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notesMasterIdLst>
    <p:notesMasterId r:id="rId19"/>
  </p:notesMasterIdLst>
  <p:handoutMasterIdLst>
    <p:handoutMasterId r:id="rId20"/>
  </p:handoutMasterIdLst>
  <p:sldIdLst>
    <p:sldId id="306" r:id="rId2"/>
    <p:sldId id="342" r:id="rId3"/>
    <p:sldId id="335" r:id="rId4"/>
    <p:sldId id="336" r:id="rId5"/>
    <p:sldId id="343" r:id="rId6"/>
    <p:sldId id="337" r:id="rId7"/>
    <p:sldId id="338" r:id="rId8"/>
    <p:sldId id="346" r:id="rId9"/>
    <p:sldId id="351" r:id="rId10"/>
    <p:sldId id="352" r:id="rId11"/>
    <p:sldId id="353" r:id="rId12"/>
    <p:sldId id="350" r:id="rId13"/>
    <p:sldId id="339" r:id="rId14"/>
    <p:sldId id="349" r:id="rId15"/>
    <p:sldId id="348" r:id="rId16"/>
    <p:sldId id="347" r:id="rId17"/>
    <p:sldId id="30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6" autoAdjust="0"/>
    <p:restoredTop sz="91681" autoAdjust="0"/>
  </p:normalViewPr>
  <p:slideViewPr>
    <p:cSldViewPr snapToGrid="0">
      <p:cViewPr>
        <p:scale>
          <a:sx n="75" d="100"/>
          <a:sy n="75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F7ADF7A-C9D2-4222-B0C6-CFBD959A5A2F}" type="datetimeFigureOut">
              <a:rPr lang="en-US"/>
              <a:pPr>
                <a:defRPr/>
              </a:pPr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25C91D1-2859-4C7A-B609-2F0212DC0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04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838DC38-B815-4149-8171-5A38F5ACAAD2}" type="datetimeFigureOut">
              <a:rPr lang="en-US"/>
              <a:pPr>
                <a:defRPr/>
              </a:pPr>
              <a:t>10/4/2013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20B423F-228C-455B-8C6E-BEAF6CDD5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64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61170F-083D-413D-9468-BCB96B18F48E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AF3939-7E85-40BE-A50A-587440FB53B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D03185-0874-4E24-BDBA-F2CFE460D0D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ACF3A3-2A8D-4958-B26D-FE288E0AFB6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5DD8C6-A786-4345-9BE7-A920CF86F57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631D8E-ABA1-43D9-AB63-E44E0BEF84E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7390B3-D9CA-4ACC-8F80-2B95863CA302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預設路由已在</a:t>
            </a:r>
            <a:r>
              <a:rPr lang="en-US" altLang="zh-CN" smtClean="0">
                <a:ea typeface="黑体" pitchFamily="2" charset="-122"/>
              </a:rPr>
              <a:t>Branch-2</a:t>
            </a:r>
            <a:r>
              <a:rPr lang="zh-TW" altLang="en-US" smtClean="0">
                <a:ea typeface="黑体" pitchFamily="2" charset="-122"/>
              </a:rPr>
              <a:t>上配置，顯示為透過迴路介面的靜態路由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該預設路由在</a:t>
            </a:r>
            <a:r>
              <a:rPr lang="en-US" altLang="zh-CN" smtClean="0">
                <a:ea typeface="黑体" pitchFamily="2" charset="-122"/>
              </a:rPr>
              <a:t>Branch-1</a:t>
            </a:r>
            <a:r>
              <a:rPr lang="zh-TW" altLang="en-US" smtClean="0">
                <a:ea typeface="黑体" pitchFamily="2" charset="-122"/>
              </a:rPr>
              <a:t>的路由表中顯示為外部路由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en-US" altLang="zh-CN" smtClean="0">
                <a:ea typeface="黑体" pitchFamily="2" charset="-122"/>
              </a:rPr>
              <a:t>IPv4 EIGRP</a:t>
            </a:r>
            <a:r>
              <a:rPr lang="zh-CN" altLang="en-US" smtClean="0">
                <a:ea typeface="黑体" pitchFamily="2" charset="-122"/>
              </a:rPr>
              <a:t>和</a:t>
            </a:r>
            <a:r>
              <a:rPr lang="en-US" altLang="zh-CN" smtClean="0">
                <a:ea typeface="黑体" pitchFamily="2" charset="-122"/>
              </a:rPr>
              <a:t>IPv6 EIGRP</a:t>
            </a:r>
            <a:r>
              <a:rPr lang="zh-TW" altLang="en-US" smtClean="0">
                <a:ea typeface="黑体" pitchFamily="2" charset="-122"/>
              </a:rPr>
              <a:t>之間的唯一區別是</a:t>
            </a:r>
            <a:r>
              <a:rPr lang="en-US" altLang="zh-CN" smtClean="0">
                <a:ea typeface="黑体" pitchFamily="2" charset="-122"/>
              </a:rPr>
              <a:t>(1)</a:t>
            </a:r>
            <a:r>
              <a:rPr lang="zh-TW" altLang="en-US" smtClean="0">
                <a:ea typeface="黑体" pitchFamily="2" charset="-122"/>
              </a:rPr>
              <a:t>設備上不顯示用於新增預設路由的星號，並且不列出最後選用閘道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CN" smtClean="0">
                <a:ea typeface="黑体" pitchFamily="2" charset="-122"/>
              </a:rPr>
              <a:t> 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FF13F0-7708-45AF-8DFF-EB5069DE207C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07C18E-5657-487B-9F8B-95ACF546BE4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6047B9-0B78-49E1-9C7C-E08060112B55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CFB18C-C9ED-4D67-B815-3EDF09C7B7A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4B3D23-DE3D-45A9-8DC8-6080066701A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0551C5-2FEC-4D3F-BD25-DDF979FA9DE5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27176E-C386-4689-94A1-D3DA92E863A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A1CF5D-2A1C-4F78-94AE-EFD11DC3B22C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0B300E-EF37-437B-8C69-558F05BB8F9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19DECF-08EB-451D-9FDA-4B1B8CAE8E0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157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605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6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20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92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808565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4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1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0212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464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6267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25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4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19192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324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98903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7478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6381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2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2974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097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8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3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4727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5513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6959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023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4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4880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547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8104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8401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6719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09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5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ctrTitle"/>
          </p:nvPr>
        </p:nvSpPr>
        <p:spPr bwMode="auto">
          <a:xfrm>
            <a:off x="280988" y="1384300"/>
            <a:ext cx="4076700" cy="126523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altLang="zh-CN" smtClean="0">
                <a:ea typeface="黑体" pitchFamily="2" charset="-122"/>
                <a:cs typeface="Arial" charset="0"/>
              </a:rPr>
              <a:t>IPv6 EIGRP</a:t>
            </a:r>
            <a:endParaRPr lang="zh-CN" altLang="en-US" smtClean="0">
              <a:ea typeface="黑体" pitchFamily="2" charset="-122"/>
              <a:cs typeface="Arial" charset="0"/>
            </a:endParaRPr>
          </a:p>
        </p:txBody>
      </p:sp>
      <p:sp>
        <p:nvSpPr>
          <p:cNvPr id="38914" name="Subtitle 2"/>
          <p:cNvSpPr>
            <a:spLocks noGrp="1"/>
          </p:cNvSpPr>
          <p:nvPr/>
        </p:nvSpPr>
        <p:spPr bwMode="auto">
          <a:xfrm>
            <a:off x="114300" y="4032250"/>
            <a:ext cx="42957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b="1" dirty="0"/>
              <a:t>John </a:t>
            </a:r>
            <a:r>
              <a:rPr lang="en-US" altLang="zh-TW" b="1" dirty="0" err="1"/>
              <a:t>Rullan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Cisco Certified Instructor Trainer</a:t>
            </a:r>
            <a:br>
              <a:rPr lang="en-US" altLang="zh-TW" dirty="0"/>
            </a:br>
            <a:r>
              <a:rPr lang="en-US" altLang="zh-TW" dirty="0"/>
              <a:t>Thomas A. Edison CTE HS 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b="1" dirty="0"/>
              <a:t>Stephen Lynch</a:t>
            </a:r>
          </a:p>
          <a:p>
            <a:r>
              <a:rPr lang="en-US" altLang="zh-TW" dirty="0"/>
              <a:t>Network Architect, CCIE #36243</a:t>
            </a:r>
          </a:p>
          <a:p>
            <a:r>
              <a:rPr lang="en-US" altLang="zh-TW" dirty="0"/>
              <a:t>ABS Technology Architects</a:t>
            </a:r>
            <a:endParaRPr lang="en-US" altLang="zh-TW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被動介面配置</a:t>
            </a:r>
            <a:endParaRPr lang="zh-CN" altLang="en-US"/>
          </a:p>
        </p:txBody>
      </p:sp>
      <p:sp>
        <p:nvSpPr>
          <p:cNvPr id="57346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Branch-1(</a:t>
            </a:r>
            <a:r>
              <a:rPr lang="en-US" altLang="zh-CN" dirty="0" err="1" smtClean="0"/>
              <a:t>config</a:t>
            </a:r>
            <a:r>
              <a:rPr lang="en-US" altLang="zh-CN" dirty="0" smtClean="0"/>
              <a:t>)# ipv6 router </a:t>
            </a:r>
            <a:r>
              <a:rPr lang="en-US" altLang="zh-CN" dirty="0" err="1" smtClean="0"/>
              <a:t>eigrp</a:t>
            </a:r>
            <a:r>
              <a:rPr lang="en-US" altLang="zh-CN" dirty="0" smtClean="0"/>
              <a:t> 100</a:t>
            </a:r>
          </a:p>
          <a:p>
            <a:pPr marL="0" indent="0">
              <a:buNone/>
            </a:pPr>
            <a:r>
              <a:rPr lang="en-US" altLang="zh-CN" dirty="0" smtClean="0"/>
              <a:t>Branch-1(</a:t>
            </a:r>
            <a:r>
              <a:rPr lang="en-US" altLang="zh-CN" dirty="0" err="1" smtClean="0"/>
              <a:t>config-rtr</a:t>
            </a:r>
            <a:r>
              <a:rPr lang="en-US" altLang="zh-CN" dirty="0" smtClean="0"/>
              <a:t>)# passive-interface g0/0</a:t>
            </a:r>
          </a:p>
          <a:p>
            <a:pPr marL="0" indent="0">
              <a:buNone/>
            </a:pPr>
            <a:r>
              <a:rPr lang="en-US" altLang="zh-CN" dirty="0" smtClean="0"/>
              <a:t>Branch-1(</a:t>
            </a:r>
            <a:r>
              <a:rPr lang="en-US" altLang="zh-CN" dirty="0" err="1" smtClean="0"/>
              <a:t>config-rtr</a:t>
            </a:r>
            <a:r>
              <a:rPr lang="en-US" altLang="zh-CN" dirty="0" smtClean="0"/>
              <a:t>)# passive-interface g0/1</a:t>
            </a:r>
            <a:endParaRPr lang="en-US" altLang="zh-CN" dirty="0"/>
          </a:p>
        </p:txBody>
      </p:sp>
      <p:grpSp>
        <p:nvGrpSpPr>
          <p:cNvPr id="11" name="群組 10"/>
          <p:cNvGrpSpPr/>
          <p:nvPr/>
        </p:nvGrpSpPr>
        <p:grpSpPr>
          <a:xfrm>
            <a:off x="2578100" y="2905125"/>
            <a:ext cx="4271963" cy="3257550"/>
            <a:chOff x="2578100" y="2905125"/>
            <a:chExt cx="4271963" cy="3257550"/>
          </a:xfrm>
        </p:grpSpPr>
        <p:pic>
          <p:nvPicPr>
            <p:cNvPr id="57347" name="Picture 3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3050" y="2905125"/>
              <a:ext cx="906463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7348" name="TextBox 4"/>
            <p:cNvSpPr txBox="1">
              <a:spLocks noChangeArrowheads="1"/>
            </p:cNvSpPr>
            <p:nvPr/>
          </p:nvSpPr>
          <p:spPr bwMode="auto">
            <a:xfrm>
              <a:off x="4125913" y="3170238"/>
              <a:ext cx="8493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Branch-1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5734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95650" y="4010025"/>
              <a:ext cx="906463" cy="38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43450" y="4008438"/>
              <a:ext cx="908050" cy="382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47"/>
            <p:cNvSpPr>
              <a:spLocks noChangeShapeType="1"/>
            </p:cNvSpPr>
            <p:nvPr/>
          </p:nvSpPr>
          <p:spPr bwMode="auto">
            <a:xfrm flipH="1">
              <a:off x="3813175" y="3389313"/>
              <a:ext cx="479425" cy="6223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9" name="Line 47"/>
            <p:cNvSpPr>
              <a:spLocks noChangeShapeType="1"/>
            </p:cNvSpPr>
            <p:nvPr/>
          </p:nvSpPr>
          <p:spPr bwMode="auto">
            <a:xfrm flipH="1" flipV="1">
              <a:off x="4773613" y="3382963"/>
              <a:ext cx="457200" cy="6350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57353" name="TextBox 9"/>
            <p:cNvSpPr txBox="1">
              <a:spLocks noChangeArrowheads="1"/>
            </p:cNvSpPr>
            <p:nvPr/>
          </p:nvSpPr>
          <p:spPr bwMode="auto">
            <a:xfrm>
              <a:off x="3487738" y="4159250"/>
              <a:ext cx="37306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S3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54" name="TextBox 10"/>
            <p:cNvSpPr txBox="1">
              <a:spLocks noChangeArrowheads="1"/>
            </p:cNvSpPr>
            <p:nvPr/>
          </p:nvSpPr>
          <p:spPr bwMode="auto">
            <a:xfrm>
              <a:off x="4978400" y="4162425"/>
              <a:ext cx="3730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rgbClr val="FFFFFF"/>
                  </a:solidFill>
                  <a:ea typeface="黑体" pitchFamily="2" charset="-122"/>
                  <a:cs typeface="Arial" charset="0"/>
                </a:rPr>
                <a:t>S4</a:t>
              </a:r>
              <a:endParaRPr lang="zh-CN" altLang="en-US" sz="1200" b="1">
                <a:solidFill>
                  <a:schemeClr val="bg1"/>
                </a:solidFill>
                <a:ea typeface="黑体" pitchFamily="2" charset="-122"/>
                <a:cs typeface="Arial" charset="0"/>
              </a:endParaRPr>
            </a:p>
          </p:txBody>
        </p:sp>
        <p:pic>
          <p:nvPicPr>
            <p:cNvPr id="57355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271838" y="5087938"/>
              <a:ext cx="909637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6" name="Picture 34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64088" y="5094288"/>
              <a:ext cx="909637" cy="822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Line 47"/>
            <p:cNvSpPr>
              <a:spLocks noChangeShapeType="1"/>
            </p:cNvSpPr>
            <p:nvPr/>
          </p:nvSpPr>
          <p:spPr bwMode="auto">
            <a:xfrm flipV="1">
              <a:off x="3683000" y="4379913"/>
              <a:ext cx="7938" cy="7239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5" name="Line 47"/>
            <p:cNvSpPr>
              <a:spLocks noChangeShapeType="1"/>
            </p:cNvSpPr>
            <p:nvPr/>
          </p:nvSpPr>
          <p:spPr bwMode="auto">
            <a:xfrm flipV="1">
              <a:off x="5154613" y="4373563"/>
              <a:ext cx="7937" cy="723900"/>
            </a:xfrm>
            <a:prstGeom prst="line">
              <a:avLst/>
            </a:prstGeom>
            <a:noFill/>
            <a:ln w="25400">
              <a:solidFill>
                <a:srgbClr val="CF0E30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itchFamily="34" charset="0"/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57359" name="TextBox 15"/>
            <p:cNvSpPr txBox="1">
              <a:spLocks noChangeArrowheads="1"/>
            </p:cNvSpPr>
            <p:nvPr/>
          </p:nvSpPr>
          <p:spPr bwMode="auto">
            <a:xfrm>
              <a:off x="3432175" y="5233988"/>
              <a:ext cx="66992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1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PC-C</a:t>
              </a:r>
              <a:endParaRPr lang="zh-CN" altLang="en-US" sz="11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0" name="TextBox 16"/>
            <p:cNvSpPr txBox="1">
              <a:spLocks noChangeArrowheads="1"/>
            </p:cNvSpPr>
            <p:nvPr/>
          </p:nvSpPr>
          <p:spPr bwMode="auto">
            <a:xfrm>
              <a:off x="4918075" y="5241925"/>
              <a:ext cx="669925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1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PC-D</a:t>
              </a:r>
              <a:endParaRPr lang="zh-CN" altLang="en-US" sz="11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1" name="TextBox 17"/>
            <p:cNvSpPr txBox="1">
              <a:spLocks noChangeArrowheads="1"/>
            </p:cNvSpPr>
            <p:nvPr/>
          </p:nvSpPr>
          <p:spPr bwMode="auto">
            <a:xfrm>
              <a:off x="2578100" y="3513138"/>
              <a:ext cx="1506538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2001:DB8:ACAD:C::1/64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2" name="TextBox 18"/>
            <p:cNvSpPr txBox="1">
              <a:spLocks noChangeArrowheads="1"/>
            </p:cNvSpPr>
            <p:nvPr/>
          </p:nvSpPr>
          <p:spPr bwMode="auto">
            <a:xfrm>
              <a:off x="4949825" y="3522663"/>
              <a:ext cx="1506538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2001:DB8:ACAD:D::1/64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3" name="TextBox 19"/>
            <p:cNvSpPr txBox="1">
              <a:spLocks noChangeArrowheads="1"/>
            </p:cNvSpPr>
            <p:nvPr/>
          </p:nvSpPr>
          <p:spPr bwMode="auto">
            <a:xfrm rot="10800000" flipV="1">
              <a:off x="2830513" y="5916613"/>
              <a:ext cx="2413000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2001:DB8:ACAD:C::2/64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4" name="TextBox 20"/>
            <p:cNvSpPr txBox="1">
              <a:spLocks noChangeArrowheads="1"/>
            </p:cNvSpPr>
            <p:nvPr/>
          </p:nvSpPr>
          <p:spPr bwMode="auto">
            <a:xfrm rot="10800000" flipV="1">
              <a:off x="4437063" y="5915025"/>
              <a:ext cx="2413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0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2001:DB8:ACAD:D::2/64</a:t>
              </a:r>
              <a:endParaRPr lang="zh-CN" altLang="en-US" sz="10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5" name="TextBox 21"/>
            <p:cNvSpPr txBox="1">
              <a:spLocks noChangeArrowheads="1"/>
            </p:cNvSpPr>
            <p:nvPr/>
          </p:nvSpPr>
          <p:spPr bwMode="auto">
            <a:xfrm>
              <a:off x="3886200" y="3317875"/>
              <a:ext cx="434975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G0/0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57366" name="TextBox 22"/>
            <p:cNvSpPr txBox="1">
              <a:spLocks noChangeArrowheads="1"/>
            </p:cNvSpPr>
            <p:nvPr/>
          </p:nvSpPr>
          <p:spPr bwMode="auto">
            <a:xfrm>
              <a:off x="4772025" y="3317875"/>
              <a:ext cx="434975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900" b="1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G0/1</a:t>
              </a:r>
              <a:endParaRPr lang="zh-CN" altLang="en-US" sz="900" b="1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228599" y="1257299"/>
            <a:ext cx="6227763" cy="1444625"/>
          </a:xfrm>
          <a:prstGeom prst="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show ipv6 protocols</a:t>
            </a:r>
            <a:r>
              <a:rPr lang="zh-TW" altLang="en-US" dirty="0" smtClean="0"/>
              <a:t> </a:t>
            </a:r>
            <a:r>
              <a:rPr lang="zh-CN" altLang="en-US" dirty="0" smtClean="0"/>
              <a:t>命令</a:t>
            </a:r>
            <a:endParaRPr lang="zh-CN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9394" name="Rectangle 3"/>
          <p:cNvSpPr>
            <a:spLocks noChangeArrowheads="1"/>
          </p:cNvSpPr>
          <p:nvPr/>
        </p:nvSpPr>
        <p:spPr bwMode="auto">
          <a:xfrm>
            <a:off x="2124075" y="1422400"/>
            <a:ext cx="5524500" cy="483209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protocols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"ND"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"connected"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</a:t>
            </a:r>
            <a:r>
              <a:rPr lang="en-US" altLang="zh-CN" sz="14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100"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EIGRP-IPv6 Protocol for AS(100)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Metric weight K1=1, K2=0, K3=1, K4=0, K5=0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NSF-aware route hold timer is 240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Router-ID: 1.1.1.1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Topology : 0 (base)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Active Timer: 3 min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Distance: internal 90 external 170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Maximum path: 16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Maximum </a:t>
            </a:r>
            <a:r>
              <a:rPr lang="en-US" altLang="zh-CN" sz="14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hopcount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100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Maximum metric variance 1</a:t>
            </a:r>
          </a:p>
          <a:p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Interfaces: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Serial0/0/0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GigabitEthernet0/0 (passive)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GigabitEthernet0/1 (passive)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Redistribution: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None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</a:t>
            </a:r>
            <a:r>
              <a:rPr lang="en-US" altLang="zh-CN" sz="14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#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38375" y="2930526"/>
            <a:ext cx="1914525" cy="24765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38376" y="3613022"/>
            <a:ext cx="2976562" cy="225424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33611" y="5080000"/>
            <a:ext cx="2981326" cy="4445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124076" y="2082800"/>
            <a:ext cx="3090862" cy="2667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CN" altLang="en-US" dirty="0" smtClean="0"/>
              <a:t>摘要</a:t>
            </a:r>
            <a:endParaRPr lang="zh-CN" altLang="en-US" dirty="0"/>
          </a:p>
        </p:txBody>
      </p:sp>
      <p:sp>
        <p:nvSpPr>
          <p:cNvPr id="61442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將</a:t>
            </a:r>
            <a:r>
              <a:rPr lang="zh-TW" altLang="en-US" dirty="0" smtClean="0"/>
              <a:t> </a:t>
            </a:r>
            <a:r>
              <a:rPr lang="en-US" altLang="zh-CN" dirty="0" smtClean="0"/>
              <a:t>Branch-3</a:t>
            </a:r>
            <a:r>
              <a:rPr lang="zh-TW" altLang="en-US" dirty="0" smtClean="0"/>
              <a:t> </a:t>
            </a:r>
            <a:r>
              <a:rPr lang="zh-CN" altLang="en-US" dirty="0" smtClean="0"/>
              <a:t>的</a:t>
            </a:r>
            <a:r>
              <a:rPr lang="zh-TW" altLang="en-US" dirty="0" smtClean="0"/>
              <a:t> </a:t>
            </a:r>
            <a:r>
              <a:rPr lang="en-US" altLang="zh-CN" dirty="0" smtClean="0"/>
              <a:t>LAN</a:t>
            </a:r>
            <a:r>
              <a:rPr lang="zh-TW" altLang="en-US" dirty="0" smtClean="0"/>
              <a:t> </a:t>
            </a:r>
            <a:r>
              <a:rPr lang="zh-CN" altLang="en-US" dirty="0" smtClean="0"/>
              <a:t>摘要為一個摘要位址，然後通告給</a:t>
            </a:r>
            <a:r>
              <a:rPr lang="zh-TW" altLang="en-US" dirty="0" smtClean="0"/>
              <a:t> </a:t>
            </a:r>
            <a:r>
              <a:rPr lang="en-US" altLang="zh-CN" dirty="0" smtClean="0"/>
              <a:t>Branch-2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6144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2563" y="2222500"/>
            <a:ext cx="9334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TextBox 4"/>
          <p:cNvSpPr txBox="1">
            <a:spLocks noChangeArrowheads="1"/>
          </p:cNvSpPr>
          <p:nvPr/>
        </p:nvSpPr>
        <p:spPr bwMode="auto">
          <a:xfrm>
            <a:off x="4064000" y="2497138"/>
            <a:ext cx="8747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6144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5163" y="3327400"/>
            <a:ext cx="9334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2963" y="3325813"/>
            <a:ext cx="9334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47"/>
          <p:cNvSpPr>
            <a:spLocks noChangeShapeType="1"/>
          </p:cNvSpPr>
          <p:nvPr/>
        </p:nvSpPr>
        <p:spPr bwMode="auto">
          <a:xfrm flipH="1">
            <a:off x="3722688" y="2708275"/>
            <a:ext cx="493712" cy="62388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 flipH="1" flipV="1">
            <a:off x="4683125" y="2700338"/>
            <a:ext cx="471488" cy="63976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1449" name="TextBox 9"/>
          <p:cNvSpPr txBox="1">
            <a:spLocks noChangeArrowheads="1"/>
          </p:cNvSpPr>
          <p:nvPr/>
        </p:nvSpPr>
        <p:spPr bwMode="auto">
          <a:xfrm>
            <a:off x="3398838" y="3478213"/>
            <a:ext cx="382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50" name="TextBox 10"/>
          <p:cNvSpPr txBox="1">
            <a:spLocks noChangeArrowheads="1"/>
          </p:cNvSpPr>
          <p:nvPr/>
        </p:nvSpPr>
        <p:spPr bwMode="auto">
          <a:xfrm>
            <a:off x="4889500" y="3479800"/>
            <a:ext cx="382588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S4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61451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81350" y="4405313"/>
            <a:ext cx="935038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188" y="4413250"/>
            <a:ext cx="935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47"/>
          <p:cNvSpPr>
            <a:spLocks noChangeShapeType="1"/>
          </p:cNvSpPr>
          <p:nvPr/>
        </p:nvSpPr>
        <p:spPr bwMode="auto">
          <a:xfrm flipV="1">
            <a:off x="3594100" y="3698875"/>
            <a:ext cx="7938" cy="72707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5" name="Line 47"/>
          <p:cNvSpPr>
            <a:spLocks noChangeShapeType="1"/>
          </p:cNvSpPr>
          <p:nvPr/>
        </p:nvSpPr>
        <p:spPr bwMode="auto">
          <a:xfrm flipV="1">
            <a:off x="5064125" y="3690938"/>
            <a:ext cx="7938" cy="72707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1455" name="TextBox 15"/>
          <p:cNvSpPr txBox="1">
            <a:spLocks noChangeArrowheads="1"/>
          </p:cNvSpPr>
          <p:nvPr/>
        </p:nvSpPr>
        <p:spPr bwMode="auto">
          <a:xfrm>
            <a:off x="3341688" y="4551363"/>
            <a:ext cx="69056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PC-C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56" name="TextBox 16"/>
          <p:cNvSpPr txBox="1">
            <a:spLocks noChangeArrowheads="1"/>
          </p:cNvSpPr>
          <p:nvPr/>
        </p:nvSpPr>
        <p:spPr bwMode="auto">
          <a:xfrm>
            <a:off x="4827588" y="4559300"/>
            <a:ext cx="69056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PC-D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57" name="TextBox 17"/>
          <p:cNvSpPr txBox="1">
            <a:spLocks noChangeArrowheads="1"/>
          </p:cNvSpPr>
          <p:nvPr/>
        </p:nvSpPr>
        <p:spPr bwMode="auto">
          <a:xfrm>
            <a:off x="2622550" y="2784475"/>
            <a:ext cx="14827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58" name="TextBox 18"/>
          <p:cNvSpPr txBox="1">
            <a:spLocks noChangeArrowheads="1"/>
          </p:cNvSpPr>
          <p:nvPr/>
        </p:nvSpPr>
        <p:spPr bwMode="auto">
          <a:xfrm>
            <a:off x="4860925" y="2851150"/>
            <a:ext cx="14827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59" name="TextBox 20"/>
          <p:cNvSpPr txBox="1">
            <a:spLocks noChangeArrowheads="1"/>
          </p:cNvSpPr>
          <p:nvPr/>
        </p:nvSpPr>
        <p:spPr bwMode="auto">
          <a:xfrm rot="10800000" flipV="1">
            <a:off x="2741613" y="5233988"/>
            <a:ext cx="24812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1460" name="TextBox 21"/>
          <p:cNvSpPr txBox="1">
            <a:spLocks noChangeArrowheads="1"/>
          </p:cNvSpPr>
          <p:nvPr/>
        </p:nvSpPr>
        <p:spPr bwMode="auto">
          <a:xfrm rot="10800000" flipV="1">
            <a:off x="4346575" y="5232400"/>
            <a:ext cx="2482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</a:t>
            </a:r>
            <a:r>
              <a:rPr lang="zh-TW" altLang="en-US" smtClean="0"/>
              <a:t> </a:t>
            </a:r>
            <a:r>
              <a:rPr lang="zh-CN" altLang="en-US" smtClean="0"/>
              <a:t>摘要</a:t>
            </a:r>
            <a:endParaRPr lang="zh-CN" altLang="en-US" dirty="0"/>
          </a:p>
        </p:txBody>
      </p:sp>
      <p:sp>
        <p:nvSpPr>
          <p:cNvPr id="63490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smtClean="0"/>
              <a:t>摘要位址取決於位址網路部分相同</a:t>
            </a:r>
            <a:r>
              <a:rPr lang="zh-TW" altLang="en-US" smtClean="0"/>
              <a:t>的</a:t>
            </a:r>
            <a:r>
              <a:rPr lang="zh-TW" altLang="en-US" smtClean="0"/>
              <a:t>位元。</a:t>
            </a:r>
            <a:endParaRPr lang="zh-CN" altLang="en-US" smtClean="0"/>
          </a:p>
          <a:p>
            <a:r>
              <a:rPr lang="en-US" altLang="zh-CN" smtClean="0"/>
              <a:t>2001:DB8:ACAD:A::/64</a:t>
            </a:r>
            <a:r>
              <a:rPr lang="zh-CN" altLang="en-US" smtClean="0"/>
              <a:t>和</a:t>
            </a:r>
            <a:r>
              <a:rPr lang="en-US" altLang="zh-CN" smtClean="0"/>
              <a:t>2001:DB8:ACAD:B::/64</a:t>
            </a:r>
            <a:r>
              <a:rPr lang="zh-TW" altLang="en-US" smtClean="0"/>
              <a:t> </a:t>
            </a:r>
            <a:r>
              <a:rPr lang="zh-CN" altLang="en-US" smtClean="0"/>
              <a:t>網路有</a:t>
            </a:r>
            <a:r>
              <a:rPr lang="zh-TW" altLang="en-US" smtClean="0"/>
              <a:t> </a:t>
            </a:r>
            <a:r>
              <a:rPr lang="en-US" altLang="zh-TW" smtClean="0"/>
              <a:t>63</a:t>
            </a:r>
            <a:r>
              <a:rPr lang="zh-TW" altLang="en-US" smtClean="0"/>
              <a:t> </a:t>
            </a:r>
            <a:r>
              <a:rPr lang="zh-CN" altLang="en-US" smtClean="0"/>
              <a:t>位</a:t>
            </a:r>
            <a:r>
              <a:rPr lang="zh-TW" altLang="en-US" smtClean="0"/>
              <a:t>元</a:t>
            </a:r>
            <a:r>
              <a:rPr lang="zh-CN" altLang="en-US" smtClean="0"/>
              <a:t>是</a:t>
            </a:r>
            <a:r>
              <a:rPr lang="zh-TW" altLang="en-US" smtClean="0"/>
              <a:t>相同</a:t>
            </a:r>
            <a:r>
              <a:rPr lang="zh-CN" altLang="en-US" smtClean="0"/>
              <a:t>的。</a:t>
            </a:r>
            <a:endParaRPr lang="zh-CN" altLang="en-US" dirty="0"/>
          </a:p>
        </p:txBody>
      </p:sp>
      <p:sp>
        <p:nvSpPr>
          <p:cNvPr id="63491" name="TextBox 4"/>
          <p:cNvSpPr txBox="1">
            <a:spLocks noChangeArrowheads="1"/>
          </p:cNvSpPr>
          <p:nvPr/>
        </p:nvSpPr>
        <p:spPr bwMode="auto">
          <a:xfrm>
            <a:off x="428625" y="2587625"/>
            <a:ext cx="773747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</a:t>
            </a:r>
            <a:r>
              <a:rPr lang="en-US" altLang="zh-CN" sz="3200" dirty="0">
                <a:solidFill>
                  <a:srgbClr val="FF0000"/>
                </a:solidFill>
                <a:ea typeface="黑体" pitchFamily="2" charset="-122"/>
                <a:cs typeface="Arial" charset="0"/>
              </a:rPr>
              <a:t>000000000000101</a:t>
            </a:r>
            <a:r>
              <a:rPr lang="en-US" altLang="zh-CN" sz="32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0 = A</a:t>
            </a:r>
          </a:p>
          <a:p>
            <a:r>
              <a:rPr lang="en-US" altLang="zh-CN" sz="32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</a:t>
            </a:r>
            <a:r>
              <a:rPr lang="en-US" altLang="zh-CN" sz="3200" dirty="0">
                <a:solidFill>
                  <a:srgbClr val="FF0000"/>
                </a:solidFill>
                <a:ea typeface="黑体" pitchFamily="2" charset="-122"/>
                <a:cs typeface="Arial" charset="0"/>
              </a:rPr>
              <a:t>000000000000101</a:t>
            </a:r>
            <a:r>
              <a:rPr lang="en-US" altLang="zh-CN" sz="32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 = B</a:t>
            </a:r>
          </a:p>
          <a:p>
            <a:r>
              <a:rPr lang="zh-CN" altLang="en-US" dirty="0">
                <a:ea typeface="黑体" pitchFamily="2" charset="-122"/>
                <a:cs typeface="Arial" charset="0"/>
              </a:rPr>
              <a:t>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16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+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16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+   16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 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+    15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 </a:t>
            </a:r>
            <a:r>
              <a:rPr lang="en-US" altLang="zh-CN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= </a:t>
            </a:r>
            <a:r>
              <a:rPr lang="zh-TW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63</a:t>
            </a:r>
            <a:r>
              <a:rPr lang="zh-TW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</a:t>
            </a:r>
            <a:endParaRPr lang="zh-CN" altLang="en-US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endParaRPr lang="zh-CN" altLang="en-US" dirty="0">
              <a:ea typeface="黑体" pitchFamily="2" charset="-122"/>
              <a:cs typeface="Arial" charset="0"/>
            </a:endParaRPr>
          </a:p>
        </p:txBody>
      </p:sp>
      <p:sp>
        <p:nvSpPr>
          <p:cNvPr id="63492" name="TextBox 5"/>
          <p:cNvSpPr txBox="1">
            <a:spLocks noChangeArrowheads="1"/>
          </p:cNvSpPr>
          <p:nvPr/>
        </p:nvSpPr>
        <p:spPr bwMode="auto">
          <a:xfrm>
            <a:off x="1816893" y="3990975"/>
            <a:ext cx="4960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ea typeface="黑体" pitchFamily="2" charset="-122"/>
                <a:cs typeface="Arial" charset="0"/>
              </a:rPr>
              <a:t>摘要位址</a:t>
            </a:r>
            <a:r>
              <a:rPr lang="zh-CN" altLang="en-US" sz="2400" dirty="0" smtClean="0">
                <a:ea typeface="黑体" pitchFamily="2" charset="-122"/>
                <a:cs typeface="Arial" charset="0"/>
              </a:rPr>
              <a:t>為</a:t>
            </a:r>
            <a:r>
              <a:rPr lang="zh-TW" altLang="en-US" sz="2400" dirty="0" smtClean="0">
                <a:ea typeface="黑体" pitchFamily="2" charset="-122"/>
                <a:cs typeface="Arial" charset="0"/>
              </a:rPr>
              <a:t> </a:t>
            </a:r>
            <a:r>
              <a:rPr lang="en-US" altLang="zh-CN" sz="2400" dirty="0" smtClean="0">
                <a:ea typeface="黑体" pitchFamily="2" charset="-122"/>
                <a:cs typeface="Arial" charset="0"/>
              </a:rPr>
              <a:t>2001:DB8:ACAD:A</a:t>
            </a:r>
            <a:r>
              <a:rPr lang="en-US" altLang="zh-CN" sz="2400" dirty="0">
                <a:ea typeface="黑体" pitchFamily="2" charset="-122"/>
                <a:cs typeface="Arial" charset="0"/>
              </a:rPr>
              <a:t>::/63</a:t>
            </a:r>
            <a:endParaRPr lang="zh-CN" altLang="en-US" sz="2400" dirty="0"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8"/>
          <p:cNvSpPr>
            <a:spLocks noChangeArrowheads="1"/>
          </p:cNvSpPr>
          <p:nvPr/>
        </p:nvSpPr>
        <p:spPr bwMode="auto">
          <a:xfrm>
            <a:off x="2357438" y="3554413"/>
            <a:ext cx="5287962" cy="224676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route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4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（省略部分輸出）</a:t>
            </a:r>
            <a:endParaRPr lang="zh-CN" altLang="en-US" sz="14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Table - 9 entries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 - Connected, L – Local, D - EIGRP, EX - EIGRP external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2001:DB8:ACAD:A::/63 [/2170112]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FE80::3, Serial0/0/1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2001:DB8:ACAD:C::/64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FE80::1, Serial0/0/0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2001:DB8:ACAD:D::/64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FE80::1, Serial0/0/0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CN" altLang="en-US" dirty="0" smtClean="0"/>
              <a:t>摘要配置</a:t>
            </a:r>
            <a:endParaRPr lang="zh-CN" altLang="en-US" dirty="0"/>
          </a:p>
        </p:txBody>
      </p:sp>
      <p:sp>
        <p:nvSpPr>
          <p:cNvPr id="6553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要通告摘要位</a:t>
            </a:r>
            <a:r>
              <a:rPr lang="zh-TW" altLang="en-US" dirty="0"/>
              <a:t>址，請</a:t>
            </a:r>
            <a:r>
              <a:rPr lang="zh-TW" altLang="en-US" dirty="0" smtClean="0"/>
              <a:t>在</a:t>
            </a:r>
            <a:r>
              <a:rPr lang="zh-TW" altLang="en-US" dirty="0"/>
              <a:t>你要通告位址的</a:t>
            </a:r>
            <a:r>
              <a:rPr lang="zh-TW" altLang="en-US" dirty="0" smtClean="0"/>
              <a:t>介面</a:t>
            </a:r>
            <a:r>
              <a:rPr lang="zh-TW" altLang="en-US" dirty="0" smtClean="0"/>
              <a:t>下 </a:t>
            </a:r>
            <a:r>
              <a:rPr lang="en-US" altLang="zh-CN" b="1" dirty="0" smtClean="0">
                <a:solidFill>
                  <a:srgbClr val="0070C0"/>
                </a:solidFill>
              </a:rPr>
              <a:t>ipv6 summary-address </a:t>
            </a:r>
            <a:r>
              <a:rPr lang="en-US" altLang="zh-CN" b="1" dirty="0" err="1" smtClean="0">
                <a:solidFill>
                  <a:srgbClr val="0070C0"/>
                </a:solidFill>
              </a:rPr>
              <a:t>eigrp</a:t>
            </a:r>
            <a:r>
              <a:rPr lang="en-US" altLang="zh-CN" b="1" dirty="0" smtClean="0">
                <a:solidFill>
                  <a:srgbClr val="0070C0"/>
                </a:solidFill>
              </a:rPr>
              <a:t> </a:t>
            </a:r>
            <a:r>
              <a:rPr lang="en-US" altLang="zh-CN" b="1" i="1" dirty="0" smtClean="0">
                <a:solidFill>
                  <a:srgbClr val="0070C0"/>
                </a:solidFill>
              </a:rPr>
              <a:t>AS address</a:t>
            </a:r>
            <a:r>
              <a:rPr lang="zh-TW" altLang="en-US" b="1" i="1" dirty="0" smtClean="0">
                <a:solidFill>
                  <a:srgbClr val="0070C0"/>
                </a:solidFill>
              </a:rPr>
              <a:t> </a:t>
            </a:r>
            <a:r>
              <a:rPr lang="zh-TW" altLang="en-US" dirty="0" smtClean="0"/>
              <a:t>命令。</a:t>
            </a:r>
            <a:endParaRPr lang="zh-CN" altLang="en-US" dirty="0"/>
          </a:p>
        </p:txBody>
      </p:sp>
      <p:sp>
        <p:nvSpPr>
          <p:cNvPr id="65539" name="Rectangle 6"/>
          <p:cNvSpPr>
            <a:spLocks noChangeArrowheads="1"/>
          </p:cNvSpPr>
          <p:nvPr/>
        </p:nvSpPr>
        <p:spPr bwMode="auto">
          <a:xfrm>
            <a:off x="238125" y="2403475"/>
            <a:ext cx="8724900" cy="8921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Branch-3(</a:t>
            </a:r>
            <a:r>
              <a:rPr lang="en-US" altLang="zh-CN" sz="13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</a:t>
            </a:r>
            <a:r>
              <a:rPr lang="en-US" altLang="zh-CN" sz="13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int</a:t>
            </a:r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s0/0/1</a:t>
            </a:r>
          </a:p>
          <a:p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Branch-3(</a:t>
            </a:r>
            <a:r>
              <a:rPr lang="en-US" altLang="zh-CN" sz="13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-if)#ipv6 summary-address </a:t>
            </a:r>
            <a:r>
              <a:rPr lang="en-US" altLang="zh-CN" sz="13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</a:t>
            </a:r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100 2001:DB8:ACAD:A::/63 5</a:t>
            </a:r>
          </a:p>
          <a:p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Branch-3(</a:t>
            </a:r>
            <a:r>
              <a:rPr lang="en-US" altLang="zh-CN" sz="13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-if)#</a:t>
            </a:r>
          </a:p>
          <a:p>
            <a:r>
              <a:rPr lang="en-US" altLang="zh-CN" sz="13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%DUAL-5-NBRCHANGE: IPv6-EIGRP 100: Neighbor FE80::290:CFF:FE90:3E02 (Serial0/0/1) is up: new adjacency</a:t>
            </a:r>
            <a:endParaRPr lang="zh-CN" altLang="en-US" sz="13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33638" y="4460875"/>
            <a:ext cx="3103562" cy="40005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配置</a:t>
            </a:r>
            <a:r>
              <a:rPr lang="zh-TW" altLang="en-US" dirty="0" smtClean="0"/>
              <a:t> </a:t>
            </a:r>
            <a:r>
              <a:rPr lang="en-US" altLang="zh-CN" dirty="0" smtClean="0"/>
              <a:t>IPv6</a:t>
            </a:r>
            <a:r>
              <a:rPr lang="zh-TW" altLang="en-US" dirty="0" smtClean="0"/>
              <a:t> </a:t>
            </a:r>
            <a:r>
              <a:rPr lang="zh-CN" altLang="en-US" dirty="0" smtClean="0"/>
              <a:t>預設路由</a:t>
            </a:r>
            <a:endParaRPr lang="zh-CN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Freeform 9"/>
          <p:cNvSpPr>
            <a:spLocks/>
          </p:cNvSpPr>
          <p:nvPr/>
        </p:nvSpPr>
        <p:spPr bwMode="auto">
          <a:xfrm rot="3262515" flipV="1">
            <a:off x="4881563" y="2662237"/>
            <a:ext cx="992188" cy="18891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758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9888" y="199390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8013" y="305752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8950" y="4181475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6438" y="4179888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" name="TextBox 8"/>
          <p:cNvSpPr txBox="1">
            <a:spLocks noChangeArrowheads="1"/>
          </p:cNvSpPr>
          <p:nvPr/>
        </p:nvSpPr>
        <p:spPr bwMode="auto">
          <a:xfrm>
            <a:off x="4229100" y="2239963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592" name="TextBox 10"/>
          <p:cNvSpPr txBox="1">
            <a:spLocks noChangeArrowheads="1"/>
          </p:cNvSpPr>
          <p:nvPr/>
        </p:nvSpPr>
        <p:spPr bwMode="auto">
          <a:xfrm rot="10800000" flipV="1">
            <a:off x="1225550" y="6067425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2001:DB8:ACAD:C::1/64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2" name="Line 47"/>
          <p:cNvSpPr>
            <a:spLocks noChangeShapeType="1"/>
          </p:cNvSpPr>
          <p:nvPr/>
        </p:nvSpPr>
        <p:spPr bwMode="auto">
          <a:xfrm flipH="1">
            <a:off x="2278063" y="3581400"/>
            <a:ext cx="566737" cy="601663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3" name="Line 47"/>
          <p:cNvSpPr>
            <a:spLocks noChangeShapeType="1"/>
          </p:cNvSpPr>
          <p:nvPr/>
        </p:nvSpPr>
        <p:spPr bwMode="auto">
          <a:xfrm flipH="1" flipV="1">
            <a:off x="3302000" y="3603625"/>
            <a:ext cx="393700" cy="58578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7595" name="TextBox 13"/>
          <p:cNvSpPr txBox="1">
            <a:spLocks noChangeArrowheads="1"/>
          </p:cNvSpPr>
          <p:nvPr/>
        </p:nvSpPr>
        <p:spPr bwMode="auto">
          <a:xfrm>
            <a:off x="2135188" y="2735263"/>
            <a:ext cx="14922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2001:DB8:CAFE::/127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596" name="TextBox 14"/>
          <p:cNvSpPr txBox="1">
            <a:spLocks noChangeArrowheads="1"/>
          </p:cNvSpPr>
          <p:nvPr/>
        </p:nvSpPr>
        <p:spPr bwMode="auto">
          <a:xfrm>
            <a:off x="1006475" y="3640138"/>
            <a:ext cx="14414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2001:DB8:ACAD:C::/64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597" name="TextBox 15"/>
          <p:cNvSpPr txBox="1">
            <a:spLocks noChangeArrowheads="1"/>
          </p:cNvSpPr>
          <p:nvPr/>
        </p:nvSpPr>
        <p:spPr bwMode="auto">
          <a:xfrm>
            <a:off x="3706813" y="2322513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598" name="TextBox 16"/>
          <p:cNvSpPr txBox="1">
            <a:spLocks noChangeArrowheads="1"/>
          </p:cNvSpPr>
          <p:nvPr/>
        </p:nvSpPr>
        <p:spPr bwMode="auto">
          <a:xfrm>
            <a:off x="5014913" y="2316163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599" name="TextBox 19"/>
          <p:cNvSpPr txBox="1">
            <a:spLocks noChangeArrowheads="1"/>
          </p:cNvSpPr>
          <p:nvPr/>
        </p:nvSpPr>
        <p:spPr bwMode="auto">
          <a:xfrm>
            <a:off x="5759450" y="3330575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00" name="TextBox 20"/>
          <p:cNvSpPr txBox="1">
            <a:spLocks noChangeArrowheads="1"/>
          </p:cNvSpPr>
          <p:nvPr/>
        </p:nvSpPr>
        <p:spPr bwMode="auto">
          <a:xfrm>
            <a:off x="1939925" y="4330700"/>
            <a:ext cx="3730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01" name="TextBox 21"/>
          <p:cNvSpPr txBox="1">
            <a:spLocks noChangeArrowheads="1"/>
          </p:cNvSpPr>
          <p:nvPr/>
        </p:nvSpPr>
        <p:spPr bwMode="auto">
          <a:xfrm>
            <a:off x="3413125" y="4333875"/>
            <a:ext cx="3714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6760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6838" y="30892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603" name="TextBox 23"/>
          <p:cNvSpPr txBox="1">
            <a:spLocks noChangeArrowheads="1"/>
          </p:cNvSpPr>
          <p:nvPr/>
        </p:nvSpPr>
        <p:spPr bwMode="auto">
          <a:xfrm>
            <a:off x="2708275" y="3362325"/>
            <a:ext cx="849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 rot="18445216">
            <a:off x="3357563" y="2717800"/>
            <a:ext cx="1019175" cy="15557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760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99025" y="4162425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6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48413" y="4160838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Line 47"/>
          <p:cNvSpPr>
            <a:spLocks noChangeShapeType="1"/>
          </p:cNvSpPr>
          <p:nvPr/>
        </p:nvSpPr>
        <p:spPr bwMode="auto">
          <a:xfrm flipH="1">
            <a:off x="5418138" y="3541713"/>
            <a:ext cx="479425" cy="62071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 flipH="1" flipV="1">
            <a:off x="6378575" y="3533775"/>
            <a:ext cx="457200" cy="6350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7609" name="TextBox 29"/>
          <p:cNvSpPr txBox="1">
            <a:spLocks noChangeArrowheads="1"/>
          </p:cNvSpPr>
          <p:nvPr/>
        </p:nvSpPr>
        <p:spPr bwMode="auto">
          <a:xfrm>
            <a:off x="5668963" y="2693988"/>
            <a:ext cx="15621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2001:DB8:CAFE::2/127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10" name="TextBox 30"/>
          <p:cNvSpPr txBox="1">
            <a:spLocks noChangeArrowheads="1"/>
          </p:cNvSpPr>
          <p:nvPr/>
        </p:nvSpPr>
        <p:spPr bwMode="auto">
          <a:xfrm>
            <a:off x="5092700" y="4311650"/>
            <a:ext cx="3730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11" name="TextBox 31"/>
          <p:cNvSpPr txBox="1">
            <a:spLocks noChangeArrowheads="1"/>
          </p:cNvSpPr>
          <p:nvPr/>
        </p:nvSpPr>
        <p:spPr bwMode="auto">
          <a:xfrm>
            <a:off x="6583363" y="4314825"/>
            <a:ext cx="37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S4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67612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08150" y="5264150"/>
            <a:ext cx="909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613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8338" y="5264150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614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5213" y="5238750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615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69050" y="5246688"/>
            <a:ext cx="909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Line 47"/>
          <p:cNvSpPr>
            <a:spLocks noChangeShapeType="1"/>
          </p:cNvSpPr>
          <p:nvPr/>
        </p:nvSpPr>
        <p:spPr bwMode="auto">
          <a:xfrm flipV="1">
            <a:off x="2082800" y="4549775"/>
            <a:ext cx="635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9" name="Line 47"/>
          <p:cNvSpPr>
            <a:spLocks noChangeShapeType="1"/>
          </p:cNvSpPr>
          <p:nvPr/>
        </p:nvSpPr>
        <p:spPr bwMode="auto">
          <a:xfrm flipV="1">
            <a:off x="3590925" y="4541838"/>
            <a:ext cx="7938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" name="Line 47"/>
          <p:cNvSpPr>
            <a:spLocks noChangeShapeType="1"/>
          </p:cNvSpPr>
          <p:nvPr/>
        </p:nvSpPr>
        <p:spPr bwMode="auto">
          <a:xfrm flipV="1">
            <a:off x="5287963" y="4532313"/>
            <a:ext cx="7937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1" name="Line 47"/>
          <p:cNvSpPr>
            <a:spLocks noChangeShapeType="1"/>
          </p:cNvSpPr>
          <p:nvPr/>
        </p:nvSpPr>
        <p:spPr bwMode="auto">
          <a:xfrm flipV="1">
            <a:off x="6759575" y="4524375"/>
            <a:ext cx="635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7620" name="TextBox 41"/>
          <p:cNvSpPr txBox="1">
            <a:spLocks noChangeArrowheads="1"/>
          </p:cNvSpPr>
          <p:nvPr/>
        </p:nvSpPr>
        <p:spPr bwMode="auto">
          <a:xfrm>
            <a:off x="1858963" y="5426075"/>
            <a:ext cx="6715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PC-A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1" name="TextBox 42"/>
          <p:cNvSpPr txBox="1">
            <a:spLocks noChangeArrowheads="1"/>
          </p:cNvSpPr>
          <p:nvPr/>
        </p:nvSpPr>
        <p:spPr bwMode="auto">
          <a:xfrm>
            <a:off x="3362325" y="5418138"/>
            <a:ext cx="6699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PC-B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2" name="TextBox 43"/>
          <p:cNvSpPr txBox="1">
            <a:spLocks noChangeArrowheads="1"/>
          </p:cNvSpPr>
          <p:nvPr/>
        </p:nvSpPr>
        <p:spPr bwMode="auto">
          <a:xfrm>
            <a:off x="5037138" y="5384800"/>
            <a:ext cx="6699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PC-C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3" name="TextBox 44"/>
          <p:cNvSpPr txBox="1">
            <a:spLocks noChangeArrowheads="1"/>
          </p:cNvSpPr>
          <p:nvPr/>
        </p:nvSpPr>
        <p:spPr bwMode="auto">
          <a:xfrm>
            <a:off x="6523038" y="5392738"/>
            <a:ext cx="6699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PC-D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4" name="TextBox 45"/>
          <p:cNvSpPr txBox="1">
            <a:spLocks noChangeArrowheads="1"/>
          </p:cNvSpPr>
          <p:nvPr/>
        </p:nvSpPr>
        <p:spPr bwMode="auto">
          <a:xfrm>
            <a:off x="3468688" y="3416300"/>
            <a:ext cx="144145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2001:DB8:ACAD:D::/64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5" name="TextBox 46"/>
          <p:cNvSpPr txBox="1">
            <a:spLocks noChangeArrowheads="1"/>
          </p:cNvSpPr>
          <p:nvPr/>
        </p:nvSpPr>
        <p:spPr bwMode="auto">
          <a:xfrm>
            <a:off x="4316413" y="3617913"/>
            <a:ext cx="144145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6" name="TextBox 47"/>
          <p:cNvSpPr txBox="1">
            <a:spLocks noChangeArrowheads="1"/>
          </p:cNvSpPr>
          <p:nvPr/>
        </p:nvSpPr>
        <p:spPr bwMode="auto">
          <a:xfrm>
            <a:off x="6554788" y="3684588"/>
            <a:ext cx="144145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7" name="TextBox 48"/>
          <p:cNvSpPr txBox="1">
            <a:spLocks noChangeArrowheads="1"/>
          </p:cNvSpPr>
          <p:nvPr/>
        </p:nvSpPr>
        <p:spPr bwMode="auto">
          <a:xfrm>
            <a:off x="5214938" y="2963863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8" name="TextBox 49"/>
          <p:cNvSpPr txBox="1">
            <a:spLocks noChangeArrowheads="1"/>
          </p:cNvSpPr>
          <p:nvPr/>
        </p:nvSpPr>
        <p:spPr bwMode="auto">
          <a:xfrm>
            <a:off x="3459163" y="2989263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29" name="TextBox 50"/>
          <p:cNvSpPr txBox="1">
            <a:spLocks noChangeArrowheads="1"/>
          </p:cNvSpPr>
          <p:nvPr/>
        </p:nvSpPr>
        <p:spPr bwMode="auto">
          <a:xfrm rot="10800000" flipV="1">
            <a:off x="2863850" y="6067425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2001:DB8:ACAD:D::1/64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30" name="TextBox 51"/>
          <p:cNvSpPr txBox="1">
            <a:spLocks noChangeArrowheads="1"/>
          </p:cNvSpPr>
          <p:nvPr/>
        </p:nvSpPr>
        <p:spPr bwMode="auto">
          <a:xfrm rot="10800000" flipV="1">
            <a:off x="4435475" y="6067425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31" name="TextBox 52"/>
          <p:cNvSpPr txBox="1">
            <a:spLocks noChangeArrowheads="1"/>
          </p:cNvSpPr>
          <p:nvPr/>
        </p:nvSpPr>
        <p:spPr bwMode="auto">
          <a:xfrm rot="10800000" flipV="1">
            <a:off x="6035675" y="6057900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32" name="TextBox 53"/>
          <p:cNvSpPr txBox="1">
            <a:spLocks noChangeArrowheads="1"/>
          </p:cNvSpPr>
          <p:nvPr/>
        </p:nvSpPr>
        <p:spPr bwMode="auto">
          <a:xfrm>
            <a:off x="3752850" y="1752600"/>
            <a:ext cx="165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6B308E"/>
                </a:solidFill>
                <a:ea typeface="黑体" pitchFamily="2" charset="-122"/>
                <a:cs typeface="Arial" charset="0"/>
              </a:rPr>
              <a:t>Lo0 2001:DB8:1::/64</a:t>
            </a:r>
            <a:endParaRPr lang="zh-CN" altLang="en-US" sz="1200" b="1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7633" name="TextBox 54"/>
          <p:cNvSpPr txBox="1">
            <a:spLocks noChangeArrowheads="1"/>
          </p:cNvSpPr>
          <p:nvPr/>
        </p:nvSpPr>
        <p:spPr bwMode="auto">
          <a:xfrm>
            <a:off x="4802187" y="1060450"/>
            <a:ext cx="3152775" cy="69215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3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ipv6 route ::/0 lo0</a:t>
            </a:r>
          </a:p>
          <a:p>
            <a:r>
              <a:rPr lang="en-US" altLang="zh-CN" sz="13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ipv6 router eigrp 100</a:t>
            </a:r>
          </a:p>
          <a:p>
            <a:r>
              <a:rPr lang="en-US" altLang="zh-CN" sz="13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Branch-2(config-rtr)# redistribute static</a:t>
            </a:r>
            <a:endParaRPr lang="zh-CN" altLang="en-US" sz="13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show ipv6 route</a:t>
            </a:r>
            <a:r>
              <a:rPr lang="zh-TW" altLang="en-US" dirty="0" smtClean="0"/>
              <a:t> </a:t>
            </a:r>
            <a:r>
              <a:rPr lang="zh-CN" altLang="en-US" dirty="0" smtClean="0"/>
              <a:t>命令</a:t>
            </a:r>
            <a:endParaRPr lang="zh-CN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95250" y="1579563"/>
            <a:ext cx="4400550" cy="34163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Table - 12 entries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Codes: C - Connected, L - Local, S - Static, R - RIP, B - BGP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U - Per-user Static route, M - MIPv6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I1 - ISIS L1, I2 - ISIS L2, IA - ISIS interarea, IS - ISIS summary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 - OSPF intra, OI - OSPF inter, OE1 - OSPF ext 1, OE2 - OSPF ext 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ON1 - OSPF NSSA ext 1, ON2 - OSPF NSSA ext 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- EIGRP, EX - EIGRP external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EX  ::/0 [170/3449856]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2001:DB8:ACAD::/62 [5/2816]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2001:DB8:ACAD:C::/64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GigabitEthernet0/0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2001:DB8:ACAD:C::/128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GigabitEthernet0/0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581525" y="1804988"/>
            <a:ext cx="4448175" cy="30464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route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Table - 11 entries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Codes: C - Connected, L - Local, S - Static, R - RIP, B - BGP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U - Per-user Static route, M - MIPv6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I1 - ISIS L1, I2 - ISIS L2, IA - ISIS interarea, IS - ISIS summary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 - OSPF intra, OI - OSPF inter, OE1 - OSPF ext 1, OE2 - OSPF ext 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ON1 - OSPF NSSA ext 1, ON2 - OSPF NSSA ext 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- EIGRP, EX - EIGRP external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::/0 [1/0]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Loopback0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2001:DB8:1::/64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Loopback0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2001:DB8:1::/128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Loopback0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1925" y="3486150"/>
            <a:ext cx="1857375" cy="36195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10101" y="3667125"/>
            <a:ext cx="1523999" cy="36195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拓樸</a:t>
            </a:r>
            <a:endParaRPr lang="zh-CN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Freeform 9"/>
          <p:cNvSpPr>
            <a:spLocks/>
          </p:cNvSpPr>
          <p:nvPr/>
        </p:nvSpPr>
        <p:spPr bwMode="auto">
          <a:xfrm rot="3262515" flipV="1">
            <a:off x="4805362" y="2349501"/>
            <a:ext cx="1725613" cy="309562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096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8463" y="147955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1888" y="302895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0325" y="4143375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7813" y="4141788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7" name="TextBox 8"/>
          <p:cNvSpPr txBox="1">
            <a:spLocks noChangeArrowheads="1"/>
          </p:cNvSpPr>
          <p:nvPr/>
        </p:nvSpPr>
        <p:spPr bwMode="auto">
          <a:xfrm>
            <a:off x="4257675" y="1725613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68" name="TextBox 10"/>
          <p:cNvSpPr txBox="1">
            <a:spLocks noChangeArrowheads="1"/>
          </p:cNvSpPr>
          <p:nvPr/>
        </p:nvSpPr>
        <p:spPr bwMode="auto">
          <a:xfrm rot="10800000" flipV="1">
            <a:off x="796925" y="6029325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2001:DB8:ACAD:C::2/64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2" name="Line 47"/>
          <p:cNvSpPr>
            <a:spLocks noChangeShapeType="1"/>
          </p:cNvSpPr>
          <p:nvPr/>
        </p:nvSpPr>
        <p:spPr bwMode="auto">
          <a:xfrm flipH="1">
            <a:off x="1849438" y="3543300"/>
            <a:ext cx="566737" cy="601663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3" name="Line 47"/>
          <p:cNvSpPr>
            <a:spLocks noChangeShapeType="1"/>
          </p:cNvSpPr>
          <p:nvPr/>
        </p:nvSpPr>
        <p:spPr bwMode="auto">
          <a:xfrm flipH="1" flipV="1">
            <a:off x="2873375" y="3565525"/>
            <a:ext cx="393700" cy="58578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971" name="TextBox 13"/>
          <p:cNvSpPr txBox="1">
            <a:spLocks noChangeArrowheads="1"/>
          </p:cNvSpPr>
          <p:nvPr/>
        </p:nvSpPr>
        <p:spPr bwMode="auto">
          <a:xfrm>
            <a:off x="2163763" y="2220913"/>
            <a:ext cx="14922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2001:DB8:CAFE::/127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2" name="TextBox 14"/>
          <p:cNvSpPr txBox="1">
            <a:spLocks noChangeArrowheads="1"/>
          </p:cNvSpPr>
          <p:nvPr/>
        </p:nvSpPr>
        <p:spPr bwMode="auto">
          <a:xfrm>
            <a:off x="796925" y="3582988"/>
            <a:ext cx="15049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2001:DB8:ACAD:C::1/64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3" name="TextBox 15"/>
          <p:cNvSpPr txBox="1">
            <a:spLocks noChangeArrowheads="1"/>
          </p:cNvSpPr>
          <p:nvPr/>
        </p:nvSpPr>
        <p:spPr bwMode="auto">
          <a:xfrm>
            <a:off x="3735388" y="1808163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4" name="TextBox 16"/>
          <p:cNvSpPr txBox="1">
            <a:spLocks noChangeArrowheads="1"/>
          </p:cNvSpPr>
          <p:nvPr/>
        </p:nvSpPr>
        <p:spPr bwMode="auto">
          <a:xfrm>
            <a:off x="5043488" y="1801813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5" name="TextBox 19"/>
          <p:cNvSpPr txBox="1">
            <a:spLocks noChangeArrowheads="1"/>
          </p:cNvSpPr>
          <p:nvPr/>
        </p:nvSpPr>
        <p:spPr bwMode="auto">
          <a:xfrm>
            <a:off x="6283325" y="3302000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6" name="TextBox 20"/>
          <p:cNvSpPr txBox="1">
            <a:spLocks noChangeArrowheads="1"/>
          </p:cNvSpPr>
          <p:nvPr/>
        </p:nvSpPr>
        <p:spPr bwMode="auto">
          <a:xfrm>
            <a:off x="1511300" y="4292600"/>
            <a:ext cx="3730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77" name="TextBox 21"/>
          <p:cNvSpPr txBox="1">
            <a:spLocks noChangeArrowheads="1"/>
          </p:cNvSpPr>
          <p:nvPr/>
        </p:nvSpPr>
        <p:spPr bwMode="auto">
          <a:xfrm>
            <a:off x="2984500" y="4295775"/>
            <a:ext cx="3714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4097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8213" y="30511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9" name="TextBox 23"/>
          <p:cNvSpPr txBox="1">
            <a:spLocks noChangeArrowheads="1"/>
          </p:cNvSpPr>
          <p:nvPr/>
        </p:nvSpPr>
        <p:spPr bwMode="auto">
          <a:xfrm>
            <a:off x="2279650" y="3324225"/>
            <a:ext cx="849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 rot="18445216">
            <a:off x="2783682" y="2367756"/>
            <a:ext cx="1703388" cy="2889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098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2900" y="4133850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2288" y="4132263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Line 47"/>
          <p:cNvSpPr>
            <a:spLocks noChangeShapeType="1"/>
          </p:cNvSpPr>
          <p:nvPr/>
        </p:nvSpPr>
        <p:spPr bwMode="auto">
          <a:xfrm flipH="1">
            <a:off x="5942013" y="3513138"/>
            <a:ext cx="479425" cy="62071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 flipH="1" flipV="1">
            <a:off x="6902450" y="3505200"/>
            <a:ext cx="457200" cy="6350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985" name="TextBox 29"/>
          <p:cNvSpPr txBox="1">
            <a:spLocks noChangeArrowheads="1"/>
          </p:cNvSpPr>
          <p:nvPr/>
        </p:nvSpPr>
        <p:spPr bwMode="auto">
          <a:xfrm>
            <a:off x="5697538" y="2179638"/>
            <a:ext cx="15621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2001:DB8:CAFE::2/127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86" name="TextBox 30"/>
          <p:cNvSpPr txBox="1">
            <a:spLocks noChangeArrowheads="1"/>
          </p:cNvSpPr>
          <p:nvPr/>
        </p:nvSpPr>
        <p:spPr bwMode="auto">
          <a:xfrm>
            <a:off x="5616575" y="4283075"/>
            <a:ext cx="3730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87" name="TextBox 31"/>
          <p:cNvSpPr txBox="1">
            <a:spLocks noChangeArrowheads="1"/>
          </p:cNvSpPr>
          <p:nvPr/>
        </p:nvSpPr>
        <p:spPr bwMode="auto">
          <a:xfrm>
            <a:off x="7107238" y="4286250"/>
            <a:ext cx="37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S4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40988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79525" y="5226050"/>
            <a:ext cx="909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9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9713" y="5226050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0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9088" y="5210175"/>
            <a:ext cx="9096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1" name="Picture 3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92925" y="5218113"/>
            <a:ext cx="909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Line 47"/>
          <p:cNvSpPr>
            <a:spLocks noChangeShapeType="1"/>
          </p:cNvSpPr>
          <p:nvPr/>
        </p:nvSpPr>
        <p:spPr bwMode="auto">
          <a:xfrm flipV="1">
            <a:off x="1654175" y="4511675"/>
            <a:ext cx="635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9" name="Line 47"/>
          <p:cNvSpPr>
            <a:spLocks noChangeShapeType="1"/>
          </p:cNvSpPr>
          <p:nvPr/>
        </p:nvSpPr>
        <p:spPr bwMode="auto">
          <a:xfrm flipV="1">
            <a:off x="3162300" y="4503738"/>
            <a:ext cx="7938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" name="Line 47"/>
          <p:cNvSpPr>
            <a:spLocks noChangeShapeType="1"/>
          </p:cNvSpPr>
          <p:nvPr/>
        </p:nvSpPr>
        <p:spPr bwMode="auto">
          <a:xfrm flipV="1">
            <a:off x="5811838" y="4503738"/>
            <a:ext cx="7937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1" name="Line 47"/>
          <p:cNvSpPr>
            <a:spLocks noChangeShapeType="1"/>
          </p:cNvSpPr>
          <p:nvPr/>
        </p:nvSpPr>
        <p:spPr bwMode="auto">
          <a:xfrm flipV="1">
            <a:off x="7283450" y="4495800"/>
            <a:ext cx="6350" cy="7239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996" name="TextBox 41"/>
          <p:cNvSpPr txBox="1">
            <a:spLocks noChangeArrowheads="1"/>
          </p:cNvSpPr>
          <p:nvPr/>
        </p:nvSpPr>
        <p:spPr bwMode="auto">
          <a:xfrm>
            <a:off x="1430338" y="5387975"/>
            <a:ext cx="6715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PC-A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97" name="TextBox 42"/>
          <p:cNvSpPr txBox="1">
            <a:spLocks noChangeArrowheads="1"/>
          </p:cNvSpPr>
          <p:nvPr/>
        </p:nvSpPr>
        <p:spPr bwMode="auto">
          <a:xfrm>
            <a:off x="2933700" y="5380038"/>
            <a:ext cx="6699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PC-B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98" name="TextBox 43"/>
          <p:cNvSpPr txBox="1">
            <a:spLocks noChangeArrowheads="1"/>
          </p:cNvSpPr>
          <p:nvPr/>
        </p:nvSpPr>
        <p:spPr bwMode="auto">
          <a:xfrm>
            <a:off x="5561013" y="5356225"/>
            <a:ext cx="6699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PC-C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999" name="TextBox 44"/>
          <p:cNvSpPr txBox="1">
            <a:spLocks noChangeArrowheads="1"/>
          </p:cNvSpPr>
          <p:nvPr/>
        </p:nvSpPr>
        <p:spPr bwMode="auto">
          <a:xfrm>
            <a:off x="7046913" y="5364163"/>
            <a:ext cx="6699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PC-D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0" name="TextBox 45"/>
          <p:cNvSpPr txBox="1">
            <a:spLocks noChangeArrowheads="1"/>
          </p:cNvSpPr>
          <p:nvPr/>
        </p:nvSpPr>
        <p:spPr bwMode="auto">
          <a:xfrm>
            <a:off x="3030538" y="3587750"/>
            <a:ext cx="1506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2001:DB8:ACAD:D::1/64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1" name="TextBox 46"/>
          <p:cNvSpPr txBox="1">
            <a:spLocks noChangeArrowheads="1"/>
          </p:cNvSpPr>
          <p:nvPr/>
        </p:nvSpPr>
        <p:spPr bwMode="auto">
          <a:xfrm>
            <a:off x="4840288" y="3627438"/>
            <a:ext cx="15065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2001:DB8:ACAD:A::1/64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2" name="TextBox 47"/>
          <p:cNvSpPr txBox="1">
            <a:spLocks noChangeArrowheads="1"/>
          </p:cNvSpPr>
          <p:nvPr/>
        </p:nvSpPr>
        <p:spPr bwMode="auto">
          <a:xfrm>
            <a:off x="7078663" y="3656013"/>
            <a:ext cx="15065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2001:DB8:ACAD:B::1/64</a:t>
            </a:r>
            <a:endParaRPr lang="zh-CN" altLang="en-US" sz="9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3" name="TextBox 48"/>
          <p:cNvSpPr txBox="1">
            <a:spLocks noChangeArrowheads="1"/>
          </p:cNvSpPr>
          <p:nvPr/>
        </p:nvSpPr>
        <p:spPr bwMode="auto">
          <a:xfrm>
            <a:off x="5738813" y="2935288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4" name="TextBox 49"/>
          <p:cNvSpPr txBox="1">
            <a:spLocks noChangeArrowheads="1"/>
          </p:cNvSpPr>
          <p:nvPr/>
        </p:nvSpPr>
        <p:spPr bwMode="auto">
          <a:xfrm>
            <a:off x="3030538" y="2951163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5" name="TextBox 50"/>
          <p:cNvSpPr txBox="1">
            <a:spLocks noChangeArrowheads="1"/>
          </p:cNvSpPr>
          <p:nvPr/>
        </p:nvSpPr>
        <p:spPr bwMode="auto">
          <a:xfrm rot="10800000" flipV="1">
            <a:off x="2482850" y="6038850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2001:DB8:ACAD:D::2/64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6" name="TextBox 51"/>
          <p:cNvSpPr txBox="1">
            <a:spLocks noChangeArrowheads="1"/>
          </p:cNvSpPr>
          <p:nvPr/>
        </p:nvSpPr>
        <p:spPr bwMode="auto">
          <a:xfrm rot="10800000" flipV="1">
            <a:off x="4959350" y="6010275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2001:DB8:ACAD:A::2/64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7" name="TextBox 52"/>
          <p:cNvSpPr txBox="1">
            <a:spLocks noChangeArrowheads="1"/>
          </p:cNvSpPr>
          <p:nvPr/>
        </p:nvSpPr>
        <p:spPr bwMode="auto">
          <a:xfrm rot="10800000" flipV="1">
            <a:off x="6616700" y="6000750"/>
            <a:ext cx="2413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2001:DB8:ACAD:B::2/64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008" name="TextBox 53"/>
          <p:cNvSpPr txBox="1">
            <a:spLocks noChangeArrowheads="1"/>
          </p:cNvSpPr>
          <p:nvPr/>
        </p:nvSpPr>
        <p:spPr bwMode="auto">
          <a:xfrm>
            <a:off x="3959225" y="1193800"/>
            <a:ext cx="14065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6B308E"/>
                </a:solidFill>
                <a:ea typeface="黑体" pitchFamily="2" charset="-122"/>
                <a:cs typeface="Arial" charset="0"/>
              </a:rPr>
              <a:t>Lo0 2001:DB8:1::/64</a:t>
            </a:r>
            <a:endParaRPr lang="zh-CN" altLang="en-US" sz="1000" b="1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配置網路中的 </a:t>
            </a:r>
            <a:r>
              <a:rPr lang="en-US" altLang="zh-CN" dirty="0" smtClean="0"/>
              <a:t>IPv6 EIGRP</a:t>
            </a:r>
            <a:endParaRPr lang="en-US" alt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預設情況下 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資料封包轉送是停用的。要啟用 </a:t>
            </a:r>
            <a:r>
              <a:rPr lang="en-US" altLang="zh-TW" dirty="0" smtClean="0"/>
              <a:t>IPv6</a:t>
            </a:r>
            <a:r>
              <a:rPr lang="zh-TW" altLang="en-US" dirty="0" smtClean="0"/>
              <a:t> 資料封包轉送，請在全域配置模式下使用 </a:t>
            </a:r>
            <a:r>
              <a:rPr lang="en-US" altLang="zh-TW" b="1" dirty="0" smtClean="0">
                <a:solidFill>
                  <a:srgbClr val="0070C0"/>
                </a:solidFill>
              </a:rPr>
              <a:t>ipv6 unicast-routing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zh-TW" altLang="en-US" dirty="0" smtClean="0"/>
              <a:t>命令，然後啟用 </a:t>
            </a:r>
            <a:r>
              <a:rPr lang="en-US" altLang="zh-TW" dirty="0" smtClean="0"/>
              <a:t>EIGRP</a:t>
            </a:r>
            <a:r>
              <a:rPr lang="zh-TW" altLang="en-US" dirty="0" smtClean="0"/>
              <a:t>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en-US" altLang="zh-TW" dirty="0" smtClean="0"/>
              <a:t>IPv6 EIGRP</a:t>
            </a:r>
            <a:r>
              <a:rPr lang="zh-TW" altLang="en-US" dirty="0" smtClean="0"/>
              <a:t> 正確執行必須使用路由器 </a:t>
            </a:r>
            <a:r>
              <a:rPr lang="en-US" altLang="zh-TW" dirty="0" smtClean="0"/>
              <a:t>ID</a:t>
            </a:r>
            <a:r>
              <a:rPr lang="zh-TW" altLang="en-US" dirty="0" smtClean="0"/>
              <a:t>。如果沒有手動配置路由器 </a:t>
            </a:r>
            <a:r>
              <a:rPr lang="en-US" altLang="zh-TW" dirty="0" smtClean="0"/>
              <a:t>ID</a:t>
            </a:r>
            <a:r>
              <a:rPr lang="zh-TW" altLang="en-US" dirty="0" smtClean="0"/>
              <a:t>，則會使用迴路介面或實體介面產生。</a:t>
            </a:r>
            <a:endParaRPr lang="zh-TW" altLang="en-US" dirty="0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2114550" y="2257425"/>
            <a:ext cx="4572000" cy="9223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 ipv6 router eigrp 100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% IPv6 routing not enabled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 ipv6 unicast-routing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2114550" y="4284663"/>
            <a:ext cx="4572000" cy="9239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router 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100</a:t>
            </a:r>
          </a:p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config-rtr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router-id 1.1.1.1</a:t>
            </a:r>
          </a:p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config-rtr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no shutdown</a:t>
            </a:r>
            <a:endParaRPr lang="zh-CN" altLang="en-US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114550" y="5311775"/>
            <a:ext cx="4572000" cy="6477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router 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100</a:t>
            </a:r>
          </a:p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config-rtr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router-id 1.1.1.1</a:t>
            </a:r>
            <a:endParaRPr lang="zh-CN" altLang="en-US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6962775" y="4503738"/>
            <a:ext cx="1590675" cy="485775"/>
          </a:xfrm>
          <a:prstGeom prst="lef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ea typeface="黑体" pitchFamily="49" charset="-122"/>
                <a:cs typeface="Arial" pitchFamily="34" charset="0"/>
              </a:rPr>
              <a:t>Packet Tracer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90525" y="5392738"/>
            <a:ext cx="1568450" cy="485775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 smtClean="0">
                <a:ea typeface="黑体" pitchFamily="49" charset="-122"/>
                <a:cs typeface="Arial" pitchFamily="34" charset="0"/>
              </a:rPr>
              <a:t>實體設備</a:t>
            </a:r>
            <a:endParaRPr lang="zh-CN" altLang="en-US" sz="1200" dirty="0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配置網路中的 </a:t>
            </a:r>
            <a:r>
              <a:rPr lang="en-US" altLang="zh-CN" dirty="0" smtClean="0"/>
              <a:t>IPv6 EIGRP</a:t>
            </a:r>
            <a:endParaRPr lang="en-US" altLang="zh-CN" dirty="0"/>
          </a:p>
        </p:txBody>
      </p:sp>
      <p:sp>
        <p:nvSpPr>
          <p:cNvPr id="4505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與 </a:t>
            </a:r>
            <a:r>
              <a:rPr lang="en-US" altLang="zh-TW" dirty="0" smtClean="0"/>
              <a:t>IPv4 EIGRP</a:t>
            </a:r>
            <a:r>
              <a:rPr lang="zh-TW" altLang="en-US" dirty="0" smtClean="0"/>
              <a:t> 不同的是，</a:t>
            </a:r>
            <a:r>
              <a:rPr lang="en-US" altLang="zh-TW" dirty="0" smtClean="0"/>
              <a:t>IPv6 EIGRP</a:t>
            </a:r>
            <a:r>
              <a:rPr lang="zh-TW" altLang="en-US" dirty="0" smtClean="0"/>
              <a:t> 不</a:t>
            </a:r>
            <a:r>
              <a:rPr lang="zh-TW" altLang="en-US" dirty="0" smtClean="0"/>
              <a:t>需要</a:t>
            </a:r>
            <a:r>
              <a:rPr lang="zh-TW" altLang="en-US" dirty="0" smtClean="0"/>
              <a:t>使用 </a:t>
            </a:r>
            <a:r>
              <a:rPr lang="en-US" altLang="zh-TW" b="1" dirty="0" smtClean="0">
                <a:solidFill>
                  <a:srgbClr val="0070C0"/>
                </a:solidFill>
              </a:rPr>
              <a:t>network</a:t>
            </a:r>
            <a:r>
              <a:rPr lang="zh-TW" altLang="en-US" dirty="0" smtClean="0"/>
              <a:t> 命令通告其網路，而是要在路由器的所有介面上啟用 </a:t>
            </a:r>
            <a:r>
              <a:rPr lang="en-US" altLang="zh-TW" dirty="0" smtClean="0"/>
              <a:t>IPv6 EIGRP</a:t>
            </a:r>
            <a:r>
              <a:rPr lang="zh-TW" altLang="en-US" dirty="0" smtClean="0"/>
              <a:t>。</a:t>
            </a:r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endParaRPr lang="zh-TW" altLang="en-US" dirty="0" smtClean="0"/>
          </a:p>
          <a:p>
            <a:r>
              <a:rPr lang="zh-TW" altLang="en-US" dirty="0" smtClean="0"/>
              <a:t>參與 </a:t>
            </a:r>
            <a:r>
              <a:rPr lang="en-US" altLang="zh-TW" dirty="0" smtClean="0"/>
              <a:t>EIGRP</a:t>
            </a:r>
            <a:r>
              <a:rPr lang="zh-TW" altLang="en-US" dirty="0" smtClean="0"/>
              <a:t> 的所有路由器介面上都必須配置此命令。如果某個介面未配置此命令，則不會通告該網路，鄰居也不會獲知該網路。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2381250" y="2143125"/>
            <a:ext cx="4572000" cy="19399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 int s0/0/0</a:t>
            </a:r>
          </a:p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Branch-1(config-if)# ipv6 eigrp 100</a:t>
            </a:r>
          </a:p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Branch-1(config-if)# int g0/0</a:t>
            </a:r>
          </a:p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Branch-1(config-if)# ipv6 eigrp 100</a:t>
            </a:r>
          </a:p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Branch-1(config-if)# int g0/1</a:t>
            </a:r>
          </a:p>
          <a:p>
            <a:r>
              <a:rPr lang="en-US" altLang="zh-CN" sz="20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Branch-1(config-if)# ipv6 eigrp 100</a:t>
            </a:r>
            <a:endParaRPr lang="zh-CN" altLang="en-US" sz="20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配置網路中的 </a:t>
            </a:r>
            <a:r>
              <a:rPr lang="en-US" altLang="zh-CN" smtClean="0"/>
              <a:t>IPv6 EIGRP</a:t>
            </a:r>
            <a:endParaRPr lang="en-US" altLang="zh-CN" dirty="0"/>
          </a:p>
        </p:txBody>
      </p:sp>
      <p:sp>
        <p:nvSpPr>
          <p:cNvPr id="47106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smtClean="0"/>
              <a:t>當所有介面上都配置了 </a:t>
            </a:r>
            <a:r>
              <a:rPr lang="en-US" altLang="zh-CN" smtClean="0"/>
              <a:t>IPv6 EIGRP</a:t>
            </a:r>
            <a:r>
              <a:rPr lang="zh-TW" altLang="en-US" smtClean="0"/>
              <a:t> 後，日誌訊息將通知你鄰接關係已建立。</a:t>
            </a:r>
            <a:endParaRPr lang="zh-CN" altLang="en-US" dirty="0"/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485775" y="2200275"/>
            <a:ext cx="7896225" cy="32924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int s0/0/0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 ipv6 eigrp 100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%DUAL-5-NBRCHANGE: IPv6-EIGRP 100: Neighbor FE80::1 (Serial0/0/0) is up: new adjacency</a:t>
            </a:r>
          </a:p>
          <a:p>
            <a:endParaRPr lang="zh-CN" altLang="en-US" sz="16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 int s0/0/1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 ipv6 eigrp 100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%DUAL-5-NBRCHANGE: IPv6-EIGRP 100: Neighbor FE80::3 (Serial0/0/1) is up: new adjacency</a:t>
            </a:r>
          </a:p>
          <a:p>
            <a:endParaRPr lang="zh-CN" altLang="en-US" sz="16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 show</a:t>
            </a:r>
            <a:r>
              <a:rPr lang="zh-TW" altLang="en-US" smtClean="0"/>
              <a:t> </a:t>
            </a:r>
            <a:r>
              <a:rPr lang="zh-CN" altLang="en-US" smtClean="0"/>
              <a:t>命令</a:t>
            </a:r>
            <a:endParaRPr lang="zh-CN" alt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9" name="群組 8"/>
          <p:cNvGrpSpPr/>
          <p:nvPr/>
        </p:nvGrpSpPr>
        <p:grpSpPr>
          <a:xfrm>
            <a:off x="500855" y="1355725"/>
            <a:ext cx="8142290" cy="4337050"/>
            <a:chOff x="239710" y="1355725"/>
            <a:chExt cx="8142290" cy="433705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830388" y="3473450"/>
              <a:ext cx="1587" cy="911225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155" name="Rectangle 7"/>
            <p:cNvSpPr>
              <a:spLocks noChangeArrowheads="1"/>
            </p:cNvSpPr>
            <p:nvPr/>
          </p:nvSpPr>
          <p:spPr bwMode="auto">
            <a:xfrm>
              <a:off x="1130300" y="4324350"/>
              <a:ext cx="13398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鄰居</a:t>
              </a:r>
              <a:r>
                <a:rPr lang="zh-CN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的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</a:t>
              </a:r>
              <a:r>
                <a:rPr lang="en-US" altLang="zh-CN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IPv6 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鏈</a:t>
              </a:r>
              <a:r>
                <a:rPr lang="zh-TW" altLang="en-US" sz="1200" b="1" dirty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路本地位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址</a:t>
              </a:r>
              <a:endParaRPr lang="zh-CN" altLang="en-US" sz="1200" b="1" dirty="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3860800" y="3254375"/>
              <a:ext cx="9525" cy="1168400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157" name="Rectangle 10"/>
            <p:cNvSpPr>
              <a:spLocks noChangeArrowheads="1"/>
            </p:cNvSpPr>
            <p:nvPr/>
          </p:nvSpPr>
          <p:spPr bwMode="auto">
            <a:xfrm>
              <a:off x="3079750" y="4406900"/>
              <a:ext cx="1524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接收</a:t>
              </a:r>
              <a:r>
                <a:rPr lang="zh-CN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用於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 </a:t>
              </a:r>
              <a:r>
                <a:rPr lang="en-US" altLang="zh-CN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IPv6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</a:t>
              </a:r>
              <a:r>
                <a:rPr lang="zh-CN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的</a:t>
              </a:r>
              <a:r>
                <a:rPr lang="en-US" altLang="zh-CN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EIGRP </a:t>
              </a:r>
              <a:r>
                <a:rPr lang="en-US" altLang="zh-CN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Hello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資料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封包的本地介面</a:t>
              </a:r>
              <a:endParaRPr lang="zh-CN" altLang="en-US" sz="1200" b="1" dirty="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 flipV="1">
              <a:off x="5099050" y="3302000"/>
              <a:ext cx="196850" cy="1168400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159" name="Rectangle 13"/>
            <p:cNvSpPr>
              <a:spLocks noChangeArrowheads="1"/>
            </p:cNvSpPr>
            <p:nvPr/>
          </p:nvSpPr>
          <p:spPr bwMode="auto">
            <a:xfrm>
              <a:off x="4549775" y="4492625"/>
              <a:ext cx="1600200" cy="120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聲明鄰居已關閉前剩餘的時間。</a:t>
              </a:r>
              <a:endParaRPr lang="zh-CN" altLang="en-US" sz="1200" b="1" dirty="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  <a:p>
              <a:pPr algn="ctr"/>
              <a:endParaRPr lang="zh-CN" altLang="en-US" sz="1200" b="1" dirty="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  <a:p>
              <a:pPr algn="ctr"/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當前保持時間，收到</a:t>
              </a:r>
              <a:r>
                <a:rPr lang="en-US" altLang="zh-CN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Hello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資料</a:t>
              </a:r>
              <a:r>
                <a:rPr lang="zh-TW" altLang="en-US" sz="1200" b="1" dirty="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封包時重置為最大保持時間。</a:t>
              </a:r>
              <a:endParaRPr lang="zh-CN" altLang="en-US" sz="1200" b="1" dirty="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5965825" y="3235325"/>
              <a:ext cx="1333500" cy="1287463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161" name="Rectangle 16"/>
            <p:cNvSpPr>
              <a:spLocks noChangeArrowheads="1"/>
            </p:cNvSpPr>
            <p:nvPr/>
          </p:nvSpPr>
          <p:spPr bwMode="auto">
            <a:xfrm>
              <a:off x="6743700" y="4514850"/>
              <a:ext cx="14097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TW" altLang="en-US" sz="1200" b="1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從該鄰居被增加到鄰居表以來的時間。</a:t>
              </a:r>
              <a:endParaRPr lang="zh-CN" altLang="en-US" sz="1200" b="1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49162" name="Rectangle 17"/>
            <p:cNvSpPr>
              <a:spLocks noChangeArrowheads="1"/>
            </p:cNvSpPr>
            <p:nvPr/>
          </p:nvSpPr>
          <p:spPr bwMode="auto">
            <a:xfrm>
              <a:off x="239713" y="1355725"/>
              <a:ext cx="8142287" cy="2062163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Branch-2# show ipv6 eigrp neighbor</a:t>
              </a:r>
              <a:endParaRPr lang="zh-CN" altLang="en-US" sz="1600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  <a:p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IPv6-EIGRP neighbors for process 100</a:t>
              </a:r>
            </a:p>
            <a:p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H          Address                               Interface         Hold     Uptime   SRTT   RTO  Q  Seq</a:t>
              </a:r>
              <a:endParaRPr lang="zh-CN" altLang="en-US" sz="1600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  <a:p>
              <a:r>
                <a:rPr lang="zh-CN" altLang="en-US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                                                          </a:t>
              </a:r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(sec)            (ms)        Cnt        Num</a:t>
              </a:r>
            </a:p>
            <a:p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0   Link-local address:                       Se0/0/0           14      00:01:31    40     1000  0   18</a:t>
              </a:r>
            </a:p>
            <a:p>
              <a:r>
                <a:rPr lang="zh-CN" altLang="en-US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   </a:t>
              </a:r>
              <a:r>
                <a:rPr lang="en-US" altLang="zh-CN" sz="160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FE80::1</a:t>
              </a:r>
              <a:endPara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endParaRPr>
            </a:p>
            <a:p>
              <a:r>
                <a:rPr lang="en-US" altLang="zh-CN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1   Link-local address:                       Se0/0/1           12      00:01:24    40     1000  0   20</a:t>
              </a:r>
            </a:p>
            <a:p>
              <a:r>
                <a:rPr lang="zh-CN" altLang="en-US" sz="160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    </a:t>
              </a:r>
              <a:r>
                <a:rPr lang="en-US" altLang="zh-CN" sz="1600" smtClean="0">
                  <a:solidFill>
                    <a:srgbClr val="000000"/>
                  </a:solidFill>
                  <a:ea typeface="黑体" pitchFamily="2" charset="-122"/>
                  <a:cs typeface="Arial" charset="0"/>
                </a:rPr>
                <a:t>FE80::3</a:t>
              </a:r>
              <a:endParaRPr lang="zh-CN" altLang="en-US" sz="1600">
                <a:solidFill>
                  <a:schemeClr val="bg2"/>
                </a:solidFill>
                <a:ea typeface="黑体" pitchFamily="2" charset="-122"/>
                <a:cs typeface="Arial" charset="0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239710" y="2386766"/>
              <a:ext cx="2733675" cy="1031052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556000" y="2386766"/>
              <a:ext cx="812800" cy="772359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918075" y="2386766"/>
              <a:ext cx="279400" cy="772359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ea typeface="黑体" pitchFamily="49" charset="-122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499100" y="2386766"/>
              <a:ext cx="847725" cy="772359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ea typeface="黑体" pitchFamily="49" charset="-122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 show</a:t>
            </a:r>
            <a:r>
              <a:rPr lang="zh-TW" altLang="en-US" smtClean="0"/>
              <a:t> </a:t>
            </a:r>
            <a:r>
              <a:rPr lang="zh-CN" altLang="en-US" smtClean="0"/>
              <a:t>命令</a:t>
            </a:r>
            <a:endParaRPr lang="zh-CN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1202" name="Rectangle 9"/>
          <p:cNvSpPr>
            <a:spLocks noChangeArrowheads="1"/>
          </p:cNvSpPr>
          <p:nvPr/>
        </p:nvSpPr>
        <p:spPr bwMode="auto">
          <a:xfrm>
            <a:off x="5064125" y="2403475"/>
            <a:ext cx="57785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路由協定和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程序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ID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（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AS 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編號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）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1203" name="Rectangle 12"/>
          <p:cNvSpPr>
            <a:spLocks noChangeArrowheads="1"/>
          </p:cNvSpPr>
          <p:nvPr/>
        </p:nvSpPr>
        <p:spPr bwMode="auto">
          <a:xfrm>
            <a:off x="5067300" y="2930525"/>
            <a:ext cx="176683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複合度量中使用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K 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值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1204" name="Rectangle 17"/>
          <p:cNvSpPr>
            <a:spLocks noChangeArrowheads="1"/>
          </p:cNvSpPr>
          <p:nvPr/>
        </p:nvSpPr>
        <p:spPr bwMode="auto">
          <a:xfrm>
            <a:off x="5141913" y="5210175"/>
            <a:ext cx="14747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 P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的管理距離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1205" name="Rectangle 19"/>
          <p:cNvSpPr>
            <a:spLocks noChangeArrowheads="1"/>
          </p:cNvSpPr>
          <p:nvPr/>
        </p:nvSpPr>
        <p:spPr bwMode="auto">
          <a:xfrm>
            <a:off x="5105400" y="4175125"/>
            <a:ext cx="45720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為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用於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 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啟用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的介面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1206" name="Rectangle 20"/>
          <p:cNvSpPr>
            <a:spLocks noChangeArrowheads="1"/>
          </p:cNvSpPr>
          <p:nvPr/>
        </p:nvSpPr>
        <p:spPr bwMode="auto">
          <a:xfrm>
            <a:off x="409575" y="1582738"/>
            <a:ext cx="4352925" cy="397033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 show ipv6 protocols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"connected"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"static</a:t>
            </a:r>
          </a:p>
          <a:p>
            <a:r>
              <a:rPr lang="en-US" altLang="zh-CN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"eigrp  100 "</a:t>
            </a:r>
            <a:endParaRPr lang="en-US" altLang="zh-CN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 metric weight K1=1, K2=0, K3=1, K4=0, K5=0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 maximum hopcount 100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EIGRP maximum metric variance 1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Interfaces: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Serial0/0/0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Serial0/0/1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Redistributing: eigrp 100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Maximum path: 16</a:t>
            </a:r>
          </a:p>
          <a:p>
            <a:r>
              <a:rPr lang="zh-CN" altLang="en-US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Distance: internal 90 external 170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09575" y="2442261"/>
            <a:ext cx="3914775" cy="27712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09576" y="2771775"/>
            <a:ext cx="3714750" cy="5048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76275" y="4137710"/>
            <a:ext cx="1343025" cy="5048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81025" y="5209660"/>
            <a:ext cx="3457575" cy="252412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791075" y="2473325"/>
            <a:ext cx="342900" cy="138113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4800600" y="2997200"/>
            <a:ext cx="342900" cy="138113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4799013" y="4244975"/>
            <a:ext cx="342900" cy="138113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4799013" y="5278438"/>
            <a:ext cx="342900" cy="1397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IPv6 show</a:t>
            </a:r>
            <a:r>
              <a:rPr lang="zh-CN" altLang="en-US" smtClean="0"/>
              <a:t>命令</a:t>
            </a:r>
            <a:endParaRPr lang="zh-CN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247900" y="1189038"/>
            <a:ext cx="4572000" cy="50482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route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4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（省略部分輸出）</a:t>
            </a:r>
            <a:endParaRPr lang="zh-CN" altLang="en-US" sz="14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Table - 9 entries</a:t>
            </a:r>
          </a:p>
          <a:p>
            <a:r>
              <a:rPr lang="en-US" altLang="zh-CN" sz="14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 - Connected, L – Local,</a:t>
            </a:r>
            <a:r>
              <a:rPr lang="pt-BR" altLang="zh-CN" sz="14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</a:t>
            </a:r>
            <a:r>
              <a:rPr lang="pt-BR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- EIGRP, EX - EIGRP external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2001:DB8:ACAD:A::/64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FE80::3, Serial0/0/1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2001:DB8:ACAD:B::/64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FE80::3, Serial0/0/1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2001:DB8:ACAD:C::/64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FE80::1, Serial0/0/0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2001:DB8:ACAD:D::/64 [90/2170112]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FE80::1, Serial0/0/0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2001:DB8:CAFE::/127 [0/0]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2001:DB8:CAFE::1/128 [0/0]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2001:DB8:CAFE::2/127 [0/0]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2001:DB8:CAFE::2/128 [0/0]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47900" y="2279649"/>
            <a:ext cx="4048125" cy="169545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76225" y="2832100"/>
            <a:ext cx="1771650" cy="484188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3" name="TextBox 6"/>
          <p:cNvSpPr txBox="1">
            <a:spLocks noChangeArrowheads="1"/>
          </p:cNvSpPr>
          <p:nvPr/>
        </p:nvSpPr>
        <p:spPr bwMode="auto">
          <a:xfrm>
            <a:off x="352425" y="2936875"/>
            <a:ext cx="9540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獲知的網路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76225" y="4537075"/>
            <a:ext cx="1771650" cy="484188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5" name="TextBox 9"/>
          <p:cNvSpPr txBox="1">
            <a:spLocks noChangeArrowheads="1"/>
          </p:cNvSpPr>
          <p:nvPr/>
        </p:nvSpPr>
        <p:spPr bwMode="auto">
          <a:xfrm>
            <a:off x="358775" y="4640263"/>
            <a:ext cx="4921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直連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2" name="Right Arrow 11"/>
          <p:cNvSpPr/>
          <p:nvPr/>
        </p:nvSpPr>
        <p:spPr>
          <a:xfrm rot="10800000">
            <a:off x="4857750" y="3975100"/>
            <a:ext cx="1771650" cy="333375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7" name="TextBox 12"/>
          <p:cNvSpPr txBox="1">
            <a:spLocks noChangeArrowheads="1"/>
          </p:cNvSpPr>
          <p:nvPr/>
        </p:nvSpPr>
        <p:spPr bwMode="auto">
          <a:xfrm>
            <a:off x="5045075" y="4003675"/>
            <a:ext cx="800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網路位址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10800000">
            <a:off x="4859338" y="4370388"/>
            <a:ext cx="1771650" cy="333375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3259" name="TextBox 14"/>
          <p:cNvSpPr txBox="1">
            <a:spLocks noChangeArrowheads="1"/>
          </p:cNvSpPr>
          <p:nvPr/>
        </p:nvSpPr>
        <p:spPr bwMode="auto">
          <a:xfrm>
            <a:off x="5037138" y="4408488"/>
            <a:ext cx="800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介面位址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被動介面命令</a:t>
            </a:r>
            <a:endParaRPr lang="zh-CN" altLang="en-US"/>
          </a:p>
        </p:txBody>
      </p:sp>
      <p:sp>
        <p:nvSpPr>
          <p:cNvPr id="5529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你可以使用 </a:t>
            </a:r>
            <a:r>
              <a:rPr lang="en-US" altLang="zh-TW" b="1" dirty="0" smtClean="0">
                <a:solidFill>
                  <a:srgbClr val="0070C0"/>
                </a:solidFill>
              </a:rPr>
              <a:t>passive-interface</a:t>
            </a:r>
            <a:r>
              <a:rPr lang="zh-TW" altLang="en-US" dirty="0" smtClean="0"/>
              <a:t> 命令來控制路由資訊的廣播。</a:t>
            </a:r>
          </a:p>
          <a:p>
            <a:r>
              <a:rPr lang="zh-TW" altLang="en-US" dirty="0" smtClean="0"/>
              <a:t>該命令會抑制某些介面上的路由更新，同時允許其他介面上正常交換更新。</a:t>
            </a:r>
          </a:p>
          <a:p>
            <a:r>
              <a:rPr lang="zh-TW" altLang="en-US" dirty="0" smtClean="0"/>
              <a:t>當使用 </a:t>
            </a:r>
            <a:r>
              <a:rPr lang="en-US" altLang="zh-TW" dirty="0" smtClean="0"/>
              <a:t>EIGRP </a:t>
            </a:r>
            <a:r>
              <a:rPr lang="zh-TW" altLang="en-US" dirty="0" smtClean="0"/>
              <a:t>時，它會抑制路由器之間的 </a:t>
            </a:r>
            <a:r>
              <a:rPr lang="en-US" altLang="zh-TW" dirty="0" smtClean="0"/>
              <a:t>hello </a:t>
            </a:r>
            <a:r>
              <a:rPr lang="zh-TW" altLang="en-US" dirty="0" smtClean="0"/>
              <a:t>資料封包交換，從而導致遺失鄰居關係。因此，它只用於沒有連接路由器的介面。</a:t>
            </a:r>
          </a:p>
          <a:p>
            <a:r>
              <a:rPr lang="zh-TW" altLang="en-US" dirty="0" smtClean="0"/>
              <a:t>因為被動介面無法</a:t>
            </a:r>
            <a:r>
              <a:rPr lang="zh-TW" altLang="en-US" dirty="0"/>
              <a:t>建立鄰居</a:t>
            </a:r>
            <a:r>
              <a:rPr lang="zh-TW" altLang="en-US" dirty="0" smtClean="0"/>
              <a:t>關係</a:t>
            </a:r>
            <a:r>
              <a:rPr lang="zh-TW" altLang="en-US" dirty="0"/>
              <a:t>，</a:t>
            </a:r>
            <a:r>
              <a:rPr lang="zh-TW" altLang="en-US" dirty="0" smtClean="0"/>
              <a:t>這</a:t>
            </a:r>
            <a:r>
              <a:rPr lang="zh-TW" altLang="en-US" dirty="0" smtClean="0"/>
              <a:t>不僅會阻止本機通告路由更新，還間接抑制傳入的路由更新。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2189</TotalTime>
  <Words>1671</Words>
  <Application>Microsoft Office PowerPoint</Application>
  <PresentationFormat>如螢幕大小 (4:3)</PresentationFormat>
  <Paragraphs>288</Paragraphs>
  <Slides>17</Slides>
  <Notes>17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1_NetAcad_White_PPT_Template 05Oct12</vt:lpstr>
      <vt:lpstr>IPv6 EIGRP</vt:lpstr>
      <vt:lpstr>拓樸</vt:lpstr>
      <vt:lpstr>配置網路中的 IPv6 EIGRP</vt:lpstr>
      <vt:lpstr>配置網路中的 IPv6 EIGRP</vt:lpstr>
      <vt:lpstr>配置網路中的 IPv6 EIGRP</vt:lpstr>
      <vt:lpstr>IPv6 show 命令</vt:lpstr>
      <vt:lpstr>IPv6 show 命令</vt:lpstr>
      <vt:lpstr>IPv6 show命令</vt:lpstr>
      <vt:lpstr>被動介面命令</vt:lpstr>
      <vt:lpstr>被動介面配置</vt:lpstr>
      <vt:lpstr>show ipv6 protocols 命令</vt:lpstr>
      <vt:lpstr>IPv6 摘要</vt:lpstr>
      <vt:lpstr>IPv6 摘要</vt:lpstr>
      <vt:lpstr>IPv6 摘要配置</vt:lpstr>
      <vt:lpstr>配置 IPv6 預設路由</vt:lpstr>
      <vt:lpstr>show ipv6 route 命令</vt:lpstr>
      <vt:lpstr>PowerPoint 簡報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kobe</cp:lastModifiedBy>
  <cp:revision>127</cp:revision>
  <cp:lastPrinted>2013-08-06T12:08:26Z</cp:lastPrinted>
  <dcterms:created xsi:type="dcterms:W3CDTF">2012-10-09T16:58:47Z</dcterms:created>
  <dcterms:modified xsi:type="dcterms:W3CDTF">2013-10-05T09:49:10Z</dcterms:modified>
</cp:coreProperties>
</file>