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9" r:id="rId1"/>
  </p:sldMasterIdLst>
  <p:notesMasterIdLst>
    <p:notesMasterId r:id="rId19"/>
  </p:notesMasterIdLst>
  <p:handoutMasterIdLst>
    <p:handoutMasterId r:id="rId20"/>
  </p:handoutMasterIdLst>
  <p:sldIdLst>
    <p:sldId id="306" r:id="rId2"/>
    <p:sldId id="342" r:id="rId3"/>
    <p:sldId id="335" r:id="rId4"/>
    <p:sldId id="336" r:id="rId5"/>
    <p:sldId id="343" r:id="rId6"/>
    <p:sldId id="337" r:id="rId7"/>
    <p:sldId id="338" r:id="rId8"/>
    <p:sldId id="346" r:id="rId9"/>
    <p:sldId id="351" r:id="rId10"/>
    <p:sldId id="352" r:id="rId11"/>
    <p:sldId id="353" r:id="rId12"/>
    <p:sldId id="350" r:id="rId13"/>
    <p:sldId id="339" r:id="rId14"/>
    <p:sldId id="349" r:id="rId15"/>
    <p:sldId id="348" r:id="rId16"/>
    <p:sldId id="347" r:id="rId17"/>
    <p:sldId id="30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6B6B"/>
    <a:srgbClr val="264DAE"/>
    <a:srgbClr val="4ADAD7"/>
    <a:srgbClr val="8A8A8A"/>
    <a:srgbClr val="90A3A6"/>
    <a:srgbClr val="435153"/>
    <a:srgbClr val="EDDFF5"/>
    <a:srgbClr val="493B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06" autoAdjust="0"/>
    <p:restoredTop sz="91681" autoAdjust="0"/>
  </p:normalViewPr>
  <p:slideViewPr>
    <p:cSldViewPr snapToGrid="0">
      <p:cViewPr>
        <p:scale>
          <a:sx n="75" d="100"/>
          <a:sy n="75" d="100"/>
        </p:scale>
        <p:origin x="-14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197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EF7ADF7A-C9D2-4222-B0C6-CFBD959A5A2F}" type="datetimeFigureOut">
              <a:rPr lang="en-US"/>
              <a:pPr>
                <a:defRPr/>
              </a:pPr>
              <a:t>10/4/2013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425C91D1-2859-4C7A-B609-2F0212DC0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804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B838DC38-B815-4149-8171-5A38F5ACAAD2}" type="datetimeFigureOut">
              <a:rPr lang="en-US"/>
              <a:pPr>
                <a:defRPr/>
              </a:pPr>
              <a:t>10/4/2013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520B423F-228C-455B-8C6E-BEAF6CDD5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864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D61170F-083D-413D-9468-BCB96B18F48E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6AF3939-7E85-40BE-A50A-587440FB53B4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D03185-0874-4E24-BDBA-F2CFE460D0D0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ACF3A3-2A8D-4958-B26D-FE288E0AFB69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85DD8C6-A786-4345-9BE7-A920CF86F57A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631D8E-ABA1-43D9-AB63-E44E0BEF84ED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C7390B3-D9CA-4ACC-8F80-2B95863CA302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zh-TW" altLang="en-US" smtClean="0">
                <a:ea typeface="黑体" pitchFamily="2" charset="-122"/>
              </a:rPr>
              <a:t>預設路由已在</a:t>
            </a:r>
            <a:r>
              <a:rPr lang="en-US" altLang="zh-CN" smtClean="0">
                <a:ea typeface="黑体" pitchFamily="2" charset="-122"/>
              </a:rPr>
              <a:t>Branch-2</a:t>
            </a:r>
            <a:r>
              <a:rPr lang="zh-TW" altLang="en-US" smtClean="0">
                <a:ea typeface="黑体" pitchFamily="2" charset="-122"/>
              </a:rPr>
              <a:t>上配置，顯示為透過迴路介面的靜態路由</a:t>
            </a:r>
            <a:r>
              <a:rPr lang="zh-CN" altLang="en-US" smtClean="0">
                <a:ea typeface="黑体" pitchFamily="2" charset="-122"/>
              </a:rPr>
              <a:t>。</a:t>
            </a:r>
            <a:r>
              <a:rPr lang="zh-TW" altLang="en-US" smtClean="0">
                <a:ea typeface="黑体" pitchFamily="2" charset="-122"/>
              </a:rPr>
              <a:t>該預設路由在</a:t>
            </a:r>
            <a:r>
              <a:rPr lang="en-US" altLang="zh-CN" smtClean="0">
                <a:ea typeface="黑体" pitchFamily="2" charset="-122"/>
              </a:rPr>
              <a:t>Branch-1</a:t>
            </a:r>
            <a:r>
              <a:rPr lang="zh-TW" altLang="en-US" smtClean="0">
                <a:ea typeface="黑体" pitchFamily="2" charset="-122"/>
              </a:rPr>
              <a:t>的路由表中顯示為外部路由</a:t>
            </a:r>
            <a:r>
              <a:rPr lang="zh-CN" altLang="en-US" smtClean="0">
                <a:ea typeface="黑体" pitchFamily="2" charset="-122"/>
              </a:rPr>
              <a:t>。</a:t>
            </a:r>
            <a:r>
              <a:rPr lang="en-US" altLang="zh-CN" smtClean="0">
                <a:ea typeface="黑体" pitchFamily="2" charset="-122"/>
              </a:rPr>
              <a:t>IPv4 EIGRP</a:t>
            </a:r>
            <a:r>
              <a:rPr lang="zh-CN" altLang="en-US" smtClean="0">
                <a:ea typeface="黑体" pitchFamily="2" charset="-122"/>
              </a:rPr>
              <a:t>和</a:t>
            </a:r>
            <a:r>
              <a:rPr lang="en-US" altLang="zh-CN" smtClean="0">
                <a:ea typeface="黑体" pitchFamily="2" charset="-122"/>
              </a:rPr>
              <a:t>IPv6 EIGRP</a:t>
            </a:r>
            <a:r>
              <a:rPr lang="zh-TW" altLang="en-US" smtClean="0">
                <a:ea typeface="黑体" pitchFamily="2" charset="-122"/>
              </a:rPr>
              <a:t>之間的唯一區別是</a:t>
            </a:r>
            <a:r>
              <a:rPr lang="en-US" altLang="zh-CN" smtClean="0">
                <a:ea typeface="黑体" pitchFamily="2" charset="-122"/>
              </a:rPr>
              <a:t>(1)</a:t>
            </a:r>
            <a:r>
              <a:rPr lang="zh-TW" altLang="en-US" smtClean="0">
                <a:ea typeface="黑体" pitchFamily="2" charset="-122"/>
              </a:rPr>
              <a:t>設備上不顯示用於新增預設路由的星號，並且不列出最後選用閘道</a:t>
            </a:r>
            <a:r>
              <a:rPr lang="zh-CN" altLang="en-US" smtClean="0">
                <a:ea typeface="黑体" pitchFamily="2" charset="-122"/>
              </a:rPr>
              <a:t>。</a:t>
            </a:r>
            <a:r>
              <a:rPr lang="zh-CN" smtClean="0">
                <a:ea typeface="黑体" pitchFamily="2" charset="-122"/>
              </a:rPr>
              <a:t> </a:t>
            </a:r>
            <a:endParaRPr lang="zh-CN" altLang="en-US" smtClean="0">
              <a:ea typeface="黑体" pitchFamily="2" charset="-122"/>
            </a:endParaRPr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FF13F0-7708-45AF-8DFF-EB5069DE207C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607C18E-5657-487B-9F8B-95ACF546BE41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6047B9-0B78-49E1-9C7C-E08060112B55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CFB18C-C9ED-4D67-B815-3EDF09C7B7A8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4B3D23-DE3D-45A9-8DC8-6080066701AD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C0551C5-2FEC-4D3F-BD25-DDF979FA9DE5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27176E-C386-4689-94A1-D3DA92E863A8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8A1CF5D-2A1C-4F78-94AE-EFD11DC3B22C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30B300E-EF37-437B-8C69-558F05BB8F94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19DECF-08EB-451D-9FDA-4B1B8CAE8E0D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383" y="4464066"/>
            <a:ext cx="3657600" cy="384721"/>
          </a:xfrm>
        </p:spPr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>
                <a:srgbClr val="92D050"/>
              </a:buClr>
              <a:buSzPct val="90000"/>
              <a:buFont typeface="Arial" pitchFamily="34" charset="0"/>
              <a:buNone/>
              <a:tabLst/>
              <a:defRPr/>
            </a:pPr>
            <a:r>
              <a:rPr lang="en-US" dirty="0" smtClean="0"/>
              <a:t>Speaker Name</a:t>
            </a:r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248229"/>
            <a:ext cx="8112125" cy="2907239"/>
          </a:xfrm>
        </p:spPr>
        <p:txBody>
          <a:bodyPr/>
          <a:lstStyle>
            <a:lvl1pPr algn="l" defTabSz="914400" rtl="0" eaLnBrk="1" latinLnBrk="0" hangingPunct="1">
              <a:lnSpc>
                <a:spcPts val="6200"/>
              </a:lnSpc>
              <a:spcBef>
                <a:spcPct val="0"/>
              </a:spcBef>
              <a:buNone/>
              <a:defRPr lang="en-US" sz="5400" b="0" kern="1200" dirty="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  <p:pic>
        <p:nvPicPr>
          <p:cNvPr id="44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2068" y="330200"/>
            <a:ext cx="2889136" cy="480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36383" y="4862154"/>
            <a:ext cx="3657600" cy="355482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Speaker Title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36382" y="5231003"/>
            <a:ext cx="3657600" cy="297004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31579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with 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713" y="1339745"/>
            <a:ext cx="4103687" cy="4965700"/>
          </a:xfrm>
        </p:spPr>
        <p:txBody>
          <a:bodyPr/>
          <a:lstStyle>
            <a:lvl1pPr>
              <a:lnSpc>
                <a:spcPct val="95000"/>
              </a:lnSpc>
              <a:spcBef>
                <a:spcPts val="1480"/>
              </a:spcBef>
              <a:defRPr sz="220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>
                <a:solidFill>
                  <a:srgbClr val="435153"/>
                </a:solidFill>
                <a:latin typeface="+mj-lt"/>
              </a:defRPr>
            </a:lvl2pPr>
            <a:lvl3pPr>
              <a:defRPr>
                <a:solidFill>
                  <a:srgbClr val="435153"/>
                </a:solidFill>
                <a:latin typeface="+mj-lt"/>
              </a:defRPr>
            </a:lvl3pPr>
            <a:lvl4pPr>
              <a:defRPr>
                <a:solidFill>
                  <a:srgbClr val="435153"/>
                </a:solidFill>
                <a:latin typeface="+mj-lt"/>
              </a:defRPr>
            </a:lvl4pPr>
            <a:lvl5pPr>
              <a:defRPr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4984231" y="1416140"/>
            <a:ext cx="3759720" cy="459903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tx1">
                  <a:lumMod val="20000"/>
                  <a:lumOff val="80000"/>
                </a:schemeClr>
              </a:gs>
              <a:gs pos="47000">
                <a:schemeClr val="bg1"/>
              </a:gs>
              <a:gs pos="100000">
                <a:srgbClr val="EDDFF5"/>
              </a:gs>
            </a:gsLst>
            <a:lin ang="2700000" scaled="1"/>
            <a:tileRect/>
          </a:gradFill>
          <a:ln>
            <a:noFill/>
          </a:ln>
          <a:effectLst>
            <a:outerShdw blurRad="1143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5221224" y="1747683"/>
            <a:ext cx="3236976" cy="1900292"/>
          </a:xfrm>
        </p:spPr>
        <p:txBody>
          <a:bodyPr/>
          <a:lstStyle>
            <a:lvl1pPr marL="114300" indent="-114300">
              <a:buFontTx/>
              <a:buNone/>
              <a:defRPr sz="2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5310124" y="4876800"/>
            <a:ext cx="3044497" cy="326243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H="1">
            <a:off x="4990141" y="1335313"/>
            <a:ext cx="1" cy="4760687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560584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4765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_2-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301752"/>
            <a:ext cx="4123944" cy="838200"/>
          </a:xfrm>
        </p:spPr>
        <p:txBody>
          <a:bodyPr vert="horz" lIns="82296" tIns="45720" rIns="82296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lang="en-US" sz="36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Two Column</a:t>
            </a:r>
            <a:br>
              <a:rPr lang="en-US" dirty="0" smtClean="0"/>
            </a:br>
            <a:r>
              <a:rPr lang="en-US" dirty="0" smtClean="0"/>
              <a:t>Title Left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219455" y="1600200"/>
            <a:ext cx="4142232" cy="4526280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  <a:latin typeface="+mj-lt"/>
              </a:defRPr>
            </a:lvl1pPr>
            <a:lvl2pPr marL="406400" indent="0">
              <a:buClr>
                <a:schemeClr val="accent5"/>
              </a:buClr>
              <a:buFontTx/>
              <a:buNone/>
              <a:tabLst/>
              <a:defRPr>
                <a:solidFill>
                  <a:schemeClr val="tx2"/>
                </a:solidFill>
                <a:latin typeface="+mj-lt"/>
              </a:defRPr>
            </a:lvl2pPr>
          </a:lstStyle>
          <a:p>
            <a:pPr lvl="0"/>
            <a:r>
              <a:rPr lang="en-US" dirty="0" smtClean="0"/>
              <a:t>Body copy uses sentence capital letters only, size 20, left aligned</a:t>
            </a:r>
          </a:p>
          <a:p>
            <a:pPr lvl="1"/>
            <a:r>
              <a:rPr lang="en-US" dirty="0" smtClean="0"/>
              <a:t>Sub-bullets are size 18 </a:t>
            </a:r>
            <a:br>
              <a:rPr lang="en-US" dirty="0" smtClean="0"/>
            </a:br>
            <a:r>
              <a:rPr lang="en-US" dirty="0" smtClean="0"/>
              <a:t>and indented</a:t>
            </a:r>
          </a:p>
          <a:p>
            <a:pPr lvl="1"/>
            <a:r>
              <a:rPr lang="en-US" dirty="0" smtClean="0"/>
              <a:t>Hyperlink: www.cisco.com </a:t>
            </a:r>
          </a:p>
          <a:p>
            <a:pPr lvl="0"/>
            <a:r>
              <a:rPr lang="en-US" dirty="0" smtClean="0"/>
              <a:t>Use Cisco highlight color, bold, or both when emphasizing words, </a:t>
            </a:r>
            <a:br>
              <a:rPr lang="en-US" dirty="0" smtClean="0"/>
            </a:br>
            <a:r>
              <a:rPr lang="en-US" dirty="0" smtClean="0"/>
              <a:t>do not italicize; use yellow on the </a:t>
            </a:r>
            <a:br>
              <a:rPr lang="en-US" dirty="0" smtClean="0"/>
            </a:br>
            <a:r>
              <a:rPr lang="en-US" dirty="0" smtClean="0"/>
              <a:t>black template and red for the white template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4818888" y="1600200"/>
            <a:ext cx="4005072" cy="452628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1"/>
                </a:solidFill>
                <a:latin typeface="+mj-lt"/>
              </a:defRPr>
            </a:lvl1pPr>
            <a:lvl2pPr marL="406400" indent="0">
              <a:buClr>
                <a:schemeClr val="accent1">
                  <a:lumMod val="40000"/>
                  <a:lumOff val="60000"/>
                </a:schemeClr>
              </a:buClr>
              <a:buFont typeface="Arial" pitchFamily="34" charset="0"/>
              <a:buNone/>
              <a:defRPr>
                <a:solidFill>
                  <a:schemeClr val="tx1"/>
                </a:solidFill>
                <a:latin typeface="+mj-lt"/>
              </a:defRPr>
            </a:lvl2pPr>
          </a:lstStyle>
          <a:p>
            <a:pPr lvl="0"/>
            <a:r>
              <a:rPr lang="en-US" dirty="0" smtClean="0"/>
              <a:t>Body copy uses sentence capital letters only, size 20, left aligned</a:t>
            </a:r>
          </a:p>
          <a:p>
            <a:pPr lvl="1"/>
            <a:r>
              <a:rPr lang="en-US" dirty="0" smtClean="0"/>
              <a:t>Sub-bullets are size 18 </a:t>
            </a:r>
            <a:br>
              <a:rPr lang="en-US" dirty="0" smtClean="0"/>
            </a:br>
            <a:r>
              <a:rPr lang="en-US" dirty="0" smtClean="0"/>
              <a:t>and indented</a:t>
            </a:r>
          </a:p>
          <a:p>
            <a:pPr lvl="1"/>
            <a:r>
              <a:rPr lang="en-US" dirty="0" smtClean="0"/>
              <a:t>Hyperlink: www.cisco.com </a:t>
            </a:r>
          </a:p>
          <a:p>
            <a:pPr lvl="0"/>
            <a:r>
              <a:rPr lang="en-US" dirty="0" smtClean="0"/>
              <a:t>Use Cisco highlight color, bold, or both when emphasizing words, do not italicize; use yellow on the black template and red for the white template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818887" y="301752"/>
            <a:ext cx="3951308" cy="8382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600" b="0" i="0" u="none" strike="noStrike" kern="1200" cap="none" spc="0" normalizeH="0" baseline="0" noProof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Two Column</a:t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Title Right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16000">
                    <a:schemeClr val="tx2"/>
                  </a:gs>
                  <a:gs pos="100000">
                    <a:srgbClr val="28A7DF"/>
                  </a:gs>
                </a:gsLst>
                <a:lin ang="1800000" scaled="0"/>
                <a:tileRect/>
              </a:gradFill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486587" y="777667"/>
            <a:ext cx="0" cy="5287676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495200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_3-Column Layout No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244475" y="1866900"/>
            <a:ext cx="2622550" cy="4391025"/>
          </a:xfrm>
        </p:spPr>
        <p:txBody>
          <a:bodyPr/>
          <a:lstStyle>
            <a:lvl1pPr algn="l" defTabSz="914400" rtl="0" eaLnBrk="1" latinLnBrk="0" hangingPunct="1">
              <a:lnSpc>
                <a:spcPct val="95000"/>
              </a:lnSpc>
              <a:defRPr lang="en-US" sz="20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defRPr lang="en-US" sz="16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2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200" kern="1200" dirty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3292474" y="1866900"/>
            <a:ext cx="2593975" cy="4362450"/>
          </a:xfrm>
        </p:spPr>
        <p:txBody>
          <a:bodyPr/>
          <a:lstStyle>
            <a:lvl1pPr algn="l" defTabSz="914400" rtl="0" eaLnBrk="1" latinLnBrk="0" hangingPunct="1">
              <a:lnSpc>
                <a:spcPct val="95000"/>
              </a:lnSpc>
              <a:defRPr lang="en-US" sz="20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defRPr lang="en-US" sz="16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2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200" kern="1200" dirty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6275388" y="1866900"/>
            <a:ext cx="2633662" cy="4333875"/>
          </a:xfrm>
        </p:spPr>
        <p:txBody>
          <a:bodyPr/>
          <a:lstStyle>
            <a:lvl1pPr algn="l" defTabSz="914400" rtl="0" eaLnBrk="1" latinLnBrk="0" hangingPunct="1">
              <a:lnSpc>
                <a:spcPct val="95000"/>
              </a:lnSpc>
              <a:defRPr lang="en-US" sz="20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defRPr lang="en-US" sz="16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2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200" kern="1200" dirty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Text Placeholder 20"/>
          <p:cNvSpPr>
            <a:spLocks noGrp="1" noChangeAspect="1"/>
          </p:cNvSpPr>
          <p:nvPr>
            <p:ph type="body" sz="quarter" idx="17"/>
          </p:nvPr>
        </p:nvSpPr>
        <p:spPr>
          <a:xfrm>
            <a:off x="219456" y="319099"/>
            <a:ext cx="2670048" cy="1200329"/>
          </a:xfrm>
        </p:spPr>
        <p:txBody>
          <a:bodyPr anchor="b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000" b="0" i="0" u="none" strike="noStrike" kern="1200" cap="none" spc="0" normalizeH="0" baseline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8"/>
          </p:nvPr>
        </p:nvSpPr>
        <p:spPr>
          <a:xfrm>
            <a:off x="3255264" y="319099"/>
            <a:ext cx="2670048" cy="1200329"/>
          </a:xfrm>
        </p:spPr>
        <p:txBody>
          <a:bodyPr anchor="b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000" b="0" i="0" u="none" strike="noStrike" kern="1200" cap="none" spc="0" normalizeH="0" baseline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20"/>
          <p:cNvSpPr>
            <a:spLocks noGrp="1" noChangeAspect="1"/>
          </p:cNvSpPr>
          <p:nvPr>
            <p:ph type="body" sz="quarter" idx="19"/>
          </p:nvPr>
        </p:nvSpPr>
        <p:spPr>
          <a:xfrm>
            <a:off x="6247902" y="319099"/>
            <a:ext cx="2670048" cy="1200329"/>
          </a:xfrm>
        </p:spPr>
        <p:txBody>
          <a:bodyPr anchor="b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000" b="0" i="0" u="none" strike="noStrike" kern="1200" cap="none" spc="0" normalizeH="0" baseline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82817" y="869003"/>
            <a:ext cx="0" cy="5287676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6083084" y="869003"/>
            <a:ext cx="0" cy="5287676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06292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>
            <a:spLocks noGrp="1"/>
          </p:cNvSpPr>
          <p:nvPr>
            <p:ph type="title" hasCustomPrompt="1"/>
          </p:nvPr>
        </p:nvSpPr>
        <p:spPr>
          <a:xfrm>
            <a:off x="246972" y="439710"/>
            <a:ext cx="8567244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lang="en-US" sz="36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6" name="Chart Placeholder 35"/>
          <p:cNvSpPr>
            <a:spLocks noGrp="1"/>
          </p:cNvSpPr>
          <p:nvPr>
            <p:ph type="chart" sz="quarter" idx="10"/>
          </p:nvPr>
        </p:nvSpPr>
        <p:spPr>
          <a:xfrm>
            <a:off x="359764" y="1476375"/>
            <a:ext cx="8439461" cy="4305300"/>
          </a:xfrm>
        </p:spPr>
        <p:txBody>
          <a:bodyPr anchor="ctr" anchorCtr="1"/>
          <a:lstStyle>
            <a:lvl1pPr>
              <a:buNone/>
              <a:defRPr>
                <a:latin typeface="+mj-lt"/>
              </a:defRPr>
            </a:lvl1pPr>
          </a:lstStyle>
          <a:p>
            <a:r>
              <a:rPr lang="en-US" dirty="0" smtClean="0"/>
              <a:t>Click icon to add chart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49466" y="6062114"/>
            <a:ext cx="7461250" cy="276999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200">
                <a:solidFill>
                  <a:srgbClr val="435153"/>
                </a:solidFill>
                <a:latin typeface="+mj-lt"/>
              </a:defRPr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12 Points</a:t>
            </a:r>
          </a:p>
        </p:txBody>
      </p:sp>
    </p:spTree>
    <p:extLst>
      <p:ext uri="{BB962C8B-B14F-4D97-AF65-F5344CB8AC3E}">
        <p14:creationId xmlns:p14="http://schemas.microsoft.com/office/powerpoint/2010/main" val="180856543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ttom title_photo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5430244"/>
            <a:ext cx="8558698" cy="838200"/>
          </a:xfrm>
        </p:spPr>
        <p:txBody>
          <a:bodyPr vert="horz" lIns="82296" tIns="45720" rIns="82296" bIns="45720" rtlCol="0" anchor="b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lang="en-US" sz="36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46888" y="1600200"/>
            <a:ext cx="4005072" cy="3749040"/>
          </a:xfrm>
        </p:spPr>
        <p:txBody>
          <a:bodyPr anchor="ctr" anchorCtr="0">
            <a:normAutofit/>
          </a:bodyPr>
          <a:lstStyle>
            <a:lvl1pPr marL="0" indent="0">
              <a:buFontTx/>
              <a:buNone/>
              <a:defRPr sz="2400" baseline="0">
                <a:solidFill>
                  <a:schemeClr val="tx1">
                    <a:lumMod val="75000"/>
                  </a:schemeClr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Simple text goes here and can wrap to accommodate more lines of information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4873752" y="1947672"/>
            <a:ext cx="3429000" cy="2990088"/>
          </a:xfrm>
        </p:spPr>
        <p:txBody>
          <a:bodyPr anchor="ctr" anchorCtr="1"/>
          <a:lstStyle>
            <a:lvl1pPr algn="ctr">
              <a:buFontTx/>
              <a:buNone/>
              <a:defRPr>
                <a:latin typeface="+mj-lt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2645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ttom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5430244"/>
            <a:ext cx="8558698" cy="838200"/>
          </a:xfrm>
        </p:spPr>
        <p:txBody>
          <a:bodyPr vert="horz" lIns="82296" tIns="45720" rIns="82296" bIns="45720" rtlCol="0" anchor="b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lang="en-US" sz="36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8713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93776" y="5852160"/>
            <a:ext cx="8112126" cy="384175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rgbClr val="493B93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Presenter Name and Title Go Here</a:t>
            </a:r>
            <a:endParaRPr lang="en-US" dirty="0"/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19456" y="649224"/>
            <a:ext cx="8112125" cy="4480560"/>
          </a:xfrm>
        </p:spPr>
        <p:txBody>
          <a:bodyPr/>
          <a:lstStyle>
            <a:lvl1pPr marL="236538" indent="-236538" algn="l" defTabSz="914400" rtl="0" eaLnBrk="1" latinLnBrk="0" hangingPunct="1">
              <a:lnSpc>
                <a:spcPts val="52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None/>
              <a:defRPr kumimoji="0" lang="en-US" sz="54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“Format large quotes using this slide layout. Be sure to cite your source below.”</a:t>
            </a:r>
            <a:endParaRPr lang="en-US" dirty="0"/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3802121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7744" y="484632"/>
            <a:ext cx="8755128" cy="4372131"/>
          </a:xfrm>
        </p:spPr>
        <p:txBody>
          <a:bodyPr anchor="b" anchorCtr="0"/>
          <a:lstStyle>
            <a:lvl1pPr marL="228600" indent="-228600">
              <a:buFont typeface="Arial" pitchFamily="34" charset="0"/>
              <a:buChar char="“"/>
              <a:defRPr sz="6000" spc="-2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Format large quotes using this slide layout. Be sure to cite your source below.”</a:t>
            </a:r>
            <a:endParaRPr lang="en-US" dirty="0"/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60248" y="5358903"/>
            <a:ext cx="8574685" cy="61436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24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</a:pPr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21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2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0146466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tel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1918741"/>
            <a:ext cx="4117446" cy="3020518"/>
          </a:xfrm>
        </p:spPr>
        <p:txBody>
          <a:bodyPr vert="horz" lIns="82296" tIns="45720" rIns="82296" bIns="4572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kumimoji="0" lang="en-US" sz="54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Telling Shared Experiences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922519" y="777667"/>
            <a:ext cx="3895344" cy="5287676"/>
          </a:xfrm>
        </p:spPr>
        <p:txBody>
          <a:bodyPr anchor="ctr" anchorCtr="0">
            <a:normAutofit/>
          </a:bodyPr>
          <a:lstStyle>
            <a:lvl1pPr marL="0" indent="0">
              <a:buFontTx/>
              <a:buNone/>
              <a:defRPr lang="en-US" sz="2000" kern="1200" dirty="0">
                <a:solidFill>
                  <a:srgbClr val="493B93"/>
                </a:solidFill>
                <a:latin typeface="+mj-lt"/>
                <a:ea typeface="+mn-ea"/>
                <a:cs typeface="+mn-cs"/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marL="0" lv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buClr>
                <a:srgbClr val="435153"/>
              </a:buClr>
              <a:buFont typeface="Arial" pitchFamily="34" charset="0"/>
              <a:buNone/>
            </a:pPr>
            <a:r>
              <a:rPr lang="en-US" dirty="0" smtClean="0"/>
              <a:t>Tell your story here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486587" y="777667"/>
            <a:ext cx="0" cy="5287676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862675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1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1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382" y="4464066"/>
            <a:ext cx="3657600" cy="384721"/>
          </a:xfrm>
        </p:spPr>
        <p:txBody>
          <a:bodyPr>
            <a:spAutoFit/>
          </a:bodyPr>
          <a:lstStyle>
            <a:lvl1pPr marL="0" marR="0" indent="0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>
                <a:srgbClr val="92D050"/>
              </a:buClr>
              <a:buSzPct val="90000"/>
              <a:buFont typeface="Arial" pitchFamily="34" charset="0"/>
              <a:buNone/>
              <a:tabLst/>
              <a:defRPr/>
            </a:pPr>
            <a:r>
              <a:rPr lang="en-US" dirty="0" smtClean="0"/>
              <a:t>Speaker Name</a:t>
            </a:r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248229"/>
            <a:ext cx="8112125" cy="2907239"/>
          </a:xfrm>
        </p:spPr>
        <p:txBody>
          <a:bodyPr/>
          <a:lstStyle>
            <a:lvl1pPr algn="l" defTabSz="914400" rtl="0" eaLnBrk="1" latinLnBrk="0" hangingPunct="1">
              <a:lnSpc>
                <a:spcPts val="6200"/>
              </a:lnSpc>
              <a:spcBef>
                <a:spcPct val="0"/>
              </a:spcBef>
              <a:buNone/>
              <a:defRPr lang="en-US" sz="5400" b="0" kern="1200" dirty="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  <p:pic>
        <p:nvPicPr>
          <p:cNvPr id="44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2068" y="330200"/>
            <a:ext cx="2889136" cy="480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36383" y="4862154"/>
            <a:ext cx="3657600" cy="355482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Speaker Title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36382" y="5231003"/>
            <a:ext cx="3657600" cy="297004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0254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383" y="4279392"/>
            <a:ext cx="4684867" cy="38417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kumimoji="0" lang="en-US" sz="2000" b="0" i="0" u="none" strike="noStrike" kern="1200" cap="none" spc="0" normalizeH="0" baseline="0" dirty="0">
                <a:ln>
                  <a:noFill/>
                </a:ln>
                <a:solidFill>
                  <a:srgbClr val="493B93"/>
                </a:solidFill>
                <a:effectLst/>
                <a:uLnTx/>
                <a:uFillTx/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</a:pPr>
            <a:r>
              <a:rPr lang="en-US" dirty="0" smtClean="0"/>
              <a:t>Presenter Name and Title Go Here</a:t>
            </a:r>
            <a:endParaRPr lang="en-US" dirty="0"/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08693" y="3282696"/>
            <a:ext cx="4712557" cy="1022350"/>
          </a:xfrm>
        </p:spPr>
        <p:txBody>
          <a:bodyPr vert="horz" lIns="82296" tIns="45720" rIns="82296" bIns="4572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lang="en-US" sz="60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</a:pPr>
            <a:r>
              <a:rPr lang="en-US" dirty="0" smtClean="0"/>
              <a:t>Demo Title</a:t>
            </a:r>
            <a:endParaRPr lang="en-US" dirty="0"/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10" hasCustomPrompt="1"/>
          </p:nvPr>
        </p:nvSpPr>
        <p:spPr>
          <a:xfrm>
            <a:off x="5540375" y="1917700"/>
            <a:ext cx="2676525" cy="2889250"/>
          </a:xfrm>
        </p:spPr>
        <p:txBody>
          <a:bodyPr anchor="ctr" anchorCtr="1"/>
          <a:lstStyle>
            <a:lvl1pPr algn="ctr">
              <a:buFontTx/>
              <a:buNone/>
              <a:defRPr>
                <a:latin typeface="+mj-lt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80405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ngle phot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1891875" y="795528"/>
            <a:ext cx="5349240" cy="4005072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1891874" y="4794352"/>
            <a:ext cx="5347552" cy="99637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1900238" y="795528"/>
            <a:ext cx="5329238" cy="4005072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</p:spPr>
        <p:txBody>
          <a:bodyPr anchor="ctr" anchorCtr="0"/>
          <a:lstStyle>
            <a:lvl1pPr algn="ctr">
              <a:buFontTx/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2065871" y="4873438"/>
            <a:ext cx="5074070" cy="838200"/>
          </a:xfrm>
        </p:spPr>
        <p:txBody>
          <a:bodyPr anchor="ctr"/>
          <a:lstStyle>
            <a:lvl1pPr>
              <a:defRPr sz="26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5"/>
          <p:cNvSpPr>
            <a:spLocks noChangeArrowheads="1"/>
          </p:cNvSpPr>
          <p:nvPr userDrawn="1"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2191922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mall photo_top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338328" y="310896"/>
            <a:ext cx="3273552" cy="2459736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338328" y="310896"/>
            <a:ext cx="3273552" cy="2459736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229703" y="3429000"/>
            <a:ext cx="7009298" cy="1421928"/>
          </a:xfrm>
        </p:spPr>
        <p:txBody>
          <a:bodyPr anchor="t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Large photo </a:t>
            </a:r>
            <a:br>
              <a:rPr lang="en-US" dirty="0" smtClean="0"/>
            </a:br>
            <a:r>
              <a:rPr lang="en-US" dirty="0" smtClean="0"/>
              <a:t>caption here.</a:t>
            </a:r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6132484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rtrait photo_right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4992624" y="859536"/>
            <a:ext cx="3630168" cy="502920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4992624" y="859536"/>
            <a:ext cx="3630168" cy="5029200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anchor="ctr" anchorCtr="0"/>
          <a:lstStyle>
            <a:lvl1pPr algn="ctr">
              <a:buFontTx/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29703" y="728972"/>
            <a:ext cx="4349918" cy="1089529"/>
          </a:xfrm>
        </p:spPr>
        <p:txBody>
          <a:bodyPr anchor="t">
            <a:spAutoFit/>
          </a:bodyPr>
          <a:lstStyle>
            <a:lvl1pPr>
              <a:lnSpc>
                <a:spcPct val="90000"/>
              </a:lnSpc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1989035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ultipl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3668713" y="311149"/>
            <a:ext cx="3268136" cy="2660652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9" name="Picture Placeholder 25"/>
          <p:cNvSpPr>
            <a:spLocks noGrp="1"/>
          </p:cNvSpPr>
          <p:nvPr>
            <p:ph type="pic" sz="quarter" idx="11" hasCustomPrompt="1"/>
          </p:nvPr>
        </p:nvSpPr>
        <p:spPr>
          <a:xfrm>
            <a:off x="3668989" y="311149"/>
            <a:ext cx="3267861" cy="2660652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34963" y="311149"/>
            <a:ext cx="3258612" cy="2660652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320824" y="311149"/>
            <a:ext cx="3272751" cy="2660652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7011988" y="311149"/>
            <a:ext cx="1806574" cy="1308101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1" name="Picture Placeholder 25"/>
          <p:cNvSpPr>
            <a:spLocks noGrp="1"/>
          </p:cNvSpPr>
          <p:nvPr>
            <p:ph type="pic" sz="quarter" idx="12" hasCustomPrompt="1"/>
          </p:nvPr>
        </p:nvSpPr>
        <p:spPr>
          <a:xfrm>
            <a:off x="7011988" y="311149"/>
            <a:ext cx="1806573" cy="1308101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334963" y="3028951"/>
            <a:ext cx="2501965" cy="3458934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3" name="Picture Placeholder 25"/>
          <p:cNvSpPr>
            <a:spLocks noGrp="1"/>
          </p:cNvSpPr>
          <p:nvPr>
            <p:ph type="pic" sz="quarter" idx="13" hasCustomPrompt="1"/>
          </p:nvPr>
        </p:nvSpPr>
        <p:spPr>
          <a:xfrm>
            <a:off x="320824" y="3028951"/>
            <a:ext cx="2516104" cy="3458934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2911476" y="3028951"/>
            <a:ext cx="4025374" cy="3458934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5" name="Picture Placeholder 25"/>
          <p:cNvSpPr>
            <a:spLocks noGrp="1"/>
          </p:cNvSpPr>
          <p:nvPr>
            <p:ph type="pic" sz="quarter" idx="14" hasCustomPrompt="1"/>
          </p:nvPr>
        </p:nvSpPr>
        <p:spPr>
          <a:xfrm>
            <a:off x="2908334" y="3028951"/>
            <a:ext cx="4028516" cy="3458934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7011988" y="1683657"/>
            <a:ext cx="1806574" cy="3442153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7" name="Picture Placeholder 25"/>
          <p:cNvSpPr>
            <a:spLocks noGrp="1"/>
          </p:cNvSpPr>
          <p:nvPr>
            <p:ph type="pic" sz="quarter" idx="15" hasCustomPrompt="1"/>
          </p:nvPr>
        </p:nvSpPr>
        <p:spPr>
          <a:xfrm>
            <a:off x="7011988" y="1676400"/>
            <a:ext cx="1806573" cy="3449410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7011988" y="5182960"/>
            <a:ext cx="1806574" cy="1304925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9" name="Picture Placeholder 25"/>
          <p:cNvSpPr>
            <a:spLocks noGrp="1"/>
          </p:cNvSpPr>
          <p:nvPr>
            <p:ph type="pic" sz="quarter" idx="16" hasCustomPrompt="1"/>
          </p:nvPr>
        </p:nvSpPr>
        <p:spPr>
          <a:xfrm>
            <a:off x="7011988" y="5182960"/>
            <a:ext cx="1806573" cy="1304925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18" name="Rectangle 5"/>
          <p:cNvSpPr>
            <a:spLocks noChangeArrowheads="1"/>
          </p:cNvSpPr>
          <p:nvPr userDrawn="1"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1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117478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rge photo with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8328" y="310896"/>
            <a:ext cx="8476488" cy="6075390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333375" y="339924"/>
            <a:ext cx="8474869" cy="6054185"/>
          </a:xfrm>
          <a:ln>
            <a:solidFill>
              <a:srgbClr val="FFFFFF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baseline="0" dirty="0">
                <a:solidFill>
                  <a:srgbClr val="546568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placeholder</a:t>
            </a:r>
            <a:endParaRPr lang="en-US" dirty="0"/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ltGray">
          <a:xfrm>
            <a:off x="7983399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marL="0" algn="r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808080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5" y="6380780"/>
            <a:ext cx="8477250" cy="1604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7763810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-91440" y="-91440"/>
            <a:ext cx="9326880" cy="7040880"/>
          </a:xfrm>
        </p:spPr>
        <p:txBody>
          <a:bodyPr anchor="ctr" anchorCtr="1">
            <a:noAutofit/>
          </a:bodyPr>
          <a:lstStyle>
            <a:lvl1pPr algn="ctr">
              <a:buNone/>
              <a:defRPr>
                <a:latin typeface="+mj-lt"/>
              </a:defRPr>
            </a:lvl1pPr>
          </a:lstStyle>
          <a:p>
            <a:r>
              <a:rPr lang="en-US" dirty="0" smtClean="0"/>
              <a:t>Full bleed image placeholder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69201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andard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1" name="Media Placeholder 20"/>
          <p:cNvSpPr>
            <a:spLocks noGrp="1"/>
          </p:cNvSpPr>
          <p:nvPr>
            <p:ph type="media" sz="quarter" idx="10" hasCustomPrompt="1"/>
          </p:nvPr>
        </p:nvSpPr>
        <p:spPr>
          <a:xfrm>
            <a:off x="2642616" y="777240"/>
            <a:ext cx="5897880" cy="4425696"/>
          </a:xfrm>
          <a:solidFill>
            <a:srgbClr val="000000"/>
          </a:solidFill>
          <a:ln>
            <a:noFill/>
          </a:ln>
          <a:effectLst>
            <a:innerShdw blurRad="419100">
              <a:prstClr val="black">
                <a:alpha val="47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1800" kern="1200">
                <a:solidFill>
                  <a:schemeClr val="lt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icon to add video</a:t>
            </a:r>
            <a:endParaRPr lang="en-US" dirty="0"/>
          </a:p>
        </p:txBody>
      </p:sp>
      <p:pic>
        <p:nvPicPr>
          <p:cNvPr id="23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148" y="6042098"/>
            <a:ext cx="2889136" cy="480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829741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_gradi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7" y="-1587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60975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4855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383" y="4464066"/>
            <a:ext cx="8110728" cy="384175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>
            <a:normAutofit/>
          </a:bodyPr>
          <a:lstStyle>
            <a:lvl1pPr marL="0" indent="0" algn="l">
              <a:buNone/>
              <a:defRPr lang="en-US" sz="2000" kern="1200" dirty="0">
                <a:solidFill>
                  <a:srgbClr val="493B93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</a:pPr>
            <a:r>
              <a:rPr lang="en-US" dirty="0" smtClean="0"/>
              <a:t>Presenter Name</a:t>
            </a:r>
            <a:endParaRPr lang="en-US" dirty="0"/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248229"/>
            <a:ext cx="8112125" cy="2907239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lang="en-US" sz="60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Presentation </a:t>
            </a:r>
            <a:br>
              <a:rPr lang="en-US" dirty="0" smtClean="0"/>
            </a:br>
            <a:r>
              <a:rPr lang="en-US" dirty="0" smtClean="0"/>
              <a:t>Title Goes Here</a:t>
            </a:r>
            <a:endParaRPr lang="en-US" dirty="0"/>
          </a:p>
        </p:txBody>
      </p:sp>
      <p:pic>
        <p:nvPicPr>
          <p:cNvPr id="51" name="Picture 4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3053" y="325971"/>
            <a:ext cx="2920207" cy="485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36382" y="4862154"/>
            <a:ext cx="8110728" cy="355482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>
                <a:solidFill>
                  <a:srgbClr val="493B93"/>
                </a:solidFill>
              </a:defRPr>
            </a:lvl1pPr>
          </a:lstStyle>
          <a:p>
            <a:pPr lvl="0"/>
            <a:r>
              <a:rPr lang="en-US" dirty="0" smtClean="0"/>
              <a:t>Speaker Title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36381" y="5231003"/>
            <a:ext cx="8110728" cy="297004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400">
                <a:solidFill>
                  <a:srgbClr val="493B93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03496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 userDrawn="1"/>
        </p:nvSpPr>
        <p:spPr bwMode="ltGray">
          <a:xfrm>
            <a:off x="7983399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marL="0" algn="r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808080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047275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7" y="-1587"/>
            <a:ext cx="9144000" cy="6858000"/>
          </a:xfrm>
          <a:prstGeom prst="rect">
            <a:avLst/>
          </a:prstGeom>
        </p:spPr>
      </p:pic>
      <p:sp>
        <p:nvSpPr>
          <p:cNvPr id="20" name="Rectangle 19"/>
          <p:cNvSpPr>
            <a:spLocks noChangeArrowheads="1"/>
          </p:cNvSpPr>
          <p:nvPr/>
        </p:nvSpPr>
        <p:spPr bwMode="black">
          <a:xfrm>
            <a:off x="4373702" y="5844550"/>
            <a:ext cx="41443" cy="15701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black">
          <a:xfrm>
            <a:off x="4615130" y="5840202"/>
            <a:ext cx="119991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1" y="80"/>
              </a:cxn>
              <a:cxn ang="0">
                <a:pos x="0" y="40"/>
              </a:cxn>
              <a:cxn ang="0">
                <a:pos x="41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8" y="23"/>
                  <a:pt x="51" y="20"/>
                  <a:pt x="42" y="20"/>
                </a:cubicBezTo>
                <a:cubicBezTo>
                  <a:pt x="30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1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1" y="0"/>
                </a:cubicBezTo>
                <a:cubicBezTo>
                  <a:pt x="50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2" name="Freeform 21"/>
          <p:cNvSpPr>
            <a:spLocks/>
          </p:cNvSpPr>
          <p:nvPr/>
        </p:nvSpPr>
        <p:spPr bwMode="black">
          <a:xfrm>
            <a:off x="4200221" y="5840202"/>
            <a:ext cx="119991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7" y="23"/>
                  <a:pt x="51" y="20"/>
                  <a:pt x="42" y="20"/>
                </a:cubicBezTo>
                <a:cubicBezTo>
                  <a:pt x="29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0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0" y="0"/>
                </a:cubicBezTo>
                <a:cubicBezTo>
                  <a:pt x="49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3" name="Freeform 22"/>
          <p:cNvSpPr>
            <a:spLocks noEditPoints="1"/>
          </p:cNvSpPr>
          <p:nvPr userDrawn="1"/>
        </p:nvSpPr>
        <p:spPr bwMode="black">
          <a:xfrm>
            <a:off x="4778491" y="5840202"/>
            <a:ext cx="164807" cy="165712"/>
          </a:xfrm>
          <a:custGeom>
            <a:avLst/>
            <a:gdLst/>
            <a:ahLst/>
            <a:cxnLst>
              <a:cxn ang="0">
                <a:pos x="80" y="40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80" y="40"/>
              </a:cxn>
              <a:cxn ang="0">
                <a:pos x="40" y="20"/>
              </a:cxn>
              <a:cxn ang="0">
                <a:pos x="20" y="40"/>
              </a:cxn>
              <a:cxn ang="0">
                <a:pos x="40" y="60"/>
              </a:cxn>
              <a:cxn ang="0">
                <a:pos x="60" y="40"/>
              </a:cxn>
              <a:cxn ang="0">
                <a:pos x="40" y="20"/>
              </a:cxn>
            </a:cxnLst>
            <a:rect l="0" t="0" r="r" b="b"/>
            <a:pathLst>
              <a:path w="80" h="80">
                <a:moveTo>
                  <a:pt x="80" y="40"/>
                </a:moveTo>
                <a:cubicBezTo>
                  <a:pt x="80" y="62"/>
                  <a:pt x="64" y="80"/>
                  <a:pt x="40" y="80"/>
                </a:cubicBezTo>
                <a:cubicBezTo>
                  <a:pt x="16" y="80"/>
                  <a:pt x="0" y="62"/>
                  <a:pt x="0" y="40"/>
                </a:cubicBezTo>
                <a:cubicBezTo>
                  <a:pt x="0" y="18"/>
                  <a:pt x="16" y="0"/>
                  <a:pt x="40" y="0"/>
                </a:cubicBezTo>
                <a:cubicBezTo>
                  <a:pt x="64" y="0"/>
                  <a:pt x="80" y="18"/>
                  <a:pt x="80" y="40"/>
                </a:cubicBezTo>
                <a:moveTo>
                  <a:pt x="40" y="20"/>
                </a:moveTo>
                <a:cubicBezTo>
                  <a:pt x="29" y="20"/>
                  <a:pt x="20" y="29"/>
                  <a:pt x="20" y="40"/>
                </a:cubicBezTo>
                <a:cubicBezTo>
                  <a:pt x="20" y="51"/>
                  <a:pt x="29" y="60"/>
                  <a:pt x="40" y="60"/>
                </a:cubicBezTo>
                <a:cubicBezTo>
                  <a:pt x="51" y="60"/>
                  <a:pt x="60" y="51"/>
                  <a:pt x="60" y="40"/>
                </a:cubicBezTo>
                <a:cubicBezTo>
                  <a:pt x="60" y="29"/>
                  <a:pt x="51" y="20"/>
                  <a:pt x="40" y="20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4" name="Freeform 23"/>
          <p:cNvSpPr>
            <a:spLocks/>
          </p:cNvSpPr>
          <p:nvPr/>
        </p:nvSpPr>
        <p:spPr bwMode="black">
          <a:xfrm>
            <a:off x="4468634" y="5840202"/>
            <a:ext cx="107462" cy="165712"/>
          </a:xfrm>
          <a:custGeom>
            <a:avLst/>
            <a:gdLst/>
            <a:ahLst/>
            <a:cxnLst>
              <a:cxn ang="0">
                <a:pos x="47" y="19"/>
              </a:cxn>
              <a:cxn ang="0">
                <a:pos x="32" y="17"/>
              </a:cxn>
              <a:cxn ang="0">
                <a:pos x="20" y="23"/>
              </a:cxn>
              <a:cxn ang="0">
                <a:pos x="29" y="30"/>
              </a:cxn>
              <a:cxn ang="0">
                <a:pos x="34" y="32"/>
              </a:cxn>
              <a:cxn ang="0">
                <a:pos x="52" y="54"/>
              </a:cxn>
              <a:cxn ang="0">
                <a:pos x="21" y="80"/>
              </a:cxn>
              <a:cxn ang="0">
                <a:pos x="0" y="77"/>
              </a:cxn>
              <a:cxn ang="0">
                <a:pos x="0" y="60"/>
              </a:cxn>
              <a:cxn ang="0">
                <a:pos x="18" y="63"/>
              </a:cxn>
              <a:cxn ang="0">
                <a:pos x="32" y="56"/>
              </a:cxn>
              <a:cxn ang="0">
                <a:pos x="23" y="48"/>
              </a:cxn>
              <a:cxn ang="0">
                <a:pos x="19" y="47"/>
              </a:cxn>
              <a:cxn ang="0">
                <a:pos x="0" y="24"/>
              </a:cxn>
              <a:cxn ang="0">
                <a:pos x="28" y="0"/>
              </a:cxn>
              <a:cxn ang="0">
                <a:pos x="47" y="3"/>
              </a:cxn>
              <a:cxn ang="0">
                <a:pos x="47" y="19"/>
              </a:cxn>
            </a:cxnLst>
            <a:rect l="0" t="0" r="r" b="b"/>
            <a:pathLst>
              <a:path w="52" h="80">
                <a:moveTo>
                  <a:pt x="47" y="19"/>
                </a:moveTo>
                <a:cubicBezTo>
                  <a:pt x="47" y="19"/>
                  <a:pt x="38" y="17"/>
                  <a:pt x="32" y="17"/>
                </a:cubicBezTo>
                <a:cubicBezTo>
                  <a:pt x="24" y="17"/>
                  <a:pt x="20" y="19"/>
                  <a:pt x="20" y="23"/>
                </a:cubicBezTo>
                <a:cubicBezTo>
                  <a:pt x="20" y="28"/>
                  <a:pt x="26" y="29"/>
                  <a:pt x="29" y="30"/>
                </a:cubicBezTo>
                <a:cubicBezTo>
                  <a:pt x="34" y="32"/>
                  <a:pt x="34" y="32"/>
                  <a:pt x="34" y="32"/>
                </a:cubicBezTo>
                <a:cubicBezTo>
                  <a:pt x="47" y="36"/>
                  <a:pt x="52" y="45"/>
                  <a:pt x="52" y="54"/>
                </a:cubicBezTo>
                <a:cubicBezTo>
                  <a:pt x="52" y="73"/>
                  <a:pt x="35" y="80"/>
                  <a:pt x="21" y="80"/>
                </a:cubicBezTo>
                <a:cubicBezTo>
                  <a:pt x="10" y="80"/>
                  <a:pt x="1" y="78"/>
                  <a:pt x="0" y="77"/>
                </a:cubicBezTo>
                <a:cubicBezTo>
                  <a:pt x="0" y="60"/>
                  <a:pt x="0" y="60"/>
                  <a:pt x="0" y="60"/>
                </a:cubicBezTo>
                <a:cubicBezTo>
                  <a:pt x="2" y="60"/>
                  <a:pt x="10" y="63"/>
                  <a:pt x="18" y="63"/>
                </a:cubicBezTo>
                <a:cubicBezTo>
                  <a:pt x="28" y="63"/>
                  <a:pt x="32" y="60"/>
                  <a:pt x="32" y="56"/>
                </a:cubicBezTo>
                <a:cubicBezTo>
                  <a:pt x="32" y="52"/>
                  <a:pt x="28" y="49"/>
                  <a:pt x="23" y="48"/>
                </a:cubicBezTo>
                <a:cubicBezTo>
                  <a:pt x="22" y="48"/>
                  <a:pt x="21" y="47"/>
                  <a:pt x="19" y="47"/>
                </a:cubicBezTo>
                <a:cubicBezTo>
                  <a:pt x="9" y="43"/>
                  <a:pt x="0" y="37"/>
                  <a:pt x="0" y="24"/>
                </a:cubicBezTo>
                <a:cubicBezTo>
                  <a:pt x="0" y="10"/>
                  <a:pt x="10" y="0"/>
                  <a:pt x="28" y="0"/>
                </a:cubicBezTo>
                <a:cubicBezTo>
                  <a:pt x="37" y="0"/>
                  <a:pt x="46" y="3"/>
                  <a:pt x="47" y="3"/>
                </a:cubicBezTo>
                <a:lnTo>
                  <a:pt x="47" y="1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5" name="Freeform 24"/>
          <p:cNvSpPr>
            <a:spLocks/>
          </p:cNvSpPr>
          <p:nvPr/>
        </p:nvSpPr>
        <p:spPr bwMode="black">
          <a:xfrm>
            <a:off x="4117817" y="5654198"/>
            <a:ext cx="39033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10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6" name="Freeform 25"/>
          <p:cNvSpPr>
            <a:spLocks/>
          </p:cNvSpPr>
          <p:nvPr/>
        </p:nvSpPr>
        <p:spPr bwMode="black">
          <a:xfrm>
            <a:off x="4227206" y="5600088"/>
            <a:ext cx="39033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4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4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7" name="Freeform 26"/>
          <p:cNvSpPr>
            <a:spLocks/>
          </p:cNvSpPr>
          <p:nvPr/>
        </p:nvSpPr>
        <p:spPr bwMode="black">
          <a:xfrm>
            <a:off x="4334669" y="5525687"/>
            <a:ext cx="39033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111"/>
              </a:cxn>
              <a:cxn ang="0">
                <a:pos x="10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5" y="120"/>
                  <a:pt x="10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8" name="Freeform 27"/>
          <p:cNvSpPr>
            <a:spLocks/>
          </p:cNvSpPr>
          <p:nvPr/>
        </p:nvSpPr>
        <p:spPr bwMode="black">
          <a:xfrm>
            <a:off x="4444058" y="5600088"/>
            <a:ext cx="39033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9" name="Freeform 28"/>
          <p:cNvSpPr>
            <a:spLocks/>
          </p:cNvSpPr>
          <p:nvPr/>
        </p:nvSpPr>
        <p:spPr bwMode="black">
          <a:xfrm>
            <a:off x="4551038" y="5654198"/>
            <a:ext cx="41443" cy="80682"/>
          </a:xfrm>
          <a:custGeom>
            <a:avLst/>
            <a:gdLst/>
            <a:ahLst/>
            <a:cxnLst>
              <a:cxn ang="0">
                <a:pos x="20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20" y="30"/>
              </a:cxn>
              <a:cxn ang="0">
                <a:pos x="20" y="10"/>
              </a:cxn>
            </a:cxnLst>
            <a:rect l="0" t="0" r="r" b="b"/>
            <a:pathLst>
              <a:path w="20" h="39">
                <a:moveTo>
                  <a:pt x="20" y="10"/>
                </a:moveTo>
                <a:cubicBezTo>
                  <a:pt x="20" y="4"/>
                  <a:pt x="15" y="0"/>
                  <a:pt x="10" y="0"/>
                </a:cubicBezTo>
                <a:cubicBezTo>
                  <a:pt x="5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5" y="39"/>
                  <a:pt x="10" y="39"/>
                </a:cubicBezTo>
                <a:cubicBezTo>
                  <a:pt x="15" y="39"/>
                  <a:pt x="20" y="35"/>
                  <a:pt x="20" y="30"/>
                </a:cubicBezTo>
                <a:lnTo>
                  <a:pt x="20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0" name="Freeform 29"/>
          <p:cNvSpPr>
            <a:spLocks/>
          </p:cNvSpPr>
          <p:nvPr/>
        </p:nvSpPr>
        <p:spPr bwMode="black">
          <a:xfrm>
            <a:off x="4660428" y="5600088"/>
            <a:ext cx="39515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1" name="Freeform 30"/>
          <p:cNvSpPr>
            <a:spLocks/>
          </p:cNvSpPr>
          <p:nvPr/>
        </p:nvSpPr>
        <p:spPr bwMode="black">
          <a:xfrm>
            <a:off x="4769818" y="5525687"/>
            <a:ext cx="39515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111"/>
              </a:cxn>
              <a:cxn ang="0">
                <a:pos x="9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4" y="120"/>
                  <a:pt x="9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2" name="Freeform 31"/>
          <p:cNvSpPr>
            <a:spLocks/>
          </p:cNvSpPr>
          <p:nvPr/>
        </p:nvSpPr>
        <p:spPr bwMode="black">
          <a:xfrm>
            <a:off x="4877279" y="5600088"/>
            <a:ext cx="39515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5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3" name="Freeform 32"/>
          <p:cNvSpPr>
            <a:spLocks/>
          </p:cNvSpPr>
          <p:nvPr/>
        </p:nvSpPr>
        <p:spPr bwMode="black">
          <a:xfrm>
            <a:off x="4986669" y="5654198"/>
            <a:ext cx="39515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9" y="0"/>
              </a:cxn>
              <a:cxn ang="0">
                <a:pos x="0" y="10"/>
              </a:cxn>
              <a:cxn ang="0">
                <a:pos x="0" y="30"/>
              </a:cxn>
              <a:cxn ang="0">
                <a:pos x="9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9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3551357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91391E-6 L -5.55556E-7 0.02314 " pathEditMode="relative" rAng="0" ptsTypes="AA">
                                      <p:cBhvr>
                                        <p:cTn id="33" dur="700" spd="-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93242E-6 L 4.72222E-6 0.02962 " pathEditMode="relative" rAng="0" ptsTypes="AA">
                                      <p:cBhvr>
                                        <p:cTn id="35" dur="700" spd="-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1391E-6 L 0 0.02314 " pathEditMode="relative" rAng="0" ptsTypes="AA">
                                      <p:cBhvr>
                                        <p:cTn id="37" dur="700" spd="-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93242E-6 L -4.72222E-6 0.02962 " pathEditMode="relative" rAng="0" ptsTypes="AA">
                                      <p:cBhvr>
                                        <p:cTn id="39" dur="700" spd="-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91391E-6 L 4.16667E-6 0.02314 " pathEditMode="relative" rAng="0" ptsTypes="AA">
                                      <p:cBhvr>
                                        <p:cTn id="41" dur="700" spd="-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36056E-6 L 2.77778E-7 -0.02338 " pathEditMode="relative" rAng="0" ptsTypes="AA">
                                      <p:cBhvr>
                                        <p:cTn id="43" dur="700" spd="-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36056E-6 L -8.33333E-7 -0.02338 " pathEditMode="relative" rAng="0" ptsTypes="AA">
                                      <p:cBhvr>
                                        <p:cTn id="45" dur="700" spd="-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36056E-6 L 4.44444E-6 -0.02338 " pathEditMode="relative" rAng="0" ptsTypes="AA">
                                      <p:cBhvr>
                                        <p:cTn id="47" dur="700" spd="-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36056E-6 L 3.33333E-6 -0.02338 " pathEditMode="relative" rAng="0" ptsTypes="AA">
                                      <p:cBhvr>
                                        <p:cTn id="49" dur="700" spd="-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-blue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7" y="-1587"/>
            <a:ext cx="9144000" cy="6858000"/>
          </a:xfrm>
          <a:prstGeom prst="rect">
            <a:avLst/>
          </a:prstGeom>
        </p:spPr>
      </p:pic>
      <p:sp>
        <p:nvSpPr>
          <p:cNvPr id="34" name="TextBox 33"/>
          <p:cNvSpPr txBox="1"/>
          <p:nvPr userDrawn="1"/>
        </p:nvSpPr>
        <p:spPr>
          <a:xfrm>
            <a:off x="644691" y="3060488"/>
            <a:ext cx="2437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latin typeface="+mj-lt"/>
              </a:rPr>
              <a:t>Thank you.</a:t>
            </a:r>
            <a:endParaRPr lang="en-US" sz="3600" dirty="0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9746" y="3078070"/>
            <a:ext cx="3669899" cy="610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369593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2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-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black">
          <a:xfrm>
            <a:off x="4373702" y="5844550"/>
            <a:ext cx="41443" cy="15701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black">
          <a:xfrm>
            <a:off x="4615130" y="5840202"/>
            <a:ext cx="119991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1" y="80"/>
              </a:cxn>
              <a:cxn ang="0">
                <a:pos x="0" y="40"/>
              </a:cxn>
              <a:cxn ang="0">
                <a:pos x="41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8" y="23"/>
                  <a:pt x="51" y="20"/>
                  <a:pt x="42" y="20"/>
                </a:cubicBezTo>
                <a:cubicBezTo>
                  <a:pt x="30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1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1" y="0"/>
                </a:cubicBezTo>
                <a:cubicBezTo>
                  <a:pt x="50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black">
          <a:xfrm>
            <a:off x="4200221" y="5840202"/>
            <a:ext cx="119991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7" y="23"/>
                  <a:pt x="51" y="20"/>
                  <a:pt x="42" y="20"/>
                </a:cubicBezTo>
                <a:cubicBezTo>
                  <a:pt x="29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0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0" y="0"/>
                </a:cubicBezTo>
                <a:cubicBezTo>
                  <a:pt x="49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7" name="Freeform 6"/>
          <p:cNvSpPr>
            <a:spLocks noEditPoints="1"/>
          </p:cNvSpPr>
          <p:nvPr userDrawn="1"/>
        </p:nvSpPr>
        <p:spPr bwMode="black">
          <a:xfrm>
            <a:off x="4778491" y="5840202"/>
            <a:ext cx="164807" cy="165712"/>
          </a:xfrm>
          <a:custGeom>
            <a:avLst/>
            <a:gdLst/>
            <a:ahLst/>
            <a:cxnLst>
              <a:cxn ang="0">
                <a:pos x="80" y="40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80" y="40"/>
              </a:cxn>
              <a:cxn ang="0">
                <a:pos x="40" y="20"/>
              </a:cxn>
              <a:cxn ang="0">
                <a:pos x="20" y="40"/>
              </a:cxn>
              <a:cxn ang="0">
                <a:pos x="40" y="60"/>
              </a:cxn>
              <a:cxn ang="0">
                <a:pos x="60" y="40"/>
              </a:cxn>
              <a:cxn ang="0">
                <a:pos x="40" y="20"/>
              </a:cxn>
            </a:cxnLst>
            <a:rect l="0" t="0" r="r" b="b"/>
            <a:pathLst>
              <a:path w="80" h="80">
                <a:moveTo>
                  <a:pt x="80" y="40"/>
                </a:moveTo>
                <a:cubicBezTo>
                  <a:pt x="80" y="62"/>
                  <a:pt x="64" y="80"/>
                  <a:pt x="40" y="80"/>
                </a:cubicBezTo>
                <a:cubicBezTo>
                  <a:pt x="16" y="80"/>
                  <a:pt x="0" y="62"/>
                  <a:pt x="0" y="40"/>
                </a:cubicBezTo>
                <a:cubicBezTo>
                  <a:pt x="0" y="18"/>
                  <a:pt x="16" y="0"/>
                  <a:pt x="40" y="0"/>
                </a:cubicBezTo>
                <a:cubicBezTo>
                  <a:pt x="64" y="0"/>
                  <a:pt x="80" y="18"/>
                  <a:pt x="80" y="40"/>
                </a:cubicBezTo>
                <a:moveTo>
                  <a:pt x="40" y="20"/>
                </a:moveTo>
                <a:cubicBezTo>
                  <a:pt x="29" y="20"/>
                  <a:pt x="20" y="29"/>
                  <a:pt x="20" y="40"/>
                </a:cubicBezTo>
                <a:cubicBezTo>
                  <a:pt x="20" y="51"/>
                  <a:pt x="29" y="60"/>
                  <a:pt x="40" y="60"/>
                </a:cubicBezTo>
                <a:cubicBezTo>
                  <a:pt x="51" y="60"/>
                  <a:pt x="60" y="51"/>
                  <a:pt x="60" y="40"/>
                </a:cubicBezTo>
                <a:cubicBezTo>
                  <a:pt x="60" y="29"/>
                  <a:pt x="51" y="20"/>
                  <a:pt x="40" y="20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black">
          <a:xfrm>
            <a:off x="4468634" y="5840202"/>
            <a:ext cx="107462" cy="165712"/>
          </a:xfrm>
          <a:custGeom>
            <a:avLst/>
            <a:gdLst/>
            <a:ahLst/>
            <a:cxnLst>
              <a:cxn ang="0">
                <a:pos x="47" y="19"/>
              </a:cxn>
              <a:cxn ang="0">
                <a:pos x="32" y="17"/>
              </a:cxn>
              <a:cxn ang="0">
                <a:pos x="20" y="23"/>
              </a:cxn>
              <a:cxn ang="0">
                <a:pos x="29" y="30"/>
              </a:cxn>
              <a:cxn ang="0">
                <a:pos x="34" y="32"/>
              </a:cxn>
              <a:cxn ang="0">
                <a:pos x="52" y="54"/>
              </a:cxn>
              <a:cxn ang="0">
                <a:pos x="21" y="80"/>
              </a:cxn>
              <a:cxn ang="0">
                <a:pos x="0" y="77"/>
              </a:cxn>
              <a:cxn ang="0">
                <a:pos x="0" y="60"/>
              </a:cxn>
              <a:cxn ang="0">
                <a:pos x="18" y="63"/>
              </a:cxn>
              <a:cxn ang="0">
                <a:pos x="32" y="56"/>
              </a:cxn>
              <a:cxn ang="0">
                <a:pos x="23" y="48"/>
              </a:cxn>
              <a:cxn ang="0">
                <a:pos x="19" y="47"/>
              </a:cxn>
              <a:cxn ang="0">
                <a:pos x="0" y="24"/>
              </a:cxn>
              <a:cxn ang="0">
                <a:pos x="28" y="0"/>
              </a:cxn>
              <a:cxn ang="0">
                <a:pos x="47" y="3"/>
              </a:cxn>
              <a:cxn ang="0">
                <a:pos x="47" y="19"/>
              </a:cxn>
            </a:cxnLst>
            <a:rect l="0" t="0" r="r" b="b"/>
            <a:pathLst>
              <a:path w="52" h="80">
                <a:moveTo>
                  <a:pt x="47" y="19"/>
                </a:moveTo>
                <a:cubicBezTo>
                  <a:pt x="47" y="19"/>
                  <a:pt x="38" y="17"/>
                  <a:pt x="32" y="17"/>
                </a:cubicBezTo>
                <a:cubicBezTo>
                  <a:pt x="24" y="17"/>
                  <a:pt x="20" y="19"/>
                  <a:pt x="20" y="23"/>
                </a:cubicBezTo>
                <a:cubicBezTo>
                  <a:pt x="20" y="28"/>
                  <a:pt x="26" y="29"/>
                  <a:pt x="29" y="30"/>
                </a:cubicBezTo>
                <a:cubicBezTo>
                  <a:pt x="34" y="32"/>
                  <a:pt x="34" y="32"/>
                  <a:pt x="34" y="32"/>
                </a:cubicBezTo>
                <a:cubicBezTo>
                  <a:pt x="47" y="36"/>
                  <a:pt x="52" y="45"/>
                  <a:pt x="52" y="54"/>
                </a:cubicBezTo>
                <a:cubicBezTo>
                  <a:pt x="52" y="73"/>
                  <a:pt x="35" y="80"/>
                  <a:pt x="21" y="80"/>
                </a:cubicBezTo>
                <a:cubicBezTo>
                  <a:pt x="10" y="80"/>
                  <a:pt x="1" y="78"/>
                  <a:pt x="0" y="77"/>
                </a:cubicBezTo>
                <a:cubicBezTo>
                  <a:pt x="0" y="60"/>
                  <a:pt x="0" y="60"/>
                  <a:pt x="0" y="60"/>
                </a:cubicBezTo>
                <a:cubicBezTo>
                  <a:pt x="2" y="60"/>
                  <a:pt x="10" y="63"/>
                  <a:pt x="18" y="63"/>
                </a:cubicBezTo>
                <a:cubicBezTo>
                  <a:pt x="28" y="63"/>
                  <a:pt x="32" y="60"/>
                  <a:pt x="32" y="56"/>
                </a:cubicBezTo>
                <a:cubicBezTo>
                  <a:pt x="32" y="52"/>
                  <a:pt x="28" y="49"/>
                  <a:pt x="23" y="48"/>
                </a:cubicBezTo>
                <a:cubicBezTo>
                  <a:pt x="22" y="48"/>
                  <a:pt x="21" y="47"/>
                  <a:pt x="19" y="47"/>
                </a:cubicBezTo>
                <a:cubicBezTo>
                  <a:pt x="9" y="43"/>
                  <a:pt x="0" y="37"/>
                  <a:pt x="0" y="24"/>
                </a:cubicBezTo>
                <a:cubicBezTo>
                  <a:pt x="0" y="10"/>
                  <a:pt x="10" y="0"/>
                  <a:pt x="28" y="0"/>
                </a:cubicBezTo>
                <a:cubicBezTo>
                  <a:pt x="37" y="0"/>
                  <a:pt x="46" y="3"/>
                  <a:pt x="47" y="3"/>
                </a:cubicBezTo>
                <a:lnTo>
                  <a:pt x="47" y="1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black">
          <a:xfrm>
            <a:off x="4117817" y="5654198"/>
            <a:ext cx="39033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10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black">
          <a:xfrm>
            <a:off x="4227206" y="5600088"/>
            <a:ext cx="39033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4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4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black">
          <a:xfrm>
            <a:off x="4334669" y="5525687"/>
            <a:ext cx="39033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111"/>
              </a:cxn>
              <a:cxn ang="0">
                <a:pos x="10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5" y="120"/>
                  <a:pt x="10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black">
          <a:xfrm>
            <a:off x="4444058" y="5600088"/>
            <a:ext cx="39033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black">
          <a:xfrm>
            <a:off x="4551038" y="5654198"/>
            <a:ext cx="41443" cy="80682"/>
          </a:xfrm>
          <a:custGeom>
            <a:avLst/>
            <a:gdLst/>
            <a:ahLst/>
            <a:cxnLst>
              <a:cxn ang="0">
                <a:pos x="20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20" y="30"/>
              </a:cxn>
              <a:cxn ang="0">
                <a:pos x="20" y="10"/>
              </a:cxn>
            </a:cxnLst>
            <a:rect l="0" t="0" r="r" b="b"/>
            <a:pathLst>
              <a:path w="20" h="39">
                <a:moveTo>
                  <a:pt x="20" y="10"/>
                </a:moveTo>
                <a:cubicBezTo>
                  <a:pt x="20" y="4"/>
                  <a:pt x="15" y="0"/>
                  <a:pt x="10" y="0"/>
                </a:cubicBezTo>
                <a:cubicBezTo>
                  <a:pt x="5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5" y="39"/>
                  <a:pt x="10" y="39"/>
                </a:cubicBezTo>
                <a:cubicBezTo>
                  <a:pt x="15" y="39"/>
                  <a:pt x="20" y="35"/>
                  <a:pt x="20" y="30"/>
                </a:cubicBezTo>
                <a:lnTo>
                  <a:pt x="20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black">
          <a:xfrm>
            <a:off x="4660428" y="5600088"/>
            <a:ext cx="39515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black">
          <a:xfrm>
            <a:off x="4769818" y="5525687"/>
            <a:ext cx="39515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111"/>
              </a:cxn>
              <a:cxn ang="0">
                <a:pos x="9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4" y="120"/>
                  <a:pt x="9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black">
          <a:xfrm>
            <a:off x="4877279" y="5600088"/>
            <a:ext cx="39515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5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black">
          <a:xfrm>
            <a:off x="4986669" y="5654198"/>
            <a:ext cx="39515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9" y="0"/>
              </a:cxn>
              <a:cxn ang="0">
                <a:pos x="0" y="10"/>
              </a:cxn>
              <a:cxn ang="0">
                <a:pos x="0" y="30"/>
              </a:cxn>
              <a:cxn ang="0">
                <a:pos x="9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9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10237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91391E-6 L -5.55556E-7 0.02314 " pathEditMode="relative" rAng="0" ptsTypes="AA">
                                      <p:cBhvr>
                                        <p:cTn id="33" dur="7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93242E-6 L 4.72222E-6 0.02962 " pathEditMode="relative" rAng="0" ptsTypes="AA">
                                      <p:cBhvr>
                                        <p:cTn id="35" dur="7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1391E-6 L 0 0.02314 " pathEditMode="relative" rAng="0" ptsTypes="AA">
                                      <p:cBhvr>
                                        <p:cTn id="37" dur="7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93242E-6 L -4.72222E-6 0.02962 " pathEditMode="relative" rAng="0" ptsTypes="AA">
                                      <p:cBhvr>
                                        <p:cTn id="39" dur="7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91391E-6 L 4.16667E-6 0.02314 " pathEditMode="relative" rAng="0" ptsTypes="AA">
                                      <p:cBhvr>
                                        <p:cTn id="41" dur="700" spd="-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36056E-6 L 2.77778E-7 -0.02338 " pathEditMode="relative" rAng="0" ptsTypes="AA">
                                      <p:cBhvr>
                                        <p:cTn id="43" dur="7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36056E-6 L -8.33333E-7 -0.02338 " pathEditMode="relative" rAng="0" ptsTypes="AA">
                                      <p:cBhvr>
                                        <p:cTn id="45" dur="7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36056E-6 L 4.44444E-6 -0.02338 " pathEditMode="relative" rAng="0" ptsTypes="AA">
                                      <p:cBhvr>
                                        <p:cTn id="47" dur="7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36056E-6 L 3.33333E-6 -0.02338 " pathEditMode="relative" rAng="0" ptsTypes="AA">
                                      <p:cBhvr>
                                        <p:cTn id="49" dur="7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-red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4" name="TextBox 33"/>
          <p:cNvSpPr txBox="1"/>
          <p:nvPr userDrawn="1"/>
        </p:nvSpPr>
        <p:spPr>
          <a:xfrm>
            <a:off x="644691" y="3060488"/>
            <a:ext cx="2437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latin typeface="+mj-lt"/>
              </a:rPr>
              <a:t>Thank you.</a:t>
            </a:r>
            <a:endParaRPr lang="en-US" sz="3600" dirty="0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9746" y="3078070"/>
            <a:ext cx="3669899" cy="610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9044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2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873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149573"/>
            <a:ext cx="8588861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-10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9702" y="1079501"/>
            <a:ext cx="8577072" cy="522594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84880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248229"/>
            <a:ext cx="8112125" cy="2907239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lang="en-US" sz="60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Presentation </a:t>
            </a:r>
            <a:br>
              <a:rPr lang="en-US" dirty="0" smtClean="0"/>
            </a:br>
            <a:r>
              <a:rPr lang="en-US" dirty="0" smtClean="0"/>
              <a:t>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85479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6" y="4712451"/>
            <a:ext cx="8477250" cy="1828800"/>
          </a:xfrm>
          <a:prstGeom prst="rect">
            <a:avLst/>
          </a:prstGeom>
        </p:spPr>
      </p:pic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399142"/>
            <a:ext cx="8548802" cy="4134758"/>
          </a:xfr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54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</a:pPr>
            <a:r>
              <a:rPr lang="en-US" dirty="0" smtClean="0"/>
              <a:t>Segue Title Here</a:t>
            </a:r>
            <a:endParaRPr lang="en-US" dirty="0"/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ltGray">
          <a:xfrm>
            <a:off x="7763787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© 2013 Cisco and/or its affiliates. All rights reserved.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4781048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6" y="4696378"/>
            <a:ext cx="8477250" cy="1844873"/>
          </a:xfrm>
          <a:prstGeom prst="rect">
            <a:avLst/>
          </a:prstGeom>
        </p:spPr>
      </p:pic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399142"/>
            <a:ext cx="8548802" cy="4134758"/>
          </a:xfr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54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</a:pPr>
            <a:r>
              <a:rPr lang="en-US" dirty="0" smtClean="0"/>
              <a:t>Segue Title Here</a:t>
            </a:r>
            <a:endParaRPr lang="en-US" dirty="0"/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ltGray">
          <a:xfrm>
            <a:off x="7763787" y="6584512"/>
            <a:ext cx="592251" cy="175257"/>
          </a:xfrm>
          <a:prstGeom prst="rect">
            <a:avLst/>
          </a:prstGeom>
        </p:spPr>
        <p:txBody>
          <a:bodyPr wrap="none" lIns="82124" tIns="41061" rIns="82124" bIns="41061" anchor="b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</p:spPr>
        <p:txBody>
          <a:bodyPr wrap="square" lIns="82124" tIns="41061" rIns="82124" bIns="41061" anchor="b" anchorCtr="0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© 2013 Cisco and/or its affiliates. All rights reserved.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6984016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 Segu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399142"/>
            <a:ext cx="8548802" cy="4134758"/>
          </a:xfr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54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</a:pPr>
            <a:r>
              <a:rPr lang="en-US" dirty="0" smtClean="0"/>
              <a:t>Segue Title Here</a:t>
            </a:r>
            <a:endParaRPr lang="en-US" dirty="0"/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ltGray">
          <a:xfrm>
            <a:off x="7763787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© 2013 Cisco and/or its affiliates. All rights reserved.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5" y="6380780"/>
            <a:ext cx="8477250" cy="160471"/>
          </a:xfrm>
          <a:prstGeom prst="rect">
            <a:avLst/>
          </a:prstGeom>
          <a:noFill/>
        </p:spPr>
      </p:pic>
      <p:sp>
        <p:nvSpPr>
          <p:cNvPr id="9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56719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432215"/>
            <a:ext cx="8588861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1344168"/>
            <a:ext cx="8577072" cy="4965192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46093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_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706781" y="1339745"/>
            <a:ext cx="4122425" cy="4965700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5000"/>
              </a:lnSpc>
              <a:spcBef>
                <a:spcPts val="1480"/>
              </a:spcBef>
              <a:defRPr lang="en-US" sz="18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spcBef>
                <a:spcPts val="600"/>
              </a:spcBef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400" kern="1200" dirty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  <a:prstGeom prst="rect">
            <a:avLst/>
          </a:prstGeom>
        </p:spPr>
        <p:txBody>
          <a:bodyPr vert="horz" lIns="82296" tIns="45720" rIns="82296" bIns="45720" rtlCol="0" anchor="b" anchorCtr="0">
            <a:noAutofit/>
          </a:bodyPr>
          <a:lstStyle/>
          <a:p>
            <a:pPr lvl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229702" y="1339745"/>
            <a:ext cx="4122425" cy="4965700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5000"/>
              </a:lnSpc>
              <a:spcBef>
                <a:spcPts val="1480"/>
              </a:spcBef>
              <a:defRPr lang="en-US" sz="18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spcBef>
                <a:spcPts val="600"/>
              </a:spcBef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400" kern="1200" dirty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18544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5" y="6380780"/>
            <a:ext cx="8477250" cy="160471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9702" y="152815"/>
            <a:ext cx="8588861" cy="838200"/>
          </a:xfrm>
          <a:prstGeom prst="rect">
            <a:avLst/>
          </a:prstGeom>
        </p:spPr>
        <p:txBody>
          <a:bodyPr vert="horz" lIns="82296" tIns="45720" rIns="82296" bIns="45720" rtlCol="0" anchor="b" anchorCtr="0">
            <a:noAutofit/>
          </a:bodyPr>
          <a:lstStyle/>
          <a:p>
            <a:pPr lvl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</a:pPr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702" y="1079501"/>
            <a:ext cx="8577072" cy="52259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808080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ltGray">
          <a:xfrm>
            <a:off x="7983399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rgbClr val="808080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rgbClr val="808080"/>
                </a:solidFill>
                <a:latin typeface="+mj-lt"/>
              </a:rPr>
              <a:t>Public</a:t>
            </a:r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52634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  <p:sldLayoutId id="2147483972" r:id="rId13"/>
    <p:sldLayoutId id="2147483973" r:id="rId14"/>
    <p:sldLayoutId id="2147483974" r:id="rId15"/>
    <p:sldLayoutId id="2147483975" r:id="rId16"/>
    <p:sldLayoutId id="2147483976" r:id="rId17"/>
    <p:sldLayoutId id="2147483977" r:id="rId18"/>
    <p:sldLayoutId id="2147483978" r:id="rId19"/>
    <p:sldLayoutId id="2147483979" r:id="rId20"/>
    <p:sldLayoutId id="2147483980" r:id="rId21"/>
    <p:sldLayoutId id="2147483981" r:id="rId22"/>
    <p:sldLayoutId id="2147483982" r:id="rId23"/>
    <p:sldLayoutId id="2147483983" r:id="rId24"/>
    <p:sldLayoutId id="2147483984" r:id="rId25"/>
    <p:sldLayoutId id="2147483985" r:id="rId26"/>
    <p:sldLayoutId id="2147483986" r:id="rId27"/>
    <p:sldLayoutId id="2147483987" r:id="rId28"/>
    <p:sldLayoutId id="2147483988" r:id="rId29"/>
    <p:sldLayoutId id="2147483989" r:id="rId30"/>
    <p:sldLayoutId id="2147483990" r:id="rId31"/>
    <p:sldLayoutId id="2147483991" r:id="rId32"/>
    <p:sldLayoutId id="2147483992" r:id="rId33"/>
    <p:sldLayoutId id="2147483993" r:id="rId34"/>
    <p:sldLayoutId id="2147483994" r:id="rId35"/>
    <p:sldLayoutId id="2147483995" r:id="rId36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kumimoji="0" lang="en-US" sz="3600" b="1" i="0" u="none" strike="noStrike" kern="1200" cap="none" spc="0" normalizeH="0" baseline="0" dirty="0">
          <a:ln>
            <a:noFill/>
          </a:ln>
          <a:gradFill flip="none" rotWithShape="1">
            <a:gsLst>
              <a:gs pos="16000">
                <a:schemeClr val="tx2"/>
              </a:gs>
              <a:gs pos="100000">
                <a:srgbClr val="28A7DF"/>
              </a:gs>
            </a:gsLst>
            <a:lin ang="1800000" scaled="0"/>
            <a:tileRect/>
          </a:gradFill>
          <a:effectLst/>
          <a:uLnTx/>
          <a:uFillTx/>
          <a:latin typeface="微軟正黑體" pitchFamily="34" charset="-120"/>
          <a:ea typeface="微軟正黑體" pitchFamily="34" charset="-120"/>
          <a:cs typeface="Arial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5000"/>
        </a:lnSpc>
        <a:spcBef>
          <a:spcPts val="1440"/>
        </a:spcBef>
        <a:buClr>
          <a:srgbClr val="493B93"/>
        </a:buClr>
        <a:buSzPct val="90000"/>
        <a:buFont typeface="Arial" pitchFamily="34" charset="0"/>
        <a:buChar char="•"/>
        <a:tabLst/>
        <a:defRPr lang="en-US" sz="2200" kern="1200" dirty="0" smtClean="0">
          <a:solidFill>
            <a:srgbClr val="435153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406400" indent="0" algn="l" defTabSz="914400" rtl="0" eaLnBrk="1" latinLnBrk="0" hangingPunct="1">
        <a:lnSpc>
          <a:spcPct val="95000"/>
        </a:lnSpc>
        <a:spcBef>
          <a:spcPts val="840"/>
        </a:spcBef>
        <a:buClr>
          <a:schemeClr val="tx2"/>
        </a:buClr>
        <a:buFontTx/>
        <a:buNone/>
        <a:defRPr lang="en-US" sz="1800" kern="1200" dirty="0" smtClean="0">
          <a:solidFill>
            <a:srgbClr val="435153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571500" indent="-1588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lang="en-US" sz="1600" kern="1200" dirty="0" smtClean="0">
          <a:solidFill>
            <a:srgbClr val="435153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688975" indent="0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lang="en-US" sz="1400" kern="1200" dirty="0" smtClean="0">
          <a:solidFill>
            <a:srgbClr val="435153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801688" indent="0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lang="en-US" sz="1400" kern="1200" dirty="0">
          <a:solidFill>
            <a:srgbClr val="435153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wmf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wmf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wmf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wmf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ctrTitle"/>
          </p:nvPr>
        </p:nvSpPr>
        <p:spPr bwMode="auto">
          <a:xfrm>
            <a:off x="280988" y="1384300"/>
            <a:ext cx="4076700" cy="1265238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altLang="zh-CN" smtClean="0">
                <a:ea typeface="黑体" pitchFamily="2" charset="-122"/>
                <a:cs typeface="Arial" charset="0"/>
              </a:rPr>
              <a:t>IPv6 EIGRP</a:t>
            </a:r>
            <a:endParaRPr lang="zh-CN" altLang="en-US" smtClean="0">
              <a:ea typeface="黑体" pitchFamily="2" charset="-122"/>
              <a:cs typeface="Arial" charset="0"/>
            </a:endParaRPr>
          </a:p>
        </p:txBody>
      </p:sp>
      <p:sp>
        <p:nvSpPr>
          <p:cNvPr id="38914" name="Subtitle 2"/>
          <p:cNvSpPr>
            <a:spLocks noGrp="1"/>
          </p:cNvSpPr>
          <p:nvPr/>
        </p:nvSpPr>
        <p:spPr bwMode="auto">
          <a:xfrm>
            <a:off x="114300" y="4032250"/>
            <a:ext cx="429577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b="1" dirty="0"/>
              <a:t>John </a:t>
            </a:r>
            <a:r>
              <a:rPr lang="en-US" altLang="zh-TW" b="1" dirty="0" err="1"/>
              <a:t>Rullan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Cisco Certified Instructor Trainer</a:t>
            </a:r>
            <a:br>
              <a:rPr lang="en-US" altLang="zh-TW" dirty="0"/>
            </a:br>
            <a:r>
              <a:rPr lang="en-US" altLang="zh-TW" dirty="0"/>
              <a:t>Thomas A. Edison CTE HS </a:t>
            </a:r>
            <a:br>
              <a:rPr lang="en-US" altLang="zh-TW" dirty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b="1" dirty="0"/>
              <a:t>Stephen Lynch</a:t>
            </a:r>
          </a:p>
          <a:p>
            <a:r>
              <a:rPr lang="en-US" altLang="zh-TW" dirty="0"/>
              <a:t>Network Architect, CCIE #36243</a:t>
            </a:r>
          </a:p>
          <a:p>
            <a:r>
              <a:rPr lang="en-US" altLang="zh-TW" dirty="0"/>
              <a:t>ABS Technology Architects</a:t>
            </a:r>
            <a:endParaRPr lang="en-US" altLang="zh-TW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被動介面配置</a:t>
            </a:r>
            <a:endParaRPr lang="zh-CN" altLang="en-US"/>
          </a:p>
        </p:txBody>
      </p:sp>
      <p:sp>
        <p:nvSpPr>
          <p:cNvPr id="57346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Branch-1(</a:t>
            </a:r>
            <a:r>
              <a:rPr lang="en-US" altLang="zh-CN" dirty="0" err="1" smtClean="0"/>
              <a:t>config</a:t>
            </a:r>
            <a:r>
              <a:rPr lang="en-US" altLang="zh-CN" dirty="0" smtClean="0"/>
              <a:t>)# ipv6 router </a:t>
            </a:r>
            <a:r>
              <a:rPr lang="en-US" altLang="zh-CN" dirty="0" err="1" smtClean="0"/>
              <a:t>eigrp</a:t>
            </a:r>
            <a:r>
              <a:rPr lang="en-US" altLang="zh-CN" dirty="0" smtClean="0"/>
              <a:t> 100</a:t>
            </a:r>
          </a:p>
          <a:p>
            <a:pPr marL="0" indent="0">
              <a:buNone/>
            </a:pPr>
            <a:r>
              <a:rPr lang="en-US" altLang="zh-CN" dirty="0" smtClean="0"/>
              <a:t>Branch-1(</a:t>
            </a:r>
            <a:r>
              <a:rPr lang="en-US" altLang="zh-CN" dirty="0" err="1" smtClean="0"/>
              <a:t>config-rtr</a:t>
            </a:r>
            <a:r>
              <a:rPr lang="en-US" altLang="zh-CN" dirty="0" smtClean="0"/>
              <a:t>)# passive-interface g0/0</a:t>
            </a:r>
          </a:p>
          <a:p>
            <a:pPr marL="0" indent="0">
              <a:buNone/>
            </a:pPr>
            <a:r>
              <a:rPr lang="en-US" altLang="zh-CN" dirty="0" smtClean="0"/>
              <a:t>Branch-1(</a:t>
            </a:r>
            <a:r>
              <a:rPr lang="en-US" altLang="zh-CN" dirty="0" err="1" smtClean="0"/>
              <a:t>config-rtr</a:t>
            </a:r>
            <a:r>
              <a:rPr lang="en-US" altLang="zh-CN" dirty="0" smtClean="0"/>
              <a:t>)# passive-interface g0/1</a:t>
            </a:r>
            <a:endParaRPr lang="en-US" altLang="zh-CN" dirty="0"/>
          </a:p>
        </p:txBody>
      </p:sp>
      <p:grpSp>
        <p:nvGrpSpPr>
          <p:cNvPr id="11" name="群組 10"/>
          <p:cNvGrpSpPr/>
          <p:nvPr/>
        </p:nvGrpSpPr>
        <p:grpSpPr>
          <a:xfrm>
            <a:off x="2578100" y="2905125"/>
            <a:ext cx="4271963" cy="3257550"/>
            <a:chOff x="2578100" y="2905125"/>
            <a:chExt cx="4271963" cy="3257550"/>
          </a:xfrm>
        </p:grpSpPr>
        <p:pic>
          <p:nvPicPr>
            <p:cNvPr id="57347" name="Picture 37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83050" y="2905125"/>
              <a:ext cx="906463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7348" name="TextBox 4"/>
            <p:cNvSpPr txBox="1">
              <a:spLocks noChangeArrowheads="1"/>
            </p:cNvSpPr>
            <p:nvPr/>
          </p:nvSpPr>
          <p:spPr bwMode="auto">
            <a:xfrm>
              <a:off x="4125913" y="3170238"/>
              <a:ext cx="84931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200" b="1">
                  <a:solidFill>
                    <a:srgbClr val="FFFFFF"/>
                  </a:solidFill>
                  <a:ea typeface="黑体" pitchFamily="2" charset="-122"/>
                  <a:cs typeface="Arial" charset="0"/>
                </a:rPr>
                <a:t>Branch-1</a:t>
              </a:r>
              <a:endParaRPr lang="zh-CN" altLang="en-US" sz="1200" b="1">
                <a:solidFill>
                  <a:schemeClr val="bg1"/>
                </a:solidFill>
                <a:ea typeface="黑体" pitchFamily="2" charset="-122"/>
                <a:cs typeface="Arial" charset="0"/>
              </a:endParaRPr>
            </a:p>
          </p:txBody>
        </p:sp>
        <p:pic>
          <p:nvPicPr>
            <p:cNvPr id="57349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95650" y="4010025"/>
              <a:ext cx="906463" cy="382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7350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43450" y="4008438"/>
              <a:ext cx="908050" cy="382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Line 47"/>
            <p:cNvSpPr>
              <a:spLocks noChangeShapeType="1"/>
            </p:cNvSpPr>
            <p:nvPr/>
          </p:nvSpPr>
          <p:spPr bwMode="auto">
            <a:xfrm flipH="1">
              <a:off x="3813175" y="3389313"/>
              <a:ext cx="479425" cy="622300"/>
            </a:xfrm>
            <a:prstGeom prst="line">
              <a:avLst/>
            </a:prstGeom>
            <a:noFill/>
            <a:ln w="254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chemeClr val="tx1"/>
              </a:outerShdw>
            </a:effectLst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Arial" pitchFamily="34" charset="0"/>
                <a:ea typeface="黑体" pitchFamily="49" charset="-122"/>
                <a:cs typeface="Arial" pitchFamily="34" charset="0"/>
              </a:endParaRPr>
            </a:p>
          </p:txBody>
        </p:sp>
        <p:sp>
          <p:nvSpPr>
            <p:cNvPr id="9" name="Line 47"/>
            <p:cNvSpPr>
              <a:spLocks noChangeShapeType="1"/>
            </p:cNvSpPr>
            <p:nvPr/>
          </p:nvSpPr>
          <p:spPr bwMode="auto">
            <a:xfrm flipH="1" flipV="1">
              <a:off x="4773613" y="3382963"/>
              <a:ext cx="457200" cy="635000"/>
            </a:xfrm>
            <a:prstGeom prst="line">
              <a:avLst/>
            </a:prstGeom>
            <a:noFill/>
            <a:ln w="254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chemeClr val="tx1"/>
              </a:outerShdw>
            </a:effectLst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Arial" pitchFamily="34" charset="0"/>
                <a:ea typeface="黑体" pitchFamily="49" charset="-122"/>
                <a:cs typeface="Arial" pitchFamily="34" charset="0"/>
              </a:endParaRPr>
            </a:p>
          </p:txBody>
        </p:sp>
        <p:sp>
          <p:nvSpPr>
            <p:cNvPr id="57353" name="TextBox 9"/>
            <p:cNvSpPr txBox="1">
              <a:spLocks noChangeArrowheads="1"/>
            </p:cNvSpPr>
            <p:nvPr/>
          </p:nvSpPr>
          <p:spPr bwMode="auto">
            <a:xfrm>
              <a:off x="3487738" y="4159250"/>
              <a:ext cx="373062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200" b="1">
                  <a:solidFill>
                    <a:srgbClr val="FFFFFF"/>
                  </a:solidFill>
                  <a:ea typeface="黑体" pitchFamily="2" charset="-122"/>
                  <a:cs typeface="Arial" charset="0"/>
                </a:rPr>
                <a:t>S3</a:t>
              </a:r>
              <a:endParaRPr lang="zh-CN" altLang="en-US" sz="1200" b="1">
                <a:solidFill>
                  <a:schemeClr val="bg1"/>
                </a:solidFill>
                <a:ea typeface="黑体" pitchFamily="2" charset="-122"/>
                <a:cs typeface="Arial" charset="0"/>
              </a:endParaRPr>
            </a:p>
          </p:txBody>
        </p:sp>
        <p:sp>
          <p:nvSpPr>
            <p:cNvPr id="57354" name="TextBox 10"/>
            <p:cNvSpPr txBox="1">
              <a:spLocks noChangeArrowheads="1"/>
            </p:cNvSpPr>
            <p:nvPr/>
          </p:nvSpPr>
          <p:spPr bwMode="auto">
            <a:xfrm>
              <a:off x="4978400" y="4162425"/>
              <a:ext cx="373063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200" b="1">
                  <a:solidFill>
                    <a:srgbClr val="FFFFFF"/>
                  </a:solidFill>
                  <a:ea typeface="黑体" pitchFamily="2" charset="-122"/>
                  <a:cs typeface="Arial" charset="0"/>
                </a:rPr>
                <a:t>S4</a:t>
              </a:r>
              <a:endParaRPr lang="zh-CN" altLang="en-US" sz="1200" b="1">
                <a:solidFill>
                  <a:schemeClr val="bg1"/>
                </a:solidFill>
                <a:ea typeface="黑体" pitchFamily="2" charset="-122"/>
                <a:cs typeface="Arial" charset="0"/>
              </a:endParaRPr>
            </a:p>
          </p:txBody>
        </p:sp>
        <p:pic>
          <p:nvPicPr>
            <p:cNvPr id="57355" name="Picture 34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271838" y="5087938"/>
              <a:ext cx="909637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7356" name="Picture 34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764088" y="5094288"/>
              <a:ext cx="909637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Line 47"/>
            <p:cNvSpPr>
              <a:spLocks noChangeShapeType="1"/>
            </p:cNvSpPr>
            <p:nvPr/>
          </p:nvSpPr>
          <p:spPr bwMode="auto">
            <a:xfrm flipV="1">
              <a:off x="3683000" y="4379913"/>
              <a:ext cx="7938" cy="723900"/>
            </a:xfrm>
            <a:prstGeom prst="line">
              <a:avLst/>
            </a:prstGeom>
            <a:noFill/>
            <a:ln w="254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chemeClr val="tx1"/>
              </a:outerShdw>
            </a:effectLst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Arial" pitchFamily="34" charset="0"/>
                <a:ea typeface="黑体" pitchFamily="49" charset="-122"/>
                <a:cs typeface="Arial" pitchFamily="34" charset="0"/>
              </a:endParaRPr>
            </a:p>
          </p:txBody>
        </p:sp>
        <p:sp>
          <p:nvSpPr>
            <p:cNvPr id="15" name="Line 47"/>
            <p:cNvSpPr>
              <a:spLocks noChangeShapeType="1"/>
            </p:cNvSpPr>
            <p:nvPr/>
          </p:nvSpPr>
          <p:spPr bwMode="auto">
            <a:xfrm flipV="1">
              <a:off x="5154613" y="4373563"/>
              <a:ext cx="7937" cy="723900"/>
            </a:xfrm>
            <a:prstGeom prst="line">
              <a:avLst/>
            </a:prstGeom>
            <a:noFill/>
            <a:ln w="254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chemeClr val="tx1"/>
              </a:outerShdw>
            </a:effectLst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Arial" pitchFamily="34" charset="0"/>
                <a:ea typeface="黑体" pitchFamily="49" charset="-122"/>
                <a:cs typeface="Arial" pitchFamily="34" charset="0"/>
              </a:endParaRPr>
            </a:p>
          </p:txBody>
        </p:sp>
        <p:sp>
          <p:nvSpPr>
            <p:cNvPr id="57359" name="TextBox 15"/>
            <p:cNvSpPr txBox="1">
              <a:spLocks noChangeArrowheads="1"/>
            </p:cNvSpPr>
            <p:nvPr/>
          </p:nvSpPr>
          <p:spPr bwMode="auto">
            <a:xfrm>
              <a:off x="3432175" y="5233988"/>
              <a:ext cx="669925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1100" b="1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PC-C</a:t>
              </a:r>
              <a:endParaRPr lang="zh-CN" altLang="en-US" sz="1100" b="1">
                <a:solidFill>
                  <a:schemeClr val="bg2"/>
                </a:solidFill>
                <a:ea typeface="黑体" pitchFamily="2" charset="-122"/>
                <a:cs typeface="Arial" charset="0"/>
              </a:endParaRPr>
            </a:p>
          </p:txBody>
        </p:sp>
        <p:sp>
          <p:nvSpPr>
            <p:cNvPr id="57360" name="TextBox 16"/>
            <p:cNvSpPr txBox="1">
              <a:spLocks noChangeArrowheads="1"/>
            </p:cNvSpPr>
            <p:nvPr/>
          </p:nvSpPr>
          <p:spPr bwMode="auto">
            <a:xfrm>
              <a:off x="4918075" y="5241925"/>
              <a:ext cx="669925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1100" b="1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PC-D</a:t>
              </a:r>
              <a:endParaRPr lang="zh-CN" altLang="en-US" sz="1100" b="1">
                <a:solidFill>
                  <a:schemeClr val="bg2"/>
                </a:solidFill>
                <a:ea typeface="黑体" pitchFamily="2" charset="-122"/>
                <a:cs typeface="Arial" charset="0"/>
              </a:endParaRPr>
            </a:p>
          </p:txBody>
        </p:sp>
        <p:sp>
          <p:nvSpPr>
            <p:cNvPr id="57361" name="TextBox 17"/>
            <p:cNvSpPr txBox="1">
              <a:spLocks noChangeArrowheads="1"/>
            </p:cNvSpPr>
            <p:nvPr/>
          </p:nvSpPr>
          <p:spPr bwMode="auto">
            <a:xfrm>
              <a:off x="2578100" y="3513138"/>
              <a:ext cx="1506538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900" b="1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2001:DB8:ACAD:C::1/64</a:t>
              </a:r>
              <a:endParaRPr lang="zh-CN" altLang="en-US" sz="900" b="1">
                <a:solidFill>
                  <a:schemeClr val="bg2"/>
                </a:solidFill>
                <a:ea typeface="黑体" pitchFamily="2" charset="-122"/>
                <a:cs typeface="Arial" charset="0"/>
              </a:endParaRPr>
            </a:p>
          </p:txBody>
        </p:sp>
        <p:sp>
          <p:nvSpPr>
            <p:cNvPr id="57362" name="TextBox 18"/>
            <p:cNvSpPr txBox="1">
              <a:spLocks noChangeArrowheads="1"/>
            </p:cNvSpPr>
            <p:nvPr/>
          </p:nvSpPr>
          <p:spPr bwMode="auto">
            <a:xfrm>
              <a:off x="4949825" y="3522663"/>
              <a:ext cx="1506538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900" b="1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2001:DB8:ACAD:D::1/64</a:t>
              </a:r>
              <a:endParaRPr lang="zh-CN" altLang="en-US" sz="900" b="1">
                <a:solidFill>
                  <a:schemeClr val="bg2"/>
                </a:solidFill>
                <a:ea typeface="黑体" pitchFamily="2" charset="-122"/>
                <a:cs typeface="Arial" charset="0"/>
              </a:endParaRPr>
            </a:p>
          </p:txBody>
        </p:sp>
        <p:sp>
          <p:nvSpPr>
            <p:cNvPr id="57363" name="TextBox 19"/>
            <p:cNvSpPr txBox="1">
              <a:spLocks noChangeArrowheads="1"/>
            </p:cNvSpPr>
            <p:nvPr/>
          </p:nvSpPr>
          <p:spPr bwMode="auto">
            <a:xfrm rot="10800000" flipV="1">
              <a:off x="2830513" y="5916613"/>
              <a:ext cx="2413000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1000" b="1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2001:DB8:ACAD:C::2/64</a:t>
              </a:r>
              <a:endParaRPr lang="zh-CN" altLang="en-US" sz="1000" b="1">
                <a:solidFill>
                  <a:schemeClr val="bg2"/>
                </a:solidFill>
                <a:ea typeface="黑体" pitchFamily="2" charset="-122"/>
                <a:cs typeface="Arial" charset="0"/>
              </a:endParaRPr>
            </a:p>
          </p:txBody>
        </p:sp>
        <p:sp>
          <p:nvSpPr>
            <p:cNvPr id="57364" name="TextBox 20"/>
            <p:cNvSpPr txBox="1">
              <a:spLocks noChangeArrowheads="1"/>
            </p:cNvSpPr>
            <p:nvPr/>
          </p:nvSpPr>
          <p:spPr bwMode="auto">
            <a:xfrm rot="10800000" flipV="1">
              <a:off x="4437063" y="5915025"/>
              <a:ext cx="24130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1000" b="1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2001:DB8:ACAD:D::2/64</a:t>
              </a:r>
              <a:endParaRPr lang="zh-CN" altLang="en-US" sz="1000" b="1">
                <a:solidFill>
                  <a:schemeClr val="bg2"/>
                </a:solidFill>
                <a:ea typeface="黑体" pitchFamily="2" charset="-122"/>
                <a:cs typeface="Arial" charset="0"/>
              </a:endParaRPr>
            </a:p>
          </p:txBody>
        </p:sp>
        <p:sp>
          <p:nvSpPr>
            <p:cNvPr id="57365" name="TextBox 21"/>
            <p:cNvSpPr txBox="1">
              <a:spLocks noChangeArrowheads="1"/>
            </p:cNvSpPr>
            <p:nvPr/>
          </p:nvSpPr>
          <p:spPr bwMode="auto">
            <a:xfrm>
              <a:off x="3886200" y="3317875"/>
              <a:ext cx="434975" cy="230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900" b="1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G0/0</a:t>
              </a:r>
              <a:endParaRPr lang="zh-CN" altLang="en-US" sz="900" b="1">
                <a:solidFill>
                  <a:schemeClr val="bg2"/>
                </a:solidFill>
                <a:ea typeface="黑体" pitchFamily="2" charset="-122"/>
                <a:cs typeface="Arial" charset="0"/>
              </a:endParaRPr>
            </a:p>
          </p:txBody>
        </p:sp>
        <p:sp>
          <p:nvSpPr>
            <p:cNvPr id="57366" name="TextBox 22"/>
            <p:cNvSpPr txBox="1">
              <a:spLocks noChangeArrowheads="1"/>
            </p:cNvSpPr>
            <p:nvPr/>
          </p:nvSpPr>
          <p:spPr bwMode="auto">
            <a:xfrm>
              <a:off x="4772025" y="3317875"/>
              <a:ext cx="434975" cy="230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900" b="1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G0/1</a:t>
              </a:r>
              <a:endParaRPr lang="zh-CN" altLang="en-US" sz="900" b="1">
                <a:solidFill>
                  <a:schemeClr val="bg2"/>
                </a:solidFill>
                <a:ea typeface="黑体" pitchFamily="2" charset="-122"/>
                <a:cs typeface="Arial" charset="0"/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228599" y="1257299"/>
            <a:ext cx="6227763" cy="1444625"/>
          </a:xfrm>
          <a:prstGeom prst="rect">
            <a:avLst/>
          </a:prstGeom>
          <a:noFill/>
          <a:ln>
            <a:solidFill>
              <a:schemeClr val="bg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show ipv6 protocols</a:t>
            </a:r>
            <a:r>
              <a:rPr lang="zh-TW" altLang="en-US" dirty="0" smtClean="0"/>
              <a:t> </a:t>
            </a:r>
            <a:r>
              <a:rPr lang="zh-CN" altLang="en-US" dirty="0" smtClean="0"/>
              <a:t>命令</a:t>
            </a:r>
            <a:endParaRPr lang="zh-CN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9394" name="Rectangle 3"/>
          <p:cNvSpPr>
            <a:spLocks noChangeArrowheads="1"/>
          </p:cNvSpPr>
          <p:nvPr/>
        </p:nvSpPr>
        <p:spPr bwMode="auto">
          <a:xfrm>
            <a:off x="2124075" y="1422400"/>
            <a:ext cx="5524500" cy="483209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Branch-1#show ipv6 protocols</a:t>
            </a:r>
          </a:p>
          <a:p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IPv6 Routing Protocol is "ND"</a:t>
            </a:r>
          </a:p>
          <a:p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IPv6 Routing Protocol is "connected"</a:t>
            </a:r>
          </a:p>
          <a:p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IPv6 Routing Protocol is "</a:t>
            </a:r>
            <a:r>
              <a:rPr lang="en-US" altLang="zh-CN" sz="1400" dirty="0" err="1">
                <a:solidFill>
                  <a:srgbClr val="000000"/>
                </a:solidFill>
                <a:ea typeface="黑体" pitchFamily="2" charset="-122"/>
                <a:cs typeface="Arial" charset="0"/>
              </a:rPr>
              <a:t>eigrp</a:t>
            </a:r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 100"</a:t>
            </a:r>
          </a:p>
          <a:p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EIGRP-IPv6 Protocol for AS(100)</a:t>
            </a:r>
          </a:p>
          <a:p>
            <a:r>
              <a:rPr lang="zh-CN" altLang="en-US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  </a:t>
            </a:r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Metric weight K1=1, K2=0, K3=1, K4=0, K5=0</a:t>
            </a:r>
          </a:p>
          <a:p>
            <a:r>
              <a:rPr lang="zh-CN" altLang="en-US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  </a:t>
            </a:r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NSF-aware route hold timer is 240</a:t>
            </a:r>
          </a:p>
          <a:p>
            <a:r>
              <a:rPr lang="zh-CN" altLang="en-US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  </a:t>
            </a:r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Router-ID: 1.1.1.1</a:t>
            </a:r>
          </a:p>
          <a:p>
            <a:r>
              <a:rPr lang="zh-CN" altLang="en-US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  </a:t>
            </a:r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Topology : 0 (base)</a:t>
            </a:r>
          </a:p>
          <a:p>
            <a:r>
              <a:rPr lang="zh-CN" altLang="en-US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</a:t>
            </a:r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Active Timer: 3 min</a:t>
            </a:r>
          </a:p>
          <a:p>
            <a:r>
              <a:rPr lang="zh-CN" altLang="en-US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</a:t>
            </a:r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Distance: internal 90 external 170</a:t>
            </a:r>
          </a:p>
          <a:p>
            <a:r>
              <a:rPr lang="zh-CN" altLang="en-US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</a:t>
            </a:r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Maximum path: 16</a:t>
            </a:r>
          </a:p>
          <a:p>
            <a:r>
              <a:rPr lang="zh-CN" altLang="en-US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</a:t>
            </a:r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Maximum </a:t>
            </a:r>
            <a:r>
              <a:rPr lang="en-US" altLang="zh-CN" sz="1400" dirty="0" err="1">
                <a:solidFill>
                  <a:srgbClr val="000000"/>
                </a:solidFill>
                <a:ea typeface="黑体" pitchFamily="2" charset="-122"/>
                <a:cs typeface="Arial" charset="0"/>
              </a:rPr>
              <a:t>hopcount</a:t>
            </a:r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 100</a:t>
            </a:r>
          </a:p>
          <a:p>
            <a:r>
              <a:rPr lang="zh-CN" altLang="en-US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</a:t>
            </a:r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Maximum metric variance 1</a:t>
            </a:r>
          </a:p>
          <a:p>
            <a:endParaRPr lang="zh-CN" altLang="en-US" sz="1400" dirty="0">
              <a:solidFill>
                <a:schemeClr val="bg2"/>
              </a:solidFill>
              <a:ea typeface="黑体" pitchFamily="2" charset="-122"/>
              <a:cs typeface="Arial" charset="0"/>
            </a:endParaRPr>
          </a:p>
          <a:p>
            <a:r>
              <a:rPr lang="zh-CN" altLang="en-US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  </a:t>
            </a:r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Interfaces:</a:t>
            </a:r>
          </a:p>
          <a:p>
            <a:r>
              <a:rPr lang="zh-CN" altLang="en-US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</a:t>
            </a:r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Serial0/0/0</a:t>
            </a:r>
          </a:p>
          <a:p>
            <a:r>
              <a:rPr lang="zh-CN" altLang="en-US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</a:t>
            </a:r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GigabitEthernet0/0 (passive)</a:t>
            </a:r>
          </a:p>
          <a:p>
            <a:r>
              <a:rPr lang="zh-CN" altLang="en-US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</a:t>
            </a:r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GigabitEthernet0/1 (passive)</a:t>
            </a:r>
          </a:p>
          <a:p>
            <a:r>
              <a:rPr lang="zh-CN" altLang="en-US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  </a:t>
            </a:r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Redistribution:</a:t>
            </a:r>
          </a:p>
          <a:p>
            <a:r>
              <a:rPr lang="zh-CN" altLang="en-US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</a:t>
            </a:r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None</a:t>
            </a:r>
          </a:p>
          <a:p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</a:t>
            </a:r>
            <a:r>
              <a:rPr lang="en-US" altLang="zh-CN" sz="14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#</a:t>
            </a:r>
            <a:endParaRPr lang="zh-CN" altLang="en-US" sz="1400" dirty="0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38375" y="2930526"/>
            <a:ext cx="1914525" cy="24765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38376" y="3613022"/>
            <a:ext cx="2976562" cy="225424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33611" y="5080000"/>
            <a:ext cx="2981326" cy="44450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124076" y="2082800"/>
            <a:ext cx="3090862" cy="26670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IPv6</a:t>
            </a:r>
            <a:r>
              <a:rPr lang="zh-TW" altLang="en-US" dirty="0" smtClean="0"/>
              <a:t> </a:t>
            </a:r>
            <a:r>
              <a:rPr lang="zh-CN" altLang="en-US" dirty="0" smtClean="0"/>
              <a:t>摘要</a:t>
            </a:r>
            <a:endParaRPr lang="zh-CN" altLang="en-US" dirty="0"/>
          </a:p>
        </p:txBody>
      </p:sp>
      <p:sp>
        <p:nvSpPr>
          <p:cNvPr id="61442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 smtClean="0"/>
              <a:t>將</a:t>
            </a:r>
            <a:r>
              <a:rPr lang="zh-TW" altLang="en-US" dirty="0" smtClean="0"/>
              <a:t> </a:t>
            </a:r>
            <a:r>
              <a:rPr lang="en-US" altLang="zh-CN" dirty="0" smtClean="0"/>
              <a:t>Branch-3</a:t>
            </a:r>
            <a:r>
              <a:rPr lang="zh-TW" altLang="en-US" dirty="0" smtClean="0"/>
              <a:t> </a:t>
            </a:r>
            <a:r>
              <a:rPr lang="zh-CN" altLang="en-US" dirty="0" smtClean="0"/>
              <a:t>的</a:t>
            </a:r>
            <a:r>
              <a:rPr lang="zh-TW" altLang="en-US" dirty="0" smtClean="0"/>
              <a:t> </a:t>
            </a:r>
            <a:r>
              <a:rPr lang="en-US" altLang="zh-CN" dirty="0" smtClean="0"/>
              <a:t>LAN</a:t>
            </a:r>
            <a:r>
              <a:rPr lang="zh-TW" altLang="en-US" dirty="0" smtClean="0"/>
              <a:t> </a:t>
            </a:r>
            <a:r>
              <a:rPr lang="zh-CN" altLang="en-US" dirty="0" smtClean="0"/>
              <a:t>摘要為一個摘要位址，然後通告給</a:t>
            </a:r>
            <a:r>
              <a:rPr lang="zh-TW" altLang="en-US" dirty="0" smtClean="0"/>
              <a:t> </a:t>
            </a:r>
            <a:r>
              <a:rPr lang="en-US" altLang="zh-CN" dirty="0" smtClean="0"/>
              <a:t>Branch-2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pic>
        <p:nvPicPr>
          <p:cNvPr id="61443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2563" y="2222500"/>
            <a:ext cx="93345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4" name="TextBox 4"/>
          <p:cNvSpPr txBox="1">
            <a:spLocks noChangeArrowheads="1"/>
          </p:cNvSpPr>
          <p:nvPr/>
        </p:nvSpPr>
        <p:spPr bwMode="auto">
          <a:xfrm>
            <a:off x="4064000" y="2497138"/>
            <a:ext cx="8747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Branch-3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pic>
        <p:nvPicPr>
          <p:cNvPr id="6144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5163" y="3327400"/>
            <a:ext cx="93345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52963" y="3325813"/>
            <a:ext cx="93345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47"/>
          <p:cNvSpPr>
            <a:spLocks noChangeShapeType="1"/>
          </p:cNvSpPr>
          <p:nvPr/>
        </p:nvSpPr>
        <p:spPr bwMode="auto">
          <a:xfrm flipH="1">
            <a:off x="3722688" y="2708275"/>
            <a:ext cx="493712" cy="623888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9" name="Line 47"/>
          <p:cNvSpPr>
            <a:spLocks noChangeShapeType="1"/>
          </p:cNvSpPr>
          <p:nvPr/>
        </p:nvSpPr>
        <p:spPr bwMode="auto">
          <a:xfrm flipH="1" flipV="1">
            <a:off x="4683125" y="2700338"/>
            <a:ext cx="471488" cy="639762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61449" name="TextBox 9"/>
          <p:cNvSpPr txBox="1">
            <a:spLocks noChangeArrowheads="1"/>
          </p:cNvSpPr>
          <p:nvPr/>
        </p:nvSpPr>
        <p:spPr bwMode="auto">
          <a:xfrm>
            <a:off x="3398838" y="3478213"/>
            <a:ext cx="3825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S3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1450" name="TextBox 10"/>
          <p:cNvSpPr txBox="1">
            <a:spLocks noChangeArrowheads="1"/>
          </p:cNvSpPr>
          <p:nvPr/>
        </p:nvSpPr>
        <p:spPr bwMode="auto">
          <a:xfrm>
            <a:off x="4889500" y="3479800"/>
            <a:ext cx="382588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S4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pic>
        <p:nvPicPr>
          <p:cNvPr id="61451" name="Picture 3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81350" y="4405313"/>
            <a:ext cx="935038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52" name="Picture 3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188" y="4413250"/>
            <a:ext cx="935037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Line 47"/>
          <p:cNvSpPr>
            <a:spLocks noChangeShapeType="1"/>
          </p:cNvSpPr>
          <p:nvPr/>
        </p:nvSpPr>
        <p:spPr bwMode="auto">
          <a:xfrm flipV="1">
            <a:off x="3594100" y="3698875"/>
            <a:ext cx="7938" cy="727075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15" name="Line 47"/>
          <p:cNvSpPr>
            <a:spLocks noChangeShapeType="1"/>
          </p:cNvSpPr>
          <p:nvPr/>
        </p:nvSpPr>
        <p:spPr bwMode="auto">
          <a:xfrm flipV="1">
            <a:off x="5064125" y="3690938"/>
            <a:ext cx="7938" cy="727075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61455" name="TextBox 15"/>
          <p:cNvSpPr txBox="1">
            <a:spLocks noChangeArrowheads="1"/>
          </p:cNvSpPr>
          <p:nvPr/>
        </p:nvSpPr>
        <p:spPr bwMode="auto">
          <a:xfrm>
            <a:off x="3341688" y="4551363"/>
            <a:ext cx="6905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1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PC-C</a:t>
            </a:r>
            <a:endParaRPr lang="zh-CN" altLang="en-US" sz="11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1456" name="TextBox 16"/>
          <p:cNvSpPr txBox="1">
            <a:spLocks noChangeArrowheads="1"/>
          </p:cNvSpPr>
          <p:nvPr/>
        </p:nvSpPr>
        <p:spPr bwMode="auto">
          <a:xfrm>
            <a:off x="4827588" y="4559300"/>
            <a:ext cx="6905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1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PC-D</a:t>
            </a:r>
            <a:endParaRPr lang="zh-CN" altLang="en-US" sz="11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1457" name="TextBox 17"/>
          <p:cNvSpPr txBox="1">
            <a:spLocks noChangeArrowheads="1"/>
          </p:cNvSpPr>
          <p:nvPr/>
        </p:nvSpPr>
        <p:spPr bwMode="auto">
          <a:xfrm>
            <a:off x="2622550" y="2784475"/>
            <a:ext cx="148272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9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2001:DB8:ACAD:A::/64</a:t>
            </a:r>
            <a:endParaRPr lang="zh-CN" altLang="en-US" sz="9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1458" name="TextBox 18"/>
          <p:cNvSpPr txBox="1">
            <a:spLocks noChangeArrowheads="1"/>
          </p:cNvSpPr>
          <p:nvPr/>
        </p:nvSpPr>
        <p:spPr bwMode="auto">
          <a:xfrm>
            <a:off x="4860925" y="2851150"/>
            <a:ext cx="148272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9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2001:DB8:ACAD:B::/64</a:t>
            </a:r>
            <a:endParaRPr lang="zh-CN" altLang="en-US" sz="9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1459" name="TextBox 20"/>
          <p:cNvSpPr txBox="1">
            <a:spLocks noChangeArrowheads="1"/>
          </p:cNvSpPr>
          <p:nvPr/>
        </p:nvSpPr>
        <p:spPr bwMode="auto">
          <a:xfrm rot="10800000" flipV="1">
            <a:off x="2741613" y="5233988"/>
            <a:ext cx="248126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2001:DB8:ACAD:A::1/64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1460" name="TextBox 21"/>
          <p:cNvSpPr txBox="1">
            <a:spLocks noChangeArrowheads="1"/>
          </p:cNvSpPr>
          <p:nvPr/>
        </p:nvSpPr>
        <p:spPr bwMode="auto">
          <a:xfrm rot="10800000" flipV="1">
            <a:off x="4346575" y="5232400"/>
            <a:ext cx="24828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2001:DB8:ACAD:B::1/64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IPv6</a:t>
            </a:r>
            <a:r>
              <a:rPr lang="zh-TW" altLang="en-US" smtClean="0"/>
              <a:t> </a:t>
            </a:r>
            <a:r>
              <a:rPr lang="zh-CN" altLang="en-US" smtClean="0"/>
              <a:t>摘要</a:t>
            </a:r>
            <a:endParaRPr lang="zh-CN" altLang="en-US" dirty="0"/>
          </a:p>
        </p:txBody>
      </p:sp>
      <p:sp>
        <p:nvSpPr>
          <p:cNvPr id="63490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 altLang="en-US" smtClean="0"/>
              <a:t>摘要位址取決於位址網路部分相同</a:t>
            </a:r>
            <a:r>
              <a:rPr lang="zh-TW" altLang="en-US" smtClean="0"/>
              <a:t>的</a:t>
            </a:r>
            <a:r>
              <a:rPr lang="zh-TW" altLang="en-US" smtClean="0"/>
              <a:t>位元。</a:t>
            </a:r>
            <a:endParaRPr lang="zh-CN" altLang="en-US" smtClean="0"/>
          </a:p>
          <a:p>
            <a:r>
              <a:rPr lang="en-US" altLang="zh-CN" smtClean="0"/>
              <a:t>2001:DB8:ACAD:A::/64</a:t>
            </a:r>
            <a:r>
              <a:rPr lang="zh-CN" altLang="en-US" smtClean="0"/>
              <a:t>和</a:t>
            </a:r>
            <a:r>
              <a:rPr lang="en-US" altLang="zh-CN" smtClean="0"/>
              <a:t>2001:DB8:ACAD:B::/64</a:t>
            </a:r>
            <a:r>
              <a:rPr lang="zh-TW" altLang="en-US" smtClean="0"/>
              <a:t> </a:t>
            </a:r>
            <a:r>
              <a:rPr lang="zh-CN" altLang="en-US" smtClean="0"/>
              <a:t>網路有</a:t>
            </a:r>
            <a:r>
              <a:rPr lang="zh-TW" altLang="en-US" smtClean="0"/>
              <a:t> </a:t>
            </a:r>
            <a:r>
              <a:rPr lang="en-US" altLang="zh-TW" smtClean="0"/>
              <a:t>63</a:t>
            </a:r>
            <a:r>
              <a:rPr lang="zh-TW" altLang="en-US" smtClean="0"/>
              <a:t> </a:t>
            </a:r>
            <a:r>
              <a:rPr lang="zh-CN" altLang="en-US" smtClean="0"/>
              <a:t>位</a:t>
            </a:r>
            <a:r>
              <a:rPr lang="zh-TW" altLang="en-US" smtClean="0"/>
              <a:t>元</a:t>
            </a:r>
            <a:r>
              <a:rPr lang="zh-CN" altLang="en-US" smtClean="0"/>
              <a:t>是</a:t>
            </a:r>
            <a:r>
              <a:rPr lang="zh-TW" altLang="en-US" smtClean="0"/>
              <a:t>相同</a:t>
            </a:r>
            <a:r>
              <a:rPr lang="zh-CN" altLang="en-US" smtClean="0"/>
              <a:t>的。</a:t>
            </a:r>
            <a:endParaRPr lang="zh-CN" altLang="en-US" dirty="0"/>
          </a:p>
        </p:txBody>
      </p:sp>
      <p:sp>
        <p:nvSpPr>
          <p:cNvPr id="63491" name="TextBox 4"/>
          <p:cNvSpPr txBox="1">
            <a:spLocks noChangeArrowheads="1"/>
          </p:cNvSpPr>
          <p:nvPr/>
        </p:nvSpPr>
        <p:spPr bwMode="auto">
          <a:xfrm>
            <a:off x="428625" y="2587625"/>
            <a:ext cx="773747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2001:DB8:ACAD:</a:t>
            </a:r>
            <a:r>
              <a:rPr lang="en-US" altLang="zh-CN" sz="3200" dirty="0">
                <a:solidFill>
                  <a:srgbClr val="FF0000"/>
                </a:solidFill>
                <a:ea typeface="黑体" pitchFamily="2" charset="-122"/>
                <a:cs typeface="Arial" charset="0"/>
              </a:rPr>
              <a:t>000000000000101</a:t>
            </a:r>
            <a:r>
              <a:rPr lang="en-US" altLang="zh-CN" sz="32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0 = A</a:t>
            </a:r>
          </a:p>
          <a:p>
            <a:r>
              <a:rPr lang="en-US" altLang="zh-CN" sz="32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2001:DB8:ACAD:</a:t>
            </a:r>
            <a:r>
              <a:rPr lang="en-US" altLang="zh-CN" sz="3200" dirty="0">
                <a:solidFill>
                  <a:srgbClr val="FF0000"/>
                </a:solidFill>
                <a:ea typeface="黑体" pitchFamily="2" charset="-122"/>
                <a:cs typeface="Arial" charset="0"/>
              </a:rPr>
              <a:t>000000000000101</a:t>
            </a:r>
            <a:r>
              <a:rPr lang="en-US" altLang="zh-CN" sz="32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1 = B</a:t>
            </a:r>
          </a:p>
          <a:p>
            <a:r>
              <a:rPr lang="zh-CN" altLang="en-US" dirty="0">
                <a:ea typeface="黑体" pitchFamily="2" charset="-122"/>
                <a:cs typeface="Arial" charset="0"/>
              </a:rPr>
              <a:t> </a:t>
            </a:r>
            <a:r>
              <a:rPr lang="en-US" altLang="zh-CN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16</a:t>
            </a:r>
            <a:r>
              <a:rPr lang="zh-TW" altLang="en-US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 </a:t>
            </a:r>
            <a:r>
              <a:rPr lang="zh-CN" altLang="en-US" dirty="0">
                <a:solidFill>
                  <a:srgbClr val="6B308E"/>
                </a:solidFill>
                <a:ea typeface="黑体" pitchFamily="2" charset="-122"/>
                <a:cs typeface="Arial" charset="0"/>
              </a:rPr>
              <a:t>位</a:t>
            </a:r>
            <a:r>
              <a:rPr lang="zh-TW" altLang="en-US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元 </a:t>
            </a:r>
            <a:r>
              <a:rPr lang="en-US" altLang="zh-CN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+</a:t>
            </a:r>
            <a:r>
              <a:rPr lang="zh-TW" altLang="en-US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 </a:t>
            </a:r>
            <a:r>
              <a:rPr lang="en-US" altLang="zh-CN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16</a:t>
            </a:r>
            <a:r>
              <a:rPr lang="zh-CN" altLang="en-US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位</a:t>
            </a:r>
            <a:r>
              <a:rPr lang="zh-TW" altLang="en-US" dirty="0">
                <a:solidFill>
                  <a:srgbClr val="6B308E"/>
                </a:solidFill>
                <a:ea typeface="黑体" pitchFamily="2" charset="-122"/>
                <a:cs typeface="Arial" charset="0"/>
              </a:rPr>
              <a:t>元</a:t>
            </a:r>
            <a:r>
              <a:rPr lang="en-US" altLang="zh-CN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+   16</a:t>
            </a:r>
            <a:r>
              <a:rPr lang="zh-TW" altLang="en-US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 </a:t>
            </a:r>
            <a:r>
              <a:rPr lang="zh-CN" altLang="en-US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位</a:t>
            </a:r>
            <a:r>
              <a:rPr lang="zh-TW" altLang="en-US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元  </a:t>
            </a:r>
            <a:r>
              <a:rPr lang="en-US" altLang="zh-CN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+    15</a:t>
            </a:r>
            <a:r>
              <a:rPr lang="zh-TW" altLang="en-US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 </a:t>
            </a:r>
            <a:r>
              <a:rPr lang="zh-CN" altLang="en-US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位</a:t>
            </a:r>
            <a:r>
              <a:rPr lang="zh-TW" altLang="en-US" dirty="0">
                <a:solidFill>
                  <a:srgbClr val="6B308E"/>
                </a:solidFill>
                <a:ea typeface="黑体" pitchFamily="2" charset="-122"/>
                <a:cs typeface="Arial" charset="0"/>
              </a:rPr>
              <a:t>元 </a:t>
            </a:r>
            <a:r>
              <a:rPr lang="en-US" altLang="zh-CN" dirty="0">
                <a:solidFill>
                  <a:srgbClr val="6B308E"/>
                </a:solidFill>
                <a:ea typeface="黑体" pitchFamily="2" charset="-122"/>
                <a:cs typeface="Arial" charset="0"/>
              </a:rPr>
              <a:t>= </a:t>
            </a:r>
            <a:r>
              <a:rPr lang="zh-TW" altLang="en-US" dirty="0">
                <a:solidFill>
                  <a:srgbClr val="6B308E"/>
                </a:solidFill>
                <a:ea typeface="黑体" pitchFamily="2" charset="-122"/>
                <a:cs typeface="Arial" charset="0"/>
              </a:rPr>
              <a:t> </a:t>
            </a:r>
            <a:r>
              <a:rPr lang="en-US" altLang="zh-CN" dirty="0">
                <a:solidFill>
                  <a:srgbClr val="6B308E"/>
                </a:solidFill>
                <a:ea typeface="黑体" pitchFamily="2" charset="-122"/>
                <a:cs typeface="Arial" charset="0"/>
              </a:rPr>
              <a:t>63</a:t>
            </a:r>
            <a:r>
              <a:rPr lang="zh-TW" altLang="en-US" dirty="0">
                <a:solidFill>
                  <a:srgbClr val="6B308E"/>
                </a:solidFill>
                <a:ea typeface="黑体" pitchFamily="2" charset="-122"/>
                <a:cs typeface="Arial" charset="0"/>
              </a:rPr>
              <a:t> </a:t>
            </a:r>
            <a:r>
              <a:rPr lang="zh-CN" altLang="en-US" dirty="0">
                <a:solidFill>
                  <a:srgbClr val="6B308E"/>
                </a:solidFill>
                <a:ea typeface="黑体" pitchFamily="2" charset="-122"/>
                <a:cs typeface="Arial" charset="0"/>
              </a:rPr>
              <a:t>位</a:t>
            </a:r>
            <a:r>
              <a:rPr lang="zh-TW" altLang="en-US" dirty="0">
                <a:solidFill>
                  <a:srgbClr val="6B308E"/>
                </a:solidFill>
                <a:ea typeface="黑体" pitchFamily="2" charset="-122"/>
                <a:cs typeface="Arial" charset="0"/>
              </a:rPr>
              <a:t>元</a:t>
            </a:r>
            <a:endParaRPr lang="zh-CN" altLang="en-US" dirty="0">
              <a:solidFill>
                <a:srgbClr val="6B308E"/>
              </a:solidFill>
              <a:ea typeface="黑体" pitchFamily="2" charset="-122"/>
              <a:cs typeface="Arial" charset="0"/>
            </a:endParaRPr>
          </a:p>
          <a:p>
            <a:endParaRPr lang="zh-CN" altLang="en-US" dirty="0">
              <a:ea typeface="黑体" pitchFamily="2" charset="-122"/>
              <a:cs typeface="Arial" charset="0"/>
            </a:endParaRPr>
          </a:p>
        </p:txBody>
      </p:sp>
      <p:sp>
        <p:nvSpPr>
          <p:cNvPr id="63492" name="TextBox 5"/>
          <p:cNvSpPr txBox="1">
            <a:spLocks noChangeArrowheads="1"/>
          </p:cNvSpPr>
          <p:nvPr/>
        </p:nvSpPr>
        <p:spPr bwMode="auto">
          <a:xfrm>
            <a:off x="1816893" y="3990975"/>
            <a:ext cx="4960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ea typeface="黑体" pitchFamily="2" charset="-122"/>
                <a:cs typeface="Arial" charset="0"/>
              </a:rPr>
              <a:t>摘要位址</a:t>
            </a:r>
            <a:r>
              <a:rPr lang="zh-CN" altLang="en-US" sz="2400" dirty="0" smtClean="0">
                <a:ea typeface="黑体" pitchFamily="2" charset="-122"/>
                <a:cs typeface="Arial" charset="0"/>
              </a:rPr>
              <a:t>為</a:t>
            </a:r>
            <a:r>
              <a:rPr lang="zh-TW" altLang="en-US" sz="2400" dirty="0" smtClean="0">
                <a:ea typeface="黑体" pitchFamily="2" charset="-122"/>
                <a:cs typeface="Arial" charset="0"/>
              </a:rPr>
              <a:t> </a:t>
            </a:r>
            <a:r>
              <a:rPr lang="en-US" altLang="zh-CN" sz="2400" dirty="0" smtClean="0">
                <a:ea typeface="黑体" pitchFamily="2" charset="-122"/>
                <a:cs typeface="Arial" charset="0"/>
              </a:rPr>
              <a:t>2001:DB8:ACAD:A</a:t>
            </a:r>
            <a:r>
              <a:rPr lang="en-US" altLang="zh-CN" sz="2400" dirty="0">
                <a:ea typeface="黑体" pitchFamily="2" charset="-122"/>
                <a:cs typeface="Arial" charset="0"/>
              </a:rPr>
              <a:t>::/63</a:t>
            </a:r>
            <a:endParaRPr lang="zh-CN" altLang="en-US" sz="2400" dirty="0">
              <a:ea typeface="黑体" pitchFamily="2" charset="-122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Rectangle 8"/>
          <p:cNvSpPr>
            <a:spLocks noChangeArrowheads="1"/>
          </p:cNvSpPr>
          <p:nvPr/>
        </p:nvSpPr>
        <p:spPr bwMode="auto">
          <a:xfrm>
            <a:off x="2357438" y="3554413"/>
            <a:ext cx="5287962" cy="2246769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Branch-2#show ipv6 route</a:t>
            </a:r>
            <a:endParaRPr lang="zh-CN" altLang="en-US" sz="1400" dirty="0">
              <a:solidFill>
                <a:schemeClr val="bg2"/>
              </a:solidFill>
              <a:ea typeface="黑体" pitchFamily="2" charset="-122"/>
              <a:cs typeface="Arial" charset="0"/>
            </a:endParaRPr>
          </a:p>
          <a:p>
            <a:r>
              <a:rPr lang="zh-TW" altLang="en-US" sz="14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 （省略部分輸出）</a:t>
            </a:r>
            <a:endParaRPr lang="zh-CN" altLang="en-US" sz="1400" b="1" dirty="0">
              <a:solidFill>
                <a:srgbClr val="000000"/>
              </a:solidFill>
              <a:ea typeface="黑体" pitchFamily="2" charset="-122"/>
              <a:cs typeface="Arial" charset="0"/>
            </a:endParaRPr>
          </a:p>
          <a:p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IPv6 Routing Table - 9 entries</a:t>
            </a:r>
          </a:p>
          <a:p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C - Connected, L – Local, D - EIGRP, EX - EIGRP external</a:t>
            </a:r>
          </a:p>
          <a:p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D   2001:DB8:ACAD:A::/63 [/2170112]</a:t>
            </a:r>
          </a:p>
          <a:p>
            <a:r>
              <a:rPr lang="zh-CN" altLang="en-US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FE80::3, Serial0/0/1</a:t>
            </a:r>
          </a:p>
          <a:p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D   2001:DB8:ACAD:C::/64 [90/2170112]</a:t>
            </a:r>
          </a:p>
          <a:p>
            <a:r>
              <a:rPr lang="zh-CN" altLang="en-US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FE80::1, Serial0/0/0</a:t>
            </a:r>
          </a:p>
          <a:p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D   2001:DB8:ACAD:D::/64 [90/2170112]</a:t>
            </a:r>
          </a:p>
          <a:p>
            <a:r>
              <a:rPr lang="zh-CN" altLang="en-US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FE80::1, Serial0/0/0</a:t>
            </a:r>
            <a:endParaRPr lang="zh-CN" altLang="en-US" sz="1400" dirty="0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IPv6</a:t>
            </a:r>
            <a:r>
              <a:rPr lang="zh-TW" altLang="en-US" dirty="0" smtClean="0"/>
              <a:t> </a:t>
            </a:r>
            <a:r>
              <a:rPr lang="zh-CN" altLang="en-US" dirty="0" smtClean="0"/>
              <a:t>摘要配置</a:t>
            </a:r>
            <a:endParaRPr lang="zh-CN" altLang="en-US" dirty="0"/>
          </a:p>
        </p:txBody>
      </p:sp>
      <p:sp>
        <p:nvSpPr>
          <p:cNvPr id="65538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 altLang="en-US" dirty="0" smtClean="0"/>
              <a:t>要通告摘要位</a:t>
            </a:r>
            <a:r>
              <a:rPr lang="zh-TW" altLang="en-US" dirty="0"/>
              <a:t>址，請</a:t>
            </a:r>
            <a:r>
              <a:rPr lang="zh-TW" altLang="en-US" dirty="0" smtClean="0"/>
              <a:t>在</a:t>
            </a:r>
            <a:r>
              <a:rPr lang="zh-TW" altLang="en-US" dirty="0"/>
              <a:t>你要通告位址的</a:t>
            </a:r>
            <a:r>
              <a:rPr lang="zh-TW" altLang="en-US" dirty="0" smtClean="0"/>
              <a:t>介面</a:t>
            </a:r>
            <a:r>
              <a:rPr lang="zh-TW" altLang="en-US" dirty="0" smtClean="0"/>
              <a:t>下 </a:t>
            </a:r>
            <a:r>
              <a:rPr lang="en-US" altLang="zh-CN" b="1" dirty="0" smtClean="0">
                <a:solidFill>
                  <a:srgbClr val="0070C0"/>
                </a:solidFill>
              </a:rPr>
              <a:t>ipv6 summary-address </a:t>
            </a:r>
            <a:r>
              <a:rPr lang="en-US" altLang="zh-CN" b="1" dirty="0" err="1" smtClean="0">
                <a:solidFill>
                  <a:srgbClr val="0070C0"/>
                </a:solidFill>
              </a:rPr>
              <a:t>eigrp</a:t>
            </a:r>
            <a:r>
              <a:rPr lang="en-US" altLang="zh-CN" b="1" dirty="0" smtClean="0">
                <a:solidFill>
                  <a:srgbClr val="0070C0"/>
                </a:solidFill>
              </a:rPr>
              <a:t> </a:t>
            </a:r>
            <a:r>
              <a:rPr lang="en-US" altLang="zh-CN" b="1" i="1" dirty="0" smtClean="0">
                <a:solidFill>
                  <a:srgbClr val="0070C0"/>
                </a:solidFill>
              </a:rPr>
              <a:t>AS address</a:t>
            </a:r>
            <a:r>
              <a:rPr lang="zh-TW" altLang="en-US" b="1" i="1" dirty="0" smtClean="0">
                <a:solidFill>
                  <a:srgbClr val="0070C0"/>
                </a:solidFill>
              </a:rPr>
              <a:t> </a:t>
            </a:r>
            <a:r>
              <a:rPr lang="zh-TW" altLang="en-US" dirty="0" smtClean="0"/>
              <a:t>命令。</a:t>
            </a:r>
            <a:endParaRPr lang="zh-CN" altLang="en-US" dirty="0"/>
          </a:p>
        </p:txBody>
      </p:sp>
      <p:sp>
        <p:nvSpPr>
          <p:cNvPr id="65539" name="Rectangle 6"/>
          <p:cNvSpPr>
            <a:spLocks noChangeArrowheads="1"/>
          </p:cNvSpPr>
          <p:nvPr/>
        </p:nvSpPr>
        <p:spPr bwMode="auto">
          <a:xfrm>
            <a:off x="238125" y="2403475"/>
            <a:ext cx="8724900" cy="89217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3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Branch-3(</a:t>
            </a:r>
            <a:r>
              <a:rPr lang="en-US" altLang="zh-CN" sz="1300" dirty="0" err="1">
                <a:solidFill>
                  <a:srgbClr val="000000"/>
                </a:solidFill>
                <a:ea typeface="黑体" pitchFamily="2" charset="-122"/>
                <a:cs typeface="Arial" charset="0"/>
              </a:rPr>
              <a:t>config</a:t>
            </a:r>
            <a:r>
              <a:rPr lang="en-US" altLang="zh-CN" sz="13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)#</a:t>
            </a:r>
            <a:r>
              <a:rPr lang="en-US" altLang="zh-CN" sz="1300" dirty="0" err="1">
                <a:solidFill>
                  <a:srgbClr val="000000"/>
                </a:solidFill>
                <a:ea typeface="黑体" pitchFamily="2" charset="-122"/>
                <a:cs typeface="Arial" charset="0"/>
              </a:rPr>
              <a:t>int</a:t>
            </a:r>
            <a:r>
              <a:rPr lang="en-US" altLang="zh-CN" sz="13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 s0/0/1</a:t>
            </a:r>
          </a:p>
          <a:p>
            <a:r>
              <a:rPr lang="en-US" altLang="zh-CN" sz="13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Branch-3(</a:t>
            </a:r>
            <a:r>
              <a:rPr lang="en-US" altLang="zh-CN" sz="1300" dirty="0" err="1">
                <a:solidFill>
                  <a:srgbClr val="000000"/>
                </a:solidFill>
                <a:ea typeface="黑体" pitchFamily="2" charset="-122"/>
                <a:cs typeface="Arial" charset="0"/>
              </a:rPr>
              <a:t>config</a:t>
            </a:r>
            <a:r>
              <a:rPr lang="en-US" altLang="zh-CN" sz="13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-if)#ipv6 summary-address </a:t>
            </a:r>
            <a:r>
              <a:rPr lang="en-US" altLang="zh-CN" sz="1300" dirty="0" err="1">
                <a:solidFill>
                  <a:srgbClr val="000000"/>
                </a:solidFill>
                <a:ea typeface="黑体" pitchFamily="2" charset="-122"/>
                <a:cs typeface="Arial" charset="0"/>
              </a:rPr>
              <a:t>eigrp</a:t>
            </a:r>
            <a:r>
              <a:rPr lang="en-US" altLang="zh-CN" sz="13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 100 2001:DB8:ACAD:A::/63 5</a:t>
            </a:r>
          </a:p>
          <a:p>
            <a:r>
              <a:rPr lang="en-US" altLang="zh-CN" sz="13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Branch-3(</a:t>
            </a:r>
            <a:r>
              <a:rPr lang="en-US" altLang="zh-CN" sz="1300" dirty="0" err="1">
                <a:solidFill>
                  <a:srgbClr val="000000"/>
                </a:solidFill>
                <a:ea typeface="黑体" pitchFamily="2" charset="-122"/>
                <a:cs typeface="Arial" charset="0"/>
              </a:rPr>
              <a:t>config</a:t>
            </a:r>
            <a:r>
              <a:rPr lang="en-US" altLang="zh-CN" sz="13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-if)#</a:t>
            </a:r>
          </a:p>
          <a:p>
            <a:r>
              <a:rPr lang="en-US" altLang="zh-CN" sz="13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%DUAL-5-NBRCHANGE: IPv6-EIGRP 100: Neighbor FE80::290:CFF:FE90:3E02 (Serial0/0/1) is up: new adjacency</a:t>
            </a:r>
            <a:endParaRPr lang="zh-CN" altLang="en-US" sz="1300" dirty="0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433638" y="4460875"/>
            <a:ext cx="3103562" cy="40005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配置</a:t>
            </a:r>
            <a:r>
              <a:rPr lang="zh-TW" altLang="en-US" dirty="0" smtClean="0"/>
              <a:t> </a:t>
            </a:r>
            <a:r>
              <a:rPr lang="en-US" altLang="zh-CN" dirty="0" smtClean="0"/>
              <a:t>IPv6</a:t>
            </a:r>
            <a:r>
              <a:rPr lang="zh-TW" altLang="en-US" dirty="0" smtClean="0"/>
              <a:t> </a:t>
            </a:r>
            <a:r>
              <a:rPr lang="zh-CN" altLang="en-US" dirty="0" smtClean="0"/>
              <a:t>預設路由</a:t>
            </a:r>
            <a:endParaRPr lang="zh-CN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Freeform 9"/>
          <p:cNvSpPr>
            <a:spLocks/>
          </p:cNvSpPr>
          <p:nvPr/>
        </p:nvSpPr>
        <p:spPr bwMode="auto">
          <a:xfrm rot="3262515" flipV="1">
            <a:off x="4881563" y="2662237"/>
            <a:ext cx="992188" cy="188913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pic>
        <p:nvPicPr>
          <p:cNvPr id="67587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79888" y="1993900"/>
            <a:ext cx="90646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8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8013" y="3057525"/>
            <a:ext cx="90646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8950" y="4181475"/>
            <a:ext cx="908050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9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46438" y="4179888"/>
            <a:ext cx="906462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91" name="TextBox 8"/>
          <p:cNvSpPr txBox="1">
            <a:spLocks noChangeArrowheads="1"/>
          </p:cNvSpPr>
          <p:nvPr/>
        </p:nvSpPr>
        <p:spPr bwMode="auto">
          <a:xfrm>
            <a:off x="4229100" y="2239963"/>
            <a:ext cx="8509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Branch-2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7592" name="TextBox 10"/>
          <p:cNvSpPr txBox="1">
            <a:spLocks noChangeArrowheads="1"/>
          </p:cNvSpPr>
          <p:nvPr/>
        </p:nvSpPr>
        <p:spPr bwMode="auto">
          <a:xfrm rot="10800000" flipV="1">
            <a:off x="1225550" y="6067425"/>
            <a:ext cx="2413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2001:DB8:ACAD:C::1/64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12" name="Line 47"/>
          <p:cNvSpPr>
            <a:spLocks noChangeShapeType="1"/>
          </p:cNvSpPr>
          <p:nvPr/>
        </p:nvSpPr>
        <p:spPr bwMode="auto">
          <a:xfrm flipH="1">
            <a:off x="2278063" y="3581400"/>
            <a:ext cx="566737" cy="601663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13" name="Line 47"/>
          <p:cNvSpPr>
            <a:spLocks noChangeShapeType="1"/>
          </p:cNvSpPr>
          <p:nvPr/>
        </p:nvSpPr>
        <p:spPr bwMode="auto">
          <a:xfrm flipH="1" flipV="1">
            <a:off x="3302000" y="3603625"/>
            <a:ext cx="393700" cy="585788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67595" name="TextBox 13"/>
          <p:cNvSpPr txBox="1">
            <a:spLocks noChangeArrowheads="1"/>
          </p:cNvSpPr>
          <p:nvPr/>
        </p:nvSpPr>
        <p:spPr bwMode="auto">
          <a:xfrm>
            <a:off x="2135188" y="2735263"/>
            <a:ext cx="14922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2001:DB8:CAFE::/127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7596" name="TextBox 14"/>
          <p:cNvSpPr txBox="1">
            <a:spLocks noChangeArrowheads="1"/>
          </p:cNvSpPr>
          <p:nvPr/>
        </p:nvSpPr>
        <p:spPr bwMode="auto">
          <a:xfrm>
            <a:off x="1006475" y="3640138"/>
            <a:ext cx="144145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9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2001:DB8:ACAD:C::/64</a:t>
            </a:r>
            <a:endParaRPr lang="zh-CN" altLang="en-US" sz="9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7597" name="TextBox 15"/>
          <p:cNvSpPr txBox="1">
            <a:spLocks noChangeArrowheads="1"/>
          </p:cNvSpPr>
          <p:nvPr/>
        </p:nvSpPr>
        <p:spPr bwMode="auto">
          <a:xfrm>
            <a:off x="3706813" y="2322513"/>
            <a:ext cx="5699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S0/0/0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7598" name="TextBox 16"/>
          <p:cNvSpPr txBox="1">
            <a:spLocks noChangeArrowheads="1"/>
          </p:cNvSpPr>
          <p:nvPr/>
        </p:nvSpPr>
        <p:spPr bwMode="auto">
          <a:xfrm>
            <a:off x="5014913" y="2316163"/>
            <a:ext cx="5683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S0/0/1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7599" name="TextBox 19"/>
          <p:cNvSpPr txBox="1">
            <a:spLocks noChangeArrowheads="1"/>
          </p:cNvSpPr>
          <p:nvPr/>
        </p:nvSpPr>
        <p:spPr bwMode="auto">
          <a:xfrm>
            <a:off x="5759450" y="3330575"/>
            <a:ext cx="8493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Branch-3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7600" name="TextBox 20"/>
          <p:cNvSpPr txBox="1">
            <a:spLocks noChangeArrowheads="1"/>
          </p:cNvSpPr>
          <p:nvPr/>
        </p:nvSpPr>
        <p:spPr bwMode="auto">
          <a:xfrm>
            <a:off x="1939925" y="4330700"/>
            <a:ext cx="3730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S1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7601" name="TextBox 21"/>
          <p:cNvSpPr txBox="1">
            <a:spLocks noChangeArrowheads="1"/>
          </p:cNvSpPr>
          <p:nvPr/>
        </p:nvSpPr>
        <p:spPr bwMode="auto">
          <a:xfrm>
            <a:off x="3413125" y="4333875"/>
            <a:ext cx="3714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S2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pic>
        <p:nvPicPr>
          <p:cNvPr id="67602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36838" y="3089275"/>
            <a:ext cx="90646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603" name="TextBox 23"/>
          <p:cNvSpPr txBox="1">
            <a:spLocks noChangeArrowheads="1"/>
          </p:cNvSpPr>
          <p:nvPr/>
        </p:nvSpPr>
        <p:spPr bwMode="auto">
          <a:xfrm>
            <a:off x="2708275" y="3362325"/>
            <a:ext cx="84931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Branch-1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25" name="Freeform 9"/>
          <p:cNvSpPr>
            <a:spLocks/>
          </p:cNvSpPr>
          <p:nvPr/>
        </p:nvSpPr>
        <p:spPr bwMode="auto">
          <a:xfrm rot="18445216">
            <a:off x="3357563" y="2717800"/>
            <a:ext cx="1019175" cy="155575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pic>
        <p:nvPicPr>
          <p:cNvPr id="6760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99025" y="4162425"/>
            <a:ext cx="908050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60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48413" y="4160838"/>
            <a:ext cx="906462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Line 47"/>
          <p:cNvSpPr>
            <a:spLocks noChangeShapeType="1"/>
          </p:cNvSpPr>
          <p:nvPr/>
        </p:nvSpPr>
        <p:spPr bwMode="auto">
          <a:xfrm flipH="1">
            <a:off x="5418138" y="3541713"/>
            <a:ext cx="479425" cy="620712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29" name="Line 47"/>
          <p:cNvSpPr>
            <a:spLocks noChangeShapeType="1"/>
          </p:cNvSpPr>
          <p:nvPr/>
        </p:nvSpPr>
        <p:spPr bwMode="auto">
          <a:xfrm flipH="1" flipV="1">
            <a:off x="6378575" y="3533775"/>
            <a:ext cx="457200" cy="63500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67609" name="TextBox 29"/>
          <p:cNvSpPr txBox="1">
            <a:spLocks noChangeArrowheads="1"/>
          </p:cNvSpPr>
          <p:nvPr/>
        </p:nvSpPr>
        <p:spPr bwMode="auto">
          <a:xfrm>
            <a:off x="5668963" y="2693988"/>
            <a:ext cx="15621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2001:DB8:CAFE::2/127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7610" name="TextBox 30"/>
          <p:cNvSpPr txBox="1">
            <a:spLocks noChangeArrowheads="1"/>
          </p:cNvSpPr>
          <p:nvPr/>
        </p:nvSpPr>
        <p:spPr bwMode="auto">
          <a:xfrm>
            <a:off x="5092700" y="4311650"/>
            <a:ext cx="3730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S3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7611" name="TextBox 31"/>
          <p:cNvSpPr txBox="1">
            <a:spLocks noChangeArrowheads="1"/>
          </p:cNvSpPr>
          <p:nvPr/>
        </p:nvSpPr>
        <p:spPr bwMode="auto">
          <a:xfrm>
            <a:off x="6583363" y="4314825"/>
            <a:ext cx="3730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S4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pic>
        <p:nvPicPr>
          <p:cNvPr id="67612" name="Picture 3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08150" y="5264150"/>
            <a:ext cx="9096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613" name="Picture 3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8338" y="5264150"/>
            <a:ext cx="9096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614" name="Picture 3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5213" y="5238750"/>
            <a:ext cx="9096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615" name="Picture 3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69050" y="5246688"/>
            <a:ext cx="9096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Line 47"/>
          <p:cNvSpPr>
            <a:spLocks noChangeShapeType="1"/>
          </p:cNvSpPr>
          <p:nvPr/>
        </p:nvSpPr>
        <p:spPr bwMode="auto">
          <a:xfrm flipV="1">
            <a:off x="2082800" y="4549775"/>
            <a:ext cx="6350" cy="72390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39" name="Line 47"/>
          <p:cNvSpPr>
            <a:spLocks noChangeShapeType="1"/>
          </p:cNvSpPr>
          <p:nvPr/>
        </p:nvSpPr>
        <p:spPr bwMode="auto">
          <a:xfrm flipV="1">
            <a:off x="3590925" y="4541838"/>
            <a:ext cx="7938" cy="72390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40" name="Line 47"/>
          <p:cNvSpPr>
            <a:spLocks noChangeShapeType="1"/>
          </p:cNvSpPr>
          <p:nvPr/>
        </p:nvSpPr>
        <p:spPr bwMode="auto">
          <a:xfrm flipV="1">
            <a:off x="5287963" y="4532313"/>
            <a:ext cx="7937" cy="72390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41" name="Line 47"/>
          <p:cNvSpPr>
            <a:spLocks noChangeShapeType="1"/>
          </p:cNvSpPr>
          <p:nvPr/>
        </p:nvSpPr>
        <p:spPr bwMode="auto">
          <a:xfrm flipV="1">
            <a:off x="6759575" y="4524375"/>
            <a:ext cx="6350" cy="72390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67620" name="TextBox 41"/>
          <p:cNvSpPr txBox="1">
            <a:spLocks noChangeArrowheads="1"/>
          </p:cNvSpPr>
          <p:nvPr/>
        </p:nvSpPr>
        <p:spPr bwMode="auto">
          <a:xfrm>
            <a:off x="1858963" y="5426075"/>
            <a:ext cx="67151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1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PC-A</a:t>
            </a:r>
            <a:endParaRPr lang="zh-CN" altLang="en-US" sz="11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7621" name="TextBox 42"/>
          <p:cNvSpPr txBox="1">
            <a:spLocks noChangeArrowheads="1"/>
          </p:cNvSpPr>
          <p:nvPr/>
        </p:nvSpPr>
        <p:spPr bwMode="auto">
          <a:xfrm>
            <a:off x="3362325" y="5418138"/>
            <a:ext cx="66992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1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PC-B</a:t>
            </a:r>
            <a:endParaRPr lang="zh-CN" altLang="en-US" sz="11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7622" name="TextBox 43"/>
          <p:cNvSpPr txBox="1">
            <a:spLocks noChangeArrowheads="1"/>
          </p:cNvSpPr>
          <p:nvPr/>
        </p:nvSpPr>
        <p:spPr bwMode="auto">
          <a:xfrm>
            <a:off x="5037138" y="5384800"/>
            <a:ext cx="66992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1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PC-C</a:t>
            </a:r>
            <a:endParaRPr lang="zh-CN" altLang="en-US" sz="11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7623" name="TextBox 44"/>
          <p:cNvSpPr txBox="1">
            <a:spLocks noChangeArrowheads="1"/>
          </p:cNvSpPr>
          <p:nvPr/>
        </p:nvSpPr>
        <p:spPr bwMode="auto">
          <a:xfrm>
            <a:off x="6523038" y="5392738"/>
            <a:ext cx="66992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1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PC-D</a:t>
            </a:r>
            <a:endParaRPr lang="zh-CN" altLang="en-US" sz="11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7624" name="TextBox 45"/>
          <p:cNvSpPr txBox="1">
            <a:spLocks noChangeArrowheads="1"/>
          </p:cNvSpPr>
          <p:nvPr/>
        </p:nvSpPr>
        <p:spPr bwMode="auto">
          <a:xfrm>
            <a:off x="3468688" y="3416300"/>
            <a:ext cx="144145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9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2001:DB8:ACAD:D::/64</a:t>
            </a:r>
            <a:endParaRPr lang="zh-CN" altLang="en-US" sz="9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7625" name="TextBox 46"/>
          <p:cNvSpPr txBox="1">
            <a:spLocks noChangeArrowheads="1"/>
          </p:cNvSpPr>
          <p:nvPr/>
        </p:nvSpPr>
        <p:spPr bwMode="auto">
          <a:xfrm>
            <a:off x="4316413" y="3617913"/>
            <a:ext cx="144145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9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2001:DB8:ACAD:A::/64</a:t>
            </a:r>
            <a:endParaRPr lang="zh-CN" altLang="en-US" sz="9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7626" name="TextBox 47"/>
          <p:cNvSpPr txBox="1">
            <a:spLocks noChangeArrowheads="1"/>
          </p:cNvSpPr>
          <p:nvPr/>
        </p:nvSpPr>
        <p:spPr bwMode="auto">
          <a:xfrm>
            <a:off x="6554788" y="3684588"/>
            <a:ext cx="144145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9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2001:DB8:ACAD:B::/64</a:t>
            </a:r>
            <a:endParaRPr lang="zh-CN" altLang="en-US" sz="9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7627" name="TextBox 48"/>
          <p:cNvSpPr txBox="1">
            <a:spLocks noChangeArrowheads="1"/>
          </p:cNvSpPr>
          <p:nvPr/>
        </p:nvSpPr>
        <p:spPr bwMode="auto">
          <a:xfrm>
            <a:off x="5214938" y="2963863"/>
            <a:ext cx="5683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S0/0/1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7628" name="TextBox 49"/>
          <p:cNvSpPr txBox="1">
            <a:spLocks noChangeArrowheads="1"/>
          </p:cNvSpPr>
          <p:nvPr/>
        </p:nvSpPr>
        <p:spPr bwMode="auto">
          <a:xfrm>
            <a:off x="3459163" y="2989263"/>
            <a:ext cx="5699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S0/0/0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7629" name="TextBox 50"/>
          <p:cNvSpPr txBox="1">
            <a:spLocks noChangeArrowheads="1"/>
          </p:cNvSpPr>
          <p:nvPr/>
        </p:nvSpPr>
        <p:spPr bwMode="auto">
          <a:xfrm rot="10800000" flipV="1">
            <a:off x="2863850" y="6067425"/>
            <a:ext cx="2413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2001:DB8:ACAD:D::1/64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7630" name="TextBox 51"/>
          <p:cNvSpPr txBox="1">
            <a:spLocks noChangeArrowheads="1"/>
          </p:cNvSpPr>
          <p:nvPr/>
        </p:nvSpPr>
        <p:spPr bwMode="auto">
          <a:xfrm rot="10800000" flipV="1">
            <a:off x="4435475" y="6067425"/>
            <a:ext cx="2413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2001:DB8:ACAD:A::1/64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7631" name="TextBox 52"/>
          <p:cNvSpPr txBox="1">
            <a:spLocks noChangeArrowheads="1"/>
          </p:cNvSpPr>
          <p:nvPr/>
        </p:nvSpPr>
        <p:spPr bwMode="auto">
          <a:xfrm rot="10800000" flipV="1">
            <a:off x="6035675" y="6057900"/>
            <a:ext cx="2413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2001:DB8:ACAD:B::1/64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7632" name="TextBox 53"/>
          <p:cNvSpPr txBox="1">
            <a:spLocks noChangeArrowheads="1"/>
          </p:cNvSpPr>
          <p:nvPr/>
        </p:nvSpPr>
        <p:spPr bwMode="auto">
          <a:xfrm>
            <a:off x="3752850" y="1752600"/>
            <a:ext cx="1651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6B308E"/>
                </a:solidFill>
                <a:ea typeface="黑体" pitchFamily="2" charset="-122"/>
                <a:cs typeface="Arial" charset="0"/>
              </a:rPr>
              <a:t>Lo0 2001:DB8:1::/64</a:t>
            </a:r>
            <a:endParaRPr lang="zh-CN" altLang="en-US" sz="1200" b="1">
              <a:solidFill>
                <a:schemeClr val="tx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7633" name="TextBox 54"/>
          <p:cNvSpPr txBox="1">
            <a:spLocks noChangeArrowheads="1"/>
          </p:cNvSpPr>
          <p:nvPr/>
        </p:nvSpPr>
        <p:spPr bwMode="auto">
          <a:xfrm>
            <a:off x="4802187" y="1060450"/>
            <a:ext cx="3152775" cy="692150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30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Branch-2(config)# ipv6 route ::/0 lo0</a:t>
            </a:r>
          </a:p>
          <a:p>
            <a:r>
              <a:rPr lang="en-US" altLang="zh-CN" sz="130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Branch-2(config)# ipv6 router eigrp 100</a:t>
            </a:r>
          </a:p>
          <a:p>
            <a:r>
              <a:rPr lang="en-US" altLang="zh-CN" sz="130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Branch-2(config-rtr)# redistribute static</a:t>
            </a:r>
            <a:endParaRPr lang="zh-CN" altLang="en-US" sz="1300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show ipv6 route</a:t>
            </a:r>
            <a:r>
              <a:rPr lang="zh-TW" altLang="en-US" dirty="0" smtClean="0"/>
              <a:t> </a:t>
            </a:r>
            <a:r>
              <a:rPr lang="zh-CN" altLang="en-US" dirty="0" smtClean="0"/>
              <a:t>命令</a:t>
            </a:r>
            <a:endParaRPr lang="zh-CN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9634" name="Rectangle 3"/>
          <p:cNvSpPr>
            <a:spLocks noChangeArrowheads="1"/>
          </p:cNvSpPr>
          <p:nvPr/>
        </p:nvSpPr>
        <p:spPr bwMode="auto">
          <a:xfrm>
            <a:off x="95250" y="1579563"/>
            <a:ext cx="4400550" cy="34163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Branch-1#show ipv6 route</a:t>
            </a:r>
          </a:p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IPv6 Routing Table - 12 entries</a:t>
            </a:r>
          </a:p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Codes: C - Connected, L - Local, S - Static, R - RIP, B - BGP</a:t>
            </a:r>
          </a:p>
          <a:p>
            <a:r>
              <a:rPr lang="zh-CN" altLang="en-US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  </a:t>
            </a:r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U - Per-user Static route, M - MIPv6</a:t>
            </a:r>
          </a:p>
          <a:p>
            <a:r>
              <a:rPr lang="zh-CN" altLang="en-US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  </a:t>
            </a:r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I1 - ISIS L1, I2 - ISIS L2, IA - ISIS interarea, IS - ISIS summary</a:t>
            </a:r>
          </a:p>
          <a:p>
            <a:r>
              <a:rPr lang="zh-CN" altLang="en-US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  </a:t>
            </a:r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O - OSPF intra, OI - OSPF inter, OE1 - OSPF ext 1, OE2 - OSPF ext 2</a:t>
            </a:r>
          </a:p>
          <a:p>
            <a:r>
              <a:rPr lang="zh-CN" altLang="en-US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  </a:t>
            </a:r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ON1 - OSPF NSSA ext 1, ON2 - OSPF NSSA ext 2</a:t>
            </a:r>
          </a:p>
          <a:p>
            <a:r>
              <a:rPr lang="zh-CN" altLang="en-US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  </a:t>
            </a:r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D - EIGRP, EX - EIGRP external</a:t>
            </a:r>
          </a:p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EX  ::/0 [170/3449856]</a:t>
            </a:r>
          </a:p>
          <a:p>
            <a:r>
              <a:rPr lang="zh-CN" altLang="en-US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FE80::2, Serial0/0/0</a:t>
            </a:r>
          </a:p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D   2001:DB8:ACAD::/62 [5/2816]</a:t>
            </a:r>
          </a:p>
          <a:p>
            <a:r>
              <a:rPr lang="zh-CN" altLang="en-US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::, Null0</a:t>
            </a:r>
          </a:p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C   2001:DB8:ACAD:C::/64 [0/0]</a:t>
            </a:r>
          </a:p>
          <a:p>
            <a:r>
              <a:rPr lang="zh-CN" altLang="en-US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::, GigabitEthernet0/0</a:t>
            </a:r>
          </a:p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L   2001:DB8:ACAD:C::/128 [0/0]</a:t>
            </a:r>
          </a:p>
          <a:p>
            <a:r>
              <a:rPr lang="zh-CN" altLang="en-US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::, GigabitEthernet0/0</a:t>
            </a:r>
            <a:endParaRPr lang="zh-CN" altLang="en-US" sz="1200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9635" name="Rectangle 4"/>
          <p:cNvSpPr>
            <a:spLocks noChangeArrowheads="1"/>
          </p:cNvSpPr>
          <p:nvPr/>
        </p:nvSpPr>
        <p:spPr bwMode="auto">
          <a:xfrm>
            <a:off x="4581525" y="1804988"/>
            <a:ext cx="4448175" cy="304641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Branch-2#show ipv6 route</a:t>
            </a:r>
          </a:p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IPv6 Routing Table - 11 entries</a:t>
            </a:r>
          </a:p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Codes: C - Connected, L - Local, S - Static, R - RIP, B - BGP</a:t>
            </a:r>
          </a:p>
          <a:p>
            <a:r>
              <a:rPr lang="zh-CN" altLang="en-US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  </a:t>
            </a:r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U - Per-user Static route, M - MIPv6</a:t>
            </a:r>
          </a:p>
          <a:p>
            <a:r>
              <a:rPr lang="zh-CN" altLang="en-US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  </a:t>
            </a:r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I1 - ISIS L1, I2 - ISIS L2, IA - ISIS interarea, IS - ISIS summary</a:t>
            </a:r>
          </a:p>
          <a:p>
            <a:r>
              <a:rPr lang="zh-CN" altLang="en-US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  </a:t>
            </a:r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O - OSPF intra, OI - OSPF inter, OE1 - OSPF ext 1, OE2 - OSPF ext 2</a:t>
            </a:r>
          </a:p>
          <a:p>
            <a:r>
              <a:rPr lang="zh-CN" altLang="en-US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  </a:t>
            </a:r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ON1 - OSPF NSSA ext 1, ON2 - OSPF NSSA ext 2</a:t>
            </a:r>
          </a:p>
          <a:p>
            <a:r>
              <a:rPr lang="zh-CN" altLang="en-US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  </a:t>
            </a:r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D - EIGRP, EX - EIGRP external</a:t>
            </a:r>
          </a:p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S   ::/0 [1/0]</a:t>
            </a:r>
          </a:p>
          <a:p>
            <a:r>
              <a:rPr lang="zh-CN" altLang="en-US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::, Loopback0</a:t>
            </a:r>
          </a:p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C   2001:DB8:1::/64 [0/0]</a:t>
            </a:r>
          </a:p>
          <a:p>
            <a:r>
              <a:rPr lang="zh-CN" altLang="en-US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::, Loopback0</a:t>
            </a:r>
          </a:p>
          <a:p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L   2001:DB8:1::/128 [0/0]</a:t>
            </a:r>
          </a:p>
          <a:p>
            <a:r>
              <a:rPr lang="zh-CN" altLang="en-US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20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::, Loopback0</a:t>
            </a:r>
            <a:endParaRPr lang="zh-CN" altLang="en-US" sz="1200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1925" y="3486150"/>
            <a:ext cx="1857375" cy="36195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10101" y="3667125"/>
            <a:ext cx="1523999" cy="36195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拓樸</a:t>
            </a:r>
            <a:endParaRPr lang="zh-CN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Freeform 9"/>
          <p:cNvSpPr>
            <a:spLocks/>
          </p:cNvSpPr>
          <p:nvPr/>
        </p:nvSpPr>
        <p:spPr bwMode="auto">
          <a:xfrm rot="3262515" flipV="1">
            <a:off x="4805362" y="2349501"/>
            <a:ext cx="1725613" cy="309562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pic>
        <p:nvPicPr>
          <p:cNvPr id="40963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08463" y="1479550"/>
            <a:ext cx="90646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1888" y="3028950"/>
            <a:ext cx="90646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0325" y="4143375"/>
            <a:ext cx="908050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7813" y="4141788"/>
            <a:ext cx="906462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7" name="TextBox 8"/>
          <p:cNvSpPr txBox="1">
            <a:spLocks noChangeArrowheads="1"/>
          </p:cNvSpPr>
          <p:nvPr/>
        </p:nvSpPr>
        <p:spPr bwMode="auto">
          <a:xfrm>
            <a:off x="4257675" y="1725613"/>
            <a:ext cx="8509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Branch-2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0968" name="TextBox 10"/>
          <p:cNvSpPr txBox="1">
            <a:spLocks noChangeArrowheads="1"/>
          </p:cNvSpPr>
          <p:nvPr/>
        </p:nvSpPr>
        <p:spPr bwMode="auto">
          <a:xfrm rot="10800000" flipV="1">
            <a:off x="796925" y="6029325"/>
            <a:ext cx="2413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2001:DB8:ACAD:C::2/64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12" name="Line 47"/>
          <p:cNvSpPr>
            <a:spLocks noChangeShapeType="1"/>
          </p:cNvSpPr>
          <p:nvPr/>
        </p:nvSpPr>
        <p:spPr bwMode="auto">
          <a:xfrm flipH="1">
            <a:off x="1849438" y="3543300"/>
            <a:ext cx="566737" cy="601663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13" name="Line 47"/>
          <p:cNvSpPr>
            <a:spLocks noChangeShapeType="1"/>
          </p:cNvSpPr>
          <p:nvPr/>
        </p:nvSpPr>
        <p:spPr bwMode="auto">
          <a:xfrm flipH="1" flipV="1">
            <a:off x="2873375" y="3565525"/>
            <a:ext cx="393700" cy="585788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40971" name="TextBox 13"/>
          <p:cNvSpPr txBox="1">
            <a:spLocks noChangeArrowheads="1"/>
          </p:cNvSpPr>
          <p:nvPr/>
        </p:nvSpPr>
        <p:spPr bwMode="auto">
          <a:xfrm>
            <a:off x="2163763" y="2220913"/>
            <a:ext cx="14922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2001:DB8:CAFE::/127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0972" name="TextBox 14"/>
          <p:cNvSpPr txBox="1">
            <a:spLocks noChangeArrowheads="1"/>
          </p:cNvSpPr>
          <p:nvPr/>
        </p:nvSpPr>
        <p:spPr bwMode="auto">
          <a:xfrm>
            <a:off x="796925" y="3582988"/>
            <a:ext cx="150495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9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2001:DB8:ACAD:C::1/64</a:t>
            </a:r>
            <a:endParaRPr lang="zh-CN" altLang="en-US" sz="9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0973" name="TextBox 15"/>
          <p:cNvSpPr txBox="1">
            <a:spLocks noChangeArrowheads="1"/>
          </p:cNvSpPr>
          <p:nvPr/>
        </p:nvSpPr>
        <p:spPr bwMode="auto">
          <a:xfrm>
            <a:off x="3735388" y="1808163"/>
            <a:ext cx="5699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S0/0/0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0974" name="TextBox 16"/>
          <p:cNvSpPr txBox="1">
            <a:spLocks noChangeArrowheads="1"/>
          </p:cNvSpPr>
          <p:nvPr/>
        </p:nvSpPr>
        <p:spPr bwMode="auto">
          <a:xfrm>
            <a:off x="5043488" y="1801813"/>
            <a:ext cx="5683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S0/0/1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0975" name="TextBox 19"/>
          <p:cNvSpPr txBox="1">
            <a:spLocks noChangeArrowheads="1"/>
          </p:cNvSpPr>
          <p:nvPr/>
        </p:nvSpPr>
        <p:spPr bwMode="auto">
          <a:xfrm>
            <a:off x="6283325" y="3302000"/>
            <a:ext cx="8493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Branch-3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0976" name="TextBox 20"/>
          <p:cNvSpPr txBox="1">
            <a:spLocks noChangeArrowheads="1"/>
          </p:cNvSpPr>
          <p:nvPr/>
        </p:nvSpPr>
        <p:spPr bwMode="auto">
          <a:xfrm>
            <a:off x="1511300" y="4292600"/>
            <a:ext cx="3730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S1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0977" name="TextBox 21"/>
          <p:cNvSpPr txBox="1">
            <a:spLocks noChangeArrowheads="1"/>
          </p:cNvSpPr>
          <p:nvPr/>
        </p:nvSpPr>
        <p:spPr bwMode="auto">
          <a:xfrm>
            <a:off x="2984500" y="4295775"/>
            <a:ext cx="3714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S2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pic>
        <p:nvPicPr>
          <p:cNvPr id="40978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8213" y="3051175"/>
            <a:ext cx="90646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9" name="TextBox 23"/>
          <p:cNvSpPr txBox="1">
            <a:spLocks noChangeArrowheads="1"/>
          </p:cNvSpPr>
          <p:nvPr/>
        </p:nvSpPr>
        <p:spPr bwMode="auto">
          <a:xfrm>
            <a:off x="2279650" y="3324225"/>
            <a:ext cx="84931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Branch-1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25" name="Freeform 9"/>
          <p:cNvSpPr>
            <a:spLocks/>
          </p:cNvSpPr>
          <p:nvPr/>
        </p:nvSpPr>
        <p:spPr bwMode="auto">
          <a:xfrm rot="18445216">
            <a:off x="2783682" y="2367756"/>
            <a:ext cx="1703388" cy="288925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pic>
        <p:nvPicPr>
          <p:cNvPr id="4098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2900" y="4133850"/>
            <a:ext cx="908050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2288" y="4132263"/>
            <a:ext cx="906462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Line 47"/>
          <p:cNvSpPr>
            <a:spLocks noChangeShapeType="1"/>
          </p:cNvSpPr>
          <p:nvPr/>
        </p:nvSpPr>
        <p:spPr bwMode="auto">
          <a:xfrm flipH="1">
            <a:off x="5942013" y="3513138"/>
            <a:ext cx="479425" cy="620712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29" name="Line 47"/>
          <p:cNvSpPr>
            <a:spLocks noChangeShapeType="1"/>
          </p:cNvSpPr>
          <p:nvPr/>
        </p:nvSpPr>
        <p:spPr bwMode="auto">
          <a:xfrm flipH="1" flipV="1">
            <a:off x="6902450" y="3505200"/>
            <a:ext cx="457200" cy="63500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40985" name="TextBox 29"/>
          <p:cNvSpPr txBox="1">
            <a:spLocks noChangeArrowheads="1"/>
          </p:cNvSpPr>
          <p:nvPr/>
        </p:nvSpPr>
        <p:spPr bwMode="auto">
          <a:xfrm>
            <a:off x="5697538" y="2179638"/>
            <a:ext cx="15621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2001:DB8:CAFE::2/127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0986" name="TextBox 30"/>
          <p:cNvSpPr txBox="1">
            <a:spLocks noChangeArrowheads="1"/>
          </p:cNvSpPr>
          <p:nvPr/>
        </p:nvSpPr>
        <p:spPr bwMode="auto">
          <a:xfrm>
            <a:off x="5616575" y="4283075"/>
            <a:ext cx="3730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S3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0987" name="TextBox 31"/>
          <p:cNvSpPr txBox="1">
            <a:spLocks noChangeArrowheads="1"/>
          </p:cNvSpPr>
          <p:nvPr/>
        </p:nvSpPr>
        <p:spPr bwMode="auto">
          <a:xfrm>
            <a:off x="7107238" y="4286250"/>
            <a:ext cx="3730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S4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pic>
        <p:nvPicPr>
          <p:cNvPr id="40988" name="Picture 3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79525" y="5226050"/>
            <a:ext cx="9096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9" name="Picture 3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9713" y="5226050"/>
            <a:ext cx="9096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0" name="Picture 3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9088" y="5210175"/>
            <a:ext cx="9096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1" name="Picture 3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92925" y="5218113"/>
            <a:ext cx="9096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Line 47"/>
          <p:cNvSpPr>
            <a:spLocks noChangeShapeType="1"/>
          </p:cNvSpPr>
          <p:nvPr/>
        </p:nvSpPr>
        <p:spPr bwMode="auto">
          <a:xfrm flipV="1">
            <a:off x="1654175" y="4511675"/>
            <a:ext cx="6350" cy="72390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39" name="Line 47"/>
          <p:cNvSpPr>
            <a:spLocks noChangeShapeType="1"/>
          </p:cNvSpPr>
          <p:nvPr/>
        </p:nvSpPr>
        <p:spPr bwMode="auto">
          <a:xfrm flipV="1">
            <a:off x="3162300" y="4503738"/>
            <a:ext cx="7938" cy="72390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40" name="Line 47"/>
          <p:cNvSpPr>
            <a:spLocks noChangeShapeType="1"/>
          </p:cNvSpPr>
          <p:nvPr/>
        </p:nvSpPr>
        <p:spPr bwMode="auto">
          <a:xfrm flipV="1">
            <a:off x="5811838" y="4503738"/>
            <a:ext cx="7937" cy="72390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41" name="Line 47"/>
          <p:cNvSpPr>
            <a:spLocks noChangeShapeType="1"/>
          </p:cNvSpPr>
          <p:nvPr/>
        </p:nvSpPr>
        <p:spPr bwMode="auto">
          <a:xfrm flipV="1">
            <a:off x="7283450" y="4495800"/>
            <a:ext cx="6350" cy="72390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40996" name="TextBox 41"/>
          <p:cNvSpPr txBox="1">
            <a:spLocks noChangeArrowheads="1"/>
          </p:cNvSpPr>
          <p:nvPr/>
        </p:nvSpPr>
        <p:spPr bwMode="auto">
          <a:xfrm>
            <a:off x="1430338" y="5387975"/>
            <a:ext cx="67151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1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PC-A</a:t>
            </a:r>
            <a:endParaRPr lang="zh-CN" altLang="en-US" sz="11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0997" name="TextBox 42"/>
          <p:cNvSpPr txBox="1">
            <a:spLocks noChangeArrowheads="1"/>
          </p:cNvSpPr>
          <p:nvPr/>
        </p:nvSpPr>
        <p:spPr bwMode="auto">
          <a:xfrm>
            <a:off x="2933700" y="5380038"/>
            <a:ext cx="66992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1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PC-B</a:t>
            </a:r>
            <a:endParaRPr lang="zh-CN" altLang="en-US" sz="11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0998" name="TextBox 43"/>
          <p:cNvSpPr txBox="1">
            <a:spLocks noChangeArrowheads="1"/>
          </p:cNvSpPr>
          <p:nvPr/>
        </p:nvSpPr>
        <p:spPr bwMode="auto">
          <a:xfrm>
            <a:off x="5561013" y="5356225"/>
            <a:ext cx="66992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1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PC-C</a:t>
            </a:r>
            <a:endParaRPr lang="zh-CN" altLang="en-US" sz="11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0999" name="TextBox 44"/>
          <p:cNvSpPr txBox="1">
            <a:spLocks noChangeArrowheads="1"/>
          </p:cNvSpPr>
          <p:nvPr/>
        </p:nvSpPr>
        <p:spPr bwMode="auto">
          <a:xfrm>
            <a:off x="7046913" y="5364163"/>
            <a:ext cx="66992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1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PC-D</a:t>
            </a:r>
            <a:endParaRPr lang="zh-CN" altLang="en-US" sz="11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1000" name="TextBox 45"/>
          <p:cNvSpPr txBox="1">
            <a:spLocks noChangeArrowheads="1"/>
          </p:cNvSpPr>
          <p:nvPr/>
        </p:nvSpPr>
        <p:spPr bwMode="auto">
          <a:xfrm>
            <a:off x="3030538" y="3587750"/>
            <a:ext cx="150653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9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2001:DB8:ACAD:D::1/64</a:t>
            </a:r>
            <a:endParaRPr lang="zh-CN" altLang="en-US" sz="9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1001" name="TextBox 46"/>
          <p:cNvSpPr txBox="1">
            <a:spLocks noChangeArrowheads="1"/>
          </p:cNvSpPr>
          <p:nvPr/>
        </p:nvSpPr>
        <p:spPr bwMode="auto">
          <a:xfrm>
            <a:off x="4840288" y="3627438"/>
            <a:ext cx="1506537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9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2001:DB8:ACAD:A::1/64</a:t>
            </a:r>
            <a:endParaRPr lang="zh-CN" altLang="en-US" sz="9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1002" name="TextBox 47"/>
          <p:cNvSpPr txBox="1">
            <a:spLocks noChangeArrowheads="1"/>
          </p:cNvSpPr>
          <p:nvPr/>
        </p:nvSpPr>
        <p:spPr bwMode="auto">
          <a:xfrm>
            <a:off x="7078663" y="3656013"/>
            <a:ext cx="1506537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9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2001:DB8:ACAD:B::1/64</a:t>
            </a:r>
            <a:endParaRPr lang="zh-CN" altLang="en-US" sz="9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1003" name="TextBox 48"/>
          <p:cNvSpPr txBox="1">
            <a:spLocks noChangeArrowheads="1"/>
          </p:cNvSpPr>
          <p:nvPr/>
        </p:nvSpPr>
        <p:spPr bwMode="auto">
          <a:xfrm>
            <a:off x="5738813" y="2935288"/>
            <a:ext cx="5683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S0/0/1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1004" name="TextBox 49"/>
          <p:cNvSpPr txBox="1">
            <a:spLocks noChangeArrowheads="1"/>
          </p:cNvSpPr>
          <p:nvPr/>
        </p:nvSpPr>
        <p:spPr bwMode="auto">
          <a:xfrm>
            <a:off x="3030538" y="2951163"/>
            <a:ext cx="5699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S0/0/0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1005" name="TextBox 50"/>
          <p:cNvSpPr txBox="1">
            <a:spLocks noChangeArrowheads="1"/>
          </p:cNvSpPr>
          <p:nvPr/>
        </p:nvSpPr>
        <p:spPr bwMode="auto">
          <a:xfrm rot="10800000" flipV="1">
            <a:off x="2482850" y="6038850"/>
            <a:ext cx="2413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2001:DB8:ACAD:D::2/64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1006" name="TextBox 51"/>
          <p:cNvSpPr txBox="1">
            <a:spLocks noChangeArrowheads="1"/>
          </p:cNvSpPr>
          <p:nvPr/>
        </p:nvSpPr>
        <p:spPr bwMode="auto">
          <a:xfrm rot="10800000" flipV="1">
            <a:off x="4959350" y="6010275"/>
            <a:ext cx="2413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2001:DB8:ACAD:A::2/64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1007" name="TextBox 52"/>
          <p:cNvSpPr txBox="1">
            <a:spLocks noChangeArrowheads="1"/>
          </p:cNvSpPr>
          <p:nvPr/>
        </p:nvSpPr>
        <p:spPr bwMode="auto">
          <a:xfrm rot="10800000" flipV="1">
            <a:off x="6616700" y="6000750"/>
            <a:ext cx="2413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2001:DB8:ACAD:B::2/64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1008" name="TextBox 53"/>
          <p:cNvSpPr txBox="1">
            <a:spLocks noChangeArrowheads="1"/>
          </p:cNvSpPr>
          <p:nvPr/>
        </p:nvSpPr>
        <p:spPr bwMode="auto">
          <a:xfrm>
            <a:off x="3959225" y="1193800"/>
            <a:ext cx="14065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000" b="1">
                <a:solidFill>
                  <a:srgbClr val="6B308E"/>
                </a:solidFill>
                <a:ea typeface="黑体" pitchFamily="2" charset="-122"/>
                <a:cs typeface="Arial" charset="0"/>
              </a:rPr>
              <a:t>Lo0 2001:DB8:1::/64</a:t>
            </a:r>
            <a:endParaRPr lang="zh-CN" altLang="en-US" sz="1000" b="1">
              <a:solidFill>
                <a:schemeClr val="tx2"/>
              </a:solidFill>
              <a:ea typeface="黑体" pitchFamily="2" charset="-122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配置網路中的 </a:t>
            </a:r>
            <a:r>
              <a:rPr lang="en-US" altLang="zh-CN" dirty="0" smtClean="0"/>
              <a:t>IPv6 EIGRP</a:t>
            </a:r>
            <a:endParaRPr lang="en-US" altLang="zh-C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 altLang="en-US" dirty="0" smtClean="0"/>
              <a:t>預設情況下 </a:t>
            </a:r>
            <a:r>
              <a:rPr lang="en-US" altLang="zh-TW" dirty="0" smtClean="0"/>
              <a:t>IPv6</a:t>
            </a:r>
            <a:r>
              <a:rPr lang="zh-TW" altLang="en-US" dirty="0" smtClean="0"/>
              <a:t> 資料封包轉送是停用的。要啟用 </a:t>
            </a:r>
            <a:r>
              <a:rPr lang="en-US" altLang="zh-TW" dirty="0" smtClean="0"/>
              <a:t>IPv6</a:t>
            </a:r>
            <a:r>
              <a:rPr lang="zh-TW" altLang="en-US" dirty="0" smtClean="0"/>
              <a:t> 資料封包轉送，請在全域配置模式下使用 </a:t>
            </a:r>
            <a:r>
              <a:rPr lang="en-US" altLang="zh-TW" b="1" dirty="0" smtClean="0">
                <a:solidFill>
                  <a:srgbClr val="0070C0"/>
                </a:solidFill>
              </a:rPr>
              <a:t>ipv6 unicast-routing</a:t>
            </a:r>
            <a:r>
              <a:rPr lang="zh-TW" altLang="en-US" b="1" dirty="0" smtClean="0">
                <a:solidFill>
                  <a:srgbClr val="0070C0"/>
                </a:solidFill>
              </a:rPr>
              <a:t> </a:t>
            </a:r>
            <a:r>
              <a:rPr lang="zh-TW" altLang="en-US" dirty="0" smtClean="0"/>
              <a:t>命令，然後啟用 </a:t>
            </a:r>
            <a:r>
              <a:rPr lang="en-US" altLang="zh-TW" dirty="0" smtClean="0"/>
              <a:t>EIGRP</a:t>
            </a:r>
            <a:r>
              <a:rPr lang="zh-TW" altLang="en-US" dirty="0" smtClean="0"/>
              <a:t>。</a:t>
            </a:r>
          </a:p>
          <a:p>
            <a:endParaRPr lang="zh-TW" altLang="en-US" dirty="0" smtClean="0"/>
          </a:p>
          <a:p>
            <a:endParaRPr lang="zh-TW" altLang="en-US" dirty="0" smtClean="0"/>
          </a:p>
          <a:p>
            <a:r>
              <a:rPr lang="en-US" altLang="zh-TW" dirty="0" smtClean="0"/>
              <a:t>IPv6 EIGRP</a:t>
            </a:r>
            <a:r>
              <a:rPr lang="zh-TW" altLang="en-US" dirty="0" smtClean="0"/>
              <a:t> 正確執行必須使用路由器 </a:t>
            </a:r>
            <a:r>
              <a:rPr lang="en-US" altLang="zh-TW" dirty="0" smtClean="0"/>
              <a:t>ID</a:t>
            </a:r>
            <a:r>
              <a:rPr lang="zh-TW" altLang="en-US" dirty="0" smtClean="0"/>
              <a:t>。如果沒有手動配置路由器 </a:t>
            </a:r>
            <a:r>
              <a:rPr lang="en-US" altLang="zh-TW" dirty="0" smtClean="0"/>
              <a:t>ID</a:t>
            </a:r>
            <a:r>
              <a:rPr lang="zh-TW" altLang="en-US" dirty="0" smtClean="0"/>
              <a:t>，則會使用迴路介面或實體介面產生。</a:t>
            </a:r>
            <a:endParaRPr lang="zh-TW" altLang="en-US" dirty="0"/>
          </a:p>
        </p:txBody>
      </p:sp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2114550" y="2257425"/>
            <a:ext cx="4572000" cy="9223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Branch-1(config)# ipv6 router eigrp 100</a:t>
            </a:r>
          </a:p>
          <a:p>
            <a:r>
              <a:rPr lang="en-US" altLang="zh-CN">
                <a:solidFill>
                  <a:srgbClr val="000000"/>
                </a:solidFill>
                <a:ea typeface="黑体" pitchFamily="2" charset="-122"/>
                <a:cs typeface="Arial" charset="0"/>
              </a:rPr>
              <a:t>% IPv6 routing not enabled</a:t>
            </a:r>
          </a:p>
          <a:p>
            <a:r>
              <a:rPr lang="en-US" altLang="zh-CN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Branch-1(config)# ipv6 unicast-routing</a:t>
            </a:r>
            <a:endParaRPr lang="zh-CN" altLang="en-US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3012" name="Rectangle 3"/>
          <p:cNvSpPr>
            <a:spLocks noChangeArrowheads="1"/>
          </p:cNvSpPr>
          <p:nvPr/>
        </p:nvSpPr>
        <p:spPr bwMode="auto">
          <a:xfrm>
            <a:off x="2114550" y="4284663"/>
            <a:ext cx="4572000" cy="9239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Branch-1(</a:t>
            </a:r>
            <a:r>
              <a:rPr lang="en-US" altLang="zh-CN" dirty="0" err="1">
                <a:solidFill>
                  <a:srgbClr val="000000"/>
                </a:solidFill>
                <a:ea typeface="黑体" pitchFamily="2" charset="-122"/>
                <a:cs typeface="Arial" charset="0"/>
              </a:rPr>
              <a:t>config</a:t>
            </a:r>
            <a:r>
              <a:rPr lang="en-US" altLang="zh-CN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)# ipv6 router </a:t>
            </a:r>
            <a:r>
              <a:rPr lang="en-US" altLang="zh-CN" dirty="0" err="1">
                <a:solidFill>
                  <a:srgbClr val="000000"/>
                </a:solidFill>
                <a:ea typeface="黑体" pitchFamily="2" charset="-122"/>
                <a:cs typeface="Arial" charset="0"/>
              </a:rPr>
              <a:t>eigrp</a:t>
            </a:r>
            <a:r>
              <a:rPr lang="en-US" altLang="zh-CN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 100</a:t>
            </a:r>
          </a:p>
          <a:p>
            <a:r>
              <a:rPr lang="en-US" altLang="zh-CN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Branch-1(</a:t>
            </a:r>
            <a:r>
              <a:rPr lang="en-US" altLang="zh-CN" dirty="0" err="1">
                <a:solidFill>
                  <a:srgbClr val="000000"/>
                </a:solidFill>
                <a:ea typeface="黑体" pitchFamily="2" charset="-122"/>
                <a:cs typeface="Arial" charset="0"/>
              </a:rPr>
              <a:t>config-rtr</a:t>
            </a:r>
            <a:r>
              <a:rPr lang="en-US" altLang="zh-CN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)# router-id 1.1.1.1</a:t>
            </a:r>
          </a:p>
          <a:p>
            <a:r>
              <a:rPr lang="en-US" altLang="zh-CN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Branch-1(</a:t>
            </a:r>
            <a:r>
              <a:rPr lang="en-US" altLang="zh-CN" dirty="0" err="1">
                <a:solidFill>
                  <a:srgbClr val="000000"/>
                </a:solidFill>
                <a:ea typeface="黑体" pitchFamily="2" charset="-122"/>
                <a:cs typeface="Arial" charset="0"/>
              </a:rPr>
              <a:t>config-rtr</a:t>
            </a:r>
            <a:r>
              <a:rPr lang="en-US" altLang="zh-CN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)# no shutdown</a:t>
            </a:r>
            <a:endParaRPr lang="zh-CN" altLang="en-US" dirty="0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2114550" y="5311775"/>
            <a:ext cx="4572000" cy="6477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Branch-1(</a:t>
            </a:r>
            <a:r>
              <a:rPr lang="en-US" altLang="zh-CN" dirty="0" err="1">
                <a:solidFill>
                  <a:srgbClr val="000000"/>
                </a:solidFill>
                <a:ea typeface="黑体" pitchFamily="2" charset="-122"/>
                <a:cs typeface="Arial" charset="0"/>
              </a:rPr>
              <a:t>config</a:t>
            </a:r>
            <a:r>
              <a:rPr lang="en-US" altLang="zh-CN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)# ipv6 router </a:t>
            </a:r>
            <a:r>
              <a:rPr lang="en-US" altLang="zh-CN" dirty="0" err="1">
                <a:solidFill>
                  <a:srgbClr val="000000"/>
                </a:solidFill>
                <a:ea typeface="黑体" pitchFamily="2" charset="-122"/>
                <a:cs typeface="Arial" charset="0"/>
              </a:rPr>
              <a:t>eigrp</a:t>
            </a:r>
            <a:r>
              <a:rPr lang="en-US" altLang="zh-CN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 100</a:t>
            </a:r>
          </a:p>
          <a:p>
            <a:r>
              <a:rPr lang="en-US" altLang="zh-CN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Branch-1(</a:t>
            </a:r>
            <a:r>
              <a:rPr lang="en-US" altLang="zh-CN" dirty="0" err="1">
                <a:solidFill>
                  <a:srgbClr val="000000"/>
                </a:solidFill>
                <a:ea typeface="黑体" pitchFamily="2" charset="-122"/>
                <a:cs typeface="Arial" charset="0"/>
              </a:rPr>
              <a:t>config-rtr</a:t>
            </a:r>
            <a:r>
              <a:rPr lang="en-US" altLang="zh-CN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)# </a:t>
            </a:r>
            <a:r>
              <a:rPr lang="en-US" altLang="zh-CN" dirty="0" err="1">
                <a:solidFill>
                  <a:srgbClr val="000000"/>
                </a:solidFill>
                <a:ea typeface="黑体" pitchFamily="2" charset="-122"/>
                <a:cs typeface="Arial" charset="0"/>
              </a:rPr>
              <a:t>eigrp</a:t>
            </a:r>
            <a:r>
              <a:rPr lang="en-US" altLang="zh-CN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 router-id 1.1.1.1</a:t>
            </a:r>
            <a:endParaRPr lang="zh-CN" altLang="en-US" dirty="0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6962775" y="4503738"/>
            <a:ext cx="1590675" cy="485775"/>
          </a:xfrm>
          <a:prstGeom prst="leftArrow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>
                <a:ea typeface="黑体" pitchFamily="49" charset="-122"/>
                <a:cs typeface="Arial" pitchFamily="34" charset="0"/>
              </a:rPr>
              <a:t>Packet Tracer</a:t>
            </a:r>
          </a:p>
        </p:txBody>
      </p:sp>
      <p:sp>
        <p:nvSpPr>
          <p:cNvPr id="8" name="Right Arrow 7"/>
          <p:cNvSpPr/>
          <p:nvPr/>
        </p:nvSpPr>
        <p:spPr>
          <a:xfrm>
            <a:off x="390525" y="5392738"/>
            <a:ext cx="1568450" cy="485775"/>
          </a:xfrm>
          <a:prstGeom prst="rightArrow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 smtClean="0">
                <a:ea typeface="黑体" pitchFamily="49" charset="-122"/>
                <a:cs typeface="Arial" pitchFamily="34" charset="0"/>
              </a:rPr>
              <a:t>實體設備</a:t>
            </a:r>
            <a:endParaRPr lang="zh-CN" altLang="en-US" sz="1200" dirty="0">
              <a:ea typeface="黑体" pitchFamily="49" charset="-122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配置網路中的 </a:t>
            </a:r>
            <a:r>
              <a:rPr lang="en-US" altLang="zh-CN" dirty="0" smtClean="0"/>
              <a:t>IPv6 EIGRP</a:t>
            </a:r>
            <a:endParaRPr lang="en-US" altLang="zh-CN" dirty="0"/>
          </a:p>
        </p:txBody>
      </p:sp>
      <p:sp>
        <p:nvSpPr>
          <p:cNvPr id="45058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 altLang="en-US" dirty="0" smtClean="0"/>
              <a:t>與 </a:t>
            </a:r>
            <a:r>
              <a:rPr lang="en-US" altLang="zh-TW" dirty="0" smtClean="0"/>
              <a:t>IPv4 EIGRP</a:t>
            </a:r>
            <a:r>
              <a:rPr lang="zh-TW" altLang="en-US" dirty="0" smtClean="0"/>
              <a:t> 不同的是，</a:t>
            </a:r>
            <a:r>
              <a:rPr lang="en-US" altLang="zh-TW" dirty="0" smtClean="0"/>
              <a:t>IPv6 EIGRP</a:t>
            </a:r>
            <a:r>
              <a:rPr lang="zh-TW" altLang="en-US" dirty="0" smtClean="0"/>
              <a:t> 不</a:t>
            </a:r>
            <a:r>
              <a:rPr lang="zh-TW" altLang="en-US" dirty="0" smtClean="0"/>
              <a:t>需要</a:t>
            </a:r>
            <a:r>
              <a:rPr lang="zh-TW" altLang="en-US" dirty="0" smtClean="0"/>
              <a:t>使用 </a:t>
            </a:r>
            <a:r>
              <a:rPr lang="en-US" altLang="zh-TW" b="1" dirty="0" smtClean="0">
                <a:solidFill>
                  <a:srgbClr val="0070C0"/>
                </a:solidFill>
              </a:rPr>
              <a:t>network</a:t>
            </a:r>
            <a:r>
              <a:rPr lang="zh-TW" altLang="en-US" dirty="0" smtClean="0"/>
              <a:t> 命令通告其網路，而是要在路由器的所有介面上啟用 </a:t>
            </a:r>
            <a:r>
              <a:rPr lang="en-US" altLang="zh-TW" dirty="0" smtClean="0"/>
              <a:t>IPv6 EIGRP</a:t>
            </a:r>
            <a:r>
              <a:rPr lang="zh-TW" altLang="en-US" dirty="0" smtClean="0"/>
              <a:t>。</a:t>
            </a:r>
          </a:p>
          <a:p>
            <a:endParaRPr lang="zh-TW" altLang="en-US" dirty="0" smtClean="0"/>
          </a:p>
          <a:p>
            <a:endParaRPr lang="zh-TW" altLang="en-US" dirty="0" smtClean="0"/>
          </a:p>
          <a:p>
            <a:endParaRPr lang="zh-TW" altLang="en-US" dirty="0" smtClean="0"/>
          </a:p>
          <a:p>
            <a:endParaRPr lang="zh-TW" altLang="en-US" dirty="0" smtClean="0"/>
          </a:p>
          <a:p>
            <a:r>
              <a:rPr lang="zh-TW" altLang="en-US" dirty="0" smtClean="0"/>
              <a:t>參與 </a:t>
            </a:r>
            <a:r>
              <a:rPr lang="en-US" altLang="zh-TW" dirty="0" smtClean="0"/>
              <a:t>EIGRP</a:t>
            </a:r>
            <a:r>
              <a:rPr lang="zh-TW" altLang="en-US" dirty="0" smtClean="0"/>
              <a:t> 的所有路由器介面上都必須配置此命令。如果某個介面未配置此命令，則不會通告該網路，鄰居也不會獲知該網路。</a:t>
            </a:r>
          </a:p>
          <a:p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5059" name="Rectangle 4"/>
          <p:cNvSpPr>
            <a:spLocks noChangeArrowheads="1"/>
          </p:cNvSpPr>
          <p:nvPr/>
        </p:nvSpPr>
        <p:spPr bwMode="auto">
          <a:xfrm>
            <a:off x="2381250" y="2143125"/>
            <a:ext cx="4572000" cy="19399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Branch-1(config)# int s0/0/0</a:t>
            </a:r>
          </a:p>
          <a:p>
            <a:r>
              <a:rPr lang="en-US" altLang="zh-CN" sz="200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Branch-1(config-if)# ipv6 eigrp 100</a:t>
            </a:r>
          </a:p>
          <a:p>
            <a:r>
              <a:rPr lang="en-US" altLang="zh-CN" sz="200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Branch-1(config-if)# int g0/0</a:t>
            </a:r>
          </a:p>
          <a:p>
            <a:r>
              <a:rPr lang="en-US" altLang="zh-CN" sz="200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Branch-1(config-if)# ipv6 eigrp 100</a:t>
            </a:r>
          </a:p>
          <a:p>
            <a:r>
              <a:rPr lang="en-US" altLang="zh-CN" sz="200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Branch-1(config-if)# int g0/1</a:t>
            </a:r>
          </a:p>
          <a:p>
            <a:r>
              <a:rPr lang="en-US" altLang="zh-CN" sz="200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Branch-1(config-if)# ipv6 eigrp 100</a:t>
            </a:r>
            <a:endParaRPr lang="zh-CN" altLang="en-US" sz="2000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配置網路中的 </a:t>
            </a:r>
            <a:r>
              <a:rPr lang="en-US" altLang="zh-CN" smtClean="0"/>
              <a:t>IPv6 EIGRP</a:t>
            </a:r>
            <a:endParaRPr lang="en-US" altLang="zh-CN" dirty="0"/>
          </a:p>
        </p:txBody>
      </p:sp>
      <p:sp>
        <p:nvSpPr>
          <p:cNvPr id="47106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 altLang="en-US" smtClean="0"/>
              <a:t>當所有介面上都配置了 </a:t>
            </a:r>
            <a:r>
              <a:rPr lang="en-US" altLang="zh-CN" smtClean="0"/>
              <a:t>IPv6 EIGRP</a:t>
            </a:r>
            <a:r>
              <a:rPr lang="zh-TW" altLang="en-US" smtClean="0"/>
              <a:t> 後，日誌訊息將通知你鄰接關係已建立。</a:t>
            </a:r>
            <a:endParaRPr lang="zh-CN" altLang="en-US" dirty="0"/>
          </a:p>
        </p:txBody>
      </p:sp>
      <p:sp>
        <p:nvSpPr>
          <p:cNvPr id="47107" name="Rectangle 4"/>
          <p:cNvSpPr>
            <a:spLocks noChangeArrowheads="1"/>
          </p:cNvSpPr>
          <p:nvPr/>
        </p:nvSpPr>
        <p:spPr bwMode="auto">
          <a:xfrm>
            <a:off x="485775" y="2200275"/>
            <a:ext cx="7896225" cy="329247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Branch-2(config)# int s0/0/0</a:t>
            </a:r>
          </a:p>
          <a:p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Branch-2(config-if)# ipv6 eigrp 100</a:t>
            </a:r>
          </a:p>
          <a:p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Branch-2(config-if)#</a:t>
            </a:r>
          </a:p>
          <a:p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%DUAL-5-NBRCHANGE: IPv6-EIGRP 100: Neighbor FE80::1 (Serial0/0/0) is up: new adjacency</a:t>
            </a:r>
          </a:p>
          <a:p>
            <a:endParaRPr lang="zh-CN" altLang="en-US" sz="1600">
              <a:solidFill>
                <a:schemeClr val="bg2"/>
              </a:solidFill>
              <a:ea typeface="黑体" pitchFamily="2" charset="-122"/>
              <a:cs typeface="Arial" charset="0"/>
            </a:endParaRPr>
          </a:p>
          <a:p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Branch-2(config-if)# int s0/0/1</a:t>
            </a:r>
          </a:p>
          <a:p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Branch-2(config-if)# ipv6 eigrp 100</a:t>
            </a:r>
          </a:p>
          <a:p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Branch-2(config-if)#</a:t>
            </a:r>
          </a:p>
          <a:p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%DUAL-5-NBRCHANGE: IPv6-EIGRP 100: Neighbor FE80::3 (Serial0/0/1) is up: new adjacency</a:t>
            </a:r>
          </a:p>
          <a:p>
            <a:endParaRPr lang="zh-CN" altLang="en-US" sz="1600">
              <a:solidFill>
                <a:schemeClr val="bg2"/>
              </a:solidFill>
              <a:ea typeface="黑体" pitchFamily="2" charset="-122"/>
              <a:cs typeface="Arial" charset="0"/>
            </a:endParaRPr>
          </a:p>
          <a:p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Branch-2(config-if)#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IPv6 show</a:t>
            </a:r>
            <a:r>
              <a:rPr lang="zh-TW" altLang="en-US" smtClean="0"/>
              <a:t> </a:t>
            </a:r>
            <a:r>
              <a:rPr lang="zh-CN" altLang="en-US" smtClean="0"/>
              <a:t>命令</a:t>
            </a:r>
            <a:endParaRPr lang="zh-CN" altLang="en-US" dirty="0"/>
          </a:p>
        </p:txBody>
      </p:sp>
      <p:sp>
        <p:nvSpPr>
          <p:cNvPr id="8" name="文字版面配置區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TW" altLang="en-US" dirty="0"/>
          </a:p>
        </p:txBody>
      </p:sp>
      <p:grpSp>
        <p:nvGrpSpPr>
          <p:cNvPr id="9" name="群組 8"/>
          <p:cNvGrpSpPr/>
          <p:nvPr/>
        </p:nvGrpSpPr>
        <p:grpSpPr>
          <a:xfrm>
            <a:off x="500855" y="1355725"/>
            <a:ext cx="8142290" cy="4337050"/>
            <a:chOff x="239710" y="1355725"/>
            <a:chExt cx="8142290" cy="4337050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1830388" y="3473450"/>
              <a:ext cx="1587" cy="911225"/>
            </a:xfrm>
            <a:prstGeom prst="straightConnector1">
              <a:avLst/>
            </a:prstGeom>
            <a:ln w="28575">
              <a:solidFill>
                <a:schemeClr val="bg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155" name="Rectangle 7"/>
            <p:cNvSpPr>
              <a:spLocks noChangeArrowheads="1"/>
            </p:cNvSpPr>
            <p:nvPr/>
          </p:nvSpPr>
          <p:spPr bwMode="auto">
            <a:xfrm>
              <a:off x="1130300" y="4324350"/>
              <a:ext cx="133985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1200" b="1" dirty="0" smtClean="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鄰居</a:t>
              </a:r>
              <a:r>
                <a:rPr lang="zh-CN" altLang="en-US" sz="1200" b="1" dirty="0" smtClean="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的</a:t>
              </a:r>
              <a:r>
                <a:rPr lang="zh-TW" altLang="en-US" sz="1200" b="1" dirty="0" smtClean="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 </a:t>
              </a:r>
              <a:r>
                <a:rPr lang="en-US" altLang="zh-CN" sz="1200" b="1" dirty="0" smtClean="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IPv6 </a:t>
              </a:r>
              <a:r>
                <a:rPr lang="zh-TW" altLang="en-US" sz="1200" b="1" dirty="0" smtClean="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鏈</a:t>
              </a:r>
              <a:r>
                <a:rPr lang="zh-TW" altLang="en-US" sz="1200" b="1" dirty="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路本地位</a:t>
              </a:r>
              <a:r>
                <a:rPr lang="zh-TW" altLang="en-US" sz="1200" b="1" dirty="0" smtClean="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址</a:t>
              </a:r>
              <a:endParaRPr lang="zh-CN" altLang="en-US" sz="1200" b="1" dirty="0">
                <a:solidFill>
                  <a:srgbClr val="000000"/>
                </a:solidFill>
                <a:ea typeface="黑体" pitchFamily="2" charset="-122"/>
                <a:cs typeface="Arial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3860800" y="3254375"/>
              <a:ext cx="9525" cy="1168400"/>
            </a:xfrm>
            <a:prstGeom prst="straightConnector1">
              <a:avLst/>
            </a:prstGeom>
            <a:ln w="28575">
              <a:solidFill>
                <a:schemeClr val="bg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157" name="Rectangle 10"/>
            <p:cNvSpPr>
              <a:spLocks noChangeArrowheads="1"/>
            </p:cNvSpPr>
            <p:nvPr/>
          </p:nvSpPr>
          <p:spPr bwMode="auto">
            <a:xfrm>
              <a:off x="3079750" y="4406900"/>
              <a:ext cx="1524000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1200" b="1" dirty="0" smtClean="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接收</a:t>
              </a:r>
              <a:r>
                <a:rPr lang="zh-CN" altLang="en-US" sz="1200" b="1" dirty="0" smtClean="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用於</a:t>
              </a:r>
              <a:r>
                <a:rPr lang="zh-TW" altLang="en-US" sz="1200" b="1" dirty="0" smtClean="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  </a:t>
              </a:r>
              <a:r>
                <a:rPr lang="en-US" altLang="zh-CN" sz="1200" b="1" dirty="0" smtClean="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IPv6</a:t>
              </a:r>
              <a:r>
                <a:rPr lang="zh-TW" altLang="en-US" sz="1200" b="1" dirty="0" smtClean="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 </a:t>
              </a:r>
              <a:r>
                <a:rPr lang="zh-CN" altLang="en-US" sz="1200" b="1" dirty="0" smtClean="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的</a:t>
              </a:r>
              <a:r>
                <a:rPr lang="en-US" altLang="zh-CN" sz="1200" b="1" dirty="0" smtClean="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EIGRP </a:t>
              </a:r>
              <a:r>
                <a:rPr lang="en-US" altLang="zh-CN" sz="1200" b="1" dirty="0" smtClean="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Hello</a:t>
              </a:r>
              <a:r>
                <a:rPr lang="zh-TW" altLang="en-US" sz="1200" b="1" dirty="0" smtClean="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 資料</a:t>
              </a:r>
              <a:r>
                <a:rPr lang="zh-TW" altLang="en-US" sz="1200" b="1" dirty="0" smtClean="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封包的本地介面</a:t>
              </a:r>
              <a:endParaRPr lang="zh-CN" altLang="en-US" sz="1200" b="1" dirty="0">
                <a:solidFill>
                  <a:srgbClr val="000000"/>
                </a:solidFill>
                <a:ea typeface="黑体" pitchFamily="2" charset="-122"/>
                <a:cs typeface="Arial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 flipV="1">
              <a:off x="5099050" y="3302000"/>
              <a:ext cx="196850" cy="1168400"/>
            </a:xfrm>
            <a:prstGeom prst="straightConnector1">
              <a:avLst/>
            </a:prstGeom>
            <a:ln w="28575">
              <a:solidFill>
                <a:schemeClr val="bg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159" name="Rectangle 13"/>
            <p:cNvSpPr>
              <a:spLocks noChangeArrowheads="1"/>
            </p:cNvSpPr>
            <p:nvPr/>
          </p:nvSpPr>
          <p:spPr bwMode="auto">
            <a:xfrm>
              <a:off x="4549775" y="4492625"/>
              <a:ext cx="1600200" cy="1200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 sz="1200" b="1" dirty="0" smtClean="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聲明鄰居已關閉前剩餘的時間。</a:t>
              </a:r>
              <a:endParaRPr lang="zh-CN" altLang="en-US" sz="1200" b="1" dirty="0">
                <a:solidFill>
                  <a:srgbClr val="000000"/>
                </a:solidFill>
                <a:ea typeface="黑体" pitchFamily="2" charset="-122"/>
                <a:cs typeface="Arial" charset="0"/>
              </a:endParaRPr>
            </a:p>
            <a:p>
              <a:pPr algn="ctr"/>
              <a:endParaRPr lang="zh-CN" altLang="en-US" sz="1200" b="1" dirty="0">
                <a:solidFill>
                  <a:srgbClr val="000000"/>
                </a:solidFill>
                <a:ea typeface="黑体" pitchFamily="2" charset="-122"/>
                <a:cs typeface="Arial" charset="0"/>
              </a:endParaRPr>
            </a:p>
            <a:p>
              <a:pPr algn="ctr"/>
              <a:r>
                <a:rPr lang="zh-TW" altLang="en-US" sz="1200" b="1" dirty="0" smtClean="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當前保持時間，收到</a:t>
              </a:r>
              <a:r>
                <a:rPr lang="en-US" altLang="zh-CN" sz="1200" b="1" dirty="0" smtClean="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Hello</a:t>
              </a:r>
              <a:r>
                <a:rPr lang="zh-TW" altLang="en-US" sz="1200" b="1" dirty="0" smtClean="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 資料</a:t>
              </a:r>
              <a:r>
                <a:rPr lang="zh-TW" altLang="en-US" sz="1200" b="1" dirty="0" smtClean="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封包時重置為最大保持時間。</a:t>
              </a:r>
              <a:endParaRPr lang="zh-CN" altLang="en-US" sz="1200" b="1" dirty="0">
                <a:solidFill>
                  <a:srgbClr val="000000"/>
                </a:solidFill>
                <a:ea typeface="黑体" pitchFamily="2" charset="-122"/>
                <a:cs typeface="Arial" charset="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H="1" flipV="1">
              <a:off x="5965825" y="3235325"/>
              <a:ext cx="1333500" cy="1287463"/>
            </a:xfrm>
            <a:prstGeom prst="straightConnector1">
              <a:avLst/>
            </a:prstGeom>
            <a:ln w="28575">
              <a:solidFill>
                <a:schemeClr val="bg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161" name="Rectangle 16"/>
            <p:cNvSpPr>
              <a:spLocks noChangeArrowheads="1"/>
            </p:cNvSpPr>
            <p:nvPr/>
          </p:nvSpPr>
          <p:spPr bwMode="auto">
            <a:xfrm>
              <a:off x="6743700" y="4514850"/>
              <a:ext cx="14097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 sz="1200" b="1" smtClean="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從該鄰居被增加到鄰居表以來的時間。</a:t>
              </a:r>
              <a:endParaRPr lang="zh-CN" altLang="en-US" sz="1200" b="1">
                <a:solidFill>
                  <a:srgbClr val="000000"/>
                </a:solidFill>
                <a:ea typeface="黑体" pitchFamily="2" charset="-122"/>
                <a:cs typeface="Arial" charset="0"/>
              </a:endParaRPr>
            </a:p>
          </p:txBody>
        </p:sp>
        <p:sp>
          <p:nvSpPr>
            <p:cNvPr id="49162" name="Rectangle 17"/>
            <p:cNvSpPr>
              <a:spLocks noChangeArrowheads="1"/>
            </p:cNvSpPr>
            <p:nvPr/>
          </p:nvSpPr>
          <p:spPr bwMode="auto">
            <a:xfrm>
              <a:off x="239713" y="1355725"/>
              <a:ext cx="8142287" cy="2062163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160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Branch-2# show ipv6 eigrp neighbor</a:t>
              </a:r>
              <a:endParaRPr lang="zh-CN" altLang="en-US" sz="1600">
                <a:solidFill>
                  <a:schemeClr val="bg2"/>
                </a:solidFill>
                <a:ea typeface="黑体" pitchFamily="2" charset="-122"/>
                <a:cs typeface="Arial" charset="0"/>
              </a:endParaRPr>
            </a:p>
            <a:p>
              <a:r>
                <a:rPr lang="en-US" altLang="zh-CN" sz="160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IPv6-EIGRP neighbors for process 100</a:t>
              </a:r>
            </a:p>
            <a:p>
              <a:r>
                <a:rPr lang="en-US" altLang="zh-CN" sz="160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H          Address                               Interface         Hold     Uptime   SRTT   RTO  Q  Seq</a:t>
              </a:r>
              <a:endParaRPr lang="zh-CN" altLang="en-US" sz="1600">
                <a:solidFill>
                  <a:schemeClr val="bg2"/>
                </a:solidFill>
                <a:ea typeface="黑体" pitchFamily="2" charset="-122"/>
                <a:cs typeface="Arial" charset="0"/>
              </a:endParaRPr>
            </a:p>
            <a:p>
              <a:r>
                <a:rPr lang="zh-CN" altLang="en-US" sz="160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                                                           </a:t>
              </a:r>
              <a:r>
                <a:rPr lang="en-US" altLang="zh-CN" sz="160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(sec)            (ms)        Cnt        Num</a:t>
              </a:r>
            </a:p>
            <a:p>
              <a:r>
                <a:rPr lang="en-US" altLang="zh-CN" sz="160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0   Link-local address:                       Se0/0/0           14      00:01:31    40     1000  0   18</a:t>
              </a:r>
            </a:p>
            <a:p>
              <a:r>
                <a:rPr lang="zh-CN" altLang="en-US" sz="160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    </a:t>
              </a:r>
              <a:r>
                <a:rPr lang="en-US" altLang="zh-CN" sz="1600" smtClean="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FE80::1</a:t>
              </a:r>
              <a:endPara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endParaRPr>
            </a:p>
            <a:p>
              <a:r>
                <a:rPr lang="en-US" altLang="zh-CN" sz="160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1   Link-local address:                       Se0/0/1           12      00:01:24    40     1000  0   20</a:t>
              </a:r>
            </a:p>
            <a:p>
              <a:r>
                <a:rPr lang="zh-CN" altLang="en-US" sz="160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    </a:t>
              </a:r>
              <a:r>
                <a:rPr lang="en-US" altLang="zh-CN" sz="1600" smtClean="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FE80::3</a:t>
              </a:r>
              <a:endParaRPr lang="zh-CN" altLang="en-US" sz="1600">
                <a:solidFill>
                  <a:schemeClr val="bg2"/>
                </a:solidFill>
                <a:ea typeface="黑体" pitchFamily="2" charset="-122"/>
                <a:cs typeface="Arial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239710" y="2386766"/>
              <a:ext cx="2733675" cy="1031052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ea typeface="黑体" pitchFamily="49" charset="-122"/>
                <a:cs typeface="Arial" pitchFamily="34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3556000" y="2386766"/>
              <a:ext cx="812800" cy="772359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ea typeface="黑体" pitchFamily="49" charset="-122"/>
                <a:cs typeface="Arial" pitchFamily="34" charset="0"/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918075" y="2386766"/>
              <a:ext cx="279400" cy="772359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ea typeface="黑体" pitchFamily="49" charset="-122"/>
                <a:cs typeface="Arial" pitchFamily="34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5499100" y="2386766"/>
              <a:ext cx="847725" cy="772359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ea typeface="黑体" pitchFamily="49" charset="-122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IPv6 show</a:t>
            </a:r>
            <a:r>
              <a:rPr lang="zh-TW" altLang="en-US" smtClean="0"/>
              <a:t> </a:t>
            </a:r>
            <a:r>
              <a:rPr lang="zh-CN" altLang="en-US" smtClean="0"/>
              <a:t>命令</a:t>
            </a:r>
            <a:endParaRPr lang="zh-CN" altLang="en-US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1202" name="Rectangle 9"/>
          <p:cNvSpPr>
            <a:spLocks noChangeArrowheads="1"/>
          </p:cNvSpPr>
          <p:nvPr/>
        </p:nvSpPr>
        <p:spPr bwMode="auto">
          <a:xfrm>
            <a:off x="5064125" y="2403475"/>
            <a:ext cx="57785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路由協定和</a:t>
            </a:r>
            <a:r>
              <a:rPr lang="zh-TW" altLang="en-US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程序 </a:t>
            </a:r>
            <a:r>
              <a:rPr lang="en-US" altLang="zh-CN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ID</a:t>
            </a:r>
            <a:r>
              <a:rPr lang="zh-CN" altLang="en-US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（</a:t>
            </a:r>
            <a:r>
              <a:rPr lang="en-US" altLang="zh-CN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AS </a:t>
            </a:r>
            <a:r>
              <a:rPr lang="zh-CN" altLang="en-US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編號</a:t>
            </a:r>
            <a:r>
              <a:rPr lang="zh-CN" altLang="en-US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）</a:t>
            </a:r>
            <a:endParaRPr lang="zh-CN" altLang="en-US" sz="1200" b="1" dirty="0">
              <a:solidFill>
                <a:srgbClr val="000000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1203" name="Rectangle 12"/>
          <p:cNvSpPr>
            <a:spLocks noChangeArrowheads="1"/>
          </p:cNvSpPr>
          <p:nvPr/>
        </p:nvSpPr>
        <p:spPr bwMode="auto">
          <a:xfrm>
            <a:off x="5067300" y="2930525"/>
            <a:ext cx="17668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複合度量中使用</a:t>
            </a:r>
            <a:r>
              <a:rPr lang="zh-TW" altLang="en-US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的 </a:t>
            </a:r>
            <a:r>
              <a:rPr lang="en-US" altLang="zh-CN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K </a:t>
            </a:r>
            <a:r>
              <a:rPr lang="zh-CN" altLang="en-US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值</a:t>
            </a:r>
            <a:endParaRPr lang="zh-CN" altLang="en-US" sz="1200" b="1" dirty="0">
              <a:solidFill>
                <a:srgbClr val="000000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1204" name="Rectangle 17"/>
          <p:cNvSpPr>
            <a:spLocks noChangeArrowheads="1"/>
          </p:cNvSpPr>
          <p:nvPr/>
        </p:nvSpPr>
        <p:spPr bwMode="auto">
          <a:xfrm>
            <a:off x="5141913" y="5210175"/>
            <a:ext cx="14747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EIGR P</a:t>
            </a:r>
            <a:r>
              <a:rPr lang="zh-CN" altLang="en-US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的管理距離</a:t>
            </a:r>
            <a:endParaRPr lang="zh-CN" altLang="en-US" sz="1200" b="1" dirty="0">
              <a:solidFill>
                <a:srgbClr val="000000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1205" name="Rectangle 19"/>
          <p:cNvSpPr>
            <a:spLocks noChangeArrowheads="1"/>
          </p:cNvSpPr>
          <p:nvPr/>
        </p:nvSpPr>
        <p:spPr bwMode="auto">
          <a:xfrm>
            <a:off x="5105400" y="4175125"/>
            <a:ext cx="45720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為</a:t>
            </a:r>
            <a:r>
              <a:rPr lang="zh-CN" altLang="en-US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用於 </a:t>
            </a:r>
            <a:r>
              <a:rPr lang="en-US" altLang="zh-CN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IPv6 </a:t>
            </a:r>
            <a:r>
              <a:rPr lang="zh-CN" altLang="en-US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的 </a:t>
            </a:r>
            <a:r>
              <a:rPr lang="en-US" altLang="zh-CN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EIGRP </a:t>
            </a:r>
            <a:r>
              <a:rPr lang="zh-CN" altLang="en-US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啟用</a:t>
            </a:r>
            <a:r>
              <a:rPr lang="zh-CN" altLang="en-US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的介面</a:t>
            </a:r>
            <a:endParaRPr lang="zh-CN" altLang="en-US" sz="1200" b="1" dirty="0">
              <a:solidFill>
                <a:srgbClr val="000000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1206" name="Rectangle 20"/>
          <p:cNvSpPr>
            <a:spLocks noChangeArrowheads="1"/>
          </p:cNvSpPr>
          <p:nvPr/>
        </p:nvSpPr>
        <p:spPr bwMode="auto">
          <a:xfrm>
            <a:off x="409575" y="1582738"/>
            <a:ext cx="4352925" cy="39703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Branch-2# show ipv6 protocols</a:t>
            </a:r>
          </a:p>
          <a:p>
            <a:r>
              <a:rPr lang="en-US" altLang="zh-CN">
                <a:solidFill>
                  <a:srgbClr val="000000"/>
                </a:solidFill>
                <a:ea typeface="黑体" pitchFamily="2" charset="-122"/>
                <a:cs typeface="Arial" charset="0"/>
              </a:rPr>
              <a:t>IPv6 Routing Protocol is "connected"</a:t>
            </a:r>
          </a:p>
          <a:p>
            <a:r>
              <a:rPr lang="en-US" altLang="zh-CN">
                <a:solidFill>
                  <a:srgbClr val="000000"/>
                </a:solidFill>
                <a:ea typeface="黑体" pitchFamily="2" charset="-122"/>
                <a:cs typeface="Arial" charset="0"/>
              </a:rPr>
              <a:t>IPv6 Routing Protocol is "static</a:t>
            </a:r>
          </a:p>
          <a:p>
            <a:r>
              <a:rPr lang="en-US" altLang="zh-CN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IPv6 Routing Protocol is "eigrp  100 "</a:t>
            </a:r>
            <a:endParaRPr lang="en-US" altLang="zh-CN">
              <a:solidFill>
                <a:srgbClr val="000000"/>
              </a:solidFill>
              <a:ea typeface="黑体" pitchFamily="2" charset="-122"/>
              <a:cs typeface="Arial" charset="0"/>
            </a:endParaRPr>
          </a:p>
          <a:p>
            <a:r>
              <a:rPr lang="zh-CN" altLang="en-US">
                <a:solidFill>
                  <a:srgbClr val="000000"/>
                </a:solidFill>
                <a:ea typeface="黑体" pitchFamily="2" charset="-122"/>
                <a:cs typeface="Arial" charset="0"/>
              </a:rPr>
              <a:t>  </a:t>
            </a:r>
            <a:r>
              <a:rPr lang="en-US" altLang="zh-CN">
                <a:solidFill>
                  <a:srgbClr val="000000"/>
                </a:solidFill>
                <a:ea typeface="黑体" pitchFamily="2" charset="-122"/>
                <a:cs typeface="Arial" charset="0"/>
              </a:rPr>
              <a:t>EIGRP metric weight K1=1, K2=0, K3=1, K4=0, K5=0</a:t>
            </a:r>
          </a:p>
          <a:p>
            <a:r>
              <a:rPr lang="zh-CN" altLang="en-US">
                <a:solidFill>
                  <a:srgbClr val="000000"/>
                </a:solidFill>
                <a:ea typeface="黑体" pitchFamily="2" charset="-122"/>
                <a:cs typeface="Arial" charset="0"/>
              </a:rPr>
              <a:t>  </a:t>
            </a:r>
            <a:r>
              <a:rPr lang="en-US" altLang="zh-CN">
                <a:solidFill>
                  <a:srgbClr val="000000"/>
                </a:solidFill>
                <a:ea typeface="黑体" pitchFamily="2" charset="-122"/>
                <a:cs typeface="Arial" charset="0"/>
              </a:rPr>
              <a:t>EIGRP maximum hopcount 100</a:t>
            </a:r>
          </a:p>
          <a:p>
            <a:r>
              <a:rPr lang="zh-CN" altLang="en-US">
                <a:solidFill>
                  <a:srgbClr val="000000"/>
                </a:solidFill>
                <a:ea typeface="黑体" pitchFamily="2" charset="-122"/>
                <a:cs typeface="Arial" charset="0"/>
              </a:rPr>
              <a:t>  </a:t>
            </a:r>
            <a:r>
              <a:rPr lang="en-US" altLang="zh-CN">
                <a:solidFill>
                  <a:srgbClr val="000000"/>
                </a:solidFill>
                <a:ea typeface="黑体" pitchFamily="2" charset="-122"/>
                <a:cs typeface="Arial" charset="0"/>
              </a:rPr>
              <a:t>EIGRP maximum metric variance 1</a:t>
            </a:r>
          </a:p>
          <a:p>
            <a:r>
              <a:rPr lang="zh-CN" altLang="en-US">
                <a:solidFill>
                  <a:srgbClr val="000000"/>
                </a:solidFill>
                <a:ea typeface="黑体" pitchFamily="2" charset="-122"/>
                <a:cs typeface="Arial" charset="0"/>
              </a:rPr>
              <a:t>  </a:t>
            </a:r>
            <a:r>
              <a:rPr lang="en-US" altLang="zh-CN">
                <a:solidFill>
                  <a:srgbClr val="000000"/>
                </a:solidFill>
                <a:ea typeface="黑体" pitchFamily="2" charset="-122"/>
                <a:cs typeface="Arial" charset="0"/>
              </a:rPr>
              <a:t>Interfaces:</a:t>
            </a:r>
          </a:p>
          <a:p>
            <a:r>
              <a:rPr lang="zh-CN" altLang="en-US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</a:t>
            </a:r>
            <a:r>
              <a:rPr lang="en-US" altLang="zh-CN">
                <a:solidFill>
                  <a:srgbClr val="000000"/>
                </a:solidFill>
                <a:ea typeface="黑体" pitchFamily="2" charset="-122"/>
                <a:cs typeface="Arial" charset="0"/>
              </a:rPr>
              <a:t>Serial0/0/0</a:t>
            </a:r>
          </a:p>
          <a:p>
            <a:r>
              <a:rPr lang="zh-CN" altLang="en-US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</a:t>
            </a:r>
            <a:r>
              <a:rPr lang="en-US" altLang="zh-CN">
                <a:solidFill>
                  <a:srgbClr val="000000"/>
                </a:solidFill>
                <a:ea typeface="黑体" pitchFamily="2" charset="-122"/>
                <a:cs typeface="Arial" charset="0"/>
              </a:rPr>
              <a:t>Serial0/0/1</a:t>
            </a:r>
          </a:p>
          <a:p>
            <a:r>
              <a:rPr lang="en-US" altLang="zh-CN">
                <a:solidFill>
                  <a:srgbClr val="000000"/>
                </a:solidFill>
                <a:ea typeface="黑体" pitchFamily="2" charset="-122"/>
                <a:cs typeface="Arial" charset="0"/>
              </a:rPr>
              <a:t>Redistributing: eigrp 100</a:t>
            </a:r>
          </a:p>
          <a:p>
            <a:r>
              <a:rPr lang="zh-CN" altLang="en-US">
                <a:solidFill>
                  <a:srgbClr val="000000"/>
                </a:solidFill>
                <a:ea typeface="黑体" pitchFamily="2" charset="-122"/>
                <a:cs typeface="Arial" charset="0"/>
              </a:rPr>
              <a:t>  </a:t>
            </a:r>
            <a:r>
              <a:rPr lang="en-US" altLang="zh-CN">
                <a:solidFill>
                  <a:srgbClr val="000000"/>
                </a:solidFill>
                <a:ea typeface="黑体" pitchFamily="2" charset="-122"/>
                <a:cs typeface="Arial" charset="0"/>
              </a:rPr>
              <a:t>Maximum path: 16</a:t>
            </a:r>
          </a:p>
          <a:p>
            <a:r>
              <a:rPr lang="zh-CN" altLang="en-US">
                <a:solidFill>
                  <a:srgbClr val="000000"/>
                </a:solidFill>
                <a:ea typeface="黑体" pitchFamily="2" charset="-122"/>
                <a:cs typeface="Arial" charset="0"/>
              </a:rPr>
              <a:t>  </a:t>
            </a:r>
            <a:r>
              <a:rPr lang="en-US" altLang="zh-CN">
                <a:solidFill>
                  <a:srgbClr val="000000"/>
                </a:solidFill>
                <a:ea typeface="黑体" pitchFamily="2" charset="-122"/>
                <a:cs typeface="Arial" charset="0"/>
              </a:rPr>
              <a:t>Distance: internal 90 external 170</a:t>
            </a:r>
            <a:endParaRPr lang="zh-CN" altLang="en-US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09575" y="2442261"/>
            <a:ext cx="3914775" cy="277128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09576" y="2771775"/>
            <a:ext cx="3714750" cy="504825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76275" y="4137710"/>
            <a:ext cx="1343025" cy="504825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81025" y="5209660"/>
            <a:ext cx="3457575" cy="25241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791075" y="2473325"/>
            <a:ext cx="342900" cy="138113"/>
          </a:xfrm>
          <a:prstGeom prst="rightArrow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4800600" y="2997200"/>
            <a:ext cx="342900" cy="138113"/>
          </a:xfrm>
          <a:prstGeom prst="rightArrow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4799013" y="4244975"/>
            <a:ext cx="342900" cy="138113"/>
          </a:xfrm>
          <a:prstGeom prst="rightArrow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4799013" y="5278438"/>
            <a:ext cx="342900" cy="139700"/>
          </a:xfrm>
          <a:prstGeom prst="rightArrow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IPv6 show</a:t>
            </a:r>
            <a:r>
              <a:rPr lang="zh-CN" altLang="en-US" smtClean="0"/>
              <a:t>命令</a:t>
            </a:r>
            <a:endParaRPr lang="zh-CN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2247900" y="1189038"/>
            <a:ext cx="4572000" cy="50482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Branch-2#show ipv6 route</a:t>
            </a:r>
            <a:endParaRPr lang="zh-CN" altLang="en-US" sz="1400" dirty="0">
              <a:solidFill>
                <a:schemeClr val="bg2"/>
              </a:solidFill>
              <a:ea typeface="黑体" pitchFamily="2" charset="-122"/>
              <a:cs typeface="Arial" charset="0"/>
            </a:endParaRPr>
          </a:p>
          <a:p>
            <a:r>
              <a:rPr lang="zh-TW" altLang="en-US" sz="14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 （省略部分輸出）</a:t>
            </a:r>
            <a:endParaRPr lang="zh-CN" altLang="en-US" sz="1400" b="1" dirty="0">
              <a:solidFill>
                <a:srgbClr val="000000"/>
              </a:solidFill>
              <a:ea typeface="黑体" pitchFamily="2" charset="-122"/>
              <a:cs typeface="Arial" charset="0"/>
            </a:endParaRPr>
          </a:p>
          <a:p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IPv6 Routing Table - 9 entries</a:t>
            </a:r>
          </a:p>
          <a:p>
            <a:r>
              <a:rPr lang="en-US" altLang="zh-CN" sz="14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C - Connected, L – Local,</a:t>
            </a:r>
            <a:r>
              <a:rPr lang="pt-BR" altLang="zh-CN" sz="14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D </a:t>
            </a:r>
            <a:r>
              <a:rPr lang="pt-BR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- EIGRP, EX - EIGRP external</a:t>
            </a:r>
            <a:endParaRPr lang="zh-CN" altLang="en-US" sz="1400" dirty="0">
              <a:solidFill>
                <a:schemeClr val="bg2"/>
              </a:solidFill>
              <a:ea typeface="黑体" pitchFamily="2" charset="-122"/>
              <a:cs typeface="Arial" charset="0"/>
            </a:endParaRPr>
          </a:p>
          <a:p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D   2001:DB8:ACAD:A::/64 [90/2170112]</a:t>
            </a:r>
          </a:p>
          <a:p>
            <a:r>
              <a:rPr lang="zh-CN" altLang="en-US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FE80::3, Serial0/0/1</a:t>
            </a:r>
          </a:p>
          <a:p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D   2001:DB8:ACAD:B::/64 [90/2170112]</a:t>
            </a:r>
          </a:p>
          <a:p>
            <a:r>
              <a:rPr lang="zh-CN" altLang="en-US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FE80::3, Serial0/0/1</a:t>
            </a:r>
          </a:p>
          <a:p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D   2001:DB8:ACAD:C::/64 [90/2170112]</a:t>
            </a:r>
          </a:p>
          <a:p>
            <a:r>
              <a:rPr lang="zh-CN" altLang="en-US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FE80::1, Serial0/0/0</a:t>
            </a:r>
          </a:p>
          <a:p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D   2001:DB8:ACAD:D::/64 [90/2170112]</a:t>
            </a:r>
          </a:p>
          <a:p>
            <a:r>
              <a:rPr lang="zh-CN" altLang="en-US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FE80::1, Serial0/0/0</a:t>
            </a:r>
            <a:endParaRPr lang="zh-CN" altLang="en-US" sz="1400" dirty="0">
              <a:solidFill>
                <a:schemeClr val="bg2"/>
              </a:solidFill>
              <a:ea typeface="黑体" pitchFamily="2" charset="-122"/>
              <a:cs typeface="Arial" charset="0"/>
            </a:endParaRPr>
          </a:p>
          <a:p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C   2001:DB8:CAFE::/127 [0/0]</a:t>
            </a:r>
          </a:p>
          <a:p>
            <a:r>
              <a:rPr lang="zh-CN" altLang="en-US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::, Serial0/0/0</a:t>
            </a:r>
          </a:p>
          <a:p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L   2001:DB8:CAFE::1/128 [0/0]</a:t>
            </a:r>
          </a:p>
          <a:p>
            <a:r>
              <a:rPr lang="zh-CN" altLang="en-US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::, Serial0/0/0</a:t>
            </a:r>
          </a:p>
          <a:p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C   2001:DB8:CAFE::2/127 [0/0]</a:t>
            </a:r>
          </a:p>
          <a:p>
            <a:r>
              <a:rPr lang="zh-CN" altLang="en-US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::, Serial0/0/1</a:t>
            </a:r>
          </a:p>
          <a:p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L   2001:DB8:CAFE::2/128 [0/0]</a:t>
            </a:r>
          </a:p>
          <a:p>
            <a:r>
              <a:rPr lang="zh-CN" altLang="en-US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::, Serial0/0/1</a:t>
            </a:r>
          </a:p>
          <a:p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L   FF00::/8 [0/0]</a:t>
            </a:r>
          </a:p>
          <a:p>
            <a:r>
              <a:rPr lang="zh-CN" altLang="en-US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</a:t>
            </a:r>
            <a:r>
              <a:rPr lang="en-US" altLang="zh-CN" sz="1400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via ::, Null0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247900" y="2279649"/>
            <a:ext cx="4048125" cy="169545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76225" y="2832100"/>
            <a:ext cx="1771650" cy="484188"/>
          </a:xfrm>
          <a:prstGeom prst="rightArrow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sp>
        <p:nvSpPr>
          <p:cNvPr id="53253" name="TextBox 6"/>
          <p:cNvSpPr txBox="1">
            <a:spLocks noChangeArrowheads="1"/>
          </p:cNvSpPr>
          <p:nvPr/>
        </p:nvSpPr>
        <p:spPr bwMode="auto">
          <a:xfrm>
            <a:off x="352425" y="2936875"/>
            <a:ext cx="9540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200" smtClean="0">
                <a:solidFill>
                  <a:srgbClr val="FFFFFF"/>
                </a:solidFill>
                <a:ea typeface="黑体" pitchFamily="2" charset="-122"/>
                <a:cs typeface="Arial" charset="0"/>
              </a:rPr>
              <a:t>獲知的網路</a:t>
            </a:r>
            <a:endParaRPr lang="zh-CN" altLang="en-US" sz="1200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276225" y="4537075"/>
            <a:ext cx="1771650" cy="484188"/>
          </a:xfrm>
          <a:prstGeom prst="rightArrow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sp>
        <p:nvSpPr>
          <p:cNvPr id="53255" name="TextBox 9"/>
          <p:cNvSpPr txBox="1">
            <a:spLocks noChangeArrowheads="1"/>
          </p:cNvSpPr>
          <p:nvPr/>
        </p:nvSpPr>
        <p:spPr bwMode="auto">
          <a:xfrm>
            <a:off x="358775" y="4640263"/>
            <a:ext cx="4921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200" smtClean="0">
                <a:solidFill>
                  <a:srgbClr val="FFFFFF"/>
                </a:solidFill>
                <a:ea typeface="黑体" pitchFamily="2" charset="-122"/>
                <a:cs typeface="Arial" charset="0"/>
              </a:rPr>
              <a:t>直連</a:t>
            </a:r>
            <a:endParaRPr lang="zh-CN" altLang="en-US" sz="1200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12" name="Right Arrow 11"/>
          <p:cNvSpPr/>
          <p:nvPr/>
        </p:nvSpPr>
        <p:spPr>
          <a:xfrm rot="10800000">
            <a:off x="4857750" y="3975100"/>
            <a:ext cx="1771650" cy="333375"/>
          </a:xfrm>
          <a:prstGeom prst="rightArrow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sp>
        <p:nvSpPr>
          <p:cNvPr id="53257" name="TextBox 12"/>
          <p:cNvSpPr txBox="1">
            <a:spLocks noChangeArrowheads="1"/>
          </p:cNvSpPr>
          <p:nvPr/>
        </p:nvSpPr>
        <p:spPr bwMode="auto">
          <a:xfrm>
            <a:off x="5045075" y="4003675"/>
            <a:ext cx="8001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200" smtClean="0">
                <a:solidFill>
                  <a:srgbClr val="FFFFFF"/>
                </a:solidFill>
                <a:ea typeface="黑体" pitchFamily="2" charset="-122"/>
                <a:cs typeface="Arial" charset="0"/>
              </a:rPr>
              <a:t>網路位址</a:t>
            </a:r>
            <a:endParaRPr lang="zh-CN" altLang="en-US" sz="1200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14" name="Right Arrow 13"/>
          <p:cNvSpPr/>
          <p:nvPr/>
        </p:nvSpPr>
        <p:spPr>
          <a:xfrm rot="10800000">
            <a:off x="4859338" y="4370388"/>
            <a:ext cx="1771650" cy="333375"/>
          </a:xfrm>
          <a:prstGeom prst="rightArrow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sp>
        <p:nvSpPr>
          <p:cNvPr id="53259" name="TextBox 14"/>
          <p:cNvSpPr txBox="1">
            <a:spLocks noChangeArrowheads="1"/>
          </p:cNvSpPr>
          <p:nvPr/>
        </p:nvSpPr>
        <p:spPr bwMode="auto">
          <a:xfrm>
            <a:off x="5037138" y="4408488"/>
            <a:ext cx="8001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200" smtClean="0">
                <a:solidFill>
                  <a:srgbClr val="FFFFFF"/>
                </a:solidFill>
                <a:ea typeface="黑体" pitchFamily="2" charset="-122"/>
                <a:cs typeface="Arial" charset="0"/>
              </a:rPr>
              <a:t>介面位址</a:t>
            </a:r>
            <a:endParaRPr lang="zh-CN" altLang="en-US" sz="1200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被動介面命令</a:t>
            </a:r>
            <a:endParaRPr lang="zh-CN" altLang="en-US"/>
          </a:p>
        </p:txBody>
      </p:sp>
      <p:sp>
        <p:nvSpPr>
          <p:cNvPr id="55298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 altLang="en-US" dirty="0" smtClean="0"/>
              <a:t>你可以使用 </a:t>
            </a:r>
            <a:r>
              <a:rPr lang="en-US" altLang="zh-TW" b="1" dirty="0" smtClean="0">
                <a:solidFill>
                  <a:srgbClr val="0070C0"/>
                </a:solidFill>
              </a:rPr>
              <a:t>passive-interface</a:t>
            </a:r>
            <a:r>
              <a:rPr lang="zh-TW" altLang="en-US" dirty="0" smtClean="0"/>
              <a:t> 命令來控制路由資訊的廣播。</a:t>
            </a:r>
          </a:p>
          <a:p>
            <a:r>
              <a:rPr lang="zh-TW" altLang="en-US" dirty="0" smtClean="0"/>
              <a:t>該命令會抑制某些介面上的路由更新，同時允許其他介面上正常交換更新。</a:t>
            </a:r>
          </a:p>
          <a:p>
            <a:r>
              <a:rPr lang="zh-TW" altLang="en-US" dirty="0" smtClean="0"/>
              <a:t>當使用 </a:t>
            </a:r>
            <a:r>
              <a:rPr lang="en-US" altLang="zh-TW" dirty="0" smtClean="0"/>
              <a:t>EIGRP </a:t>
            </a:r>
            <a:r>
              <a:rPr lang="zh-TW" altLang="en-US" dirty="0" smtClean="0"/>
              <a:t>時，它會抑制路由器之間的 </a:t>
            </a:r>
            <a:r>
              <a:rPr lang="en-US" altLang="zh-TW" dirty="0" smtClean="0"/>
              <a:t>hello </a:t>
            </a:r>
            <a:r>
              <a:rPr lang="zh-TW" altLang="en-US" dirty="0" smtClean="0"/>
              <a:t>資料封包交換，從而導致遺失鄰居關係。因此，它只用於沒有連接路由器的介面。</a:t>
            </a:r>
          </a:p>
          <a:p>
            <a:r>
              <a:rPr lang="zh-TW" altLang="en-US" dirty="0" smtClean="0"/>
              <a:t>因為被動介面無法</a:t>
            </a:r>
            <a:r>
              <a:rPr lang="zh-TW" altLang="en-US" dirty="0"/>
              <a:t>建立鄰居</a:t>
            </a:r>
            <a:r>
              <a:rPr lang="zh-TW" altLang="en-US" dirty="0" smtClean="0"/>
              <a:t>關係</a:t>
            </a:r>
            <a:r>
              <a:rPr lang="zh-TW" altLang="en-US" dirty="0"/>
              <a:t>，</a:t>
            </a:r>
            <a:r>
              <a:rPr lang="zh-TW" altLang="en-US" dirty="0" smtClean="0"/>
              <a:t>這</a:t>
            </a:r>
            <a:r>
              <a:rPr lang="zh-TW" altLang="en-US" dirty="0" smtClean="0"/>
              <a:t>不僅會阻止本機通告路由更新，還間接抑制傳入的路由更新。</a:t>
            </a:r>
            <a:endParaRPr lang="zh-TW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etAcad_White_PPT_Template 05Oct12">
  <a:themeElements>
    <a:clrScheme name="Cisco NetAcad">
      <a:dk1>
        <a:srgbClr val="2AA7DF"/>
      </a:dk1>
      <a:lt1>
        <a:srgbClr val="FFFFFF"/>
      </a:lt1>
      <a:dk2>
        <a:srgbClr val="6B308E"/>
      </a:dk2>
      <a:lt2>
        <a:srgbClr val="000000"/>
      </a:lt2>
      <a:accent1>
        <a:srgbClr val="00938E"/>
      </a:accent1>
      <a:accent2>
        <a:srgbClr val="3EB549"/>
      </a:accent2>
      <a:accent3>
        <a:srgbClr val="D81673"/>
      </a:accent3>
      <a:accent4>
        <a:srgbClr val="234493"/>
      </a:accent4>
      <a:accent5>
        <a:srgbClr val="ED2D28"/>
      </a:accent5>
      <a:accent6>
        <a:srgbClr val="F68B21"/>
      </a:accent6>
      <a:hlink>
        <a:srgbClr val="2AA7DF"/>
      </a:hlink>
      <a:folHlink>
        <a:srgbClr val="ACB2C2"/>
      </a:folHlink>
    </a:clrScheme>
    <a:fontScheme name="Cisco 2010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NetAcad_White_PPT_Template 05Oct12</Template>
  <TotalTime>2189</TotalTime>
  <Words>1671</Words>
  <Application>Microsoft Office PowerPoint</Application>
  <PresentationFormat>如螢幕大小 (4:3)</PresentationFormat>
  <Paragraphs>288</Paragraphs>
  <Slides>17</Slides>
  <Notes>17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1_NetAcad_White_PPT_Template 05Oct12</vt:lpstr>
      <vt:lpstr>IPv6 EIGRP</vt:lpstr>
      <vt:lpstr>拓樸</vt:lpstr>
      <vt:lpstr>配置網路中的 IPv6 EIGRP</vt:lpstr>
      <vt:lpstr>配置網路中的 IPv6 EIGRP</vt:lpstr>
      <vt:lpstr>配置網路中的 IPv6 EIGRP</vt:lpstr>
      <vt:lpstr>IPv6 show 命令</vt:lpstr>
      <vt:lpstr>IPv6 show 命令</vt:lpstr>
      <vt:lpstr>IPv6 show命令</vt:lpstr>
      <vt:lpstr>被動介面命令</vt:lpstr>
      <vt:lpstr>被動介面配置</vt:lpstr>
      <vt:lpstr>show ipv6 protocols 命令</vt:lpstr>
      <vt:lpstr>IPv6 摘要</vt:lpstr>
      <vt:lpstr>IPv6 摘要</vt:lpstr>
      <vt:lpstr>IPv6 摘要配置</vt:lpstr>
      <vt:lpstr>配置 IPv6 預設路由</vt:lpstr>
      <vt:lpstr>show ipv6 route 命令</vt:lpstr>
      <vt:lpstr>PowerPoint 簡報</vt:lpstr>
    </vt:vector>
  </TitlesOfParts>
  <Company>Cisco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Real, Relevant,  Surprising and Fresh: Cisco Brand</dc:title>
  <dc:creator>Melissa Gabriel</dc:creator>
  <cp:lastModifiedBy>kobe</cp:lastModifiedBy>
  <cp:revision>127</cp:revision>
  <cp:lastPrinted>2013-08-06T12:08:26Z</cp:lastPrinted>
  <dcterms:created xsi:type="dcterms:W3CDTF">2012-10-09T16:58:47Z</dcterms:created>
  <dcterms:modified xsi:type="dcterms:W3CDTF">2013-10-05T09:49:10Z</dcterms:modified>
</cp:coreProperties>
</file>