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140"/>
  </p:notesMasterIdLst>
  <p:handoutMasterIdLst>
    <p:handoutMasterId r:id="rId141"/>
  </p:handoutMasterIdLst>
  <p:sldIdLst>
    <p:sldId id="648" r:id="rId2"/>
    <p:sldId id="500" r:id="rId3"/>
    <p:sldId id="597" r:id="rId4"/>
    <p:sldId id="501" r:id="rId5"/>
    <p:sldId id="502" r:id="rId6"/>
    <p:sldId id="503" r:id="rId7"/>
    <p:sldId id="505" r:id="rId8"/>
    <p:sldId id="506" r:id="rId9"/>
    <p:sldId id="649" r:id="rId10"/>
    <p:sldId id="504" r:id="rId11"/>
    <p:sldId id="507" r:id="rId12"/>
    <p:sldId id="509" r:id="rId13"/>
    <p:sldId id="508" r:id="rId14"/>
    <p:sldId id="510" r:id="rId15"/>
    <p:sldId id="512" r:id="rId16"/>
    <p:sldId id="513" r:id="rId17"/>
    <p:sldId id="514" r:id="rId18"/>
    <p:sldId id="515" r:id="rId19"/>
    <p:sldId id="516" r:id="rId20"/>
    <p:sldId id="517" r:id="rId21"/>
    <p:sldId id="518" r:id="rId22"/>
    <p:sldId id="520" r:id="rId23"/>
    <p:sldId id="521" r:id="rId24"/>
    <p:sldId id="522" r:id="rId25"/>
    <p:sldId id="523" r:id="rId26"/>
    <p:sldId id="524" r:id="rId27"/>
    <p:sldId id="528" r:id="rId28"/>
    <p:sldId id="525" r:id="rId29"/>
    <p:sldId id="530" r:id="rId30"/>
    <p:sldId id="531" r:id="rId31"/>
    <p:sldId id="536" r:id="rId32"/>
    <p:sldId id="532" r:id="rId33"/>
    <p:sldId id="533" r:id="rId34"/>
    <p:sldId id="534" r:id="rId35"/>
    <p:sldId id="535" r:id="rId36"/>
    <p:sldId id="537" r:id="rId37"/>
    <p:sldId id="538" r:id="rId38"/>
    <p:sldId id="540" r:id="rId39"/>
    <p:sldId id="539" r:id="rId40"/>
    <p:sldId id="541" r:id="rId41"/>
    <p:sldId id="542" r:id="rId42"/>
    <p:sldId id="543" r:id="rId43"/>
    <p:sldId id="544" r:id="rId44"/>
    <p:sldId id="545" r:id="rId45"/>
    <p:sldId id="547" r:id="rId46"/>
    <p:sldId id="548" r:id="rId47"/>
    <p:sldId id="549" r:id="rId48"/>
    <p:sldId id="551" r:id="rId49"/>
    <p:sldId id="598" r:id="rId50"/>
    <p:sldId id="552" r:id="rId51"/>
    <p:sldId id="553" r:id="rId52"/>
    <p:sldId id="554" r:id="rId53"/>
    <p:sldId id="555" r:id="rId54"/>
    <p:sldId id="556" r:id="rId55"/>
    <p:sldId id="558" r:id="rId56"/>
    <p:sldId id="559" r:id="rId57"/>
    <p:sldId id="560" r:id="rId58"/>
    <p:sldId id="561" r:id="rId59"/>
    <p:sldId id="562" r:id="rId60"/>
    <p:sldId id="563" r:id="rId61"/>
    <p:sldId id="564" r:id="rId62"/>
    <p:sldId id="565" r:id="rId63"/>
    <p:sldId id="566" r:id="rId64"/>
    <p:sldId id="567" r:id="rId65"/>
    <p:sldId id="568" r:id="rId66"/>
    <p:sldId id="569" r:id="rId67"/>
    <p:sldId id="570" r:id="rId68"/>
    <p:sldId id="571" r:id="rId69"/>
    <p:sldId id="572" r:id="rId70"/>
    <p:sldId id="573" r:id="rId71"/>
    <p:sldId id="574" r:id="rId72"/>
    <p:sldId id="576" r:id="rId73"/>
    <p:sldId id="577" r:id="rId74"/>
    <p:sldId id="580" r:id="rId75"/>
    <p:sldId id="581" r:id="rId76"/>
    <p:sldId id="578" r:id="rId77"/>
    <p:sldId id="582" r:id="rId78"/>
    <p:sldId id="583" r:id="rId79"/>
    <p:sldId id="585" r:id="rId80"/>
    <p:sldId id="584" r:id="rId81"/>
    <p:sldId id="586" r:id="rId82"/>
    <p:sldId id="588" r:id="rId83"/>
    <p:sldId id="599" r:id="rId84"/>
    <p:sldId id="589" r:id="rId85"/>
    <p:sldId id="590" r:id="rId86"/>
    <p:sldId id="591" r:id="rId87"/>
    <p:sldId id="592" r:id="rId88"/>
    <p:sldId id="593" r:id="rId89"/>
    <p:sldId id="594" r:id="rId90"/>
    <p:sldId id="595" r:id="rId91"/>
    <p:sldId id="596" r:id="rId92"/>
    <p:sldId id="600" r:id="rId93"/>
    <p:sldId id="601" r:id="rId94"/>
    <p:sldId id="602" r:id="rId95"/>
    <p:sldId id="603" r:id="rId96"/>
    <p:sldId id="605" r:id="rId97"/>
    <p:sldId id="606" r:id="rId98"/>
    <p:sldId id="607" r:id="rId99"/>
    <p:sldId id="608" r:id="rId100"/>
    <p:sldId id="609" r:id="rId101"/>
    <p:sldId id="610" r:id="rId102"/>
    <p:sldId id="611" r:id="rId103"/>
    <p:sldId id="612" r:id="rId104"/>
    <p:sldId id="613" r:id="rId105"/>
    <p:sldId id="614" r:id="rId106"/>
    <p:sldId id="615" r:id="rId107"/>
    <p:sldId id="616" r:id="rId108"/>
    <p:sldId id="617" r:id="rId109"/>
    <p:sldId id="618" r:id="rId110"/>
    <p:sldId id="619" r:id="rId111"/>
    <p:sldId id="620" r:id="rId112"/>
    <p:sldId id="621" r:id="rId113"/>
    <p:sldId id="622" r:id="rId114"/>
    <p:sldId id="623" r:id="rId115"/>
    <p:sldId id="624" r:id="rId116"/>
    <p:sldId id="625" r:id="rId117"/>
    <p:sldId id="626" r:id="rId118"/>
    <p:sldId id="627" r:id="rId119"/>
    <p:sldId id="629" r:id="rId120"/>
    <p:sldId id="628" r:id="rId121"/>
    <p:sldId id="630" r:id="rId122"/>
    <p:sldId id="642" r:id="rId123"/>
    <p:sldId id="631" r:id="rId124"/>
    <p:sldId id="643" r:id="rId125"/>
    <p:sldId id="644" r:id="rId126"/>
    <p:sldId id="632" r:id="rId127"/>
    <p:sldId id="645" r:id="rId128"/>
    <p:sldId id="633" r:id="rId129"/>
    <p:sldId id="634" r:id="rId130"/>
    <p:sldId id="636" r:id="rId131"/>
    <p:sldId id="635" r:id="rId132"/>
    <p:sldId id="637" r:id="rId133"/>
    <p:sldId id="646" r:id="rId134"/>
    <p:sldId id="647" r:id="rId135"/>
    <p:sldId id="639" r:id="rId136"/>
    <p:sldId id="640" r:id="rId137"/>
    <p:sldId id="641" r:id="rId138"/>
    <p:sldId id="413" r:id="rId139"/>
  </p:sldIdLst>
  <p:sldSz cx="9144000" cy="6858000" type="screen4x3"/>
  <p:notesSz cx="6854825" cy="9083675"/>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標楷體" pitchFamily="65" charset="-120"/>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標楷體" pitchFamily="65" charset="-120"/>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標楷體" pitchFamily="65" charset="-120"/>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標楷體" pitchFamily="65" charset="-120"/>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標楷體" pitchFamily="65" charset="-120"/>
        <a:cs typeface="+mn-cs"/>
      </a:defRPr>
    </a:lvl5pPr>
    <a:lvl6pPr marL="2286000" algn="l" defTabSz="914400" rtl="0" eaLnBrk="1" latinLnBrk="0" hangingPunct="1">
      <a:defRPr sz="2400" kern="1200">
        <a:solidFill>
          <a:schemeClr val="tx1"/>
        </a:solidFill>
        <a:latin typeface="Arial" charset="0"/>
        <a:ea typeface="標楷體" pitchFamily="65" charset="-120"/>
        <a:cs typeface="+mn-cs"/>
      </a:defRPr>
    </a:lvl6pPr>
    <a:lvl7pPr marL="2743200" algn="l" defTabSz="914400" rtl="0" eaLnBrk="1" latinLnBrk="0" hangingPunct="1">
      <a:defRPr sz="2400" kern="1200">
        <a:solidFill>
          <a:schemeClr val="tx1"/>
        </a:solidFill>
        <a:latin typeface="Arial" charset="0"/>
        <a:ea typeface="標楷體" pitchFamily="65" charset="-120"/>
        <a:cs typeface="+mn-cs"/>
      </a:defRPr>
    </a:lvl7pPr>
    <a:lvl8pPr marL="3200400" algn="l" defTabSz="914400" rtl="0" eaLnBrk="1" latinLnBrk="0" hangingPunct="1">
      <a:defRPr sz="2400" kern="1200">
        <a:solidFill>
          <a:schemeClr val="tx1"/>
        </a:solidFill>
        <a:latin typeface="Arial" charset="0"/>
        <a:ea typeface="標楷體" pitchFamily="65" charset="-120"/>
        <a:cs typeface="+mn-cs"/>
      </a:defRPr>
    </a:lvl8pPr>
    <a:lvl9pPr marL="3657600" algn="l" defTabSz="914400" rtl="0" eaLnBrk="1" latinLnBrk="0" hangingPunct="1">
      <a:defRPr sz="2400" kern="1200">
        <a:solidFill>
          <a:schemeClr val="tx1"/>
        </a:solidFill>
        <a:latin typeface="Arial" charset="0"/>
        <a:ea typeface="標楷體" pitchFamily="65" charset="-120"/>
        <a:cs typeface="+mn-cs"/>
      </a:defRPr>
    </a:lvl9pPr>
  </p:defaultTextStyle>
  <p:extLst>
    <p:ext uri="{EFAFB233-063F-42B5-8137-9DF3F51BA10A}">
      <p15:sldGuideLst xmlns:p15="http://schemas.microsoft.com/office/powerpoint/2012/main">
        <p15:guide id="1" orient="horz" pos="2736">
          <p15:clr>
            <a:srgbClr val="A4A3A4"/>
          </p15:clr>
        </p15:guide>
        <p15:guide id="2" orient="horz" pos="864">
          <p15:clr>
            <a:srgbClr val="A4A3A4"/>
          </p15:clr>
        </p15:guide>
        <p15:guide id="3" pos="2880">
          <p15:clr>
            <a:srgbClr val="A4A3A4"/>
          </p15:clr>
        </p15:guide>
      </p15:sldGuideLst>
    </p:ext>
    <p:ext uri="{2D200454-40CA-4A62-9FC3-DE9A4176ACB9}">
      <p15:notesGuideLst xmlns:p15="http://schemas.microsoft.com/office/powerpoint/2012/main">
        <p15:guide id="1" orient="horz" pos="2861">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FFFF9B"/>
    <a:srgbClr val="FFE59B"/>
    <a:srgbClr val="00D2B4"/>
    <a:srgbClr val="35297D"/>
    <a:srgbClr val="00252E"/>
    <a:srgbClr val="FFCC68"/>
    <a:srgbClr val="F6BF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1424" autoAdjust="0"/>
  </p:normalViewPr>
  <p:slideViewPr>
    <p:cSldViewPr snapToGrid="0">
      <p:cViewPr varScale="1">
        <p:scale>
          <a:sx n="84" d="100"/>
          <a:sy n="84" d="100"/>
        </p:scale>
        <p:origin x="1152" y="90"/>
      </p:cViewPr>
      <p:guideLst>
        <p:guide orient="horz" pos="2736"/>
        <p:guide orient="horz" pos="864"/>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75" d="100"/>
        <a:sy n="75" d="100"/>
      </p:scale>
      <p:origin x="0" y="6096"/>
    </p:cViewPr>
  </p:sorterViewPr>
  <p:notesViewPr>
    <p:cSldViewPr snapToGrid="0">
      <p:cViewPr varScale="1">
        <p:scale>
          <a:sx n="65" d="100"/>
          <a:sy n="65" d="100"/>
        </p:scale>
        <p:origin x="-2558" y="-77"/>
      </p:cViewPr>
      <p:guideLst>
        <p:guide orient="horz" pos="2861"/>
        <p:guide pos="215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slide" Target="slides/slide3.xml"/><Relationship Id="rId1" Type="http://schemas.openxmlformats.org/officeDocument/2006/relationships/slide" Target="slides/slide1.xml"/><Relationship Id="rId4" Type="http://schemas.openxmlformats.org/officeDocument/2006/relationships/slide" Target="slides/slide8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55563" y="8764588"/>
            <a:ext cx="6710362" cy="339725"/>
          </a:xfrm>
          <a:prstGeom prst="rect">
            <a:avLst/>
          </a:prstGeom>
          <a:noFill/>
          <a:ln w="9525">
            <a:noFill/>
            <a:miter lim="800000"/>
            <a:headEnd/>
            <a:tailEnd/>
          </a:ln>
          <a:effectLst/>
        </p:spPr>
        <p:txBody>
          <a:bodyPr lIns="94849" tIns="49756" rIns="94849" bIns="49756">
            <a:spAutoFit/>
          </a:bodyPr>
          <a:lstStyle/>
          <a:p>
            <a:pPr algn="l" defTabSz="606425">
              <a:lnSpc>
                <a:spcPct val="100000"/>
              </a:lnSpc>
              <a:tabLst>
                <a:tab pos="2366963" algn="l"/>
                <a:tab pos="4789488" algn="l"/>
              </a:tabLst>
              <a:defRPr/>
            </a:pPr>
            <a:r>
              <a:rPr lang="en-US" altLang="zh-TW" sz="800" b="1">
                <a:ea typeface="+mn-ea"/>
              </a:rPr>
              <a:t>Copyright © 2001, Cisco Systems, Inc. All rights reserved. Printed in USA.</a:t>
            </a:r>
            <a:br>
              <a:rPr lang="en-US" altLang="zh-TW" sz="800" b="1">
                <a:ea typeface="+mn-ea"/>
              </a:rPr>
            </a:br>
            <a:r>
              <a:rPr lang="en-US" altLang="zh-TW" sz="800" b="1">
                <a:ea typeface="+mn-ea"/>
              </a:rPr>
              <a:t>Presentation_ID.scr</a:t>
            </a:r>
          </a:p>
        </p:txBody>
      </p:sp>
      <p:sp>
        <p:nvSpPr>
          <p:cNvPr id="3077" name="Line 5"/>
          <p:cNvSpPr>
            <a:spLocks noChangeShapeType="1"/>
          </p:cNvSpPr>
          <p:nvPr/>
        </p:nvSpPr>
        <p:spPr bwMode="auto">
          <a:xfrm>
            <a:off x="150813" y="8778875"/>
            <a:ext cx="6551612" cy="0"/>
          </a:xfrm>
          <a:prstGeom prst="line">
            <a:avLst/>
          </a:prstGeom>
          <a:noFill/>
          <a:ln w="12700">
            <a:solidFill>
              <a:schemeClr val="tx1"/>
            </a:solidFill>
            <a:round/>
            <a:headEnd type="none" w="sm" len="sm"/>
            <a:tailEnd type="none" w="sm" len="sm"/>
          </a:ln>
          <a:effectLst/>
        </p:spPr>
        <p:txBody>
          <a:bodyPr wrap="none" anchor="ctr"/>
          <a:lstStyle/>
          <a:p>
            <a:pPr>
              <a:defRPr/>
            </a:pPr>
            <a:endParaRPr lang="zh-TW" altLang="en-US">
              <a:ea typeface="+mn-ea"/>
            </a:endParaRPr>
          </a:p>
        </p:txBody>
      </p:sp>
    </p:spTree>
    <p:extLst>
      <p:ext uri="{BB962C8B-B14F-4D97-AF65-F5344CB8AC3E}">
        <p14:creationId xmlns:p14="http://schemas.microsoft.com/office/powerpoint/2010/main" val="31893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111875" y="8410575"/>
            <a:ext cx="439738" cy="209550"/>
          </a:xfrm>
          <a:prstGeom prst="rect">
            <a:avLst/>
          </a:prstGeom>
          <a:noFill/>
          <a:ln w="9525">
            <a:noFill/>
            <a:miter lim="800000"/>
            <a:headEnd/>
            <a:tailEnd/>
          </a:ln>
          <a:effectLst/>
        </p:spPr>
        <p:txBody>
          <a:bodyPr wrap="none" anchor="ctr"/>
          <a:lstStyle/>
          <a:p>
            <a:pPr>
              <a:defRPr/>
            </a:pPr>
            <a:endParaRPr lang="zh-TW" altLang="en-US">
              <a:ea typeface="+mn-ea"/>
            </a:endParaRPr>
          </a:p>
        </p:txBody>
      </p:sp>
      <p:sp>
        <p:nvSpPr>
          <p:cNvPr id="183305" name="Rectangle 9"/>
          <p:cNvSpPr>
            <a:spLocks noChangeArrowheads="1"/>
          </p:cNvSpPr>
          <p:nvPr/>
        </p:nvSpPr>
        <p:spPr bwMode="auto">
          <a:xfrm>
            <a:off x="55563" y="8585200"/>
            <a:ext cx="2562225" cy="342900"/>
          </a:xfrm>
          <a:prstGeom prst="rect">
            <a:avLst/>
          </a:prstGeom>
          <a:noFill/>
          <a:ln w="9525">
            <a:noFill/>
            <a:miter lim="800000"/>
            <a:headEnd/>
            <a:tailEnd/>
          </a:ln>
          <a:effectLst/>
        </p:spPr>
        <p:txBody>
          <a:bodyPr lIns="93435" tIns="49014" rIns="93435" bIns="49014">
            <a:spAutoFit/>
          </a:bodyPr>
          <a:lstStyle/>
          <a:p>
            <a:pPr algn="l" defTabSz="596900">
              <a:lnSpc>
                <a:spcPct val="100000"/>
              </a:lnSpc>
              <a:tabLst>
                <a:tab pos="2332038" algn="l"/>
                <a:tab pos="4718050" algn="l"/>
              </a:tabLst>
              <a:defRPr/>
            </a:pPr>
            <a:r>
              <a:rPr lang="en-US" altLang="zh-TW" sz="800" b="1">
                <a:ea typeface="+mn-ea"/>
              </a:rPr>
              <a:t>© 2001, Cisco Systems, Inc. All rights reserved.</a:t>
            </a:r>
          </a:p>
          <a:p>
            <a:pPr algn="l" defTabSz="596900">
              <a:lnSpc>
                <a:spcPct val="100000"/>
              </a:lnSpc>
              <a:tabLst>
                <a:tab pos="2332038" algn="l"/>
                <a:tab pos="4718050" algn="l"/>
              </a:tabLst>
              <a:defRPr/>
            </a:pPr>
            <a:r>
              <a:rPr lang="en-US" altLang="zh-TW" sz="800" b="1">
                <a:ea typeface="+mn-ea"/>
              </a:rPr>
              <a:t>&lt;Title of Course (ACRO) vX.X&gt;</a:t>
            </a:r>
          </a:p>
        </p:txBody>
      </p:sp>
      <p:sp>
        <p:nvSpPr>
          <p:cNvPr id="183306" name="Line 10"/>
          <p:cNvSpPr>
            <a:spLocks noChangeShapeType="1"/>
          </p:cNvSpPr>
          <p:nvPr/>
        </p:nvSpPr>
        <p:spPr bwMode="auto">
          <a:xfrm>
            <a:off x="149225" y="8599488"/>
            <a:ext cx="6503988" cy="0"/>
          </a:xfrm>
          <a:prstGeom prst="line">
            <a:avLst/>
          </a:prstGeom>
          <a:noFill/>
          <a:ln w="12700">
            <a:solidFill>
              <a:schemeClr val="tx1"/>
            </a:solidFill>
            <a:round/>
            <a:headEnd type="none" w="sm" len="sm"/>
            <a:tailEnd type="none" w="sm" len="sm"/>
          </a:ln>
          <a:effectLst/>
        </p:spPr>
        <p:txBody>
          <a:bodyPr wrap="none" anchor="ctr"/>
          <a:lstStyle/>
          <a:p>
            <a:pPr>
              <a:defRPr/>
            </a:pPr>
            <a:endParaRPr lang="zh-TW" altLang="en-US">
              <a:ea typeface="+mn-ea"/>
            </a:endParaRPr>
          </a:p>
        </p:txBody>
      </p:sp>
      <p:sp>
        <p:nvSpPr>
          <p:cNvPr id="183307" name="Rectangle 11"/>
          <p:cNvSpPr>
            <a:spLocks noGrp="1" noChangeArrowheads="1"/>
          </p:cNvSpPr>
          <p:nvPr>
            <p:ph type="sldNum" sz="quarter" idx="5"/>
          </p:nvPr>
        </p:nvSpPr>
        <p:spPr bwMode="auto">
          <a:xfrm>
            <a:off x="5797550" y="8480425"/>
            <a:ext cx="795338" cy="282575"/>
          </a:xfrm>
          <a:prstGeom prst="rect">
            <a:avLst/>
          </a:prstGeom>
          <a:noFill/>
          <a:ln w="9525">
            <a:noFill/>
            <a:miter lim="800000"/>
            <a:headEnd/>
            <a:tailEnd/>
          </a:ln>
          <a:effectLst/>
        </p:spPr>
        <p:txBody>
          <a:bodyPr vert="horz" wrap="square" lIns="18380" tIns="0" rIns="18380" bIns="0" numCol="1" anchor="b" anchorCtr="0" compatLnSpc="1">
            <a:prstTxWarp prst="textNoShape">
              <a:avLst/>
            </a:prstTxWarp>
          </a:bodyPr>
          <a:lstStyle>
            <a:lvl1pPr algn="r" defTabSz="881063">
              <a:lnSpc>
                <a:spcPct val="100000"/>
              </a:lnSpc>
              <a:defRPr sz="800">
                <a:ea typeface="+mn-ea"/>
              </a:defRPr>
            </a:lvl1pPr>
          </a:lstStyle>
          <a:p>
            <a:pPr>
              <a:defRPr/>
            </a:pPr>
            <a:fld id="{B9A54F42-B895-460B-B101-00DE5A03EC84}" type="slidenum">
              <a:rPr lang="zh-TW" altLang="en-US"/>
              <a:pPr>
                <a:defRPr/>
              </a:pPr>
              <a:t>‹#›</a:t>
            </a:fld>
            <a:endParaRPr lang="en-US" altLang="zh-TW"/>
          </a:p>
        </p:txBody>
      </p:sp>
      <p:sp>
        <p:nvSpPr>
          <p:cNvPr id="153606" name="Rectangle 12"/>
          <p:cNvSpPr>
            <a:spLocks noGrp="1" noRot="1" noChangeAspect="1" noChangeArrowheads="1" noTextEdit="1"/>
          </p:cNvSpPr>
          <p:nvPr>
            <p:ph type="sldImg" idx="2"/>
          </p:nvPr>
        </p:nvSpPr>
        <p:spPr bwMode="auto">
          <a:xfrm>
            <a:off x="855663" y="239713"/>
            <a:ext cx="5200650" cy="39004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83309" name="Rectangle 13"/>
          <p:cNvSpPr>
            <a:spLocks noGrp="1" noChangeArrowheads="1"/>
          </p:cNvSpPr>
          <p:nvPr>
            <p:ph type="body" sz="quarter" idx="3"/>
          </p:nvPr>
        </p:nvSpPr>
        <p:spPr bwMode="auto">
          <a:xfrm>
            <a:off x="395288" y="4278313"/>
            <a:ext cx="5986462" cy="4154487"/>
          </a:xfrm>
          <a:prstGeom prst="rect">
            <a:avLst/>
          </a:prstGeom>
          <a:noFill/>
          <a:ln w="9525">
            <a:noFill/>
            <a:miter lim="800000"/>
            <a:headEnd/>
            <a:tailEnd/>
          </a:ln>
          <a:effectLst/>
        </p:spPr>
        <p:txBody>
          <a:bodyPr vert="horz" wrap="square" lIns="93435" tIns="49014" rIns="93435" bIns="49014" numCol="1" anchor="t" anchorCtr="0" compatLnSpc="1">
            <a:prstTxWarp prst="textNoShape">
              <a:avLst/>
            </a:prstTxWarp>
          </a:bodyPr>
          <a:lstStyle/>
          <a:p>
            <a:pPr lvl="0"/>
            <a:r>
              <a:rPr lang="en-US" altLang="zh-TW" noProof="0" smtClean="0"/>
              <a:t>Body Text</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Tree>
    <p:extLst>
      <p:ext uri="{BB962C8B-B14F-4D97-AF65-F5344CB8AC3E}">
        <p14:creationId xmlns:p14="http://schemas.microsoft.com/office/powerpoint/2010/main" val="419422787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1pPr>
    <a:lvl2pPr marL="482600" indent="-120650"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2pPr>
    <a:lvl3pPr marL="9667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3pPr>
    <a:lvl4pPr marL="14493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4pPr>
    <a:lvl5pPr marL="1931988" algn="l" defTabSz="1020763" rtl="0" eaLnBrk="0" fontAlgn="base" hangingPunct="0">
      <a:lnSpc>
        <a:spcPct val="90000"/>
      </a:lnSpc>
      <a:spcBef>
        <a:spcPct val="40000"/>
      </a:spcBef>
      <a:spcAft>
        <a:spcPct val="0"/>
      </a:spcAft>
      <a:buSzPct val="100000"/>
      <a:buChar char="•"/>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71B4A8BF-1977-454A-B0AD-BA4163F2F0AB}" type="slidenum">
              <a:rPr lang="zh-TW" altLang="en-US" smtClean="0"/>
              <a:pPr>
                <a:defRPr/>
              </a:pPr>
              <a:t>1</a:t>
            </a:fld>
            <a:endParaRPr lang="en-US" altLang="zh-TW" smtClean="0"/>
          </a:p>
        </p:txBody>
      </p:sp>
      <p:sp>
        <p:nvSpPr>
          <p:cNvPr id="154627" name="Rectangle 2"/>
          <p:cNvSpPr>
            <a:spLocks noGrp="1" noRot="1" noChangeAspect="1" noChangeArrowheads="1" noTextEdit="1"/>
          </p:cNvSpPr>
          <p:nvPr>
            <p:ph type="sldImg"/>
          </p:nvPr>
        </p:nvSpPr>
        <p:spPr>
          <a:xfrm>
            <a:off x="858838" y="239713"/>
            <a:ext cx="5199062" cy="3898900"/>
          </a:xfrm>
          <a:ln/>
        </p:spPr>
      </p:sp>
      <p:sp>
        <p:nvSpPr>
          <p:cNvPr id="154628" name="Rectangle 3"/>
          <p:cNvSpPr>
            <a:spLocks noGrp="1" noChangeArrowheads="1"/>
          </p:cNvSpPr>
          <p:nvPr>
            <p:ph type="body" idx="1"/>
          </p:nvPr>
        </p:nvSpPr>
        <p:spPr>
          <a:xfrm>
            <a:off x="396875" y="4278313"/>
            <a:ext cx="5984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zh-TW" smtClean="0"/>
          </a:p>
        </p:txBody>
      </p:sp>
    </p:spTree>
    <p:extLst>
      <p:ext uri="{BB962C8B-B14F-4D97-AF65-F5344CB8AC3E}">
        <p14:creationId xmlns:p14="http://schemas.microsoft.com/office/powerpoint/2010/main" val="133353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A54F42-B895-460B-B101-00DE5A03EC84}" type="slidenum">
              <a:rPr lang="zh-TW" altLang="en-US" smtClean="0"/>
              <a:pPr>
                <a:defRPr/>
              </a:pPr>
              <a:t>2</a:t>
            </a:fld>
            <a:endParaRPr lang="en-US" altLang="zh-TW"/>
          </a:p>
        </p:txBody>
      </p:sp>
    </p:spTree>
    <p:extLst>
      <p:ext uri="{BB962C8B-B14F-4D97-AF65-F5344CB8AC3E}">
        <p14:creationId xmlns:p14="http://schemas.microsoft.com/office/powerpoint/2010/main" val="121382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EB923301-97AF-4BBD-A94D-DFD73FB83F01}" type="slidenum">
              <a:rPr lang="zh-TW" altLang="en-US" smtClean="0"/>
              <a:pPr>
                <a:defRPr/>
              </a:pPr>
              <a:t>3</a:t>
            </a:fld>
            <a:endParaRPr lang="en-US" altLang="zh-TW" smtClean="0"/>
          </a:p>
        </p:txBody>
      </p:sp>
      <p:sp>
        <p:nvSpPr>
          <p:cNvPr id="155651" name="Rectangle 2"/>
          <p:cNvSpPr>
            <a:spLocks noGrp="1" noRot="1" noChangeAspect="1" noChangeArrowheads="1" noTextEdit="1"/>
          </p:cNvSpPr>
          <p:nvPr>
            <p:ph type="sldImg"/>
          </p:nvPr>
        </p:nvSpPr>
        <p:spPr>
          <a:xfrm>
            <a:off x="858838" y="239713"/>
            <a:ext cx="5199062" cy="3898900"/>
          </a:xfrm>
          <a:ln/>
        </p:spPr>
      </p:sp>
      <p:sp>
        <p:nvSpPr>
          <p:cNvPr id="155652" name="Rectangle 3"/>
          <p:cNvSpPr>
            <a:spLocks noGrp="1" noChangeArrowheads="1"/>
          </p:cNvSpPr>
          <p:nvPr>
            <p:ph type="body" idx="1"/>
          </p:nvPr>
        </p:nvSpPr>
        <p:spPr>
          <a:xfrm>
            <a:off x="396875" y="4278313"/>
            <a:ext cx="5984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zh-TW" smtClean="0"/>
          </a:p>
        </p:txBody>
      </p:sp>
    </p:spTree>
    <p:extLst>
      <p:ext uri="{BB962C8B-B14F-4D97-AF65-F5344CB8AC3E}">
        <p14:creationId xmlns:p14="http://schemas.microsoft.com/office/powerpoint/2010/main" val="93133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A54F42-B895-460B-B101-00DE5A03EC84}" type="slidenum">
              <a:rPr lang="zh-TW" altLang="en-US" smtClean="0"/>
              <a:pPr>
                <a:defRPr/>
              </a:pPr>
              <a:t>17</a:t>
            </a:fld>
            <a:endParaRPr lang="en-US" altLang="zh-TW"/>
          </a:p>
        </p:txBody>
      </p:sp>
    </p:spTree>
    <p:extLst>
      <p:ext uri="{BB962C8B-B14F-4D97-AF65-F5344CB8AC3E}">
        <p14:creationId xmlns:p14="http://schemas.microsoft.com/office/powerpoint/2010/main" val="160855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A160D236-CAD1-4402-A00B-5F089D9A1380}" type="slidenum">
              <a:rPr lang="zh-TW" altLang="en-US" smtClean="0"/>
              <a:pPr>
                <a:defRPr/>
              </a:pPr>
              <a:t>49</a:t>
            </a:fld>
            <a:endParaRPr lang="en-US" altLang="zh-TW" smtClean="0"/>
          </a:p>
        </p:txBody>
      </p:sp>
      <p:sp>
        <p:nvSpPr>
          <p:cNvPr id="156675" name="Rectangle 2"/>
          <p:cNvSpPr>
            <a:spLocks noGrp="1" noRot="1" noChangeAspect="1" noChangeArrowheads="1" noTextEdit="1"/>
          </p:cNvSpPr>
          <p:nvPr>
            <p:ph type="sldImg"/>
          </p:nvPr>
        </p:nvSpPr>
        <p:spPr>
          <a:xfrm>
            <a:off x="858838" y="239713"/>
            <a:ext cx="5199062" cy="3898900"/>
          </a:xfrm>
          <a:ln/>
        </p:spPr>
      </p:sp>
      <p:sp>
        <p:nvSpPr>
          <p:cNvPr id="156676" name="Rectangle 3"/>
          <p:cNvSpPr>
            <a:spLocks noGrp="1" noChangeArrowheads="1"/>
          </p:cNvSpPr>
          <p:nvPr>
            <p:ph type="body" idx="1"/>
          </p:nvPr>
        </p:nvSpPr>
        <p:spPr>
          <a:xfrm>
            <a:off x="396875" y="4278313"/>
            <a:ext cx="5984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zh-TW" smtClean="0"/>
          </a:p>
        </p:txBody>
      </p:sp>
    </p:spTree>
    <p:extLst>
      <p:ext uri="{BB962C8B-B14F-4D97-AF65-F5344CB8AC3E}">
        <p14:creationId xmlns:p14="http://schemas.microsoft.com/office/powerpoint/2010/main" val="11555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p:txBody>
          <a:bodyPr/>
          <a:lstStyle/>
          <a:p>
            <a:pPr>
              <a:defRPr/>
            </a:pPr>
            <a:fld id="{E9AF93CA-F5FC-4F5A-B5EF-0096BAE80591}" type="slidenum">
              <a:rPr lang="zh-TW" altLang="en-US" smtClean="0"/>
              <a:pPr>
                <a:defRPr/>
              </a:pPr>
              <a:t>83</a:t>
            </a:fld>
            <a:endParaRPr lang="en-US" altLang="zh-TW" smtClean="0"/>
          </a:p>
        </p:txBody>
      </p:sp>
      <p:sp>
        <p:nvSpPr>
          <p:cNvPr id="157699" name="Rectangle 2"/>
          <p:cNvSpPr>
            <a:spLocks noGrp="1" noRot="1" noChangeAspect="1" noChangeArrowheads="1" noTextEdit="1"/>
          </p:cNvSpPr>
          <p:nvPr>
            <p:ph type="sldImg"/>
          </p:nvPr>
        </p:nvSpPr>
        <p:spPr>
          <a:xfrm>
            <a:off x="858838" y="239713"/>
            <a:ext cx="5199062" cy="3898900"/>
          </a:xfrm>
          <a:ln/>
        </p:spPr>
      </p:sp>
      <p:sp>
        <p:nvSpPr>
          <p:cNvPr id="157700" name="Rectangle 3"/>
          <p:cNvSpPr>
            <a:spLocks noGrp="1" noChangeArrowheads="1"/>
          </p:cNvSpPr>
          <p:nvPr>
            <p:ph type="body" idx="1"/>
          </p:nvPr>
        </p:nvSpPr>
        <p:spPr>
          <a:xfrm>
            <a:off x="396875" y="4278313"/>
            <a:ext cx="5984875" cy="4156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zh-TW" smtClean="0"/>
          </a:p>
        </p:txBody>
      </p:sp>
    </p:spTree>
    <p:extLst>
      <p:ext uri="{BB962C8B-B14F-4D97-AF65-F5344CB8AC3E}">
        <p14:creationId xmlns:p14="http://schemas.microsoft.com/office/powerpoint/2010/main" val="3586373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投影片圖像版面配置區 1"/>
          <p:cNvSpPr>
            <a:spLocks noGrp="1" noRot="1" noChangeAspect="1" noTextEdit="1"/>
          </p:cNvSpPr>
          <p:nvPr>
            <p:ph type="sldImg"/>
          </p:nvPr>
        </p:nvSpPr>
        <p:spPr>
          <a:ln/>
        </p:spPr>
      </p:sp>
      <p:sp>
        <p:nvSpPr>
          <p:cNvPr id="1587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81482685-EA72-40D3-A554-BD0C67E9F886}" type="slidenum">
              <a:rPr lang="zh-TW" altLang="en-US" smtClean="0"/>
              <a:pPr>
                <a:defRPr/>
              </a:pPr>
              <a:t>136</a:t>
            </a:fld>
            <a:endParaRPr lang="en-US" altLang="zh-TW"/>
          </a:p>
        </p:txBody>
      </p:sp>
    </p:spTree>
    <p:extLst>
      <p:ext uri="{BB962C8B-B14F-4D97-AF65-F5344CB8AC3E}">
        <p14:creationId xmlns:p14="http://schemas.microsoft.com/office/powerpoint/2010/main" val="321048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p:txBody>
          <a:bodyPr/>
          <a:lstStyle/>
          <a:p>
            <a:pPr>
              <a:defRPr/>
            </a:pPr>
            <a:fld id="{99221D4B-68D6-423C-BCD7-656A1B0F3F23}" type="slidenum">
              <a:rPr lang="zh-TW" altLang="en-US" smtClean="0"/>
              <a:pPr>
                <a:defRPr/>
              </a:pPr>
              <a:t>138</a:t>
            </a:fld>
            <a:endParaRPr lang="en-US" altLang="zh-TW"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Tree>
    <p:extLst>
      <p:ext uri="{BB962C8B-B14F-4D97-AF65-F5344CB8AC3E}">
        <p14:creationId xmlns:p14="http://schemas.microsoft.com/office/powerpoint/2010/main" val="3998042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altLang="zh-TW" sz="700">
                <a:solidFill>
                  <a:srgbClr val="D3D3D3"/>
                </a:solidFill>
                <a:ea typeface="新細明體" pitchFamily="18" charset="-120"/>
              </a:rPr>
              <a:t>© 2007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altLang="zh-TW" sz="700">
                <a:solidFill>
                  <a:srgbClr val="D3D3D3"/>
                </a:solidFill>
                <a:ea typeface="新細明體" pitchFamily="18" charset="-120"/>
              </a:rPr>
              <a:t>Cisco Public</a:t>
            </a:r>
          </a:p>
        </p:txBody>
      </p:sp>
      <p:sp>
        <p:nvSpPr>
          <p:cNvPr id="7" name="Rectangle 5"/>
          <p:cNvSpPr>
            <a:spLocks noChangeArrowheads="1"/>
          </p:cNvSpPr>
          <p:nvPr/>
        </p:nvSpPr>
        <p:spPr bwMode="auto">
          <a:xfrm>
            <a:off x="193675" y="6565900"/>
            <a:ext cx="962025" cy="295275"/>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altLang="zh-TW" sz="700">
                <a:solidFill>
                  <a:srgbClr val="D3D3D3"/>
                </a:solidFill>
                <a:ea typeface="新細明體" pitchFamily="18" charset="-120"/>
              </a:rPr>
              <a:t>ITE PC v4.0</a:t>
            </a:r>
          </a:p>
          <a:p>
            <a:pPr algn="l" defTabSz="814388">
              <a:lnSpc>
                <a:spcPct val="100000"/>
              </a:lnSpc>
              <a:defRPr/>
            </a:pPr>
            <a:r>
              <a:rPr lang="en-US" altLang="zh-TW" sz="700">
                <a:solidFill>
                  <a:srgbClr val="D3D3D3"/>
                </a:solidFill>
                <a:ea typeface="新細明體" pitchFamily="18" charset="-120"/>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9FB43B78-80D0-4E71-9D8A-5D2DE628BE2E}" type="slidenum">
              <a:rPr lang="zh-TW" altLang="en-US" sz="1000">
                <a:solidFill>
                  <a:srgbClr val="D3D3D3"/>
                </a:solidFill>
                <a:ea typeface="新細明體" pitchFamily="18" charset="-120"/>
              </a:rPr>
              <a:pPr algn="r" defTabSz="814388">
                <a:lnSpc>
                  <a:spcPct val="100000"/>
                </a:lnSpc>
                <a:defRPr/>
              </a:pPr>
              <a:t>‹#›</a:t>
            </a:fld>
            <a:endParaRPr lang="en-US" altLang="zh-TW" sz="1000">
              <a:solidFill>
                <a:srgbClr val="D3D3D3"/>
              </a:solidFill>
              <a:ea typeface="新細明體" pitchFamily="18" charset="-120"/>
            </a:endParaRPr>
          </a:p>
        </p:txBody>
      </p:sp>
      <p:pic>
        <p:nvPicPr>
          <p:cNvPr id="9" name="Picture 9" descr="Cisco_New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8935" name="Rectangle 7"/>
          <p:cNvSpPr>
            <a:spLocks noGrp="1" noChangeArrowheads="1"/>
          </p:cNvSpPr>
          <p:nvPr>
            <p:ph type="ctrTitle"/>
          </p:nvPr>
        </p:nvSpPr>
        <p:spPr bwMode="white">
          <a:xfrm>
            <a:off x="311150" y="2671763"/>
            <a:ext cx="3768725" cy="830262"/>
          </a:xfrm>
          <a:ln/>
        </p:spPr>
        <p:txBody>
          <a:bodyPr anchor="ctr"/>
          <a:lstStyle>
            <a:lvl1pPr>
              <a:defRPr sz="3900" b="0">
                <a:solidFill>
                  <a:srgbClr val="FFFFFF"/>
                </a:solidFill>
              </a:defRPr>
            </a:lvl1pPr>
          </a:lstStyle>
          <a:p>
            <a:r>
              <a:rPr lang="en-US" altLang="zh-TW"/>
              <a:t>Click To Edit Master Title Style</a:t>
            </a:r>
          </a:p>
        </p:txBody>
      </p:sp>
      <p:sp>
        <p:nvSpPr>
          <p:cNvPr id="1148936"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400" b="1">
                <a:solidFill>
                  <a:schemeClr val="bg2"/>
                </a:solidFill>
              </a:defRPr>
            </a:lvl1pPr>
          </a:lstStyle>
          <a:p>
            <a:r>
              <a:rPr lang="en-US" altLang="zh-TW"/>
              <a:t>Click to Edit Master Subtitle Style</a:t>
            </a:r>
          </a:p>
        </p:txBody>
      </p:sp>
    </p:spTree>
    <p:extLst>
      <p:ext uri="{BB962C8B-B14F-4D97-AF65-F5344CB8AC3E}">
        <p14:creationId xmlns:p14="http://schemas.microsoft.com/office/powerpoint/2010/main" val="82013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8696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65925" y="627063"/>
            <a:ext cx="2035175" cy="48450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55638" y="627063"/>
            <a:ext cx="5957887" cy="48450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5249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5638" y="1900238"/>
            <a:ext cx="7940675" cy="4144962"/>
          </a:xfrm>
        </p:spPr>
        <p:txBody>
          <a:bodyPr/>
          <a:lstStyle>
            <a:lvl1pPr>
              <a:buSzPct val="75000"/>
              <a:buFont typeface="Wingdings" pitchFamily="2" charset="2"/>
              <a:buChar char="n"/>
              <a:defRPr/>
            </a:lvl1pPr>
            <a:lvl2pPr marL="622300" indent="-177800">
              <a:buSzPct val="75000"/>
              <a:buFont typeface="Wingdings" pitchFamily="2" charset="2"/>
              <a:buChar char="Ø"/>
              <a:defRPr/>
            </a:lvl2pPr>
            <a:lvl3pPr marL="990600" indent="-177800">
              <a:buSzPct val="75000"/>
              <a:buFont typeface="Wingdings" pitchFamily="2" charset="2"/>
              <a:buChar char="l"/>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標題 4"/>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10151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741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55638" y="19002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702175" y="19002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093234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76437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686420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72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5561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08299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62706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altLang="zh-TW" smtClean="0"/>
              <a:t>Slide Title</a:t>
            </a:r>
          </a:p>
        </p:txBody>
      </p:sp>
      <p:sp>
        <p:nvSpPr>
          <p:cNvPr id="1147907" name="Rectangle 3"/>
          <p:cNvSpPr>
            <a:spLocks noChangeArrowheads="1"/>
          </p:cNvSpPr>
          <p:nvPr/>
        </p:nvSpPr>
        <p:spPr bwMode="auto">
          <a:xfrm>
            <a:off x="193675" y="6565900"/>
            <a:ext cx="962025" cy="295275"/>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altLang="zh-TW" sz="700">
                <a:solidFill>
                  <a:srgbClr val="D3D3D3"/>
                </a:solidFill>
                <a:ea typeface="新細明體" pitchFamily="18" charset="-120"/>
              </a:rPr>
              <a:t>ITE PC v4.0</a:t>
            </a:r>
          </a:p>
          <a:p>
            <a:pPr algn="l" defTabSz="814388">
              <a:lnSpc>
                <a:spcPct val="100000"/>
              </a:lnSpc>
              <a:defRPr/>
            </a:pPr>
            <a:r>
              <a:rPr lang="en-US" altLang="zh-TW" sz="700">
                <a:solidFill>
                  <a:srgbClr val="D3D3D3"/>
                </a:solidFill>
                <a:ea typeface="新細明體" pitchFamily="18" charset="-120"/>
              </a:rPr>
              <a:t>Chapter 1</a:t>
            </a:r>
          </a:p>
        </p:txBody>
      </p:sp>
      <p:sp>
        <p:nvSpPr>
          <p:cNvPr id="1147908" name="Rectangle 4"/>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029DFBDC-A6CA-4D92-9015-E5D8C22DF760}" type="slidenum">
              <a:rPr lang="zh-TW" altLang="en-US" sz="1000">
                <a:solidFill>
                  <a:srgbClr val="D3D3D3"/>
                </a:solidFill>
                <a:ea typeface="新細明體" pitchFamily="18" charset="-120"/>
              </a:rPr>
              <a:pPr algn="r" defTabSz="814388">
                <a:lnSpc>
                  <a:spcPct val="100000"/>
                </a:lnSpc>
                <a:defRPr/>
              </a:pPr>
              <a:t>‹#›</a:t>
            </a:fld>
            <a:endParaRPr lang="en-US" altLang="zh-TW" sz="1000">
              <a:solidFill>
                <a:srgbClr val="D3D3D3"/>
              </a:solidFill>
              <a:ea typeface="新細明體" pitchFamily="18" charset="-120"/>
            </a:endParaRPr>
          </a:p>
        </p:txBody>
      </p:sp>
      <p:sp>
        <p:nvSpPr>
          <p:cNvPr id="1029" name="Rectangle 5"/>
          <p:cNvSpPr>
            <a:spLocks noGrp="1" noChangeArrowheads="1"/>
          </p:cNvSpPr>
          <p:nvPr>
            <p:ph type="body" idx="1"/>
          </p:nvPr>
        </p:nvSpPr>
        <p:spPr bwMode="auto">
          <a:xfrm>
            <a:off x="655638" y="19002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t" anchorCtr="0" compatLnSpc="1">
            <a:prstTxWarp prst="textNoShape">
              <a:avLst/>
            </a:prstTxWarp>
          </a:bodyPr>
          <a:lstStyle/>
          <a:p>
            <a:pPr lvl="0"/>
            <a:r>
              <a:rPr lang="en-US" altLang="zh-TW" smtClean="0"/>
              <a:t>Body Text</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pic>
        <p:nvPicPr>
          <p:cNvPr id="1030" name="Picture 6" descr="PPt_TopBand_Artwor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911" name="Rectangle 7"/>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altLang="zh-TW" sz="700">
                <a:solidFill>
                  <a:srgbClr val="D3D3D3"/>
                </a:solidFill>
                <a:ea typeface="新細明體" pitchFamily="18" charset="-120"/>
              </a:rPr>
              <a:t>© 2007 Cisco Systems, Inc. All rights reserved.</a:t>
            </a:r>
          </a:p>
        </p:txBody>
      </p:sp>
      <p:sp>
        <p:nvSpPr>
          <p:cNvPr id="1147912" name="Rectangle 8"/>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altLang="zh-TW" sz="700">
                <a:solidFill>
                  <a:srgbClr val="D3D3D3"/>
                </a:solidFill>
                <a:ea typeface="新細明體" pitchFamily="18" charset="-120"/>
              </a:rPr>
              <a:t>Cisco Public</a:t>
            </a:r>
          </a:p>
        </p:txBody>
      </p:sp>
      <p:pic>
        <p:nvPicPr>
          <p:cNvPr id="1033" name="Picture 10" descr="ylw_diplom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172450" y="5915025"/>
            <a:ext cx="9715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Rectangle 11"/>
          <p:cNvSpPr>
            <a:spLocks noChangeArrowheads="1"/>
          </p:cNvSpPr>
          <p:nvPr userDrawn="1"/>
        </p:nvSpPr>
        <p:spPr bwMode="auto">
          <a:xfrm>
            <a:off x="8388350" y="6165850"/>
            <a:ext cx="576263" cy="400050"/>
          </a:xfrm>
          <a:prstGeom prst="rect">
            <a:avLst/>
          </a:prstGeom>
          <a:noFill/>
          <a:ln w="9525">
            <a:noFill/>
            <a:miter lim="800000"/>
            <a:headEnd/>
            <a:tailEnd/>
          </a:ln>
          <a:effectLst/>
        </p:spPr>
        <p:txBody>
          <a:bodyPr>
            <a:spAutoFit/>
          </a:bodyPr>
          <a:lstStyle/>
          <a:p>
            <a:pPr eaLnBrk="1" hangingPunct="1">
              <a:lnSpc>
                <a:spcPct val="100000"/>
              </a:lnSpc>
              <a:defRPr/>
            </a:pPr>
            <a:fld id="{11B911DE-FA78-4FB7-9904-7D61D5371DE0}" type="slidenum">
              <a:rPr lang="zh-TW" altLang="en-US" sz="2000">
                <a:solidFill>
                  <a:srgbClr val="009900"/>
                </a:solidFill>
                <a:latin typeface="Impact" pitchFamily="34" charset="0"/>
                <a:ea typeface="新細明體" pitchFamily="18" charset="-120"/>
              </a:rPr>
              <a:pPr eaLnBrk="1" hangingPunct="1">
                <a:lnSpc>
                  <a:spcPct val="100000"/>
                </a:lnSpc>
                <a:defRPr/>
              </a:pPr>
              <a:t>‹#›</a:t>
            </a:fld>
            <a:endParaRPr lang="en-US" altLang="zh-TW" sz="2000" dirty="0">
              <a:solidFill>
                <a:srgbClr val="009900"/>
              </a:solidFill>
              <a:latin typeface="Impact" pitchFamily="34" charset="0"/>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4247"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40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4000" b="1">
          <a:solidFill>
            <a:srgbClr val="708CA1"/>
          </a:solidFill>
          <a:latin typeface="Times New Roman" pitchFamily="18" charset="0"/>
          <a:ea typeface="標楷體" pitchFamily="65" charset="-120"/>
        </a:defRPr>
      </a:lvl2pPr>
      <a:lvl3pPr algn="l" defTabSz="814388" rtl="0" eaLnBrk="0" fontAlgn="base" hangingPunct="0">
        <a:lnSpc>
          <a:spcPct val="90000"/>
        </a:lnSpc>
        <a:spcBef>
          <a:spcPct val="0"/>
        </a:spcBef>
        <a:spcAft>
          <a:spcPct val="0"/>
        </a:spcAft>
        <a:defRPr sz="4000" b="1">
          <a:solidFill>
            <a:srgbClr val="708CA1"/>
          </a:solidFill>
          <a:latin typeface="Times New Roman" pitchFamily="18" charset="0"/>
          <a:ea typeface="標楷體" pitchFamily="65" charset="-120"/>
        </a:defRPr>
      </a:lvl3pPr>
      <a:lvl4pPr algn="l" defTabSz="814388" rtl="0" eaLnBrk="0" fontAlgn="base" hangingPunct="0">
        <a:lnSpc>
          <a:spcPct val="90000"/>
        </a:lnSpc>
        <a:spcBef>
          <a:spcPct val="0"/>
        </a:spcBef>
        <a:spcAft>
          <a:spcPct val="0"/>
        </a:spcAft>
        <a:defRPr sz="4000" b="1">
          <a:solidFill>
            <a:srgbClr val="708CA1"/>
          </a:solidFill>
          <a:latin typeface="Times New Roman" pitchFamily="18" charset="0"/>
          <a:ea typeface="標楷體" pitchFamily="65" charset="-120"/>
        </a:defRPr>
      </a:lvl4pPr>
      <a:lvl5pPr algn="l" defTabSz="814388" rtl="0" eaLnBrk="0" fontAlgn="base" hangingPunct="0">
        <a:lnSpc>
          <a:spcPct val="90000"/>
        </a:lnSpc>
        <a:spcBef>
          <a:spcPct val="0"/>
        </a:spcBef>
        <a:spcAft>
          <a:spcPct val="0"/>
        </a:spcAft>
        <a:defRPr sz="4000" b="1">
          <a:solidFill>
            <a:srgbClr val="708CA1"/>
          </a:solidFill>
          <a:latin typeface="Times New Roman" pitchFamily="18" charset="0"/>
          <a:ea typeface="標楷體" pitchFamily="65" charset="-120"/>
        </a:defRPr>
      </a:lvl5pPr>
      <a:lvl6pPr marL="457200" algn="l" defTabSz="814388" rtl="0" fontAlgn="base">
        <a:lnSpc>
          <a:spcPct val="90000"/>
        </a:lnSpc>
        <a:spcBef>
          <a:spcPct val="0"/>
        </a:spcBef>
        <a:spcAft>
          <a:spcPct val="0"/>
        </a:spcAft>
        <a:defRPr sz="4000" b="1">
          <a:solidFill>
            <a:srgbClr val="708CA1"/>
          </a:solidFill>
          <a:latin typeface="Times New Roman" pitchFamily="18" charset="0"/>
          <a:ea typeface="標楷體" pitchFamily="65" charset="-120"/>
        </a:defRPr>
      </a:lvl6pPr>
      <a:lvl7pPr marL="914400" algn="l" defTabSz="814388" rtl="0" fontAlgn="base">
        <a:lnSpc>
          <a:spcPct val="90000"/>
        </a:lnSpc>
        <a:spcBef>
          <a:spcPct val="0"/>
        </a:spcBef>
        <a:spcAft>
          <a:spcPct val="0"/>
        </a:spcAft>
        <a:defRPr sz="4000" b="1">
          <a:solidFill>
            <a:srgbClr val="708CA1"/>
          </a:solidFill>
          <a:latin typeface="Times New Roman" pitchFamily="18" charset="0"/>
          <a:ea typeface="標楷體" pitchFamily="65" charset="-120"/>
        </a:defRPr>
      </a:lvl7pPr>
      <a:lvl8pPr marL="1371600" algn="l" defTabSz="814388" rtl="0" fontAlgn="base">
        <a:lnSpc>
          <a:spcPct val="90000"/>
        </a:lnSpc>
        <a:spcBef>
          <a:spcPct val="0"/>
        </a:spcBef>
        <a:spcAft>
          <a:spcPct val="0"/>
        </a:spcAft>
        <a:defRPr sz="4000" b="1">
          <a:solidFill>
            <a:srgbClr val="708CA1"/>
          </a:solidFill>
          <a:latin typeface="Times New Roman" pitchFamily="18" charset="0"/>
          <a:ea typeface="標楷體" pitchFamily="65" charset="-120"/>
        </a:defRPr>
      </a:lvl8pPr>
      <a:lvl9pPr marL="1828800" algn="l" defTabSz="814388" rtl="0" fontAlgn="base">
        <a:lnSpc>
          <a:spcPct val="90000"/>
        </a:lnSpc>
        <a:spcBef>
          <a:spcPct val="0"/>
        </a:spcBef>
        <a:spcAft>
          <a:spcPct val="0"/>
        </a:spcAft>
        <a:defRPr sz="4000" b="1">
          <a:solidFill>
            <a:srgbClr val="708CA1"/>
          </a:solidFill>
          <a:latin typeface="Times New Roman" pitchFamily="18" charset="0"/>
          <a:ea typeface="標楷體" pitchFamily="65" charset="-12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8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buChar char="–"/>
        <a:defRPr sz="2400">
          <a:solidFill>
            <a:schemeClr val="tx1"/>
          </a:solidFill>
          <a:latin typeface="+mn-lt"/>
          <a:ea typeface="+mn-ea"/>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Arial" charset="0"/>
          <a:ea typeface="+mn-ea"/>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Arial" charset="0"/>
          <a:ea typeface="+mn-ea"/>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Arial" charset="0"/>
          <a:ea typeface="+mn-ea"/>
        </a:defRPr>
      </a:lvl5pPr>
      <a:lvl6pPr marL="2062163" algn="l" defTabSz="814388" rtl="0" fontAlgn="base">
        <a:lnSpc>
          <a:spcPct val="95000"/>
        </a:lnSpc>
        <a:spcBef>
          <a:spcPct val="35000"/>
        </a:spcBef>
        <a:spcAft>
          <a:spcPct val="0"/>
        </a:spcAft>
        <a:buClr>
          <a:srgbClr val="708CA1"/>
        </a:buClr>
        <a:defRPr sz="2000">
          <a:solidFill>
            <a:schemeClr val="tx1"/>
          </a:solidFill>
          <a:latin typeface="Arial" charset="0"/>
          <a:ea typeface="+mn-ea"/>
        </a:defRPr>
      </a:lvl6pPr>
      <a:lvl7pPr marL="2519363" algn="l" defTabSz="814388" rtl="0" fontAlgn="base">
        <a:lnSpc>
          <a:spcPct val="95000"/>
        </a:lnSpc>
        <a:spcBef>
          <a:spcPct val="35000"/>
        </a:spcBef>
        <a:spcAft>
          <a:spcPct val="0"/>
        </a:spcAft>
        <a:buClr>
          <a:srgbClr val="708CA1"/>
        </a:buClr>
        <a:defRPr sz="2000">
          <a:solidFill>
            <a:schemeClr val="tx1"/>
          </a:solidFill>
          <a:latin typeface="Arial" charset="0"/>
          <a:ea typeface="+mn-ea"/>
        </a:defRPr>
      </a:lvl7pPr>
      <a:lvl8pPr marL="2976563" algn="l" defTabSz="814388" rtl="0" fontAlgn="base">
        <a:lnSpc>
          <a:spcPct val="95000"/>
        </a:lnSpc>
        <a:spcBef>
          <a:spcPct val="35000"/>
        </a:spcBef>
        <a:spcAft>
          <a:spcPct val="0"/>
        </a:spcAft>
        <a:buClr>
          <a:srgbClr val="708CA1"/>
        </a:buClr>
        <a:defRPr sz="2000">
          <a:solidFill>
            <a:schemeClr val="tx1"/>
          </a:solidFill>
          <a:latin typeface="Arial" charset="0"/>
          <a:ea typeface="+mn-ea"/>
        </a:defRPr>
      </a:lvl8pPr>
      <a:lvl9pPr marL="3433763" algn="l" defTabSz="814388" rtl="0" fontAlgn="base">
        <a:lnSpc>
          <a:spcPct val="95000"/>
        </a:lnSpc>
        <a:spcBef>
          <a:spcPct val="35000"/>
        </a:spcBef>
        <a:spcAft>
          <a:spcPct val="0"/>
        </a:spcAft>
        <a:buClr>
          <a:srgbClr val="708CA1"/>
        </a:buClr>
        <a:defRPr sz="2000">
          <a:solidFill>
            <a:schemeClr val="tx1"/>
          </a:solidFill>
          <a:latin typeface="Arial"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5.png"/></Relationships>
</file>

<file path=ppt/slides/_rels/slide1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85738" y="2671763"/>
            <a:ext cx="4060825" cy="830262"/>
          </a:xfrm>
          <a:noFill/>
        </p:spPr>
        <p:txBody>
          <a:bodyPr/>
          <a:lstStyle/>
          <a:p>
            <a:pPr algn="ctr" eaLnBrk="1" hangingPunct="1"/>
            <a:r>
              <a:rPr lang="en-US" altLang="zh-TW" sz="2800" dirty="0" smtClean="0">
                <a:latin typeface="Tahoma" pitchFamily="34" charset="0"/>
                <a:cs typeface="Tahoma" pitchFamily="34" charset="0"/>
              </a:rPr>
              <a:t>IP Addressing Services</a:t>
            </a:r>
            <a:r>
              <a:rPr lang="en-US" altLang="zh-TW" sz="3200" dirty="0" smtClean="0">
                <a:latin typeface="Tahoma" pitchFamily="34" charset="0"/>
                <a:cs typeface="Tahoma" pitchFamily="34" charset="0"/>
              </a:rPr>
              <a:t/>
            </a:r>
            <a:br>
              <a:rPr lang="en-US" altLang="zh-TW" sz="3200" dirty="0" smtClean="0">
                <a:latin typeface="Tahoma" pitchFamily="34" charset="0"/>
                <a:cs typeface="Tahoma" pitchFamily="34" charset="0"/>
              </a:rPr>
            </a:br>
            <a:r>
              <a:rPr lang="en-US" altLang="zh-TW" sz="3200" dirty="0" smtClean="0">
                <a:latin typeface="Tahoma" pitchFamily="34" charset="0"/>
                <a:cs typeface="Tahoma" pitchFamily="34" charset="0"/>
              </a:rPr>
              <a:t>IP</a:t>
            </a:r>
            <a:r>
              <a:rPr lang="zh-TW" altLang="en-US" sz="3200" dirty="0" smtClean="0">
                <a:latin typeface="Tahoma" pitchFamily="34" charset="0"/>
                <a:cs typeface="Tahoma" pitchFamily="34" charset="0"/>
              </a:rPr>
              <a:t>定址服務</a:t>
            </a:r>
            <a:endParaRPr lang="en-US" altLang="zh-TW" sz="3200" dirty="0" smtClean="0">
              <a:latin typeface="Tahoma" pitchFamily="34" charset="0"/>
              <a:cs typeface="Tahoma" pitchFamily="34" charset="0"/>
            </a:endParaRPr>
          </a:p>
        </p:txBody>
      </p:sp>
      <p:sp>
        <p:nvSpPr>
          <p:cNvPr id="3075" name="Rectangle 3"/>
          <p:cNvSpPr>
            <a:spLocks noGrp="1" noChangeArrowheads="1"/>
          </p:cNvSpPr>
          <p:nvPr>
            <p:ph type="subTitle" sz="quarter" idx="1"/>
          </p:nvPr>
        </p:nvSpPr>
        <p:spPr>
          <a:xfrm>
            <a:off x="419100" y="4632325"/>
            <a:ext cx="7464425" cy="930275"/>
          </a:xfrm>
          <a:noFill/>
        </p:spPr>
        <p:txBody>
          <a:bodyPr/>
          <a:lstStyle/>
          <a:p>
            <a:pPr eaLnBrk="1" hangingPunct="1">
              <a:lnSpc>
                <a:spcPts val="2600"/>
              </a:lnSpc>
              <a:spcBef>
                <a:spcPts val="600"/>
              </a:spcBef>
            </a:pPr>
            <a:r>
              <a:rPr lang="zh-TW" altLang="en-US" dirty="0">
                <a:solidFill>
                  <a:srgbClr val="FF0000"/>
                </a:solidFill>
                <a:latin typeface="Arial Rounded MT Bold" pitchFamily="34" charset="0"/>
                <a:cs typeface="Arial" charset="0"/>
              </a:rPr>
              <a:t>姜文忠</a:t>
            </a:r>
            <a:endParaRPr lang="en-US" altLang="zh-TW" dirty="0">
              <a:solidFill>
                <a:srgbClr val="FF0000"/>
              </a:solidFill>
              <a:latin typeface="Arial Rounded MT Bold" pitchFamily="34" charset="0"/>
              <a:cs typeface="Arial" charset="0"/>
            </a:endParaRPr>
          </a:p>
          <a:p>
            <a:pPr eaLnBrk="1" hangingPunct="1">
              <a:lnSpc>
                <a:spcPts val="2600"/>
              </a:lnSpc>
              <a:spcBef>
                <a:spcPts val="600"/>
              </a:spcBef>
            </a:pPr>
            <a:r>
              <a:rPr lang="zh-TW" altLang="en-US" dirty="0">
                <a:solidFill>
                  <a:srgbClr val="FF0000"/>
                </a:solidFill>
                <a:latin typeface="Arial" charset="0"/>
                <a:cs typeface="Arial" charset="0"/>
              </a:rPr>
              <a:t>修平科技大學</a:t>
            </a:r>
            <a:endParaRPr lang="en-US" altLang="zh-TW" dirty="0">
              <a:solidFill>
                <a:srgbClr val="FF0000"/>
              </a:solidFill>
              <a:latin typeface="Arial" charset="0"/>
              <a:cs typeface="Arial" charset="0"/>
            </a:endParaRPr>
          </a:p>
        </p:txBody>
      </p:sp>
      <p:sp>
        <p:nvSpPr>
          <p:cNvPr id="4" name="Rectangle 3"/>
          <p:cNvSpPr txBox="1">
            <a:spLocks noChangeArrowheads="1"/>
          </p:cNvSpPr>
          <p:nvPr/>
        </p:nvSpPr>
        <p:spPr bwMode="auto">
          <a:xfrm>
            <a:off x="276225" y="1100138"/>
            <a:ext cx="7464425" cy="769937"/>
          </a:xfrm>
          <a:prstGeom prst="rect">
            <a:avLst/>
          </a:prstGeom>
          <a:noFill/>
          <a:ln w="9525" algn="ctr">
            <a:noFill/>
            <a:miter lim="800000"/>
            <a:headEnd/>
            <a:tailEnd/>
          </a:ln>
        </p:spPr>
        <p:txBody>
          <a:bodyPr lIns="82124" tIns="41061" rIns="82124" bIns="41061"/>
          <a:lstStyle/>
          <a:p>
            <a:pPr algn="l" defTabSz="814388" eaLnBrk="1" hangingPunct="1">
              <a:lnSpc>
                <a:spcPts val="2400"/>
              </a:lnSpc>
              <a:spcBef>
                <a:spcPts val="0"/>
              </a:spcBef>
              <a:buClr>
                <a:srgbClr val="708CA1"/>
              </a:buClr>
              <a:buFont typeface="Wingdings" pitchFamily="2" charset="2"/>
              <a:buNone/>
              <a:defRPr/>
            </a:pPr>
            <a:r>
              <a:rPr lang="en-US" altLang="zh-TW" b="1" kern="0" dirty="0">
                <a:solidFill>
                  <a:schemeClr val="bg2"/>
                </a:solidFill>
                <a:latin typeface="+mn-lt"/>
                <a:ea typeface="新細明體" pitchFamily="18" charset="-120"/>
              </a:rPr>
              <a:t>CCNA Exploration 4.0</a:t>
            </a:r>
          </a:p>
          <a:p>
            <a:pPr algn="l" defTabSz="814388" eaLnBrk="1" hangingPunct="1">
              <a:lnSpc>
                <a:spcPts val="2400"/>
              </a:lnSpc>
              <a:spcBef>
                <a:spcPts val="0"/>
              </a:spcBef>
              <a:buClr>
                <a:srgbClr val="708CA1"/>
              </a:buClr>
              <a:buFont typeface="Wingdings" pitchFamily="2" charset="2"/>
              <a:buNone/>
              <a:defRPr/>
            </a:pPr>
            <a:r>
              <a:rPr lang="en-US" altLang="zh-TW" b="1" kern="0" dirty="0">
                <a:solidFill>
                  <a:schemeClr val="bg2"/>
                </a:solidFill>
                <a:latin typeface="+mn-lt"/>
                <a:ea typeface="+mn-ea"/>
              </a:rPr>
              <a:t>Accessing the WAN </a:t>
            </a:r>
            <a:r>
              <a:rPr lang="en-US" altLang="zh-TW" b="1" kern="0" dirty="0">
                <a:solidFill>
                  <a:schemeClr val="bg2"/>
                </a:solidFill>
                <a:ea typeface="新細明體" pitchFamily="18" charset="-120"/>
              </a:rPr>
              <a:t>–</a:t>
            </a:r>
            <a:r>
              <a:rPr lang="en-US" altLang="zh-TW" b="1" kern="0" dirty="0">
                <a:solidFill>
                  <a:schemeClr val="bg2"/>
                </a:solidFill>
                <a:latin typeface="+mn-lt"/>
                <a:ea typeface="新細明體" pitchFamily="18" charset="-120"/>
              </a:rPr>
              <a:t> Chapter 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r>
              <a:rPr lang="en-US" altLang="zh-TW" smtClean="0"/>
              <a:t>DHCP Operation</a:t>
            </a:r>
            <a:endParaRPr lang="zh-TW" altLang="en-US" smtClean="0"/>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693863"/>
            <a:ext cx="70183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內容版面配置區 1"/>
          <p:cNvSpPr>
            <a:spLocks noGrp="1"/>
          </p:cNvSpPr>
          <p:nvPr>
            <p:ph idx="1"/>
          </p:nvPr>
        </p:nvSpPr>
        <p:spPr>
          <a:xfrm>
            <a:off x="655638" y="1900238"/>
            <a:ext cx="8150737" cy="4144962"/>
          </a:xfrm>
        </p:spPr>
        <p:txBody>
          <a:bodyPr/>
          <a:lstStyle/>
          <a:p>
            <a:r>
              <a:rPr lang="en-US" altLang="zh-TW" sz="2400" dirty="0"/>
              <a:t>IPv6 </a:t>
            </a:r>
            <a:r>
              <a:rPr lang="zh-TW" altLang="en-US" sz="2400" dirty="0"/>
              <a:t>位址使用介面識別字來標識鏈路上的介面</a:t>
            </a:r>
            <a:r>
              <a:rPr lang="zh-TW" altLang="en-US" sz="2400" dirty="0" smtClean="0"/>
              <a:t>。</a:t>
            </a:r>
            <a:endParaRPr lang="en-US" altLang="zh-TW" sz="2400" dirty="0" smtClean="0"/>
          </a:p>
          <a:p>
            <a:pPr lvl="1"/>
            <a:r>
              <a:rPr lang="zh-TW" altLang="en-US" sz="2000" dirty="0" smtClean="0"/>
              <a:t>它們</a:t>
            </a:r>
            <a:r>
              <a:rPr lang="zh-TW" altLang="en-US" sz="2000" dirty="0"/>
              <a:t>可視作 </a:t>
            </a:r>
            <a:r>
              <a:rPr lang="en-US" altLang="zh-TW" sz="2000" dirty="0"/>
              <a:t>IPv6 </a:t>
            </a:r>
            <a:r>
              <a:rPr lang="zh-TW" altLang="en-US" sz="2000" dirty="0"/>
              <a:t>位址的主機部分</a:t>
            </a:r>
            <a:r>
              <a:rPr lang="zh-TW" altLang="en-US" sz="2000" dirty="0" smtClean="0"/>
              <a:t>。</a:t>
            </a:r>
            <a:endParaRPr lang="en-US" altLang="zh-TW" sz="2000" dirty="0" smtClean="0"/>
          </a:p>
          <a:p>
            <a:pPr lvl="1"/>
            <a:r>
              <a:rPr lang="zh-TW" altLang="en-US" sz="2000" dirty="0" smtClean="0"/>
              <a:t>鏈</a:t>
            </a:r>
            <a:r>
              <a:rPr lang="zh-TW" altLang="en-US" sz="2000" dirty="0"/>
              <a:t>路上的介面識別字要求是唯一的</a:t>
            </a:r>
            <a:r>
              <a:rPr lang="zh-TW" altLang="en-US" sz="2000" dirty="0" smtClean="0"/>
              <a:t>。</a:t>
            </a:r>
            <a:endParaRPr lang="en-US" altLang="zh-TW" sz="2000" dirty="0" smtClean="0"/>
          </a:p>
          <a:p>
            <a:pPr lvl="1"/>
            <a:r>
              <a:rPr lang="zh-TW" altLang="en-US" sz="2000" dirty="0" smtClean="0"/>
              <a:t>介面</a:t>
            </a:r>
            <a:r>
              <a:rPr lang="zh-TW" altLang="en-US" sz="2000" dirty="0"/>
              <a:t>識別字始終為</a:t>
            </a:r>
            <a:r>
              <a:rPr lang="zh-TW" altLang="en-US" sz="2000" dirty="0">
                <a:solidFill>
                  <a:srgbClr val="FF0000"/>
                </a:solidFill>
              </a:rPr>
              <a:t> </a:t>
            </a:r>
            <a:r>
              <a:rPr lang="en-US" altLang="zh-TW" sz="2000" dirty="0">
                <a:solidFill>
                  <a:srgbClr val="FF0000"/>
                </a:solidFill>
              </a:rPr>
              <a:t>64 </a:t>
            </a:r>
            <a:r>
              <a:rPr lang="zh-TW" altLang="en-US" sz="2000" dirty="0"/>
              <a:t>位，可從第 </a:t>
            </a:r>
            <a:r>
              <a:rPr lang="en-US" altLang="zh-TW" sz="2000" dirty="0"/>
              <a:t>2 </a:t>
            </a:r>
            <a:r>
              <a:rPr lang="zh-TW" altLang="en-US" sz="2000" dirty="0"/>
              <a:t>層位址（</a:t>
            </a:r>
            <a:r>
              <a:rPr lang="en-US" altLang="zh-TW" sz="2000" dirty="0"/>
              <a:t>MAC</a:t>
            </a:r>
            <a:r>
              <a:rPr lang="zh-TW" altLang="en-US" sz="2000" dirty="0"/>
              <a:t>）中動態獲取</a:t>
            </a:r>
            <a:r>
              <a:rPr lang="zh-TW" altLang="en-US" sz="2000" dirty="0" smtClean="0"/>
              <a:t>。</a:t>
            </a:r>
            <a:endParaRPr lang="en-US" altLang="zh-TW" sz="2000" dirty="0" smtClean="0"/>
          </a:p>
          <a:p>
            <a:r>
              <a:rPr lang="en-US" altLang="zh-TW" sz="2400" dirty="0"/>
              <a:t>IPv6 </a:t>
            </a:r>
            <a:r>
              <a:rPr lang="zh-TW" altLang="en-US" sz="2400" dirty="0"/>
              <a:t>位址可動態或靜態指定：</a:t>
            </a:r>
          </a:p>
          <a:p>
            <a:pPr lvl="1"/>
            <a:r>
              <a:rPr lang="zh-TW" altLang="en-US" sz="2000" dirty="0" smtClean="0"/>
              <a:t>使用</a:t>
            </a:r>
            <a:r>
              <a:rPr lang="zh-TW" altLang="en-US" sz="2000" dirty="0"/>
              <a:t>手動介面 </a:t>
            </a:r>
            <a:r>
              <a:rPr lang="en-US" altLang="zh-TW" sz="2000" dirty="0"/>
              <a:t>ID </a:t>
            </a:r>
            <a:r>
              <a:rPr lang="zh-TW" altLang="en-US" sz="2000" dirty="0"/>
              <a:t>靜態指定</a:t>
            </a:r>
          </a:p>
          <a:p>
            <a:pPr lvl="1"/>
            <a:r>
              <a:rPr lang="zh-TW" altLang="en-US" sz="2000" dirty="0"/>
              <a:t>使用 </a:t>
            </a:r>
            <a:r>
              <a:rPr lang="en-US" altLang="zh-TW" sz="2000" dirty="0">
                <a:solidFill>
                  <a:srgbClr val="FF0000"/>
                </a:solidFill>
              </a:rPr>
              <a:t>EUI-64</a:t>
            </a:r>
            <a:r>
              <a:rPr lang="en-US" altLang="zh-TW" sz="2000" dirty="0"/>
              <a:t> </a:t>
            </a:r>
            <a:r>
              <a:rPr lang="zh-TW" altLang="en-US" sz="2000" dirty="0"/>
              <a:t>介面 </a:t>
            </a:r>
            <a:r>
              <a:rPr lang="en-US" altLang="zh-TW" sz="2000" dirty="0"/>
              <a:t>ID </a:t>
            </a:r>
            <a:r>
              <a:rPr lang="zh-TW" altLang="en-US" sz="2000" dirty="0"/>
              <a:t>靜態指定</a:t>
            </a:r>
          </a:p>
          <a:p>
            <a:pPr lvl="1"/>
            <a:r>
              <a:rPr lang="zh-TW" altLang="en-US" sz="2000" dirty="0"/>
              <a:t>無狀態自動設定</a:t>
            </a:r>
          </a:p>
          <a:p>
            <a:pPr lvl="1"/>
            <a:r>
              <a:rPr lang="zh-TW" altLang="en-US" sz="2000" dirty="0"/>
              <a:t>用於 </a:t>
            </a:r>
            <a:r>
              <a:rPr lang="en-US" altLang="zh-TW" sz="2000" dirty="0">
                <a:solidFill>
                  <a:srgbClr val="FF0000"/>
                </a:solidFill>
              </a:rPr>
              <a:t>IPv6 </a:t>
            </a:r>
            <a:r>
              <a:rPr lang="zh-TW" altLang="en-US" sz="2000" dirty="0">
                <a:solidFill>
                  <a:srgbClr val="FF0000"/>
                </a:solidFill>
              </a:rPr>
              <a:t>的 </a:t>
            </a:r>
            <a:r>
              <a:rPr lang="en-US" altLang="zh-TW" sz="2000" dirty="0">
                <a:solidFill>
                  <a:srgbClr val="FF0000"/>
                </a:solidFill>
              </a:rPr>
              <a:t>DHCP (DHCPv6</a:t>
            </a:r>
            <a:r>
              <a:rPr lang="en-US" altLang="zh-TW" sz="2000" dirty="0" smtClean="0">
                <a:solidFill>
                  <a:srgbClr val="FF0000"/>
                </a:solidFill>
              </a:rPr>
              <a:t>)</a:t>
            </a:r>
          </a:p>
        </p:txBody>
      </p:sp>
      <p:sp>
        <p:nvSpPr>
          <p:cNvPr id="113667" name="標題 2"/>
          <p:cNvSpPr>
            <a:spLocks noGrp="1"/>
          </p:cNvSpPr>
          <p:nvPr>
            <p:ph type="title"/>
          </p:nvPr>
        </p:nvSpPr>
        <p:spPr/>
        <p:txBody>
          <a:bodyPr/>
          <a:lstStyle/>
          <a:p>
            <a:r>
              <a:rPr lang="en-US" altLang="zh-TW" smtClean="0"/>
              <a:t>IPv6 Address Management </a:t>
            </a:r>
            <a:endParaRPr lang="zh-TW" altLang="en-US"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內容版面配置區 1"/>
          <p:cNvSpPr>
            <a:spLocks noGrp="1"/>
          </p:cNvSpPr>
          <p:nvPr>
            <p:ph idx="1"/>
          </p:nvPr>
        </p:nvSpPr>
        <p:spPr>
          <a:xfrm>
            <a:off x="529026" y="1900238"/>
            <a:ext cx="8080399" cy="4144962"/>
          </a:xfrm>
        </p:spPr>
        <p:txBody>
          <a:bodyPr/>
          <a:lstStyle/>
          <a:p>
            <a:r>
              <a:rPr lang="zh-TW" altLang="en-US" sz="2400" dirty="0"/>
              <a:t>靜態指定設備 </a:t>
            </a:r>
            <a:r>
              <a:rPr lang="en-US" altLang="zh-TW" sz="2400" dirty="0"/>
              <a:t>IPv6 </a:t>
            </a:r>
            <a:r>
              <a:rPr lang="zh-TW" altLang="en-US" sz="2400" dirty="0"/>
              <a:t>位址的一種方法是手動指定位址的前置碼（網路）部分和介面標識（主機）部分。</a:t>
            </a:r>
            <a:endParaRPr lang="en-US" altLang="zh-TW" sz="2400" dirty="0" smtClean="0"/>
          </a:p>
          <a:p>
            <a:r>
              <a:rPr lang="zh-TW" altLang="en-US" sz="2400" dirty="0"/>
              <a:t>要在 </a:t>
            </a:r>
            <a:r>
              <a:rPr lang="en-US" altLang="zh-TW" sz="2400" dirty="0"/>
              <a:t>Cisco </a:t>
            </a:r>
            <a:r>
              <a:rPr lang="zh-TW" altLang="en-US" sz="2400" dirty="0"/>
              <a:t>路由器介面上設定 </a:t>
            </a:r>
            <a:r>
              <a:rPr lang="en-US" altLang="zh-TW" sz="2400" dirty="0"/>
              <a:t>IPv6 </a:t>
            </a:r>
            <a:r>
              <a:rPr lang="zh-TW" altLang="en-US" sz="2400" dirty="0"/>
              <a:t>位址，請在介面設定模式下</a:t>
            </a:r>
            <a:r>
              <a:rPr lang="zh-TW" altLang="en-US" sz="2400" dirty="0" smtClean="0"/>
              <a:t>使用</a:t>
            </a:r>
            <a:r>
              <a:rPr lang="en-US" altLang="zh-TW" sz="2400" dirty="0" smtClean="0"/>
              <a:t/>
            </a:r>
            <a:br>
              <a:rPr lang="en-US" altLang="zh-TW" sz="2400" dirty="0" smtClean="0"/>
            </a:br>
            <a:r>
              <a:rPr lang="en-US" altLang="zh-TW" sz="2400" b="1" dirty="0" smtClean="0">
                <a:solidFill>
                  <a:srgbClr val="FF0000"/>
                </a:solidFill>
                <a:latin typeface="Courier New" pitchFamily="49" charset="0"/>
                <a:cs typeface="Courier New" pitchFamily="49" charset="0"/>
              </a:rPr>
              <a:t>ipv6 address </a:t>
            </a:r>
            <a:r>
              <a:rPr lang="en-US" altLang="zh-TW" sz="2400" b="1" i="1" dirty="0" smtClean="0">
                <a:solidFill>
                  <a:srgbClr val="FF0000"/>
                </a:solidFill>
                <a:latin typeface="Courier New" pitchFamily="49" charset="0"/>
                <a:cs typeface="Courier New" pitchFamily="49" charset="0"/>
              </a:rPr>
              <a:t>ipv6-address </a:t>
            </a:r>
            <a:r>
              <a:rPr lang="en-US" altLang="zh-TW" sz="2400" b="1" dirty="0" smtClean="0">
                <a:solidFill>
                  <a:srgbClr val="FF0000"/>
                </a:solidFill>
                <a:latin typeface="Courier New" pitchFamily="49" charset="0"/>
                <a:cs typeface="Courier New" pitchFamily="49" charset="0"/>
              </a:rPr>
              <a:t>/</a:t>
            </a:r>
            <a:r>
              <a:rPr lang="en-US" altLang="zh-TW" sz="2400" b="1" i="1" dirty="0" smtClean="0">
                <a:solidFill>
                  <a:srgbClr val="FF0000"/>
                </a:solidFill>
                <a:latin typeface="Courier New" pitchFamily="49" charset="0"/>
                <a:cs typeface="Courier New" pitchFamily="49" charset="0"/>
              </a:rPr>
              <a:t>prefix-length</a:t>
            </a:r>
            <a:r>
              <a:rPr lang="en-US" altLang="zh-TW" sz="2400" b="1" dirty="0" smtClean="0">
                <a:solidFill>
                  <a:srgbClr val="FF0000"/>
                </a:solidFill>
                <a:latin typeface="Courier New" pitchFamily="49" charset="0"/>
                <a:cs typeface="Courier New" pitchFamily="49" charset="0"/>
              </a:rPr>
              <a:t> </a:t>
            </a:r>
            <a:r>
              <a:rPr lang="zh-TW" altLang="en-US" sz="2400" dirty="0" smtClean="0"/>
              <a:t>命令</a:t>
            </a:r>
            <a:r>
              <a:rPr lang="zh-TW" altLang="en-US" sz="2400" dirty="0"/>
              <a:t>。</a:t>
            </a:r>
            <a:endParaRPr lang="en-US" altLang="zh-TW" sz="2400" dirty="0" smtClean="0"/>
          </a:p>
          <a:p>
            <a:r>
              <a:rPr lang="zh-TW" altLang="en-US" sz="2400" dirty="0"/>
              <a:t>下面的範例顯示如何指定 </a:t>
            </a:r>
            <a:r>
              <a:rPr lang="en-US" altLang="zh-TW" sz="2400" dirty="0"/>
              <a:t>Cisco </a:t>
            </a:r>
            <a:r>
              <a:rPr lang="zh-TW" altLang="en-US" sz="2400" dirty="0"/>
              <a:t>路由器介面的 </a:t>
            </a:r>
            <a:r>
              <a:rPr lang="en-US" altLang="zh-TW" sz="2400" dirty="0"/>
              <a:t>IPv6 </a:t>
            </a:r>
            <a:r>
              <a:rPr lang="zh-TW" altLang="en-US" sz="2400" dirty="0"/>
              <a:t>位址：</a:t>
            </a:r>
            <a:endParaRPr lang="en-US" altLang="zh-TW" sz="2400" dirty="0" smtClean="0"/>
          </a:p>
          <a:p>
            <a:pPr lvl="1">
              <a:buFont typeface="Wingdings" pitchFamily="2" charset="2"/>
              <a:buNone/>
            </a:pPr>
            <a:r>
              <a:rPr lang="en-US" altLang="zh-TW" sz="2000" dirty="0" err="1" smtClean="0">
                <a:solidFill>
                  <a:srgbClr val="FF0000"/>
                </a:solidFill>
                <a:latin typeface="Courier New" pitchFamily="49" charset="0"/>
                <a:cs typeface="Courier New" pitchFamily="49" charset="0"/>
              </a:rPr>
              <a:t>RouterX</a:t>
            </a:r>
            <a:r>
              <a:rPr lang="en-US" altLang="zh-TW" sz="2000" dirty="0" smtClean="0">
                <a:solidFill>
                  <a:srgbClr val="FF0000"/>
                </a:solidFill>
                <a:latin typeface="Courier New" pitchFamily="49" charset="0"/>
                <a:cs typeface="Courier New" pitchFamily="49" charset="0"/>
              </a:rPr>
              <a:t>(</a:t>
            </a:r>
            <a:r>
              <a:rPr lang="en-US" altLang="zh-TW" sz="2000" dirty="0" err="1" smtClean="0">
                <a:solidFill>
                  <a:srgbClr val="FF0000"/>
                </a:solidFill>
                <a:latin typeface="Courier New" pitchFamily="49" charset="0"/>
                <a:cs typeface="Courier New" pitchFamily="49" charset="0"/>
              </a:rPr>
              <a:t>config</a:t>
            </a:r>
            <a:r>
              <a:rPr lang="en-US" altLang="zh-TW" sz="2000" dirty="0" smtClean="0">
                <a:solidFill>
                  <a:srgbClr val="FF0000"/>
                </a:solidFill>
                <a:latin typeface="Courier New" pitchFamily="49" charset="0"/>
                <a:cs typeface="Courier New" pitchFamily="49" charset="0"/>
              </a:rPr>
              <a:t>-if)#</a:t>
            </a:r>
            <a:r>
              <a:rPr lang="en-US" altLang="zh-TW" sz="2000" b="1" dirty="0" smtClean="0">
                <a:solidFill>
                  <a:srgbClr val="FF0000"/>
                </a:solidFill>
                <a:latin typeface="Courier New" pitchFamily="49" charset="0"/>
                <a:cs typeface="Courier New" pitchFamily="49" charset="0"/>
              </a:rPr>
              <a:t>ipv6 address 2001:DB8:2222:7272::72/64</a:t>
            </a:r>
            <a:endParaRPr lang="zh-TW" altLang="en-US" sz="2000" b="1" dirty="0" smtClean="0">
              <a:solidFill>
                <a:srgbClr val="FF0000"/>
              </a:solidFill>
              <a:latin typeface="Courier New" pitchFamily="49" charset="0"/>
              <a:cs typeface="Courier New" pitchFamily="49" charset="0"/>
            </a:endParaRPr>
          </a:p>
        </p:txBody>
      </p:sp>
      <p:sp>
        <p:nvSpPr>
          <p:cNvPr id="114691" name="標題 2"/>
          <p:cNvSpPr>
            <a:spLocks noGrp="1"/>
          </p:cNvSpPr>
          <p:nvPr>
            <p:ph type="title"/>
          </p:nvPr>
        </p:nvSpPr>
        <p:spPr/>
        <p:txBody>
          <a:bodyPr/>
          <a:lstStyle/>
          <a:p>
            <a:r>
              <a:rPr lang="en-US" altLang="zh-TW" smtClean="0"/>
              <a:t>Manual Interface ID Assignment</a:t>
            </a:r>
            <a:endParaRPr lang="zh-TW" altLang="en-US"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內容版面配置區 1"/>
          <p:cNvSpPr>
            <a:spLocks noGrp="1"/>
          </p:cNvSpPr>
          <p:nvPr>
            <p:ph idx="1"/>
          </p:nvPr>
        </p:nvSpPr>
        <p:spPr>
          <a:xfrm>
            <a:off x="534572" y="1751013"/>
            <a:ext cx="8061741" cy="4294187"/>
          </a:xfrm>
        </p:spPr>
        <p:txBody>
          <a:bodyPr/>
          <a:lstStyle/>
          <a:p>
            <a:r>
              <a:rPr lang="zh-TW" altLang="en-US" sz="2000" dirty="0"/>
              <a:t>指定 </a:t>
            </a:r>
            <a:r>
              <a:rPr lang="en-US" altLang="zh-TW" sz="2000" dirty="0"/>
              <a:t>IPv6 </a:t>
            </a:r>
            <a:r>
              <a:rPr lang="zh-TW" altLang="en-US" sz="2000" dirty="0"/>
              <a:t>位址的另一種方法是設定位址的前置碼（網路部分）部分，並從設備的第 </a:t>
            </a:r>
            <a:r>
              <a:rPr lang="en-US" altLang="zh-TW" sz="2000" dirty="0"/>
              <a:t>2 </a:t>
            </a:r>
            <a:r>
              <a:rPr lang="zh-TW" altLang="en-US" sz="2000" dirty="0"/>
              <a:t>層 </a:t>
            </a:r>
            <a:r>
              <a:rPr lang="en-US" altLang="zh-TW" sz="2000" dirty="0"/>
              <a:t>MAC </a:t>
            </a:r>
            <a:r>
              <a:rPr lang="zh-TW" altLang="en-US" sz="2000" dirty="0"/>
              <a:t>位址提取介面 </a:t>
            </a:r>
            <a:r>
              <a:rPr lang="en-US" altLang="zh-TW" sz="2000" dirty="0"/>
              <a:t>ID</a:t>
            </a:r>
            <a:r>
              <a:rPr lang="zh-TW" altLang="en-US" sz="2000" dirty="0"/>
              <a:t>（主機）部分，後一部分稱為 </a:t>
            </a:r>
            <a:r>
              <a:rPr lang="en-US" altLang="zh-TW" sz="2000" dirty="0">
                <a:solidFill>
                  <a:srgbClr val="FF0000"/>
                </a:solidFill>
              </a:rPr>
              <a:t>EUI-64 </a:t>
            </a:r>
            <a:r>
              <a:rPr lang="zh-TW" altLang="en-US" sz="2000" dirty="0">
                <a:solidFill>
                  <a:srgbClr val="FF0000"/>
                </a:solidFill>
              </a:rPr>
              <a:t>介面 </a:t>
            </a:r>
            <a:r>
              <a:rPr lang="en-US" altLang="zh-TW" sz="2000" dirty="0">
                <a:solidFill>
                  <a:srgbClr val="FF0000"/>
                </a:solidFill>
              </a:rPr>
              <a:t>ID</a:t>
            </a:r>
            <a:r>
              <a:rPr lang="zh-TW" altLang="en-US" sz="2000" dirty="0" smtClean="0"/>
              <a:t>。</a:t>
            </a:r>
            <a:endParaRPr lang="en-US" altLang="zh-TW" sz="2000" dirty="0" smtClean="0"/>
          </a:p>
          <a:p>
            <a:r>
              <a:rPr lang="en-US" altLang="zh-TW" sz="2000" dirty="0"/>
              <a:t>EUI-64 </a:t>
            </a:r>
            <a:r>
              <a:rPr lang="zh-TW" altLang="en-US" sz="2000" dirty="0"/>
              <a:t>標準說明了如何將 </a:t>
            </a:r>
            <a:r>
              <a:rPr lang="en-US" altLang="zh-TW" sz="2000" dirty="0"/>
              <a:t>IEEE 802 MAC </a:t>
            </a:r>
            <a:r>
              <a:rPr lang="zh-TW" altLang="en-US" sz="2000" dirty="0"/>
              <a:t>位址從 </a:t>
            </a:r>
            <a:r>
              <a:rPr lang="en-US" altLang="zh-TW" sz="2000" dirty="0"/>
              <a:t>48 </a:t>
            </a:r>
            <a:r>
              <a:rPr lang="zh-TW" altLang="en-US" sz="2000" dirty="0"/>
              <a:t>位延伸為 </a:t>
            </a:r>
            <a:r>
              <a:rPr lang="en-US" altLang="zh-TW" sz="2000" dirty="0"/>
              <a:t>64 </a:t>
            </a:r>
            <a:r>
              <a:rPr lang="zh-TW" altLang="en-US" sz="2000" dirty="0"/>
              <a:t>位，方法是在 </a:t>
            </a:r>
            <a:r>
              <a:rPr lang="en-US" altLang="zh-TW" sz="2000" dirty="0"/>
              <a:t>MAC </a:t>
            </a:r>
            <a:r>
              <a:rPr lang="zh-TW" altLang="en-US" sz="2000" dirty="0"/>
              <a:t>位址的第 </a:t>
            </a:r>
            <a:r>
              <a:rPr lang="en-US" altLang="zh-TW" sz="2000" dirty="0"/>
              <a:t>24 </a:t>
            </a:r>
            <a:r>
              <a:rPr lang="zh-TW" altLang="en-US" sz="2000" dirty="0"/>
              <a:t>位處插入 </a:t>
            </a:r>
            <a:r>
              <a:rPr lang="en-US" altLang="zh-TW" sz="2000" dirty="0"/>
              <a:t>16 </a:t>
            </a:r>
            <a:r>
              <a:rPr lang="zh-TW" altLang="en-US" sz="2000" dirty="0"/>
              <a:t>位 </a:t>
            </a:r>
            <a:r>
              <a:rPr lang="en-US" altLang="zh-TW" sz="2000" dirty="0">
                <a:solidFill>
                  <a:srgbClr val="FF0000"/>
                </a:solidFill>
              </a:rPr>
              <a:t>0xFFFE</a:t>
            </a:r>
            <a:r>
              <a:rPr lang="zh-TW" altLang="en-US" sz="2000" dirty="0"/>
              <a:t>，從而新增唯一的 </a:t>
            </a:r>
            <a:r>
              <a:rPr lang="en-US" altLang="zh-TW" sz="2000" dirty="0"/>
              <a:t>64 </a:t>
            </a:r>
            <a:r>
              <a:rPr lang="zh-TW" altLang="en-US" sz="2000" dirty="0"/>
              <a:t>位元介面識別字</a:t>
            </a:r>
            <a:r>
              <a:rPr lang="zh-TW" altLang="en-US" sz="2000" dirty="0" smtClean="0"/>
              <a:t>。</a:t>
            </a:r>
            <a:endParaRPr lang="en-US" altLang="zh-TW" sz="2000" dirty="0" smtClean="0"/>
          </a:p>
          <a:p>
            <a:r>
              <a:rPr lang="zh-TW" altLang="en-US" sz="2000" dirty="0"/>
              <a:t>要在 </a:t>
            </a:r>
            <a:r>
              <a:rPr lang="en-US" altLang="zh-TW" sz="2000" dirty="0"/>
              <a:t>Cisco </a:t>
            </a:r>
            <a:r>
              <a:rPr lang="zh-TW" altLang="en-US" sz="2000" dirty="0"/>
              <a:t>路由器介面上設定 </a:t>
            </a:r>
            <a:r>
              <a:rPr lang="en-US" altLang="zh-TW" sz="2000" dirty="0"/>
              <a:t>IPv6 </a:t>
            </a:r>
            <a:r>
              <a:rPr lang="zh-TW" altLang="en-US" sz="2000" dirty="0"/>
              <a:t>位址，並在該介面上啟用使用 </a:t>
            </a:r>
            <a:r>
              <a:rPr lang="en-US" altLang="zh-TW" sz="2000" dirty="0"/>
              <a:t>EUI-64 </a:t>
            </a:r>
            <a:r>
              <a:rPr lang="zh-TW" altLang="en-US" sz="2000" dirty="0"/>
              <a:t>的 </a:t>
            </a:r>
            <a:r>
              <a:rPr lang="en-US" altLang="zh-TW" sz="2000" dirty="0"/>
              <a:t>IPv6</a:t>
            </a:r>
            <a:r>
              <a:rPr lang="zh-TW" altLang="en-US" sz="2000" dirty="0"/>
              <a:t>，請在介面設定模式下</a:t>
            </a:r>
            <a:r>
              <a:rPr lang="zh-TW" altLang="en-US" sz="2000" dirty="0" smtClean="0"/>
              <a:t>使用</a:t>
            </a:r>
            <a:r>
              <a:rPr lang="en-US" altLang="zh-TW" sz="2000" dirty="0" smtClean="0"/>
              <a:t/>
            </a:r>
            <a:br>
              <a:rPr lang="en-US" altLang="zh-TW" sz="2000" dirty="0" smtClean="0"/>
            </a:br>
            <a:r>
              <a:rPr lang="en-US" altLang="zh-TW" sz="2000" b="1" dirty="0" smtClean="0">
                <a:solidFill>
                  <a:srgbClr val="FF0000"/>
                </a:solidFill>
                <a:latin typeface="Courier New" pitchFamily="49" charset="0"/>
                <a:cs typeface="Courier New" pitchFamily="49" charset="0"/>
              </a:rPr>
              <a:t>ipv6 address </a:t>
            </a:r>
            <a:r>
              <a:rPr lang="en-US" altLang="zh-TW" sz="2000" b="1" i="1" dirty="0" smtClean="0">
                <a:solidFill>
                  <a:srgbClr val="FF0000"/>
                </a:solidFill>
                <a:latin typeface="Courier New" pitchFamily="49" charset="0"/>
                <a:cs typeface="Courier New" pitchFamily="49" charset="0"/>
              </a:rPr>
              <a:t>ipv6-prefix</a:t>
            </a:r>
            <a:r>
              <a:rPr lang="en-US" altLang="zh-TW" sz="2000" b="1" dirty="0" smtClean="0">
                <a:solidFill>
                  <a:srgbClr val="FF0000"/>
                </a:solidFill>
                <a:latin typeface="Courier New" pitchFamily="49" charset="0"/>
                <a:cs typeface="Courier New" pitchFamily="49" charset="0"/>
              </a:rPr>
              <a:t>/</a:t>
            </a:r>
            <a:r>
              <a:rPr lang="en-US" altLang="zh-TW" sz="2000" b="1" i="1" dirty="0" smtClean="0">
                <a:solidFill>
                  <a:srgbClr val="FF0000"/>
                </a:solidFill>
                <a:latin typeface="Courier New" pitchFamily="49" charset="0"/>
                <a:cs typeface="Courier New" pitchFamily="49" charset="0"/>
              </a:rPr>
              <a:t>prefix-length</a:t>
            </a:r>
            <a:r>
              <a:rPr lang="en-US" altLang="zh-TW" sz="2000" b="1" dirty="0" smtClean="0">
                <a:solidFill>
                  <a:srgbClr val="FF0000"/>
                </a:solidFill>
                <a:latin typeface="Courier New" pitchFamily="49" charset="0"/>
                <a:cs typeface="Courier New" pitchFamily="49" charset="0"/>
              </a:rPr>
              <a:t> eui-64</a:t>
            </a:r>
            <a:r>
              <a:rPr lang="zh-TW" altLang="en-US" sz="2000" dirty="0" smtClean="0"/>
              <a:t>命令。</a:t>
            </a:r>
            <a:endParaRPr lang="en-US" altLang="zh-TW" sz="2000" dirty="0" smtClean="0"/>
          </a:p>
          <a:p>
            <a:r>
              <a:rPr lang="zh-TW" altLang="en-US" sz="2000" dirty="0"/>
              <a:t>下面的範例顯示如何指定 </a:t>
            </a:r>
            <a:r>
              <a:rPr lang="en-US" altLang="zh-TW" sz="2000" dirty="0"/>
              <a:t>Cisco </a:t>
            </a:r>
            <a:r>
              <a:rPr lang="zh-TW" altLang="en-US" sz="2000" dirty="0"/>
              <a:t>路由器介面的 </a:t>
            </a:r>
            <a:r>
              <a:rPr lang="en-US" altLang="zh-TW" sz="2000" dirty="0"/>
              <a:t>EUI-64 </a:t>
            </a:r>
            <a:r>
              <a:rPr lang="zh-TW" altLang="en-US" sz="2000" dirty="0"/>
              <a:t>位址：</a:t>
            </a:r>
            <a:r>
              <a:rPr lang="en-US" altLang="zh-TW" sz="2000" dirty="0" smtClean="0"/>
              <a:t> </a:t>
            </a:r>
          </a:p>
          <a:p>
            <a:pPr lvl="1">
              <a:buFont typeface="Wingdings" pitchFamily="2" charset="2"/>
              <a:buNone/>
            </a:pPr>
            <a:r>
              <a:rPr lang="en-US" altLang="zh-TW" sz="1600" dirty="0" err="1" smtClean="0">
                <a:solidFill>
                  <a:srgbClr val="FF0000"/>
                </a:solidFill>
                <a:latin typeface="Courier New" pitchFamily="49" charset="0"/>
                <a:cs typeface="Courier New" pitchFamily="49" charset="0"/>
              </a:rPr>
              <a:t>RouterX</a:t>
            </a:r>
            <a:r>
              <a:rPr lang="en-US" altLang="zh-TW" sz="1600" dirty="0" smtClean="0">
                <a:solidFill>
                  <a:srgbClr val="FF0000"/>
                </a:solidFill>
                <a:latin typeface="Courier New" pitchFamily="49" charset="0"/>
                <a:cs typeface="Courier New" pitchFamily="49" charset="0"/>
              </a:rPr>
              <a:t>(</a:t>
            </a:r>
            <a:r>
              <a:rPr lang="en-US" altLang="zh-TW" sz="1600" dirty="0" err="1" smtClean="0">
                <a:solidFill>
                  <a:srgbClr val="FF0000"/>
                </a:solidFill>
                <a:latin typeface="Courier New" pitchFamily="49" charset="0"/>
                <a:cs typeface="Courier New" pitchFamily="49" charset="0"/>
              </a:rPr>
              <a:t>config</a:t>
            </a:r>
            <a:r>
              <a:rPr lang="en-US" altLang="zh-TW" sz="1600" dirty="0" smtClean="0">
                <a:solidFill>
                  <a:srgbClr val="FF0000"/>
                </a:solidFill>
                <a:latin typeface="Courier New" pitchFamily="49" charset="0"/>
                <a:cs typeface="Courier New" pitchFamily="49" charset="0"/>
              </a:rPr>
              <a:t>-if)#</a:t>
            </a:r>
            <a:r>
              <a:rPr lang="en-US" altLang="zh-TW" sz="1600" b="1" dirty="0" smtClean="0">
                <a:solidFill>
                  <a:srgbClr val="FF0000"/>
                </a:solidFill>
                <a:latin typeface="Courier New" pitchFamily="49" charset="0"/>
                <a:cs typeface="Courier New" pitchFamily="49" charset="0"/>
              </a:rPr>
              <a:t>ipv6 address 2001:DB8:2222:7272::/64 eui-64</a:t>
            </a:r>
          </a:p>
        </p:txBody>
      </p:sp>
      <p:sp>
        <p:nvSpPr>
          <p:cNvPr id="115715" name="標題 2"/>
          <p:cNvSpPr>
            <a:spLocks noGrp="1"/>
          </p:cNvSpPr>
          <p:nvPr>
            <p:ph type="title"/>
          </p:nvPr>
        </p:nvSpPr>
        <p:spPr/>
        <p:txBody>
          <a:bodyPr/>
          <a:lstStyle/>
          <a:p>
            <a:r>
              <a:rPr lang="en-US" altLang="zh-TW" smtClean="0"/>
              <a:t>EUI-64 Interface ID Assignment</a:t>
            </a:r>
            <a:endParaRPr lang="zh-TW" altLang="en-US"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1"/>
          <p:cNvSpPr>
            <a:spLocks noGrp="1"/>
          </p:cNvSpPr>
          <p:nvPr>
            <p:ph type="title"/>
          </p:nvPr>
        </p:nvSpPr>
        <p:spPr/>
        <p:txBody>
          <a:bodyPr/>
          <a:lstStyle/>
          <a:p>
            <a:r>
              <a:rPr lang="en-US" altLang="zh-TW" smtClean="0"/>
              <a:t>EUI-64 Interface ID Assignment</a:t>
            </a:r>
            <a:endParaRPr lang="zh-TW" altLang="en-US" smtClean="0"/>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68500"/>
            <a:ext cx="7858125"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內容版面配置區 1"/>
          <p:cNvSpPr>
            <a:spLocks noGrp="1"/>
          </p:cNvSpPr>
          <p:nvPr>
            <p:ph idx="1"/>
          </p:nvPr>
        </p:nvSpPr>
        <p:spPr/>
        <p:txBody>
          <a:bodyPr/>
          <a:lstStyle/>
          <a:p>
            <a:r>
              <a:rPr lang="zh-TW" altLang="en-US" dirty="0"/>
              <a:t>自動設定功能可以自動設定 </a:t>
            </a:r>
            <a:r>
              <a:rPr lang="en-US" altLang="zh-TW" dirty="0"/>
              <a:t>IPv6 </a:t>
            </a:r>
            <a:r>
              <a:rPr lang="zh-TW" altLang="en-US" dirty="0"/>
              <a:t>位址</a:t>
            </a:r>
            <a:r>
              <a:rPr lang="zh-TW" altLang="en-US" dirty="0" smtClean="0"/>
              <a:t>。</a:t>
            </a:r>
            <a:endParaRPr lang="en-US" altLang="zh-TW" dirty="0" smtClean="0"/>
          </a:p>
          <a:p>
            <a:r>
              <a:rPr lang="en-US" altLang="zh-TW" dirty="0" smtClean="0"/>
              <a:t>IPv6 </a:t>
            </a:r>
            <a:r>
              <a:rPr lang="zh-TW" altLang="en-US" dirty="0"/>
              <a:t>中假設非 </a:t>
            </a:r>
            <a:r>
              <a:rPr lang="en-US" altLang="zh-TW" dirty="0"/>
              <a:t>PC </a:t>
            </a:r>
            <a:r>
              <a:rPr lang="zh-TW" altLang="en-US" dirty="0"/>
              <a:t>設備和電腦終端均會連接到網路</a:t>
            </a:r>
            <a:r>
              <a:rPr lang="zh-TW" altLang="en-US" dirty="0" smtClean="0"/>
              <a:t>。</a:t>
            </a:r>
            <a:endParaRPr lang="en-US" altLang="zh-TW" dirty="0" smtClean="0"/>
          </a:p>
          <a:p>
            <a:r>
              <a:rPr lang="zh-TW" altLang="en-US" dirty="0" smtClean="0"/>
              <a:t>引入</a:t>
            </a:r>
            <a:r>
              <a:rPr lang="zh-TW" altLang="en-US" dirty="0"/>
              <a:t>自動設定是為了讓這些設備能在網路中隨插即用，說明減少管理成本</a:t>
            </a:r>
            <a:r>
              <a:rPr lang="zh-TW" altLang="en-US" dirty="0" smtClean="0"/>
              <a:t>。</a:t>
            </a:r>
            <a:endParaRPr lang="en-US" altLang="zh-TW" dirty="0" smtClean="0"/>
          </a:p>
        </p:txBody>
      </p:sp>
      <p:sp>
        <p:nvSpPr>
          <p:cNvPr id="117763" name="標題 2"/>
          <p:cNvSpPr>
            <a:spLocks noGrp="1"/>
          </p:cNvSpPr>
          <p:nvPr>
            <p:ph type="title"/>
          </p:nvPr>
        </p:nvSpPr>
        <p:spPr/>
        <p:txBody>
          <a:bodyPr/>
          <a:lstStyle/>
          <a:p>
            <a:r>
              <a:rPr lang="en-US" altLang="zh-TW" smtClean="0"/>
              <a:t>Stateless Autoconfiguration</a:t>
            </a:r>
            <a:endParaRPr lang="zh-TW" altLang="en-US"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內容版面配置區 1"/>
          <p:cNvSpPr>
            <a:spLocks noGrp="1"/>
          </p:cNvSpPr>
          <p:nvPr>
            <p:ph idx="1"/>
          </p:nvPr>
        </p:nvSpPr>
        <p:spPr/>
        <p:txBody>
          <a:bodyPr/>
          <a:lstStyle/>
          <a:p>
            <a:r>
              <a:rPr lang="en-US" altLang="zh-TW" dirty="0"/>
              <a:t>DHCPv6 </a:t>
            </a:r>
            <a:r>
              <a:rPr lang="zh-TW" altLang="en-US" dirty="0"/>
              <a:t>能使 </a:t>
            </a:r>
            <a:r>
              <a:rPr lang="en-US" altLang="zh-TW" dirty="0"/>
              <a:t>DHCP </a:t>
            </a:r>
            <a:r>
              <a:rPr lang="zh-TW" altLang="en-US" dirty="0"/>
              <a:t>伺服器傳遞設定參數（例如 </a:t>
            </a:r>
            <a:r>
              <a:rPr lang="en-US" altLang="zh-TW" dirty="0"/>
              <a:t>IPv6 </a:t>
            </a:r>
            <a:r>
              <a:rPr lang="zh-TW" altLang="en-US" dirty="0"/>
              <a:t>位址）給 </a:t>
            </a:r>
            <a:r>
              <a:rPr lang="en-US" altLang="zh-TW" dirty="0"/>
              <a:t>IPv6 </a:t>
            </a:r>
            <a:r>
              <a:rPr lang="zh-TW" altLang="en-US" dirty="0"/>
              <a:t>節點</a:t>
            </a:r>
            <a:r>
              <a:rPr lang="zh-TW" altLang="en-US" dirty="0" smtClean="0"/>
              <a:t>。</a:t>
            </a:r>
            <a:endParaRPr lang="en-US" altLang="zh-TW" dirty="0" smtClean="0"/>
          </a:p>
          <a:p>
            <a:pPr lvl="1"/>
            <a:r>
              <a:rPr lang="zh-TW" altLang="en-US" dirty="0" smtClean="0"/>
              <a:t>它</a:t>
            </a:r>
            <a:r>
              <a:rPr lang="zh-TW" altLang="en-US" dirty="0"/>
              <a:t>提供了自動配置可重用網路位址的能力和更大的設定靈活性</a:t>
            </a:r>
            <a:r>
              <a:rPr lang="zh-TW" altLang="en-US" dirty="0" smtClean="0"/>
              <a:t>。</a:t>
            </a:r>
            <a:endParaRPr lang="en-US" altLang="zh-TW" dirty="0" smtClean="0"/>
          </a:p>
          <a:p>
            <a:pPr lvl="1"/>
            <a:r>
              <a:rPr lang="zh-TW" altLang="en-US" dirty="0" smtClean="0"/>
              <a:t>此</a:t>
            </a:r>
            <a:r>
              <a:rPr lang="zh-TW" altLang="en-US" dirty="0"/>
              <a:t>通訊協定是與 </a:t>
            </a:r>
            <a:r>
              <a:rPr lang="en-US" altLang="zh-TW" dirty="0">
                <a:solidFill>
                  <a:srgbClr val="FF0000"/>
                </a:solidFill>
              </a:rPr>
              <a:t>IPv6 </a:t>
            </a:r>
            <a:r>
              <a:rPr lang="zh-TW" altLang="en-US" dirty="0">
                <a:solidFill>
                  <a:srgbClr val="FF0000"/>
                </a:solidFill>
              </a:rPr>
              <a:t>無狀態位址自動設定 </a:t>
            </a:r>
            <a:r>
              <a:rPr lang="en-US" altLang="zh-TW" dirty="0"/>
              <a:t>(RFC 2462) </a:t>
            </a:r>
            <a:r>
              <a:rPr lang="zh-TW" altLang="en-US" dirty="0"/>
              <a:t>相對應的有狀態設定，可與 </a:t>
            </a:r>
            <a:r>
              <a:rPr lang="en-US" altLang="zh-TW" dirty="0"/>
              <a:t>IPv6 </a:t>
            </a:r>
            <a:r>
              <a:rPr lang="zh-TW" altLang="en-US" dirty="0"/>
              <a:t>無狀態位址自動設定分開使用或同時使用，以獲得設定參數</a:t>
            </a:r>
            <a:r>
              <a:rPr lang="zh-TW" altLang="en-US" dirty="0" smtClean="0"/>
              <a:t>。</a:t>
            </a:r>
            <a:endParaRPr lang="en-US" altLang="zh-TW" dirty="0" smtClean="0"/>
          </a:p>
        </p:txBody>
      </p:sp>
      <p:sp>
        <p:nvSpPr>
          <p:cNvPr id="118787" name="標題 2"/>
          <p:cNvSpPr>
            <a:spLocks noGrp="1"/>
          </p:cNvSpPr>
          <p:nvPr>
            <p:ph type="title"/>
          </p:nvPr>
        </p:nvSpPr>
        <p:spPr/>
        <p:txBody>
          <a:bodyPr/>
          <a:lstStyle/>
          <a:p>
            <a:r>
              <a:rPr lang="en-US" altLang="zh-TW" smtClean="0"/>
              <a:t>DHCPv6</a:t>
            </a:r>
            <a:endParaRPr lang="zh-TW" altLang="en-US"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內容版面配置區 1"/>
          <p:cNvSpPr>
            <a:spLocks noGrp="1"/>
          </p:cNvSpPr>
          <p:nvPr>
            <p:ph idx="1"/>
          </p:nvPr>
        </p:nvSpPr>
        <p:spPr/>
        <p:txBody>
          <a:bodyPr/>
          <a:lstStyle/>
          <a:p>
            <a:r>
              <a:rPr lang="zh-TW" altLang="en-US" dirty="0"/>
              <a:t>從 </a:t>
            </a:r>
            <a:r>
              <a:rPr lang="en-US" altLang="zh-TW" dirty="0"/>
              <a:t>IPv4 </a:t>
            </a:r>
            <a:r>
              <a:rPr lang="zh-TW" altLang="en-US" dirty="0"/>
              <a:t>過渡時，並不要求同時升級所有節點</a:t>
            </a:r>
            <a:r>
              <a:rPr lang="zh-TW" altLang="en-US" dirty="0" smtClean="0"/>
              <a:t>。</a:t>
            </a:r>
            <a:endParaRPr lang="en-US" altLang="zh-TW" dirty="0" smtClean="0"/>
          </a:p>
          <a:p>
            <a:r>
              <a:rPr lang="zh-TW" altLang="en-US" dirty="0" smtClean="0"/>
              <a:t>許多</a:t>
            </a:r>
            <a:r>
              <a:rPr lang="zh-TW" altLang="en-US" dirty="0"/>
              <a:t>過渡機制都能平滑地整合 </a:t>
            </a:r>
            <a:r>
              <a:rPr lang="en-US" altLang="zh-TW" dirty="0"/>
              <a:t>IPv4 </a:t>
            </a:r>
            <a:r>
              <a:rPr lang="zh-TW" altLang="en-US" dirty="0"/>
              <a:t>與 </a:t>
            </a:r>
            <a:r>
              <a:rPr lang="en-US" altLang="zh-TW" dirty="0"/>
              <a:t>IPv6</a:t>
            </a:r>
            <a:r>
              <a:rPr lang="zh-TW" altLang="en-US" dirty="0" smtClean="0"/>
              <a:t>。</a:t>
            </a:r>
            <a:endParaRPr lang="en-US" altLang="zh-TW" dirty="0" smtClean="0"/>
          </a:p>
          <a:p>
            <a:r>
              <a:rPr lang="zh-TW" altLang="en-US" dirty="0" smtClean="0"/>
              <a:t>還</a:t>
            </a:r>
            <a:r>
              <a:rPr lang="zh-TW" altLang="en-US" dirty="0"/>
              <a:t>可以使用其它一些允許 </a:t>
            </a:r>
            <a:r>
              <a:rPr lang="en-US" altLang="zh-TW" dirty="0"/>
              <a:t>IPv4 </a:t>
            </a:r>
            <a:r>
              <a:rPr lang="zh-TW" altLang="en-US" dirty="0"/>
              <a:t>節點與 </a:t>
            </a:r>
            <a:r>
              <a:rPr lang="en-US" altLang="zh-TW" dirty="0"/>
              <a:t>IPv6 </a:t>
            </a:r>
            <a:r>
              <a:rPr lang="zh-TW" altLang="en-US" dirty="0"/>
              <a:t>節點通信的機制</a:t>
            </a:r>
            <a:r>
              <a:rPr lang="zh-TW" altLang="en-US" dirty="0" smtClean="0"/>
              <a:t>。</a:t>
            </a:r>
            <a:endParaRPr lang="en-US" altLang="zh-TW" dirty="0" smtClean="0"/>
          </a:p>
          <a:p>
            <a:r>
              <a:rPr lang="zh-TW" altLang="en-US" dirty="0" smtClean="0"/>
              <a:t>不同</a:t>
            </a:r>
            <a:r>
              <a:rPr lang="zh-TW" altLang="en-US" dirty="0"/>
              <a:t>情況要求採取不同的政策</a:t>
            </a:r>
            <a:r>
              <a:rPr lang="zh-TW" altLang="en-US" dirty="0" smtClean="0"/>
              <a:t>。</a:t>
            </a:r>
            <a:endParaRPr lang="zh-TW" altLang="en-US" dirty="0"/>
          </a:p>
          <a:p>
            <a:r>
              <a:rPr lang="zh-TW" altLang="en-US" dirty="0" smtClean="0">
                <a:solidFill>
                  <a:srgbClr val="FF0000"/>
                </a:solidFill>
              </a:rPr>
              <a:t>堆疊</a:t>
            </a:r>
            <a:r>
              <a:rPr lang="zh-TW" altLang="en-US" dirty="0"/>
              <a:t>和</a:t>
            </a:r>
            <a:r>
              <a:rPr lang="zh-TW" altLang="en-US" dirty="0" smtClean="0">
                <a:solidFill>
                  <a:srgbClr val="FF0000"/>
                </a:solidFill>
              </a:rPr>
              <a:t>隧道</a:t>
            </a:r>
            <a:r>
              <a:rPr lang="zh-TW" altLang="en-US" dirty="0" smtClean="0"/>
              <a:t>是 </a:t>
            </a:r>
            <a:r>
              <a:rPr lang="en-US" altLang="zh-TW" dirty="0"/>
              <a:t>IPv4 </a:t>
            </a:r>
            <a:r>
              <a:rPr lang="zh-TW" altLang="en-US" dirty="0"/>
              <a:t>過渡到 </a:t>
            </a:r>
            <a:r>
              <a:rPr lang="en-US" altLang="zh-TW" dirty="0"/>
              <a:t>IPv6 </a:t>
            </a:r>
            <a:r>
              <a:rPr lang="zh-TW" altLang="en-US" dirty="0"/>
              <a:t>的兩種最常用技術。</a:t>
            </a:r>
            <a:endParaRPr lang="en-US" altLang="zh-TW" dirty="0" smtClean="0"/>
          </a:p>
          <a:p>
            <a:pPr lvl="1"/>
            <a:r>
              <a:rPr lang="zh-TW" altLang="en-US" dirty="0" smtClean="0"/>
              <a:t>盡可能</a:t>
            </a:r>
            <a:r>
              <a:rPr lang="zh-TW" altLang="en-US" dirty="0"/>
              <a:t>使用</a:t>
            </a:r>
            <a:r>
              <a:rPr lang="zh-TW" altLang="en-US" dirty="0">
                <a:solidFill>
                  <a:srgbClr val="FF0000"/>
                </a:solidFill>
              </a:rPr>
              <a:t>雙重堆疊</a:t>
            </a:r>
            <a:r>
              <a:rPr lang="zh-TW" altLang="en-US" dirty="0"/>
              <a:t>，僅在迫不得以的情況下才使用隧道。</a:t>
            </a:r>
            <a:endParaRPr lang="zh-TW" altLang="en-US" dirty="0" smtClean="0"/>
          </a:p>
        </p:txBody>
      </p:sp>
      <p:sp>
        <p:nvSpPr>
          <p:cNvPr id="119811" name="標題 2"/>
          <p:cNvSpPr>
            <a:spLocks noGrp="1"/>
          </p:cNvSpPr>
          <p:nvPr>
            <p:ph type="title"/>
          </p:nvPr>
        </p:nvSpPr>
        <p:spPr/>
        <p:txBody>
          <a:bodyPr/>
          <a:lstStyle/>
          <a:p>
            <a:r>
              <a:rPr lang="en-US" altLang="zh-TW" smtClean="0"/>
              <a:t>IPv6 Transition Strategies</a:t>
            </a:r>
            <a:endParaRPr lang="zh-TW" altLang="en-US"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p:txBody>
          <a:bodyPr/>
          <a:lstStyle/>
          <a:p>
            <a:r>
              <a:rPr lang="en-US" altLang="zh-TW" smtClean="0"/>
              <a:t>IPv6 Transition Strategies</a:t>
            </a:r>
            <a:endParaRPr lang="zh-TW" altLang="en-US" smtClean="0"/>
          </a:p>
        </p:txBody>
      </p:sp>
      <p:pic>
        <p:nvPicPr>
          <p:cNvPr id="1208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958975"/>
            <a:ext cx="7900987"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內容版面配置區 1"/>
          <p:cNvSpPr>
            <a:spLocks noGrp="1"/>
          </p:cNvSpPr>
          <p:nvPr>
            <p:ph idx="1"/>
          </p:nvPr>
        </p:nvSpPr>
        <p:spPr/>
        <p:txBody>
          <a:bodyPr/>
          <a:lstStyle/>
          <a:p>
            <a:r>
              <a:rPr lang="zh-TW" altLang="en-US" dirty="0"/>
              <a:t>雙重堆疊是一種整合方法，利用該方法，節點既能實作和連接 </a:t>
            </a:r>
            <a:r>
              <a:rPr lang="en-US" altLang="zh-TW" dirty="0"/>
              <a:t>IPv4 </a:t>
            </a:r>
            <a:r>
              <a:rPr lang="zh-TW" altLang="en-US" dirty="0"/>
              <a:t>網路，也能實作和連接 </a:t>
            </a:r>
            <a:r>
              <a:rPr lang="en-US" altLang="zh-TW" dirty="0"/>
              <a:t>IPv6 </a:t>
            </a:r>
            <a:r>
              <a:rPr lang="zh-TW" altLang="en-US" dirty="0"/>
              <a:t>網路</a:t>
            </a:r>
            <a:r>
              <a:rPr lang="zh-TW" altLang="en-US" dirty="0" smtClean="0"/>
              <a:t>。</a:t>
            </a:r>
            <a:endParaRPr lang="en-US" altLang="zh-TW" dirty="0" smtClean="0"/>
          </a:p>
          <a:p>
            <a:pPr lvl="1"/>
            <a:r>
              <a:rPr lang="zh-TW" altLang="en-US" dirty="0" smtClean="0"/>
              <a:t>這</a:t>
            </a:r>
            <a:r>
              <a:rPr lang="zh-TW" altLang="en-US" dirty="0"/>
              <a:t>是推薦使用的方法，需要同時執行 </a:t>
            </a:r>
            <a:r>
              <a:rPr lang="en-US" altLang="zh-TW" dirty="0"/>
              <a:t>IPv4 </a:t>
            </a:r>
            <a:r>
              <a:rPr lang="zh-TW" altLang="en-US" dirty="0"/>
              <a:t>和 </a:t>
            </a:r>
            <a:r>
              <a:rPr lang="en-US" altLang="zh-TW" dirty="0" smtClean="0"/>
              <a:t>IPv6</a:t>
            </a:r>
            <a:r>
              <a:rPr lang="zh-TW" altLang="en-US" dirty="0" smtClean="0"/>
              <a:t>。</a:t>
            </a:r>
            <a:endParaRPr lang="en-US" altLang="zh-TW" dirty="0" smtClean="0"/>
          </a:p>
          <a:p>
            <a:pPr lvl="1"/>
            <a:r>
              <a:rPr lang="zh-TW" altLang="en-US" dirty="0" smtClean="0"/>
              <a:t>路</a:t>
            </a:r>
            <a:r>
              <a:rPr lang="zh-TW" altLang="en-US" dirty="0"/>
              <a:t>由器和交換器設定為同時支援這兩種通訊協定，並將 </a:t>
            </a:r>
            <a:r>
              <a:rPr lang="en-US" altLang="zh-TW" dirty="0">
                <a:solidFill>
                  <a:srgbClr val="FF0000"/>
                </a:solidFill>
              </a:rPr>
              <a:t>IPv6 </a:t>
            </a:r>
            <a:r>
              <a:rPr lang="zh-TW" altLang="en-US" dirty="0">
                <a:solidFill>
                  <a:srgbClr val="FF0000"/>
                </a:solidFill>
              </a:rPr>
              <a:t>作為優先通訊協定</a:t>
            </a:r>
            <a:r>
              <a:rPr lang="zh-TW" altLang="en-US" dirty="0" smtClean="0"/>
              <a:t>。</a:t>
            </a:r>
            <a:endParaRPr lang="en-US" altLang="zh-TW" dirty="0" smtClean="0"/>
          </a:p>
        </p:txBody>
      </p:sp>
      <p:sp>
        <p:nvSpPr>
          <p:cNvPr id="121859" name="標題 2"/>
          <p:cNvSpPr>
            <a:spLocks noGrp="1"/>
          </p:cNvSpPr>
          <p:nvPr>
            <p:ph type="title"/>
          </p:nvPr>
        </p:nvSpPr>
        <p:spPr/>
        <p:txBody>
          <a:bodyPr/>
          <a:lstStyle/>
          <a:p>
            <a:r>
              <a:rPr lang="en-US" altLang="zh-TW" smtClean="0"/>
              <a:t>Dual Stacking</a:t>
            </a:r>
            <a:endParaRPr lang="zh-TW" altLang="en-US"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內容版面配置區 1"/>
          <p:cNvSpPr>
            <a:spLocks noGrp="1"/>
          </p:cNvSpPr>
          <p:nvPr>
            <p:ph idx="1"/>
          </p:nvPr>
        </p:nvSpPr>
        <p:spPr/>
        <p:txBody>
          <a:bodyPr/>
          <a:lstStyle/>
          <a:p>
            <a:r>
              <a:rPr lang="zh-TW" altLang="en-US" dirty="0"/>
              <a:t>有多種隧道技術可供使用，包括：</a:t>
            </a:r>
            <a:endParaRPr lang="en-US" altLang="zh-TW" dirty="0" smtClean="0"/>
          </a:p>
          <a:p>
            <a:pPr lvl="1"/>
            <a:r>
              <a:rPr lang="en-US" altLang="zh-TW" dirty="0" smtClean="0">
                <a:solidFill>
                  <a:srgbClr val="FF0000"/>
                </a:solidFill>
              </a:rPr>
              <a:t>Manual IPv6-over-IPv4 tunneling </a:t>
            </a:r>
            <a:r>
              <a:rPr lang="en-US" altLang="zh-TW" dirty="0" smtClean="0"/>
              <a:t>— </a:t>
            </a:r>
            <a:r>
              <a:rPr lang="en-US" altLang="zh-TW" dirty="0"/>
              <a:t>IPv6 </a:t>
            </a:r>
            <a:r>
              <a:rPr lang="zh-TW" altLang="en-US" dirty="0"/>
              <a:t>封包被封裝在 </a:t>
            </a:r>
            <a:r>
              <a:rPr lang="en-US" altLang="zh-TW" dirty="0"/>
              <a:t>IPv4 </a:t>
            </a:r>
            <a:r>
              <a:rPr lang="zh-TW" altLang="en-US" dirty="0"/>
              <a:t>通訊協定中。此方法需要雙重堆疊路由器。</a:t>
            </a:r>
            <a:endParaRPr lang="en-US" altLang="zh-TW" dirty="0" smtClean="0"/>
          </a:p>
          <a:p>
            <a:pPr lvl="1"/>
            <a:r>
              <a:rPr lang="en-US" altLang="zh-TW" dirty="0" smtClean="0">
                <a:solidFill>
                  <a:srgbClr val="FF0000"/>
                </a:solidFill>
              </a:rPr>
              <a:t>Dynamic 6to4 tunneling </a:t>
            </a:r>
            <a:r>
              <a:rPr lang="en-US" altLang="zh-TW" dirty="0" smtClean="0"/>
              <a:t>—</a:t>
            </a:r>
            <a:r>
              <a:rPr lang="zh-TW" altLang="en-US" dirty="0" smtClean="0"/>
              <a:t> 透過 </a:t>
            </a:r>
            <a:r>
              <a:rPr lang="en-US" altLang="zh-TW" dirty="0"/>
              <a:t>IPv4 </a:t>
            </a:r>
            <a:r>
              <a:rPr lang="zh-TW" altLang="en-US" dirty="0"/>
              <a:t>網路（通常是 </a:t>
            </a:r>
            <a:r>
              <a:rPr lang="en-US" altLang="zh-TW" dirty="0"/>
              <a:t>Internet</a:t>
            </a:r>
            <a:r>
              <a:rPr lang="zh-TW" altLang="en-US" dirty="0"/>
              <a:t>）自動建立各 </a:t>
            </a:r>
            <a:r>
              <a:rPr lang="en-US" altLang="zh-TW" dirty="0"/>
              <a:t>IPv6 </a:t>
            </a:r>
            <a:r>
              <a:rPr lang="zh-TW" altLang="en-US" dirty="0"/>
              <a:t>島的連接。它會把有效的、唯一的 </a:t>
            </a:r>
            <a:r>
              <a:rPr lang="en-US" altLang="zh-TW" dirty="0"/>
              <a:t>IPv6 </a:t>
            </a:r>
            <a:r>
              <a:rPr lang="zh-TW" altLang="en-US" dirty="0"/>
              <a:t>前置碼自動應用到各 </a:t>
            </a:r>
            <a:r>
              <a:rPr lang="en-US" altLang="zh-TW" dirty="0"/>
              <a:t>IPv6 </a:t>
            </a:r>
            <a:r>
              <a:rPr lang="zh-TW" altLang="en-US" dirty="0"/>
              <a:t>島，這樣便能在企業網路中快速部署 </a:t>
            </a:r>
            <a:r>
              <a:rPr lang="en-US" altLang="zh-TW" dirty="0"/>
              <a:t>IPv6</a:t>
            </a:r>
            <a:r>
              <a:rPr lang="zh-TW" altLang="en-US" dirty="0"/>
              <a:t>，而無需從 </a:t>
            </a:r>
            <a:r>
              <a:rPr lang="en-US" altLang="zh-TW" dirty="0"/>
              <a:t>ISP </a:t>
            </a:r>
            <a:r>
              <a:rPr lang="zh-TW" altLang="en-US" dirty="0"/>
              <a:t>或註冊機構獲得位址。</a:t>
            </a:r>
            <a:endParaRPr lang="zh-TW" altLang="en-US" dirty="0" smtClean="0"/>
          </a:p>
        </p:txBody>
      </p:sp>
      <p:sp>
        <p:nvSpPr>
          <p:cNvPr id="122883" name="標題 2"/>
          <p:cNvSpPr>
            <a:spLocks noGrp="1"/>
          </p:cNvSpPr>
          <p:nvPr>
            <p:ph type="title"/>
          </p:nvPr>
        </p:nvSpPr>
        <p:spPr/>
        <p:txBody>
          <a:bodyPr/>
          <a:lstStyle/>
          <a:p>
            <a:r>
              <a:rPr lang="en-US" altLang="zh-TW" smtClean="0"/>
              <a:t>Tunneling</a:t>
            </a:r>
            <a:endParaRPr lang="zh-TW"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內容版面配置區 1"/>
          <p:cNvSpPr>
            <a:spLocks noGrp="1"/>
          </p:cNvSpPr>
          <p:nvPr>
            <p:ph idx="1"/>
          </p:nvPr>
        </p:nvSpPr>
        <p:spPr/>
        <p:txBody>
          <a:bodyPr/>
          <a:lstStyle/>
          <a:p>
            <a:r>
              <a:rPr lang="en-US" altLang="zh-TW" dirty="0"/>
              <a:t>Bootstrap </a:t>
            </a:r>
            <a:r>
              <a:rPr lang="zh-TW" altLang="en-US" dirty="0"/>
              <a:t>通訊協定</a:t>
            </a:r>
            <a:r>
              <a:rPr lang="en-US" altLang="zh-TW" dirty="0"/>
              <a:t>(BOOTP) </a:t>
            </a:r>
            <a:r>
              <a:rPr lang="zh-TW" altLang="en-US" dirty="0"/>
              <a:t>定義於 </a:t>
            </a:r>
            <a:r>
              <a:rPr lang="en-US" altLang="zh-TW" dirty="0">
                <a:solidFill>
                  <a:srgbClr val="FF0000"/>
                </a:solidFill>
              </a:rPr>
              <a:t>RFC 951</a:t>
            </a:r>
            <a:r>
              <a:rPr lang="zh-TW" altLang="en-US" dirty="0"/>
              <a:t>，是 </a:t>
            </a:r>
            <a:r>
              <a:rPr lang="en-US" altLang="zh-TW" dirty="0"/>
              <a:t>DHCP </a:t>
            </a:r>
            <a:r>
              <a:rPr lang="zh-TW" altLang="en-US" dirty="0"/>
              <a:t>的前身，與 </a:t>
            </a:r>
            <a:r>
              <a:rPr lang="en-US" altLang="zh-TW" dirty="0"/>
              <a:t>DHCP </a:t>
            </a:r>
            <a:r>
              <a:rPr lang="zh-TW" altLang="en-US" dirty="0"/>
              <a:t>在執行上有一些相似之處</a:t>
            </a:r>
            <a:r>
              <a:rPr lang="zh-TW" altLang="en-US" dirty="0" smtClean="0"/>
              <a:t>。</a:t>
            </a:r>
            <a:endParaRPr lang="en-US" altLang="zh-TW" dirty="0" smtClean="0"/>
          </a:p>
          <a:p>
            <a:r>
              <a:rPr lang="en-US" altLang="zh-TW" dirty="0"/>
              <a:t>DHCP </a:t>
            </a:r>
            <a:r>
              <a:rPr lang="zh-TW" altLang="en-US" dirty="0"/>
              <a:t>和 </a:t>
            </a:r>
            <a:r>
              <a:rPr lang="en-US" altLang="zh-TW" dirty="0"/>
              <a:t>BOOTP </a:t>
            </a:r>
            <a:r>
              <a:rPr lang="zh-TW" altLang="en-US" dirty="0"/>
              <a:t>均是基於用戶端</a:t>
            </a:r>
            <a:r>
              <a:rPr lang="en-US" altLang="zh-TW" dirty="0"/>
              <a:t>/</a:t>
            </a:r>
            <a:r>
              <a:rPr lang="zh-TW" altLang="en-US" dirty="0"/>
              <a:t>伺服器模式，並使用 </a:t>
            </a:r>
            <a:r>
              <a:rPr lang="en-US" altLang="zh-TW" dirty="0"/>
              <a:t>UDP </a:t>
            </a:r>
            <a:r>
              <a:rPr lang="zh-TW" altLang="en-US" dirty="0"/>
              <a:t>連接埠 </a:t>
            </a:r>
            <a:r>
              <a:rPr lang="en-US" altLang="zh-TW" dirty="0">
                <a:solidFill>
                  <a:srgbClr val="FF0000"/>
                </a:solidFill>
              </a:rPr>
              <a:t>67</a:t>
            </a:r>
            <a:r>
              <a:rPr lang="en-US" altLang="zh-TW" dirty="0"/>
              <a:t> </a:t>
            </a:r>
            <a:r>
              <a:rPr lang="zh-TW" altLang="en-US" dirty="0"/>
              <a:t>與 </a:t>
            </a:r>
            <a:r>
              <a:rPr lang="en-US" altLang="zh-TW" dirty="0">
                <a:solidFill>
                  <a:srgbClr val="FF0000"/>
                </a:solidFill>
              </a:rPr>
              <a:t>68</a:t>
            </a:r>
            <a:r>
              <a:rPr lang="zh-TW" altLang="en-US" dirty="0" smtClean="0"/>
              <a:t>。</a:t>
            </a:r>
            <a:endParaRPr lang="en-US" altLang="zh-TW" dirty="0" smtClean="0"/>
          </a:p>
          <a:p>
            <a:pPr lvl="1"/>
            <a:r>
              <a:rPr lang="zh-TW" altLang="en-US" dirty="0" smtClean="0"/>
              <a:t>這些連接埠現在仍稱為 </a:t>
            </a:r>
            <a:r>
              <a:rPr lang="en-US" altLang="zh-TW" dirty="0" smtClean="0"/>
              <a:t>BOOTP </a:t>
            </a:r>
            <a:r>
              <a:rPr lang="zh-TW" altLang="en-US" dirty="0" smtClean="0"/>
              <a:t>連接埠。</a:t>
            </a:r>
          </a:p>
        </p:txBody>
      </p:sp>
      <p:sp>
        <p:nvSpPr>
          <p:cNvPr id="12291" name="標題 2"/>
          <p:cNvSpPr>
            <a:spLocks noGrp="1"/>
          </p:cNvSpPr>
          <p:nvPr>
            <p:ph type="title"/>
          </p:nvPr>
        </p:nvSpPr>
        <p:spPr/>
        <p:txBody>
          <a:bodyPr/>
          <a:lstStyle/>
          <a:p>
            <a:r>
              <a:rPr lang="en-US" altLang="zh-TW" smtClean="0"/>
              <a:t>BOOTP and DHCP</a:t>
            </a:r>
            <a:endParaRPr lang="zh-TW" altLang="en-US"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內容版面配置區 1"/>
          <p:cNvSpPr>
            <a:spLocks noGrp="1"/>
          </p:cNvSpPr>
          <p:nvPr>
            <p:ph idx="1"/>
          </p:nvPr>
        </p:nvSpPr>
        <p:spPr/>
        <p:txBody>
          <a:bodyPr/>
          <a:lstStyle/>
          <a:p>
            <a:pPr lvl="1">
              <a:lnSpc>
                <a:spcPct val="85000"/>
              </a:lnSpc>
            </a:pPr>
            <a:r>
              <a:rPr lang="en-US" altLang="zh-TW" dirty="0" smtClean="0">
                <a:solidFill>
                  <a:srgbClr val="FF0000"/>
                </a:solidFill>
              </a:rPr>
              <a:t>Intra-Site Automatic Tunnel Addressing Protocol (ISATAP) tunneling </a:t>
            </a:r>
            <a:r>
              <a:rPr lang="en-US" altLang="zh-TW" dirty="0" smtClean="0"/>
              <a:t>— </a:t>
            </a:r>
            <a:r>
              <a:rPr lang="zh-TW" altLang="en-US" dirty="0" smtClean="0"/>
              <a:t> </a:t>
            </a:r>
            <a:r>
              <a:rPr lang="zh-TW" altLang="en-US" dirty="0"/>
              <a:t>一種自動迭加隧道機制，它使用底層 </a:t>
            </a:r>
            <a:r>
              <a:rPr lang="en-US" altLang="zh-TW" dirty="0"/>
              <a:t>IPv4 </a:t>
            </a:r>
            <a:r>
              <a:rPr lang="zh-TW" altLang="en-US" dirty="0"/>
              <a:t>網路作為 </a:t>
            </a:r>
            <a:r>
              <a:rPr lang="en-US" altLang="zh-TW" dirty="0"/>
              <a:t>IPv6 </a:t>
            </a:r>
            <a:r>
              <a:rPr lang="zh-TW" altLang="en-US" dirty="0"/>
              <a:t>的鏈路層。</a:t>
            </a:r>
            <a:r>
              <a:rPr lang="en-US" altLang="zh-TW" dirty="0"/>
              <a:t>ISATAP </a:t>
            </a:r>
            <a:r>
              <a:rPr lang="zh-TW" altLang="en-US" dirty="0"/>
              <a:t>隧道允許網站內的 </a:t>
            </a:r>
            <a:r>
              <a:rPr lang="en-US" altLang="zh-TW" dirty="0"/>
              <a:t>IPv4 </a:t>
            </a:r>
            <a:r>
              <a:rPr lang="zh-TW" altLang="en-US" dirty="0"/>
              <a:t>或 </a:t>
            </a:r>
            <a:r>
              <a:rPr lang="en-US" altLang="zh-TW" dirty="0"/>
              <a:t>IPv6 </a:t>
            </a:r>
            <a:r>
              <a:rPr lang="zh-TW" altLang="en-US" dirty="0"/>
              <a:t>雙重堆疊主機與虛擬連結上的其它此類主機通信，從而建立一種使用 </a:t>
            </a:r>
            <a:r>
              <a:rPr lang="en-US" altLang="zh-TW" dirty="0"/>
              <a:t>IPv4 </a:t>
            </a:r>
            <a:r>
              <a:rPr lang="zh-TW" altLang="en-US" dirty="0"/>
              <a:t>基礎架構的 </a:t>
            </a:r>
            <a:r>
              <a:rPr lang="en-US" altLang="zh-TW" dirty="0"/>
              <a:t>IPv6 </a:t>
            </a:r>
            <a:r>
              <a:rPr lang="zh-TW" altLang="en-US" dirty="0"/>
              <a:t>網路。</a:t>
            </a:r>
            <a:r>
              <a:rPr lang="en-US" altLang="zh-TW" dirty="0" smtClean="0"/>
              <a:t> </a:t>
            </a:r>
          </a:p>
          <a:p>
            <a:pPr lvl="1">
              <a:lnSpc>
                <a:spcPct val="85000"/>
              </a:lnSpc>
            </a:pPr>
            <a:r>
              <a:rPr lang="en-US" altLang="zh-TW" dirty="0" err="1" smtClean="0">
                <a:solidFill>
                  <a:srgbClr val="FF0000"/>
                </a:solidFill>
              </a:rPr>
              <a:t>Teredo</a:t>
            </a:r>
            <a:r>
              <a:rPr lang="en-US" altLang="zh-TW" dirty="0" smtClean="0">
                <a:solidFill>
                  <a:srgbClr val="FF0000"/>
                </a:solidFill>
              </a:rPr>
              <a:t> tunneling</a:t>
            </a:r>
            <a:r>
              <a:rPr lang="en-US" altLang="zh-TW" dirty="0" smtClean="0"/>
              <a:t> — </a:t>
            </a:r>
            <a:r>
              <a:rPr lang="zh-TW" altLang="en-US" dirty="0"/>
              <a:t>一種 </a:t>
            </a:r>
            <a:r>
              <a:rPr lang="en-US" altLang="zh-TW" dirty="0"/>
              <a:t>IPv6 </a:t>
            </a:r>
            <a:r>
              <a:rPr lang="zh-TW" altLang="en-US" dirty="0"/>
              <a:t>過渡技術，它提供主機到主機的自動隧道，而不是閘道隧道。當雙重堆疊主機（同時執行 </a:t>
            </a:r>
            <a:r>
              <a:rPr lang="en-US" altLang="zh-TW" dirty="0"/>
              <a:t>IPv6 </a:t>
            </a:r>
            <a:r>
              <a:rPr lang="zh-TW" altLang="en-US" dirty="0"/>
              <a:t>與 </a:t>
            </a:r>
            <a:r>
              <a:rPr lang="en-US" altLang="zh-TW" dirty="0"/>
              <a:t>IPv4 </a:t>
            </a:r>
            <a:r>
              <a:rPr lang="zh-TW" altLang="en-US" dirty="0"/>
              <a:t>的主機）位於一個或多個 </a:t>
            </a:r>
            <a:r>
              <a:rPr lang="en-US" altLang="zh-TW" dirty="0"/>
              <a:t>IPv4 NAT </a:t>
            </a:r>
            <a:r>
              <a:rPr lang="zh-TW" altLang="en-US" dirty="0"/>
              <a:t>後面時，此方法傳遞單點傳送 </a:t>
            </a:r>
            <a:r>
              <a:rPr lang="en-US" altLang="zh-TW" dirty="0"/>
              <a:t>IPv6 </a:t>
            </a:r>
            <a:r>
              <a:rPr lang="zh-TW" altLang="en-US" dirty="0"/>
              <a:t>流量。</a:t>
            </a:r>
            <a:endParaRPr lang="zh-TW" altLang="en-US" dirty="0" smtClean="0"/>
          </a:p>
        </p:txBody>
      </p:sp>
      <p:sp>
        <p:nvSpPr>
          <p:cNvPr id="123907" name="標題 2"/>
          <p:cNvSpPr>
            <a:spLocks noGrp="1"/>
          </p:cNvSpPr>
          <p:nvPr>
            <p:ph type="title"/>
          </p:nvPr>
        </p:nvSpPr>
        <p:spPr/>
        <p:txBody>
          <a:bodyPr/>
          <a:lstStyle/>
          <a:p>
            <a:r>
              <a:rPr lang="en-US" altLang="zh-TW" smtClean="0"/>
              <a:t>Tunneling</a:t>
            </a:r>
            <a:endParaRPr lang="zh-TW" altLang="en-US"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內容版面配置區 1"/>
          <p:cNvSpPr>
            <a:spLocks noGrp="1"/>
          </p:cNvSpPr>
          <p:nvPr>
            <p:ph idx="1"/>
          </p:nvPr>
        </p:nvSpPr>
        <p:spPr/>
        <p:txBody>
          <a:bodyPr/>
          <a:lstStyle/>
          <a:p>
            <a:r>
              <a:rPr lang="en-US" altLang="zh-TW" dirty="0">
                <a:solidFill>
                  <a:srgbClr val="FF0000"/>
                </a:solidFill>
              </a:rPr>
              <a:t>Cisco IOS 12.3(2)T </a:t>
            </a:r>
            <a:r>
              <a:rPr lang="zh-TW" altLang="en-US" dirty="0"/>
              <a:t>版及後續版本（帶有對應的功能集）還包括在 </a:t>
            </a:r>
            <a:r>
              <a:rPr lang="en-US" altLang="zh-TW" dirty="0"/>
              <a:t>IPv6 </a:t>
            </a:r>
            <a:r>
              <a:rPr lang="zh-TW" altLang="en-US" dirty="0"/>
              <a:t>與 </a:t>
            </a:r>
            <a:r>
              <a:rPr lang="en-US" altLang="zh-TW" dirty="0"/>
              <a:t>IPv4 </a:t>
            </a:r>
            <a:r>
              <a:rPr lang="zh-TW" altLang="en-US" dirty="0"/>
              <a:t>之間進行通訊協定轉換的 </a:t>
            </a:r>
            <a:r>
              <a:rPr lang="en-US" altLang="zh-TW" dirty="0"/>
              <a:t>NAT-PT</a:t>
            </a:r>
            <a:r>
              <a:rPr lang="zh-TW" altLang="en-US" dirty="0" smtClean="0"/>
              <a:t>。</a:t>
            </a:r>
            <a:endParaRPr lang="en-US" altLang="zh-TW" dirty="0" smtClean="0"/>
          </a:p>
          <a:p>
            <a:pPr lvl="1"/>
            <a:r>
              <a:rPr lang="zh-TW" altLang="en-US" dirty="0" smtClean="0"/>
              <a:t>這</a:t>
            </a:r>
            <a:r>
              <a:rPr lang="zh-TW" altLang="en-US" dirty="0"/>
              <a:t>種轉換允許使用不同版本 </a:t>
            </a:r>
            <a:r>
              <a:rPr lang="en-US" altLang="zh-TW" dirty="0"/>
              <a:t>IP </a:t>
            </a:r>
            <a:r>
              <a:rPr lang="zh-TW" altLang="en-US" dirty="0"/>
              <a:t>通訊協定的主機直接通信</a:t>
            </a:r>
            <a:r>
              <a:rPr lang="zh-TW" altLang="en-US" dirty="0" smtClean="0"/>
              <a:t>。</a:t>
            </a:r>
            <a:endParaRPr lang="en-US" altLang="zh-TW" dirty="0" smtClean="0"/>
          </a:p>
          <a:p>
            <a:pPr lvl="1"/>
            <a:r>
              <a:rPr lang="zh-TW" altLang="en-US" dirty="0" smtClean="0"/>
              <a:t>這些</a:t>
            </a:r>
            <a:r>
              <a:rPr lang="zh-TW" altLang="en-US" dirty="0"/>
              <a:t>轉換比 </a:t>
            </a:r>
            <a:r>
              <a:rPr lang="en-US" altLang="zh-TW" dirty="0"/>
              <a:t>IPv4 NAT </a:t>
            </a:r>
            <a:r>
              <a:rPr lang="zh-TW" altLang="en-US" dirty="0"/>
              <a:t>複雜得多</a:t>
            </a:r>
            <a:r>
              <a:rPr lang="zh-TW" altLang="en-US" dirty="0" smtClean="0"/>
              <a:t>。</a:t>
            </a:r>
            <a:endParaRPr lang="en-US" altLang="zh-TW" dirty="0" smtClean="0"/>
          </a:p>
          <a:p>
            <a:pPr lvl="1"/>
            <a:r>
              <a:rPr lang="zh-TW" altLang="en-US" dirty="0" smtClean="0"/>
              <a:t>目前</a:t>
            </a:r>
            <a:r>
              <a:rPr lang="zh-TW" altLang="en-US" dirty="0"/>
              <a:t>來說，這種轉換技術最不受歡迎，只應作為最後手段使用。 </a:t>
            </a:r>
            <a:endParaRPr lang="en-US" altLang="zh-TW" dirty="0" smtClean="0"/>
          </a:p>
        </p:txBody>
      </p:sp>
      <p:sp>
        <p:nvSpPr>
          <p:cNvPr id="124931" name="標題 2"/>
          <p:cNvSpPr>
            <a:spLocks noGrp="1"/>
          </p:cNvSpPr>
          <p:nvPr>
            <p:ph type="title"/>
          </p:nvPr>
        </p:nvSpPr>
        <p:spPr/>
        <p:txBody>
          <a:bodyPr/>
          <a:lstStyle/>
          <a:p>
            <a:r>
              <a:rPr lang="en-US" altLang="zh-TW" sz="3600" smtClean="0"/>
              <a:t>NAT-Protocol Translation (NAT-PT)</a:t>
            </a:r>
            <a:endParaRPr lang="zh-TW" altLang="en-US" sz="360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1"/>
          <p:cNvSpPr>
            <a:spLocks noGrp="1"/>
          </p:cNvSpPr>
          <p:nvPr>
            <p:ph idx="1"/>
          </p:nvPr>
        </p:nvSpPr>
        <p:spPr/>
        <p:txBody>
          <a:bodyPr/>
          <a:lstStyle/>
          <a:p>
            <a:r>
              <a:rPr lang="zh-TW" altLang="en-US" sz="2400" dirty="0"/>
              <a:t>雙重堆疊節點根據封包的目的地址選擇使用的通訊協定堆疊。</a:t>
            </a:r>
            <a:endParaRPr lang="en-US" altLang="zh-TW" sz="2400" dirty="0" smtClean="0"/>
          </a:p>
          <a:p>
            <a:pPr lvl="1"/>
            <a:r>
              <a:rPr lang="zh-TW" altLang="en-US" sz="2000" dirty="0"/>
              <a:t>當 </a:t>
            </a:r>
            <a:r>
              <a:rPr lang="en-US" altLang="zh-TW" sz="2000" dirty="0"/>
              <a:t>IPv6 </a:t>
            </a:r>
            <a:r>
              <a:rPr lang="zh-TW" altLang="en-US" sz="2000" dirty="0"/>
              <a:t>可用時，雙重堆疊節點將優先使用 </a:t>
            </a:r>
            <a:r>
              <a:rPr lang="en-US" altLang="zh-TW" sz="2000" dirty="0"/>
              <a:t>IPv6</a:t>
            </a:r>
            <a:r>
              <a:rPr lang="zh-TW" altLang="en-US" sz="2000" dirty="0"/>
              <a:t>。舊的純 </a:t>
            </a:r>
            <a:r>
              <a:rPr lang="en-US" altLang="zh-TW" sz="2000" dirty="0"/>
              <a:t>IPv4 </a:t>
            </a:r>
            <a:r>
              <a:rPr lang="zh-TW" altLang="en-US" sz="2000" dirty="0"/>
              <a:t>應用程式仍能像以前一樣工作</a:t>
            </a:r>
            <a:r>
              <a:rPr lang="zh-TW" altLang="en-US" sz="2000" dirty="0" smtClean="0"/>
              <a:t>。</a:t>
            </a:r>
            <a:endParaRPr lang="en-US" altLang="zh-TW" sz="2000" dirty="0" smtClean="0"/>
          </a:p>
          <a:p>
            <a:pPr lvl="1"/>
            <a:r>
              <a:rPr lang="zh-TW" altLang="en-US" sz="2000" dirty="0" smtClean="0"/>
              <a:t>新</a:t>
            </a:r>
            <a:r>
              <a:rPr lang="zh-TW" altLang="en-US" sz="2000" dirty="0"/>
              <a:t>的和改進的應用程式則會利用這兩個 </a:t>
            </a:r>
            <a:r>
              <a:rPr lang="en-US" altLang="zh-TW" sz="2000" dirty="0"/>
              <a:t>IP </a:t>
            </a:r>
            <a:r>
              <a:rPr lang="zh-TW" altLang="en-US" sz="2000" dirty="0"/>
              <a:t>層的優點。 </a:t>
            </a:r>
            <a:endParaRPr lang="en-US" altLang="zh-TW" sz="2000" dirty="0" smtClean="0"/>
          </a:p>
          <a:p>
            <a:r>
              <a:rPr lang="zh-TW" altLang="en-US" sz="2400" dirty="0" smtClean="0"/>
              <a:t>人們</a:t>
            </a:r>
            <a:r>
              <a:rPr lang="zh-TW" altLang="en-US" sz="2400" dirty="0"/>
              <a:t>定義了新的應用程式設計發展介面 </a:t>
            </a:r>
            <a:r>
              <a:rPr lang="en-US" altLang="zh-TW" sz="2400" dirty="0"/>
              <a:t>(API)</a:t>
            </a:r>
            <a:r>
              <a:rPr lang="zh-TW" altLang="en-US" sz="2400" dirty="0"/>
              <a:t>，用來支援 </a:t>
            </a:r>
            <a:r>
              <a:rPr lang="en-US" altLang="zh-TW" sz="2400" dirty="0"/>
              <a:t>IPv4 </a:t>
            </a:r>
            <a:r>
              <a:rPr lang="zh-TW" altLang="en-US" sz="2400" dirty="0"/>
              <a:t>和 </a:t>
            </a:r>
            <a:r>
              <a:rPr lang="en-US" altLang="zh-TW" sz="2400" dirty="0"/>
              <a:t>IPv6 </a:t>
            </a:r>
            <a:r>
              <a:rPr lang="zh-TW" altLang="en-US" sz="2400" dirty="0"/>
              <a:t>位址與 </a:t>
            </a:r>
            <a:r>
              <a:rPr lang="en-US" altLang="zh-TW" sz="2400" dirty="0"/>
              <a:t>DNS </a:t>
            </a:r>
            <a:r>
              <a:rPr lang="zh-TW" altLang="en-US" sz="2400" dirty="0"/>
              <a:t>請求。 </a:t>
            </a:r>
            <a:endParaRPr lang="en-US" altLang="zh-TW" sz="2400" dirty="0" smtClean="0"/>
          </a:p>
          <a:p>
            <a:pPr lvl="1"/>
            <a:r>
              <a:rPr lang="en-US" altLang="zh-TW" sz="2000" dirty="0"/>
              <a:t>API </a:t>
            </a:r>
            <a:r>
              <a:rPr lang="zh-TW" altLang="en-US" sz="2000" dirty="0"/>
              <a:t>能說明兩個或更多不同軟體應用程式之間交換訊息或資料。 </a:t>
            </a:r>
            <a:endParaRPr lang="en-US" altLang="zh-TW" sz="2000" dirty="0" smtClean="0"/>
          </a:p>
          <a:p>
            <a:pPr lvl="1"/>
            <a:r>
              <a:rPr lang="en-US" altLang="zh-TW" sz="2000" dirty="0" smtClean="0"/>
              <a:t>API </a:t>
            </a:r>
            <a:r>
              <a:rPr lang="zh-TW" altLang="en-US" sz="2000" dirty="0"/>
              <a:t>內接於軟體應用程式，使用 </a:t>
            </a:r>
            <a:r>
              <a:rPr lang="en-US" altLang="zh-TW" sz="2000" dirty="0"/>
              <a:t>IP </a:t>
            </a:r>
            <a:r>
              <a:rPr lang="zh-TW" altLang="en-US" sz="2000" dirty="0"/>
              <a:t>會談機制實作 </a:t>
            </a:r>
            <a:r>
              <a:rPr lang="en-US" altLang="zh-TW" sz="2000" dirty="0"/>
              <a:t>IPv4 </a:t>
            </a:r>
            <a:r>
              <a:rPr lang="zh-TW" altLang="en-US" sz="2000" dirty="0"/>
              <a:t>與 </a:t>
            </a:r>
            <a:r>
              <a:rPr lang="en-US" altLang="zh-TW" sz="2000" dirty="0"/>
              <a:t>IPv6 </a:t>
            </a:r>
            <a:r>
              <a:rPr lang="zh-TW" altLang="en-US" sz="2000" dirty="0"/>
              <a:t>的相互轉換。當今的新應用程式可以同時使用 </a:t>
            </a:r>
            <a:r>
              <a:rPr lang="en-US" altLang="zh-TW" sz="2000" dirty="0"/>
              <a:t>IPv4 </a:t>
            </a:r>
            <a:r>
              <a:rPr lang="zh-TW" altLang="en-US" sz="2000" dirty="0"/>
              <a:t>與 </a:t>
            </a:r>
            <a:r>
              <a:rPr lang="en-US" altLang="zh-TW" sz="2000" dirty="0"/>
              <a:t>IPv6</a:t>
            </a:r>
            <a:r>
              <a:rPr lang="zh-TW" altLang="en-US" sz="2000" dirty="0"/>
              <a:t>。 </a:t>
            </a:r>
            <a:endParaRPr lang="en-US" altLang="zh-TW" sz="2000" dirty="0" smtClean="0"/>
          </a:p>
        </p:txBody>
      </p:sp>
      <p:sp>
        <p:nvSpPr>
          <p:cNvPr id="125955" name="標題 2"/>
          <p:cNvSpPr>
            <a:spLocks noGrp="1"/>
          </p:cNvSpPr>
          <p:nvPr>
            <p:ph type="title"/>
          </p:nvPr>
        </p:nvSpPr>
        <p:spPr/>
        <p:txBody>
          <a:bodyPr/>
          <a:lstStyle/>
          <a:p>
            <a:r>
              <a:rPr lang="en-US" altLang="zh-TW" smtClean="0"/>
              <a:t>Cisco IOS Dual Stack</a:t>
            </a:r>
            <a:endParaRPr lang="zh-TW" altLang="en-US"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p:txBody>
          <a:bodyPr/>
          <a:lstStyle/>
          <a:p>
            <a:r>
              <a:rPr lang="en-US" altLang="zh-TW" smtClean="0"/>
              <a:t>Cisco IOS Dual Stack</a:t>
            </a:r>
            <a:endParaRPr lang="zh-TW" altLang="en-US" smtClean="0"/>
          </a:p>
        </p:txBody>
      </p:sp>
      <p:pic>
        <p:nvPicPr>
          <p:cNvPr id="1269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1717675"/>
            <a:ext cx="783272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內容版面配置區 1"/>
          <p:cNvSpPr>
            <a:spLocks noGrp="1"/>
          </p:cNvSpPr>
          <p:nvPr>
            <p:ph idx="1"/>
          </p:nvPr>
        </p:nvSpPr>
        <p:spPr/>
        <p:txBody>
          <a:bodyPr/>
          <a:lstStyle/>
          <a:p>
            <a:pPr>
              <a:lnSpc>
                <a:spcPct val="85000"/>
              </a:lnSpc>
            </a:pPr>
            <a:r>
              <a:rPr lang="en-US" altLang="zh-TW" sz="2400" dirty="0"/>
              <a:t>Cisco IOS 12.2(2)T </a:t>
            </a:r>
            <a:r>
              <a:rPr lang="zh-TW" altLang="en-US" sz="2400" dirty="0"/>
              <a:t>版及後續版本（帶有對應的功能集）可相容 </a:t>
            </a:r>
            <a:r>
              <a:rPr lang="en-US" altLang="zh-TW" sz="2400" dirty="0"/>
              <a:t>IPv6</a:t>
            </a:r>
            <a:r>
              <a:rPr lang="zh-TW" altLang="en-US" sz="2400" dirty="0" smtClean="0"/>
              <a:t>。</a:t>
            </a:r>
            <a:endParaRPr lang="en-US" altLang="zh-TW" sz="2400" dirty="0" smtClean="0"/>
          </a:p>
          <a:p>
            <a:pPr lvl="1">
              <a:lnSpc>
                <a:spcPct val="85000"/>
              </a:lnSpc>
            </a:pPr>
            <a:r>
              <a:rPr lang="zh-TW" altLang="en-US" sz="2000" dirty="0" smtClean="0"/>
              <a:t>在</a:t>
            </a:r>
            <a:r>
              <a:rPr lang="zh-TW" altLang="en-US" sz="2000" dirty="0"/>
              <a:t>介面上完成 </a:t>
            </a:r>
            <a:r>
              <a:rPr lang="en-US" altLang="zh-TW" sz="2000" dirty="0"/>
              <a:t>IPv4 </a:t>
            </a:r>
            <a:r>
              <a:rPr lang="zh-TW" altLang="en-US" sz="2000" dirty="0"/>
              <a:t>與 </a:t>
            </a:r>
            <a:r>
              <a:rPr lang="en-US" altLang="zh-TW" sz="2000" dirty="0"/>
              <a:t>IPv6 </a:t>
            </a:r>
            <a:r>
              <a:rPr lang="zh-TW" altLang="en-US" sz="2000" dirty="0"/>
              <a:t>基本設定後，該介面便成為雙重堆疊介面，可轉送 </a:t>
            </a:r>
            <a:r>
              <a:rPr lang="en-US" altLang="zh-TW" sz="2000" dirty="0"/>
              <a:t>IPv4 </a:t>
            </a:r>
            <a:r>
              <a:rPr lang="zh-TW" altLang="en-US" sz="2000" dirty="0"/>
              <a:t>和 </a:t>
            </a:r>
            <a:r>
              <a:rPr lang="en-US" altLang="zh-TW" sz="2000" dirty="0"/>
              <a:t>IPv6 </a:t>
            </a:r>
            <a:r>
              <a:rPr lang="zh-TW" altLang="en-US" sz="2000" dirty="0"/>
              <a:t>流量</a:t>
            </a:r>
            <a:r>
              <a:rPr lang="zh-TW" altLang="en-US" sz="2000" dirty="0" smtClean="0"/>
              <a:t>。 </a:t>
            </a:r>
            <a:endParaRPr lang="en-US" altLang="zh-TW" sz="2000" dirty="0" smtClean="0"/>
          </a:p>
          <a:p>
            <a:pPr>
              <a:lnSpc>
                <a:spcPct val="85000"/>
              </a:lnSpc>
            </a:pPr>
            <a:r>
              <a:rPr lang="zh-TW" altLang="en-US" sz="2400" dirty="0"/>
              <a:t>在 </a:t>
            </a:r>
            <a:r>
              <a:rPr lang="en-US" altLang="zh-TW" sz="2400" dirty="0"/>
              <a:t>Cisco IOS </a:t>
            </a:r>
            <a:r>
              <a:rPr lang="zh-TW" altLang="en-US" sz="2400" dirty="0"/>
              <a:t>路由器上使用 </a:t>
            </a:r>
            <a:r>
              <a:rPr lang="en-US" altLang="zh-TW" sz="2400" dirty="0"/>
              <a:t>IPv6 </a:t>
            </a:r>
            <a:r>
              <a:rPr lang="zh-TW" altLang="en-US" sz="2400" dirty="0"/>
              <a:t>需要使用全域設定命令 </a:t>
            </a:r>
            <a:r>
              <a:rPr lang="en-US" altLang="zh-TW" sz="2400" b="1" dirty="0">
                <a:solidFill>
                  <a:srgbClr val="FF0000"/>
                </a:solidFill>
                <a:latin typeface="Courier New" pitchFamily="49" charset="0"/>
                <a:cs typeface="Courier New" pitchFamily="49" charset="0"/>
              </a:rPr>
              <a:t>ipv6 unicast-routing </a:t>
            </a:r>
            <a:r>
              <a:rPr lang="zh-TW" altLang="en-US" sz="2400" dirty="0" smtClean="0"/>
              <a:t>。</a:t>
            </a:r>
            <a:endParaRPr lang="en-US" altLang="zh-TW" sz="2400" dirty="0" smtClean="0"/>
          </a:p>
          <a:p>
            <a:pPr lvl="1">
              <a:lnSpc>
                <a:spcPct val="85000"/>
              </a:lnSpc>
            </a:pPr>
            <a:r>
              <a:rPr lang="zh-TW" altLang="en-US" sz="2000" dirty="0" smtClean="0"/>
              <a:t>此</a:t>
            </a:r>
            <a:r>
              <a:rPr lang="zh-TW" altLang="en-US" sz="2000" dirty="0"/>
              <a:t>命令啟用 </a:t>
            </a:r>
            <a:r>
              <a:rPr lang="en-US" altLang="zh-TW" sz="2000" dirty="0"/>
              <a:t>IPv6 </a:t>
            </a:r>
            <a:r>
              <a:rPr lang="zh-TW" altLang="en-US" sz="2000" dirty="0"/>
              <a:t>封包的轉送。 </a:t>
            </a:r>
            <a:endParaRPr lang="en-US" altLang="zh-TW" sz="2000" dirty="0" smtClean="0"/>
          </a:p>
          <a:p>
            <a:pPr>
              <a:lnSpc>
                <a:spcPct val="85000"/>
              </a:lnSpc>
            </a:pPr>
            <a:r>
              <a:rPr lang="zh-TW" altLang="en-US" sz="2400" dirty="0"/>
              <a:t>介面要使用 </a:t>
            </a:r>
            <a:r>
              <a:rPr lang="en-US" altLang="zh-TW" sz="2400" dirty="0"/>
              <a:t>IPv6 </a:t>
            </a:r>
            <a:r>
              <a:rPr lang="zh-TW" altLang="en-US" sz="2400" dirty="0"/>
              <a:t>位址轉送 </a:t>
            </a:r>
            <a:r>
              <a:rPr lang="en-US" altLang="zh-TW" sz="2400" dirty="0"/>
              <a:t>IPv6 </a:t>
            </a:r>
            <a:r>
              <a:rPr lang="zh-TW" altLang="en-US" sz="2400" dirty="0"/>
              <a:t>流量，必須</a:t>
            </a:r>
            <a:r>
              <a:rPr lang="zh-TW" altLang="en-US" sz="2400" dirty="0" smtClean="0"/>
              <a:t>使用</a:t>
            </a:r>
            <a:r>
              <a:rPr lang="en-US" altLang="zh-TW" sz="2400" b="1" dirty="0" smtClean="0">
                <a:solidFill>
                  <a:srgbClr val="FF0000"/>
                </a:solidFill>
                <a:latin typeface="Courier New" pitchFamily="49" charset="0"/>
                <a:cs typeface="Courier New" pitchFamily="49" charset="0"/>
              </a:rPr>
              <a:t>ipv6 </a:t>
            </a:r>
            <a:r>
              <a:rPr lang="en-US" altLang="zh-TW" sz="2400" b="1" dirty="0" smtClean="0">
                <a:solidFill>
                  <a:srgbClr val="FF0000"/>
                </a:solidFill>
                <a:latin typeface="Courier New" pitchFamily="49" charset="0"/>
                <a:cs typeface="Courier New" pitchFamily="49" charset="0"/>
              </a:rPr>
              <a:t>address </a:t>
            </a:r>
            <a:r>
              <a:rPr lang="en-US" altLang="zh-TW" sz="2400" b="1" i="1" dirty="0" smtClean="0">
                <a:solidFill>
                  <a:srgbClr val="FF0000"/>
                </a:solidFill>
                <a:latin typeface="Courier New" pitchFamily="49" charset="0"/>
                <a:cs typeface="Courier New" pitchFamily="49" charset="0"/>
              </a:rPr>
              <a:t>IPv6-address</a:t>
            </a:r>
            <a:r>
              <a:rPr lang="en-US" altLang="zh-TW" sz="2400" dirty="0" smtClean="0">
                <a:solidFill>
                  <a:srgbClr val="FF0000"/>
                </a:solidFill>
                <a:latin typeface="Courier New" pitchFamily="49" charset="0"/>
                <a:cs typeface="Courier New" pitchFamily="49" charset="0"/>
              </a:rPr>
              <a:t> [/</a:t>
            </a:r>
            <a:r>
              <a:rPr lang="en-US" altLang="zh-TW" sz="2400" b="1" i="1" dirty="0" smtClean="0">
                <a:solidFill>
                  <a:srgbClr val="FF0000"/>
                </a:solidFill>
                <a:latin typeface="Courier New" pitchFamily="49" charset="0"/>
                <a:cs typeface="Courier New" pitchFamily="49" charset="0"/>
              </a:rPr>
              <a:t>prefix length</a:t>
            </a:r>
            <a:r>
              <a:rPr lang="en-US" altLang="zh-TW" sz="2400" dirty="0" smtClean="0">
                <a:solidFill>
                  <a:srgbClr val="FF0000"/>
                </a:solidFill>
                <a:latin typeface="Courier New" pitchFamily="49" charset="0"/>
                <a:cs typeface="Courier New" pitchFamily="49" charset="0"/>
              </a:rPr>
              <a:t>] </a:t>
            </a:r>
            <a:r>
              <a:rPr lang="zh-TW" altLang="en-US" sz="2400" dirty="0" smtClean="0"/>
              <a:t>介面</a:t>
            </a:r>
            <a:r>
              <a:rPr lang="zh-TW" altLang="en-US" sz="2400" dirty="0"/>
              <a:t>命令加以設定。</a:t>
            </a:r>
            <a:endParaRPr lang="en-US" altLang="zh-TW" sz="2400" dirty="0" smtClean="0"/>
          </a:p>
          <a:p>
            <a:pPr>
              <a:lnSpc>
                <a:spcPct val="85000"/>
              </a:lnSpc>
            </a:pPr>
            <a:endParaRPr lang="zh-TW" altLang="en-US" sz="2400" dirty="0" smtClean="0"/>
          </a:p>
        </p:txBody>
      </p:sp>
      <p:sp>
        <p:nvSpPr>
          <p:cNvPr id="128003" name="標題 2"/>
          <p:cNvSpPr>
            <a:spLocks noGrp="1"/>
          </p:cNvSpPr>
          <p:nvPr>
            <p:ph type="title"/>
          </p:nvPr>
        </p:nvSpPr>
        <p:spPr/>
        <p:txBody>
          <a:bodyPr/>
          <a:lstStyle/>
          <a:p>
            <a:r>
              <a:rPr lang="en-US" altLang="zh-TW" smtClean="0"/>
              <a:t>Configuring IPv6 Interface</a:t>
            </a:r>
            <a:endParaRPr lang="zh-TW" altLang="en-US"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p:txBody>
          <a:bodyPr/>
          <a:lstStyle/>
          <a:p>
            <a:r>
              <a:rPr lang="en-US" altLang="zh-TW" smtClean="0"/>
              <a:t>Configuring IPv6 Interface</a:t>
            </a:r>
            <a:endParaRPr lang="zh-TW" altLang="en-US" smtClean="0"/>
          </a:p>
        </p:txBody>
      </p:sp>
      <p:pic>
        <p:nvPicPr>
          <p:cNvPr id="129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844675"/>
            <a:ext cx="8262938"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內容版面配置區 1"/>
          <p:cNvSpPr>
            <a:spLocks noGrp="1"/>
          </p:cNvSpPr>
          <p:nvPr>
            <p:ph idx="1"/>
          </p:nvPr>
        </p:nvSpPr>
        <p:spPr>
          <a:xfrm>
            <a:off x="655638" y="1505243"/>
            <a:ext cx="7940675" cy="4357077"/>
          </a:xfrm>
        </p:spPr>
        <p:txBody>
          <a:bodyPr/>
          <a:lstStyle/>
          <a:p>
            <a:r>
              <a:rPr lang="zh-TW" altLang="en-US" sz="2400" dirty="0"/>
              <a:t>隧道是一種將 </a:t>
            </a:r>
            <a:r>
              <a:rPr lang="en-US" altLang="zh-TW" sz="2400" dirty="0"/>
              <a:t>IPv6 </a:t>
            </a:r>
            <a:r>
              <a:rPr lang="zh-TW" altLang="en-US" sz="2400" dirty="0"/>
              <a:t>封包封裝於另一通訊協定（如 </a:t>
            </a:r>
            <a:r>
              <a:rPr lang="en-US" altLang="zh-TW" sz="2400" dirty="0"/>
              <a:t>Ipv4</a:t>
            </a:r>
            <a:r>
              <a:rPr lang="zh-TW" altLang="en-US" sz="2400" dirty="0"/>
              <a:t>）中的整合方法</a:t>
            </a:r>
            <a:r>
              <a:rPr lang="zh-TW" altLang="en-US" sz="2400" dirty="0" smtClean="0"/>
              <a:t>。</a:t>
            </a:r>
            <a:endParaRPr lang="en-US" altLang="zh-TW" sz="2400" dirty="0" smtClean="0"/>
          </a:p>
          <a:p>
            <a:pPr lvl="1"/>
            <a:r>
              <a:rPr lang="zh-TW" altLang="en-US" sz="2000" dirty="0" smtClean="0"/>
              <a:t>此</a:t>
            </a:r>
            <a:r>
              <a:rPr lang="zh-TW" altLang="en-US" sz="2000" dirty="0"/>
              <a:t>方法能連接各 </a:t>
            </a:r>
            <a:r>
              <a:rPr lang="en-US" altLang="zh-TW" sz="2000" dirty="0"/>
              <a:t>IPv6 </a:t>
            </a:r>
            <a:r>
              <a:rPr lang="zh-TW" altLang="en-US" sz="2000" dirty="0"/>
              <a:t>島，而無需將中間網路轉換成 </a:t>
            </a:r>
            <a:r>
              <a:rPr lang="en-US" altLang="zh-TW" sz="2000" dirty="0"/>
              <a:t>IPv6</a:t>
            </a:r>
            <a:r>
              <a:rPr lang="zh-TW" altLang="en-US" sz="2000" dirty="0" smtClean="0"/>
              <a:t>。</a:t>
            </a:r>
            <a:endParaRPr lang="en-US" altLang="zh-TW" sz="2000" dirty="0" smtClean="0"/>
          </a:p>
          <a:p>
            <a:pPr lvl="1"/>
            <a:r>
              <a:rPr lang="zh-TW" altLang="en-US" sz="2000" dirty="0" smtClean="0"/>
              <a:t>當</a:t>
            </a:r>
            <a:r>
              <a:rPr lang="zh-TW" altLang="en-US" sz="2000" dirty="0"/>
              <a:t>使用 </a:t>
            </a:r>
            <a:r>
              <a:rPr lang="en-US" altLang="zh-TW" sz="2000" dirty="0"/>
              <a:t>IPv4 </a:t>
            </a:r>
            <a:r>
              <a:rPr lang="zh-TW" altLang="en-US" sz="2000" dirty="0"/>
              <a:t>封裝 </a:t>
            </a:r>
            <a:r>
              <a:rPr lang="en-US" altLang="zh-TW" sz="2000" dirty="0"/>
              <a:t>IPv6 </a:t>
            </a:r>
            <a:r>
              <a:rPr lang="zh-TW" altLang="en-US" sz="2000" dirty="0"/>
              <a:t>封包時，</a:t>
            </a:r>
            <a:r>
              <a:rPr lang="en-US" altLang="zh-TW" sz="2000" dirty="0"/>
              <a:t>IPv4 </a:t>
            </a:r>
            <a:r>
              <a:rPr lang="zh-TW" altLang="en-US" sz="2000" dirty="0"/>
              <a:t>標頭中的通訊協定類型指定為 </a:t>
            </a:r>
            <a:r>
              <a:rPr lang="en-US" altLang="zh-TW" sz="2000" dirty="0">
                <a:solidFill>
                  <a:srgbClr val="FF0000"/>
                </a:solidFill>
              </a:rPr>
              <a:t>41</a:t>
            </a:r>
            <a:r>
              <a:rPr lang="zh-TW" altLang="en-US" sz="2000" dirty="0"/>
              <a:t>，封包包括一個不帶選項的 </a:t>
            </a:r>
            <a:r>
              <a:rPr lang="en-US" altLang="zh-TW" sz="2000" dirty="0"/>
              <a:t>20 </a:t>
            </a:r>
            <a:r>
              <a:rPr lang="zh-TW" altLang="en-US" sz="2000" dirty="0"/>
              <a:t>位元組 </a:t>
            </a:r>
            <a:r>
              <a:rPr lang="en-US" altLang="zh-TW" sz="2000" dirty="0"/>
              <a:t>IPv4 </a:t>
            </a:r>
            <a:r>
              <a:rPr lang="zh-TW" altLang="en-US" sz="2000" dirty="0"/>
              <a:t>標頭、一個 </a:t>
            </a:r>
            <a:r>
              <a:rPr lang="en-US" altLang="zh-TW" sz="2000" dirty="0"/>
              <a:t>IPv6 </a:t>
            </a:r>
            <a:r>
              <a:rPr lang="zh-TW" altLang="en-US" sz="2000" dirty="0"/>
              <a:t>標頭及負載</a:t>
            </a:r>
            <a:r>
              <a:rPr lang="zh-TW" altLang="en-US" sz="2000" dirty="0" smtClean="0"/>
              <a:t>。</a:t>
            </a:r>
            <a:endParaRPr lang="en-US" altLang="zh-TW" sz="2000" dirty="0" smtClean="0"/>
          </a:p>
          <a:p>
            <a:pPr lvl="1"/>
            <a:r>
              <a:rPr lang="zh-TW" altLang="en-US" sz="2000" dirty="0" smtClean="0"/>
              <a:t>此</a:t>
            </a:r>
            <a:r>
              <a:rPr lang="zh-TW" altLang="en-US" sz="2000" dirty="0"/>
              <a:t>技術還需要雙重堆疊路由器</a:t>
            </a:r>
            <a:r>
              <a:rPr lang="zh-TW" altLang="en-US" sz="2000" dirty="0" smtClean="0"/>
              <a:t>。</a:t>
            </a:r>
            <a:endParaRPr lang="en-US" altLang="zh-TW" sz="2000" dirty="0" smtClean="0"/>
          </a:p>
          <a:p>
            <a:r>
              <a:rPr lang="zh-TW" altLang="en-US" sz="2400" dirty="0" smtClean="0"/>
              <a:t>隧道</a:t>
            </a:r>
            <a:r>
              <a:rPr lang="zh-TW" altLang="en-US" sz="2400" dirty="0"/>
              <a:t>技術面臨著下面兩個問題</a:t>
            </a:r>
            <a:r>
              <a:rPr lang="zh-TW" altLang="en-US" sz="2400" dirty="0" smtClean="0"/>
              <a:t>：</a:t>
            </a:r>
            <a:endParaRPr lang="en-US" altLang="zh-TW" sz="2400" dirty="0" smtClean="0"/>
          </a:p>
          <a:p>
            <a:pPr lvl="1"/>
            <a:r>
              <a:rPr lang="zh-TW" altLang="en-US" sz="2000" dirty="0" smtClean="0"/>
              <a:t>第一</a:t>
            </a:r>
            <a:r>
              <a:rPr lang="zh-TW" altLang="en-US" sz="2000" dirty="0"/>
              <a:t>，如果 </a:t>
            </a:r>
            <a:r>
              <a:rPr lang="en-US" altLang="zh-TW" sz="2000" dirty="0"/>
              <a:t>IPv4 </a:t>
            </a:r>
            <a:r>
              <a:rPr lang="zh-TW" altLang="en-US" sz="2000" dirty="0"/>
              <a:t>標頭不含有任何選擇性欄位，最大傳輸單位 </a:t>
            </a:r>
            <a:r>
              <a:rPr lang="en-US" altLang="zh-TW" sz="2000" dirty="0"/>
              <a:t>(MTU) </a:t>
            </a:r>
            <a:r>
              <a:rPr lang="zh-TW" altLang="en-US" sz="2000" dirty="0"/>
              <a:t>實際上將減少 </a:t>
            </a:r>
            <a:r>
              <a:rPr lang="en-US" altLang="zh-TW" sz="2000" dirty="0"/>
              <a:t>20 </a:t>
            </a:r>
            <a:r>
              <a:rPr lang="zh-TW" altLang="en-US" sz="2000" dirty="0"/>
              <a:t>個八位元組</a:t>
            </a:r>
            <a:r>
              <a:rPr lang="zh-TW" altLang="en-US" sz="2000" dirty="0" smtClean="0"/>
              <a:t>。</a:t>
            </a:r>
            <a:endParaRPr lang="en-US" altLang="zh-TW" sz="2000" dirty="0" smtClean="0"/>
          </a:p>
          <a:p>
            <a:pPr lvl="1"/>
            <a:r>
              <a:rPr lang="zh-TW" altLang="en-US" sz="2000" dirty="0" smtClean="0"/>
              <a:t>第二</a:t>
            </a:r>
            <a:r>
              <a:rPr lang="zh-TW" altLang="en-US" sz="2000" dirty="0"/>
              <a:t>，隧道網路故障往往難以排除。 </a:t>
            </a:r>
            <a:endParaRPr lang="en-US" altLang="zh-TW" sz="2000" dirty="0" smtClean="0"/>
          </a:p>
          <a:p>
            <a:r>
              <a:rPr lang="zh-TW" altLang="en-US" sz="2400" dirty="0" smtClean="0"/>
              <a:t>隧道</a:t>
            </a:r>
            <a:r>
              <a:rPr lang="zh-TW" altLang="en-US" sz="2400" dirty="0"/>
              <a:t>是中間整合與過渡技術，而不是最終解決方案。最終目標應是建立純粹的 </a:t>
            </a:r>
            <a:r>
              <a:rPr lang="en-US" altLang="zh-TW" sz="2400" dirty="0"/>
              <a:t>IPv6 </a:t>
            </a:r>
            <a:r>
              <a:rPr lang="zh-TW" altLang="en-US" sz="2400" dirty="0"/>
              <a:t>架構。</a:t>
            </a:r>
            <a:endParaRPr lang="zh-TW" altLang="en-US" sz="2400" dirty="0" smtClean="0"/>
          </a:p>
        </p:txBody>
      </p:sp>
      <p:sp>
        <p:nvSpPr>
          <p:cNvPr id="130051" name="標題 2"/>
          <p:cNvSpPr>
            <a:spLocks noGrp="1"/>
          </p:cNvSpPr>
          <p:nvPr>
            <p:ph type="title"/>
          </p:nvPr>
        </p:nvSpPr>
        <p:spPr/>
        <p:txBody>
          <a:bodyPr/>
          <a:lstStyle/>
          <a:p>
            <a:r>
              <a:rPr lang="en-US" altLang="zh-TW" smtClean="0"/>
              <a:t>IPv6 Tunneling</a:t>
            </a:r>
            <a:endParaRPr lang="zh-TW" altLang="en-US" smtClean="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標題 1"/>
          <p:cNvSpPr>
            <a:spLocks noGrp="1"/>
          </p:cNvSpPr>
          <p:nvPr>
            <p:ph type="title"/>
          </p:nvPr>
        </p:nvSpPr>
        <p:spPr/>
        <p:txBody>
          <a:bodyPr/>
          <a:lstStyle/>
          <a:p>
            <a:r>
              <a:rPr lang="en-US" altLang="zh-TW" smtClean="0"/>
              <a:t>IPv6 Tunneling</a:t>
            </a:r>
            <a:endParaRPr lang="zh-TW" altLang="en-US" smtClean="0"/>
          </a:p>
        </p:txBody>
      </p:sp>
      <p:pic>
        <p:nvPicPr>
          <p:cNvPr id="1310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1751013"/>
            <a:ext cx="7807325"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內容版面配置區 1"/>
          <p:cNvSpPr>
            <a:spLocks noGrp="1"/>
          </p:cNvSpPr>
          <p:nvPr>
            <p:ph idx="1"/>
          </p:nvPr>
        </p:nvSpPr>
        <p:spPr/>
        <p:txBody>
          <a:bodyPr/>
          <a:lstStyle/>
          <a:p>
            <a:r>
              <a:rPr lang="zh-TW" altLang="en-US" dirty="0"/>
              <a:t>手動設定的隧道等效於 </a:t>
            </a:r>
            <a:r>
              <a:rPr lang="en-US" altLang="zh-TW" dirty="0"/>
              <a:t>IPv4 </a:t>
            </a:r>
            <a:r>
              <a:rPr lang="zh-TW" altLang="en-US" dirty="0"/>
              <a:t>主幹上兩個 </a:t>
            </a:r>
            <a:r>
              <a:rPr lang="en-US" altLang="zh-TW" dirty="0"/>
              <a:t>IPv6 </a:t>
            </a:r>
            <a:r>
              <a:rPr lang="zh-TW" altLang="en-US" dirty="0"/>
              <a:t>域之間的永久鏈路</a:t>
            </a:r>
            <a:r>
              <a:rPr lang="zh-TW" altLang="en-US" dirty="0" smtClean="0"/>
              <a:t>。</a:t>
            </a:r>
            <a:endParaRPr lang="en-US" altLang="zh-TW" dirty="0" smtClean="0"/>
          </a:p>
          <a:p>
            <a:pPr lvl="1"/>
            <a:r>
              <a:rPr lang="zh-TW" altLang="en-US" dirty="0" smtClean="0"/>
              <a:t>其</a:t>
            </a:r>
            <a:r>
              <a:rPr lang="zh-TW" altLang="en-US" dirty="0"/>
              <a:t>主要作用是建立</a:t>
            </a:r>
            <a:r>
              <a:rPr lang="zh-TW" altLang="en-US" dirty="0">
                <a:solidFill>
                  <a:srgbClr val="FF0000"/>
                </a:solidFill>
              </a:rPr>
              <a:t>穩定的連接</a:t>
            </a:r>
            <a:r>
              <a:rPr lang="zh-TW" altLang="en-US" dirty="0"/>
              <a:t>，以滿足兩台邊界路由器之間或一個終端系統與一台邊界路由器之間經常性安全通信的需要，或者用來連接到遠端 </a:t>
            </a:r>
            <a:r>
              <a:rPr lang="en-US" altLang="zh-TW" dirty="0"/>
              <a:t>IPv6 </a:t>
            </a:r>
            <a:r>
              <a:rPr lang="zh-TW" altLang="en-US" dirty="0"/>
              <a:t>網路</a:t>
            </a:r>
            <a:r>
              <a:rPr lang="zh-TW" altLang="en-US" dirty="0" smtClean="0"/>
              <a:t>。</a:t>
            </a:r>
            <a:endParaRPr lang="en-US" altLang="zh-TW" dirty="0" smtClean="0"/>
          </a:p>
          <a:p>
            <a:pPr lvl="1"/>
            <a:r>
              <a:rPr lang="zh-TW" altLang="en-US" dirty="0" smtClean="0"/>
              <a:t>終端</a:t>
            </a:r>
            <a:r>
              <a:rPr lang="zh-TW" altLang="en-US" dirty="0"/>
              <a:t>路由器必須是雙重堆疊型，其設定不能隨著網路和路由需求的改變而動態改變。 </a:t>
            </a:r>
            <a:endParaRPr lang="en-US" altLang="zh-TW" dirty="0" smtClean="0"/>
          </a:p>
        </p:txBody>
      </p:sp>
      <p:sp>
        <p:nvSpPr>
          <p:cNvPr id="132099" name="標題 2"/>
          <p:cNvSpPr>
            <a:spLocks noGrp="1"/>
          </p:cNvSpPr>
          <p:nvPr>
            <p:ph type="title"/>
          </p:nvPr>
        </p:nvSpPr>
        <p:spPr/>
        <p:txBody>
          <a:bodyPr/>
          <a:lstStyle/>
          <a:p>
            <a:r>
              <a:rPr lang="en-US" altLang="zh-TW" smtClean="0"/>
              <a:t>Manually Configured IPv6 Tunnel</a:t>
            </a:r>
            <a:endParaRPr lang="zh-TW" altLang="en-US"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內容版面配置區 1"/>
          <p:cNvSpPr>
            <a:spLocks noGrp="1"/>
          </p:cNvSpPr>
          <p:nvPr>
            <p:ph idx="1"/>
          </p:nvPr>
        </p:nvSpPr>
        <p:spPr/>
        <p:txBody>
          <a:bodyPr/>
          <a:lstStyle/>
          <a:p>
            <a:r>
              <a:rPr lang="zh-TW" altLang="en-US" dirty="0"/>
              <a:t>管理者在隧道介面上手動設定靜態 </a:t>
            </a:r>
            <a:r>
              <a:rPr lang="en-US" altLang="zh-TW" dirty="0"/>
              <a:t>IPv6 </a:t>
            </a:r>
            <a:r>
              <a:rPr lang="zh-TW" altLang="en-US" dirty="0"/>
              <a:t>位址，並將手動設定的靜態 </a:t>
            </a:r>
            <a:r>
              <a:rPr lang="en-US" altLang="zh-TW" dirty="0"/>
              <a:t>IPv4 </a:t>
            </a:r>
            <a:r>
              <a:rPr lang="zh-TW" altLang="en-US" dirty="0"/>
              <a:t>位址指定給隧道源和隧道目的地</a:t>
            </a:r>
            <a:r>
              <a:rPr lang="zh-TW" altLang="en-US" dirty="0" smtClean="0"/>
              <a:t>。</a:t>
            </a:r>
            <a:endParaRPr lang="en-US" altLang="zh-TW" dirty="0" smtClean="0"/>
          </a:p>
          <a:p>
            <a:r>
              <a:rPr lang="zh-TW" altLang="en-US" dirty="0" smtClean="0"/>
              <a:t>位於</a:t>
            </a:r>
            <a:r>
              <a:rPr lang="zh-TW" altLang="en-US" dirty="0"/>
              <a:t>所設定隧道兩端的主機或路由器必須同時支援 </a:t>
            </a:r>
            <a:r>
              <a:rPr lang="en-US" altLang="zh-TW" dirty="0"/>
              <a:t>IPv4 </a:t>
            </a:r>
            <a:r>
              <a:rPr lang="zh-TW" altLang="en-US" dirty="0"/>
              <a:t>與 </a:t>
            </a:r>
            <a:r>
              <a:rPr lang="en-US" altLang="zh-TW" dirty="0"/>
              <a:t>IPv6 </a:t>
            </a:r>
            <a:r>
              <a:rPr lang="zh-TW" altLang="en-US" dirty="0"/>
              <a:t>通訊協定堆疊</a:t>
            </a:r>
            <a:r>
              <a:rPr lang="zh-TW" altLang="en-US" dirty="0" smtClean="0"/>
              <a:t>。</a:t>
            </a:r>
            <a:endParaRPr lang="en-US" altLang="zh-TW" dirty="0" smtClean="0"/>
          </a:p>
          <a:p>
            <a:r>
              <a:rPr lang="zh-TW" altLang="en-US" dirty="0" smtClean="0"/>
              <a:t>邊界</a:t>
            </a:r>
            <a:r>
              <a:rPr lang="zh-TW" altLang="en-US" dirty="0"/>
              <a:t>路由器之間或邊界路由器與主機之間可以手動設定隧道。 </a:t>
            </a:r>
            <a:endParaRPr lang="en-US" altLang="zh-TW" dirty="0" smtClean="0"/>
          </a:p>
        </p:txBody>
      </p:sp>
      <p:sp>
        <p:nvSpPr>
          <p:cNvPr id="133123" name="標題 2"/>
          <p:cNvSpPr>
            <a:spLocks noGrp="1"/>
          </p:cNvSpPr>
          <p:nvPr>
            <p:ph type="title"/>
          </p:nvPr>
        </p:nvSpPr>
        <p:spPr/>
        <p:txBody>
          <a:bodyPr/>
          <a:lstStyle/>
          <a:p>
            <a:r>
              <a:rPr lang="en-US" altLang="zh-TW" smtClean="0"/>
              <a:t>Manually Configured IPv6 Tunnel</a:t>
            </a:r>
            <a:endParaRPr lang="zh-TW"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1"/>
          <p:cNvSpPr>
            <a:spLocks noGrp="1"/>
          </p:cNvSpPr>
          <p:nvPr>
            <p:ph idx="1"/>
          </p:nvPr>
        </p:nvSpPr>
        <p:spPr/>
        <p:txBody>
          <a:bodyPr/>
          <a:lstStyle/>
          <a:p>
            <a:r>
              <a:rPr lang="en-US" altLang="zh-TW" sz="2400" dirty="0"/>
              <a:t>DHCP </a:t>
            </a:r>
            <a:r>
              <a:rPr lang="zh-TW" altLang="en-US" sz="2400" dirty="0"/>
              <a:t>與 </a:t>
            </a:r>
            <a:r>
              <a:rPr lang="en-US" altLang="zh-TW" sz="2400" dirty="0"/>
              <a:t>BOOTP </a:t>
            </a:r>
            <a:r>
              <a:rPr lang="zh-TW" altLang="en-US" sz="2400" dirty="0"/>
              <a:t>之間主要有三個區別：</a:t>
            </a:r>
            <a:r>
              <a:rPr lang="en-US" altLang="zh-TW" sz="2400" dirty="0" smtClean="0"/>
              <a:t> </a:t>
            </a:r>
          </a:p>
          <a:p>
            <a:pPr lvl="1"/>
            <a:r>
              <a:rPr lang="zh-TW" altLang="en-US" sz="2000" dirty="0"/>
              <a:t>首要區別是，使用 </a:t>
            </a:r>
            <a:r>
              <a:rPr lang="en-US" altLang="zh-TW" sz="2000" dirty="0"/>
              <a:t>BOOTP </a:t>
            </a:r>
            <a:r>
              <a:rPr lang="zh-TW" altLang="en-US" sz="2000" dirty="0"/>
              <a:t>時，必須在伺服器資料庫中預先手動設定主機資訊，而 </a:t>
            </a:r>
            <a:r>
              <a:rPr lang="en-US" altLang="zh-TW" sz="2000" dirty="0"/>
              <a:t>DHCP </a:t>
            </a:r>
            <a:r>
              <a:rPr lang="zh-TW" altLang="en-US" sz="2000" dirty="0"/>
              <a:t>則允許將網路位址和設定動態配置給新連接的主機</a:t>
            </a:r>
            <a:r>
              <a:rPr lang="zh-TW" altLang="en-US" sz="2000" dirty="0" smtClean="0"/>
              <a:t>。</a:t>
            </a:r>
            <a:endParaRPr lang="en-US" altLang="zh-TW" sz="2000" dirty="0" smtClean="0"/>
          </a:p>
          <a:p>
            <a:pPr lvl="1"/>
            <a:r>
              <a:rPr lang="en-US" altLang="zh-TW" sz="2000" dirty="0"/>
              <a:t>DHCP </a:t>
            </a:r>
            <a:r>
              <a:rPr lang="zh-TW" altLang="en-US" sz="2000" dirty="0"/>
              <a:t>允許透過租用機制恢復和重新配置網路位址。具體來說，透過 </a:t>
            </a:r>
            <a:r>
              <a:rPr lang="en-US" altLang="zh-TW" sz="2000" dirty="0"/>
              <a:t>DHCP </a:t>
            </a:r>
            <a:r>
              <a:rPr lang="zh-TW" altLang="en-US" sz="2000" dirty="0"/>
              <a:t>機制配置給用戶端的 </a:t>
            </a:r>
            <a:r>
              <a:rPr lang="en-US" altLang="zh-TW" sz="2000" dirty="0"/>
              <a:t>IP </a:t>
            </a:r>
            <a:r>
              <a:rPr lang="zh-TW" altLang="en-US" sz="2000" dirty="0"/>
              <a:t>位址在有限的租用期限內有效。租期屆滿後，可以將此 </a:t>
            </a:r>
            <a:r>
              <a:rPr lang="en-US" altLang="zh-TW" sz="2000" dirty="0"/>
              <a:t>IP </a:t>
            </a:r>
            <a:r>
              <a:rPr lang="zh-TW" altLang="en-US" sz="2000" dirty="0"/>
              <a:t>位址重新配置給另一用戶端；而在租用期限內，用戶端如果移往另一個子網，可以再一次得到 </a:t>
            </a:r>
            <a:r>
              <a:rPr lang="en-US" altLang="zh-TW" sz="2000" dirty="0"/>
              <a:t>IP </a:t>
            </a:r>
            <a:r>
              <a:rPr lang="zh-TW" altLang="en-US" sz="2000" dirty="0"/>
              <a:t>位址配置</a:t>
            </a:r>
            <a:r>
              <a:rPr lang="zh-TW" altLang="en-US" sz="2000" dirty="0" smtClean="0"/>
              <a:t>。</a:t>
            </a:r>
            <a:endParaRPr lang="en-US" altLang="zh-TW" sz="2000" dirty="0" smtClean="0"/>
          </a:p>
          <a:p>
            <a:pPr lvl="1"/>
            <a:r>
              <a:rPr lang="en-US" altLang="zh-TW" sz="2000" dirty="0"/>
              <a:t>BOOTP </a:t>
            </a:r>
            <a:r>
              <a:rPr lang="zh-TW" altLang="en-US" sz="2000" dirty="0"/>
              <a:t>向主機提供的資訊量有限。</a:t>
            </a:r>
            <a:r>
              <a:rPr lang="en-US" altLang="zh-TW" sz="2000" dirty="0"/>
              <a:t>DHCP </a:t>
            </a:r>
            <a:r>
              <a:rPr lang="zh-TW" altLang="en-US" sz="2000" dirty="0"/>
              <a:t>提供附加 </a:t>
            </a:r>
            <a:r>
              <a:rPr lang="en-US" altLang="zh-TW" sz="2000" dirty="0"/>
              <a:t>IP </a:t>
            </a:r>
            <a:r>
              <a:rPr lang="zh-TW" altLang="en-US" sz="2000" dirty="0"/>
              <a:t>設定參數，例如 </a:t>
            </a:r>
            <a:r>
              <a:rPr lang="en-US" altLang="zh-TW" sz="2000" dirty="0"/>
              <a:t>WINS </a:t>
            </a:r>
            <a:r>
              <a:rPr lang="zh-TW" altLang="en-US" sz="2000" dirty="0"/>
              <a:t>和網域名稱等。</a:t>
            </a:r>
            <a:endParaRPr lang="zh-TW" altLang="en-US" sz="2000" dirty="0" smtClean="0"/>
          </a:p>
        </p:txBody>
      </p:sp>
      <p:sp>
        <p:nvSpPr>
          <p:cNvPr id="13315" name="標題 2"/>
          <p:cNvSpPr>
            <a:spLocks noGrp="1"/>
          </p:cNvSpPr>
          <p:nvPr>
            <p:ph type="title"/>
          </p:nvPr>
        </p:nvSpPr>
        <p:spPr/>
        <p:txBody>
          <a:bodyPr/>
          <a:lstStyle/>
          <a:p>
            <a:r>
              <a:rPr lang="en-US" altLang="zh-TW" smtClean="0"/>
              <a:t>BOOTP and DHCP</a:t>
            </a:r>
            <a:endParaRPr lang="zh-TW" altLang="en-US" smtClean="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標題 1"/>
          <p:cNvSpPr>
            <a:spLocks noGrp="1"/>
          </p:cNvSpPr>
          <p:nvPr>
            <p:ph type="title"/>
          </p:nvPr>
        </p:nvSpPr>
        <p:spPr/>
        <p:txBody>
          <a:bodyPr/>
          <a:lstStyle/>
          <a:p>
            <a:r>
              <a:rPr lang="en-US" altLang="zh-TW" smtClean="0"/>
              <a:t>Manually Configured IPv6 Tunnel</a:t>
            </a:r>
            <a:endParaRPr lang="zh-TW" altLang="en-US" smtClean="0"/>
          </a:p>
        </p:txBody>
      </p:sp>
      <p:pic>
        <p:nvPicPr>
          <p:cNvPr id="134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1979613"/>
            <a:ext cx="7932738"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內容版面配置區 1"/>
          <p:cNvSpPr>
            <a:spLocks noGrp="1"/>
          </p:cNvSpPr>
          <p:nvPr>
            <p:ph idx="1"/>
          </p:nvPr>
        </p:nvSpPr>
        <p:spPr/>
        <p:txBody>
          <a:bodyPr/>
          <a:lstStyle/>
          <a:p>
            <a:r>
              <a:rPr lang="zh-TW" altLang="en-US" dirty="0"/>
              <a:t>與 </a:t>
            </a:r>
            <a:r>
              <a:rPr lang="en-US" altLang="zh-TW" dirty="0"/>
              <a:t>IPv4</a:t>
            </a:r>
            <a:r>
              <a:rPr lang="zh-TW" altLang="en-US" dirty="0"/>
              <a:t>無級別域間路由</a:t>
            </a:r>
            <a:r>
              <a:rPr lang="en-US" altLang="zh-TW" dirty="0"/>
              <a:t>(CIDR) </a:t>
            </a:r>
            <a:r>
              <a:rPr lang="zh-TW" altLang="en-US" dirty="0"/>
              <a:t>一樣，</a:t>
            </a:r>
            <a:r>
              <a:rPr lang="en-US" altLang="zh-TW" dirty="0"/>
              <a:t>IPv6 </a:t>
            </a:r>
            <a:r>
              <a:rPr lang="zh-TW" altLang="en-US" dirty="0"/>
              <a:t>也使用最長前置碼匹配路由</a:t>
            </a:r>
            <a:r>
              <a:rPr lang="zh-TW" altLang="en-US" dirty="0" smtClean="0"/>
              <a:t>。</a:t>
            </a:r>
            <a:endParaRPr lang="en-US" altLang="zh-TW" dirty="0" smtClean="0"/>
          </a:p>
          <a:p>
            <a:pPr lvl="1"/>
            <a:r>
              <a:rPr lang="en-US" altLang="zh-TW" dirty="0" smtClean="0"/>
              <a:t>IPv6 </a:t>
            </a:r>
            <a:r>
              <a:rPr lang="zh-TW" altLang="en-US" dirty="0"/>
              <a:t>使用大多數常用路由協定的修改版本來處理較長 </a:t>
            </a:r>
            <a:r>
              <a:rPr lang="en-US" altLang="zh-TW" dirty="0"/>
              <a:t>IPv6 </a:t>
            </a:r>
            <a:r>
              <a:rPr lang="zh-TW" altLang="en-US" dirty="0"/>
              <a:t>位址和不同的標頭結構。 </a:t>
            </a:r>
            <a:endParaRPr lang="en-US" altLang="zh-TW" dirty="0" smtClean="0"/>
          </a:p>
          <a:p>
            <a:r>
              <a:rPr lang="en-US" altLang="zh-TW" dirty="0"/>
              <a:t>ISP </a:t>
            </a:r>
            <a:r>
              <a:rPr lang="zh-TW" altLang="en-US" dirty="0"/>
              <a:t>將其客戶的所有前置碼聚合成單一前置碼，並向 </a:t>
            </a:r>
            <a:r>
              <a:rPr lang="en-US" altLang="zh-TW" dirty="0"/>
              <a:t>IPv6 Internet </a:t>
            </a:r>
            <a:r>
              <a:rPr lang="zh-TW" altLang="en-US" dirty="0"/>
              <a:t>通告該單一前置碼</a:t>
            </a:r>
            <a:r>
              <a:rPr lang="zh-TW" altLang="en-US" dirty="0" smtClean="0"/>
              <a:t>。</a:t>
            </a:r>
            <a:endParaRPr lang="en-US" altLang="zh-TW" dirty="0" smtClean="0"/>
          </a:p>
          <a:p>
            <a:pPr lvl="1"/>
            <a:r>
              <a:rPr lang="zh-TW" altLang="en-US" dirty="0" smtClean="0"/>
              <a:t>更</a:t>
            </a:r>
            <a:r>
              <a:rPr lang="zh-TW" altLang="en-US" dirty="0"/>
              <a:t>大的位址空間足以讓各組織為其整個網路定義一個單一前置碼。 </a:t>
            </a:r>
            <a:endParaRPr lang="en-US" altLang="zh-TW" dirty="0" smtClean="0"/>
          </a:p>
        </p:txBody>
      </p:sp>
      <p:sp>
        <p:nvSpPr>
          <p:cNvPr id="135171" name="標題 2"/>
          <p:cNvSpPr>
            <a:spLocks noGrp="1"/>
          </p:cNvSpPr>
          <p:nvPr>
            <p:ph type="title"/>
          </p:nvPr>
        </p:nvSpPr>
        <p:spPr/>
        <p:txBody>
          <a:bodyPr/>
          <a:lstStyle/>
          <a:p>
            <a:r>
              <a:rPr lang="en-US" altLang="zh-TW" smtClean="0"/>
              <a:t>Routing Configurations with IPv6</a:t>
            </a:r>
            <a:endParaRPr lang="zh-TW" altLang="en-US"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內容版面配置區 1"/>
          <p:cNvSpPr>
            <a:spLocks noGrp="1"/>
          </p:cNvSpPr>
          <p:nvPr>
            <p:ph idx="1"/>
          </p:nvPr>
        </p:nvSpPr>
        <p:spPr/>
        <p:txBody>
          <a:bodyPr/>
          <a:lstStyle/>
          <a:p>
            <a:r>
              <a:rPr lang="zh-TW" altLang="en-US" dirty="0"/>
              <a:t>路由器有三方面功能：</a:t>
            </a:r>
            <a:endParaRPr lang="en-US" altLang="zh-TW" dirty="0" smtClean="0"/>
          </a:p>
          <a:p>
            <a:pPr lvl="1"/>
            <a:r>
              <a:rPr lang="zh-TW" altLang="en-US" dirty="0" smtClean="0">
                <a:solidFill>
                  <a:srgbClr val="FF0000"/>
                </a:solidFill>
              </a:rPr>
              <a:t>控制平面</a:t>
            </a:r>
            <a:r>
              <a:rPr lang="en-US" altLang="zh-TW" dirty="0" smtClean="0">
                <a:solidFill>
                  <a:srgbClr val="FF0000"/>
                </a:solidFill>
              </a:rPr>
              <a:t>(</a:t>
            </a:r>
            <a:r>
              <a:rPr lang="en-US" altLang="zh-TW" b="1" dirty="0">
                <a:solidFill>
                  <a:srgbClr val="FF0000"/>
                </a:solidFill>
              </a:rPr>
              <a:t>control </a:t>
            </a:r>
            <a:r>
              <a:rPr lang="en-US" altLang="zh-TW" b="1" dirty="0" smtClean="0">
                <a:solidFill>
                  <a:srgbClr val="FF0000"/>
                </a:solidFill>
              </a:rPr>
              <a:t>plane</a:t>
            </a:r>
            <a:r>
              <a:rPr lang="en-US" altLang="zh-TW" dirty="0" smtClean="0">
                <a:solidFill>
                  <a:srgbClr val="FF0000"/>
                </a:solidFill>
              </a:rPr>
              <a:t>)</a:t>
            </a:r>
            <a:r>
              <a:rPr lang="zh-TW" altLang="en-US" dirty="0" smtClean="0"/>
              <a:t>處理</a:t>
            </a:r>
            <a:r>
              <a:rPr lang="zh-TW" altLang="en-US" dirty="0"/>
              <a:t>路由器與其它網路元件的互動，提供決策和總體路由器運作控制所需的資訊</a:t>
            </a:r>
            <a:r>
              <a:rPr lang="zh-TW" altLang="en-US" dirty="0" smtClean="0"/>
              <a:t>。</a:t>
            </a:r>
            <a:endParaRPr lang="en-US" altLang="zh-TW" dirty="0" smtClean="0"/>
          </a:p>
          <a:p>
            <a:pPr lvl="2"/>
            <a:r>
              <a:rPr lang="zh-TW" altLang="en-US" sz="1800" dirty="0" smtClean="0"/>
              <a:t>此</a:t>
            </a:r>
            <a:r>
              <a:rPr lang="zh-TW" altLang="en-US" sz="1800" dirty="0"/>
              <a:t>平面執行路由協定和網路管理等程序。這些功能一般很複雜。</a:t>
            </a:r>
            <a:endParaRPr lang="en-US" altLang="zh-TW" sz="1800" dirty="0" smtClean="0"/>
          </a:p>
          <a:p>
            <a:pPr lvl="1"/>
            <a:r>
              <a:rPr lang="zh-TW" altLang="en-US" dirty="0" smtClean="0">
                <a:solidFill>
                  <a:srgbClr val="FF0000"/>
                </a:solidFill>
              </a:rPr>
              <a:t>資料平面</a:t>
            </a:r>
            <a:r>
              <a:rPr lang="en-US" altLang="zh-TW" dirty="0" smtClean="0">
                <a:solidFill>
                  <a:srgbClr val="FF0000"/>
                </a:solidFill>
              </a:rPr>
              <a:t>(</a:t>
            </a:r>
            <a:r>
              <a:rPr lang="en-US" altLang="zh-TW" b="1" dirty="0">
                <a:solidFill>
                  <a:srgbClr val="FF0000"/>
                </a:solidFill>
              </a:rPr>
              <a:t>data </a:t>
            </a:r>
            <a:r>
              <a:rPr lang="en-US" altLang="zh-TW" b="1" dirty="0" smtClean="0">
                <a:solidFill>
                  <a:srgbClr val="FF0000"/>
                </a:solidFill>
              </a:rPr>
              <a:t>plane</a:t>
            </a:r>
            <a:r>
              <a:rPr lang="en-US" altLang="zh-TW" dirty="0" smtClean="0">
                <a:solidFill>
                  <a:srgbClr val="FF0000"/>
                </a:solidFill>
              </a:rPr>
              <a:t>)</a:t>
            </a:r>
            <a:r>
              <a:rPr lang="zh-TW" altLang="en-US" dirty="0" smtClean="0"/>
              <a:t>將</a:t>
            </a:r>
            <a:r>
              <a:rPr lang="zh-TW" altLang="en-US" dirty="0"/>
              <a:t>封包從一個實體或邏輯介面轉送到另一個實體或邏輯介面</a:t>
            </a:r>
            <a:r>
              <a:rPr lang="zh-TW" altLang="en-US" dirty="0" smtClean="0"/>
              <a:t>。</a:t>
            </a:r>
            <a:endParaRPr lang="en-US" altLang="zh-TW" dirty="0" smtClean="0"/>
          </a:p>
          <a:p>
            <a:pPr lvl="2"/>
            <a:r>
              <a:rPr lang="zh-TW" altLang="en-US" sz="1800" dirty="0" smtClean="0"/>
              <a:t>它</a:t>
            </a:r>
            <a:r>
              <a:rPr lang="zh-TW" altLang="en-US" sz="1800" dirty="0"/>
              <a:t>涉及到不同的交換器制，例如在使用 </a:t>
            </a:r>
            <a:r>
              <a:rPr lang="en-US" altLang="zh-TW" sz="1800" dirty="0"/>
              <a:t>Cisco IOS </a:t>
            </a:r>
            <a:r>
              <a:rPr lang="zh-TW" altLang="en-US" sz="1800" dirty="0"/>
              <a:t>軟體的路由器上是程序交換和 </a:t>
            </a:r>
            <a:r>
              <a:rPr lang="en-US" altLang="zh-TW" sz="1800" dirty="0"/>
              <a:t>Cisco </a:t>
            </a:r>
            <a:r>
              <a:rPr lang="zh-TW" altLang="en-US" sz="1800" dirty="0"/>
              <a:t>快速轉送 </a:t>
            </a:r>
            <a:r>
              <a:rPr lang="en-US" altLang="zh-TW" sz="1800" dirty="0"/>
              <a:t>(CEF)</a:t>
            </a:r>
            <a:r>
              <a:rPr lang="zh-TW" altLang="en-US" sz="1800" dirty="0"/>
              <a:t>。</a:t>
            </a:r>
            <a:endParaRPr lang="en-US" altLang="zh-TW" sz="1800" dirty="0" smtClean="0"/>
          </a:p>
          <a:p>
            <a:pPr lvl="1"/>
            <a:r>
              <a:rPr lang="zh-TW" altLang="en-US" dirty="0" smtClean="0">
                <a:solidFill>
                  <a:srgbClr val="FF0000"/>
                </a:solidFill>
              </a:rPr>
              <a:t>增強功能</a:t>
            </a:r>
            <a:r>
              <a:rPr lang="en-US" altLang="zh-TW" dirty="0" smtClean="0">
                <a:solidFill>
                  <a:srgbClr val="FF0000"/>
                </a:solidFill>
              </a:rPr>
              <a:t>(</a:t>
            </a:r>
            <a:r>
              <a:rPr lang="en-US" altLang="zh-TW" b="1" dirty="0">
                <a:solidFill>
                  <a:srgbClr val="FF0000"/>
                </a:solidFill>
              </a:rPr>
              <a:t>Enhanced </a:t>
            </a:r>
            <a:r>
              <a:rPr lang="en-US" altLang="zh-TW" b="1" dirty="0" smtClean="0">
                <a:solidFill>
                  <a:srgbClr val="FF0000"/>
                </a:solidFill>
              </a:rPr>
              <a:t>services</a:t>
            </a:r>
            <a:r>
              <a:rPr lang="en-US" altLang="zh-TW" dirty="0" smtClean="0">
                <a:solidFill>
                  <a:srgbClr val="FF0000"/>
                </a:solidFill>
              </a:rPr>
              <a:t>)</a:t>
            </a:r>
            <a:r>
              <a:rPr lang="zh-TW" altLang="en-US" dirty="0" smtClean="0"/>
              <a:t>包括</a:t>
            </a:r>
            <a:r>
              <a:rPr lang="zh-TW" altLang="en-US" dirty="0"/>
              <a:t>轉送資料時應用的高級功能，例如封包過濾、服務品質 </a:t>
            </a:r>
            <a:r>
              <a:rPr lang="en-US" altLang="zh-TW" dirty="0"/>
              <a:t>(</a:t>
            </a:r>
            <a:r>
              <a:rPr lang="en-US" altLang="zh-TW" dirty="0" err="1"/>
              <a:t>QoS</a:t>
            </a:r>
            <a:r>
              <a:rPr lang="en-US" altLang="zh-TW" dirty="0"/>
              <a:t>)</a:t>
            </a:r>
            <a:r>
              <a:rPr lang="zh-TW" altLang="en-US" dirty="0"/>
              <a:t>、加密、轉換和計量等</a:t>
            </a:r>
            <a:r>
              <a:rPr lang="zh-TW" altLang="en-US" dirty="0" smtClean="0"/>
              <a:t>。</a:t>
            </a:r>
            <a:endParaRPr lang="en-US" altLang="zh-TW" dirty="0" smtClean="0"/>
          </a:p>
        </p:txBody>
      </p:sp>
      <p:sp>
        <p:nvSpPr>
          <p:cNvPr id="136195" name="標題 2"/>
          <p:cNvSpPr>
            <a:spLocks noGrp="1"/>
          </p:cNvSpPr>
          <p:nvPr>
            <p:ph type="title"/>
          </p:nvPr>
        </p:nvSpPr>
        <p:spPr/>
        <p:txBody>
          <a:bodyPr/>
          <a:lstStyle/>
          <a:p>
            <a:r>
              <a:rPr lang="en-US" altLang="zh-TW" smtClean="0"/>
              <a:t>Routing Configurations with IPv6</a:t>
            </a:r>
            <a:endParaRPr lang="zh-TW" altLang="en-US"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標題 1"/>
          <p:cNvSpPr>
            <a:spLocks noGrp="1"/>
          </p:cNvSpPr>
          <p:nvPr>
            <p:ph type="title"/>
          </p:nvPr>
        </p:nvSpPr>
        <p:spPr/>
        <p:txBody>
          <a:bodyPr/>
          <a:lstStyle/>
          <a:p>
            <a:r>
              <a:rPr lang="en-US" altLang="zh-TW" smtClean="0"/>
              <a:t>Routing Configurations with IPv6</a:t>
            </a:r>
            <a:endParaRPr lang="zh-TW" altLang="en-US" smtClean="0"/>
          </a:p>
        </p:txBody>
      </p:sp>
      <p:pic>
        <p:nvPicPr>
          <p:cNvPr id="137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12925"/>
            <a:ext cx="7853363"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內容版面配置區 1"/>
          <p:cNvSpPr>
            <a:spLocks noGrp="1"/>
          </p:cNvSpPr>
          <p:nvPr>
            <p:ph idx="1"/>
          </p:nvPr>
        </p:nvSpPr>
        <p:spPr>
          <a:xfrm>
            <a:off x="500890" y="1608526"/>
            <a:ext cx="8207012" cy="4310062"/>
          </a:xfrm>
        </p:spPr>
        <p:txBody>
          <a:bodyPr/>
          <a:lstStyle/>
          <a:p>
            <a:r>
              <a:rPr lang="en-US" altLang="zh-TW" sz="2400" dirty="0" smtClean="0"/>
              <a:t>IPv6</a:t>
            </a:r>
            <a:r>
              <a:rPr lang="zh-TW" altLang="en-US" sz="2400" dirty="0"/>
              <a:t>通訊協定特徵</a:t>
            </a:r>
            <a:r>
              <a:rPr lang="zh-TW" altLang="en-US" sz="2400" dirty="0" smtClean="0"/>
              <a:t>決定程序</a:t>
            </a:r>
            <a:r>
              <a:rPr lang="zh-TW" altLang="en-US" sz="2400" dirty="0"/>
              <a:t>的性能和</a:t>
            </a:r>
            <a:r>
              <a:rPr lang="zh-TW" altLang="en-US" sz="2400" dirty="0" smtClean="0"/>
              <a:t>執行程序</a:t>
            </a:r>
            <a:r>
              <a:rPr lang="zh-TW" altLang="en-US" sz="2400" dirty="0"/>
              <a:t>所需的資源量：</a:t>
            </a:r>
            <a:endParaRPr lang="en-US" altLang="zh-TW" sz="2400" dirty="0" smtClean="0"/>
          </a:p>
          <a:p>
            <a:pPr lvl="1"/>
            <a:r>
              <a:rPr lang="en-US" altLang="zh-TW" sz="2000" dirty="0" smtClean="0">
                <a:solidFill>
                  <a:srgbClr val="FF0000"/>
                </a:solidFill>
              </a:rPr>
              <a:t>IPv6 address size </a:t>
            </a:r>
            <a:r>
              <a:rPr lang="en-US" altLang="zh-TW" sz="2000" dirty="0" smtClean="0"/>
              <a:t>— </a:t>
            </a:r>
            <a:r>
              <a:rPr lang="zh-TW" altLang="en-US" sz="2000" dirty="0"/>
              <a:t>位址大小影響路由器的資訊處理功能</a:t>
            </a:r>
            <a:r>
              <a:rPr lang="zh-TW" altLang="en-US" sz="2000" dirty="0" smtClean="0"/>
              <a:t>。</a:t>
            </a:r>
            <a:endParaRPr lang="en-US" altLang="zh-TW" sz="2000" dirty="0" smtClean="0"/>
          </a:p>
          <a:p>
            <a:pPr lvl="2"/>
            <a:r>
              <a:rPr lang="zh-TW" altLang="en-US" sz="1600" dirty="0" smtClean="0"/>
              <a:t>使用 </a:t>
            </a:r>
            <a:r>
              <a:rPr lang="en-US" altLang="zh-TW" sz="1600" dirty="0"/>
              <a:t>64 </a:t>
            </a:r>
            <a:r>
              <a:rPr lang="zh-TW" altLang="en-US" sz="1600" dirty="0"/>
              <a:t>位元 </a:t>
            </a:r>
            <a:r>
              <a:rPr lang="en-US" altLang="zh-TW" sz="1600" dirty="0"/>
              <a:t>CPU</a:t>
            </a:r>
            <a:r>
              <a:rPr lang="zh-TW" altLang="en-US" sz="1600" dirty="0"/>
              <a:t>、匯流排或記憶體結構的系統可以在一個處理週期中傳遞完 </a:t>
            </a:r>
            <a:r>
              <a:rPr lang="en-US" altLang="zh-TW" sz="1600" dirty="0"/>
              <a:t>IPv4 </a:t>
            </a:r>
            <a:r>
              <a:rPr lang="zh-TW" altLang="en-US" sz="1600" dirty="0"/>
              <a:t>來源位址與目的地址</a:t>
            </a:r>
            <a:r>
              <a:rPr lang="zh-TW" altLang="en-US" sz="1600" dirty="0" smtClean="0"/>
              <a:t>。</a:t>
            </a:r>
            <a:endParaRPr lang="en-US" altLang="zh-TW" sz="1600" dirty="0" smtClean="0"/>
          </a:p>
          <a:p>
            <a:pPr lvl="2"/>
            <a:r>
              <a:rPr lang="en-US" altLang="zh-TW" sz="1600" dirty="0" smtClean="0"/>
              <a:t>IPv6</a:t>
            </a:r>
            <a:r>
              <a:rPr lang="zh-TW" altLang="en-US" sz="1600" dirty="0" smtClean="0"/>
              <a:t>來源</a:t>
            </a:r>
            <a:r>
              <a:rPr lang="zh-TW" altLang="en-US" sz="1600" dirty="0"/>
              <a:t>位址資訊和目的地址資訊均需要兩個處理週期，總共需要四個處理週期。因此，專門依賴於軟體處理的路由器在 </a:t>
            </a:r>
            <a:r>
              <a:rPr lang="en-US" altLang="zh-TW" sz="1600" dirty="0"/>
              <a:t>IPv6 </a:t>
            </a:r>
            <a:r>
              <a:rPr lang="zh-TW" altLang="en-US" sz="1600" dirty="0"/>
              <a:t>環境中很可能會性能下降。</a:t>
            </a:r>
            <a:endParaRPr lang="en-US" altLang="zh-TW" sz="1600" dirty="0" smtClean="0"/>
          </a:p>
          <a:p>
            <a:pPr lvl="1"/>
            <a:r>
              <a:rPr lang="en-US" altLang="zh-TW" sz="2000" dirty="0" smtClean="0">
                <a:solidFill>
                  <a:srgbClr val="FF0000"/>
                </a:solidFill>
              </a:rPr>
              <a:t>Multiple IPv6 node addresses </a:t>
            </a:r>
            <a:r>
              <a:rPr lang="en-US" altLang="zh-TW" sz="2000" dirty="0" smtClean="0"/>
              <a:t>— </a:t>
            </a:r>
            <a:r>
              <a:rPr lang="zh-TW" altLang="en-US" sz="2000" dirty="0" smtClean="0"/>
              <a:t> </a:t>
            </a:r>
            <a:r>
              <a:rPr lang="en-US" altLang="zh-TW" sz="2000" dirty="0"/>
              <a:t>IPv6 </a:t>
            </a:r>
            <a:r>
              <a:rPr lang="zh-TW" altLang="en-US" sz="2000" dirty="0"/>
              <a:t>節點可以使用多個 </a:t>
            </a:r>
            <a:r>
              <a:rPr lang="en-US" altLang="zh-TW" sz="2000" dirty="0"/>
              <a:t>IPv6 </a:t>
            </a:r>
            <a:r>
              <a:rPr lang="zh-TW" altLang="en-US" sz="2000" dirty="0"/>
              <a:t>單點傳送位址，因此“相鄰設備發現”快取的記憶體消耗可能會受影響</a:t>
            </a:r>
            <a:r>
              <a:rPr lang="zh-TW" altLang="en-US" sz="2000" dirty="0" smtClean="0"/>
              <a:t>。</a:t>
            </a:r>
            <a:r>
              <a:rPr lang="en-US" altLang="zh-TW" sz="2000" dirty="0" smtClean="0"/>
              <a:t> </a:t>
            </a:r>
          </a:p>
          <a:p>
            <a:pPr lvl="1"/>
            <a:r>
              <a:rPr lang="en-US" altLang="zh-TW" sz="2000" dirty="0" smtClean="0">
                <a:solidFill>
                  <a:srgbClr val="FF0000"/>
                </a:solidFill>
              </a:rPr>
              <a:t>IPv6 routing protocols </a:t>
            </a:r>
            <a:r>
              <a:rPr lang="en-US" altLang="zh-TW" sz="2000" dirty="0" smtClean="0"/>
              <a:t>— </a:t>
            </a:r>
            <a:r>
              <a:rPr lang="en-US" altLang="zh-TW" sz="2000" dirty="0"/>
              <a:t>IPv6 </a:t>
            </a:r>
            <a:r>
              <a:rPr lang="zh-TW" altLang="en-US" sz="2000" dirty="0"/>
              <a:t>路由協定與 </a:t>
            </a:r>
            <a:r>
              <a:rPr lang="en-US" altLang="zh-TW" sz="2000" dirty="0"/>
              <a:t>IPv4 </a:t>
            </a:r>
            <a:r>
              <a:rPr lang="zh-TW" altLang="en-US" sz="2000" dirty="0"/>
              <a:t>對應通訊協定相似，但是由於 </a:t>
            </a:r>
            <a:r>
              <a:rPr lang="en-US" altLang="zh-TW" sz="2000" dirty="0"/>
              <a:t>IPv6 </a:t>
            </a:r>
            <a:r>
              <a:rPr lang="zh-TW" altLang="en-US" sz="2000" dirty="0"/>
              <a:t>前置碼長度是 </a:t>
            </a:r>
            <a:r>
              <a:rPr lang="en-US" altLang="zh-TW" sz="2000" dirty="0"/>
              <a:t>IPv4 </a:t>
            </a:r>
            <a:r>
              <a:rPr lang="zh-TW" altLang="en-US" sz="2000" dirty="0"/>
              <a:t>前置碼長度的四倍，因此路由更新不得不攜帶更多資訊</a:t>
            </a:r>
            <a:r>
              <a:rPr lang="zh-TW" altLang="en-US" sz="2000" dirty="0" smtClean="0"/>
              <a:t>。</a:t>
            </a:r>
            <a:endParaRPr lang="en-US" altLang="zh-TW" sz="2000" dirty="0" smtClean="0"/>
          </a:p>
          <a:p>
            <a:pPr lvl="1"/>
            <a:r>
              <a:rPr lang="en-US" altLang="zh-TW" sz="2000" dirty="0" smtClean="0">
                <a:solidFill>
                  <a:srgbClr val="FF0000"/>
                </a:solidFill>
              </a:rPr>
              <a:t>Routing table Size</a:t>
            </a:r>
            <a:r>
              <a:rPr lang="en-US" altLang="zh-TW" sz="2000" dirty="0" smtClean="0"/>
              <a:t> — </a:t>
            </a:r>
            <a:r>
              <a:rPr lang="zh-TW" altLang="en-US" sz="2000" dirty="0"/>
              <a:t>更大的 </a:t>
            </a:r>
            <a:r>
              <a:rPr lang="en-US" altLang="zh-TW" sz="2000" dirty="0"/>
              <a:t>IPv6 </a:t>
            </a:r>
            <a:r>
              <a:rPr lang="zh-TW" altLang="en-US" sz="2000" dirty="0"/>
              <a:t>位址空間導致網路和 </a:t>
            </a:r>
            <a:r>
              <a:rPr lang="en-US" altLang="zh-TW" sz="2000" dirty="0"/>
              <a:t>Internet </a:t>
            </a:r>
            <a:r>
              <a:rPr lang="zh-TW" altLang="en-US" sz="2000" dirty="0"/>
              <a:t>也比以前更大。這意味著路由表也變得更大，對支援路由表的記憶體要求也更高。</a:t>
            </a:r>
            <a:endParaRPr lang="zh-TW" altLang="en-US" sz="2000" dirty="0" smtClean="0"/>
          </a:p>
        </p:txBody>
      </p:sp>
      <p:sp>
        <p:nvSpPr>
          <p:cNvPr id="138243" name="標題 2"/>
          <p:cNvSpPr>
            <a:spLocks noGrp="1"/>
          </p:cNvSpPr>
          <p:nvPr>
            <p:ph type="title"/>
          </p:nvPr>
        </p:nvSpPr>
        <p:spPr/>
        <p:txBody>
          <a:bodyPr/>
          <a:lstStyle/>
          <a:p>
            <a:r>
              <a:rPr lang="en-US" altLang="zh-TW" smtClean="0"/>
              <a:t>IPv6 Control Plane</a:t>
            </a:r>
            <a:endParaRPr lang="zh-TW" altLang="en-US" smtClean="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內容版面配置區 1"/>
          <p:cNvSpPr>
            <a:spLocks noGrp="1"/>
          </p:cNvSpPr>
          <p:nvPr>
            <p:ph idx="1"/>
          </p:nvPr>
        </p:nvSpPr>
        <p:spPr>
          <a:xfrm>
            <a:off x="655638" y="1643063"/>
            <a:ext cx="7940675" cy="4402137"/>
          </a:xfrm>
        </p:spPr>
        <p:txBody>
          <a:bodyPr/>
          <a:lstStyle/>
          <a:p>
            <a:r>
              <a:rPr lang="en-US" altLang="zh-TW" sz="2400" dirty="0"/>
              <a:t>IPv6 </a:t>
            </a:r>
            <a:r>
              <a:rPr lang="zh-TW" altLang="en-US" sz="2400" dirty="0"/>
              <a:t>會影響解析和尋找功能的性能：</a:t>
            </a:r>
            <a:endParaRPr lang="en-US" altLang="zh-TW" sz="2400" dirty="0" smtClean="0"/>
          </a:p>
          <a:p>
            <a:pPr lvl="1"/>
            <a:r>
              <a:rPr lang="en-US" altLang="zh-TW" sz="2000" dirty="0" smtClean="0">
                <a:solidFill>
                  <a:srgbClr val="FF0000"/>
                </a:solidFill>
              </a:rPr>
              <a:t>Parsing IPv6 extension headers </a:t>
            </a:r>
            <a:r>
              <a:rPr lang="en-US" altLang="zh-TW" sz="2000" dirty="0"/>
              <a:t>— </a:t>
            </a:r>
            <a:r>
              <a:rPr lang="zh-TW" altLang="en-US" sz="2000" dirty="0"/>
              <a:t>移動 </a:t>
            </a:r>
            <a:r>
              <a:rPr lang="en-US" altLang="zh-TW" sz="2000" dirty="0"/>
              <a:t>IPv6 </a:t>
            </a:r>
            <a:r>
              <a:rPr lang="zh-TW" altLang="en-US" sz="2000" dirty="0"/>
              <a:t>等應用程式經常在延伸標頭中使用 </a:t>
            </a:r>
            <a:r>
              <a:rPr lang="en-US" altLang="zh-TW" sz="2000" dirty="0"/>
              <a:t>IPv6 </a:t>
            </a:r>
            <a:r>
              <a:rPr lang="zh-TW" altLang="en-US" sz="2000" dirty="0"/>
              <a:t>位址資訊，這會增加標頭大小</a:t>
            </a:r>
            <a:r>
              <a:rPr lang="zh-TW" altLang="en-US" sz="2000" dirty="0" smtClean="0"/>
              <a:t>。</a:t>
            </a:r>
            <a:endParaRPr lang="en-US" altLang="zh-TW" sz="2000" dirty="0" smtClean="0"/>
          </a:p>
          <a:p>
            <a:pPr lvl="2"/>
            <a:r>
              <a:rPr lang="zh-TW" altLang="en-US" sz="1600" dirty="0" smtClean="0"/>
              <a:t>這些</a:t>
            </a:r>
            <a:r>
              <a:rPr lang="zh-TW" altLang="en-US" sz="1600" dirty="0"/>
              <a:t>額外欄位需要進行額外處理。例如，使用 </a:t>
            </a:r>
            <a:r>
              <a:rPr lang="en-US" altLang="zh-TW" sz="1600" dirty="0"/>
              <a:t>ACL </a:t>
            </a:r>
            <a:r>
              <a:rPr lang="zh-TW" altLang="en-US" sz="1600" dirty="0"/>
              <a:t>過濾第 </a:t>
            </a:r>
            <a:r>
              <a:rPr lang="en-US" altLang="zh-TW" sz="1600" dirty="0"/>
              <a:t>4 </a:t>
            </a:r>
            <a:r>
              <a:rPr lang="zh-TW" altLang="en-US" sz="1600" dirty="0"/>
              <a:t>層資訊的路由器不僅需要將 </a:t>
            </a:r>
            <a:r>
              <a:rPr lang="en-US" altLang="zh-TW" sz="1600" dirty="0"/>
              <a:t>ACL </a:t>
            </a:r>
            <a:r>
              <a:rPr lang="zh-TW" altLang="en-US" sz="1600" dirty="0"/>
              <a:t>運用到沒有延伸標頭的封包，也要運用到帶有延伸標頭的封包</a:t>
            </a:r>
            <a:r>
              <a:rPr lang="zh-TW" altLang="en-US" sz="1600" dirty="0" smtClean="0"/>
              <a:t>。</a:t>
            </a:r>
            <a:endParaRPr lang="en-US" altLang="zh-TW" sz="1600" dirty="0" smtClean="0"/>
          </a:p>
          <a:p>
            <a:pPr lvl="2"/>
            <a:r>
              <a:rPr lang="zh-TW" altLang="en-US" sz="1600" dirty="0" smtClean="0"/>
              <a:t>如果</a:t>
            </a:r>
            <a:r>
              <a:rPr lang="zh-TW" altLang="en-US" sz="1600" dirty="0"/>
              <a:t>延伸標頭長度超過路由器硬體暫存器的固定長度，硬體交換便會失敗，封包可能會交由軟體交換或丟棄。這將嚴重影響路由器的轉送性能</a:t>
            </a:r>
            <a:r>
              <a:rPr lang="zh-TW" altLang="en-US" sz="1600" dirty="0" smtClean="0"/>
              <a:t>。</a:t>
            </a:r>
            <a:endParaRPr lang="en-US" altLang="zh-TW" sz="1600" dirty="0" smtClean="0"/>
          </a:p>
          <a:p>
            <a:pPr lvl="1"/>
            <a:r>
              <a:rPr lang="en-US" altLang="zh-TW" sz="2000" dirty="0" smtClean="0">
                <a:solidFill>
                  <a:srgbClr val="FF0000"/>
                </a:solidFill>
              </a:rPr>
              <a:t>IPv6 address lookup </a:t>
            </a:r>
            <a:r>
              <a:rPr lang="en-US" altLang="zh-TW" sz="2000" dirty="0" smtClean="0"/>
              <a:t>— </a:t>
            </a:r>
            <a:r>
              <a:rPr lang="en-US" altLang="zh-TW" sz="2000" dirty="0"/>
              <a:t>IPv6 </a:t>
            </a:r>
            <a:r>
              <a:rPr lang="zh-TW" altLang="en-US" sz="2000" dirty="0"/>
              <a:t>會對進入路由器的封包執行尋找，以找到正確的輸出介面</a:t>
            </a:r>
            <a:r>
              <a:rPr lang="zh-TW" altLang="en-US" sz="2000" dirty="0" smtClean="0"/>
              <a:t>。</a:t>
            </a:r>
            <a:endParaRPr lang="en-US" altLang="zh-TW" sz="2000" dirty="0" smtClean="0"/>
          </a:p>
          <a:p>
            <a:pPr lvl="2"/>
            <a:r>
              <a:rPr lang="zh-TW" altLang="en-US" sz="1600" dirty="0" smtClean="0"/>
              <a:t>在 </a:t>
            </a:r>
            <a:r>
              <a:rPr lang="en-US" altLang="zh-TW" sz="1600" dirty="0"/>
              <a:t>IPv4 </a:t>
            </a:r>
            <a:r>
              <a:rPr lang="zh-TW" altLang="en-US" sz="1600" dirty="0"/>
              <a:t>中，轉送決策程序需解析 </a:t>
            </a:r>
            <a:r>
              <a:rPr lang="en-US" altLang="zh-TW" sz="1600" dirty="0"/>
              <a:t>32 </a:t>
            </a:r>
            <a:r>
              <a:rPr lang="zh-TW" altLang="en-US" sz="1600" dirty="0"/>
              <a:t>位目的地址</a:t>
            </a:r>
            <a:r>
              <a:rPr lang="zh-TW" altLang="en-US" sz="1600" dirty="0" smtClean="0"/>
              <a:t>。</a:t>
            </a:r>
            <a:endParaRPr lang="en-US" altLang="zh-TW" sz="1600" dirty="0" smtClean="0"/>
          </a:p>
          <a:p>
            <a:pPr lvl="2"/>
            <a:r>
              <a:rPr lang="zh-TW" altLang="en-US" sz="1600" dirty="0" smtClean="0"/>
              <a:t>而</a:t>
            </a:r>
            <a:r>
              <a:rPr lang="zh-TW" altLang="en-US" sz="1600" dirty="0"/>
              <a:t>在 </a:t>
            </a:r>
            <a:r>
              <a:rPr lang="en-US" altLang="zh-TW" sz="1600" dirty="0"/>
              <a:t>IPv6 </a:t>
            </a:r>
            <a:r>
              <a:rPr lang="zh-TW" altLang="en-US" sz="1600" dirty="0"/>
              <a:t>中，轉送決策程序可能要解析 </a:t>
            </a:r>
            <a:r>
              <a:rPr lang="en-US" altLang="zh-TW" sz="1600" dirty="0"/>
              <a:t>128 </a:t>
            </a:r>
            <a:r>
              <a:rPr lang="zh-TW" altLang="en-US" sz="1600" dirty="0"/>
              <a:t>位位址</a:t>
            </a:r>
            <a:r>
              <a:rPr lang="zh-TW" altLang="en-US" sz="1600" dirty="0" smtClean="0"/>
              <a:t>。</a:t>
            </a:r>
            <a:endParaRPr lang="en-US" altLang="zh-TW" sz="1600" dirty="0" smtClean="0"/>
          </a:p>
          <a:p>
            <a:pPr lvl="2"/>
            <a:r>
              <a:rPr lang="zh-TW" altLang="en-US" sz="1600" dirty="0" smtClean="0"/>
              <a:t>如今</a:t>
            </a:r>
            <a:r>
              <a:rPr lang="zh-TW" altLang="en-US" sz="1600" dirty="0"/>
              <a:t>的大多數路由器都使用專用積體電路 </a:t>
            </a:r>
            <a:r>
              <a:rPr lang="en-US" altLang="zh-TW" sz="1600" dirty="0"/>
              <a:t>(ASIC) </a:t>
            </a:r>
            <a:r>
              <a:rPr lang="zh-TW" altLang="en-US" sz="1600" dirty="0"/>
              <a:t>執行尋找，其固定的功能設定原本是針對 </a:t>
            </a:r>
            <a:r>
              <a:rPr lang="en-US" altLang="zh-TW" sz="1600" dirty="0"/>
              <a:t>IPv4 </a:t>
            </a:r>
            <a:r>
              <a:rPr lang="zh-TW" altLang="en-US" sz="1600" dirty="0"/>
              <a:t>而設計的</a:t>
            </a:r>
            <a:r>
              <a:rPr lang="zh-TW" altLang="en-US" sz="1600" dirty="0" smtClean="0"/>
              <a:t>。這</a:t>
            </a:r>
            <a:r>
              <a:rPr lang="zh-TW" altLang="en-US" sz="1600" dirty="0"/>
              <a:t>會導致封包交由較慢的軟體程序處理或被全部丟棄。</a:t>
            </a:r>
            <a:endParaRPr lang="zh-TW" altLang="en-US" sz="1600" dirty="0" smtClean="0"/>
          </a:p>
        </p:txBody>
      </p:sp>
      <p:sp>
        <p:nvSpPr>
          <p:cNvPr id="139267" name="標題 2"/>
          <p:cNvSpPr>
            <a:spLocks noGrp="1"/>
          </p:cNvSpPr>
          <p:nvPr>
            <p:ph type="title"/>
          </p:nvPr>
        </p:nvSpPr>
        <p:spPr/>
        <p:txBody>
          <a:bodyPr/>
          <a:lstStyle/>
          <a:p>
            <a:r>
              <a:rPr lang="en-US" altLang="zh-TW" smtClean="0"/>
              <a:t>IPv6 Data Plane</a:t>
            </a:r>
            <a:endParaRPr lang="zh-TW" altLang="en-US"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內容版面配置區 1"/>
          <p:cNvSpPr>
            <a:spLocks noGrp="1"/>
          </p:cNvSpPr>
          <p:nvPr>
            <p:ph idx="1"/>
          </p:nvPr>
        </p:nvSpPr>
        <p:spPr/>
        <p:txBody>
          <a:bodyPr/>
          <a:lstStyle/>
          <a:p>
            <a:r>
              <a:rPr lang="en-US" altLang="zh-TW" dirty="0" smtClean="0">
                <a:solidFill>
                  <a:srgbClr val="FF0000"/>
                </a:solidFill>
              </a:rPr>
              <a:t>RFC </a:t>
            </a:r>
            <a:r>
              <a:rPr lang="en-US" altLang="zh-TW" dirty="0">
                <a:solidFill>
                  <a:srgbClr val="FF0000"/>
                </a:solidFill>
              </a:rPr>
              <a:t>2080 </a:t>
            </a:r>
            <a:r>
              <a:rPr lang="zh-TW" altLang="en-US" dirty="0"/>
              <a:t>將下一代路由資訊通訊協定 </a:t>
            </a:r>
            <a:r>
              <a:rPr lang="en-US" altLang="zh-TW" dirty="0"/>
              <a:t>(</a:t>
            </a:r>
            <a:r>
              <a:rPr lang="en-US" altLang="zh-TW" dirty="0" err="1"/>
              <a:t>RIPng</a:t>
            </a:r>
            <a:r>
              <a:rPr lang="en-US" altLang="zh-TW" dirty="0"/>
              <a:t>) </a:t>
            </a:r>
            <a:r>
              <a:rPr lang="zh-TW" altLang="en-US" dirty="0"/>
              <a:t>定義為基於 </a:t>
            </a:r>
            <a:r>
              <a:rPr lang="en-US" altLang="zh-TW" dirty="0"/>
              <a:t>RIP </a:t>
            </a:r>
            <a:r>
              <a:rPr lang="zh-TW" altLang="en-US" dirty="0"/>
              <a:t>的簡單路由協定</a:t>
            </a:r>
            <a:r>
              <a:rPr lang="zh-TW" altLang="en-US" dirty="0" smtClean="0"/>
              <a:t>。</a:t>
            </a:r>
            <a:endParaRPr lang="en-US" altLang="zh-TW" dirty="0" smtClean="0"/>
          </a:p>
          <a:p>
            <a:pPr lvl="1"/>
            <a:r>
              <a:rPr lang="en-US" altLang="zh-TW" dirty="0" err="1" smtClean="0"/>
              <a:t>RIPng</a:t>
            </a:r>
            <a:r>
              <a:rPr lang="en-US" altLang="zh-TW" dirty="0" smtClean="0"/>
              <a:t> </a:t>
            </a:r>
            <a:r>
              <a:rPr lang="zh-TW" altLang="en-US" dirty="0"/>
              <a:t>的功能與 </a:t>
            </a:r>
            <a:r>
              <a:rPr lang="en-US" altLang="zh-TW" dirty="0"/>
              <a:t>RIP </a:t>
            </a:r>
            <a:r>
              <a:rPr lang="zh-TW" altLang="en-US" dirty="0"/>
              <a:t>相差無幾，它提供了一種簡單的方法來實作 </a:t>
            </a:r>
            <a:r>
              <a:rPr lang="en-US" altLang="zh-TW" dirty="0"/>
              <a:t>IPv6 </a:t>
            </a:r>
            <a:r>
              <a:rPr lang="zh-TW" altLang="en-US" dirty="0"/>
              <a:t>網路，而無需建立全新的路由協定。</a:t>
            </a:r>
            <a:endParaRPr lang="en-US" altLang="zh-TW" dirty="0" smtClean="0"/>
          </a:p>
          <a:p>
            <a:r>
              <a:rPr lang="en-US" altLang="zh-TW" dirty="0" err="1" smtClean="0"/>
              <a:t>RIPng</a:t>
            </a:r>
            <a:r>
              <a:rPr lang="en-US" altLang="zh-TW" dirty="0" smtClean="0"/>
              <a:t> </a:t>
            </a:r>
            <a:r>
              <a:rPr lang="zh-TW" altLang="en-US" dirty="0"/>
              <a:t>是一種距離向量路由協定，跳數限制為 </a:t>
            </a:r>
            <a:r>
              <a:rPr lang="en-US" altLang="zh-TW" dirty="0"/>
              <a:t>15</a:t>
            </a:r>
            <a:r>
              <a:rPr lang="zh-TW" altLang="en-US" dirty="0"/>
              <a:t>，它使用水平分割和毒害反饙更新來防止出現路由迴圈</a:t>
            </a:r>
            <a:r>
              <a:rPr lang="zh-TW" altLang="en-US" dirty="0" smtClean="0"/>
              <a:t>。</a:t>
            </a:r>
            <a:endParaRPr lang="zh-TW" altLang="en-US" dirty="0"/>
          </a:p>
          <a:p>
            <a:r>
              <a:rPr lang="zh-TW" altLang="en-US" dirty="0"/>
              <a:t>在雙重堆疊部署中，同時需要 </a:t>
            </a:r>
            <a:r>
              <a:rPr lang="en-US" altLang="zh-TW" dirty="0"/>
              <a:t>RIP </a:t>
            </a:r>
            <a:r>
              <a:rPr lang="zh-TW" altLang="en-US" dirty="0"/>
              <a:t>和 </a:t>
            </a:r>
            <a:r>
              <a:rPr lang="en-US" altLang="zh-TW" dirty="0" err="1"/>
              <a:t>RIPng</a:t>
            </a:r>
            <a:r>
              <a:rPr lang="zh-TW" altLang="en-US" dirty="0"/>
              <a:t>。</a:t>
            </a:r>
            <a:endParaRPr lang="zh-TW" altLang="en-US" dirty="0" smtClean="0"/>
          </a:p>
        </p:txBody>
      </p:sp>
      <p:sp>
        <p:nvSpPr>
          <p:cNvPr id="140291" name="標題 2"/>
          <p:cNvSpPr>
            <a:spLocks noGrp="1"/>
          </p:cNvSpPr>
          <p:nvPr>
            <p:ph type="title"/>
          </p:nvPr>
        </p:nvSpPr>
        <p:spPr/>
        <p:txBody>
          <a:bodyPr/>
          <a:lstStyle/>
          <a:p>
            <a:r>
              <a:rPr lang="en-US" altLang="zh-TW" smtClean="0"/>
              <a:t>RIPng Routing Protocol</a:t>
            </a:r>
            <a:endParaRPr lang="zh-TW" altLang="en-US"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內容版面配置區 1"/>
          <p:cNvSpPr>
            <a:spLocks noGrp="1"/>
          </p:cNvSpPr>
          <p:nvPr>
            <p:ph idx="1"/>
          </p:nvPr>
        </p:nvSpPr>
        <p:spPr/>
        <p:txBody>
          <a:bodyPr/>
          <a:lstStyle/>
          <a:p>
            <a:r>
              <a:rPr lang="en-US" altLang="zh-TW" dirty="0" err="1"/>
              <a:t>RIPng</a:t>
            </a:r>
            <a:r>
              <a:rPr lang="en-US" altLang="zh-TW" dirty="0"/>
              <a:t> </a:t>
            </a:r>
            <a:r>
              <a:rPr lang="zh-TW" altLang="en-US" dirty="0"/>
              <a:t>有下列特點： </a:t>
            </a:r>
            <a:endParaRPr lang="en-US" altLang="zh-TW" dirty="0" smtClean="0"/>
          </a:p>
          <a:p>
            <a:pPr lvl="1"/>
            <a:r>
              <a:rPr lang="zh-TW" altLang="en-US" sz="2000" dirty="0"/>
              <a:t>基於 </a:t>
            </a:r>
            <a:r>
              <a:rPr lang="en-US" altLang="zh-TW" sz="2000" dirty="0"/>
              <a:t>IPv4 RIP </a:t>
            </a:r>
            <a:r>
              <a:rPr lang="zh-TW" altLang="en-US" sz="2000" dirty="0"/>
              <a:t>第 </a:t>
            </a:r>
            <a:r>
              <a:rPr lang="en-US" altLang="zh-TW" sz="2000" dirty="0"/>
              <a:t>2 </a:t>
            </a:r>
            <a:r>
              <a:rPr lang="zh-TW" altLang="en-US" sz="2000" dirty="0"/>
              <a:t>版 </a:t>
            </a:r>
            <a:r>
              <a:rPr lang="en-US" altLang="zh-TW" sz="2000" dirty="0"/>
              <a:t>(RIPv2)</a:t>
            </a:r>
            <a:r>
              <a:rPr lang="zh-TW" altLang="en-US" sz="2000" dirty="0"/>
              <a:t>，與 </a:t>
            </a:r>
            <a:r>
              <a:rPr lang="en-US" altLang="zh-TW" sz="2000" dirty="0"/>
              <a:t>RIPv2 </a:t>
            </a:r>
            <a:r>
              <a:rPr lang="zh-TW" altLang="en-US" sz="2000" dirty="0"/>
              <a:t>相似</a:t>
            </a:r>
          </a:p>
          <a:p>
            <a:pPr lvl="1"/>
            <a:r>
              <a:rPr lang="zh-TW" altLang="en-US" sz="2000" dirty="0"/>
              <a:t>使用 </a:t>
            </a:r>
            <a:r>
              <a:rPr lang="en-US" altLang="zh-TW" sz="2000" dirty="0"/>
              <a:t>IPv6 </a:t>
            </a:r>
            <a:r>
              <a:rPr lang="zh-TW" altLang="en-US" sz="2000" dirty="0"/>
              <a:t>進行傳輸</a:t>
            </a:r>
          </a:p>
          <a:p>
            <a:pPr lvl="1"/>
            <a:r>
              <a:rPr lang="zh-TW" altLang="en-US" sz="2000" dirty="0"/>
              <a:t>包括 </a:t>
            </a:r>
            <a:r>
              <a:rPr lang="en-US" altLang="zh-TW" sz="2000" dirty="0"/>
              <a:t>IPv6 </a:t>
            </a:r>
            <a:r>
              <a:rPr lang="zh-TW" altLang="en-US" sz="2000" dirty="0"/>
              <a:t>前置碼和下一跳 </a:t>
            </a:r>
            <a:r>
              <a:rPr lang="en-US" altLang="zh-TW" sz="2000" dirty="0"/>
              <a:t>IPv6 </a:t>
            </a:r>
            <a:r>
              <a:rPr lang="zh-TW" altLang="en-US" sz="2000" dirty="0"/>
              <a:t>位址</a:t>
            </a:r>
          </a:p>
          <a:p>
            <a:pPr lvl="1"/>
            <a:r>
              <a:rPr lang="zh-TW" altLang="en-US" sz="2000" dirty="0"/>
              <a:t>使用多點傳送群組 － </a:t>
            </a:r>
            <a:r>
              <a:rPr lang="en-US" altLang="zh-TW" sz="2000" dirty="0">
                <a:solidFill>
                  <a:srgbClr val="FF0000"/>
                </a:solidFill>
              </a:rPr>
              <a:t>FF02::9 </a:t>
            </a:r>
            <a:r>
              <a:rPr lang="zh-TW" altLang="en-US" sz="2000" dirty="0"/>
              <a:t>作為 </a:t>
            </a:r>
            <a:r>
              <a:rPr lang="en-US" altLang="zh-TW" sz="2000" dirty="0"/>
              <a:t>RIP </a:t>
            </a:r>
            <a:r>
              <a:rPr lang="zh-TW" altLang="en-US" sz="2000" dirty="0"/>
              <a:t>更新的目的地址（這與 </a:t>
            </a:r>
            <a:r>
              <a:rPr lang="en-US" altLang="zh-TW" sz="2000" dirty="0"/>
              <a:t>IPv4 </a:t>
            </a:r>
            <a:r>
              <a:rPr lang="zh-TW" altLang="en-US" sz="2000" dirty="0"/>
              <a:t>中 </a:t>
            </a:r>
            <a:r>
              <a:rPr lang="en-US" altLang="zh-TW" sz="2000" dirty="0"/>
              <a:t>RIP </a:t>
            </a:r>
            <a:r>
              <a:rPr lang="zh-TW" altLang="en-US" sz="2000" dirty="0"/>
              <a:t>執行的廣播功能相似）</a:t>
            </a:r>
          </a:p>
          <a:p>
            <a:pPr lvl="1"/>
            <a:r>
              <a:rPr lang="zh-TW" altLang="en-US" sz="2000" dirty="0"/>
              <a:t>在 </a:t>
            </a:r>
            <a:r>
              <a:rPr lang="en-US" altLang="zh-TW" sz="2000" dirty="0">
                <a:solidFill>
                  <a:srgbClr val="FF0000"/>
                </a:solidFill>
              </a:rPr>
              <a:t>UDP </a:t>
            </a:r>
            <a:r>
              <a:rPr lang="zh-TW" altLang="en-US" sz="2000" dirty="0">
                <a:solidFill>
                  <a:srgbClr val="FF0000"/>
                </a:solidFill>
              </a:rPr>
              <a:t>連接埠 </a:t>
            </a:r>
            <a:r>
              <a:rPr lang="en-US" altLang="zh-TW" sz="2000" dirty="0">
                <a:solidFill>
                  <a:srgbClr val="FF0000"/>
                </a:solidFill>
              </a:rPr>
              <a:t>521 </a:t>
            </a:r>
            <a:r>
              <a:rPr lang="zh-TW" altLang="en-US" sz="2000" dirty="0"/>
              <a:t>上發送更新</a:t>
            </a:r>
          </a:p>
          <a:p>
            <a:pPr lvl="1"/>
            <a:r>
              <a:rPr lang="zh-TW" altLang="en-US" sz="2000" dirty="0"/>
              <a:t>受 </a:t>
            </a:r>
            <a:r>
              <a:rPr lang="en-US" altLang="zh-TW" sz="2000" dirty="0"/>
              <a:t>Cisco IOS 12.2(2)T </a:t>
            </a:r>
            <a:r>
              <a:rPr lang="zh-TW" altLang="en-US" sz="2000" dirty="0"/>
              <a:t>版及更高版本的</a:t>
            </a:r>
            <a:r>
              <a:rPr lang="zh-TW" altLang="en-US" sz="2000" dirty="0" smtClean="0"/>
              <a:t>支援</a:t>
            </a:r>
            <a:endParaRPr lang="en-US" altLang="zh-TW" sz="2000" dirty="0" smtClean="0"/>
          </a:p>
        </p:txBody>
      </p:sp>
      <p:sp>
        <p:nvSpPr>
          <p:cNvPr id="141315" name="標題 2"/>
          <p:cNvSpPr>
            <a:spLocks noGrp="1"/>
          </p:cNvSpPr>
          <p:nvPr>
            <p:ph type="title"/>
          </p:nvPr>
        </p:nvSpPr>
        <p:spPr/>
        <p:txBody>
          <a:bodyPr/>
          <a:lstStyle/>
          <a:p>
            <a:r>
              <a:rPr lang="en-US" altLang="zh-TW" smtClean="0"/>
              <a:t>RIPng Routing Protocol</a:t>
            </a:r>
            <a:endParaRPr lang="zh-TW" altLang="en-US"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標題 1"/>
          <p:cNvSpPr>
            <a:spLocks noGrp="1"/>
          </p:cNvSpPr>
          <p:nvPr>
            <p:ph type="title"/>
          </p:nvPr>
        </p:nvSpPr>
        <p:spPr/>
        <p:txBody>
          <a:bodyPr/>
          <a:lstStyle/>
          <a:p>
            <a:r>
              <a:rPr lang="en-US" altLang="zh-TW" smtClean="0"/>
              <a:t>RIPng Routing Protocol</a:t>
            </a:r>
            <a:endParaRPr lang="zh-TW" altLang="en-US" smtClean="0"/>
          </a:p>
        </p:txBody>
      </p:sp>
      <p:pic>
        <p:nvPicPr>
          <p:cNvPr id="142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2371725"/>
            <a:ext cx="8316912"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1"/>
          <p:cNvSpPr>
            <a:spLocks noGrp="1"/>
          </p:cNvSpPr>
          <p:nvPr>
            <p:ph idx="1"/>
          </p:nvPr>
        </p:nvSpPr>
        <p:spPr>
          <a:xfrm>
            <a:off x="379828" y="1766888"/>
            <a:ext cx="8299938" cy="4278312"/>
          </a:xfrm>
        </p:spPr>
        <p:txBody>
          <a:bodyPr/>
          <a:lstStyle/>
          <a:p>
            <a:pPr>
              <a:lnSpc>
                <a:spcPct val="85000"/>
              </a:lnSpc>
            </a:pPr>
            <a:r>
              <a:rPr lang="zh-TW" altLang="en-US" sz="3200" dirty="0"/>
              <a:t>在路由器上啟用 </a:t>
            </a:r>
            <a:r>
              <a:rPr lang="en-US" altLang="zh-TW" sz="3200" dirty="0"/>
              <a:t>IPv6 </a:t>
            </a:r>
            <a:r>
              <a:rPr lang="zh-TW" altLang="en-US" sz="3200" dirty="0"/>
              <a:t>需執行兩個基本步驟</a:t>
            </a:r>
            <a:r>
              <a:rPr lang="zh-TW" altLang="en-US" sz="3200" dirty="0" smtClean="0"/>
              <a:t>。</a:t>
            </a:r>
            <a:endParaRPr lang="en-US" altLang="zh-TW" sz="3200" dirty="0" smtClean="0"/>
          </a:p>
          <a:p>
            <a:pPr lvl="1">
              <a:lnSpc>
                <a:spcPct val="85000"/>
              </a:lnSpc>
            </a:pPr>
            <a:r>
              <a:rPr lang="zh-TW" altLang="en-US" sz="2800" dirty="0" smtClean="0"/>
              <a:t>首先</a:t>
            </a:r>
            <a:r>
              <a:rPr lang="zh-TW" altLang="en-US" sz="2800" dirty="0"/>
              <a:t>必須在路由器上啟用 </a:t>
            </a:r>
            <a:r>
              <a:rPr lang="en-US" altLang="zh-TW" sz="2800" dirty="0"/>
              <a:t>IPv6 </a:t>
            </a:r>
            <a:r>
              <a:rPr lang="zh-TW" altLang="en-US" sz="2800" dirty="0"/>
              <a:t>流量</a:t>
            </a:r>
            <a:r>
              <a:rPr lang="zh-TW" altLang="en-US" sz="2800" dirty="0" smtClean="0"/>
              <a:t>轉送</a:t>
            </a:r>
            <a:endParaRPr lang="en-US" altLang="zh-TW" sz="2800" dirty="0" smtClean="0"/>
          </a:p>
          <a:p>
            <a:pPr lvl="2">
              <a:lnSpc>
                <a:spcPct val="85000"/>
              </a:lnSpc>
            </a:pPr>
            <a:r>
              <a:rPr lang="en-US" altLang="zh-TW" dirty="0"/>
              <a:t>Cisco </a:t>
            </a:r>
            <a:r>
              <a:rPr lang="zh-TW" altLang="en-US" dirty="0"/>
              <a:t>路由器會停用 </a:t>
            </a:r>
            <a:r>
              <a:rPr lang="en-US" altLang="zh-TW" dirty="0"/>
              <a:t>IPv6 </a:t>
            </a:r>
            <a:r>
              <a:rPr lang="zh-TW" altLang="en-US" dirty="0"/>
              <a:t>流量轉送。要啟用介面之間的 </a:t>
            </a:r>
            <a:r>
              <a:rPr lang="en-US" altLang="zh-TW" dirty="0"/>
              <a:t>IPv6 </a:t>
            </a:r>
            <a:r>
              <a:rPr lang="zh-TW" altLang="en-US" dirty="0"/>
              <a:t>流量轉送，必須設定全域</a:t>
            </a:r>
            <a:r>
              <a:rPr lang="zh-TW" altLang="en-US" dirty="0" smtClean="0"/>
              <a:t>命令</a:t>
            </a:r>
            <a:r>
              <a:rPr lang="en-US" altLang="zh-TW" b="1" dirty="0">
                <a:solidFill>
                  <a:srgbClr val="FF0000"/>
                </a:solidFill>
                <a:latin typeface="Courier New" pitchFamily="49" charset="0"/>
                <a:cs typeface="Courier New" pitchFamily="49" charset="0"/>
              </a:rPr>
              <a:t>ipv6 unicast-routing</a:t>
            </a:r>
            <a:endParaRPr lang="en-US" altLang="zh-TW" dirty="0" smtClean="0"/>
          </a:p>
          <a:p>
            <a:pPr lvl="1">
              <a:lnSpc>
                <a:spcPct val="85000"/>
              </a:lnSpc>
            </a:pPr>
            <a:r>
              <a:rPr lang="zh-TW" altLang="en-US" sz="2800" dirty="0" smtClean="0"/>
              <a:t>然後</a:t>
            </a:r>
            <a:r>
              <a:rPr lang="zh-TW" altLang="en-US" sz="2800" dirty="0"/>
              <a:t>必須設定需要使用 </a:t>
            </a:r>
            <a:r>
              <a:rPr lang="en-US" altLang="zh-TW" sz="2800" dirty="0"/>
              <a:t>IPv6 </a:t>
            </a:r>
            <a:r>
              <a:rPr lang="zh-TW" altLang="en-US" sz="2800" dirty="0"/>
              <a:t>的各介面</a:t>
            </a:r>
            <a:r>
              <a:rPr lang="zh-TW" altLang="en-US" sz="2800" dirty="0" smtClean="0"/>
              <a:t>。</a:t>
            </a:r>
            <a:endParaRPr lang="en-US" altLang="zh-TW" sz="2800" dirty="0" smtClean="0"/>
          </a:p>
          <a:p>
            <a:pPr lvl="2">
              <a:lnSpc>
                <a:spcPct val="85000"/>
              </a:lnSpc>
            </a:pPr>
            <a:r>
              <a:rPr lang="en-US" altLang="zh-TW" b="1" dirty="0">
                <a:solidFill>
                  <a:srgbClr val="FF0000"/>
                </a:solidFill>
                <a:latin typeface="Courier New" pitchFamily="49" charset="0"/>
                <a:cs typeface="Courier New" pitchFamily="49" charset="0"/>
              </a:rPr>
              <a:t>ipv6 address</a:t>
            </a:r>
            <a:r>
              <a:rPr lang="zh-TW" altLang="en-US" dirty="0" smtClean="0"/>
              <a:t>命令</a:t>
            </a:r>
            <a:r>
              <a:rPr lang="zh-TW" altLang="en-US" dirty="0"/>
              <a:t>可以設定全域 </a:t>
            </a:r>
            <a:r>
              <a:rPr lang="en-US" altLang="zh-TW" dirty="0"/>
              <a:t>IPv6 </a:t>
            </a:r>
            <a:r>
              <a:rPr lang="zh-TW" altLang="en-US" dirty="0"/>
              <a:t>位址。給介面指定位址時，會自動設定本地鏈路位址。必須指定完整的 </a:t>
            </a:r>
            <a:r>
              <a:rPr lang="en-US" altLang="zh-TW" dirty="0"/>
              <a:t>128 </a:t>
            </a:r>
            <a:r>
              <a:rPr lang="zh-TW" altLang="en-US" dirty="0"/>
              <a:t>位 </a:t>
            </a:r>
            <a:r>
              <a:rPr lang="en-US" altLang="zh-TW" dirty="0"/>
              <a:t>IPv6 </a:t>
            </a:r>
            <a:r>
              <a:rPr lang="zh-TW" altLang="en-US" dirty="0"/>
              <a:t>位址，或者透過使用 </a:t>
            </a:r>
            <a:r>
              <a:rPr lang="en-US" altLang="zh-TW" dirty="0">
                <a:solidFill>
                  <a:srgbClr val="FF0000"/>
                </a:solidFill>
              </a:rPr>
              <a:t>eui-64 </a:t>
            </a:r>
            <a:r>
              <a:rPr lang="zh-TW" altLang="en-US" dirty="0"/>
              <a:t>選項指定使用 </a:t>
            </a:r>
            <a:r>
              <a:rPr lang="en-US" altLang="zh-TW" dirty="0"/>
              <a:t>64 </a:t>
            </a:r>
            <a:r>
              <a:rPr lang="zh-TW" altLang="en-US" dirty="0"/>
              <a:t>位元前置碼</a:t>
            </a:r>
            <a:r>
              <a:rPr lang="zh-TW" altLang="en-US" dirty="0" smtClean="0"/>
              <a:t>。</a:t>
            </a:r>
            <a:endParaRPr lang="en-US" altLang="zh-TW" dirty="0" smtClean="0"/>
          </a:p>
        </p:txBody>
      </p:sp>
      <p:sp>
        <p:nvSpPr>
          <p:cNvPr id="143363" name="標題 2"/>
          <p:cNvSpPr>
            <a:spLocks noGrp="1"/>
          </p:cNvSpPr>
          <p:nvPr>
            <p:ph type="title"/>
          </p:nvPr>
        </p:nvSpPr>
        <p:spPr/>
        <p:txBody>
          <a:bodyPr/>
          <a:lstStyle/>
          <a:p>
            <a:r>
              <a:rPr lang="en-US" altLang="zh-TW" smtClean="0"/>
              <a:t>Enabling IPv6 on Cisco Routers</a:t>
            </a:r>
            <a:endParaRPr lang="zh-TW" altLang="en-US" smtClean="0"/>
          </a:p>
        </p:txBody>
      </p:sp>
      <p:pic>
        <p:nvPicPr>
          <p:cNvPr id="143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78" y="5234818"/>
            <a:ext cx="75803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BOOTP and DHCP</a:t>
            </a:r>
            <a:endParaRPr lang="zh-TW" altLang="en-US" smtClean="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936750"/>
            <a:ext cx="8024813"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p:txBody>
          <a:bodyPr/>
          <a:lstStyle/>
          <a:p>
            <a:r>
              <a:rPr lang="en-US" altLang="zh-TW" smtClean="0"/>
              <a:t>IPv6 Configuration Example</a:t>
            </a:r>
            <a:endParaRPr lang="zh-TW" altLang="en-US" smtClean="0"/>
          </a:p>
        </p:txBody>
      </p:sp>
      <p:pic>
        <p:nvPicPr>
          <p:cNvPr id="144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616075"/>
            <a:ext cx="75088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3"/>
          <p:cNvSpPr>
            <a:spLocks noGrp="1"/>
          </p:cNvSpPr>
          <p:nvPr>
            <p:ph idx="1"/>
          </p:nvPr>
        </p:nvSpPr>
        <p:spPr/>
        <p:txBody>
          <a:bodyPr/>
          <a:lstStyle/>
          <a:p>
            <a:pPr>
              <a:lnSpc>
                <a:spcPct val="85000"/>
              </a:lnSpc>
            </a:pPr>
            <a:r>
              <a:rPr lang="zh-TW" altLang="en-US" dirty="0" smtClean="0"/>
              <a:t>透過 </a:t>
            </a:r>
            <a:r>
              <a:rPr lang="en-US" altLang="zh-TW" dirty="0"/>
              <a:t>Cisco IOS </a:t>
            </a:r>
            <a:r>
              <a:rPr lang="zh-TW" altLang="en-US" dirty="0"/>
              <a:t>軟體程序執行網域名稱解析有兩種方法： </a:t>
            </a:r>
            <a:endParaRPr lang="en-US" altLang="zh-TW" dirty="0" smtClean="0"/>
          </a:p>
          <a:p>
            <a:pPr lvl="1">
              <a:lnSpc>
                <a:spcPct val="85000"/>
              </a:lnSpc>
            </a:pPr>
            <a:r>
              <a:rPr lang="zh-TW" altLang="en-US" dirty="0"/>
              <a:t>使用</a:t>
            </a:r>
            <a:r>
              <a:rPr lang="en-US" altLang="zh-TW" b="1" dirty="0" smtClean="0">
                <a:solidFill>
                  <a:srgbClr val="FF0000"/>
                </a:solidFill>
                <a:latin typeface="Courier New" pitchFamily="49" charset="0"/>
                <a:cs typeface="Courier New" pitchFamily="49" charset="0"/>
              </a:rPr>
              <a:t>ipv6 host </a:t>
            </a:r>
            <a:r>
              <a:rPr lang="en-US" altLang="zh-TW" b="1" i="1" dirty="0" smtClean="0">
                <a:solidFill>
                  <a:srgbClr val="FF0000"/>
                </a:solidFill>
                <a:latin typeface="Courier New" pitchFamily="49" charset="0"/>
                <a:cs typeface="Courier New" pitchFamily="49" charset="0"/>
              </a:rPr>
              <a:t>name</a:t>
            </a:r>
            <a:r>
              <a:rPr lang="en-US" altLang="zh-TW" b="1" dirty="0" smtClean="0">
                <a:solidFill>
                  <a:srgbClr val="FF0000"/>
                </a:solidFill>
                <a:latin typeface="Courier New" pitchFamily="49" charset="0"/>
                <a:cs typeface="Courier New" pitchFamily="49" charset="0"/>
              </a:rPr>
              <a:t> [</a:t>
            </a:r>
            <a:r>
              <a:rPr lang="en-US" altLang="zh-TW" b="1" i="1" dirty="0" smtClean="0">
                <a:solidFill>
                  <a:srgbClr val="FF0000"/>
                </a:solidFill>
                <a:latin typeface="Courier New" pitchFamily="49" charset="0"/>
                <a:cs typeface="Courier New" pitchFamily="49" charset="0"/>
              </a:rPr>
              <a:t>port</a:t>
            </a:r>
            <a:r>
              <a:rPr lang="en-US" altLang="zh-TW" b="1" dirty="0" smtClean="0">
                <a:solidFill>
                  <a:srgbClr val="FF0000"/>
                </a:solidFill>
                <a:latin typeface="Courier New" pitchFamily="49" charset="0"/>
                <a:cs typeface="Courier New" pitchFamily="49" charset="0"/>
              </a:rPr>
              <a:t>] </a:t>
            </a:r>
            <a:r>
              <a:rPr lang="en-US" altLang="zh-TW" b="1" i="1" dirty="0" smtClean="0">
                <a:solidFill>
                  <a:srgbClr val="FF0000"/>
                </a:solidFill>
                <a:latin typeface="Courier New" pitchFamily="49" charset="0"/>
                <a:cs typeface="Courier New" pitchFamily="49" charset="0"/>
              </a:rPr>
              <a:t>ipv6-address1</a:t>
            </a:r>
            <a:r>
              <a:rPr lang="en-US" altLang="zh-TW" b="1" dirty="0" smtClean="0">
                <a:solidFill>
                  <a:srgbClr val="FF0000"/>
                </a:solidFill>
                <a:latin typeface="Courier New" pitchFamily="49" charset="0"/>
                <a:cs typeface="Courier New" pitchFamily="49" charset="0"/>
              </a:rPr>
              <a:t> [</a:t>
            </a:r>
            <a:r>
              <a:rPr lang="en-US" altLang="zh-TW" b="1" i="1" dirty="0" smtClean="0">
                <a:solidFill>
                  <a:srgbClr val="FF0000"/>
                </a:solidFill>
                <a:latin typeface="Courier New" pitchFamily="49" charset="0"/>
                <a:cs typeface="Courier New" pitchFamily="49" charset="0"/>
              </a:rPr>
              <a:t>ipv6-address2</a:t>
            </a:r>
            <a:r>
              <a:rPr lang="en-US" altLang="zh-TW" b="1" dirty="0" smtClean="0">
                <a:solidFill>
                  <a:srgbClr val="FF0000"/>
                </a:solidFill>
                <a:latin typeface="Courier New" pitchFamily="49" charset="0"/>
                <a:cs typeface="Courier New" pitchFamily="49" charset="0"/>
              </a:rPr>
              <a:t>...</a:t>
            </a:r>
            <a:r>
              <a:rPr lang="en-US" altLang="zh-TW" b="1" i="1" dirty="0" smtClean="0">
                <a:solidFill>
                  <a:srgbClr val="FF0000"/>
                </a:solidFill>
                <a:latin typeface="Courier New" pitchFamily="49" charset="0"/>
                <a:cs typeface="Courier New" pitchFamily="49" charset="0"/>
              </a:rPr>
              <a:t>ipv6-address4</a:t>
            </a:r>
            <a:r>
              <a:rPr lang="en-US" altLang="zh-TW" b="1" dirty="0" smtClean="0">
                <a:solidFill>
                  <a:srgbClr val="FF0000"/>
                </a:solidFill>
                <a:latin typeface="Courier New" pitchFamily="49" charset="0"/>
                <a:cs typeface="Courier New" pitchFamily="49" charset="0"/>
              </a:rPr>
              <a:t>] </a:t>
            </a:r>
            <a:r>
              <a:rPr lang="zh-TW" altLang="en-US" dirty="0" smtClean="0"/>
              <a:t>命令</a:t>
            </a:r>
            <a:r>
              <a:rPr lang="zh-TW" altLang="en-US" dirty="0"/>
              <a:t>為 </a:t>
            </a:r>
            <a:r>
              <a:rPr lang="en-US" altLang="zh-TW" dirty="0"/>
              <a:t>IPv6 </a:t>
            </a:r>
            <a:r>
              <a:rPr lang="zh-TW" altLang="en-US" dirty="0"/>
              <a:t>位址定義靜態名稱</a:t>
            </a:r>
            <a:r>
              <a:rPr lang="zh-TW" altLang="en-US" dirty="0" smtClean="0"/>
              <a:t>。</a:t>
            </a:r>
            <a:endParaRPr lang="en-US" altLang="zh-TW" dirty="0" smtClean="0"/>
          </a:p>
          <a:p>
            <a:pPr lvl="2">
              <a:lnSpc>
                <a:spcPct val="85000"/>
              </a:lnSpc>
            </a:pPr>
            <a:r>
              <a:rPr lang="zh-TW" altLang="en-US" dirty="0" smtClean="0"/>
              <a:t>一個</a:t>
            </a:r>
            <a:r>
              <a:rPr lang="zh-TW" altLang="en-US" dirty="0"/>
              <a:t>主機名稱最多可定義四個 </a:t>
            </a:r>
            <a:r>
              <a:rPr lang="en-US" altLang="zh-TW" dirty="0"/>
              <a:t>IPv6 </a:t>
            </a:r>
            <a:r>
              <a:rPr lang="zh-TW" altLang="en-US" dirty="0"/>
              <a:t>位址</a:t>
            </a:r>
            <a:r>
              <a:rPr lang="zh-TW" altLang="en-US" dirty="0" smtClean="0"/>
              <a:t>。</a:t>
            </a:r>
            <a:endParaRPr lang="en-US" altLang="zh-TW" dirty="0" smtClean="0"/>
          </a:p>
          <a:p>
            <a:pPr lvl="2">
              <a:lnSpc>
                <a:spcPct val="85000"/>
              </a:lnSpc>
            </a:pPr>
            <a:r>
              <a:rPr lang="zh-TW" altLang="en-US" dirty="0" smtClean="0"/>
              <a:t>連接</a:t>
            </a:r>
            <a:r>
              <a:rPr lang="zh-TW" altLang="en-US" dirty="0"/>
              <a:t>埠選項指明了供相關主機使用的 </a:t>
            </a:r>
            <a:r>
              <a:rPr lang="en-US" altLang="zh-TW" dirty="0"/>
              <a:t>Telnet </a:t>
            </a:r>
            <a:r>
              <a:rPr lang="zh-TW" altLang="en-US" dirty="0"/>
              <a:t>連接埠。</a:t>
            </a:r>
            <a:endParaRPr lang="en-US" altLang="zh-TW" dirty="0" smtClean="0"/>
          </a:p>
          <a:p>
            <a:pPr lvl="1">
              <a:lnSpc>
                <a:spcPct val="85000"/>
              </a:lnSpc>
            </a:pPr>
            <a:r>
              <a:rPr lang="zh-TW" altLang="en-US" dirty="0"/>
              <a:t>使用</a:t>
            </a:r>
            <a:r>
              <a:rPr lang="en-US" altLang="zh-TW" b="1" dirty="0" err="1" smtClean="0">
                <a:solidFill>
                  <a:srgbClr val="FF0000"/>
                </a:solidFill>
                <a:latin typeface="Courier New" pitchFamily="49" charset="0"/>
                <a:cs typeface="Courier New" pitchFamily="49" charset="0"/>
              </a:rPr>
              <a:t>ip</a:t>
            </a:r>
            <a:r>
              <a:rPr lang="en-US" altLang="zh-TW" b="1" dirty="0" smtClean="0">
                <a:solidFill>
                  <a:srgbClr val="FF0000"/>
                </a:solidFill>
                <a:latin typeface="Courier New" pitchFamily="49" charset="0"/>
                <a:cs typeface="Courier New" pitchFamily="49" charset="0"/>
              </a:rPr>
              <a:t> name-server </a:t>
            </a:r>
            <a:r>
              <a:rPr lang="en-US" altLang="zh-TW" b="1" i="1" dirty="0" smtClean="0">
                <a:solidFill>
                  <a:srgbClr val="FF0000"/>
                </a:solidFill>
                <a:latin typeface="Courier New" pitchFamily="49" charset="0"/>
                <a:cs typeface="Courier New" pitchFamily="49" charset="0"/>
              </a:rPr>
              <a:t>address</a:t>
            </a:r>
            <a:r>
              <a:rPr lang="en-US" altLang="zh-TW" dirty="0" smtClean="0"/>
              <a:t> </a:t>
            </a:r>
            <a:r>
              <a:rPr lang="zh-TW" altLang="en-US" dirty="0" smtClean="0"/>
              <a:t>命令</a:t>
            </a:r>
            <a:r>
              <a:rPr lang="zh-TW" altLang="en-US" dirty="0"/>
              <a:t>指定供路由器使用的 </a:t>
            </a:r>
            <a:r>
              <a:rPr lang="en-US" altLang="zh-TW" dirty="0"/>
              <a:t>DNS </a:t>
            </a:r>
            <a:r>
              <a:rPr lang="zh-TW" altLang="en-US" dirty="0"/>
              <a:t>伺服器</a:t>
            </a:r>
            <a:r>
              <a:rPr lang="zh-TW" altLang="en-US" dirty="0" smtClean="0"/>
              <a:t>。</a:t>
            </a:r>
            <a:endParaRPr lang="en-US" altLang="zh-TW" dirty="0" smtClean="0"/>
          </a:p>
          <a:p>
            <a:pPr lvl="2">
              <a:lnSpc>
                <a:spcPct val="85000"/>
              </a:lnSpc>
            </a:pPr>
            <a:r>
              <a:rPr lang="zh-TW" altLang="en-US" dirty="0" smtClean="0"/>
              <a:t>位</a:t>
            </a:r>
            <a:r>
              <a:rPr lang="zh-TW" altLang="en-US" dirty="0"/>
              <a:t>址可以是 </a:t>
            </a:r>
            <a:r>
              <a:rPr lang="en-US" altLang="zh-TW" dirty="0"/>
              <a:t>IPv4 </a:t>
            </a:r>
            <a:r>
              <a:rPr lang="zh-TW" altLang="en-US" dirty="0"/>
              <a:t>或 </a:t>
            </a:r>
            <a:r>
              <a:rPr lang="en-US" altLang="zh-TW" dirty="0"/>
              <a:t>IPv6 </a:t>
            </a:r>
            <a:r>
              <a:rPr lang="zh-TW" altLang="en-US" dirty="0"/>
              <a:t>位址</a:t>
            </a:r>
            <a:r>
              <a:rPr lang="zh-TW" altLang="en-US" dirty="0" smtClean="0"/>
              <a:t>。</a:t>
            </a:r>
            <a:endParaRPr lang="en-US" altLang="zh-TW" dirty="0" smtClean="0"/>
          </a:p>
          <a:p>
            <a:pPr lvl="2">
              <a:lnSpc>
                <a:spcPct val="85000"/>
              </a:lnSpc>
            </a:pPr>
            <a:r>
              <a:rPr lang="zh-TW" altLang="en-US" dirty="0" smtClean="0"/>
              <a:t>使用</a:t>
            </a:r>
            <a:r>
              <a:rPr lang="zh-TW" altLang="en-US" dirty="0"/>
              <a:t>此命令最多可指定六台 </a:t>
            </a:r>
            <a:r>
              <a:rPr lang="en-US" altLang="zh-TW" dirty="0"/>
              <a:t>DNS </a:t>
            </a:r>
            <a:r>
              <a:rPr lang="zh-TW" altLang="en-US" dirty="0"/>
              <a:t>伺服器。</a:t>
            </a:r>
            <a:endParaRPr lang="zh-TW" altLang="en-US" dirty="0" smtClean="0"/>
          </a:p>
        </p:txBody>
      </p:sp>
      <p:sp>
        <p:nvSpPr>
          <p:cNvPr id="145411" name="標題 1"/>
          <p:cNvSpPr>
            <a:spLocks noGrp="1"/>
          </p:cNvSpPr>
          <p:nvPr>
            <p:ph type="title"/>
          </p:nvPr>
        </p:nvSpPr>
        <p:spPr/>
        <p:txBody>
          <a:bodyPr/>
          <a:lstStyle/>
          <a:p>
            <a:r>
              <a:rPr lang="en-US" altLang="zh-TW" smtClean="0"/>
              <a:t>Cisco IOS IPv6 Name Resolution</a:t>
            </a:r>
            <a:endParaRPr lang="zh-TW" altLang="en-US" smtClean="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標題 1"/>
          <p:cNvSpPr>
            <a:spLocks noGrp="1"/>
          </p:cNvSpPr>
          <p:nvPr>
            <p:ph type="title"/>
          </p:nvPr>
        </p:nvSpPr>
        <p:spPr/>
        <p:txBody>
          <a:bodyPr/>
          <a:lstStyle/>
          <a:p>
            <a:r>
              <a:rPr lang="en-US" altLang="zh-TW" smtClean="0"/>
              <a:t>Cisco IOS IPv6 Name Resolution</a:t>
            </a:r>
            <a:endParaRPr lang="zh-TW" altLang="en-US" smtClean="0"/>
          </a:p>
        </p:txBody>
      </p:sp>
      <p:pic>
        <p:nvPicPr>
          <p:cNvPr id="146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66950"/>
            <a:ext cx="799941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1"/>
          <p:cNvSpPr>
            <a:spLocks noGrp="1"/>
          </p:cNvSpPr>
          <p:nvPr>
            <p:ph idx="1"/>
          </p:nvPr>
        </p:nvSpPr>
        <p:spPr/>
        <p:txBody>
          <a:bodyPr/>
          <a:lstStyle/>
          <a:p>
            <a:pPr>
              <a:lnSpc>
                <a:spcPct val="90000"/>
              </a:lnSpc>
            </a:pPr>
            <a:r>
              <a:rPr lang="zh-TW" altLang="en-US" dirty="0"/>
              <a:t>設定路由器執行 </a:t>
            </a:r>
            <a:r>
              <a:rPr lang="en-US" altLang="zh-TW" dirty="0"/>
              <a:t>IPv6 RIP </a:t>
            </a:r>
            <a:r>
              <a:rPr lang="zh-TW" altLang="en-US" dirty="0"/>
              <a:t>之前，請使用</a:t>
            </a:r>
            <a:r>
              <a:rPr lang="en-US" altLang="zh-TW" b="1" dirty="0" smtClean="0">
                <a:solidFill>
                  <a:srgbClr val="FF0000"/>
                </a:solidFill>
                <a:latin typeface="Courier New" pitchFamily="49" charset="0"/>
                <a:cs typeface="Courier New" pitchFamily="49" charset="0"/>
              </a:rPr>
              <a:t>ipv6 unicast-routing </a:t>
            </a:r>
            <a:r>
              <a:rPr lang="zh-TW" altLang="en-US" dirty="0" smtClean="0"/>
              <a:t>全</a:t>
            </a:r>
            <a:r>
              <a:rPr lang="zh-TW" altLang="en-US" dirty="0"/>
              <a:t>域設定命令全域性地啟用 </a:t>
            </a:r>
            <a:r>
              <a:rPr lang="en-US" altLang="zh-TW" dirty="0"/>
              <a:t>IPv6</a:t>
            </a:r>
            <a:r>
              <a:rPr lang="zh-TW" altLang="en-US" dirty="0"/>
              <a:t>，並在所有要啟用 </a:t>
            </a:r>
            <a:r>
              <a:rPr lang="en-US" altLang="zh-TW" dirty="0"/>
              <a:t>IPv6 RIP </a:t>
            </a:r>
            <a:r>
              <a:rPr lang="zh-TW" altLang="en-US" dirty="0"/>
              <a:t>的介面上啟用 </a:t>
            </a:r>
            <a:r>
              <a:rPr lang="en-US" altLang="zh-TW" dirty="0"/>
              <a:t>IPv6</a:t>
            </a:r>
            <a:r>
              <a:rPr lang="zh-TW" altLang="en-US" dirty="0"/>
              <a:t>。</a:t>
            </a:r>
            <a:endParaRPr lang="en-US" altLang="zh-TW" dirty="0" smtClean="0"/>
          </a:p>
          <a:p>
            <a:pPr>
              <a:lnSpc>
                <a:spcPct val="90000"/>
              </a:lnSpc>
            </a:pPr>
            <a:r>
              <a:rPr lang="zh-TW" altLang="en-US" dirty="0"/>
              <a:t>要在路由器上啟用 </a:t>
            </a:r>
            <a:r>
              <a:rPr lang="en-US" altLang="zh-TW" dirty="0" err="1"/>
              <a:t>RIPng</a:t>
            </a:r>
            <a:r>
              <a:rPr lang="en-US" altLang="zh-TW" dirty="0"/>
              <a:t> </a:t>
            </a:r>
            <a:r>
              <a:rPr lang="zh-TW" altLang="en-US" dirty="0"/>
              <a:t>路由，請使用 </a:t>
            </a:r>
            <a:r>
              <a:rPr lang="en-US" altLang="zh-TW" b="1" dirty="0" smtClean="0">
                <a:solidFill>
                  <a:srgbClr val="FF0000"/>
                </a:solidFill>
                <a:latin typeface="Courier New" pitchFamily="49" charset="0"/>
                <a:cs typeface="Courier New" pitchFamily="49" charset="0"/>
              </a:rPr>
              <a:t>ipv6 router rip </a:t>
            </a:r>
            <a:r>
              <a:rPr lang="en-US" altLang="zh-TW" b="1" i="1" dirty="0" smtClean="0">
                <a:solidFill>
                  <a:srgbClr val="FF0000"/>
                </a:solidFill>
                <a:latin typeface="Courier New" pitchFamily="49" charset="0"/>
                <a:cs typeface="Courier New" pitchFamily="49" charset="0"/>
              </a:rPr>
              <a:t>name</a:t>
            </a:r>
            <a:r>
              <a:rPr lang="en-US" altLang="zh-TW" b="1" dirty="0" smtClean="0">
                <a:solidFill>
                  <a:srgbClr val="FF0000"/>
                </a:solidFill>
                <a:latin typeface="Courier New" pitchFamily="49" charset="0"/>
                <a:cs typeface="Courier New" pitchFamily="49" charset="0"/>
              </a:rPr>
              <a:t> </a:t>
            </a:r>
            <a:r>
              <a:rPr lang="zh-TW" altLang="en-US" dirty="0" smtClean="0"/>
              <a:t>全</a:t>
            </a:r>
            <a:r>
              <a:rPr lang="zh-TW" altLang="en-US" dirty="0"/>
              <a:t>域設定命令</a:t>
            </a:r>
            <a:r>
              <a:rPr lang="zh-TW" altLang="en-US" dirty="0" smtClean="0"/>
              <a:t>。</a:t>
            </a:r>
            <a:endParaRPr lang="en-US" altLang="zh-TW" dirty="0" smtClean="0"/>
          </a:p>
          <a:p>
            <a:pPr lvl="1">
              <a:lnSpc>
                <a:spcPct val="90000"/>
              </a:lnSpc>
            </a:pPr>
            <a:r>
              <a:rPr lang="en-US" altLang="zh-TW" dirty="0" smtClean="0">
                <a:solidFill>
                  <a:srgbClr val="FF0000"/>
                </a:solidFill>
              </a:rPr>
              <a:t>name</a:t>
            </a:r>
            <a:r>
              <a:rPr lang="en-US" altLang="zh-TW" dirty="0" smtClean="0"/>
              <a:t> </a:t>
            </a:r>
            <a:r>
              <a:rPr lang="zh-TW" altLang="en-US" dirty="0"/>
              <a:t>參數表示 </a:t>
            </a:r>
            <a:r>
              <a:rPr lang="en-US" altLang="zh-TW" dirty="0"/>
              <a:t>RIP </a:t>
            </a:r>
            <a:r>
              <a:rPr lang="zh-TW" altLang="en-US" dirty="0"/>
              <a:t>程序</a:t>
            </a:r>
            <a:r>
              <a:rPr lang="zh-TW" altLang="en-US" dirty="0" smtClean="0"/>
              <a:t>。</a:t>
            </a:r>
            <a:endParaRPr lang="en-US" altLang="zh-TW" dirty="0"/>
          </a:p>
          <a:p>
            <a:pPr lvl="1">
              <a:lnSpc>
                <a:spcPct val="90000"/>
              </a:lnSpc>
            </a:pPr>
            <a:r>
              <a:rPr lang="zh-TW" altLang="en-US" dirty="0" smtClean="0"/>
              <a:t>在</a:t>
            </a:r>
            <a:r>
              <a:rPr lang="zh-TW" altLang="en-US" dirty="0"/>
              <a:t>參與介面上設定 </a:t>
            </a:r>
            <a:r>
              <a:rPr lang="en-US" altLang="zh-TW" dirty="0" err="1"/>
              <a:t>RIPng</a:t>
            </a:r>
            <a:r>
              <a:rPr lang="en-US" altLang="zh-TW" dirty="0"/>
              <a:t> </a:t>
            </a:r>
            <a:r>
              <a:rPr lang="zh-TW" altLang="en-US" dirty="0"/>
              <a:t>時會用到此程序名稱</a:t>
            </a:r>
            <a:r>
              <a:rPr lang="zh-TW" altLang="en-US" dirty="0" smtClean="0"/>
              <a:t>。</a:t>
            </a:r>
          </a:p>
        </p:txBody>
      </p:sp>
      <p:sp>
        <p:nvSpPr>
          <p:cNvPr id="147459" name="標題 2"/>
          <p:cNvSpPr>
            <a:spLocks noGrp="1"/>
          </p:cNvSpPr>
          <p:nvPr>
            <p:ph type="title"/>
          </p:nvPr>
        </p:nvSpPr>
        <p:spPr/>
        <p:txBody>
          <a:bodyPr/>
          <a:lstStyle/>
          <a:p>
            <a:r>
              <a:rPr lang="en-US" altLang="zh-TW" smtClean="0"/>
              <a:t>Configure RIPng with IPv6</a:t>
            </a:r>
            <a:endParaRPr lang="zh-TW" altLang="en-US" smtClean="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1"/>
          <p:cNvSpPr>
            <a:spLocks noGrp="1"/>
          </p:cNvSpPr>
          <p:nvPr>
            <p:ph idx="1"/>
          </p:nvPr>
        </p:nvSpPr>
        <p:spPr>
          <a:xfrm>
            <a:off x="495642" y="1900238"/>
            <a:ext cx="8198192" cy="4144962"/>
          </a:xfrm>
        </p:spPr>
        <p:txBody>
          <a:bodyPr/>
          <a:lstStyle/>
          <a:p>
            <a:r>
              <a:rPr lang="en-US" altLang="zh-TW" dirty="0" err="1"/>
              <a:t>RIPng</a:t>
            </a:r>
            <a:r>
              <a:rPr lang="en-US" altLang="zh-TW" dirty="0"/>
              <a:t> </a:t>
            </a:r>
            <a:r>
              <a:rPr lang="zh-TW" altLang="en-US" dirty="0"/>
              <a:t>不使用 </a:t>
            </a:r>
            <a:r>
              <a:rPr lang="en-US" altLang="zh-TW" b="1" dirty="0">
                <a:solidFill>
                  <a:srgbClr val="FF0000"/>
                </a:solidFill>
                <a:latin typeface="Courier New" pitchFamily="49" charset="0"/>
                <a:cs typeface="Courier New" pitchFamily="49" charset="0"/>
              </a:rPr>
              <a:t>network</a:t>
            </a:r>
            <a:r>
              <a:rPr lang="en-US" altLang="zh-TW" dirty="0" smtClean="0"/>
              <a:t> </a:t>
            </a:r>
            <a:r>
              <a:rPr lang="zh-TW" altLang="en-US" dirty="0"/>
              <a:t>命令來標示哪些介面應當執行 </a:t>
            </a:r>
            <a:r>
              <a:rPr lang="en-US" altLang="zh-TW" dirty="0" err="1"/>
              <a:t>RIPng</a:t>
            </a:r>
            <a:r>
              <a:rPr lang="zh-TW" altLang="en-US" dirty="0"/>
              <a:t>，而是在介面設定模式下使用 </a:t>
            </a:r>
            <a:r>
              <a:rPr lang="en-US" altLang="zh-TW" b="1" dirty="0">
                <a:solidFill>
                  <a:srgbClr val="FF0000"/>
                </a:solidFill>
                <a:latin typeface="Courier New" pitchFamily="49" charset="0"/>
                <a:cs typeface="Courier New" pitchFamily="49" charset="0"/>
              </a:rPr>
              <a:t>ipv6 rip </a:t>
            </a:r>
            <a:r>
              <a:rPr lang="en-US" altLang="zh-TW" b="1" i="1" dirty="0">
                <a:solidFill>
                  <a:srgbClr val="FF0000"/>
                </a:solidFill>
                <a:latin typeface="Courier New" pitchFamily="49" charset="0"/>
                <a:cs typeface="Courier New" pitchFamily="49" charset="0"/>
              </a:rPr>
              <a:t>name</a:t>
            </a:r>
            <a:r>
              <a:rPr lang="en-US" altLang="zh-TW" b="1" dirty="0">
                <a:solidFill>
                  <a:srgbClr val="FF0000"/>
                </a:solidFill>
                <a:latin typeface="Courier New" pitchFamily="49" charset="0"/>
                <a:cs typeface="Courier New" pitchFamily="49" charset="0"/>
              </a:rPr>
              <a:t> enable</a:t>
            </a:r>
            <a:r>
              <a:rPr lang="zh-TW" altLang="en-US" dirty="0" smtClean="0"/>
              <a:t>命令</a:t>
            </a:r>
            <a:r>
              <a:rPr lang="zh-TW" altLang="en-US" dirty="0"/>
              <a:t>在介面上啟用 </a:t>
            </a:r>
            <a:r>
              <a:rPr lang="en-US" altLang="zh-TW" dirty="0" err="1"/>
              <a:t>RIPng</a:t>
            </a:r>
            <a:r>
              <a:rPr lang="zh-TW" altLang="en-US" dirty="0" smtClean="0"/>
              <a:t>。</a:t>
            </a:r>
            <a:r>
              <a:rPr lang="en-US" altLang="zh-TW" b="1" dirty="0">
                <a:solidFill>
                  <a:srgbClr val="FF0000"/>
                </a:solidFill>
                <a:latin typeface="Courier New" pitchFamily="49" charset="0"/>
                <a:cs typeface="Courier New" pitchFamily="49" charset="0"/>
              </a:rPr>
              <a:t> </a:t>
            </a:r>
            <a:endParaRPr lang="en-US" altLang="zh-TW" b="1" dirty="0" smtClean="0">
              <a:solidFill>
                <a:srgbClr val="FF0000"/>
              </a:solidFill>
              <a:latin typeface="Courier New" pitchFamily="49" charset="0"/>
              <a:cs typeface="Courier New" pitchFamily="49" charset="0"/>
            </a:endParaRPr>
          </a:p>
          <a:p>
            <a:pPr lvl="1"/>
            <a:r>
              <a:rPr lang="en-US" altLang="zh-TW" b="1" dirty="0" smtClean="0">
                <a:solidFill>
                  <a:srgbClr val="FF0000"/>
                </a:solidFill>
                <a:latin typeface="Courier New" pitchFamily="49" charset="0"/>
                <a:cs typeface="Courier New" pitchFamily="49" charset="0"/>
              </a:rPr>
              <a:t>name</a:t>
            </a:r>
            <a:r>
              <a:rPr lang="en-US" altLang="zh-TW" dirty="0" smtClean="0"/>
              <a:t> </a:t>
            </a:r>
            <a:r>
              <a:rPr lang="zh-TW" altLang="en-US" dirty="0"/>
              <a:t>參數必須與 </a:t>
            </a:r>
            <a:r>
              <a:rPr lang="en-US" altLang="zh-TW" b="1" dirty="0">
                <a:solidFill>
                  <a:srgbClr val="FF0000"/>
                </a:solidFill>
                <a:latin typeface="Courier New" pitchFamily="49" charset="0"/>
                <a:cs typeface="Courier New" pitchFamily="49" charset="0"/>
              </a:rPr>
              <a:t>ipv6 router rip</a:t>
            </a:r>
            <a:r>
              <a:rPr lang="zh-TW" altLang="en-US" dirty="0" smtClean="0"/>
              <a:t>命令</a:t>
            </a:r>
            <a:r>
              <a:rPr lang="zh-TW" altLang="en-US" dirty="0"/>
              <a:t>中的名稱參數相同</a:t>
            </a:r>
            <a:r>
              <a:rPr lang="zh-TW" altLang="en-US" dirty="0" smtClean="0"/>
              <a:t>。</a:t>
            </a:r>
            <a:endParaRPr lang="en-US" altLang="zh-TW" dirty="0" smtClean="0"/>
          </a:p>
          <a:p>
            <a:r>
              <a:rPr lang="zh-TW" altLang="en-US" sz="3200" dirty="0"/>
              <a:t>在介面上啟用 </a:t>
            </a:r>
            <a:r>
              <a:rPr lang="en-US" altLang="zh-TW" sz="3200" dirty="0"/>
              <a:t>RIP </a:t>
            </a:r>
            <a:r>
              <a:rPr lang="zh-TW" altLang="en-US" sz="3200" dirty="0"/>
              <a:t>後，會動態新增必要的“</a:t>
            </a:r>
            <a:r>
              <a:rPr lang="en-US" altLang="zh-TW" sz="3200" dirty="0"/>
              <a:t>router rip”</a:t>
            </a:r>
            <a:r>
              <a:rPr lang="zh-TW" altLang="en-US" sz="3200" dirty="0"/>
              <a:t>程序。 </a:t>
            </a:r>
            <a:endParaRPr lang="en-US" altLang="zh-TW" sz="3200" dirty="0" smtClean="0"/>
          </a:p>
        </p:txBody>
      </p:sp>
      <p:sp>
        <p:nvSpPr>
          <p:cNvPr id="148483" name="標題 2"/>
          <p:cNvSpPr>
            <a:spLocks noGrp="1"/>
          </p:cNvSpPr>
          <p:nvPr>
            <p:ph type="title"/>
          </p:nvPr>
        </p:nvSpPr>
        <p:spPr/>
        <p:txBody>
          <a:bodyPr/>
          <a:lstStyle/>
          <a:p>
            <a:r>
              <a:rPr lang="en-US" altLang="zh-TW" smtClean="0"/>
              <a:t>Configure RIPng with IPv6</a:t>
            </a:r>
            <a:endParaRPr lang="zh-TW" altLang="en-US" smtClean="0"/>
          </a:p>
        </p:txBody>
      </p:sp>
      <p:pic>
        <p:nvPicPr>
          <p:cNvPr id="148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94" y="5192737"/>
            <a:ext cx="801211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標題 1"/>
          <p:cNvSpPr>
            <a:spLocks noGrp="1"/>
          </p:cNvSpPr>
          <p:nvPr>
            <p:ph type="title"/>
          </p:nvPr>
        </p:nvSpPr>
        <p:spPr/>
        <p:txBody>
          <a:bodyPr/>
          <a:lstStyle/>
          <a:p>
            <a:r>
              <a:rPr lang="en-US" altLang="zh-TW" smtClean="0"/>
              <a:t>Configure RIPng Example</a:t>
            </a:r>
            <a:endParaRPr lang="zh-TW" altLang="en-US" smtClean="0"/>
          </a:p>
        </p:txBody>
      </p:sp>
      <p:pic>
        <p:nvPicPr>
          <p:cNvPr id="149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1766888"/>
            <a:ext cx="715645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p:txBody>
          <a:bodyPr/>
          <a:lstStyle/>
          <a:p>
            <a:r>
              <a:rPr lang="en-US" altLang="zh-TW" smtClean="0"/>
              <a:t>Verifying</a:t>
            </a:r>
            <a:endParaRPr lang="zh-TW" altLang="en-US" smtClean="0"/>
          </a:p>
        </p:txBody>
      </p:sp>
      <p:grpSp>
        <p:nvGrpSpPr>
          <p:cNvPr id="150531" name="群組 4"/>
          <p:cNvGrpSpPr>
            <a:grpSpLocks/>
          </p:cNvGrpSpPr>
          <p:nvPr/>
        </p:nvGrpSpPr>
        <p:grpSpPr bwMode="auto">
          <a:xfrm>
            <a:off x="690563" y="1512888"/>
            <a:ext cx="7605712" cy="4894262"/>
            <a:chOff x="690858" y="1513022"/>
            <a:chExt cx="7605713" cy="4893481"/>
          </a:xfrm>
        </p:grpSpPr>
        <p:pic>
          <p:nvPicPr>
            <p:cNvPr id="150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58" y="1513022"/>
              <a:ext cx="76057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05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858" y="4946003"/>
              <a:ext cx="760571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標題 1"/>
          <p:cNvSpPr>
            <a:spLocks noGrp="1"/>
          </p:cNvSpPr>
          <p:nvPr>
            <p:ph type="title"/>
          </p:nvPr>
        </p:nvSpPr>
        <p:spPr/>
        <p:txBody>
          <a:bodyPr/>
          <a:lstStyle/>
          <a:p>
            <a:r>
              <a:rPr lang="en-US" altLang="zh-TW" smtClean="0"/>
              <a:t>Troubleshooting</a:t>
            </a:r>
            <a:endParaRPr lang="zh-TW" altLang="en-US" smtClean="0"/>
          </a:p>
        </p:txBody>
      </p:sp>
      <p:pic>
        <p:nvPicPr>
          <p:cNvPr id="151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651000"/>
            <a:ext cx="7986713"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0"/>
            <a:ext cx="9144000" cy="4383088"/>
            <a:chOff x="0" y="0"/>
            <a:chExt cx="5760" cy="2761"/>
          </a:xfrm>
        </p:grpSpPr>
        <p:grpSp>
          <p:nvGrpSpPr>
            <p:cNvPr id="152579" name="Group 3"/>
            <p:cNvGrpSpPr>
              <a:grpSpLocks/>
            </p:cNvGrpSpPr>
            <p:nvPr/>
          </p:nvGrpSpPr>
          <p:grpSpPr bwMode="auto">
            <a:xfrm>
              <a:off x="1727" y="1485"/>
              <a:ext cx="2400" cy="1276"/>
              <a:chOff x="3272" y="1316"/>
              <a:chExt cx="1889" cy="1002"/>
            </a:xfrm>
          </p:grpSpPr>
          <p:sp>
            <p:nvSpPr>
              <p:cNvPr id="152581" name="AutoShape 4"/>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152582" name="Rectangle 5"/>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標楷體" pitchFamily="65" charset="-120"/>
                  </a:defRPr>
                </a:lvl1pPr>
                <a:lvl2pPr marL="742950" indent="-285750">
                  <a:defRPr sz="2400">
                    <a:solidFill>
                      <a:schemeClr val="tx1"/>
                    </a:solidFill>
                    <a:latin typeface="Arial" charset="0"/>
                    <a:ea typeface="標楷體" pitchFamily="65" charset="-120"/>
                  </a:defRPr>
                </a:lvl2pPr>
                <a:lvl3pPr marL="1143000" indent="-228600">
                  <a:defRPr sz="2400">
                    <a:solidFill>
                      <a:schemeClr val="tx1"/>
                    </a:solidFill>
                    <a:latin typeface="Arial" charset="0"/>
                    <a:ea typeface="標楷體" pitchFamily="65" charset="-120"/>
                  </a:defRPr>
                </a:lvl3pPr>
                <a:lvl4pPr marL="1600200" indent="-228600">
                  <a:defRPr sz="2400">
                    <a:solidFill>
                      <a:schemeClr val="tx1"/>
                    </a:solidFill>
                    <a:latin typeface="Arial" charset="0"/>
                    <a:ea typeface="標楷體" pitchFamily="65" charset="-120"/>
                  </a:defRPr>
                </a:lvl4pPr>
                <a:lvl5pPr marL="2057400" indent="-228600">
                  <a:defRPr sz="2400">
                    <a:solidFill>
                      <a:schemeClr val="tx1"/>
                    </a:solidFill>
                    <a:latin typeface="Arial" charset="0"/>
                    <a:ea typeface="標楷體" pitchFamily="65" charset="-12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endParaRPr lang="zh-TW" altLang="en-US"/>
              </a:p>
            </p:txBody>
          </p:sp>
          <p:sp>
            <p:nvSpPr>
              <p:cNvPr id="152583" name="Freeform 6"/>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84" name="Freeform 7"/>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85" name="Freeform 8"/>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86" name="Freeform 9"/>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87" name="Freeform 10"/>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88" name="Freeform 11"/>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89" name="Freeform 12"/>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90" name="Freeform 13"/>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91" name="Freeform 14"/>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92" name="Freeform 15"/>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93" name="Freeform 16"/>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94" name="Freeform 17"/>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595" name="Freeform 18"/>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52580" name="Rectangle 19"/>
            <p:cNvSpPr>
              <a:spLocks noChangeArrowheads="1"/>
            </p:cNvSpPr>
            <p:nvPr/>
          </p:nvSpPr>
          <p:spPr bwMode="auto">
            <a:xfrm>
              <a:off x="0" y="0"/>
              <a:ext cx="5760" cy="432"/>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82124" tIns="41061" rIns="82124" bIns="41061" anchor="ctr"/>
            <a:lstStyle>
              <a:lvl1pPr>
                <a:defRPr sz="2400">
                  <a:solidFill>
                    <a:schemeClr val="tx1"/>
                  </a:solidFill>
                  <a:latin typeface="Arial" charset="0"/>
                  <a:ea typeface="標楷體" pitchFamily="65" charset="-120"/>
                </a:defRPr>
              </a:lvl1pPr>
              <a:lvl2pPr marL="742950" indent="-285750">
                <a:defRPr sz="2400">
                  <a:solidFill>
                    <a:schemeClr val="tx1"/>
                  </a:solidFill>
                  <a:latin typeface="Arial" charset="0"/>
                  <a:ea typeface="標楷體" pitchFamily="65" charset="-120"/>
                </a:defRPr>
              </a:lvl2pPr>
              <a:lvl3pPr marL="1143000" indent="-228600">
                <a:defRPr sz="2400">
                  <a:solidFill>
                    <a:schemeClr val="tx1"/>
                  </a:solidFill>
                  <a:latin typeface="Arial" charset="0"/>
                  <a:ea typeface="標楷體" pitchFamily="65" charset="-120"/>
                </a:defRPr>
              </a:lvl3pPr>
              <a:lvl4pPr marL="1600200" indent="-228600">
                <a:defRPr sz="2400">
                  <a:solidFill>
                    <a:schemeClr val="tx1"/>
                  </a:solidFill>
                  <a:latin typeface="Arial" charset="0"/>
                  <a:ea typeface="標楷體" pitchFamily="65" charset="-120"/>
                </a:defRPr>
              </a:lvl4pPr>
              <a:lvl5pPr marL="2057400" indent="-228600">
                <a:defRPr sz="2400">
                  <a:solidFill>
                    <a:schemeClr val="tx1"/>
                  </a:solidFill>
                  <a:latin typeface="Arial" charset="0"/>
                  <a:ea typeface="標楷體" pitchFamily="65" charset="-12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endParaRPr lang="zh-TW" altLang="en-US"/>
            </a:p>
          </p:txBody>
        </p:sp>
      </p:gr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r>
              <a:rPr lang="en-US" altLang="zh-TW" smtClean="0"/>
              <a:t>DHCP Message Format</a:t>
            </a:r>
            <a:endParaRPr lang="zh-TW" altLang="en-US" smtClean="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矩形圖說文字 4"/>
          <p:cNvSpPr>
            <a:spLocks noChangeArrowheads="1"/>
          </p:cNvSpPr>
          <p:nvPr/>
        </p:nvSpPr>
        <p:spPr bwMode="auto">
          <a:xfrm>
            <a:off x="335581" y="5175250"/>
            <a:ext cx="6153150" cy="747721"/>
          </a:xfrm>
          <a:prstGeom prst="wedgeRectCallout">
            <a:avLst>
              <a:gd name="adj1" fmla="val -34944"/>
              <a:gd name="adj2" fmla="val -429622"/>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Operation Code (OP) </a:t>
            </a:r>
            <a:r>
              <a:rPr lang="en-US" altLang="zh-TW" dirty="0" smtClean="0"/>
              <a:t>-</a:t>
            </a:r>
            <a:r>
              <a:rPr lang="zh-TW" altLang="en-US" b="1" dirty="0" smtClean="0"/>
              <a:t>指定通用訊息類型。</a:t>
            </a:r>
            <a:r>
              <a:rPr lang="en-US" altLang="zh-TW" b="1" dirty="0" smtClean="0"/>
              <a:t>1 </a:t>
            </a:r>
            <a:r>
              <a:rPr lang="zh-TW" altLang="en-US" b="1" dirty="0" smtClean="0"/>
              <a:t>表示請求訊息，</a:t>
            </a:r>
            <a:r>
              <a:rPr lang="en-US" altLang="zh-TW" b="1" dirty="0" smtClean="0"/>
              <a:t>2 </a:t>
            </a:r>
            <a:r>
              <a:rPr lang="zh-TW" altLang="en-US" b="1" dirty="0" smtClean="0"/>
              <a:t>表示回復訊息。</a:t>
            </a:r>
            <a:endParaRPr lang="zh-TW" altLang="en-US" dirty="0"/>
          </a:p>
        </p:txBody>
      </p:sp>
      <p:sp>
        <p:nvSpPr>
          <p:cNvPr id="6" name="矩形圖說文字 5"/>
          <p:cNvSpPr>
            <a:spLocks noChangeArrowheads="1"/>
          </p:cNvSpPr>
          <p:nvPr/>
        </p:nvSpPr>
        <p:spPr bwMode="auto">
          <a:xfrm>
            <a:off x="2817813" y="3306601"/>
            <a:ext cx="6153150" cy="1412519"/>
          </a:xfrm>
          <a:prstGeom prst="wedgeRectCallout">
            <a:avLst>
              <a:gd name="adj1" fmla="val -35201"/>
              <a:gd name="adj2" fmla="val -116437"/>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Hardware Type </a:t>
            </a:r>
            <a:r>
              <a:rPr lang="en-US" altLang="zh-TW" dirty="0" smtClean="0"/>
              <a:t>-</a:t>
            </a:r>
            <a:r>
              <a:rPr lang="zh-TW" altLang="en-US" dirty="0" smtClean="0"/>
              <a:t>表明網路中使用的硬體類型。例如，</a:t>
            </a:r>
            <a:r>
              <a:rPr lang="en-US" altLang="zh-TW" dirty="0" smtClean="0"/>
              <a:t>1 </a:t>
            </a:r>
            <a:r>
              <a:rPr lang="zh-TW" altLang="en-US" dirty="0" smtClean="0"/>
              <a:t>表示乙太網，</a:t>
            </a:r>
            <a:r>
              <a:rPr lang="en-US" altLang="zh-TW" dirty="0" smtClean="0"/>
              <a:t>15 </a:t>
            </a:r>
            <a:r>
              <a:rPr lang="zh-TW" altLang="en-US" dirty="0" smtClean="0"/>
              <a:t>表示訊框中繼，</a:t>
            </a:r>
            <a:r>
              <a:rPr lang="en-US" altLang="zh-TW" dirty="0" smtClean="0"/>
              <a:t>20 </a:t>
            </a:r>
            <a:r>
              <a:rPr lang="zh-TW" altLang="en-US" dirty="0" smtClean="0"/>
              <a:t>表示序列線路。這與 </a:t>
            </a:r>
            <a:r>
              <a:rPr lang="en-US" altLang="zh-TW" dirty="0" smtClean="0"/>
              <a:t>ARP </a:t>
            </a:r>
            <a:r>
              <a:rPr lang="zh-TW" altLang="en-US" dirty="0" smtClean="0"/>
              <a:t>訊息中使用的代碼相同。</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en-US" altLang="zh-TW" smtClean="0"/>
              <a:t>DHCP Message Format</a:t>
            </a:r>
            <a:endParaRPr lang="zh-TW" altLang="en-US" smtClean="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511175" y="3170233"/>
            <a:ext cx="4278313" cy="747721"/>
          </a:xfrm>
          <a:prstGeom prst="wedgeRectCallout">
            <a:avLst>
              <a:gd name="adj1" fmla="val 49825"/>
              <a:gd name="adj2" fmla="val -160161"/>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Hardware Address length </a:t>
            </a:r>
            <a:r>
              <a:rPr lang="en-US" altLang="zh-TW" dirty="0"/>
              <a:t>- </a:t>
            </a:r>
            <a:r>
              <a:rPr lang="en-US" altLang="zh-TW" dirty="0" smtClean="0"/>
              <a:t>8 </a:t>
            </a:r>
            <a:r>
              <a:rPr lang="zh-TW" altLang="en-US" dirty="0" smtClean="0"/>
              <a:t>位元，指定位址長度。</a:t>
            </a:r>
            <a:endParaRPr lang="zh-TW" altLang="en-US" dirty="0"/>
          </a:p>
        </p:txBody>
      </p:sp>
      <p:sp>
        <p:nvSpPr>
          <p:cNvPr id="5" name="矩形圖說文字 4"/>
          <p:cNvSpPr>
            <a:spLocks noChangeArrowheads="1"/>
          </p:cNvSpPr>
          <p:nvPr/>
        </p:nvSpPr>
        <p:spPr bwMode="auto">
          <a:xfrm>
            <a:off x="3887788" y="4659796"/>
            <a:ext cx="4276725" cy="1080120"/>
          </a:xfrm>
          <a:prstGeom prst="wedgeRectCallout">
            <a:avLst>
              <a:gd name="adj1" fmla="val 36705"/>
              <a:gd name="adj2" fmla="val -263783"/>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Hops</a:t>
            </a:r>
            <a:r>
              <a:rPr lang="en-US" altLang="zh-TW" dirty="0"/>
              <a:t> </a:t>
            </a:r>
            <a:r>
              <a:rPr lang="en-US" altLang="zh-TW" dirty="0" smtClean="0"/>
              <a:t>-</a:t>
            </a:r>
            <a:r>
              <a:rPr lang="zh-TW" altLang="en-US" dirty="0" smtClean="0"/>
              <a:t>用戶端在傳送請求之前將它設定為 </a:t>
            </a:r>
            <a:r>
              <a:rPr lang="en-US" altLang="zh-TW" dirty="0" smtClean="0"/>
              <a:t>0</a:t>
            </a:r>
            <a:r>
              <a:rPr lang="zh-TW" altLang="en-US" dirty="0" smtClean="0"/>
              <a:t>，中繼代理使用它來控制 </a:t>
            </a:r>
            <a:r>
              <a:rPr lang="en-US" altLang="zh-TW" dirty="0" smtClean="0"/>
              <a:t>DHCP </a:t>
            </a:r>
            <a:r>
              <a:rPr lang="zh-TW" altLang="en-US" dirty="0" smtClean="0"/>
              <a:t>訊息的轉送。</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en-US" altLang="zh-TW" smtClean="0"/>
              <a:t>DHCP Message Format</a:t>
            </a:r>
            <a:endParaRPr lang="zh-TW" altLang="en-US" smtClean="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573088" y="4256571"/>
            <a:ext cx="6153150" cy="1080120"/>
          </a:xfrm>
          <a:prstGeom prst="wedgeRectCallout">
            <a:avLst>
              <a:gd name="adj1" fmla="val 14852"/>
              <a:gd name="adj2" fmla="val -205824"/>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Transaction Identifier</a:t>
            </a:r>
            <a:r>
              <a:rPr lang="en-US" altLang="zh-TW" dirty="0"/>
              <a:t> </a:t>
            </a:r>
            <a:r>
              <a:rPr lang="en-US" altLang="zh-TW" dirty="0" smtClean="0"/>
              <a:t>-</a:t>
            </a:r>
            <a:r>
              <a:rPr lang="zh-TW" altLang="en-US" dirty="0" smtClean="0"/>
              <a:t>由用戶端產生的 </a:t>
            </a:r>
            <a:r>
              <a:rPr lang="en-US" altLang="zh-TW" dirty="0" smtClean="0"/>
              <a:t>32 </a:t>
            </a:r>
            <a:r>
              <a:rPr lang="zh-TW" altLang="en-US" dirty="0" smtClean="0"/>
              <a:t>位元識別字，用來將請求與從 </a:t>
            </a:r>
            <a:r>
              <a:rPr lang="en-US" altLang="zh-TW" dirty="0" smtClean="0"/>
              <a:t>DHCP </a:t>
            </a:r>
            <a:r>
              <a:rPr lang="zh-TW" altLang="en-US" dirty="0" smtClean="0"/>
              <a:t>伺服器收到的回復進行匹配。</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p:txBody>
          <a:bodyPr/>
          <a:lstStyle/>
          <a:p>
            <a:r>
              <a:rPr lang="en-US" altLang="zh-TW" smtClean="0"/>
              <a:t>DHCP Message Format</a:t>
            </a:r>
            <a:endParaRPr lang="zh-TW" altLang="en-US" smtClean="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325438" y="3850048"/>
            <a:ext cx="4076700" cy="2077316"/>
          </a:xfrm>
          <a:prstGeom prst="wedgeRectCallout">
            <a:avLst>
              <a:gd name="adj1" fmla="val -3478"/>
              <a:gd name="adj2" fmla="val -96034"/>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Seconds</a:t>
            </a:r>
            <a:r>
              <a:rPr lang="en-US" altLang="zh-TW" dirty="0"/>
              <a:t> </a:t>
            </a:r>
            <a:r>
              <a:rPr lang="en-US" altLang="zh-TW" dirty="0" smtClean="0"/>
              <a:t>-</a:t>
            </a:r>
            <a:r>
              <a:rPr lang="zh-TW" altLang="en-US" dirty="0" smtClean="0"/>
              <a:t>從用戶端開始嘗試獲取或更新租用以來經過的秒數。當有多個用戶端請求未得到處理時，繁忙的 </a:t>
            </a:r>
            <a:r>
              <a:rPr lang="en-US" altLang="zh-TW" dirty="0" smtClean="0"/>
              <a:t>DHCP </a:t>
            </a:r>
            <a:r>
              <a:rPr lang="zh-TW" altLang="en-US" dirty="0" smtClean="0"/>
              <a:t>伺服器使用此數值來排定回復的優先順序。</a:t>
            </a:r>
            <a:endParaRPr lang="zh-TW" altLang="en-US" dirty="0"/>
          </a:p>
        </p:txBody>
      </p:sp>
      <p:sp>
        <p:nvSpPr>
          <p:cNvPr id="5" name="矩形圖說文字 4"/>
          <p:cNvSpPr>
            <a:spLocks noChangeArrowheads="1"/>
          </p:cNvSpPr>
          <p:nvPr/>
        </p:nvSpPr>
        <p:spPr bwMode="auto">
          <a:xfrm>
            <a:off x="4584700" y="3684643"/>
            <a:ext cx="4278313" cy="2409715"/>
          </a:xfrm>
          <a:prstGeom prst="wedgeRectCallout">
            <a:avLst>
              <a:gd name="adj1" fmla="val -7071"/>
              <a:gd name="adj2" fmla="val -82572"/>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Flags</a:t>
            </a:r>
            <a:r>
              <a:rPr lang="en-US" altLang="zh-TW" dirty="0"/>
              <a:t> </a:t>
            </a:r>
            <a:r>
              <a:rPr lang="en-US" altLang="zh-TW" dirty="0" smtClean="0"/>
              <a:t>-</a:t>
            </a:r>
            <a:r>
              <a:rPr lang="zh-TW" altLang="en-US" dirty="0" smtClean="0"/>
              <a:t>只使用 </a:t>
            </a:r>
            <a:r>
              <a:rPr lang="en-US" altLang="zh-TW" dirty="0" smtClean="0"/>
              <a:t>16 </a:t>
            </a:r>
            <a:r>
              <a:rPr lang="zh-TW" altLang="en-US" dirty="0" smtClean="0"/>
              <a:t>位元中的一位元，代表廣播旗標。用戶端發送請求時，並不知道其 </a:t>
            </a:r>
            <a:r>
              <a:rPr lang="en-US" altLang="zh-TW" dirty="0" smtClean="0"/>
              <a:t>IP </a:t>
            </a:r>
            <a:r>
              <a:rPr lang="zh-TW" altLang="en-US" dirty="0" smtClean="0"/>
              <a:t>位址，因此將此旗標設定為 </a:t>
            </a:r>
            <a:r>
              <a:rPr lang="en-US" altLang="zh-TW" dirty="0" smtClean="0"/>
              <a:t>1</a:t>
            </a:r>
            <a:r>
              <a:rPr lang="zh-TW" altLang="en-US" dirty="0" smtClean="0"/>
              <a:t>。這個值告訴收到請求的 </a:t>
            </a:r>
            <a:r>
              <a:rPr lang="en-US" altLang="zh-TW" dirty="0" smtClean="0"/>
              <a:t>DHCP </a:t>
            </a:r>
            <a:r>
              <a:rPr lang="zh-TW" altLang="en-US" dirty="0" smtClean="0"/>
              <a:t>伺服器或中繼代理應當用廣播來發送回復。</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p:txBody>
          <a:bodyPr/>
          <a:lstStyle/>
          <a:p>
            <a:r>
              <a:rPr lang="en-US" altLang="zh-TW" smtClean="0"/>
              <a:t>DHCP Message Format</a:t>
            </a:r>
            <a:endParaRPr lang="zh-TW" altLang="en-US" smtClean="0"/>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573088" y="3757973"/>
            <a:ext cx="6153150" cy="2077316"/>
          </a:xfrm>
          <a:prstGeom prst="wedgeRectCallout">
            <a:avLst>
              <a:gd name="adj1" fmla="val 5542"/>
              <a:gd name="adj2" fmla="val -79716"/>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Client IP Address </a:t>
            </a:r>
            <a:r>
              <a:rPr lang="en-US" altLang="zh-TW" dirty="0" smtClean="0"/>
              <a:t>-</a:t>
            </a:r>
            <a:r>
              <a:rPr lang="zh-TW" altLang="en-US" dirty="0" smtClean="0"/>
              <a:t>當用戶端有一個有效的 </a:t>
            </a:r>
            <a:r>
              <a:rPr lang="en-US" altLang="zh-TW" dirty="0" smtClean="0"/>
              <a:t>IP </a:t>
            </a:r>
            <a:r>
              <a:rPr lang="zh-TW" altLang="en-US" dirty="0" smtClean="0"/>
              <a:t>位址且處在繫結狀態時，用戶端才將自己的 </a:t>
            </a:r>
            <a:r>
              <a:rPr lang="en-US" altLang="zh-TW" dirty="0" smtClean="0"/>
              <a:t>IP </a:t>
            </a:r>
            <a:r>
              <a:rPr lang="zh-TW" altLang="en-US" dirty="0" smtClean="0"/>
              <a:t>位址放在這個欄位中，否則用戶端設定此欄位為 </a:t>
            </a:r>
            <a:r>
              <a:rPr lang="en-US" altLang="zh-TW" dirty="0" smtClean="0"/>
              <a:t>0</a:t>
            </a:r>
            <a:r>
              <a:rPr lang="zh-TW" altLang="en-US" dirty="0" smtClean="0"/>
              <a:t>。只有當用戶端的位址真正有效且可用，而不是處在獲取位址的程序中，用戶端才能使用此欄位。</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p:txBody>
          <a:bodyPr/>
          <a:lstStyle/>
          <a:p>
            <a:r>
              <a:rPr lang="en-US" altLang="zh-TW" smtClean="0"/>
              <a:t>DHCP Message Format</a:t>
            </a:r>
            <a:endParaRPr lang="zh-TW" altLang="en-US" smtClean="0"/>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1720850" y="1617663"/>
            <a:ext cx="5808106" cy="747712"/>
          </a:xfrm>
          <a:prstGeom prst="wedgeRectCallout">
            <a:avLst>
              <a:gd name="adj1" fmla="val -17204"/>
              <a:gd name="adj2" fmla="val 164659"/>
            </a:avLst>
          </a:prstGeom>
          <a:solidFill>
            <a:srgbClr val="FFFF9B"/>
          </a:solidFill>
          <a:ln w="9525" algn="ctr">
            <a:solidFill>
              <a:srgbClr val="FFFF9B"/>
            </a:solidFill>
            <a:round/>
            <a:headEnd/>
            <a:tailEnd type="triangle" w="med" len="med"/>
          </a:ln>
        </p:spPr>
        <p:txBody>
          <a:bodyPr wrap="square"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Your IP Address</a:t>
            </a:r>
            <a:r>
              <a:rPr lang="en-US" altLang="zh-TW" dirty="0"/>
              <a:t> </a:t>
            </a:r>
            <a:r>
              <a:rPr lang="en-US" altLang="zh-TW" dirty="0" smtClean="0"/>
              <a:t>-</a:t>
            </a:r>
            <a:r>
              <a:rPr lang="zh-TW" altLang="en-US" dirty="0" smtClean="0"/>
              <a:t>伺服器配置給用戶端的 </a:t>
            </a:r>
            <a:r>
              <a:rPr lang="en-US" altLang="zh-TW" dirty="0" smtClean="0"/>
              <a:t>IP </a:t>
            </a:r>
            <a:r>
              <a:rPr lang="zh-TW" altLang="en-US" dirty="0" smtClean="0"/>
              <a:t>位址。</a:t>
            </a:r>
            <a:endParaRPr lang="zh-TW" altLang="en-US" dirty="0"/>
          </a:p>
        </p:txBody>
      </p:sp>
      <p:sp>
        <p:nvSpPr>
          <p:cNvPr id="5" name="矩形圖說文字 4"/>
          <p:cNvSpPr>
            <a:spLocks noChangeArrowheads="1"/>
          </p:cNvSpPr>
          <p:nvPr/>
        </p:nvSpPr>
        <p:spPr bwMode="auto">
          <a:xfrm>
            <a:off x="771525" y="4417092"/>
            <a:ext cx="6153150" cy="1744917"/>
          </a:xfrm>
          <a:prstGeom prst="wedgeRectCallout">
            <a:avLst>
              <a:gd name="adj1" fmla="val -1767"/>
              <a:gd name="adj2" fmla="val -90769"/>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Server IP Address</a:t>
            </a:r>
            <a:r>
              <a:rPr lang="en-US" altLang="zh-TW" dirty="0"/>
              <a:t> </a:t>
            </a:r>
            <a:r>
              <a:rPr lang="en-US" altLang="zh-TW" dirty="0" smtClean="0"/>
              <a:t>-</a:t>
            </a:r>
            <a:r>
              <a:rPr lang="zh-TW" altLang="en-US" dirty="0" smtClean="0"/>
              <a:t>在 </a:t>
            </a:r>
            <a:r>
              <a:rPr lang="en-US" altLang="zh-TW" dirty="0" smtClean="0"/>
              <a:t>bootstrap </a:t>
            </a:r>
            <a:r>
              <a:rPr lang="zh-TW" altLang="en-US" dirty="0" smtClean="0"/>
              <a:t>程序的下一步驟中用戶端應當使用的伺服器位址，它既可能是也可能不是發送回復的伺服器位址。發送伺服器始終會把自己的 </a:t>
            </a:r>
            <a:r>
              <a:rPr lang="en-US" altLang="zh-TW" dirty="0" smtClean="0"/>
              <a:t>IP </a:t>
            </a:r>
            <a:r>
              <a:rPr lang="zh-TW" altLang="en-US" dirty="0" smtClean="0"/>
              <a:t>位址放在稱作“伺服器識別碼”的 </a:t>
            </a:r>
            <a:r>
              <a:rPr lang="en-US" altLang="zh-TW" dirty="0" smtClean="0"/>
              <a:t>DHCP </a:t>
            </a:r>
            <a:r>
              <a:rPr lang="zh-TW" altLang="en-US" dirty="0" smtClean="0"/>
              <a:t>選項欄位中。</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r>
              <a:rPr lang="zh-TW" altLang="en-US" dirty="0" smtClean="0">
                <a:latin typeface="Arial" charset="0"/>
              </a:rPr>
              <a:t>章節目標</a:t>
            </a:r>
            <a:endParaRPr lang="zh-TW" altLang="en-US" dirty="0" smtClean="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95488"/>
            <a:ext cx="90106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p:txBody>
          <a:bodyPr/>
          <a:lstStyle/>
          <a:p>
            <a:r>
              <a:rPr lang="en-US" altLang="zh-TW" smtClean="0"/>
              <a:t>DHCP Message Format</a:t>
            </a:r>
            <a:endParaRPr lang="zh-TW" altLang="en-US" smtClean="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635000" y="1796434"/>
            <a:ext cx="7392988" cy="1412519"/>
          </a:xfrm>
          <a:prstGeom prst="wedgeRectCallout">
            <a:avLst>
              <a:gd name="adj1" fmla="val 1703"/>
              <a:gd name="adj2" fmla="val 86612"/>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Gateway IP Address</a:t>
            </a:r>
            <a:r>
              <a:rPr lang="en-US" altLang="zh-TW" dirty="0"/>
              <a:t> - </a:t>
            </a:r>
            <a:r>
              <a:rPr lang="zh-TW" altLang="en-US" dirty="0" smtClean="0"/>
              <a:t> 涉及到 </a:t>
            </a:r>
            <a:r>
              <a:rPr lang="en-US" altLang="zh-TW" dirty="0" smtClean="0"/>
              <a:t>DHCP </a:t>
            </a:r>
            <a:r>
              <a:rPr lang="zh-TW" altLang="en-US" dirty="0" smtClean="0"/>
              <a:t>中繼代理時，路由 </a:t>
            </a:r>
            <a:r>
              <a:rPr lang="en-US" altLang="zh-TW" dirty="0" smtClean="0"/>
              <a:t>DHCP </a:t>
            </a:r>
            <a:r>
              <a:rPr lang="zh-TW" altLang="en-US" dirty="0" smtClean="0"/>
              <a:t>訊息的 </a:t>
            </a:r>
            <a:r>
              <a:rPr lang="en-US" altLang="zh-TW" dirty="0" smtClean="0"/>
              <a:t>IP </a:t>
            </a:r>
            <a:r>
              <a:rPr lang="zh-TW" altLang="en-US" dirty="0" smtClean="0"/>
              <a:t>位址。閘道位址可以說明位於不同子網或網路的用戶端與伺服器之間傳輸 </a:t>
            </a:r>
            <a:r>
              <a:rPr lang="en-US" altLang="zh-TW" dirty="0" smtClean="0"/>
              <a:t>DHCP </a:t>
            </a:r>
            <a:r>
              <a:rPr lang="zh-TW" altLang="en-US" dirty="0" smtClean="0"/>
              <a:t>請求和 </a:t>
            </a:r>
            <a:r>
              <a:rPr lang="en-US" altLang="zh-TW" dirty="0" smtClean="0"/>
              <a:t>DHCP </a:t>
            </a:r>
            <a:r>
              <a:rPr lang="zh-TW" altLang="en-US" dirty="0" smtClean="0"/>
              <a:t>回覆。</a:t>
            </a:r>
            <a:endParaRPr lang="zh-TW" altLang="en-US" dirty="0"/>
          </a:p>
        </p:txBody>
      </p:sp>
      <p:sp>
        <p:nvSpPr>
          <p:cNvPr id="5" name="矩形圖說文字 4"/>
          <p:cNvSpPr>
            <a:spLocks noChangeArrowheads="1"/>
          </p:cNvSpPr>
          <p:nvPr/>
        </p:nvSpPr>
        <p:spPr bwMode="auto">
          <a:xfrm>
            <a:off x="493713" y="5330332"/>
            <a:ext cx="7724012" cy="415323"/>
          </a:xfrm>
          <a:prstGeom prst="wedgeRectCallout">
            <a:avLst>
              <a:gd name="adj1" fmla="val -12963"/>
              <a:gd name="adj2" fmla="val -316008"/>
            </a:avLst>
          </a:prstGeom>
          <a:solidFill>
            <a:srgbClr val="FFFF9B"/>
          </a:solidFill>
          <a:ln w="9525" algn="ctr">
            <a:solidFill>
              <a:srgbClr val="FFFF9B"/>
            </a:solidFill>
            <a:round/>
            <a:headEnd/>
            <a:tailEnd type="triangle" w="med" len="med"/>
          </a:ln>
        </p:spPr>
        <p:txBody>
          <a:bodyPr wrap="square"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Client Hardware Address </a:t>
            </a:r>
            <a:r>
              <a:rPr lang="en-US" altLang="zh-TW" dirty="0" smtClean="0"/>
              <a:t>-</a:t>
            </a:r>
            <a:r>
              <a:rPr lang="zh-TW" altLang="en-US" dirty="0" smtClean="0"/>
              <a:t>指定用戶端的實體層位址。</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p:txBody>
          <a:bodyPr/>
          <a:lstStyle/>
          <a:p>
            <a:r>
              <a:rPr lang="en-US" altLang="zh-TW" smtClean="0"/>
              <a:t>DHCP Message Format</a:t>
            </a:r>
            <a:endParaRPr lang="zh-TW" altLang="en-US" smtClean="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744538" y="1874838"/>
            <a:ext cx="7391400" cy="1411287"/>
          </a:xfrm>
          <a:prstGeom prst="wedgeRectCallout">
            <a:avLst>
              <a:gd name="adj1" fmla="val 700"/>
              <a:gd name="adj2" fmla="val 120081"/>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Server Name</a:t>
            </a:r>
            <a:r>
              <a:rPr lang="en-US" altLang="zh-TW" dirty="0"/>
              <a:t> </a:t>
            </a:r>
            <a:r>
              <a:rPr lang="en-US" altLang="zh-TW" dirty="0" smtClean="0"/>
              <a:t>-</a:t>
            </a:r>
            <a:r>
              <a:rPr lang="zh-TW" altLang="en-US" dirty="0" smtClean="0"/>
              <a:t>發送 </a:t>
            </a:r>
            <a:r>
              <a:rPr lang="en-US" altLang="zh-TW" dirty="0" smtClean="0"/>
              <a:t>DHCPOFFER </a:t>
            </a:r>
            <a:r>
              <a:rPr lang="zh-TW" altLang="en-US" dirty="0" smtClean="0"/>
              <a:t>或 </a:t>
            </a:r>
            <a:r>
              <a:rPr lang="en-US" altLang="zh-TW" dirty="0" smtClean="0"/>
              <a:t>DHCPACK </a:t>
            </a:r>
            <a:r>
              <a:rPr lang="zh-TW" altLang="en-US" dirty="0" smtClean="0"/>
              <a:t>訊息的伺服器可以選擇性地將其名稱放在此欄位中。這可以是簡單的文字別名或 </a:t>
            </a:r>
            <a:r>
              <a:rPr lang="en-US" altLang="zh-TW" dirty="0" smtClean="0"/>
              <a:t>DNS </a:t>
            </a:r>
            <a:r>
              <a:rPr lang="zh-TW" altLang="en-US" dirty="0" smtClean="0"/>
              <a:t>網域名稱，例如 </a:t>
            </a:r>
            <a:r>
              <a:rPr lang="en-US" altLang="zh-TW" dirty="0" smtClean="0"/>
              <a:t>dhcpserver.netacad.net</a:t>
            </a:r>
            <a:r>
              <a:rPr lang="zh-TW" altLang="en-US" dirty="0" smtClean="0"/>
              <a:t>。</a:t>
            </a:r>
            <a:endParaRPr lang="zh-TW" altLang="en-US" dirty="0"/>
          </a:p>
        </p:txBody>
      </p:sp>
      <p:sp>
        <p:nvSpPr>
          <p:cNvPr id="5" name="矩形圖說文字 4"/>
          <p:cNvSpPr>
            <a:spLocks noChangeArrowheads="1"/>
          </p:cNvSpPr>
          <p:nvPr/>
        </p:nvSpPr>
        <p:spPr bwMode="auto">
          <a:xfrm>
            <a:off x="23750" y="5217084"/>
            <a:ext cx="8324602" cy="1080120"/>
          </a:xfrm>
          <a:prstGeom prst="wedgeRectCallout">
            <a:avLst>
              <a:gd name="adj1" fmla="val -2001"/>
              <a:gd name="adj2" fmla="val -91909"/>
            </a:avLst>
          </a:prstGeom>
          <a:solidFill>
            <a:srgbClr val="FFFF9B"/>
          </a:solidFill>
          <a:ln w="9525" algn="ctr">
            <a:solidFill>
              <a:srgbClr val="FFFF9B"/>
            </a:solidFill>
            <a:round/>
            <a:headEnd/>
            <a:tailEnd type="triangle" w="med" len="med"/>
          </a:ln>
        </p:spPr>
        <p:txBody>
          <a:bodyPr wrap="square"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Boot Filename </a:t>
            </a:r>
            <a:r>
              <a:rPr lang="en-US" altLang="zh-TW" dirty="0" smtClean="0"/>
              <a:t>-</a:t>
            </a:r>
            <a:r>
              <a:rPr lang="zh-TW" altLang="en-US" dirty="0" smtClean="0"/>
              <a:t>用戶端選擇性地在 </a:t>
            </a:r>
            <a:r>
              <a:rPr lang="en-US" altLang="zh-TW" dirty="0" smtClean="0"/>
              <a:t>DHCPDISCOVER </a:t>
            </a:r>
            <a:r>
              <a:rPr lang="zh-TW" altLang="en-US" dirty="0" smtClean="0"/>
              <a:t>訊息中使用它來請求特定類型的開機檔案。伺服器在 </a:t>
            </a:r>
            <a:r>
              <a:rPr lang="en-US" altLang="zh-TW" dirty="0" smtClean="0"/>
              <a:t>DHCPOFFER </a:t>
            </a:r>
            <a:r>
              <a:rPr lang="zh-TW" altLang="en-US" dirty="0" smtClean="0"/>
              <a:t>中使用它來完整指定開機檔案目錄和檔案名。</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r>
              <a:rPr lang="en-US" altLang="zh-TW" smtClean="0"/>
              <a:t>DHCP Message Format</a:t>
            </a:r>
            <a:endParaRPr lang="zh-TW" altLang="en-US" smtClean="0"/>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682750"/>
            <a:ext cx="8799513"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806450" y="3203265"/>
            <a:ext cx="7391400" cy="1080120"/>
          </a:xfrm>
          <a:prstGeom prst="wedgeRectCallout">
            <a:avLst>
              <a:gd name="adj1" fmla="val 734"/>
              <a:gd name="adj2" fmla="val 103234"/>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Options</a:t>
            </a:r>
            <a:r>
              <a:rPr lang="en-US" altLang="zh-TW" dirty="0"/>
              <a:t> </a:t>
            </a:r>
            <a:r>
              <a:rPr lang="en-US" altLang="zh-TW" dirty="0" smtClean="0"/>
              <a:t>-</a:t>
            </a:r>
            <a:r>
              <a:rPr lang="zh-TW" altLang="en-US" dirty="0" smtClean="0"/>
              <a:t>容納 </a:t>
            </a:r>
            <a:r>
              <a:rPr lang="en-US" altLang="zh-TW" dirty="0" smtClean="0"/>
              <a:t>DHCP </a:t>
            </a:r>
            <a:r>
              <a:rPr lang="zh-TW" altLang="en-US" dirty="0" smtClean="0"/>
              <a:t>選項，包括基本 </a:t>
            </a:r>
            <a:r>
              <a:rPr lang="en-US" altLang="zh-TW" dirty="0" smtClean="0"/>
              <a:t>DHCP </a:t>
            </a:r>
            <a:r>
              <a:rPr lang="zh-TW" altLang="en-US" dirty="0" smtClean="0"/>
              <a:t>運作所需的幾個參數。此欄位的長度不定。用戶端與伺服器均可以使用此欄位。</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mtClean="0"/>
              <a:t>DHCP Discover</a:t>
            </a:r>
            <a:endParaRPr lang="zh-TW" altLang="en-US" smtClean="0"/>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12" y="1456770"/>
            <a:ext cx="7817856" cy="503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en-US" altLang="zh-TW" smtClean="0"/>
              <a:t>DHCP Offer</a:t>
            </a:r>
            <a:endParaRPr lang="zh-TW" altLang="en-US" smtClean="0"/>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09" y="1499571"/>
            <a:ext cx="7931940" cy="509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en-US" altLang="zh-TW" smtClean="0"/>
              <a:t>DHCP Offer</a:t>
            </a:r>
            <a:endParaRPr lang="zh-TW" altLang="en-US" smtClean="0"/>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439863"/>
            <a:ext cx="7748588"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1"/>
          <p:cNvSpPr>
            <a:spLocks noGrp="1"/>
          </p:cNvSpPr>
          <p:nvPr>
            <p:ph idx="1"/>
          </p:nvPr>
        </p:nvSpPr>
        <p:spPr>
          <a:xfrm>
            <a:off x="534390" y="1797050"/>
            <a:ext cx="8085674" cy="4248150"/>
          </a:xfrm>
        </p:spPr>
        <p:txBody>
          <a:bodyPr/>
          <a:lstStyle/>
          <a:p>
            <a:r>
              <a:rPr lang="zh-TW" altLang="en-US" dirty="0"/>
              <a:t>將路由器設定為 </a:t>
            </a:r>
            <a:r>
              <a:rPr lang="en-US" altLang="zh-TW" dirty="0"/>
              <a:t>DHCP </a:t>
            </a:r>
            <a:r>
              <a:rPr lang="zh-TW" altLang="en-US" dirty="0"/>
              <a:t>伺服器的步驟如下：</a:t>
            </a:r>
            <a:endParaRPr lang="en-US" altLang="zh-TW" dirty="0" smtClean="0"/>
          </a:p>
          <a:p>
            <a:pPr lvl="1"/>
            <a:r>
              <a:rPr lang="en-US" altLang="zh-TW" dirty="0" smtClean="0"/>
              <a:t>Step 1.</a:t>
            </a:r>
            <a:r>
              <a:rPr lang="zh-TW" altLang="en-US" dirty="0"/>
              <a:t>定義 </a:t>
            </a:r>
            <a:r>
              <a:rPr lang="en-US" altLang="zh-TW" dirty="0"/>
              <a:t>DHCP </a:t>
            </a:r>
            <a:r>
              <a:rPr lang="zh-TW" altLang="en-US" dirty="0"/>
              <a:t>在配置位址時的排除範圍。這些位址通常是保留供路由器介面、交換器管理 </a:t>
            </a:r>
            <a:r>
              <a:rPr lang="en-US" altLang="zh-TW" dirty="0"/>
              <a:t>IP </a:t>
            </a:r>
            <a:r>
              <a:rPr lang="zh-TW" altLang="en-US" dirty="0"/>
              <a:t>位址、伺服器和本地網路印表機使用的靜態位址。</a:t>
            </a:r>
            <a:r>
              <a:rPr lang="en-US" altLang="zh-TW" dirty="0" smtClean="0"/>
              <a:t> </a:t>
            </a:r>
          </a:p>
          <a:p>
            <a:pPr lvl="2"/>
            <a:r>
              <a:rPr lang="zh-TW" altLang="en-US" dirty="0"/>
              <a:t>要排除特定位</a:t>
            </a:r>
            <a:r>
              <a:rPr lang="zh-TW" altLang="en-US" dirty="0" smtClean="0"/>
              <a:t>址使用</a:t>
            </a:r>
            <a:r>
              <a:rPr lang="en-US" altLang="zh-TW" b="1" dirty="0" err="1" smtClean="0">
                <a:solidFill>
                  <a:srgbClr val="FF0000"/>
                </a:solidFill>
                <a:latin typeface="Courier New" pitchFamily="49" charset="0"/>
                <a:cs typeface="Courier New" pitchFamily="49" charset="0"/>
              </a:rPr>
              <a:t>ip</a:t>
            </a:r>
            <a:r>
              <a:rPr lang="en-US" altLang="zh-TW" b="1" dirty="0" smtClean="0">
                <a:solidFill>
                  <a:srgbClr val="FF0000"/>
                </a:solidFill>
                <a:latin typeface="Courier New" pitchFamily="49" charset="0"/>
                <a:cs typeface="Courier New" pitchFamily="49" charset="0"/>
              </a:rPr>
              <a:t> </a:t>
            </a:r>
            <a:r>
              <a:rPr lang="en-US" altLang="zh-TW" b="1" dirty="0" err="1" smtClean="0">
                <a:solidFill>
                  <a:srgbClr val="FF0000"/>
                </a:solidFill>
                <a:latin typeface="Courier New" pitchFamily="49" charset="0"/>
                <a:cs typeface="Courier New" pitchFamily="49" charset="0"/>
              </a:rPr>
              <a:t>dhcp</a:t>
            </a:r>
            <a:r>
              <a:rPr lang="en-US" altLang="zh-TW" b="1" dirty="0" smtClean="0">
                <a:solidFill>
                  <a:srgbClr val="FF0000"/>
                </a:solidFill>
                <a:latin typeface="Courier New" pitchFamily="49" charset="0"/>
                <a:cs typeface="Courier New" pitchFamily="49" charset="0"/>
              </a:rPr>
              <a:t> excluded-address</a:t>
            </a:r>
            <a:r>
              <a:rPr lang="zh-TW" altLang="en-US" dirty="0"/>
              <a:t>命令</a:t>
            </a:r>
            <a:endParaRPr lang="en-US" altLang="zh-TW" dirty="0" smtClean="0"/>
          </a:p>
          <a:p>
            <a:pPr lvl="1"/>
            <a:endParaRPr lang="en-US" altLang="zh-TW" dirty="0" smtClean="0"/>
          </a:p>
          <a:p>
            <a:pPr lvl="1"/>
            <a:endParaRPr lang="en-US" altLang="zh-TW" dirty="0"/>
          </a:p>
          <a:p>
            <a:pPr lvl="1"/>
            <a:endParaRPr lang="en-US" altLang="zh-TW" dirty="0" smtClean="0"/>
          </a:p>
          <a:p>
            <a:pPr lvl="1"/>
            <a:endParaRPr lang="en-US" altLang="zh-TW" dirty="0" smtClean="0"/>
          </a:p>
          <a:p>
            <a:pPr lvl="1"/>
            <a:r>
              <a:rPr lang="en-US" altLang="zh-TW" dirty="0" smtClean="0"/>
              <a:t>Step 2.</a:t>
            </a:r>
            <a:r>
              <a:rPr lang="zh-TW" altLang="en-US" dirty="0"/>
              <a:t>使用 </a:t>
            </a:r>
            <a:r>
              <a:rPr lang="en-US" altLang="zh-TW" b="1" dirty="0" err="1">
                <a:solidFill>
                  <a:srgbClr val="FF0000"/>
                </a:solidFill>
                <a:latin typeface="Courier New" pitchFamily="49" charset="0"/>
                <a:cs typeface="Courier New" pitchFamily="49" charset="0"/>
              </a:rPr>
              <a:t>ip</a:t>
            </a:r>
            <a:r>
              <a:rPr lang="en-US" altLang="zh-TW" b="1" dirty="0">
                <a:solidFill>
                  <a:srgbClr val="FF0000"/>
                </a:solidFill>
                <a:latin typeface="Courier New" pitchFamily="49" charset="0"/>
                <a:cs typeface="Courier New" pitchFamily="49" charset="0"/>
              </a:rPr>
              <a:t> </a:t>
            </a:r>
            <a:r>
              <a:rPr lang="en-US" altLang="zh-TW" b="1" dirty="0" err="1">
                <a:solidFill>
                  <a:srgbClr val="FF0000"/>
                </a:solidFill>
                <a:latin typeface="Courier New" pitchFamily="49" charset="0"/>
                <a:cs typeface="Courier New" pitchFamily="49" charset="0"/>
              </a:rPr>
              <a:t>dhcp</a:t>
            </a:r>
            <a:r>
              <a:rPr lang="en-US" altLang="zh-TW" b="1" dirty="0">
                <a:solidFill>
                  <a:srgbClr val="FF0000"/>
                </a:solidFill>
                <a:latin typeface="Courier New" pitchFamily="49" charset="0"/>
                <a:cs typeface="Courier New" pitchFamily="49" charset="0"/>
              </a:rPr>
              <a:t> </a:t>
            </a:r>
            <a:r>
              <a:rPr lang="en-US" altLang="zh-TW" b="1" dirty="0" smtClean="0">
                <a:solidFill>
                  <a:srgbClr val="FF0000"/>
                </a:solidFill>
                <a:latin typeface="Courier New" pitchFamily="49" charset="0"/>
                <a:cs typeface="Courier New" pitchFamily="49" charset="0"/>
              </a:rPr>
              <a:t>pool</a:t>
            </a:r>
            <a:r>
              <a:rPr lang="en-US" altLang="zh-TW" dirty="0" smtClean="0"/>
              <a:t> </a:t>
            </a:r>
            <a:r>
              <a:rPr lang="zh-TW" altLang="en-US" dirty="0" smtClean="0"/>
              <a:t>命令</a:t>
            </a:r>
            <a:r>
              <a:rPr lang="zh-TW" altLang="en-US" dirty="0"/>
              <a:t>新增 </a:t>
            </a:r>
            <a:r>
              <a:rPr lang="en-US" altLang="zh-TW" dirty="0"/>
              <a:t>DHCP </a:t>
            </a:r>
            <a:r>
              <a:rPr lang="zh-TW" altLang="en-US" dirty="0"/>
              <a:t>儲存區</a:t>
            </a:r>
            <a:r>
              <a:rPr lang="zh-TW" altLang="en-US" dirty="0" smtClean="0"/>
              <a:t>。</a:t>
            </a:r>
            <a:r>
              <a:rPr lang="en-US" altLang="zh-TW" b="1" dirty="0" smtClean="0">
                <a:solidFill>
                  <a:srgbClr val="FF0000"/>
                </a:solidFill>
                <a:latin typeface="Courier New" pitchFamily="49" charset="0"/>
                <a:cs typeface="Courier New" pitchFamily="49" charset="0"/>
              </a:rPr>
              <a:t> </a:t>
            </a:r>
          </a:p>
          <a:p>
            <a:pPr lvl="1"/>
            <a:r>
              <a:rPr lang="en-US" altLang="zh-TW" dirty="0" smtClean="0"/>
              <a:t>Step 3.</a:t>
            </a:r>
            <a:r>
              <a:rPr lang="zh-TW" altLang="en-US" dirty="0"/>
              <a:t>設定位址儲存區的詳細資訊。</a:t>
            </a:r>
            <a:endParaRPr lang="zh-TW" altLang="en-US" dirty="0" smtClean="0"/>
          </a:p>
        </p:txBody>
      </p:sp>
      <p:sp>
        <p:nvSpPr>
          <p:cNvPr id="29699" name="標題 2"/>
          <p:cNvSpPr>
            <a:spLocks noGrp="1"/>
          </p:cNvSpPr>
          <p:nvPr>
            <p:ph type="title"/>
          </p:nvPr>
        </p:nvSpPr>
        <p:spPr/>
        <p:txBody>
          <a:bodyPr/>
          <a:lstStyle/>
          <a:p>
            <a:r>
              <a:rPr lang="en-US" altLang="zh-TW" smtClean="0"/>
              <a:t>Configuring a DHCP Server</a:t>
            </a:r>
            <a:endParaRPr lang="zh-TW" altLang="en-US" smtClean="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43" y="3972293"/>
            <a:ext cx="5461040" cy="171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29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922" y="3972293"/>
            <a:ext cx="2762188" cy="171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en-US" altLang="zh-TW" smtClean="0"/>
              <a:t>Configuring a DHCP Server</a:t>
            </a:r>
            <a:endParaRPr lang="zh-TW" altLang="en-US" smtClean="0"/>
          </a:p>
        </p:txBody>
      </p:sp>
      <p:pic>
        <p:nvPicPr>
          <p:cNvPr id="3277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240"/>
          <a:stretch/>
        </p:blipFill>
        <p:spPr bwMode="auto">
          <a:xfrm>
            <a:off x="879996" y="2860802"/>
            <a:ext cx="7324766" cy="159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779" y="4558350"/>
            <a:ext cx="7315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17" y="1624325"/>
            <a:ext cx="73247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內容版面配置區 1"/>
          <p:cNvSpPr>
            <a:spLocks noGrp="1"/>
          </p:cNvSpPr>
          <p:nvPr>
            <p:ph idx="1"/>
          </p:nvPr>
        </p:nvSpPr>
        <p:spPr/>
        <p:txBody>
          <a:bodyPr/>
          <a:lstStyle/>
          <a:p>
            <a:r>
              <a:rPr lang="zh-TW" altLang="en-US" dirty="0"/>
              <a:t>在支援 </a:t>
            </a:r>
            <a:r>
              <a:rPr lang="en-US" altLang="zh-TW" dirty="0"/>
              <a:t>DHCP </a:t>
            </a:r>
            <a:r>
              <a:rPr lang="zh-TW" altLang="en-US" dirty="0"/>
              <a:t>伺服器的各版本 </a:t>
            </a:r>
            <a:r>
              <a:rPr lang="en-US" altLang="zh-TW" dirty="0"/>
              <a:t>Cisco IOS </a:t>
            </a:r>
            <a:r>
              <a:rPr lang="zh-TW" altLang="en-US" dirty="0" smtClean="0"/>
              <a:t>軟體，</a:t>
            </a:r>
            <a:r>
              <a:rPr lang="zh-TW" altLang="en-US" dirty="0"/>
              <a:t>預設啟用 </a:t>
            </a:r>
            <a:r>
              <a:rPr lang="en-US" altLang="zh-TW" dirty="0"/>
              <a:t>DHCP </a:t>
            </a:r>
            <a:r>
              <a:rPr lang="zh-TW" altLang="en-US" dirty="0"/>
              <a:t>服務</a:t>
            </a:r>
            <a:r>
              <a:rPr lang="zh-TW" altLang="en-US" dirty="0" smtClean="0"/>
              <a:t>。</a:t>
            </a:r>
            <a:endParaRPr lang="en-US" altLang="zh-TW" dirty="0" smtClean="0"/>
          </a:p>
          <a:p>
            <a:r>
              <a:rPr lang="zh-TW" altLang="en-US" dirty="0" smtClean="0"/>
              <a:t>要</a:t>
            </a:r>
            <a:r>
              <a:rPr lang="zh-TW" altLang="en-US" dirty="0"/>
              <a:t>停</a:t>
            </a:r>
            <a:r>
              <a:rPr lang="zh-TW" altLang="en-US" dirty="0" smtClean="0"/>
              <a:t>用服務，使用 </a:t>
            </a:r>
            <a:r>
              <a:rPr lang="en-US" altLang="zh-TW" b="1" dirty="0">
                <a:solidFill>
                  <a:srgbClr val="FF0000"/>
                </a:solidFill>
                <a:latin typeface="Courier New" pitchFamily="49" charset="0"/>
                <a:cs typeface="Courier New" pitchFamily="49" charset="0"/>
              </a:rPr>
              <a:t>no service </a:t>
            </a:r>
            <a:r>
              <a:rPr lang="en-US" altLang="zh-TW" b="1" dirty="0" err="1" smtClean="0">
                <a:solidFill>
                  <a:srgbClr val="FF0000"/>
                </a:solidFill>
                <a:latin typeface="Courier New" pitchFamily="49" charset="0"/>
                <a:cs typeface="Courier New" pitchFamily="49" charset="0"/>
              </a:rPr>
              <a:t>dhcp</a:t>
            </a:r>
            <a:r>
              <a:rPr lang="zh-TW" altLang="en-US" dirty="0" smtClean="0"/>
              <a:t>命令。</a:t>
            </a:r>
            <a:endParaRPr lang="en-US" altLang="zh-TW" dirty="0" smtClean="0"/>
          </a:p>
          <a:p>
            <a:r>
              <a:rPr lang="zh-TW" altLang="en-US" dirty="0" smtClean="0"/>
              <a:t>使用 </a:t>
            </a:r>
            <a:r>
              <a:rPr lang="en-US" altLang="zh-TW" b="1" dirty="0">
                <a:solidFill>
                  <a:srgbClr val="FF0000"/>
                </a:solidFill>
                <a:latin typeface="Courier New" pitchFamily="49" charset="0"/>
                <a:cs typeface="Courier New" pitchFamily="49" charset="0"/>
              </a:rPr>
              <a:t>service </a:t>
            </a:r>
            <a:r>
              <a:rPr lang="en-US" altLang="zh-TW" b="1" dirty="0" err="1">
                <a:solidFill>
                  <a:srgbClr val="FF0000"/>
                </a:solidFill>
                <a:latin typeface="Courier New" pitchFamily="49" charset="0"/>
                <a:cs typeface="Courier New" pitchFamily="49" charset="0"/>
              </a:rPr>
              <a:t>dhcp</a:t>
            </a:r>
            <a:r>
              <a:rPr lang="zh-TW" altLang="en-US" dirty="0" smtClean="0"/>
              <a:t>全</a:t>
            </a:r>
            <a:r>
              <a:rPr lang="zh-TW" altLang="en-US" dirty="0"/>
              <a:t>域設定命令可重新啟用 </a:t>
            </a:r>
            <a:r>
              <a:rPr lang="en-US" altLang="zh-TW" dirty="0"/>
              <a:t>DHCP </a:t>
            </a:r>
            <a:r>
              <a:rPr lang="zh-TW" altLang="en-US" dirty="0"/>
              <a:t>服務程序</a:t>
            </a:r>
            <a:r>
              <a:rPr lang="zh-TW" altLang="en-US" dirty="0" smtClean="0"/>
              <a:t>。</a:t>
            </a:r>
            <a:endParaRPr lang="en-US" altLang="zh-TW" dirty="0" smtClean="0"/>
          </a:p>
          <a:p>
            <a:r>
              <a:rPr lang="zh-TW" altLang="en-US" dirty="0" smtClean="0"/>
              <a:t>如果</a:t>
            </a:r>
            <a:r>
              <a:rPr lang="zh-TW" altLang="en-US" dirty="0"/>
              <a:t>沒有設定參數，啟用服務將不會有效果</a:t>
            </a:r>
            <a:r>
              <a:rPr lang="zh-TW" altLang="en-US" dirty="0" smtClean="0"/>
              <a:t>。</a:t>
            </a:r>
            <a:endParaRPr lang="en-US" altLang="zh-TW" dirty="0" smtClean="0"/>
          </a:p>
        </p:txBody>
      </p:sp>
      <p:sp>
        <p:nvSpPr>
          <p:cNvPr id="34819" name="標題 2"/>
          <p:cNvSpPr>
            <a:spLocks noGrp="1"/>
          </p:cNvSpPr>
          <p:nvPr>
            <p:ph type="title"/>
          </p:nvPr>
        </p:nvSpPr>
        <p:spPr/>
        <p:txBody>
          <a:bodyPr/>
          <a:lstStyle/>
          <a:p>
            <a:r>
              <a:rPr lang="en-US" altLang="zh-TW" smtClean="0"/>
              <a:t>Disabling DHCP</a:t>
            </a:r>
            <a:endParaRPr lang="zh-TW"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1"/>
          <p:cNvSpPr>
            <a:spLocks noGrp="1"/>
          </p:cNvSpPr>
          <p:nvPr>
            <p:ph idx="1"/>
          </p:nvPr>
        </p:nvSpPr>
        <p:spPr>
          <a:xfrm>
            <a:off x="522514" y="1900238"/>
            <a:ext cx="8158348" cy="4144962"/>
          </a:xfrm>
        </p:spPr>
        <p:txBody>
          <a:bodyPr/>
          <a:lstStyle/>
          <a:p>
            <a:r>
              <a:rPr lang="zh-TW" altLang="en-US" sz="2400" dirty="0"/>
              <a:t>要檢驗 </a:t>
            </a:r>
            <a:r>
              <a:rPr lang="en-US" altLang="zh-TW" sz="2400" dirty="0"/>
              <a:t>DHCP </a:t>
            </a:r>
            <a:r>
              <a:rPr lang="zh-TW" altLang="en-US" sz="2400" dirty="0"/>
              <a:t>的運作，請使用 </a:t>
            </a:r>
            <a:r>
              <a:rPr lang="en-US" altLang="zh-TW" sz="2400" b="1" dirty="0">
                <a:solidFill>
                  <a:srgbClr val="FF0000"/>
                </a:solidFill>
                <a:latin typeface="Courier New" pitchFamily="49" charset="0"/>
                <a:cs typeface="Courier New" pitchFamily="49" charset="0"/>
              </a:rPr>
              <a:t>show </a:t>
            </a:r>
            <a:r>
              <a:rPr lang="en-US" altLang="zh-TW" sz="2400" b="1" dirty="0" err="1">
                <a:solidFill>
                  <a:srgbClr val="FF0000"/>
                </a:solidFill>
                <a:latin typeface="Courier New" pitchFamily="49" charset="0"/>
                <a:cs typeface="Courier New" pitchFamily="49" charset="0"/>
              </a:rPr>
              <a:t>ip</a:t>
            </a:r>
            <a:r>
              <a:rPr lang="en-US" altLang="zh-TW" sz="2400" b="1" dirty="0">
                <a:solidFill>
                  <a:srgbClr val="FF0000"/>
                </a:solidFill>
                <a:latin typeface="Courier New" pitchFamily="49" charset="0"/>
                <a:cs typeface="Courier New" pitchFamily="49" charset="0"/>
              </a:rPr>
              <a:t> </a:t>
            </a:r>
            <a:r>
              <a:rPr lang="en-US" altLang="zh-TW" sz="2400" b="1" dirty="0" err="1">
                <a:solidFill>
                  <a:srgbClr val="FF0000"/>
                </a:solidFill>
                <a:latin typeface="Courier New" pitchFamily="49" charset="0"/>
                <a:cs typeface="Courier New" pitchFamily="49" charset="0"/>
              </a:rPr>
              <a:t>dhcp</a:t>
            </a:r>
            <a:r>
              <a:rPr lang="en-US" altLang="zh-TW" sz="2400" b="1" dirty="0">
                <a:solidFill>
                  <a:srgbClr val="FF0000"/>
                </a:solidFill>
                <a:latin typeface="Courier New" pitchFamily="49" charset="0"/>
                <a:cs typeface="Courier New" pitchFamily="49" charset="0"/>
              </a:rPr>
              <a:t> binding</a:t>
            </a:r>
            <a:r>
              <a:rPr lang="en-US" altLang="zh-TW" sz="2400" dirty="0"/>
              <a:t> </a:t>
            </a:r>
            <a:r>
              <a:rPr lang="zh-TW" altLang="en-US" sz="2400" dirty="0" smtClean="0"/>
              <a:t>命令。</a:t>
            </a:r>
            <a:endParaRPr lang="en-US" altLang="zh-TW" sz="2400" dirty="0" smtClean="0"/>
          </a:p>
          <a:p>
            <a:pPr lvl="1"/>
            <a:r>
              <a:rPr lang="zh-TW" altLang="en-US" sz="2000" dirty="0"/>
              <a:t>此命令顯示 </a:t>
            </a:r>
            <a:r>
              <a:rPr lang="en-US" altLang="zh-TW" sz="2000" dirty="0"/>
              <a:t>DHCP </a:t>
            </a:r>
            <a:r>
              <a:rPr lang="zh-TW" altLang="en-US" sz="2000" dirty="0"/>
              <a:t>服務已提供的全部 </a:t>
            </a:r>
            <a:r>
              <a:rPr lang="en-US" altLang="zh-TW" sz="2000" dirty="0"/>
              <a:t>IP </a:t>
            </a:r>
            <a:r>
              <a:rPr lang="zh-TW" altLang="en-US" sz="2000" dirty="0"/>
              <a:t>位址與 </a:t>
            </a:r>
            <a:r>
              <a:rPr lang="en-US" altLang="zh-TW" sz="2000" dirty="0"/>
              <a:t>MAC </a:t>
            </a:r>
            <a:r>
              <a:rPr lang="zh-TW" altLang="en-US" sz="2000" dirty="0"/>
              <a:t>位址繫結欄位表</a:t>
            </a:r>
            <a:r>
              <a:rPr lang="zh-TW" altLang="en-US" sz="2000" dirty="0" smtClean="0"/>
              <a:t>。</a:t>
            </a:r>
            <a:endParaRPr lang="en-US" altLang="zh-TW" sz="2000" dirty="0" smtClean="0"/>
          </a:p>
          <a:p>
            <a:r>
              <a:rPr lang="zh-TW" altLang="en-US" sz="2400" dirty="0"/>
              <a:t>要檢驗路由器正在接收或發送訊息，請使用 </a:t>
            </a:r>
            <a:r>
              <a:rPr lang="en-US" altLang="zh-TW" sz="2400" b="1" dirty="0" smtClean="0">
                <a:solidFill>
                  <a:srgbClr val="FF0000"/>
                </a:solidFill>
                <a:latin typeface="Courier New" pitchFamily="49" charset="0"/>
                <a:cs typeface="Courier New" pitchFamily="49" charset="0"/>
              </a:rPr>
              <a:t>show </a:t>
            </a:r>
            <a:r>
              <a:rPr lang="en-US" altLang="zh-TW" sz="2400" b="1" dirty="0" err="1">
                <a:solidFill>
                  <a:srgbClr val="FF0000"/>
                </a:solidFill>
                <a:latin typeface="Courier New" pitchFamily="49" charset="0"/>
                <a:cs typeface="Courier New" pitchFamily="49" charset="0"/>
              </a:rPr>
              <a:t>ip</a:t>
            </a:r>
            <a:r>
              <a:rPr lang="en-US" altLang="zh-TW" sz="2400" b="1" dirty="0">
                <a:solidFill>
                  <a:srgbClr val="FF0000"/>
                </a:solidFill>
                <a:latin typeface="Courier New" pitchFamily="49" charset="0"/>
                <a:cs typeface="Courier New" pitchFamily="49" charset="0"/>
              </a:rPr>
              <a:t> </a:t>
            </a:r>
            <a:r>
              <a:rPr lang="en-US" altLang="zh-TW" sz="2400" b="1" dirty="0" err="1">
                <a:solidFill>
                  <a:srgbClr val="FF0000"/>
                </a:solidFill>
                <a:latin typeface="Courier New" pitchFamily="49" charset="0"/>
                <a:cs typeface="Courier New" pitchFamily="49" charset="0"/>
              </a:rPr>
              <a:t>dhcp</a:t>
            </a:r>
            <a:r>
              <a:rPr lang="en-US" altLang="zh-TW" sz="2400" b="1" dirty="0">
                <a:solidFill>
                  <a:srgbClr val="FF0000"/>
                </a:solidFill>
                <a:latin typeface="Courier New" pitchFamily="49" charset="0"/>
                <a:cs typeface="Courier New" pitchFamily="49" charset="0"/>
              </a:rPr>
              <a:t> server statistics</a:t>
            </a:r>
            <a:r>
              <a:rPr lang="zh-TW" altLang="en-US" sz="2400" dirty="0" smtClean="0"/>
              <a:t>命令。</a:t>
            </a:r>
            <a:endParaRPr lang="en-US" altLang="zh-TW" sz="2400" dirty="0" smtClean="0"/>
          </a:p>
          <a:p>
            <a:pPr lvl="1"/>
            <a:r>
              <a:rPr lang="zh-TW" altLang="en-US" sz="2000" dirty="0"/>
              <a:t>此命令顯示關於已發送和接收的 </a:t>
            </a:r>
            <a:r>
              <a:rPr lang="en-US" altLang="zh-TW" sz="2000" dirty="0"/>
              <a:t>DHCP </a:t>
            </a:r>
            <a:r>
              <a:rPr lang="zh-TW" altLang="en-US" sz="2000" dirty="0"/>
              <a:t>訊息數量的計數資訊</a:t>
            </a:r>
            <a:r>
              <a:rPr lang="zh-TW" altLang="en-US" sz="2000" dirty="0" smtClean="0"/>
              <a:t>。</a:t>
            </a:r>
            <a:endParaRPr lang="en-US" altLang="zh-TW" sz="2000" dirty="0" smtClean="0"/>
          </a:p>
          <a:p>
            <a:r>
              <a:rPr lang="zh-TW" altLang="en-US" sz="2400" dirty="0"/>
              <a:t>用來查看多位址儲存區的有用命令是 </a:t>
            </a:r>
            <a:r>
              <a:rPr lang="en-US" altLang="zh-TW" sz="2400" b="1" dirty="0">
                <a:solidFill>
                  <a:srgbClr val="FF0000"/>
                </a:solidFill>
                <a:latin typeface="Courier New" pitchFamily="49" charset="0"/>
                <a:cs typeface="Courier New" pitchFamily="49" charset="0"/>
              </a:rPr>
              <a:t>show </a:t>
            </a:r>
            <a:r>
              <a:rPr lang="en-US" altLang="zh-TW" sz="2400" b="1" dirty="0" err="1">
                <a:solidFill>
                  <a:srgbClr val="FF0000"/>
                </a:solidFill>
                <a:latin typeface="Courier New" pitchFamily="49" charset="0"/>
                <a:cs typeface="Courier New" pitchFamily="49" charset="0"/>
              </a:rPr>
              <a:t>ip</a:t>
            </a:r>
            <a:r>
              <a:rPr lang="en-US" altLang="zh-TW" sz="2400" b="1" dirty="0">
                <a:solidFill>
                  <a:srgbClr val="FF0000"/>
                </a:solidFill>
                <a:latin typeface="Courier New" pitchFamily="49" charset="0"/>
                <a:cs typeface="Courier New" pitchFamily="49" charset="0"/>
              </a:rPr>
              <a:t> </a:t>
            </a:r>
            <a:r>
              <a:rPr lang="en-US" altLang="zh-TW" sz="2400" b="1" dirty="0" err="1">
                <a:solidFill>
                  <a:srgbClr val="FF0000"/>
                </a:solidFill>
                <a:latin typeface="Courier New" pitchFamily="49" charset="0"/>
                <a:cs typeface="Courier New" pitchFamily="49" charset="0"/>
              </a:rPr>
              <a:t>dhcp</a:t>
            </a:r>
            <a:r>
              <a:rPr lang="en-US" altLang="zh-TW" sz="2400" b="1" dirty="0">
                <a:solidFill>
                  <a:srgbClr val="FF0000"/>
                </a:solidFill>
                <a:latin typeface="Courier New" pitchFamily="49" charset="0"/>
                <a:cs typeface="Courier New" pitchFamily="49" charset="0"/>
              </a:rPr>
              <a:t> pool</a:t>
            </a:r>
            <a:r>
              <a:rPr lang="en-US" altLang="zh-TW" sz="2400" dirty="0"/>
              <a:t> </a:t>
            </a:r>
            <a:r>
              <a:rPr lang="zh-TW" altLang="en-US" sz="2400" dirty="0" smtClean="0"/>
              <a:t>命令。</a:t>
            </a:r>
          </a:p>
        </p:txBody>
      </p:sp>
      <p:sp>
        <p:nvSpPr>
          <p:cNvPr id="35843" name="標題 2"/>
          <p:cNvSpPr>
            <a:spLocks noGrp="1"/>
          </p:cNvSpPr>
          <p:nvPr>
            <p:ph type="title"/>
          </p:nvPr>
        </p:nvSpPr>
        <p:spPr/>
        <p:txBody>
          <a:bodyPr/>
          <a:lstStyle/>
          <a:p>
            <a:r>
              <a:rPr lang="en-US" altLang="zh-TW" smtClean="0"/>
              <a:t>Verifying DHCP</a:t>
            </a:r>
            <a:endParaRPr lang="zh-TW"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185738" y="2671763"/>
            <a:ext cx="4060825" cy="830262"/>
          </a:xfrm>
          <a:noFill/>
        </p:spPr>
        <p:txBody>
          <a:bodyPr/>
          <a:lstStyle/>
          <a:p>
            <a:pPr algn="ctr" eaLnBrk="1" hangingPunct="1"/>
            <a:r>
              <a:rPr lang="en-US" altLang="zh-TW" sz="4300" smtClean="0"/>
              <a:t>7.1</a:t>
            </a:r>
            <a:br>
              <a:rPr lang="en-US" altLang="zh-TW" sz="4300" smtClean="0"/>
            </a:br>
            <a:r>
              <a:rPr lang="en-US" altLang="zh-TW" sz="4300" smtClean="0"/>
              <a:t>DHCP</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p:txBody>
          <a:bodyPr/>
          <a:lstStyle/>
          <a:p>
            <a:r>
              <a:rPr lang="en-US" altLang="zh-TW" smtClean="0"/>
              <a:t>Verifying DHCP</a:t>
            </a:r>
            <a:endParaRPr lang="zh-TW" alt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3238500"/>
            <a:ext cx="4643437"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68" name="文字方塊 3"/>
          <p:cNvSpPr txBox="1">
            <a:spLocks noChangeArrowheads="1"/>
          </p:cNvSpPr>
          <p:nvPr/>
        </p:nvSpPr>
        <p:spPr bwMode="auto">
          <a:xfrm>
            <a:off x="839788" y="1673225"/>
            <a:ext cx="62388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標楷體" pitchFamily="65" charset="-120"/>
              </a:defRPr>
            </a:lvl1pPr>
            <a:lvl2pPr marL="742950" indent="-285750">
              <a:defRPr sz="2400">
                <a:solidFill>
                  <a:schemeClr val="tx1"/>
                </a:solidFill>
                <a:latin typeface="Arial" charset="0"/>
                <a:ea typeface="標楷體" pitchFamily="65" charset="-120"/>
              </a:defRPr>
            </a:lvl2pPr>
            <a:lvl3pPr marL="1143000" indent="-228600">
              <a:defRPr sz="2400">
                <a:solidFill>
                  <a:schemeClr val="tx1"/>
                </a:solidFill>
                <a:latin typeface="Arial" charset="0"/>
                <a:ea typeface="標楷體" pitchFamily="65" charset="-120"/>
              </a:defRPr>
            </a:lvl3pPr>
            <a:lvl4pPr marL="1600200" indent="-228600">
              <a:defRPr sz="2400">
                <a:solidFill>
                  <a:schemeClr val="tx1"/>
                </a:solidFill>
                <a:latin typeface="Arial" charset="0"/>
                <a:ea typeface="標楷體" pitchFamily="65" charset="-120"/>
              </a:defRPr>
            </a:lvl4pPr>
            <a:lvl5pPr marL="2057400" indent="-228600">
              <a:defRPr sz="2400">
                <a:solidFill>
                  <a:schemeClr val="tx1"/>
                </a:solidFill>
                <a:latin typeface="Arial" charset="0"/>
                <a:ea typeface="標楷體" pitchFamily="65" charset="-12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sz="2000"/>
              <a:t>ip dhcp excluded-address 192.168.10.1 192.168.10.9</a:t>
            </a:r>
          </a:p>
          <a:p>
            <a:pPr algn="l"/>
            <a:r>
              <a:rPr lang="en-US" altLang="zh-TW" sz="2000"/>
              <a:t>ip dhcp excluded-address 192.168.10.254</a:t>
            </a:r>
          </a:p>
          <a:p>
            <a:pPr algn="l"/>
            <a:r>
              <a:rPr lang="en-US" altLang="zh-TW" sz="2000"/>
              <a:t>ip dhcp pool LAN-POOL-1</a:t>
            </a:r>
          </a:p>
          <a:p>
            <a:pPr algn="l"/>
            <a:r>
              <a:rPr lang="en-US" altLang="zh-TW" sz="2000"/>
              <a:t>   network 192.168.10.0 255.255.255.0</a:t>
            </a:r>
          </a:p>
          <a:p>
            <a:pPr algn="l"/>
            <a:r>
              <a:rPr lang="en-US" altLang="zh-TW" sz="2000"/>
              <a:t>   default-router 192.168.10.1</a:t>
            </a:r>
          </a:p>
          <a:p>
            <a:pPr algn="l"/>
            <a:r>
              <a:rPr lang="en-US" altLang="zh-TW" sz="2000"/>
              <a:t>   domain-name span.com</a:t>
            </a:r>
            <a:endParaRPr lang="zh-TW"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mtClean="0"/>
              <a:t>Verifying DHCP</a:t>
            </a:r>
            <a:endParaRPr lang="zh-TW" altLang="en-US" smtClean="0"/>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3238500"/>
            <a:ext cx="4643437"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2" name="文字方塊 3"/>
          <p:cNvSpPr txBox="1">
            <a:spLocks noChangeArrowheads="1"/>
          </p:cNvSpPr>
          <p:nvPr/>
        </p:nvSpPr>
        <p:spPr bwMode="auto">
          <a:xfrm>
            <a:off x="839788" y="1673225"/>
            <a:ext cx="6238875"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標楷體" pitchFamily="65" charset="-120"/>
              </a:defRPr>
            </a:lvl1pPr>
            <a:lvl2pPr marL="742950" indent="-285750">
              <a:defRPr sz="2400">
                <a:solidFill>
                  <a:schemeClr val="tx1"/>
                </a:solidFill>
                <a:latin typeface="Arial" charset="0"/>
                <a:ea typeface="標楷體" pitchFamily="65" charset="-120"/>
              </a:defRPr>
            </a:lvl2pPr>
            <a:lvl3pPr marL="1143000" indent="-228600">
              <a:defRPr sz="2400">
                <a:solidFill>
                  <a:schemeClr val="tx1"/>
                </a:solidFill>
                <a:latin typeface="Arial" charset="0"/>
                <a:ea typeface="標楷體" pitchFamily="65" charset="-120"/>
              </a:defRPr>
            </a:lvl3pPr>
            <a:lvl4pPr marL="1600200" indent="-228600">
              <a:defRPr sz="2400">
                <a:solidFill>
                  <a:schemeClr val="tx1"/>
                </a:solidFill>
                <a:latin typeface="Arial" charset="0"/>
                <a:ea typeface="標楷體" pitchFamily="65" charset="-120"/>
              </a:defRPr>
            </a:lvl4pPr>
            <a:lvl5pPr marL="2057400" indent="-228600">
              <a:defRPr sz="2400">
                <a:solidFill>
                  <a:schemeClr val="tx1"/>
                </a:solidFill>
                <a:latin typeface="Arial" charset="0"/>
                <a:ea typeface="標楷體" pitchFamily="65" charset="-12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sz="2000"/>
              <a:t>ip dhcp excluded-address 192.168.11.1 192.168.11.9</a:t>
            </a:r>
          </a:p>
          <a:p>
            <a:pPr algn="l"/>
            <a:r>
              <a:rPr lang="en-US" altLang="zh-TW" sz="2000"/>
              <a:t>ip dhcp excluded-address 192.168.11.254</a:t>
            </a:r>
          </a:p>
          <a:p>
            <a:pPr algn="l"/>
            <a:r>
              <a:rPr lang="en-US" altLang="zh-TW" sz="2000"/>
              <a:t>ip dhcp pool LAN-POOL-2</a:t>
            </a:r>
          </a:p>
          <a:p>
            <a:pPr algn="l"/>
            <a:r>
              <a:rPr lang="en-US" altLang="zh-TW" sz="2000"/>
              <a:t>   network 192.168.11.0 255.255.255.0</a:t>
            </a:r>
          </a:p>
          <a:p>
            <a:pPr algn="l"/>
            <a:r>
              <a:rPr lang="en-US" altLang="zh-TW" sz="2000"/>
              <a:t>   default-router 192.168.11.1</a:t>
            </a:r>
          </a:p>
          <a:p>
            <a:pPr algn="l"/>
            <a:r>
              <a:rPr lang="en-US" altLang="zh-TW" sz="2000"/>
              <a:t>   domain-name span.com</a:t>
            </a:r>
            <a:endParaRPr lang="zh-TW" alt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mtClean="0"/>
              <a:t>Verifying DHCP</a:t>
            </a:r>
            <a:endParaRPr lang="zh-TW" altLang="en-US" smtClean="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690688"/>
            <a:ext cx="82661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en-US" altLang="zh-TW" smtClean="0"/>
              <a:t>Verifying DHCP</a:t>
            </a:r>
            <a:endParaRPr lang="zh-TW" altLang="en-US" smtClean="0"/>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617663"/>
            <a:ext cx="8304212"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t>Verifying DHCP</a:t>
            </a:r>
            <a:endParaRPr lang="zh-TW" altLang="en-US" smtClean="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1601788"/>
            <a:ext cx="8316912"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p:txBody>
          <a:bodyPr/>
          <a:lstStyle/>
          <a:p>
            <a:r>
              <a:rPr lang="en-US" altLang="zh-TW" smtClean="0"/>
              <a:t>Verifying DHCP</a:t>
            </a:r>
            <a:endParaRPr lang="zh-TW" altLang="en-US" smtClean="0"/>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8" y="1584325"/>
            <a:ext cx="830421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p:txBody>
          <a:bodyPr/>
          <a:lstStyle/>
          <a:p>
            <a:r>
              <a:rPr lang="en-US" altLang="zh-TW" smtClean="0"/>
              <a:t>Configuring a DHCP Client</a:t>
            </a:r>
            <a:endParaRPr lang="zh-TW" altLang="en-US" smtClean="0"/>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558925"/>
            <a:ext cx="745331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p:txBody>
          <a:bodyPr/>
          <a:lstStyle/>
          <a:p>
            <a:r>
              <a:rPr lang="en-US" altLang="zh-TW" smtClean="0"/>
              <a:t>Configuring a DHCP Client</a:t>
            </a:r>
            <a:endParaRPr lang="zh-TW" altLang="en-US" smtClean="0"/>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549400"/>
            <a:ext cx="8283575"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en-US" altLang="zh-TW" smtClean="0"/>
              <a:t>DHCP Relay</a:t>
            </a:r>
            <a:endParaRPr lang="zh-TW" altLang="en-US" smtClean="0"/>
          </a:p>
        </p:txBody>
      </p:sp>
      <p:pic>
        <p:nvPicPr>
          <p:cNvPr id="450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1535113"/>
            <a:ext cx="666591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內容版面配置區 1"/>
          <p:cNvSpPr>
            <a:spLocks noGrp="1"/>
          </p:cNvSpPr>
          <p:nvPr>
            <p:ph idx="1"/>
          </p:nvPr>
        </p:nvSpPr>
        <p:spPr/>
        <p:txBody>
          <a:bodyPr/>
          <a:lstStyle/>
          <a:p>
            <a:r>
              <a:rPr lang="zh-TW" altLang="en-US" sz="2400" dirty="0"/>
              <a:t>某些 </a:t>
            </a:r>
            <a:r>
              <a:rPr lang="en-US" altLang="zh-TW" sz="2400" dirty="0"/>
              <a:t>Windows </a:t>
            </a:r>
            <a:r>
              <a:rPr lang="zh-TW" altLang="en-US" sz="2400" dirty="0"/>
              <a:t>用戶端具有“自動私有 </a:t>
            </a:r>
            <a:r>
              <a:rPr lang="en-US" altLang="zh-TW" sz="2400" dirty="0"/>
              <a:t>IP </a:t>
            </a:r>
            <a:r>
              <a:rPr lang="zh-TW" altLang="en-US" sz="2400" dirty="0"/>
              <a:t>定址 </a:t>
            </a:r>
            <a:r>
              <a:rPr lang="en-US" altLang="zh-TW" sz="2400" dirty="0"/>
              <a:t>(APIPA)”</a:t>
            </a:r>
            <a:r>
              <a:rPr lang="zh-TW" altLang="en-US" sz="2400" dirty="0"/>
              <a:t>功能</a:t>
            </a:r>
            <a:r>
              <a:rPr lang="zh-TW" altLang="en-US" sz="2400" dirty="0" smtClean="0"/>
              <a:t>。</a:t>
            </a:r>
            <a:r>
              <a:rPr lang="en-US" altLang="zh-TW" sz="2400" dirty="0" smtClean="0">
                <a:solidFill>
                  <a:srgbClr val="FF0000"/>
                </a:solidFill>
              </a:rPr>
              <a:t>Automatic Private IP Addressing (APIPA)</a:t>
            </a:r>
          </a:p>
          <a:p>
            <a:pPr lvl="1"/>
            <a:r>
              <a:rPr lang="zh-TW" altLang="en-US" sz="2000" dirty="0" smtClean="0"/>
              <a:t>當 </a:t>
            </a:r>
            <a:r>
              <a:rPr lang="en-US" altLang="zh-TW" sz="2000" dirty="0"/>
              <a:t>DHCP </a:t>
            </a:r>
            <a:r>
              <a:rPr lang="zh-TW" altLang="en-US" sz="2000" dirty="0"/>
              <a:t>伺服器不可用或在網路上不存在時，</a:t>
            </a:r>
            <a:r>
              <a:rPr lang="en-US" altLang="zh-TW" sz="2000" dirty="0"/>
              <a:t>Windows </a:t>
            </a:r>
            <a:r>
              <a:rPr lang="zh-TW" altLang="en-US" sz="2000" dirty="0"/>
              <a:t>電腦可以給自己自動配置 </a:t>
            </a:r>
            <a:r>
              <a:rPr lang="en-US" altLang="zh-TW" sz="2000" dirty="0">
                <a:solidFill>
                  <a:srgbClr val="FF0000"/>
                </a:solidFill>
              </a:rPr>
              <a:t>169.254.x.x</a:t>
            </a:r>
            <a:r>
              <a:rPr lang="en-US" altLang="zh-TW" sz="2000" dirty="0"/>
              <a:t> </a:t>
            </a:r>
            <a:r>
              <a:rPr lang="zh-TW" altLang="en-US" sz="2000" dirty="0"/>
              <a:t>範圍內的 </a:t>
            </a:r>
            <a:r>
              <a:rPr lang="en-US" altLang="zh-TW" sz="2000" dirty="0"/>
              <a:t>IP </a:t>
            </a:r>
            <a:r>
              <a:rPr lang="zh-TW" altLang="en-US" sz="2000" dirty="0"/>
              <a:t>位</a:t>
            </a:r>
            <a:r>
              <a:rPr lang="zh-TW" altLang="en-US" sz="2000" dirty="0" smtClean="0"/>
              <a:t>址。</a:t>
            </a:r>
            <a:endParaRPr lang="en-US" altLang="zh-TW" sz="2000" dirty="0" smtClean="0"/>
          </a:p>
          <a:p>
            <a:r>
              <a:rPr lang="en-US" altLang="zh-TW" sz="2400" dirty="0"/>
              <a:t>DHCP </a:t>
            </a:r>
            <a:r>
              <a:rPr lang="zh-TW" altLang="en-US" sz="2400" dirty="0"/>
              <a:t>不是唯一一種使用廣播的關鍵服務。例如，</a:t>
            </a:r>
            <a:r>
              <a:rPr lang="en-US" altLang="zh-TW" sz="2400" dirty="0"/>
              <a:t>Cisco </a:t>
            </a:r>
            <a:r>
              <a:rPr lang="zh-TW" altLang="en-US" sz="2400" dirty="0"/>
              <a:t>路由器和其它設備可能會使用廣播尋找 </a:t>
            </a:r>
            <a:r>
              <a:rPr lang="en-US" altLang="zh-TW" sz="2400" dirty="0"/>
              <a:t>TFTP </a:t>
            </a:r>
            <a:r>
              <a:rPr lang="zh-TW" altLang="en-US" sz="2400" dirty="0"/>
              <a:t>伺服器，或者尋找 </a:t>
            </a:r>
            <a:r>
              <a:rPr lang="en-US" altLang="zh-TW" sz="2400" dirty="0"/>
              <a:t>TACACS </a:t>
            </a:r>
            <a:r>
              <a:rPr lang="zh-TW" altLang="en-US" sz="2400" dirty="0"/>
              <a:t>伺服器等驗證伺服器。 </a:t>
            </a:r>
            <a:endParaRPr lang="en-US" altLang="zh-TW" sz="2400" dirty="0" smtClean="0"/>
          </a:p>
          <a:p>
            <a:r>
              <a:rPr lang="zh-TW" altLang="en-US" sz="2400" dirty="0"/>
              <a:t>一個更簡單的解決方案是，在仲介路由器和交換器上設定 </a:t>
            </a:r>
            <a:r>
              <a:rPr lang="en-US" altLang="zh-TW" sz="2400" dirty="0"/>
              <a:t>Cisco IOS</a:t>
            </a:r>
            <a:r>
              <a:rPr lang="zh-TW" altLang="en-US" sz="2400" dirty="0">
                <a:solidFill>
                  <a:srgbClr val="FF0000"/>
                </a:solidFill>
              </a:rPr>
              <a:t>幫助位址</a:t>
            </a:r>
            <a:r>
              <a:rPr lang="zh-TW" altLang="en-US" sz="2400" dirty="0"/>
              <a:t>功能。 </a:t>
            </a:r>
            <a:endParaRPr lang="en-US" altLang="zh-TW" sz="2400" dirty="0" smtClean="0"/>
          </a:p>
        </p:txBody>
      </p:sp>
      <p:sp>
        <p:nvSpPr>
          <p:cNvPr id="46083" name="標題 2"/>
          <p:cNvSpPr>
            <a:spLocks noGrp="1"/>
          </p:cNvSpPr>
          <p:nvPr>
            <p:ph type="title"/>
          </p:nvPr>
        </p:nvSpPr>
        <p:spPr/>
        <p:txBody>
          <a:bodyPr/>
          <a:lstStyle/>
          <a:p>
            <a:r>
              <a:rPr lang="en-US" altLang="zh-TW" smtClean="0"/>
              <a:t>DHCP Relay</a:t>
            </a:r>
            <a:endParaRPr lang="zh-TW"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內容版面配置區 1"/>
          <p:cNvSpPr>
            <a:spLocks noGrp="1"/>
          </p:cNvSpPr>
          <p:nvPr>
            <p:ph idx="1"/>
          </p:nvPr>
        </p:nvSpPr>
        <p:spPr/>
        <p:txBody>
          <a:bodyPr/>
          <a:lstStyle/>
          <a:p>
            <a:r>
              <a:rPr lang="en-US" altLang="zh-TW" dirty="0" smtClean="0"/>
              <a:t>DHCP </a:t>
            </a:r>
            <a:r>
              <a:rPr lang="zh-TW" altLang="en-US" dirty="0"/>
              <a:t>動態配置 </a:t>
            </a:r>
            <a:r>
              <a:rPr lang="en-US" altLang="zh-TW" dirty="0"/>
              <a:t>IP </a:t>
            </a:r>
            <a:r>
              <a:rPr lang="zh-TW" altLang="en-US" dirty="0"/>
              <a:t>位址和其它重要的網路設定資訊。</a:t>
            </a:r>
            <a:endParaRPr lang="en-US" altLang="zh-TW" dirty="0" smtClean="0"/>
          </a:p>
          <a:p>
            <a:r>
              <a:rPr lang="zh-TW" altLang="en-US" dirty="0" smtClean="0"/>
              <a:t>一台 </a:t>
            </a:r>
            <a:r>
              <a:rPr lang="en-US" altLang="zh-TW" dirty="0"/>
              <a:t>Cisco </a:t>
            </a:r>
            <a:r>
              <a:rPr lang="zh-TW" altLang="en-US" dirty="0"/>
              <a:t>路由器來提供 </a:t>
            </a:r>
            <a:r>
              <a:rPr lang="en-US" altLang="zh-TW" dirty="0"/>
              <a:t>DHCP </a:t>
            </a:r>
            <a:r>
              <a:rPr lang="zh-TW" altLang="en-US" dirty="0"/>
              <a:t>服務，而不必使用昂貴的專用伺服器。</a:t>
            </a:r>
            <a:endParaRPr lang="en-US" altLang="zh-TW" dirty="0" smtClean="0"/>
          </a:p>
          <a:p>
            <a:pPr lvl="1"/>
            <a:r>
              <a:rPr lang="en-US" altLang="zh-TW" dirty="0" smtClean="0"/>
              <a:t>Cisco </a:t>
            </a:r>
            <a:r>
              <a:rPr lang="en-US" altLang="zh-TW" dirty="0"/>
              <a:t>IOS </a:t>
            </a:r>
            <a:r>
              <a:rPr lang="zh-TW" altLang="en-US" dirty="0"/>
              <a:t>的 </a:t>
            </a:r>
            <a:r>
              <a:rPr lang="en-US" altLang="zh-TW" dirty="0">
                <a:solidFill>
                  <a:srgbClr val="FF0000"/>
                </a:solidFill>
              </a:rPr>
              <a:t>easy IP </a:t>
            </a:r>
            <a:r>
              <a:rPr lang="zh-TW" altLang="en-US" dirty="0"/>
              <a:t>功能集就是一個不錯的選擇，它可提供全功能的 </a:t>
            </a:r>
            <a:r>
              <a:rPr lang="en-US" altLang="zh-TW" dirty="0"/>
              <a:t>DHCP </a:t>
            </a:r>
            <a:r>
              <a:rPr lang="zh-TW" altLang="en-US" dirty="0"/>
              <a:t>服務。</a:t>
            </a:r>
            <a:endParaRPr lang="zh-TW" altLang="en-US" dirty="0" smtClean="0"/>
          </a:p>
        </p:txBody>
      </p:sp>
      <p:sp>
        <p:nvSpPr>
          <p:cNvPr id="6147" name="標題 2"/>
          <p:cNvSpPr>
            <a:spLocks noGrp="1"/>
          </p:cNvSpPr>
          <p:nvPr>
            <p:ph type="title"/>
          </p:nvPr>
        </p:nvSpPr>
        <p:spPr/>
        <p:txBody>
          <a:bodyPr/>
          <a:lstStyle/>
          <a:p>
            <a:r>
              <a:rPr lang="en-US" altLang="zh-TW" smtClean="0"/>
              <a:t>Introducing DHCP</a:t>
            </a:r>
            <a:endParaRPr lang="zh-TW"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標題 1"/>
          <p:cNvSpPr>
            <a:spLocks noGrp="1"/>
          </p:cNvSpPr>
          <p:nvPr>
            <p:ph type="title"/>
          </p:nvPr>
        </p:nvSpPr>
        <p:spPr/>
        <p:txBody>
          <a:bodyPr/>
          <a:lstStyle/>
          <a:p>
            <a:r>
              <a:rPr lang="en-US" altLang="zh-TW" smtClean="0"/>
              <a:t>DHCP Relay</a:t>
            </a:r>
            <a:endParaRPr lang="zh-TW" altLang="en-US" smtClean="0"/>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1579563"/>
            <a:ext cx="52578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內容版面配置區 2"/>
          <p:cNvSpPr>
            <a:spLocks noGrp="1"/>
          </p:cNvSpPr>
          <p:nvPr>
            <p:ph idx="1"/>
          </p:nvPr>
        </p:nvSpPr>
        <p:spPr/>
        <p:txBody>
          <a:bodyPr/>
          <a:lstStyle/>
          <a:p>
            <a:r>
              <a:rPr lang="en-US" altLang="zh-TW" sz="2000" dirty="0"/>
              <a:t>DHCP </a:t>
            </a:r>
            <a:r>
              <a:rPr lang="zh-TW" altLang="en-US" sz="2000" dirty="0"/>
              <a:t>不是唯一一種可透過設定路由器來中繼的服務</a:t>
            </a:r>
            <a:r>
              <a:rPr lang="zh-TW" altLang="en-US" sz="2000" dirty="0" smtClean="0"/>
              <a:t>。</a:t>
            </a:r>
            <a:r>
              <a:rPr lang="en-US" altLang="zh-TW" sz="2000" b="1" dirty="0" err="1">
                <a:solidFill>
                  <a:srgbClr val="FF0000"/>
                </a:solidFill>
                <a:latin typeface="Courier New" pitchFamily="49" charset="0"/>
                <a:cs typeface="Courier New" pitchFamily="49" charset="0"/>
              </a:rPr>
              <a:t>ip</a:t>
            </a:r>
            <a:r>
              <a:rPr lang="en-US" altLang="zh-TW" sz="2000" b="1" dirty="0">
                <a:solidFill>
                  <a:srgbClr val="FF0000"/>
                </a:solidFill>
                <a:latin typeface="Courier New" pitchFamily="49" charset="0"/>
                <a:cs typeface="Courier New" pitchFamily="49" charset="0"/>
              </a:rPr>
              <a:t> helper-address </a:t>
            </a:r>
            <a:r>
              <a:rPr lang="zh-TW" altLang="en-US" sz="2000" dirty="0" smtClean="0"/>
              <a:t>命令</a:t>
            </a:r>
            <a:r>
              <a:rPr lang="zh-TW" altLang="en-US" sz="2000" dirty="0"/>
              <a:t>預設轉送下列八種 </a:t>
            </a:r>
            <a:r>
              <a:rPr lang="en-US" altLang="zh-TW" sz="2000" dirty="0"/>
              <a:t>UDP </a:t>
            </a:r>
            <a:r>
              <a:rPr lang="zh-TW" altLang="en-US" sz="2000" dirty="0"/>
              <a:t>服務： </a:t>
            </a:r>
            <a:endParaRPr lang="en-US" altLang="zh-TW" sz="2000" dirty="0" smtClean="0"/>
          </a:p>
          <a:p>
            <a:pPr lvl="1"/>
            <a:r>
              <a:rPr lang="en-US" altLang="zh-TW" sz="1800" dirty="0" smtClean="0"/>
              <a:t>Port 37: Time </a:t>
            </a:r>
          </a:p>
          <a:p>
            <a:pPr lvl="1"/>
            <a:r>
              <a:rPr lang="en-US" altLang="zh-TW" sz="1800" dirty="0" smtClean="0"/>
              <a:t>Port 49: TACACS</a:t>
            </a:r>
          </a:p>
          <a:p>
            <a:pPr lvl="1"/>
            <a:r>
              <a:rPr lang="en-US" altLang="zh-TW" sz="1800" dirty="0" smtClean="0"/>
              <a:t>Port 53: DNS</a:t>
            </a:r>
          </a:p>
          <a:p>
            <a:pPr lvl="1"/>
            <a:r>
              <a:rPr lang="en-US" altLang="zh-TW" sz="1800" dirty="0" smtClean="0"/>
              <a:t>Port 67: DHCP/BOOTP server</a:t>
            </a:r>
          </a:p>
          <a:p>
            <a:pPr lvl="1"/>
            <a:r>
              <a:rPr lang="en-US" altLang="zh-TW" sz="1800" dirty="0" smtClean="0"/>
              <a:t>Port 68: DHCP/BOOTP client</a:t>
            </a:r>
          </a:p>
          <a:p>
            <a:pPr lvl="1"/>
            <a:r>
              <a:rPr lang="en-US" altLang="zh-TW" sz="1800" dirty="0" smtClean="0"/>
              <a:t>Port 69: TFTP</a:t>
            </a:r>
          </a:p>
          <a:p>
            <a:pPr lvl="1"/>
            <a:r>
              <a:rPr lang="en-US" altLang="zh-TW" sz="1800" dirty="0" smtClean="0"/>
              <a:t>Port 137: NetBIOS name service</a:t>
            </a:r>
          </a:p>
          <a:p>
            <a:pPr lvl="1"/>
            <a:r>
              <a:rPr lang="en-US" altLang="zh-TW" sz="1800" dirty="0" smtClean="0"/>
              <a:t>Port 138: NetBIOS datagram service</a:t>
            </a:r>
          </a:p>
          <a:p>
            <a:r>
              <a:rPr lang="zh-TW" altLang="en-US" sz="2000" dirty="0"/>
              <a:t>要指定更多連接埠，請</a:t>
            </a:r>
            <a:r>
              <a:rPr lang="zh-TW" altLang="en-US" sz="2000" dirty="0" smtClean="0"/>
              <a:t>使用</a:t>
            </a:r>
            <a:r>
              <a:rPr lang="en-US" altLang="zh-TW" sz="2000" b="1" dirty="0" err="1">
                <a:solidFill>
                  <a:srgbClr val="FF0000"/>
                </a:solidFill>
                <a:latin typeface="Courier New" pitchFamily="49" charset="0"/>
                <a:cs typeface="Courier New" pitchFamily="49" charset="0"/>
              </a:rPr>
              <a:t>ip</a:t>
            </a:r>
            <a:r>
              <a:rPr lang="en-US" altLang="zh-TW" sz="2000" b="1" dirty="0">
                <a:solidFill>
                  <a:srgbClr val="FF0000"/>
                </a:solidFill>
                <a:latin typeface="Courier New" pitchFamily="49" charset="0"/>
                <a:cs typeface="Courier New" pitchFamily="49" charset="0"/>
              </a:rPr>
              <a:t> </a:t>
            </a:r>
            <a:r>
              <a:rPr lang="en-US" altLang="zh-TW" sz="2000" b="1" dirty="0" smtClean="0">
                <a:solidFill>
                  <a:srgbClr val="FF0000"/>
                </a:solidFill>
                <a:latin typeface="Courier New" pitchFamily="49" charset="0"/>
                <a:cs typeface="Courier New" pitchFamily="49" charset="0"/>
              </a:rPr>
              <a:t>forward-protocol</a:t>
            </a:r>
            <a:r>
              <a:rPr lang="zh-TW" altLang="en-US" sz="2000" dirty="0" smtClean="0"/>
              <a:t>命令</a:t>
            </a:r>
            <a:r>
              <a:rPr lang="zh-TW" altLang="en-US" sz="2000" dirty="0"/>
              <a:t>精確指定需轉送哪些類型的廣播封包。 </a:t>
            </a:r>
            <a:endParaRPr lang="en-US" altLang="zh-TW" sz="2000" dirty="0" smtClean="0"/>
          </a:p>
        </p:txBody>
      </p:sp>
      <p:sp>
        <p:nvSpPr>
          <p:cNvPr id="48131" name="標題 1"/>
          <p:cNvSpPr>
            <a:spLocks noGrp="1"/>
          </p:cNvSpPr>
          <p:nvPr>
            <p:ph type="title"/>
          </p:nvPr>
        </p:nvSpPr>
        <p:spPr/>
        <p:txBody>
          <a:bodyPr/>
          <a:lstStyle/>
          <a:p>
            <a:r>
              <a:rPr lang="en-US" altLang="zh-TW" smtClean="0"/>
              <a:t>DHCP Relay</a:t>
            </a:r>
            <a:endParaRPr lang="zh-TW" alt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標題 1"/>
          <p:cNvSpPr>
            <a:spLocks noGrp="1"/>
          </p:cNvSpPr>
          <p:nvPr>
            <p:ph type="title"/>
          </p:nvPr>
        </p:nvSpPr>
        <p:spPr/>
        <p:txBody>
          <a:bodyPr/>
          <a:lstStyle/>
          <a:p>
            <a:r>
              <a:rPr lang="en-US" altLang="zh-TW" sz="3600" smtClean="0"/>
              <a:t>Configuring a DHCP Server Using SDM</a:t>
            </a:r>
            <a:endParaRPr lang="zh-TW" altLang="en-US" sz="3600" smtClean="0"/>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643063"/>
            <a:ext cx="8323262"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63" y="3937000"/>
            <a:ext cx="33274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p:txBody>
          <a:bodyPr/>
          <a:lstStyle/>
          <a:p>
            <a:r>
              <a:rPr lang="en-US" altLang="zh-TW" sz="3600" smtClean="0"/>
              <a:t>Configuring a DHCP Server Using SDM</a:t>
            </a:r>
            <a:endParaRPr lang="zh-TW" altLang="en-US" sz="3600" smtClean="0"/>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1463675"/>
            <a:ext cx="53228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p:txBody>
          <a:bodyPr/>
          <a:lstStyle/>
          <a:p>
            <a:r>
              <a:rPr lang="en-US" altLang="zh-TW" sz="3600" smtClean="0"/>
              <a:t>Configuring a DHCP Server Using SDM</a:t>
            </a:r>
            <a:endParaRPr lang="zh-TW" altLang="en-US" sz="3600" smtClean="0"/>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689100"/>
            <a:ext cx="828675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內容版面配置區 1"/>
          <p:cNvSpPr>
            <a:spLocks noGrp="1"/>
          </p:cNvSpPr>
          <p:nvPr>
            <p:ph idx="1"/>
          </p:nvPr>
        </p:nvSpPr>
        <p:spPr/>
        <p:txBody>
          <a:bodyPr/>
          <a:lstStyle/>
          <a:p>
            <a:r>
              <a:rPr lang="en-US" altLang="zh-TW" dirty="0"/>
              <a:t>DHCP </a:t>
            </a:r>
            <a:r>
              <a:rPr lang="zh-TW" altLang="en-US" dirty="0"/>
              <a:t>問題可能有多種起因，例如作業系統、網路卡驅動程式或 </a:t>
            </a:r>
            <a:r>
              <a:rPr lang="en-US" altLang="zh-TW" dirty="0"/>
              <a:t>DHCP/BOOTP </a:t>
            </a:r>
            <a:r>
              <a:rPr lang="zh-TW" altLang="en-US" dirty="0"/>
              <a:t>中繼代理的軟體缺陷等，但是最常見的原因是設定問題</a:t>
            </a:r>
            <a:r>
              <a:rPr lang="zh-TW" altLang="en-US" dirty="0" smtClean="0"/>
              <a:t>。</a:t>
            </a:r>
            <a:endParaRPr lang="en-US" altLang="zh-TW" dirty="0" smtClean="0"/>
          </a:p>
          <a:p>
            <a:pPr lvl="1"/>
            <a:r>
              <a:rPr lang="zh-TW" altLang="en-US" dirty="0"/>
              <a:t>鑒於可能發生問題的地方有多處，因此需要採取系統化的方法來排除故障</a:t>
            </a:r>
            <a:r>
              <a:rPr lang="zh-TW" altLang="en-US" dirty="0" smtClean="0"/>
              <a:t>。</a:t>
            </a:r>
          </a:p>
        </p:txBody>
      </p:sp>
      <p:sp>
        <p:nvSpPr>
          <p:cNvPr id="52227" name="標題 2"/>
          <p:cNvSpPr>
            <a:spLocks noGrp="1"/>
          </p:cNvSpPr>
          <p:nvPr>
            <p:ph type="title"/>
          </p:nvPr>
        </p:nvSpPr>
        <p:spPr/>
        <p:txBody>
          <a:bodyPr/>
          <a:lstStyle/>
          <a:p>
            <a:r>
              <a:rPr lang="en-US" altLang="zh-TW" smtClean="0"/>
              <a:t>Troubleshooting DHCP</a:t>
            </a:r>
            <a:endParaRPr lang="zh-TW" altLang="en-US" smtClean="0"/>
          </a:p>
        </p:txBody>
      </p:sp>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4310064"/>
            <a:ext cx="8582983" cy="1508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內容版面配置區 1"/>
          <p:cNvSpPr>
            <a:spLocks noGrp="1"/>
          </p:cNvSpPr>
          <p:nvPr>
            <p:ph idx="1"/>
          </p:nvPr>
        </p:nvSpPr>
        <p:spPr>
          <a:xfrm>
            <a:off x="403762" y="1662738"/>
            <a:ext cx="8300852" cy="4144962"/>
          </a:xfrm>
        </p:spPr>
        <p:txBody>
          <a:bodyPr/>
          <a:lstStyle/>
          <a:p>
            <a:r>
              <a:rPr lang="en-US" altLang="zh-TW" sz="2000" dirty="0" smtClean="0"/>
              <a:t>Task 1: Resolve IP Address Conflicts</a:t>
            </a:r>
          </a:p>
          <a:p>
            <a:pPr lvl="1"/>
            <a:r>
              <a:rPr lang="en-US" altLang="zh-TW" sz="1800" b="1" dirty="0">
                <a:solidFill>
                  <a:srgbClr val="FF0000"/>
                </a:solidFill>
                <a:latin typeface="Courier New" pitchFamily="49" charset="0"/>
                <a:cs typeface="Courier New" pitchFamily="49" charset="0"/>
              </a:rPr>
              <a:t>show </a:t>
            </a:r>
            <a:r>
              <a:rPr lang="en-US" altLang="zh-TW" sz="1800" b="1" dirty="0" err="1">
                <a:solidFill>
                  <a:srgbClr val="FF0000"/>
                </a:solidFill>
                <a:latin typeface="Courier New" pitchFamily="49" charset="0"/>
                <a:cs typeface="Courier New" pitchFamily="49" charset="0"/>
              </a:rPr>
              <a:t>ip</a:t>
            </a:r>
            <a:r>
              <a:rPr lang="en-US" altLang="zh-TW" sz="1800" b="1" dirty="0">
                <a:solidFill>
                  <a:srgbClr val="FF0000"/>
                </a:solidFill>
                <a:latin typeface="Courier New" pitchFamily="49" charset="0"/>
                <a:cs typeface="Courier New" pitchFamily="49" charset="0"/>
              </a:rPr>
              <a:t> </a:t>
            </a:r>
            <a:r>
              <a:rPr lang="en-US" altLang="zh-TW" sz="1800" b="1" dirty="0" err="1">
                <a:solidFill>
                  <a:srgbClr val="FF0000"/>
                </a:solidFill>
                <a:latin typeface="Courier New" pitchFamily="49" charset="0"/>
                <a:cs typeface="Courier New" pitchFamily="49" charset="0"/>
              </a:rPr>
              <a:t>dhcp</a:t>
            </a:r>
            <a:r>
              <a:rPr lang="en-US" altLang="zh-TW" sz="1800" b="1" dirty="0">
                <a:solidFill>
                  <a:srgbClr val="FF0000"/>
                </a:solidFill>
                <a:latin typeface="Courier New" pitchFamily="49" charset="0"/>
                <a:cs typeface="Courier New" pitchFamily="49" charset="0"/>
              </a:rPr>
              <a:t> </a:t>
            </a:r>
            <a:r>
              <a:rPr lang="en-US" altLang="zh-TW" sz="1800" b="1" dirty="0" smtClean="0">
                <a:solidFill>
                  <a:srgbClr val="FF0000"/>
                </a:solidFill>
                <a:latin typeface="Courier New" pitchFamily="49" charset="0"/>
                <a:cs typeface="Courier New" pitchFamily="49" charset="0"/>
              </a:rPr>
              <a:t>conflict</a:t>
            </a:r>
            <a:r>
              <a:rPr lang="zh-TW" altLang="en-US" sz="1800" dirty="0" smtClean="0"/>
              <a:t>命令顯示</a:t>
            </a:r>
            <a:r>
              <a:rPr lang="en-US" altLang="zh-TW" sz="1800" dirty="0" smtClean="0"/>
              <a:t>DHCP</a:t>
            </a:r>
            <a:r>
              <a:rPr lang="zh-TW" altLang="en-US" sz="1800" dirty="0" smtClean="0"/>
              <a:t>伺服器</a:t>
            </a:r>
            <a:r>
              <a:rPr lang="zh-TW" altLang="en-US" sz="1800" dirty="0"/>
              <a:t>記錄的所有位址碰撞</a:t>
            </a:r>
            <a:r>
              <a:rPr lang="zh-TW" altLang="en-US" sz="1800" dirty="0" smtClean="0"/>
              <a:t>。</a:t>
            </a:r>
            <a:endParaRPr lang="en-US" altLang="zh-TW" sz="1800" dirty="0" smtClean="0"/>
          </a:p>
          <a:p>
            <a:pPr lvl="1"/>
            <a:r>
              <a:rPr lang="zh-TW" altLang="en-US" sz="1800" dirty="0"/>
              <a:t>伺服器使用 </a:t>
            </a:r>
            <a:r>
              <a:rPr lang="en-US" altLang="zh-TW" sz="1800" dirty="0"/>
              <a:t>ping </a:t>
            </a:r>
            <a:r>
              <a:rPr lang="zh-TW" altLang="en-US" sz="1800" dirty="0"/>
              <a:t>命令檢測碰撞。用戶端使用位址解析通訊協定 </a:t>
            </a:r>
            <a:r>
              <a:rPr lang="en-US" altLang="zh-TW" sz="1800" dirty="0"/>
              <a:t>(ARP) </a:t>
            </a:r>
            <a:r>
              <a:rPr lang="zh-TW" altLang="en-US" sz="1800" dirty="0"/>
              <a:t>檢測用戶端。如果檢測到位址碰撞，碰撞位址將從儲存區中刪除，直到管理者解決碰撞問題後才予以配置。 </a:t>
            </a:r>
            <a:endParaRPr lang="en-US" altLang="zh-TW" sz="1800" dirty="0" smtClean="0"/>
          </a:p>
          <a:p>
            <a:r>
              <a:rPr lang="en-US" altLang="zh-TW" sz="2000" dirty="0" smtClean="0"/>
              <a:t>Task 2: Verify Physical Connectivity</a:t>
            </a:r>
          </a:p>
          <a:p>
            <a:pPr lvl="1"/>
            <a:r>
              <a:rPr lang="en-US" altLang="zh-TW" sz="1800" b="1" dirty="0" smtClean="0">
                <a:solidFill>
                  <a:srgbClr val="FF0000"/>
                </a:solidFill>
                <a:latin typeface="Courier New" pitchFamily="49" charset="0"/>
                <a:cs typeface="Courier New" pitchFamily="49" charset="0"/>
              </a:rPr>
              <a:t>show </a:t>
            </a:r>
            <a:r>
              <a:rPr lang="en-US" altLang="zh-TW" sz="1800" b="1" dirty="0">
                <a:solidFill>
                  <a:srgbClr val="FF0000"/>
                </a:solidFill>
                <a:latin typeface="Courier New" pitchFamily="49" charset="0"/>
                <a:cs typeface="Courier New" pitchFamily="49" charset="0"/>
              </a:rPr>
              <a:t>interface </a:t>
            </a:r>
            <a:r>
              <a:rPr lang="en-US" altLang="zh-TW" sz="1800" b="1" i="1" dirty="0" err="1" smtClean="0">
                <a:solidFill>
                  <a:srgbClr val="FF0000"/>
                </a:solidFill>
                <a:latin typeface="Courier New" pitchFamily="49" charset="0"/>
                <a:cs typeface="Courier New" pitchFamily="49" charset="0"/>
              </a:rPr>
              <a:t>interface</a:t>
            </a:r>
            <a:r>
              <a:rPr lang="zh-TW" altLang="en-US" sz="1800" dirty="0" smtClean="0"/>
              <a:t>確認</a:t>
            </a:r>
            <a:r>
              <a:rPr lang="zh-TW" altLang="en-US" sz="1800" dirty="0"/>
              <a:t>用戶端預設閘道的路由器介面工作正常。如果介面狀態不是開啟，則該連接埠不傳輸</a:t>
            </a:r>
            <a:r>
              <a:rPr lang="zh-TW" altLang="en-US" sz="1800" dirty="0" smtClean="0"/>
              <a:t>流量。 </a:t>
            </a:r>
            <a:endParaRPr lang="en-US" altLang="zh-TW" sz="1800" dirty="0" smtClean="0"/>
          </a:p>
          <a:p>
            <a:r>
              <a:rPr lang="en-US" altLang="zh-TW" sz="2000" dirty="0" smtClean="0"/>
              <a:t>Task 3:</a:t>
            </a:r>
            <a:r>
              <a:rPr lang="zh-TW" altLang="en-US" sz="2000" dirty="0"/>
              <a:t>排除任何 </a:t>
            </a:r>
            <a:r>
              <a:rPr lang="en-US" altLang="zh-TW" sz="2000" dirty="0"/>
              <a:t>DHCP </a:t>
            </a:r>
            <a:r>
              <a:rPr lang="zh-TW" altLang="en-US" sz="2000" dirty="0"/>
              <a:t>故障時，請在一台用戶端工作站上設定</a:t>
            </a:r>
            <a:r>
              <a:rPr lang="zh-TW" altLang="en-US" sz="2000" dirty="0">
                <a:solidFill>
                  <a:srgbClr val="FF0000"/>
                </a:solidFill>
              </a:rPr>
              <a:t>靜態 </a:t>
            </a:r>
            <a:r>
              <a:rPr lang="en-US" altLang="zh-TW" sz="2000" dirty="0">
                <a:solidFill>
                  <a:srgbClr val="FF0000"/>
                </a:solidFill>
              </a:rPr>
              <a:t>IP </a:t>
            </a:r>
            <a:r>
              <a:rPr lang="zh-TW" altLang="en-US" sz="2000" dirty="0">
                <a:solidFill>
                  <a:srgbClr val="FF0000"/>
                </a:solidFill>
              </a:rPr>
              <a:t>位</a:t>
            </a:r>
            <a:r>
              <a:rPr lang="zh-TW" altLang="en-US" sz="2000" dirty="0" smtClean="0">
                <a:solidFill>
                  <a:srgbClr val="FF0000"/>
                </a:solidFill>
              </a:rPr>
              <a:t>址</a:t>
            </a:r>
            <a:r>
              <a:rPr lang="en-US" altLang="zh-TW" sz="2000" dirty="0" smtClean="0">
                <a:solidFill>
                  <a:srgbClr val="FF0000"/>
                </a:solidFill>
              </a:rPr>
              <a:t>(Static </a:t>
            </a:r>
            <a:r>
              <a:rPr lang="en-US" altLang="zh-TW" sz="2000" dirty="0">
                <a:solidFill>
                  <a:srgbClr val="FF0000"/>
                </a:solidFill>
              </a:rPr>
              <a:t>IP </a:t>
            </a:r>
            <a:r>
              <a:rPr lang="en-US" altLang="zh-TW" sz="2000" dirty="0" smtClean="0">
                <a:solidFill>
                  <a:srgbClr val="FF0000"/>
                </a:solidFill>
              </a:rPr>
              <a:t>Address)</a:t>
            </a:r>
            <a:r>
              <a:rPr lang="zh-TW" altLang="en-US" sz="2000" dirty="0" smtClean="0"/>
              <a:t>來</a:t>
            </a:r>
            <a:r>
              <a:rPr lang="zh-TW" altLang="en-US" sz="2000" dirty="0"/>
              <a:t>檢驗網路連通性</a:t>
            </a:r>
            <a:r>
              <a:rPr lang="zh-TW" altLang="en-US" sz="2000" dirty="0" smtClean="0"/>
              <a:t>。</a:t>
            </a:r>
            <a:endParaRPr lang="en-US" altLang="zh-TW" sz="2000" dirty="0" smtClean="0"/>
          </a:p>
          <a:p>
            <a:r>
              <a:rPr lang="en-US" altLang="zh-TW" sz="2000" dirty="0" smtClean="0"/>
              <a:t>Task 4: Verify Switch Port Configuration (STP </a:t>
            </a:r>
            <a:r>
              <a:rPr lang="en-US" altLang="zh-TW" sz="2000" dirty="0" err="1" smtClean="0"/>
              <a:t>Portfast</a:t>
            </a:r>
            <a:r>
              <a:rPr lang="en-US" altLang="zh-TW" sz="2000" dirty="0" smtClean="0"/>
              <a:t> and Other Commands)</a:t>
            </a:r>
          </a:p>
          <a:p>
            <a:r>
              <a:rPr lang="en-US" altLang="zh-TW" sz="2000" dirty="0" smtClean="0"/>
              <a:t>Task 5:</a:t>
            </a:r>
            <a:r>
              <a:rPr lang="zh-TW" altLang="en-US" sz="2000" dirty="0"/>
              <a:t>辨別 </a:t>
            </a:r>
            <a:r>
              <a:rPr lang="en-US" altLang="zh-TW" sz="2000" dirty="0"/>
              <a:t>DHCP </a:t>
            </a:r>
            <a:r>
              <a:rPr lang="zh-TW" altLang="en-US" sz="2000" dirty="0"/>
              <a:t>用戶端在 </a:t>
            </a:r>
            <a:r>
              <a:rPr lang="en-US" altLang="zh-TW" sz="2000" dirty="0"/>
              <a:t>DHCP </a:t>
            </a:r>
            <a:r>
              <a:rPr lang="zh-TW" altLang="en-US" sz="2000" dirty="0"/>
              <a:t>伺服器所處的子網或 </a:t>
            </a:r>
            <a:r>
              <a:rPr lang="en-US" altLang="zh-TW" sz="2000" dirty="0"/>
              <a:t>VLAN </a:t>
            </a:r>
            <a:r>
              <a:rPr lang="zh-TW" altLang="en-US" sz="2000" dirty="0"/>
              <a:t>上是否能獲得 </a:t>
            </a:r>
            <a:r>
              <a:rPr lang="en-US" altLang="zh-TW" sz="2000" dirty="0"/>
              <a:t>IP </a:t>
            </a:r>
            <a:r>
              <a:rPr lang="zh-TW" altLang="en-US" sz="2000" dirty="0"/>
              <a:t>位址</a:t>
            </a:r>
            <a:endParaRPr lang="zh-TW" altLang="en-US" sz="2000" dirty="0" smtClean="0"/>
          </a:p>
        </p:txBody>
      </p:sp>
      <p:sp>
        <p:nvSpPr>
          <p:cNvPr id="53251" name="標題 2"/>
          <p:cNvSpPr>
            <a:spLocks noGrp="1"/>
          </p:cNvSpPr>
          <p:nvPr>
            <p:ph type="title"/>
          </p:nvPr>
        </p:nvSpPr>
        <p:spPr/>
        <p:txBody>
          <a:bodyPr/>
          <a:lstStyle/>
          <a:p>
            <a:r>
              <a:rPr lang="en-US" altLang="zh-TW" smtClean="0"/>
              <a:t>Troubleshooting DHCP</a:t>
            </a:r>
            <a:endParaRPr lang="zh-TW" alt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內容版面配置區 1"/>
          <p:cNvSpPr>
            <a:spLocks noGrp="1"/>
          </p:cNvSpPr>
          <p:nvPr>
            <p:ph idx="1"/>
          </p:nvPr>
        </p:nvSpPr>
        <p:spPr>
          <a:xfrm>
            <a:off x="629392" y="1900238"/>
            <a:ext cx="7980218" cy="4144962"/>
          </a:xfrm>
        </p:spPr>
        <p:txBody>
          <a:bodyPr/>
          <a:lstStyle/>
          <a:p>
            <a:r>
              <a:rPr lang="en-US" altLang="zh-TW" sz="2400" dirty="0" smtClean="0"/>
              <a:t>Step 1.</a:t>
            </a:r>
            <a:r>
              <a:rPr lang="zh-TW" altLang="en-US" sz="2400" dirty="0"/>
              <a:t>檢驗 </a:t>
            </a:r>
            <a:r>
              <a:rPr lang="en-US" altLang="zh-TW" sz="2400" b="1" dirty="0" err="1">
                <a:solidFill>
                  <a:srgbClr val="FF0000"/>
                </a:solidFill>
                <a:latin typeface="Courier New" pitchFamily="49" charset="0"/>
                <a:cs typeface="Courier New" pitchFamily="49" charset="0"/>
              </a:rPr>
              <a:t>ip</a:t>
            </a:r>
            <a:r>
              <a:rPr lang="en-US" altLang="zh-TW" sz="2400" b="1" dirty="0">
                <a:solidFill>
                  <a:srgbClr val="FF0000"/>
                </a:solidFill>
                <a:latin typeface="Courier New" pitchFamily="49" charset="0"/>
                <a:cs typeface="Courier New" pitchFamily="49" charset="0"/>
              </a:rPr>
              <a:t> helper-address </a:t>
            </a:r>
            <a:r>
              <a:rPr lang="zh-TW" altLang="en-US" sz="2400" dirty="0" smtClean="0"/>
              <a:t>命令</a:t>
            </a:r>
            <a:r>
              <a:rPr lang="zh-TW" altLang="en-US" sz="2400" dirty="0"/>
              <a:t>是設定在正確的介面上。它必須存在於包含 </a:t>
            </a:r>
            <a:r>
              <a:rPr lang="en-US" altLang="zh-TW" sz="2400" dirty="0"/>
              <a:t>DHCP </a:t>
            </a:r>
            <a:r>
              <a:rPr lang="zh-TW" altLang="en-US" sz="2400" dirty="0"/>
              <a:t>用戶端工作站的 </a:t>
            </a:r>
            <a:r>
              <a:rPr lang="en-US" altLang="zh-TW" sz="2400" dirty="0"/>
              <a:t>LAN </a:t>
            </a:r>
            <a:r>
              <a:rPr lang="zh-TW" altLang="en-US" sz="2400" dirty="0"/>
              <a:t>的接入介面上，並且必須指向正確的 </a:t>
            </a:r>
            <a:r>
              <a:rPr lang="en-US" altLang="zh-TW" sz="2400" dirty="0"/>
              <a:t>DHCP </a:t>
            </a:r>
            <a:r>
              <a:rPr lang="zh-TW" altLang="en-US" sz="2400" dirty="0"/>
              <a:t>伺服器。 </a:t>
            </a:r>
            <a:endParaRPr lang="en-US" altLang="zh-TW" sz="2400" dirty="0" smtClean="0"/>
          </a:p>
          <a:p>
            <a:r>
              <a:rPr lang="en-US" altLang="zh-TW" sz="2400" dirty="0" smtClean="0"/>
              <a:t>Step 2. </a:t>
            </a:r>
            <a:r>
              <a:rPr lang="zh-TW" altLang="en-US" sz="2400" dirty="0"/>
              <a:t>確認沒有設定全域設定命令 </a:t>
            </a:r>
            <a:r>
              <a:rPr lang="en-US" altLang="zh-TW" sz="2400" b="1" dirty="0">
                <a:solidFill>
                  <a:srgbClr val="FF0000"/>
                </a:solidFill>
                <a:latin typeface="Courier New" pitchFamily="49" charset="0"/>
                <a:cs typeface="Courier New" pitchFamily="49" charset="0"/>
              </a:rPr>
              <a:t>no service </a:t>
            </a:r>
            <a:r>
              <a:rPr lang="en-US" altLang="zh-TW" sz="2400" b="1" dirty="0" err="1">
                <a:solidFill>
                  <a:srgbClr val="FF0000"/>
                </a:solidFill>
                <a:latin typeface="Courier New" pitchFamily="49" charset="0"/>
                <a:cs typeface="Courier New" pitchFamily="49" charset="0"/>
              </a:rPr>
              <a:t>dhcp</a:t>
            </a:r>
            <a:r>
              <a:rPr lang="en-US" altLang="zh-TW" sz="2400" b="1" dirty="0">
                <a:solidFill>
                  <a:srgbClr val="FF0000"/>
                </a:solidFill>
                <a:latin typeface="Courier New" pitchFamily="49" charset="0"/>
                <a:cs typeface="Courier New" pitchFamily="49" charset="0"/>
              </a:rPr>
              <a:t> </a:t>
            </a:r>
            <a:r>
              <a:rPr lang="zh-TW" altLang="en-US" sz="2400" dirty="0" smtClean="0"/>
              <a:t>。</a:t>
            </a:r>
            <a:r>
              <a:rPr lang="zh-TW" altLang="en-US" sz="2400" dirty="0"/>
              <a:t>此命令會停用路由器上的所有 </a:t>
            </a:r>
            <a:r>
              <a:rPr lang="en-US" altLang="zh-TW" sz="2400" dirty="0"/>
              <a:t>DHCP </a:t>
            </a:r>
            <a:r>
              <a:rPr lang="zh-TW" altLang="en-US" sz="2400" dirty="0"/>
              <a:t>伺服器和中繼功能。命令 </a:t>
            </a:r>
            <a:r>
              <a:rPr lang="en-US" altLang="zh-TW" sz="2400" b="1" dirty="0">
                <a:solidFill>
                  <a:srgbClr val="FF0000"/>
                </a:solidFill>
                <a:latin typeface="Courier New" pitchFamily="49" charset="0"/>
                <a:cs typeface="Courier New" pitchFamily="49" charset="0"/>
              </a:rPr>
              <a:t>service </a:t>
            </a:r>
            <a:r>
              <a:rPr lang="en-US" altLang="zh-TW" sz="2400" b="1" dirty="0" err="1">
                <a:solidFill>
                  <a:srgbClr val="FF0000"/>
                </a:solidFill>
                <a:latin typeface="Courier New" pitchFamily="49" charset="0"/>
                <a:cs typeface="Courier New" pitchFamily="49" charset="0"/>
              </a:rPr>
              <a:t>dhcp</a:t>
            </a:r>
            <a:r>
              <a:rPr lang="en-US" altLang="zh-TW" sz="2400" b="1" dirty="0">
                <a:solidFill>
                  <a:srgbClr val="FF0000"/>
                </a:solidFill>
                <a:latin typeface="Courier New" pitchFamily="49" charset="0"/>
                <a:cs typeface="Courier New" pitchFamily="49" charset="0"/>
              </a:rPr>
              <a:t> </a:t>
            </a:r>
            <a:r>
              <a:rPr lang="zh-TW" altLang="en-US" sz="2400" dirty="0" smtClean="0"/>
              <a:t>沒有</a:t>
            </a:r>
            <a:r>
              <a:rPr lang="zh-TW" altLang="en-US" sz="2400" dirty="0"/>
              <a:t>出現在設定中，因為它是預設設定。 </a:t>
            </a:r>
            <a:endParaRPr lang="en-US" altLang="zh-TW" sz="2400" dirty="0" smtClean="0"/>
          </a:p>
        </p:txBody>
      </p:sp>
      <p:sp>
        <p:nvSpPr>
          <p:cNvPr id="54275" name="標題 2"/>
          <p:cNvSpPr>
            <a:spLocks noGrp="1"/>
          </p:cNvSpPr>
          <p:nvPr>
            <p:ph type="title"/>
          </p:nvPr>
        </p:nvSpPr>
        <p:spPr/>
        <p:txBody>
          <a:bodyPr/>
          <a:lstStyle/>
          <a:p>
            <a:r>
              <a:rPr lang="en-US" altLang="zh-TW" sz="3200" smtClean="0"/>
              <a:t>Verify DHCP/BOOTP Relay Configuration</a:t>
            </a:r>
            <a:endParaRPr lang="zh-TW" altLang="en-US" sz="3200" smtClean="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86" y="4575711"/>
            <a:ext cx="6491844" cy="228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p:cNvSpPr>
          <p:nvPr>
            <p:ph type="title"/>
          </p:nvPr>
        </p:nvSpPr>
        <p:spPr/>
        <p:txBody>
          <a:bodyPr/>
          <a:lstStyle/>
          <a:p>
            <a:r>
              <a:rPr lang="en-US" altLang="zh-TW" smtClean="0"/>
              <a:t>Verify DHCP Requests Using debug</a:t>
            </a:r>
            <a:endParaRPr lang="zh-TW" altLang="en-US" smtClean="0"/>
          </a:p>
        </p:txBody>
      </p:sp>
      <p:pic>
        <p:nvPicPr>
          <p:cNvPr id="563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751013"/>
            <a:ext cx="8431212"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6324" name="文字方塊 4"/>
          <p:cNvSpPr txBox="1">
            <a:spLocks noChangeArrowheads="1"/>
          </p:cNvSpPr>
          <p:nvPr/>
        </p:nvSpPr>
        <p:spPr bwMode="auto">
          <a:xfrm>
            <a:off x="935038" y="3979863"/>
            <a:ext cx="6297035" cy="75713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標楷體" pitchFamily="65" charset="-120"/>
              </a:defRPr>
            </a:lvl1pPr>
            <a:lvl2pPr marL="742950" indent="-285750">
              <a:defRPr sz="2400">
                <a:solidFill>
                  <a:schemeClr val="tx1"/>
                </a:solidFill>
                <a:latin typeface="Arial" charset="0"/>
                <a:ea typeface="標楷體" pitchFamily="65" charset="-120"/>
              </a:defRPr>
            </a:lvl2pPr>
            <a:lvl3pPr marL="1143000" indent="-228600">
              <a:defRPr sz="2400">
                <a:solidFill>
                  <a:schemeClr val="tx1"/>
                </a:solidFill>
                <a:latin typeface="Arial" charset="0"/>
                <a:ea typeface="標楷體" pitchFamily="65" charset="-120"/>
              </a:defRPr>
            </a:lvl3pPr>
            <a:lvl4pPr marL="1600200" indent="-228600">
              <a:defRPr sz="2400">
                <a:solidFill>
                  <a:schemeClr val="tx1"/>
                </a:solidFill>
                <a:latin typeface="Arial" charset="0"/>
                <a:ea typeface="標楷體" pitchFamily="65" charset="-120"/>
              </a:defRPr>
            </a:lvl4pPr>
            <a:lvl5pPr marL="2057400" indent="-228600">
              <a:defRPr sz="2400">
                <a:solidFill>
                  <a:schemeClr val="tx1"/>
                </a:solidFill>
                <a:latin typeface="Arial" charset="0"/>
                <a:ea typeface="標楷體" pitchFamily="65" charset="-12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zh-TW" altLang="en-US" dirty="0" smtClean="0"/>
              <a:t>用來排除 </a:t>
            </a:r>
            <a:r>
              <a:rPr lang="en-US" altLang="zh-TW" dirty="0" smtClean="0"/>
              <a:t>DHCP </a:t>
            </a:r>
            <a:r>
              <a:rPr lang="zh-TW" altLang="en-US" dirty="0" smtClean="0"/>
              <a:t>運作故障的一個有用命令是 </a:t>
            </a:r>
            <a:r>
              <a:rPr lang="en-US" altLang="zh-TW" b="1" dirty="0" smtClean="0">
                <a:solidFill>
                  <a:srgbClr val="FF0000"/>
                </a:solidFill>
                <a:latin typeface="Courier New" pitchFamily="49" charset="0"/>
                <a:cs typeface="Courier New" pitchFamily="49" charset="0"/>
              </a:rPr>
              <a:t>debug </a:t>
            </a:r>
            <a:r>
              <a:rPr lang="en-US" altLang="zh-TW" b="1" dirty="0" err="1" smtClean="0">
                <a:solidFill>
                  <a:srgbClr val="FF0000"/>
                </a:solidFill>
                <a:latin typeface="Courier New" pitchFamily="49" charset="0"/>
                <a:cs typeface="Courier New" pitchFamily="49" charset="0"/>
              </a:rPr>
              <a:t>ip</a:t>
            </a:r>
            <a:r>
              <a:rPr lang="en-US" altLang="zh-TW" b="1" dirty="0" smtClean="0">
                <a:solidFill>
                  <a:srgbClr val="FF0000"/>
                </a:solidFill>
                <a:latin typeface="Courier New" pitchFamily="49" charset="0"/>
                <a:cs typeface="Courier New" pitchFamily="49" charset="0"/>
              </a:rPr>
              <a:t> </a:t>
            </a:r>
            <a:r>
              <a:rPr lang="en-US" altLang="zh-TW" b="1" dirty="0" err="1" smtClean="0">
                <a:solidFill>
                  <a:srgbClr val="FF0000"/>
                </a:solidFill>
                <a:latin typeface="Courier New" pitchFamily="49" charset="0"/>
                <a:cs typeface="Courier New" pitchFamily="49" charset="0"/>
              </a:rPr>
              <a:t>dhcp</a:t>
            </a:r>
            <a:r>
              <a:rPr lang="en-US" altLang="zh-TW" b="1" dirty="0" smtClean="0">
                <a:solidFill>
                  <a:srgbClr val="FF0000"/>
                </a:solidFill>
                <a:latin typeface="Courier New" pitchFamily="49" charset="0"/>
                <a:cs typeface="Courier New" pitchFamily="49" charset="0"/>
              </a:rPr>
              <a:t> server events </a:t>
            </a:r>
            <a:r>
              <a:rPr lang="zh-TW" altLang="en-US" dirty="0" smtClean="0"/>
              <a:t>命令。</a:t>
            </a:r>
            <a:endParaRPr lang="zh-TW"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sz="quarter"/>
          </p:nvPr>
        </p:nvSpPr>
        <p:spPr>
          <a:xfrm>
            <a:off x="185738" y="2671763"/>
            <a:ext cx="4060825" cy="830262"/>
          </a:xfrm>
          <a:noFill/>
        </p:spPr>
        <p:txBody>
          <a:bodyPr/>
          <a:lstStyle/>
          <a:p>
            <a:pPr algn="ctr" eaLnBrk="1" hangingPunct="1"/>
            <a:r>
              <a:rPr lang="en-US" altLang="zh-TW" sz="4300" smtClean="0"/>
              <a:t>7.2 </a:t>
            </a:r>
            <a:br>
              <a:rPr lang="en-US" altLang="zh-TW" sz="4300" smtClean="0"/>
            </a:br>
            <a:r>
              <a:rPr lang="en-US" altLang="zh-TW" sz="4300" smtClean="0"/>
              <a:t>Scaling Networks with NAT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r>
              <a:rPr lang="en-US" altLang="zh-TW" smtClean="0"/>
              <a:t>Introducing DHCP</a:t>
            </a:r>
            <a:endParaRPr lang="zh-TW" altLang="en-US" smtClean="0"/>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43" y="2042556"/>
            <a:ext cx="8460233" cy="385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內容版面配置區 1"/>
          <p:cNvSpPr>
            <a:spLocks noGrp="1"/>
          </p:cNvSpPr>
          <p:nvPr>
            <p:ph idx="1"/>
          </p:nvPr>
        </p:nvSpPr>
        <p:spPr>
          <a:xfrm>
            <a:off x="522514" y="1900238"/>
            <a:ext cx="8217725" cy="4144962"/>
          </a:xfrm>
        </p:spPr>
        <p:txBody>
          <a:bodyPr/>
          <a:lstStyle/>
          <a:p>
            <a:r>
              <a:rPr lang="zh-TW" altLang="en-US" dirty="0"/>
              <a:t>所有</a:t>
            </a:r>
            <a:r>
              <a:rPr lang="zh-TW" altLang="en-US" dirty="0" smtClean="0"/>
              <a:t>公用</a:t>
            </a:r>
            <a:r>
              <a:rPr lang="en-US" altLang="zh-TW" dirty="0" smtClean="0"/>
              <a:t>Internet</a:t>
            </a:r>
            <a:r>
              <a:rPr lang="zh-TW" altLang="en-US" dirty="0" smtClean="0"/>
              <a:t>位</a:t>
            </a:r>
            <a:r>
              <a:rPr lang="zh-TW" altLang="en-US" dirty="0"/>
              <a:t>址都必須在所屬地域的</a:t>
            </a:r>
            <a:r>
              <a:rPr lang="zh-TW" altLang="en-US" dirty="0" smtClean="0"/>
              <a:t>對應註冊</a:t>
            </a:r>
            <a:r>
              <a:rPr lang="zh-TW" altLang="en-US" dirty="0"/>
              <a:t>管理機構 </a:t>
            </a:r>
            <a:r>
              <a:rPr lang="en-US" altLang="zh-TW" dirty="0"/>
              <a:t>(Regional Internet </a:t>
            </a:r>
            <a:r>
              <a:rPr lang="en-US" altLang="zh-TW" dirty="0" smtClean="0"/>
              <a:t>Registry, </a:t>
            </a:r>
            <a:r>
              <a:rPr lang="en-US" altLang="zh-TW" dirty="0"/>
              <a:t>RIR) </a:t>
            </a:r>
            <a:r>
              <a:rPr lang="zh-TW" altLang="en-US" dirty="0"/>
              <a:t>註冊</a:t>
            </a:r>
            <a:r>
              <a:rPr lang="zh-TW" altLang="en-US" dirty="0" smtClean="0"/>
              <a:t>。</a:t>
            </a:r>
            <a:endParaRPr lang="en-US" altLang="zh-TW" dirty="0" smtClean="0"/>
          </a:p>
          <a:p>
            <a:pPr lvl="1"/>
            <a:r>
              <a:rPr lang="zh-TW" altLang="en-US" dirty="0" smtClean="0"/>
              <a:t>各種</a:t>
            </a:r>
            <a:r>
              <a:rPr lang="zh-TW" altLang="en-US" dirty="0"/>
              <a:t>組織可以從 </a:t>
            </a:r>
            <a:r>
              <a:rPr lang="en-US" altLang="zh-TW" dirty="0"/>
              <a:t>ISP </a:t>
            </a:r>
            <a:r>
              <a:rPr lang="zh-TW" altLang="en-US" dirty="0"/>
              <a:t>租用公用位址。</a:t>
            </a:r>
            <a:endParaRPr lang="en-US" altLang="zh-TW" dirty="0" smtClean="0"/>
          </a:p>
          <a:p>
            <a:pPr lvl="1"/>
            <a:r>
              <a:rPr lang="zh-TW" altLang="en-US" dirty="0" smtClean="0"/>
              <a:t>只有</a:t>
            </a:r>
            <a:r>
              <a:rPr lang="zh-TW" altLang="en-US" dirty="0"/>
              <a:t>公用 </a:t>
            </a:r>
            <a:r>
              <a:rPr lang="en-US" altLang="zh-TW" dirty="0"/>
              <a:t>Internet </a:t>
            </a:r>
            <a:r>
              <a:rPr lang="zh-TW" altLang="en-US" dirty="0"/>
              <a:t>位址的註冊擁有者才能將該位址配置給網路設備。</a:t>
            </a:r>
            <a:endParaRPr lang="en-US" altLang="zh-TW" dirty="0" smtClean="0"/>
          </a:p>
          <a:p>
            <a:r>
              <a:rPr lang="zh-TW" altLang="en-US" dirty="0"/>
              <a:t>保留的私有 </a:t>
            </a:r>
            <a:r>
              <a:rPr lang="en-US" altLang="zh-TW" dirty="0"/>
              <a:t>Internet </a:t>
            </a:r>
            <a:r>
              <a:rPr lang="zh-TW" altLang="en-US" dirty="0"/>
              <a:t>位址</a:t>
            </a:r>
            <a:r>
              <a:rPr lang="zh-TW" altLang="en-US" dirty="0" smtClean="0"/>
              <a:t>，有三</a:t>
            </a:r>
            <a:r>
              <a:rPr lang="zh-TW" altLang="en-US" dirty="0"/>
              <a:t>個區塊</a:t>
            </a:r>
            <a:r>
              <a:rPr lang="zh-TW" altLang="en-US" dirty="0" smtClean="0"/>
              <a:t>。</a:t>
            </a:r>
            <a:endParaRPr lang="en-US" altLang="zh-TW" dirty="0" smtClean="0"/>
          </a:p>
          <a:p>
            <a:pPr lvl="1"/>
            <a:r>
              <a:rPr lang="zh-TW" altLang="en-US" dirty="0"/>
              <a:t>這些位址僅供私有內部網路使用</a:t>
            </a:r>
            <a:r>
              <a:rPr lang="zh-TW" altLang="en-US" dirty="0" smtClean="0"/>
              <a:t>。</a:t>
            </a:r>
            <a:endParaRPr lang="en-US" altLang="zh-TW" dirty="0" smtClean="0"/>
          </a:p>
          <a:p>
            <a:pPr lvl="1"/>
            <a:r>
              <a:rPr lang="zh-TW" altLang="en-US" dirty="0" smtClean="0"/>
              <a:t>帶有</a:t>
            </a:r>
            <a:r>
              <a:rPr lang="zh-TW" altLang="en-US" dirty="0"/>
              <a:t>這些位址的封包不會透過 </a:t>
            </a:r>
            <a:r>
              <a:rPr lang="en-US" altLang="zh-TW" dirty="0"/>
              <a:t>Internet </a:t>
            </a:r>
            <a:r>
              <a:rPr lang="zh-TW" altLang="en-US" dirty="0"/>
              <a:t>路由，因此這些位址稱為不可路由位址。</a:t>
            </a:r>
            <a:r>
              <a:rPr lang="en-US" altLang="zh-TW" dirty="0">
                <a:solidFill>
                  <a:srgbClr val="FF0000"/>
                </a:solidFill>
              </a:rPr>
              <a:t>RFC 1918 </a:t>
            </a:r>
            <a:r>
              <a:rPr lang="zh-TW" altLang="en-US" dirty="0"/>
              <a:t>提供了詳細說明</a:t>
            </a:r>
            <a:r>
              <a:rPr lang="zh-TW" altLang="en-US" dirty="0" smtClean="0"/>
              <a:t>。</a:t>
            </a:r>
            <a:endParaRPr lang="en-US" altLang="zh-TW" dirty="0" smtClean="0"/>
          </a:p>
        </p:txBody>
      </p:sp>
      <p:sp>
        <p:nvSpPr>
          <p:cNvPr id="58371" name="標題 2"/>
          <p:cNvSpPr>
            <a:spLocks noGrp="1"/>
          </p:cNvSpPr>
          <p:nvPr>
            <p:ph type="title"/>
          </p:nvPr>
        </p:nvSpPr>
        <p:spPr/>
        <p:txBody>
          <a:bodyPr/>
          <a:lstStyle/>
          <a:p>
            <a:r>
              <a:rPr lang="en-US" altLang="zh-TW" smtClean="0"/>
              <a:t>Private &amp; Public IP Addressing</a:t>
            </a:r>
            <a:endParaRPr lang="zh-TW" alt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en-US" altLang="zh-TW" smtClean="0"/>
              <a:t>Private &amp; Public IP Addressing</a:t>
            </a:r>
            <a:endParaRPr lang="zh-TW" altLang="en-US" smtClean="0"/>
          </a:p>
        </p:txBody>
      </p:sp>
      <p:pic>
        <p:nvPicPr>
          <p:cNvPr id="59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673225"/>
            <a:ext cx="811847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內容版面配置區 1"/>
          <p:cNvSpPr>
            <a:spLocks noGrp="1"/>
          </p:cNvSpPr>
          <p:nvPr>
            <p:ph idx="1"/>
          </p:nvPr>
        </p:nvSpPr>
        <p:spPr/>
        <p:txBody>
          <a:bodyPr/>
          <a:lstStyle/>
          <a:p>
            <a:r>
              <a:rPr lang="zh-TW" altLang="en-US" dirty="0"/>
              <a:t>網路需要一個機制，以在網路邊界將私有位址轉換為公用位址，該機制應是雙向工作</a:t>
            </a:r>
            <a:r>
              <a:rPr lang="zh-TW" altLang="en-US" dirty="0" smtClean="0"/>
              <a:t>。</a:t>
            </a:r>
          </a:p>
          <a:p>
            <a:pPr lvl="1"/>
            <a:r>
              <a:rPr lang="zh-TW" altLang="en-US" dirty="0" smtClean="0">
                <a:solidFill>
                  <a:srgbClr val="FF0000"/>
                </a:solidFill>
              </a:rPr>
              <a:t>網路</a:t>
            </a:r>
            <a:r>
              <a:rPr lang="zh-TW" altLang="en-US" dirty="0">
                <a:solidFill>
                  <a:srgbClr val="FF0000"/>
                </a:solidFill>
              </a:rPr>
              <a:t>位址轉譯 </a:t>
            </a:r>
            <a:r>
              <a:rPr lang="en-US" altLang="zh-TW" dirty="0" smtClean="0">
                <a:solidFill>
                  <a:srgbClr val="FF0000"/>
                </a:solidFill>
              </a:rPr>
              <a:t>(</a:t>
            </a:r>
            <a:r>
              <a:rPr lang="en-US" altLang="zh-TW" dirty="0">
                <a:solidFill>
                  <a:srgbClr val="FF0000"/>
                </a:solidFill>
              </a:rPr>
              <a:t>Network Address </a:t>
            </a:r>
            <a:r>
              <a:rPr lang="en-US" altLang="zh-TW" dirty="0" smtClean="0">
                <a:solidFill>
                  <a:srgbClr val="FF0000"/>
                </a:solidFill>
              </a:rPr>
              <a:t>Translation, NAT</a:t>
            </a:r>
            <a:r>
              <a:rPr lang="en-US" altLang="zh-TW" dirty="0">
                <a:solidFill>
                  <a:srgbClr val="FF0000"/>
                </a:solidFill>
              </a:rPr>
              <a:t>) </a:t>
            </a:r>
            <a:r>
              <a:rPr lang="zh-TW" altLang="en-US" dirty="0"/>
              <a:t>提供了此種機制</a:t>
            </a:r>
            <a:r>
              <a:rPr lang="zh-TW" altLang="en-US" dirty="0" smtClean="0"/>
              <a:t>。</a:t>
            </a:r>
            <a:endParaRPr lang="en-US" altLang="zh-TW" dirty="0" smtClean="0"/>
          </a:p>
          <a:p>
            <a:pPr lvl="2"/>
            <a:r>
              <a:rPr lang="zh-TW" altLang="en-US" dirty="0" smtClean="0"/>
              <a:t>沒有 </a:t>
            </a:r>
            <a:r>
              <a:rPr lang="en-US" altLang="zh-TW" dirty="0"/>
              <a:t>NAT</a:t>
            </a:r>
            <a:r>
              <a:rPr lang="zh-TW" altLang="en-US" dirty="0"/>
              <a:t>，具有私有位址的主機不能存取 </a:t>
            </a:r>
            <a:r>
              <a:rPr lang="en-US" altLang="zh-TW" dirty="0"/>
              <a:t>Internet</a:t>
            </a:r>
            <a:r>
              <a:rPr lang="zh-TW" altLang="en-US" dirty="0" smtClean="0"/>
              <a:t>。</a:t>
            </a:r>
            <a:endParaRPr lang="en-US" altLang="zh-TW" dirty="0" smtClean="0"/>
          </a:p>
          <a:p>
            <a:pPr lvl="2"/>
            <a:r>
              <a:rPr lang="zh-TW" altLang="en-US" dirty="0" smtClean="0"/>
              <a:t>有了 </a:t>
            </a:r>
            <a:r>
              <a:rPr lang="en-US" altLang="zh-TW" dirty="0"/>
              <a:t>NAT</a:t>
            </a:r>
            <a:r>
              <a:rPr lang="zh-TW" altLang="en-US" dirty="0"/>
              <a:t>，各公司可以為其部分或全部主機提供私有位址，並使用 </a:t>
            </a:r>
            <a:r>
              <a:rPr lang="en-US" altLang="zh-TW" dirty="0"/>
              <a:t>NAT </a:t>
            </a:r>
            <a:r>
              <a:rPr lang="zh-TW" altLang="en-US" dirty="0"/>
              <a:t>提供對 </a:t>
            </a:r>
            <a:r>
              <a:rPr lang="en-US" altLang="zh-TW" dirty="0"/>
              <a:t>Internet </a:t>
            </a:r>
            <a:r>
              <a:rPr lang="zh-TW" altLang="en-US" dirty="0"/>
              <a:t>的存取。</a:t>
            </a:r>
            <a:endParaRPr lang="zh-TW" altLang="en-US" dirty="0" smtClean="0"/>
          </a:p>
        </p:txBody>
      </p:sp>
      <p:sp>
        <p:nvSpPr>
          <p:cNvPr id="60419" name="標題 2"/>
          <p:cNvSpPr>
            <a:spLocks noGrp="1"/>
          </p:cNvSpPr>
          <p:nvPr>
            <p:ph type="title"/>
          </p:nvPr>
        </p:nvSpPr>
        <p:spPr/>
        <p:txBody>
          <a:bodyPr/>
          <a:lstStyle/>
          <a:p>
            <a:r>
              <a:rPr lang="en-US" altLang="zh-TW" smtClean="0"/>
              <a:t>Private &amp; Public IP Addressing</a:t>
            </a:r>
            <a:endParaRPr lang="zh-TW" alt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內容版面配置區 1"/>
          <p:cNvSpPr>
            <a:spLocks noGrp="1"/>
          </p:cNvSpPr>
          <p:nvPr>
            <p:ph idx="1"/>
          </p:nvPr>
        </p:nvSpPr>
        <p:spPr>
          <a:xfrm>
            <a:off x="655638" y="1698363"/>
            <a:ext cx="7940675" cy="4144962"/>
          </a:xfrm>
        </p:spPr>
        <p:txBody>
          <a:bodyPr/>
          <a:lstStyle/>
          <a:p>
            <a:r>
              <a:rPr lang="en-US" altLang="zh-TW" sz="2400" dirty="0"/>
              <a:t>NAT </a:t>
            </a:r>
            <a:r>
              <a:rPr lang="zh-TW" altLang="en-US" sz="2400" dirty="0"/>
              <a:t>將用戶端的內部 </a:t>
            </a:r>
            <a:r>
              <a:rPr lang="en-US" altLang="zh-TW" sz="2400" dirty="0"/>
              <a:t>IP </a:t>
            </a:r>
            <a:r>
              <a:rPr lang="zh-TW" altLang="en-US" sz="2400" dirty="0"/>
              <a:t>位址轉換為外部位址</a:t>
            </a:r>
            <a:r>
              <a:rPr lang="zh-TW" altLang="en-US" sz="2400" dirty="0" smtClean="0"/>
              <a:t>。</a:t>
            </a:r>
            <a:endParaRPr lang="en-US" altLang="zh-TW" sz="2400" dirty="0" smtClean="0"/>
          </a:p>
          <a:p>
            <a:r>
              <a:rPr lang="en-US" altLang="zh-TW" sz="2400" dirty="0"/>
              <a:t>NAT </a:t>
            </a:r>
            <a:r>
              <a:rPr lang="zh-TW" altLang="en-US" sz="2400" dirty="0" smtClean="0"/>
              <a:t>最主要</a:t>
            </a:r>
            <a:r>
              <a:rPr lang="zh-TW" altLang="en-US" sz="2400" dirty="0"/>
              <a:t>的用途是讓網路能使用私有 </a:t>
            </a:r>
            <a:r>
              <a:rPr lang="en-US" altLang="zh-TW" sz="2400" dirty="0"/>
              <a:t>IP </a:t>
            </a:r>
            <a:r>
              <a:rPr lang="zh-TW" altLang="en-US" sz="2400" dirty="0"/>
              <a:t>位址以節省 </a:t>
            </a:r>
            <a:r>
              <a:rPr lang="en-US" altLang="zh-TW" sz="2400" dirty="0"/>
              <a:t>IP </a:t>
            </a:r>
            <a:r>
              <a:rPr lang="zh-TW" altLang="en-US" sz="2400" dirty="0"/>
              <a:t>位址</a:t>
            </a:r>
            <a:r>
              <a:rPr lang="zh-TW" altLang="en-US" sz="2400" dirty="0" smtClean="0"/>
              <a:t>。</a:t>
            </a:r>
            <a:endParaRPr lang="en-US" altLang="zh-TW" sz="2400" dirty="0" smtClean="0"/>
          </a:p>
          <a:p>
            <a:pPr lvl="1"/>
            <a:r>
              <a:rPr lang="en-US" altLang="zh-TW" sz="2000" dirty="0" smtClean="0"/>
              <a:t>NAT </a:t>
            </a:r>
            <a:r>
              <a:rPr lang="zh-TW" altLang="en-US" sz="2000" dirty="0"/>
              <a:t>還能在一定程度上增加網路的私密性和安全性，因為它對外部網路隱藏了內部 </a:t>
            </a:r>
            <a:r>
              <a:rPr lang="en-US" altLang="zh-TW" sz="2000" dirty="0"/>
              <a:t>IP </a:t>
            </a:r>
            <a:r>
              <a:rPr lang="zh-TW" altLang="en-US" sz="2000" dirty="0"/>
              <a:t>位址。 </a:t>
            </a:r>
            <a:endParaRPr lang="en-US" altLang="zh-TW" sz="2000" dirty="0" smtClean="0"/>
          </a:p>
          <a:p>
            <a:r>
              <a:rPr lang="zh-TW" altLang="en-US" sz="2400" dirty="0"/>
              <a:t>啟用 </a:t>
            </a:r>
            <a:r>
              <a:rPr lang="en-US" altLang="zh-TW" sz="2400" dirty="0"/>
              <a:t>NAT </a:t>
            </a:r>
            <a:r>
              <a:rPr lang="zh-TW" altLang="en-US" sz="2400" dirty="0"/>
              <a:t>的設備通常工作在</a:t>
            </a:r>
            <a:r>
              <a:rPr lang="zh-TW" altLang="en-US" sz="2400" dirty="0">
                <a:solidFill>
                  <a:srgbClr val="FF0000"/>
                </a:solidFill>
              </a:rPr>
              <a:t>末梢網路邊界</a:t>
            </a:r>
            <a:r>
              <a:rPr lang="zh-TW" altLang="en-US" sz="2400" dirty="0" smtClean="0"/>
              <a:t>。</a:t>
            </a:r>
            <a:endParaRPr lang="en-US" altLang="zh-TW" sz="2400" dirty="0" smtClean="0"/>
          </a:p>
          <a:p>
            <a:r>
              <a:rPr lang="en-US" altLang="zh-TW" sz="2400" dirty="0"/>
              <a:t>NAT </a:t>
            </a:r>
            <a:r>
              <a:rPr lang="zh-TW" altLang="en-US" sz="2400" dirty="0"/>
              <a:t>設定的“內部”一詞與 </a:t>
            </a:r>
            <a:r>
              <a:rPr lang="en-US" altLang="zh-TW" sz="2400" dirty="0"/>
              <a:t>RFC 1918 </a:t>
            </a:r>
            <a:r>
              <a:rPr lang="zh-TW" altLang="en-US" sz="2400" dirty="0"/>
              <a:t>所定義的私有位址並不是同義詞</a:t>
            </a:r>
            <a:r>
              <a:rPr lang="zh-TW" altLang="en-US" sz="2400" dirty="0" smtClean="0"/>
              <a:t>。</a:t>
            </a:r>
            <a:endParaRPr lang="en-US" altLang="zh-TW" sz="2400" dirty="0" smtClean="0"/>
          </a:p>
          <a:p>
            <a:pPr lvl="1"/>
            <a:r>
              <a:rPr lang="zh-TW" altLang="en-US" sz="2000" dirty="0" smtClean="0"/>
              <a:t>我們</a:t>
            </a:r>
            <a:r>
              <a:rPr lang="zh-TW" altLang="en-US" sz="2000" dirty="0"/>
              <a:t>所稱的“不可路由”位址並不總是不能路由。管理者可以設定任何路由器透過私有子網傳送流量</a:t>
            </a:r>
            <a:r>
              <a:rPr lang="zh-TW" altLang="en-US" sz="2000" dirty="0" smtClean="0"/>
              <a:t>。</a:t>
            </a:r>
            <a:endParaRPr lang="en-US" altLang="zh-TW" sz="2000" dirty="0" smtClean="0"/>
          </a:p>
          <a:p>
            <a:pPr lvl="1"/>
            <a:r>
              <a:rPr lang="zh-TW" altLang="en-US" sz="2000" dirty="0" smtClean="0"/>
              <a:t>如果</a:t>
            </a:r>
            <a:r>
              <a:rPr lang="zh-TW" altLang="en-US" sz="2000" dirty="0"/>
              <a:t>試圖為任何私有位址傳送封包給 </a:t>
            </a:r>
            <a:r>
              <a:rPr lang="en-US" altLang="zh-TW" sz="2000" dirty="0"/>
              <a:t>ISP</a:t>
            </a:r>
            <a:r>
              <a:rPr lang="zh-TW" altLang="en-US" sz="2000" dirty="0"/>
              <a:t>，</a:t>
            </a:r>
            <a:r>
              <a:rPr lang="en-US" altLang="zh-TW" sz="2000" dirty="0"/>
              <a:t>ISP </a:t>
            </a:r>
            <a:r>
              <a:rPr lang="zh-TW" altLang="en-US" sz="2000" dirty="0"/>
              <a:t>將丟棄該封包。我們說的</a:t>
            </a:r>
            <a:r>
              <a:rPr lang="zh-TW" altLang="en-US" sz="2000" dirty="0">
                <a:solidFill>
                  <a:srgbClr val="FF0000"/>
                </a:solidFill>
              </a:rPr>
              <a:t>不可路由是指不能在 </a:t>
            </a:r>
            <a:r>
              <a:rPr lang="en-US" altLang="zh-TW" sz="2000" dirty="0">
                <a:solidFill>
                  <a:srgbClr val="FF0000"/>
                </a:solidFill>
              </a:rPr>
              <a:t>Internet </a:t>
            </a:r>
            <a:r>
              <a:rPr lang="zh-TW" altLang="en-US" sz="2000" dirty="0">
                <a:solidFill>
                  <a:srgbClr val="FF0000"/>
                </a:solidFill>
              </a:rPr>
              <a:t>上路由</a:t>
            </a:r>
            <a:r>
              <a:rPr lang="zh-TW" altLang="en-US" sz="2000" dirty="0"/>
              <a:t>。 </a:t>
            </a:r>
            <a:endParaRPr lang="en-US" altLang="zh-TW" sz="2000" dirty="0" smtClean="0"/>
          </a:p>
        </p:txBody>
      </p:sp>
      <p:sp>
        <p:nvSpPr>
          <p:cNvPr id="61443" name="標題 2"/>
          <p:cNvSpPr>
            <a:spLocks noGrp="1"/>
          </p:cNvSpPr>
          <p:nvPr>
            <p:ph type="title"/>
          </p:nvPr>
        </p:nvSpPr>
        <p:spPr/>
        <p:txBody>
          <a:bodyPr/>
          <a:lstStyle/>
          <a:p>
            <a:r>
              <a:rPr lang="en-US" altLang="zh-TW" smtClean="0"/>
              <a:t>What is NAT</a:t>
            </a:r>
            <a:endParaRPr lang="zh-TW" alt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r>
              <a:rPr lang="en-US" altLang="zh-TW" smtClean="0"/>
              <a:t>What is NAT</a:t>
            </a:r>
            <a:endParaRPr lang="zh-TW" altLang="en-US" smtClean="0"/>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782763"/>
            <a:ext cx="785812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內容版面配置區 1"/>
          <p:cNvSpPr>
            <a:spLocks noGrp="1"/>
          </p:cNvSpPr>
          <p:nvPr>
            <p:ph idx="1"/>
          </p:nvPr>
        </p:nvSpPr>
        <p:spPr>
          <a:xfrm>
            <a:off x="655638" y="1782763"/>
            <a:ext cx="7940675" cy="4262437"/>
          </a:xfrm>
        </p:spPr>
        <p:txBody>
          <a:bodyPr/>
          <a:lstStyle/>
          <a:p>
            <a:r>
              <a:rPr lang="en-US" altLang="zh-TW" sz="2400" b="1" dirty="0" smtClean="0">
                <a:solidFill>
                  <a:srgbClr val="FF0000"/>
                </a:solidFill>
              </a:rPr>
              <a:t>Inside local (IL) address </a:t>
            </a:r>
            <a:r>
              <a:rPr lang="en-US" altLang="zh-TW" sz="2400" dirty="0" smtClean="0"/>
              <a:t>-</a:t>
            </a:r>
            <a:r>
              <a:rPr lang="zh-TW" altLang="en-US" sz="2400" dirty="0"/>
              <a:t>通常不是 </a:t>
            </a:r>
            <a:r>
              <a:rPr lang="en-US" altLang="zh-TW" sz="2400" dirty="0"/>
              <a:t>RIR </a:t>
            </a:r>
            <a:r>
              <a:rPr lang="zh-TW" altLang="en-US" sz="2400" dirty="0"/>
              <a:t>或伺服器提供商配置的 </a:t>
            </a:r>
            <a:r>
              <a:rPr lang="en-US" altLang="zh-TW" sz="2400" dirty="0"/>
              <a:t>IP </a:t>
            </a:r>
            <a:r>
              <a:rPr lang="zh-TW" altLang="en-US" sz="2400" dirty="0"/>
              <a:t>位址，極有可能是 </a:t>
            </a:r>
            <a:r>
              <a:rPr lang="en-US" altLang="zh-TW" sz="2400" dirty="0"/>
              <a:t>RFC 1918 </a:t>
            </a:r>
            <a:r>
              <a:rPr lang="zh-TW" altLang="en-US" sz="2400" dirty="0"/>
              <a:t>私有位址。</a:t>
            </a:r>
            <a:endParaRPr lang="en-US" altLang="zh-TW" sz="2400" dirty="0" smtClean="0"/>
          </a:p>
          <a:p>
            <a:r>
              <a:rPr lang="en-US" altLang="zh-TW" sz="2400" b="1" dirty="0" smtClean="0">
                <a:solidFill>
                  <a:srgbClr val="FF0000"/>
                </a:solidFill>
              </a:rPr>
              <a:t>Inside global (IG) address </a:t>
            </a:r>
            <a:r>
              <a:rPr lang="en-US" altLang="zh-TW" sz="2400" dirty="0" smtClean="0"/>
              <a:t>-</a:t>
            </a:r>
            <a:r>
              <a:rPr lang="zh-TW" altLang="en-US" sz="2400" dirty="0"/>
              <a:t>當內部主機流量流出 </a:t>
            </a:r>
            <a:r>
              <a:rPr lang="en-US" altLang="zh-TW" sz="2400" dirty="0"/>
              <a:t>NAT </a:t>
            </a:r>
            <a:r>
              <a:rPr lang="zh-TW" altLang="en-US" sz="2400" dirty="0"/>
              <a:t>路由器時分配給內部主機的有效公用位址。</a:t>
            </a:r>
            <a:endParaRPr lang="en-US" altLang="zh-TW" sz="2400" dirty="0" smtClean="0"/>
          </a:p>
          <a:p>
            <a:r>
              <a:rPr lang="en-US" altLang="zh-TW" sz="2400" b="1" dirty="0" smtClean="0">
                <a:solidFill>
                  <a:srgbClr val="FF0000"/>
                </a:solidFill>
              </a:rPr>
              <a:t>Outside global (OG) address </a:t>
            </a:r>
            <a:r>
              <a:rPr lang="en-US" altLang="zh-TW" sz="2400" dirty="0" smtClean="0"/>
              <a:t>-</a:t>
            </a:r>
            <a:r>
              <a:rPr lang="zh-TW" altLang="en-US" sz="2400" dirty="0"/>
              <a:t>配置給 </a:t>
            </a:r>
            <a:r>
              <a:rPr lang="en-US" altLang="zh-TW" sz="2400" dirty="0"/>
              <a:t>Internet </a:t>
            </a:r>
            <a:r>
              <a:rPr lang="zh-TW" altLang="en-US" sz="2400" dirty="0"/>
              <a:t>上主機的可達 </a:t>
            </a:r>
            <a:r>
              <a:rPr lang="en-US" altLang="zh-TW" sz="2400" dirty="0"/>
              <a:t>IP </a:t>
            </a:r>
            <a:r>
              <a:rPr lang="zh-TW" altLang="en-US" sz="2400" dirty="0"/>
              <a:t>位址。</a:t>
            </a:r>
            <a:endParaRPr lang="en-US" altLang="zh-TW" sz="2400" dirty="0" smtClean="0"/>
          </a:p>
          <a:p>
            <a:r>
              <a:rPr lang="en-US" altLang="zh-TW" sz="2400" b="1" dirty="0" smtClean="0">
                <a:solidFill>
                  <a:srgbClr val="FF0000"/>
                </a:solidFill>
              </a:rPr>
              <a:t>Outside local (OL) address </a:t>
            </a:r>
            <a:r>
              <a:rPr lang="en-US" altLang="zh-TW" sz="2400" dirty="0" smtClean="0"/>
              <a:t>–</a:t>
            </a:r>
            <a:br>
              <a:rPr lang="en-US" altLang="zh-TW" sz="2400" dirty="0" smtClean="0"/>
            </a:br>
            <a:r>
              <a:rPr lang="zh-TW" altLang="en-US" sz="2400" dirty="0" smtClean="0"/>
              <a:t>配置</a:t>
            </a:r>
            <a:r>
              <a:rPr lang="zh-TW" altLang="en-US" sz="2400" dirty="0"/>
              <a:t>給外部網路上主機</a:t>
            </a:r>
            <a:r>
              <a:rPr lang="zh-TW" altLang="en-US" sz="2400" dirty="0" smtClean="0"/>
              <a:t>的</a:t>
            </a:r>
            <a:r>
              <a:rPr lang="en-US" altLang="zh-TW" sz="2400" dirty="0" smtClean="0"/>
              <a:t/>
            </a:r>
            <a:br>
              <a:rPr lang="en-US" altLang="zh-TW" sz="2400" dirty="0" smtClean="0"/>
            </a:br>
            <a:r>
              <a:rPr lang="zh-TW" altLang="en-US" sz="2400" dirty="0" smtClean="0"/>
              <a:t>本地 </a:t>
            </a:r>
            <a:r>
              <a:rPr lang="en-US" altLang="zh-TW" sz="2400" dirty="0"/>
              <a:t>IP </a:t>
            </a:r>
            <a:r>
              <a:rPr lang="zh-TW" altLang="en-US" sz="2400" dirty="0"/>
              <a:t>位址。大多數</a:t>
            </a:r>
            <a:r>
              <a:rPr lang="zh-TW" altLang="en-US" sz="2400" dirty="0" smtClean="0"/>
              <a:t>情況</a:t>
            </a:r>
            <a:r>
              <a:rPr lang="en-US" altLang="zh-TW" sz="2400" dirty="0" smtClean="0"/>
              <a:t/>
            </a:r>
            <a:br>
              <a:rPr lang="en-US" altLang="zh-TW" sz="2400" dirty="0" smtClean="0"/>
            </a:br>
            <a:r>
              <a:rPr lang="zh-TW" altLang="en-US" sz="2400" dirty="0" smtClean="0"/>
              <a:t>下</a:t>
            </a:r>
            <a:r>
              <a:rPr lang="zh-TW" altLang="en-US" sz="2400" dirty="0"/>
              <a:t>，此位址與外部設備</a:t>
            </a:r>
            <a:r>
              <a:rPr lang="zh-TW" altLang="en-US" sz="2400" dirty="0" smtClean="0"/>
              <a:t>的</a:t>
            </a:r>
            <a:r>
              <a:rPr lang="en-US" altLang="zh-TW" sz="2400" dirty="0" smtClean="0"/>
              <a:t/>
            </a:r>
            <a:br>
              <a:rPr lang="en-US" altLang="zh-TW" sz="2400" dirty="0" smtClean="0"/>
            </a:br>
            <a:r>
              <a:rPr lang="zh-TW" altLang="en-US" sz="2400" dirty="0" smtClean="0"/>
              <a:t>外部</a:t>
            </a:r>
            <a:r>
              <a:rPr lang="zh-TW" altLang="en-US" sz="2400" dirty="0"/>
              <a:t>全域位址相同。</a:t>
            </a:r>
            <a:endParaRPr lang="zh-TW" altLang="en-US" sz="2400" dirty="0" smtClean="0"/>
          </a:p>
        </p:txBody>
      </p:sp>
      <p:sp>
        <p:nvSpPr>
          <p:cNvPr id="63491" name="標題 2"/>
          <p:cNvSpPr>
            <a:spLocks noGrp="1"/>
          </p:cNvSpPr>
          <p:nvPr>
            <p:ph type="title"/>
          </p:nvPr>
        </p:nvSpPr>
        <p:spPr/>
        <p:txBody>
          <a:bodyPr/>
          <a:lstStyle/>
          <a:p>
            <a:r>
              <a:rPr lang="en-US" altLang="zh-TW" smtClean="0"/>
              <a:t>NAT Terminology</a:t>
            </a:r>
            <a:endParaRPr lang="zh-TW" altLang="en-US" smtClean="0"/>
          </a:p>
        </p:txBody>
      </p:sp>
      <p:pic>
        <p:nvPicPr>
          <p:cNvPr id="634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823" y="4027984"/>
            <a:ext cx="4209256" cy="195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a:spLocks noGrp="1"/>
          </p:cNvSpPr>
          <p:nvPr>
            <p:ph type="title"/>
          </p:nvPr>
        </p:nvSpPr>
        <p:spPr/>
        <p:txBody>
          <a:bodyPr/>
          <a:lstStyle/>
          <a:p>
            <a:r>
              <a:rPr lang="en-US" altLang="zh-TW" smtClean="0"/>
              <a:t>How Does NAT Work</a:t>
            </a:r>
            <a:endParaRPr lang="zh-TW" altLang="en-US" smtClean="0"/>
          </a:p>
        </p:txBody>
      </p:sp>
      <p:pic>
        <p:nvPicPr>
          <p:cNvPr id="655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657350"/>
            <a:ext cx="7589838"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內容版面配置區 1"/>
          <p:cNvSpPr>
            <a:spLocks noGrp="1"/>
          </p:cNvSpPr>
          <p:nvPr>
            <p:ph idx="1"/>
          </p:nvPr>
        </p:nvSpPr>
        <p:spPr>
          <a:xfrm>
            <a:off x="534390" y="1722113"/>
            <a:ext cx="8193974" cy="4144962"/>
          </a:xfrm>
        </p:spPr>
        <p:txBody>
          <a:bodyPr/>
          <a:lstStyle/>
          <a:p>
            <a:r>
              <a:rPr lang="en-US" altLang="zh-TW" dirty="0"/>
              <a:t>NAT </a:t>
            </a:r>
            <a:r>
              <a:rPr lang="zh-TW" altLang="en-US" dirty="0"/>
              <a:t>轉換有兩種類型：動態和靜態。</a:t>
            </a:r>
            <a:endParaRPr lang="en-US" altLang="zh-TW" dirty="0" smtClean="0"/>
          </a:p>
          <a:p>
            <a:pPr lvl="1"/>
            <a:r>
              <a:rPr lang="zh-TW" altLang="en-US" dirty="0" smtClean="0">
                <a:solidFill>
                  <a:srgbClr val="FF0000"/>
                </a:solidFill>
              </a:rPr>
              <a:t>動態 </a:t>
            </a:r>
            <a:r>
              <a:rPr lang="en-US" altLang="zh-TW" dirty="0" smtClean="0">
                <a:solidFill>
                  <a:srgbClr val="FF0000"/>
                </a:solidFill>
              </a:rPr>
              <a:t>NAT(</a:t>
            </a:r>
            <a:r>
              <a:rPr lang="en-US" altLang="zh-TW" dirty="0">
                <a:solidFill>
                  <a:srgbClr val="FF0000"/>
                </a:solidFill>
              </a:rPr>
              <a:t>Dynamic </a:t>
            </a:r>
            <a:r>
              <a:rPr lang="en-US" altLang="zh-TW" dirty="0" smtClean="0">
                <a:solidFill>
                  <a:srgbClr val="FF0000"/>
                </a:solidFill>
              </a:rPr>
              <a:t>NAT) </a:t>
            </a:r>
            <a:r>
              <a:rPr lang="zh-TW" altLang="en-US" dirty="0"/>
              <a:t>使用公用位址儲存區，並</a:t>
            </a:r>
            <a:r>
              <a:rPr lang="zh-TW" altLang="en-US" dirty="0" smtClean="0"/>
              <a:t>以</a:t>
            </a:r>
            <a:r>
              <a:rPr lang="en-US" altLang="zh-TW" dirty="0">
                <a:solidFill>
                  <a:srgbClr val="FF0000"/>
                </a:solidFill>
              </a:rPr>
              <a:t>first-come, first-served</a:t>
            </a:r>
            <a:r>
              <a:rPr lang="zh-TW" altLang="en-US" dirty="0" smtClean="0"/>
              <a:t>的</a:t>
            </a:r>
            <a:r>
              <a:rPr lang="zh-TW" altLang="en-US" dirty="0"/>
              <a:t>原則配置這些位址。當具有私有 </a:t>
            </a:r>
            <a:r>
              <a:rPr lang="en-US" altLang="zh-TW" dirty="0"/>
              <a:t>IP </a:t>
            </a:r>
            <a:r>
              <a:rPr lang="zh-TW" altLang="en-US" dirty="0"/>
              <a:t>位址的主機請求存取 </a:t>
            </a:r>
            <a:r>
              <a:rPr lang="en-US" altLang="zh-TW" dirty="0"/>
              <a:t>Internet </a:t>
            </a:r>
            <a:r>
              <a:rPr lang="zh-TW" altLang="en-US" dirty="0"/>
              <a:t>時，動態 </a:t>
            </a:r>
            <a:r>
              <a:rPr lang="en-US" altLang="zh-TW" dirty="0"/>
              <a:t>NAT </a:t>
            </a:r>
            <a:r>
              <a:rPr lang="zh-TW" altLang="en-US" dirty="0"/>
              <a:t>從位址儲存區中選擇一個未被其它主機佔用的 </a:t>
            </a:r>
            <a:r>
              <a:rPr lang="en-US" altLang="zh-TW" dirty="0"/>
              <a:t>IP </a:t>
            </a:r>
            <a:r>
              <a:rPr lang="zh-TW" altLang="en-US" dirty="0"/>
              <a:t>位址</a:t>
            </a:r>
            <a:r>
              <a:rPr lang="zh-TW" altLang="en-US" dirty="0" smtClean="0"/>
              <a:t>。</a:t>
            </a:r>
            <a:endParaRPr lang="en-US" altLang="zh-TW" dirty="0" smtClean="0"/>
          </a:p>
          <a:p>
            <a:pPr lvl="1"/>
            <a:r>
              <a:rPr lang="zh-TW" altLang="en-US" dirty="0" smtClean="0">
                <a:solidFill>
                  <a:srgbClr val="FF0000"/>
                </a:solidFill>
              </a:rPr>
              <a:t>靜態 </a:t>
            </a:r>
            <a:r>
              <a:rPr lang="en-US" altLang="zh-TW" dirty="0">
                <a:solidFill>
                  <a:srgbClr val="FF0000"/>
                </a:solidFill>
              </a:rPr>
              <a:t>NAT </a:t>
            </a:r>
            <a:r>
              <a:rPr lang="en-US" altLang="zh-TW" dirty="0" smtClean="0">
                <a:solidFill>
                  <a:srgbClr val="FF0000"/>
                </a:solidFill>
              </a:rPr>
              <a:t>(</a:t>
            </a:r>
            <a:r>
              <a:rPr lang="en-US" altLang="zh-TW" dirty="0">
                <a:solidFill>
                  <a:srgbClr val="FF0000"/>
                </a:solidFill>
              </a:rPr>
              <a:t>Static </a:t>
            </a:r>
            <a:r>
              <a:rPr lang="en-US" altLang="zh-TW" dirty="0" smtClean="0">
                <a:solidFill>
                  <a:srgbClr val="FF0000"/>
                </a:solidFill>
              </a:rPr>
              <a:t>NAT)</a:t>
            </a:r>
            <a:r>
              <a:rPr lang="zh-TW" altLang="en-US" dirty="0" smtClean="0"/>
              <a:t>使用</a:t>
            </a:r>
            <a:r>
              <a:rPr lang="zh-TW" altLang="en-US" dirty="0"/>
              <a:t>本地位址與全域位址的</a:t>
            </a:r>
            <a:r>
              <a:rPr lang="zh-TW" altLang="en-US" dirty="0">
                <a:solidFill>
                  <a:srgbClr val="FF0000"/>
                </a:solidFill>
              </a:rPr>
              <a:t>一對一對應</a:t>
            </a:r>
            <a:r>
              <a:rPr lang="zh-TW" altLang="en-US" dirty="0"/>
              <a:t>，這些對應保持不變。靜態 </a:t>
            </a:r>
            <a:r>
              <a:rPr lang="en-US" altLang="zh-TW" dirty="0"/>
              <a:t>NAT </a:t>
            </a:r>
            <a:r>
              <a:rPr lang="zh-TW" altLang="en-US" dirty="0"/>
              <a:t>對於必須具有一致的位址、可從 </a:t>
            </a:r>
            <a:r>
              <a:rPr lang="en-US" altLang="zh-TW" dirty="0"/>
              <a:t>Internet </a:t>
            </a:r>
            <a:r>
              <a:rPr lang="zh-TW" altLang="en-US" dirty="0"/>
              <a:t>存取的 </a:t>
            </a:r>
            <a:r>
              <a:rPr lang="en-US" altLang="zh-TW" dirty="0"/>
              <a:t>Web </a:t>
            </a:r>
            <a:r>
              <a:rPr lang="zh-TW" altLang="en-US" dirty="0"/>
              <a:t>伺服器或主機特別有用。這些內部主機可能是企業伺服器或網路設備。</a:t>
            </a:r>
          </a:p>
          <a:p>
            <a:r>
              <a:rPr lang="zh-TW" altLang="en-US" dirty="0"/>
              <a:t>為了滿足所有同時發生的使用者會談需要，靜態 </a:t>
            </a:r>
            <a:r>
              <a:rPr lang="en-US" altLang="zh-TW" dirty="0"/>
              <a:t>NAT </a:t>
            </a:r>
            <a:r>
              <a:rPr lang="zh-TW" altLang="en-US" dirty="0"/>
              <a:t>和動態 </a:t>
            </a:r>
            <a:r>
              <a:rPr lang="en-US" altLang="zh-TW" dirty="0"/>
              <a:t>NAT </a:t>
            </a:r>
            <a:r>
              <a:rPr lang="zh-TW" altLang="en-US" dirty="0"/>
              <a:t>均要求有足夠的公用位址可用。</a:t>
            </a:r>
            <a:endParaRPr lang="zh-TW" altLang="en-US" dirty="0" smtClean="0"/>
          </a:p>
        </p:txBody>
      </p:sp>
      <p:sp>
        <p:nvSpPr>
          <p:cNvPr id="66563" name="標題 2"/>
          <p:cNvSpPr>
            <a:spLocks noGrp="1"/>
          </p:cNvSpPr>
          <p:nvPr>
            <p:ph type="title"/>
          </p:nvPr>
        </p:nvSpPr>
        <p:spPr/>
        <p:txBody>
          <a:bodyPr/>
          <a:lstStyle/>
          <a:p>
            <a:r>
              <a:rPr lang="en-US" altLang="zh-TW" smtClean="0"/>
              <a:t>Dynamic or Static Mapping</a:t>
            </a:r>
            <a:endParaRPr lang="zh-TW" altLang="en-US"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內容版面配置區 1"/>
          <p:cNvSpPr>
            <a:spLocks noGrp="1"/>
          </p:cNvSpPr>
          <p:nvPr>
            <p:ph idx="1"/>
          </p:nvPr>
        </p:nvSpPr>
        <p:spPr/>
        <p:txBody>
          <a:bodyPr/>
          <a:lstStyle/>
          <a:p>
            <a:r>
              <a:rPr lang="en-US" altLang="zh-TW" dirty="0">
                <a:solidFill>
                  <a:srgbClr val="FF0000"/>
                </a:solidFill>
              </a:rPr>
              <a:t>NAT </a:t>
            </a:r>
            <a:r>
              <a:rPr lang="zh-TW" altLang="en-US" dirty="0">
                <a:solidFill>
                  <a:srgbClr val="FF0000"/>
                </a:solidFill>
              </a:rPr>
              <a:t>超載</a:t>
            </a:r>
            <a:r>
              <a:rPr lang="zh-TW" altLang="en-US" dirty="0"/>
              <a:t>（有時稱為連接埠位址轉換或 </a:t>
            </a:r>
            <a:r>
              <a:rPr lang="en-US" altLang="zh-TW" dirty="0">
                <a:solidFill>
                  <a:srgbClr val="FF0000"/>
                </a:solidFill>
              </a:rPr>
              <a:t>PAT</a:t>
            </a:r>
            <a:r>
              <a:rPr lang="zh-TW" altLang="en-US" dirty="0"/>
              <a:t>）將多個私有 </a:t>
            </a:r>
            <a:r>
              <a:rPr lang="en-US" altLang="zh-TW" dirty="0"/>
              <a:t>IP </a:t>
            </a:r>
            <a:r>
              <a:rPr lang="zh-TW" altLang="en-US" dirty="0"/>
              <a:t>位址對應到一個或少數幾個公用 </a:t>
            </a:r>
            <a:r>
              <a:rPr lang="en-US" altLang="zh-TW" dirty="0"/>
              <a:t>IP </a:t>
            </a:r>
            <a:r>
              <a:rPr lang="zh-TW" altLang="en-US" dirty="0"/>
              <a:t>位址</a:t>
            </a:r>
            <a:r>
              <a:rPr lang="zh-TW" altLang="en-US" dirty="0" smtClean="0"/>
              <a:t>。</a:t>
            </a:r>
            <a:endParaRPr lang="en-US" altLang="zh-TW" dirty="0" smtClean="0"/>
          </a:p>
          <a:p>
            <a:pPr lvl="1"/>
            <a:r>
              <a:rPr lang="zh-TW" altLang="en-US" dirty="0" smtClean="0"/>
              <a:t>大多數</a:t>
            </a:r>
            <a:r>
              <a:rPr lang="zh-TW" altLang="en-US" dirty="0"/>
              <a:t>家用路由器就是</a:t>
            </a:r>
            <a:r>
              <a:rPr lang="zh-TW" altLang="en-US" dirty="0" smtClean="0"/>
              <a:t>這樣。</a:t>
            </a:r>
            <a:r>
              <a:rPr lang="zh-TW" altLang="en-US" dirty="0"/>
              <a:t>你的 </a:t>
            </a:r>
            <a:r>
              <a:rPr lang="en-US" altLang="zh-TW" dirty="0"/>
              <a:t>ISP </a:t>
            </a:r>
            <a:r>
              <a:rPr lang="zh-TW" altLang="en-US" dirty="0"/>
              <a:t>配置一個位址給你的路由器，</a:t>
            </a:r>
            <a:r>
              <a:rPr lang="zh-TW" altLang="en-US" dirty="0" smtClean="0"/>
              <a:t>但你</a:t>
            </a:r>
            <a:r>
              <a:rPr lang="zh-TW" altLang="en-US" dirty="0"/>
              <a:t>的多名家庭成員可以同時上網。</a:t>
            </a:r>
            <a:endParaRPr lang="en-US" altLang="zh-TW" dirty="0" smtClean="0"/>
          </a:p>
          <a:p>
            <a:r>
              <a:rPr lang="en-US" altLang="zh-TW" dirty="0"/>
              <a:t>NAT </a:t>
            </a:r>
            <a:r>
              <a:rPr lang="zh-TW" altLang="en-US" dirty="0"/>
              <a:t>超載可以將多個位址對應到一個或少數幾個位址，因為每個私有位址也會用連接埠號加以跟蹤</a:t>
            </a:r>
            <a:r>
              <a:rPr lang="zh-TW" altLang="en-US" dirty="0" smtClean="0"/>
              <a:t>。</a:t>
            </a:r>
            <a:endParaRPr lang="en-US" altLang="zh-TW" dirty="0" smtClean="0"/>
          </a:p>
          <a:p>
            <a:pPr lvl="1"/>
            <a:r>
              <a:rPr lang="en-US" altLang="zh-TW" dirty="0"/>
              <a:t>NAT </a:t>
            </a:r>
            <a:r>
              <a:rPr lang="zh-TW" altLang="en-US" dirty="0"/>
              <a:t>超載利用 </a:t>
            </a:r>
            <a:r>
              <a:rPr lang="en-US" altLang="zh-TW" dirty="0"/>
              <a:t>Internet </a:t>
            </a:r>
            <a:r>
              <a:rPr lang="zh-TW" altLang="en-US" dirty="0"/>
              <a:t>上的伺服器確保每個用戶端會談使用不同的 </a:t>
            </a:r>
            <a:r>
              <a:rPr lang="en-US" altLang="zh-TW" dirty="0"/>
              <a:t>TCP </a:t>
            </a:r>
            <a:r>
              <a:rPr lang="zh-TW" altLang="en-US" dirty="0"/>
              <a:t>連接埠號。</a:t>
            </a:r>
            <a:endParaRPr lang="zh-TW" altLang="en-US" dirty="0" smtClean="0"/>
          </a:p>
        </p:txBody>
      </p:sp>
      <p:sp>
        <p:nvSpPr>
          <p:cNvPr id="67587" name="標題 2"/>
          <p:cNvSpPr>
            <a:spLocks noGrp="1"/>
          </p:cNvSpPr>
          <p:nvPr>
            <p:ph type="title"/>
          </p:nvPr>
        </p:nvSpPr>
        <p:spPr/>
        <p:txBody>
          <a:bodyPr/>
          <a:lstStyle/>
          <a:p>
            <a:r>
              <a:rPr lang="en-US" altLang="zh-TW" smtClean="0"/>
              <a:t>NAT Overload</a:t>
            </a:r>
            <a:endParaRPr lang="zh-TW" alt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p:txBody>
          <a:bodyPr/>
          <a:lstStyle/>
          <a:p>
            <a:r>
              <a:rPr lang="en-US" altLang="zh-TW" smtClean="0"/>
              <a:t>NAT Overload</a:t>
            </a:r>
            <a:endParaRPr lang="zh-TW" altLang="en-US" smtClean="0"/>
          </a:p>
        </p:txBody>
      </p:sp>
      <p:pic>
        <p:nvPicPr>
          <p:cNvPr id="686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860550"/>
            <a:ext cx="8523288"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1"/>
          <p:cNvSpPr>
            <a:spLocks noGrp="1"/>
          </p:cNvSpPr>
          <p:nvPr>
            <p:ph idx="1"/>
          </p:nvPr>
        </p:nvSpPr>
        <p:spPr>
          <a:xfrm>
            <a:off x="655638" y="1720850"/>
            <a:ext cx="7940675" cy="4324350"/>
          </a:xfrm>
        </p:spPr>
        <p:txBody>
          <a:bodyPr/>
          <a:lstStyle/>
          <a:p>
            <a:r>
              <a:rPr lang="en-US" altLang="zh-TW" sz="2400" dirty="0" smtClean="0"/>
              <a:t>DHCP </a:t>
            </a:r>
            <a:r>
              <a:rPr lang="zh-TW" altLang="en-US" sz="2400" dirty="0"/>
              <a:t>包括三種不同的位址配置機制，以便靈活地配置 </a:t>
            </a:r>
            <a:r>
              <a:rPr lang="en-US" altLang="zh-TW" sz="2400" dirty="0"/>
              <a:t>IP </a:t>
            </a:r>
            <a:r>
              <a:rPr lang="zh-TW" altLang="en-US" sz="2400" dirty="0"/>
              <a:t>位址：</a:t>
            </a:r>
            <a:endParaRPr lang="en-US" altLang="zh-TW" sz="2400" dirty="0" smtClean="0"/>
          </a:p>
          <a:p>
            <a:pPr lvl="1"/>
            <a:r>
              <a:rPr lang="en-US" altLang="zh-TW" sz="2000" b="1" dirty="0" smtClean="0">
                <a:solidFill>
                  <a:srgbClr val="FF0000"/>
                </a:solidFill>
              </a:rPr>
              <a:t>Manual Allocation(</a:t>
            </a:r>
            <a:r>
              <a:rPr lang="zh-TW" altLang="en-US" sz="2000" b="1" dirty="0">
                <a:solidFill>
                  <a:srgbClr val="FF0000"/>
                </a:solidFill>
              </a:rPr>
              <a:t>手動配置</a:t>
            </a:r>
            <a:r>
              <a:rPr lang="en-US" altLang="zh-TW" sz="2000" b="1" dirty="0" smtClean="0">
                <a:solidFill>
                  <a:srgbClr val="FF0000"/>
                </a:solidFill>
              </a:rPr>
              <a:t>)</a:t>
            </a:r>
            <a:r>
              <a:rPr lang="en-US" altLang="zh-TW" sz="2000" dirty="0" smtClean="0"/>
              <a:t>:</a:t>
            </a:r>
            <a:r>
              <a:rPr lang="zh-TW" altLang="en-US" sz="2000" dirty="0"/>
              <a:t>管理者為用戶端指定預配置的 </a:t>
            </a:r>
            <a:r>
              <a:rPr lang="en-US" altLang="zh-TW" sz="2000" dirty="0"/>
              <a:t>IP </a:t>
            </a:r>
            <a:r>
              <a:rPr lang="zh-TW" altLang="en-US" sz="2000" dirty="0"/>
              <a:t>位址，</a:t>
            </a:r>
            <a:r>
              <a:rPr lang="en-US" altLang="zh-TW" sz="2000" dirty="0"/>
              <a:t>DHCP </a:t>
            </a:r>
            <a:r>
              <a:rPr lang="zh-TW" altLang="en-US" sz="2000" dirty="0"/>
              <a:t>只是將該 </a:t>
            </a:r>
            <a:r>
              <a:rPr lang="en-US" altLang="zh-TW" sz="2000" dirty="0"/>
              <a:t>IP </a:t>
            </a:r>
            <a:r>
              <a:rPr lang="zh-TW" altLang="en-US" sz="2000" dirty="0"/>
              <a:t>位址傳達給設備</a:t>
            </a:r>
            <a:r>
              <a:rPr lang="zh-TW" altLang="en-US" sz="2000" dirty="0" smtClean="0"/>
              <a:t>。</a:t>
            </a:r>
            <a:endParaRPr lang="en-US" altLang="zh-TW" sz="2000" dirty="0" smtClean="0"/>
          </a:p>
          <a:p>
            <a:pPr lvl="1"/>
            <a:r>
              <a:rPr lang="en-US" altLang="zh-TW" sz="2000" b="1" dirty="0" smtClean="0">
                <a:solidFill>
                  <a:srgbClr val="FF0000"/>
                </a:solidFill>
              </a:rPr>
              <a:t>Automatic Allocation(</a:t>
            </a:r>
            <a:r>
              <a:rPr lang="zh-TW" altLang="en-US" sz="2000" b="1" dirty="0">
                <a:solidFill>
                  <a:srgbClr val="FF0000"/>
                </a:solidFill>
              </a:rPr>
              <a:t>自動配置</a:t>
            </a:r>
            <a:r>
              <a:rPr lang="en-US" altLang="zh-TW" sz="2000" b="1" dirty="0" smtClean="0">
                <a:solidFill>
                  <a:srgbClr val="FF0000"/>
                </a:solidFill>
              </a:rPr>
              <a:t>)</a:t>
            </a:r>
            <a:r>
              <a:rPr lang="en-US" altLang="zh-TW" sz="2000" dirty="0" smtClean="0"/>
              <a:t>: </a:t>
            </a:r>
            <a:r>
              <a:rPr lang="en-US" altLang="zh-TW" sz="2000" dirty="0"/>
              <a:t>DHCP </a:t>
            </a:r>
            <a:r>
              <a:rPr lang="zh-TW" altLang="en-US" sz="2000" dirty="0"/>
              <a:t>從可用位址儲存區中選擇靜態 </a:t>
            </a:r>
            <a:r>
              <a:rPr lang="en-US" altLang="zh-TW" sz="2000" dirty="0"/>
              <a:t>IP </a:t>
            </a:r>
            <a:r>
              <a:rPr lang="zh-TW" altLang="en-US" sz="2000" dirty="0"/>
              <a:t>位址，自動將它永久性地配置給設備。不存在租期問題，位址是永久性地配置給設備</a:t>
            </a:r>
            <a:r>
              <a:rPr lang="zh-TW" altLang="en-US" sz="2000" dirty="0" smtClean="0"/>
              <a:t>。</a:t>
            </a:r>
            <a:endParaRPr lang="en-US" altLang="zh-TW" sz="2000" dirty="0" smtClean="0"/>
          </a:p>
          <a:p>
            <a:pPr lvl="1"/>
            <a:r>
              <a:rPr lang="en-US" altLang="zh-TW" sz="2000" b="1" dirty="0" smtClean="0">
                <a:solidFill>
                  <a:srgbClr val="FF0000"/>
                </a:solidFill>
              </a:rPr>
              <a:t>Dynamic Allocation(</a:t>
            </a:r>
            <a:r>
              <a:rPr lang="zh-TW" altLang="en-US" sz="2000" b="1" dirty="0">
                <a:solidFill>
                  <a:srgbClr val="FF0000"/>
                </a:solidFill>
              </a:rPr>
              <a:t>動態配置</a:t>
            </a:r>
            <a:r>
              <a:rPr lang="en-US" altLang="zh-TW" sz="2000" b="1" dirty="0" smtClean="0">
                <a:solidFill>
                  <a:srgbClr val="FF0000"/>
                </a:solidFill>
              </a:rPr>
              <a:t>)</a:t>
            </a:r>
            <a:r>
              <a:rPr lang="en-US" altLang="zh-TW" sz="2000" dirty="0" smtClean="0"/>
              <a:t>: </a:t>
            </a:r>
            <a:r>
              <a:rPr lang="en-US" altLang="zh-TW" sz="2000" dirty="0"/>
              <a:t>DHCP </a:t>
            </a:r>
            <a:r>
              <a:rPr lang="zh-TW" altLang="en-US" sz="2000" dirty="0"/>
              <a:t>自動動態地從位址儲存區中配置或出租 </a:t>
            </a:r>
            <a:r>
              <a:rPr lang="en-US" altLang="zh-TW" sz="2000" dirty="0"/>
              <a:t>IP </a:t>
            </a:r>
            <a:r>
              <a:rPr lang="zh-TW" altLang="en-US" sz="2000" dirty="0"/>
              <a:t>位址，使用期限為伺服器選擇的一段有限時間，或者直到用戶端告知 </a:t>
            </a:r>
            <a:r>
              <a:rPr lang="en-US" altLang="zh-TW" sz="2000" dirty="0"/>
              <a:t>DHCP </a:t>
            </a:r>
            <a:r>
              <a:rPr lang="zh-TW" altLang="en-US" sz="2000" dirty="0"/>
              <a:t>伺服器其不再需要該位址為止。</a:t>
            </a:r>
            <a:endParaRPr lang="zh-TW" altLang="en-US" sz="2000" dirty="0" smtClean="0"/>
          </a:p>
        </p:txBody>
      </p:sp>
      <p:sp>
        <p:nvSpPr>
          <p:cNvPr id="8195" name="標題 2"/>
          <p:cNvSpPr>
            <a:spLocks noGrp="1"/>
          </p:cNvSpPr>
          <p:nvPr>
            <p:ph type="title"/>
          </p:nvPr>
        </p:nvSpPr>
        <p:spPr/>
        <p:txBody>
          <a:bodyPr/>
          <a:lstStyle/>
          <a:p>
            <a:r>
              <a:rPr lang="en-US" altLang="zh-TW" smtClean="0"/>
              <a:t>DHCP Operation</a:t>
            </a:r>
            <a:endParaRPr lang="zh-TW" alt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p:txBody>
          <a:bodyPr/>
          <a:lstStyle/>
          <a:p>
            <a:r>
              <a:rPr lang="en-US" altLang="zh-TW" smtClean="0"/>
              <a:t>NAT Overload</a:t>
            </a:r>
            <a:endParaRPr lang="zh-TW" altLang="en-US" smtClean="0"/>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1905000"/>
            <a:ext cx="820261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1"/>
          <p:cNvSpPr>
            <a:spLocks noGrp="1"/>
          </p:cNvSpPr>
          <p:nvPr>
            <p:ph idx="1"/>
          </p:nvPr>
        </p:nvSpPr>
        <p:spPr/>
        <p:txBody>
          <a:bodyPr/>
          <a:lstStyle/>
          <a:p>
            <a:r>
              <a:rPr lang="en-US" altLang="zh-TW" sz="2000" dirty="0"/>
              <a:t>NAT </a:t>
            </a:r>
            <a:r>
              <a:rPr lang="zh-TW" altLang="en-US" sz="2000" dirty="0"/>
              <a:t>一般只按公用 </a:t>
            </a:r>
            <a:r>
              <a:rPr lang="en-US" altLang="zh-TW" sz="2000" dirty="0"/>
              <a:t>IP </a:t>
            </a:r>
            <a:r>
              <a:rPr lang="zh-TW" altLang="en-US" sz="2000" dirty="0"/>
              <a:t>位址與私有 </a:t>
            </a:r>
            <a:r>
              <a:rPr lang="en-US" altLang="zh-TW" sz="2000" dirty="0"/>
              <a:t>IP </a:t>
            </a:r>
            <a:r>
              <a:rPr lang="zh-TW" altLang="en-US" sz="2000" dirty="0"/>
              <a:t>位址之間的一對一對應關係轉換 </a:t>
            </a:r>
            <a:r>
              <a:rPr lang="en-US" altLang="zh-TW" sz="2000" dirty="0"/>
              <a:t>IP </a:t>
            </a:r>
            <a:r>
              <a:rPr lang="zh-TW" altLang="en-US" sz="2000" dirty="0"/>
              <a:t>位址。</a:t>
            </a:r>
            <a:r>
              <a:rPr lang="en-US" altLang="zh-TW" sz="2000" dirty="0"/>
              <a:t>NAT </a:t>
            </a:r>
            <a:r>
              <a:rPr lang="zh-TW" altLang="en-US" sz="2000" dirty="0"/>
              <a:t>超載則會同時修改發送者的私有 </a:t>
            </a:r>
            <a:r>
              <a:rPr lang="en-US" altLang="zh-TW" sz="2000" dirty="0"/>
              <a:t>IP </a:t>
            </a:r>
            <a:r>
              <a:rPr lang="zh-TW" altLang="en-US" sz="2000" dirty="0"/>
              <a:t>位址和連接埠號。</a:t>
            </a:r>
            <a:r>
              <a:rPr lang="en-US" altLang="zh-TW" sz="2000" dirty="0"/>
              <a:t>NAT </a:t>
            </a:r>
            <a:r>
              <a:rPr lang="zh-TW" altLang="en-US" sz="2000" dirty="0"/>
              <a:t>超載選擇對公用網路上主機可見的連接埠號。 </a:t>
            </a:r>
            <a:endParaRPr lang="en-US" altLang="zh-TW" sz="2000" dirty="0" smtClean="0"/>
          </a:p>
          <a:p>
            <a:r>
              <a:rPr lang="en-US" altLang="zh-TW" sz="2000" dirty="0"/>
              <a:t>NAT </a:t>
            </a:r>
            <a:r>
              <a:rPr lang="zh-TW" altLang="en-US" sz="2000" dirty="0"/>
              <a:t>將傳入的封包路由給其內部目的地時，將以公用網路上主機給出的傳入來源 </a:t>
            </a:r>
            <a:r>
              <a:rPr lang="en-US" altLang="zh-TW" sz="2000" dirty="0"/>
              <a:t>IP </a:t>
            </a:r>
            <a:r>
              <a:rPr lang="zh-TW" altLang="en-US" sz="2000" dirty="0"/>
              <a:t>位址為依據。利用 </a:t>
            </a:r>
            <a:r>
              <a:rPr lang="en-US" altLang="zh-TW" sz="2000" dirty="0"/>
              <a:t>NAT </a:t>
            </a:r>
            <a:r>
              <a:rPr lang="zh-TW" altLang="en-US" sz="2000" dirty="0"/>
              <a:t>超載，一般只需一個或極少的幾個公用 </a:t>
            </a:r>
            <a:r>
              <a:rPr lang="en-US" altLang="zh-TW" sz="2000" dirty="0"/>
              <a:t>IP </a:t>
            </a:r>
            <a:r>
              <a:rPr lang="zh-TW" altLang="en-US" sz="2000" dirty="0"/>
              <a:t>位址。</a:t>
            </a:r>
            <a:r>
              <a:rPr lang="en-US" altLang="zh-TW" sz="2000" dirty="0"/>
              <a:t>NAT </a:t>
            </a:r>
            <a:r>
              <a:rPr lang="zh-TW" altLang="en-US" sz="2000" dirty="0"/>
              <a:t>超載可根據設備中跟蹤公用與私有連接埠對的表格，將公用網路傳入的封包路由到私有網路上的目的地。這稱為</a:t>
            </a:r>
            <a:r>
              <a:rPr lang="zh-TW" altLang="en-US" sz="2000" dirty="0">
                <a:solidFill>
                  <a:srgbClr val="FF0000"/>
                </a:solidFill>
              </a:rPr>
              <a:t>連接</a:t>
            </a:r>
            <a:r>
              <a:rPr lang="zh-TW" altLang="en-US" sz="2000" dirty="0" smtClean="0">
                <a:solidFill>
                  <a:srgbClr val="FF0000"/>
                </a:solidFill>
              </a:rPr>
              <a:t>跟蹤</a:t>
            </a:r>
            <a:r>
              <a:rPr lang="en-US" altLang="zh-TW" sz="2000" dirty="0" smtClean="0">
                <a:solidFill>
                  <a:srgbClr val="FF0000"/>
                </a:solidFill>
              </a:rPr>
              <a:t>(</a:t>
            </a:r>
            <a:r>
              <a:rPr lang="en-US" altLang="zh-TW" sz="2000" dirty="0">
                <a:solidFill>
                  <a:srgbClr val="FF0000"/>
                </a:solidFill>
              </a:rPr>
              <a:t>connection tracking</a:t>
            </a:r>
            <a:r>
              <a:rPr lang="en-US" altLang="zh-TW" sz="2000" dirty="0" smtClean="0">
                <a:solidFill>
                  <a:srgbClr val="FF0000"/>
                </a:solidFill>
              </a:rPr>
              <a:t>)</a:t>
            </a:r>
            <a:r>
              <a:rPr lang="zh-TW" altLang="en-US" sz="2000" dirty="0" smtClean="0"/>
              <a:t>。 </a:t>
            </a:r>
            <a:endParaRPr lang="en-US" altLang="zh-TW" sz="2000" dirty="0" smtClean="0"/>
          </a:p>
        </p:txBody>
      </p:sp>
      <p:sp>
        <p:nvSpPr>
          <p:cNvPr id="70659" name="標題 2"/>
          <p:cNvSpPr>
            <a:spLocks noGrp="1"/>
          </p:cNvSpPr>
          <p:nvPr>
            <p:ph type="title"/>
          </p:nvPr>
        </p:nvSpPr>
        <p:spPr/>
        <p:txBody>
          <a:bodyPr/>
          <a:lstStyle/>
          <a:p>
            <a:r>
              <a:rPr lang="en-US" altLang="zh-TW" sz="3200" smtClean="0"/>
              <a:t>Differences Between NAT &amp; NAT Overload</a:t>
            </a:r>
            <a:endParaRPr lang="zh-TW" altLang="en-US" sz="32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r>
              <a:rPr lang="en-US" altLang="zh-TW" smtClean="0"/>
              <a:t>NAT Benefits and Drawbacks</a:t>
            </a:r>
            <a:endParaRPr lang="zh-TW" altLang="en-US" smtClean="0"/>
          </a:p>
        </p:txBody>
      </p:sp>
      <p:pic>
        <p:nvPicPr>
          <p:cNvPr id="7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951" y="1639169"/>
            <a:ext cx="6251368" cy="4782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2"/>
          <p:cNvSpPr>
            <a:spLocks noGrp="1"/>
          </p:cNvSpPr>
          <p:nvPr>
            <p:ph type="title"/>
          </p:nvPr>
        </p:nvSpPr>
        <p:spPr/>
        <p:txBody>
          <a:bodyPr/>
          <a:lstStyle/>
          <a:p>
            <a:r>
              <a:rPr lang="en-US" altLang="zh-TW" smtClean="0"/>
              <a:t>Configuring Static NAT</a:t>
            </a:r>
            <a:endParaRPr lang="zh-TW" altLang="en-US" smtClean="0"/>
          </a:p>
        </p:txBody>
      </p:sp>
      <p:pic>
        <p:nvPicPr>
          <p:cNvPr id="7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14" y="2041814"/>
            <a:ext cx="8662498" cy="299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p:txBody>
          <a:bodyPr/>
          <a:lstStyle/>
          <a:p>
            <a:r>
              <a:rPr lang="en-US" altLang="zh-TW" smtClean="0"/>
              <a:t>Configuring Static NAT</a:t>
            </a:r>
            <a:endParaRPr lang="zh-TW" altLang="en-US" smtClean="0"/>
          </a:p>
        </p:txBody>
      </p:sp>
      <p:pic>
        <p:nvPicPr>
          <p:cNvPr id="73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65" y="1866592"/>
            <a:ext cx="8748496" cy="4023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p:txBody>
          <a:bodyPr/>
          <a:lstStyle/>
          <a:p>
            <a:r>
              <a:rPr lang="en-US" altLang="zh-TW" smtClean="0"/>
              <a:t>Configuring Dynamic NAT</a:t>
            </a:r>
            <a:endParaRPr lang="zh-TW" altLang="en-US" smtClean="0"/>
          </a:p>
        </p:txBody>
      </p:sp>
      <p:pic>
        <p:nvPicPr>
          <p:cNvPr id="7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58" y="1640442"/>
            <a:ext cx="8601596" cy="432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標題 1"/>
          <p:cNvSpPr>
            <a:spLocks noGrp="1"/>
          </p:cNvSpPr>
          <p:nvPr>
            <p:ph type="title"/>
          </p:nvPr>
        </p:nvSpPr>
        <p:spPr/>
        <p:txBody>
          <a:bodyPr/>
          <a:lstStyle/>
          <a:p>
            <a:r>
              <a:rPr lang="en-US" altLang="zh-TW" smtClean="0"/>
              <a:t>Configuring Dynamic NAT</a:t>
            </a:r>
            <a:endParaRPr lang="zh-TW" altLang="en-US" smtClean="0"/>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544638"/>
            <a:ext cx="7350125"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65" y="3707482"/>
            <a:ext cx="7770648" cy="253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p:txBody>
          <a:bodyPr/>
          <a:lstStyle/>
          <a:p>
            <a:r>
              <a:rPr lang="en-US" altLang="zh-TW" smtClean="0"/>
              <a:t>Configuring NAT Overload</a:t>
            </a:r>
            <a:endParaRPr lang="zh-TW" altLang="en-US" smtClean="0"/>
          </a:p>
        </p:txBody>
      </p:sp>
      <p:sp>
        <p:nvSpPr>
          <p:cNvPr id="76804" name="文字方塊 3"/>
          <p:cNvSpPr txBox="1">
            <a:spLocks noChangeArrowheads="1"/>
          </p:cNvSpPr>
          <p:nvPr/>
        </p:nvSpPr>
        <p:spPr bwMode="auto">
          <a:xfrm>
            <a:off x="360363" y="1646238"/>
            <a:ext cx="790416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標楷體" pitchFamily="65" charset="-120"/>
              </a:defRPr>
            </a:lvl1pPr>
            <a:lvl2pPr marL="742950" indent="-285750">
              <a:defRPr sz="2400">
                <a:solidFill>
                  <a:schemeClr val="tx1"/>
                </a:solidFill>
                <a:latin typeface="Arial" charset="0"/>
                <a:ea typeface="標楷體" pitchFamily="65" charset="-120"/>
              </a:defRPr>
            </a:lvl2pPr>
            <a:lvl3pPr marL="1143000" indent="-228600">
              <a:defRPr sz="2400">
                <a:solidFill>
                  <a:schemeClr val="tx1"/>
                </a:solidFill>
                <a:latin typeface="Arial" charset="0"/>
                <a:ea typeface="標楷體" pitchFamily="65" charset="-120"/>
              </a:defRPr>
            </a:lvl3pPr>
            <a:lvl4pPr marL="1600200" indent="-228600">
              <a:defRPr sz="2400">
                <a:solidFill>
                  <a:schemeClr val="tx1"/>
                </a:solidFill>
                <a:latin typeface="Arial" charset="0"/>
                <a:ea typeface="標楷體" pitchFamily="65" charset="-120"/>
              </a:defRPr>
            </a:lvl4pPr>
            <a:lvl5pPr marL="2057400" indent="-228600">
              <a:defRPr sz="2400">
                <a:solidFill>
                  <a:schemeClr val="tx1"/>
                </a:solidFill>
                <a:latin typeface="Arial" charset="0"/>
                <a:ea typeface="標楷體" pitchFamily="65" charset="-12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r>
              <a:rPr lang="en-US" altLang="zh-TW">
                <a:solidFill>
                  <a:srgbClr val="FF0000"/>
                </a:solidFill>
              </a:rPr>
              <a:t>Configuring NAT Overload for a Single Public IP Address</a:t>
            </a:r>
            <a:endParaRPr lang="zh-TW" altLang="en-US">
              <a:solidFill>
                <a:srgbClr val="FF0000"/>
              </a:solidFill>
            </a:endParaRPr>
          </a:p>
        </p:txBody>
      </p:sp>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9" y="2404197"/>
            <a:ext cx="8906821" cy="328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a:spLocks noGrp="1"/>
          </p:cNvSpPr>
          <p:nvPr>
            <p:ph type="title"/>
          </p:nvPr>
        </p:nvSpPr>
        <p:spPr/>
        <p:txBody>
          <a:bodyPr/>
          <a:lstStyle/>
          <a:p>
            <a:r>
              <a:rPr lang="en-US" altLang="zh-TW" smtClean="0"/>
              <a:t>Configuring NAT Overload</a:t>
            </a:r>
            <a:endParaRPr lang="zh-TW" altLang="en-US" smtClean="0"/>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622425"/>
            <a:ext cx="73517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31" y="3824288"/>
            <a:ext cx="710565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p:txBody>
          <a:bodyPr/>
          <a:lstStyle/>
          <a:p>
            <a:r>
              <a:rPr lang="en-US" altLang="zh-TW" smtClean="0"/>
              <a:t>Configuring NAT Overload</a:t>
            </a:r>
            <a:endParaRPr lang="zh-TW" altLang="en-US" smtClean="0"/>
          </a:p>
        </p:txBody>
      </p:sp>
      <p:sp>
        <p:nvSpPr>
          <p:cNvPr id="78851" name="文字方塊 2"/>
          <p:cNvSpPr txBox="1">
            <a:spLocks noChangeArrowheads="1"/>
          </p:cNvSpPr>
          <p:nvPr/>
        </p:nvSpPr>
        <p:spPr bwMode="auto">
          <a:xfrm>
            <a:off x="342900" y="1597025"/>
            <a:ext cx="83327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標楷體" pitchFamily="65" charset="-120"/>
              </a:defRPr>
            </a:lvl1pPr>
            <a:lvl2pPr marL="742950" indent="-285750">
              <a:defRPr sz="2400">
                <a:solidFill>
                  <a:schemeClr val="tx1"/>
                </a:solidFill>
                <a:latin typeface="Arial" charset="0"/>
                <a:ea typeface="標楷體" pitchFamily="65" charset="-120"/>
              </a:defRPr>
            </a:lvl2pPr>
            <a:lvl3pPr marL="1143000" indent="-228600">
              <a:defRPr sz="2400">
                <a:solidFill>
                  <a:schemeClr val="tx1"/>
                </a:solidFill>
                <a:latin typeface="Arial" charset="0"/>
                <a:ea typeface="標楷體" pitchFamily="65" charset="-120"/>
              </a:defRPr>
            </a:lvl3pPr>
            <a:lvl4pPr marL="1600200" indent="-228600">
              <a:defRPr sz="2400">
                <a:solidFill>
                  <a:schemeClr val="tx1"/>
                </a:solidFill>
                <a:latin typeface="Arial" charset="0"/>
                <a:ea typeface="標楷體" pitchFamily="65" charset="-120"/>
              </a:defRPr>
            </a:lvl4pPr>
            <a:lvl5pPr marL="2057400" indent="-228600">
              <a:defRPr sz="2400">
                <a:solidFill>
                  <a:schemeClr val="tx1"/>
                </a:solidFill>
                <a:latin typeface="Arial" charset="0"/>
                <a:ea typeface="標楷體" pitchFamily="65" charset="-120"/>
              </a:defRPr>
            </a:lvl5pPr>
            <a:lvl6pPr marL="25146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r>
              <a:rPr lang="en-US" altLang="zh-TW">
                <a:solidFill>
                  <a:srgbClr val="FF0000"/>
                </a:solidFill>
              </a:rPr>
              <a:t>Configuring NAT Overload for a Pool of Public IP Addresses</a:t>
            </a:r>
            <a:endParaRPr lang="zh-TW" altLang="en-US">
              <a:solidFill>
                <a:srgbClr val="FF0000"/>
              </a:solidFill>
            </a:endParaRPr>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22" y="2226400"/>
            <a:ext cx="8870343" cy="370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1"/>
          <p:cNvSpPr>
            <a:spLocks noGrp="1"/>
          </p:cNvSpPr>
          <p:nvPr>
            <p:ph idx="1"/>
          </p:nvPr>
        </p:nvSpPr>
        <p:spPr/>
        <p:txBody>
          <a:bodyPr/>
          <a:lstStyle/>
          <a:p>
            <a:r>
              <a:rPr lang="zh-TW" altLang="en-US" sz="2000" dirty="0"/>
              <a:t>第一步，用戶端廣播 </a:t>
            </a:r>
            <a:r>
              <a:rPr lang="en-US" altLang="zh-TW" sz="2000" dirty="0">
                <a:solidFill>
                  <a:srgbClr val="FF0000"/>
                </a:solidFill>
              </a:rPr>
              <a:t>DHCPDISCOVER</a:t>
            </a:r>
            <a:r>
              <a:rPr lang="en-US" altLang="zh-TW" sz="2000" dirty="0"/>
              <a:t> </a:t>
            </a:r>
            <a:r>
              <a:rPr lang="zh-TW" altLang="en-US" sz="2000" dirty="0"/>
              <a:t>訊息</a:t>
            </a:r>
            <a:r>
              <a:rPr lang="zh-TW" altLang="en-US" sz="2000" dirty="0" smtClean="0"/>
              <a:t>。</a:t>
            </a:r>
            <a:endParaRPr lang="en-US" altLang="zh-TW" sz="2000" dirty="0" smtClean="0"/>
          </a:p>
          <a:p>
            <a:pPr lvl="1"/>
            <a:r>
              <a:rPr lang="en-US" altLang="zh-TW" sz="1800" dirty="0"/>
              <a:t>DHCPDISCOVER </a:t>
            </a:r>
            <a:r>
              <a:rPr lang="zh-TW" altLang="en-US" sz="1800" dirty="0"/>
              <a:t>訊息找到網路上的 </a:t>
            </a:r>
            <a:r>
              <a:rPr lang="en-US" altLang="zh-TW" sz="1800" dirty="0"/>
              <a:t>DHCP </a:t>
            </a:r>
            <a:r>
              <a:rPr lang="zh-TW" altLang="en-US" sz="1800" dirty="0"/>
              <a:t>伺服器</a:t>
            </a:r>
            <a:r>
              <a:rPr lang="zh-TW" altLang="en-US" sz="1800" dirty="0" smtClean="0"/>
              <a:t>。</a:t>
            </a:r>
            <a:endParaRPr lang="en-US" altLang="zh-TW" sz="1800" dirty="0" smtClean="0"/>
          </a:p>
          <a:p>
            <a:pPr lvl="1"/>
            <a:r>
              <a:rPr lang="zh-TW" altLang="en-US" sz="1800" dirty="0" smtClean="0"/>
              <a:t>由於</a:t>
            </a:r>
            <a:r>
              <a:rPr lang="zh-TW" altLang="en-US" sz="1800" dirty="0"/>
              <a:t>主機在啟動時不具備有效的 </a:t>
            </a:r>
            <a:r>
              <a:rPr lang="en-US" altLang="zh-TW" sz="1800" dirty="0"/>
              <a:t>IP </a:t>
            </a:r>
            <a:r>
              <a:rPr lang="zh-TW" altLang="en-US" sz="1800" dirty="0"/>
              <a:t>資訊，因此它使用第 </a:t>
            </a:r>
            <a:r>
              <a:rPr lang="en-US" altLang="zh-TW" sz="1800" dirty="0"/>
              <a:t>2 </a:t>
            </a:r>
            <a:r>
              <a:rPr lang="zh-TW" altLang="en-US" sz="1800" dirty="0"/>
              <a:t>層和第 </a:t>
            </a:r>
            <a:r>
              <a:rPr lang="en-US" altLang="zh-TW" sz="1800" dirty="0"/>
              <a:t>3 </a:t>
            </a:r>
            <a:r>
              <a:rPr lang="zh-TW" altLang="en-US" sz="1800" dirty="0"/>
              <a:t>層</a:t>
            </a:r>
            <a:r>
              <a:rPr lang="zh-TW" altLang="en-US" sz="1800" dirty="0">
                <a:solidFill>
                  <a:srgbClr val="FF0000"/>
                </a:solidFill>
              </a:rPr>
              <a:t>廣播位址</a:t>
            </a:r>
            <a:r>
              <a:rPr lang="zh-TW" altLang="en-US" sz="1800" dirty="0"/>
              <a:t>與伺服器通信</a:t>
            </a:r>
            <a:r>
              <a:rPr lang="zh-TW" altLang="en-US" sz="1800" dirty="0" smtClean="0"/>
              <a:t>。</a:t>
            </a:r>
            <a:endParaRPr lang="en-US" altLang="zh-TW" sz="1800" dirty="0" smtClean="0"/>
          </a:p>
          <a:p>
            <a:r>
              <a:rPr lang="zh-TW" altLang="en-US" sz="2000" dirty="0"/>
              <a:t>當 </a:t>
            </a:r>
            <a:r>
              <a:rPr lang="en-US" altLang="zh-TW" sz="2000" dirty="0"/>
              <a:t>DHCP </a:t>
            </a:r>
            <a:r>
              <a:rPr lang="zh-TW" altLang="en-US" sz="2000" dirty="0"/>
              <a:t>伺服器收到 </a:t>
            </a:r>
            <a:r>
              <a:rPr lang="en-US" altLang="zh-TW" sz="2000" dirty="0"/>
              <a:t>DHCDISCOVER </a:t>
            </a:r>
            <a:r>
              <a:rPr lang="zh-TW" altLang="en-US" sz="2000" dirty="0"/>
              <a:t>訊息時，它會找到一個可供租用的 </a:t>
            </a:r>
            <a:r>
              <a:rPr lang="en-US" altLang="zh-TW" sz="2000" dirty="0"/>
              <a:t>IP </a:t>
            </a:r>
            <a:r>
              <a:rPr lang="zh-TW" altLang="en-US" sz="2000" dirty="0"/>
              <a:t>位址，新增一個包含請求方主機 </a:t>
            </a:r>
            <a:r>
              <a:rPr lang="en-US" altLang="zh-TW" sz="2000" dirty="0"/>
              <a:t>MAC </a:t>
            </a:r>
            <a:r>
              <a:rPr lang="zh-TW" altLang="en-US" sz="2000" dirty="0"/>
              <a:t>位址和所出租的 </a:t>
            </a:r>
            <a:r>
              <a:rPr lang="en-US" altLang="zh-TW" sz="2000" dirty="0"/>
              <a:t>IP </a:t>
            </a:r>
            <a:r>
              <a:rPr lang="zh-TW" altLang="en-US" sz="2000" dirty="0"/>
              <a:t>位址的 </a:t>
            </a:r>
            <a:r>
              <a:rPr lang="en-US" altLang="zh-TW" sz="2000" dirty="0">
                <a:solidFill>
                  <a:srgbClr val="FF0000"/>
                </a:solidFill>
              </a:rPr>
              <a:t>ARP</a:t>
            </a:r>
            <a:r>
              <a:rPr lang="en-US" altLang="zh-TW" sz="2000" dirty="0"/>
              <a:t> </a:t>
            </a:r>
            <a:r>
              <a:rPr lang="zh-TW" altLang="en-US" sz="2000" dirty="0"/>
              <a:t>項目，並使用 </a:t>
            </a:r>
            <a:r>
              <a:rPr lang="en-US" altLang="zh-TW" sz="2000" dirty="0">
                <a:solidFill>
                  <a:srgbClr val="FF0000"/>
                </a:solidFill>
              </a:rPr>
              <a:t>DHCPOFFER</a:t>
            </a:r>
            <a:r>
              <a:rPr lang="en-US" altLang="zh-TW" sz="2000" dirty="0"/>
              <a:t> </a:t>
            </a:r>
            <a:r>
              <a:rPr lang="zh-TW" altLang="en-US" sz="2000" dirty="0"/>
              <a:t>訊息傳送繫結提供報文</a:t>
            </a:r>
            <a:r>
              <a:rPr lang="zh-TW" altLang="en-US" sz="2000" dirty="0" smtClean="0"/>
              <a:t>。</a:t>
            </a:r>
            <a:endParaRPr lang="en-US" altLang="zh-TW" sz="2000" dirty="0" smtClean="0"/>
          </a:p>
          <a:p>
            <a:pPr lvl="1"/>
            <a:r>
              <a:rPr lang="en-US" altLang="zh-TW" sz="1800" dirty="0"/>
              <a:t>DHCPOFFER </a:t>
            </a:r>
            <a:r>
              <a:rPr lang="zh-TW" altLang="en-US" sz="1800" dirty="0"/>
              <a:t>訊息作為</a:t>
            </a:r>
            <a:r>
              <a:rPr lang="zh-TW" altLang="en-US" sz="1800" dirty="0">
                <a:solidFill>
                  <a:srgbClr val="FF0000"/>
                </a:solidFill>
              </a:rPr>
              <a:t>單點傳送</a:t>
            </a:r>
            <a:r>
              <a:rPr lang="zh-TW" altLang="en-US" sz="1800" dirty="0"/>
              <a:t>發送，伺服器的第 </a:t>
            </a:r>
            <a:r>
              <a:rPr lang="en-US" altLang="zh-TW" sz="1800" dirty="0"/>
              <a:t>2 </a:t>
            </a:r>
            <a:r>
              <a:rPr lang="zh-TW" altLang="en-US" sz="1800" dirty="0"/>
              <a:t>層 </a:t>
            </a:r>
            <a:r>
              <a:rPr lang="en-US" altLang="zh-TW" sz="1800" dirty="0"/>
              <a:t>MAC </a:t>
            </a:r>
            <a:r>
              <a:rPr lang="zh-TW" altLang="en-US" sz="1800" dirty="0"/>
              <a:t>位址為來源位址，用戶端的第 </a:t>
            </a:r>
            <a:r>
              <a:rPr lang="en-US" altLang="zh-TW" sz="1800" dirty="0"/>
              <a:t>2 </a:t>
            </a:r>
            <a:r>
              <a:rPr lang="zh-TW" altLang="en-US" sz="1800" dirty="0"/>
              <a:t>層位址為目的地址</a:t>
            </a:r>
            <a:r>
              <a:rPr lang="zh-TW" altLang="en-US" sz="1800" dirty="0" smtClean="0"/>
              <a:t>。</a:t>
            </a:r>
            <a:endParaRPr lang="en-US" altLang="zh-TW" sz="1800" dirty="0" smtClean="0"/>
          </a:p>
        </p:txBody>
      </p:sp>
      <p:sp>
        <p:nvSpPr>
          <p:cNvPr id="9219" name="標題 2"/>
          <p:cNvSpPr>
            <a:spLocks noGrp="1"/>
          </p:cNvSpPr>
          <p:nvPr>
            <p:ph type="title"/>
          </p:nvPr>
        </p:nvSpPr>
        <p:spPr/>
        <p:txBody>
          <a:bodyPr/>
          <a:lstStyle/>
          <a:p>
            <a:r>
              <a:rPr lang="en-US" altLang="zh-TW" smtClean="0"/>
              <a:t>DHCP Operation</a:t>
            </a:r>
            <a:endParaRPr lang="zh-TW" altLang="en-US"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a:spLocks noGrp="1"/>
          </p:cNvSpPr>
          <p:nvPr>
            <p:ph type="title"/>
          </p:nvPr>
        </p:nvSpPr>
        <p:spPr/>
        <p:txBody>
          <a:bodyPr/>
          <a:lstStyle/>
          <a:p>
            <a:r>
              <a:rPr lang="en-US" altLang="zh-TW" smtClean="0"/>
              <a:t>Configuring NAT Overload</a:t>
            </a:r>
            <a:endParaRPr lang="zh-TW" altLang="en-US" smtClean="0"/>
          </a:p>
        </p:txBody>
      </p:sp>
      <p:pic>
        <p:nvPicPr>
          <p:cNvPr id="79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530350"/>
            <a:ext cx="7351712"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730625"/>
            <a:ext cx="64008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內容版面配置區 1"/>
          <p:cNvSpPr>
            <a:spLocks noGrp="1"/>
          </p:cNvSpPr>
          <p:nvPr>
            <p:ph idx="1"/>
          </p:nvPr>
        </p:nvSpPr>
        <p:spPr/>
        <p:txBody>
          <a:bodyPr/>
          <a:lstStyle/>
          <a:p>
            <a:r>
              <a:rPr lang="zh-TW" altLang="en-US" sz="2400" dirty="0" smtClean="0"/>
              <a:t>連接</a:t>
            </a:r>
            <a:r>
              <a:rPr lang="zh-TW" altLang="en-US" sz="2400" dirty="0"/>
              <a:t>埠轉送（有時也稱為</a:t>
            </a:r>
            <a:r>
              <a:rPr lang="zh-TW" altLang="en-US" sz="2400" dirty="0" smtClean="0">
                <a:solidFill>
                  <a:srgbClr val="FF0000"/>
                </a:solidFill>
              </a:rPr>
              <a:t>隧道</a:t>
            </a:r>
            <a:r>
              <a:rPr lang="en-US" altLang="zh-TW" sz="2400" dirty="0" smtClean="0">
                <a:solidFill>
                  <a:srgbClr val="FF0000"/>
                </a:solidFill>
              </a:rPr>
              <a:t>(</a:t>
            </a:r>
            <a:r>
              <a:rPr lang="en-US" altLang="zh-TW" sz="2400" dirty="0">
                <a:solidFill>
                  <a:srgbClr val="FF0000"/>
                </a:solidFill>
              </a:rPr>
              <a:t>tunneling</a:t>
            </a:r>
            <a:r>
              <a:rPr lang="en-US" altLang="zh-TW" sz="2400" dirty="0" smtClean="0">
                <a:solidFill>
                  <a:srgbClr val="FF0000"/>
                </a:solidFill>
              </a:rPr>
              <a:t>)</a:t>
            </a:r>
            <a:r>
              <a:rPr lang="zh-TW" altLang="en-US" sz="2400" dirty="0" smtClean="0"/>
              <a:t>）</a:t>
            </a:r>
            <a:r>
              <a:rPr lang="zh-TW" altLang="en-US" sz="2400" dirty="0"/>
              <a:t>是將網路連接埠從一個網路節點轉送到另一個網路節點的操作</a:t>
            </a:r>
            <a:r>
              <a:rPr lang="zh-TW" altLang="en-US" sz="2400" dirty="0" smtClean="0"/>
              <a:t>。</a:t>
            </a:r>
            <a:endParaRPr lang="en-US" altLang="zh-TW" sz="2400" dirty="0" smtClean="0"/>
          </a:p>
          <a:p>
            <a:pPr lvl="1"/>
            <a:r>
              <a:rPr lang="zh-TW" altLang="en-US" sz="2000" dirty="0"/>
              <a:t>這種技術允許外部使用者從外部網路透過啟用 </a:t>
            </a:r>
            <a:r>
              <a:rPr lang="en-US" altLang="zh-TW" sz="2000" dirty="0"/>
              <a:t>NAT </a:t>
            </a:r>
            <a:r>
              <a:rPr lang="zh-TW" altLang="en-US" sz="2000" dirty="0"/>
              <a:t>的路由器到達私有 </a:t>
            </a:r>
            <a:r>
              <a:rPr lang="en-US" altLang="zh-TW" sz="2000" dirty="0"/>
              <a:t>IP </a:t>
            </a:r>
            <a:r>
              <a:rPr lang="zh-TW" altLang="en-US" sz="2000" dirty="0"/>
              <a:t>位址（</a:t>
            </a:r>
            <a:r>
              <a:rPr lang="en-US" altLang="zh-TW" sz="2000" dirty="0"/>
              <a:t>LAN </a:t>
            </a:r>
            <a:r>
              <a:rPr lang="zh-TW" altLang="en-US" sz="2000" dirty="0"/>
              <a:t>內部）上的連接埠</a:t>
            </a:r>
            <a:r>
              <a:rPr lang="zh-TW" altLang="en-US" sz="2000" dirty="0" smtClean="0"/>
              <a:t>。</a:t>
            </a:r>
            <a:endParaRPr lang="en-US" altLang="zh-TW" sz="2000" dirty="0" smtClean="0"/>
          </a:p>
          <a:p>
            <a:r>
              <a:rPr lang="en-US" altLang="zh-TW" sz="2400" dirty="0"/>
              <a:t>NAT </a:t>
            </a:r>
            <a:r>
              <a:rPr lang="zh-TW" altLang="en-US" sz="2400" dirty="0"/>
              <a:t>隱藏了內部位址，所以點對點只能以從內到外的方式工作，</a:t>
            </a:r>
            <a:r>
              <a:rPr lang="en-US" altLang="zh-TW" sz="2400" dirty="0"/>
              <a:t>NAT </a:t>
            </a:r>
            <a:r>
              <a:rPr lang="zh-TW" altLang="en-US" sz="2400" dirty="0"/>
              <a:t>在外部可以建立註冊送出請求與傳入回復之間的對應。</a:t>
            </a:r>
            <a:endParaRPr lang="en-US" altLang="zh-TW" sz="2400" dirty="0" smtClean="0"/>
          </a:p>
          <a:p>
            <a:r>
              <a:rPr lang="en-US" altLang="zh-TW" sz="2400" dirty="0" smtClean="0"/>
              <a:t>NAT </a:t>
            </a:r>
            <a:r>
              <a:rPr lang="zh-TW" altLang="en-US" sz="2400" dirty="0"/>
              <a:t>不允許從外部發起請求</a:t>
            </a:r>
            <a:r>
              <a:rPr lang="zh-TW" altLang="en-US" sz="2400" dirty="0" smtClean="0"/>
              <a:t>。</a:t>
            </a:r>
            <a:endParaRPr lang="en-US" altLang="zh-TW" sz="2400" dirty="0" smtClean="0"/>
          </a:p>
          <a:p>
            <a:pPr lvl="1"/>
            <a:r>
              <a:rPr lang="zh-TW" altLang="en-US" sz="2000" dirty="0"/>
              <a:t>透過手動干預可以解決這個問題</a:t>
            </a:r>
            <a:r>
              <a:rPr lang="zh-TW" altLang="en-US" sz="2000" dirty="0" smtClean="0"/>
              <a:t>。</a:t>
            </a:r>
            <a:endParaRPr lang="en-US" altLang="zh-TW" sz="2000" dirty="0" smtClean="0"/>
          </a:p>
          <a:p>
            <a:pPr lvl="1"/>
            <a:r>
              <a:rPr lang="zh-TW" altLang="en-US" sz="2000" dirty="0"/>
              <a:t>連接埠轉送允許你確定可以被轉送到內部主機的特定連接埠</a:t>
            </a:r>
            <a:r>
              <a:rPr lang="zh-TW" altLang="en-US" sz="2000" dirty="0" smtClean="0"/>
              <a:t>。</a:t>
            </a:r>
          </a:p>
        </p:txBody>
      </p:sp>
      <p:sp>
        <p:nvSpPr>
          <p:cNvPr id="80899" name="標題 2"/>
          <p:cNvSpPr>
            <a:spLocks noGrp="1"/>
          </p:cNvSpPr>
          <p:nvPr>
            <p:ph type="title"/>
          </p:nvPr>
        </p:nvSpPr>
        <p:spPr/>
        <p:txBody>
          <a:bodyPr/>
          <a:lstStyle/>
          <a:p>
            <a:r>
              <a:rPr lang="en-US" altLang="zh-TW" smtClean="0"/>
              <a:t>Configuring Port Forwarding</a:t>
            </a:r>
            <a:endParaRPr lang="zh-TW" alt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標題 1"/>
          <p:cNvSpPr>
            <a:spLocks noGrp="1"/>
          </p:cNvSpPr>
          <p:nvPr>
            <p:ph type="title"/>
          </p:nvPr>
        </p:nvSpPr>
        <p:spPr/>
        <p:txBody>
          <a:bodyPr/>
          <a:lstStyle/>
          <a:p>
            <a:r>
              <a:rPr lang="en-US" altLang="zh-TW" smtClean="0"/>
              <a:t>Configuring Port Forwarding</a:t>
            </a:r>
            <a:endParaRPr lang="zh-TW" altLang="en-US" smtClean="0"/>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636713"/>
            <a:ext cx="7573962"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2277" y="4049487"/>
            <a:ext cx="5526077" cy="272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
        <p:nvSpPr>
          <p:cNvPr id="82946" name="內容版面配置區 1"/>
          <p:cNvSpPr>
            <a:spLocks noGrp="1"/>
          </p:cNvSpPr>
          <p:nvPr>
            <p:ph idx="1"/>
          </p:nvPr>
        </p:nvSpPr>
        <p:spPr>
          <a:xfrm>
            <a:off x="441888" y="1674613"/>
            <a:ext cx="7940675" cy="4144962"/>
          </a:xfrm>
        </p:spPr>
        <p:txBody>
          <a:bodyPr/>
          <a:lstStyle/>
          <a:p>
            <a:r>
              <a:rPr lang="zh-TW" altLang="en-US" sz="2400" dirty="0"/>
              <a:t>檢驗 </a:t>
            </a:r>
            <a:r>
              <a:rPr lang="en-US" altLang="zh-TW" sz="2400" dirty="0"/>
              <a:t>NAT </a:t>
            </a:r>
            <a:r>
              <a:rPr lang="zh-TW" altLang="en-US" sz="2400" dirty="0"/>
              <a:t>執行情況時最有用的命令之一是 </a:t>
            </a:r>
            <a:r>
              <a:rPr lang="en-US" altLang="zh-TW" sz="2400" b="1" dirty="0">
                <a:solidFill>
                  <a:srgbClr val="FF0000"/>
                </a:solidFill>
                <a:latin typeface="Courier New" pitchFamily="49" charset="0"/>
                <a:cs typeface="Courier New" pitchFamily="49" charset="0"/>
              </a:rPr>
              <a:t>show </a:t>
            </a:r>
            <a:r>
              <a:rPr lang="en-US" altLang="zh-TW" sz="2400" b="1" dirty="0" err="1">
                <a:solidFill>
                  <a:srgbClr val="FF0000"/>
                </a:solidFill>
                <a:latin typeface="Courier New" pitchFamily="49" charset="0"/>
                <a:cs typeface="Courier New" pitchFamily="49" charset="0"/>
              </a:rPr>
              <a:t>ip</a:t>
            </a:r>
            <a:r>
              <a:rPr lang="en-US" altLang="zh-TW" sz="2400" b="1" dirty="0">
                <a:solidFill>
                  <a:srgbClr val="FF0000"/>
                </a:solidFill>
                <a:latin typeface="Courier New" pitchFamily="49" charset="0"/>
                <a:cs typeface="Courier New" pitchFamily="49" charset="0"/>
              </a:rPr>
              <a:t> </a:t>
            </a:r>
            <a:r>
              <a:rPr lang="en-US" altLang="zh-TW" sz="2400" b="1" dirty="0" err="1">
                <a:solidFill>
                  <a:srgbClr val="FF0000"/>
                </a:solidFill>
                <a:latin typeface="Courier New" pitchFamily="49" charset="0"/>
                <a:cs typeface="Courier New" pitchFamily="49" charset="0"/>
              </a:rPr>
              <a:t>nat</a:t>
            </a:r>
            <a:r>
              <a:rPr lang="en-US" altLang="zh-TW" sz="2400" b="1" dirty="0">
                <a:solidFill>
                  <a:srgbClr val="FF0000"/>
                </a:solidFill>
                <a:latin typeface="Courier New" pitchFamily="49" charset="0"/>
                <a:cs typeface="Courier New" pitchFamily="49" charset="0"/>
              </a:rPr>
              <a:t> translations </a:t>
            </a:r>
            <a:r>
              <a:rPr lang="zh-TW" altLang="en-US" sz="2400" dirty="0" smtClean="0"/>
              <a:t>命令。</a:t>
            </a:r>
            <a:endParaRPr lang="en-US" altLang="zh-TW" sz="2400" dirty="0" smtClean="0"/>
          </a:p>
          <a:p>
            <a:pPr lvl="1"/>
            <a:r>
              <a:rPr lang="zh-TW" altLang="en-US" sz="2000" dirty="0"/>
              <a:t>命令中增加 </a:t>
            </a:r>
            <a:r>
              <a:rPr lang="en-US" altLang="zh-TW" sz="2000" b="1" dirty="0" smtClean="0">
                <a:solidFill>
                  <a:srgbClr val="FF0000"/>
                </a:solidFill>
                <a:latin typeface="Courier New" pitchFamily="49" charset="0"/>
                <a:cs typeface="Courier New" pitchFamily="49" charset="0"/>
              </a:rPr>
              <a:t>verbose</a:t>
            </a:r>
            <a:r>
              <a:rPr lang="en-US" altLang="zh-TW" sz="2000" dirty="0" smtClean="0"/>
              <a:t> </a:t>
            </a:r>
            <a:r>
              <a:rPr lang="zh-TW" altLang="en-US" sz="2000" dirty="0"/>
              <a:t>可顯示關於每個轉換的附加資訊，包括新增和使用項目的時間長短</a:t>
            </a:r>
            <a:r>
              <a:rPr lang="zh-TW" altLang="en-US" sz="2000" dirty="0" smtClean="0"/>
              <a:t>。</a:t>
            </a:r>
            <a:endParaRPr lang="en-US" altLang="zh-TW" sz="2000" dirty="0" smtClean="0"/>
          </a:p>
          <a:p>
            <a:r>
              <a:rPr lang="en-US" altLang="zh-TW" sz="2400" b="1" dirty="0" smtClean="0">
                <a:solidFill>
                  <a:srgbClr val="FF0000"/>
                </a:solidFill>
                <a:latin typeface="Courier New" pitchFamily="49" charset="0"/>
                <a:cs typeface="Courier New" pitchFamily="49" charset="0"/>
              </a:rPr>
              <a:t>show </a:t>
            </a:r>
            <a:r>
              <a:rPr lang="en-US" altLang="zh-TW" sz="2400" b="1" dirty="0" err="1">
                <a:solidFill>
                  <a:srgbClr val="FF0000"/>
                </a:solidFill>
                <a:latin typeface="Courier New" pitchFamily="49" charset="0"/>
                <a:cs typeface="Courier New" pitchFamily="49" charset="0"/>
              </a:rPr>
              <a:t>ip</a:t>
            </a:r>
            <a:r>
              <a:rPr lang="en-US" altLang="zh-TW" sz="2400" b="1" dirty="0">
                <a:solidFill>
                  <a:srgbClr val="FF0000"/>
                </a:solidFill>
                <a:latin typeface="Courier New" pitchFamily="49" charset="0"/>
                <a:cs typeface="Courier New" pitchFamily="49" charset="0"/>
              </a:rPr>
              <a:t> </a:t>
            </a:r>
            <a:r>
              <a:rPr lang="en-US" altLang="zh-TW" sz="2400" b="1" dirty="0" err="1">
                <a:solidFill>
                  <a:srgbClr val="FF0000"/>
                </a:solidFill>
                <a:latin typeface="Courier New" pitchFamily="49" charset="0"/>
                <a:cs typeface="Courier New" pitchFamily="49" charset="0"/>
              </a:rPr>
              <a:t>nat</a:t>
            </a:r>
            <a:r>
              <a:rPr lang="en-US" altLang="zh-TW" sz="2400" b="1" dirty="0">
                <a:solidFill>
                  <a:srgbClr val="FF0000"/>
                </a:solidFill>
                <a:latin typeface="Courier New" pitchFamily="49" charset="0"/>
                <a:cs typeface="Courier New" pitchFamily="49" charset="0"/>
              </a:rPr>
              <a:t> statistics</a:t>
            </a:r>
            <a:r>
              <a:rPr lang="zh-TW" altLang="en-US" sz="2400" dirty="0" smtClean="0"/>
              <a:t>命令</a:t>
            </a:r>
            <a:r>
              <a:rPr lang="zh-TW" altLang="en-US" sz="2400" dirty="0"/>
              <a:t>顯示以下資訊：活動轉換總數、</a:t>
            </a:r>
            <a:r>
              <a:rPr lang="en-US" altLang="zh-TW" sz="2400" dirty="0"/>
              <a:t>NAT </a:t>
            </a:r>
            <a:r>
              <a:rPr lang="zh-TW" altLang="en-US" sz="2400" dirty="0"/>
              <a:t>設定參數、儲存區中的位址數量以及已配置的位址數量。</a:t>
            </a:r>
            <a:endParaRPr lang="en-US" altLang="zh-TW" sz="2400" dirty="0" smtClean="0"/>
          </a:p>
        </p:txBody>
      </p:sp>
      <p:sp>
        <p:nvSpPr>
          <p:cNvPr id="82947" name="標題 2"/>
          <p:cNvSpPr>
            <a:spLocks noGrp="1"/>
          </p:cNvSpPr>
          <p:nvPr>
            <p:ph type="title"/>
          </p:nvPr>
        </p:nvSpPr>
        <p:spPr/>
        <p:txBody>
          <a:bodyPr/>
          <a:lstStyle/>
          <a:p>
            <a:r>
              <a:rPr lang="en-US" altLang="zh-TW" smtClean="0"/>
              <a:t>Verifying NAT and NAT Overload</a:t>
            </a:r>
            <a:endParaRPr lang="zh-TW" alt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p:cNvSpPr>
          <p:nvPr>
            <p:ph type="title"/>
          </p:nvPr>
        </p:nvSpPr>
        <p:spPr/>
        <p:txBody>
          <a:bodyPr/>
          <a:lstStyle/>
          <a:p>
            <a:r>
              <a:rPr lang="en-US" altLang="zh-TW" smtClean="0"/>
              <a:t>Verifying NAT and NAT Overload</a:t>
            </a:r>
            <a:endParaRPr lang="zh-TW" altLang="en-US" smtClean="0"/>
          </a:p>
        </p:txBody>
      </p:sp>
      <p:pic>
        <p:nvPicPr>
          <p:cNvPr id="849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984375"/>
            <a:ext cx="865981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r>
              <a:rPr lang="en-US" altLang="zh-TW" smtClean="0"/>
              <a:t>Verifying NAT and NAT Overload</a:t>
            </a:r>
            <a:endParaRPr lang="zh-TW" altLang="en-US" smtClean="0"/>
          </a:p>
        </p:txBody>
      </p:sp>
      <p:pic>
        <p:nvPicPr>
          <p:cNvPr id="860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457325"/>
            <a:ext cx="869632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內容版面配置區 1"/>
          <p:cNvSpPr>
            <a:spLocks noGrp="1"/>
          </p:cNvSpPr>
          <p:nvPr>
            <p:ph idx="1"/>
          </p:nvPr>
        </p:nvSpPr>
        <p:spPr/>
        <p:txBody>
          <a:bodyPr/>
          <a:lstStyle/>
          <a:p>
            <a:r>
              <a:rPr lang="zh-TW" altLang="en-US" dirty="0"/>
              <a:t>使用 </a:t>
            </a:r>
            <a:r>
              <a:rPr lang="en-US" altLang="zh-TW" dirty="0"/>
              <a:t>show run </a:t>
            </a:r>
            <a:r>
              <a:rPr lang="zh-TW" altLang="en-US" dirty="0"/>
              <a:t>命令查看 </a:t>
            </a:r>
            <a:r>
              <a:rPr lang="en-US" altLang="zh-TW" dirty="0"/>
              <a:t>NAT</a:t>
            </a:r>
            <a:r>
              <a:rPr lang="zh-TW" altLang="en-US" dirty="0"/>
              <a:t>、存取命令清單、介面或儲存區命令。</a:t>
            </a:r>
            <a:endParaRPr lang="en-US" altLang="zh-TW" dirty="0" smtClean="0"/>
          </a:p>
          <a:p>
            <a:r>
              <a:rPr lang="zh-TW" altLang="en-US" dirty="0" smtClean="0"/>
              <a:t>轉換</a:t>
            </a:r>
            <a:r>
              <a:rPr lang="zh-TW" altLang="en-US" dirty="0"/>
              <a:t>項目預設逾時時間為 </a:t>
            </a:r>
            <a:r>
              <a:rPr lang="en-US" altLang="zh-TW" dirty="0">
                <a:solidFill>
                  <a:srgbClr val="FF0000"/>
                </a:solidFill>
              </a:rPr>
              <a:t>24 </a:t>
            </a:r>
            <a:r>
              <a:rPr lang="zh-TW" altLang="en-US" dirty="0">
                <a:solidFill>
                  <a:srgbClr val="FF0000"/>
                </a:solidFill>
              </a:rPr>
              <a:t>小時</a:t>
            </a:r>
            <a:r>
              <a:rPr lang="zh-TW" altLang="en-US" dirty="0"/>
              <a:t>，在全域設定模式下使用 </a:t>
            </a:r>
            <a:r>
              <a:rPr lang="en-US" altLang="zh-TW" b="1" dirty="0" err="1">
                <a:solidFill>
                  <a:srgbClr val="FF0000"/>
                </a:solidFill>
                <a:latin typeface="Courier New" pitchFamily="49" charset="0"/>
                <a:cs typeface="Courier New" pitchFamily="49" charset="0"/>
              </a:rPr>
              <a:t>ip</a:t>
            </a:r>
            <a:r>
              <a:rPr lang="en-US" altLang="zh-TW" b="1" dirty="0">
                <a:solidFill>
                  <a:srgbClr val="FF0000"/>
                </a:solidFill>
                <a:latin typeface="Courier New" pitchFamily="49" charset="0"/>
                <a:cs typeface="Courier New" pitchFamily="49" charset="0"/>
              </a:rPr>
              <a:t> </a:t>
            </a:r>
            <a:r>
              <a:rPr lang="en-US" altLang="zh-TW" b="1" dirty="0" err="1">
                <a:solidFill>
                  <a:srgbClr val="FF0000"/>
                </a:solidFill>
                <a:latin typeface="Courier New" pitchFamily="49" charset="0"/>
                <a:cs typeface="Courier New" pitchFamily="49" charset="0"/>
              </a:rPr>
              <a:t>nat</a:t>
            </a:r>
            <a:r>
              <a:rPr lang="en-US" altLang="zh-TW" b="1" dirty="0">
                <a:solidFill>
                  <a:srgbClr val="FF0000"/>
                </a:solidFill>
                <a:latin typeface="Courier New" pitchFamily="49" charset="0"/>
                <a:cs typeface="Courier New" pitchFamily="49" charset="0"/>
              </a:rPr>
              <a:t> translation timeout </a:t>
            </a:r>
            <a:r>
              <a:rPr lang="en-US" altLang="zh-TW" b="1" i="1" dirty="0">
                <a:solidFill>
                  <a:srgbClr val="FF0000"/>
                </a:solidFill>
                <a:latin typeface="Courier New" pitchFamily="49" charset="0"/>
                <a:cs typeface="Courier New" pitchFamily="49" charset="0"/>
              </a:rPr>
              <a:t>seconds</a:t>
            </a:r>
            <a:r>
              <a:rPr lang="zh-TW" altLang="en-US" dirty="0" smtClean="0"/>
              <a:t>命令</a:t>
            </a:r>
            <a:r>
              <a:rPr lang="zh-TW" altLang="en-US" dirty="0"/>
              <a:t>可重新設定逾時時間。</a:t>
            </a:r>
          </a:p>
          <a:p>
            <a:r>
              <a:rPr lang="zh-TW" altLang="en-US" dirty="0"/>
              <a:t>要在逾時之前清除動態項目，請使用 </a:t>
            </a:r>
            <a:r>
              <a:rPr lang="en-US" altLang="zh-TW" b="1" dirty="0">
                <a:solidFill>
                  <a:srgbClr val="FF0000"/>
                </a:solidFill>
                <a:latin typeface="Courier New" pitchFamily="49" charset="0"/>
                <a:cs typeface="Courier New" pitchFamily="49" charset="0"/>
              </a:rPr>
              <a:t>clear </a:t>
            </a:r>
            <a:r>
              <a:rPr lang="en-US" altLang="zh-TW" b="1" dirty="0" err="1">
                <a:solidFill>
                  <a:srgbClr val="FF0000"/>
                </a:solidFill>
                <a:latin typeface="Courier New" pitchFamily="49" charset="0"/>
                <a:cs typeface="Courier New" pitchFamily="49" charset="0"/>
              </a:rPr>
              <a:t>ip</a:t>
            </a:r>
            <a:r>
              <a:rPr lang="en-US" altLang="zh-TW" b="1" dirty="0">
                <a:solidFill>
                  <a:srgbClr val="FF0000"/>
                </a:solidFill>
                <a:latin typeface="Courier New" pitchFamily="49" charset="0"/>
                <a:cs typeface="Courier New" pitchFamily="49" charset="0"/>
              </a:rPr>
              <a:t> </a:t>
            </a:r>
            <a:r>
              <a:rPr lang="en-US" altLang="zh-TW" b="1" dirty="0" err="1">
                <a:solidFill>
                  <a:srgbClr val="FF0000"/>
                </a:solidFill>
                <a:latin typeface="Courier New" pitchFamily="49" charset="0"/>
                <a:cs typeface="Courier New" pitchFamily="49" charset="0"/>
              </a:rPr>
              <a:t>nat</a:t>
            </a:r>
            <a:r>
              <a:rPr lang="en-US" altLang="zh-TW" b="1" dirty="0">
                <a:solidFill>
                  <a:srgbClr val="FF0000"/>
                </a:solidFill>
                <a:latin typeface="Courier New" pitchFamily="49" charset="0"/>
                <a:cs typeface="Courier New" pitchFamily="49" charset="0"/>
              </a:rPr>
              <a:t> translation</a:t>
            </a:r>
            <a:r>
              <a:rPr lang="zh-TW" altLang="en-US" dirty="0" smtClean="0"/>
              <a:t>全</a:t>
            </a:r>
            <a:r>
              <a:rPr lang="zh-TW" altLang="en-US" dirty="0"/>
              <a:t>域命令</a:t>
            </a:r>
            <a:r>
              <a:rPr lang="zh-TW" altLang="en-US" dirty="0" smtClean="0"/>
              <a:t>。</a:t>
            </a:r>
            <a:endParaRPr lang="en-US" altLang="zh-TW" dirty="0" smtClean="0"/>
          </a:p>
          <a:p>
            <a:pPr lvl="1"/>
            <a:r>
              <a:rPr lang="zh-TW" altLang="en-US" dirty="0"/>
              <a:t>也可以使用 </a:t>
            </a:r>
            <a:r>
              <a:rPr lang="en-US" altLang="zh-TW" b="1" dirty="0">
                <a:solidFill>
                  <a:srgbClr val="FF0000"/>
                </a:solidFill>
                <a:latin typeface="Courier New" pitchFamily="49" charset="0"/>
                <a:cs typeface="Courier New" pitchFamily="49" charset="0"/>
              </a:rPr>
              <a:t>clear </a:t>
            </a:r>
            <a:r>
              <a:rPr lang="en-US" altLang="zh-TW" b="1" dirty="0" err="1">
                <a:solidFill>
                  <a:srgbClr val="FF0000"/>
                </a:solidFill>
                <a:latin typeface="Courier New" pitchFamily="49" charset="0"/>
                <a:cs typeface="Courier New" pitchFamily="49" charset="0"/>
              </a:rPr>
              <a:t>ip</a:t>
            </a:r>
            <a:r>
              <a:rPr lang="en-US" altLang="zh-TW" b="1" dirty="0">
                <a:solidFill>
                  <a:srgbClr val="FF0000"/>
                </a:solidFill>
                <a:latin typeface="Courier New" pitchFamily="49" charset="0"/>
                <a:cs typeface="Courier New" pitchFamily="49" charset="0"/>
              </a:rPr>
              <a:t> </a:t>
            </a:r>
            <a:r>
              <a:rPr lang="en-US" altLang="zh-TW" b="1" dirty="0" err="1">
                <a:solidFill>
                  <a:srgbClr val="FF0000"/>
                </a:solidFill>
                <a:latin typeface="Courier New" pitchFamily="49" charset="0"/>
                <a:cs typeface="Courier New" pitchFamily="49" charset="0"/>
              </a:rPr>
              <a:t>nat</a:t>
            </a:r>
            <a:r>
              <a:rPr lang="en-US" altLang="zh-TW" b="1" dirty="0">
                <a:solidFill>
                  <a:srgbClr val="FF0000"/>
                </a:solidFill>
                <a:latin typeface="Courier New" pitchFamily="49" charset="0"/>
                <a:cs typeface="Courier New" pitchFamily="49" charset="0"/>
              </a:rPr>
              <a:t> translation *</a:t>
            </a:r>
            <a:r>
              <a:rPr lang="zh-TW" altLang="en-US" dirty="0" smtClean="0"/>
              <a:t>全</a:t>
            </a:r>
            <a:r>
              <a:rPr lang="zh-TW" altLang="en-US" dirty="0"/>
              <a:t>域命令清除表中的全部轉換。該命令只會清除表中的動態轉換，無法從轉換表中清除靜態轉換</a:t>
            </a:r>
            <a:r>
              <a:rPr lang="zh-TW" altLang="en-US" dirty="0" smtClean="0"/>
              <a:t>。</a:t>
            </a:r>
            <a:endParaRPr lang="zh-TW" altLang="en-US" dirty="0"/>
          </a:p>
        </p:txBody>
      </p:sp>
      <p:sp>
        <p:nvSpPr>
          <p:cNvPr id="87043" name="標題 2"/>
          <p:cNvSpPr>
            <a:spLocks noGrp="1"/>
          </p:cNvSpPr>
          <p:nvPr>
            <p:ph type="title"/>
          </p:nvPr>
        </p:nvSpPr>
        <p:spPr/>
        <p:txBody>
          <a:bodyPr/>
          <a:lstStyle/>
          <a:p>
            <a:r>
              <a:rPr lang="en-US" altLang="zh-TW" dirty="0" smtClean="0"/>
              <a:t>Verifying NAT and NAT Overload</a:t>
            </a:r>
            <a:endParaRPr lang="zh-TW" altLang="en-US"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p:txBody>
          <a:bodyPr/>
          <a:lstStyle/>
          <a:p>
            <a:r>
              <a:rPr lang="en-US" altLang="zh-TW" smtClean="0"/>
              <a:t>Verifying NAT and NAT Overload</a:t>
            </a:r>
            <a:endParaRPr lang="zh-TW" altLang="en-US" smtClean="0"/>
          </a:p>
        </p:txBody>
      </p:sp>
      <p:pic>
        <p:nvPicPr>
          <p:cNvPr id="880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05" y="2034092"/>
            <a:ext cx="8586788" cy="3772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2"/>
                </a:solidFill>
                <a:prstDash val="solid"/>
                <a:miter lim="800000"/>
                <a:headEnd type="none" w="med" len="med"/>
                <a:tailEnd type="none" w="med" len="me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內容版面配置區 1"/>
          <p:cNvSpPr>
            <a:spLocks noGrp="1"/>
          </p:cNvSpPr>
          <p:nvPr>
            <p:ph idx="1"/>
          </p:nvPr>
        </p:nvSpPr>
        <p:spPr/>
        <p:txBody>
          <a:bodyPr/>
          <a:lstStyle/>
          <a:p>
            <a:r>
              <a:rPr lang="zh-TW" altLang="en-US" sz="2400" dirty="0"/>
              <a:t>請執行下列步驟來檢驗 </a:t>
            </a:r>
            <a:r>
              <a:rPr lang="en-US" altLang="zh-TW" sz="2400" dirty="0"/>
              <a:t>NAT </a:t>
            </a:r>
            <a:r>
              <a:rPr lang="zh-TW" altLang="en-US" sz="2400" dirty="0"/>
              <a:t>是否如預期一樣工作：</a:t>
            </a:r>
            <a:endParaRPr lang="en-US" altLang="zh-TW" sz="2400" dirty="0" smtClean="0"/>
          </a:p>
          <a:p>
            <a:pPr lvl="1"/>
            <a:r>
              <a:rPr lang="en-US" altLang="zh-TW" sz="2000" dirty="0" smtClean="0"/>
              <a:t>Step 1. </a:t>
            </a:r>
            <a:r>
              <a:rPr lang="zh-TW" altLang="en-US" sz="2000" dirty="0" smtClean="0"/>
              <a:t>根據</a:t>
            </a:r>
            <a:r>
              <a:rPr lang="zh-TW" altLang="en-US" sz="2000" dirty="0"/>
              <a:t>設定，清楚地確定應該實作什麼樣的 </a:t>
            </a:r>
            <a:r>
              <a:rPr lang="en-US" altLang="zh-TW" sz="2000" dirty="0"/>
              <a:t>NAT</a:t>
            </a:r>
            <a:r>
              <a:rPr lang="zh-TW" altLang="en-US" sz="2000" dirty="0"/>
              <a:t>。這可能會揭示出設定問題。</a:t>
            </a:r>
            <a:endParaRPr lang="en-US" altLang="zh-TW" sz="2000" dirty="0" smtClean="0"/>
          </a:p>
          <a:p>
            <a:pPr lvl="1"/>
            <a:r>
              <a:rPr lang="en-US" altLang="zh-TW" sz="2000" dirty="0" smtClean="0"/>
              <a:t>Step 2. </a:t>
            </a:r>
            <a:r>
              <a:rPr lang="zh-TW" altLang="en-US" sz="2000" dirty="0" smtClean="0"/>
              <a:t>使用 </a:t>
            </a:r>
            <a:r>
              <a:rPr lang="en-US" altLang="zh-TW" sz="2000" b="1" dirty="0">
                <a:solidFill>
                  <a:srgbClr val="FF0000"/>
                </a:solidFill>
                <a:latin typeface="Courier New" pitchFamily="49" charset="0"/>
                <a:cs typeface="Courier New" pitchFamily="49" charset="0"/>
              </a:rPr>
              <a:t>show </a:t>
            </a:r>
            <a:r>
              <a:rPr lang="en-US" altLang="zh-TW" sz="2000" b="1" dirty="0" err="1">
                <a:solidFill>
                  <a:srgbClr val="FF0000"/>
                </a:solidFill>
                <a:latin typeface="Courier New" pitchFamily="49" charset="0"/>
                <a:cs typeface="Courier New" pitchFamily="49" charset="0"/>
              </a:rPr>
              <a:t>ip</a:t>
            </a:r>
            <a:r>
              <a:rPr lang="en-US" altLang="zh-TW" sz="2000" b="1" dirty="0">
                <a:solidFill>
                  <a:srgbClr val="FF0000"/>
                </a:solidFill>
                <a:latin typeface="Courier New" pitchFamily="49" charset="0"/>
                <a:cs typeface="Courier New" pitchFamily="49" charset="0"/>
              </a:rPr>
              <a:t> </a:t>
            </a:r>
            <a:r>
              <a:rPr lang="en-US" altLang="zh-TW" sz="2000" b="1" dirty="0" err="1">
                <a:solidFill>
                  <a:srgbClr val="FF0000"/>
                </a:solidFill>
                <a:latin typeface="Courier New" pitchFamily="49" charset="0"/>
                <a:cs typeface="Courier New" pitchFamily="49" charset="0"/>
              </a:rPr>
              <a:t>nat</a:t>
            </a:r>
            <a:r>
              <a:rPr lang="en-US" altLang="zh-TW" sz="2000" b="1" dirty="0">
                <a:solidFill>
                  <a:srgbClr val="FF0000"/>
                </a:solidFill>
                <a:latin typeface="Courier New" pitchFamily="49" charset="0"/>
                <a:cs typeface="Courier New" pitchFamily="49" charset="0"/>
              </a:rPr>
              <a:t> translations </a:t>
            </a:r>
            <a:r>
              <a:rPr lang="zh-TW" altLang="en-US" sz="2000" dirty="0" smtClean="0"/>
              <a:t>命令</a:t>
            </a:r>
            <a:r>
              <a:rPr lang="zh-TW" altLang="en-US" sz="2000" dirty="0"/>
              <a:t>檢驗轉換表中轉換項目是否正確。 </a:t>
            </a:r>
            <a:endParaRPr lang="en-US" altLang="zh-TW" sz="2000" dirty="0" smtClean="0"/>
          </a:p>
          <a:p>
            <a:pPr lvl="1"/>
            <a:r>
              <a:rPr lang="en-US" altLang="zh-TW" sz="2000" dirty="0" smtClean="0"/>
              <a:t>Step 3. </a:t>
            </a:r>
            <a:r>
              <a:rPr lang="zh-TW" altLang="en-US" sz="2000" dirty="0" smtClean="0"/>
              <a:t>使用 </a:t>
            </a:r>
            <a:r>
              <a:rPr lang="en-US" altLang="zh-TW" sz="2000" b="1" dirty="0">
                <a:solidFill>
                  <a:srgbClr val="FF0000"/>
                </a:solidFill>
                <a:latin typeface="Courier New" pitchFamily="49" charset="0"/>
                <a:cs typeface="Courier New" pitchFamily="49" charset="0"/>
              </a:rPr>
              <a:t>clear</a:t>
            </a:r>
            <a:r>
              <a:rPr lang="en-US" altLang="zh-TW" sz="2000" dirty="0" smtClean="0"/>
              <a:t> </a:t>
            </a:r>
            <a:r>
              <a:rPr lang="zh-TW" altLang="en-US" sz="2000" dirty="0"/>
              <a:t>和 </a:t>
            </a:r>
            <a:r>
              <a:rPr lang="en-US" altLang="zh-TW" sz="2000" b="1" dirty="0">
                <a:solidFill>
                  <a:srgbClr val="FF0000"/>
                </a:solidFill>
                <a:latin typeface="Courier New" pitchFamily="49" charset="0"/>
                <a:cs typeface="Courier New" pitchFamily="49" charset="0"/>
              </a:rPr>
              <a:t>debug</a:t>
            </a:r>
            <a:r>
              <a:rPr lang="en-US" altLang="zh-TW" sz="2000" dirty="0" smtClean="0"/>
              <a:t> </a:t>
            </a:r>
            <a:r>
              <a:rPr lang="zh-TW" altLang="en-US" sz="2000" dirty="0"/>
              <a:t>命令檢驗 </a:t>
            </a:r>
            <a:r>
              <a:rPr lang="en-US" altLang="zh-TW" sz="2000" dirty="0"/>
              <a:t>NAT </a:t>
            </a:r>
            <a:r>
              <a:rPr lang="zh-TW" altLang="en-US" sz="2000" dirty="0"/>
              <a:t>是否如預期一樣工作。檢查動態項目被清除後，是否又被重新新增出來</a:t>
            </a:r>
            <a:r>
              <a:rPr lang="zh-TW" altLang="en-US" sz="2000" dirty="0" smtClean="0"/>
              <a:t>。</a:t>
            </a:r>
            <a:endParaRPr lang="en-US" altLang="zh-TW" sz="2000" dirty="0" smtClean="0"/>
          </a:p>
          <a:p>
            <a:pPr lvl="1"/>
            <a:r>
              <a:rPr lang="en-US" altLang="zh-TW" sz="2000" dirty="0" smtClean="0"/>
              <a:t>Step 4.</a:t>
            </a:r>
            <a:r>
              <a:rPr lang="zh-TW" altLang="en-US" sz="2000" dirty="0"/>
              <a:t>詳細審查封包傳送情況，確認路由器具有移動封包所需的正確路由資訊。</a:t>
            </a:r>
          </a:p>
        </p:txBody>
      </p:sp>
      <p:sp>
        <p:nvSpPr>
          <p:cNvPr id="89091" name="標題 2"/>
          <p:cNvSpPr>
            <a:spLocks noGrp="1"/>
          </p:cNvSpPr>
          <p:nvPr>
            <p:ph type="title"/>
          </p:nvPr>
        </p:nvSpPr>
        <p:spPr/>
        <p:txBody>
          <a:bodyPr/>
          <a:lstStyle/>
          <a:p>
            <a:r>
              <a:rPr lang="en-US" altLang="zh-TW" sz="3600" smtClean="0"/>
              <a:t>Troubleshooting NAT &amp; NAT Overload</a:t>
            </a:r>
            <a:endParaRPr lang="zh-TW" altLang="en-US" sz="3600"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內容版面配置區 1"/>
          <p:cNvSpPr>
            <a:spLocks noGrp="1"/>
          </p:cNvSpPr>
          <p:nvPr>
            <p:ph idx="1"/>
          </p:nvPr>
        </p:nvSpPr>
        <p:spPr/>
        <p:txBody>
          <a:bodyPr/>
          <a:lstStyle/>
          <a:p>
            <a:r>
              <a:rPr lang="zh-TW" altLang="en-US" dirty="0"/>
              <a:t>使用 </a:t>
            </a:r>
            <a:r>
              <a:rPr lang="en-US" altLang="zh-TW" b="1" dirty="0">
                <a:solidFill>
                  <a:srgbClr val="FF0000"/>
                </a:solidFill>
                <a:latin typeface="Courier New" pitchFamily="49" charset="0"/>
                <a:cs typeface="Courier New" pitchFamily="49" charset="0"/>
              </a:rPr>
              <a:t>debug </a:t>
            </a:r>
            <a:r>
              <a:rPr lang="en-US" altLang="zh-TW" b="1" dirty="0" err="1">
                <a:solidFill>
                  <a:srgbClr val="FF0000"/>
                </a:solidFill>
                <a:latin typeface="Courier New" pitchFamily="49" charset="0"/>
                <a:cs typeface="Courier New" pitchFamily="49" charset="0"/>
              </a:rPr>
              <a:t>ip</a:t>
            </a:r>
            <a:r>
              <a:rPr lang="en-US" altLang="zh-TW" b="1" dirty="0">
                <a:solidFill>
                  <a:srgbClr val="FF0000"/>
                </a:solidFill>
                <a:latin typeface="Courier New" pitchFamily="49" charset="0"/>
                <a:cs typeface="Courier New" pitchFamily="49" charset="0"/>
              </a:rPr>
              <a:t> </a:t>
            </a:r>
            <a:r>
              <a:rPr lang="en-US" altLang="zh-TW" b="1" dirty="0" err="1" smtClean="0">
                <a:solidFill>
                  <a:srgbClr val="FF0000"/>
                </a:solidFill>
                <a:latin typeface="Courier New" pitchFamily="49" charset="0"/>
                <a:cs typeface="Courier New" pitchFamily="49" charset="0"/>
              </a:rPr>
              <a:t>nat</a:t>
            </a:r>
            <a:r>
              <a:rPr lang="zh-TW" altLang="en-US" dirty="0" smtClean="0"/>
              <a:t>命令</a:t>
            </a:r>
            <a:r>
              <a:rPr lang="zh-TW" altLang="en-US" dirty="0"/>
              <a:t>顯示關於被路由器轉換的每個封包的資訊，檢驗 </a:t>
            </a:r>
            <a:r>
              <a:rPr lang="en-US" altLang="zh-TW" dirty="0"/>
              <a:t>NAT </a:t>
            </a:r>
            <a:r>
              <a:rPr lang="zh-TW" altLang="en-US" dirty="0"/>
              <a:t>功能的運作。 </a:t>
            </a:r>
            <a:endParaRPr lang="en-US" altLang="zh-TW" dirty="0" smtClean="0"/>
          </a:p>
          <a:p>
            <a:r>
              <a:rPr lang="en-US" altLang="zh-TW" b="1" dirty="0">
                <a:solidFill>
                  <a:srgbClr val="FF0000"/>
                </a:solidFill>
                <a:latin typeface="Courier New" pitchFamily="49" charset="0"/>
                <a:cs typeface="Courier New" pitchFamily="49" charset="0"/>
              </a:rPr>
              <a:t>debug </a:t>
            </a:r>
            <a:r>
              <a:rPr lang="en-US" altLang="zh-TW" b="1" dirty="0" err="1">
                <a:solidFill>
                  <a:srgbClr val="FF0000"/>
                </a:solidFill>
                <a:latin typeface="Courier New" pitchFamily="49" charset="0"/>
                <a:cs typeface="Courier New" pitchFamily="49" charset="0"/>
              </a:rPr>
              <a:t>ip</a:t>
            </a:r>
            <a:r>
              <a:rPr lang="en-US" altLang="zh-TW" b="1" dirty="0">
                <a:solidFill>
                  <a:srgbClr val="FF0000"/>
                </a:solidFill>
                <a:latin typeface="Courier New" pitchFamily="49" charset="0"/>
                <a:cs typeface="Courier New" pitchFamily="49" charset="0"/>
              </a:rPr>
              <a:t> </a:t>
            </a:r>
            <a:r>
              <a:rPr lang="en-US" altLang="zh-TW" b="1" dirty="0" err="1">
                <a:solidFill>
                  <a:srgbClr val="FF0000"/>
                </a:solidFill>
                <a:latin typeface="Courier New" pitchFamily="49" charset="0"/>
                <a:cs typeface="Courier New" pitchFamily="49" charset="0"/>
              </a:rPr>
              <a:t>nat</a:t>
            </a:r>
            <a:r>
              <a:rPr lang="en-US" altLang="zh-TW" b="1" dirty="0">
                <a:solidFill>
                  <a:srgbClr val="FF0000"/>
                </a:solidFill>
                <a:latin typeface="Courier New" pitchFamily="49" charset="0"/>
                <a:cs typeface="Courier New" pitchFamily="49" charset="0"/>
              </a:rPr>
              <a:t> detailed</a:t>
            </a:r>
            <a:r>
              <a:rPr lang="zh-TW" altLang="en-US" dirty="0" smtClean="0"/>
              <a:t>命令</a:t>
            </a:r>
            <a:r>
              <a:rPr lang="zh-TW" altLang="en-US" dirty="0"/>
              <a:t>會產生關於要進行轉換的每個封包的說明。此命令還會輸出關於某些錯誤或異常狀況的資訊，例如配置全域位址失敗等</a:t>
            </a:r>
            <a:r>
              <a:rPr lang="zh-TW" altLang="en-US" dirty="0" smtClean="0"/>
              <a:t>。</a:t>
            </a:r>
          </a:p>
        </p:txBody>
      </p:sp>
      <p:sp>
        <p:nvSpPr>
          <p:cNvPr id="90115" name="標題 2"/>
          <p:cNvSpPr>
            <a:spLocks noGrp="1"/>
          </p:cNvSpPr>
          <p:nvPr>
            <p:ph type="title"/>
          </p:nvPr>
        </p:nvSpPr>
        <p:spPr/>
        <p:txBody>
          <a:bodyPr/>
          <a:lstStyle/>
          <a:p>
            <a:r>
              <a:rPr lang="en-US" altLang="zh-TW" sz="3600" smtClean="0"/>
              <a:t>Troubleshooting NAT &amp; NAT Overload</a:t>
            </a:r>
            <a:endParaRPr lang="zh-TW" altLang="en-US" sz="36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1"/>
          <p:cNvSpPr>
            <a:spLocks noGrp="1"/>
          </p:cNvSpPr>
          <p:nvPr>
            <p:ph idx="1"/>
          </p:nvPr>
        </p:nvSpPr>
        <p:spPr/>
        <p:txBody>
          <a:bodyPr/>
          <a:lstStyle/>
          <a:p>
            <a:r>
              <a:rPr lang="zh-TW" altLang="en-US" dirty="0"/>
              <a:t>當用戶端收到來自伺服器的 </a:t>
            </a:r>
            <a:r>
              <a:rPr lang="en-US" altLang="zh-TW" dirty="0"/>
              <a:t>DHCPOFFER </a:t>
            </a:r>
            <a:r>
              <a:rPr lang="zh-TW" altLang="en-US" dirty="0"/>
              <a:t>時，它回送一條 </a:t>
            </a:r>
            <a:r>
              <a:rPr lang="en-US" altLang="zh-TW" dirty="0">
                <a:solidFill>
                  <a:srgbClr val="FF0000"/>
                </a:solidFill>
              </a:rPr>
              <a:t>DHCPREQUEST</a:t>
            </a:r>
            <a:r>
              <a:rPr lang="en-US" altLang="zh-TW" dirty="0"/>
              <a:t> </a:t>
            </a:r>
            <a:r>
              <a:rPr lang="zh-TW" altLang="en-US" dirty="0"/>
              <a:t>訊息</a:t>
            </a:r>
            <a:r>
              <a:rPr lang="zh-TW" altLang="en-US" dirty="0" smtClean="0"/>
              <a:t>。</a:t>
            </a:r>
            <a:endParaRPr lang="en-US" altLang="zh-TW" dirty="0" smtClean="0"/>
          </a:p>
          <a:p>
            <a:pPr lvl="1"/>
            <a:r>
              <a:rPr lang="zh-TW" altLang="en-US" dirty="0"/>
              <a:t>此訊息有兩個作用：一是租用發起，一是</a:t>
            </a:r>
            <a:r>
              <a:rPr lang="zh-TW" altLang="en-US" dirty="0">
                <a:solidFill>
                  <a:srgbClr val="FF0000"/>
                </a:solidFill>
              </a:rPr>
              <a:t>租用更新和檢驗</a:t>
            </a:r>
            <a:r>
              <a:rPr lang="zh-TW" altLang="en-US" dirty="0" smtClean="0"/>
              <a:t>。</a:t>
            </a:r>
            <a:endParaRPr lang="en-US" altLang="zh-TW" dirty="0" smtClean="0"/>
          </a:p>
          <a:p>
            <a:pPr lvl="2"/>
            <a:r>
              <a:rPr lang="zh-TW" altLang="en-US" dirty="0" smtClean="0"/>
              <a:t>用於</a:t>
            </a:r>
            <a:r>
              <a:rPr lang="zh-TW" altLang="en-US" dirty="0"/>
              <a:t>租用發起時，用戶端的 </a:t>
            </a:r>
            <a:r>
              <a:rPr lang="en-US" altLang="zh-TW" dirty="0"/>
              <a:t>DHCPREQUEST </a:t>
            </a:r>
            <a:r>
              <a:rPr lang="zh-TW" altLang="en-US" dirty="0"/>
              <a:t>訊息要求在 </a:t>
            </a:r>
            <a:r>
              <a:rPr lang="en-US" altLang="zh-TW" dirty="0"/>
              <a:t>IP </a:t>
            </a:r>
            <a:r>
              <a:rPr lang="zh-TW" altLang="en-US" dirty="0"/>
              <a:t>位址配置後檢驗其有效性。此訊息提供錯誤檢查，確保位址配置仍然有效</a:t>
            </a:r>
            <a:r>
              <a:rPr lang="zh-TW" altLang="en-US" dirty="0" smtClean="0"/>
              <a:t>。</a:t>
            </a:r>
            <a:endParaRPr lang="en-US" altLang="zh-TW" dirty="0" smtClean="0"/>
          </a:p>
          <a:p>
            <a:pPr lvl="2"/>
            <a:r>
              <a:rPr lang="en-US" altLang="zh-TW" dirty="0" smtClean="0"/>
              <a:t>DHCPREQUEST </a:t>
            </a:r>
            <a:r>
              <a:rPr lang="zh-TW" altLang="en-US" dirty="0"/>
              <a:t>還當作發給選定伺服器的繫結接受通知，並隱式拒絕其它伺服器提供的繫結提供資訊。</a:t>
            </a:r>
            <a:endParaRPr lang="zh-TW" altLang="en-US" dirty="0" smtClean="0"/>
          </a:p>
        </p:txBody>
      </p:sp>
      <p:sp>
        <p:nvSpPr>
          <p:cNvPr id="10243" name="標題 2"/>
          <p:cNvSpPr>
            <a:spLocks noGrp="1"/>
          </p:cNvSpPr>
          <p:nvPr>
            <p:ph type="title"/>
          </p:nvPr>
        </p:nvSpPr>
        <p:spPr/>
        <p:txBody>
          <a:bodyPr/>
          <a:lstStyle/>
          <a:p>
            <a:r>
              <a:rPr lang="en-US" altLang="zh-TW" smtClean="0"/>
              <a:t>DHCP Operation</a:t>
            </a:r>
            <a:endParaRPr lang="zh-TW" alt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p:txBody>
          <a:bodyPr/>
          <a:lstStyle/>
          <a:p>
            <a:r>
              <a:rPr lang="en-US" altLang="zh-TW" sz="3600" smtClean="0"/>
              <a:t>Troubleshooting NAT &amp; NAT Overload</a:t>
            </a:r>
            <a:endParaRPr lang="zh-TW" altLang="en-US" sz="3600" smtClean="0"/>
          </a:p>
        </p:txBody>
      </p:sp>
      <p:pic>
        <p:nvPicPr>
          <p:cNvPr id="911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1679575"/>
            <a:ext cx="84232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823663" y="3465996"/>
            <a:ext cx="7392987" cy="1080120"/>
          </a:xfrm>
          <a:prstGeom prst="wedgeRectCallout">
            <a:avLst>
              <a:gd name="adj1" fmla="val -50985"/>
              <a:gd name="adj2" fmla="val -131151"/>
            </a:avLst>
          </a:prstGeom>
          <a:solidFill>
            <a:srgbClr val="FFFF9B"/>
          </a:solidFill>
          <a:ln w="9525" algn="ctr">
            <a:solidFill>
              <a:srgbClr val="FFFF9B"/>
            </a:solidFill>
            <a:round/>
            <a:headEnd/>
            <a:tailEnd type="triangle" w="med" len="med"/>
          </a:ln>
        </p:spPr>
        <p:txBody>
          <a:bodyPr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b="1" dirty="0">
                <a:solidFill>
                  <a:srgbClr val="FF0000"/>
                </a:solidFill>
              </a:rPr>
              <a:t>*</a:t>
            </a:r>
            <a:r>
              <a:rPr lang="en-US" altLang="zh-TW" dirty="0"/>
              <a:t> - </a:t>
            </a:r>
            <a:r>
              <a:rPr lang="en-US" altLang="zh-TW" dirty="0" smtClean="0"/>
              <a:t>NAT </a:t>
            </a:r>
            <a:r>
              <a:rPr lang="zh-TW" altLang="en-US" dirty="0" smtClean="0"/>
              <a:t>旁邊的星號表示轉換發生在</a:t>
            </a:r>
            <a:r>
              <a:rPr lang="zh-TW" altLang="en-US" dirty="0" smtClean="0">
                <a:solidFill>
                  <a:srgbClr val="FF0000"/>
                </a:solidFill>
              </a:rPr>
              <a:t>快速交換</a:t>
            </a:r>
            <a:r>
              <a:rPr lang="zh-TW" altLang="en-US" dirty="0" smtClean="0"/>
              <a:t>路徑。會談中的第一個封包始終是</a:t>
            </a:r>
            <a:r>
              <a:rPr lang="zh-TW" altLang="en-US" dirty="0" smtClean="0">
                <a:solidFill>
                  <a:srgbClr val="FF0000"/>
                </a:solidFill>
              </a:rPr>
              <a:t>程序交換</a:t>
            </a:r>
            <a:r>
              <a:rPr lang="zh-TW" altLang="en-US" dirty="0" smtClean="0"/>
              <a:t>，因而較慢。如果快取項目存在，則其餘封包經過快速交換路徑。</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lstStyle/>
          <a:p>
            <a:r>
              <a:rPr lang="en-US" altLang="zh-TW" sz="3600" smtClean="0"/>
              <a:t>Troubleshooting NAT &amp; NAT Overload</a:t>
            </a:r>
            <a:endParaRPr lang="zh-TW" altLang="en-US" sz="3600" smtClean="0"/>
          </a:p>
        </p:txBody>
      </p:sp>
      <p:pic>
        <p:nvPicPr>
          <p:cNvPr id="921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1679575"/>
            <a:ext cx="84232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2695701" y="1533516"/>
            <a:ext cx="3346408" cy="415925"/>
          </a:xfrm>
          <a:prstGeom prst="wedgeRectCallout">
            <a:avLst>
              <a:gd name="adj1" fmla="val -32758"/>
              <a:gd name="adj2" fmla="val 182665"/>
            </a:avLst>
          </a:prstGeom>
          <a:solidFill>
            <a:srgbClr val="FFFF9B"/>
          </a:solidFill>
          <a:ln w="9525" algn="ctr">
            <a:solidFill>
              <a:srgbClr val="FFFF9B"/>
            </a:solidFill>
            <a:round/>
            <a:headEnd/>
            <a:tailEnd type="triangle" w="med" len="med"/>
          </a:ln>
        </p:spPr>
        <p:txBody>
          <a:bodyPr wrap="square"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dirty="0">
                <a:solidFill>
                  <a:srgbClr val="FF0000"/>
                </a:solidFill>
              </a:rPr>
              <a:t>s</a:t>
            </a:r>
            <a:r>
              <a:rPr lang="en-US" altLang="zh-TW" dirty="0"/>
              <a:t>= </a:t>
            </a:r>
            <a:r>
              <a:rPr lang="en-US" altLang="zh-TW" dirty="0" smtClean="0"/>
              <a:t>-</a:t>
            </a:r>
            <a:r>
              <a:rPr lang="zh-TW" altLang="en-US" dirty="0" smtClean="0"/>
              <a:t>指來源 </a:t>
            </a:r>
            <a:r>
              <a:rPr lang="en-US" altLang="zh-TW" dirty="0" smtClean="0"/>
              <a:t>IP </a:t>
            </a:r>
            <a:r>
              <a:rPr lang="zh-TW" altLang="en-US" dirty="0" smtClean="0"/>
              <a:t>位址。</a:t>
            </a:r>
            <a:endParaRPr lang="zh-TW" altLang="en-US" dirty="0"/>
          </a:p>
        </p:txBody>
      </p:sp>
      <p:sp>
        <p:nvSpPr>
          <p:cNvPr id="5" name="矩形圖說文字 4"/>
          <p:cNvSpPr>
            <a:spLocks noChangeArrowheads="1"/>
          </p:cNvSpPr>
          <p:nvPr/>
        </p:nvSpPr>
        <p:spPr bwMode="auto">
          <a:xfrm>
            <a:off x="4667004" y="2009117"/>
            <a:ext cx="3099458" cy="415323"/>
          </a:xfrm>
          <a:prstGeom prst="wedgeRectCallout">
            <a:avLst>
              <a:gd name="adj1" fmla="val -38431"/>
              <a:gd name="adj2" fmla="val 117849"/>
            </a:avLst>
          </a:prstGeom>
          <a:solidFill>
            <a:srgbClr val="FFFF9B"/>
          </a:solidFill>
          <a:ln w="9525" algn="ctr">
            <a:solidFill>
              <a:srgbClr val="FFFF9B"/>
            </a:solidFill>
            <a:round/>
            <a:headEnd/>
            <a:tailEnd type="triangle" w="med" len="med"/>
          </a:ln>
        </p:spPr>
        <p:txBody>
          <a:bodyPr wrap="square"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dirty="0">
                <a:solidFill>
                  <a:srgbClr val="FF0000"/>
                </a:solidFill>
              </a:rPr>
              <a:t>d</a:t>
            </a:r>
            <a:r>
              <a:rPr lang="en-US" altLang="zh-TW" dirty="0"/>
              <a:t>= </a:t>
            </a:r>
            <a:r>
              <a:rPr lang="en-US" altLang="zh-TW" dirty="0" smtClean="0"/>
              <a:t>-</a:t>
            </a:r>
            <a:r>
              <a:rPr lang="zh-TW" altLang="en-US" dirty="0" smtClean="0"/>
              <a:t>指目的 </a:t>
            </a:r>
            <a:r>
              <a:rPr lang="en-US" altLang="zh-TW" dirty="0" smtClean="0"/>
              <a:t>IP </a:t>
            </a:r>
            <a:r>
              <a:rPr lang="zh-TW" altLang="en-US" dirty="0" smtClean="0"/>
              <a:t>位址。</a:t>
            </a:r>
            <a:endParaRPr lang="zh-TW" altLang="en-US" dirty="0"/>
          </a:p>
        </p:txBody>
      </p:sp>
      <p:sp>
        <p:nvSpPr>
          <p:cNvPr id="6" name="矩形圖說文字 5"/>
          <p:cNvSpPr>
            <a:spLocks noChangeArrowheads="1"/>
          </p:cNvSpPr>
          <p:nvPr/>
        </p:nvSpPr>
        <p:spPr bwMode="auto">
          <a:xfrm>
            <a:off x="2058843" y="4744451"/>
            <a:ext cx="6622020" cy="747713"/>
          </a:xfrm>
          <a:prstGeom prst="wedgeRectCallout">
            <a:avLst>
              <a:gd name="adj1" fmla="val -13004"/>
              <a:gd name="adj2" fmla="val -110852"/>
            </a:avLst>
          </a:prstGeom>
          <a:solidFill>
            <a:srgbClr val="FFFF9B"/>
          </a:solidFill>
          <a:ln w="9525" algn="ctr">
            <a:solidFill>
              <a:srgbClr val="FFFF9B"/>
            </a:solidFill>
            <a:round/>
            <a:headEnd/>
            <a:tailEnd type="triangle" w="med" len="med"/>
          </a:ln>
        </p:spPr>
        <p:txBody>
          <a:bodyPr wrap="square"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dirty="0" err="1">
                <a:solidFill>
                  <a:srgbClr val="FF0000"/>
                </a:solidFill>
              </a:rPr>
              <a:t>a.b.c.d</a:t>
            </a:r>
            <a:r>
              <a:rPr lang="en-US" altLang="zh-TW" dirty="0">
                <a:solidFill>
                  <a:srgbClr val="FF0000"/>
                </a:solidFill>
              </a:rPr>
              <a:t> </a:t>
            </a:r>
            <a:r>
              <a:rPr lang="en-US" altLang="zh-TW" dirty="0">
                <a:solidFill>
                  <a:srgbClr val="FF0000"/>
                </a:solidFill>
                <a:sym typeface="Wingdings" pitchFamily="2" charset="2"/>
              </a:rPr>
              <a:t>-</a:t>
            </a:r>
            <a:r>
              <a:rPr lang="en-US" altLang="zh-TW" dirty="0">
                <a:solidFill>
                  <a:srgbClr val="FF0000"/>
                </a:solidFill>
              </a:rPr>
              <a:t>&gt;</a:t>
            </a:r>
            <a:r>
              <a:rPr lang="en-US" altLang="zh-TW" dirty="0" err="1">
                <a:solidFill>
                  <a:srgbClr val="FF0000"/>
                </a:solidFill>
              </a:rPr>
              <a:t>w.x.y.z</a:t>
            </a:r>
            <a:r>
              <a:rPr lang="en-US" altLang="zh-TW" dirty="0"/>
              <a:t> - Indicates that source address </a:t>
            </a:r>
            <a:r>
              <a:rPr lang="en-US" altLang="zh-TW" dirty="0" err="1"/>
              <a:t>a.b.c.d</a:t>
            </a:r>
            <a:r>
              <a:rPr lang="en-US" altLang="zh-TW" dirty="0"/>
              <a:t> is translated to </a:t>
            </a:r>
            <a:r>
              <a:rPr lang="en-US" altLang="zh-TW" dirty="0" err="1"/>
              <a:t>w.x.y.z</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p:txBody>
          <a:bodyPr/>
          <a:lstStyle/>
          <a:p>
            <a:r>
              <a:rPr lang="en-US" altLang="zh-TW" sz="3600" smtClean="0"/>
              <a:t>Troubleshooting NAT &amp; NAT Overload</a:t>
            </a:r>
            <a:endParaRPr lang="zh-TW" altLang="en-US" sz="3600" smtClean="0"/>
          </a:p>
        </p:txBody>
      </p:sp>
      <p:pic>
        <p:nvPicPr>
          <p:cNvPr id="942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1679575"/>
            <a:ext cx="842327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矩形圖說文字 3"/>
          <p:cNvSpPr>
            <a:spLocks noChangeArrowheads="1"/>
          </p:cNvSpPr>
          <p:nvPr/>
        </p:nvSpPr>
        <p:spPr bwMode="auto">
          <a:xfrm>
            <a:off x="666750" y="5028015"/>
            <a:ext cx="7847858" cy="747721"/>
          </a:xfrm>
          <a:prstGeom prst="wedgeRectCallout">
            <a:avLst>
              <a:gd name="adj1" fmla="val 41126"/>
              <a:gd name="adj2" fmla="val -125070"/>
            </a:avLst>
          </a:prstGeom>
          <a:solidFill>
            <a:srgbClr val="FFFF9B"/>
          </a:solidFill>
          <a:ln w="9525" algn="ctr">
            <a:solidFill>
              <a:srgbClr val="FFFF9B"/>
            </a:solidFill>
            <a:round/>
            <a:headEnd/>
            <a:tailEnd type="triangle" w="med" len="med"/>
          </a:ln>
        </p:spPr>
        <p:txBody>
          <a:bodyPr wrap="square" lIns="82124" tIns="41061" rIns="82124" bIns="41061" anchor="ctr">
            <a:spAutoFit/>
          </a:bodyPr>
          <a:lstStyle>
            <a:lvl1pPr defTabSz="814388">
              <a:defRPr sz="2400">
                <a:solidFill>
                  <a:schemeClr val="tx1"/>
                </a:solidFill>
                <a:latin typeface="Arial" charset="0"/>
                <a:ea typeface="標楷體" pitchFamily="65" charset="-120"/>
              </a:defRPr>
            </a:lvl1pPr>
            <a:lvl2pPr marL="742950" indent="-285750" defTabSz="814388">
              <a:defRPr sz="2400">
                <a:solidFill>
                  <a:schemeClr val="tx1"/>
                </a:solidFill>
                <a:latin typeface="Arial" charset="0"/>
                <a:ea typeface="標楷體" pitchFamily="65" charset="-120"/>
              </a:defRPr>
            </a:lvl2pPr>
            <a:lvl3pPr marL="1143000" indent="-228600" defTabSz="814388">
              <a:defRPr sz="2400">
                <a:solidFill>
                  <a:schemeClr val="tx1"/>
                </a:solidFill>
                <a:latin typeface="Arial" charset="0"/>
                <a:ea typeface="標楷體" pitchFamily="65" charset="-120"/>
              </a:defRPr>
            </a:lvl3pPr>
            <a:lvl4pPr marL="1600200" indent="-228600" defTabSz="814388">
              <a:defRPr sz="2400">
                <a:solidFill>
                  <a:schemeClr val="tx1"/>
                </a:solidFill>
                <a:latin typeface="Arial" charset="0"/>
                <a:ea typeface="標楷體" pitchFamily="65" charset="-120"/>
              </a:defRPr>
            </a:lvl4pPr>
            <a:lvl5pPr marL="2057400" indent="-228600" defTabSz="814388">
              <a:defRPr sz="2400">
                <a:solidFill>
                  <a:schemeClr val="tx1"/>
                </a:solidFill>
                <a:latin typeface="Arial" charset="0"/>
                <a:ea typeface="標楷體" pitchFamily="65" charset="-120"/>
              </a:defRPr>
            </a:lvl5pPr>
            <a:lvl6pPr marL="25146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6pPr>
            <a:lvl7pPr marL="29718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7pPr>
            <a:lvl8pPr marL="34290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8pPr>
            <a:lvl9pPr marL="3886200" indent="-228600" algn="ctr" defTabSz="814388" eaLnBrk="0" fontAlgn="base" hangingPunct="0">
              <a:lnSpc>
                <a:spcPct val="90000"/>
              </a:lnSpc>
              <a:spcBef>
                <a:spcPct val="0"/>
              </a:spcBef>
              <a:spcAft>
                <a:spcPct val="0"/>
              </a:spcAft>
              <a:defRPr sz="2400">
                <a:solidFill>
                  <a:schemeClr val="tx1"/>
                </a:solidFill>
                <a:latin typeface="Arial" charset="0"/>
                <a:ea typeface="標楷體" pitchFamily="65" charset="-120"/>
              </a:defRPr>
            </a:lvl9pPr>
          </a:lstStyle>
          <a:p>
            <a:pPr algn="l"/>
            <a:r>
              <a:rPr lang="en-US" altLang="zh-TW" dirty="0">
                <a:solidFill>
                  <a:srgbClr val="FF0000"/>
                </a:solidFill>
              </a:rPr>
              <a:t>[</a:t>
            </a:r>
            <a:r>
              <a:rPr lang="en-US" altLang="zh-TW" dirty="0" err="1">
                <a:solidFill>
                  <a:srgbClr val="FF0000"/>
                </a:solidFill>
              </a:rPr>
              <a:t>xxxx</a:t>
            </a:r>
            <a:r>
              <a:rPr lang="en-US" altLang="zh-TW" dirty="0">
                <a:solidFill>
                  <a:srgbClr val="FF0000"/>
                </a:solidFill>
              </a:rPr>
              <a:t>] </a:t>
            </a:r>
            <a:r>
              <a:rPr lang="en-US" altLang="zh-TW" dirty="0" smtClean="0"/>
              <a:t>-</a:t>
            </a:r>
            <a:r>
              <a:rPr lang="zh-TW" altLang="en-US" dirty="0" smtClean="0"/>
              <a:t>中括弧中的值表示 </a:t>
            </a:r>
            <a:r>
              <a:rPr lang="en-US" altLang="zh-TW" dirty="0" smtClean="0">
                <a:solidFill>
                  <a:srgbClr val="FF0000"/>
                </a:solidFill>
              </a:rPr>
              <a:t>IP </a:t>
            </a:r>
            <a:r>
              <a:rPr lang="zh-TW" altLang="en-US" dirty="0" smtClean="0">
                <a:solidFill>
                  <a:srgbClr val="FF0000"/>
                </a:solidFill>
              </a:rPr>
              <a:t>標識號</a:t>
            </a:r>
            <a:r>
              <a:rPr lang="zh-TW" altLang="en-US" dirty="0" smtClean="0"/>
              <a:t>。此資訊可能對除錯有用，因為它與通訊協定分析器的其它封包跟蹤相關聯。</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sz="quarter"/>
          </p:nvPr>
        </p:nvSpPr>
        <p:spPr>
          <a:xfrm>
            <a:off x="185738" y="2671763"/>
            <a:ext cx="4060825" cy="830262"/>
          </a:xfrm>
          <a:noFill/>
        </p:spPr>
        <p:txBody>
          <a:bodyPr/>
          <a:lstStyle/>
          <a:p>
            <a:pPr algn="ctr" eaLnBrk="1" hangingPunct="1"/>
            <a:r>
              <a:rPr lang="en-US" altLang="zh-TW" sz="4300" smtClean="0"/>
              <a:t>7.3</a:t>
            </a:r>
            <a:br>
              <a:rPr lang="en-US" altLang="zh-TW" sz="4300" smtClean="0"/>
            </a:br>
            <a:r>
              <a:rPr lang="en-US" altLang="zh-TW" sz="4300" smtClean="0"/>
              <a:t>IPv6</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內容版面配置區 1"/>
          <p:cNvSpPr>
            <a:spLocks noGrp="1"/>
          </p:cNvSpPr>
          <p:nvPr>
            <p:ph idx="1"/>
          </p:nvPr>
        </p:nvSpPr>
        <p:spPr/>
        <p:txBody>
          <a:bodyPr/>
          <a:lstStyle/>
          <a:p>
            <a:r>
              <a:rPr lang="en-US" altLang="zh-TW" dirty="0"/>
              <a:t>IPv4 </a:t>
            </a:r>
            <a:r>
              <a:rPr lang="zh-TW" altLang="en-US" dirty="0"/>
              <a:t>位址空間提供大約 </a:t>
            </a:r>
            <a:r>
              <a:rPr lang="en-US" altLang="zh-TW" dirty="0">
                <a:solidFill>
                  <a:srgbClr val="FF0000"/>
                </a:solidFill>
              </a:rPr>
              <a:t>4,294,967,296</a:t>
            </a:r>
            <a:r>
              <a:rPr lang="en-US" altLang="zh-TW" dirty="0"/>
              <a:t> </a:t>
            </a:r>
            <a:r>
              <a:rPr lang="en-US" altLang="zh-TW" dirty="0" smtClean="0"/>
              <a:t>(2</a:t>
            </a:r>
            <a:r>
              <a:rPr lang="en-US" altLang="zh-TW" baseline="30000" dirty="0" smtClean="0"/>
              <a:t>32</a:t>
            </a:r>
            <a:r>
              <a:rPr lang="en-US" altLang="zh-TW" dirty="0" smtClean="0"/>
              <a:t>)</a:t>
            </a:r>
            <a:r>
              <a:rPr lang="zh-TW" altLang="en-US" dirty="0" smtClean="0"/>
              <a:t>個</a:t>
            </a:r>
            <a:r>
              <a:rPr lang="zh-TW" altLang="en-US" dirty="0"/>
              <a:t>唯一位</a:t>
            </a:r>
            <a:r>
              <a:rPr lang="zh-TW" altLang="en-US" dirty="0" smtClean="0"/>
              <a:t>址</a:t>
            </a:r>
            <a:endParaRPr lang="en-US" altLang="zh-TW" dirty="0" smtClean="0"/>
          </a:p>
          <a:p>
            <a:r>
              <a:rPr lang="zh-TW" altLang="en-US" dirty="0"/>
              <a:t>但其中只有 </a:t>
            </a:r>
            <a:r>
              <a:rPr lang="en-US" altLang="zh-TW" dirty="0">
                <a:solidFill>
                  <a:srgbClr val="FF0000"/>
                </a:solidFill>
              </a:rPr>
              <a:t>37 </a:t>
            </a:r>
            <a:r>
              <a:rPr lang="zh-TW" altLang="en-US" dirty="0">
                <a:solidFill>
                  <a:srgbClr val="FF0000"/>
                </a:solidFill>
              </a:rPr>
              <a:t>億</a:t>
            </a:r>
            <a:r>
              <a:rPr lang="zh-TW" altLang="en-US" dirty="0"/>
              <a:t>位址是可配置的，因為 </a:t>
            </a:r>
            <a:r>
              <a:rPr lang="en-US" altLang="zh-TW" dirty="0"/>
              <a:t>IPv4 </a:t>
            </a:r>
            <a:r>
              <a:rPr lang="zh-TW" altLang="en-US" dirty="0"/>
              <a:t>定址系統將位址分為數</a:t>
            </a:r>
            <a:r>
              <a:rPr lang="zh-TW" altLang="en-US" dirty="0" smtClean="0"/>
              <a:t>類</a:t>
            </a:r>
            <a:r>
              <a:rPr lang="en-US" altLang="zh-TW" dirty="0" smtClean="0"/>
              <a:t>(</a:t>
            </a:r>
            <a:r>
              <a:rPr lang="en-US" altLang="zh-TW" dirty="0" smtClean="0">
                <a:solidFill>
                  <a:srgbClr val="FF0000"/>
                </a:solidFill>
              </a:rPr>
              <a:t>ABC</a:t>
            </a:r>
            <a:r>
              <a:rPr lang="en-US" altLang="zh-TW" dirty="0" smtClean="0"/>
              <a:t>DE)</a:t>
            </a:r>
            <a:r>
              <a:rPr lang="zh-TW" altLang="en-US" dirty="0" smtClean="0"/>
              <a:t>，</a:t>
            </a:r>
            <a:r>
              <a:rPr lang="zh-TW" altLang="en-US" dirty="0"/>
              <a:t>並保留了供多點傳送、測試和其它特殊目的使用的位址。</a:t>
            </a:r>
          </a:p>
          <a:p>
            <a:r>
              <a:rPr lang="zh-TW" altLang="en-US" dirty="0"/>
              <a:t>於 </a:t>
            </a:r>
            <a:r>
              <a:rPr lang="en-US" altLang="zh-TW" dirty="0"/>
              <a:t>2007 </a:t>
            </a:r>
            <a:r>
              <a:rPr lang="zh-TW" altLang="en-US" dirty="0"/>
              <a:t>年 </a:t>
            </a:r>
            <a:r>
              <a:rPr lang="en-US" altLang="zh-TW" dirty="0"/>
              <a:t>1 </a:t>
            </a:r>
            <a:r>
              <a:rPr lang="zh-TW" altLang="en-US" dirty="0"/>
              <a:t>月做的最近一次統計表明，可用 </a:t>
            </a:r>
            <a:r>
              <a:rPr lang="en-US" altLang="zh-TW" dirty="0"/>
              <a:t>IPv4 </a:t>
            </a:r>
            <a:r>
              <a:rPr lang="zh-TW" altLang="en-US" dirty="0"/>
              <a:t>位址中約有 </a:t>
            </a:r>
            <a:r>
              <a:rPr lang="en-US" altLang="zh-TW" dirty="0">
                <a:solidFill>
                  <a:srgbClr val="FF0000"/>
                </a:solidFill>
              </a:rPr>
              <a:t>24 </a:t>
            </a:r>
            <a:r>
              <a:rPr lang="zh-TW" altLang="en-US" dirty="0">
                <a:solidFill>
                  <a:srgbClr val="FF0000"/>
                </a:solidFill>
              </a:rPr>
              <a:t>億</a:t>
            </a:r>
            <a:r>
              <a:rPr lang="zh-TW" altLang="en-US" dirty="0"/>
              <a:t>已配置給終端使用者或 </a:t>
            </a:r>
            <a:r>
              <a:rPr lang="en-US" altLang="zh-TW" dirty="0"/>
              <a:t>ISP</a:t>
            </a:r>
            <a:r>
              <a:rPr lang="zh-TW" altLang="en-US" dirty="0"/>
              <a:t>。這樣，</a:t>
            </a:r>
            <a:r>
              <a:rPr lang="en-US" altLang="zh-TW" dirty="0"/>
              <a:t>IPv4 </a:t>
            </a:r>
            <a:r>
              <a:rPr lang="zh-TW" altLang="en-US" dirty="0"/>
              <a:t>位址空間只剩下 </a:t>
            </a:r>
            <a:r>
              <a:rPr lang="en-US" altLang="zh-TW" dirty="0">
                <a:solidFill>
                  <a:srgbClr val="FF0000"/>
                </a:solidFill>
              </a:rPr>
              <a:t>13 </a:t>
            </a:r>
            <a:r>
              <a:rPr lang="zh-TW" altLang="en-US" dirty="0">
                <a:solidFill>
                  <a:srgbClr val="FF0000"/>
                </a:solidFill>
              </a:rPr>
              <a:t>億</a:t>
            </a:r>
            <a:r>
              <a:rPr lang="zh-TW" altLang="en-US" dirty="0"/>
              <a:t>位址可供配置。</a:t>
            </a:r>
            <a:endParaRPr lang="zh-TW" altLang="en-US" dirty="0" smtClean="0"/>
          </a:p>
        </p:txBody>
      </p:sp>
      <p:sp>
        <p:nvSpPr>
          <p:cNvPr id="96259" name="標題 2"/>
          <p:cNvSpPr>
            <a:spLocks noGrp="1"/>
          </p:cNvSpPr>
          <p:nvPr>
            <p:ph type="title"/>
          </p:nvPr>
        </p:nvSpPr>
        <p:spPr/>
        <p:txBody>
          <a:bodyPr/>
          <a:lstStyle/>
          <a:p>
            <a:r>
              <a:rPr lang="en-US" altLang="zh-TW" smtClean="0"/>
              <a:t>Reason for Using IPv6</a:t>
            </a:r>
            <a:endParaRPr lang="zh-TW" alt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p:txBody>
          <a:bodyPr/>
          <a:lstStyle/>
          <a:p>
            <a:r>
              <a:rPr lang="en-US" altLang="zh-TW" smtClean="0"/>
              <a:t>Reason for Using IPv6</a:t>
            </a:r>
            <a:endParaRPr lang="zh-TW" altLang="en-US" smtClean="0"/>
          </a:p>
        </p:txBody>
      </p:sp>
      <p:pic>
        <p:nvPicPr>
          <p:cNvPr id="972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595438"/>
            <a:ext cx="670401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7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2055813"/>
            <a:ext cx="6678613"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7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425" y="2540000"/>
            <a:ext cx="6678613"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checkerboard(across)">
                                      <p:cBhvr>
                                        <p:cTn id="7" dur="500"/>
                                        <p:tgtEl>
                                          <p:spTgt spid="157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57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title"/>
          </p:nvPr>
        </p:nvSpPr>
        <p:spPr/>
        <p:txBody>
          <a:bodyPr/>
          <a:lstStyle/>
          <a:p>
            <a:r>
              <a:rPr lang="en-US" altLang="zh-TW" smtClean="0"/>
              <a:t>Shrinking IP Address Space</a:t>
            </a:r>
            <a:endParaRPr lang="zh-TW" altLang="en-US" smtClean="0"/>
          </a:p>
        </p:txBody>
      </p:sp>
      <p:pic>
        <p:nvPicPr>
          <p:cNvPr id="983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2008188"/>
            <a:ext cx="7554912"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標題 1"/>
          <p:cNvSpPr>
            <a:spLocks noGrp="1"/>
          </p:cNvSpPr>
          <p:nvPr>
            <p:ph type="title"/>
          </p:nvPr>
        </p:nvSpPr>
        <p:spPr/>
        <p:txBody>
          <a:bodyPr/>
          <a:lstStyle/>
          <a:p>
            <a:r>
              <a:rPr lang="en-US" altLang="zh-TW" smtClean="0"/>
              <a:t>Why IPv6</a:t>
            </a:r>
            <a:endParaRPr lang="zh-TW" altLang="en-US" smtClean="0"/>
          </a:p>
        </p:txBody>
      </p:sp>
      <p:pic>
        <p:nvPicPr>
          <p:cNvPr id="993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633538"/>
            <a:ext cx="78486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內容版面配置區 1"/>
          <p:cNvSpPr>
            <a:spLocks noGrp="1"/>
          </p:cNvSpPr>
          <p:nvPr>
            <p:ph idx="1"/>
          </p:nvPr>
        </p:nvSpPr>
        <p:spPr>
          <a:xfrm>
            <a:off x="655638" y="1900238"/>
            <a:ext cx="7967857" cy="4144962"/>
          </a:xfrm>
        </p:spPr>
        <p:txBody>
          <a:bodyPr/>
          <a:lstStyle/>
          <a:p>
            <a:r>
              <a:rPr lang="zh-TW" altLang="en-US" sz="2000" dirty="0"/>
              <a:t>從 </a:t>
            </a:r>
            <a:r>
              <a:rPr lang="en-US" altLang="zh-TW" sz="2000" dirty="0"/>
              <a:t>IPv4 </a:t>
            </a:r>
            <a:r>
              <a:rPr lang="zh-TW" altLang="en-US" sz="2000" dirty="0"/>
              <a:t>到 </a:t>
            </a:r>
            <a:r>
              <a:rPr lang="en-US" altLang="zh-TW" sz="2000" dirty="0"/>
              <a:t>IPv6 </a:t>
            </a:r>
            <a:r>
              <a:rPr lang="zh-TW" altLang="en-US" sz="2000" dirty="0"/>
              <a:t>的過渡已經開始，特別是在歐洲、日本和亞太地區。</a:t>
            </a:r>
            <a:endParaRPr lang="en-US" altLang="zh-TW" sz="2000" dirty="0" smtClean="0"/>
          </a:p>
          <a:p>
            <a:r>
              <a:rPr lang="zh-TW" altLang="en-US" sz="2000" dirty="0"/>
              <a:t>為了滿足未來需求，網路必須能延伸，這就要求提供巨額的 </a:t>
            </a:r>
            <a:r>
              <a:rPr lang="en-US" altLang="zh-TW" sz="2000" dirty="0"/>
              <a:t>IP </a:t>
            </a:r>
            <a:r>
              <a:rPr lang="zh-TW" altLang="en-US" sz="2000" dirty="0"/>
              <a:t>位址和更高的行動性，單純依靠 </a:t>
            </a:r>
            <a:r>
              <a:rPr lang="en-US" altLang="zh-TW" sz="2000" dirty="0"/>
              <a:t>DHCP </a:t>
            </a:r>
            <a:r>
              <a:rPr lang="zh-TW" altLang="en-US" sz="2000" dirty="0"/>
              <a:t>與 </a:t>
            </a:r>
            <a:r>
              <a:rPr lang="en-US" altLang="zh-TW" sz="2000" dirty="0"/>
              <a:t>NAT </a:t>
            </a:r>
            <a:r>
              <a:rPr lang="zh-TW" altLang="en-US" sz="2000" dirty="0"/>
              <a:t>並不能滿足需求。</a:t>
            </a:r>
            <a:r>
              <a:rPr lang="en-US" altLang="zh-TW" sz="2000" dirty="0"/>
              <a:t>IPv6 </a:t>
            </a:r>
            <a:r>
              <a:rPr lang="zh-TW" altLang="en-US" sz="2000" dirty="0"/>
              <a:t>可滿足日益複雜的分層定址要求，這是 </a:t>
            </a:r>
            <a:r>
              <a:rPr lang="en-US" altLang="zh-TW" sz="2000" dirty="0"/>
              <a:t>IPv4 </a:t>
            </a:r>
            <a:r>
              <a:rPr lang="zh-TW" altLang="en-US" sz="2000" dirty="0"/>
              <a:t>所辦不到的</a:t>
            </a:r>
            <a:r>
              <a:rPr lang="zh-TW" altLang="en-US" sz="2000" dirty="0" smtClean="0"/>
              <a:t>。</a:t>
            </a:r>
            <a:endParaRPr lang="en-US" altLang="zh-TW" sz="2000" dirty="0" smtClean="0"/>
          </a:p>
          <a:p>
            <a:r>
              <a:rPr lang="zh-TW" altLang="en-US" sz="2000" dirty="0"/>
              <a:t>世界上業已存在數量眾多的 </a:t>
            </a:r>
            <a:r>
              <a:rPr lang="en-US" altLang="zh-TW" sz="2000" dirty="0"/>
              <a:t>IPv4 </a:t>
            </a:r>
            <a:r>
              <a:rPr lang="zh-TW" altLang="en-US" sz="2000" dirty="0"/>
              <a:t>網路，因此不難想像，從 </a:t>
            </a:r>
            <a:r>
              <a:rPr lang="en-US" altLang="zh-TW" sz="2000" dirty="0"/>
              <a:t>IPv4 </a:t>
            </a:r>
            <a:r>
              <a:rPr lang="zh-TW" altLang="en-US" sz="2000" dirty="0"/>
              <a:t>過渡到 </a:t>
            </a:r>
            <a:r>
              <a:rPr lang="en-US" altLang="zh-TW" sz="2000" dirty="0"/>
              <a:t>IPv6 </a:t>
            </a:r>
            <a:r>
              <a:rPr lang="zh-TW" altLang="en-US" sz="2000" dirty="0"/>
              <a:t>絕非易事</a:t>
            </a:r>
            <a:r>
              <a:rPr lang="zh-TW" altLang="en-US" sz="2000" dirty="0" smtClean="0"/>
              <a:t>。</a:t>
            </a:r>
            <a:endParaRPr lang="en-US" altLang="zh-TW" sz="2000" dirty="0" smtClean="0"/>
          </a:p>
          <a:p>
            <a:pPr lvl="1"/>
            <a:r>
              <a:rPr lang="zh-TW" altLang="en-US" sz="1800" dirty="0"/>
              <a:t>不過，有多種技術（包括一種自動設定的方法</a:t>
            </a:r>
            <a:r>
              <a:rPr lang="en-US" altLang="zh-TW" sz="1800" dirty="0"/>
              <a:t>)</a:t>
            </a:r>
            <a:r>
              <a:rPr lang="zh-TW" altLang="en-US" sz="1800" dirty="0"/>
              <a:t>，可讓過渡變得更容易一些。過渡機制的選擇取決於網路的具體需要</a:t>
            </a:r>
            <a:r>
              <a:rPr lang="zh-TW" altLang="en-US" sz="1800" dirty="0" smtClean="0"/>
              <a:t>。</a:t>
            </a:r>
            <a:endParaRPr lang="en-US" altLang="zh-TW" sz="1800" dirty="0" smtClean="0"/>
          </a:p>
          <a:p>
            <a:r>
              <a:rPr lang="en-US" altLang="zh-TW" sz="2200" dirty="0">
                <a:solidFill>
                  <a:srgbClr val="FF0000"/>
                </a:solidFill>
              </a:rPr>
              <a:t>IPv5</a:t>
            </a:r>
            <a:r>
              <a:rPr lang="en-US" altLang="zh-TW" sz="2200" dirty="0"/>
              <a:t> </a:t>
            </a:r>
            <a:r>
              <a:rPr lang="zh-TW" altLang="en-US" sz="2200" dirty="0"/>
              <a:t>曾被用來定義</a:t>
            </a:r>
            <a:r>
              <a:rPr lang="zh-TW" altLang="en-US" sz="2200" dirty="0">
                <a:solidFill>
                  <a:srgbClr val="FF0000"/>
                </a:solidFill>
              </a:rPr>
              <a:t>實驗性即時資料流通訊協定</a:t>
            </a:r>
            <a:r>
              <a:rPr lang="zh-TW" altLang="en-US" sz="2200" dirty="0" smtClean="0"/>
              <a:t>。</a:t>
            </a:r>
            <a:endParaRPr lang="en-US" altLang="zh-TW" sz="2200" dirty="0" smtClean="0"/>
          </a:p>
        </p:txBody>
      </p:sp>
      <p:sp>
        <p:nvSpPr>
          <p:cNvPr id="100355" name="標題 2"/>
          <p:cNvSpPr>
            <a:spLocks noGrp="1"/>
          </p:cNvSpPr>
          <p:nvPr>
            <p:ph type="title"/>
          </p:nvPr>
        </p:nvSpPr>
        <p:spPr/>
        <p:txBody>
          <a:bodyPr/>
          <a:lstStyle/>
          <a:p>
            <a:r>
              <a:rPr lang="en-US" altLang="zh-TW" smtClean="0"/>
              <a:t>Reasons for Using IPv6</a:t>
            </a:r>
            <a:endParaRPr lang="zh-TW" alt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p:txBody>
          <a:bodyPr/>
          <a:lstStyle/>
          <a:p>
            <a:r>
              <a:rPr lang="en-US" altLang="zh-TW" smtClean="0"/>
              <a:t>Reasons for Using IPv6</a:t>
            </a:r>
            <a:endParaRPr lang="zh-TW" altLang="en-US" smtClean="0"/>
          </a:p>
        </p:txBody>
      </p:sp>
      <p:pic>
        <p:nvPicPr>
          <p:cNvPr id="1013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4500563"/>
            <a:ext cx="8609013"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13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651000"/>
            <a:ext cx="85836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138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2898775"/>
            <a:ext cx="85963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1"/>
          <p:cNvSpPr>
            <a:spLocks noGrp="1"/>
          </p:cNvSpPr>
          <p:nvPr>
            <p:ph idx="1"/>
          </p:nvPr>
        </p:nvSpPr>
        <p:spPr/>
        <p:txBody>
          <a:bodyPr/>
          <a:lstStyle/>
          <a:p>
            <a:r>
              <a:rPr lang="zh-TW" altLang="en-US" dirty="0"/>
              <a:t>收到 </a:t>
            </a:r>
            <a:r>
              <a:rPr lang="en-US" altLang="zh-TW" dirty="0"/>
              <a:t>DHCPREQUEST </a:t>
            </a:r>
            <a:r>
              <a:rPr lang="zh-TW" altLang="en-US" dirty="0"/>
              <a:t>訊息後，伺服器檢驗租用資訊，為用戶端租用新增新的 </a:t>
            </a:r>
            <a:r>
              <a:rPr lang="en-US" altLang="zh-TW" dirty="0">
                <a:solidFill>
                  <a:srgbClr val="FF0000"/>
                </a:solidFill>
              </a:rPr>
              <a:t>ARP</a:t>
            </a:r>
            <a:r>
              <a:rPr lang="en-US" altLang="zh-TW" dirty="0"/>
              <a:t> </a:t>
            </a:r>
            <a:r>
              <a:rPr lang="zh-TW" altLang="en-US" dirty="0"/>
              <a:t>項目，並用單點傳送 </a:t>
            </a:r>
            <a:r>
              <a:rPr lang="en-US" altLang="zh-TW" dirty="0">
                <a:solidFill>
                  <a:srgbClr val="FF0000"/>
                </a:solidFill>
              </a:rPr>
              <a:t>DHCPACK</a:t>
            </a:r>
            <a:r>
              <a:rPr lang="en-US" altLang="zh-TW" dirty="0"/>
              <a:t> </a:t>
            </a:r>
            <a:r>
              <a:rPr lang="zh-TW" altLang="en-US" dirty="0"/>
              <a:t>訊息予以回復</a:t>
            </a:r>
            <a:r>
              <a:rPr lang="zh-TW" altLang="en-US" dirty="0" smtClean="0"/>
              <a:t>。</a:t>
            </a:r>
            <a:endParaRPr lang="en-US" altLang="zh-TW" dirty="0" smtClean="0"/>
          </a:p>
          <a:p>
            <a:pPr lvl="1"/>
            <a:r>
              <a:rPr lang="zh-TW" altLang="en-US" dirty="0"/>
              <a:t>除訊息類型欄位不同外，</a:t>
            </a:r>
            <a:r>
              <a:rPr lang="en-US" altLang="zh-TW" dirty="0"/>
              <a:t>DHCPACK </a:t>
            </a:r>
            <a:r>
              <a:rPr lang="zh-TW" altLang="en-US" dirty="0"/>
              <a:t>訊息與 </a:t>
            </a:r>
            <a:r>
              <a:rPr lang="en-US" altLang="zh-TW" dirty="0"/>
              <a:t>DHCPOFFER </a:t>
            </a:r>
            <a:r>
              <a:rPr lang="zh-TW" altLang="en-US" dirty="0"/>
              <a:t>訊息一樣</a:t>
            </a:r>
            <a:r>
              <a:rPr lang="zh-TW" altLang="en-US" dirty="0" smtClean="0"/>
              <a:t>。</a:t>
            </a:r>
            <a:endParaRPr lang="en-US" altLang="zh-TW" dirty="0" smtClean="0"/>
          </a:p>
          <a:p>
            <a:pPr lvl="1"/>
            <a:r>
              <a:rPr lang="zh-TW" altLang="en-US" dirty="0" smtClean="0"/>
              <a:t>用戶</a:t>
            </a:r>
            <a:r>
              <a:rPr lang="zh-TW" altLang="en-US" dirty="0"/>
              <a:t>端收到 </a:t>
            </a:r>
            <a:r>
              <a:rPr lang="en-US" altLang="zh-TW" dirty="0"/>
              <a:t>DHCPACK </a:t>
            </a:r>
            <a:r>
              <a:rPr lang="zh-TW" altLang="en-US" dirty="0"/>
              <a:t>訊息後，記錄下設定資訊，並為所配置的位址執行 </a:t>
            </a:r>
            <a:r>
              <a:rPr lang="en-US" altLang="zh-TW" dirty="0"/>
              <a:t>ARP </a:t>
            </a:r>
            <a:r>
              <a:rPr lang="zh-TW" altLang="en-US" dirty="0"/>
              <a:t>尋找</a:t>
            </a:r>
            <a:r>
              <a:rPr lang="zh-TW" altLang="en-US" dirty="0" smtClean="0"/>
              <a:t>。</a:t>
            </a:r>
            <a:endParaRPr lang="en-US" altLang="zh-TW" dirty="0" smtClean="0"/>
          </a:p>
          <a:p>
            <a:pPr lvl="1"/>
            <a:r>
              <a:rPr lang="zh-TW" altLang="en-US" dirty="0" smtClean="0"/>
              <a:t>如果</a:t>
            </a:r>
            <a:r>
              <a:rPr lang="zh-TW" altLang="en-US" dirty="0"/>
              <a:t>它沒有收到回復，則它知道該 </a:t>
            </a:r>
            <a:r>
              <a:rPr lang="en-US" altLang="zh-TW" dirty="0"/>
              <a:t>IP </a:t>
            </a:r>
            <a:r>
              <a:rPr lang="zh-TW" altLang="en-US" dirty="0"/>
              <a:t>位址是有效的，將開始把它當作自己的 </a:t>
            </a:r>
            <a:r>
              <a:rPr lang="en-US" altLang="zh-TW" dirty="0"/>
              <a:t>IP </a:t>
            </a:r>
            <a:r>
              <a:rPr lang="zh-TW" altLang="en-US" dirty="0"/>
              <a:t>位址</a:t>
            </a:r>
            <a:r>
              <a:rPr lang="zh-TW" altLang="en-US" dirty="0" smtClean="0"/>
              <a:t>。</a:t>
            </a:r>
            <a:endParaRPr lang="en-US" altLang="zh-TW" dirty="0" smtClean="0"/>
          </a:p>
        </p:txBody>
      </p:sp>
      <p:sp>
        <p:nvSpPr>
          <p:cNvPr id="10243" name="標題 2"/>
          <p:cNvSpPr>
            <a:spLocks noGrp="1"/>
          </p:cNvSpPr>
          <p:nvPr>
            <p:ph type="title"/>
          </p:nvPr>
        </p:nvSpPr>
        <p:spPr/>
        <p:txBody>
          <a:bodyPr/>
          <a:lstStyle/>
          <a:p>
            <a:r>
              <a:rPr lang="en-US" altLang="zh-TW" smtClean="0"/>
              <a:t>DHCP Operation</a:t>
            </a:r>
            <a:endParaRPr lang="zh-TW" altLang="en-US" smtClean="0"/>
          </a:p>
        </p:txBody>
      </p:sp>
    </p:spTree>
    <p:extLst>
      <p:ext uri="{BB962C8B-B14F-4D97-AF65-F5344CB8AC3E}">
        <p14:creationId xmlns:p14="http://schemas.microsoft.com/office/powerpoint/2010/main" val="30578011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2"/>
          <p:cNvSpPr>
            <a:spLocks noGrp="1"/>
          </p:cNvSpPr>
          <p:nvPr>
            <p:ph type="title"/>
          </p:nvPr>
        </p:nvSpPr>
        <p:spPr/>
        <p:txBody>
          <a:bodyPr/>
          <a:lstStyle/>
          <a:p>
            <a:r>
              <a:rPr lang="en-US" altLang="zh-TW" smtClean="0"/>
              <a:t>IPv6 Advanced Features</a:t>
            </a:r>
            <a:endParaRPr lang="zh-TW" altLang="en-US" smtClean="0"/>
          </a:p>
        </p:txBody>
      </p:sp>
      <p:pic>
        <p:nvPicPr>
          <p:cNvPr id="1024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457325"/>
            <a:ext cx="75168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4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599113"/>
            <a:ext cx="75168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p:txBody>
          <a:bodyPr/>
          <a:lstStyle/>
          <a:p>
            <a:r>
              <a:rPr lang="en-US" altLang="zh-TW" smtClean="0"/>
              <a:t>IPv4 &amp; IPv6 Headers</a:t>
            </a:r>
            <a:endParaRPr lang="zh-TW" altLang="en-US" smtClean="0"/>
          </a:p>
        </p:txBody>
      </p:sp>
      <p:pic>
        <p:nvPicPr>
          <p:cNvPr id="1034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503363"/>
            <a:ext cx="79629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內容版面配置區 1"/>
          <p:cNvSpPr>
            <a:spLocks noGrp="1"/>
          </p:cNvSpPr>
          <p:nvPr>
            <p:ph idx="1"/>
          </p:nvPr>
        </p:nvSpPr>
        <p:spPr/>
        <p:txBody>
          <a:bodyPr/>
          <a:lstStyle/>
          <a:p>
            <a:r>
              <a:rPr lang="en-US" altLang="zh-TW" sz="2000" dirty="0" smtClean="0"/>
              <a:t>IPv6 </a:t>
            </a:r>
            <a:r>
              <a:rPr lang="zh-TW" altLang="en-US" sz="2000" dirty="0"/>
              <a:t>位址使用</a:t>
            </a:r>
            <a:r>
              <a:rPr lang="zh-TW" altLang="en-US" sz="2000" dirty="0">
                <a:solidFill>
                  <a:srgbClr val="FF0000"/>
                </a:solidFill>
              </a:rPr>
              <a:t>冒號</a:t>
            </a:r>
            <a:r>
              <a:rPr lang="zh-TW" altLang="en-US" sz="2000" dirty="0"/>
              <a:t>來隔開一系列 </a:t>
            </a:r>
            <a:r>
              <a:rPr lang="en-US" altLang="zh-TW" sz="2000" dirty="0"/>
              <a:t>16 </a:t>
            </a:r>
            <a:r>
              <a:rPr lang="zh-TW" altLang="en-US" sz="2000" dirty="0"/>
              <a:t>位十六進位項</a:t>
            </a:r>
            <a:r>
              <a:rPr lang="zh-TW" altLang="en-US" sz="2000" dirty="0" smtClean="0"/>
              <a:t>。</a:t>
            </a:r>
            <a:endParaRPr lang="en-US" altLang="zh-TW" sz="2000" dirty="0" smtClean="0"/>
          </a:p>
          <a:p>
            <a:r>
              <a:rPr lang="zh-TW" altLang="en-US" sz="2000" dirty="0"/>
              <a:t>縮短位址的指導原則</a:t>
            </a:r>
            <a:r>
              <a:rPr lang="zh-TW" altLang="en-US" sz="2000" dirty="0" smtClean="0"/>
              <a:t>：</a:t>
            </a:r>
            <a:endParaRPr lang="en-US" altLang="zh-TW" sz="2000" dirty="0" smtClean="0"/>
          </a:p>
          <a:p>
            <a:pPr lvl="1"/>
            <a:r>
              <a:rPr lang="zh-TW" altLang="en-US" sz="1800" dirty="0" smtClean="0"/>
              <a:t>欄位</a:t>
            </a:r>
            <a:r>
              <a:rPr lang="zh-TW" altLang="en-US" sz="1800" dirty="0"/>
              <a:t>中的</a:t>
            </a:r>
            <a:r>
              <a:rPr lang="zh-TW" altLang="en-US" sz="1800" dirty="0">
                <a:solidFill>
                  <a:srgbClr val="FF0000"/>
                </a:solidFill>
              </a:rPr>
              <a:t>前置字元為零</a:t>
            </a:r>
            <a:r>
              <a:rPr lang="zh-TW" altLang="en-US" sz="1800" dirty="0"/>
              <a:t>可省略。例如，欄位 </a:t>
            </a:r>
            <a:r>
              <a:rPr lang="en-US" altLang="zh-TW" sz="1800" dirty="0"/>
              <a:t>09C0 </a:t>
            </a:r>
            <a:r>
              <a:rPr lang="zh-TW" altLang="en-US" sz="1800" dirty="0"/>
              <a:t>等效於 </a:t>
            </a:r>
            <a:r>
              <a:rPr lang="en-US" altLang="zh-TW" sz="1800" dirty="0"/>
              <a:t>9C0</a:t>
            </a:r>
            <a:r>
              <a:rPr lang="zh-TW" altLang="en-US" sz="1800" dirty="0"/>
              <a:t>，欄位 </a:t>
            </a:r>
            <a:r>
              <a:rPr lang="en-US" altLang="zh-TW" sz="1800" dirty="0"/>
              <a:t>0000 </a:t>
            </a:r>
            <a:r>
              <a:rPr lang="zh-TW" altLang="en-US" sz="1800" dirty="0"/>
              <a:t>等效於 </a:t>
            </a:r>
            <a:r>
              <a:rPr lang="en-US" altLang="zh-TW" sz="1800" dirty="0"/>
              <a:t>0</a:t>
            </a:r>
            <a:r>
              <a:rPr lang="zh-TW" altLang="en-US" sz="1800" dirty="0"/>
              <a:t>。因此 </a:t>
            </a:r>
            <a:r>
              <a:rPr lang="en-US" altLang="zh-TW" sz="1800" dirty="0" smtClean="0"/>
              <a:t>	2031:0000:130F:0000:0000:09C0:876A:130B </a:t>
            </a:r>
            <a:r>
              <a:rPr lang="zh-TW" altLang="en-US" sz="1800" dirty="0"/>
              <a:t>等效於 </a:t>
            </a:r>
            <a:r>
              <a:rPr lang="en-US" altLang="zh-TW" sz="1800" dirty="0" smtClean="0"/>
              <a:t>			2031:0:130F:0000:0000:9C0:876A:130B</a:t>
            </a:r>
            <a:r>
              <a:rPr lang="zh-TW" altLang="en-US" sz="1800" dirty="0"/>
              <a:t>。</a:t>
            </a:r>
            <a:endParaRPr lang="en-US" altLang="zh-TW" sz="1800" dirty="0" smtClean="0"/>
          </a:p>
          <a:p>
            <a:pPr lvl="1"/>
            <a:r>
              <a:rPr lang="zh-TW" altLang="en-US" sz="1800" dirty="0" smtClean="0">
                <a:solidFill>
                  <a:srgbClr val="FF0000"/>
                </a:solidFill>
              </a:rPr>
              <a:t>連續</a:t>
            </a:r>
            <a:r>
              <a:rPr lang="zh-TW" altLang="en-US" sz="1800" dirty="0">
                <a:solidFill>
                  <a:srgbClr val="FF0000"/>
                </a:solidFill>
              </a:rPr>
              <a:t>的零欄位</a:t>
            </a:r>
            <a:r>
              <a:rPr lang="zh-TW" altLang="en-US" sz="1800" dirty="0"/>
              <a:t>可用兩個冒號 </a:t>
            </a:r>
            <a:r>
              <a:rPr lang="en-US" altLang="zh-TW" sz="1800" dirty="0"/>
              <a:t>"::" </a:t>
            </a:r>
            <a:r>
              <a:rPr lang="zh-TW" altLang="en-US" sz="1800" dirty="0"/>
              <a:t>表示。不過，這種縮寫方法在一個位址中</a:t>
            </a:r>
            <a:r>
              <a:rPr lang="zh-TW" altLang="en-US" sz="1800" dirty="0">
                <a:solidFill>
                  <a:srgbClr val="FF0000"/>
                </a:solidFill>
              </a:rPr>
              <a:t>只能使用一次</a:t>
            </a:r>
            <a:r>
              <a:rPr lang="zh-TW" altLang="en-US" sz="1800" dirty="0"/>
              <a:t>。例如</a:t>
            </a:r>
            <a:r>
              <a:rPr lang="zh-TW" altLang="en-US" sz="1800" dirty="0" smtClean="0"/>
              <a:t>，</a:t>
            </a:r>
            <a:r>
              <a:rPr lang="en-US" altLang="zh-TW" sz="1800" dirty="0" smtClean="0"/>
              <a:t>	2031:0:130F:0000:0000:9C0:876A:130B </a:t>
            </a:r>
            <a:r>
              <a:rPr lang="zh-TW" altLang="en-US" sz="1800" dirty="0"/>
              <a:t>等效於 </a:t>
            </a:r>
            <a:r>
              <a:rPr lang="en-US" altLang="zh-TW" sz="1800" dirty="0" smtClean="0"/>
              <a:t>			2031:0:130F</a:t>
            </a:r>
            <a:r>
              <a:rPr lang="en-US" altLang="zh-TW" sz="1800" dirty="0"/>
              <a:t>::9C0:876A:130B</a:t>
            </a:r>
            <a:r>
              <a:rPr lang="zh-TW" altLang="en-US" sz="1800" dirty="0"/>
              <a:t>。</a:t>
            </a:r>
            <a:endParaRPr lang="en-US" altLang="zh-TW" sz="1800" dirty="0" smtClean="0"/>
          </a:p>
          <a:p>
            <a:pPr lvl="1"/>
            <a:r>
              <a:rPr lang="zh-TW" altLang="en-US" sz="1800" dirty="0" smtClean="0"/>
              <a:t>不</a:t>
            </a:r>
            <a:r>
              <a:rPr lang="zh-TW" altLang="en-US" sz="1800" dirty="0"/>
              <a:t>特定位址寫成 </a:t>
            </a:r>
            <a:r>
              <a:rPr lang="en-US" altLang="zh-TW" sz="1800" dirty="0"/>
              <a:t>"::"</a:t>
            </a:r>
            <a:r>
              <a:rPr lang="zh-TW" altLang="en-US" sz="1800" dirty="0"/>
              <a:t>，因為它只包含零</a:t>
            </a:r>
            <a:r>
              <a:rPr lang="zh-TW" altLang="en-US" sz="1800" dirty="0" smtClean="0"/>
              <a:t>。</a:t>
            </a:r>
            <a:endParaRPr lang="en-US" altLang="zh-TW" sz="1800" dirty="0" smtClean="0"/>
          </a:p>
          <a:p>
            <a:r>
              <a:rPr lang="zh-TW" altLang="en-US" sz="2200" dirty="0"/>
              <a:t>使用 </a:t>
            </a:r>
            <a:r>
              <a:rPr lang="en-US" altLang="zh-TW" sz="2200" dirty="0"/>
              <a:t>"::"</a:t>
            </a:r>
            <a:r>
              <a:rPr lang="zh-TW" altLang="en-US" sz="2200" dirty="0"/>
              <a:t>記法可大大縮小大多數位址的長度</a:t>
            </a:r>
            <a:r>
              <a:rPr lang="zh-TW" altLang="en-US" sz="2200" dirty="0" smtClean="0"/>
              <a:t>。</a:t>
            </a:r>
            <a:endParaRPr lang="en-US" altLang="zh-TW" sz="2200" dirty="0" smtClean="0"/>
          </a:p>
          <a:p>
            <a:r>
              <a:rPr lang="zh-TW" altLang="en-US" sz="2200" dirty="0" smtClean="0"/>
              <a:t>位</a:t>
            </a:r>
            <a:r>
              <a:rPr lang="zh-TW" altLang="en-US" sz="2200" dirty="0"/>
              <a:t>址解析程式透過分開位址的任何兩個部分來確定缺少的零，並會補足這些零直到獲得完整的 </a:t>
            </a:r>
            <a:r>
              <a:rPr lang="en-US" altLang="zh-TW" sz="2200" dirty="0"/>
              <a:t>128 </a:t>
            </a:r>
            <a:r>
              <a:rPr lang="zh-TW" altLang="en-US" sz="2200" dirty="0"/>
              <a:t>位位址。</a:t>
            </a:r>
            <a:endParaRPr lang="zh-TW" altLang="en-US" sz="2200" dirty="0" smtClean="0"/>
          </a:p>
        </p:txBody>
      </p:sp>
      <p:sp>
        <p:nvSpPr>
          <p:cNvPr id="104451" name="標題 2"/>
          <p:cNvSpPr>
            <a:spLocks noGrp="1"/>
          </p:cNvSpPr>
          <p:nvPr>
            <p:ph type="title"/>
          </p:nvPr>
        </p:nvSpPr>
        <p:spPr/>
        <p:txBody>
          <a:bodyPr/>
          <a:lstStyle/>
          <a:p>
            <a:r>
              <a:rPr lang="en-US" altLang="zh-TW" smtClean="0"/>
              <a:t>IPv6 Address Representation</a:t>
            </a:r>
            <a:endParaRPr lang="zh-TW" altLang="en-US"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p:txBody>
          <a:bodyPr/>
          <a:lstStyle/>
          <a:p>
            <a:r>
              <a:rPr lang="en-US" altLang="zh-TW" smtClean="0"/>
              <a:t>IPv6 Address Representation</a:t>
            </a:r>
            <a:endParaRPr lang="zh-TW" altLang="en-US" smtClean="0"/>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485900"/>
            <a:ext cx="86598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54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3983038"/>
            <a:ext cx="5065713"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內容版面配置區 1"/>
          <p:cNvSpPr>
            <a:spLocks noGrp="1"/>
          </p:cNvSpPr>
          <p:nvPr>
            <p:ph idx="1"/>
          </p:nvPr>
        </p:nvSpPr>
        <p:spPr>
          <a:xfrm>
            <a:off x="655638" y="1668421"/>
            <a:ext cx="7940675" cy="4144962"/>
          </a:xfrm>
        </p:spPr>
        <p:txBody>
          <a:bodyPr/>
          <a:lstStyle/>
          <a:p>
            <a:r>
              <a:rPr lang="en-US" altLang="zh-TW" sz="2000" dirty="0" smtClean="0"/>
              <a:t>IPv6 </a:t>
            </a:r>
            <a:r>
              <a:rPr lang="zh-TW" altLang="en-US" sz="2000" dirty="0"/>
              <a:t>使用的位址格式能</a:t>
            </a:r>
            <a:r>
              <a:rPr lang="zh-TW" altLang="en-US" sz="2000" dirty="0">
                <a:solidFill>
                  <a:srgbClr val="FF0000"/>
                </a:solidFill>
              </a:rPr>
              <a:t>向上聚合</a:t>
            </a:r>
            <a:r>
              <a:rPr lang="zh-TW" altLang="en-US" sz="2000" dirty="0"/>
              <a:t>，最終到達</a:t>
            </a:r>
            <a:r>
              <a:rPr lang="zh-TW" altLang="en-US" sz="2000" dirty="0">
                <a:solidFill>
                  <a:srgbClr val="FF0000"/>
                </a:solidFill>
              </a:rPr>
              <a:t> </a:t>
            </a:r>
            <a:r>
              <a:rPr lang="en-US" altLang="zh-TW" sz="2000" dirty="0">
                <a:solidFill>
                  <a:srgbClr val="FF0000"/>
                </a:solidFill>
              </a:rPr>
              <a:t>ISP</a:t>
            </a:r>
            <a:r>
              <a:rPr lang="zh-TW" altLang="en-US" sz="2000" dirty="0" smtClean="0"/>
              <a:t>。</a:t>
            </a:r>
            <a:endParaRPr lang="en-US" altLang="zh-TW" sz="2000" dirty="0" smtClean="0"/>
          </a:p>
          <a:p>
            <a:r>
              <a:rPr lang="zh-TW" altLang="en-US" sz="2000" dirty="0" smtClean="0">
                <a:solidFill>
                  <a:srgbClr val="FF0000"/>
                </a:solidFill>
              </a:rPr>
              <a:t>全球</a:t>
            </a:r>
            <a:r>
              <a:rPr lang="zh-TW" altLang="en-US" sz="2000" dirty="0">
                <a:solidFill>
                  <a:srgbClr val="FF0000"/>
                </a:solidFill>
              </a:rPr>
              <a:t>單點傳送位址</a:t>
            </a:r>
            <a:r>
              <a:rPr lang="zh-TW" altLang="en-US" sz="2000" dirty="0"/>
              <a:t>通常由 </a:t>
            </a:r>
            <a:r>
              <a:rPr lang="en-US" altLang="zh-TW" sz="2000" dirty="0">
                <a:solidFill>
                  <a:srgbClr val="FF0000"/>
                </a:solidFill>
              </a:rPr>
              <a:t>48 </a:t>
            </a:r>
            <a:r>
              <a:rPr lang="zh-TW" altLang="en-US" sz="2000" dirty="0">
                <a:solidFill>
                  <a:srgbClr val="FF0000"/>
                </a:solidFill>
              </a:rPr>
              <a:t>位元全球路由前置碼</a:t>
            </a:r>
            <a:r>
              <a:rPr lang="zh-TW" altLang="en-US" sz="2000" dirty="0"/>
              <a:t>和 </a:t>
            </a:r>
            <a:r>
              <a:rPr lang="en-US" altLang="zh-TW" sz="2000" dirty="0">
                <a:solidFill>
                  <a:srgbClr val="FF0000"/>
                </a:solidFill>
              </a:rPr>
              <a:t>16 </a:t>
            </a:r>
            <a:r>
              <a:rPr lang="zh-TW" altLang="en-US" sz="2000" dirty="0">
                <a:solidFill>
                  <a:srgbClr val="FF0000"/>
                </a:solidFill>
              </a:rPr>
              <a:t>位子網 </a:t>
            </a:r>
            <a:r>
              <a:rPr lang="en-US" altLang="zh-TW" sz="2000" dirty="0">
                <a:solidFill>
                  <a:srgbClr val="FF0000"/>
                </a:solidFill>
              </a:rPr>
              <a:t>ID </a:t>
            </a:r>
            <a:r>
              <a:rPr lang="zh-TW" altLang="en-US" sz="2000" dirty="0"/>
              <a:t>組成。各組織可以使用 </a:t>
            </a:r>
            <a:r>
              <a:rPr lang="en-US" altLang="zh-TW" sz="2000" dirty="0">
                <a:solidFill>
                  <a:srgbClr val="FF0000"/>
                </a:solidFill>
              </a:rPr>
              <a:t>16 </a:t>
            </a:r>
            <a:r>
              <a:rPr lang="zh-TW" altLang="en-US" sz="2000" dirty="0">
                <a:solidFill>
                  <a:srgbClr val="FF0000"/>
                </a:solidFill>
              </a:rPr>
              <a:t>位子網欄位</a:t>
            </a:r>
            <a:r>
              <a:rPr lang="zh-TW" altLang="en-US" sz="2000" dirty="0"/>
              <a:t>新增自己的本地定址架構。此欄位允許組織使用</a:t>
            </a:r>
            <a:r>
              <a:rPr lang="zh-TW" altLang="en-US" sz="2000" dirty="0">
                <a:solidFill>
                  <a:srgbClr val="FF0000"/>
                </a:solidFill>
              </a:rPr>
              <a:t>最多 </a:t>
            </a:r>
            <a:r>
              <a:rPr lang="en-US" altLang="zh-TW" sz="2000" dirty="0">
                <a:solidFill>
                  <a:srgbClr val="FF0000"/>
                </a:solidFill>
              </a:rPr>
              <a:t>65,535 </a:t>
            </a:r>
            <a:r>
              <a:rPr lang="zh-TW" altLang="en-US" sz="2000" dirty="0">
                <a:solidFill>
                  <a:srgbClr val="FF0000"/>
                </a:solidFill>
              </a:rPr>
              <a:t>個子網</a:t>
            </a:r>
            <a:r>
              <a:rPr lang="zh-TW" altLang="en-US" sz="2000" dirty="0"/>
              <a:t>。</a:t>
            </a:r>
            <a:endParaRPr lang="en-US" altLang="zh-TW" sz="2000" dirty="0" smtClean="0"/>
          </a:p>
          <a:p>
            <a:r>
              <a:rPr lang="zh-TW" altLang="en-US" sz="2000" dirty="0" smtClean="0"/>
              <a:t>目前</a:t>
            </a:r>
            <a:r>
              <a:rPr lang="zh-TW" altLang="en-US" sz="2000" dirty="0"/>
              <a:t>的</a:t>
            </a:r>
            <a:r>
              <a:rPr lang="zh-TW" altLang="en-US" sz="2000" dirty="0">
                <a:solidFill>
                  <a:srgbClr val="FF0000"/>
                </a:solidFill>
              </a:rPr>
              <a:t>全球單點傳送位址</a:t>
            </a:r>
            <a:r>
              <a:rPr lang="zh-TW" altLang="en-US" sz="2000" dirty="0"/>
              <a:t>由 </a:t>
            </a:r>
            <a:r>
              <a:rPr lang="en-US" altLang="zh-TW" sz="2000" dirty="0">
                <a:solidFill>
                  <a:srgbClr val="FF0000"/>
                </a:solidFill>
              </a:rPr>
              <a:t>IANA</a:t>
            </a:r>
            <a:r>
              <a:rPr lang="en-US" altLang="zh-TW" sz="2000" dirty="0"/>
              <a:t> </a:t>
            </a:r>
            <a:r>
              <a:rPr lang="zh-TW" altLang="en-US" sz="2000" dirty="0"/>
              <a:t>配置，使用的位址範圍是從二進位值 </a:t>
            </a:r>
            <a:r>
              <a:rPr lang="en-US" altLang="zh-TW" sz="2000" dirty="0">
                <a:solidFill>
                  <a:srgbClr val="FF0000"/>
                </a:solidFill>
              </a:rPr>
              <a:t>001 (2000::/3) </a:t>
            </a:r>
            <a:r>
              <a:rPr lang="zh-TW" altLang="en-US" sz="2000" dirty="0"/>
              <a:t>開始，它占全部 </a:t>
            </a:r>
            <a:r>
              <a:rPr lang="en-US" altLang="zh-TW" sz="2000" dirty="0"/>
              <a:t>IPv6 </a:t>
            </a:r>
            <a:r>
              <a:rPr lang="zh-TW" altLang="en-US" sz="2000" dirty="0"/>
              <a:t>位址空間的</a:t>
            </a:r>
            <a:r>
              <a:rPr lang="zh-TW" altLang="en-US" sz="2000" dirty="0">
                <a:solidFill>
                  <a:srgbClr val="FF0000"/>
                </a:solidFill>
              </a:rPr>
              <a:t> </a:t>
            </a:r>
            <a:r>
              <a:rPr lang="en-US" altLang="zh-TW" sz="2000" dirty="0">
                <a:solidFill>
                  <a:srgbClr val="FF0000"/>
                </a:solidFill>
              </a:rPr>
              <a:t>1/8</a:t>
            </a:r>
            <a:r>
              <a:rPr lang="zh-TW" altLang="en-US" sz="2000" dirty="0"/>
              <a:t>，是最大的一塊配置位址</a:t>
            </a:r>
            <a:r>
              <a:rPr lang="zh-TW" altLang="en-US" sz="2000" dirty="0" smtClean="0"/>
              <a:t>。</a:t>
            </a:r>
            <a:endParaRPr lang="en-US" altLang="zh-TW" sz="2000" dirty="0" smtClean="0"/>
          </a:p>
          <a:p>
            <a:r>
              <a:rPr lang="en-US" altLang="zh-TW" sz="2000" dirty="0" smtClean="0"/>
              <a:t>IANA </a:t>
            </a:r>
            <a:r>
              <a:rPr lang="zh-TW" altLang="en-US" sz="2000" dirty="0"/>
              <a:t>將 </a:t>
            </a:r>
            <a:r>
              <a:rPr lang="en-US" altLang="zh-TW" sz="2000" dirty="0">
                <a:solidFill>
                  <a:srgbClr val="FF0000"/>
                </a:solidFill>
              </a:rPr>
              <a:t>2001::/16 </a:t>
            </a:r>
            <a:r>
              <a:rPr lang="zh-TW" altLang="en-US" sz="2000" dirty="0"/>
              <a:t>範圍內的 </a:t>
            </a:r>
            <a:r>
              <a:rPr lang="en-US" altLang="zh-TW" sz="2000" dirty="0"/>
              <a:t>IPv6 </a:t>
            </a:r>
            <a:r>
              <a:rPr lang="zh-TW" altLang="en-US" sz="2000" dirty="0"/>
              <a:t>位址空間配置給五家 </a:t>
            </a:r>
            <a:r>
              <a:rPr lang="en-US" altLang="zh-TW" sz="2000" dirty="0"/>
              <a:t>RIR </a:t>
            </a:r>
            <a:r>
              <a:rPr lang="zh-TW" altLang="en-US" sz="2000" dirty="0"/>
              <a:t>註冊機構（</a:t>
            </a:r>
            <a:r>
              <a:rPr lang="en-US" altLang="zh-TW" sz="2000" dirty="0"/>
              <a:t>ARIN</a:t>
            </a:r>
            <a:r>
              <a:rPr lang="zh-TW" altLang="en-US" sz="2000" dirty="0"/>
              <a:t>、</a:t>
            </a:r>
            <a:r>
              <a:rPr lang="en-US" altLang="zh-TW" sz="2000" dirty="0"/>
              <a:t>RIPE</a:t>
            </a:r>
            <a:r>
              <a:rPr lang="zh-TW" altLang="en-US" sz="2000" dirty="0"/>
              <a:t>、</a:t>
            </a:r>
            <a:r>
              <a:rPr lang="en-US" altLang="zh-TW" sz="2000" dirty="0"/>
              <a:t>APNIC</a:t>
            </a:r>
            <a:r>
              <a:rPr lang="zh-TW" altLang="en-US" sz="2000" dirty="0"/>
              <a:t>、</a:t>
            </a:r>
            <a:r>
              <a:rPr lang="en-US" altLang="zh-TW" sz="2000" dirty="0"/>
              <a:t>LACNIC </a:t>
            </a:r>
            <a:r>
              <a:rPr lang="zh-TW" altLang="en-US" sz="2000" dirty="0"/>
              <a:t>和 </a:t>
            </a:r>
            <a:r>
              <a:rPr lang="en-US" altLang="zh-TW" sz="2000" dirty="0" err="1"/>
              <a:t>AfriNIC</a:t>
            </a:r>
            <a:r>
              <a:rPr lang="en-US" altLang="zh-TW" sz="2000" dirty="0"/>
              <a:t>)</a:t>
            </a:r>
            <a:r>
              <a:rPr lang="zh-TW" altLang="en-US" sz="2000" dirty="0"/>
              <a:t>。</a:t>
            </a:r>
            <a:endParaRPr lang="zh-TW" altLang="en-US" sz="2000" dirty="0" smtClean="0"/>
          </a:p>
        </p:txBody>
      </p:sp>
      <p:sp>
        <p:nvSpPr>
          <p:cNvPr id="106499" name="標題 2"/>
          <p:cNvSpPr>
            <a:spLocks noGrp="1"/>
          </p:cNvSpPr>
          <p:nvPr>
            <p:ph type="title"/>
          </p:nvPr>
        </p:nvSpPr>
        <p:spPr/>
        <p:txBody>
          <a:bodyPr/>
          <a:lstStyle/>
          <a:p>
            <a:r>
              <a:rPr lang="en-US" altLang="zh-TW" smtClean="0"/>
              <a:t>IPv6 Global Unicast Address</a:t>
            </a:r>
            <a:endParaRPr lang="zh-TW" altLang="en-US"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4833089"/>
            <a:ext cx="6556531" cy="184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內容版面配置區 1"/>
          <p:cNvSpPr>
            <a:spLocks noGrp="1"/>
          </p:cNvSpPr>
          <p:nvPr>
            <p:ph idx="1"/>
          </p:nvPr>
        </p:nvSpPr>
        <p:spPr/>
        <p:txBody>
          <a:bodyPr/>
          <a:lstStyle/>
          <a:p>
            <a:r>
              <a:rPr lang="en-US" altLang="zh-TW" dirty="0"/>
              <a:t>IETF </a:t>
            </a:r>
            <a:r>
              <a:rPr lang="zh-TW" altLang="en-US" dirty="0"/>
              <a:t>保留了一部分 </a:t>
            </a:r>
            <a:r>
              <a:rPr lang="en-US" altLang="zh-TW" dirty="0"/>
              <a:t>IPv6 </a:t>
            </a:r>
            <a:r>
              <a:rPr lang="zh-TW" altLang="en-US" dirty="0"/>
              <a:t>位址空間供現在及將來的各種用途使用</a:t>
            </a:r>
            <a:r>
              <a:rPr lang="zh-TW" altLang="en-US" dirty="0" smtClean="0"/>
              <a:t>。</a:t>
            </a:r>
            <a:endParaRPr lang="en-US" altLang="zh-TW" dirty="0" smtClean="0"/>
          </a:p>
          <a:p>
            <a:r>
              <a:rPr lang="zh-TW" altLang="en-US" dirty="0" smtClean="0"/>
              <a:t>保留</a:t>
            </a:r>
            <a:r>
              <a:rPr lang="zh-TW" altLang="en-US" dirty="0"/>
              <a:t>的位址占全部 </a:t>
            </a:r>
            <a:r>
              <a:rPr lang="en-US" altLang="zh-TW" dirty="0"/>
              <a:t>IPv6 </a:t>
            </a:r>
            <a:r>
              <a:rPr lang="zh-TW" altLang="en-US" dirty="0"/>
              <a:t>位址空間的 </a:t>
            </a:r>
            <a:r>
              <a:rPr lang="en-US" altLang="zh-TW" dirty="0"/>
              <a:t>1/256</a:t>
            </a:r>
            <a:r>
              <a:rPr lang="zh-TW" altLang="en-US" dirty="0" smtClean="0"/>
              <a:t>。</a:t>
            </a:r>
            <a:endParaRPr lang="en-US" altLang="zh-TW" dirty="0" smtClean="0"/>
          </a:p>
          <a:p>
            <a:r>
              <a:rPr lang="zh-TW" altLang="en-US" dirty="0" smtClean="0"/>
              <a:t>一些</a:t>
            </a:r>
            <a:r>
              <a:rPr lang="zh-TW" altLang="en-US" dirty="0"/>
              <a:t>其它類型 </a:t>
            </a:r>
            <a:r>
              <a:rPr lang="en-US" altLang="zh-TW" dirty="0"/>
              <a:t>IPv6 </a:t>
            </a:r>
            <a:r>
              <a:rPr lang="zh-TW" altLang="en-US" dirty="0"/>
              <a:t>位址就是來自這一位址塊</a:t>
            </a:r>
            <a:r>
              <a:rPr lang="zh-TW" altLang="en-US" dirty="0" smtClean="0"/>
              <a:t>。</a:t>
            </a:r>
            <a:endParaRPr lang="zh-TW" altLang="en-US" dirty="0"/>
          </a:p>
        </p:txBody>
      </p:sp>
      <p:sp>
        <p:nvSpPr>
          <p:cNvPr id="108547" name="標題 2"/>
          <p:cNvSpPr>
            <a:spLocks noGrp="1"/>
          </p:cNvSpPr>
          <p:nvPr>
            <p:ph type="title"/>
          </p:nvPr>
        </p:nvSpPr>
        <p:spPr/>
        <p:txBody>
          <a:bodyPr/>
          <a:lstStyle/>
          <a:p>
            <a:r>
              <a:rPr lang="en-US" altLang="zh-TW" smtClean="0"/>
              <a:t>Reserved IPv6 Addresses</a:t>
            </a:r>
            <a:endParaRPr lang="zh-TW" altLang="en-US" smtClean="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內容版面配置區 1"/>
          <p:cNvSpPr>
            <a:spLocks noGrp="1"/>
          </p:cNvSpPr>
          <p:nvPr>
            <p:ph idx="1"/>
          </p:nvPr>
        </p:nvSpPr>
        <p:spPr/>
        <p:txBody>
          <a:bodyPr/>
          <a:lstStyle/>
          <a:p>
            <a:r>
              <a:rPr lang="zh-TW" altLang="en-US" dirty="0"/>
              <a:t>與 </a:t>
            </a:r>
            <a:r>
              <a:rPr lang="en-US" altLang="zh-TW" dirty="0"/>
              <a:t>IPv4 </a:t>
            </a:r>
            <a:r>
              <a:rPr lang="zh-TW" altLang="en-US" dirty="0"/>
              <a:t>一樣，</a:t>
            </a:r>
            <a:r>
              <a:rPr lang="en-US" altLang="zh-TW" dirty="0"/>
              <a:t>IPv6 </a:t>
            </a:r>
            <a:r>
              <a:rPr lang="zh-TW" altLang="en-US" dirty="0"/>
              <a:t>也將一塊位址保留為私有位址</a:t>
            </a:r>
            <a:r>
              <a:rPr lang="zh-TW" altLang="en-US" dirty="0" smtClean="0"/>
              <a:t>。</a:t>
            </a:r>
            <a:endParaRPr lang="en-US" altLang="zh-TW" dirty="0" smtClean="0"/>
          </a:p>
          <a:p>
            <a:r>
              <a:rPr lang="zh-TW" altLang="en-US" dirty="0" smtClean="0"/>
              <a:t>這些</a:t>
            </a:r>
            <a:r>
              <a:rPr lang="zh-TW" altLang="en-US" dirty="0"/>
              <a:t>私有位址只是對特定鏈路或網站來說具有本地意義，因此絕不會路由到公司網路之外</a:t>
            </a:r>
            <a:r>
              <a:rPr lang="zh-TW" altLang="en-US" dirty="0" smtClean="0"/>
              <a:t>。</a:t>
            </a:r>
            <a:endParaRPr lang="en-US" altLang="zh-TW" dirty="0" smtClean="0"/>
          </a:p>
          <a:p>
            <a:r>
              <a:rPr lang="zh-TW" altLang="en-US" dirty="0" smtClean="0"/>
              <a:t>私有</a:t>
            </a:r>
            <a:r>
              <a:rPr lang="zh-TW" altLang="en-US" dirty="0"/>
              <a:t>位址的十六進位記法中第一個八位元組值為“</a:t>
            </a:r>
            <a:r>
              <a:rPr lang="en-US" altLang="zh-TW" dirty="0">
                <a:solidFill>
                  <a:srgbClr val="FF0000"/>
                </a:solidFill>
              </a:rPr>
              <a:t>FE</a:t>
            </a:r>
            <a:r>
              <a:rPr lang="en-US" altLang="zh-TW" dirty="0"/>
              <a:t>”</a:t>
            </a:r>
            <a:r>
              <a:rPr lang="zh-TW" altLang="en-US" dirty="0"/>
              <a:t>，後一個十六進位數字為 </a:t>
            </a:r>
            <a:r>
              <a:rPr lang="en-US" altLang="zh-TW" dirty="0">
                <a:solidFill>
                  <a:srgbClr val="FF0000"/>
                </a:solidFill>
              </a:rPr>
              <a:t>8 </a:t>
            </a:r>
            <a:r>
              <a:rPr lang="zh-TW" altLang="en-US" dirty="0">
                <a:solidFill>
                  <a:srgbClr val="FF0000"/>
                </a:solidFill>
              </a:rPr>
              <a:t>到 </a:t>
            </a:r>
            <a:r>
              <a:rPr lang="en-US" altLang="zh-TW" dirty="0">
                <a:solidFill>
                  <a:srgbClr val="FF0000"/>
                </a:solidFill>
              </a:rPr>
              <a:t>F </a:t>
            </a:r>
            <a:r>
              <a:rPr lang="zh-TW" altLang="en-US" dirty="0"/>
              <a:t>之間的值</a:t>
            </a:r>
            <a:r>
              <a:rPr lang="zh-TW" altLang="en-US" dirty="0" smtClean="0"/>
              <a:t>。</a:t>
            </a:r>
            <a:endParaRPr lang="zh-TW" altLang="en-US" dirty="0"/>
          </a:p>
        </p:txBody>
      </p:sp>
      <p:sp>
        <p:nvSpPr>
          <p:cNvPr id="109571" name="標題 2"/>
          <p:cNvSpPr>
            <a:spLocks noGrp="1"/>
          </p:cNvSpPr>
          <p:nvPr>
            <p:ph type="title"/>
          </p:nvPr>
        </p:nvSpPr>
        <p:spPr/>
        <p:txBody>
          <a:bodyPr/>
          <a:lstStyle/>
          <a:p>
            <a:r>
              <a:rPr lang="en-US" altLang="zh-TW" smtClean="0"/>
              <a:t>Private IPv6 Addresses</a:t>
            </a:r>
            <a:endParaRPr lang="zh-TW" altLang="en-US"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內容版面配置區 1"/>
          <p:cNvSpPr>
            <a:spLocks noGrp="1"/>
          </p:cNvSpPr>
          <p:nvPr>
            <p:ph idx="1"/>
          </p:nvPr>
        </p:nvSpPr>
        <p:spPr>
          <a:xfrm>
            <a:off x="562708" y="1673225"/>
            <a:ext cx="8145194" cy="4371975"/>
          </a:xfrm>
        </p:spPr>
        <p:txBody>
          <a:bodyPr/>
          <a:lstStyle/>
          <a:p>
            <a:r>
              <a:rPr lang="en-US" altLang="zh-TW" sz="2000" dirty="0"/>
              <a:t>IPv6 </a:t>
            </a:r>
            <a:r>
              <a:rPr lang="zh-TW" altLang="en-US" sz="2000" dirty="0" smtClean="0"/>
              <a:t>私有</a:t>
            </a:r>
            <a:r>
              <a:rPr lang="zh-TW" altLang="en-US" sz="2000" dirty="0"/>
              <a:t>位址根據其範圍被分為兩類</a:t>
            </a:r>
            <a:r>
              <a:rPr lang="zh-TW" altLang="en-US" sz="2000" dirty="0" smtClean="0"/>
              <a:t>：</a:t>
            </a:r>
            <a:endParaRPr lang="en-US" altLang="zh-TW" sz="2000" dirty="0" smtClean="0"/>
          </a:p>
          <a:p>
            <a:pPr lvl="1"/>
            <a:r>
              <a:rPr lang="zh-TW" altLang="en-US" sz="1800" dirty="0" smtClean="0">
                <a:solidFill>
                  <a:srgbClr val="FF0000"/>
                </a:solidFill>
              </a:rPr>
              <a:t>本地</a:t>
            </a:r>
            <a:r>
              <a:rPr lang="zh-TW" altLang="en-US" sz="1800" dirty="0">
                <a:solidFill>
                  <a:srgbClr val="FF0000"/>
                </a:solidFill>
              </a:rPr>
              <a:t>網點位</a:t>
            </a:r>
            <a:r>
              <a:rPr lang="zh-TW" altLang="en-US" sz="1800" dirty="0" smtClean="0">
                <a:solidFill>
                  <a:srgbClr val="FF0000"/>
                </a:solidFill>
              </a:rPr>
              <a:t>址</a:t>
            </a:r>
            <a:r>
              <a:rPr lang="en-US" altLang="zh-TW" sz="1800" dirty="0">
                <a:solidFill>
                  <a:srgbClr val="FF0000"/>
                </a:solidFill>
              </a:rPr>
              <a:t>(Site-local addresses)</a:t>
            </a:r>
            <a:r>
              <a:rPr lang="zh-TW" altLang="en-US" sz="1800" dirty="0" smtClean="0">
                <a:solidFill>
                  <a:srgbClr val="FF0000"/>
                </a:solidFill>
              </a:rPr>
              <a:t> </a:t>
            </a:r>
            <a:r>
              <a:rPr lang="en-US" altLang="zh-TW" sz="1800" dirty="0"/>
              <a:t>— </a:t>
            </a:r>
            <a:r>
              <a:rPr lang="zh-TW" altLang="en-US" sz="1800" dirty="0"/>
              <a:t>這些位址與當今 </a:t>
            </a:r>
            <a:r>
              <a:rPr lang="en-US" altLang="zh-TW" sz="1800" dirty="0"/>
              <a:t>IPv4 </a:t>
            </a:r>
            <a:r>
              <a:rPr lang="zh-TW" altLang="en-US" sz="1800" dirty="0"/>
              <a:t>中 </a:t>
            </a:r>
            <a:r>
              <a:rPr lang="en-US" altLang="zh-TW" sz="1800" dirty="0"/>
              <a:t>RFC 1918“</a:t>
            </a:r>
            <a:r>
              <a:rPr lang="zh-TW" altLang="en-US" sz="1800" dirty="0"/>
              <a:t>私有 </a:t>
            </a:r>
            <a:r>
              <a:rPr lang="en-US" altLang="zh-TW" sz="1800" dirty="0"/>
              <a:t>Internet </a:t>
            </a:r>
            <a:r>
              <a:rPr lang="zh-TW" altLang="en-US" sz="1800" dirty="0"/>
              <a:t>位址配置”規定的位址相似</a:t>
            </a:r>
            <a:r>
              <a:rPr lang="zh-TW" altLang="en-US" sz="1800" dirty="0" smtClean="0"/>
              <a:t>。</a:t>
            </a:r>
            <a:endParaRPr lang="en-US" altLang="zh-TW" sz="1800" dirty="0" smtClean="0"/>
          </a:p>
          <a:p>
            <a:pPr lvl="2"/>
            <a:r>
              <a:rPr lang="zh-TW" altLang="en-US" sz="1400" dirty="0" smtClean="0"/>
              <a:t>這些</a:t>
            </a:r>
            <a:r>
              <a:rPr lang="zh-TW" altLang="en-US" sz="1400" dirty="0"/>
              <a:t>位址的使用範圍是整個網站或組織</a:t>
            </a:r>
            <a:r>
              <a:rPr lang="zh-TW" altLang="en-US" sz="1400" dirty="0" smtClean="0"/>
              <a:t>。</a:t>
            </a:r>
            <a:endParaRPr lang="en-US" altLang="zh-TW" sz="1400" dirty="0" smtClean="0"/>
          </a:p>
          <a:p>
            <a:pPr lvl="2"/>
            <a:r>
              <a:rPr lang="zh-TW" altLang="en-US" sz="1400" dirty="0" smtClean="0"/>
              <a:t>本地</a:t>
            </a:r>
            <a:r>
              <a:rPr lang="zh-TW" altLang="en-US" sz="1400" dirty="0"/>
              <a:t>網點位址的使用很成問題，</a:t>
            </a:r>
            <a:r>
              <a:rPr lang="en-US" altLang="zh-TW" sz="1400" dirty="0"/>
              <a:t>2003 </a:t>
            </a:r>
            <a:r>
              <a:rPr lang="zh-TW" altLang="en-US" sz="1400" dirty="0"/>
              <a:t>年發佈的 </a:t>
            </a:r>
            <a:r>
              <a:rPr lang="en-US" altLang="zh-TW" sz="1400" dirty="0"/>
              <a:t>RFC 3879 </a:t>
            </a:r>
            <a:r>
              <a:rPr lang="zh-TW" altLang="en-US" sz="1400" dirty="0"/>
              <a:t>已不贊成使用此類位址</a:t>
            </a:r>
            <a:r>
              <a:rPr lang="zh-TW" altLang="en-US" sz="1400" dirty="0" smtClean="0"/>
              <a:t>。</a:t>
            </a:r>
            <a:endParaRPr lang="en-US" altLang="zh-TW" sz="1400" dirty="0" smtClean="0"/>
          </a:p>
          <a:p>
            <a:pPr lvl="2"/>
            <a:r>
              <a:rPr lang="zh-TW" altLang="en-US" sz="1400" dirty="0" smtClean="0"/>
              <a:t>用</a:t>
            </a:r>
            <a:r>
              <a:rPr lang="zh-TW" altLang="en-US" sz="1400" dirty="0"/>
              <a:t>十六進位表示的本地網點位址以“</a:t>
            </a:r>
            <a:r>
              <a:rPr lang="en-US" altLang="zh-TW" sz="1400" dirty="0">
                <a:solidFill>
                  <a:srgbClr val="FF0000"/>
                </a:solidFill>
              </a:rPr>
              <a:t>FE</a:t>
            </a:r>
            <a:r>
              <a:rPr lang="en-US" altLang="zh-TW" sz="1400" dirty="0"/>
              <a:t>”</a:t>
            </a:r>
            <a:r>
              <a:rPr lang="zh-TW" altLang="en-US" sz="1400" dirty="0"/>
              <a:t>開始，第三個十六進位數字是</a:t>
            </a:r>
            <a:r>
              <a:rPr lang="zh-TW" altLang="en-US" sz="1400" dirty="0">
                <a:solidFill>
                  <a:srgbClr val="FF0000"/>
                </a:solidFill>
              </a:rPr>
              <a:t>“</a:t>
            </a:r>
            <a:r>
              <a:rPr lang="en-US" altLang="zh-TW" sz="1400" dirty="0">
                <a:solidFill>
                  <a:srgbClr val="FF0000"/>
                </a:solidFill>
              </a:rPr>
              <a:t>C”</a:t>
            </a:r>
            <a:r>
              <a:rPr lang="zh-TW" altLang="en-US" sz="1400" dirty="0">
                <a:solidFill>
                  <a:srgbClr val="FF0000"/>
                </a:solidFill>
              </a:rPr>
              <a:t>到“</a:t>
            </a:r>
            <a:r>
              <a:rPr lang="en-US" altLang="zh-TW" sz="1400" dirty="0">
                <a:solidFill>
                  <a:srgbClr val="FF0000"/>
                </a:solidFill>
              </a:rPr>
              <a:t>F”</a:t>
            </a:r>
            <a:r>
              <a:rPr lang="zh-TW" altLang="en-US" sz="1400" dirty="0"/>
              <a:t>之間的值。因此，這些位址以“</a:t>
            </a:r>
            <a:r>
              <a:rPr lang="en-US" altLang="zh-TW" sz="1400" dirty="0"/>
              <a:t>FEC”</a:t>
            </a:r>
            <a:r>
              <a:rPr lang="zh-TW" altLang="en-US" sz="1400" dirty="0"/>
              <a:t>、“</a:t>
            </a:r>
            <a:r>
              <a:rPr lang="en-US" altLang="zh-TW" sz="1400" dirty="0"/>
              <a:t>FED”</a:t>
            </a:r>
            <a:r>
              <a:rPr lang="zh-TW" altLang="en-US" sz="1400" dirty="0"/>
              <a:t>、“</a:t>
            </a:r>
            <a:r>
              <a:rPr lang="en-US" altLang="zh-TW" sz="1400" dirty="0"/>
              <a:t>FEE”</a:t>
            </a:r>
            <a:r>
              <a:rPr lang="zh-TW" altLang="en-US" sz="1400" dirty="0"/>
              <a:t>或“</a:t>
            </a:r>
            <a:r>
              <a:rPr lang="en-US" altLang="zh-TW" sz="1400" dirty="0"/>
              <a:t>FEF”</a:t>
            </a:r>
            <a:r>
              <a:rPr lang="zh-TW" altLang="en-US" sz="1400" dirty="0"/>
              <a:t>開始。</a:t>
            </a:r>
            <a:endParaRPr lang="en-US" altLang="zh-TW" sz="1400" dirty="0" smtClean="0"/>
          </a:p>
          <a:p>
            <a:pPr lvl="1"/>
            <a:r>
              <a:rPr lang="zh-TW" altLang="en-US" sz="1800" dirty="0" smtClean="0">
                <a:solidFill>
                  <a:srgbClr val="FF0000"/>
                </a:solidFill>
              </a:rPr>
              <a:t>本地</a:t>
            </a:r>
            <a:r>
              <a:rPr lang="zh-TW" altLang="en-US" sz="1800" dirty="0">
                <a:solidFill>
                  <a:srgbClr val="FF0000"/>
                </a:solidFill>
              </a:rPr>
              <a:t>鏈路位</a:t>
            </a:r>
            <a:r>
              <a:rPr lang="zh-TW" altLang="en-US" sz="1800" dirty="0" smtClean="0">
                <a:solidFill>
                  <a:srgbClr val="FF0000"/>
                </a:solidFill>
              </a:rPr>
              <a:t>址</a:t>
            </a:r>
            <a:r>
              <a:rPr lang="en-US" altLang="zh-TW" sz="1800" dirty="0" smtClean="0">
                <a:solidFill>
                  <a:srgbClr val="FF0000"/>
                </a:solidFill>
              </a:rPr>
              <a:t>(</a:t>
            </a:r>
            <a:r>
              <a:rPr lang="en-US" altLang="zh-TW" sz="1800" dirty="0">
                <a:solidFill>
                  <a:srgbClr val="FF0000"/>
                </a:solidFill>
              </a:rPr>
              <a:t>Link-local addresses</a:t>
            </a:r>
            <a:r>
              <a:rPr lang="en-US" altLang="zh-TW" sz="1800" dirty="0" smtClean="0">
                <a:solidFill>
                  <a:srgbClr val="FF0000"/>
                </a:solidFill>
              </a:rPr>
              <a:t>)</a:t>
            </a:r>
            <a:r>
              <a:rPr lang="zh-TW" altLang="en-US" sz="1800" dirty="0" smtClean="0">
                <a:solidFill>
                  <a:srgbClr val="FF0000"/>
                </a:solidFill>
              </a:rPr>
              <a:t> </a:t>
            </a:r>
            <a:r>
              <a:rPr lang="en-US" altLang="zh-TW" sz="1800" dirty="0"/>
              <a:t>— </a:t>
            </a:r>
            <a:r>
              <a:rPr lang="zh-TW" altLang="en-US" sz="1800" dirty="0"/>
              <a:t>不同於網路層使用的 </a:t>
            </a:r>
            <a:r>
              <a:rPr lang="en-US" altLang="zh-TW" sz="1800" dirty="0"/>
              <a:t>IP </a:t>
            </a:r>
            <a:r>
              <a:rPr lang="zh-TW" altLang="en-US" sz="1800" dirty="0"/>
              <a:t>定址概念</a:t>
            </a:r>
            <a:r>
              <a:rPr lang="zh-TW" altLang="en-US" sz="1800" dirty="0" smtClean="0"/>
              <a:t>。</a:t>
            </a:r>
            <a:endParaRPr lang="en-US" altLang="zh-TW" sz="1800" dirty="0" smtClean="0"/>
          </a:p>
          <a:p>
            <a:pPr lvl="2"/>
            <a:r>
              <a:rPr lang="zh-TW" altLang="en-US" sz="1400" dirty="0" smtClean="0"/>
              <a:t>這些</a:t>
            </a:r>
            <a:r>
              <a:rPr lang="zh-TW" altLang="en-US" sz="1400" dirty="0"/>
              <a:t>位址的範圍比本地網點位址要小，只涉及特定的實體鏈路（實體網路</a:t>
            </a:r>
            <a:r>
              <a:rPr lang="en-US" altLang="zh-TW" sz="1400" dirty="0"/>
              <a:t>)</a:t>
            </a:r>
            <a:r>
              <a:rPr lang="zh-TW" altLang="en-US" sz="1400" dirty="0" smtClean="0"/>
              <a:t>。</a:t>
            </a:r>
            <a:endParaRPr lang="en-US" altLang="zh-TW" sz="1400" dirty="0" smtClean="0"/>
          </a:p>
          <a:p>
            <a:pPr lvl="2"/>
            <a:r>
              <a:rPr lang="zh-TW" altLang="en-US" sz="1400" dirty="0" smtClean="0"/>
              <a:t>路</a:t>
            </a:r>
            <a:r>
              <a:rPr lang="zh-TW" altLang="en-US" sz="1400" dirty="0"/>
              <a:t>由器根本不會使用本地鏈路位址轉送資料報，甚至在組織內也不會，它們僅供特定實體網段上的本地通信使用</a:t>
            </a:r>
            <a:r>
              <a:rPr lang="zh-TW" altLang="en-US" sz="1400" dirty="0" smtClean="0"/>
              <a:t>。</a:t>
            </a:r>
            <a:endParaRPr lang="en-US" altLang="zh-TW" sz="1400" dirty="0" smtClean="0"/>
          </a:p>
          <a:p>
            <a:pPr lvl="2"/>
            <a:r>
              <a:rPr lang="zh-TW" altLang="en-US" sz="1400" dirty="0" smtClean="0"/>
              <a:t>這些</a:t>
            </a:r>
            <a:r>
              <a:rPr lang="zh-TW" altLang="en-US" sz="1400" dirty="0"/>
              <a:t>位址用於鏈路通信，例如自動位址設定、相鄰設備發現和路由器發現等</a:t>
            </a:r>
            <a:r>
              <a:rPr lang="zh-TW" altLang="en-US" sz="1400" dirty="0" smtClean="0"/>
              <a:t>。</a:t>
            </a:r>
            <a:endParaRPr lang="en-US" altLang="zh-TW" sz="1400" dirty="0" smtClean="0"/>
          </a:p>
          <a:p>
            <a:pPr lvl="2"/>
            <a:r>
              <a:rPr lang="zh-TW" altLang="en-US" sz="1400" dirty="0" smtClean="0"/>
              <a:t>許多 </a:t>
            </a:r>
            <a:r>
              <a:rPr lang="en-US" altLang="zh-TW" sz="1400" dirty="0"/>
              <a:t>IPv6 </a:t>
            </a:r>
            <a:r>
              <a:rPr lang="zh-TW" altLang="en-US" sz="1400" dirty="0"/>
              <a:t>路由協定也使用本地鏈路位址。本地鏈路位址以“</a:t>
            </a:r>
            <a:r>
              <a:rPr lang="en-US" altLang="zh-TW" sz="1400" dirty="0">
                <a:solidFill>
                  <a:srgbClr val="FF0000"/>
                </a:solidFill>
              </a:rPr>
              <a:t>FE</a:t>
            </a:r>
            <a:r>
              <a:rPr lang="en-US" altLang="zh-TW" sz="1400" dirty="0"/>
              <a:t>”</a:t>
            </a:r>
            <a:r>
              <a:rPr lang="zh-TW" altLang="en-US" sz="1400" dirty="0"/>
              <a:t>開始，第三個十六進位數字是</a:t>
            </a:r>
            <a:r>
              <a:rPr lang="zh-TW" altLang="en-US" sz="1400" dirty="0">
                <a:solidFill>
                  <a:srgbClr val="FF0000"/>
                </a:solidFill>
              </a:rPr>
              <a:t>“</a:t>
            </a:r>
            <a:r>
              <a:rPr lang="en-US" altLang="zh-TW" sz="1400" dirty="0">
                <a:solidFill>
                  <a:srgbClr val="FF0000"/>
                </a:solidFill>
              </a:rPr>
              <a:t>8”</a:t>
            </a:r>
            <a:r>
              <a:rPr lang="zh-TW" altLang="en-US" sz="1400" dirty="0">
                <a:solidFill>
                  <a:srgbClr val="FF0000"/>
                </a:solidFill>
              </a:rPr>
              <a:t>到“</a:t>
            </a:r>
            <a:r>
              <a:rPr lang="en-US" altLang="zh-TW" sz="1400" dirty="0">
                <a:solidFill>
                  <a:srgbClr val="FF0000"/>
                </a:solidFill>
              </a:rPr>
              <a:t>B”</a:t>
            </a:r>
            <a:r>
              <a:rPr lang="zh-TW" altLang="en-US" sz="1400" dirty="0"/>
              <a:t>之間的值。因此，這些位址以“</a:t>
            </a:r>
            <a:r>
              <a:rPr lang="en-US" altLang="zh-TW" sz="1400" dirty="0"/>
              <a:t>FE8”</a:t>
            </a:r>
            <a:r>
              <a:rPr lang="zh-TW" altLang="en-US" sz="1400" dirty="0"/>
              <a:t>、“</a:t>
            </a:r>
            <a:r>
              <a:rPr lang="en-US" altLang="zh-TW" sz="1400" dirty="0"/>
              <a:t>FE9”</a:t>
            </a:r>
            <a:r>
              <a:rPr lang="zh-TW" altLang="en-US" sz="1400" dirty="0"/>
              <a:t>、“</a:t>
            </a:r>
            <a:r>
              <a:rPr lang="en-US" altLang="zh-TW" sz="1400" dirty="0"/>
              <a:t>FEA”</a:t>
            </a:r>
            <a:r>
              <a:rPr lang="zh-TW" altLang="en-US" sz="1400" dirty="0"/>
              <a:t>或“</a:t>
            </a:r>
            <a:r>
              <a:rPr lang="en-US" altLang="zh-TW" sz="1400" dirty="0"/>
              <a:t>FEB”</a:t>
            </a:r>
            <a:r>
              <a:rPr lang="zh-TW" altLang="en-US" sz="1400" dirty="0"/>
              <a:t>開始。</a:t>
            </a:r>
            <a:endParaRPr lang="en-US" altLang="zh-TW" sz="1400" dirty="0" smtClean="0"/>
          </a:p>
        </p:txBody>
      </p:sp>
      <p:sp>
        <p:nvSpPr>
          <p:cNvPr id="110595" name="標題 2"/>
          <p:cNvSpPr>
            <a:spLocks noGrp="1"/>
          </p:cNvSpPr>
          <p:nvPr>
            <p:ph type="title"/>
          </p:nvPr>
        </p:nvSpPr>
        <p:spPr/>
        <p:txBody>
          <a:bodyPr/>
          <a:lstStyle/>
          <a:p>
            <a:r>
              <a:rPr lang="en-US" altLang="zh-TW" smtClean="0"/>
              <a:t>Private IPv6 Addresses</a:t>
            </a:r>
            <a:endParaRPr lang="zh-TW" altLang="en-US"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內容版面配置區 1"/>
          <p:cNvSpPr>
            <a:spLocks noGrp="1"/>
          </p:cNvSpPr>
          <p:nvPr>
            <p:ph idx="1"/>
          </p:nvPr>
        </p:nvSpPr>
        <p:spPr/>
        <p:txBody>
          <a:bodyPr/>
          <a:lstStyle/>
          <a:p>
            <a:r>
              <a:rPr lang="zh-TW" altLang="en-US" dirty="0" smtClean="0"/>
              <a:t>與 </a:t>
            </a:r>
            <a:r>
              <a:rPr lang="en-US" altLang="zh-TW" dirty="0"/>
              <a:t>IPv4 </a:t>
            </a:r>
            <a:r>
              <a:rPr lang="zh-TW" altLang="en-US" dirty="0"/>
              <a:t>一樣，</a:t>
            </a:r>
            <a:r>
              <a:rPr lang="en-US" altLang="zh-TW" dirty="0"/>
              <a:t>IPv6 </a:t>
            </a:r>
            <a:r>
              <a:rPr lang="zh-TW" altLang="en-US" dirty="0"/>
              <a:t>也提供了特殊迴路位址以供測試使用，發送到此位址的資料報會回到發送設備</a:t>
            </a:r>
            <a:r>
              <a:rPr lang="zh-TW" altLang="en-US" dirty="0" smtClean="0"/>
              <a:t>。</a:t>
            </a:r>
            <a:endParaRPr lang="en-US" altLang="zh-TW" dirty="0" smtClean="0"/>
          </a:p>
          <a:p>
            <a:r>
              <a:rPr lang="zh-TW" altLang="en-US" dirty="0" smtClean="0"/>
              <a:t>不過</a:t>
            </a:r>
            <a:r>
              <a:rPr lang="zh-TW" altLang="en-US" dirty="0"/>
              <a:t>，</a:t>
            </a:r>
            <a:r>
              <a:rPr lang="en-US" altLang="zh-TW" dirty="0"/>
              <a:t>IPv6 </a:t>
            </a:r>
            <a:r>
              <a:rPr lang="zh-TW" altLang="en-US" dirty="0"/>
              <a:t>中用於此功能的位址只有一個，而不是一個位址塊</a:t>
            </a:r>
            <a:r>
              <a:rPr lang="zh-TW" altLang="en-US" dirty="0" smtClean="0"/>
              <a:t>。</a:t>
            </a:r>
            <a:endParaRPr lang="en-US" altLang="zh-TW" dirty="0" smtClean="0"/>
          </a:p>
          <a:p>
            <a:r>
              <a:rPr lang="zh-TW" altLang="en-US" dirty="0" smtClean="0"/>
              <a:t>迴路</a:t>
            </a:r>
            <a:r>
              <a:rPr lang="zh-TW" altLang="en-US" dirty="0"/>
              <a:t>位址為 </a:t>
            </a:r>
            <a:r>
              <a:rPr lang="en-US" altLang="zh-TW" dirty="0">
                <a:solidFill>
                  <a:srgbClr val="FF0000"/>
                </a:solidFill>
              </a:rPr>
              <a:t>0:0:0:0:0:0:0:1</a:t>
            </a:r>
            <a:r>
              <a:rPr lang="zh-TW" altLang="en-US" dirty="0"/>
              <a:t>，一般用零的壓縮形式表示為</a:t>
            </a:r>
            <a:r>
              <a:rPr lang="zh-TW" altLang="en-US" dirty="0">
                <a:solidFill>
                  <a:srgbClr val="FF0000"/>
                </a:solidFill>
              </a:rPr>
              <a:t>“</a:t>
            </a:r>
            <a:r>
              <a:rPr lang="en-US" altLang="zh-TW" dirty="0">
                <a:solidFill>
                  <a:srgbClr val="FF0000"/>
                </a:solidFill>
              </a:rPr>
              <a:t>::1”</a:t>
            </a:r>
            <a:r>
              <a:rPr lang="zh-TW" altLang="en-US" dirty="0" smtClean="0"/>
              <a:t>。</a:t>
            </a:r>
            <a:endParaRPr lang="en-US" altLang="zh-TW" dirty="0" smtClean="0"/>
          </a:p>
        </p:txBody>
      </p:sp>
      <p:sp>
        <p:nvSpPr>
          <p:cNvPr id="111619" name="標題 2"/>
          <p:cNvSpPr>
            <a:spLocks noGrp="1"/>
          </p:cNvSpPr>
          <p:nvPr>
            <p:ph type="title"/>
          </p:nvPr>
        </p:nvSpPr>
        <p:spPr/>
        <p:txBody>
          <a:bodyPr/>
          <a:lstStyle/>
          <a:p>
            <a:r>
              <a:rPr lang="en-US" altLang="zh-TW" smtClean="0"/>
              <a:t>Loopback Address</a:t>
            </a:r>
            <a:endParaRPr lang="zh-TW" altLang="en-US"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內容版面配置區 1"/>
          <p:cNvSpPr>
            <a:spLocks noGrp="1"/>
          </p:cNvSpPr>
          <p:nvPr>
            <p:ph idx="1"/>
          </p:nvPr>
        </p:nvSpPr>
        <p:spPr/>
        <p:txBody>
          <a:bodyPr/>
          <a:lstStyle/>
          <a:p>
            <a:r>
              <a:rPr lang="en-US" altLang="zh-TW" sz="2400" dirty="0"/>
              <a:t>IPv4 </a:t>
            </a:r>
            <a:r>
              <a:rPr lang="zh-TW" altLang="en-US" sz="2400" dirty="0"/>
              <a:t>中，全零 </a:t>
            </a:r>
            <a:r>
              <a:rPr lang="en-US" altLang="zh-TW" sz="2400" dirty="0"/>
              <a:t>IP </a:t>
            </a:r>
            <a:r>
              <a:rPr lang="zh-TW" altLang="en-US" sz="2400" dirty="0"/>
              <a:t>位址有特殊意義，它指主機本身，當設備不知道其自身位址時使用</a:t>
            </a:r>
            <a:r>
              <a:rPr lang="zh-TW" altLang="en-US" sz="2400" dirty="0" smtClean="0"/>
              <a:t>。</a:t>
            </a:r>
            <a:endParaRPr lang="en-US" altLang="zh-TW" sz="2400" dirty="0" smtClean="0"/>
          </a:p>
          <a:p>
            <a:r>
              <a:rPr lang="en-US" altLang="zh-TW" sz="2400" dirty="0" smtClean="0"/>
              <a:t>IPv6 </a:t>
            </a:r>
            <a:r>
              <a:rPr lang="zh-TW" altLang="en-US" sz="2400" dirty="0"/>
              <a:t>已將此概念規範化，將</a:t>
            </a:r>
            <a:r>
              <a:rPr lang="zh-TW" altLang="en-US" sz="2400" dirty="0">
                <a:solidFill>
                  <a:srgbClr val="FF0000"/>
                </a:solidFill>
              </a:rPr>
              <a:t>全零位址 </a:t>
            </a:r>
            <a:r>
              <a:rPr lang="en-US" altLang="zh-TW" sz="2400" dirty="0">
                <a:solidFill>
                  <a:srgbClr val="FF0000"/>
                </a:solidFill>
              </a:rPr>
              <a:t>(0:0:0:0:0:0:0:0) </a:t>
            </a:r>
            <a:r>
              <a:rPr lang="zh-TW" altLang="en-US" sz="2400" dirty="0"/>
              <a:t>命名為“</a:t>
            </a:r>
            <a:r>
              <a:rPr lang="zh-TW" altLang="en-US" sz="2400" dirty="0">
                <a:solidFill>
                  <a:srgbClr val="FF0000"/>
                </a:solidFill>
              </a:rPr>
              <a:t>不特定</a:t>
            </a:r>
            <a:r>
              <a:rPr lang="zh-TW" altLang="en-US" sz="2400" dirty="0"/>
              <a:t>”位址</a:t>
            </a:r>
            <a:r>
              <a:rPr lang="zh-TW" altLang="en-US" sz="2400" dirty="0" smtClean="0"/>
              <a:t>。</a:t>
            </a:r>
            <a:endParaRPr lang="en-US" altLang="zh-TW" sz="2400" dirty="0" smtClean="0"/>
          </a:p>
          <a:p>
            <a:r>
              <a:rPr lang="zh-TW" altLang="en-US" sz="2400" dirty="0" smtClean="0"/>
              <a:t>當</a:t>
            </a:r>
            <a:r>
              <a:rPr lang="zh-TW" altLang="en-US" sz="2400" dirty="0"/>
              <a:t>設備要求設定自身 </a:t>
            </a:r>
            <a:r>
              <a:rPr lang="en-US" altLang="zh-TW" sz="2400" dirty="0"/>
              <a:t>IP </a:t>
            </a:r>
            <a:r>
              <a:rPr lang="zh-TW" altLang="en-US" sz="2400" dirty="0"/>
              <a:t>位址時，該位址將用在所發送封包的來源位址欄位中</a:t>
            </a:r>
            <a:r>
              <a:rPr lang="zh-TW" altLang="en-US" sz="2400" dirty="0" smtClean="0"/>
              <a:t>。</a:t>
            </a:r>
            <a:endParaRPr lang="en-US" altLang="zh-TW" sz="2400" dirty="0" smtClean="0"/>
          </a:p>
          <a:p>
            <a:r>
              <a:rPr lang="zh-TW" altLang="en-US" sz="2400" dirty="0" smtClean="0"/>
              <a:t>對</a:t>
            </a:r>
            <a:r>
              <a:rPr lang="zh-TW" altLang="en-US" sz="2400" dirty="0"/>
              <a:t>此位址可以應用位址壓縮；因為該位址為全零，所以可簡單地記為“</a:t>
            </a:r>
            <a:r>
              <a:rPr lang="en-US" altLang="zh-TW" sz="2400" dirty="0"/>
              <a:t>::”</a:t>
            </a:r>
            <a:r>
              <a:rPr lang="zh-TW" altLang="en-US" sz="2400" dirty="0" smtClean="0"/>
              <a:t>。</a:t>
            </a:r>
            <a:endParaRPr lang="en-US" altLang="zh-TW" sz="2400" dirty="0" smtClean="0"/>
          </a:p>
        </p:txBody>
      </p:sp>
      <p:sp>
        <p:nvSpPr>
          <p:cNvPr id="112643" name="標題 2"/>
          <p:cNvSpPr>
            <a:spLocks noGrp="1"/>
          </p:cNvSpPr>
          <p:nvPr>
            <p:ph type="title"/>
          </p:nvPr>
        </p:nvSpPr>
        <p:spPr/>
        <p:txBody>
          <a:bodyPr/>
          <a:lstStyle/>
          <a:p>
            <a:r>
              <a:rPr lang="en-US" altLang="zh-TW" smtClean="0"/>
              <a:t>Unspecified Address</a:t>
            </a:r>
            <a:endParaRPr lang="zh-TW" altLang="en-US" smtClean="0"/>
          </a:p>
        </p:txBody>
      </p:sp>
    </p:spTree>
  </p:cSld>
  <p:clrMapOvr>
    <a:masterClrMapping/>
  </p:clrMapOvr>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triangl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Ciscopresentationwhite.10.3.06</Template>
  <TotalTime>12761</TotalTime>
  <Pages>28</Pages>
  <Words>7539</Words>
  <Application>Microsoft Office PowerPoint</Application>
  <PresentationFormat>如螢幕大小 (4:3)</PresentationFormat>
  <Paragraphs>470</Paragraphs>
  <Slides>138</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138</vt:i4>
      </vt:variant>
    </vt:vector>
  </HeadingPairs>
  <TitlesOfParts>
    <vt:vector size="148" baseType="lpstr">
      <vt:lpstr>Arial Rounded MT Bold</vt:lpstr>
      <vt:lpstr>新細明體</vt:lpstr>
      <vt:lpstr>標楷體</vt:lpstr>
      <vt:lpstr>Arial</vt:lpstr>
      <vt:lpstr>Courier New</vt:lpstr>
      <vt:lpstr>Impact</vt:lpstr>
      <vt:lpstr>Tahoma</vt:lpstr>
      <vt:lpstr>Times New Roman</vt:lpstr>
      <vt:lpstr>Wingdings</vt:lpstr>
      <vt:lpstr>PPT-TMPLT-WHT_C</vt:lpstr>
      <vt:lpstr>IP Addressing Services IP定址服務</vt:lpstr>
      <vt:lpstr>章節目標</vt:lpstr>
      <vt:lpstr>7.1 DHCP</vt:lpstr>
      <vt:lpstr>Introducing DHCP</vt:lpstr>
      <vt:lpstr>Introducing DHCP</vt:lpstr>
      <vt:lpstr>DHCP Operation</vt:lpstr>
      <vt:lpstr>DHCP Operation</vt:lpstr>
      <vt:lpstr>DHCP Operation</vt:lpstr>
      <vt:lpstr>DHCP Operation</vt:lpstr>
      <vt:lpstr>DHCP Operation</vt:lpstr>
      <vt:lpstr>BOOTP and DHCP</vt:lpstr>
      <vt:lpstr>BOOTP and DHCP</vt:lpstr>
      <vt:lpstr>BOOTP and DHCP</vt:lpstr>
      <vt:lpstr>DHCP Message Format</vt:lpstr>
      <vt:lpstr>DHCP Message Format</vt:lpstr>
      <vt:lpstr>DHCP Message Format</vt:lpstr>
      <vt:lpstr>DHCP Message Format</vt:lpstr>
      <vt:lpstr>DHCP Message Format</vt:lpstr>
      <vt:lpstr>DHCP Message Format</vt:lpstr>
      <vt:lpstr>DHCP Message Format</vt:lpstr>
      <vt:lpstr>DHCP Message Format</vt:lpstr>
      <vt:lpstr>DHCP Message Format</vt:lpstr>
      <vt:lpstr>DHCP Discover</vt:lpstr>
      <vt:lpstr>DHCP Offer</vt:lpstr>
      <vt:lpstr>DHCP Offer</vt:lpstr>
      <vt:lpstr>Configuring a DHCP Server</vt:lpstr>
      <vt:lpstr>Configuring a DHCP Server</vt:lpstr>
      <vt:lpstr>Disabling DHCP</vt:lpstr>
      <vt:lpstr>Verifying DHCP</vt:lpstr>
      <vt:lpstr>Verifying DHCP</vt:lpstr>
      <vt:lpstr>Verifying DHCP</vt:lpstr>
      <vt:lpstr>Verifying DHCP</vt:lpstr>
      <vt:lpstr>Verifying DHCP</vt:lpstr>
      <vt:lpstr>Verifying DHCP</vt:lpstr>
      <vt:lpstr>Verifying DHCP</vt:lpstr>
      <vt:lpstr>Configuring a DHCP Client</vt:lpstr>
      <vt:lpstr>Configuring a DHCP Client</vt:lpstr>
      <vt:lpstr>DHCP Relay</vt:lpstr>
      <vt:lpstr>DHCP Relay</vt:lpstr>
      <vt:lpstr>DHCP Relay</vt:lpstr>
      <vt:lpstr>DHCP Relay</vt:lpstr>
      <vt:lpstr>Configuring a DHCP Server Using SDM</vt:lpstr>
      <vt:lpstr>Configuring a DHCP Server Using SDM</vt:lpstr>
      <vt:lpstr>Configuring a DHCP Server Using SDM</vt:lpstr>
      <vt:lpstr>Troubleshooting DHCP</vt:lpstr>
      <vt:lpstr>Troubleshooting DHCP</vt:lpstr>
      <vt:lpstr>Verify DHCP/BOOTP Relay Configuration</vt:lpstr>
      <vt:lpstr>Verify DHCP Requests Using debug</vt:lpstr>
      <vt:lpstr>7.2  Scaling Networks with NAT</vt:lpstr>
      <vt:lpstr>Private &amp; Public IP Addressing</vt:lpstr>
      <vt:lpstr>Private &amp; Public IP Addressing</vt:lpstr>
      <vt:lpstr>Private &amp; Public IP Addressing</vt:lpstr>
      <vt:lpstr>What is NAT</vt:lpstr>
      <vt:lpstr>What is NAT</vt:lpstr>
      <vt:lpstr>NAT Terminology</vt:lpstr>
      <vt:lpstr>How Does NAT Work</vt:lpstr>
      <vt:lpstr>Dynamic or Static Mapping</vt:lpstr>
      <vt:lpstr>NAT Overload</vt:lpstr>
      <vt:lpstr>NAT Overload</vt:lpstr>
      <vt:lpstr>NAT Overload</vt:lpstr>
      <vt:lpstr>Differences Between NAT &amp; NAT Overload</vt:lpstr>
      <vt:lpstr>NAT Benefits and Drawbacks</vt:lpstr>
      <vt:lpstr>Configuring Static NAT</vt:lpstr>
      <vt:lpstr>Configuring Static NAT</vt:lpstr>
      <vt:lpstr>Configuring Dynamic NAT</vt:lpstr>
      <vt:lpstr>Configuring Dynamic NAT</vt:lpstr>
      <vt:lpstr>Configuring NAT Overload</vt:lpstr>
      <vt:lpstr>Configuring NAT Overload</vt:lpstr>
      <vt:lpstr>Configuring NAT Overload</vt:lpstr>
      <vt:lpstr>Configuring NAT Overload</vt:lpstr>
      <vt:lpstr>Configuring Port Forwarding</vt:lpstr>
      <vt:lpstr>Configuring Port Forwarding</vt:lpstr>
      <vt:lpstr>Verifying NAT and NAT Overload</vt:lpstr>
      <vt:lpstr>Verifying NAT and NAT Overload</vt:lpstr>
      <vt:lpstr>Verifying NAT and NAT Overload</vt:lpstr>
      <vt:lpstr>Verifying NAT and NAT Overload</vt:lpstr>
      <vt:lpstr>Verifying NAT and NAT Overload</vt:lpstr>
      <vt:lpstr>Troubleshooting NAT &amp; NAT Overload</vt:lpstr>
      <vt:lpstr>Troubleshooting NAT &amp; NAT Overload</vt:lpstr>
      <vt:lpstr>Troubleshooting NAT &amp; NAT Overload</vt:lpstr>
      <vt:lpstr>Troubleshooting NAT &amp; NAT Overload</vt:lpstr>
      <vt:lpstr>Troubleshooting NAT &amp; NAT Overload</vt:lpstr>
      <vt:lpstr>7.3 IPv6</vt:lpstr>
      <vt:lpstr>Reason for Using IPv6</vt:lpstr>
      <vt:lpstr>Reason for Using IPv6</vt:lpstr>
      <vt:lpstr>Shrinking IP Address Space</vt:lpstr>
      <vt:lpstr>Why IPv6</vt:lpstr>
      <vt:lpstr>Reasons for Using IPv6</vt:lpstr>
      <vt:lpstr>Reasons for Using IPv6</vt:lpstr>
      <vt:lpstr>IPv6 Advanced Features</vt:lpstr>
      <vt:lpstr>IPv4 &amp; IPv6 Headers</vt:lpstr>
      <vt:lpstr>IPv6 Address Representation</vt:lpstr>
      <vt:lpstr>IPv6 Address Representation</vt:lpstr>
      <vt:lpstr>IPv6 Global Unicast Address</vt:lpstr>
      <vt:lpstr>Reserved IPv6 Addresses</vt:lpstr>
      <vt:lpstr>Private IPv6 Addresses</vt:lpstr>
      <vt:lpstr>Private IPv6 Addresses</vt:lpstr>
      <vt:lpstr>Loopback Address</vt:lpstr>
      <vt:lpstr>Unspecified Address</vt:lpstr>
      <vt:lpstr>IPv6 Address Management </vt:lpstr>
      <vt:lpstr>Manual Interface ID Assignment</vt:lpstr>
      <vt:lpstr>EUI-64 Interface ID Assignment</vt:lpstr>
      <vt:lpstr>EUI-64 Interface ID Assignment</vt:lpstr>
      <vt:lpstr>Stateless Autoconfiguration</vt:lpstr>
      <vt:lpstr>DHCPv6</vt:lpstr>
      <vt:lpstr>IPv6 Transition Strategies</vt:lpstr>
      <vt:lpstr>IPv6 Transition Strategies</vt:lpstr>
      <vt:lpstr>Dual Stacking</vt:lpstr>
      <vt:lpstr>Tunneling</vt:lpstr>
      <vt:lpstr>Tunneling</vt:lpstr>
      <vt:lpstr>NAT-Protocol Translation (NAT-PT)</vt:lpstr>
      <vt:lpstr>Cisco IOS Dual Stack</vt:lpstr>
      <vt:lpstr>Cisco IOS Dual Stack</vt:lpstr>
      <vt:lpstr>Configuring IPv6 Interface</vt:lpstr>
      <vt:lpstr>Configuring IPv6 Interface</vt:lpstr>
      <vt:lpstr>IPv6 Tunneling</vt:lpstr>
      <vt:lpstr>IPv6 Tunneling</vt:lpstr>
      <vt:lpstr>Manually Configured IPv6 Tunnel</vt:lpstr>
      <vt:lpstr>Manually Configured IPv6 Tunnel</vt:lpstr>
      <vt:lpstr>Manually Configured IPv6 Tunnel</vt:lpstr>
      <vt:lpstr>Routing Configurations with IPv6</vt:lpstr>
      <vt:lpstr>Routing Configurations with IPv6</vt:lpstr>
      <vt:lpstr>Routing Configurations with IPv6</vt:lpstr>
      <vt:lpstr>IPv6 Control Plane</vt:lpstr>
      <vt:lpstr>IPv6 Data Plane</vt:lpstr>
      <vt:lpstr>RIPng Routing Protocol</vt:lpstr>
      <vt:lpstr>RIPng Routing Protocol</vt:lpstr>
      <vt:lpstr>RIPng Routing Protocol</vt:lpstr>
      <vt:lpstr>Enabling IPv6 on Cisco Routers</vt:lpstr>
      <vt:lpstr>IPv6 Configuration Example</vt:lpstr>
      <vt:lpstr>Cisco IOS IPv6 Name Resolution</vt:lpstr>
      <vt:lpstr>Cisco IOS IPv6 Name Resolution</vt:lpstr>
      <vt:lpstr>Configure RIPng with IPv6</vt:lpstr>
      <vt:lpstr>Configure RIPng with IPv6</vt:lpstr>
      <vt:lpstr>Configure RIPng Example</vt:lpstr>
      <vt:lpstr>Verifying</vt:lpstr>
      <vt:lpstr>Troubleshooting</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 Exploration 4 Chapter 07</dc:title>
  <dc:creator>Garfield T. Arnold Chen</dc:creator>
  <cp:lastModifiedBy>姜文忠</cp:lastModifiedBy>
  <cp:revision>1000</cp:revision>
  <cp:lastPrinted>1999-01-27T00:54:54Z</cp:lastPrinted>
  <dcterms:created xsi:type="dcterms:W3CDTF">2002-08-27T12:04:17Z</dcterms:created>
  <dcterms:modified xsi:type="dcterms:W3CDTF">2014-03-23T14:51:38Z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enita Bangloy">
    <vt:lpwstr>12.21.01 - Copyright date changed to 2002</vt:lpwstr>
  </property>
  <property fmtid="{D5CDD505-2E9C-101B-9397-08002B2CF9AE}" pid="3" name="Jenita ">
    <vt:lpwstr>12.21.01 - Line tool now defaults to 3 points size and black color. Previous version created white line which is not visible</vt:lpwstr>
  </property>
  <property fmtid="{D5CDD505-2E9C-101B-9397-08002B2CF9AE}" pid="4" name="JBangloy">
    <vt:lpwstr>12.21.01 - All remaining Helvetica changed to Arial</vt:lpwstr>
  </property>
</Properties>
</file>