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1"/>
  </p:handoutMasterIdLst>
  <p:sldIdLst>
    <p:sldId id="284" r:id="rId2"/>
    <p:sldId id="285" r:id="rId3"/>
    <p:sldId id="309" r:id="rId4"/>
    <p:sldId id="333" r:id="rId5"/>
    <p:sldId id="328" r:id="rId6"/>
    <p:sldId id="334" r:id="rId7"/>
    <p:sldId id="338" r:id="rId8"/>
    <p:sldId id="339" r:id="rId9"/>
    <p:sldId id="297" r:id="rId10"/>
    <p:sldId id="258" r:id="rId11"/>
    <p:sldId id="288" r:id="rId12"/>
    <p:sldId id="335" r:id="rId13"/>
    <p:sldId id="336" r:id="rId14"/>
    <p:sldId id="337" r:id="rId15"/>
    <p:sldId id="304" r:id="rId16"/>
    <p:sldId id="259" r:id="rId17"/>
    <p:sldId id="260" r:id="rId18"/>
    <p:sldId id="329" r:id="rId19"/>
    <p:sldId id="330" r:id="rId20"/>
    <p:sldId id="331" r:id="rId21"/>
    <p:sldId id="332" r:id="rId22"/>
    <p:sldId id="308" r:id="rId23"/>
    <p:sldId id="307" r:id="rId24"/>
    <p:sldId id="305" r:id="rId25"/>
    <p:sldId id="306" r:id="rId26"/>
    <p:sldId id="321" r:id="rId27"/>
    <p:sldId id="322" r:id="rId28"/>
    <p:sldId id="323" r:id="rId29"/>
    <p:sldId id="324" r:id="rId30"/>
    <p:sldId id="325" r:id="rId31"/>
    <p:sldId id="289" r:id="rId32"/>
    <p:sldId id="290" r:id="rId33"/>
    <p:sldId id="262" r:id="rId34"/>
    <p:sldId id="263" r:id="rId35"/>
    <p:sldId id="311" r:id="rId36"/>
    <p:sldId id="312" r:id="rId37"/>
    <p:sldId id="313" r:id="rId38"/>
    <p:sldId id="291" r:id="rId39"/>
    <p:sldId id="296" r:id="rId40"/>
    <p:sldId id="298" r:id="rId41"/>
    <p:sldId id="295" r:id="rId42"/>
    <p:sldId id="294" r:id="rId43"/>
    <p:sldId id="310" r:id="rId44"/>
    <p:sldId id="264" r:id="rId45"/>
    <p:sldId id="265" r:id="rId46"/>
    <p:sldId id="314" r:id="rId47"/>
    <p:sldId id="266" r:id="rId48"/>
    <p:sldId id="267" r:id="rId49"/>
    <p:sldId id="268" r:id="rId50"/>
    <p:sldId id="269" r:id="rId51"/>
    <p:sldId id="270" r:id="rId52"/>
    <p:sldId id="271" r:id="rId53"/>
    <p:sldId id="274" r:id="rId54"/>
    <p:sldId id="299" r:id="rId55"/>
    <p:sldId id="272" r:id="rId56"/>
    <p:sldId id="281" r:id="rId57"/>
    <p:sldId id="282" r:id="rId58"/>
    <p:sldId id="315" r:id="rId59"/>
    <p:sldId id="317" r:id="rId60"/>
    <p:sldId id="316" r:id="rId61"/>
    <p:sldId id="318" r:id="rId62"/>
    <p:sldId id="320" r:id="rId63"/>
    <p:sldId id="319" r:id="rId64"/>
    <p:sldId id="283" r:id="rId65"/>
    <p:sldId id="301" r:id="rId66"/>
    <p:sldId id="302" r:id="rId67"/>
    <p:sldId id="303" r:id="rId68"/>
    <p:sldId id="326" r:id="rId69"/>
    <p:sldId id="327" r:id="rId70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7723" autoAdjust="0"/>
  </p:normalViewPr>
  <p:slideViewPr>
    <p:cSldViewPr>
      <p:cViewPr>
        <p:scale>
          <a:sx n="108" d="100"/>
          <a:sy n="108" d="100"/>
        </p:scale>
        <p:origin x="-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46zgAeQcW4?fbclid=IwAR0TpnDKKwXLKGw8qXnUEceHPMe8u_v9grSyysH-IhjWrfSqVvGBEJIwZS8" TargetMode="External"/><Relationship Id="rId2" Type="http://schemas.openxmlformats.org/officeDocument/2006/relationships/hyperlink" Target="https://drive.google.com/drive/folders/1gZ5VYTaoZZ2kTxAp1TRPtyLOXZSLMETH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kstep.com/archives/19738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QyaFrEtFrijQGBOzpgqGijntq0Qb7v8j4HLuDc10Xc/edit" TargetMode="External"/><Relationship Id="rId2" Type="http://schemas.openxmlformats.org/officeDocument/2006/relationships/hyperlink" Target="https://www.pkstep.com/archives/197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omo.com/zh/mindmap/bc98ed7cb2fe43faa5f94230e6048676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-world-stats.com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108.03.07 </a:t>
            </a:r>
            <a:r>
              <a:rPr lang="zh-TW" altLang="en-US" dirty="0" smtClean="0"/>
              <a:t>電腦</a:t>
            </a:r>
            <a:r>
              <a:rPr lang="zh-TW" altLang="en-US" dirty="0"/>
              <a:t>軟體整合</a:t>
            </a:r>
            <a:r>
              <a:rPr lang="zh-TW" altLang="en-US" dirty="0" smtClean="0"/>
              <a:t>應用教材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電腦軟體整合應用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800" dirty="0" smtClean="0"/>
              <a:t>一</a:t>
            </a:r>
            <a:r>
              <a:rPr lang="en-US" altLang="zh-TW" sz="1800" dirty="0"/>
              <a:t>.	</a:t>
            </a:r>
            <a:r>
              <a:rPr lang="zh-TW" altLang="en-US" sz="1800" dirty="0"/>
              <a:t>課程理論的 文獻探討與 </a:t>
            </a:r>
            <a:r>
              <a:rPr lang="en-US" altLang="zh-TW" sz="1800" dirty="0"/>
              <a:t>(</a:t>
            </a:r>
            <a:r>
              <a:rPr lang="zh-TW" altLang="en-US" sz="1800" dirty="0"/>
              <a:t>未來</a:t>
            </a:r>
            <a:r>
              <a:rPr lang="en-US" altLang="zh-TW" sz="1800" dirty="0"/>
              <a:t>)</a:t>
            </a:r>
            <a:r>
              <a:rPr lang="zh-TW" altLang="en-US" sz="1800" dirty="0"/>
              <a:t>實務研究方法 題 </a:t>
            </a:r>
            <a:r>
              <a:rPr lang="en-US" altLang="zh-TW" sz="1800" dirty="0" smtClean="0"/>
              <a:t>:</a:t>
            </a:r>
          </a:p>
          <a:p>
            <a:r>
              <a:rPr lang="en-US" altLang="zh-TW" sz="1700" dirty="0" smtClean="0"/>
              <a:t>1</a:t>
            </a:r>
            <a:r>
              <a:rPr lang="en-US" altLang="zh-TW" sz="1700" dirty="0"/>
              <a:t>. AI </a:t>
            </a:r>
            <a:r>
              <a:rPr lang="zh-TW" altLang="en-US" sz="1700" dirty="0"/>
              <a:t>與 </a:t>
            </a:r>
            <a:r>
              <a:rPr lang="en-US" altLang="zh-TW" sz="1700" dirty="0"/>
              <a:t>Big Data </a:t>
            </a:r>
            <a:r>
              <a:rPr lang="zh-TW" altLang="en-US" sz="1700" dirty="0"/>
              <a:t>為電腦軟體整合應用的 重要基礎，請問其</a:t>
            </a:r>
            <a:r>
              <a:rPr lang="en-US" altLang="zh-TW" sz="1700" dirty="0"/>
              <a:t>AI </a:t>
            </a:r>
            <a:r>
              <a:rPr lang="zh-TW" altLang="en-US" sz="1700" dirty="0"/>
              <a:t>與 </a:t>
            </a:r>
            <a:r>
              <a:rPr lang="en-US" altLang="zh-TW" sz="1700" dirty="0"/>
              <a:t>Big Data </a:t>
            </a:r>
            <a:r>
              <a:rPr lang="zh-TW" altLang="en-US" sz="1700" dirty="0"/>
              <a:t>為何 </a:t>
            </a:r>
            <a:r>
              <a:rPr lang="en-US" altLang="zh-TW" sz="1700" dirty="0"/>
              <a:t>? </a:t>
            </a:r>
          </a:p>
          <a:p>
            <a:r>
              <a:rPr lang="en-US" altLang="zh-TW" sz="1700" dirty="0" smtClean="0"/>
              <a:t>2</a:t>
            </a:r>
            <a:r>
              <a:rPr lang="en-US" altLang="zh-TW" sz="1700" dirty="0"/>
              <a:t>. </a:t>
            </a:r>
            <a:r>
              <a:rPr lang="zh-TW" altLang="en-US" sz="1700" dirty="0"/>
              <a:t>老師 的電腦軟體整合應用物聯網與大數據教材放在</a:t>
            </a:r>
            <a:r>
              <a:rPr lang="en-US" altLang="zh-TW" sz="1700" dirty="0"/>
              <a:t>FB</a:t>
            </a:r>
            <a:r>
              <a:rPr lang="zh-TW" altLang="en-US" sz="1700" dirty="0"/>
              <a:t>的哪裡</a:t>
            </a:r>
            <a:r>
              <a:rPr lang="en-US" altLang="zh-TW" sz="1700" dirty="0"/>
              <a:t>?</a:t>
            </a:r>
            <a:r>
              <a:rPr lang="zh-TW" altLang="en-US" sz="1700" dirty="0"/>
              <a:t>老師的 </a:t>
            </a:r>
            <a:r>
              <a:rPr lang="en-US" altLang="zh-TW" sz="1700" dirty="0"/>
              <a:t>FB</a:t>
            </a:r>
            <a:r>
              <a:rPr lang="zh-TW" altLang="en-US" sz="1700" dirty="0"/>
              <a:t>粉專與一般帳號為何</a:t>
            </a:r>
            <a:r>
              <a:rPr lang="en-US" altLang="zh-TW" sz="1700" dirty="0"/>
              <a:t>? </a:t>
            </a:r>
            <a:endParaRPr lang="en-US" altLang="zh-TW" sz="1700" dirty="0" smtClean="0"/>
          </a:p>
          <a:p>
            <a:r>
              <a:rPr lang="en-US" altLang="zh-TW" sz="1700" dirty="0" smtClean="0"/>
              <a:t>3</a:t>
            </a:r>
            <a:r>
              <a:rPr lang="en-US" altLang="zh-TW" sz="1700" dirty="0"/>
              <a:t>. </a:t>
            </a:r>
            <a:r>
              <a:rPr lang="zh-TW" altLang="en-US" sz="1700" dirty="0"/>
              <a:t>台灣 </a:t>
            </a:r>
            <a:r>
              <a:rPr lang="en-US" altLang="zh-TW" sz="1700" dirty="0"/>
              <a:t>4G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開始營運 </a:t>
            </a:r>
            <a:r>
              <a:rPr lang="en-US" altLang="zh-TW" sz="1700" dirty="0"/>
              <a:t>? </a:t>
            </a:r>
            <a:r>
              <a:rPr lang="zh-TW" altLang="en-US" sz="1700" dirty="0"/>
              <a:t>未來</a:t>
            </a:r>
            <a:r>
              <a:rPr lang="en-US" altLang="zh-TW" sz="1700" dirty="0"/>
              <a:t>5G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開始商用營運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/>
              <a:t> </a:t>
            </a:r>
            <a:r>
              <a:rPr lang="en-US" altLang="zh-TW" sz="1700" dirty="0" smtClean="0"/>
              <a:t>4</a:t>
            </a:r>
            <a:r>
              <a:rPr lang="en-US" altLang="zh-TW" sz="1700" dirty="0"/>
              <a:t>. </a:t>
            </a:r>
            <a:r>
              <a:rPr lang="zh-TW" altLang="en-US" sz="1700" dirty="0"/>
              <a:t>為提升學生的學習興趣</a:t>
            </a:r>
            <a:r>
              <a:rPr lang="en-US" altLang="zh-TW" sz="1700" dirty="0"/>
              <a:t>. </a:t>
            </a:r>
            <a:r>
              <a:rPr lang="zh-TW" altLang="en-US" sz="1700" dirty="0"/>
              <a:t>電腦軟體整合應用的分析以 未來人口市場需求規劃為基礎 ，請問台灣人口從戰後嬰兒潮</a:t>
            </a:r>
            <a:r>
              <a:rPr lang="en-US" altLang="zh-TW" sz="1700" dirty="0"/>
              <a:t>(</a:t>
            </a:r>
            <a:r>
              <a:rPr lang="zh-TW" altLang="en-US" sz="1700" dirty="0"/>
              <a:t>民國 </a:t>
            </a:r>
            <a:r>
              <a:rPr lang="en-US" altLang="zh-TW" sz="1700" dirty="0"/>
              <a:t>34</a:t>
            </a:r>
            <a:r>
              <a:rPr lang="zh-TW" altLang="en-US" sz="1700" dirty="0"/>
              <a:t>年次以後</a:t>
            </a:r>
            <a:r>
              <a:rPr lang="en-US" altLang="zh-TW" sz="1700" dirty="0"/>
              <a:t>)</a:t>
            </a:r>
            <a:r>
              <a:rPr lang="zh-TW" altLang="en-US" sz="1700" dirty="0"/>
              <a:t>起始，經歷過哪 </a:t>
            </a:r>
            <a:r>
              <a:rPr lang="en-US" altLang="zh-TW" sz="1700" dirty="0"/>
              <a:t>3 </a:t>
            </a:r>
            <a:r>
              <a:rPr lang="zh-TW" altLang="en-US" sz="1700" dirty="0"/>
              <a:t>波人口高峰</a:t>
            </a:r>
            <a:r>
              <a:rPr lang="en-US" altLang="zh-TW" sz="1700" dirty="0"/>
              <a:t>(</a:t>
            </a:r>
            <a:r>
              <a:rPr lang="zh-TW" altLang="en-US" sz="1700" dirty="0"/>
              <a:t>請依民國 </a:t>
            </a:r>
            <a:r>
              <a:rPr lang="en-US" altLang="zh-TW" sz="1700" dirty="0"/>
              <a:t>? </a:t>
            </a:r>
            <a:r>
              <a:rPr lang="zh-TW" altLang="en-US" sz="1700" dirty="0"/>
              <a:t>次</a:t>
            </a:r>
            <a:r>
              <a:rPr lang="en-US" altLang="zh-TW" sz="1700" dirty="0"/>
              <a:t>)</a:t>
            </a:r>
            <a:r>
              <a:rPr lang="zh-TW" altLang="en-US" sz="1700" dirty="0"/>
              <a:t>說明之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 smtClean="0"/>
              <a:t>5</a:t>
            </a:r>
            <a:r>
              <a:rPr lang="en-US" altLang="zh-TW" sz="1700" dirty="0"/>
              <a:t>. </a:t>
            </a:r>
            <a:r>
              <a:rPr lang="zh-TW" altLang="en-US" sz="1700" dirty="0"/>
              <a:t>電腦軟體整合應用 以 </a:t>
            </a:r>
            <a:r>
              <a:rPr lang="en-US" altLang="zh-TW" sz="1700" dirty="0"/>
              <a:t>MIS</a:t>
            </a:r>
            <a:r>
              <a:rPr lang="zh-TW" altLang="en-US" sz="1700" dirty="0"/>
              <a:t>的系統分析 為主要實務研究管理方法 </a:t>
            </a:r>
            <a:r>
              <a:rPr lang="en-US" altLang="zh-TW" sz="1700" dirty="0"/>
              <a:t>? </a:t>
            </a:r>
            <a:r>
              <a:rPr lang="zh-TW" altLang="en-US" sz="1700" dirty="0"/>
              <a:t>請問何謂 </a:t>
            </a:r>
            <a:r>
              <a:rPr lang="en-US" altLang="zh-TW" sz="1700" dirty="0"/>
              <a:t>MIS ? MK-IS </a:t>
            </a:r>
            <a:r>
              <a:rPr lang="en-US" altLang="zh-TW" sz="1700" dirty="0" smtClean="0"/>
              <a:t>?(</a:t>
            </a:r>
            <a:r>
              <a:rPr lang="zh-TW" altLang="en-US" sz="1700" dirty="0"/>
              <a:t>在全球</a:t>
            </a:r>
            <a:r>
              <a:rPr lang="en-US" altLang="zh-TW" sz="1700" dirty="0"/>
              <a:t>IT</a:t>
            </a:r>
            <a:r>
              <a:rPr lang="zh-TW" altLang="en-US" sz="1700" dirty="0"/>
              <a:t>資訊科技競爭比較方面 </a:t>
            </a:r>
            <a:r>
              <a:rPr lang="en-US" altLang="zh-TW" sz="1700" dirty="0"/>
              <a:t>.IT </a:t>
            </a:r>
            <a:r>
              <a:rPr lang="zh-TW" altLang="en-US" sz="1700" dirty="0"/>
              <a:t>為台灣特有 </a:t>
            </a:r>
            <a:r>
              <a:rPr lang="en-US" altLang="zh-TW" sz="1700" dirty="0"/>
              <a:t>PC-NB-GPS-GPU-AI </a:t>
            </a:r>
            <a:r>
              <a:rPr lang="zh-TW" altLang="en-US" sz="1700" dirty="0"/>
              <a:t>的高科技產業優勢</a:t>
            </a:r>
            <a:r>
              <a:rPr lang="en-US" altLang="zh-TW" sz="1700" dirty="0"/>
              <a:t>)</a:t>
            </a:r>
          </a:p>
          <a:p>
            <a:r>
              <a:rPr lang="en-US" altLang="zh-TW" sz="1700" dirty="0" smtClean="0"/>
              <a:t>6</a:t>
            </a:r>
            <a:r>
              <a:rPr lang="en-US" altLang="zh-TW" sz="1700" dirty="0"/>
              <a:t>. </a:t>
            </a:r>
            <a:r>
              <a:rPr lang="zh-TW" altLang="en-US" sz="1700" dirty="0"/>
              <a:t>在實務個案方法 </a:t>
            </a:r>
            <a:r>
              <a:rPr lang="en-US" altLang="zh-TW" sz="1700" dirty="0"/>
              <a:t>MIS</a:t>
            </a:r>
            <a:r>
              <a:rPr lang="zh-TW" altLang="en-US" sz="1700" dirty="0"/>
              <a:t>管理資訊系統為 電腦軟體整合應用的 重要實務研究方法，請問 </a:t>
            </a:r>
            <a:r>
              <a:rPr lang="en-US" altLang="zh-TW" sz="1700" dirty="0"/>
              <a:t>MIS</a:t>
            </a:r>
            <a:r>
              <a:rPr lang="zh-TW" altLang="en-US" sz="1700" dirty="0"/>
              <a:t>之 </a:t>
            </a:r>
            <a:r>
              <a:rPr lang="en-US" altLang="zh-TW" sz="1700" dirty="0"/>
              <a:t>5</a:t>
            </a:r>
            <a:r>
              <a:rPr lang="zh-TW" altLang="en-US" sz="1700" dirty="0"/>
              <a:t>管 為何 </a:t>
            </a:r>
            <a:r>
              <a:rPr lang="en-US" altLang="zh-TW" sz="1700" dirty="0"/>
              <a:t>?</a:t>
            </a:r>
          </a:p>
          <a:p>
            <a:r>
              <a:rPr lang="en-US" altLang="zh-TW" sz="1700" dirty="0" smtClean="0"/>
              <a:t>7</a:t>
            </a:r>
            <a:r>
              <a:rPr lang="en-US" altLang="zh-TW" sz="1700" dirty="0"/>
              <a:t>. </a:t>
            </a:r>
            <a:r>
              <a:rPr lang="zh-TW" altLang="en-US" sz="1700" dirty="0"/>
              <a:t>在實務個案方法 本校運用 網路管理 於 霧峰</a:t>
            </a:r>
            <a:r>
              <a:rPr lang="en-US" altLang="zh-TW" sz="1700" dirty="0"/>
              <a:t>.</a:t>
            </a:r>
            <a:r>
              <a:rPr lang="zh-TW" altLang="en-US" sz="1700" dirty="0"/>
              <a:t>大里</a:t>
            </a:r>
            <a:r>
              <a:rPr lang="en-US" altLang="zh-TW" sz="1700" dirty="0"/>
              <a:t>.</a:t>
            </a:r>
            <a:r>
              <a:rPr lang="zh-TW" altLang="en-US" sz="1700" dirty="0"/>
              <a:t>太平社區資源的整合與 </a:t>
            </a:r>
            <a:r>
              <a:rPr lang="en-US" altLang="zh-TW" sz="1700" dirty="0"/>
              <a:t>USR</a:t>
            </a:r>
            <a:r>
              <a:rPr lang="zh-TW" altLang="en-US" sz="1700" dirty="0"/>
              <a:t>的社區服務推廣</a:t>
            </a:r>
            <a:r>
              <a:rPr lang="en-US" altLang="zh-TW" sz="1700" dirty="0"/>
              <a:t>. </a:t>
            </a:r>
            <a:r>
              <a:rPr lang="zh-TW" altLang="en-US" sz="1700" dirty="0"/>
              <a:t>請問何謂 </a:t>
            </a:r>
            <a:r>
              <a:rPr lang="en-US" altLang="zh-TW" sz="1700" dirty="0"/>
              <a:t>USR ? </a:t>
            </a:r>
            <a:r>
              <a:rPr lang="zh-TW" altLang="en-US" sz="1700" dirty="0"/>
              <a:t>本校最早的</a:t>
            </a:r>
            <a:r>
              <a:rPr lang="en-US" altLang="zh-TW" sz="1700" dirty="0"/>
              <a:t>USR</a:t>
            </a:r>
            <a:r>
              <a:rPr lang="zh-TW" altLang="en-US" sz="1700" dirty="0"/>
              <a:t>的社區服務計畫為何  </a:t>
            </a:r>
            <a:r>
              <a:rPr lang="en-US" altLang="zh-TW" sz="1700" dirty="0"/>
              <a:t>? . </a:t>
            </a:r>
            <a:r>
              <a:rPr lang="zh-TW" altLang="en-US" sz="1700" dirty="0"/>
              <a:t>後續才有目前的外埔農產網路行銷計畫</a:t>
            </a:r>
          </a:p>
          <a:p>
            <a:r>
              <a:rPr lang="en-US" altLang="zh-TW" sz="1700" dirty="0" smtClean="0"/>
              <a:t>8</a:t>
            </a:r>
            <a:r>
              <a:rPr lang="en-US" altLang="zh-TW" sz="1700" dirty="0"/>
              <a:t>. </a:t>
            </a:r>
            <a:r>
              <a:rPr lang="zh-TW" altLang="en-US" sz="1700" dirty="0"/>
              <a:t>為提升學生的學習興趣</a:t>
            </a:r>
            <a:r>
              <a:rPr lang="en-US" altLang="zh-TW" sz="1700" dirty="0"/>
              <a:t>. </a:t>
            </a:r>
            <a:r>
              <a:rPr lang="zh-TW" altLang="en-US" sz="1700" dirty="0"/>
              <a:t>未來對台灣的電腦軟體整合應用設計以 縱斷面人口老化市場需求規劃為基礎 ， 請問台灣在 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</a:t>
            </a:r>
            <a:r>
              <a:rPr lang="en-US" altLang="zh-TW" sz="1700" dirty="0"/>
              <a:t>2</a:t>
            </a:r>
            <a:r>
              <a:rPr lang="zh-TW" altLang="en-US" sz="1700" dirty="0"/>
              <a:t>月正式進入 </a:t>
            </a:r>
            <a:r>
              <a:rPr lang="en-US" altLang="zh-TW" sz="1700" dirty="0"/>
              <a:t>7</a:t>
            </a:r>
            <a:r>
              <a:rPr lang="zh-TW" altLang="en-US" sz="1700" dirty="0"/>
              <a:t>％以上「高齡化社會」，</a:t>
            </a:r>
            <a:r>
              <a:rPr lang="en-US" altLang="zh-TW" sz="1700" dirty="0"/>
              <a:t>14</a:t>
            </a:r>
            <a:r>
              <a:rPr lang="zh-TW" altLang="en-US" sz="1700" dirty="0"/>
              <a:t>％以上時稱高齡社會，</a:t>
            </a:r>
            <a:r>
              <a:rPr lang="en-US" altLang="zh-TW" sz="1700" dirty="0"/>
              <a:t>20</a:t>
            </a:r>
            <a:r>
              <a:rPr lang="zh-TW" altLang="en-US" sz="1700" dirty="0"/>
              <a:t>％以上時稱超高齡社會，於民國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年達到</a:t>
            </a:r>
            <a:r>
              <a:rPr lang="en-US" altLang="zh-TW" sz="1700" dirty="0"/>
              <a:t>14%</a:t>
            </a:r>
            <a:r>
              <a:rPr lang="zh-TW" altLang="en-US" sz="1700" dirty="0"/>
              <a:t>，成為「高齡社會」，到了民國 </a:t>
            </a:r>
            <a:r>
              <a:rPr lang="en-US" altLang="zh-TW" sz="1700" dirty="0"/>
              <a:t>? </a:t>
            </a:r>
            <a:r>
              <a:rPr lang="zh-TW" altLang="en-US" sz="1700" dirty="0"/>
              <a:t>年，</a:t>
            </a:r>
            <a:r>
              <a:rPr lang="en-US" altLang="zh-TW" sz="1700" dirty="0"/>
              <a:t>65</a:t>
            </a:r>
            <a:r>
              <a:rPr lang="zh-TW" altLang="en-US" sz="1700" dirty="0"/>
              <a:t>歲以上人口會占總人口</a:t>
            </a:r>
            <a:r>
              <a:rPr lang="en-US" altLang="zh-TW" sz="1700" dirty="0"/>
              <a:t>20%</a:t>
            </a:r>
            <a:r>
              <a:rPr lang="zh-TW" altLang="en-US" sz="1700" dirty="0"/>
              <a:t>，台灣將進入「超高齡社會」。</a:t>
            </a:r>
          </a:p>
          <a:p>
            <a:r>
              <a:rPr lang="en-US" altLang="zh-TW" sz="1700" dirty="0" smtClean="0"/>
              <a:t>9</a:t>
            </a:r>
            <a:r>
              <a:rPr lang="en-US" altLang="zh-TW" sz="1700" dirty="0"/>
              <a:t>. </a:t>
            </a:r>
            <a:r>
              <a:rPr lang="zh-TW" altLang="en-US" sz="1700" dirty="0"/>
              <a:t>請將 大數據分析資料管理金字塔的順序，依序排列 </a:t>
            </a:r>
            <a:r>
              <a:rPr lang="en-US" altLang="zh-TW" sz="1700" dirty="0"/>
              <a:t>? (</a:t>
            </a:r>
            <a:r>
              <a:rPr lang="zh-TW" altLang="en-US" sz="1700" dirty="0"/>
              <a:t>由 上而下</a:t>
            </a:r>
            <a:r>
              <a:rPr lang="en-US" altLang="zh-TW" sz="1700" dirty="0"/>
              <a:t>)</a:t>
            </a:r>
          </a:p>
          <a:p>
            <a:r>
              <a:rPr lang="en-US" altLang="zh-TW" sz="1700" dirty="0" smtClean="0"/>
              <a:t>10</a:t>
            </a:r>
            <a:r>
              <a:rPr lang="en-US" altLang="zh-TW" sz="1700" dirty="0"/>
              <a:t>.</a:t>
            </a:r>
            <a:r>
              <a:rPr lang="zh-TW" altLang="en-US" sz="1700" dirty="0"/>
              <a:t>台灣 </a:t>
            </a:r>
            <a:r>
              <a:rPr lang="en-US" altLang="zh-TW" sz="1700" dirty="0" err="1"/>
              <a:t>Hinet</a:t>
            </a:r>
            <a:r>
              <a:rPr lang="en-US" altLang="zh-TW" sz="1700" dirty="0"/>
              <a:t> </a:t>
            </a:r>
            <a:r>
              <a:rPr lang="zh-TW" altLang="en-US" sz="1700" dirty="0"/>
              <a:t>何時 </a:t>
            </a:r>
            <a:r>
              <a:rPr lang="en-US" altLang="zh-TW" sz="1700" dirty="0"/>
              <a:t>(? </a:t>
            </a:r>
            <a:r>
              <a:rPr lang="zh-TW" altLang="en-US" sz="1700" dirty="0"/>
              <a:t>年</a:t>
            </a:r>
            <a:r>
              <a:rPr lang="en-US" altLang="zh-TW" sz="1700" dirty="0"/>
              <a:t>) </a:t>
            </a:r>
            <a:r>
              <a:rPr lang="zh-TW" altLang="en-US" sz="1700" dirty="0"/>
              <a:t>開始營運 </a:t>
            </a:r>
            <a:r>
              <a:rPr lang="en-US" altLang="zh-TW" sz="1700" dirty="0"/>
              <a:t>? </a:t>
            </a:r>
            <a:r>
              <a:rPr lang="zh-TW" altLang="en-US" sz="1700" dirty="0"/>
              <a:t>中國網路人口何時超越台灣 </a:t>
            </a:r>
            <a:r>
              <a:rPr lang="en-US" altLang="zh-TW" sz="1700" dirty="0"/>
              <a:t>?</a:t>
            </a:r>
          </a:p>
          <a:p>
            <a:r>
              <a:rPr lang="en-US" altLang="zh-TW" sz="1800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47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應用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800" dirty="0" smtClean="0"/>
              <a:t>一</a:t>
            </a:r>
            <a:r>
              <a:rPr lang="en-US" altLang="zh-TW" sz="1800" dirty="0"/>
              <a:t>.	</a:t>
            </a:r>
            <a:r>
              <a:rPr lang="zh-TW" altLang="en-US" sz="1800" dirty="0"/>
              <a:t>課程理論的 文獻探討與 </a:t>
            </a:r>
            <a:r>
              <a:rPr lang="en-US" altLang="zh-TW" sz="1800" dirty="0"/>
              <a:t>(</a:t>
            </a:r>
            <a:r>
              <a:rPr lang="zh-TW" altLang="en-US" sz="1800" dirty="0"/>
              <a:t>未來</a:t>
            </a:r>
            <a:r>
              <a:rPr lang="en-US" altLang="zh-TW" sz="1800" dirty="0"/>
              <a:t>)</a:t>
            </a:r>
            <a:r>
              <a:rPr lang="zh-TW" altLang="en-US" sz="1800" dirty="0"/>
              <a:t>實務研究方法 題 </a:t>
            </a:r>
            <a:r>
              <a:rPr lang="en-US" altLang="zh-TW" sz="1800" dirty="0" smtClean="0"/>
              <a:t>:</a:t>
            </a:r>
          </a:p>
          <a:p>
            <a:r>
              <a:rPr lang="en-US" altLang="zh-TW" sz="1800" dirty="0" smtClean="0"/>
              <a:t> </a:t>
            </a:r>
            <a:endParaRPr lang="en-US" altLang="zh-TW" sz="1800" dirty="0"/>
          </a:p>
          <a:p>
            <a:r>
              <a:rPr lang="zh-TW" altLang="en-US" sz="2400" dirty="0"/>
              <a:t>二</a:t>
            </a:r>
            <a:r>
              <a:rPr lang="en-US" altLang="zh-TW" sz="2400" dirty="0"/>
              <a:t>.	</a:t>
            </a:r>
            <a:r>
              <a:rPr lang="zh-TW" altLang="en-US" sz="2400" dirty="0"/>
              <a:t>請依以下 </a:t>
            </a:r>
            <a:r>
              <a:rPr lang="en-US" altLang="zh-TW" sz="2400" dirty="0"/>
              <a:t>5 </a:t>
            </a:r>
            <a:r>
              <a:rPr lang="zh-TW" altLang="en-US" sz="2400" dirty="0"/>
              <a:t>大主題</a:t>
            </a:r>
            <a:r>
              <a:rPr lang="en-US" altLang="zh-TW" sz="2400" dirty="0"/>
              <a:t>.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</a:t>
            </a:r>
            <a:r>
              <a:rPr lang="zh-TW" altLang="en-US" sz="2400" dirty="0"/>
              <a:t>並陳述原因與改善建議 </a:t>
            </a:r>
            <a:r>
              <a:rPr lang="en-US" altLang="zh-TW" sz="2400" dirty="0"/>
              <a:t>? (</a:t>
            </a:r>
            <a:r>
              <a:rPr lang="zh-TW" altLang="en-US" sz="2400" dirty="0"/>
              <a:t>開放題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    </a:t>
            </a:r>
            <a:r>
              <a:rPr lang="zh-TW" altLang="en-US" sz="2400" dirty="0"/>
              <a:t>註</a:t>
            </a:r>
            <a:r>
              <a:rPr lang="en-US" altLang="zh-TW" sz="2400" dirty="0"/>
              <a:t>: </a:t>
            </a:r>
            <a:r>
              <a:rPr lang="en-US" altLang="zh-TW" sz="2400" dirty="0" err="1"/>
              <a:t>Zuvio</a:t>
            </a:r>
            <a:r>
              <a:rPr lang="en-US" altLang="zh-TW" sz="2400" dirty="0"/>
              <a:t> </a:t>
            </a:r>
            <a:r>
              <a:rPr lang="zh-TW" altLang="en-US" sz="2400" dirty="0"/>
              <a:t>問卷調查 填項 </a:t>
            </a:r>
            <a:r>
              <a:rPr lang="en-US" altLang="zh-TW" sz="2400" dirty="0"/>
              <a:t>: 1.</a:t>
            </a:r>
            <a:r>
              <a:rPr lang="zh-TW" altLang="en-US" sz="2400" dirty="0"/>
              <a:t>非常不同意</a:t>
            </a:r>
            <a:r>
              <a:rPr lang="en-US" altLang="zh-TW" sz="2400" dirty="0"/>
              <a:t>(0</a:t>
            </a:r>
            <a:r>
              <a:rPr lang="zh-TW" altLang="en-US" sz="2400" dirty="0"/>
              <a:t>分</a:t>
            </a:r>
            <a:r>
              <a:rPr lang="en-US" altLang="zh-TW" sz="2400" dirty="0"/>
              <a:t>)  2.</a:t>
            </a:r>
            <a:r>
              <a:rPr lang="zh-TW" altLang="en-US" sz="2400" dirty="0"/>
              <a:t>不同意</a:t>
            </a:r>
            <a:r>
              <a:rPr lang="en-US" altLang="zh-TW" sz="2400" dirty="0"/>
              <a:t>(25</a:t>
            </a:r>
            <a:r>
              <a:rPr lang="zh-TW" altLang="en-US" sz="2400" dirty="0"/>
              <a:t>分</a:t>
            </a:r>
            <a:r>
              <a:rPr lang="en-US" altLang="zh-TW" sz="2400" dirty="0"/>
              <a:t>) 3.</a:t>
            </a:r>
            <a:r>
              <a:rPr lang="zh-TW" altLang="en-US" sz="2400" dirty="0"/>
              <a:t>沒意見</a:t>
            </a:r>
            <a:r>
              <a:rPr lang="en-US" altLang="zh-TW" sz="2400" dirty="0"/>
              <a:t>(50</a:t>
            </a:r>
            <a:r>
              <a:rPr lang="zh-TW" altLang="en-US" sz="2400" dirty="0"/>
              <a:t>分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       4</a:t>
            </a:r>
            <a:r>
              <a:rPr lang="zh-TW" altLang="en-US" sz="2400" dirty="0"/>
              <a:t>同意</a:t>
            </a:r>
            <a:r>
              <a:rPr lang="en-US" altLang="zh-TW" sz="2400" dirty="0"/>
              <a:t>(75</a:t>
            </a:r>
            <a:r>
              <a:rPr lang="zh-TW" altLang="en-US" sz="2400" dirty="0"/>
              <a:t>分</a:t>
            </a:r>
            <a:r>
              <a:rPr lang="en-US" altLang="zh-TW" sz="2400" dirty="0"/>
              <a:t>) 5.</a:t>
            </a:r>
            <a:r>
              <a:rPr lang="zh-TW" altLang="en-US" sz="2400" dirty="0"/>
              <a:t>非常同意</a:t>
            </a:r>
            <a:r>
              <a:rPr lang="en-US" altLang="zh-TW" sz="2400" dirty="0"/>
              <a:t>(</a:t>
            </a:r>
            <a:r>
              <a:rPr lang="zh-TW" altLang="en-US" sz="2400" dirty="0"/>
              <a:t>全校平均為</a:t>
            </a:r>
            <a:r>
              <a:rPr lang="en-US" altLang="zh-TW" sz="2400" dirty="0"/>
              <a:t>80</a:t>
            </a:r>
            <a:r>
              <a:rPr lang="zh-TW" altLang="en-US" sz="2400" dirty="0"/>
              <a:t>分以上</a:t>
            </a:r>
            <a:r>
              <a:rPr lang="en-US" altLang="zh-TW" sz="2400" dirty="0"/>
              <a:t>). </a:t>
            </a:r>
            <a:r>
              <a:rPr lang="zh-TW" altLang="en-US" sz="2400" dirty="0"/>
              <a:t>請自行試算 問卷分數</a:t>
            </a:r>
          </a:p>
          <a:p>
            <a:r>
              <a:rPr lang="en-US" altLang="zh-TW" sz="2400" dirty="0" smtClean="0"/>
              <a:t>1</a:t>
            </a:r>
            <a:r>
              <a:rPr lang="en-US" altLang="zh-TW" sz="2400" dirty="0"/>
              <a:t>.	</a:t>
            </a:r>
            <a:r>
              <a:rPr lang="zh-TW" altLang="en-US" sz="2400" dirty="0"/>
              <a:t>電腦軟體整合應用的 課程教材</a:t>
            </a:r>
            <a:r>
              <a:rPr lang="en-US" altLang="zh-TW" sz="2400" dirty="0"/>
              <a:t>- OT.OB </a:t>
            </a:r>
            <a:r>
              <a:rPr lang="zh-TW" altLang="en-US" sz="2400" dirty="0"/>
              <a:t>整合網路資源 </a:t>
            </a:r>
            <a:r>
              <a:rPr lang="en-US" altLang="zh-TW" sz="2400" dirty="0"/>
              <a:t>(</a:t>
            </a:r>
            <a:r>
              <a:rPr lang="en-US" altLang="zh-TW" sz="2400" dirty="0" err="1"/>
              <a:t>iLms</a:t>
            </a:r>
            <a:r>
              <a:rPr lang="en-US" altLang="zh-TW" sz="2400" dirty="0"/>
              <a:t>. </a:t>
            </a:r>
            <a:r>
              <a:rPr lang="en-US" altLang="zh-TW" sz="2400" dirty="0" err="1"/>
              <a:t>Zuvio</a:t>
            </a:r>
            <a:r>
              <a:rPr lang="en-US" altLang="zh-TW" sz="2400" dirty="0"/>
              <a:t> .</a:t>
            </a:r>
            <a:r>
              <a:rPr lang="en-US" altLang="zh-TW" sz="2400" dirty="0" err="1"/>
              <a:t>Youtube.FB</a:t>
            </a:r>
            <a:r>
              <a:rPr lang="en-US" altLang="zh-TW" sz="2400" dirty="0"/>
              <a:t>. Map-GIS ..)</a:t>
            </a:r>
          </a:p>
          <a:p>
            <a:r>
              <a:rPr lang="en-US" altLang="zh-TW" sz="2400" dirty="0"/>
              <a:t>2.	</a:t>
            </a:r>
            <a:r>
              <a:rPr lang="zh-TW" altLang="en-US" sz="2400" dirty="0"/>
              <a:t>電腦軟體整合應用課程教材 的有趣實務主題</a:t>
            </a:r>
            <a:r>
              <a:rPr lang="en-US" altLang="zh-TW" sz="2400" dirty="0"/>
              <a:t>- </a:t>
            </a:r>
            <a:r>
              <a:rPr lang="zh-TW" altLang="en-US" sz="2400" dirty="0"/>
              <a:t>未來老人長照</a:t>
            </a:r>
            <a:r>
              <a:rPr lang="en-US" altLang="zh-TW" sz="2400" dirty="0"/>
              <a:t>. </a:t>
            </a:r>
            <a:r>
              <a:rPr lang="zh-TW" altLang="en-US" sz="2400" dirty="0"/>
              <a:t>學校</a:t>
            </a:r>
            <a:r>
              <a:rPr lang="en-US" altLang="zh-TW" sz="2400" dirty="0"/>
              <a:t>USR</a:t>
            </a:r>
            <a:r>
              <a:rPr lang="zh-TW" altLang="en-US" sz="2400" dirty="0"/>
              <a:t>實務經驗 </a:t>
            </a:r>
          </a:p>
          <a:p>
            <a:r>
              <a:rPr lang="en-US" altLang="zh-TW" sz="2400" dirty="0"/>
              <a:t>3.	</a:t>
            </a:r>
            <a:r>
              <a:rPr lang="zh-TW" altLang="en-US" sz="2400" dirty="0"/>
              <a:t>電腦軟體整合應用</a:t>
            </a:r>
            <a:r>
              <a:rPr lang="en-US" altLang="zh-TW" sz="2400" dirty="0" err="1"/>
              <a:t>ppt</a:t>
            </a:r>
            <a:r>
              <a:rPr lang="en-US" altLang="zh-TW" sz="2400" dirty="0"/>
              <a:t> </a:t>
            </a:r>
            <a:r>
              <a:rPr lang="zh-TW" altLang="en-US" sz="2400" dirty="0"/>
              <a:t>日期 </a:t>
            </a:r>
            <a:r>
              <a:rPr lang="en-US" altLang="zh-TW" sz="2400" dirty="0"/>
              <a:t>-  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 </a:t>
            </a:r>
            <a:r>
              <a:rPr lang="zh-TW" altLang="en-US" sz="2400" dirty="0"/>
              <a:t>並陳述原因與 改善建議</a:t>
            </a:r>
          </a:p>
          <a:p>
            <a:r>
              <a:rPr lang="en-US" altLang="zh-TW" sz="2400" dirty="0"/>
              <a:t>4.	</a:t>
            </a:r>
            <a:r>
              <a:rPr lang="zh-TW" altLang="en-US" sz="2400" dirty="0"/>
              <a:t>針對老師的教學方法與教材興趣</a:t>
            </a:r>
            <a:r>
              <a:rPr lang="en-US" altLang="zh-TW" sz="2400" dirty="0"/>
              <a:t>.</a:t>
            </a:r>
            <a:r>
              <a:rPr lang="zh-TW" altLang="en-US" sz="2400" dirty="0"/>
              <a:t>依最喜歡與教無興趣偏好排序</a:t>
            </a:r>
            <a:r>
              <a:rPr lang="en-US" altLang="zh-TW" sz="2400" dirty="0"/>
              <a:t>.</a:t>
            </a:r>
            <a:r>
              <a:rPr lang="zh-TW" altLang="en-US" sz="2400" dirty="0"/>
              <a:t>並陳述原因與改善建議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98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202034"/>
          </a:xfrm>
        </p:spPr>
        <p:txBody>
          <a:bodyPr/>
          <a:lstStyle/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電腦軟體整合應用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256692" y="202034"/>
            <a:ext cx="8712968" cy="4525963"/>
          </a:xfrm>
        </p:spPr>
        <p:txBody>
          <a:bodyPr/>
          <a:lstStyle/>
          <a:p>
            <a:r>
              <a:rPr lang="zh-TW" altLang="en-US" sz="1600" dirty="0" smtClean="0"/>
              <a:t>一</a:t>
            </a:r>
            <a:r>
              <a:rPr lang="en-US" altLang="zh-TW" sz="1600" dirty="0"/>
              <a:t>.	</a:t>
            </a:r>
            <a:r>
              <a:rPr lang="zh-TW" altLang="en-US" sz="1600" dirty="0"/>
              <a:t>課程理論的 文獻探討與 </a:t>
            </a:r>
            <a:r>
              <a:rPr lang="en-US" altLang="zh-TW" sz="1600" dirty="0"/>
              <a:t>(</a:t>
            </a:r>
            <a:r>
              <a:rPr lang="zh-TW" altLang="en-US" sz="1600" dirty="0"/>
              <a:t>未來</a:t>
            </a:r>
            <a:r>
              <a:rPr lang="en-US" altLang="zh-TW" sz="1600" dirty="0"/>
              <a:t>)</a:t>
            </a:r>
            <a:r>
              <a:rPr lang="zh-TW" altLang="en-US" sz="1600" dirty="0"/>
              <a:t>實務研究方法 題 </a:t>
            </a:r>
            <a:r>
              <a:rPr lang="en-US" altLang="zh-TW" sz="1600" dirty="0"/>
              <a:t>:</a:t>
            </a:r>
          </a:p>
          <a:p>
            <a:r>
              <a:rPr lang="en-US" altLang="zh-TW" sz="1500" dirty="0" smtClean="0"/>
              <a:t>1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本校運用網路管理於 霧峰</a:t>
            </a:r>
            <a:r>
              <a:rPr lang="en-US" altLang="zh-TW" sz="1500" dirty="0"/>
              <a:t>.</a:t>
            </a:r>
            <a:r>
              <a:rPr lang="zh-TW" altLang="en-US" sz="1500" dirty="0"/>
              <a:t>大里</a:t>
            </a:r>
            <a:r>
              <a:rPr lang="en-US" altLang="zh-TW" sz="1500" dirty="0"/>
              <a:t>.</a:t>
            </a:r>
            <a:r>
              <a:rPr lang="zh-TW" altLang="en-US" sz="1500" dirty="0"/>
              <a:t>太平社區資源的整合與 </a:t>
            </a:r>
            <a:r>
              <a:rPr lang="en-US" altLang="zh-TW" sz="1500" dirty="0"/>
              <a:t>USR</a:t>
            </a:r>
            <a:r>
              <a:rPr lang="zh-TW" altLang="en-US" sz="1500" dirty="0"/>
              <a:t>的社區服務推廣</a:t>
            </a:r>
            <a:r>
              <a:rPr lang="en-US" altLang="zh-TW" sz="1500" dirty="0"/>
              <a:t>. </a:t>
            </a:r>
            <a:r>
              <a:rPr lang="zh-TW" altLang="en-US" sz="1500" dirty="0"/>
              <a:t>請問何謂 </a:t>
            </a:r>
            <a:r>
              <a:rPr lang="en-US" altLang="zh-TW" sz="1500" dirty="0"/>
              <a:t>USR ? </a:t>
            </a:r>
            <a:r>
              <a:rPr lang="zh-TW" altLang="en-US" sz="1500" dirty="0"/>
              <a:t>本校最早的</a:t>
            </a:r>
            <a:r>
              <a:rPr lang="en-US" altLang="zh-TW" sz="1500" dirty="0"/>
              <a:t>USR</a:t>
            </a:r>
            <a:r>
              <a:rPr lang="zh-TW" altLang="en-US" sz="1500" dirty="0"/>
              <a:t>的社區服務計畫為何  </a:t>
            </a:r>
            <a:r>
              <a:rPr lang="en-US" altLang="zh-TW" sz="1500" dirty="0"/>
              <a:t>? . </a:t>
            </a:r>
            <a:r>
              <a:rPr lang="zh-TW" altLang="en-US" sz="1500" dirty="0"/>
              <a:t>後續才有目前的外埔農產網路行銷計畫</a:t>
            </a:r>
          </a:p>
          <a:p>
            <a:r>
              <a:rPr lang="en-US" altLang="zh-TW" sz="1500" dirty="0" smtClean="0"/>
              <a:t>2</a:t>
            </a:r>
            <a:r>
              <a:rPr lang="en-US" altLang="zh-TW" sz="1500" dirty="0"/>
              <a:t>. </a:t>
            </a:r>
            <a:r>
              <a:rPr lang="zh-TW" altLang="en-US" sz="1500" dirty="0"/>
              <a:t>電腦軟體整合應用的個案年代分析為 重要實務研究方法</a:t>
            </a:r>
            <a:r>
              <a:rPr lang="en-US" altLang="zh-TW" sz="1500" dirty="0"/>
              <a:t>. </a:t>
            </a:r>
            <a:r>
              <a:rPr lang="zh-TW" altLang="en-US" sz="1500" dirty="0"/>
              <a:t>請問美國資訊軟體創辦人世代 從</a:t>
            </a:r>
            <a:r>
              <a:rPr lang="en-US" altLang="zh-TW" sz="1500" dirty="0"/>
              <a:t>PC,</a:t>
            </a:r>
            <a:r>
              <a:rPr lang="zh-TW" altLang="en-US" sz="1500" dirty="0"/>
              <a:t>網路</a:t>
            </a:r>
            <a:r>
              <a:rPr lang="en-US" altLang="zh-TW" sz="1500" dirty="0"/>
              <a:t>,</a:t>
            </a:r>
            <a:r>
              <a:rPr lang="zh-TW" altLang="en-US" sz="1500" dirty="0"/>
              <a:t>手機皆有所延續與發展 </a:t>
            </a:r>
            <a:r>
              <a:rPr lang="en-US" altLang="zh-TW" sz="1500" dirty="0"/>
              <a:t>(1980-2013), </a:t>
            </a:r>
            <a:r>
              <a:rPr lang="zh-TW" altLang="en-US" sz="1500" dirty="0"/>
              <a:t>請說明</a:t>
            </a:r>
            <a:r>
              <a:rPr lang="en-US" altLang="zh-TW" sz="1500" dirty="0"/>
              <a:t>FB </a:t>
            </a:r>
            <a:r>
              <a:rPr lang="zh-TW" altLang="en-US" sz="1500" dirty="0"/>
              <a:t>臉書</a:t>
            </a:r>
            <a:r>
              <a:rPr lang="en-US" altLang="zh-TW" sz="1500" dirty="0"/>
              <a:t>, Google, Yahoo ,MS </a:t>
            </a:r>
            <a:r>
              <a:rPr lang="zh-TW" altLang="en-US" sz="1500" dirty="0"/>
              <a:t>微軟等 創辦人的出生世代為何 </a:t>
            </a:r>
            <a:r>
              <a:rPr lang="en-US" altLang="zh-TW" sz="1500" dirty="0"/>
              <a:t>? </a:t>
            </a:r>
          </a:p>
          <a:p>
            <a:r>
              <a:rPr lang="en-US" altLang="zh-TW" sz="1500" dirty="0" smtClean="0"/>
              <a:t>3</a:t>
            </a:r>
            <a:r>
              <a:rPr lang="en-US" altLang="zh-TW" sz="1500" dirty="0"/>
              <a:t>. </a:t>
            </a:r>
            <a:r>
              <a:rPr lang="zh-TW" altLang="en-US" sz="1500" dirty="0"/>
              <a:t>本校 於大四</a:t>
            </a:r>
            <a:r>
              <a:rPr lang="en-US" altLang="zh-TW" sz="1500" dirty="0"/>
              <a:t>. </a:t>
            </a:r>
            <a:r>
              <a:rPr lang="zh-TW" altLang="en-US" sz="1500" dirty="0"/>
              <a:t>專題口試中</a:t>
            </a:r>
            <a:r>
              <a:rPr lang="en-US" altLang="zh-TW" sz="1500" dirty="0"/>
              <a:t>. </a:t>
            </a:r>
            <a:r>
              <a:rPr lang="zh-TW" altLang="en-US" sz="1500" dirty="0"/>
              <a:t>各組</a:t>
            </a:r>
            <a:r>
              <a:rPr lang="en-US" altLang="zh-TW" sz="1500" dirty="0"/>
              <a:t>PTT</a:t>
            </a:r>
            <a:r>
              <a:rPr lang="zh-TW" altLang="en-US" sz="1500" dirty="0"/>
              <a:t>報告時間為 </a:t>
            </a:r>
            <a:r>
              <a:rPr lang="en-US" altLang="zh-TW" sz="1500" dirty="0"/>
              <a:t>20-30</a:t>
            </a:r>
            <a:r>
              <a:rPr lang="zh-TW" altLang="en-US" sz="1500" dirty="0"/>
              <a:t>分鐘</a:t>
            </a:r>
            <a:r>
              <a:rPr lang="en-US" altLang="zh-TW" sz="1500" dirty="0"/>
              <a:t>. </a:t>
            </a:r>
            <a:r>
              <a:rPr lang="zh-TW" altLang="en-US" sz="1500" dirty="0"/>
              <a:t>請問各組 口頭報告時間為 </a:t>
            </a:r>
            <a:r>
              <a:rPr lang="en-US" altLang="zh-TW" sz="1500" dirty="0"/>
              <a:t>? </a:t>
            </a:r>
            <a:r>
              <a:rPr lang="zh-TW" altLang="en-US" sz="1500" dirty="0"/>
              <a:t>分</a:t>
            </a:r>
            <a:r>
              <a:rPr lang="en-US" altLang="zh-TW" sz="1500" dirty="0"/>
              <a:t>. PTT </a:t>
            </a:r>
            <a:r>
              <a:rPr lang="zh-TW" altLang="en-US" sz="1500" dirty="0"/>
              <a:t>的報告五大架構大綱中 </a:t>
            </a:r>
            <a:r>
              <a:rPr lang="en-US" altLang="zh-TW" sz="1500" dirty="0"/>
              <a:t>2</a:t>
            </a:r>
            <a:r>
              <a:rPr lang="zh-TW" altLang="en-US" sz="1500" dirty="0"/>
              <a:t>個大重點為何 </a:t>
            </a:r>
            <a:r>
              <a:rPr lang="en-US" altLang="zh-TW" sz="1500" dirty="0"/>
              <a:t>?</a:t>
            </a:r>
          </a:p>
          <a:p>
            <a:r>
              <a:rPr lang="en-US" altLang="zh-TW" sz="1500" dirty="0" smtClean="0"/>
              <a:t>4</a:t>
            </a:r>
            <a:r>
              <a:rPr lang="en-US" altLang="zh-TW" sz="1500" dirty="0"/>
              <a:t>. </a:t>
            </a:r>
            <a:r>
              <a:rPr lang="zh-TW" altLang="en-US" sz="1500" dirty="0"/>
              <a:t>本校 於大四</a:t>
            </a:r>
            <a:r>
              <a:rPr lang="en-US" altLang="zh-TW" sz="1500" dirty="0"/>
              <a:t>. </a:t>
            </a:r>
            <a:r>
              <a:rPr lang="zh-TW" altLang="en-US" sz="1500" dirty="0"/>
              <a:t>專題口試中</a:t>
            </a:r>
            <a:r>
              <a:rPr lang="en-US" altLang="zh-TW" sz="1500" dirty="0"/>
              <a:t>. </a:t>
            </a:r>
            <a:r>
              <a:rPr lang="zh-TW" altLang="en-US" sz="1500" dirty="0"/>
              <a:t>各組</a:t>
            </a:r>
            <a:r>
              <a:rPr lang="en-US" altLang="zh-TW" sz="1500" dirty="0"/>
              <a:t>PTT </a:t>
            </a:r>
            <a:r>
              <a:rPr lang="zh-TW" altLang="en-US" sz="1500" dirty="0"/>
              <a:t>的報告五大架構大綱中 </a:t>
            </a:r>
            <a:r>
              <a:rPr lang="en-US" altLang="zh-TW" sz="1500" dirty="0"/>
              <a:t>5</a:t>
            </a:r>
            <a:r>
              <a:rPr lang="zh-TW" altLang="en-US" sz="1500" dirty="0"/>
              <a:t>個重點為何 </a:t>
            </a:r>
            <a:r>
              <a:rPr lang="en-US" altLang="zh-TW" sz="1500" dirty="0"/>
              <a:t>? </a:t>
            </a:r>
            <a:r>
              <a:rPr lang="zh-TW" altLang="en-US" sz="1500" dirty="0"/>
              <a:t>摘要</a:t>
            </a:r>
            <a:r>
              <a:rPr lang="en-US" altLang="zh-TW" sz="1500" dirty="0"/>
              <a:t>(Abstract).</a:t>
            </a:r>
            <a:r>
              <a:rPr lang="zh-TW" altLang="en-US" sz="1500" dirty="0"/>
              <a:t>與關鍵詞</a:t>
            </a:r>
            <a:r>
              <a:rPr lang="en-US" altLang="zh-TW" sz="1500" dirty="0"/>
              <a:t>(Keyword) </a:t>
            </a:r>
            <a:r>
              <a:rPr lang="zh-TW" altLang="en-US" sz="1500" dirty="0"/>
              <a:t>及來自五大架構大綱重點的濃縮</a:t>
            </a:r>
            <a:r>
              <a:rPr lang="en-US" altLang="zh-TW" sz="1500" dirty="0"/>
              <a:t>. </a:t>
            </a:r>
            <a:r>
              <a:rPr lang="zh-TW" altLang="en-US" sz="1500" dirty="0"/>
              <a:t>邏輯與前後必須連貫有條理並具體</a:t>
            </a:r>
          </a:p>
          <a:p>
            <a:r>
              <a:rPr lang="en-US" altLang="zh-TW" sz="1500" dirty="0" smtClean="0"/>
              <a:t>5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</a:t>
            </a:r>
            <a:r>
              <a:rPr lang="en-US" altLang="zh-TW" sz="1500" dirty="0"/>
              <a:t>FB</a:t>
            </a:r>
            <a:r>
              <a:rPr lang="zh-TW" altLang="en-US" sz="1500" dirty="0"/>
              <a:t>為電腦軟體整合應用中 處理 組織網路關係 的 重要實務研究方法，請問老師的老師的 </a:t>
            </a:r>
            <a:r>
              <a:rPr lang="en-US" altLang="zh-TW" sz="1500" dirty="0"/>
              <a:t>FB</a:t>
            </a:r>
            <a:r>
              <a:rPr lang="zh-TW" altLang="en-US" sz="1500" dirty="0"/>
              <a:t>粉專與一般帳號為何</a:t>
            </a:r>
            <a:r>
              <a:rPr lang="en-US" altLang="zh-TW" sz="1500" dirty="0"/>
              <a:t>?  FB</a:t>
            </a:r>
            <a:r>
              <a:rPr lang="zh-TW" altLang="en-US" sz="1500" dirty="0"/>
              <a:t>之 主要常用教學社團 為何 </a:t>
            </a:r>
            <a:r>
              <a:rPr lang="en-US" altLang="zh-TW" sz="1500" dirty="0"/>
              <a:t>?</a:t>
            </a:r>
          </a:p>
          <a:p>
            <a:r>
              <a:rPr lang="en-US" altLang="zh-TW" sz="1500" dirty="0" smtClean="0"/>
              <a:t>6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問卷調查 為電腦軟體整合應用中 的 重要實務研究方法 </a:t>
            </a:r>
            <a:r>
              <a:rPr lang="en-US" altLang="zh-TW" sz="1500" dirty="0"/>
              <a:t>? </a:t>
            </a:r>
            <a:r>
              <a:rPr lang="zh-TW" altLang="en-US" sz="1500" dirty="0"/>
              <a:t>目前市面上以 應用於總統大選的 何問卷調查 </a:t>
            </a:r>
            <a:r>
              <a:rPr lang="en-US" altLang="zh-TW" sz="1500" dirty="0"/>
              <a:t>? </a:t>
            </a:r>
            <a:r>
              <a:rPr lang="zh-TW" altLang="en-US" sz="1500" dirty="0"/>
              <a:t>法為公認最有效度的方法 </a:t>
            </a:r>
            <a:r>
              <a:rPr lang="en-US" altLang="zh-TW" sz="1500" dirty="0"/>
              <a:t>? </a:t>
            </a:r>
            <a:r>
              <a:rPr lang="zh-TW" altLang="en-US" sz="1500" dirty="0"/>
              <a:t>此問卷調查 是於 投票 前或後 </a:t>
            </a:r>
            <a:r>
              <a:rPr lang="en-US" altLang="zh-TW" sz="1500" dirty="0"/>
              <a:t>? </a:t>
            </a:r>
            <a:r>
              <a:rPr lang="zh-TW" altLang="en-US" sz="1500" dirty="0"/>
              <a:t>進行</a:t>
            </a:r>
            <a:r>
              <a:rPr lang="en-US" altLang="zh-TW" sz="1500" dirty="0"/>
              <a:t>. </a:t>
            </a:r>
            <a:r>
              <a:rPr lang="zh-TW" altLang="en-US" sz="1500" dirty="0" smtClean="0"/>
              <a:t>抽</a:t>
            </a:r>
            <a:r>
              <a:rPr lang="zh-TW" altLang="en-US" sz="1500" dirty="0"/>
              <a:t>測地點於 最基層里 的何處 </a:t>
            </a:r>
            <a:r>
              <a:rPr lang="en-US" altLang="zh-TW" sz="1500" dirty="0"/>
              <a:t>? </a:t>
            </a:r>
            <a:r>
              <a:rPr lang="zh-TW" altLang="en-US" sz="1500" dirty="0"/>
              <a:t>抽測 </a:t>
            </a:r>
          </a:p>
          <a:p>
            <a:r>
              <a:rPr lang="en-US" altLang="zh-TW" sz="1500" dirty="0" smtClean="0"/>
              <a:t>7</a:t>
            </a:r>
            <a:r>
              <a:rPr lang="en-US" altLang="zh-TW" sz="1500" dirty="0"/>
              <a:t>. </a:t>
            </a:r>
            <a:r>
              <a:rPr lang="zh-TW" altLang="en-US" sz="1500" dirty="0"/>
              <a:t>在實務個案方法 問卷調查 為電腦軟體整合應用中 的 重要實務研究方法 </a:t>
            </a:r>
            <a:r>
              <a:rPr lang="en-US" altLang="zh-TW" sz="1500" dirty="0"/>
              <a:t>? </a:t>
            </a:r>
            <a:r>
              <a:rPr lang="zh-TW" altLang="en-US" sz="1500" dirty="0"/>
              <a:t>目前老師 自行開發的網路問卷調查</a:t>
            </a:r>
            <a:r>
              <a:rPr lang="en-US" altLang="zh-TW" sz="1500" dirty="0"/>
              <a:t>. </a:t>
            </a:r>
            <a:r>
              <a:rPr lang="zh-TW" altLang="en-US" sz="1500" dirty="0"/>
              <a:t>是以</a:t>
            </a:r>
            <a:r>
              <a:rPr lang="en-US" altLang="zh-TW" sz="1500" dirty="0"/>
              <a:t>MS</a:t>
            </a:r>
            <a:r>
              <a:rPr lang="zh-TW" altLang="en-US" sz="1500" dirty="0"/>
              <a:t>最普遍使用的何種 網路程式語言 </a:t>
            </a:r>
            <a:r>
              <a:rPr lang="en-US" altLang="zh-TW" sz="1500" dirty="0"/>
              <a:t>? </a:t>
            </a:r>
            <a:r>
              <a:rPr lang="zh-TW" altLang="en-US" sz="1500" dirty="0"/>
              <a:t>資料庫為 </a:t>
            </a:r>
            <a:r>
              <a:rPr lang="en-US" altLang="zh-TW" sz="1500" dirty="0"/>
              <a:t>MS-OFFICE</a:t>
            </a:r>
            <a:r>
              <a:rPr lang="zh-TW" altLang="en-US" sz="1500" dirty="0"/>
              <a:t>最普遍使用的何種 資料庫 </a:t>
            </a:r>
            <a:r>
              <a:rPr lang="en-US" altLang="zh-TW" sz="1500" dirty="0"/>
              <a:t>? </a:t>
            </a:r>
            <a:r>
              <a:rPr lang="zh-TW" altLang="en-US" sz="1500" dirty="0"/>
              <a:t>副屬檔名為何 </a:t>
            </a:r>
            <a:r>
              <a:rPr lang="en-US" altLang="zh-TW" sz="1500" dirty="0"/>
              <a:t>? (</a:t>
            </a:r>
            <a:r>
              <a:rPr lang="zh-TW" altLang="en-US" sz="1500" dirty="0"/>
              <a:t>例如 *</a:t>
            </a:r>
            <a:r>
              <a:rPr lang="en-US" altLang="zh-TW" sz="1500" dirty="0"/>
              <a:t>.doc *.</a:t>
            </a:r>
            <a:r>
              <a:rPr lang="en-US" altLang="zh-TW" sz="1500" dirty="0" err="1"/>
              <a:t>xls</a:t>
            </a:r>
            <a:r>
              <a:rPr lang="en-US" altLang="zh-TW" sz="1500" dirty="0"/>
              <a:t> *.</a:t>
            </a:r>
            <a:r>
              <a:rPr lang="en-US" altLang="zh-TW" sz="1500" dirty="0" err="1"/>
              <a:t>ppt</a:t>
            </a:r>
            <a:r>
              <a:rPr lang="en-US" altLang="zh-TW" sz="1500" dirty="0"/>
              <a:t> *.</a:t>
            </a:r>
            <a:r>
              <a:rPr lang="en-US" altLang="zh-TW" sz="1500" dirty="0" err="1"/>
              <a:t>htm</a:t>
            </a:r>
            <a:r>
              <a:rPr lang="en-US" altLang="zh-TW" sz="1500" dirty="0"/>
              <a:t>) </a:t>
            </a:r>
          </a:p>
          <a:p>
            <a:r>
              <a:rPr lang="en-US" altLang="zh-TW" sz="1500" dirty="0" smtClean="0"/>
              <a:t>8</a:t>
            </a:r>
            <a:r>
              <a:rPr lang="en-US" altLang="zh-TW" sz="1500" dirty="0"/>
              <a:t>. </a:t>
            </a:r>
            <a:r>
              <a:rPr lang="zh-TW" altLang="en-US" sz="1500" dirty="0"/>
              <a:t>為提升學生的學習興趣</a:t>
            </a:r>
            <a:r>
              <a:rPr lang="en-US" altLang="zh-TW" sz="1500" dirty="0"/>
              <a:t>. </a:t>
            </a:r>
            <a:r>
              <a:rPr lang="en-US" altLang="zh-TW" sz="1500" dirty="0" err="1"/>
              <a:t>Zuvio</a:t>
            </a:r>
            <a:r>
              <a:rPr lang="en-US" altLang="zh-TW" sz="1500" dirty="0"/>
              <a:t> </a:t>
            </a:r>
            <a:r>
              <a:rPr lang="zh-TW" altLang="en-US" sz="1500" dirty="0"/>
              <a:t>為本校近年力推的 互動軟體</a:t>
            </a:r>
            <a:r>
              <a:rPr lang="en-US" altLang="zh-TW" sz="1500" dirty="0"/>
              <a:t>. </a:t>
            </a:r>
            <a:r>
              <a:rPr lang="zh-TW" altLang="en-US" sz="1500" dirty="0"/>
              <a:t>其中也 可以 進行在實務個案方法 的問卷調查 </a:t>
            </a:r>
            <a:r>
              <a:rPr lang="en-US" altLang="zh-TW" sz="1500" dirty="0"/>
              <a:t>? </a:t>
            </a:r>
            <a:r>
              <a:rPr lang="zh-TW" altLang="en-US" sz="1500" dirty="0"/>
              <a:t>如果要換算其 問卷調查之滿意分數 各個量表的分數為何 </a:t>
            </a:r>
            <a:r>
              <a:rPr lang="en-US" altLang="zh-TW" sz="1500" dirty="0"/>
              <a:t>? 1.</a:t>
            </a:r>
            <a:r>
              <a:rPr lang="zh-TW" altLang="en-US" sz="1500" dirty="0"/>
              <a:t>非常不同意</a:t>
            </a:r>
            <a:r>
              <a:rPr lang="en-US" altLang="zh-TW" sz="1500" dirty="0"/>
              <a:t>( ? </a:t>
            </a:r>
            <a:r>
              <a:rPr lang="zh-TW" altLang="en-US" sz="1500" dirty="0"/>
              <a:t>分</a:t>
            </a:r>
            <a:r>
              <a:rPr lang="en-US" altLang="zh-TW" sz="1500" dirty="0"/>
              <a:t>)  2.</a:t>
            </a:r>
            <a:r>
              <a:rPr lang="zh-TW" altLang="en-US" sz="1500" dirty="0"/>
              <a:t>不同意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 3.</a:t>
            </a:r>
            <a:r>
              <a:rPr lang="zh-TW" altLang="en-US" sz="1500" dirty="0"/>
              <a:t>沒意見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  4</a:t>
            </a:r>
            <a:r>
              <a:rPr lang="zh-TW" altLang="en-US" sz="1500" dirty="0"/>
              <a:t>同意</a:t>
            </a:r>
            <a:r>
              <a:rPr lang="en-US" altLang="zh-TW" sz="1500" dirty="0"/>
              <a:t>( ?</a:t>
            </a:r>
            <a:r>
              <a:rPr lang="zh-TW" altLang="en-US" sz="1500" dirty="0"/>
              <a:t>分</a:t>
            </a:r>
            <a:r>
              <a:rPr lang="en-US" altLang="zh-TW" sz="1500" dirty="0"/>
              <a:t>) 5.</a:t>
            </a:r>
            <a:r>
              <a:rPr lang="zh-TW" altLang="en-US" sz="1500" dirty="0"/>
              <a:t>非常同意</a:t>
            </a:r>
            <a:r>
              <a:rPr lang="en-US" altLang="zh-TW" sz="1500" dirty="0"/>
              <a:t>(?</a:t>
            </a:r>
            <a:r>
              <a:rPr lang="zh-TW" altLang="en-US" sz="1500" dirty="0"/>
              <a:t>分</a:t>
            </a:r>
            <a:r>
              <a:rPr lang="en-US" altLang="zh-TW" sz="1500" dirty="0"/>
              <a:t>).</a:t>
            </a:r>
          </a:p>
          <a:p>
            <a:r>
              <a:rPr lang="en-US" altLang="zh-TW" sz="1500" dirty="0" smtClean="0"/>
              <a:t>9</a:t>
            </a:r>
            <a:r>
              <a:rPr lang="en-US" altLang="zh-TW" sz="1500" dirty="0"/>
              <a:t>. </a:t>
            </a:r>
            <a:r>
              <a:rPr lang="zh-TW" altLang="en-US" sz="1500" dirty="0"/>
              <a:t>為擴增學生的線上課程教材</a:t>
            </a:r>
            <a:r>
              <a:rPr lang="en-US" altLang="zh-TW" sz="1500" dirty="0"/>
              <a:t>. </a:t>
            </a:r>
            <a:r>
              <a:rPr lang="zh-TW" altLang="en-US" sz="1500" dirty="0"/>
              <a:t>本校要求同學提高哪</a:t>
            </a:r>
            <a:r>
              <a:rPr lang="en-US" altLang="zh-TW" sz="1500" dirty="0"/>
              <a:t>2</a:t>
            </a:r>
            <a:r>
              <a:rPr lang="zh-TW" altLang="en-US" sz="1500" dirty="0"/>
              <a:t>項績效評估的量化指標 </a:t>
            </a:r>
            <a:r>
              <a:rPr lang="en-US" altLang="zh-TW" sz="1500" dirty="0"/>
              <a:t>(</a:t>
            </a:r>
            <a:r>
              <a:rPr lang="zh-TW" altLang="en-US" sz="1500" dirty="0"/>
              <a:t>借閱 </a:t>
            </a:r>
            <a:r>
              <a:rPr lang="en-US" altLang="zh-TW" sz="1500" dirty="0"/>
              <a:t>? ) </a:t>
            </a:r>
            <a:r>
              <a:rPr lang="zh-TW" altLang="en-US" sz="1500" dirty="0"/>
              <a:t>與 </a:t>
            </a:r>
            <a:r>
              <a:rPr lang="en-US" altLang="zh-TW" sz="1500" dirty="0"/>
              <a:t>(? </a:t>
            </a:r>
            <a:r>
              <a:rPr lang="zh-TW" altLang="en-US" sz="1500" dirty="0"/>
              <a:t>撰寫</a:t>
            </a:r>
            <a:r>
              <a:rPr lang="en-US" altLang="zh-TW" sz="1500" dirty="0"/>
              <a:t>) ? </a:t>
            </a:r>
            <a:r>
              <a:rPr lang="zh-TW" altLang="en-US" sz="1500" dirty="0"/>
              <a:t>諾是能透過 分組合作 與 學習興趣</a:t>
            </a:r>
            <a:r>
              <a:rPr lang="en-US" altLang="zh-TW" sz="1500" dirty="0"/>
              <a:t>. </a:t>
            </a:r>
            <a:r>
              <a:rPr lang="en-US" altLang="zh-TW" sz="1500" dirty="0" err="1"/>
              <a:t>Zuvio</a:t>
            </a:r>
            <a:r>
              <a:rPr lang="en-US" altLang="zh-TW" sz="1500" dirty="0"/>
              <a:t> </a:t>
            </a:r>
            <a:r>
              <a:rPr lang="zh-TW" altLang="en-US" sz="1500" dirty="0"/>
              <a:t>的線上網路問卷調查 將 列為重要 學期成績指標</a:t>
            </a:r>
            <a:r>
              <a:rPr lang="en-US" altLang="zh-TW" sz="1500" dirty="0" smtClean="0"/>
              <a:t>.</a:t>
            </a:r>
          </a:p>
          <a:p>
            <a:r>
              <a:rPr lang="en-US" altLang="zh-TW" sz="1500" dirty="0" smtClean="0"/>
              <a:t> 10</a:t>
            </a:r>
            <a:r>
              <a:rPr lang="en-US" altLang="zh-TW" sz="1500" dirty="0"/>
              <a:t>. </a:t>
            </a:r>
            <a:r>
              <a:rPr lang="zh-TW" altLang="en-US" sz="1500" dirty="0"/>
              <a:t>為提升學生的學習生活興趣</a:t>
            </a:r>
            <a:r>
              <a:rPr lang="en-US" altLang="zh-TW" sz="1500" dirty="0"/>
              <a:t>. LBS </a:t>
            </a:r>
            <a:r>
              <a:rPr lang="zh-TW" altLang="en-US" sz="1500" dirty="0"/>
              <a:t>線上直播為 本課程的重要工具</a:t>
            </a:r>
            <a:r>
              <a:rPr lang="en-US" altLang="zh-TW" sz="1500" dirty="0"/>
              <a:t>. </a:t>
            </a:r>
            <a:r>
              <a:rPr lang="zh-TW" altLang="en-US" sz="1500" dirty="0"/>
              <a:t>本課程有哪</a:t>
            </a:r>
            <a:r>
              <a:rPr lang="en-US" altLang="zh-TW" sz="1500" dirty="0"/>
              <a:t>2</a:t>
            </a:r>
            <a:r>
              <a:rPr lang="zh-TW" altLang="en-US" sz="1500" dirty="0"/>
              <a:t>項 分組作業</a:t>
            </a:r>
            <a:r>
              <a:rPr lang="en-US" altLang="zh-TW" sz="1500" dirty="0"/>
              <a:t>. </a:t>
            </a:r>
            <a:r>
              <a:rPr lang="zh-TW" altLang="en-US" sz="1500" dirty="0"/>
              <a:t>未來配合</a:t>
            </a:r>
            <a:r>
              <a:rPr lang="en-US" altLang="zh-TW" sz="1500" dirty="0"/>
              <a:t>5G </a:t>
            </a:r>
            <a:r>
              <a:rPr lang="zh-TW" altLang="en-US" sz="1500" dirty="0"/>
              <a:t>與</a:t>
            </a:r>
            <a:r>
              <a:rPr lang="en-US" altLang="zh-TW" sz="1500" dirty="0"/>
              <a:t>Pepper </a:t>
            </a:r>
            <a:r>
              <a:rPr lang="zh-TW" altLang="en-US" sz="1500" dirty="0"/>
              <a:t>機械人的普遍運用將可以 </a:t>
            </a:r>
            <a:r>
              <a:rPr lang="en-US" altLang="zh-TW" sz="1500" dirty="0"/>
              <a:t>AI</a:t>
            </a:r>
            <a:r>
              <a:rPr lang="zh-TW" altLang="en-US" sz="1500" dirty="0"/>
              <a:t>與大數據 </a:t>
            </a:r>
            <a:r>
              <a:rPr lang="zh-TW" altLang="en-US" sz="1500" dirty="0" smtClean="0"/>
              <a:t>化</a:t>
            </a:r>
            <a:r>
              <a:rPr lang="en-US" altLang="zh-TW" sz="1600" dirty="0" smtClean="0"/>
              <a:t> 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887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107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.11.</a:t>
            </a:r>
            <a:r>
              <a:rPr lang="zh-TW" altLang="en-US" sz="1400" dirty="0"/>
              <a:t>英</a:t>
            </a:r>
          </a:p>
          <a:p>
            <a:r>
              <a:rPr lang="en-US" altLang="zh-TW" sz="1400" dirty="0"/>
              <a:t>106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.9.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smtClean="0"/>
              <a:t>1</a:t>
            </a:r>
            <a:r>
              <a:rPr lang="en-US" altLang="zh-TW" sz="1400" dirty="0"/>
              <a:t>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09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30160" cy="4680520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FF0000"/>
                </a:solidFill>
              </a:rPr>
              <a:t>1.ActivePresenter </a:t>
            </a:r>
            <a:r>
              <a:rPr lang="zh-TW" altLang="en-US" sz="3200" b="1" dirty="0">
                <a:solidFill>
                  <a:srgbClr val="FF0000"/>
                </a:solidFill>
              </a:rPr>
              <a:t>是一款錄製螢幕畫面工具，適合用於製作數位講義、手冊、教學文件或互動式研習簡報教材，搭配全功能編輯器來處理影音內容，調整外觀呈現方式，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altLang="zh-TW" sz="3200" b="1" dirty="0" smtClean="0">
                <a:solidFill>
                  <a:srgbClr val="FF0000"/>
                </a:solidFill>
                <a:hlinkClick r:id="rId2"/>
              </a:rPr>
              <a:t>drive.google.com/drive/folders/1gZ5VYTaoZZ2kTxAp1TRPtyLOXZSLMETH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  <a:r>
              <a:rPr lang="en-US" altLang="zh-TW" sz="3200" b="1" dirty="0">
                <a:solidFill>
                  <a:srgbClr val="FF0000"/>
                </a:solidFill>
              </a:rPr>
              <a:t>.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南投</a:t>
            </a:r>
            <a:r>
              <a:rPr lang="zh-TW" altLang="en-US" sz="3200" b="1" dirty="0">
                <a:solidFill>
                  <a:srgbClr val="FF0000"/>
                </a:solidFill>
              </a:rPr>
              <a:t>高商協同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教學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-04</a:t>
            </a:r>
            <a:r>
              <a:rPr lang="zh-TW" altLang="en-US" sz="3200" b="1" dirty="0">
                <a:solidFill>
                  <a:srgbClr val="FF0000"/>
                </a:solidFill>
              </a:rPr>
              <a:t>：</a:t>
            </a:r>
            <a:r>
              <a:rPr lang="en-US" altLang="zh-TW" sz="3200" b="1" dirty="0" err="1">
                <a:solidFill>
                  <a:srgbClr val="FF0000"/>
                </a:solidFill>
              </a:rPr>
              <a:t>ActivePresenter</a:t>
            </a:r>
            <a:r>
              <a:rPr lang="zh-TW" altLang="en-US" sz="3200" b="1" dirty="0">
                <a:solidFill>
                  <a:srgbClr val="FF0000"/>
                </a:solidFill>
              </a:rPr>
              <a:t>基本操作 </a:t>
            </a:r>
            <a:r>
              <a:rPr lang="en-US" altLang="zh-TW" sz="3200" b="1" dirty="0">
                <a:solidFill>
                  <a:srgbClr val="FF0000"/>
                </a:solidFill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</a:rPr>
              <a:t/>
            </a:r>
            <a:br>
              <a:rPr lang="zh-TW" altLang="en-US" sz="3200" b="1" dirty="0">
                <a:solidFill>
                  <a:srgbClr val="FF0000"/>
                </a:solidFill>
              </a:rPr>
            </a:br>
            <a:r>
              <a:rPr lang="en-US" altLang="zh-TW" sz="3200" u="sng" dirty="0" smtClean="0">
                <a:hlinkClick r:id="rId3"/>
              </a:rPr>
              <a:t>https</a:t>
            </a:r>
            <a:r>
              <a:rPr lang="en-US" altLang="zh-TW" sz="3200" u="sng" dirty="0">
                <a:hlinkClick r:id="rId3"/>
              </a:rPr>
              <a:t>://youtu.be/c46zgAeQcW4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kumimoji="0" lang="en-US" altLang="zh-TW" sz="70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47667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ActivePresenter</a:t>
            </a:r>
            <a:r>
              <a:rPr lang="en-US" altLang="zh-TW" dirty="0"/>
              <a:t> </a:t>
            </a:r>
            <a:r>
              <a:rPr lang="zh-TW" altLang="en-US" dirty="0" smtClean="0"/>
              <a:t>互動式</a:t>
            </a:r>
            <a:r>
              <a:rPr lang="zh-TW" altLang="en-US" dirty="0"/>
              <a:t>研習</a:t>
            </a:r>
            <a:r>
              <a:rPr lang="zh-TW" altLang="en-US" dirty="0" smtClean="0"/>
              <a:t>簡報 </a:t>
            </a:r>
            <a:r>
              <a:rPr lang="en-US" altLang="zh-TW" dirty="0" err="1" smtClean="0"/>
              <a:t>ppt</a:t>
            </a:r>
            <a:r>
              <a:rPr lang="en-US" altLang="zh-TW" dirty="0" smtClean="0"/>
              <a:t> </a:t>
            </a:r>
            <a:r>
              <a:rPr lang="en-US" altLang="zh-TW" dirty="0"/>
              <a:t>and OBS </a:t>
            </a:r>
            <a:r>
              <a:rPr lang="zh-TW" altLang="en-US" dirty="0" smtClean="0"/>
              <a:t>錄製</a:t>
            </a:r>
            <a:r>
              <a:rPr lang="zh-TW" altLang="en-US" dirty="0"/>
              <a:t>和網絡直播的自由開源軟體</a:t>
            </a:r>
            <a:endParaRPr lang="en-US" altLang="zh-TW" dirty="0" smtClean="0"/>
          </a:p>
          <a:p>
            <a:r>
              <a:rPr lang="en-US" altLang="zh-TW" sz="1400" b="1" dirty="0">
                <a:solidFill>
                  <a:srgbClr val="FF0000"/>
                </a:solidFill>
                <a:hlinkClick r:id="rId2"/>
              </a:rPr>
              <a:t>https://drive.google.com/drive/folders/1gZ5VYTaoZZ2kTxAp1TRPtyLOXZSLMETH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65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1" y="1052736"/>
            <a:ext cx="471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/>
              <a:t>電腦軟體整合應用期</a:t>
            </a:r>
            <a:r>
              <a:rPr lang="zh-TW" altLang="en-US" sz="2400" dirty="0" smtClean="0"/>
              <a:t>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MK-IS(Marketing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endParaRPr lang="en-US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65957105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1.3/07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77112" y="872196"/>
            <a:ext cx="7931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一</a:t>
            </a:r>
            <a:r>
              <a:rPr lang="zh-TW" altLang="en-US" sz="2400" dirty="0"/>
              <a:t>、學生自我評量</a:t>
            </a:r>
          </a:p>
          <a:p>
            <a:r>
              <a:rPr lang="en-US" altLang="zh-TW" sz="2400" dirty="0"/>
              <a:t>1.</a:t>
            </a:r>
            <a:r>
              <a:rPr lang="zh-TW" altLang="en-US" sz="2400" dirty="0"/>
              <a:t>我投入課程的態度</a:t>
            </a:r>
          </a:p>
          <a:p>
            <a:r>
              <a:rPr lang="en-US" altLang="zh-TW" sz="2400" dirty="0"/>
              <a:t>[14]</a:t>
            </a:r>
            <a:r>
              <a:rPr lang="zh-TW" altLang="en-US" sz="2400" dirty="0"/>
              <a:t>認真</a:t>
            </a:r>
            <a:r>
              <a:rPr lang="en-US" altLang="zh-TW" sz="2400" dirty="0"/>
              <a:t>.[13]</a:t>
            </a:r>
            <a:r>
              <a:rPr lang="zh-TW" altLang="en-US" sz="2400" dirty="0"/>
              <a:t>還算認真</a:t>
            </a:r>
            <a:r>
              <a:rPr lang="en-US" altLang="zh-TW" sz="2400" dirty="0"/>
              <a:t>.[2]</a:t>
            </a:r>
            <a:r>
              <a:rPr lang="zh-TW" altLang="en-US" sz="2400" dirty="0"/>
              <a:t>普通</a:t>
            </a:r>
            <a:r>
              <a:rPr lang="en-US" altLang="zh-TW" sz="2400" dirty="0"/>
              <a:t>.[0]</a:t>
            </a:r>
            <a:r>
              <a:rPr lang="zh-TW" altLang="en-US" sz="2400" dirty="0"/>
              <a:t>不在意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我平均每週花在此課程的時數約為</a:t>
            </a:r>
          </a:p>
          <a:p>
            <a:r>
              <a:rPr lang="en-US" altLang="zh-TW" sz="2400" dirty="0"/>
              <a:t>[2]</a:t>
            </a:r>
            <a:r>
              <a:rPr lang="zh-TW" altLang="en-US" sz="2400" dirty="0"/>
              <a:t>考試前才準備</a:t>
            </a:r>
            <a:r>
              <a:rPr lang="en-US" altLang="zh-TW" sz="2400" dirty="0"/>
              <a:t>.[17]1~2</a:t>
            </a:r>
            <a:r>
              <a:rPr lang="zh-TW" altLang="en-US" sz="2400" dirty="0"/>
              <a:t>小時</a:t>
            </a:r>
            <a:r>
              <a:rPr lang="en-US" altLang="zh-TW" sz="2400" dirty="0"/>
              <a:t>.[9]3~4</a:t>
            </a:r>
            <a:r>
              <a:rPr lang="zh-TW" altLang="en-US" sz="2400" dirty="0"/>
              <a:t>小時</a:t>
            </a:r>
            <a:r>
              <a:rPr lang="en-US" altLang="zh-TW" sz="2400" dirty="0"/>
              <a:t>.[1]4</a:t>
            </a:r>
            <a:r>
              <a:rPr lang="zh-TW" altLang="en-US" sz="2400" dirty="0"/>
              <a:t>小時以上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我認為可以掌握這門課程精髓的</a:t>
            </a:r>
          </a:p>
          <a:p>
            <a:r>
              <a:rPr lang="en-US" altLang="zh-TW" sz="2400" dirty="0"/>
              <a:t>[5]50</a:t>
            </a:r>
            <a:r>
              <a:rPr lang="zh-TW" altLang="en-US" sz="2400" dirty="0"/>
              <a:t>％以下</a:t>
            </a:r>
            <a:r>
              <a:rPr lang="en-US" altLang="zh-TW" sz="2400" dirty="0"/>
              <a:t>.[11]50</a:t>
            </a:r>
            <a:r>
              <a:rPr lang="zh-TW" altLang="en-US" sz="2400" dirty="0"/>
              <a:t>％</a:t>
            </a:r>
            <a:r>
              <a:rPr lang="en-US" altLang="zh-TW" sz="2400" dirty="0"/>
              <a:t>-70</a:t>
            </a:r>
            <a:r>
              <a:rPr lang="zh-TW" altLang="en-US" sz="2400" dirty="0"/>
              <a:t>％</a:t>
            </a:r>
            <a:r>
              <a:rPr lang="en-US" altLang="zh-TW" sz="2400" dirty="0"/>
              <a:t>.[13]70-90</a:t>
            </a:r>
            <a:r>
              <a:rPr lang="zh-TW" altLang="en-US" sz="2400" dirty="0"/>
              <a:t>％</a:t>
            </a:r>
            <a:r>
              <a:rPr lang="en-US" altLang="zh-TW" sz="2400" dirty="0"/>
              <a:t>.[0]90</a:t>
            </a:r>
            <a:r>
              <a:rPr lang="zh-TW" altLang="en-US" sz="2400" dirty="0"/>
              <a:t>％以上</a:t>
            </a:r>
          </a:p>
          <a:p>
            <a:endParaRPr lang="zh-TW" altLang="en-US" sz="2400" dirty="0"/>
          </a:p>
          <a:p>
            <a:r>
              <a:rPr lang="zh-TW" altLang="en-US" sz="2400" dirty="0"/>
              <a:t>二、教學意見調查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老師樂意與學生溝通與討論並接受學生提問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老師教學態度認真，充滿熱忱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老師準時上課，不無故缺席或遲到，調課時會補課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老師與學生的互動關係良好，課堂上非常重視學生的學習反應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我認為此課程教師完全應付了事且不關心學生學習</a:t>
            </a:r>
            <a:r>
              <a:rPr lang="zh-TW" altLang="en-US" sz="2400" dirty="0" smtClean="0"/>
              <a:t>狀況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33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56920" y="620688"/>
            <a:ext cx="79315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一</a:t>
            </a:r>
            <a:r>
              <a:rPr lang="zh-TW" altLang="en-US" sz="2000" dirty="0"/>
              <a:t>、學生自我評量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我投入課程的態度</a:t>
            </a:r>
          </a:p>
          <a:p>
            <a:r>
              <a:rPr lang="en-US" altLang="zh-TW" sz="2000" dirty="0" smtClean="0"/>
              <a:t>2</a:t>
            </a:r>
            <a:r>
              <a:rPr lang="en-US" altLang="zh-TW" sz="2000" dirty="0"/>
              <a:t>.</a:t>
            </a:r>
            <a:r>
              <a:rPr lang="zh-TW" altLang="en-US" sz="2000" dirty="0"/>
              <a:t>我平均每週花在此課程的時數約為</a:t>
            </a:r>
          </a:p>
          <a:p>
            <a:r>
              <a:rPr lang="en-US" altLang="zh-TW" sz="2000" dirty="0" smtClean="0"/>
              <a:t>3</a:t>
            </a:r>
            <a:r>
              <a:rPr lang="en-US" altLang="zh-TW" sz="2000" dirty="0"/>
              <a:t>.</a:t>
            </a:r>
            <a:r>
              <a:rPr lang="zh-TW" altLang="en-US" sz="2000" dirty="0"/>
              <a:t>我認為可以掌握這門課程精髓的</a:t>
            </a:r>
          </a:p>
          <a:p>
            <a:endParaRPr lang="zh-TW" altLang="en-US" sz="2000" dirty="0"/>
          </a:p>
          <a:p>
            <a:r>
              <a:rPr lang="zh-TW" altLang="en-US" sz="2000" dirty="0"/>
              <a:t>二、教學意見</a:t>
            </a:r>
            <a:r>
              <a:rPr lang="zh-TW" altLang="en-US" sz="2000" dirty="0" smtClean="0"/>
              <a:t>調查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/>
              <a:t>9.</a:t>
            </a:r>
            <a:r>
              <a:rPr lang="zh-TW" altLang="en-US" sz="2000" dirty="0"/>
              <a:t>老師所指定或提供的教材</a:t>
            </a:r>
            <a:r>
              <a:rPr lang="en-US" altLang="zh-TW" sz="2000" dirty="0"/>
              <a:t>〈</a:t>
            </a:r>
            <a:r>
              <a:rPr lang="zh-TW" altLang="en-US" sz="2000" dirty="0"/>
              <a:t>如教科書、參考書、講義、影片等</a:t>
            </a:r>
            <a:r>
              <a:rPr lang="en-US" altLang="zh-TW" sz="2000" dirty="0"/>
              <a:t>〉</a:t>
            </a:r>
            <a:r>
              <a:rPr lang="zh-TW" altLang="en-US" sz="2000" dirty="0"/>
              <a:t>有助於本課程的學習</a:t>
            </a:r>
          </a:p>
          <a:p>
            <a:r>
              <a:rPr lang="en-US" altLang="zh-TW" sz="2000" dirty="0"/>
              <a:t>10.</a:t>
            </a:r>
            <a:r>
              <a:rPr lang="zh-TW" altLang="en-US" sz="2000" dirty="0"/>
              <a:t>老師能依據教學大綱授課，有助於我在本課程知識的學習</a:t>
            </a:r>
          </a:p>
          <a:p>
            <a:r>
              <a:rPr lang="en-US" altLang="zh-TW" sz="2000" dirty="0"/>
              <a:t>11.</a:t>
            </a:r>
            <a:r>
              <a:rPr lang="zh-TW" altLang="en-US" sz="2000" dirty="0"/>
              <a:t>本課程有助於我提升思考、實務應用或是解決問題的能力</a:t>
            </a:r>
          </a:p>
          <a:p>
            <a:r>
              <a:rPr lang="en-US" altLang="zh-TW" sz="2000" dirty="0"/>
              <a:t>12.</a:t>
            </a:r>
            <a:r>
              <a:rPr lang="zh-TW" altLang="en-US" sz="2000" dirty="0"/>
              <a:t>本課程設計適合我的學習需求，有助於我的學習成長</a:t>
            </a:r>
          </a:p>
          <a:p>
            <a:r>
              <a:rPr lang="en-US" altLang="zh-TW" sz="2000" dirty="0"/>
              <a:t>13.</a:t>
            </a:r>
            <a:r>
              <a:rPr lang="zh-TW" altLang="en-US" sz="2000" dirty="0"/>
              <a:t>本課程對我的學習成長與能力提升毫無幫助</a:t>
            </a:r>
          </a:p>
          <a:p>
            <a:r>
              <a:rPr lang="en-US" altLang="zh-TW" sz="2000" dirty="0"/>
              <a:t>14.</a:t>
            </a:r>
            <a:r>
              <a:rPr lang="zh-TW" altLang="en-US" sz="2000" dirty="0"/>
              <a:t>老師在開學初能清楚說明學習評量方式，並且會以公平客觀的方式來評量我的學習表現</a:t>
            </a:r>
          </a:p>
          <a:p>
            <a:r>
              <a:rPr lang="en-US" altLang="zh-TW" sz="2000" dirty="0"/>
              <a:t>15.</a:t>
            </a:r>
            <a:r>
              <a:rPr lang="zh-TW" altLang="en-US" sz="2000" dirty="0"/>
              <a:t>老師的教學方法能激發我的學習興趣、增進學習成效</a:t>
            </a:r>
          </a:p>
          <a:p>
            <a:r>
              <a:rPr lang="en-US" altLang="zh-TW" sz="2000" dirty="0"/>
              <a:t>16.</a:t>
            </a:r>
            <a:r>
              <a:rPr lang="zh-TW" altLang="en-US" sz="2000" dirty="0"/>
              <a:t>老師能以數位教材、互動式教學或實務操作等等多元教學方式，進行課堂教學</a:t>
            </a:r>
          </a:p>
          <a:p>
            <a:r>
              <a:rPr lang="en-US" altLang="zh-TW" sz="2000" dirty="0"/>
              <a:t>17.</a:t>
            </a:r>
            <a:r>
              <a:rPr lang="zh-TW" altLang="en-US" sz="2000" dirty="0"/>
              <a:t>老師能把握課程重點，並做有系統、邏輯性的解說</a:t>
            </a:r>
          </a:p>
          <a:p>
            <a:r>
              <a:rPr lang="en-US" altLang="zh-TW" sz="2000" dirty="0"/>
              <a:t>18.</a:t>
            </a:r>
            <a:r>
              <a:rPr lang="zh-TW" altLang="en-US" sz="2000" dirty="0"/>
              <a:t>整體而言，我對這門課的整體教學效果感到滿意</a:t>
            </a:r>
          </a:p>
        </p:txBody>
      </p:sp>
    </p:spTree>
    <p:extLst>
      <p:ext uri="{BB962C8B-B14F-4D97-AF65-F5344CB8AC3E}">
        <p14:creationId xmlns:p14="http://schemas.microsoft.com/office/powerpoint/2010/main" val="1656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3. 0930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8" y="1268760"/>
            <a:ext cx="8170722" cy="5184576"/>
          </a:xfrm>
        </p:spPr>
      </p:pic>
    </p:spTree>
    <p:extLst>
      <p:ext uri="{BB962C8B-B14F-4D97-AF65-F5344CB8AC3E}">
        <p14:creationId xmlns:p14="http://schemas.microsoft.com/office/powerpoint/2010/main" val="4238527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  <p:extLst>
      <p:ext uri="{BB962C8B-B14F-4D97-AF65-F5344CB8AC3E}">
        <p14:creationId xmlns:p14="http://schemas.microsoft.com/office/powerpoint/2010/main" val="310035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12367" y="47667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B050"/>
                </a:solidFill>
                <a:ea typeface="標楷體" pitchFamily="65" charset="-120"/>
              </a:rPr>
              <a:t>4. 10.7</a:t>
            </a: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  <a:ea typeface="標楷體" pitchFamily="65" charset="-120"/>
              </a:rPr>
              <a:t>大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802033" cy="5217443"/>
          </a:xfrm>
        </p:spPr>
      </p:pic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106.10 -&gt;  107.1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9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29600" cy="5383530"/>
          </a:xfrm>
        </p:spPr>
      </p:pic>
    </p:spTree>
    <p:extLst>
      <p:ext uri="{BB962C8B-B14F-4D97-AF65-F5344CB8AC3E}">
        <p14:creationId xmlns:p14="http://schemas.microsoft.com/office/powerpoint/2010/main" val="2326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69558" cy="5851525"/>
          </a:xfrm>
        </p:spPr>
      </p:pic>
    </p:spTree>
    <p:extLst>
      <p:ext uri="{BB962C8B-B14F-4D97-AF65-F5344CB8AC3E}">
        <p14:creationId xmlns:p14="http://schemas.microsoft.com/office/powerpoint/2010/main" val="4237829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02033" cy="5256584"/>
          </a:xfrm>
        </p:spPr>
      </p:pic>
    </p:spTree>
    <p:extLst>
      <p:ext uri="{BB962C8B-B14F-4D97-AF65-F5344CB8AC3E}">
        <p14:creationId xmlns:p14="http://schemas.microsoft.com/office/powerpoint/2010/main" val="171457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1056375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b="1" dirty="0">
                <a:solidFill>
                  <a:srgbClr val="FF0000"/>
                </a:solidFill>
                <a:hlinkClick r:id="rId4" tooltip="拉斯維加斯會議中心（頁面不存在）"/>
              </a:rPr>
              <a:t>拉斯維加斯</a:t>
            </a:r>
            <a:r>
              <a:rPr lang="zh-TW" altLang="en-US" sz="2400" dirty="0">
                <a:solidFill>
                  <a:srgbClr val="FF0000"/>
                </a:solidFill>
                <a:hlinkClick r:id="rId4" tooltip="拉斯維加斯會議中心（頁面不存在）"/>
              </a:rPr>
              <a:t>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10/7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800" dirty="0"/>
              <a:t>1.</a:t>
            </a:r>
            <a:r>
              <a:rPr lang="zh-TW" altLang="en-US" sz="2800" dirty="0"/>
              <a:t>商流計算機應用 的</a:t>
            </a:r>
            <a:r>
              <a:rPr lang="en-US" altLang="zh-TW" sz="2800" dirty="0"/>
              <a:t>4 </a:t>
            </a:r>
            <a:r>
              <a:rPr lang="zh-TW" altLang="en-US" sz="2800" dirty="0"/>
              <a:t>大現代化零售</a:t>
            </a:r>
            <a:r>
              <a:rPr lang="en-US" altLang="zh-TW" sz="2800" dirty="0"/>
              <a:t>Retail </a:t>
            </a:r>
            <a:r>
              <a:rPr lang="zh-TW" altLang="en-US" sz="2800" dirty="0"/>
              <a:t>通路計算機應用演化</a:t>
            </a:r>
            <a:r>
              <a:rPr lang="en-US" altLang="zh-TW" sz="2800" dirty="0"/>
              <a:t>. </a:t>
            </a:r>
            <a:r>
              <a:rPr lang="zh-TW" altLang="en-US" sz="2800" dirty="0"/>
              <a:t>依時間排序 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2.MIS</a:t>
            </a:r>
            <a:r>
              <a:rPr lang="zh-TW" altLang="en-US" sz="2800" dirty="0"/>
              <a:t>管理資訊系統為 計算機應用 的資訊基礎，請問 </a:t>
            </a:r>
            <a:r>
              <a:rPr lang="en-US" altLang="zh-TW" sz="2800" dirty="0"/>
              <a:t>MIS</a:t>
            </a:r>
            <a:r>
              <a:rPr lang="zh-TW" altLang="en-US" sz="2800" dirty="0"/>
              <a:t>之 </a:t>
            </a:r>
            <a:r>
              <a:rPr lang="en-US" altLang="zh-TW" sz="2800" dirty="0"/>
              <a:t>5</a:t>
            </a:r>
            <a:r>
              <a:rPr lang="zh-TW" altLang="en-US" sz="2800" dirty="0"/>
              <a:t>管 為何 </a:t>
            </a:r>
            <a:r>
              <a:rPr lang="en-US" altLang="zh-TW" sz="2800" dirty="0"/>
              <a:t>? </a:t>
            </a:r>
          </a:p>
          <a:p>
            <a:r>
              <a:rPr lang="en-US" altLang="zh-TW" sz="2800" dirty="0"/>
              <a:t>3. MKIS </a:t>
            </a:r>
            <a:r>
              <a:rPr lang="zh-TW" altLang="en-US" sz="2800" dirty="0"/>
              <a:t>行銷資訊系統為 計算機應用管理的 資訊基礎，請問其量化行銷總體外部市場的 </a:t>
            </a:r>
            <a:r>
              <a:rPr lang="en-US" altLang="zh-TW" sz="2800" dirty="0"/>
              <a:t>5</a:t>
            </a:r>
            <a:r>
              <a:rPr lang="zh-TW" altLang="en-US" sz="2800" dirty="0"/>
              <a:t>大資訊指標為何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4</a:t>
            </a:r>
            <a:r>
              <a:rPr lang="en-US" altLang="zh-TW" sz="2800" dirty="0"/>
              <a:t>. </a:t>
            </a:r>
            <a:r>
              <a:rPr lang="zh-TW" altLang="en-US" sz="2800" dirty="0"/>
              <a:t>顧客關係管理 </a:t>
            </a:r>
            <a:r>
              <a:rPr lang="en-US" altLang="zh-TW" sz="2800" dirty="0"/>
              <a:t>CRM</a:t>
            </a:r>
            <a:r>
              <a:rPr lang="zh-TW" altLang="en-US" sz="2800" dirty="0"/>
              <a:t>中 之 </a:t>
            </a:r>
            <a:r>
              <a:rPr lang="en-US" altLang="zh-TW" sz="2800" dirty="0"/>
              <a:t>2 </a:t>
            </a:r>
            <a:r>
              <a:rPr lang="zh-TW" altLang="en-US" sz="2800" dirty="0"/>
              <a:t>大 </a:t>
            </a:r>
            <a:r>
              <a:rPr lang="en-US" altLang="zh-TW" sz="2800" dirty="0"/>
              <a:t>Data</a:t>
            </a:r>
            <a:r>
              <a:rPr lang="zh-TW" altLang="en-US" sz="2800" dirty="0"/>
              <a:t>資料管理為何 </a:t>
            </a:r>
            <a:r>
              <a:rPr lang="en-US" altLang="zh-TW" sz="2800" dirty="0"/>
              <a:t>? </a:t>
            </a:r>
            <a:r>
              <a:rPr lang="zh-TW" altLang="en-US" sz="2800" dirty="0"/>
              <a:t>舉</a:t>
            </a:r>
            <a:r>
              <a:rPr lang="en-US" altLang="zh-TW" sz="2800" dirty="0"/>
              <a:t>1</a:t>
            </a:r>
            <a:r>
              <a:rPr lang="zh-TW" altLang="en-US" sz="2800" dirty="0"/>
              <a:t>例 有關台灣老人人口的網路資訊管理個案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5. </a:t>
            </a:r>
            <a:r>
              <a:rPr lang="zh-TW" altLang="en-US" sz="2800" dirty="0"/>
              <a:t>美國資訊軟體創辦人世代 從</a:t>
            </a:r>
            <a:r>
              <a:rPr lang="en-US" altLang="zh-TW" sz="2800" dirty="0"/>
              <a:t>PC,</a:t>
            </a:r>
            <a:r>
              <a:rPr lang="zh-TW" altLang="en-US" sz="2800" dirty="0"/>
              <a:t>網路</a:t>
            </a:r>
            <a:r>
              <a:rPr lang="en-US" altLang="zh-TW" sz="2800" dirty="0"/>
              <a:t>,</a:t>
            </a:r>
            <a:r>
              <a:rPr lang="zh-TW" altLang="en-US" sz="2800" dirty="0"/>
              <a:t>手機皆有所延續與發展 </a:t>
            </a:r>
            <a:r>
              <a:rPr lang="en-US" altLang="zh-TW" sz="2800" dirty="0"/>
              <a:t>(1980-2013), </a:t>
            </a:r>
            <a:r>
              <a:rPr lang="zh-TW" altLang="en-US" sz="2800" dirty="0"/>
              <a:t>請說明</a:t>
            </a:r>
            <a:r>
              <a:rPr lang="en-US" altLang="zh-TW" sz="2800" dirty="0"/>
              <a:t>FB </a:t>
            </a:r>
            <a:r>
              <a:rPr lang="zh-TW" altLang="en-US" sz="2800" dirty="0"/>
              <a:t>臉書</a:t>
            </a:r>
            <a:r>
              <a:rPr lang="en-US" altLang="zh-TW" sz="2800" dirty="0"/>
              <a:t>, Google, Yahoo ,MS </a:t>
            </a:r>
            <a:r>
              <a:rPr lang="zh-TW" altLang="en-US" sz="2800" dirty="0"/>
              <a:t>微軟等 創辦人的出生世代為何 </a:t>
            </a:r>
            <a:r>
              <a:rPr lang="en-US" altLang="zh-TW" sz="2800" dirty="0"/>
              <a:t>?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527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400" dirty="0" smtClean="0"/>
              <a:t>6</a:t>
            </a:r>
            <a:r>
              <a:rPr lang="en-US" altLang="zh-TW" sz="2400" dirty="0"/>
              <a:t>. </a:t>
            </a:r>
            <a:r>
              <a:rPr lang="zh-TW" altLang="en-US" sz="2400" dirty="0"/>
              <a:t>目前全球在 </a:t>
            </a:r>
            <a:r>
              <a:rPr lang="en-US" altLang="zh-TW" sz="2400" dirty="0"/>
              <a:t>Unix</a:t>
            </a:r>
            <a:r>
              <a:rPr lang="zh-TW" altLang="en-US" sz="2400" dirty="0"/>
              <a:t>系統 佔有率最大 的資料庫為何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微軟主機 的大型資料庫為何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 </a:t>
            </a:r>
            <a:r>
              <a:rPr lang="en-US" altLang="zh-TW" sz="2400" dirty="0"/>
              <a:t>Office </a:t>
            </a:r>
            <a:r>
              <a:rPr lang="zh-TW" altLang="en-US" sz="2400" dirty="0"/>
              <a:t>軟體中 的小型資料庫為何 </a:t>
            </a:r>
            <a:r>
              <a:rPr lang="en-US" altLang="zh-TW" sz="2400" dirty="0"/>
              <a:t>?   </a:t>
            </a:r>
          </a:p>
          <a:p>
            <a:r>
              <a:rPr lang="en-US" altLang="zh-TW" sz="2400" dirty="0"/>
              <a:t>7. </a:t>
            </a:r>
            <a:r>
              <a:rPr lang="zh-TW" altLang="en-US" sz="2400" dirty="0"/>
              <a:t>請將 大數據分析資料管理金字塔的順序，依序排列 </a:t>
            </a:r>
            <a:r>
              <a:rPr lang="en-US" altLang="zh-TW" sz="2400" dirty="0"/>
              <a:t>? (</a:t>
            </a:r>
            <a:r>
              <a:rPr lang="zh-TW" altLang="en-US" sz="2400" dirty="0"/>
              <a:t>由 上而下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台灣 </a:t>
            </a:r>
            <a:r>
              <a:rPr lang="en-US" altLang="zh-TW" sz="2400" dirty="0" err="1"/>
              <a:t>Hinet</a:t>
            </a:r>
            <a:r>
              <a:rPr lang="en-US" altLang="zh-TW" sz="2400" dirty="0"/>
              <a:t> </a:t>
            </a:r>
            <a:r>
              <a:rPr lang="zh-TW" altLang="en-US" sz="2400" dirty="0"/>
              <a:t>何時 </a:t>
            </a:r>
            <a:r>
              <a:rPr lang="en-US" altLang="zh-TW" sz="2400" dirty="0"/>
              <a:t>(? </a:t>
            </a:r>
            <a:r>
              <a:rPr lang="zh-TW" altLang="en-US" sz="2400" dirty="0"/>
              <a:t>年</a:t>
            </a:r>
            <a:r>
              <a:rPr lang="en-US" altLang="zh-TW" sz="2400" dirty="0"/>
              <a:t>) </a:t>
            </a:r>
            <a:r>
              <a:rPr lang="zh-TW" altLang="en-US" sz="2400" dirty="0"/>
              <a:t>開始營運 </a:t>
            </a:r>
            <a:r>
              <a:rPr lang="en-US" altLang="zh-TW" sz="2400" dirty="0"/>
              <a:t>? </a:t>
            </a:r>
            <a:r>
              <a:rPr lang="zh-TW" altLang="en-US" sz="2400" dirty="0"/>
              <a:t>中國網路人口何時超越台灣 </a:t>
            </a:r>
            <a:r>
              <a:rPr lang="en-US" altLang="zh-TW" sz="2400" dirty="0"/>
              <a:t>?</a:t>
            </a:r>
          </a:p>
          <a:p>
            <a:r>
              <a:rPr lang="en-US" altLang="zh-TW" sz="2400" dirty="0"/>
              <a:t>9. </a:t>
            </a:r>
            <a:r>
              <a:rPr lang="zh-TW" altLang="en-US" sz="2400" dirty="0"/>
              <a:t>氣象大數據分析</a:t>
            </a:r>
            <a:r>
              <a:rPr lang="en-US" altLang="zh-TW" sz="2400" dirty="0"/>
              <a:t>-1</a:t>
            </a:r>
            <a:r>
              <a:rPr lang="zh-TW" altLang="en-US" sz="2400" dirty="0"/>
              <a:t>年均溫最低為 </a:t>
            </a:r>
            <a:r>
              <a:rPr lang="en-US" altLang="zh-TW" sz="2400" dirty="0"/>
              <a:t>?</a:t>
            </a:r>
            <a:r>
              <a:rPr lang="zh-TW" altLang="en-US" sz="2400" dirty="0"/>
              <a:t>月</a:t>
            </a:r>
            <a:r>
              <a:rPr lang="en-US" altLang="zh-TW" sz="2400" dirty="0"/>
              <a:t>. </a:t>
            </a:r>
            <a:r>
              <a:rPr lang="zh-TW" altLang="en-US" sz="2400" dirty="0"/>
              <a:t>今年最冷寒流在 </a:t>
            </a:r>
            <a:r>
              <a:rPr lang="en-US" altLang="zh-TW" sz="2400" dirty="0"/>
              <a:t>? </a:t>
            </a:r>
            <a:r>
              <a:rPr lang="zh-TW" altLang="en-US" sz="2400" dirty="0"/>
              <a:t>月 </a:t>
            </a:r>
            <a:r>
              <a:rPr lang="en-US" altLang="zh-TW" sz="2400" dirty="0"/>
              <a:t>(106</a:t>
            </a:r>
            <a:r>
              <a:rPr lang="zh-TW" altLang="en-US" sz="2400" dirty="0"/>
              <a:t>年</a:t>
            </a:r>
            <a:r>
              <a:rPr lang="en-US" altLang="zh-TW" sz="2400" dirty="0"/>
              <a:t>: 10</a:t>
            </a:r>
            <a:r>
              <a:rPr lang="zh-TW" altLang="en-US" sz="2400" dirty="0"/>
              <a:t>月 </a:t>
            </a:r>
            <a:r>
              <a:rPr lang="en-US" altLang="zh-TW" sz="2400" dirty="0"/>
              <a:t>2</a:t>
            </a:r>
            <a:r>
              <a:rPr lang="zh-TW" altLang="en-US" sz="2400" dirty="0"/>
              <a:t>波</a:t>
            </a:r>
            <a:r>
              <a:rPr lang="en-US" altLang="zh-TW" sz="2400" dirty="0"/>
              <a:t>+11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+12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:10</a:t>
            </a:r>
            <a:r>
              <a:rPr lang="zh-TW" altLang="en-US" sz="2400" dirty="0"/>
              <a:t>月</a:t>
            </a:r>
            <a:r>
              <a:rPr lang="en-US" altLang="zh-TW" sz="2400" dirty="0"/>
              <a:t>-12</a:t>
            </a:r>
            <a:r>
              <a:rPr lang="zh-TW" altLang="en-US" sz="2400" dirty="0"/>
              <a:t>月 </a:t>
            </a:r>
            <a:r>
              <a:rPr lang="en-US" altLang="zh-TW" sz="2400" dirty="0"/>
              <a:t>:3</a:t>
            </a:r>
            <a:r>
              <a:rPr lang="zh-TW" altLang="en-US" sz="2400" dirty="0"/>
              <a:t>月共 </a:t>
            </a:r>
            <a:r>
              <a:rPr lang="en-US" altLang="zh-TW" sz="2400" dirty="0"/>
              <a:t>11 </a:t>
            </a:r>
            <a:r>
              <a:rPr lang="zh-TW" altLang="en-US" sz="2400" dirty="0"/>
              <a:t>波冷氣團</a:t>
            </a:r>
            <a:r>
              <a:rPr lang="en-US" altLang="zh-TW" sz="2400" dirty="0"/>
              <a:t>?. 10</a:t>
            </a:r>
            <a:r>
              <a:rPr lang="zh-TW" altLang="en-US" sz="2400" dirty="0"/>
              <a:t>月</a:t>
            </a:r>
            <a:r>
              <a:rPr lang="en-US" altLang="zh-TW" sz="2400" dirty="0"/>
              <a:t>-2</a:t>
            </a:r>
            <a:r>
              <a:rPr lang="zh-TW" altLang="en-US" sz="2400" dirty="0"/>
              <a:t>月 </a:t>
            </a:r>
            <a:r>
              <a:rPr lang="en-US" altLang="zh-TW" sz="2400" dirty="0"/>
              <a:t>:5</a:t>
            </a:r>
            <a:r>
              <a:rPr lang="zh-TW" altLang="en-US" sz="2400" dirty="0"/>
              <a:t>月共</a:t>
            </a:r>
            <a:r>
              <a:rPr lang="en-US" altLang="zh-TW" sz="2400" dirty="0"/>
              <a:t>20 </a:t>
            </a:r>
            <a:r>
              <a:rPr lang="zh-TW" altLang="en-US" sz="2400" dirty="0"/>
              <a:t>波</a:t>
            </a:r>
            <a:r>
              <a:rPr lang="en-US" altLang="zh-TW" sz="2400" dirty="0"/>
              <a:t>(11+4+5)</a:t>
            </a:r>
            <a:r>
              <a:rPr lang="zh-TW" altLang="en-US" sz="2400" dirty="0"/>
              <a:t>冷氣團 </a:t>
            </a:r>
            <a:r>
              <a:rPr lang="en-US" altLang="zh-TW" sz="2400" dirty="0"/>
              <a:t>( 5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).1/1:13-1/8-13:4.7</a:t>
            </a:r>
            <a:r>
              <a:rPr lang="zh-TW" altLang="en-US" sz="2400" dirty="0"/>
              <a:t>度</a:t>
            </a:r>
            <a:r>
              <a:rPr lang="en-US" altLang="zh-TW" sz="2400" dirty="0"/>
              <a:t>:</a:t>
            </a:r>
            <a:r>
              <a:rPr lang="zh-TW" altLang="en-US" sz="2400" dirty="0"/>
              <a:t>嘉義</a:t>
            </a:r>
            <a:r>
              <a:rPr lang="en-US" altLang="zh-TW" sz="2400" dirty="0"/>
              <a:t>&lt;10( </a:t>
            </a:r>
            <a:r>
              <a:rPr lang="zh-TW" altLang="en-US" sz="2400" dirty="0"/>
              <a:t>第</a:t>
            </a:r>
            <a:r>
              <a:rPr lang="en-US" altLang="zh-TW" sz="2400" dirty="0"/>
              <a:t>1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)-1/23:13.8-1/29:9.8(2</a:t>
            </a:r>
            <a:r>
              <a:rPr lang="zh-TW" altLang="en-US" sz="2400" dirty="0"/>
              <a:t>波</a:t>
            </a:r>
            <a:r>
              <a:rPr lang="en-US" altLang="zh-TW" sz="2400" dirty="0"/>
              <a:t>)-2/1:9.3(3</a:t>
            </a:r>
            <a:r>
              <a:rPr lang="zh-TW" altLang="en-US" sz="2400" dirty="0"/>
              <a:t>波</a:t>
            </a:r>
            <a:r>
              <a:rPr lang="en-US" altLang="zh-TW" sz="2400" dirty="0"/>
              <a:t>)-2/5:6.3(4</a:t>
            </a:r>
            <a:r>
              <a:rPr lang="zh-TW" altLang="en-US" sz="2400" dirty="0"/>
              <a:t>波</a:t>
            </a:r>
            <a:r>
              <a:rPr lang="en-US" altLang="zh-TW" sz="2400" dirty="0"/>
              <a:t>)-2/12:9.1(5</a:t>
            </a:r>
            <a:r>
              <a:rPr lang="zh-TW" altLang="en-US" sz="2400" dirty="0"/>
              <a:t>波</a:t>
            </a:r>
            <a:r>
              <a:rPr lang="en-US" altLang="zh-TW" sz="2400" dirty="0"/>
              <a:t>)-2/22:11.5-2/26:13.7 &lt;15</a:t>
            </a:r>
          </a:p>
          <a:p>
            <a:r>
              <a:rPr lang="en-US" altLang="zh-TW" sz="2400" dirty="0"/>
              <a:t>10. </a:t>
            </a:r>
            <a:r>
              <a:rPr lang="zh-TW" altLang="en-US" sz="2400" dirty="0"/>
              <a:t>查詢全球 </a:t>
            </a:r>
            <a:r>
              <a:rPr lang="en-US" altLang="zh-TW" sz="2400" dirty="0"/>
              <a:t>500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 </a:t>
            </a:r>
            <a:r>
              <a:rPr lang="zh-TW" altLang="en-US" sz="2400" dirty="0"/>
              <a:t>查詢全球最富有人排行的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  <a:r>
              <a:rPr lang="zh-TW" altLang="en-US" sz="2400" dirty="0"/>
              <a:t>查詢台灣 </a:t>
            </a:r>
            <a:r>
              <a:rPr lang="en-US" altLang="zh-TW" sz="2400" dirty="0"/>
              <a:t>2000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603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404664"/>
            <a:ext cx="9073008" cy="4525963"/>
          </a:xfrm>
        </p:spPr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商流計算機應用 的</a:t>
            </a:r>
            <a:r>
              <a:rPr lang="en-US" altLang="zh-TW" sz="2000" dirty="0"/>
              <a:t>4 </a:t>
            </a:r>
            <a:r>
              <a:rPr lang="zh-TW" altLang="en-US" sz="2000" dirty="0"/>
              <a:t>大現代化零售</a:t>
            </a:r>
            <a:r>
              <a:rPr lang="en-US" altLang="zh-TW" sz="2000" dirty="0"/>
              <a:t>Retail </a:t>
            </a:r>
            <a:r>
              <a:rPr lang="zh-TW" altLang="en-US" sz="2000" dirty="0"/>
              <a:t>通路計算機應用演化</a:t>
            </a:r>
            <a:r>
              <a:rPr lang="en-US" altLang="zh-TW" sz="2000" dirty="0"/>
              <a:t>. </a:t>
            </a:r>
            <a:r>
              <a:rPr lang="zh-TW" altLang="en-US" sz="2000" dirty="0"/>
              <a:t>依時間排序 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2.MIS</a:t>
            </a:r>
            <a:r>
              <a:rPr lang="zh-TW" altLang="en-US" sz="2000" dirty="0"/>
              <a:t>管理資訊系統為 計算機應用 的資訊基礎，請問 </a:t>
            </a:r>
            <a:r>
              <a:rPr lang="en-US" altLang="zh-TW" sz="2000" dirty="0"/>
              <a:t>MIS</a:t>
            </a:r>
            <a:r>
              <a:rPr lang="zh-TW" altLang="en-US" sz="2000" dirty="0"/>
              <a:t>之 </a:t>
            </a:r>
            <a:r>
              <a:rPr lang="en-US" altLang="zh-TW" sz="2000" dirty="0"/>
              <a:t>5</a:t>
            </a:r>
            <a:r>
              <a:rPr lang="zh-TW" altLang="en-US" sz="2000" dirty="0"/>
              <a:t>管 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 smtClean="0"/>
              <a:t>3.MKIS </a:t>
            </a:r>
            <a:r>
              <a:rPr lang="zh-TW" altLang="en-US" sz="2000" dirty="0"/>
              <a:t>行銷資訊系統為 計算機應用管理的 資訊基礎，請問其量化行銷總體外部市場的 </a:t>
            </a:r>
            <a:r>
              <a:rPr lang="en-US" altLang="zh-TW" sz="2000" dirty="0"/>
              <a:t>5</a:t>
            </a:r>
            <a:r>
              <a:rPr lang="zh-TW" altLang="en-US" sz="2000" dirty="0"/>
              <a:t>大資訊指標為何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4</a:t>
            </a:r>
            <a:r>
              <a:rPr lang="en-US" altLang="zh-TW" sz="2000" dirty="0"/>
              <a:t>. </a:t>
            </a:r>
            <a:r>
              <a:rPr lang="zh-TW" altLang="en-US" sz="2000" dirty="0"/>
              <a:t>顧客關係管理 </a:t>
            </a:r>
            <a:r>
              <a:rPr lang="en-US" altLang="zh-TW" sz="2000" dirty="0"/>
              <a:t>CRM</a:t>
            </a:r>
            <a:r>
              <a:rPr lang="zh-TW" altLang="en-US" sz="2000" dirty="0"/>
              <a:t>中 之 </a:t>
            </a:r>
            <a:r>
              <a:rPr lang="en-US" altLang="zh-TW" sz="2000" dirty="0"/>
              <a:t>2 </a:t>
            </a:r>
            <a:r>
              <a:rPr lang="zh-TW" altLang="en-US" sz="2000" dirty="0"/>
              <a:t>大 </a:t>
            </a:r>
            <a:r>
              <a:rPr lang="en-US" altLang="zh-TW" sz="2000" dirty="0"/>
              <a:t>Data</a:t>
            </a:r>
            <a:r>
              <a:rPr lang="zh-TW" altLang="en-US" sz="2000" dirty="0"/>
              <a:t>資料管理為何 </a:t>
            </a:r>
            <a:r>
              <a:rPr lang="en-US" altLang="zh-TW" sz="2000" dirty="0"/>
              <a:t>? </a:t>
            </a:r>
            <a:r>
              <a:rPr lang="zh-TW" altLang="en-US" sz="2000" dirty="0"/>
              <a:t>舉</a:t>
            </a:r>
            <a:r>
              <a:rPr lang="en-US" altLang="zh-TW" sz="2000" dirty="0"/>
              <a:t>1</a:t>
            </a:r>
            <a:r>
              <a:rPr lang="zh-TW" altLang="en-US" sz="2000" dirty="0"/>
              <a:t>例 有關台灣老人人口的網路資訊管理個案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5. </a:t>
            </a:r>
            <a:r>
              <a:rPr lang="zh-TW" altLang="en-US" sz="2000" dirty="0"/>
              <a:t>美國資訊軟體創辦人世代 從</a:t>
            </a:r>
            <a:r>
              <a:rPr lang="en-US" altLang="zh-TW" sz="2000" dirty="0"/>
              <a:t>PC,</a:t>
            </a:r>
            <a:r>
              <a:rPr lang="zh-TW" altLang="en-US" sz="2000" dirty="0"/>
              <a:t>網路</a:t>
            </a:r>
            <a:r>
              <a:rPr lang="en-US" altLang="zh-TW" sz="2000" dirty="0"/>
              <a:t>,</a:t>
            </a:r>
            <a:r>
              <a:rPr lang="zh-TW" altLang="en-US" sz="2000" dirty="0"/>
              <a:t>手機皆有所延續與發展 </a:t>
            </a:r>
            <a:r>
              <a:rPr lang="en-US" altLang="zh-TW" sz="2000" dirty="0"/>
              <a:t>(1980-2013), </a:t>
            </a:r>
            <a:r>
              <a:rPr lang="zh-TW" altLang="en-US" sz="2000" dirty="0"/>
              <a:t>請說明</a:t>
            </a:r>
            <a:r>
              <a:rPr lang="en-US" altLang="zh-TW" sz="2000" dirty="0"/>
              <a:t>FB </a:t>
            </a:r>
            <a:r>
              <a:rPr lang="zh-TW" altLang="en-US" sz="2000" dirty="0"/>
              <a:t>臉書</a:t>
            </a:r>
            <a:r>
              <a:rPr lang="en-US" altLang="zh-TW" sz="2000" dirty="0"/>
              <a:t>, Google, Yahoo ,MS </a:t>
            </a:r>
            <a:r>
              <a:rPr lang="zh-TW" altLang="en-US" sz="2000" dirty="0"/>
              <a:t>微軟等 創辦人的出生世代為何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/>
              <a:t>6. </a:t>
            </a:r>
            <a:r>
              <a:rPr lang="zh-TW" altLang="en-US" sz="2000" dirty="0"/>
              <a:t>目前全球在 </a:t>
            </a:r>
            <a:r>
              <a:rPr lang="en-US" altLang="zh-TW" sz="2000" dirty="0"/>
              <a:t>Unix</a:t>
            </a:r>
            <a:r>
              <a:rPr lang="zh-TW" altLang="en-US" sz="2000" dirty="0"/>
              <a:t>系統 佔有率最大 的資料庫為何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微軟主機 的大型資料庫為何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 </a:t>
            </a:r>
            <a:r>
              <a:rPr lang="en-US" altLang="zh-TW" sz="2000" dirty="0"/>
              <a:t>Office </a:t>
            </a:r>
            <a:r>
              <a:rPr lang="zh-TW" altLang="en-US" sz="2000" dirty="0"/>
              <a:t>軟體中 的小型資料庫為何 </a:t>
            </a:r>
            <a:r>
              <a:rPr lang="en-US" altLang="zh-TW" sz="2000" dirty="0"/>
              <a:t>?   </a:t>
            </a:r>
          </a:p>
          <a:p>
            <a:r>
              <a:rPr lang="en-US" altLang="zh-TW" sz="2000" dirty="0"/>
              <a:t>7. </a:t>
            </a:r>
            <a:r>
              <a:rPr lang="zh-TW" altLang="en-US" sz="2000" dirty="0"/>
              <a:t>請將 大數據分析資料管理金字塔的順序，依序排列 </a:t>
            </a:r>
            <a:r>
              <a:rPr lang="en-US" altLang="zh-TW" sz="2000" dirty="0"/>
              <a:t>? (</a:t>
            </a:r>
            <a:r>
              <a:rPr lang="zh-TW" altLang="en-US" sz="2000" dirty="0"/>
              <a:t>由 上而下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台灣 </a:t>
            </a:r>
            <a:r>
              <a:rPr lang="en-US" altLang="zh-TW" sz="2000" dirty="0" err="1"/>
              <a:t>Hinet</a:t>
            </a:r>
            <a:r>
              <a:rPr lang="en-US" altLang="zh-TW" sz="2000" dirty="0"/>
              <a:t> </a:t>
            </a:r>
            <a:r>
              <a:rPr lang="zh-TW" altLang="en-US" sz="2000" dirty="0"/>
              <a:t>何時 </a:t>
            </a:r>
            <a:r>
              <a:rPr lang="en-US" altLang="zh-TW" sz="2000" dirty="0"/>
              <a:t>(? </a:t>
            </a:r>
            <a:r>
              <a:rPr lang="zh-TW" altLang="en-US" sz="2000" dirty="0"/>
              <a:t>年</a:t>
            </a:r>
            <a:r>
              <a:rPr lang="en-US" altLang="zh-TW" sz="2000" dirty="0"/>
              <a:t>) </a:t>
            </a:r>
            <a:r>
              <a:rPr lang="zh-TW" altLang="en-US" sz="2000" dirty="0"/>
              <a:t>開始營運 </a:t>
            </a:r>
            <a:r>
              <a:rPr lang="en-US" altLang="zh-TW" sz="2000" dirty="0"/>
              <a:t>? </a:t>
            </a:r>
            <a:r>
              <a:rPr lang="zh-TW" altLang="en-US" sz="2000" dirty="0"/>
              <a:t>中國網路人口何時超越台灣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9. </a:t>
            </a:r>
            <a:r>
              <a:rPr lang="zh-TW" altLang="en-US" sz="2000" dirty="0"/>
              <a:t>氣象大數據分析</a:t>
            </a:r>
            <a:r>
              <a:rPr lang="en-US" altLang="zh-TW" sz="2000" dirty="0"/>
              <a:t>-1</a:t>
            </a:r>
            <a:r>
              <a:rPr lang="zh-TW" altLang="en-US" sz="2000" dirty="0"/>
              <a:t>年均溫最低為 </a:t>
            </a:r>
            <a:r>
              <a:rPr lang="en-US" altLang="zh-TW" sz="2000" dirty="0"/>
              <a:t>?</a:t>
            </a:r>
            <a:r>
              <a:rPr lang="zh-TW" altLang="en-US" sz="2000" dirty="0"/>
              <a:t>月</a:t>
            </a:r>
            <a:r>
              <a:rPr lang="en-US" altLang="zh-TW" sz="2000" dirty="0"/>
              <a:t>. </a:t>
            </a:r>
            <a:r>
              <a:rPr lang="zh-TW" altLang="en-US" sz="2000" dirty="0"/>
              <a:t>今年最冷寒流在 </a:t>
            </a:r>
            <a:r>
              <a:rPr lang="en-US" altLang="zh-TW" sz="2000" dirty="0"/>
              <a:t>? </a:t>
            </a:r>
            <a:r>
              <a:rPr lang="zh-TW" altLang="en-US" sz="2000" dirty="0"/>
              <a:t>月 </a:t>
            </a:r>
            <a:r>
              <a:rPr lang="en-US" altLang="zh-TW" sz="1600" dirty="0"/>
              <a:t>(106</a:t>
            </a:r>
            <a:r>
              <a:rPr lang="zh-TW" altLang="en-US" sz="1600" dirty="0"/>
              <a:t>年</a:t>
            </a:r>
            <a:r>
              <a:rPr lang="en-US" altLang="zh-TW" sz="1600" dirty="0"/>
              <a:t>: 10</a:t>
            </a:r>
            <a:r>
              <a:rPr lang="zh-TW" altLang="en-US" sz="1600" dirty="0"/>
              <a:t>月 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+11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+12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:10</a:t>
            </a:r>
            <a:r>
              <a:rPr lang="zh-TW" altLang="en-US" sz="1600" dirty="0"/>
              <a:t>月</a:t>
            </a:r>
            <a:r>
              <a:rPr lang="en-US" altLang="zh-TW" sz="1600" dirty="0"/>
              <a:t>-12</a:t>
            </a:r>
            <a:r>
              <a:rPr lang="zh-TW" altLang="en-US" sz="1600" dirty="0"/>
              <a:t>月 </a:t>
            </a:r>
            <a:r>
              <a:rPr lang="en-US" altLang="zh-TW" sz="1600" dirty="0"/>
              <a:t>:3</a:t>
            </a:r>
            <a:r>
              <a:rPr lang="zh-TW" altLang="en-US" sz="1600" dirty="0"/>
              <a:t>月共 </a:t>
            </a:r>
            <a:r>
              <a:rPr lang="en-US" altLang="zh-TW" sz="1600" dirty="0"/>
              <a:t>11 </a:t>
            </a:r>
            <a:r>
              <a:rPr lang="zh-TW" altLang="en-US" sz="1600" dirty="0"/>
              <a:t>波冷氣團</a:t>
            </a:r>
            <a:r>
              <a:rPr lang="en-US" altLang="zh-TW" sz="1600" dirty="0"/>
              <a:t>?. 10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:5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</a:t>
            </a:r>
            <a:r>
              <a:rPr lang="en-US" altLang="zh-TW" sz="1600" dirty="0"/>
              <a:t>(11+4+5)</a:t>
            </a:r>
            <a:r>
              <a:rPr lang="zh-TW" altLang="en-US" sz="1600" dirty="0"/>
              <a:t>冷氣團 </a:t>
            </a:r>
            <a:r>
              <a:rPr lang="en-US" altLang="zh-TW" sz="1600" dirty="0"/>
              <a:t>( 5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).1/1:13-1/8-13:4.7</a:t>
            </a:r>
            <a:r>
              <a:rPr lang="zh-TW" altLang="en-US" sz="1600" dirty="0"/>
              <a:t>度</a:t>
            </a:r>
            <a:r>
              <a:rPr lang="en-US" altLang="zh-TW" sz="1600" dirty="0"/>
              <a:t>:</a:t>
            </a:r>
            <a:r>
              <a:rPr lang="zh-TW" altLang="en-US" sz="1600" dirty="0"/>
              <a:t>嘉義</a:t>
            </a:r>
            <a:r>
              <a:rPr lang="en-US" altLang="zh-TW" sz="1600" dirty="0"/>
              <a:t>&lt;10( 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)-1/23:13.8-1/29:9.8(2</a:t>
            </a:r>
            <a:r>
              <a:rPr lang="zh-TW" altLang="en-US" sz="1600" dirty="0"/>
              <a:t>波</a:t>
            </a:r>
            <a:r>
              <a:rPr lang="en-US" altLang="zh-TW" sz="1600" dirty="0"/>
              <a:t>)-2/1:9.3(3</a:t>
            </a:r>
            <a:r>
              <a:rPr lang="zh-TW" altLang="en-US" sz="1600" dirty="0"/>
              <a:t>波</a:t>
            </a:r>
            <a:r>
              <a:rPr lang="en-US" altLang="zh-TW" sz="1600" dirty="0"/>
              <a:t>)-2/5:6.3(4</a:t>
            </a:r>
            <a:r>
              <a:rPr lang="zh-TW" altLang="en-US" sz="1600" dirty="0"/>
              <a:t>波</a:t>
            </a:r>
            <a:r>
              <a:rPr lang="en-US" altLang="zh-TW" sz="1600" dirty="0"/>
              <a:t>)-2/12:9.1(5</a:t>
            </a:r>
            <a:r>
              <a:rPr lang="zh-TW" altLang="en-US" sz="1600" dirty="0"/>
              <a:t>波</a:t>
            </a:r>
            <a:r>
              <a:rPr lang="en-US" altLang="zh-TW" sz="1600" dirty="0"/>
              <a:t>)-2/22:11.5-2/26:13.7 &lt;15</a:t>
            </a:r>
          </a:p>
          <a:p>
            <a:r>
              <a:rPr lang="en-US" altLang="zh-TW" sz="2000" dirty="0"/>
              <a:t>10. </a:t>
            </a:r>
            <a:r>
              <a:rPr lang="zh-TW" altLang="en-US" sz="2000" dirty="0"/>
              <a:t>查詢</a:t>
            </a:r>
            <a:r>
              <a:rPr lang="zh-TW" altLang="en-US" sz="2000" dirty="0" smtClean="0"/>
              <a:t>全球</a:t>
            </a:r>
            <a:r>
              <a:rPr lang="en-US" altLang="zh-TW" sz="2000" dirty="0" smtClean="0"/>
              <a:t>500</a:t>
            </a:r>
            <a:r>
              <a:rPr lang="zh-TW" altLang="en-US" sz="2000" dirty="0"/>
              <a:t>大企業營收的 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/>
              <a:t>為何 </a:t>
            </a:r>
            <a:r>
              <a:rPr lang="en-US" altLang="zh-TW" sz="2000" dirty="0"/>
              <a:t>? </a:t>
            </a:r>
            <a:r>
              <a:rPr lang="zh-TW" altLang="en-US" sz="2000" dirty="0"/>
              <a:t>查詢全球最富有人排行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 smtClean="0"/>
              <a:t>為何</a:t>
            </a:r>
            <a:r>
              <a:rPr lang="en-US" altLang="zh-TW" sz="2000" dirty="0" smtClean="0"/>
              <a:t>?</a:t>
            </a:r>
            <a:r>
              <a:rPr lang="zh-TW" altLang="en-US" sz="2000" dirty="0"/>
              <a:t>查詢台灣 </a:t>
            </a:r>
            <a:r>
              <a:rPr lang="en-US" altLang="zh-TW" sz="2000" dirty="0"/>
              <a:t>2000</a:t>
            </a:r>
            <a:r>
              <a:rPr lang="zh-TW" altLang="en-US" sz="2000" dirty="0"/>
              <a:t>大企業營收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為何 </a:t>
            </a:r>
            <a:r>
              <a:rPr lang="en-US" altLang="zh-TW" sz="20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546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是管理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M-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IS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/>
              <a:t>為何 </a:t>
            </a:r>
            <a:r>
              <a:rPr lang="en-US" altLang="zh-TW" sz="3600" dirty="0"/>
              <a:t>?</a:t>
            </a:r>
            <a:endParaRPr lang="zh-TW" altLang="en-US" sz="3600" dirty="0"/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廣義</a:t>
            </a:r>
            <a:r>
              <a:rPr lang="zh-TW" altLang="en-US" sz="3600" dirty="0"/>
              <a:t>資訊</a:t>
            </a:r>
            <a:r>
              <a:rPr lang="zh-TW" altLang="en-US" sz="3600" dirty="0" smtClean="0"/>
              <a:t>的內涵</a:t>
            </a:r>
            <a:r>
              <a:rPr lang="en-US" altLang="zh-TW" sz="3600" dirty="0" smtClean="0"/>
              <a:t> ? </a:t>
            </a:r>
            <a:r>
              <a:rPr lang="zh-TW" altLang="en-US" sz="3600" dirty="0" smtClean="0"/>
              <a:t>請將 大數據分析資料管理金字塔的順序，依序排列 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 中 </a:t>
            </a:r>
            <a:r>
              <a:rPr lang="en-US" altLang="zh-TW" dirty="0">
                <a:solidFill>
                  <a:srgbClr val="00B050"/>
                </a:solidFill>
              </a:rPr>
              <a:t>POS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 smtClean="0"/>
              <a:t>最早期</a:t>
            </a:r>
            <a:r>
              <a:rPr lang="zh-TW" altLang="en-US" dirty="0"/>
              <a:t>的 </a:t>
            </a:r>
            <a:r>
              <a:rPr lang="en-US" altLang="zh-TW" dirty="0"/>
              <a:t>Retail </a:t>
            </a:r>
            <a:r>
              <a:rPr lang="zh-TW" altLang="en-US" dirty="0"/>
              <a:t>零售大數據分析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 smtClean="0">
                <a:solidFill>
                  <a:srgbClr val="00B050"/>
                </a:solidFill>
              </a:rPr>
              <a:t>應用範圍 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zh-TW" altLang="en-US" dirty="0" smtClean="0"/>
              <a:t>廣義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資訊的內涵</a:t>
            </a:r>
            <a:r>
              <a:rPr lang="en-US" altLang="zh-TW" dirty="0" smtClean="0"/>
              <a:t> ? </a:t>
            </a:r>
            <a:r>
              <a:rPr lang="zh-TW" altLang="en-US" dirty="0" smtClean="0"/>
              <a:t>請將 大數據分析資料管理金字塔的順序，依序排列 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MK-IS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 </a:t>
            </a:r>
            <a:r>
              <a:rPr lang="zh-TW" altLang="en-US" dirty="0" smtClean="0"/>
              <a:t>行銷管理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/>
              <a:t>行銷</a:t>
            </a:r>
            <a:r>
              <a:rPr lang="zh-TW" altLang="en-US" dirty="0" smtClean="0"/>
              <a:t>管理 </a:t>
            </a:r>
            <a:r>
              <a:rPr lang="zh-TW" altLang="en-US" dirty="0"/>
              <a:t>之 </a:t>
            </a:r>
            <a:r>
              <a:rPr lang="en-US" altLang="zh-TW" dirty="0"/>
              <a:t>4 P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什麼是管理資訊系統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(M-IS)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6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6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</a:p>
          <a:p>
            <a:r>
              <a:rPr lang="en-US" altLang="zh-TW" sz="1800" dirty="0" smtClean="0"/>
              <a:t>13.</a:t>
            </a:r>
            <a:r>
              <a:rPr lang="zh-TW" altLang="en-US" sz="1800" dirty="0" smtClean="0"/>
              <a:t> 氣象大數據分析</a:t>
            </a:r>
            <a:r>
              <a:rPr lang="en-US" altLang="zh-TW" sz="1800" dirty="0" smtClean="0"/>
              <a:t>-1</a:t>
            </a:r>
            <a:r>
              <a:rPr lang="zh-TW" altLang="en-US" sz="1800" dirty="0" smtClean="0"/>
              <a:t>年均溫最低為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今年最冷寒流在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月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第一波嘉義 </a:t>
            </a:r>
            <a:r>
              <a:rPr lang="en-US" altLang="zh-TW" sz="1800" dirty="0" smtClean="0"/>
              <a:t>4.7</a:t>
            </a:r>
            <a:r>
              <a:rPr lang="zh-TW" altLang="en-US" sz="1800" dirty="0" smtClean="0"/>
              <a:t> 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0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舊台中縣人口最多前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舊台中市人口最多前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FB</a:t>
            </a:r>
            <a:r>
              <a:rPr lang="zh-TW" altLang="en-US" sz="2400" dirty="0"/>
              <a:t>臉書</a:t>
            </a:r>
            <a:r>
              <a:rPr lang="zh-TW" altLang="en-US" sz="2400" dirty="0" smtClean="0"/>
              <a:t>人口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捷運公車 綠線環繞 文心路 是 </a:t>
            </a:r>
            <a:r>
              <a:rPr lang="en-US" altLang="zh-TW" sz="2000" dirty="0" smtClean="0"/>
              <a:t>5?</a:t>
            </a:r>
            <a:r>
              <a:rPr lang="zh-TW" altLang="en-US" sz="2000" dirty="0" smtClean="0"/>
              <a:t> 號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黃線</a:t>
            </a:r>
            <a:r>
              <a:rPr lang="zh-TW" altLang="en-US" sz="2000" dirty="0"/>
              <a:t>環繞 </a:t>
            </a:r>
            <a:r>
              <a:rPr lang="zh-TW" altLang="en-US" sz="2000" dirty="0" smtClean="0"/>
              <a:t>忠明進化路 </a:t>
            </a:r>
            <a:r>
              <a:rPr lang="zh-TW" altLang="en-US" sz="2000" dirty="0"/>
              <a:t>是 </a:t>
            </a:r>
            <a:r>
              <a:rPr lang="en-US" altLang="zh-TW" sz="2000" dirty="0"/>
              <a:t>5?</a:t>
            </a:r>
            <a:r>
              <a:rPr lang="zh-TW" altLang="en-US" sz="2000" dirty="0"/>
              <a:t> 號</a:t>
            </a:r>
            <a:endParaRPr lang="en-US" altLang="zh-TW" sz="2000" dirty="0"/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 中國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大網路公司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>
                <a:solidFill>
                  <a:srgbClr val="00B050"/>
                </a:solidFill>
              </a:rPr>
              <a:t>應用 中 </a:t>
            </a:r>
            <a:r>
              <a:rPr lang="en-US" altLang="zh-TW" sz="1800" dirty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zh-TW" altLang="en-US" sz="1800" dirty="0"/>
              <a:t>最 早期的 </a:t>
            </a:r>
            <a:r>
              <a:rPr lang="en-US" altLang="zh-TW" sz="1800" dirty="0"/>
              <a:t>Retail </a:t>
            </a:r>
            <a:r>
              <a:rPr lang="zh-TW" altLang="en-US" sz="1800" dirty="0"/>
              <a:t>零售大數據分析</a:t>
            </a:r>
            <a:r>
              <a:rPr lang="en-US" altLang="zh-TW" sz="1800" dirty="0"/>
              <a:t>)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系統所使用 的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網路問卷所使用 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</a:t>
            </a:r>
            <a:r>
              <a:rPr lang="zh-TW" altLang="en-US" sz="1800" dirty="0"/>
              <a:t>全球網路人口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FB</a:t>
            </a:r>
            <a:r>
              <a:rPr lang="zh-TW" altLang="en-US" sz="1800" dirty="0"/>
              <a:t>臉書人口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G</a:t>
            </a:r>
            <a:r>
              <a:rPr lang="zh-TW" altLang="en-US" sz="1800" dirty="0" smtClean="0"/>
              <a:t>  從幾年開始發展 </a:t>
            </a:r>
            <a:r>
              <a:rPr lang="en-US" altLang="zh-TW" sz="1800" dirty="0" smtClean="0"/>
              <a:t>?</a:t>
            </a:r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廣義資訊的內涵</a:t>
            </a:r>
            <a:r>
              <a:rPr lang="en-US" altLang="zh-TW" sz="1800" dirty="0"/>
              <a:t> ? </a:t>
            </a:r>
            <a:r>
              <a:rPr lang="zh-TW" altLang="en-US" sz="1800" dirty="0"/>
              <a:t>請將 大數據分析資料管理金字塔的順序，依序排列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/>
              <a:t>4.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9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val="3705169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4550"/>
            <a:ext cx="8435280" cy="11430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10/14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計算機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應用期中考 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50%+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題填充題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四大主題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偏好排序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對老師的建議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184576"/>
          </a:xfrm>
        </p:spPr>
        <p:txBody>
          <a:bodyPr/>
          <a:lstStyle/>
          <a:p>
            <a:r>
              <a:rPr lang="en-US" altLang="zh-TW" sz="2000" dirty="0"/>
              <a:t>10.</a:t>
            </a:r>
            <a:r>
              <a:rPr lang="zh-TW" altLang="en-US" sz="2000" dirty="0"/>
              <a:t>請依以下 </a:t>
            </a:r>
            <a:r>
              <a:rPr lang="en-US" altLang="zh-TW" sz="2000" dirty="0"/>
              <a:t>5 </a:t>
            </a:r>
            <a:r>
              <a:rPr lang="zh-TW" altLang="en-US" sz="2000" dirty="0"/>
              <a:t>大主題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</a:t>
            </a:r>
            <a:r>
              <a:rPr lang="zh-TW" altLang="en-US" sz="2000" dirty="0"/>
              <a:t>並陳述原因與改善建議</a:t>
            </a:r>
            <a:r>
              <a:rPr lang="en-US" altLang="zh-TW" sz="2000" dirty="0"/>
              <a:t>(</a:t>
            </a:r>
            <a:r>
              <a:rPr lang="zh-TW" altLang="en-US" sz="2000" dirty="0"/>
              <a:t>開放題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計算機應用理論主題</a:t>
            </a:r>
            <a:r>
              <a:rPr lang="en-US" altLang="zh-TW" sz="2000" dirty="0"/>
              <a:t>- </a:t>
            </a:r>
            <a:r>
              <a:rPr lang="en-US" altLang="zh-TW" sz="2000" dirty="0" smtClean="0"/>
              <a:t>CRM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(FB</a:t>
            </a:r>
            <a:r>
              <a:rPr lang="zh-TW" altLang="en-US" sz="2000" dirty="0" smtClean="0"/>
              <a:t>*</a:t>
            </a:r>
            <a:r>
              <a:rPr lang="en-US" altLang="zh-TW" sz="2000" dirty="0" smtClean="0"/>
              <a:t>3.4P</a:t>
            </a:r>
            <a:r>
              <a:rPr lang="en-US" altLang="zh-TW" sz="2000" dirty="0"/>
              <a:t>…) .</a:t>
            </a:r>
            <a:r>
              <a:rPr lang="zh-TW" altLang="en-US" sz="2000" dirty="0" smtClean="0"/>
              <a:t>網路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MIS.AP.LBS.Youtube</a:t>
            </a:r>
            <a:r>
              <a:rPr lang="en-US" altLang="zh-TW" sz="2000" dirty="0" smtClean="0"/>
              <a:t>...)</a:t>
            </a:r>
            <a:endParaRPr lang="en-US" altLang="zh-TW" sz="2000" dirty="0"/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計算機應用實務主題</a:t>
            </a:r>
            <a:r>
              <a:rPr lang="en-US" altLang="zh-TW" sz="2000" dirty="0"/>
              <a:t>- </a:t>
            </a:r>
            <a:r>
              <a:rPr lang="en-US" altLang="zh-TW" sz="2000" dirty="0" err="1"/>
              <a:t>like@..KTV</a:t>
            </a:r>
            <a:r>
              <a:rPr lang="en-US" altLang="zh-TW" sz="2000" dirty="0"/>
              <a:t>.</a:t>
            </a:r>
            <a:r>
              <a:rPr lang="zh-TW" altLang="en-US" sz="2000" dirty="0"/>
              <a:t>老人長照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氣象大數據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股市大數據</a:t>
            </a:r>
            <a:r>
              <a:rPr lang="en-US" altLang="zh-TW" sz="2000" dirty="0" smtClean="0"/>
              <a:t>.. </a:t>
            </a:r>
            <a:endParaRPr lang="en-US" altLang="zh-TW" sz="2000" dirty="0"/>
          </a:p>
          <a:p>
            <a:r>
              <a:rPr lang="en-US" altLang="zh-TW" sz="2000" dirty="0" smtClean="0"/>
              <a:t>3.</a:t>
            </a:r>
            <a:r>
              <a:rPr lang="zh-TW" altLang="en-US" sz="2000" dirty="0"/>
              <a:t>計算機應用個案主題</a:t>
            </a:r>
            <a:r>
              <a:rPr lang="en-US" altLang="zh-TW" sz="2000" dirty="0"/>
              <a:t>- </a:t>
            </a:r>
            <a:r>
              <a:rPr lang="zh-TW" altLang="en-US" sz="2000" dirty="0" smtClean="0"/>
              <a:t>資料庫管理</a:t>
            </a:r>
            <a:r>
              <a:rPr lang="en-US" altLang="zh-TW" sz="2000" smtClean="0"/>
              <a:t>.GIS18</a:t>
            </a:r>
            <a:r>
              <a:rPr lang="zh-TW" altLang="en-US" sz="2000" dirty="0"/>
              <a:t>庄</a:t>
            </a:r>
            <a:r>
              <a:rPr lang="en-US" altLang="zh-TW" sz="2000" dirty="0"/>
              <a:t>.Blog(MV).</a:t>
            </a:r>
            <a:r>
              <a:rPr lang="zh-TW" altLang="en-US" sz="2000" dirty="0"/>
              <a:t>花博</a:t>
            </a:r>
            <a:r>
              <a:rPr lang="en-US" altLang="zh-TW" sz="2000" dirty="0"/>
              <a:t>.</a:t>
            </a:r>
            <a:r>
              <a:rPr lang="zh-TW" altLang="en-US" sz="2000" dirty="0"/>
              <a:t>行動支付</a:t>
            </a:r>
          </a:p>
          <a:p>
            <a:r>
              <a:rPr lang="en-US" altLang="zh-TW" sz="2000" dirty="0" smtClean="0"/>
              <a:t>4.</a:t>
            </a:r>
            <a:r>
              <a:rPr lang="zh-TW" altLang="en-US" sz="2000" dirty="0"/>
              <a:t>計算機應用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日期 </a:t>
            </a:r>
            <a:r>
              <a:rPr lang="en-US" altLang="zh-TW" sz="2000" dirty="0"/>
              <a:t>-  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改善建議</a:t>
            </a:r>
          </a:p>
          <a:p>
            <a:r>
              <a:rPr lang="en-US" altLang="zh-TW" sz="2000" dirty="0" smtClean="0"/>
              <a:t>5.</a:t>
            </a:r>
            <a:r>
              <a:rPr lang="zh-TW" altLang="en-US" sz="2000" dirty="0" smtClean="0"/>
              <a:t>針對 </a:t>
            </a:r>
            <a:r>
              <a:rPr lang="zh-TW" altLang="en-US" sz="2000" b="1" dirty="0" smtClean="0"/>
              <a:t>老師的 </a:t>
            </a:r>
            <a:r>
              <a:rPr lang="zh-TW" altLang="en-US" sz="2000" dirty="0" smtClean="0"/>
              <a:t>教學</a:t>
            </a:r>
            <a:r>
              <a:rPr lang="zh-TW" altLang="en-US" sz="2000" dirty="0"/>
              <a:t>方法與 教材興趣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</a:t>
            </a:r>
            <a:r>
              <a:rPr lang="zh-TW" altLang="en-US" sz="2000" dirty="0" smtClean="0"/>
              <a:t>建議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 smtClean="0"/>
              <a:t>Ps</a:t>
            </a:r>
            <a:r>
              <a:rPr lang="en-US" altLang="zh-TW" sz="2000" dirty="0"/>
              <a:t>.</a:t>
            </a:r>
            <a:r>
              <a:rPr lang="zh-TW" altLang="en-US" sz="2000" dirty="0"/>
              <a:t>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 5</a:t>
            </a:r>
            <a:r>
              <a:rPr lang="zh-TW" altLang="en-US" sz="2000" dirty="0"/>
              <a:t>題 </a:t>
            </a:r>
            <a:r>
              <a:rPr lang="en-US" altLang="zh-TW" sz="2000" dirty="0"/>
              <a:t>50 </a:t>
            </a:r>
            <a:r>
              <a:rPr lang="zh-TW" altLang="en-US" sz="2000" dirty="0"/>
              <a:t>分 占總分 </a:t>
            </a:r>
            <a:r>
              <a:rPr lang="en-US" altLang="zh-TW" sz="2000" dirty="0"/>
              <a:t>50% . 10</a:t>
            </a:r>
            <a:r>
              <a:rPr lang="zh-TW" altLang="en-US" sz="2000" dirty="0"/>
              <a:t>題填充題一題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  <a:r>
              <a:rPr lang="zh-TW" altLang="en-US" sz="2000" dirty="0"/>
              <a:t>模擬分數 </a:t>
            </a:r>
            <a:r>
              <a:rPr lang="en-US" altLang="zh-TW" sz="2000" dirty="0"/>
              <a:t>100</a:t>
            </a:r>
            <a:r>
              <a:rPr lang="zh-TW" altLang="en-US" sz="2000" dirty="0"/>
              <a:t>分</a:t>
            </a:r>
          </a:p>
          <a:p>
            <a:r>
              <a:rPr lang="en-US" altLang="zh-TW" sz="2000" dirty="0"/>
              <a:t>Ps.</a:t>
            </a:r>
            <a:r>
              <a:rPr lang="zh-TW" altLang="en-US" sz="2000" dirty="0"/>
              <a:t>填充題 </a:t>
            </a:r>
            <a:r>
              <a:rPr lang="en-US" altLang="zh-TW" sz="2000" dirty="0"/>
              <a:t>1</a:t>
            </a:r>
            <a:r>
              <a:rPr lang="zh-TW" altLang="en-US" sz="2000" dirty="0"/>
              <a:t>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</a:p>
          <a:p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 </a:t>
            </a:r>
            <a:r>
              <a:rPr lang="en-US" altLang="zh-TW" sz="2000" dirty="0"/>
              <a:t>1</a:t>
            </a:r>
            <a:r>
              <a:rPr lang="zh-TW" altLang="en-US" sz="2000" dirty="0"/>
              <a:t>題</a:t>
            </a:r>
            <a:r>
              <a:rPr lang="en-US" altLang="zh-TW" sz="2000" dirty="0"/>
              <a:t>2</a:t>
            </a:r>
            <a:r>
              <a:rPr lang="zh-TW" altLang="en-US" sz="2000" dirty="0"/>
              <a:t>格</a:t>
            </a:r>
            <a:r>
              <a:rPr lang="en-US" altLang="zh-TW" sz="2000" dirty="0"/>
              <a:t>:5+5 .1</a:t>
            </a:r>
            <a:r>
              <a:rPr lang="zh-TW" altLang="en-US" sz="2000" dirty="0"/>
              <a:t>題</a:t>
            </a:r>
            <a:r>
              <a:rPr lang="en-US" altLang="zh-TW" sz="2000" dirty="0"/>
              <a:t>3</a:t>
            </a:r>
            <a:r>
              <a:rPr lang="zh-TW" altLang="en-US" sz="2000" dirty="0"/>
              <a:t>格</a:t>
            </a:r>
            <a:r>
              <a:rPr lang="en-US" altLang="zh-TW" sz="2000" dirty="0"/>
              <a:t>:4+3+3 .1</a:t>
            </a:r>
            <a:r>
              <a:rPr lang="zh-TW" altLang="en-US" sz="2000" dirty="0"/>
              <a:t>題</a:t>
            </a:r>
            <a:r>
              <a:rPr lang="en-US" altLang="zh-TW" sz="2000" dirty="0"/>
              <a:t>4</a:t>
            </a:r>
            <a:r>
              <a:rPr lang="zh-TW" altLang="en-US" sz="2000" dirty="0"/>
              <a:t>格</a:t>
            </a:r>
            <a:r>
              <a:rPr lang="en-US" altLang="zh-TW" sz="2000" dirty="0"/>
              <a:t>:4+2+2+2. 1</a:t>
            </a:r>
            <a:r>
              <a:rPr lang="zh-TW" altLang="en-US" sz="2000" dirty="0"/>
              <a:t>題</a:t>
            </a:r>
            <a:r>
              <a:rPr lang="en-US" altLang="zh-TW" sz="2000" dirty="0"/>
              <a:t>5</a:t>
            </a:r>
            <a:r>
              <a:rPr lang="zh-TW" altLang="en-US" sz="2000" dirty="0"/>
              <a:t>格</a:t>
            </a:r>
            <a:r>
              <a:rPr lang="en-US" altLang="zh-TW" sz="2000" dirty="0"/>
              <a:t>:2+2+2+2+2</a:t>
            </a:r>
          </a:p>
        </p:txBody>
      </p:sp>
    </p:spTree>
    <p:extLst>
      <p:ext uri="{BB962C8B-B14F-4D97-AF65-F5344CB8AC3E}">
        <p14:creationId xmlns:p14="http://schemas.microsoft.com/office/powerpoint/2010/main" val="3056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7.10/28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9.11/11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  <p:extLst>
      <p:ext uri="{BB962C8B-B14F-4D97-AF65-F5344CB8AC3E}">
        <p14:creationId xmlns:p14="http://schemas.microsoft.com/office/powerpoint/2010/main" val="2979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14.12.16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FB</a:t>
            </a:r>
            <a:r>
              <a:rPr lang="zh-TW" altLang="en-US" sz="2000" dirty="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 圖表應用、</a:t>
            </a:r>
            <a:r>
              <a:rPr lang="en-US" altLang="zh-TW" sz="2000" dirty="0" smtClean="0">
                <a:ea typeface="標楷體" pitchFamily="65" charset="-120"/>
              </a:rPr>
              <a:t>GOOGLE MAP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FACE BOOK</a:t>
            </a:r>
            <a:r>
              <a:rPr lang="zh-TW" altLang="en-US" sz="2000" dirty="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dirty="0" smtClean="0">
                <a:ea typeface="標楷體" pitchFamily="65" charset="-120"/>
              </a:rPr>
              <a:t>  1. </a:t>
            </a:r>
            <a:r>
              <a:rPr kumimoji="0" lang="en-US" altLang="zh-TW" sz="2000" dirty="0" err="1" smtClean="0">
                <a:ea typeface="標楷體" pitchFamily="65" charset="-120"/>
              </a:rPr>
              <a:t>YouToBE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dirty="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2. MAP--*.KML</a:t>
            </a:r>
            <a:r>
              <a:rPr kumimoji="0" lang="zh-TW" altLang="en-US" sz="2000" dirty="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3. </a:t>
            </a:r>
            <a:r>
              <a:rPr kumimoji="0" lang="zh-TW" altLang="en-US" sz="2000" dirty="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4. </a:t>
            </a:r>
            <a:r>
              <a:rPr kumimoji="0" lang="zh-TW" altLang="en-US" sz="2000" dirty="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5. </a:t>
            </a:r>
            <a:r>
              <a:rPr kumimoji="0" lang="zh-TW" altLang="en-US" sz="2000" dirty="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dirty="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58000" cy="5143500"/>
          </a:xfrm>
        </p:spPr>
      </p:pic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763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16.12.30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53439" y="3244334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https://www.pkstep.com/archives/19738</a:t>
            </a:r>
            <a:endParaRPr lang="zh-TW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17.1.6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672" y="1556792"/>
            <a:ext cx="735329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13.5/31  </a:t>
            </a:r>
            <a:r>
              <a:rPr lang="en-US" altLang="zh-TW" u="sng" dirty="0">
                <a:hlinkClick r:id="rId2"/>
              </a:rPr>
              <a:t>https://www.pkstep.com/archives/19738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dirty="0"/>
              <a:t>「美化圖片」，基礎的裁剪修圖、添加文字、美膚、</a:t>
            </a:r>
            <a:r>
              <a:rPr lang="zh-TW" altLang="en-US" dirty="0" smtClean="0"/>
              <a:t>特效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en-US" dirty="0" smtClean="0"/>
              <a:t>、</a:t>
            </a:r>
            <a:r>
              <a:rPr lang="zh-TW" altLang="en-US" dirty="0"/>
              <a:t>加入貼紙、旋轉與局部修理等美圖工具。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12.5/24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居家照護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大數據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(5.19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ｐｄｆ）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11. 5/17</a:t>
            </a:r>
            <a:r>
              <a:rPr lang="zh-TW" altLang="en-US" dirty="0" smtClean="0"/>
              <a:t>　ｗｗｗ</a:t>
            </a:r>
            <a:r>
              <a:rPr lang="en-US" altLang="zh-TW" dirty="0" smtClean="0"/>
              <a:t>.</a:t>
            </a:r>
            <a:r>
              <a:rPr lang="zh-TW" altLang="en-US" dirty="0" smtClean="0"/>
              <a:t>Ｎｃｌ</a:t>
            </a:r>
            <a:r>
              <a:rPr lang="en-US" altLang="zh-TW" dirty="0" smtClean="0"/>
              <a:t>.</a:t>
            </a:r>
            <a:r>
              <a:rPr lang="zh-TW" altLang="en-US" dirty="0" smtClean="0"/>
              <a:t>Ｅｄｕ</a:t>
            </a:r>
            <a:r>
              <a:rPr lang="en-US" altLang="zh-TW" dirty="0" smtClean="0"/>
              <a:t>.</a:t>
            </a:r>
            <a:r>
              <a:rPr lang="zh-TW" altLang="en-US" dirty="0" smtClean="0"/>
              <a:t>Ｔｗ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10. </a:t>
            </a:r>
            <a:r>
              <a:rPr lang="en-US" altLang="zh-TW" dirty="0"/>
              <a:t>5/10  </a:t>
            </a:r>
            <a:r>
              <a:rPr lang="zh-TW" altLang="en-US" dirty="0" smtClean="0"/>
              <a:t>　</a:t>
            </a:r>
            <a:r>
              <a:rPr lang="en-US" altLang="zh-TW" dirty="0" smtClean="0"/>
              <a:t>2018.5.2 </a:t>
            </a:r>
            <a:r>
              <a:rPr lang="en-US" altLang="zh-TW" dirty="0"/>
              <a:t>Google</a:t>
            </a:r>
            <a:r>
              <a:rPr lang="zh-TW" altLang="en-US" dirty="0"/>
              <a:t>雲端實務應用</a:t>
            </a:r>
          </a:p>
          <a:p>
            <a:r>
              <a:rPr lang="en-US" altLang="zh-TW" sz="1200" dirty="0">
                <a:hlinkClick r:id="rId3"/>
              </a:rPr>
              <a:t>https://docs.google.com/document/d/1EQyaFrEtFrijQGBOzpgqGijntq0Qb7v8j4HLuDc10Xc/edit</a:t>
            </a:r>
            <a:endParaRPr lang="zh-TW" altLang="en-US" sz="1200" dirty="0"/>
          </a:p>
          <a:p>
            <a:endParaRPr lang="en-US" altLang="zh-TW" dirty="0" smtClean="0"/>
          </a:p>
          <a:p>
            <a:r>
              <a:rPr lang="en-US" altLang="zh-TW" dirty="0" smtClean="0"/>
              <a:t>9.   5/3     </a:t>
            </a:r>
            <a:r>
              <a:rPr lang="zh-TW" altLang="en-US" dirty="0" smtClean="0"/>
              <a:t>　</a:t>
            </a:r>
            <a:r>
              <a:rPr lang="en-US" altLang="zh-TW" dirty="0"/>
              <a:t>Google and </a:t>
            </a:r>
            <a:r>
              <a:rPr lang="zh-TW" altLang="en-US" dirty="0"/>
              <a:t>心智圖教學模組</a:t>
            </a:r>
          </a:p>
          <a:p>
            <a:r>
              <a:rPr lang="en-US" altLang="zh-TW" sz="1200" dirty="0">
                <a:hlinkClick r:id="rId4"/>
              </a:rPr>
              <a:t>https://www.mindomo.com/zh/mindmap/bc98ed7cb2fe43faa5f94230e6048676</a:t>
            </a:r>
            <a:endParaRPr lang="en-US" altLang="zh-TW" sz="1200" dirty="0"/>
          </a:p>
          <a:p>
            <a:r>
              <a:rPr lang="zh-TW" altLang="en-US" dirty="0" smtClean="0"/>
              <a:t>　　　　　他山之石 </a:t>
            </a:r>
            <a:r>
              <a:rPr lang="zh-TW" altLang="en-US" dirty="0"/>
              <a:t>可以攻玉教學模組  </a:t>
            </a:r>
            <a:r>
              <a:rPr lang="en-US" altLang="zh-TW" dirty="0"/>
              <a:t>http://stones2jade.blogspot.tw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855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3G-4G-&gt;5G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kimo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yahoo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B(Google).A(Amazon).T(FB)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vs FB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107.12.23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408712" cy="5112568"/>
          </a:xfrm>
        </p:spPr>
      </p:pic>
    </p:spTree>
    <p:extLst>
      <p:ext uri="{BB962C8B-B14F-4D97-AF65-F5344CB8AC3E}">
        <p14:creationId xmlns:p14="http://schemas.microsoft.com/office/powerpoint/2010/main" val="42277988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107.12.30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362503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55986"/>
            <a:ext cx="7632848" cy="5143500"/>
          </a:xfrm>
        </p:spPr>
      </p:pic>
    </p:spTree>
    <p:extLst>
      <p:ext uri="{BB962C8B-B14F-4D97-AF65-F5344CB8AC3E}">
        <p14:creationId xmlns:p14="http://schemas.microsoft.com/office/powerpoint/2010/main" val="303363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3" cy="5030019"/>
          </a:xfrm>
        </p:spPr>
      </p:pic>
    </p:spTree>
    <p:extLst>
      <p:ext uri="{BB962C8B-B14F-4D97-AF65-F5344CB8AC3E}">
        <p14:creationId xmlns:p14="http://schemas.microsoft.com/office/powerpoint/2010/main" val="235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80919" cy="5256584"/>
          </a:xfrm>
        </p:spPr>
      </p:pic>
    </p:spTree>
    <p:extLst>
      <p:ext uri="{BB962C8B-B14F-4D97-AF65-F5344CB8AC3E}">
        <p14:creationId xmlns:p14="http://schemas.microsoft.com/office/powerpoint/2010/main" val="3744796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5256584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128792" cy="4909170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www.internet-world-stats.com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noFill/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4000" dirty="0" smtClean="0"/>
              <a:t>(21</a:t>
            </a:r>
            <a:r>
              <a:rPr lang="zh-TW" altLang="en-US" sz="4000" dirty="0"/>
              <a:t>億</a:t>
            </a:r>
            <a:r>
              <a:rPr lang="en-US" altLang="zh-TW" sz="4000" dirty="0" smtClean="0"/>
              <a:t>FB/42</a:t>
            </a:r>
            <a:r>
              <a:rPr lang="zh-TW" altLang="en-US" sz="4000" dirty="0" smtClean="0">
                <a:solidFill>
                  <a:srgbClr val="FF0000"/>
                </a:solidFill>
              </a:rPr>
              <a:t>億網路人口</a:t>
            </a:r>
            <a:r>
              <a:rPr lang="en-US" altLang="zh-TW" sz="4000" dirty="0" smtClean="0"/>
              <a:t>/76</a:t>
            </a:r>
            <a:r>
              <a:rPr lang="zh-TW" altLang="en-US" sz="4000" dirty="0" smtClean="0"/>
              <a:t>億</a:t>
            </a:r>
            <a:r>
              <a:rPr lang="zh-TW" altLang="en-US" sz="4000" dirty="0"/>
              <a:t>人</a:t>
            </a:r>
            <a:r>
              <a:rPr lang="en-US" altLang="zh-TW" sz="4000" dirty="0"/>
              <a:t>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36712"/>
            <a:ext cx="8175713" cy="685960"/>
          </a:xfrm>
        </p:spPr>
        <p:txBody>
          <a:bodyPr/>
          <a:lstStyle/>
          <a:p>
            <a:r>
              <a:rPr lang="en-US" altLang="zh-TW" sz="2000" dirty="0" smtClean="0"/>
              <a:t>107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FB: 1.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巴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墨</a:t>
            </a:r>
            <a:r>
              <a:rPr lang="en-US" altLang="zh-TW" sz="2000" dirty="0" smtClean="0">
                <a:solidFill>
                  <a:srgbClr val="FF0000"/>
                </a:solidFill>
              </a:rPr>
              <a:t>6.</a:t>
            </a:r>
            <a:r>
              <a:rPr lang="zh-TW" altLang="en-US" sz="2000" dirty="0" smtClean="0">
                <a:solidFill>
                  <a:srgbClr val="FF0000"/>
                </a:solidFill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越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 smtClean="0"/>
              <a:t>土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英</a:t>
            </a:r>
            <a:endParaRPr lang="en-US" altLang="zh-TW" sz="2000" dirty="0" smtClean="0"/>
          </a:p>
          <a:p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FB: 1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墨</a:t>
            </a:r>
            <a:r>
              <a:rPr lang="en-US" altLang="zh-TW" sz="2000" dirty="0"/>
              <a:t>6.</a:t>
            </a:r>
            <a:r>
              <a:rPr lang="zh-TW" altLang="en-US" sz="2000" dirty="0"/>
              <a:t>越</a:t>
            </a:r>
            <a:r>
              <a:rPr lang="en-US" altLang="zh-TW" sz="2000" dirty="0"/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/>
              <a:t>土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/>
              <a:t>10.</a:t>
            </a:r>
            <a:r>
              <a:rPr lang="zh-TW" altLang="en-US" sz="2000" dirty="0"/>
              <a:t>英</a:t>
            </a:r>
            <a:r>
              <a:rPr lang="en-US" altLang="zh-TW" sz="2000" dirty="0"/>
              <a:t>(0.44</a:t>
            </a:r>
            <a:r>
              <a:rPr lang="zh-TW" altLang="en-US" sz="2000" dirty="0"/>
              <a:t>億</a:t>
            </a:r>
            <a:r>
              <a:rPr lang="en-US" altLang="zh-TW" sz="2000" dirty="0"/>
              <a:t>FB/0.62</a:t>
            </a:r>
            <a:r>
              <a:rPr lang="zh-TW" altLang="en-US" sz="2000" dirty="0"/>
              <a:t>億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中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3.</a:t>
            </a:r>
            <a:r>
              <a:rPr lang="zh-TW" altLang="en-US" sz="2000" dirty="0"/>
              <a:t>美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6.</a:t>
            </a:r>
            <a:r>
              <a:rPr lang="zh-TW" altLang="en-US" sz="2000" dirty="0"/>
              <a:t>日</a:t>
            </a:r>
            <a:r>
              <a:rPr lang="en-US" altLang="zh-TW" sz="2000" dirty="0"/>
              <a:t>.</a:t>
            </a:r>
            <a:r>
              <a:rPr lang="zh-TW" altLang="en-US" sz="2000" dirty="0"/>
              <a:t>俄</a:t>
            </a:r>
            <a:r>
              <a:rPr lang="en-US" altLang="zh-TW" sz="2000" dirty="0"/>
              <a:t>.</a:t>
            </a:r>
            <a:r>
              <a:rPr lang="zh-TW" altLang="en-US" sz="2000" dirty="0"/>
              <a:t>奈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>9.</a:t>
            </a:r>
            <a:r>
              <a:rPr lang="zh-TW" altLang="en-US" sz="2000" dirty="0" smtClean="0"/>
              <a:t>墨</a:t>
            </a:r>
            <a:r>
              <a:rPr lang="en-US" altLang="zh-TW" sz="2000" dirty="0" smtClean="0"/>
              <a:t>10.</a:t>
            </a:r>
            <a:r>
              <a:rPr lang="zh-TW" altLang="en-US" sz="2000" dirty="0" smtClean="0"/>
              <a:t>孟</a:t>
            </a:r>
            <a:r>
              <a:rPr lang="en-US" altLang="zh-TW" sz="2000" dirty="0"/>
              <a:t>(0.21</a:t>
            </a:r>
            <a:r>
              <a:rPr lang="zh-TW" altLang="en-US" sz="2000" dirty="0"/>
              <a:t>億</a:t>
            </a:r>
            <a:r>
              <a:rPr lang="en-US" altLang="zh-TW" sz="2000" dirty="0"/>
              <a:t>FB/</a:t>
            </a:r>
            <a:r>
              <a:rPr lang="en-US" altLang="zh-TW" sz="2000" dirty="0">
                <a:solidFill>
                  <a:srgbClr val="FF0000"/>
                </a:solidFill>
              </a:rPr>
              <a:t>0.73</a:t>
            </a:r>
            <a:r>
              <a:rPr lang="zh-TW" altLang="en-US" sz="2000" dirty="0">
                <a:solidFill>
                  <a:srgbClr val="FF0000"/>
                </a:solidFill>
              </a:rPr>
              <a:t>億</a:t>
            </a:r>
            <a:r>
              <a:rPr lang="en-US" altLang="zh-TW" sz="2000" dirty="0"/>
              <a:t>/1.65</a:t>
            </a:r>
            <a:r>
              <a:rPr lang="zh-TW" altLang="en-US" sz="2000" dirty="0"/>
              <a:t>億人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德</a:t>
            </a:r>
            <a:r>
              <a:rPr lang="en-US" altLang="zh-TW" sz="2000" dirty="0"/>
              <a:t>(0.31</a:t>
            </a:r>
            <a:r>
              <a:rPr lang="zh-TW" altLang="en-US" sz="2000" dirty="0"/>
              <a:t>億</a:t>
            </a:r>
            <a:r>
              <a:rPr lang="en-US" altLang="zh-TW" sz="2000" dirty="0"/>
              <a:t>FB/0.723</a:t>
            </a:r>
            <a:r>
              <a:rPr lang="zh-TW" altLang="en-US" sz="2000" dirty="0"/>
              <a:t>億</a:t>
            </a:r>
            <a:r>
              <a:rPr lang="en-US" altLang="zh-TW" sz="2000" dirty="0"/>
              <a:t>/0.80</a:t>
            </a:r>
            <a:r>
              <a:rPr lang="zh-TW" altLang="en-US" sz="2000" dirty="0"/>
              <a:t>億人</a:t>
            </a:r>
            <a:r>
              <a:rPr lang="en-US" altLang="zh-TW" sz="2000" dirty="0"/>
              <a:t>)vs.</a:t>
            </a:r>
            <a:r>
              <a:rPr lang="zh-TW" altLang="en-US" sz="2000" dirty="0"/>
              <a:t>巴基斯坦 </a:t>
            </a:r>
            <a:r>
              <a:rPr lang="en-US" altLang="zh-TW" sz="2000" dirty="0"/>
              <a:t>(0.27</a:t>
            </a:r>
            <a:r>
              <a:rPr lang="zh-TW" altLang="en-US" sz="2000" dirty="0"/>
              <a:t>億</a:t>
            </a:r>
            <a:r>
              <a:rPr lang="en-US" altLang="zh-TW" sz="2000" dirty="0"/>
              <a:t>FB/0.446</a:t>
            </a:r>
            <a:r>
              <a:rPr lang="zh-TW" altLang="en-US" sz="2000" dirty="0"/>
              <a:t>億</a:t>
            </a:r>
            <a:r>
              <a:rPr lang="en-US" altLang="zh-TW" sz="2000" dirty="0"/>
              <a:t>/1.967</a:t>
            </a:r>
            <a:r>
              <a:rPr lang="zh-TW" altLang="en-US" sz="2000" dirty="0"/>
              <a:t>億</a:t>
            </a:r>
            <a:r>
              <a:rPr lang="en-US" altLang="zh-TW" sz="2000" dirty="0"/>
              <a:t>-No.6)</a:t>
            </a:r>
            <a:endParaRPr lang="zh-TW" altLang="en-US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13657" y="62545"/>
            <a:ext cx="8229600" cy="630152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4130" y="240507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6692" y="2761566"/>
            <a:ext cx="181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:7.72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:4.62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:3.2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:1.49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:1.43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俄：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奈及利亞：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0.98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:0.85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孟加拉：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:0.79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:0.63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(99.12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99.12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鄰里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家族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中小學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Skype and Line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100.12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大阪火車站物流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 101.5.2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泰曼古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韓美印物流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牙材物流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醫藥物流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 102.10.20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NB,PDA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資訊流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失智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-FB-(.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internetworldstats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都商圈商流 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(4)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5. 103.2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東北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(3/7.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竹科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百岳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GIS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103.11.29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GIS-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大數據分析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台中市選情出口民調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勤益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104.2 SCM-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心智圖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他山之石可以攻錯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(2).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數位人文教材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7. 104.9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老人市場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經濟指標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所得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租金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股市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工業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在地工具機產業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104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透過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庄種子營之各地 網路記者 建置完成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天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農曆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1-23)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分享頁於 台中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庄教師聯誼會社團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, https://www.facebook.com/groups/1569508046644433/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遶境十八庄周圍大學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國中 與國小 校長與教師在地化文史教材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8. 105.4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深根 大里區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里長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目前已有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有使用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並與 中新里合歡福德宮理事會和 東昇里長 陳進發 里長 合作 建置 台中樂成宮大里區之友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https://www.facebook.com/groups/1692820770986315/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9. 105.9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第二年參與 工業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計劃，今年聚焦 車用電子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GPS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網路資訊 整合 市區 文化創新產業 的 車流資訊 應用 ！勤益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個人網站架站記事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(1997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18:20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1. 86.9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Frontpage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Web Server and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Serv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-U FTP (Pentium-133)(T1=1.54M)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87.9 Windows NT 4.0 Server (IIS Server)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3.88.9 Java Script , Java Applet and ASP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4.89.9 Win2000 Sever 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英文網站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(Resume -&gt; Global Retail Market)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5. 90.9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Shockware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File (*.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swf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91.9 Acrobat file (*.pdf)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7. 92.9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Lisrel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and Fuzzy Tech Software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93.07 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國際論文研究方法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GA (Genetic Algorithms)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基因演算法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重新開站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9. 93.08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中興大學電子商務研究所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SSCI+SCI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國際論文寫作中心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10. 94.08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英特達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楊慶源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MIS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管理系統中心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(SCM+CRM)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11. 95.08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河馬工作坊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何季倫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ASP.NET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(MS-SQL Database)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http://www.chilun.idv.tw/raylin/ask89/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12. 96.08 Wi-Fi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無線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LAN (1.5 M-&gt; 15M)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13. 97.08 Vista Center (42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TV+22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PC+12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NB10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EeePC+3.5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PDA)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14. 98.08 GPS Server (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PaPaGO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)-&gt; Client (PDA+NB-EeePC+V8-2D,3D)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15. 98.0922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自編教材網站建置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國際連鎖企業管理原文教材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自序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16. 98.0929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網路問卷技術專區建置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佈告欄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680" y="97033"/>
            <a:ext cx="8868427" cy="660439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7200" u="sng" dirty="0">
                <a:solidFill>
                  <a:srgbClr val="FF0000"/>
                </a:solidFill>
              </a:rPr>
              <a:t>大學研究所青年</a:t>
            </a:r>
            <a:r>
              <a:rPr lang="en-US" altLang="zh-TW" sz="7200" u="sng" dirty="0">
                <a:solidFill>
                  <a:srgbClr val="FF0000"/>
                </a:solidFill>
              </a:rPr>
              <a:t>(</a:t>
            </a:r>
            <a:r>
              <a:rPr lang="zh-TW" altLang="en-US" sz="7200" u="sng" dirty="0">
                <a:solidFill>
                  <a:srgbClr val="FF0000"/>
                </a:solidFill>
              </a:rPr>
              <a:t>文化創意研究 與 建築設計創業 </a:t>
            </a:r>
            <a:r>
              <a:rPr lang="en-US" altLang="zh-TW" sz="7200" u="sng" dirty="0">
                <a:solidFill>
                  <a:srgbClr val="FF0000"/>
                </a:solidFill>
              </a:rPr>
              <a:t>Team) </a:t>
            </a:r>
            <a:r>
              <a:rPr lang="en-US" altLang="zh-TW" sz="72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7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7200" u="sng" dirty="0">
                <a:solidFill>
                  <a:srgbClr val="FF0000"/>
                </a:solidFill>
              </a:rPr>
              <a:t>文化</a:t>
            </a:r>
            <a:r>
              <a:rPr lang="zh-TW" altLang="en-US" sz="7200" u="sng" dirty="0" smtClean="0">
                <a:solidFill>
                  <a:srgbClr val="FF0000"/>
                </a:solidFill>
              </a:rPr>
              <a:t>創意</a:t>
            </a:r>
            <a:r>
              <a:rPr lang="zh-TW" altLang="en-US" sz="7200" u="sng" dirty="0">
                <a:solidFill>
                  <a:srgbClr val="FF0000"/>
                </a:solidFill>
              </a:rPr>
              <a:t>產業</a:t>
            </a:r>
            <a:endParaRPr lang="en-US" altLang="zh-TW" sz="7200" u="sng" dirty="0">
              <a:solidFill>
                <a:srgbClr val="FF0000"/>
              </a:solidFill>
            </a:endParaRPr>
          </a:p>
          <a:p>
            <a:r>
              <a:rPr lang="zh-TW" altLang="en-US" sz="6400" b="1" dirty="0" smtClean="0"/>
              <a:t>新創</a:t>
            </a:r>
            <a:r>
              <a:rPr lang="zh-TW" altLang="en-US" sz="6400" b="1" dirty="0"/>
              <a:t>育成 培養未來競爭力 </a:t>
            </a:r>
            <a:r>
              <a:rPr lang="en-US" altLang="zh-TW" sz="6400" b="1" dirty="0"/>
              <a:t>T</a:t>
            </a:r>
            <a:r>
              <a:rPr lang="zh-TW" altLang="en-US" sz="6400" b="1" dirty="0"/>
              <a:t>觀點 </a:t>
            </a:r>
          </a:p>
          <a:p>
            <a:r>
              <a:rPr lang="en-US" altLang="zh-TW" sz="6400" b="1" dirty="0"/>
              <a:t>https://www.youtube.com/watch?v=wUfBnBNc2OU</a:t>
            </a:r>
          </a:p>
          <a:p>
            <a:r>
              <a:rPr lang="zh-TW" altLang="en-US" sz="6400" b="1" dirty="0"/>
              <a:t>臺中市舊城區再生</a:t>
            </a:r>
          </a:p>
          <a:p>
            <a:r>
              <a:rPr lang="en-US" altLang="zh-TW" sz="6400" b="1" dirty="0"/>
              <a:t>https://www.youtube.com/watch?v=6s6fABlTGIU&amp;index=3&amp;list=PL4Ozc2-DflgRpBx9Ph6jdEr8xDyNuLmcH</a:t>
            </a:r>
          </a:p>
          <a:p>
            <a:r>
              <a:rPr lang="zh-TW" altLang="en-US" sz="6400" b="1" dirty="0"/>
              <a:t>成立於</a:t>
            </a:r>
            <a:r>
              <a:rPr lang="en-US" altLang="zh-TW" sz="6400" b="1" dirty="0"/>
              <a:t>2000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6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9</a:t>
            </a:r>
            <a:r>
              <a:rPr lang="zh-TW" altLang="en-US" sz="6400" b="1" dirty="0"/>
              <a:t>日</a:t>
            </a:r>
            <a:r>
              <a:rPr lang="en-US" altLang="zh-TW" sz="6400" b="1" dirty="0"/>
              <a:t>- 20</a:t>
            </a:r>
            <a:r>
              <a:rPr lang="zh-TW" altLang="en-US" sz="6400" b="1" dirty="0"/>
              <a:t>號倉庫 </a:t>
            </a:r>
          </a:p>
          <a:p>
            <a:r>
              <a:rPr lang="en-US" altLang="zh-TW" sz="6400" b="1" dirty="0"/>
              <a:t>https://www.youtube.com/watch?v=FbXMXpUPfH0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3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中區再生基地 </a:t>
            </a:r>
            <a:r>
              <a:rPr lang="en-US" altLang="zh-TW" sz="6400" b="1" dirty="0"/>
              <a:t>DRF </a:t>
            </a:r>
            <a:r>
              <a:rPr lang="en-US" altLang="zh-TW" sz="6400" b="1" dirty="0" err="1"/>
              <a:t>Goodot</a:t>
            </a:r>
            <a:r>
              <a:rPr lang="en-US" altLang="zh-TW" sz="6400" b="1" dirty="0"/>
              <a:t> Village(</a:t>
            </a:r>
            <a:r>
              <a:rPr lang="zh-TW" altLang="en-US" sz="6400" b="1" dirty="0"/>
              <a:t>鐵路高架化</a:t>
            </a:r>
            <a:r>
              <a:rPr lang="en-US" altLang="zh-TW" sz="6400" b="1" dirty="0"/>
              <a:t>)</a:t>
            </a:r>
          </a:p>
          <a:p>
            <a:r>
              <a:rPr lang="en-US" altLang="zh-TW" sz="6400" b="1" dirty="0"/>
              <a:t>https://www.facebook.com/GoodotVillage/about/?entry_point=page_nav_about_item&amp;tab=page_info</a:t>
            </a:r>
          </a:p>
          <a:p>
            <a:r>
              <a:rPr lang="zh-TW" altLang="en-US" sz="6400" b="1" dirty="0"/>
              <a:t>統合於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5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21</a:t>
            </a:r>
            <a:r>
              <a:rPr lang="zh-TW" altLang="en-US" sz="6400" b="1" dirty="0"/>
              <a:t>日，</a:t>
            </a:r>
            <a:r>
              <a:rPr lang="zh-TW" altLang="en-US" sz="5600" b="1" dirty="0"/>
              <a:t>國立台灣美術館所屬機關</a:t>
            </a:r>
            <a:r>
              <a:rPr lang="en-US" altLang="zh-TW" sz="5600" b="1" dirty="0"/>
              <a:t>-</a:t>
            </a:r>
            <a:r>
              <a:rPr lang="zh-TW" altLang="en-US" sz="5600" b="1" dirty="0"/>
              <a:t>國立新竹生活美學館、國立彰化生活美學館、國立臺南生活美學館、國立臺東生活美學館。</a:t>
            </a:r>
          </a:p>
          <a:p>
            <a:r>
              <a:rPr lang="en-US" altLang="zh-TW" sz="6400" b="1" dirty="0"/>
              <a:t>https://zh.wikipedia.org/wiki/%E5%9C%8B%E7%AB%8B%E8%87%BA%E7%81%A3%E7%BE%8E%E8%A1%93%E9%A4%A8</a:t>
            </a:r>
          </a:p>
          <a:p>
            <a:r>
              <a:rPr lang="zh-TW" altLang="en-US" sz="6400" b="1" dirty="0"/>
              <a:t>成形於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年底 零時政府 </a:t>
            </a:r>
            <a:r>
              <a:rPr lang="en-US" altLang="zh-TW" sz="6400" b="1" dirty="0"/>
              <a:t>: g0v.tw </a:t>
            </a:r>
            <a:r>
              <a:rPr lang="zh-TW" altLang="en-US" sz="6400" b="1" dirty="0"/>
              <a:t>是一個推動資訊透明化的社群，</a:t>
            </a:r>
            <a:r>
              <a:rPr lang="zh-TW" altLang="en-US" sz="5600" b="1" dirty="0"/>
              <a:t>致力於開發公民參與社會的資訊平台與工具。</a:t>
            </a:r>
            <a:r>
              <a:rPr lang="en-US" altLang="zh-TW" sz="5600" b="1" dirty="0"/>
              <a:t>2012 </a:t>
            </a:r>
            <a:r>
              <a:rPr lang="zh-TW" altLang="en-US" sz="5600" b="1" dirty="0"/>
              <a:t>年底開始成形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2013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好伴</a:t>
            </a:r>
          </a:p>
          <a:p>
            <a:r>
              <a:rPr lang="en-US" altLang="zh-TW" sz="6400" b="1" dirty="0"/>
              <a:t>https://www.facebook.com/HappenTaichung/about/?entry_point=page_nav_about_item&amp;tab=milestone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建國路</a:t>
            </a:r>
            <a:r>
              <a:rPr lang="en-US" altLang="zh-TW" sz="6400" b="1" dirty="0"/>
              <a:t>224</a:t>
            </a:r>
            <a:r>
              <a:rPr lang="zh-TW" altLang="en-US" sz="6400" b="1" dirty="0"/>
              <a:t>號</a:t>
            </a:r>
            <a:r>
              <a:rPr lang="en-US" altLang="zh-TW" sz="6400" b="1" dirty="0"/>
              <a:t>—</a:t>
            </a:r>
            <a:r>
              <a:rPr lang="zh-TW" altLang="en-US" sz="6400" b="1" dirty="0"/>
              <a:t>建國市場田調分享團</a:t>
            </a:r>
          </a:p>
          <a:p>
            <a:r>
              <a:rPr lang="en-US" altLang="zh-TW" sz="6400" b="1" dirty="0"/>
              <a:t>https://www.facebook.com/groups/983242741773683/?ref=bookmarks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2015.05.29 </a:t>
            </a:r>
            <a:r>
              <a:rPr lang="zh-TW" altLang="en-US" sz="6400" b="1" dirty="0"/>
              <a:t>之大里文創觀光夜市</a:t>
            </a:r>
            <a:r>
              <a:rPr lang="en-US" altLang="zh-TW" sz="6400" b="1" dirty="0"/>
              <a:t>: </a:t>
            </a:r>
          </a:p>
          <a:p>
            <a:r>
              <a:rPr lang="en-US" altLang="zh-TW" sz="6400" b="1" dirty="0"/>
              <a:t>https://www.facebook.com/tilimaket168/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看見建國市場</a:t>
            </a:r>
          </a:p>
          <a:p>
            <a:r>
              <a:rPr lang="en-US" altLang="zh-TW" sz="6400" b="1" dirty="0"/>
              <a:t>https://www.facebook.com/groups/183614438706648/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2016.02</a:t>
            </a:r>
            <a:r>
              <a:rPr lang="zh-TW" altLang="en-US" sz="6400" b="1" dirty="0"/>
              <a:t>「</a:t>
            </a:r>
            <a:r>
              <a:rPr lang="en-US" altLang="zh-TW" sz="6400" b="1" dirty="0"/>
              <a:t>1095</a:t>
            </a:r>
            <a:r>
              <a:rPr lang="zh-TW" altLang="en-US" sz="6400" b="1" dirty="0"/>
              <a:t>」代表的是每一位外籍勞工在台三年的故事 </a:t>
            </a:r>
          </a:p>
          <a:p>
            <a:r>
              <a:rPr lang="en-US" altLang="zh-TW" sz="6400" b="1" dirty="0"/>
              <a:t>https://www.facebook.com/pg/MigrationTaichung/about/?ref=page_internal</a:t>
            </a:r>
          </a:p>
          <a:p>
            <a:r>
              <a:rPr lang="en-US" altLang="zh-TW" sz="6400" b="1" dirty="0"/>
              <a:t>https://www.facebook.com/groups/366109553751626/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649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898446" cy="648072"/>
          </a:xfrm>
        </p:spPr>
        <p:txBody>
          <a:bodyPr/>
          <a:lstStyle/>
          <a:p>
            <a:r>
              <a:rPr lang="zh-TW" altLang="en-US" sz="1400" dirty="0"/>
              <a:t>審查項目中，以</a:t>
            </a:r>
            <a:r>
              <a:rPr lang="zh-TW" altLang="en-US" sz="1600" b="1" dirty="0">
                <a:solidFill>
                  <a:srgbClr val="FF0000"/>
                </a:solidFill>
              </a:rPr>
              <a:t>營運模式可行性</a:t>
            </a:r>
            <a:r>
              <a:rPr lang="en-US" altLang="zh-TW" sz="1600" b="1" dirty="0">
                <a:solidFill>
                  <a:srgbClr val="FF0000"/>
                </a:solidFill>
              </a:rPr>
              <a:t>(40%)</a:t>
            </a:r>
            <a:r>
              <a:rPr lang="zh-TW" altLang="en-US" sz="1400" dirty="0"/>
              <a:t>、</a:t>
            </a:r>
            <a:r>
              <a:rPr lang="zh-TW" altLang="en-US" sz="1600" dirty="0">
                <a:solidFill>
                  <a:srgbClr val="FF0000"/>
                </a:solidFill>
              </a:rPr>
              <a:t>管理機制妥適性</a:t>
            </a:r>
            <a:r>
              <a:rPr lang="en-US" altLang="zh-TW" sz="1600" dirty="0">
                <a:solidFill>
                  <a:srgbClr val="FF0000"/>
                </a:solidFill>
              </a:rPr>
              <a:t>(30%)</a:t>
            </a:r>
            <a:r>
              <a:rPr lang="zh-TW" altLang="en-US" sz="1400" dirty="0"/>
              <a:t>占比最高，</a:t>
            </a:r>
            <a:r>
              <a:rPr lang="zh-TW" altLang="en-US" sz="1200" dirty="0"/>
              <a:t>分數最高的前</a:t>
            </a:r>
            <a:r>
              <a:rPr lang="en-US" altLang="zh-TW" sz="1200" dirty="0"/>
              <a:t>2</a:t>
            </a:r>
            <a:r>
              <a:rPr lang="zh-TW" altLang="en-US" sz="1200" dirty="0"/>
              <a:t>名獲得純</a:t>
            </a:r>
            <a:r>
              <a:rPr lang="zh-TW" altLang="en-US" sz="1600" dirty="0">
                <a:solidFill>
                  <a:srgbClr val="FF0000"/>
                </a:solidFill>
              </a:rPr>
              <a:t>網銀</a:t>
            </a:r>
            <a:r>
              <a:rPr lang="zh-TW" altLang="en-US" sz="1600" dirty="0" smtClean="0">
                <a:solidFill>
                  <a:srgbClr val="FF0000"/>
                </a:solidFill>
              </a:rPr>
              <a:t>執照</a:t>
            </a:r>
            <a:r>
              <a:rPr lang="zh-TW" altLang="en-US" sz="1200" dirty="0"/>
              <a:t/>
            </a:r>
            <a:br>
              <a:rPr lang="zh-TW" altLang="en-US" sz="1200" dirty="0"/>
            </a:b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980728"/>
            <a:ext cx="9001000" cy="4525963"/>
          </a:xfrm>
        </p:spPr>
        <p:txBody>
          <a:bodyPr/>
          <a:lstStyle/>
          <a:p>
            <a:r>
              <a:rPr lang="zh-TW" altLang="en-US" sz="2400" dirty="0"/>
              <a:t>目前市場上共</a:t>
            </a:r>
            <a:r>
              <a:rPr lang="en-US" altLang="zh-TW" sz="2400" dirty="0"/>
              <a:t>3</a:t>
            </a:r>
            <a:r>
              <a:rPr lang="zh-TW" altLang="en-US" sz="2400" dirty="0"/>
              <a:t>大陣營在比拚</a:t>
            </a:r>
            <a:r>
              <a:rPr lang="zh-TW" altLang="en-US" sz="2400" dirty="0" smtClean="0"/>
              <a:t>！</a:t>
            </a:r>
            <a:endParaRPr lang="en-US" altLang="zh-TW" sz="2400" dirty="0" smtClean="0"/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日本</a:t>
            </a:r>
            <a:r>
              <a:rPr lang="zh-TW" altLang="en-US" sz="2400" dirty="0"/>
              <a:t>樂天早早就表態參加，跟旗下</a:t>
            </a:r>
            <a:r>
              <a:rPr lang="zh-TW" altLang="en-US" sz="1400" dirty="0">
                <a:solidFill>
                  <a:srgbClr val="FF0000"/>
                </a:solidFill>
              </a:rPr>
              <a:t>沒有銀行</a:t>
            </a:r>
            <a:r>
              <a:rPr lang="zh-TW" altLang="en-US" sz="2400" dirty="0"/>
              <a:t>的國票金控合作。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隨後</a:t>
            </a:r>
            <a:r>
              <a:rPr lang="zh-TW" altLang="en-US" sz="2400" dirty="0"/>
              <a:t>，中華電信也表態，跟兆豐銀合作，純網銀名稱為「將來網路銀行」，股權分配上</a:t>
            </a:r>
            <a:r>
              <a:rPr lang="zh-TW" altLang="en-US" sz="2400" dirty="0">
                <a:solidFill>
                  <a:srgbClr val="FF0000"/>
                </a:solidFill>
              </a:rPr>
              <a:t>中華電信</a:t>
            </a:r>
            <a:r>
              <a:rPr lang="zh-TW" altLang="en-US" sz="2400" dirty="0"/>
              <a:t>持股</a:t>
            </a:r>
            <a:r>
              <a:rPr lang="en-US" altLang="zh-TW" sz="2400" dirty="0"/>
              <a:t>30%</a:t>
            </a:r>
            <a:r>
              <a:rPr lang="zh-TW" altLang="en-US" sz="2400" dirty="0"/>
              <a:t>為第一大股東，兆豐銀行持股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擔任第二大股東與金融主導權，新光金佔</a:t>
            </a:r>
            <a:r>
              <a:rPr lang="en-US" altLang="zh-TW" sz="2400" dirty="0"/>
              <a:t>14%</a:t>
            </a:r>
            <a:r>
              <a:rPr lang="zh-TW" altLang="en-US" sz="2400" dirty="0"/>
              <a:t>、全聯占</a:t>
            </a:r>
            <a:r>
              <a:rPr lang="en-US" altLang="zh-TW" sz="2400" dirty="0"/>
              <a:t>9.9%</a:t>
            </a:r>
            <a:r>
              <a:rPr lang="zh-TW" altLang="en-US" sz="2400" dirty="0"/>
              <a:t>，悠遊卡公司也正研議以</a:t>
            </a:r>
            <a:r>
              <a:rPr lang="en-US" altLang="zh-TW" sz="2400" dirty="0"/>
              <a:t>5%</a:t>
            </a:r>
            <a:r>
              <a:rPr lang="zh-TW" altLang="en-US" sz="2400" dirty="0"/>
              <a:t>股權加入，還有中華郵政、</a:t>
            </a:r>
            <a:r>
              <a:rPr lang="en-US" altLang="zh-TW" sz="2400" dirty="0"/>
              <a:t>PCHOME</a:t>
            </a:r>
            <a:r>
              <a:rPr lang="zh-TW" altLang="en-US" sz="2400" dirty="0"/>
              <a:t>也都研議中。綜觀中華電信的陣容，國家第一大電信公司加上泛公股銀行，若再加上悠遊卡跟中華郵政加入，被稱為是「國家超級艦隊」。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但</a:t>
            </a:r>
            <a:r>
              <a:rPr lang="en-US" altLang="zh-TW" sz="2400" dirty="0"/>
              <a:t>LINE</a:t>
            </a:r>
            <a:r>
              <a:rPr lang="zh-TW" altLang="en-US" sz="2400" dirty="0"/>
              <a:t>也來勢洶洶，跟富邦銀行合作，宣布成立「</a:t>
            </a:r>
            <a:r>
              <a:rPr lang="en-US" altLang="zh-TW" sz="2400" dirty="0"/>
              <a:t>LINE BANK</a:t>
            </a:r>
            <a:r>
              <a:rPr lang="zh-TW" altLang="en-US" sz="2400" dirty="0"/>
              <a:t>」。股權分配上，</a:t>
            </a:r>
            <a:r>
              <a:rPr lang="en-US" altLang="zh-TW" sz="2400" dirty="0"/>
              <a:t>LINE</a:t>
            </a:r>
            <a:r>
              <a:rPr lang="zh-TW" altLang="en-US" sz="2400" dirty="0"/>
              <a:t>已經有明確的股權分布，</a:t>
            </a:r>
            <a:r>
              <a:rPr lang="en-US" altLang="zh-TW" sz="2400" dirty="0"/>
              <a:t>LINE</a:t>
            </a:r>
            <a:r>
              <a:rPr lang="zh-TW" altLang="en-US" sz="2400" dirty="0"/>
              <a:t>持股</a:t>
            </a:r>
            <a:r>
              <a:rPr lang="en-US" altLang="zh-TW" sz="2400" dirty="0"/>
              <a:t>49.9%</a:t>
            </a:r>
            <a:r>
              <a:rPr lang="zh-TW" altLang="en-US" sz="2400" dirty="0"/>
              <a:t>作為第一大股東，富邦</a:t>
            </a:r>
            <a:r>
              <a:rPr lang="zh-TW" altLang="en-US" sz="2400" dirty="0">
                <a:solidFill>
                  <a:srgbClr val="FF0000"/>
                </a:solidFill>
              </a:rPr>
              <a:t>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是第二大股東、具有金融主導權；另加上中信銀、渣打銀、聯邦銀各持股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，還結合</a:t>
            </a:r>
            <a:r>
              <a:rPr lang="en-US" altLang="zh-TW" sz="2400" dirty="0"/>
              <a:t>2</a:t>
            </a:r>
            <a:r>
              <a:rPr lang="zh-TW" altLang="en-US" sz="2400" dirty="0"/>
              <a:t>大</a:t>
            </a:r>
            <a:r>
              <a:rPr lang="zh-TW" altLang="en-US" sz="2400" dirty="0">
                <a:solidFill>
                  <a:srgbClr val="FF0000"/>
                </a:solidFill>
              </a:rPr>
              <a:t>電信業者</a:t>
            </a:r>
            <a:r>
              <a:rPr lang="zh-TW" altLang="en-US" sz="2400" dirty="0"/>
              <a:t>遠傳、台哥大各持股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。</a:t>
            </a:r>
          </a:p>
          <a:p>
            <a:endParaRPr lang="zh-TW" altLang="en-US" sz="16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49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1052736"/>
            <a:ext cx="7802033" cy="5400600"/>
          </a:xfrm>
        </p:spPr>
      </p:pic>
    </p:spTree>
    <p:extLst>
      <p:ext uri="{BB962C8B-B14F-4D97-AF65-F5344CB8AC3E}">
        <p14:creationId xmlns:p14="http://schemas.microsoft.com/office/powerpoint/2010/main" val="207566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124744"/>
            <a:ext cx="8005472" cy="5328592"/>
          </a:xfrm>
        </p:spPr>
      </p:pic>
    </p:spTree>
    <p:extLst>
      <p:ext uri="{BB962C8B-B14F-4D97-AF65-F5344CB8AC3E}">
        <p14:creationId xmlns:p14="http://schemas.microsoft.com/office/powerpoint/2010/main" val="322237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HDMI. RS232C .MIS </a:t>
            </a:r>
            <a:r>
              <a:rPr lang="en-US" altLang="zh-TW" sz="2200" dirty="0" smtClean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2200" dirty="0">
                <a:ea typeface="標楷體" pitchFamily="65" charset="-120"/>
              </a:rPr>
              <a:t>智慧大</a:t>
            </a:r>
            <a:r>
              <a:rPr lang="zh-TW" altLang="en-US" sz="2200" dirty="0" smtClean="0">
                <a:ea typeface="標楷體" pitchFamily="65" charset="-120"/>
              </a:rPr>
              <a:t>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>
                <a:ea typeface="標楷體" pitchFamily="65" charset="-120"/>
              </a:rPr>
              <a:t>智慧</a:t>
            </a:r>
            <a:r>
              <a:rPr lang="zh-TW" altLang="en-US" sz="2200" dirty="0" smtClean="0">
                <a:ea typeface="標楷體" pitchFamily="65" charset="-120"/>
              </a:rPr>
              <a:t>氣象資訊系統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000" dirty="0" smtClean="0">
                <a:ea typeface="標楷體" pitchFamily="65" charset="-120"/>
              </a:rPr>
              <a:t>CPU (i3-i5-i7). RAM. MK-CRM -&gt; AI</a:t>
            </a:r>
            <a:r>
              <a:rPr lang="zh-TW" altLang="en-US" sz="2000" dirty="0" smtClean="0">
                <a:ea typeface="標楷體" pitchFamily="65" charset="-120"/>
              </a:rPr>
              <a:t> 人工智慧</a:t>
            </a:r>
            <a:r>
              <a:rPr lang="en-US" altLang="zh-TW" sz="2000" dirty="0" smtClean="0">
                <a:ea typeface="標楷體" pitchFamily="65" charset="-120"/>
              </a:rPr>
              <a:t>(</a:t>
            </a:r>
            <a:r>
              <a:rPr lang="zh-TW" altLang="en-US" sz="2000" dirty="0"/>
              <a:t>台灣老年人口</a:t>
            </a:r>
            <a:r>
              <a:rPr lang="zh-TW" altLang="en-US" sz="2000" dirty="0" smtClean="0"/>
              <a:t>比例</a:t>
            </a:r>
            <a:r>
              <a:rPr lang="en-US" altLang="zh-TW" sz="2000" dirty="0" smtClean="0"/>
              <a:t>)</a:t>
            </a:r>
            <a:endParaRPr lang="en-US" altLang="zh-TW" sz="20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資料庫管理 *</a:t>
            </a:r>
            <a:r>
              <a:rPr lang="en-US" altLang="zh-TW" sz="2200" dirty="0" smtClean="0">
                <a:ea typeface="標楷體" pitchFamily="65" charset="-120"/>
              </a:rPr>
              <a:t>.dbf +FB -&gt;  IOM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zh-TW" altLang="en-US" sz="2200" dirty="0">
                <a:ea typeface="標楷體" pitchFamily="65" charset="-120"/>
              </a:rPr>
              <a:t>物聯網</a:t>
            </a: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err="1" smtClean="0">
                <a:ea typeface="標楷體" pitchFamily="65" charset="-120"/>
              </a:rPr>
              <a:t>i-phone.Pepper</a:t>
            </a:r>
            <a:r>
              <a:rPr lang="en-US" altLang="zh-TW" sz="2200" dirty="0" smtClean="0">
                <a:ea typeface="標楷體" pitchFamily="65" charset="-120"/>
              </a:rPr>
              <a:t> -&gt; </a:t>
            </a:r>
            <a:r>
              <a:rPr lang="zh-TW" altLang="en-US" sz="2200" dirty="0" smtClean="0">
                <a:ea typeface="標楷體" pitchFamily="65" charset="-120"/>
              </a:rPr>
              <a:t>智慧捷運公車</a:t>
            </a:r>
            <a:r>
              <a:rPr lang="zh-TW" altLang="en-US" sz="2200" dirty="0">
                <a:ea typeface="標楷體" pitchFamily="65" charset="-120"/>
              </a:rPr>
              <a:t>資訊系統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2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應用  </a:t>
            </a:r>
            <a:r>
              <a:rPr lang="en-US" altLang="zh-TW" sz="2400" dirty="0" smtClean="0">
                <a:solidFill>
                  <a:srgbClr val="00B050"/>
                </a:solidFill>
              </a:rPr>
              <a:t>vs </a:t>
            </a:r>
            <a:r>
              <a:rPr lang="zh-TW" altLang="en-US" sz="2400" dirty="0" smtClean="0">
                <a:hlinkClick r:id="rId2"/>
              </a:rPr>
              <a:t>計算機概論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2083362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6483</Words>
  <Application>Microsoft Office PowerPoint</Application>
  <PresentationFormat>如螢幕大小 (4:3)</PresentationFormat>
  <Paragraphs>600</Paragraphs>
  <Slides>69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0" baseType="lpstr">
      <vt:lpstr>預設簡報設計</vt:lpstr>
      <vt:lpstr>PowerPoint 簡報</vt:lpstr>
      <vt:lpstr>PowerPoint 簡報</vt:lpstr>
      <vt:lpstr>PowerPoint 簡報</vt:lpstr>
      <vt:lpstr>期中 108.4教師教學評量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2.9.23-FB人口 全球統計</vt:lpstr>
      <vt:lpstr>電腦軟體整合應用</vt:lpstr>
      <vt:lpstr>電腦軟體整合應用1</vt:lpstr>
      <vt:lpstr>電腦軟體整合應用</vt:lpstr>
      <vt:lpstr>2.9.23-FB人口 全球統計</vt:lpstr>
      <vt:lpstr>PowerPoint 簡報</vt:lpstr>
      <vt:lpstr>顧客關係管理(CRM)</vt:lpstr>
      <vt:lpstr>1.ActivePresenter 是一款錄製螢幕畫面工具，適合用於製作數位講義、手冊、教學文件或互動式研習簡報教材，搭配全功能編輯器來處理影音內容，調整外觀呈現方式，)-  https://drive.google.com/drive/folders/1gZ5VYTaoZZ2kTxAp1TRPtyLOXZSLMETH  2. 南投高商協同教學-04：ActivePresenter基本操作 2 https://youtu.be/c46zgAeQcW4</vt:lpstr>
      <vt:lpstr>期中 108.4教師教學評量</vt:lpstr>
      <vt:lpstr>期末108.6教師教學評量</vt:lpstr>
      <vt:lpstr>期末108.6教師教學評量</vt:lpstr>
      <vt:lpstr>3. 0930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PowerPoint 簡報</vt:lpstr>
      <vt:lpstr>PowerPoint 簡報</vt:lpstr>
      <vt:lpstr>PowerPoint 簡報</vt:lpstr>
      <vt:lpstr>小考1</vt:lpstr>
      <vt:lpstr>小考2</vt:lpstr>
      <vt:lpstr>小考2</vt:lpstr>
      <vt:lpstr>小考3</vt:lpstr>
      <vt:lpstr>PowerPoint 簡報</vt:lpstr>
      <vt:lpstr>5.10/14 計算機應用期中考  50%+ 10題填充題        四大主題-偏好排序. 第5主題-對老師的建議</vt:lpstr>
      <vt:lpstr>PowerPoint 簡報</vt:lpstr>
      <vt:lpstr>PowerPoint 簡報</vt:lpstr>
      <vt:lpstr>9.11/11 </vt:lpstr>
      <vt:lpstr>PowerPoint 簡報</vt:lpstr>
      <vt:lpstr>14.12.16</vt:lpstr>
      <vt:lpstr>PowerPoint 簡報</vt:lpstr>
      <vt:lpstr>16.12.30</vt:lpstr>
      <vt:lpstr>PowerPoint 簡報</vt:lpstr>
      <vt:lpstr>PowerPoint 簡報</vt:lpstr>
      <vt:lpstr>手機螢幕接電腦</vt:lpstr>
      <vt:lpstr>PowerPoint 簡報</vt:lpstr>
      <vt:lpstr>3G-4G-&gt;5G</vt:lpstr>
      <vt:lpstr>PowerPoint 簡報</vt:lpstr>
      <vt:lpstr>PowerPoint 簡報</vt:lpstr>
      <vt:lpstr>107.12.23</vt:lpstr>
      <vt:lpstr>107.12.30</vt:lpstr>
      <vt:lpstr>108.1.6</vt:lpstr>
      <vt:lpstr>108.1.6</vt:lpstr>
      <vt:lpstr>108.1.6</vt:lpstr>
      <vt:lpstr>108.1.6</vt:lpstr>
      <vt:lpstr>全球(21億FB/42億網路人口/76億人)</vt:lpstr>
      <vt:lpstr>18.1/13 期末考</vt:lpstr>
      <vt:lpstr>18.1/13 期末考</vt:lpstr>
      <vt:lpstr>18.1/13 期末考</vt:lpstr>
      <vt:lpstr>PowerPoint 簡報</vt:lpstr>
      <vt:lpstr>審查項目中，以營運模式可行性(40%)、管理機制妥適性(30%)占比最高，分數最高的前2名獲得純網銀執照 </vt:lpstr>
    </vt:vector>
  </TitlesOfParts>
  <Company>CMT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USER</cp:lastModifiedBy>
  <cp:revision>149</cp:revision>
  <dcterms:created xsi:type="dcterms:W3CDTF">2014-02-25T23:42:37Z</dcterms:created>
  <dcterms:modified xsi:type="dcterms:W3CDTF">2019-03-27T01:10:51Z</dcterms:modified>
</cp:coreProperties>
</file>