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5" r:id="rId2"/>
    <p:sldId id="266" r:id="rId3"/>
    <p:sldId id="267" r:id="rId4"/>
    <p:sldId id="269" r:id="rId5"/>
    <p:sldId id="268" r:id="rId6"/>
    <p:sldId id="256" r:id="rId7"/>
    <p:sldId id="257" r:id="rId8"/>
    <p:sldId id="258" r:id="rId9"/>
    <p:sldId id="259" r:id="rId10"/>
    <p:sldId id="260" r:id="rId11"/>
    <p:sldId id="261" r:id="rId12"/>
    <p:sldId id="262" r:id="rId13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77" autoAdjust="0"/>
    <p:restoredTop sz="94660"/>
  </p:normalViewPr>
  <p:slideViewPr>
    <p:cSldViewPr>
      <p:cViewPr varScale="1">
        <p:scale>
          <a:sx n="66" d="100"/>
          <a:sy n="66" d="100"/>
        </p:scale>
        <p:origin x="-149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630724-9E3C-4A8A-A7B9-CDAAD054B274}" type="datetimeFigureOut">
              <a:rPr lang="zh-TW" altLang="en-US" smtClean="0"/>
              <a:pPr/>
              <a:t>2010/12/12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C88513-DD72-4AEF-8DE8-E194C8406C1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E325E-1F79-4F96-91CB-D133FD643F64}" type="datetimeFigureOut">
              <a:rPr lang="zh-TW" altLang="en-US" smtClean="0"/>
              <a:pPr/>
              <a:t>2010/12/12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B4F8E-356C-4D5B-BD0A-6A9593CB992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E325E-1F79-4F96-91CB-D133FD643F64}" type="datetimeFigureOut">
              <a:rPr lang="zh-TW" altLang="en-US" smtClean="0"/>
              <a:pPr/>
              <a:t>2010/12/12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B4F8E-356C-4D5B-BD0A-6A9593CB992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E325E-1F79-4F96-91CB-D133FD643F64}" type="datetimeFigureOut">
              <a:rPr lang="zh-TW" altLang="en-US" smtClean="0"/>
              <a:pPr/>
              <a:t>2010/12/12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B4F8E-356C-4D5B-BD0A-6A9593CB992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E325E-1F79-4F96-91CB-D133FD643F64}" type="datetimeFigureOut">
              <a:rPr lang="zh-TW" altLang="en-US" smtClean="0"/>
              <a:pPr/>
              <a:t>2010/12/12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B4F8E-356C-4D5B-BD0A-6A9593CB992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E325E-1F79-4F96-91CB-D133FD643F64}" type="datetimeFigureOut">
              <a:rPr lang="zh-TW" altLang="en-US" smtClean="0"/>
              <a:pPr/>
              <a:t>2010/12/12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B4F8E-356C-4D5B-BD0A-6A9593CB992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E325E-1F79-4F96-91CB-D133FD643F64}" type="datetimeFigureOut">
              <a:rPr lang="zh-TW" altLang="en-US" smtClean="0"/>
              <a:pPr/>
              <a:t>2010/12/12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B4F8E-356C-4D5B-BD0A-6A9593CB992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E325E-1F79-4F96-91CB-D133FD643F64}" type="datetimeFigureOut">
              <a:rPr lang="zh-TW" altLang="en-US" smtClean="0"/>
              <a:pPr/>
              <a:t>2010/12/12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B4F8E-356C-4D5B-BD0A-6A9593CB992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E325E-1F79-4F96-91CB-D133FD643F64}" type="datetimeFigureOut">
              <a:rPr lang="zh-TW" altLang="en-US" smtClean="0"/>
              <a:pPr/>
              <a:t>2010/12/12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B4F8E-356C-4D5B-BD0A-6A9593CB992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E325E-1F79-4F96-91CB-D133FD643F64}" type="datetimeFigureOut">
              <a:rPr lang="zh-TW" altLang="en-US" smtClean="0"/>
              <a:pPr/>
              <a:t>2010/12/12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B4F8E-356C-4D5B-BD0A-6A9593CB992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E325E-1F79-4F96-91CB-D133FD643F64}" type="datetimeFigureOut">
              <a:rPr lang="zh-TW" altLang="en-US" smtClean="0"/>
              <a:pPr/>
              <a:t>2010/12/12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B4F8E-356C-4D5B-BD0A-6A9593CB992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E325E-1F79-4F96-91CB-D133FD643F64}" type="datetimeFigureOut">
              <a:rPr lang="zh-TW" altLang="en-US" smtClean="0"/>
              <a:pPr/>
              <a:t>2010/12/12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B4F8E-356C-4D5B-BD0A-6A9593CB992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3E325E-1F79-4F96-91CB-D133FD643F64}" type="datetimeFigureOut">
              <a:rPr lang="zh-TW" altLang="en-US" smtClean="0"/>
              <a:pPr/>
              <a:t>2010/12/12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B4F8E-356C-4D5B-BD0A-6A9593CB992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1071545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系務發展顧問訪談對象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857224" y="1142984"/>
            <a:ext cx="4143404" cy="4495816"/>
          </a:xfrm>
        </p:spPr>
        <p:txBody>
          <a:bodyPr>
            <a:normAutofit lnSpcReduction="10000"/>
          </a:bodyPr>
          <a:lstStyle/>
          <a:p>
            <a:r>
              <a:rPr lang="zh-TW" altLang="en-US" sz="2400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服務機構</a:t>
            </a:r>
            <a:r>
              <a:rPr lang="en-US" altLang="zh-TW" sz="2400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20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環</a:t>
            </a:r>
            <a:r>
              <a:rPr lang="zh-TW" altLang="en-US" sz="2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久國際開發有限公司</a:t>
            </a:r>
            <a:endParaRPr lang="en-US" altLang="zh-TW" sz="20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本著</a:t>
            </a:r>
            <a:r>
              <a:rPr lang="en-US" sz="2400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以人為本</a:t>
            </a:r>
            <a:r>
              <a:rPr lang="en-US" sz="24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、以</a:t>
            </a:r>
            <a:r>
              <a:rPr lang="en-US" sz="2400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服務</a:t>
            </a:r>
            <a:r>
              <a:rPr lang="en-US" sz="24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為目的宗旨，於西元1992</a:t>
            </a:r>
            <a:r>
              <a:rPr lang="en-US" sz="24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年初設立環久國際開發有限公司</a:t>
            </a:r>
            <a:r>
              <a:rPr lang="zh-TW" altLang="en-US" sz="24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，</a:t>
            </a:r>
            <a:r>
              <a:rPr lang="en-US" sz="2400" dirty="0" err="1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成立之初公司即秉持著</a:t>
            </a:r>
            <a:r>
              <a:rPr lang="en-US" sz="2400" dirty="0" err="1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誠信</a:t>
            </a:r>
            <a:r>
              <a:rPr lang="zh-TW" altLang="en-US" sz="24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sz="2400" dirty="0" err="1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專業</a:t>
            </a:r>
            <a:r>
              <a:rPr lang="zh-TW" altLang="en-US" sz="24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sz="2400" dirty="0" err="1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服務</a:t>
            </a:r>
            <a:r>
              <a:rPr lang="zh-TW" altLang="en-US" sz="24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sz="2400" dirty="0" err="1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創新</a:t>
            </a:r>
            <a:r>
              <a:rPr lang="en-US" sz="2400" dirty="0" err="1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之四大經營理念創業精神暨企業文化</a:t>
            </a:r>
            <a:endParaRPr lang="en-US" sz="24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algn="l"/>
            <a:endParaRPr lang="en-US" altLang="zh-TW" sz="2100" dirty="0" smtClean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  <a:p>
            <a:pPr algn="l"/>
            <a:r>
              <a:rPr lang="zh-TW" altLang="en-US" sz="2800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姓名</a:t>
            </a:r>
            <a:r>
              <a:rPr lang="en-US" altLang="zh-TW" sz="2800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2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邱麗琴</a:t>
            </a:r>
            <a:endParaRPr lang="en-US" altLang="zh-TW" sz="28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algn="l"/>
            <a:endParaRPr lang="en-US" altLang="zh-TW" sz="2100" dirty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  <a:p>
            <a:pPr algn="l"/>
            <a:r>
              <a:rPr lang="zh-TW" altLang="en-US" sz="2800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職稱</a:t>
            </a:r>
            <a:r>
              <a:rPr lang="en-US" altLang="zh-TW" sz="2800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28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副總經理</a:t>
            </a:r>
            <a:endParaRPr lang="en-US" sz="28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algn="l"/>
            <a:endParaRPr lang="zh-TW" altLang="en-US" sz="20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endParaRPr lang="zh-TW" altLang="en-US" sz="2100" dirty="0"/>
          </a:p>
        </p:txBody>
      </p:sp>
      <p:pic>
        <p:nvPicPr>
          <p:cNvPr id="2050" name="Picture 2" descr="G:\LeisurelyPlanter-0.6.1.3\DSC098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1214422"/>
            <a:ext cx="3714776" cy="3500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00"/>
                            </p:stCondLst>
                            <p:childTnLst>
                              <p:par>
                                <p:cTn id="16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900"/>
                            </p:stCondLst>
                            <p:childTnLst>
                              <p:par>
                                <p:cTn id="2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650"/>
                            </p:stCondLst>
                            <p:childTnLst>
                              <p:par>
                                <p:cTn id="3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/>
          </a:bodyPr>
          <a:lstStyle/>
          <a:p>
            <a:pPr algn="l"/>
            <a:r>
              <a:rPr lang="en-US" altLang="zh-TW" sz="4000" dirty="0" smtClean="0">
                <a:latin typeface="標楷體" pitchFamily="65" charset="-120"/>
                <a:ea typeface="標楷體" pitchFamily="65" charset="-120"/>
              </a:rPr>
              <a:t>5.</a:t>
            </a:r>
            <a:r>
              <a:rPr lang="zh-TW" altLang="en-US" sz="4000" dirty="0" smtClean="0">
                <a:solidFill>
                  <a:schemeClr val="tx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對於我們大一新鮮人學習人力資源管理有什麼建議</a:t>
            </a:r>
            <a:endParaRPr lang="zh-TW" altLang="en-US" sz="4000" dirty="0">
              <a:solidFill>
                <a:schemeClr val="tx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txBody>
          <a:bodyPr/>
          <a:lstStyle/>
          <a:p>
            <a:pPr marL="0">
              <a:buNone/>
            </a:pP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0">
              <a:buNone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多嘗試打工，藉此</a:t>
            </a:r>
            <a:r>
              <a:rPr lang="zh-TW" altLang="en-US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了解基層的想法</a:t>
            </a:r>
            <a:r>
              <a:rPr lang="zh-TW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相處方式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，然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0">
              <a:buNone/>
            </a:pP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0">
              <a:buNone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後在</a:t>
            </a:r>
            <a:r>
              <a:rPr lang="zh-TW" altLang="en-US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抗壓、情緒層面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的管理是很重要的，一樣也要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0">
              <a:buNone/>
            </a:pP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0">
              <a:buNone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懂得法規，例如：</a:t>
            </a:r>
            <a:r>
              <a:rPr lang="zh-TW" altLang="en-US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勞動基準法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就業服務法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來預防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0">
              <a:buNone/>
            </a:pPr>
            <a:endParaRPr lang="en-US" altLang="zh-TW" dirty="0" smtClean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  <a:p>
            <a:pPr marL="0">
              <a:buNone/>
            </a:pPr>
            <a:r>
              <a:rPr lang="zh-TW" altLang="en-US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勞資爭議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和</a:t>
            </a:r>
            <a:r>
              <a:rPr lang="zh-TW" altLang="en-US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勞保爭議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50"/>
                            </p:stCondLst>
                            <p:childTnLst>
                              <p:par>
                                <p:cTn id="16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600"/>
                            </p:stCondLst>
                            <p:childTnLst>
                              <p:par>
                                <p:cTn id="22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150"/>
                            </p:stCondLst>
                            <p:childTnLst>
                              <p:par>
                                <p:cTn id="28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/>
          </a:bodyPr>
          <a:lstStyle/>
          <a:p>
            <a:pPr algn="l"/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補充</a:t>
            </a:r>
            <a:r>
              <a:rPr lang="en-US" altLang="zh-TW" sz="4000" dirty="0" smtClean="0"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sz="4000" dirty="0" smtClean="0">
                <a:solidFill>
                  <a:schemeClr val="tx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招募外籍工作者方面工作人對於厚黑學有什麼想法</a:t>
            </a:r>
            <a:endParaRPr lang="zh-TW" altLang="en-US" sz="4000" dirty="0">
              <a:solidFill>
                <a:schemeClr val="tx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txBody>
          <a:bodyPr/>
          <a:lstStyle/>
          <a:p>
            <a:pPr marL="0">
              <a:buNone/>
            </a:pPr>
            <a:r>
              <a:rPr lang="zh-TW" altLang="en-US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厚黑學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是一種</a:t>
            </a:r>
            <a:r>
              <a:rPr lang="zh-TW" altLang="en-US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結合透知敵人心理加以利用別人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，而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0">
              <a:buNone/>
            </a:pP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0">
              <a:buNone/>
            </a:pPr>
            <a:r>
              <a:rPr lang="zh-TW" altLang="en-US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設計陷害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或是</a:t>
            </a:r>
            <a:r>
              <a:rPr lang="zh-TW" altLang="en-US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當墊腳石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的方式，</a:t>
            </a:r>
            <a:r>
              <a:rPr lang="zh-TW" altLang="en-US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得到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自己</a:t>
            </a:r>
            <a:r>
              <a:rPr lang="zh-TW" altLang="en-US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最後目的</a:t>
            </a:r>
            <a:endParaRPr lang="en-US" altLang="zh-TW" dirty="0" smtClean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  <a:p>
            <a:pPr marL="0">
              <a:buNone/>
            </a:pPr>
            <a:endParaRPr lang="en-US" altLang="zh-TW" dirty="0" smtClean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  <a:p>
            <a:pPr marL="0">
              <a:buNone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的一種人生哲學，</a:t>
            </a:r>
            <a:r>
              <a:rPr lang="zh-TW" altLang="en-US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以人為本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的基礎下，厚黑學存在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0">
              <a:buNone/>
            </a:pP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0">
              <a:buNone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是不好的，邱副總的想法是她相信</a:t>
            </a:r>
            <a:r>
              <a:rPr lang="zh-TW" altLang="en-US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善有善報，惡有</a:t>
            </a:r>
            <a:endParaRPr lang="en-US" altLang="zh-TW" dirty="0" smtClean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  <a:p>
            <a:pPr marL="0">
              <a:buNone/>
            </a:pPr>
            <a:endParaRPr lang="en-US" altLang="zh-TW" dirty="0" smtClean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  <a:p>
            <a:pPr marL="0">
              <a:buNone/>
            </a:pPr>
            <a:r>
              <a:rPr lang="zh-TW" altLang="en-US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惡報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，所以比較不建議我們接觸這方面。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50"/>
                            </p:stCondLst>
                            <p:childTnLst>
                              <p:par>
                                <p:cTn id="16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600"/>
                            </p:stCondLst>
                            <p:childTnLst>
                              <p:par>
                                <p:cTn id="22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150"/>
                            </p:stCondLst>
                            <p:childTnLst>
                              <p:par>
                                <p:cTn id="28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700"/>
                            </p:stCondLst>
                            <p:childTnLst>
                              <p:par>
                                <p:cTn id="34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56792"/>
          </a:xfrm>
        </p:spPr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完美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END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3074" name="Picture 2" descr="G:\LeisurelyPlanter-0.6.1.3\DSC0984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3212976"/>
            <a:ext cx="4499992" cy="36450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5" name="Picture 3" descr="G:\LeisurelyPlanter-0.6.1.3\DSC098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68760"/>
            <a:ext cx="4572000" cy="306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7772400" cy="928693"/>
          </a:xfrm>
        </p:spPr>
        <p:txBody>
          <a:bodyPr/>
          <a:lstStyle/>
          <a:p>
            <a:r>
              <a:rPr lang="zh-TW" altLang="en-US" dirty="0">
                <a:solidFill>
                  <a:schemeClr val="tx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關東組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0" y="1500174"/>
            <a:ext cx="5857884" cy="4143404"/>
          </a:xfrm>
        </p:spPr>
        <p:txBody>
          <a:bodyPr/>
          <a:lstStyle/>
          <a:p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組長</a:t>
            </a:r>
            <a:r>
              <a:rPr lang="en-US" altLang="zh-TW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dirty="0" smtClean="0">
                <a:solidFill>
                  <a:schemeClr val="tx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烽傑</a:t>
            </a:r>
          </a:p>
          <a:p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組員</a:t>
            </a:r>
            <a:r>
              <a:rPr lang="en-US" altLang="zh-TW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dirty="0" smtClean="0">
                <a:solidFill>
                  <a:schemeClr val="tx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厚森</a:t>
            </a:r>
            <a:endParaRPr lang="en-US" altLang="zh-TW" dirty="0" smtClean="0">
              <a:solidFill>
                <a:schemeClr val="tx2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    </a:t>
            </a:r>
            <a:r>
              <a:rPr lang="zh-TW" altLang="en-US" dirty="0" smtClean="0">
                <a:solidFill>
                  <a:schemeClr val="tx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育傑</a:t>
            </a:r>
            <a:endParaRPr lang="en-US" altLang="zh-TW" dirty="0" smtClean="0">
              <a:solidFill>
                <a:schemeClr val="tx2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solidFill>
                  <a:schemeClr val="tx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     學宜</a:t>
            </a:r>
            <a:endParaRPr lang="en-US" altLang="zh-TW" dirty="0" smtClean="0">
              <a:solidFill>
                <a:schemeClr val="tx2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solidFill>
                  <a:schemeClr val="tx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     楨翔</a:t>
            </a:r>
            <a:endParaRPr lang="en-US" altLang="zh-TW" dirty="0" smtClean="0">
              <a:solidFill>
                <a:schemeClr val="tx2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solidFill>
                  <a:schemeClr val="tx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     凱</a:t>
            </a:r>
            <a:r>
              <a:rPr lang="zh-TW" altLang="en-US" dirty="0">
                <a:solidFill>
                  <a:schemeClr val="tx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勛</a:t>
            </a:r>
          </a:p>
        </p:txBody>
      </p:sp>
      <p:pic>
        <p:nvPicPr>
          <p:cNvPr id="1026" name="Picture 2" descr="C:\Users\林宏睿\Desktop\495cd14a93f8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1571612"/>
            <a:ext cx="4024340" cy="28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00"/>
                            </p:stCondLst>
                            <p:childTnLst>
                              <p:par>
                                <p:cTn id="16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900"/>
                            </p:stCondLst>
                            <p:childTnLst>
                              <p:par>
                                <p:cTn id="22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450"/>
                            </p:stCondLst>
                            <p:childTnLst>
                              <p:par>
                                <p:cTn id="28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50"/>
                            </p:stCondLst>
                            <p:childTnLst>
                              <p:par>
                                <p:cTn id="40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100"/>
                            </p:stCondLst>
                            <p:childTnLst>
                              <p:par>
                                <p:cTn id="4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tx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目錄</a:t>
            </a:r>
            <a:endParaRPr lang="zh-TW" altLang="en-US" dirty="0">
              <a:solidFill>
                <a:schemeClr val="tx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algn="ctr">
              <a:buNone/>
            </a:pP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dirty="0" smtClean="0">
                <a:solidFill>
                  <a:schemeClr val="tx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我們故事</a:t>
            </a:r>
            <a:endParaRPr lang="en-US" altLang="zh-TW" dirty="0" smtClean="0">
              <a:solidFill>
                <a:schemeClr val="tx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algn="ctr">
              <a:buNone/>
            </a:pP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algn="ctr">
              <a:buNone/>
            </a:pP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dirty="0" smtClean="0">
                <a:solidFill>
                  <a:schemeClr val="tx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訪談問題</a:t>
            </a:r>
            <a:endParaRPr lang="en-US" altLang="zh-TW" dirty="0" smtClean="0">
              <a:solidFill>
                <a:schemeClr val="tx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algn="ctr">
              <a:buNone/>
            </a:pP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algn="ctr">
              <a:buNone/>
            </a:pP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 dirty="0" smtClean="0">
                <a:solidFill>
                  <a:schemeClr val="tx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補充問題</a:t>
            </a:r>
            <a:endParaRPr lang="en-US" altLang="zh-TW" dirty="0" smtClean="0">
              <a:solidFill>
                <a:schemeClr val="tx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algn="ctr">
              <a:buNone/>
            </a:pP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algn="ctr">
              <a:buNone/>
            </a:pP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4.</a:t>
            </a:r>
            <a:r>
              <a:rPr lang="zh-TW" altLang="en-US" dirty="0" smtClean="0">
                <a:solidFill>
                  <a:schemeClr val="tx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完美</a:t>
            </a:r>
            <a:r>
              <a:rPr lang="en-US" altLang="zh-TW" dirty="0" smtClean="0">
                <a:solidFill>
                  <a:schemeClr val="tx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END</a:t>
            </a:r>
            <a:endParaRPr lang="zh-TW" altLang="en-US" dirty="0">
              <a:solidFill>
                <a:schemeClr val="tx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750"/>
                            </p:stCondLst>
                            <p:childTnLst>
                              <p:par>
                                <p:cTn id="28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>
                <a:solidFill>
                  <a:schemeClr val="tx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我們的故事</a:t>
            </a:r>
            <a:r>
              <a:rPr lang="en-US" altLang="zh-TW" dirty="0" smtClean="0">
                <a:solidFill>
                  <a:schemeClr val="tx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dirty="0" smtClean="0">
                <a:solidFill>
                  <a:schemeClr val="tx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dirty="0" smtClean="0">
                <a:solidFill>
                  <a:schemeClr val="tx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之一</a:t>
            </a:r>
            <a:endParaRPr lang="zh-TW" alt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txBody>
          <a:bodyPr/>
          <a:lstStyle/>
          <a:p>
            <a:pPr marL="0">
              <a:buNone/>
            </a:pPr>
            <a:r>
              <a:rPr lang="zh-TW" altLang="en-US" dirty="0" smtClean="0">
                <a:solidFill>
                  <a:schemeClr val="tx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關東組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這個名字象徵著關東煮裡面的食材有不同的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0">
              <a:buNone/>
            </a:pP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0">
              <a:buNone/>
            </a:pPr>
            <a:r>
              <a:rPr lang="zh-TW" altLang="en-US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味道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和</a:t>
            </a:r>
            <a:r>
              <a:rPr lang="zh-TW" altLang="en-US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形狀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，我們則是有著不同的</a:t>
            </a:r>
            <a:r>
              <a:rPr lang="zh-TW" altLang="en-US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習慣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和</a:t>
            </a:r>
            <a:r>
              <a:rPr lang="zh-TW" altLang="en-US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個性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，也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0">
              <a:buNone/>
            </a:pP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0">
              <a:buNone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就是如此才想取這個名字，代表著我們跟關東煮裡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0">
              <a:buNone/>
            </a:pP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0">
              <a:buNone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的食材一樣都是不同的個體，因緣際會下我們聚在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0">
              <a:buNone/>
            </a:pP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0">
              <a:buNone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一起成為了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『</a:t>
            </a:r>
            <a:r>
              <a:rPr lang="zh-TW" altLang="en-US" dirty="0" smtClean="0">
                <a:solidFill>
                  <a:schemeClr val="tx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關東組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』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50"/>
                            </p:stCondLst>
                            <p:childTnLst>
                              <p:par>
                                <p:cTn id="16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600"/>
                            </p:stCondLst>
                            <p:childTnLst>
                              <p:par>
                                <p:cTn id="22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150"/>
                            </p:stCondLst>
                            <p:childTnLst>
                              <p:par>
                                <p:cTn id="28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700"/>
                            </p:stCondLst>
                            <p:childTnLst>
                              <p:par>
                                <p:cTn id="34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84784"/>
          </a:xfrm>
        </p:spPr>
        <p:txBody>
          <a:bodyPr/>
          <a:lstStyle/>
          <a:p>
            <a:r>
              <a:rPr lang="zh-TW" altLang="en-US" dirty="0" smtClean="0">
                <a:solidFill>
                  <a:schemeClr val="tx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我們的故事</a:t>
            </a:r>
            <a:r>
              <a:rPr lang="en-US" altLang="zh-TW" dirty="0" smtClean="0">
                <a:solidFill>
                  <a:schemeClr val="tx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dirty="0" smtClean="0">
                <a:solidFill>
                  <a:schemeClr val="tx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dirty="0" smtClean="0">
                <a:solidFill>
                  <a:schemeClr val="tx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之二</a:t>
            </a:r>
            <a:endParaRPr lang="zh-TW" altLang="en-US" dirty="0">
              <a:solidFill>
                <a:schemeClr val="tx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027" name="Picture 3" descr="G:\LeisurelyPlanter-0.6.1.3\DSC0983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000" y="188640"/>
            <a:ext cx="3060000" cy="357321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28" name="Picture 4" descr="G:\LeisurelyPlanter-0.6.1.3\DSC098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8640"/>
            <a:ext cx="3063750" cy="3420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29" name="Picture 5" descr="G:\LeisurelyPlanter-0.6.1.3\DSC0983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1988840"/>
            <a:ext cx="4536504" cy="486916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556791"/>
          </a:xfrm>
        </p:spPr>
        <p:txBody>
          <a:bodyPr>
            <a:normAutofit/>
          </a:bodyPr>
          <a:lstStyle/>
          <a:p>
            <a:pPr algn="l"/>
            <a:r>
              <a:rPr lang="en-US" altLang="zh-TW" sz="4000" dirty="0" smtClean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4000" dirty="0" smtClean="0">
                <a:solidFill>
                  <a:schemeClr val="tx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用什麼方式篩選外籍工作者</a:t>
            </a:r>
            <a:endParaRPr lang="zh-TW" altLang="en-US" sz="4000" dirty="0">
              <a:solidFill>
                <a:schemeClr val="tx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0" y="1700808"/>
            <a:ext cx="9144000" cy="5157192"/>
          </a:xfrm>
        </p:spPr>
        <p:txBody>
          <a:bodyPr/>
          <a:lstStyle/>
          <a:p>
            <a:pPr algn="l"/>
            <a:endParaRPr lang="en-US" altLang="zh-TW" dirty="0" smtClean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  <a:p>
            <a:pPr algn="l"/>
            <a:r>
              <a:rPr lang="zh-TW" altLang="en-US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親自</a:t>
            </a:r>
            <a:r>
              <a:rPr lang="zh-TW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至當地</a:t>
            </a:r>
            <a:r>
              <a:rPr lang="zh-TW" altLang="en-US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挑選</a:t>
            </a:r>
            <a:r>
              <a:rPr lang="zh-TW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，從</a:t>
            </a:r>
            <a:r>
              <a:rPr lang="zh-TW" altLang="en-US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第一印象與行為舉止來觀察</a:t>
            </a:r>
            <a:r>
              <a:rPr lang="zh-TW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是</a:t>
            </a:r>
            <a:endParaRPr lang="en-US" altLang="zh-TW" dirty="0" smtClean="0">
              <a:solidFill>
                <a:schemeClr val="tx1">
                  <a:lumMod val="95000"/>
                  <a:lumOff val="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algn="l"/>
            <a:endParaRPr lang="en-US" altLang="zh-TW" dirty="0" smtClean="0">
              <a:solidFill>
                <a:schemeClr val="tx1">
                  <a:lumMod val="95000"/>
                  <a:lumOff val="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algn="l"/>
            <a:r>
              <a:rPr lang="zh-TW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否適用，設職訓中心，從</a:t>
            </a:r>
            <a:r>
              <a:rPr lang="zh-TW" altLang="en-US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生活中觀察細節、習慣</a:t>
            </a:r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來</a:t>
            </a:r>
            <a:endParaRPr lang="en-US" altLang="zh-TW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algn="l"/>
            <a:endParaRPr lang="en-US" altLang="zh-TW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algn="l"/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決定是否適用。</a:t>
            </a:r>
            <a:endParaRPr lang="en-US" altLang="zh-TW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algn="l"/>
            <a:endParaRPr lang="en-US" altLang="zh-TW" dirty="0" smtClean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  <a:p>
            <a:pPr algn="l"/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缺點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：</a:t>
            </a:r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成本高</a:t>
            </a:r>
            <a:endParaRPr lang="zh-TW" altLang="en-US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50"/>
                            </p:stCondLst>
                            <p:childTnLst>
                              <p:par>
                                <p:cTn id="16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600"/>
                            </p:stCondLst>
                            <p:childTnLst>
                              <p:par>
                                <p:cTn id="22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400"/>
                            </p:stCondLst>
                            <p:childTnLst>
                              <p:par>
                                <p:cTn id="28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8964488" cy="1556792"/>
          </a:xfrm>
        </p:spPr>
        <p:txBody>
          <a:bodyPr>
            <a:normAutofit/>
          </a:bodyPr>
          <a:lstStyle/>
          <a:p>
            <a:pPr algn="l"/>
            <a:r>
              <a:rPr lang="en-US" altLang="zh-TW" sz="4000" dirty="0" smtClean="0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z="4000" dirty="0" smtClean="0">
                <a:solidFill>
                  <a:schemeClr val="tx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外籍工作者來台任用年齡層</a:t>
            </a:r>
            <a:endParaRPr lang="zh-TW" altLang="en-US" sz="4000" dirty="0">
              <a:solidFill>
                <a:schemeClr val="tx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pPr marL="0">
              <a:buNone/>
            </a:pPr>
            <a:endParaRPr lang="en-US" altLang="zh-TW" dirty="0" smtClean="0"/>
          </a:p>
          <a:p>
            <a:pPr marL="0">
              <a:buNone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符合法律規定，需</a:t>
            </a:r>
            <a:r>
              <a:rPr lang="zh-TW" altLang="en-US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滿</a:t>
            </a:r>
            <a:r>
              <a:rPr lang="en-US" altLang="zh-TW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20</a:t>
            </a:r>
            <a:r>
              <a:rPr lang="zh-TW" altLang="en-US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歲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，但就</a:t>
            </a:r>
            <a:r>
              <a:rPr lang="zh-TW" altLang="en-US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台灣而言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以</a:t>
            </a:r>
            <a:r>
              <a:rPr lang="en-US" altLang="zh-TW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30</a:t>
            </a:r>
            <a:r>
              <a:rPr lang="zh-TW" altLang="en-US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歲內</a:t>
            </a:r>
            <a:endParaRPr lang="en-US" altLang="zh-TW" dirty="0" smtClean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  <a:p>
            <a:pPr marL="0">
              <a:buNone/>
            </a:pPr>
            <a:endParaRPr lang="en-US" altLang="zh-TW" dirty="0" smtClean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  <a:p>
            <a:pPr marL="0">
              <a:buNone/>
            </a:pPr>
            <a:r>
              <a:rPr lang="zh-TW" altLang="en-US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為佳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，其他工作，</a:t>
            </a:r>
            <a:r>
              <a:rPr lang="zh-TW" altLang="en-US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家庭看護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以</a:t>
            </a:r>
            <a:r>
              <a:rPr lang="en-US" altLang="zh-TW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30~35</a:t>
            </a:r>
            <a:r>
              <a:rPr lang="zh-TW" altLang="en-US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歲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為主，年輕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0">
              <a:buNone/>
            </a:pP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0">
              <a:buNone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人雖有較佳的體力但</a:t>
            </a:r>
            <a:r>
              <a:rPr lang="zh-TW" altLang="en-US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抗壓性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較不夠。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150"/>
                            </p:stCondLst>
                            <p:childTnLst>
                              <p:par>
                                <p:cTn id="16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800"/>
                            </p:stCondLst>
                            <p:childTnLst>
                              <p:par>
                                <p:cTn id="22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03648"/>
          </a:xfrm>
        </p:spPr>
        <p:txBody>
          <a:bodyPr>
            <a:normAutofit/>
          </a:bodyPr>
          <a:lstStyle/>
          <a:p>
            <a:pPr algn="l"/>
            <a:r>
              <a:rPr lang="en-US" altLang="zh-TW" sz="4000" dirty="0" smtClean="0"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 sz="4000" dirty="0" smtClean="0">
                <a:solidFill>
                  <a:schemeClr val="tx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想從事招募外籍工作者方面工作，需具備什麼能力</a:t>
            </a:r>
            <a:endParaRPr lang="zh-TW" altLang="en-US" sz="4000" dirty="0">
              <a:solidFill>
                <a:schemeClr val="tx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txBody>
          <a:bodyPr/>
          <a:lstStyle/>
          <a:p>
            <a:pPr marL="0">
              <a:buNone/>
            </a:pPr>
            <a:endParaRPr lang="en-US" altLang="zh-TW" dirty="0" smtClean="0"/>
          </a:p>
          <a:p>
            <a:pPr marL="0">
              <a:buNone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需具備</a:t>
            </a:r>
            <a:r>
              <a:rPr lang="zh-TW" altLang="en-US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人力資源管理的觀念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，能考取</a:t>
            </a:r>
            <a:r>
              <a:rPr lang="zh-TW" altLang="en-US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就業服務乙級</a:t>
            </a:r>
            <a:endParaRPr lang="en-US" altLang="zh-TW" dirty="0" smtClean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  <a:p>
            <a:pPr marL="0">
              <a:buNone/>
            </a:pPr>
            <a:endParaRPr lang="en-US" altLang="zh-TW" dirty="0" smtClean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  <a:p>
            <a:pPr marL="0">
              <a:buNone/>
            </a:pPr>
            <a:r>
              <a:rPr lang="zh-TW" altLang="en-US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技術士證照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，需具備</a:t>
            </a:r>
            <a:r>
              <a:rPr lang="zh-TW" altLang="en-US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產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銷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人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發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財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等法規的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0">
              <a:buNone/>
            </a:pP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0">
              <a:buNone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基本知識。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50"/>
                            </p:stCondLst>
                            <p:childTnLst>
                              <p:par>
                                <p:cTn id="16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600"/>
                            </p:stCondLst>
                            <p:childTnLst>
                              <p:par>
                                <p:cTn id="22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/>
          </a:bodyPr>
          <a:lstStyle/>
          <a:p>
            <a:pPr algn="l"/>
            <a:r>
              <a:rPr lang="en-US" altLang="zh-TW" sz="4000" dirty="0" smtClean="0">
                <a:latin typeface="標楷體" pitchFamily="65" charset="-120"/>
                <a:ea typeface="標楷體" pitchFamily="65" charset="-120"/>
              </a:rPr>
              <a:t>4.</a:t>
            </a:r>
            <a:r>
              <a:rPr lang="zh-TW" altLang="en-US" sz="4000" dirty="0" smtClean="0">
                <a:solidFill>
                  <a:schemeClr val="tx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外籍工作者是否會衝擊到台灣的就業人口</a:t>
            </a:r>
            <a:endParaRPr lang="zh-TW" altLang="en-US" sz="4000" dirty="0">
              <a:solidFill>
                <a:schemeClr val="tx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txBody>
          <a:bodyPr/>
          <a:lstStyle/>
          <a:p>
            <a:pPr marL="0">
              <a:buNone/>
            </a:pP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0">
              <a:buNone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外籍工作者來台</a:t>
            </a:r>
            <a:r>
              <a:rPr lang="zh-TW" altLang="en-US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並非補充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只是</a:t>
            </a:r>
            <a:r>
              <a:rPr lang="zh-TW" altLang="en-US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替代政策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，由於現在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0">
              <a:buNone/>
            </a:pP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0">
              <a:buNone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社會上基層工作，</a:t>
            </a:r>
            <a:r>
              <a:rPr lang="zh-TW" altLang="en-US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工作環境惡劣危險性又高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想從</a:t>
            </a:r>
            <a:endParaRPr lang="en-US" altLang="zh-TW" dirty="0" smtClean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  <a:p>
            <a:pPr marL="0">
              <a:buNone/>
            </a:pPr>
            <a:endParaRPr lang="en-US" altLang="zh-TW" dirty="0" smtClean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  <a:p>
            <a:pPr marL="0">
              <a:buNone/>
            </a:pPr>
            <a:r>
              <a:rPr lang="zh-TW" altLang="en-US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事的人少之又少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，所以只能</a:t>
            </a:r>
            <a:r>
              <a:rPr lang="zh-TW" altLang="en-US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仰賴外籍工作者的替代</a:t>
            </a:r>
            <a:endParaRPr lang="en-US" altLang="zh-TW" dirty="0" smtClean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  <a:p>
            <a:pPr marL="0">
              <a:buNone/>
            </a:pPr>
            <a:endParaRPr lang="en-US" altLang="zh-TW" dirty="0" smtClean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  <a:p>
            <a:pPr marL="0">
              <a:buNone/>
            </a:pPr>
            <a:r>
              <a:rPr lang="zh-TW" altLang="en-US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性政策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來解決這等問題。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50"/>
                            </p:stCondLst>
                            <p:childTnLst>
                              <p:par>
                                <p:cTn id="16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600"/>
                            </p:stCondLst>
                            <p:childTnLst>
                              <p:par>
                                <p:cTn id="22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150"/>
                            </p:stCondLst>
                            <p:childTnLst>
                              <p:par>
                                <p:cTn id="28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</TotalTime>
  <Words>508</Words>
  <Application>Microsoft Office PowerPoint</Application>
  <PresentationFormat>如螢幕大小 (4:3)</PresentationFormat>
  <Paragraphs>86</Paragraphs>
  <Slides>12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13" baseType="lpstr">
      <vt:lpstr>Office 佈景主題</vt:lpstr>
      <vt:lpstr>系務發展顧問訪談對象</vt:lpstr>
      <vt:lpstr>關東組</vt:lpstr>
      <vt:lpstr>目錄</vt:lpstr>
      <vt:lpstr>我們的故事 之一</vt:lpstr>
      <vt:lpstr>我們的故事 之二</vt:lpstr>
      <vt:lpstr>1.用什麼方式篩選外籍工作者</vt:lpstr>
      <vt:lpstr>2.外籍工作者來台任用年齡層</vt:lpstr>
      <vt:lpstr>3.想從事招募外籍工作者方面工作，需具備什麼能力</vt:lpstr>
      <vt:lpstr>4.外籍工作者是否會衝擊到台灣的就業人口</vt:lpstr>
      <vt:lpstr>5.對於我們大一新鮮人學習人力資源管理有什麼建議</vt:lpstr>
      <vt:lpstr>補充.招募外籍工作者方面工作人對於厚黑學有什麼想法</vt:lpstr>
      <vt:lpstr>完美END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user</dc:creator>
  <cp:lastModifiedBy>user</cp:lastModifiedBy>
  <cp:revision>34</cp:revision>
  <dcterms:created xsi:type="dcterms:W3CDTF">2010-12-11T13:49:21Z</dcterms:created>
  <dcterms:modified xsi:type="dcterms:W3CDTF">2010-12-12T09:18:58Z</dcterms:modified>
</cp:coreProperties>
</file>