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9" r:id="rId1"/>
  </p:sldMasterIdLst>
  <p:notesMasterIdLst>
    <p:notesMasterId r:id="rId16"/>
  </p:notesMasterIdLst>
  <p:handoutMasterIdLst>
    <p:handoutMasterId r:id="rId17"/>
  </p:handoutMasterIdLst>
  <p:sldIdLst>
    <p:sldId id="306" r:id="rId2"/>
    <p:sldId id="267" r:id="rId3"/>
    <p:sldId id="316" r:id="rId4"/>
    <p:sldId id="317" r:id="rId5"/>
    <p:sldId id="318" r:id="rId6"/>
    <p:sldId id="320" r:id="rId7"/>
    <p:sldId id="322" r:id="rId8"/>
    <p:sldId id="324" r:id="rId9"/>
    <p:sldId id="325" r:id="rId10"/>
    <p:sldId id="326" r:id="rId11"/>
    <p:sldId id="328" r:id="rId12"/>
    <p:sldId id="329" r:id="rId13"/>
    <p:sldId id="270" r:id="rId14"/>
    <p:sldId id="303" r:id="rId1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B6B"/>
    <a:srgbClr val="264DAE"/>
    <a:srgbClr val="4ADAD7"/>
    <a:srgbClr val="8A8A8A"/>
    <a:srgbClr val="90A3A6"/>
    <a:srgbClr val="435153"/>
    <a:srgbClr val="EDDFF5"/>
    <a:srgbClr val="493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01" autoAdjust="0"/>
    <p:restoredTop sz="91681" autoAdjust="0"/>
  </p:normalViewPr>
  <p:slideViewPr>
    <p:cSldViewPr snapToGrid="0">
      <p:cViewPr>
        <p:scale>
          <a:sx n="75" d="100"/>
          <a:sy n="75" d="100"/>
        </p:scale>
        <p:origin x="-16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1998" y="-9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82FFE-0CB2-4183-9B38-F00E27D0CA85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2D646-C1FE-4616-A81B-10096E34F5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631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0E44F4B-8501-4225-97EF-A0D2D91BB1CC}" type="datetimeFigureOut">
              <a:rPr lang="en-US"/>
              <a:pPr>
                <a:defRPr/>
              </a:pPr>
              <a:t>10/4/2013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1945C6E-1FEB-4D14-B0A3-F97F3DBB6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043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AF7946-0D42-4A85-8822-3656427C9FBB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D8A8F3-B750-48C9-9D8C-15268670F45B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2AD0BB-FF94-4C89-9F69-549181C3C3A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8C74C22-E7EE-4022-A703-434D4BB9DCA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6B2944-5C74-41C7-9B4A-0880F96CFE69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FA340B7-DFD3-4927-B2F7-C80B714C189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0C75B0-44C3-46EC-9B6B-25582295C500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7E8EB0-7058-4D03-80C6-2CC88A0A95AF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8C9433-AB04-46FE-93ED-93ACBE48A94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D14CDE-1AAD-4B95-9D3F-0B38F4F00E93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BBFD2AD-43AB-4069-BADB-5823BCA946A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1D3A7A-BEA7-4E24-9E63-FEAAC5A31CA8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B716AA7-826F-401A-966D-769C989DE6D8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800B46-448B-4C5F-9BCE-7E5BB64B654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31579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0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0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1" y="1335313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605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76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9520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866900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0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2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62925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  <p:extLst>
      <p:ext uri="{BB962C8B-B14F-4D97-AF65-F5344CB8AC3E}">
        <p14:creationId xmlns:p14="http://schemas.microsoft.com/office/powerpoint/2010/main" val="180856543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64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713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6" y="5852160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802121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146466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62675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6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2542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040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191922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1324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98903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17478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39924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76381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920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098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29741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6097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855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3" y="325971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03496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47275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3551357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69593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1023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04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873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149573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9702" y="1079501"/>
            <a:ext cx="8577072" cy="522594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848806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5479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781048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78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984016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6719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6093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8544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1528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079501"/>
            <a:ext cx="8577072" cy="522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263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  <p:sldLayoutId id="2147483972" r:id="rId13"/>
    <p:sldLayoutId id="2147483973" r:id="rId14"/>
    <p:sldLayoutId id="2147483974" r:id="rId15"/>
    <p:sldLayoutId id="2147483975" r:id="rId16"/>
    <p:sldLayoutId id="2147483976" r:id="rId17"/>
    <p:sldLayoutId id="2147483977" r:id="rId18"/>
    <p:sldLayoutId id="2147483978" r:id="rId19"/>
    <p:sldLayoutId id="2147483979" r:id="rId20"/>
    <p:sldLayoutId id="2147483980" r:id="rId21"/>
    <p:sldLayoutId id="2147483981" r:id="rId22"/>
    <p:sldLayoutId id="2147483982" r:id="rId23"/>
    <p:sldLayoutId id="2147483983" r:id="rId24"/>
    <p:sldLayoutId id="2147483984" r:id="rId25"/>
    <p:sldLayoutId id="2147483985" r:id="rId26"/>
    <p:sldLayoutId id="2147483986" r:id="rId27"/>
    <p:sldLayoutId id="2147483987" r:id="rId28"/>
    <p:sldLayoutId id="2147483988" r:id="rId29"/>
    <p:sldLayoutId id="2147483989" r:id="rId30"/>
    <p:sldLayoutId id="2147483990" r:id="rId31"/>
    <p:sldLayoutId id="2147483991" r:id="rId32"/>
    <p:sldLayoutId id="2147483992" r:id="rId33"/>
    <p:sldLayoutId id="2147483993" r:id="rId34"/>
    <p:sldLayoutId id="2147483994" r:id="rId35"/>
    <p:sldLayoutId id="2147483995" r:id="rId36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1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微軟正黑體" pitchFamily="34" charset="-120"/>
          <a:ea typeface="微軟正黑體" pitchFamily="34" charset="-120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ubtitle 2"/>
          <p:cNvSpPr>
            <a:spLocks noGrp="1"/>
          </p:cNvSpPr>
          <p:nvPr>
            <p:ph type="subTitle" idx="1"/>
          </p:nvPr>
        </p:nvSpPr>
        <p:spPr>
          <a:xfrm>
            <a:off x="236538" y="4157663"/>
            <a:ext cx="4375150" cy="2139047"/>
          </a:xfrm>
        </p:spPr>
        <p:txBody>
          <a:bodyPr/>
          <a:lstStyle/>
          <a:p>
            <a:r>
              <a:rPr lang="en-US" altLang="zh-TW" b="1" dirty="0"/>
              <a:t>John </a:t>
            </a:r>
            <a:r>
              <a:rPr lang="en-US" altLang="zh-TW" b="1" dirty="0" err="1"/>
              <a:t>Rullan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Cisco Certified Instructor Trainer</a:t>
            </a:r>
            <a:br>
              <a:rPr lang="en-US" altLang="zh-TW" dirty="0"/>
            </a:br>
            <a:r>
              <a:rPr lang="en-US" altLang="zh-TW" dirty="0"/>
              <a:t>Thomas A. Edison CTE HS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en-US" altLang="zh-TW" b="1" dirty="0"/>
              <a:t>Stephen Lynch</a:t>
            </a:r>
            <a:br>
              <a:rPr lang="en-US" altLang="zh-TW" b="1" dirty="0"/>
            </a:br>
            <a:r>
              <a:rPr lang="en-US" altLang="zh-TW" dirty="0"/>
              <a:t>Network Architect, CCIE #36243</a:t>
            </a:r>
            <a:br>
              <a:rPr lang="en-US" altLang="zh-TW" dirty="0"/>
            </a:br>
            <a:r>
              <a:rPr lang="en-US" altLang="zh-TW" dirty="0"/>
              <a:t>ABS Technology Architects</a:t>
            </a:r>
          </a:p>
        </p:txBody>
      </p:sp>
      <p:sp>
        <p:nvSpPr>
          <p:cNvPr id="37890" name="Title 1"/>
          <p:cNvSpPr>
            <a:spLocks noGrp="1"/>
          </p:cNvSpPr>
          <p:nvPr>
            <p:ph type="ctrTitle"/>
          </p:nvPr>
        </p:nvSpPr>
        <p:spPr bwMode="auto">
          <a:xfrm>
            <a:off x="280988" y="1384300"/>
            <a:ext cx="5722937" cy="1677988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r>
              <a:rPr lang="en-US" altLang="zh-CN" smtClean="0">
                <a:ea typeface="黑体" pitchFamily="2" charset="-122"/>
                <a:cs typeface="Arial" charset="0"/>
              </a:rPr>
              <a:t>IPv6</a:t>
            </a:r>
            <a:r>
              <a:rPr lang="zh-CN" altLang="en-US" smtClean="0">
                <a:ea typeface="黑体" pitchFamily="2" charset="-122"/>
                <a:cs typeface="Arial" charset="0"/>
              </a:rPr>
              <a:t>定址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1"/>
            <a:endParaRPr lang="zh-CN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IPv6</a:t>
            </a:r>
            <a:r>
              <a:rPr lang="zh-TW" altLang="en-US" dirty="0" smtClean="0"/>
              <a:t> </a:t>
            </a:r>
            <a:r>
              <a:rPr lang="zh-TW" altLang="en-US" dirty="0" smtClean="0"/>
              <a:t>位</a:t>
            </a:r>
            <a:r>
              <a:rPr lang="zh-CN" altLang="en-US" dirty="0" smtClean="0"/>
              <a:t>址類別</a:t>
            </a:r>
            <a:endParaRPr lang="zh-CN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zh-TW" altLang="en-US" sz="2200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單點傳送位址</a:t>
            </a:r>
            <a:endParaRPr lang="zh-CN" altLang="en-US" sz="2200" b="1" dirty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唯一</a:t>
            </a:r>
            <a:r>
              <a:rPr lang="zh-CN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標識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CN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IPv6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設備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的單個介面。</a:t>
            </a:r>
            <a:endParaRPr lang="zh-CN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發送到單點傳送位址目標的資料封包從一個主機傳輸到目的主機。</a:t>
            </a:r>
            <a:endParaRPr lang="zh-CN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一個介面可能有多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 </a:t>
            </a:r>
            <a:r>
              <a:rPr lang="en-US" altLang="zh-CN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IPv6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CN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zh-CN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址或</a:t>
            </a:r>
            <a:r>
              <a:rPr lang="zh-CN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一個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CN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IPv6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CN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zh-CN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址和</a:t>
            </a:r>
            <a:r>
              <a:rPr lang="zh-CN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一個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CN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IPv4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位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址，稱為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“雙重堆疊”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CN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如果</a:t>
            </a:r>
            <a:r>
              <a:rPr lang="zh-CN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CN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IPv6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介面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輸入位址時出錯，用戶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必須下 </a:t>
            </a:r>
            <a:r>
              <a:rPr lang="en-US" altLang="zh-CN" sz="1800" b="1" dirty="0" smtClean="0">
                <a:solidFill>
                  <a:srgbClr val="0070C0"/>
                </a:solidFill>
                <a:latin typeface="Courier New" panose="02070309020205020404" pitchFamily="49" charset="0"/>
                <a:ea typeface="微軟正黑體" panose="020B0604030504040204" pitchFamily="34" charset="-120"/>
                <a:cs typeface="Courier New" panose="02070309020205020404" pitchFamily="49" charset="0"/>
              </a:rPr>
              <a:t>no </a:t>
            </a:r>
            <a:r>
              <a:rPr lang="en-US" altLang="zh-CN" sz="1800" b="1" dirty="0">
                <a:solidFill>
                  <a:srgbClr val="0070C0"/>
                </a:solidFill>
                <a:latin typeface="Courier New" panose="02070309020205020404" pitchFamily="49" charset="0"/>
                <a:ea typeface="微軟正黑體" panose="020B0604030504040204" pitchFamily="34" charset="-120"/>
                <a:cs typeface="Courier New" panose="02070309020205020404" pitchFamily="49" charset="0"/>
              </a:rPr>
              <a:t>ipv6 </a:t>
            </a:r>
            <a:r>
              <a:rPr lang="en-US" altLang="zh-CN" sz="1800" b="1" dirty="0" smtClean="0">
                <a:solidFill>
                  <a:srgbClr val="0070C0"/>
                </a:solidFill>
                <a:latin typeface="Courier New" panose="02070309020205020404" pitchFamily="49" charset="0"/>
                <a:ea typeface="微軟正黑體" panose="020B0604030504040204" pitchFamily="34" charset="-120"/>
                <a:cs typeface="Courier New" panose="02070309020205020404" pitchFamily="49" charset="0"/>
              </a:rPr>
              <a:t>address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Courier New" panose="02070309020205020404" pitchFamily="49" charset="0"/>
              </a:rPr>
              <a:t> 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命令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，然後輸入正確的位址，否則該錯誤位址仍然存在。</a:t>
            </a:r>
            <a:r>
              <a:rPr lang="zh-CN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（見圖）</a:t>
            </a:r>
          </a:p>
          <a:p>
            <a:pPr lvl="1"/>
            <a:endParaRPr lang="zh-CN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632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2300" y="1339850"/>
            <a:ext cx="4554538" cy="401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IPv6</a:t>
            </a:r>
            <a:r>
              <a:rPr lang="zh-TW" altLang="en-US" dirty="0" smtClean="0"/>
              <a:t> </a:t>
            </a:r>
            <a:r>
              <a:rPr lang="zh-TW" altLang="en-US" dirty="0" smtClean="0"/>
              <a:t>位</a:t>
            </a:r>
            <a:r>
              <a:rPr lang="zh-TW" altLang="en-US" dirty="0" smtClean="0"/>
              <a:t>址類別（續）</a:t>
            </a:r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0070C0"/>
                </a:solidFill>
              </a:rPr>
              <a:t>多點傳送位址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dirty="0" smtClean="0"/>
              <a:t>多點傳送位址可標識一組介面。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dirty="0" smtClean="0"/>
              <a:t>所有多點傳送位址由其保留位址範圍 </a:t>
            </a:r>
            <a:r>
              <a:rPr lang="en-US" altLang="zh-TW" dirty="0" smtClean="0"/>
              <a:t>FF00::0/8</a:t>
            </a:r>
            <a:r>
              <a:rPr lang="zh-TW" altLang="en-US" dirty="0" smtClean="0"/>
              <a:t> 進行識別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dirty="0" smtClean="0"/>
              <a:t>發送到多點傳送位址的資料封包傳輸到標識了該位址的所有設備。</a:t>
            </a:r>
          </a:p>
          <a:p>
            <a:pPr lvl="1"/>
            <a:endParaRPr lang="zh-TW" altLang="en-US" dirty="0" smtClean="0"/>
          </a:p>
          <a:p>
            <a:endParaRPr lang="zh-TW" altLang="en-US" dirty="0" smtClean="0"/>
          </a:p>
          <a:p>
            <a:r>
              <a:rPr lang="zh-TW" altLang="en-US" b="1" dirty="0" smtClean="0">
                <a:solidFill>
                  <a:srgbClr val="0070C0"/>
                </a:solidFill>
              </a:rPr>
              <a:t>任播位址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dirty="0" smtClean="0"/>
              <a:t>單點傳送位址可以分配給多個介面</a:t>
            </a:r>
            <a:r>
              <a:rPr lang="en-US" altLang="zh-TW" dirty="0" smtClean="0"/>
              <a:t>/</a:t>
            </a:r>
            <a:r>
              <a:rPr lang="zh-TW" altLang="en-US" dirty="0" smtClean="0"/>
              <a:t>設備。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dirty="0" smtClean="0"/>
              <a:t>發送到任播位址的資料封包只進入組的最近成員，取決於路由協定的距離度量。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dirty="0" smtClean="0"/>
              <a:t>任播是單點傳送和多點傳送之間的交叉。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dirty="0" smtClean="0"/>
              <a:t>任播和多點傳送之間的區別在於，任播資料封包只發送到單個設備，而多點傳送資料封包發送到多個設備。</a:t>
            </a:r>
            <a:endParaRPr lang="zh-TW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855788" y="2846388"/>
            <a:ext cx="5670550" cy="955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2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        協定	</a:t>
            </a:r>
            <a:r>
              <a:rPr lang="zh-TW" altLang="en-US" sz="12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                  </a:t>
            </a:r>
            <a:r>
              <a:rPr lang="en-US" altLang="zh-CN" sz="12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IPv4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多點傳送	</a:t>
            </a:r>
            <a:r>
              <a:rPr lang="zh-TW" altLang="en-US" sz="12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                 </a:t>
            </a:r>
            <a:r>
              <a:rPr lang="en-US" altLang="zh-CN" sz="12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IPv6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多點傳送</a:t>
            </a:r>
            <a:endParaRPr lang="zh-CN" altLang="en-US" sz="1200" b="1" dirty="0">
              <a:solidFill>
                <a:srgbClr val="000000"/>
              </a:solidFill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OSPF</a:t>
            </a:r>
            <a:r>
              <a:rPr lang="zh-CN" altLang="en-US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（路由器）	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224.0.0.5		</a:t>
            </a:r>
            <a:r>
              <a:rPr lang="en-US" altLang="zh-CN" sz="1200" b="1" dirty="0" smtClean="0">
                <a:solidFill>
                  <a:srgbClr val="FF0000"/>
                </a:solidFill>
                <a:ea typeface="黑体" pitchFamily="49" charset="-122"/>
                <a:cs typeface="Arial" pitchFamily="34" charset="0"/>
              </a:rPr>
              <a:t>FF02</a:t>
            </a:r>
            <a:r>
              <a:rPr lang="en-US" altLang="zh-CN" sz="1200" b="1" dirty="0">
                <a:solidFill>
                  <a:srgbClr val="FF0000"/>
                </a:solidFill>
                <a:ea typeface="黑体" pitchFamily="49" charset="-122"/>
                <a:cs typeface="Arial" pitchFamily="34" charset="0"/>
              </a:rPr>
              <a:t>::5</a:t>
            </a:r>
            <a:r>
              <a:rPr lang="zh-CN" altLang="en-US" sz="1200" dirty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	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OSPF (DR/BDR)	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224.0.0.6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		</a:t>
            </a:r>
            <a:r>
              <a:rPr lang="en-US" altLang="zh-CN" sz="1200" b="1" dirty="0" smtClean="0">
                <a:solidFill>
                  <a:srgbClr val="FF0000"/>
                </a:solidFill>
                <a:ea typeface="黑体" pitchFamily="49" charset="-122"/>
                <a:cs typeface="Arial" pitchFamily="34" charset="0"/>
              </a:rPr>
              <a:t>FF02</a:t>
            </a:r>
            <a:r>
              <a:rPr lang="en-US" altLang="zh-CN" sz="1200" b="1" dirty="0">
                <a:solidFill>
                  <a:srgbClr val="FF0000"/>
                </a:solidFill>
                <a:ea typeface="黑体" pitchFamily="49" charset="-122"/>
                <a:cs typeface="Arial" pitchFamily="34" charset="0"/>
              </a:rPr>
              <a:t>::6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RIPv2		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224.0.0.9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		</a:t>
            </a:r>
            <a:r>
              <a:rPr lang="en-US" altLang="zh-CN" sz="1200" b="1" dirty="0" smtClean="0">
                <a:solidFill>
                  <a:srgbClr val="FF0000"/>
                </a:solidFill>
                <a:ea typeface="黑体" pitchFamily="49" charset="-122"/>
                <a:cs typeface="Arial" pitchFamily="34" charset="0"/>
              </a:rPr>
              <a:t>FF02</a:t>
            </a:r>
            <a:r>
              <a:rPr lang="en-US" altLang="zh-CN" sz="1200" b="1" dirty="0">
                <a:solidFill>
                  <a:srgbClr val="FF0000"/>
                </a:solidFill>
                <a:ea typeface="黑体" pitchFamily="49" charset="-122"/>
                <a:cs typeface="Arial" pitchFamily="34" charset="0"/>
              </a:rPr>
              <a:t>::9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EIGRP		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224.0.0.10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		</a:t>
            </a:r>
            <a:r>
              <a:rPr lang="en-US" altLang="zh-CN" sz="1200" b="1" dirty="0" smtClean="0">
                <a:solidFill>
                  <a:srgbClr val="FF0000"/>
                </a:solidFill>
                <a:ea typeface="黑体" pitchFamily="49" charset="-122"/>
                <a:cs typeface="Arial" pitchFamily="34" charset="0"/>
              </a:rPr>
              <a:t>FF02</a:t>
            </a:r>
            <a:r>
              <a:rPr lang="en-US" altLang="zh-CN" sz="1200" b="1" dirty="0">
                <a:solidFill>
                  <a:srgbClr val="FF0000"/>
                </a:solidFill>
                <a:ea typeface="黑体" pitchFamily="49" charset="-122"/>
                <a:cs typeface="Arial" pitchFamily="34" charset="0"/>
              </a:rPr>
              <a:t>::A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 smtClean="0"/>
              <a:t>IPv6</a:t>
            </a:r>
            <a:r>
              <a:rPr lang="zh-TW" altLang="en-US" dirty="0" smtClean="0"/>
              <a:t> </a:t>
            </a:r>
            <a:r>
              <a:rPr lang="zh-TW" altLang="en-US" dirty="0" smtClean="0"/>
              <a:t>位</a:t>
            </a:r>
            <a:r>
              <a:rPr lang="zh-TW" altLang="en-US" dirty="0"/>
              <a:t>址</a:t>
            </a:r>
            <a:r>
              <a:rPr lang="zh-TW" altLang="en-US" dirty="0" smtClean="0"/>
              <a:t>類別（續）</a:t>
            </a:r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1480"/>
              </a:spcBef>
            </a:pPr>
            <a:r>
              <a:rPr lang="zh-TW" altLang="en-US" b="1" dirty="0">
                <a:solidFill>
                  <a:srgbClr val="0070C0"/>
                </a:solidFill>
              </a:rPr>
              <a:t>本地鏈路位址</a:t>
            </a:r>
          </a:p>
          <a:p>
            <a:pPr lvl="1"/>
            <a:r>
              <a:rPr lang="zh-TW" altLang="en-US" dirty="0" smtClean="0"/>
              <a:t>本地鏈路位址用於單個本地鏈路。</a:t>
            </a:r>
          </a:p>
          <a:p>
            <a:pPr lvl="1"/>
            <a:r>
              <a:rPr lang="zh-TW" altLang="en-US" dirty="0" smtClean="0"/>
              <a:t>本地鏈路位址在所有介面上自動配置。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也可以手動指派</a:t>
            </a:r>
            <a:r>
              <a:rPr lang="en-US" altLang="zh-TW" dirty="0" smtClean="0"/>
              <a:t>)</a:t>
            </a:r>
            <a:endParaRPr lang="zh-TW" altLang="en-US" dirty="0" smtClean="0"/>
          </a:p>
          <a:p>
            <a:pPr lvl="1"/>
            <a:r>
              <a:rPr lang="zh-TW" altLang="en-US" dirty="0" smtClean="0"/>
              <a:t>本地鏈路位址的前置碼是 </a:t>
            </a:r>
            <a:r>
              <a:rPr lang="en-US" altLang="zh-TW" dirty="0" smtClean="0"/>
              <a:t>FE80::X/10</a:t>
            </a:r>
            <a:r>
              <a:rPr lang="zh-TW" altLang="en-US" dirty="0" smtClean="0"/>
              <a:t>。</a:t>
            </a:r>
          </a:p>
          <a:p>
            <a:pPr lvl="1"/>
            <a:r>
              <a:rPr lang="zh-TW" altLang="en-US" dirty="0" smtClean="0"/>
              <a:t>路由器不會轉送目的地址和</a:t>
            </a:r>
            <a:r>
              <a:rPr lang="zh-TW" altLang="en-US" dirty="0"/>
              <a:t>來</a:t>
            </a:r>
            <a:r>
              <a:rPr lang="zh-TW" altLang="en-US" dirty="0" smtClean="0"/>
              <a:t>源位址中包含本地鏈路位址的資料封包。</a:t>
            </a:r>
          </a:p>
          <a:p>
            <a:pPr>
              <a:spcBef>
                <a:spcPts val="1480"/>
              </a:spcBef>
            </a:pPr>
            <a:r>
              <a:rPr lang="zh-TW" altLang="en-US" b="1" dirty="0">
                <a:solidFill>
                  <a:srgbClr val="0070C0"/>
                </a:solidFill>
              </a:rPr>
              <a:t>迴路位址</a:t>
            </a:r>
          </a:p>
          <a:p>
            <a:pPr lvl="1"/>
            <a:r>
              <a:rPr lang="zh-TW" altLang="en-US" dirty="0" smtClean="0"/>
              <a:t>與 </a:t>
            </a:r>
            <a:r>
              <a:rPr lang="en-US" altLang="zh-TW" dirty="0" smtClean="0"/>
              <a:t>IPv4 127.0.0.1</a:t>
            </a:r>
            <a:r>
              <a:rPr lang="zh-TW" altLang="en-US" dirty="0" smtClean="0"/>
              <a:t> </a:t>
            </a:r>
            <a:r>
              <a:rPr lang="en-US" altLang="zh-TW" dirty="0" smtClean="0"/>
              <a:t>(127.0.0.0/8)</a:t>
            </a:r>
            <a:r>
              <a:rPr lang="zh-TW" altLang="en-US" dirty="0" smtClean="0"/>
              <a:t> 位址的功能相似</a:t>
            </a:r>
          </a:p>
          <a:p>
            <a:pPr lvl="1"/>
            <a:r>
              <a:rPr lang="zh-TW" altLang="en-US" dirty="0" smtClean="0"/>
              <a:t>迴路位址是 </a:t>
            </a:r>
            <a:r>
              <a:rPr lang="en-US" altLang="zh-TW" dirty="0" smtClean="0"/>
              <a:t>0:0:0:0:0:0:0:1</a:t>
            </a:r>
            <a:r>
              <a:rPr lang="zh-TW" altLang="en-US" dirty="0" smtClean="0"/>
              <a:t>，或使用雙冒號簡化為 </a:t>
            </a:r>
            <a:r>
              <a:rPr lang="en-US" altLang="zh-TW" dirty="0" smtClean="0"/>
              <a:t>::1</a:t>
            </a:r>
            <a:r>
              <a:rPr lang="zh-TW" altLang="en-US" dirty="0" smtClean="0"/>
              <a:t>。</a:t>
            </a:r>
          </a:p>
          <a:p>
            <a:pPr lvl="1"/>
            <a:r>
              <a:rPr lang="zh-TW" altLang="en-US" dirty="0" smtClean="0"/>
              <a:t>迴路位址用於設備向其自身發送資料封包</a:t>
            </a:r>
          </a:p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 smtClean="0"/>
          </a:p>
          <a:p>
            <a:pPr lvl="1"/>
            <a:endParaRPr lang="zh-TW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854200" y="4935538"/>
            <a:ext cx="5672138" cy="1028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表示方式	</a:t>
            </a:r>
            <a:r>
              <a:rPr lang="zh-TW" altLang="en-US" sz="14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                                           </a:t>
            </a:r>
            <a:r>
              <a:rPr lang="en-US" altLang="zh-CN" sz="14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IPv6</a:t>
            </a:r>
            <a:r>
              <a:rPr lang="zh-CN" altLang="en-US" sz="1400" b="1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迴路位址</a:t>
            </a:r>
            <a:endParaRPr lang="zh-CN" altLang="en-US" sz="1400" b="1" dirty="0">
              <a:solidFill>
                <a:srgbClr val="000000"/>
              </a:solidFill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完整</a:t>
            </a:r>
            <a:r>
              <a:rPr lang="zh-CN" altLang="en-US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		</a:t>
            </a:r>
            <a:r>
              <a:rPr lang="en-US" altLang="zh-CN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0000:0000:0000:0000:0000:0000:0000:0001</a:t>
            </a:r>
            <a:endParaRPr lang="en-US" altLang="zh-CN" sz="1400" dirty="0">
              <a:solidFill>
                <a:srgbClr val="000000"/>
              </a:solidFill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無</a:t>
            </a:r>
            <a:r>
              <a:rPr lang="zh-CN" altLang="en-US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前導</a:t>
            </a:r>
            <a:r>
              <a:rPr lang="zh-TW" altLang="en-US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0</a:t>
            </a:r>
            <a:r>
              <a:rPr lang="en-US" altLang="zh-CN" sz="1400" dirty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		                      0:0:0:0:0:0:0:1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壓縮位址		</a:t>
            </a:r>
            <a:r>
              <a:rPr lang="zh-TW" altLang="en-US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                                 </a:t>
            </a:r>
            <a:r>
              <a:rPr lang="en-US" altLang="zh-CN" sz="1400" dirty="0" smtClean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::</a:t>
            </a:r>
            <a:r>
              <a:rPr lang="en-US" altLang="zh-CN" sz="1400" dirty="0">
                <a:solidFill>
                  <a:srgbClr val="000000"/>
                </a:solidFill>
                <a:ea typeface="黑体" pitchFamily="49" charset="-122"/>
                <a:cs typeface="Arial" pitchFamily="34" charset="0"/>
              </a:rPr>
              <a:t>1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altLang="zh-CN" smtClean="0">
                <a:ea typeface="黑体" pitchFamily="49" charset="-122"/>
              </a:rPr>
              <a:t>IPv6</a:t>
            </a:r>
            <a:endParaRPr lang="zh-CN" altLang="en-US">
              <a:ea typeface="黑体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219075" y="914400"/>
            <a:ext cx="4143375" cy="5389563"/>
          </a:xfrm>
        </p:spPr>
        <p:txBody>
          <a:bodyPr>
            <a:noAutofit/>
          </a:bodyPr>
          <a:lstStyle/>
          <a:p>
            <a:pPr marL="261938" indent="-261938">
              <a:buClr>
                <a:srgbClr val="6B308E"/>
              </a:buClr>
              <a:buFont typeface="Arial" charset="0"/>
              <a:buChar char="•"/>
            </a:pP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包含全域路由前置碼、子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網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ID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和介面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ID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的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TW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128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dirty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元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址。</a:t>
            </a:r>
          </a:p>
          <a:p>
            <a:pPr marL="261938" indent="-261938">
              <a:buClr>
                <a:srgbClr val="6B308E"/>
              </a:buClr>
              <a:buFont typeface="Arial" charset="0"/>
              <a:buChar char="•"/>
            </a:pP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使用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由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0-9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、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A-F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組成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的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十六進制格式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。</a:t>
            </a:r>
            <a:endParaRPr lang="zh-CN" altLang="en-US" dirty="0" smtClean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  <a:p>
            <a:pPr marL="261938" indent="-261938">
              <a:buClr>
                <a:srgbClr val="6B308E"/>
              </a:buClr>
              <a:buFont typeface="Arial" charset="0"/>
              <a:buChar char="•"/>
            </a:pP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最大傳輸單元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為 </a:t>
            </a:r>
            <a:r>
              <a:rPr lang="en-US" altLang="zh-TW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1280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位元組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。</a:t>
            </a:r>
          </a:p>
          <a:p>
            <a:pPr marL="261938" indent="-261938">
              <a:buClr>
                <a:srgbClr val="6B308E"/>
              </a:buClr>
              <a:buFont typeface="Arial" charset="0"/>
              <a:buChar char="•"/>
            </a:pP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網路位址和廣播位址可以分配給介面或終端設備。</a:t>
            </a:r>
            <a:endParaRPr lang="zh-CN" altLang="en-US" dirty="0" smtClean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  <a:p>
            <a:pPr marL="261938" indent="-261938">
              <a:buClr>
                <a:srgbClr val="6B308E"/>
              </a:buClr>
              <a:buFont typeface="Arial" charset="0"/>
              <a:buChar char="•"/>
            </a:pP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原生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</a:t>
            </a:r>
            <a:r>
              <a:rPr lang="en-US" altLang="zh-TW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P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sec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加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密。</a:t>
            </a:r>
            <a:endParaRPr lang="zh-CN" altLang="en-US" dirty="0" smtClean="0">
              <a:ea typeface="黑体" pitchFamily="2" charset="-122"/>
              <a:cs typeface="Arial" charset="0"/>
            </a:endParaRPr>
          </a:p>
          <a:p>
            <a:pPr marL="261938" indent="-261938">
              <a:buFont typeface="Arial" charset="0"/>
              <a:buChar char="•"/>
            </a:pPr>
            <a:endParaRPr lang="zh-CN" altLang="en-US" dirty="0" smtClean="0">
              <a:ea typeface="黑体" pitchFamily="2" charset="-122"/>
              <a:cs typeface="Arial" charset="0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type="body" sz="quarter" idx="12"/>
          </p:nvPr>
        </p:nvSpPr>
        <p:spPr>
          <a:xfrm>
            <a:off x="4819650" y="914400"/>
            <a:ext cx="4003675" cy="5338763"/>
          </a:xfrm>
        </p:spPr>
        <p:txBody>
          <a:bodyPr rtlCol="0">
            <a:noAutofit/>
          </a:bodyPr>
          <a:lstStyle/>
          <a:p>
            <a:pPr marL="261938" indent="-261938" fontAlgn="auto">
              <a:spcBef>
                <a:spcPts val="1440"/>
              </a:spcBef>
              <a:spcAft>
                <a:spcPts val="0"/>
              </a:spcAft>
              <a:buClr>
                <a:srgbClr val="234493"/>
              </a:buClr>
              <a:buFont typeface="Arial"/>
              <a:buChar char="•"/>
              <a:defRPr/>
            </a:pP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包含主機和網路部分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的 </a:t>
            </a:r>
            <a:r>
              <a:rPr lang="en-US" altLang="zh-TW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32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 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位</a:t>
            </a:r>
            <a:r>
              <a:rPr lang="zh-TW" altLang="en-US" dirty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元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定址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方案。</a:t>
            </a:r>
            <a:endParaRPr lang="zh-CN" altLang="en-US" dirty="0">
              <a:solidFill>
                <a:srgbClr val="234493"/>
              </a:solidFill>
              <a:ea typeface="黑体" pitchFamily="49" charset="-122"/>
              <a:cs typeface="Arial" pitchFamily="34" charset="0"/>
            </a:endParaRPr>
          </a:p>
          <a:p>
            <a:pPr marL="261938" indent="-261938" fontAlgn="auto">
              <a:spcBef>
                <a:spcPts val="1440"/>
              </a:spcBef>
              <a:spcAft>
                <a:spcPts val="0"/>
              </a:spcAft>
              <a:buClr>
                <a:srgbClr val="234493"/>
              </a:buClr>
              <a:buFont typeface="Arial"/>
              <a:buChar char="•"/>
              <a:defRPr/>
            </a:pP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使用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由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 </a:t>
            </a:r>
            <a:r>
              <a:rPr lang="en-US" altLang="zh-TW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0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 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和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 </a:t>
            </a:r>
            <a:r>
              <a:rPr lang="en-US" altLang="zh-TW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1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 組成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的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二進制格式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。</a:t>
            </a:r>
            <a:endParaRPr lang="zh-CN" altLang="en-US" dirty="0">
              <a:solidFill>
                <a:srgbClr val="234493"/>
              </a:solidFill>
              <a:ea typeface="黑体" pitchFamily="49" charset="-122"/>
              <a:cs typeface="Arial" pitchFamily="34" charset="0"/>
            </a:endParaRPr>
          </a:p>
          <a:p>
            <a:pPr marL="261938" indent="-261938" fontAlgn="auto">
              <a:spcBef>
                <a:spcPts val="1440"/>
              </a:spcBef>
              <a:spcAft>
                <a:spcPts val="0"/>
              </a:spcAft>
              <a:buClr>
                <a:srgbClr val="234493"/>
              </a:buClr>
              <a:buFont typeface="Arial"/>
              <a:buChar char="•"/>
              <a:defRPr/>
            </a:pP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最大傳輸單元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為 </a:t>
            </a:r>
            <a:r>
              <a:rPr lang="en-US" altLang="zh-TW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576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 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位元組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。</a:t>
            </a:r>
            <a:endParaRPr lang="zh-CN" altLang="en-US" dirty="0">
              <a:solidFill>
                <a:srgbClr val="234493"/>
              </a:solidFill>
              <a:ea typeface="黑体" pitchFamily="49" charset="-122"/>
              <a:cs typeface="Arial" pitchFamily="34" charset="0"/>
            </a:endParaRPr>
          </a:p>
          <a:p>
            <a:pPr marL="261938" indent="-261938" fontAlgn="auto">
              <a:spcBef>
                <a:spcPts val="1440"/>
              </a:spcBef>
              <a:spcAft>
                <a:spcPts val="0"/>
              </a:spcAft>
              <a:buClr>
                <a:srgbClr val="234493"/>
              </a:buClr>
              <a:buFont typeface="Arial"/>
              <a:buChar char="•"/>
              <a:defRPr/>
            </a:pP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網路位址和廣播位址不能分配給介面或終端設備。</a:t>
            </a:r>
            <a:endParaRPr lang="zh-CN" altLang="en-US" dirty="0">
              <a:solidFill>
                <a:srgbClr val="234493"/>
              </a:solidFill>
              <a:ea typeface="黑体" pitchFamily="49" charset="-122"/>
              <a:cs typeface="Arial" pitchFamily="34" charset="0"/>
            </a:endParaRPr>
          </a:p>
          <a:p>
            <a:pPr marL="261938" indent="-261938" fontAlgn="auto">
              <a:spcBef>
                <a:spcPts val="1440"/>
              </a:spcBef>
              <a:spcAft>
                <a:spcPts val="0"/>
              </a:spcAft>
              <a:buClr>
                <a:srgbClr val="234493"/>
              </a:buClr>
              <a:buFont typeface="Arial"/>
              <a:buChar char="•"/>
              <a:defRPr/>
            </a:pP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必須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使用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VPN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 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技術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加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密</a:t>
            </a:r>
            <a:r>
              <a:rPr lang="zh-TW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IPv4</a:t>
            </a:r>
            <a:r>
              <a:rPr lang="zh-CN" altLang="en-US" dirty="0" smtClean="0">
                <a:solidFill>
                  <a:srgbClr val="234493"/>
                </a:solidFill>
                <a:ea typeface="黑体" pitchFamily="49" charset="-122"/>
                <a:cs typeface="Arial" pitchFamily="34" charset="0"/>
              </a:rPr>
              <a:t>資料封包。</a:t>
            </a:r>
            <a:endParaRPr lang="zh-CN" altLang="en-US" dirty="0" smtClean="0">
              <a:solidFill>
                <a:schemeClr val="accent4"/>
              </a:solidFill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1440"/>
              </a:spcBef>
              <a:spcAft>
                <a:spcPts val="0"/>
              </a:spcAft>
              <a:defRPr/>
            </a:pPr>
            <a:endParaRPr lang="zh-CN" altLang="en-US" dirty="0" smtClean="0">
              <a:solidFill>
                <a:schemeClr val="accent4"/>
              </a:solidFill>
              <a:ea typeface="黑体" pitchFamily="49" charset="-122"/>
              <a:cs typeface="Arial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Autofit/>
          </a:bodyPr>
          <a:lstStyle/>
          <a:p>
            <a:pPr algn="ctr">
              <a:spcBef>
                <a:spcPts val="1440"/>
              </a:spcBef>
              <a:defRPr/>
            </a:pPr>
            <a:r>
              <a:rPr altLang="zh-CN" smtClean="0">
                <a:ea typeface="黑体" pitchFamily="49" charset="-122"/>
              </a:rPr>
              <a:t>IPv4</a:t>
            </a:r>
            <a:endParaRPr lang="zh-CN" altLang="en-US">
              <a:ea typeface="黑体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IPv6</a:t>
            </a:r>
            <a:r>
              <a:rPr lang="zh-TW" altLang="en-US" smtClean="0"/>
              <a:t> </a:t>
            </a:r>
            <a:r>
              <a:rPr lang="zh-CN" altLang="en-US" smtClean="0"/>
              <a:t>定址結構</a:t>
            </a:r>
            <a:endParaRPr lang="zh-CN" alt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TW" dirty="0" smtClean="0"/>
              <a:t>128</a:t>
            </a:r>
            <a:r>
              <a:rPr lang="zh-TW" altLang="en-US" dirty="0" smtClean="0"/>
              <a:t> 位</a:t>
            </a:r>
            <a:r>
              <a:rPr lang="zh-TW" altLang="en-US" dirty="0" smtClean="0"/>
              <a:t>元</a:t>
            </a:r>
            <a:r>
              <a:rPr lang="zh-TW" altLang="en-US" dirty="0" smtClean="0"/>
              <a:t>十六進制格式（</a:t>
            </a:r>
            <a:r>
              <a:rPr lang="en-US" altLang="zh-TW" dirty="0" smtClean="0"/>
              <a:t>0-9</a:t>
            </a:r>
            <a:r>
              <a:rPr lang="zh-TW" altLang="en-US" dirty="0" smtClean="0"/>
              <a:t>、</a:t>
            </a:r>
            <a:r>
              <a:rPr lang="en-US" altLang="zh-TW" dirty="0" smtClean="0"/>
              <a:t>A-F</a:t>
            </a:r>
            <a:r>
              <a:rPr lang="zh-TW" altLang="en-US" dirty="0" smtClean="0"/>
              <a:t>）</a:t>
            </a:r>
          </a:p>
          <a:p>
            <a:r>
              <a:rPr lang="zh-TW" altLang="en-US" dirty="0" smtClean="0"/>
              <a:t>使用冒號 </a:t>
            </a:r>
            <a:r>
              <a:rPr lang="en-US" altLang="zh-TW" dirty="0" smtClean="0"/>
              <a:t>(:)</a:t>
            </a:r>
            <a:r>
              <a:rPr lang="zh-TW" altLang="en-US" dirty="0" smtClean="0"/>
              <a:t> 分隔的 </a:t>
            </a:r>
            <a:r>
              <a:rPr lang="en-US" altLang="zh-TW" dirty="0" smtClean="0"/>
              <a:t>16</a:t>
            </a:r>
            <a:r>
              <a:rPr lang="zh-TW" altLang="en-US" dirty="0" smtClean="0"/>
              <a:t> 位元十六進制數字欄位</a:t>
            </a:r>
          </a:p>
          <a:p>
            <a:r>
              <a:rPr lang="zh-TW" altLang="en-US" dirty="0" smtClean="0"/>
              <a:t>每 </a:t>
            </a:r>
            <a:r>
              <a:rPr lang="en-US" altLang="zh-TW" dirty="0" smtClean="0"/>
              <a:t>4</a:t>
            </a:r>
            <a:r>
              <a:rPr lang="zh-TW" altLang="en-US" dirty="0" smtClean="0"/>
              <a:t> 個十六進制數字等於 </a:t>
            </a:r>
            <a:r>
              <a:rPr lang="en-US" altLang="zh-TW" dirty="0" smtClean="0"/>
              <a:t>16</a:t>
            </a:r>
            <a:r>
              <a:rPr lang="zh-TW" altLang="en-US" dirty="0" smtClean="0"/>
              <a:t> 位</a:t>
            </a:r>
            <a:r>
              <a:rPr lang="zh-TW" altLang="en-US" dirty="0" smtClean="0"/>
              <a:t>元</a:t>
            </a:r>
            <a:r>
              <a:rPr lang="zh-TW" altLang="en-US" dirty="0" smtClean="0"/>
              <a:t>。</a:t>
            </a:r>
          </a:p>
          <a:p>
            <a:r>
              <a:rPr lang="zh-TW" altLang="en-US" dirty="0" smtClean="0"/>
              <a:t>包含 </a:t>
            </a:r>
            <a:r>
              <a:rPr lang="en-US" altLang="zh-TW" dirty="0" smtClean="0"/>
              <a:t>8</a:t>
            </a:r>
            <a:r>
              <a:rPr lang="zh-TW" altLang="en-US" dirty="0" smtClean="0"/>
              <a:t> 個十六位元組</a:t>
            </a:r>
            <a:r>
              <a:rPr lang="en-US" altLang="zh-TW" dirty="0" smtClean="0"/>
              <a:t>/</a:t>
            </a:r>
            <a:r>
              <a:rPr lang="zh-TW" altLang="en-US" dirty="0" smtClean="0"/>
              <a:t>四</a:t>
            </a:r>
            <a:r>
              <a:rPr lang="zh-TW" altLang="en-US" dirty="0" smtClean="0"/>
              <a:t>位數組</a:t>
            </a:r>
            <a:r>
              <a:rPr lang="zh-TW" altLang="en-US" dirty="0" smtClean="0"/>
              <a:t>，等於每</a:t>
            </a:r>
            <a:r>
              <a:rPr lang="zh-TW" altLang="en-US" dirty="0" smtClean="0"/>
              <a:t>個十六位元組為 </a:t>
            </a:r>
            <a:r>
              <a:rPr lang="en-US" altLang="zh-TW" dirty="0" smtClean="0"/>
              <a:t>16</a:t>
            </a:r>
            <a:r>
              <a:rPr lang="zh-TW" altLang="en-US" dirty="0" smtClean="0"/>
              <a:t> 位元。</a:t>
            </a:r>
          </a:p>
          <a:p>
            <a:endParaRPr lang="zh-TW" altLang="en-US" dirty="0" smtClean="0"/>
          </a:p>
          <a:p>
            <a:pPr marL="0" indent="0"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2001</a:t>
            </a:r>
            <a:r>
              <a:rPr lang="en-US" altLang="zh-TW" dirty="0" smtClean="0"/>
              <a:t>:0DB8:0001:5270:0127:00AB:CAFE:0E1F /64</a:t>
            </a:r>
          </a:p>
          <a:p>
            <a:pPr marL="0" indent="0">
              <a:buNone/>
            </a:pPr>
            <a:r>
              <a:rPr lang="zh-TW" altLang="en-US" dirty="0" smtClean="0"/>
              <a:t>	</a:t>
            </a:r>
            <a:r>
              <a:rPr lang="en-US" altLang="zh-TW" dirty="0" smtClean="0"/>
              <a:t>-</a:t>
            </a:r>
            <a:r>
              <a:rPr lang="zh-TW" altLang="en-US" dirty="0" smtClean="0"/>
              <a:t>十六位元組 </a:t>
            </a:r>
            <a:r>
              <a:rPr lang="en-US" altLang="zh-TW" dirty="0" smtClean="0"/>
              <a:t>2001</a:t>
            </a:r>
            <a:r>
              <a:rPr lang="zh-TW" altLang="en-US" dirty="0" smtClean="0"/>
              <a:t> 的二進制數是 </a:t>
            </a:r>
            <a:r>
              <a:rPr lang="en-US" altLang="zh-TW" dirty="0" smtClean="0"/>
              <a:t>0010 0000 0000 0001</a:t>
            </a:r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IPv6</a:t>
            </a:r>
            <a:r>
              <a:rPr lang="zh-CN" altLang="en-US" smtClean="0"/>
              <a:t>定址結構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 smtClean="0"/>
          </a:p>
          <a:p>
            <a:r>
              <a:rPr lang="zh-TW" altLang="en-US" b="1" dirty="0" smtClean="0">
                <a:solidFill>
                  <a:srgbClr val="0070C0"/>
                </a:solidFill>
              </a:rPr>
              <a:t>站點前置碼</a:t>
            </a:r>
            <a:r>
              <a:rPr lang="zh-TW" altLang="en-US" dirty="0" smtClean="0"/>
              <a:t>或</a:t>
            </a:r>
            <a:r>
              <a:rPr lang="zh-TW" altLang="en-US" b="1" dirty="0" smtClean="0">
                <a:solidFill>
                  <a:srgbClr val="0070C0"/>
                </a:solidFill>
              </a:rPr>
              <a:t>全域路由前置碼</a:t>
            </a:r>
            <a:r>
              <a:rPr lang="zh-TW" altLang="en-US" dirty="0" smtClean="0"/>
              <a:t>是位址的前 </a:t>
            </a:r>
            <a:r>
              <a:rPr lang="en-US" altLang="zh-TW" dirty="0" smtClean="0"/>
              <a:t>3</a:t>
            </a:r>
            <a:r>
              <a:rPr lang="zh-TW" altLang="en-US" dirty="0" smtClean="0"/>
              <a:t> 個十六位元組或 </a:t>
            </a:r>
            <a:r>
              <a:rPr lang="en-US" altLang="zh-TW" dirty="0" smtClean="0"/>
              <a:t>48 </a:t>
            </a:r>
            <a:r>
              <a:rPr lang="zh-TW" altLang="en-US" dirty="0" smtClean="0"/>
              <a:t>位元。它由</a:t>
            </a:r>
            <a:r>
              <a:rPr lang="zh-TW" altLang="en-US" dirty="0"/>
              <a:t>服務供應商指派。</a:t>
            </a:r>
            <a:endParaRPr lang="zh-TW" altLang="en-US" dirty="0" smtClean="0"/>
          </a:p>
          <a:p>
            <a:r>
              <a:rPr lang="zh-TW" altLang="en-US" b="1" dirty="0" smtClean="0">
                <a:solidFill>
                  <a:srgbClr val="0070C0"/>
                </a:solidFill>
              </a:rPr>
              <a:t>站點拓樸</a:t>
            </a:r>
            <a:r>
              <a:rPr lang="zh-TW" altLang="en-US" dirty="0" smtClean="0"/>
              <a:t>或</a:t>
            </a:r>
            <a:r>
              <a:rPr lang="zh-TW" altLang="en-US" b="1" dirty="0" smtClean="0">
                <a:solidFill>
                  <a:srgbClr val="0070C0"/>
                </a:solidFill>
              </a:rPr>
              <a:t>子網 </a:t>
            </a:r>
            <a:r>
              <a:rPr lang="en-US" altLang="zh-TW" b="1" dirty="0" smtClean="0">
                <a:solidFill>
                  <a:srgbClr val="0070C0"/>
                </a:solidFill>
              </a:rPr>
              <a:t>ID</a:t>
            </a:r>
            <a:r>
              <a:rPr lang="zh-TW" altLang="en-US" b="1" dirty="0" smtClean="0">
                <a:solidFill>
                  <a:srgbClr val="0070C0"/>
                </a:solidFill>
              </a:rPr>
              <a:t> </a:t>
            </a:r>
            <a:r>
              <a:rPr lang="zh-TW" altLang="en-US" dirty="0" smtClean="0"/>
              <a:t>是位址的第 </a:t>
            </a:r>
            <a:r>
              <a:rPr lang="en-US" altLang="zh-TW" dirty="0" smtClean="0"/>
              <a:t>4</a:t>
            </a:r>
            <a:r>
              <a:rPr lang="zh-TW" altLang="en-US" dirty="0"/>
              <a:t> </a:t>
            </a:r>
            <a:r>
              <a:rPr lang="zh-TW" altLang="en-US" dirty="0" smtClean="0"/>
              <a:t>個十六位元組。</a:t>
            </a:r>
            <a:endParaRPr lang="zh-TW" altLang="en-US" dirty="0" smtClean="0"/>
          </a:p>
          <a:p>
            <a:r>
              <a:rPr lang="zh-TW" altLang="en-US" b="1" dirty="0" smtClean="0">
                <a:solidFill>
                  <a:srgbClr val="0070C0"/>
                </a:solidFill>
              </a:rPr>
              <a:t>介面 </a:t>
            </a:r>
            <a:r>
              <a:rPr lang="en-US" altLang="zh-TW" b="1" dirty="0" smtClean="0">
                <a:solidFill>
                  <a:srgbClr val="0070C0"/>
                </a:solidFill>
              </a:rPr>
              <a:t>ID</a:t>
            </a:r>
            <a:r>
              <a:rPr lang="zh-TW" altLang="en-US" b="1" dirty="0" smtClean="0">
                <a:solidFill>
                  <a:srgbClr val="0070C0"/>
                </a:solidFill>
              </a:rPr>
              <a:t> </a:t>
            </a:r>
            <a:r>
              <a:rPr lang="zh-TW" altLang="en-US" dirty="0" smtClean="0"/>
              <a:t>是位址的最後 </a:t>
            </a:r>
            <a:r>
              <a:rPr lang="en-US" altLang="zh-TW" dirty="0" smtClean="0"/>
              <a:t>4</a:t>
            </a:r>
            <a:r>
              <a:rPr lang="zh-TW" altLang="en-US" dirty="0" smtClean="0"/>
              <a:t> 個十六位元組或 </a:t>
            </a:r>
            <a:r>
              <a:rPr lang="en-US" altLang="zh-TW" dirty="0" smtClean="0"/>
              <a:t>64</a:t>
            </a:r>
            <a:r>
              <a:rPr lang="zh-TW" altLang="en-US" dirty="0"/>
              <a:t> 位元。可以手動或使用 </a:t>
            </a:r>
            <a:r>
              <a:rPr lang="en-US" altLang="zh-TW" dirty="0" smtClean="0"/>
              <a:t>EUI-64</a:t>
            </a:r>
            <a:r>
              <a:rPr lang="zh-TW" altLang="en-US" dirty="0" smtClean="0"/>
              <a:t>（延伸唯一識別碼）命令動態指派。</a:t>
            </a:r>
          </a:p>
          <a:p>
            <a:endParaRPr lang="zh-TW" alt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2554" y="1563006"/>
            <a:ext cx="80105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IPv6</a:t>
            </a:r>
            <a:r>
              <a:rPr lang="zh-TW" altLang="en-US" dirty="0" smtClean="0"/>
              <a:t> </a:t>
            </a:r>
            <a:r>
              <a:rPr lang="zh-CN" altLang="en-US" dirty="0" smtClean="0"/>
              <a:t>定址結構</a:t>
            </a:r>
            <a:endParaRPr lang="zh-CN" altLang="en-US" dirty="0"/>
          </a:p>
        </p:txBody>
      </p:sp>
      <p:sp>
        <p:nvSpPr>
          <p:cNvPr id="44034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前 </a:t>
            </a:r>
            <a:r>
              <a:rPr lang="en-US" altLang="zh-TW" dirty="0" smtClean="0"/>
              <a:t>3</a:t>
            </a:r>
            <a:r>
              <a:rPr lang="zh-TW" altLang="en-US" dirty="0" smtClean="0"/>
              <a:t> 位</a:t>
            </a:r>
            <a:r>
              <a:rPr lang="zh-TW" altLang="en-US" dirty="0"/>
              <a:t>元</a:t>
            </a:r>
            <a:r>
              <a:rPr lang="zh-TW" altLang="en-US" dirty="0" smtClean="0"/>
              <a:t>固定為 </a:t>
            </a:r>
            <a:r>
              <a:rPr lang="en-US" altLang="zh-TW" dirty="0" smtClean="0"/>
              <a:t>001</a:t>
            </a:r>
            <a:r>
              <a:rPr lang="zh-TW" altLang="en-US" dirty="0" smtClean="0"/>
              <a:t> 或 </a:t>
            </a:r>
            <a:r>
              <a:rPr lang="en-US" altLang="zh-TW" dirty="0" smtClean="0"/>
              <a:t>200::/12</a:t>
            </a:r>
            <a:r>
              <a:rPr lang="zh-TW" altLang="en-US" dirty="0" smtClean="0"/>
              <a:t>（</a:t>
            </a:r>
            <a:r>
              <a:rPr lang="en-US" altLang="zh-TW" dirty="0" smtClean="0"/>
              <a:t>IANA</a:t>
            </a:r>
            <a:r>
              <a:rPr lang="zh-TW" altLang="en-US" dirty="0" smtClean="0"/>
              <a:t> 全域路由編號）</a:t>
            </a:r>
          </a:p>
          <a:p>
            <a:endParaRPr lang="zh-TW" altLang="en-US" dirty="0" smtClean="0"/>
          </a:p>
          <a:p>
            <a:endParaRPr lang="zh-TW" altLang="en-US" dirty="0" smtClean="0"/>
          </a:p>
          <a:p>
            <a:r>
              <a:rPr lang="zh-TW" altLang="en-US" dirty="0" smtClean="0"/>
              <a:t>第 </a:t>
            </a:r>
            <a:r>
              <a:rPr lang="en-US" altLang="zh-TW" dirty="0" smtClean="0"/>
              <a:t>16-24</a:t>
            </a:r>
            <a:r>
              <a:rPr lang="zh-TW" altLang="en-US" dirty="0" smtClean="0"/>
              <a:t> 位元標識區域註冊</a:t>
            </a:r>
            <a:r>
              <a:rPr lang="zh-TW" altLang="en-US" dirty="0" smtClean="0"/>
              <a:t>中心</a:t>
            </a:r>
            <a:r>
              <a:rPr lang="zh-TW" altLang="en-US" dirty="0" smtClean="0"/>
              <a:t>：</a:t>
            </a:r>
          </a:p>
          <a:p>
            <a:pPr lvl="1"/>
            <a:r>
              <a:rPr lang="zh-TW" altLang="en-US" dirty="0" smtClean="0"/>
              <a:t>	</a:t>
            </a:r>
            <a:r>
              <a:rPr lang="en-US" altLang="zh-TW" dirty="0" smtClean="0"/>
              <a:t>- </a:t>
            </a:r>
            <a:r>
              <a:rPr lang="en-US" altLang="zh-TW" dirty="0" err="1" smtClean="0"/>
              <a:t>AfriNIC</a:t>
            </a:r>
            <a:r>
              <a:rPr lang="zh-TW" altLang="en-US" dirty="0" smtClean="0"/>
              <a:t>、</a:t>
            </a:r>
            <a:r>
              <a:rPr lang="en-US" altLang="zh-TW" dirty="0" smtClean="0"/>
              <a:t>APNIC</a:t>
            </a:r>
            <a:r>
              <a:rPr lang="zh-TW" altLang="en-US" dirty="0" smtClean="0"/>
              <a:t>、</a:t>
            </a:r>
            <a:r>
              <a:rPr lang="en-US" altLang="zh-TW" dirty="0" smtClean="0"/>
              <a:t>LACNIC</a:t>
            </a:r>
            <a:r>
              <a:rPr lang="zh-TW" altLang="en-US" dirty="0" smtClean="0"/>
              <a:t>、</a:t>
            </a:r>
            <a:r>
              <a:rPr lang="en-US" altLang="zh-TW" dirty="0" smtClean="0"/>
              <a:t>RIPE NCC</a:t>
            </a:r>
            <a:r>
              <a:rPr lang="zh-TW" altLang="en-US" dirty="0" smtClean="0"/>
              <a:t> 和 </a:t>
            </a:r>
            <a:r>
              <a:rPr lang="en-US" altLang="zh-TW" dirty="0" smtClean="0"/>
              <a:t>ARIN</a:t>
            </a:r>
            <a:br>
              <a:rPr lang="en-US" altLang="zh-TW" dirty="0" smtClean="0"/>
            </a:br>
            <a:endParaRPr lang="zh-TW" altLang="en-US" dirty="0" smtClean="0"/>
          </a:p>
          <a:p>
            <a:pPr lvl="1"/>
            <a:endParaRPr lang="zh-TW" altLang="en-US" dirty="0" smtClean="0"/>
          </a:p>
          <a:p>
            <a:pPr lvl="1"/>
            <a:endParaRPr lang="zh-TW" altLang="en-US" dirty="0" smtClean="0"/>
          </a:p>
          <a:p>
            <a:pPr lvl="1"/>
            <a:r>
              <a:rPr lang="zh-TW" altLang="en-US" dirty="0" smtClean="0"/>
              <a:t>		</a:t>
            </a:r>
            <a:r>
              <a:rPr lang="en-US" altLang="zh-TW" dirty="0" smtClean="0"/>
              <a:t>2001:0000::/23 – IANA</a:t>
            </a:r>
            <a:endParaRPr lang="zh-TW" altLang="en-US" dirty="0" smtClean="0"/>
          </a:p>
          <a:p>
            <a:pPr lvl="1"/>
            <a:r>
              <a:rPr lang="zh-TW" altLang="en-US" dirty="0" smtClean="0"/>
              <a:t>		</a:t>
            </a:r>
            <a:r>
              <a:rPr lang="en-US" altLang="zh-TW" dirty="0" smtClean="0"/>
              <a:t>2001:0200::/23 – APNIC</a:t>
            </a:r>
            <a:r>
              <a:rPr lang="zh-TW" altLang="en-US" dirty="0" smtClean="0"/>
              <a:t>（亞太地區）</a:t>
            </a:r>
          </a:p>
          <a:p>
            <a:pPr lvl="1"/>
            <a:r>
              <a:rPr lang="zh-TW" altLang="en-US" dirty="0" smtClean="0"/>
              <a:t>		</a:t>
            </a:r>
            <a:r>
              <a:rPr lang="en-US" altLang="zh-TW" dirty="0" smtClean="0"/>
              <a:t>2001:0400::/23 – ARIN</a:t>
            </a:r>
            <a:r>
              <a:rPr lang="zh-TW" altLang="en-US" dirty="0" smtClean="0"/>
              <a:t>（北美地區）</a:t>
            </a:r>
          </a:p>
          <a:p>
            <a:pPr lvl="1"/>
            <a:r>
              <a:rPr lang="zh-TW" altLang="en-US" dirty="0" smtClean="0"/>
              <a:t>		</a:t>
            </a:r>
            <a:r>
              <a:rPr lang="en-US" altLang="zh-TW" dirty="0" smtClean="0"/>
              <a:t>2001:0600::/23 – RIPE</a:t>
            </a:r>
            <a:r>
              <a:rPr lang="zh-TW" altLang="en-US" dirty="0" smtClean="0"/>
              <a:t>（歐洲、中東和中亞地區）</a:t>
            </a:r>
            <a:endParaRPr lang="zh-TW" altLang="en-US" dirty="0"/>
          </a:p>
        </p:txBody>
      </p:sp>
      <p:pic>
        <p:nvPicPr>
          <p:cNvPr id="440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9413" y="1970088"/>
            <a:ext cx="53340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290" y="3692376"/>
            <a:ext cx="5417559" cy="799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IPv6</a:t>
            </a:r>
            <a:r>
              <a:rPr lang="zh-TW" altLang="en-US" dirty="0" smtClean="0"/>
              <a:t> </a:t>
            </a:r>
            <a:r>
              <a:rPr lang="zh-CN" altLang="en-US" dirty="0" smtClean="0"/>
              <a:t>定址結構</a:t>
            </a:r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保留 </a:t>
            </a:r>
            <a:r>
              <a:rPr lang="en-US" altLang="zh-TW" dirty="0" smtClean="0"/>
              <a:t>8</a:t>
            </a:r>
            <a:r>
              <a:rPr lang="zh-TW" altLang="en-US" dirty="0"/>
              <a:t> 位元（</a:t>
            </a:r>
            <a:r>
              <a:rPr lang="zh-TW" altLang="en-US" dirty="0" smtClean="0"/>
              <a:t>最高 </a:t>
            </a:r>
            <a:r>
              <a:rPr lang="en-US" altLang="zh-TW" dirty="0" smtClean="0"/>
              <a:t>/32</a:t>
            </a:r>
            <a:r>
              <a:rPr lang="zh-TW" altLang="en-US" dirty="0" smtClean="0"/>
              <a:t>）用於標識 </a:t>
            </a:r>
            <a:r>
              <a:rPr lang="en-US" altLang="zh-TW" dirty="0" smtClean="0"/>
              <a:t>ISP</a:t>
            </a:r>
            <a:r>
              <a:rPr lang="zh-TW" altLang="en-US" dirty="0" smtClean="0"/>
              <a:t>。</a:t>
            </a:r>
          </a:p>
          <a:p>
            <a:endParaRPr lang="zh-TW" altLang="en-US" dirty="0" smtClean="0"/>
          </a:p>
          <a:p>
            <a:r>
              <a:rPr lang="zh-TW" altLang="en-US" dirty="0" smtClean="0"/>
              <a:t>第 </a:t>
            </a:r>
            <a:r>
              <a:rPr lang="en-US" altLang="zh-TW" dirty="0" smtClean="0"/>
              <a:t>3</a:t>
            </a:r>
            <a:r>
              <a:rPr lang="zh-TW" altLang="en-US" dirty="0" smtClean="0"/>
              <a:t> 個十六位元組表示站點</a:t>
            </a:r>
            <a:r>
              <a:rPr lang="en-US" altLang="zh-TW" dirty="0" smtClean="0"/>
              <a:t>/</a:t>
            </a:r>
            <a:r>
              <a:rPr lang="zh-TW" altLang="en-US" dirty="0" smtClean="0"/>
              <a:t>客戶識別字。</a:t>
            </a:r>
          </a:p>
          <a:p>
            <a:endParaRPr lang="zh-TW" altLang="en-US" dirty="0" smtClean="0"/>
          </a:p>
          <a:p>
            <a:endParaRPr lang="zh-TW" altLang="en-US" dirty="0" smtClean="0"/>
          </a:p>
          <a:p>
            <a:r>
              <a:rPr lang="zh-TW" altLang="en-US" dirty="0" smtClean="0"/>
              <a:t>第 </a:t>
            </a:r>
            <a:r>
              <a:rPr lang="en-US" altLang="zh-TW" dirty="0" smtClean="0"/>
              <a:t>4</a:t>
            </a:r>
            <a:r>
              <a:rPr lang="zh-TW" altLang="en-US" dirty="0" smtClean="0"/>
              <a:t> 個十六位元組表示站點拓樸</a:t>
            </a:r>
            <a:r>
              <a:rPr lang="en-US" altLang="zh-TW" dirty="0" smtClean="0"/>
              <a:t>/</a:t>
            </a:r>
            <a:r>
              <a:rPr lang="zh-TW" altLang="en-US" dirty="0" smtClean="0"/>
              <a:t>子網</a:t>
            </a:r>
            <a:r>
              <a:rPr lang="en-US" altLang="zh-TW" dirty="0" smtClean="0"/>
              <a:t>ID</a:t>
            </a:r>
            <a:r>
              <a:rPr lang="zh-TW" altLang="en-US" dirty="0" smtClean="0"/>
              <a:t>。</a:t>
            </a:r>
          </a:p>
          <a:p>
            <a:pPr lvl="1"/>
            <a:r>
              <a:rPr lang="zh-TW" altLang="en-US" dirty="0" smtClean="0"/>
              <a:t>	</a:t>
            </a:r>
            <a:r>
              <a:rPr lang="en-US" altLang="zh-TW" dirty="0" smtClean="0"/>
              <a:t>-</a:t>
            </a:r>
            <a:r>
              <a:rPr lang="zh-TW" altLang="en-US" dirty="0" smtClean="0"/>
              <a:t>允許 </a:t>
            </a:r>
            <a:r>
              <a:rPr lang="en-US" altLang="zh-TW" dirty="0" smtClean="0"/>
              <a:t>65,536</a:t>
            </a:r>
            <a:r>
              <a:rPr lang="zh-TW" altLang="en-US" dirty="0" smtClean="0"/>
              <a:t> 個每個定址空間為 </a:t>
            </a:r>
            <a:r>
              <a:rPr lang="en-US" altLang="zh-TW" dirty="0" smtClean="0"/>
              <a:t>18,446,744,073,709,551,616</a:t>
            </a:r>
            <a:br>
              <a:rPr lang="en-US" altLang="zh-TW" dirty="0" smtClean="0"/>
            </a:br>
            <a:r>
              <a:rPr lang="zh-TW" altLang="en-US" dirty="0" smtClean="0"/>
              <a:t>（</a:t>
            </a:r>
            <a:r>
              <a:rPr lang="en-US" altLang="zh-TW" dirty="0" smtClean="0"/>
              <a:t>2</a:t>
            </a:r>
            <a:r>
              <a:rPr lang="en-US" altLang="zh-TW" baseline="30000" dirty="0" smtClean="0"/>
              <a:t>64</a:t>
            </a:r>
            <a:r>
              <a:rPr lang="zh-TW" altLang="en-US" dirty="0" smtClean="0"/>
              <a:t> ≒ </a:t>
            </a:r>
            <a:r>
              <a:rPr lang="en-US" altLang="zh-TW" dirty="0" smtClean="0"/>
              <a:t>18</a:t>
            </a:r>
            <a:r>
              <a:rPr lang="zh-TW" altLang="en-US" dirty="0" smtClean="0"/>
              <a:t> </a:t>
            </a:r>
            <a:r>
              <a:rPr lang="en-US" altLang="zh-TW" dirty="0" smtClean="0"/>
              <a:t>x</a:t>
            </a:r>
            <a:r>
              <a:rPr lang="zh-TW" altLang="en-US" dirty="0" smtClean="0"/>
              <a:t> </a:t>
            </a:r>
            <a:r>
              <a:rPr lang="en-US" altLang="zh-TW" dirty="0" smtClean="0"/>
              <a:t>10</a:t>
            </a:r>
            <a:r>
              <a:rPr lang="en-US" altLang="zh-TW" baseline="30000" dirty="0" smtClean="0"/>
              <a:t>18</a:t>
            </a:r>
            <a:r>
              <a:rPr lang="zh-TW" altLang="en-US" dirty="0" smtClean="0"/>
              <a:t>）</a:t>
            </a:r>
            <a:r>
              <a:rPr lang="zh-TW" altLang="en-US" dirty="0"/>
              <a:t>個</a:t>
            </a:r>
            <a:r>
              <a:rPr lang="zh-TW" altLang="en-US" dirty="0" smtClean="0"/>
              <a:t> </a:t>
            </a:r>
            <a:r>
              <a:rPr lang="en-US" altLang="zh-TW" dirty="0" smtClean="0"/>
              <a:t>IP </a:t>
            </a:r>
            <a:r>
              <a:rPr lang="zh-TW" altLang="en-US" dirty="0" smtClean="0"/>
              <a:t>的子網。</a:t>
            </a:r>
          </a:p>
          <a:p>
            <a:pPr lvl="1"/>
            <a:r>
              <a:rPr lang="zh-TW" altLang="en-US" dirty="0" smtClean="0"/>
              <a:t>	</a:t>
            </a:r>
            <a:r>
              <a:rPr lang="en-US" altLang="zh-TW" dirty="0" smtClean="0"/>
              <a:t>-</a:t>
            </a:r>
            <a:r>
              <a:rPr lang="zh-TW" altLang="en-US" dirty="0" smtClean="0"/>
              <a:t>不屬於主機位址欄位。</a:t>
            </a:r>
          </a:p>
          <a:p>
            <a:pPr lvl="1"/>
            <a:r>
              <a:rPr lang="zh-TW" altLang="en-US" dirty="0" smtClean="0"/>
              <a:t>							</a:t>
            </a:r>
          </a:p>
          <a:p>
            <a:pPr lvl="1"/>
            <a:endParaRPr lang="zh-TW" altLang="en-US" dirty="0"/>
          </a:p>
        </p:txBody>
      </p:sp>
      <p:pic>
        <p:nvPicPr>
          <p:cNvPr id="4608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28788" y="1711325"/>
            <a:ext cx="5210175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871" y="2780232"/>
            <a:ext cx="5343221" cy="10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46414" y="5236436"/>
            <a:ext cx="5343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IPv6</a:t>
            </a:r>
            <a:r>
              <a:rPr lang="zh-TW" altLang="en-US" dirty="0" smtClean="0"/>
              <a:t> 定址方案和子網</a:t>
            </a:r>
            <a:endParaRPr lang="zh-CN" altLang="en-US" dirty="0"/>
          </a:p>
        </p:txBody>
      </p:sp>
      <p:sp>
        <p:nvSpPr>
          <p:cNvPr id="48130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 smtClean="0"/>
          </a:p>
          <a:p>
            <a:endParaRPr lang="zh-TW" altLang="en-US" dirty="0" smtClean="0"/>
          </a:p>
          <a:p>
            <a:r>
              <a:rPr lang="zh-TW" altLang="en-US" b="1" dirty="0" smtClean="0">
                <a:solidFill>
                  <a:srgbClr val="0070C0"/>
                </a:solidFill>
              </a:rPr>
              <a:t>介面 </a:t>
            </a:r>
            <a:r>
              <a:rPr lang="en-US" altLang="zh-TW" b="1" dirty="0" smtClean="0">
                <a:solidFill>
                  <a:srgbClr val="0070C0"/>
                </a:solidFill>
              </a:rPr>
              <a:t>ID</a:t>
            </a:r>
            <a:r>
              <a:rPr lang="zh-TW" altLang="en-US" b="1" dirty="0" smtClean="0">
                <a:solidFill>
                  <a:srgbClr val="0070C0"/>
                </a:solidFill>
              </a:rPr>
              <a:t> </a:t>
            </a:r>
            <a:r>
              <a:rPr lang="zh-TW" altLang="en-US" dirty="0" smtClean="0"/>
              <a:t>是位址的其餘 </a:t>
            </a:r>
            <a:r>
              <a:rPr lang="en-US" altLang="zh-TW" dirty="0" smtClean="0"/>
              <a:t>64</a:t>
            </a:r>
            <a:r>
              <a:rPr lang="zh-TW" altLang="en-US" dirty="0" smtClean="0"/>
              <a:t> 位</a:t>
            </a:r>
            <a:r>
              <a:rPr lang="zh-TW" altLang="en-US" dirty="0"/>
              <a:t>元</a:t>
            </a:r>
            <a:r>
              <a:rPr lang="zh-TW" altLang="en-US" dirty="0" smtClean="0"/>
              <a:t>。</a:t>
            </a:r>
          </a:p>
          <a:p>
            <a:r>
              <a:rPr lang="zh-TW" altLang="en-US" dirty="0" smtClean="0"/>
              <a:t>可以手動配置或使用 </a:t>
            </a:r>
            <a:r>
              <a:rPr lang="en-US" altLang="zh-TW" dirty="0" smtClean="0"/>
              <a:t>EUI-64</a:t>
            </a:r>
            <a:r>
              <a:rPr lang="zh-TW" altLang="en-US" dirty="0" smtClean="0"/>
              <a:t>（延伸唯一識別碼）動態配置。</a:t>
            </a:r>
          </a:p>
          <a:p>
            <a:r>
              <a:rPr lang="en-US" altLang="zh-TW" dirty="0" smtClean="0"/>
              <a:t>EUI-64</a:t>
            </a:r>
            <a:r>
              <a:rPr lang="zh-TW" altLang="en-US" dirty="0" smtClean="0"/>
              <a:t> 命令使用設備的 </a:t>
            </a:r>
            <a:r>
              <a:rPr lang="en-US" altLang="zh-TW" dirty="0" smtClean="0"/>
              <a:t>48</a:t>
            </a:r>
            <a:r>
              <a:rPr lang="zh-TW" altLang="en-US" dirty="0"/>
              <a:t> </a:t>
            </a:r>
            <a:r>
              <a:rPr lang="zh-TW" altLang="en-US" dirty="0" smtClean="0"/>
              <a:t>位元 </a:t>
            </a:r>
            <a:r>
              <a:rPr lang="en-US" altLang="zh-TW" dirty="0" smtClean="0"/>
              <a:t>MAC</a:t>
            </a:r>
            <a:r>
              <a:rPr lang="zh-TW" altLang="en-US" dirty="0" smtClean="0"/>
              <a:t> 位址，透過在位址中間增加</a:t>
            </a:r>
            <a:r>
              <a:rPr lang="en-US" altLang="zh-TW" dirty="0" smtClean="0"/>
              <a:t>FF:FE</a:t>
            </a:r>
            <a:r>
              <a:rPr lang="zh-TW" altLang="en-US" dirty="0" smtClean="0"/>
              <a:t> 將其轉換為 </a:t>
            </a:r>
            <a:r>
              <a:rPr lang="en-US" altLang="zh-TW" dirty="0" smtClean="0"/>
              <a:t>64</a:t>
            </a:r>
            <a:r>
              <a:rPr lang="zh-TW" altLang="en-US" dirty="0" smtClean="0"/>
              <a:t> </a:t>
            </a:r>
            <a:r>
              <a:rPr lang="zh-TW" altLang="en-US" dirty="0" smtClean="0"/>
              <a:t>位元</a:t>
            </a:r>
            <a:r>
              <a:rPr lang="zh-TW" altLang="en-US" dirty="0"/>
              <a:t>。</a:t>
            </a:r>
            <a:endParaRPr lang="zh-TW" altLang="en-US" dirty="0" smtClean="0"/>
          </a:p>
          <a:p>
            <a:r>
              <a:rPr lang="zh-TW" altLang="en-US" dirty="0" smtClean="0"/>
              <a:t>第一個（網路）位址和最後一個（廣播）位址可以被指派給介面。介面可能包含多個 </a:t>
            </a:r>
            <a:r>
              <a:rPr lang="en-US" altLang="zh-TW" dirty="0" smtClean="0"/>
              <a:t>IPv6</a:t>
            </a:r>
            <a:r>
              <a:rPr lang="zh-TW" altLang="en-US" dirty="0" smtClean="0"/>
              <a:t> 位址。</a:t>
            </a:r>
          </a:p>
          <a:p>
            <a:r>
              <a:rPr lang="zh-TW" altLang="en-US" dirty="0" smtClean="0"/>
              <a:t>沒有廣播位址，而是使用多點傳送。</a:t>
            </a:r>
            <a:endParaRPr lang="zh-TW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5557" y="1377812"/>
            <a:ext cx="7494777" cy="96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IPv6</a:t>
            </a:r>
            <a:r>
              <a:rPr lang="zh-TW" altLang="en-US" dirty="0" smtClean="0"/>
              <a:t> 定址方案和子網</a:t>
            </a:r>
            <a:endParaRPr lang="zh-CN" altLang="en-US" dirty="0"/>
          </a:p>
        </p:txBody>
      </p:sp>
      <p:sp>
        <p:nvSpPr>
          <p:cNvPr id="50178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 smtClean="0"/>
          </a:p>
          <a:p>
            <a:r>
              <a:rPr lang="en-US" altLang="zh-TW" dirty="0" smtClean="0"/>
              <a:t>IPv6</a:t>
            </a:r>
            <a:r>
              <a:rPr lang="zh-TW" altLang="en-US" dirty="0" smtClean="0"/>
              <a:t> 使用與 </a:t>
            </a:r>
            <a:r>
              <a:rPr lang="en-US" altLang="zh-TW" dirty="0" smtClean="0"/>
              <a:t>IPv4</a:t>
            </a:r>
            <a:r>
              <a:rPr lang="zh-TW" altLang="en-US" dirty="0" smtClean="0"/>
              <a:t> 相同的子網劃分方法。</a:t>
            </a:r>
          </a:p>
          <a:p>
            <a:r>
              <a:rPr lang="en-US" altLang="zh-TW" dirty="0" smtClean="0"/>
              <a:t>/127</a:t>
            </a:r>
            <a:r>
              <a:rPr lang="zh-TW" altLang="en-US" dirty="0" smtClean="0"/>
              <a:t> 可以提供 </a:t>
            </a:r>
            <a:r>
              <a:rPr lang="en-US" altLang="zh-TW" dirty="0" smtClean="0"/>
              <a:t>2</a:t>
            </a:r>
            <a:r>
              <a:rPr lang="zh-TW" altLang="en-US" dirty="0" smtClean="0"/>
              <a:t> 個位址。</a:t>
            </a:r>
          </a:p>
          <a:p>
            <a:r>
              <a:rPr lang="en-US" altLang="zh-TW" dirty="0" smtClean="0"/>
              <a:t>/124</a:t>
            </a:r>
            <a:r>
              <a:rPr lang="zh-TW" altLang="en-US" dirty="0" smtClean="0"/>
              <a:t> 可以提供 </a:t>
            </a:r>
            <a:r>
              <a:rPr lang="en-US" altLang="zh-TW" dirty="0" smtClean="0"/>
              <a:t>16</a:t>
            </a:r>
            <a:r>
              <a:rPr lang="zh-TW" altLang="en-US" dirty="0" smtClean="0"/>
              <a:t> 個位址。</a:t>
            </a:r>
          </a:p>
          <a:p>
            <a:r>
              <a:rPr lang="en-US" altLang="zh-TW" dirty="0" smtClean="0"/>
              <a:t>/120</a:t>
            </a:r>
            <a:r>
              <a:rPr lang="zh-TW" altLang="en-US" dirty="0" smtClean="0"/>
              <a:t> 可以提供 </a:t>
            </a:r>
            <a:r>
              <a:rPr lang="en-US" altLang="zh-TW" dirty="0" smtClean="0"/>
              <a:t>256</a:t>
            </a:r>
            <a:r>
              <a:rPr lang="zh-TW" altLang="en-US" dirty="0" smtClean="0"/>
              <a:t> 個位址。</a:t>
            </a:r>
          </a:p>
          <a:p>
            <a:r>
              <a:rPr lang="zh-TW" altLang="en-US" dirty="0" smtClean="0"/>
              <a:t>第一個網路位址全部為 </a:t>
            </a:r>
            <a:r>
              <a:rPr lang="en-US" altLang="zh-TW" dirty="0" smtClean="0"/>
              <a:t>0</a:t>
            </a:r>
            <a:r>
              <a:rPr lang="zh-TW" altLang="en-US" dirty="0" smtClean="0"/>
              <a:t>，最後一個位址全部為 </a:t>
            </a:r>
            <a:r>
              <a:rPr lang="en-US" altLang="zh-TW" dirty="0" smtClean="0"/>
              <a:t>F</a:t>
            </a:r>
            <a:r>
              <a:rPr lang="zh-TW" altLang="en-US" dirty="0" smtClean="0"/>
              <a:t>。</a:t>
            </a:r>
          </a:p>
          <a:p>
            <a:r>
              <a:rPr lang="zh-TW" altLang="en-US" dirty="0" smtClean="0"/>
              <a:t>為了便於設計，建議始終使用 </a:t>
            </a:r>
            <a:r>
              <a:rPr lang="en-US" altLang="zh-TW" dirty="0" smtClean="0"/>
              <a:t>/64</a:t>
            </a:r>
            <a:r>
              <a:rPr lang="zh-TW" altLang="en-US" dirty="0" smtClean="0"/>
              <a:t>。使用小於 </a:t>
            </a:r>
            <a:r>
              <a:rPr lang="en-US" altLang="zh-TW" dirty="0" smtClean="0"/>
              <a:t>/64</a:t>
            </a:r>
            <a:r>
              <a:rPr lang="zh-TW" altLang="en-US" dirty="0" smtClean="0"/>
              <a:t>的任何數字可能會破壞 </a:t>
            </a:r>
            <a:r>
              <a:rPr lang="en-US" altLang="zh-TW" dirty="0" smtClean="0"/>
              <a:t>IPv6</a:t>
            </a:r>
            <a:r>
              <a:rPr lang="zh-TW" altLang="en-US" dirty="0" smtClean="0"/>
              <a:t> 的功能和增加設計的複雜性。</a:t>
            </a:r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前置字元為零和雙冒號 </a:t>
            </a:r>
            <a:r>
              <a:rPr lang="en-US" altLang="zh-TW" dirty="0" smtClean="0"/>
              <a:t>(::)</a:t>
            </a:r>
            <a:endParaRPr lang="zh-TW" altLang="en-US" dirty="0"/>
          </a:p>
        </p:txBody>
      </p:sp>
      <p:sp>
        <p:nvSpPr>
          <p:cNvPr id="52226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任意</a:t>
            </a:r>
            <a:r>
              <a:rPr lang="zh-TW" altLang="en-US" dirty="0" smtClean="0"/>
              <a:t> </a:t>
            </a:r>
            <a:r>
              <a:rPr lang="en-US" altLang="zh-CN" dirty="0" smtClean="0"/>
              <a:t>16</a:t>
            </a:r>
            <a:r>
              <a:rPr lang="zh-TW" altLang="en-US" dirty="0" smtClean="0"/>
              <a:t> </a:t>
            </a:r>
            <a:r>
              <a:rPr lang="zh-CN" altLang="en-US" dirty="0" smtClean="0"/>
              <a:t>位元</a:t>
            </a:r>
            <a:r>
              <a:rPr lang="zh-TW" altLang="en-US" dirty="0" smtClean="0"/>
              <a:t>段落</a:t>
            </a:r>
            <a:r>
              <a:rPr lang="zh-CN" altLang="en-US" dirty="0" smtClean="0"/>
              <a:t>中的前導</a:t>
            </a:r>
            <a:r>
              <a:rPr lang="zh-TW" altLang="en-US" dirty="0" smtClean="0"/>
              <a:t> </a:t>
            </a:r>
            <a:r>
              <a:rPr lang="en-US" altLang="zh-CN" dirty="0" smtClean="0"/>
              <a:t>0</a:t>
            </a:r>
            <a:r>
              <a:rPr lang="zh-CN" altLang="en-US" dirty="0" smtClean="0"/>
              <a:t>（零）可以省略。</a:t>
            </a:r>
          </a:p>
          <a:p>
            <a:pPr marL="0" indent="0">
              <a:buNone/>
            </a:pPr>
            <a:r>
              <a:rPr lang="zh-CN" altLang="en-US" dirty="0" smtClean="0"/>
              <a:t>		省略</a:t>
            </a:r>
            <a:r>
              <a:rPr lang="zh-CN" altLang="en-US" u="sng" dirty="0" smtClean="0">
                <a:solidFill>
                  <a:srgbClr val="FF0000"/>
                </a:solidFill>
              </a:rPr>
              <a:t>前</a:t>
            </a:r>
            <a:r>
              <a:rPr lang="zh-CN" altLang="en-US" dirty="0" smtClean="0"/>
              <a:t>的位址：</a:t>
            </a:r>
          </a:p>
          <a:p>
            <a:pPr marL="0" indent="0">
              <a:buNone/>
            </a:pPr>
            <a:r>
              <a:rPr lang="zh-CN" altLang="en-US" dirty="0" smtClean="0"/>
              <a:t>		</a:t>
            </a:r>
            <a:r>
              <a:rPr lang="en-US" altLang="zh-CN" dirty="0" smtClean="0"/>
              <a:t>2001:0DB8:0001:5270:0127:00AB:CAFE:0E1F /64</a:t>
            </a:r>
          </a:p>
          <a:p>
            <a:pPr marL="0" indent="0">
              <a:buNone/>
            </a:pPr>
            <a:r>
              <a:rPr lang="en-US" altLang="zh-CN" dirty="0" smtClean="0"/>
              <a:t>		</a:t>
            </a:r>
            <a:r>
              <a:rPr lang="zh-CN" altLang="en-US" dirty="0" smtClean="0"/>
              <a:t>省略</a:t>
            </a:r>
            <a:r>
              <a:rPr lang="zh-CN" altLang="en-US" u="sng" dirty="0">
                <a:solidFill>
                  <a:srgbClr val="FF0000"/>
                </a:solidFill>
              </a:rPr>
              <a:t>後</a:t>
            </a:r>
            <a:r>
              <a:rPr lang="zh-CN" altLang="en-US" dirty="0" smtClean="0"/>
              <a:t>的位址：</a:t>
            </a:r>
          </a:p>
          <a:p>
            <a:pPr marL="0" indent="0">
              <a:buNone/>
            </a:pPr>
            <a:r>
              <a:rPr lang="zh-CN" altLang="en-US" dirty="0" smtClean="0"/>
              <a:t>		</a:t>
            </a:r>
            <a:r>
              <a:rPr lang="en-US" altLang="zh-CN" dirty="0" smtClean="0"/>
              <a:t>2001:DB8:1:5270:127:AB:CAFE:E1F /64</a:t>
            </a:r>
          </a:p>
          <a:p>
            <a:r>
              <a:rPr lang="zh-CN" altLang="en-US" dirty="0" smtClean="0"/>
              <a:t>此規則僅適用於前導</a:t>
            </a:r>
            <a:r>
              <a:rPr lang="zh-TW" altLang="en-US" dirty="0" smtClean="0"/>
              <a:t> </a:t>
            </a:r>
            <a:r>
              <a:rPr lang="en-US" altLang="zh-CN" dirty="0" smtClean="0"/>
              <a:t>0</a:t>
            </a:r>
            <a:r>
              <a:rPr lang="zh-CN" altLang="en-US" dirty="0" smtClean="0"/>
              <a:t>；如果後導</a:t>
            </a:r>
            <a:r>
              <a:rPr lang="zh-TW" altLang="en-US" dirty="0" smtClean="0"/>
              <a:t> </a:t>
            </a:r>
            <a:r>
              <a:rPr lang="en-US" altLang="zh-CN" dirty="0" smtClean="0"/>
              <a:t>0</a:t>
            </a:r>
            <a:r>
              <a:rPr lang="zh-TW" altLang="en-US" dirty="0" smtClean="0"/>
              <a:t> </a:t>
            </a:r>
            <a:r>
              <a:rPr lang="zh-CN" altLang="en-US" dirty="0" smtClean="0"/>
              <a:t>被省略，則位址</a:t>
            </a:r>
            <a:r>
              <a:rPr lang="zh-TW" altLang="en-US" dirty="0" smtClean="0"/>
              <a:t>會錯誤</a:t>
            </a:r>
            <a:r>
              <a:rPr lang="zh-CN" altLang="en-US" dirty="0" smtClean="0"/>
              <a:t>。</a:t>
            </a:r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  <p:pic>
        <p:nvPicPr>
          <p:cNvPr id="5222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6500" y="4846638"/>
            <a:ext cx="63246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前置字元為零和雙冒號 </a:t>
            </a:r>
            <a:r>
              <a:rPr lang="en-US" altLang="zh-TW" dirty="0" smtClean="0"/>
              <a:t>(::)</a:t>
            </a:r>
            <a:endParaRPr lang="zh-TW" altLang="en-US" dirty="0"/>
          </a:p>
        </p:txBody>
      </p:sp>
      <p:sp>
        <p:nvSpPr>
          <p:cNvPr id="54274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當一個或多個十六位元組全部為 </a:t>
            </a:r>
            <a:r>
              <a:rPr lang="en-US" altLang="zh-TW" dirty="0" smtClean="0"/>
              <a:t>0</a:t>
            </a:r>
            <a:r>
              <a:rPr lang="zh-TW" altLang="en-US" dirty="0" smtClean="0"/>
              <a:t> 時，可以使用雙冒號或壓縮的零來縮短 </a:t>
            </a:r>
            <a:r>
              <a:rPr lang="en-US" altLang="zh-TW" dirty="0" smtClean="0"/>
              <a:t>IPv6</a:t>
            </a:r>
            <a:r>
              <a:rPr lang="zh-TW" altLang="en-US" dirty="0" smtClean="0"/>
              <a:t> 位址。</a:t>
            </a:r>
          </a:p>
          <a:p>
            <a:endParaRPr lang="zh-TW" altLang="en-US" dirty="0" smtClean="0"/>
          </a:p>
          <a:p>
            <a:r>
              <a:rPr lang="zh-TW" altLang="en-US" dirty="0" smtClean="0"/>
              <a:t>雙冒號只能用於壓縮單一個連續的 </a:t>
            </a:r>
            <a:r>
              <a:rPr lang="en-US" altLang="zh-TW" dirty="0" smtClean="0"/>
              <a:t>16</a:t>
            </a:r>
            <a:r>
              <a:rPr lang="zh-TW" altLang="en-US" dirty="0" smtClean="0"/>
              <a:t> </a:t>
            </a:r>
            <a:r>
              <a:rPr lang="zh-TW" altLang="en-US" dirty="0" smtClean="0"/>
              <a:t>位元區塊</a:t>
            </a:r>
            <a:r>
              <a:rPr lang="zh-TW" altLang="en-US" dirty="0" smtClean="0"/>
              <a:t>。不能使用雙</a:t>
            </a:r>
            <a:r>
              <a:rPr lang="zh-TW" altLang="en-US" dirty="0"/>
              <a:t>冒號包括區</a:t>
            </a:r>
            <a:r>
              <a:rPr lang="zh-TW" altLang="en-US" dirty="0" smtClean="0"/>
              <a:t>塊的一部分</a:t>
            </a:r>
            <a:r>
              <a:rPr lang="zh-TW" altLang="en-US" dirty="0" smtClean="0"/>
              <a:t>。</a:t>
            </a:r>
          </a:p>
          <a:p>
            <a:endParaRPr lang="zh-TW" altLang="en-US" dirty="0" smtClean="0"/>
          </a:p>
          <a:p>
            <a:endParaRPr lang="zh-TW" altLang="en-US" dirty="0" smtClean="0"/>
          </a:p>
          <a:p>
            <a:r>
              <a:rPr lang="zh-TW" altLang="en-US" dirty="0" smtClean="0"/>
              <a:t>雙冒號在位址中只能使用一次，多次使用會使位址不明確</a:t>
            </a:r>
          </a:p>
          <a:p>
            <a:endParaRPr lang="zh-TW" altLang="en-US" dirty="0"/>
          </a:p>
        </p:txBody>
      </p:sp>
      <p:pic>
        <p:nvPicPr>
          <p:cNvPr id="5427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7963" y="2008188"/>
            <a:ext cx="52482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2738" y="5130800"/>
            <a:ext cx="6181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7500" y="3333750"/>
            <a:ext cx="4038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NetAcad_White_PPT_Template 05Oct12</Template>
  <TotalTime>1767</TotalTime>
  <Words>1012</Words>
  <Application>Microsoft Office PowerPoint</Application>
  <PresentationFormat>如螢幕大小 (4:3)</PresentationFormat>
  <Paragraphs>136</Paragraphs>
  <Slides>14</Slides>
  <Notes>14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1_NetAcad_White_PPT_Template 05Oct12</vt:lpstr>
      <vt:lpstr>IPv6定址</vt:lpstr>
      <vt:lpstr>IPv6 定址結構</vt:lpstr>
      <vt:lpstr>IPv6定址結構</vt:lpstr>
      <vt:lpstr>IPv6 定址結構</vt:lpstr>
      <vt:lpstr>IPv6 定址結構</vt:lpstr>
      <vt:lpstr>IPv6 定址方案和子網</vt:lpstr>
      <vt:lpstr>IPv6 定址方案和子網</vt:lpstr>
      <vt:lpstr>前置字元為零和雙冒號 (::)</vt:lpstr>
      <vt:lpstr>前置字元為零和雙冒號 (::)</vt:lpstr>
      <vt:lpstr>IPv6 位址類別</vt:lpstr>
      <vt:lpstr>IPv6 位址類別（續）</vt:lpstr>
      <vt:lpstr> IPv6 位址類別（續）</vt:lpstr>
      <vt:lpstr>IPv6</vt:lpstr>
      <vt:lpstr>PowerPoint 簡報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kobe</cp:lastModifiedBy>
  <cp:revision>89</cp:revision>
  <dcterms:created xsi:type="dcterms:W3CDTF">2012-10-09T16:58:47Z</dcterms:created>
  <dcterms:modified xsi:type="dcterms:W3CDTF">2013-10-05T09:27:18Z</dcterms:modified>
</cp:coreProperties>
</file>