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71" r:id="rId5"/>
    <p:sldId id="272" r:id="rId6"/>
    <p:sldId id="274" r:id="rId7"/>
    <p:sldId id="259" r:id="rId8"/>
    <p:sldId id="275" r:id="rId9"/>
    <p:sldId id="260" r:id="rId10"/>
    <p:sldId id="276" r:id="rId11"/>
    <p:sldId id="277" r:id="rId12"/>
    <p:sldId id="261" r:id="rId13"/>
    <p:sldId id="270" r:id="rId14"/>
    <p:sldId id="262" r:id="rId15"/>
    <p:sldId id="287" r:id="rId16"/>
    <p:sldId id="284" r:id="rId17"/>
    <p:sldId id="288" r:id="rId18"/>
    <p:sldId id="285" r:id="rId19"/>
    <p:sldId id="289" r:id="rId20"/>
    <p:sldId id="286" r:id="rId21"/>
    <p:sldId id="263" r:id="rId22"/>
    <p:sldId id="280" r:id="rId23"/>
    <p:sldId id="281" r:id="rId24"/>
    <p:sldId id="264" r:id="rId25"/>
    <p:sldId id="278" r:id="rId26"/>
    <p:sldId id="279" r:id="rId27"/>
    <p:sldId id="265" r:id="rId28"/>
    <p:sldId id="283" r:id="rId29"/>
    <p:sldId id="282" r:id="rId30"/>
    <p:sldId id="266" r:id="rId31"/>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670" autoAdjust="0"/>
  </p:normalViewPr>
  <p:slideViewPr>
    <p:cSldViewPr>
      <p:cViewPr>
        <p:scale>
          <a:sx n="100" d="100"/>
          <a:sy n="100" d="100"/>
        </p:scale>
        <p:origin x="-1944" y="-288"/>
      </p:cViewPr>
      <p:guideLst>
        <p:guide orient="horz" pos="2160"/>
        <p:guide pos="2880"/>
      </p:guideLst>
    </p:cSldViewPr>
  </p:slideViewPr>
  <p:outlineViewPr>
    <p:cViewPr>
      <p:scale>
        <a:sx n="33" d="100"/>
        <a:sy n="33" d="100"/>
      </p:scale>
      <p:origin x="108" y="300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2">
        <a:schemeClr val="bg2"/>
      </p:bgRef>
    </p:bg>
    <p:spTree>
      <p:nvGrpSpPr>
        <p:cNvPr id="1" name=""/>
        <p:cNvGrpSpPr/>
        <p:nvPr/>
      </p:nvGrpSpPr>
      <p:grpSpPr>
        <a:xfrm>
          <a:off x="0" y="0"/>
          <a:ext cx="0" cy="0"/>
          <a:chOff x="0" y="0"/>
          <a:chExt cx="0" cy="0"/>
        </a:xfrm>
      </p:grpSpPr>
      <p:sp>
        <p:nvSpPr>
          <p:cNvPr id="7" name="手繪多邊形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手繪多邊形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標題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zh-TW" altLang="en-US" smtClean="0"/>
              <a:t>按一下以編輯母片標題樣式</a:t>
            </a:r>
            <a:endParaRPr kumimoji="0" lang="en-US"/>
          </a:p>
        </p:txBody>
      </p:sp>
      <p:sp>
        <p:nvSpPr>
          <p:cNvPr id="17" name="副標題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30" name="日期版面配置區 29"/>
          <p:cNvSpPr>
            <a:spLocks noGrp="1"/>
          </p:cNvSpPr>
          <p:nvPr>
            <p:ph type="dt" sz="half" idx="10"/>
          </p:nvPr>
        </p:nvSpPr>
        <p:spPr/>
        <p:txBody>
          <a:bodyPr/>
          <a:lstStyle/>
          <a:p>
            <a:fld id="{796592A7-DA99-43A2-83C4-C78FFD9F7EF7}" type="datetimeFigureOut">
              <a:rPr lang="zh-TW" altLang="en-US" smtClean="0"/>
              <a:t>2017/11/8</a:t>
            </a:fld>
            <a:endParaRPr lang="zh-TW" altLang="en-US"/>
          </a:p>
        </p:txBody>
      </p:sp>
      <p:sp>
        <p:nvSpPr>
          <p:cNvPr id="19" name="頁尾版面配置區 18"/>
          <p:cNvSpPr>
            <a:spLocks noGrp="1"/>
          </p:cNvSpPr>
          <p:nvPr>
            <p:ph type="ftr" sz="quarter" idx="11"/>
          </p:nvPr>
        </p:nvSpPr>
        <p:spPr/>
        <p:txBody>
          <a:bodyPr/>
          <a:lstStyle/>
          <a:p>
            <a:endParaRPr lang="zh-TW" altLang="en-US"/>
          </a:p>
        </p:txBody>
      </p:sp>
      <p:sp>
        <p:nvSpPr>
          <p:cNvPr id="27" name="投影片編號版面配置區 26"/>
          <p:cNvSpPr>
            <a:spLocks noGrp="1"/>
          </p:cNvSpPr>
          <p:nvPr>
            <p:ph type="sldNum" sz="quarter" idx="12"/>
          </p:nvPr>
        </p:nvSpPr>
        <p:spPr/>
        <p:txBody>
          <a:bodyPr/>
          <a:lstStyle/>
          <a:p>
            <a:fld id="{A6E00AB7-255C-463B-95B1-A2DBADB6ED7D}" type="slidenum">
              <a:rPr lang="zh-TW" altLang="en-US" smtClean="0"/>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796592A7-DA99-43A2-83C4-C78FFD9F7EF7}" type="datetimeFigureOut">
              <a:rPr lang="zh-TW" altLang="en-US" smtClean="0"/>
              <a:t>2017/11/8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6E00AB7-255C-463B-95B1-A2DBADB6ED7D}"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796592A7-DA99-43A2-83C4-C78FFD9F7EF7}" type="datetimeFigureOut">
              <a:rPr lang="zh-TW" altLang="en-US" smtClean="0"/>
              <a:t>2017/11/8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6E00AB7-255C-463B-95B1-A2DBADB6ED7D}"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lgn="l">
              <a:defRPr/>
            </a:lvl1pPr>
          </a:lstStyle>
          <a:p>
            <a:r>
              <a:rPr kumimoji="0" lang="zh-TW" altLang="en-US" smtClean="0"/>
              <a:t>按一下以編輯母片標題樣式</a:t>
            </a:r>
            <a:endParaRPr kumimoji="0" lang="en-US"/>
          </a:p>
        </p:txBody>
      </p:sp>
      <p:sp>
        <p:nvSpPr>
          <p:cNvPr id="3" name="內容版面配置區 2"/>
          <p:cNvSpPr>
            <a:spLocks noGrp="1"/>
          </p:cNvSpPr>
          <p:nvPr>
            <p:ph idx="1"/>
          </p:nvPr>
        </p:nvSpPr>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796592A7-DA99-43A2-83C4-C78FFD9F7EF7}" type="datetimeFigureOut">
              <a:rPr lang="zh-TW" altLang="en-US" smtClean="0"/>
              <a:t>2017/11/8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6E00AB7-255C-463B-95B1-A2DBADB6ED7D}" type="slidenum">
              <a:rPr lang="zh-TW" altLang="en-US" smtClean="0"/>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Ref idx="1002">
        <a:schemeClr val="bg2"/>
      </p:bgRef>
    </p:bg>
    <p:spTree>
      <p:nvGrpSpPr>
        <p:cNvPr id="1" name=""/>
        <p:cNvGrpSpPr/>
        <p:nvPr/>
      </p:nvGrpSpPr>
      <p:grpSpPr>
        <a:xfrm>
          <a:off x="0" y="0"/>
          <a:ext cx="0" cy="0"/>
          <a:chOff x="0" y="0"/>
          <a:chExt cx="0" cy="0"/>
        </a:xfrm>
      </p:grpSpPr>
      <p:sp>
        <p:nvSpPr>
          <p:cNvPr id="7" name="手繪多邊形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手繪多邊形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標題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p>
            <a:fld id="{796592A7-DA99-43A2-83C4-C78FFD9F7EF7}" type="datetimeFigureOut">
              <a:rPr lang="zh-TW" altLang="en-US" smtClean="0"/>
              <a:t>2017/11/8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6E00AB7-255C-463B-95B1-A2DBADB6ED7D}" type="slidenum">
              <a:rPr lang="zh-TW" altLang="en-US" smtClean="0"/>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7467600" cy="1143000"/>
          </a:xfrm>
        </p:spPr>
        <p:txBody>
          <a:bodyPr/>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796592A7-DA99-43A2-83C4-C78FFD9F7EF7}" type="datetimeFigureOut">
              <a:rPr lang="zh-TW" altLang="en-US" smtClean="0"/>
              <a:t>2017/11/8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A6E00AB7-255C-463B-95B1-A2DBADB6ED7D}" type="slidenum">
              <a:rPr lang="zh-TW" altLang="en-US" smtClean="0"/>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8229600" cy="1143000"/>
          </a:xfrm>
        </p:spPr>
        <p:txBody>
          <a:bodyPr anchor="ctr"/>
          <a:lstStyle>
            <a:lvl1pPr>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5" name="內容版面配置區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內容版面配置區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p>
            <a:fld id="{796592A7-DA99-43A2-83C4-C78FFD9F7EF7}" type="datetimeFigureOut">
              <a:rPr lang="zh-TW" altLang="en-US" smtClean="0"/>
              <a:t>2017/11/8</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A6E00AB7-255C-463B-95B1-A2DBADB6ED7D}" type="slidenum">
              <a:rPr lang="zh-TW" altLang="en-US" smtClean="0"/>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320"/>
            <a:ext cx="7470648" cy="1143000"/>
          </a:xfrm>
        </p:spPr>
        <p:txBody>
          <a:bodyPr anchor="ctr"/>
          <a:lstStyle>
            <a:lvl1pPr algn="l">
              <a:defRPr sz="4600"/>
            </a:lvl1pPr>
          </a:lstStyle>
          <a:p>
            <a:r>
              <a:rPr kumimoji="0" lang="zh-TW" altLang="en-US" smtClean="0"/>
              <a:t>按一下以編輯母片標題樣式</a:t>
            </a:r>
            <a:endParaRPr kumimoji="0" lang="en-US"/>
          </a:p>
        </p:txBody>
      </p:sp>
      <p:sp>
        <p:nvSpPr>
          <p:cNvPr id="7" name="日期版面配置區 6"/>
          <p:cNvSpPr>
            <a:spLocks noGrp="1"/>
          </p:cNvSpPr>
          <p:nvPr>
            <p:ph type="dt" sz="half" idx="10"/>
          </p:nvPr>
        </p:nvSpPr>
        <p:spPr/>
        <p:txBody>
          <a:bodyPr/>
          <a:lstStyle/>
          <a:p>
            <a:fld id="{796592A7-DA99-43A2-83C4-C78FFD9F7EF7}" type="datetimeFigureOut">
              <a:rPr lang="zh-TW" altLang="en-US" smtClean="0"/>
              <a:t>2017/11/8</a:t>
            </a:fld>
            <a:endParaRPr lang="zh-TW" altLang="en-US"/>
          </a:p>
        </p:txBody>
      </p:sp>
      <p:sp>
        <p:nvSpPr>
          <p:cNvPr id="8" name="投影片編號版面配置區 7"/>
          <p:cNvSpPr>
            <a:spLocks noGrp="1"/>
          </p:cNvSpPr>
          <p:nvPr>
            <p:ph type="sldNum" sz="quarter" idx="11"/>
          </p:nvPr>
        </p:nvSpPr>
        <p:spPr/>
        <p:txBody>
          <a:bodyPr/>
          <a:lstStyle/>
          <a:p>
            <a:fld id="{A6E00AB7-255C-463B-95B1-A2DBADB6ED7D}" type="slidenum">
              <a:rPr lang="zh-TW" altLang="en-US" smtClean="0"/>
              <a:t>‹#›</a:t>
            </a:fld>
            <a:endParaRPr lang="zh-TW" altLang="en-US"/>
          </a:p>
        </p:txBody>
      </p:sp>
      <p:sp>
        <p:nvSpPr>
          <p:cNvPr id="9" name="頁尾版面配置區 8"/>
          <p:cNvSpPr>
            <a:spLocks noGrp="1"/>
          </p:cNvSpPr>
          <p:nvPr>
            <p:ph type="ftr" sz="quarter" idx="12"/>
          </p:nvPr>
        </p:nvSpPr>
        <p:spPr/>
        <p:txBody>
          <a:bodyPr/>
          <a:lstStyle/>
          <a:p>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796592A7-DA99-43A2-83C4-C78FFD9F7EF7}" type="datetimeFigureOut">
              <a:rPr lang="zh-TW" altLang="en-US" smtClean="0"/>
              <a:t>2017/11/8</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A6E00AB7-255C-463B-95B1-A2DBADB6ED7D}"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4" name="內容版面配置區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796592A7-DA99-43A2-83C4-C78FFD9F7EF7}" type="datetimeFigureOut">
              <a:rPr lang="zh-TW" altLang="en-US" smtClean="0"/>
              <a:t>2017/11/8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a:xfrm>
            <a:off x="8156448" y="6422064"/>
            <a:ext cx="762000" cy="365125"/>
          </a:xfrm>
        </p:spPr>
        <p:txBody>
          <a:bodyPr/>
          <a:lstStyle/>
          <a:p>
            <a:fld id="{A6E00AB7-255C-463B-95B1-A2DBADB6ED7D}" type="slidenum">
              <a:rPr lang="zh-TW" altLang="en-US" smtClean="0"/>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zh-TW" altLang="en-US" smtClean="0"/>
              <a:t>按一下以編輯母片標題樣式</a:t>
            </a:r>
            <a:endParaRPr kumimoji="0" lang="en-US"/>
          </a:p>
        </p:txBody>
      </p:sp>
      <p:sp>
        <p:nvSpPr>
          <p:cNvPr id="3" name="圖片版面配置區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zh-TW" altLang="en-US" smtClean="0"/>
              <a:t>按一下圖示以新增圖片</a:t>
            </a:r>
            <a:endParaRPr kumimoji="0" lang="en-US" dirty="0"/>
          </a:p>
        </p:txBody>
      </p:sp>
      <p:sp>
        <p:nvSpPr>
          <p:cNvPr id="4" name="文字版面配置區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zh-TW" altLang="en-US" smtClean="0"/>
              <a:t>按一下以編輯母片文字樣式</a:t>
            </a:r>
          </a:p>
        </p:txBody>
      </p:sp>
      <p:sp>
        <p:nvSpPr>
          <p:cNvPr id="5" name="日期版面配置區 4"/>
          <p:cNvSpPr>
            <a:spLocks noGrp="1"/>
          </p:cNvSpPr>
          <p:nvPr>
            <p:ph type="dt" sz="half" idx="10"/>
          </p:nvPr>
        </p:nvSpPr>
        <p:spPr>
          <a:xfrm>
            <a:off x="457200" y="6422064"/>
            <a:ext cx="2133600" cy="365125"/>
          </a:xfrm>
        </p:spPr>
        <p:txBody>
          <a:bodyPr/>
          <a:lstStyle/>
          <a:p>
            <a:fld id="{796592A7-DA99-43A2-83C4-C78FFD9F7EF7}" type="datetimeFigureOut">
              <a:rPr lang="zh-TW" altLang="en-US" smtClean="0"/>
              <a:t>2017/11/8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A6E00AB7-255C-463B-95B1-A2DBADB6ED7D}" type="slidenum">
              <a:rPr lang="zh-TW" altLang="en-US" smtClean="0"/>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手繪多邊形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手繪多邊形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標題版面配置區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zh-TW" altLang="en-US" smtClean="0"/>
              <a:t>按一下以編輯母片標題樣式</a:t>
            </a:r>
            <a:endParaRPr kumimoji="0" lang="en-US"/>
          </a:p>
        </p:txBody>
      </p:sp>
      <p:sp>
        <p:nvSpPr>
          <p:cNvPr id="30" name="文字版面配置區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0" name="日期版面配置區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796592A7-DA99-43A2-83C4-C78FFD9F7EF7}" type="datetimeFigureOut">
              <a:rPr lang="zh-TW" altLang="en-US" smtClean="0"/>
              <a:t>2017/11/8</a:t>
            </a:fld>
            <a:endParaRPr lang="zh-TW" altLang="en-US"/>
          </a:p>
        </p:txBody>
      </p:sp>
      <p:sp>
        <p:nvSpPr>
          <p:cNvPr id="22" name="頁尾版面配置區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zh-TW" altLang="en-US"/>
          </a:p>
        </p:txBody>
      </p:sp>
      <p:sp>
        <p:nvSpPr>
          <p:cNvPr id="18" name="投影片編號版面配置區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A6E00AB7-255C-463B-95B1-A2DBADB6ED7D}" type="slidenum">
              <a:rPr lang="zh-TW" altLang="en-US" smtClean="0"/>
              <a:t>‹#›</a:t>
            </a:fld>
            <a:endParaRPr lang="zh-TW" alt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zh.wikipedia.org/wiki/H&amp;M" TargetMode="External"/><Relationship Id="rId7" Type="http://schemas.openxmlformats.org/officeDocument/2006/relationships/hyperlink" Target="http://www.shs.edu.tw/works/essay/2016/03/2016032522593704.pdf" TargetMode="External"/><Relationship Id="rId2" Type="http://schemas.openxmlformats.org/officeDocument/2006/relationships/hyperlink" Target="http://about.hm.com/en" TargetMode="External"/><Relationship Id="rId1" Type="http://schemas.openxmlformats.org/officeDocument/2006/relationships/slideLayout" Target="../slideLayouts/slideLayout2.xml"/><Relationship Id="rId6" Type="http://schemas.openxmlformats.org/officeDocument/2006/relationships/hyperlink" Target="https://www.smartm.com.tw/article/33313934cea3" TargetMode="External"/><Relationship Id="rId5" Type="http://schemas.openxmlformats.org/officeDocument/2006/relationships/hyperlink" Target="http://www.30.com.tw/article_content_29421.html" TargetMode="External"/><Relationship Id="rId4" Type="http://schemas.openxmlformats.org/officeDocument/2006/relationships/hyperlink" Target="http://www.yifu.net/detail/news_18534.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980728"/>
            <a:ext cx="7772400" cy="1584176"/>
          </a:xfrm>
        </p:spPr>
        <p:txBody>
          <a:bodyPr>
            <a:normAutofit/>
          </a:bodyPr>
          <a:lstStyle/>
          <a:p>
            <a:pPr algn="ctr"/>
            <a:r>
              <a:rPr lang="en-US" altLang="zh-TW" sz="8000" dirty="0"/>
              <a:t>H&amp;M</a:t>
            </a:r>
            <a:endParaRPr lang="zh-TW" altLang="en-US" sz="8000" dirty="0"/>
          </a:p>
        </p:txBody>
      </p:sp>
      <p:sp>
        <p:nvSpPr>
          <p:cNvPr id="3" name="副標題 2"/>
          <p:cNvSpPr>
            <a:spLocks noGrp="1"/>
          </p:cNvSpPr>
          <p:nvPr>
            <p:ph type="subTitle" idx="1"/>
          </p:nvPr>
        </p:nvSpPr>
        <p:spPr>
          <a:xfrm>
            <a:off x="1403648" y="4077072"/>
            <a:ext cx="6480048" cy="1752600"/>
          </a:xfrm>
        </p:spPr>
        <p:txBody>
          <a:bodyPr>
            <a:normAutofit/>
          </a:bodyPr>
          <a:lstStyle/>
          <a:p>
            <a:pPr algn="ctr"/>
            <a:r>
              <a:rPr lang="zh-TW" altLang="en-US" dirty="0" smtClean="0"/>
              <a:t>指導老師</a:t>
            </a:r>
            <a:r>
              <a:rPr lang="en-US" altLang="zh-TW" dirty="0" smtClean="0"/>
              <a:t>:</a:t>
            </a:r>
            <a:r>
              <a:rPr lang="zh-TW" altLang="en-US" dirty="0" smtClean="0"/>
              <a:t>陳怡君</a:t>
            </a:r>
            <a:endParaRPr lang="en-US" altLang="zh-TW" dirty="0" smtClean="0"/>
          </a:p>
          <a:p>
            <a:pPr algn="ctr"/>
            <a:r>
              <a:rPr lang="zh-TW" altLang="en-US" dirty="0" smtClean="0"/>
              <a:t>組長</a:t>
            </a:r>
            <a:r>
              <a:rPr lang="en-US" altLang="zh-TW" dirty="0" smtClean="0"/>
              <a:t>:</a:t>
            </a:r>
            <a:r>
              <a:rPr lang="zh-TW" altLang="en-US" dirty="0" smtClean="0"/>
              <a:t> </a:t>
            </a:r>
            <a:r>
              <a:rPr lang="en-US" altLang="zh-TW" dirty="0" smtClean="0"/>
              <a:t>BF103093</a:t>
            </a:r>
            <a:r>
              <a:rPr lang="zh-TW" altLang="en-US" dirty="0" smtClean="0"/>
              <a:t>徐</a:t>
            </a:r>
            <a:r>
              <a:rPr lang="zh-TW" altLang="en-US" dirty="0"/>
              <a:t>翊</a:t>
            </a:r>
            <a:r>
              <a:rPr lang="zh-TW" altLang="en-US" dirty="0" smtClean="0"/>
              <a:t>軒</a:t>
            </a:r>
            <a:endParaRPr lang="en-US" altLang="zh-TW" dirty="0" smtClean="0"/>
          </a:p>
          <a:p>
            <a:pPr algn="ctr"/>
            <a:r>
              <a:rPr lang="zh-TW" altLang="en-US" dirty="0" smtClean="0"/>
              <a:t>組員</a:t>
            </a:r>
            <a:r>
              <a:rPr lang="en-US" altLang="zh-TW" dirty="0" smtClean="0"/>
              <a:t>:</a:t>
            </a:r>
            <a:r>
              <a:rPr lang="zh-TW" altLang="en-US" dirty="0" smtClean="0"/>
              <a:t> </a:t>
            </a:r>
            <a:r>
              <a:rPr lang="en-US" altLang="zh-TW" dirty="0" smtClean="0"/>
              <a:t>BF103113</a:t>
            </a:r>
            <a:r>
              <a:rPr lang="zh-TW" altLang="en-US" dirty="0" smtClean="0"/>
              <a:t>陳</a:t>
            </a:r>
            <a:r>
              <a:rPr lang="zh-TW" altLang="en-US" dirty="0"/>
              <a:t>智</a:t>
            </a:r>
            <a:r>
              <a:rPr lang="zh-TW" altLang="en-US" dirty="0" smtClean="0"/>
              <a:t>昱</a:t>
            </a:r>
            <a:endParaRPr lang="en-US" altLang="zh-TW" dirty="0" smtClean="0"/>
          </a:p>
          <a:p>
            <a:pPr algn="ctr"/>
            <a:r>
              <a:rPr lang="zh-TW" altLang="en-US" dirty="0" smtClean="0"/>
              <a:t>           </a:t>
            </a:r>
            <a:r>
              <a:rPr lang="en-US" altLang="zh-TW" dirty="0" smtClean="0"/>
              <a:t>BF103079</a:t>
            </a:r>
            <a:r>
              <a:rPr lang="zh-TW" altLang="en-US" dirty="0" smtClean="0"/>
              <a:t>王</a:t>
            </a:r>
            <a:r>
              <a:rPr lang="zh-TW" altLang="en-US" dirty="0"/>
              <a:t>映蘆</a:t>
            </a:r>
          </a:p>
        </p:txBody>
      </p:sp>
    </p:spTree>
    <p:extLst>
      <p:ext uri="{BB962C8B-B14F-4D97-AF65-F5344CB8AC3E}">
        <p14:creationId xmlns:p14="http://schemas.microsoft.com/office/powerpoint/2010/main" val="20056966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404664"/>
            <a:ext cx="7467600" cy="5721499"/>
          </a:xfrm>
        </p:spPr>
        <p:txBody>
          <a:bodyPr>
            <a:normAutofit fontScale="77500" lnSpcReduction="20000"/>
          </a:bodyPr>
          <a:lstStyle/>
          <a:p>
            <a:r>
              <a:rPr lang="zh-TW" altLang="en-US" dirty="0"/>
              <a:t>截至</a:t>
            </a:r>
            <a:r>
              <a:rPr lang="en-US" altLang="zh-TW" dirty="0"/>
              <a:t>2017</a:t>
            </a:r>
            <a:r>
              <a:rPr lang="zh-TW" altLang="en-US" dirty="0"/>
              <a:t>年</a:t>
            </a:r>
            <a:r>
              <a:rPr lang="en-US" altLang="zh-TW" dirty="0"/>
              <a:t>2</a:t>
            </a:r>
            <a:r>
              <a:rPr lang="zh-TW" altLang="en-US" dirty="0"/>
              <a:t>月，</a:t>
            </a:r>
            <a:r>
              <a:rPr lang="en-US" altLang="zh-TW" dirty="0"/>
              <a:t>H&amp;M </a:t>
            </a:r>
            <a:r>
              <a:rPr lang="zh-TW" altLang="en-US" dirty="0"/>
              <a:t>分店遍布全球 </a:t>
            </a:r>
            <a:r>
              <a:rPr lang="en-US" altLang="zh-TW" dirty="0"/>
              <a:t>64 </a:t>
            </a:r>
            <a:r>
              <a:rPr lang="zh-TW" altLang="en-US" dirty="0"/>
              <a:t>個國家和地區，分店數目為 </a:t>
            </a:r>
            <a:r>
              <a:rPr lang="en-US" altLang="zh-TW" dirty="0"/>
              <a:t>4016 </a:t>
            </a:r>
            <a:r>
              <a:rPr lang="zh-TW" altLang="en-US" dirty="0"/>
              <a:t>間。</a:t>
            </a:r>
          </a:p>
          <a:p>
            <a:r>
              <a:rPr lang="zh-TW" altLang="en-US" dirty="0"/>
              <a:t>亞洲（共 </a:t>
            </a:r>
            <a:r>
              <a:rPr lang="en-US" altLang="zh-TW" dirty="0"/>
              <a:t>638 </a:t>
            </a:r>
            <a:r>
              <a:rPr lang="zh-TW" altLang="en-US" dirty="0"/>
              <a:t>間）    中國：</a:t>
            </a:r>
            <a:r>
              <a:rPr lang="en-US" altLang="zh-TW" dirty="0"/>
              <a:t>395 </a:t>
            </a:r>
            <a:r>
              <a:rPr lang="zh-TW" altLang="en-US" dirty="0"/>
              <a:t>間    日本：</a:t>
            </a:r>
            <a:r>
              <a:rPr lang="en-US" altLang="zh-TW" dirty="0"/>
              <a:t>64 </a:t>
            </a:r>
            <a:r>
              <a:rPr lang="zh-TW" altLang="en-US" dirty="0"/>
              <a:t>間     馬來西亞：</a:t>
            </a:r>
            <a:r>
              <a:rPr lang="en-US" altLang="zh-TW" dirty="0"/>
              <a:t>31 </a:t>
            </a:r>
            <a:r>
              <a:rPr lang="zh-TW" altLang="en-US" dirty="0"/>
              <a:t>間   韓國：</a:t>
            </a:r>
            <a:r>
              <a:rPr lang="en-US" altLang="zh-TW" dirty="0"/>
              <a:t>27 </a:t>
            </a:r>
            <a:r>
              <a:rPr lang="zh-TW" altLang="en-US" dirty="0"/>
              <a:t>間</a:t>
            </a:r>
          </a:p>
          <a:p>
            <a:r>
              <a:rPr lang="zh-TW" altLang="en-US" dirty="0"/>
              <a:t> 菲律賓：</a:t>
            </a:r>
            <a:r>
              <a:rPr lang="en-US" altLang="zh-TW" dirty="0"/>
              <a:t>22 </a:t>
            </a:r>
            <a:r>
              <a:rPr lang="zh-TW" altLang="en-US" dirty="0"/>
              <a:t>間    泰國：</a:t>
            </a:r>
            <a:r>
              <a:rPr lang="en-US" altLang="zh-TW" dirty="0"/>
              <a:t>21 </a:t>
            </a:r>
            <a:r>
              <a:rPr lang="zh-TW" altLang="en-US" dirty="0"/>
              <a:t>間    香港：</a:t>
            </a:r>
            <a:r>
              <a:rPr lang="en-US" altLang="zh-TW" dirty="0"/>
              <a:t>20 </a:t>
            </a:r>
            <a:r>
              <a:rPr lang="zh-TW" altLang="en-US" dirty="0"/>
              <a:t>間    印尼：</a:t>
            </a:r>
            <a:r>
              <a:rPr lang="en-US" altLang="zh-TW" dirty="0"/>
              <a:t>20 </a:t>
            </a:r>
            <a:r>
              <a:rPr lang="zh-TW" altLang="en-US" dirty="0"/>
              <a:t>間</a:t>
            </a:r>
          </a:p>
          <a:p>
            <a:r>
              <a:rPr lang="zh-TW" altLang="en-US" dirty="0"/>
              <a:t> 印度：</a:t>
            </a:r>
            <a:r>
              <a:rPr lang="en-US" altLang="zh-TW" dirty="0"/>
              <a:t>15 </a:t>
            </a:r>
            <a:r>
              <a:rPr lang="zh-TW" altLang="en-US" dirty="0"/>
              <a:t>間     臺灣：</a:t>
            </a:r>
            <a:r>
              <a:rPr lang="en-US" altLang="zh-TW" dirty="0"/>
              <a:t>12 </a:t>
            </a:r>
            <a:r>
              <a:rPr lang="zh-TW" altLang="en-US" dirty="0"/>
              <a:t>間   新加坡：</a:t>
            </a:r>
            <a:r>
              <a:rPr lang="en-US" altLang="zh-TW" dirty="0"/>
              <a:t>10 </a:t>
            </a:r>
            <a:r>
              <a:rPr lang="zh-TW" altLang="en-US" dirty="0"/>
              <a:t>間     澳門：</a:t>
            </a:r>
            <a:r>
              <a:rPr lang="en-US" altLang="zh-TW" dirty="0"/>
              <a:t>2 </a:t>
            </a:r>
            <a:r>
              <a:rPr lang="zh-TW" altLang="en-US" dirty="0"/>
              <a:t>間</a:t>
            </a:r>
          </a:p>
          <a:p>
            <a:r>
              <a:rPr lang="zh-TW" altLang="en-US" dirty="0"/>
              <a:t>大洋洲 （共 </a:t>
            </a:r>
            <a:r>
              <a:rPr lang="en-US" altLang="zh-TW" dirty="0"/>
              <a:t>20 </a:t>
            </a:r>
            <a:r>
              <a:rPr lang="zh-TW" altLang="en-US" dirty="0"/>
              <a:t>間） 澳大利亞：</a:t>
            </a:r>
            <a:r>
              <a:rPr lang="en-US" altLang="zh-TW" dirty="0"/>
              <a:t>19 </a:t>
            </a:r>
            <a:r>
              <a:rPr lang="zh-TW" altLang="en-US" dirty="0"/>
              <a:t>間  紐西蘭：</a:t>
            </a:r>
            <a:r>
              <a:rPr lang="en-US" altLang="zh-TW" dirty="0"/>
              <a:t>1 </a:t>
            </a:r>
            <a:r>
              <a:rPr lang="zh-TW" altLang="en-US" dirty="0"/>
              <a:t>間</a:t>
            </a:r>
          </a:p>
          <a:p>
            <a:r>
              <a:rPr lang="zh-TW" altLang="en-US" dirty="0"/>
              <a:t>中東及非洲（共 </a:t>
            </a:r>
            <a:r>
              <a:rPr lang="en-US" altLang="zh-TW" dirty="0"/>
              <a:t>155 </a:t>
            </a:r>
            <a:r>
              <a:rPr lang="zh-TW" altLang="en-US" dirty="0"/>
              <a:t>間） 沙烏地阿拉伯：</a:t>
            </a:r>
            <a:r>
              <a:rPr lang="en-US" altLang="zh-TW" dirty="0"/>
              <a:t>48 </a:t>
            </a:r>
            <a:r>
              <a:rPr lang="zh-TW" altLang="en-US" dirty="0"/>
              <a:t>間</a:t>
            </a:r>
          </a:p>
          <a:p>
            <a:r>
              <a:rPr lang="zh-TW" altLang="en-US" dirty="0"/>
              <a:t> 阿聯</a:t>
            </a:r>
            <a:r>
              <a:rPr lang="en-US" altLang="zh-TW" dirty="0"/>
              <a:t>: 29 </a:t>
            </a:r>
            <a:r>
              <a:rPr lang="zh-TW" altLang="en-US" dirty="0"/>
              <a:t>間   以色列：</a:t>
            </a:r>
            <a:r>
              <a:rPr lang="en-US" altLang="zh-TW" dirty="0"/>
              <a:t>19 </a:t>
            </a:r>
            <a:r>
              <a:rPr lang="zh-TW" altLang="en-US" dirty="0"/>
              <a:t>間    埃及：</a:t>
            </a:r>
            <a:r>
              <a:rPr lang="en-US" altLang="zh-TW" dirty="0"/>
              <a:t>12 </a:t>
            </a:r>
            <a:r>
              <a:rPr lang="zh-TW" altLang="en-US" dirty="0"/>
              <a:t>間  科威特：</a:t>
            </a:r>
            <a:r>
              <a:rPr lang="en-US" altLang="zh-TW" dirty="0"/>
              <a:t>11 </a:t>
            </a:r>
            <a:r>
              <a:rPr lang="zh-TW" altLang="en-US" dirty="0"/>
              <a:t>間    黎巴嫩：</a:t>
            </a:r>
            <a:r>
              <a:rPr lang="en-US" altLang="zh-TW" dirty="0"/>
              <a:t>11 </a:t>
            </a:r>
            <a:r>
              <a:rPr lang="zh-TW" altLang="en-US" dirty="0"/>
              <a:t>間</a:t>
            </a:r>
          </a:p>
          <a:p>
            <a:r>
              <a:rPr lang="zh-TW" altLang="en-US" dirty="0"/>
              <a:t> 南非：</a:t>
            </a:r>
            <a:r>
              <a:rPr lang="en-US" altLang="zh-TW" dirty="0"/>
              <a:t>9 </a:t>
            </a:r>
            <a:r>
              <a:rPr lang="zh-TW" altLang="en-US" dirty="0"/>
              <a:t>間     卡達：</a:t>
            </a:r>
            <a:r>
              <a:rPr lang="en-US" altLang="zh-TW" dirty="0"/>
              <a:t>4 </a:t>
            </a:r>
            <a:r>
              <a:rPr lang="zh-TW" altLang="en-US" dirty="0"/>
              <a:t>間  巴林：</a:t>
            </a:r>
            <a:r>
              <a:rPr lang="en-US" altLang="zh-TW" dirty="0"/>
              <a:t>3 </a:t>
            </a:r>
            <a:r>
              <a:rPr lang="zh-TW" altLang="en-US" dirty="0"/>
              <a:t>間   摩洛哥：</a:t>
            </a:r>
            <a:r>
              <a:rPr lang="en-US" altLang="zh-TW" dirty="0"/>
              <a:t>3 </a:t>
            </a:r>
            <a:r>
              <a:rPr lang="zh-TW" altLang="en-US" dirty="0"/>
              <a:t>間   阿曼：</a:t>
            </a:r>
            <a:r>
              <a:rPr lang="en-US" altLang="zh-TW" dirty="0"/>
              <a:t>3 </a:t>
            </a:r>
            <a:r>
              <a:rPr lang="zh-TW" altLang="en-US" dirty="0"/>
              <a:t>間   約旦：</a:t>
            </a:r>
            <a:r>
              <a:rPr lang="en-US" altLang="zh-TW" dirty="0"/>
              <a:t>3 </a:t>
            </a:r>
            <a:r>
              <a:rPr lang="zh-TW" altLang="en-US" dirty="0"/>
              <a:t>間</a:t>
            </a:r>
          </a:p>
          <a:p>
            <a:r>
              <a:rPr lang="zh-TW" altLang="en-US" dirty="0"/>
              <a:t>美洲（共 </a:t>
            </a:r>
            <a:r>
              <a:rPr lang="en-US" altLang="zh-TW" dirty="0"/>
              <a:t>590 </a:t>
            </a:r>
            <a:r>
              <a:rPr lang="zh-TW" altLang="en-US" dirty="0"/>
              <a:t>間） 美國：</a:t>
            </a:r>
            <a:r>
              <a:rPr lang="en-US" altLang="zh-TW" dirty="0"/>
              <a:t>471 </a:t>
            </a:r>
            <a:r>
              <a:rPr lang="zh-TW" altLang="en-US" dirty="0"/>
              <a:t>間    加拿大：</a:t>
            </a:r>
            <a:r>
              <a:rPr lang="en-US" altLang="zh-TW" dirty="0"/>
              <a:t>82 </a:t>
            </a:r>
            <a:r>
              <a:rPr lang="zh-TW" altLang="en-US" dirty="0"/>
              <a:t>間    墨西哥：</a:t>
            </a:r>
            <a:r>
              <a:rPr lang="en-US" altLang="zh-TW" dirty="0"/>
              <a:t>25 </a:t>
            </a:r>
            <a:r>
              <a:rPr lang="zh-TW" altLang="en-US" dirty="0"/>
              <a:t>間   秘魯：</a:t>
            </a:r>
            <a:r>
              <a:rPr lang="en-US" altLang="zh-TW" dirty="0"/>
              <a:t>6 </a:t>
            </a:r>
            <a:r>
              <a:rPr lang="zh-TW" altLang="en-US" dirty="0"/>
              <a:t>間   智利：</a:t>
            </a:r>
            <a:r>
              <a:rPr lang="en-US" altLang="zh-TW" dirty="0"/>
              <a:t>4 </a:t>
            </a:r>
            <a:r>
              <a:rPr lang="zh-TW" altLang="en-US" dirty="0"/>
              <a:t>間     波多黎各</a:t>
            </a:r>
            <a:r>
              <a:rPr lang="en-US" altLang="zh-TW" dirty="0"/>
              <a:t>: 2 </a:t>
            </a:r>
            <a:r>
              <a:rPr lang="zh-TW" altLang="en-US" dirty="0"/>
              <a:t>間</a:t>
            </a:r>
          </a:p>
          <a:p>
            <a:endParaRPr lang="zh-TW" altLang="en-US" dirty="0"/>
          </a:p>
        </p:txBody>
      </p:sp>
    </p:spTree>
    <p:extLst>
      <p:ext uri="{BB962C8B-B14F-4D97-AF65-F5344CB8AC3E}">
        <p14:creationId xmlns:p14="http://schemas.microsoft.com/office/powerpoint/2010/main" val="32894815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332656"/>
            <a:ext cx="7467600" cy="5793507"/>
          </a:xfrm>
        </p:spPr>
        <p:txBody>
          <a:bodyPr>
            <a:normAutofit fontScale="77500" lnSpcReduction="20000"/>
          </a:bodyPr>
          <a:lstStyle/>
          <a:p>
            <a:r>
              <a:rPr lang="zh-TW" altLang="en-US" dirty="0"/>
              <a:t>歐洲（共 </a:t>
            </a:r>
            <a:r>
              <a:rPr lang="en-US" altLang="zh-TW" dirty="0"/>
              <a:t>2613 </a:t>
            </a:r>
            <a:r>
              <a:rPr lang="zh-TW" altLang="en-US" dirty="0"/>
              <a:t>間） 德國：</a:t>
            </a:r>
            <a:r>
              <a:rPr lang="en-US" altLang="zh-TW" dirty="0"/>
              <a:t>418 </a:t>
            </a:r>
            <a:r>
              <a:rPr lang="zh-TW" altLang="en-US" dirty="0"/>
              <a:t>間    英國：</a:t>
            </a:r>
            <a:r>
              <a:rPr lang="en-US" altLang="zh-TW" dirty="0"/>
              <a:t>253 </a:t>
            </a:r>
            <a:r>
              <a:rPr lang="zh-TW" altLang="en-US" dirty="0"/>
              <a:t>間   法國：</a:t>
            </a:r>
            <a:r>
              <a:rPr lang="en-US" altLang="zh-TW" dirty="0"/>
              <a:t>208 </a:t>
            </a:r>
            <a:r>
              <a:rPr lang="zh-TW" altLang="en-US" dirty="0"/>
              <a:t>間   波蘭：</a:t>
            </a:r>
            <a:r>
              <a:rPr lang="en-US" altLang="zh-TW" dirty="0"/>
              <a:t>162 </a:t>
            </a:r>
            <a:r>
              <a:rPr lang="zh-TW" altLang="en-US" dirty="0"/>
              <a:t>間</a:t>
            </a:r>
          </a:p>
          <a:p>
            <a:r>
              <a:rPr lang="zh-TW" altLang="en-US" dirty="0"/>
              <a:t>西班牙：</a:t>
            </a:r>
            <a:r>
              <a:rPr lang="en-US" altLang="zh-TW" dirty="0"/>
              <a:t>157 </a:t>
            </a:r>
            <a:r>
              <a:rPr lang="zh-TW" altLang="en-US" dirty="0"/>
              <a:t>間    義大利：</a:t>
            </a:r>
            <a:r>
              <a:rPr lang="en-US" altLang="zh-TW" dirty="0"/>
              <a:t>157 </a:t>
            </a:r>
            <a:r>
              <a:rPr lang="zh-TW" altLang="en-US" dirty="0"/>
              <a:t>間</a:t>
            </a:r>
          </a:p>
          <a:p>
            <a:r>
              <a:rPr lang="zh-TW" altLang="en-US" dirty="0"/>
              <a:t> 瑞典：</a:t>
            </a:r>
            <a:r>
              <a:rPr lang="en-US" altLang="zh-TW" dirty="0"/>
              <a:t>145 </a:t>
            </a:r>
            <a:r>
              <a:rPr lang="zh-TW" altLang="en-US" dirty="0"/>
              <a:t>間    荷蘭：</a:t>
            </a:r>
            <a:r>
              <a:rPr lang="en-US" altLang="zh-TW" dirty="0"/>
              <a:t>121 </a:t>
            </a:r>
            <a:r>
              <a:rPr lang="zh-TW" altLang="en-US" dirty="0"/>
              <a:t>間   挪威：</a:t>
            </a:r>
            <a:r>
              <a:rPr lang="en-US" altLang="zh-TW" dirty="0"/>
              <a:t>107 </a:t>
            </a:r>
            <a:r>
              <a:rPr lang="zh-TW" altLang="en-US" dirty="0"/>
              <a:t>間</a:t>
            </a:r>
          </a:p>
          <a:p>
            <a:r>
              <a:rPr lang="zh-TW" altLang="en-US" dirty="0"/>
              <a:t> 俄羅斯：</a:t>
            </a:r>
            <a:r>
              <a:rPr lang="en-US" altLang="zh-TW" dirty="0"/>
              <a:t>107 </a:t>
            </a:r>
            <a:r>
              <a:rPr lang="zh-TW" altLang="en-US" dirty="0"/>
              <a:t>間   瑞士：</a:t>
            </a:r>
            <a:r>
              <a:rPr lang="en-US" altLang="zh-TW" dirty="0"/>
              <a:t>96 </a:t>
            </a:r>
            <a:r>
              <a:rPr lang="zh-TW" altLang="en-US" dirty="0"/>
              <a:t>間</a:t>
            </a:r>
          </a:p>
          <a:p>
            <a:r>
              <a:rPr lang="zh-TW" altLang="en-US" dirty="0"/>
              <a:t> 丹麥：</a:t>
            </a:r>
            <a:r>
              <a:rPr lang="en-US" altLang="zh-TW" dirty="0"/>
              <a:t>80 </a:t>
            </a:r>
            <a:r>
              <a:rPr lang="zh-TW" altLang="en-US" dirty="0"/>
              <a:t>間    比利時：</a:t>
            </a:r>
            <a:r>
              <a:rPr lang="en-US" altLang="zh-TW" dirty="0"/>
              <a:t>80 </a:t>
            </a:r>
            <a:r>
              <a:rPr lang="zh-TW" altLang="en-US" dirty="0"/>
              <a:t>間</a:t>
            </a:r>
          </a:p>
          <a:p>
            <a:r>
              <a:rPr lang="zh-TW" altLang="en-US" dirty="0"/>
              <a:t> 奧地利：</a:t>
            </a:r>
            <a:r>
              <a:rPr lang="en-US" altLang="zh-TW" dirty="0"/>
              <a:t>76 </a:t>
            </a:r>
            <a:r>
              <a:rPr lang="zh-TW" altLang="en-US" dirty="0"/>
              <a:t>間   土耳其：</a:t>
            </a:r>
            <a:r>
              <a:rPr lang="en-US" altLang="zh-TW" dirty="0"/>
              <a:t>59 </a:t>
            </a:r>
            <a:r>
              <a:rPr lang="zh-TW" altLang="en-US" dirty="0"/>
              <a:t>間</a:t>
            </a:r>
          </a:p>
          <a:p>
            <a:r>
              <a:rPr lang="zh-TW" altLang="en-US" dirty="0"/>
              <a:t> 芬蘭：</a:t>
            </a:r>
            <a:r>
              <a:rPr lang="en-US" altLang="zh-TW" dirty="0"/>
              <a:t>57 </a:t>
            </a:r>
            <a:r>
              <a:rPr lang="zh-TW" altLang="en-US" dirty="0"/>
              <a:t>間   羅馬尼亞：</a:t>
            </a:r>
            <a:r>
              <a:rPr lang="en-US" altLang="zh-TW" dirty="0"/>
              <a:t>51 </a:t>
            </a:r>
            <a:r>
              <a:rPr lang="zh-TW" altLang="en-US" dirty="0"/>
              <a:t>間</a:t>
            </a:r>
          </a:p>
          <a:p>
            <a:r>
              <a:rPr lang="zh-TW" altLang="en-US" dirty="0"/>
              <a:t> 捷克：</a:t>
            </a:r>
            <a:r>
              <a:rPr lang="en-US" altLang="zh-TW" dirty="0"/>
              <a:t>47 </a:t>
            </a:r>
            <a:r>
              <a:rPr lang="zh-TW" altLang="en-US" dirty="0"/>
              <a:t>間   匈牙利：</a:t>
            </a:r>
            <a:r>
              <a:rPr lang="en-US" altLang="zh-TW" dirty="0"/>
              <a:t>41 </a:t>
            </a:r>
            <a:r>
              <a:rPr lang="zh-TW" altLang="en-US" dirty="0"/>
              <a:t>間</a:t>
            </a:r>
          </a:p>
          <a:p>
            <a:r>
              <a:rPr lang="zh-TW" altLang="en-US" dirty="0"/>
              <a:t> 希臘：</a:t>
            </a:r>
            <a:r>
              <a:rPr lang="en-US" altLang="zh-TW" dirty="0"/>
              <a:t>35 </a:t>
            </a:r>
            <a:r>
              <a:rPr lang="zh-TW" altLang="en-US" dirty="0"/>
              <a:t>間   葡萄牙：</a:t>
            </a:r>
            <a:r>
              <a:rPr lang="en-US" altLang="zh-TW" dirty="0"/>
              <a:t>30 </a:t>
            </a:r>
            <a:r>
              <a:rPr lang="zh-TW" altLang="en-US" dirty="0"/>
              <a:t>間</a:t>
            </a:r>
          </a:p>
          <a:p>
            <a:r>
              <a:rPr lang="zh-TW" altLang="en-US" dirty="0"/>
              <a:t> 保加利亞：</a:t>
            </a:r>
            <a:r>
              <a:rPr lang="en-US" altLang="zh-TW" dirty="0"/>
              <a:t>20 </a:t>
            </a:r>
            <a:r>
              <a:rPr lang="zh-TW" altLang="en-US" dirty="0"/>
              <a:t>間   斯洛伐克：</a:t>
            </a:r>
            <a:r>
              <a:rPr lang="en-US" altLang="zh-TW" dirty="0"/>
              <a:t>19 </a:t>
            </a:r>
            <a:r>
              <a:rPr lang="zh-TW" altLang="en-US" dirty="0"/>
              <a:t>間</a:t>
            </a:r>
          </a:p>
          <a:p>
            <a:r>
              <a:rPr lang="zh-TW" altLang="en-US" dirty="0"/>
              <a:t> 愛爾蘭：</a:t>
            </a:r>
            <a:r>
              <a:rPr lang="en-US" altLang="zh-TW" dirty="0"/>
              <a:t>17 </a:t>
            </a:r>
            <a:r>
              <a:rPr lang="zh-TW" altLang="en-US" dirty="0"/>
              <a:t>間   克羅埃西亞：</a:t>
            </a:r>
            <a:r>
              <a:rPr lang="en-US" altLang="zh-TW" dirty="0"/>
              <a:t>15 </a:t>
            </a:r>
            <a:r>
              <a:rPr lang="zh-TW" altLang="en-US" dirty="0"/>
              <a:t>間</a:t>
            </a:r>
          </a:p>
          <a:p>
            <a:r>
              <a:rPr lang="zh-TW" altLang="en-US" dirty="0"/>
              <a:t> 斯洛維尼亞：</a:t>
            </a:r>
            <a:r>
              <a:rPr lang="en-US" altLang="zh-TW" dirty="0"/>
              <a:t>12 </a:t>
            </a:r>
            <a:r>
              <a:rPr lang="zh-TW" altLang="en-US" dirty="0"/>
              <a:t>間   立陶宛：</a:t>
            </a:r>
            <a:r>
              <a:rPr lang="en-US" altLang="zh-TW" dirty="0"/>
              <a:t>9 </a:t>
            </a:r>
            <a:r>
              <a:rPr lang="zh-TW" altLang="en-US" dirty="0"/>
              <a:t>間</a:t>
            </a:r>
          </a:p>
          <a:p>
            <a:r>
              <a:rPr lang="zh-TW" altLang="en-US" dirty="0"/>
              <a:t> 盧森堡：</a:t>
            </a:r>
            <a:r>
              <a:rPr lang="en-US" altLang="zh-TW" dirty="0"/>
              <a:t>9 </a:t>
            </a:r>
            <a:r>
              <a:rPr lang="zh-TW" altLang="en-US" dirty="0"/>
              <a:t>間    塞爾維亞：</a:t>
            </a:r>
            <a:r>
              <a:rPr lang="en-US" altLang="zh-TW" dirty="0"/>
              <a:t>9 </a:t>
            </a:r>
            <a:r>
              <a:rPr lang="zh-TW" altLang="en-US" dirty="0"/>
              <a:t>間</a:t>
            </a:r>
          </a:p>
          <a:p>
            <a:r>
              <a:rPr lang="zh-TW" altLang="en-US" dirty="0"/>
              <a:t> 愛沙尼亞：</a:t>
            </a:r>
            <a:r>
              <a:rPr lang="en-US" altLang="zh-TW" dirty="0"/>
              <a:t>8 </a:t>
            </a:r>
            <a:r>
              <a:rPr lang="zh-TW" altLang="en-US" dirty="0"/>
              <a:t>間   拉脫維亞：</a:t>
            </a:r>
            <a:r>
              <a:rPr lang="en-US" altLang="zh-TW" dirty="0"/>
              <a:t>7 </a:t>
            </a:r>
            <a:r>
              <a:rPr lang="zh-TW" altLang="en-US" dirty="0"/>
              <a:t>間   賽普勒斯：</a:t>
            </a:r>
            <a:r>
              <a:rPr lang="en-US" altLang="zh-TW" dirty="0"/>
              <a:t>1 </a:t>
            </a:r>
            <a:r>
              <a:rPr lang="zh-TW" altLang="en-US" dirty="0"/>
              <a:t>間</a:t>
            </a:r>
          </a:p>
          <a:p>
            <a:endParaRPr lang="zh-TW" altLang="en-US" dirty="0"/>
          </a:p>
        </p:txBody>
      </p:sp>
    </p:spTree>
    <p:extLst>
      <p:ext uri="{BB962C8B-B14F-4D97-AF65-F5344CB8AC3E}">
        <p14:creationId xmlns:p14="http://schemas.microsoft.com/office/powerpoint/2010/main" val="22346829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4000" dirty="0" smtClean="0"/>
              <a:t>四、文獻探討</a:t>
            </a:r>
            <a:endParaRPr lang="zh-TW" altLang="en-US" sz="4000" dirty="0"/>
          </a:p>
        </p:txBody>
      </p:sp>
      <p:sp>
        <p:nvSpPr>
          <p:cNvPr id="3" name="內容版面配置區 2"/>
          <p:cNvSpPr>
            <a:spLocks noGrp="1"/>
          </p:cNvSpPr>
          <p:nvPr>
            <p:ph idx="1"/>
          </p:nvPr>
        </p:nvSpPr>
        <p:spPr/>
        <p:txBody>
          <a:bodyPr>
            <a:normAutofit fontScale="85000" lnSpcReduction="20000"/>
          </a:bodyPr>
          <a:lstStyle/>
          <a:p>
            <a:r>
              <a:rPr lang="en-US" altLang="zh-TW" sz="3300" dirty="0"/>
              <a:t>H&amp;M </a:t>
            </a:r>
            <a:r>
              <a:rPr lang="zh-TW" altLang="en-US" sz="3300" dirty="0"/>
              <a:t>的經營理念：以最實惠的價格永續提供時尚與品質。自 </a:t>
            </a:r>
            <a:r>
              <a:rPr lang="en-US" altLang="zh-TW" sz="3300" dirty="0"/>
              <a:t>1947 </a:t>
            </a:r>
            <a:r>
              <a:rPr lang="zh-TW" altLang="en-US" sz="3300" dirty="0"/>
              <a:t>年成立以來，</a:t>
            </a:r>
            <a:r>
              <a:rPr lang="en-US" altLang="zh-TW" sz="3300" dirty="0"/>
              <a:t>H&amp;M </a:t>
            </a:r>
            <a:r>
              <a:rPr lang="zh-TW" altLang="en-US" sz="3300" dirty="0"/>
              <a:t>已成長為一家世界領先的時尚公司。本網站的內容版權與所有權屬 </a:t>
            </a:r>
            <a:r>
              <a:rPr lang="en-US" altLang="zh-TW" sz="3300" dirty="0"/>
              <a:t>H &amp; M </a:t>
            </a:r>
            <a:r>
              <a:rPr lang="en-US" altLang="zh-TW" sz="3300" dirty="0" err="1"/>
              <a:t>Hennes</a:t>
            </a:r>
            <a:r>
              <a:rPr lang="en-US" altLang="zh-TW" sz="3300" dirty="0"/>
              <a:t> &amp; </a:t>
            </a:r>
            <a:r>
              <a:rPr lang="en-US" altLang="zh-TW" sz="3300" dirty="0" err="1"/>
              <a:t>Mauritz</a:t>
            </a:r>
            <a:r>
              <a:rPr lang="en-US" altLang="zh-TW" sz="3300" dirty="0"/>
              <a:t> AB </a:t>
            </a:r>
            <a:r>
              <a:rPr lang="zh-TW" altLang="en-US" sz="3300" dirty="0"/>
              <a:t>所有。</a:t>
            </a:r>
            <a:endParaRPr lang="en-US" altLang="zh-TW" sz="3300" dirty="0"/>
          </a:p>
          <a:p>
            <a:r>
              <a:rPr lang="zh-TW" altLang="en-US" sz="3300" dirty="0"/>
              <a:t>作為快速服裝生產商，</a:t>
            </a:r>
            <a:r>
              <a:rPr lang="en-US" altLang="zh-TW" sz="3300" dirty="0"/>
              <a:t>H&amp;M</a:t>
            </a:r>
            <a:r>
              <a:rPr lang="zh-TW" altLang="en-US" sz="3300" dirty="0"/>
              <a:t>的最大特點之一就是從服裝設計到成為專賣店中商品的時間極短。這使得消費者能夠更快速得接觸到最前衛的時尚商品。還有助於壓縮成本，</a:t>
            </a:r>
            <a:r>
              <a:rPr lang="en-US" altLang="zh-TW" sz="3300" dirty="0"/>
              <a:t>H&amp;M</a:t>
            </a:r>
            <a:r>
              <a:rPr lang="zh-TW" altLang="en-US" sz="3300" dirty="0"/>
              <a:t>的產品比定位類似的西班牙品牌</a:t>
            </a:r>
            <a:r>
              <a:rPr lang="en-US" altLang="zh-TW" sz="3300" dirty="0"/>
              <a:t>Zara</a:t>
            </a:r>
            <a:r>
              <a:rPr lang="zh-TW" altLang="en-US" sz="3300" dirty="0"/>
              <a:t>還要便宜一些。款式多、數量少的銷售理念運用了長尾效應的原理。</a:t>
            </a:r>
            <a:r>
              <a:rPr lang="en-US" altLang="zh-TW" sz="3300" dirty="0"/>
              <a:t>H&amp;M</a:t>
            </a:r>
            <a:r>
              <a:rPr lang="zh-TW" altLang="en-US" sz="3300" dirty="0"/>
              <a:t>在宣傳方面投入也</a:t>
            </a:r>
          </a:p>
          <a:p>
            <a:endParaRPr lang="zh-TW" altLang="en-US" dirty="0"/>
          </a:p>
        </p:txBody>
      </p:sp>
    </p:spTree>
    <p:extLst>
      <p:ext uri="{BB962C8B-B14F-4D97-AF65-F5344CB8AC3E}">
        <p14:creationId xmlns:p14="http://schemas.microsoft.com/office/powerpoint/2010/main" val="27442880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404664"/>
            <a:ext cx="7467600" cy="5721499"/>
          </a:xfrm>
        </p:spPr>
        <p:txBody>
          <a:bodyPr>
            <a:normAutofit/>
          </a:bodyPr>
          <a:lstStyle/>
          <a:p>
            <a:r>
              <a:rPr lang="zh-TW" altLang="en-US" sz="2800" dirty="0" smtClean="0"/>
              <a:t>很多，除了廣告外，它還與著名設計師或是名人如瑪丹娜聯手設計服裝以吸引人們的購買慾。</a:t>
            </a:r>
            <a:r>
              <a:rPr lang="en-US" altLang="zh-TW" sz="2800" dirty="0" smtClean="0"/>
              <a:t>H&amp;M</a:t>
            </a:r>
            <a:r>
              <a:rPr lang="zh-TW" altLang="en-US" sz="2800" dirty="0" smtClean="0"/>
              <a:t>最吸引人的還是其在時尚界主導了奢侈大牌和平價快速時尚的</a:t>
            </a:r>
            <a:r>
              <a:rPr lang="en-US" altLang="zh-TW" sz="2800" dirty="0" smtClean="0"/>
              <a:t>crossover</a:t>
            </a:r>
            <a:r>
              <a:rPr lang="zh-TW" altLang="en-US" sz="2800" dirty="0" smtClean="0"/>
              <a:t>。</a:t>
            </a:r>
            <a:r>
              <a:rPr lang="en-US" altLang="zh-TW" sz="2800" dirty="0" smtClean="0"/>
              <a:t>H&amp;M</a:t>
            </a:r>
            <a:r>
              <a:rPr lang="zh-TW" altLang="en-US" sz="2800" dirty="0" smtClean="0"/>
              <a:t>從</a:t>
            </a:r>
            <a:r>
              <a:rPr lang="en-US" altLang="zh-TW" sz="2800" dirty="0" smtClean="0"/>
              <a:t>2004</a:t>
            </a:r>
            <a:r>
              <a:rPr lang="zh-TW" altLang="en-US" sz="2800" dirty="0" smtClean="0"/>
              <a:t>年起便和奢侈品大牌進行跨界合作，每當合作，便有很多人為了</a:t>
            </a:r>
            <a:r>
              <a:rPr lang="en-US" altLang="zh-TW" sz="2800" dirty="0" smtClean="0"/>
              <a:t>H&amp;M</a:t>
            </a:r>
            <a:r>
              <a:rPr lang="zh-TW" altLang="en-US" sz="2800" dirty="0" smtClean="0"/>
              <a:t>價格低廉卻是一線大牌設計師設計的衣服而去瘋狂排隊，這包括了</a:t>
            </a:r>
            <a:r>
              <a:rPr lang="en-US" altLang="zh-TW" sz="2800" dirty="0" smtClean="0"/>
              <a:t>2012</a:t>
            </a:r>
            <a:r>
              <a:rPr lang="zh-TW" altLang="en-US" sz="2800" dirty="0" smtClean="0"/>
              <a:t>年的</a:t>
            </a:r>
            <a:r>
              <a:rPr lang="en-US" altLang="zh-TW" sz="2800" dirty="0" err="1" smtClean="0"/>
              <a:t>Marni</a:t>
            </a:r>
            <a:r>
              <a:rPr lang="en-US" altLang="zh-TW" sz="2800" dirty="0" smtClean="0"/>
              <a:t>, 2011</a:t>
            </a:r>
            <a:r>
              <a:rPr lang="zh-TW" altLang="en-US" sz="2800" dirty="0" smtClean="0"/>
              <a:t>年的</a:t>
            </a:r>
            <a:r>
              <a:rPr lang="en-US" altLang="zh-TW" sz="2800" dirty="0" smtClean="0"/>
              <a:t>Versace</a:t>
            </a:r>
            <a:r>
              <a:rPr lang="zh-TW" altLang="en-US" sz="2800" dirty="0" smtClean="0"/>
              <a:t>，</a:t>
            </a:r>
            <a:r>
              <a:rPr lang="en-US" altLang="zh-TW" sz="2800" dirty="0" smtClean="0"/>
              <a:t>2010</a:t>
            </a:r>
            <a:r>
              <a:rPr lang="zh-TW" altLang="en-US" sz="2800" dirty="0" smtClean="0"/>
              <a:t>年的</a:t>
            </a:r>
            <a:r>
              <a:rPr lang="en-US" altLang="zh-TW" sz="2800" dirty="0" err="1" smtClean="0"/>
              <a:t>Lanvin</a:t>
            </a:r>
            <a:r>
              <a:rPr lang="zh-TW" altLang="en-US" sz="2800" dirty="0" smtClean="0"/>
              <a:t>，以及川久保玲，</a:t>
            </a:r>
            <a:r>
              <a:rPr lang="en-US" altLang="zh-TW" sz="2800" dirty="0" smtClean="0"/>
              <a:t>Jimmy </a:t>
            </a:r>
            <a:r>
              <a:rPr lang="en-US" altLang="zh-TW" sz="2800" dirty="0" err="1" smtClean="0"/>
              <a:t>Choo</a:t>
            </a:r>
            <a:r>
              <a:rPr lang="zh-TW" altLang="en-US" sz="2800" dirty="0" smtClean="0"/>
              <a:t>，</a:t>
            </a:r>
            <a:r>
              <a:rPr lang="en-US" altLang="zh-TW" sz="2800" dirty="0" smtClean="0"/>
              <a:t>Roberto </a:t>
            </a:r>
            <a:r>
              <a:rPr lang="en-US" altLang="zh-TW" sz="2800" dirty="0" err="1" smtClean="0"/>
              <a:t>Cavalli</a:t>
            </a:r>
            <a:r>
              <a:rPr lang="zh-TW" altLang="en-US" sz="2800" dirty="0" smtClean="0"/>
              <a:t>，</a:t>
            </a:r>
            <a:r>
              <a:rPr lang="en-US" altLang="zh-TW" sz="2800" dirty="0" err="1" smtClean="0"/>
              <a:t>Maison</a:t>
            </a:r>
            <a:r>
              <a:rPr lang="en-US" altLang="zh-TW" sz="2800" dirty="0" smtClean="0"/>
              <a:t> Martin </a:t>
            </a:r>
            <a:r>
              <a:rPr lang="en-US" altLang="zh-TW" sz="2800" dirty="0" err="1" smtClean="0"/>
              <a:t>Margiela</a:t>
            </a:r>
            <a:r>
              <a:rPr lang="en-US" altLang="zh-TW" sz="2800" dirty="0" smtClean="0"/>
              <a:t>, Isabel </a:t>
            </a:r>
            <a:r>
              <a:rPr lang="en-US" altLang="zh-TW" sz="2800" dirty="0" err="1" smtClean="0"/>
              <a:t>Marant</a:t>
            </a:r>
            <a:r>
              <a:rPr lang="en-US" altLang="zh-TW" sz="2800" dirty="0" smtClean="0"/>
              <a:t>, Alexander Wang</a:t>
            </a:r>
            <a:r>
              <a:rPr lang="zh-TW" altLang="en-US" sz="2800" dirty="0" smtClean="0"/>
              <a:t>等</a:t>
            </a:r>
            <a:endParaRPr lang="en-US" altLang="zh-TW" sz="2800" dirty="0" smtClean="0"/>
          </a:p>
          <a:p>
            <a:endParaRPr lang="zh-TW" altLang="en-US" dirty="0"/>
          </a:p>
        </p:txBody>
      </p:sp>
    </p:spTree>
    <p:extLst>
      <p:ext uri="{BB962C8B-B14F-4D97-AF65-F5344CB8AC3E}">
        <p14:creationId xmlns:p14="http://schemas.microsoft.com/office/powerpoint/2010/main" val="42402968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116632"/>
            <a:ext cx="7467600" cy="922114"/>
          </a:xfrm>
        </p:spPr>
        <p:txBody>
          <a:bodyPr>
            <a:noAutofit/>
          </a:bodyPr>
          <a:lstStyle/>
          <a:p>
            <a:pPr algn="ctr"/>
            <a:r>
              <a:rPr lang="zh-TW" altLang="en-US" sz="3200" dirty="0" smtClean="0"/>
              <a:t>五、經營策略 流程、系統和資訊整合</a:t>
            </a:r>
            <a:endParaRPr lang="zh-TW" altLang="en-US" sz="3200" dirty="0"/>
          </a:p>
        </p:txBody>
      </p:sp>
      <p:sp>
        <p:nvSpPr>
          <p:cNvPr id="3" name="內容版面配置區 2"/>
          <p:cNvSpPr>
            <a:spLocks noGrp="1"/>
          </p:cNvSpPr>
          <p:nvPr>
            <p:ph idx="1"/>
          </p:nvPr>
        </p:nvSpPr>
        <p:spPr>
          <a:xfrm>
            <a:off x="611560" y="980728"/>
            <a:ext cx="7467600" cy="5001419"/>
          </a:xfrm>
        </p:spPr>
        <p:txBody>
          <a:bodyPr>
            <a:noAutofit/>
          </a:bodyPr>
          <a:lstStyle/>
          <a:p>
            <a:pPr marL="36576" indent="0" algn="ctr">
              <a:buNone/>
            </a:pPr>
            <a:r>
              <a:rPr lang="zh-TW" altLang="en-US" sz="2400" dirty="0"/>
              <a:t>（一）商品特色</a:t>
            </a:r>
            <a:br>
              <a:rPr lang="zh-TW" altLang="en-US" sz="2400" dirty="0"/>
            </a:br>
            <a:r>
              <a:rPr lang="en-US" altLang="zh-TW" sz="2400" dirty="0" smtClean="0"/>
              <a:t>H&amp;M </a:t>
            </a:r>
            <a:r>
              <a:rPr lang="zh-TW" altLang="en-US" sz="2400" dirty="0"/>
              <a:t>商品以平價而聞名，</a:t>
            </a:r>
            <a:r>
              <a:rPr lang="en-US" altLang="zh-TW" sz="2400" dirty="0"/>
              <a:t>H&amp;M </a:t>
            </a:r>
            <a:r>
              <a:rPr lang="zh-TW" altLang="en-US" sz="2400" dirty="0"/>
              <a:t>雖然並無擁有自己的成衣廠，但 </a:t>
            </a:r>
            <a:r>
              <a:rPr lang="en-US" altLang="zh-TW" sz="2400" dirty="0"/>
              <a:t>H&amp;M </a:t>
            </a:r>
            <a:r>
              <a:rPr lang="zh-TW" altLang="en-US" sz="2400" dirty="0" smtClean="0"/>
              <a:t>藉由</a:t>
            </a:r>
            <a:r>
              <a:rPr lang="zh-TW" altLang="en-US" sz="2400" dirty="0"/>
              <a:t>在紡織業中累積長久的經驗，而熟知了不同市場的商品採購策略與優勢，</a:t>
            </a:r>
            <a:r>
              <a:rPr lang="zh-TW" altLang="en-US" sz="2400" dirty="0" smtClean="0"/>
              <a:t>將所有</a:t>
            </a:r>
            <a:r>
              <a:rPr lang="zh-TW" altLang="en-US" sz="2400" dirty="0"/>
              <a:t>的製造皆由外包與全球多位供應商合作，並將產品直接配送至 </a:t>
            </a:r>
            <a:r>
              <a:rPr lang="en-US" altLang="zh-TW" sz="2400" dirty="0"/>
              <a:t>H&amp;M </a:t>
            </a:r>
            <a:r>
              <a:rPr lang="zh-TW" altLang="en-US" sz="2400" dirty="0"/>
              <a:t>各</a:t>
            </a:r>
            <a:r>
              <a:rPr lang="zh-TW" altLang="en-US" sz="2400" dirty="0" smtClean="0"/>
              <a:t>銷售</a:t>
            </a:r>
            <a:r>
              <a:rPr lang="zh-TW" altLang="en-US" sz="2400" dirty="0"/>
              <a:t>市場的物流中心，免除中間商，藉此來降低成本，並常舉辦折扣促銷活動</a:t>
            </a:r>
            <a:r>
              <a:rPr lang="zh-TW" altLang="en-US" sz="2400" dirty="0" smtClean="0"/>
              <a:t>，例如</a:t>
            </a:r>
            <a:r>
              <a:rPr lang="zh-TW" altLang="en-US" sz="2400" dirty="0"/>
              <a:t>台北微風松高百貨公司開幕時，推出全館商品五折起優惠，吸引許多</a:t>
            </a:r>
            <a:r>
              <a:rPr lang="zh-TW" altLang="en-US" sz="2400" dirty="0" smtClean="0"/>
              <a:t>消費者</a:t>
            </a:r>
            <a:r>
              <a:rPr lang="zh-TW" altLang="en-US" sz="2400" dirty="0"/>
              <a:t>前來選購</a:t>
            </a:r>
            <a:r>
              <a:rPr lang="zh-TW" altLang="en-US" sz="2400" dirty="0" smtClean="0"/>
              <a:t>。</a:t>
            </a:r>
            <a:endParaRPr lang="zh-TW" altLang="en-US" sz="2400" dirty="0"/>
          </a:p>
        </p:txBody>
      </p:sp>
    </p:spTree>
    <p:extLst>
      <p:ext uri="{BB962C8B-B14F-4D97-AF65-F5344CB8AC3E}">
        <p14:creationId xmlns:p14="http://schemas.microsoft.com/office/powerpoint/2010/main" val="25703238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a:xfrm>
            <a:off x="683568" y="836712"/>
            <a:ext cx="7470648" cy="3456384"/>
          </a:xfrm>
        </p:spPr>
        <p:txBody>
          <a:bodyPr>
            <a:noAutofit/>
          </a:bodyPr>
          <a:lstStyle/>
          <a:p>
            <a:pPr algn="ctr"/>
            <a:r>
              <a:rPr lang="zh-TW" altLang="en-US" sz="2600" dirty="0"/>
              <a:t>（一）商品特色</a:t>
            </a:r>
            <a:br>
              <a:rPr lang="zh-TW" altLang="en-US" sz="2600" dirty="0"/>
            </a:br>
            <a:r>
              <a:rPr lang="zh-TW" altLang="en-US" sz="2600" dirty="0"/>
              <a:t> </a:t>
            </a:r>
            <a:r>
              <a:rPr lang="en-US" altLang="zh-TW" sz="2600" dirty="0"/>
              <a:t>H&amp;M </a:t>
            </a:r>
            <a:r>
              <a:rPr lang="zh-TW" altLang="en-US" sz="2600" dirty="0"/>
              <a:t>以販售女士、男士、兒童服飾與配件和家具為主，除了擁有自己的原創設計師，還常與許多著名設計師或是名人聯手設計服裝，因此每一項商品皆具有獨創的時尚設計，服裝設計到成為商品上架時間短，又加上新款推出</a:t>
            </a:r>
            <a:r>
              <a:rPr lang="zh-TW" altLang="en-US" sz="2600" dirty="0" smtClean="0"/>
              <a:t>時間      快</a:t>
            </a:r>
            <a:r>
              <a:rPr lang="zh-TW" altLang="en-US" sz="2600" dirty="0"/>
              <a:t>，往往皆能提供消費者最新的時尚潮流商品。</a:t>
            </a:r>
            <a:br>
              <a:rPr lang="zh-TW" altLang="en-US" sz="2600" dirty="0"/>
            </a:br>
            <a:endParaRPr lang="zh-TW" altLang="en-US" sz="2600" dirty="0"/>
          </a:p>
        </p:txBody>
      </p:sp>
    </p:spTree>
    <p:extLst>
      <p:ext uri="{BB962C8B-B14F-4D97-AF65-F5344CB8AC3E}">
        <p14:creationId xmlns:p14="http://schemas.microsoft.com/office/powerpoint/2010/main" val="25345730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67544" y="548680"/>
            <a:ext cx="7787208" cy="5832648"/>
          </a:xfrm>
        </p:spPr>
        <p:txBody>
          <a:bodyPr>
            <a:normAutofit/>
          </a:bodyPr>
          <a:lstStyle/>
          <a:p>
            <a:pPr marL="36576" indent="0" algn="ctr">
              <a:buNone/>
            </a:pPr>
            <a:r>
              <a:rPr lang="zh-TW" altLang="en-US" sz="2700" dirty="0" smtClean="0"/>
              <a:t>  （</a:t>
            </a:r>
            <a:r>
              <a:rPr lang="zh-TW" altLang="en-US" sz="2700" dirty="0"/>
              <a:t>二）商品宣傳</a:t>
            </a:r>
          </a:p>
          <a:p>
            <a:r>
              <a:rPr lang="zh-TW" altLang="en-US" sz="2700" dirty="0"/>
              <a:t> </a:t>
            </a:r>
            <a:r>
              <a:rPr lang="en-US" altLang="zh-TW" sz="2700" dirty="0"/>
              <a:t>H&amp;M </a:t>
            </a:r>
            <a:r>
              <a:rPr lang="zh-TW" altLang="en-US" sz="2700" dirty="0"/>
              <a:t>也非常重廣告宣傳方面，在網路宣傳方面設立了官方網站與社交</a:t>
            </a:r>
            <a:r>
              <a:rPr lang="zh-TW" altLang="en-US" sz="2700" dirty="0" smtClean="0"/>
              <a:t>網站</a:t>
            </a:r>
            <a:r>
              <a:rPr lang="zh-TW" altLang="en-US" sz="2700" dirty="0"/>
              <a:t>的官方帳號，並在網站上皆有對 </a:t>
            </a:r>
            <a:r>
              <a:rPr lang="en-US" altLang="zh-TW" sz="2700" dirty="0"/>
              <a:t>H&amp;M </a:t>
            </a:r>
            <a:r>
              <a:rPr lang="zh-TW" altLang="en-US" sz="2700" dirty="0"/>
              <a:t>相關的商品細心與詳細的介紹，在</a:t>
            </a:r>
            <a:r>
              <a:rPr lang="zh-TW" altLang="en-US" sz="2700" dirty="0" smtClean="0"/>
              <a:t>商品</a:t>
            </a:r>
            <a:r>
              <a:rPr lang="zh-TW" altLang="en-US" sz="2700" dirty="0"/>
              <a:t>方面，因與許多知名設計師合作推出聯名系列，而廣受大眾喜愛，知名度</a:t>
            </a:r>
            <a:r>
              <a:rPr lang="zh-TW" altLang="en-US" sz="2700" dirty="0" smtClean="0"/>
              <a:t>也同時</a:t>
            </a:r>
            <a:r>
              <a:rPr lang="zh-TW" altLang="en-US" sz="2700" dirty="0"/>
              <a:t>大增，例如因藉由與 </a:t>
            </a:r>
            <a:r>
              <a:rPr lang="en-US" altLang="zh-TW" sz="2700" dirty="0"/>
              <a:t>Karl Lagerfeld </a:t>
            </a:r>
            <a:r>
              <a:rPr lang="zh-TW" altLang="en-US" sz="2700" dirty="0"/>
              <a:t>等當今著名的時裝設計師合作，</a:t>
            </a:r>
            <a:r>
              <a:rPr lang="zh-TW" altLang="en-US" sz="2700" dirty="0" smtClean="0"/>
              <a:t>成功將</a:t>
            </a:r>
            <a:r>
              <a:rPr lang="zh-TW" altLang="en-US" sz="2700" dirty="0"/>
              <a:t>雙方的知名度相互拉抬至高</a:t>
            </a:r>
            <a:r>
              <a:rPr lang="zh-TW" altLang="en-US" sz="2700" dirty="0" smtClean="0"/>
              <a:t>點，</a:t>
            </a:r>
            <a:r>
              <a:rPr lang="zh-TW" altLang="en-US" sz="2700" dirty="0"/>
              <a:t>所以每年常與許多知名設計師</a:t>
            </a:r>
            <a:r>
              <a:rPr lang="zh-TW" altLang="en-US" sz="2700" dirty="0" smtClean="0"/>
              <a:t>合作。</a:t>
            </a:r>
            <a:endParaRPr lang="zh-TW" altLang="en-US" sz="2700" dirty="0"/>
          </a:p>
        </p:txBody>
      </p:sp>
    </p:spTree>
    <p:extLst>
      <p:ext uri="{BB962C8B-B14F-4D97-AF65-F5344CB8AC3E}">
        <p14:creationId xmlns:p14="http://schemas.microsoft.com/office/powerpoint/2010/main" val="42912650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a:xfrm>
            <a:off x="683568" y="476672"/>
            <a:ext cx="7470648" cy="5256584"/>
          </a:xfrm>
        </p:spPr>
        <p:txBody>
          <a:bodyPr>
            <a:noAutofit/>
          </a:bodyPr>
          <a:lstStyle/>
          <a:p>
            <a:pPr algn="ctr"/>
            <a:r>
              <a:rPr lang="zh-TW" altLang="en-US" sz="2500" dirty="0"/>
              <a:t> （二）商品宣傳</a:t>
            </a:r>
            <a:r>
              <a:rPr lang="en-US" altLang="zh-TW" sz="2500" dirty="0" smtClean="0"/>
              <a:t/>
            </a:r>
            <a:br>
              <a:rPr lang="en-US" altLang="zh-TW" sz="2500" dirty="0" smtClean="0"/>
            </a:br>
            <a:r>
              <a:rPr lang="zh-TW" altLang="en-US" sz="2500" dirty="0" smtClean="0"/>
              <a:t>例如</a:t>
            </a:r>
            <a:r>
              <a:rPr lang="en-US" altLang="zh-TW" sz="2500" dirty="0"/>
              <a:t>2014 </a:t>
            </a:r>
            <a:r>
              <a:rPr lang="zh-TW" altLang="en-US" sz="2500" dirty="0"/>
              <a:t>年與知名的紐約設計師 </a:t>
            </a:r>
            <a:r>
              <a:rPr lang="en-US" altLang="zh-TW" sz="2500" dirty="0"/>
              <a:t>Alexander Wang </a:t>
            </a:r>
            <a:r>
              <a:rPr lang="zh-TW" altLang="en-US" sz="2500" dirty="0"/>
              <a:t>共同推出 </a:t>
            </a:r>
            <a:r>
              <a:rPr lang="en-US" altLang="zh-TW" sz="2500" dirty="0"/>
              <a:t>WANG x H&amp;M </a:t>
            </a:r>
            <a:r>
              <a:rPr lang="zh-TW" altLang="en-US" sz="2500" dirty="0"/>
              <a:t>聯名系列，因具有充滿了運動風格的未來感太空棉材質的獨特時裝，吸引了許多追求時尚的消費者注目，造成了民眾瘋狂的搶購盛況或是 </a:t>
            </a:r>
            <a:r>
              <a:rPr lang="en-US" altLang="zh-TW" sz="2500" dirty="0"/>
              <a:t>2015 </a:t>
            </a:r>
            <a:r>
              <a:rPr lang="zh-TW" altLang="en-US" sz="2500" dirty="0"/>
              <a:t>年與設計師 </a:t>
            </a:r>
            <a:r>
              <a:rPr lang="en-US" altLang="zh-TW" sz="2500" dirty="0" err="1"/>
              <a:t>OlivierRousteing</a:t>
            </a:r>
            <a:r>
              <a:rPr lang="en-US" altLang="zh-TW" sz="2500" dirty="0"/>
              <a:t> </a:t>
            </a:r>
            <a:r>
              <a:rPr lang="zh-TW" altLang="en-US" sz="2500" dirty="0"/>
              <a:t>共同推出 </a:t>
            </a:r>
            <a:r>
              <a:rPr lang="en-US" altLang="zh-TW" sz="2500" dirty="0" err="1"/>
              <a:t>Balmain</a:t>
            </a:r>
            <a:r>
              <a:rPr lang="en-US" altLang="zh-TW" sz="2500" dirty="0"/>
              <a:t> x H&amp;M </a:t>
            </a:r>
            <a:r>
              <a:rPr lang="zh-TW" altLang="en-US" sz="2500" dirty="0"/>
              <a:t>聯名系列，皆吸引了許多消費者前來購買，在廣告雜誌方面，總是不惜成本請知名攝影師與模特兒來拍攝代言，同時 </a:t>
            </a:r>
            <a:r>
              <a:rPr lang="en-US" altLang="zh-TW" sz="2500" dirty="0"/>
              <a:t>H&amp;M</a:t>
            </a:r>
            <a:r>
              <a:rPr lang="zh-TW" altLang="en-US" sz="2500" dirty="0"/>
              <a:t>也常藉由名人加持與代言，吸引消費者購買的慾望，並創造話題，例如與知名足球明星貝克漢合作推出聯名款男性內衣，除此之外 </a:t>
            </a:r>
            <a:r>
              <a:rPr lang="en-US" altLang="zh-TW" sz="2500" dirty="0"/>
              <a:t>H&amp;M </a:t>
            </a:r>
            <a:r>
              <a:rPr lang="zh-TW" altLang="en-US" sz="2500" dirty="0"/>
              <a:t>也舉辦了許多活動來藉此為自己的品牌做宣傳。</a:t>
            </a:r>
            <a:br>
              <a:rPr lang="zh-TW" altLang="en-US" sz="2500" dirty="0"/>
            </a:br>
            <a:endParaRPr lang="zh-TW" altLang="en-US" sz="2500" dirty="0"/>
          </a:p>
        </p:txBody>
      </p:sp>
    </p:spTree>
    <p:extLst>
      <p:ext uri="{BB962C8B-B14F-4D97-AF65-F5344CB8AC3E}">
        <p14:creationId xmlns:p14="http://schemas.microsoft.com/office/powerpoint/2010/main" val="589777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731193" y="514772"/>
            <a:ext cx="7715200" cy="5649491"/>
          </a:xfrm>
        </p:spPr>
        <p:txBody>
          <a:bodyPr>
            <a:normAutofit/>
          </a:bodyPr>
          <a:lstStyle/>
          <a:p>
            <a:pPr marL="36576" indent="0" algn="ctr">
              <a:buNone/>
            </a:pPr>
            <a:r>
              <a:rPr lang="zh-TW" altLang="en-US" sz="2800" dirty="0"/>
              <a:t>（三）行銷通路策略</a:t>
            </a:r>
          </a:p>
          <a:p>
            <a:r>
              <a:rPr lang="zh-TW" altLang="en-US" sz="2800" dirty="0"/>
              <a:t> </a:t>
            </a:r>
            <a:r>
              <a:rPr lang="en-US" altLang="zh-TW" sz="2800" dirty="0"/>
              <a:t>H&amp;M </a:t>
            </a:r>
            <a:r>
              <a:rPr lang="zh-TW" altLang="en-US" sz="2800" dirty="0"/>
              <a:t>在行銷通路上，主要以店面行銷與網路訂購方式為主，</a:t>
            </a:r>
            <a:r>
              <a:rPr lang="en-US" altLang="zh-TW" sz="2800" dirty="0"/>
              <a:t>H&amp;M </a:t>
            </a:r>
            <a:r>
              <a:rPr lang="zh-TW" altLang="en-US" sz="2800" dirty="0"/>
              <a:t>在</a:t>
            </a:r>
            <a:r>
              <a:rPr lang="zh-TW" altLang="en-US" sz="2800" dirty="0" smtClean="0"/>
              <a:t>台灣的</a:t>
            </a:r>
            <a:r>
              <a:rPr lang="zh-TW" altLang="en-US" sz="2800" dirty="0"/>
              <a:t>店面開設地點皆屬於人口精華區，如在台北市信義區微風松高百貨的旗艦</a:t>
            </a:r>
            <a:r>
              <a:rPr lang="zh-TW" altLang="en-US" sz="2800" dirty="0" smtClean="0"/>
              <a:t>店和</a:t>
            </a:r>
            <a:r>
              <a:rPr lang="zh-TW" altLang="en-US" sz="2800" dirty="0"/>
              <a:t>台北車站、台中中友百貨公司、台中大遠百百貨公司、高雄漢神巨蛋和</a:t>
            </a:r>
            <a:r>
              <a:rPr lang="zh-TW" altLang="en-US" sz="2800" dirty="0" smtClean="0"/>
              <a:t>高雄統一</a:t>
            </a:r>
            <a:r>
              <a:rPr lang="zh-TW" altLang="en-US" sz="2800" dirty="0"/>
              <a:t>夢時代購物中心皆設有</a:t>
            </a:r>
            <a:r>
              <a:rPr lang="zh-TW" altLang="en-US" sz="2800" dirty="0" smtClean="0"/>
              <a:t>分店。</a:t>
            </a:r>
            <a:endParaRPr lang="zh-TW" altLang="en-US" sz="2800" dirty="0"/>
          </a:p>
        </p:txBody>
      </p:sp>
    </p:spTree>
    <p:extLst>
      <p:ext uri="{BB962C8B-B14F-4D97-AF65-F5344CB8AC3E}">
        <p14:creationId xmlns:p14="http://schemas.microsoft.com/office/powerpoint/2010/main" val="19548695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a:xfrm>
            <a:off x="827584" y="260648"/>
            <a:ext cx="7470648" cy="4320480"/>
          </a:xfrm>
        </p:spPr>
        <p:txBody>
          <a:bodyPr>
            <a:noAutofit/>
          </a:bodyPr>
          <a:lstStyle/>
          <a:p>
            <a:pPr algn="ctr"/>
            <a:r>
              <a:rPr lang="zh-TW" altLang="en-US" sz="2600" dirty="0"/>
              <a:t>（三）行銷通路策略</a:t>
            </a:r>
            <a:br>
              <a:rPr lang="zh-TW" altLang="en-US" sz="2600" dirty="0"/>
            </a:br>
            <a:r>
              <a:rPr lang="en-US" altLang="zh-TW" sz="2600" dirty="0" smtClean="0"/>
              <a:t/>
            </a:r>
            <a:br>
              <a:rPr lang="en-US" altLang="zh-TW" sz="2600" dirty="0" smtClean="0"/>
            </a:br>
            <a:r>
              <a:rPr lang="zh-TW" altLang="en-US" sz="2600" dirty="0" smtClean="0"/>
              <a:t>並且</a:t>
            </a:r>
            <a:r>
              <a:rPr lang="zh-TW" altLang="en-US" sz="2600" dirty="0"/>
              <a:t>在開店時給予優惠，吸引消費者選購，例如在台中中友百貨開幕當天，前 </a:t>
            </a:r>
            <a:r>
              <a:rPr lang="en-US" altLang="zh-TW" sz="2600" dirty="0"/>
              <a:t>1,000 </a:t>
            </a:r>
            <a:r>
              <a:rPr lang="zh-TW" altLang="en-US" sz="2600" dirty="0"/>
              <a:t>名排隊入店的消費者，將會贈送限量版托特包，前 </a:t>
            </a:r>
            <a:r>
              <a:rPr lang="en-US" altLang="zh-TW" sz="2600" dirty="0"/>
              <a:t>300 </a:t>
            </a:r>
            <a:r>
              <a:rPr lang="zh-TW" altLang="en-US" sz="2600" dirty="0"/>
              <a:t>名的排隊入店消費者，還可獲得 </a:t>
            </a:r>
            <a:r>
              <a:rPr lang="en-US" altLang="zh-TW" sz="2600" dirty="0"/>
              <a:t>500 </a:t>
            </a:r>
            <a:r>
              <a:rPr lang="zh-TW" altLang="en-US" sz="2600" dirty="0"/>
              <a:t>元的 </a:t>
            </a:r>
            <a:r>
              <a:rPr lang="en-US" altLang="zh-TW" sz="2600" dirty="0"/>
              <a:t>H&amp;M </a:t>
            </a:r>
            <a:r>
              <a:rPr lang="zh-TW" altLang="en-US" sz="2600" dirty="0"/>
              <a:t>禮物卡。在網路訂購方面，雖然在歐美其他各國皆具有網路訂購服務，但在台灣目前尚未擁有這項服務。</a:t>
            </a:r>
            <a:r>
              <a:rPr lang="zh-TW" altLang="en-US" sz="2400" dirty="0"/>
              <a:t/>
            </a:r>
            <a:br>
              <a:rPr lang="zh-TW" altLang="en-US" sz="2400" dirty="0"/>
            </a:br>
            <a:endParaRPr lang="zh-TW" altLang="en-US" sz="2400" dirty="0"/>
          </a:p>
        </p:txBody>
      </p:sp>
    </p:spTree>
    <p:extLst>
      <p:ext uri="{BB962C8B-B14F-4D97-AF65-F5344CB8AC3E}">
        <p14:creationId xmlns:p14="http://schemas.microsoft.com/office/powerpoint/2010/main" val="3201815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p:cNvSpPr txBox="1"/>
          <p:nvPr/>
        </p:nvSpPr>
        <p:spPr>
          <a:xfrm>
            <a:off x="984987" y="2060848"/>
            <a:ext cx="7314458" cy="4062651"/>
          </a:xfrm>
          <a:prstGeom prst="rect">
            <a:avLst/>
          </a:prstGeom>
          <a:noFill/>
        </p:spPr>
        <p:txBody>
          <a:bodyPr wrap="square" rtlCol="0">
            <a:spAutoFit/>
          </a:bodyPr>
          <a:lstStyle/>
          <a:p>
            <a:r>
              <a:rPr lang="zh-TW" altLang="en-US" sz="2400" dirty="0" smtClean="0"/>
              <a:t>一、前言</a:t>
            </a:r>
          </a:p>
          <a:p>
            <a:r>
              <a:rPr lang="zh-TW" altLang="en-US" sz="2400" dirty="0" smtClean="0"/>
              <a:t>二、公司介紹</a:t>
            </a:r>
          </a:p>
          <a:p>
            <a:r>
              <a:rPr lang="zh-TW" altLang="en-US" sz="2400" dirty="0" smtClean="0"/>
              <a:t>三、經營現況</a:t>
            </a:r>
          </a:p>
          <a:p>
            <a:r>
              <a:rPr lang="zh-TW" altLang="en-US" sz="2400" dirty="0" smtClean="0"/>
              <a:t>四、文獻探討</a:t>
            </a:r>
          </a:p>
          <a:p>
            <a:r>
              <a:rPr lang="zh-TW" altLang="en-US" sz="2400" dirty="0" smtClean="0"/>
              <a:t>五、經營策略 流程、系統和資訊整合</a:t>
            </a:r>
          </a:p>
          <a:p>
            <a:r>
              <a:rPr lang="zh-TW" altLang="en-US" sz="2400" dirty="0" smtClean="0"/>
              <a:t>六、電子商務的做法</a:t>
            </a:r>
          </a:p>
          <a:p>
            <a:r>
              <a:rPr lang="zh-TW" altLang="en-US" sz="2400" dirty="0" smtClean="0"/>
              <a:t>七、未來展望</a:t>
            </a:r>
            <a:r>
              <a:rPr lang="en-US" altLang="zh-TW" sz="2400" dirty="0" smtClean="0"/>
              <a:t>:</a:t>
            </a:r>
            <a:r>
              <a:rPr lang="zh-TW" altLang="en-US" sz="2400" dirty="0" smtClean="0"/>
              <a:t>是否有結合</a:t>
            </a:r>
            <a:r>
              <a:rPr lang="en-US" altLang="zh-TW" sz="2400" dirty="0" smtClean="0"/>
              <a:t>AI</a:t>
            </a:r>
            <a:r>
              <a:rPr lang="zh-TW" altLang="en-US" sz="2400" dirty="0" smtClean="0"/>
              <a:t>、</a:t>
            </a:r>
            <a:r>
              <a:rPr lang="en-US" altLang="zh-TW" sz="2400" dirty="0" smtClean="0"/>
              <a:t>AR</a:t>
            </a:r>
            <a:r>
              <a:rPr lang="zh-TW" altLang="en-US" sz="2400" dirty="0" smtClean="0"/>
              <a:t>、</a:t>
            </a:r>
            <a:r>
              <a:rPr lang="en-US" altLang="zh-TW" sz="2400" dirty="0" smtClean="0"/>
              <a:t>IOT</a:t>
            </a:r>
            <a:r>
              <a:rPr lang="zh-TW" altLang="en-US" sz="2400" dirty="0" smtClean="0"/>
              <a:t>或未來科技的應用。</a:t>
            </a:r>
          </a:p>
          <a:p>
            <a:r>
              <a:rPr lang="zh-TW" altLang="en-US" sz="2400" dirty="0" smtClean="0"/>
              <a:t>八、結論建議</a:t>
            </a:r>
          </a:p>
          <a:p>
            <a:r>
              <a:rPr lang="zh-TW" altLang="en-US" sz="2400" dirty="0" smtClean="0"/>
              <a:t>九、資料來源</a:t>
            </a:r>
          </a:p>
          <a:p>
            <a:endParaRPr lang="zh-TW" altLang="en-US" dirty="0"/>
          </a:p>
        </p:txBody>
      </p:sp>
      <p:sp>
        <p:nvSpPr>
          <p:cNvPr id="3" name="文字方塊 2"/>
          <p:cNvSpPr txBox="1"/>
          <p:nvPr/>
        </p:nvSpPr>
        <p:spPr>
          <a:xfrm>
            <a:off x="3635896" y="735087"/>
            <a:ext cx="1569660" cy="923330"/>
          </a:xfrm>
          <a:prstGeom prst="rect">
            <a:avLst/>
          </a:prstGeom>
          <a:noFill/>
        </p:spPr>
        <p:txBody>
          <a:bodyPr wrap="none" rtlCol="0">
            <a:spAutoFit/>
          </a:bodyPr>
          <a:lstStyle/>
          <a:p>
            <a:r>
              <a:rPr lang="zh-TW" altLang="en-US" sz="5400" dirty="0"/>
              <a:t>目錄</a:t>
            </a:r>
          </a:p>
        </p:txBody>
      </p:sp>
    </p:spTree>
    <p:extLst>
      <p:ext uri="{BB962C8B-B14F-4D97-AF65-F5344CB8AC3E}">
        <p14:creationId xmlns:p14="http://schemas.microsoft.com/office/powerpoint/2010/main" val="27928297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476672"/>
            <a:ext cx="7859216" cy="5649491"/>
          </a:xfrm>
        </p:spPr>
        <p:txBody>
          <a:bodyPr>
            <a:normAutofit/>
          </a:bodyPr>
          <a:lstStyle/>
          <a:p>
            <a:pPr marL="36576" indent="0" algn="ctr">
              <a:buNone/>
            </a:pPr>
            <a:r>
              <a:rPr lang="zh-TW" altLang="en-US" sz="2800" dirty="0"/>
              <a:t>（四）行銷管理觀念</a:t>
            </a:r>
          </a:p>
          <a:p>
            <a:r>
              <a:rPr lang="zh-TW" altLang="en-US" sz="2800" dirty="0"/>
              <a:t> </a:t>
            </a:r>
            <a:r>
              <a:rPr lang="en-US" altLang="zh-TW" sz="2800" dirty="0"/>
              <a:t>H&amp;M </a:t>
            </a:r>
            <a:r>
              <a:rPr lang="zh-TW" altLang="en-US" sz="2800" dirty="0"/>
              <a:t>在行銷管理觀念上，採取社會行銷導向，社會行銷導向指企業從</a:t>
            </a:r>
          </a:p>
          <a:p>
            <a:r>
              <a:rPr lang="zh-TW" altLang="en-US" sz="2800" dirty="0"/>
              <a:t>事行銷活動時，要同時考慮「公司、顧客、社會」三方面的利益，</a:t>
            </a:r>
            <a:r>
              <a:rPr lang="en-US" altLang="zh-TW" sz="2800" dirty="0"/>
              <a:t>H&amp;M </a:t>
            </a:r>
            <a:r>
              <a:rPr lang="zh-TW" altLang="en-US" sz="2800" dirty="0"/>
              <a:t>的經</a:t>
            </a:r>
          </a:p>
          <a:p>
            <a:r>
              <a:rPr lang="zh-TW" altLang="en-US" sz="2800" dirty="0"/>
              <a:t>營版圖已遍及全世界的同時，仍倡導愛護地球資源的環保概念，具體展現出社</a:t>
            </a:r>
          </a:p>
          <a:p>
            <a:r>
              <a:rPr lang="zh-TW" altLang="en-US" sz="2800" dirty="0"/>
              <a:t>會行銷的概念，並以此作為永續經營的方向。</a:t>
            </a:r>
          </a:p>
        </p:txBody>
      </p:sp>
    </p:spTree>
    <p:extLst>
      <p:ext uri="{BB962C8B-B14F-4D97-AF65-F5344CB8AC3E}">
        <p14:creationId xmlns:p14="http://schemas.microsoft.com/office/powerpoint/2010/main" val="18522960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4000" dirty="0" smtClean="0"/>
              <a:t>六、電子商務的做法</a:t>
            </a:r>
            <a:endParaRPr lang="zh-TW" altLang="en-US" sz="4000" dirty="0"/>
          </a:p>
        </p:txBody>
      </p:sp>
      <p:sp>
        <p:nvSpPr>
          <p:cNvPr id="3" name="內容版面配置區 2"/>
          <p:cNvSpPr>
            <a:spLocks noGrp="1"/>
          </p:cNvSpPr>
          <p:nvPr>
            <p:ph idx="1"/>
          </p:nvPr>
        </p:nvSpPr>
        <p:spPr>
          <a:xfrm>
            <a:off x="755576" y="1340768"/>
            <a:ext cx="7467600" cy="4785395"/>
          </a:xfrm>
        </p:spPr>
        <p:txBody>
          <a:bodyPr>
            <a:normAutofit fontScale="92500" lnSpcReduction="20000"/>
          </a:bodyPr>
          <a:lstStyle/>
          <a:p>
            <a:r>
              <a:rPr lang="en-US" altLang="zh-TW" dirty="0" smtClean="0"/>
              <a:t>Google</a:t>
            </a:r>
            <a:r>
              <a:rPr lang="zh-TW" altLang="en-US" dirty="0" smtClean="0"/>
              <a:t>與</a:t>
            </a:r>
            <a:r>
              <a:rPr lang="zh-TW" altLang="en-US" dirty="0"/>
              <a:t>平價服飾品牌</a:t>
            </a:r>
            <a:r>
              <a:rPr lang="en-US" altLang="zh-TW" dirty="0"/>
              <a:t>H&amp;M</a:t>
            </a:r>
            <a:r>
              <a:rPr lang="zh-TW" altLang="en-US" dirty="0"/>
              <a:t>所投資的女性時尚品牌「</a:t>
            </a:r>
            <a:r>
              <a:rPr lang="en-US" altLang="zh-TW" dirty="0" err="1"/>
              <a:t>Ivyrevel</a:t>
            </a:r>
            <a:r>
              <a:rPr lang="zh-TW" altLang="en-US" dirty="0"/>
              <a:t>」合作，要開發出一款</a:t>
            </a:r>
            <a:r>
              <a:rPr lang="en-US" altLang="zh-TW" dirty="0"/>
              <a:t>Android App</a:t>
            </a:r>
            <a:r>
              <a:rPr lang="zh-TW" altLang="en-US" dirty="0"/>
              <a:t>，透過分析使用者的生活形態、去過的地方、天氣等等資料，來設計出一款「數位裁縫」的專屬服裝，要顛覆時裝產業</a:t>
            </a:r>
            <a:r>
              <a:rPr lang="zh-TW" altLang="en-US" dirty="0" smtClean="0"/>
              <a:t>！</a:t>
            </a:r>
            <a:endParaRPr lang="en-US" altLang="zh-TW" dirty="0" smtClean="0"/>
          </a:p>
          <a:p>
            <a:r>
              <a:rPr lang="en-US" altLang="zh-TW" dirty="0"/>
              <a:t>Google</a:t>
            </a:r>
            <a:r>
              <a:rPr lang="zh-TW" altLang="en-US" dirty="0"/>
              <a:t>在去年 </a:t>
            </a:r>
            <a:r>
              <a:rPr lang="en-US" altLang="zh-TW" dirty="0"/>
              <a:t>I/O</a:t>
            </a:r>
            <a:r>
              <a:rPr lang="zh-TW" altLang="en-US" dirty="0"/>
              <a:t>開發者大會上介紹了新的</a:t>
            </a:r>
            <a:r>
              <a:rPr lang="en-US" altLang="zh-TW" dirty="0"/>
              <a:t>Awareness API</a:t>
            </a:r>
            <a:r>
              <a:rPr lang="zh-TW" altLang="en-US" dirty="0"/>
              <a:t>，可以更聰明的解讀使用者生活習慣，包括去了哪些地點、在做些什麼、天氣等等資訊。過去</a:t>
            </a:r>
            <a:r>
              <a:rPr lang="en-US" altLang="zh-TW" dirty="0" err="1"/>
              <a:t>Ivyrevel</a:t>
            </a:r>
            <a:r>
              <a:rPr lang="zh-TW" altLang="en-US" dirty="0"/>
              <a:t>曾經嘗試將演算法與數據分析結合但都沒有成功，如今與</a:t>
            </a:r>
            <a:r>
              <a:rPr lang="en-US" altLang="zh-TW" dirty="0"/>
              <a:t>Google</a:t>
            </a:r>
            <a:r>
              <a:rPr lang="zh-TW" altLang="en-US" dirty="0"/>
              <a:t>合作這項叫「</a:t>
            </a:r>
            <a:r>
              <a:rPr lang="en-US" altLang="zh-TW" dirty="0"/>
              <a:t>Coded Couture</a:t>
            </a:r>
            <a:r>
              <a:rPr lang="zh-TW" altLang="en-US" dirty="0"/>
              <a:t>」的計畫，要透過數位資料的力量裁剪出一件獨一無二的服裝。</a:t>
            </a:r>
          </a:p>
          <a:p>
            <a:endParaRPr lang="zh-TW" altLang="en-US" dirty="0"/>
          </a:p>
        </p:txBody>
      </p:sp>
    </p:spTree>
    <p:extLst>
      <p:ext uri="{BB962C8B-B14F-4D97-AF65-F5344CB8AC3E}">
        <p14:creationId xmlns:p14="http://schemas.microsoft.com/office/powerpoint/2010/main" val="42907270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476672"/>
            <a:ext cx="7467600" cy="5649491"/>
          </a:xfrm>
        </p:spPr>
        <p:txBody>
          <a:bodyPr>
            <a:normAutofit/>
          </a:bodyPr>
          <a:lstStyle/>
          <a:p>
            <a:r>
              <a:rPr lang="zh-TW" altLang="en-US" sz="2800" dirty="0" smtClean="0"/>
              <a:t>這</a:t>
            </a:r>
            <a:r>
              <a:rPr lang="zh-TW" altLang="en-US" sz="2800" dirty="0"/>
              <a:t>款</a:t>
            </a:r>
            <a:r>
              <a:rPr lang="en-US" altLang="zh-TW" sz="2800" dirty="0"/>
              <a:t>App</a:t>
            </a:r>
            <a:r>
              <a:rPr lang="zh-TW" altLang="en-US" sz="2800" dirty="0"/>
              <a:t>要如何將冷冰冰的數據變得視覺化呢？透過使用者平常穿衣風格、出席場合等資訊做出對應，並保有讓消費者調整衣服材質、顏色的彈性來設計出衣服。更精確的來說，這款</a:t>
            </a:r>
            <a:r>
              <a:rPr lang="en-US" altLang="zh-TW" sz="2800" dirty="0"/>
              <a:t>App</a:t>
            </a:r>
            <a:r>
              <a:rPr lang="zh-TW" altLang="en-US" sz="2800" dirty="0"/>
              <a:t>會利用</a:t>
            </a:r>
            <a:r>
              <a:rPr lang="en-US" altLang="zh-TW" sz="2800" dirty="0"/>
              <a:t>Snapshot API</a:t>
            </a:r>
            <a:r>
              <a:rPr lang="zh-TW" altLang="en-US" sz="2800" dirty="0"/>
              <a:t>，以周為單位，蒐集用戶大大小小無形的生活形態、習慣，再轉換成有形的服裝上。舉例來說，如果你住在瑞士，因為寒冷的天氣形態，因此服裝會由黑色天鵝絨製成，如果你喜歡跳舞，那麼服裝上還會結合閃亮亮的元素，只需要稍為擴大解讀這些數據在加上一些想像力，是不是就容易理解多了呢？</a:t>
            </a:r>
          </a:p>
        </p:txBody>
      </p:sp>
    </p:spTree>
    <p:extLst>
      <p:ext uri="{BB962C8B-B14F-4D97-AF65-F5344CB8AC3E}">
        <p14:creationId xmlns:p14="http://schemas.microsoft.com/office/powerpoint/2010/main" val="31114095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404664"/>
            <a:ext cx="7467600" cy="5721499"/>
          </a:xfrm>
        </p:spPr>
        <p:txBody>
          <a:bodyPr>
            <a:normAutofit fontScale="85000" lnSpcReduction="20000"/>
          </a:bodyPr>
          <a:lstStyle/>
          <a:p>
            <a:r>
              <a:rPr lang="en-US" altLang="zh-TW" dirty="0"/>
              <a:t>Google</a:t>
            </a:r>
            <a:r>
              <a:rPr lang="zh-TW" altLang="en-US" dirty="0"/>
              <a:t>表示這項跨界的合作服裝本身並不會結合像是燈光、內置健身追踪器等科技元素，會透過</a:t>
            </a:r>
            <a:r>
              <a:rPr lang="en-US" altLang="zh-TW" dirty="0"/>
              <a:t>Google</a:t>
            </a:r>
            <a:r>
              <a:rPr lang="zh-TW" altLang="en-US" dirty="0"/>
              <a:t>的</a:t>
            </a:r>
            <a:r>
              <a:rPr lang="en-US" altLang="zh-TW" dirty="0"/>
              <a:t>Awareness API</a:t>
            </a:r>
            <a:r>
              <a:rPr lang="zh-TW" altLang="en-US" dirty="0"/>
              <a:t>及</a:t>
            </a:r>
            <a:r>
              <a:rPr lang="en-US" altLang="zh-TW" dirty="0"/>
              <a:t>Snapshot API</a:t>
            </a:r>
            <a:r>
              <a:rPr lang="zh-TW" altLang="en-US" dirty="0"/>
              <a:t>獲得數據，過程會使用手機上幾乎所有的感應裝置，用來偵測使用者正在走路或開車、是否正插著耳機、地點、天氣等等。</a:t>
            </a:r>
          </a:p>
          <a:p>
            <a:r>
              <a:rPr lang="en-US" altLang="zh-TW" dirty="0"/>
              <a:t>Google</a:t>
            </a:r>
            <a:r>
              <a:rPr lang="zh-TW" altLang="en-US" dirty="0"/>
              <a:t>與</a:t>
            </a:r>
            <a:r>
              <a:rPr lang="en-US" altLang="zh-TW" dirty="0"/>
              <a:t>H&amp;M</a:t>
            </a:r>
            <a:r>
              <a:rPr lang="zh-TW" altLang="en-US" dirty="0"/>
              <a:t>合作：用「數據」設計裁剪出屬於你生活態度的服裝！</a:t>
            </a:r>
          </a:p>
          <a:p>
            <a:r>
              <a:rPr lang="zh-TW" altLang="en-US" dirty="0" smtClean="0"/>
              <a:t>雖然</a:t>
            </a:r>
            <a:r>
              <a:rPr lang="zh-TW" altLang="en-US" dirty="0"/>
              <a:t>過程聽起來有點嚇人，但這卻是首次將客戶的生活形態直接導入到服裝設計概念中，顛覆了許多過往的做法。</a:t>
            </a:r>
            <a:r>
              <a:rPr lang="en-US" altLang="zh-TW" dirty="0" err="1"/>
              <a:t>Ivyrevel</a:t>
            </a:r>
            <a:r>
              <a:rPr lang="zh-TW" altLang="en-US" dirty="0"/>
              <a:t>表示希望可以將衣服的訂價從</a:t>
            </a:r>
            <a:r>
              <a:rPr lang="en-US" altLang="zh-TW" dirty="0"/>
              <a:t>99</a:t>
            </a:r>
            <a:r>
              <a:rPr lang="zh-TW" altLang="en-US" dirty="0"/>
              <a:t>美元（約合</a:t>
            </a:r>
            <a:r>
              <a:rPr lang="en-US" altLang="zh-TW" dirty="0"/>
              <a:t>3122</a:t>
            </a:r>
            <a:r>
              <a:rPr lang="zh-TW" altLang="en-US" dirty="0"/>
              <a:t>元台幣）開始起跳，讓消費者直接在</a:t>
            </a:r>
            <a:r>
              <a:rPr lang="en-US" altLang="zh-TW" dirty="0"/>
              <a:t>App</a:t>
            </a:r>
            <a:r>
              <a:rPr lang="zh-TW" altLang="en-US" dirty="0"/>
              <a:t>中購買，目前這款</a:t>
            </a:r>
            <a:r>
              <a:rPr lang="en-US" altLang="zh-TW" dirty="0"/>
              <a:t>App</a:t>
            </a:r>
            <a:r>
              <a:rPr lang="zh-TW" altLang="en-US" dirty="0"/>
              <a:t>仍在封閉測試階段，預計今年會開放</a:t>
            </a:r>
            <a:r>
              <a:rPr lang="en-US" altLang="zh-TW" dirty="0"/>
              <a:t>beta</a:t>
            </a:r>
            <a:r>
              <a:rPr lang="zh-TW" altLang="en-US" dirty="0"/>
              <a:t>版本，有興趣的讀者可以進入這個網站註冊加入測試，不過想要嚐鮮的用戶，可能必須放棄一點個人隱私了！</a:t>
            </a:r>
          </a:p>
        </p:txBody>
      </p:sp>
    </p:spTree>
    <p:extLst>
      <p:ext uri="{BB962C8B-B14F-4D97-AF65-F5344CB8AC3E}">
        <p14:creationId xmlns:p14="http://schemas.microsoft.com/office/powerpoint/2010/main" val="231995622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4000" dirty="0" smtClean="0"/>
              <a:t>七、未來展望</a:t>
            </a:r>
            <a:endParaRPr lang="zh-TW" altLang="en-US" sz="4000" dirty="0"/>
          </a:p>
        </p:txBody>
      </p:sp>
      <p:sp>
        <p:nvSpPr>
          <p:cNvPr id="3" name="內容版面配置區 2"/>
          <p:cNvSpPr>
            <a:spLocks noGrp="1"/>
          </p:cNvSpPr>
          <p:nvPr>
            <p:ph idx="1"/>
          </p:nvPr>
        </p:nvSpPr>
        <p:spPr>
          <a:xfrm>
            <a:off x="457200" y="1340768"/>
            <a:ext cx="7467600" cy="4785395"/>
          </a:xfrm>
        </p:spPr>
        <p:txBody>
          <a:bodyPr>
            <a:normAutofit lnSpcReduction="10000"/>
          </a:bodyPr>
          <a:lstStyle/>
          <a:p>
            <a:r>
              <a:rPr lang="en-US" altLang="zh-TW" dirty="0"/>
              <a:t>H&amp;M</a:t>
            </a:r>
            <a:r>
              <a:rPr lang="zh-TW" altLang="en-US" dirty="0"/>
              <a:t>宣布，他們將會開辟一個完全不同於</a:t>
            </a:r>
            <a:r>
              <a:rPr lang="en-US" altLang="zh-TW" dirty="0"/>
              <a:t>H&amp;M</a:t>
            </a:r>
            <a:r>
              <a:rPr lang="zh-TW" altLang="en-US" dirty="0"/>
              <a:t>原來模式的新的品牌。這家瑞典的快時尚品牌零售商</a:t>
            </a:r>
            <a:r>
              <a:rPr lang="zh-TW" altLang="en-US" dirty="0" smtClean="0"/>
              <a:t>因其</a:t>
            </a:r>
            <a:r>
              <a:rPr lang="zh-TW" altLang="en-US" dirty="0"/>
              <a:t>廉價和多樣的款式而出名。但是其</a:t>
            </a:r>
            <a:r>
              <a:rPr lang="en-US" altLang="zh-TW" dirty="0"/>
              <a:t>CEO Karl-Johan </a:t>
            </a:r>
            <a:r>
              <a:rPr lang="en-US" altLang="zh-TW" dirty="0" err="1" smtClean="0"/>
              <a:t>Persson</a:t>
            </a:r>
            <a:r>
              <a:rPr lang="zh-TW" altLang="en-US" dirty="0"/>
              <a:t>說</a:t>
            </a:r>
            <a:r>
              <a:rPr lang="en-US" altLang="zh-TW" dirty="0" smtClean="0"/>
              <a:t>H&amp;M</a:t>
            </a:r>
            <a:r>
              <a:rPr lang="zh-TW" altLang="en-US" dirty="0"/>
              <a:t>新近開辟的這個品牌將會與公司旗下的姐妹品牌</a:t>
            </a:r>
            <a:r>
              <a:rPr lang="en-US" altLang="zh-TW" dirty="0"/>
              <a:t>(</a:t>
            </a:r>
            <a:r>
              <a:rPr lang="zh-TW" altLang="en-US" dirty="0"/>
              <a:t>比如</a:t>
            </a:r>
            <a:r>
              <a:rPr lang="en-US" altLang="zh-TW" dirty="0"/>
              <a:t>Cheap Monday, Cos)</a:t>
            </a:r>
            <a:r>
              <a:rPr lang="zh-TW" altLang="en-US" dirty="0"/>
              <a:t>將會有很大的不同。對於</a:t>
            </a:r>
            <a:r>
              <a:rPr lang="en-US" altLang="zh-TW" dirty="0"/>
              <a:t>H&amp;M</a:t>
            </a:r>
            <a:r>
              <a:rPr lang="zh-TW" altLang="en-US" dirty="0"/>
              <a:t>這家有實力的時尚公司來說，新開辟的品牌有許多個方向和選擇，通過其他時尚品牌的策略或者轉型方式，來看看</a:t>
            </a:r>
            <a:r>
              <a:rPr lang="en-US" altLang="zh-TW" dirty="0"/>
              <a:t>H&amp;M</a:t>
            </a:r>
            <a:r>
              <a:rPr lang="zh-TW" altLang="en-US" dirty="0"/>
              <a:t>的新品牌未來可能走的方向。</a:t>
            </a:r>
          </a:p>
          <a:p>
            <a:endParaRPr lang="zh-TW" altLang="en-US" dirty="0"/>
          </a:p>
        </p:txBody>
      </p:sp>
    </p:spTree>
    <p:extLst>
      <p:ext uri="{BB962C8B-B14F-4D97-AF65-F5344CB8AC3E}">
        <p14:creationId xmlns:p14="http://schemas.microsoft.com/office/powerpoint/2010/main" val="40619374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476672"/>
            <a:ext cx="7467600" cy="5649491"/>
          </a:xfrm>
        </p:spPr>
        <p:txBody>
          <a:bodyPr>
            <a:normAutofit fontScale="85000" lnSpcReduction="20000"/>
          </a:bodyPr>
          <a:lstStyle/>
          <a:p>
            <a:r>
              <a:rPr lang="zh-TW" altLang="en-US" dirty="0"/>
              <a:t>當快時尚市場日益飽和，發展服飾以外的產品線成了新的救命丹。為了在品牌價值紅利尚存時為未來鋪路，</a:t>
            </a:r>
            <a:r>
              <a:rPr lang="en-US" altLang="zh-TW" dirty="0"/>
              <a:t>H&amp;M</a:t>
            </a:r>
            <a:r>
              <a:rPr lang="zh-TW" altLang="en-US" dirty="0"/>
              <a:t>搶先其他品牌投入更多的產品線，甚至轉型成全概念的生活風格商場</a:t>
            </a:r>
            <a:r>
              <a:rPr lang="zh-TW" altLang="en-US" dirty="0" smtClean="0"/>
              <a:t>。</a:t>
            </a:r>
            <a:endParaRPr lang="zh-TW" altLang="en-US" dirty="0"/>
          </a:p>
          <a:p>
            <a:r>
              <a:rPr lang="en-US" altLang="zh-TW" dirty="0"/>
              <a:t>H&amp;M</a:t>
            </a:r>
            <a:r>
              <a:rPr lang="zh-TW" altLang="en-US" dirty="0"/>
              <a:t>的野心，在於以便宜的價格、提供橫跨全年齡層需求、並擁有精品設計加持的產品，清楚定位第三象限。「與競爭者最大的不同，在於我們能滿足各種需求，」奧爾森說，「我們賣的是一種時尚的生活概念，並且以好的設計及實惠價格為出發點。</a:t>
            </a:r>
            <a:r>
              <a:rPr lang="zh-TW" altLang="en-US" dirty="0" smtClean="0"/>
              <a:t>」</a:t>
            </a:r>
            <a:endParaRPr lang="zh-TW" altLang="en-US" dirty="0"/>
          </a:p>
          <a:p>
            <a:r>
              <a:rPr lang="zh-TW" altLang="en-US" dirty="0"/>
              <a:t>現在的</a:t>
            </a:r>
            <a:r>
              <a:rPr lang="en-US" altLang="zh-TW" dirty="0"/>
              <a:t>H&amp;M</a:t>
            </a:r>
            <a:r>
              <a:rPr lang="zh-TW" altLang="en-US" dirty="0"/>
              <a:t>不只有男女裝、孩童服飾，更有專門的鞋子、首飾區，還有居家用品──</a:t>
            </a:r>
            <a:r>
              <a:rPr lang="en-US" altLang="zh-TW" dirty="0"/>
              <a:t>H&amp;M Home</a:t>
            </a:r>
            <a:r>
              <a:rPr lang="zh-TW" altLang="en-US" dirty="0"/>
              <a:t>。誰會想到在買衣服的同時也順便買條浴巾呢？</a:t>
            </a:r>
            <a:r>
              <a:rPr lang="en-US" altLang="zh-TW" dirty="0"/>
              <a:t>H&amp;M</a:t>
            </a:r>
            <a:r>
              <a:rPr lang="zh-TW" altLang="en-US" dirty="0"/>
              <a:t>在未來還打算開發彩妝、身體護理及護髮護理等新產品，打造一個全概念的百貨商場，賣的不僅是商品，更是一種時尚的「</a:t>
            </a:r>
            <a:r>
              <a:rPr lang="en-US" altLang="zh-TW" dirty="0"/>
              <a:t>Lifestyle</a:t>
            </a:r>
            <a:r>
              <a:rPr lang="zh-TW" altLang="en-US" dirty="0"/>
              <a:t>」。</a:t>
            </a:r>
          </a:p>
        </p:txBody>
      </p:sp>
    </p:spTree>
    <p:extLst>
      <p:ext uri="{BB962C8B-B14F-4D97-AF65-F5344CB8AC3E}">
        <p14:creationId xmlns:p14="http://schemas.microsoft.com/office/powerpoint/2010/main" val="17689566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755576" y="764704"/>
            <a:ext cx="7467600" cy="5361459"/>
          </a:xfrm>
        </p:spPr>
        <p:txBody>
          <a:bodyPr>
            <a:normAutofit fontScale="85000" lnSpcReduction="10000"/>
          </a:bodyPr>
          <a:lstStyle/>
          <a:p>
            <a:pPr marL="36576" indent="0" algn="ctr">
              <a:buNone/>
            </a:pPr>
            <a:r>
              <a:rPr lang="en-US" altLang="zh-TW" sz="4400" b="1" dirty="0"/>
              <a:t>H&amp;M</a:t>
            </a:r>
            <a:r>
              <a:rPr lang="zh-TW" altLang="en-US" sz="4400" b="1" dirty="0"/>
              <a:t>要做每個人都穿得起的名牌</a:t>
            </a:r>
          </a:p>
          <a:p>
            <a:r>
              <a:rPr lang="en-US" altLang="zh-TW" dirty="0"/>
              <a:t>H&amp;M</a:t>
            </a:r>
            <a:r>
              <a:rPr lang="zh-TW" altLang="en-US" dirty="0"/>
              <a:t>強調自己獨到的時尚眼光，並與國際大牌設計師聯名合作；但在</a:t>
            </a:r>
            <a:r>
              <a:rPr lang="zh-TW" altLang="en-US" dirty="0" smtClean="0"/>
              <a:t>價格卻</a:t>
            </a:r>
            <a:r>
              <a:rPr lang="zh-TW" altLang="en-US" dirty="0"/>
              <a:t>堅持壓低價格，並以行銷策略及各種管理策略提升獲利。</a:t>
            </a:r>
          </a:p>
          <a:p>
            <a:r>
              <a:rPr lang="zh-TW" altLang="en-US" dirty="0" smtClean="0"/>
              <a:t>與</a:t>
            </a:r>
            <a:r>
              <a:rPr lang="zh-TW" altLang="en-US" dirty="0"/>
              <a:t>大牌設計師合作：找來</a:t>
            </a:r>
            <a:r>
              <a:rPr lang="en-US" altLang="zh-TW" dirty="0"/>
              <a:t>Karl Lagerfeld</a:t>
            </a:r>
            <a:r>
              <a:rPr lang="zh-TW" altLang="en-US" dirty="0"/>
              <a:t>、</a:t>
            </a:r>
            <a:r>
              <a:rPr lang="en-US" altLang="zh-TW" dirty="0"/>
              <a:t>Jimmy </a:t>
            </a:r>
            <a:r>
              <a:rPr lang="en-US" altLang="zh-TW" dirty="0" err="1"/>
              <a:t>Choo</a:t>
            </a:r>
            <a:r>
              <a:rPr lang="zh-TW" altLang="en-US" dirty="0"/>
              <a:t>、</a:t>
            </a:r>
            <a:r>
              <a:rPr lang="en-US" altLang="zh-TW" dirty="0"/>
              <a:t>Alexander Wang</a:t>
            </a:r>
            <a:r>
              <a:rPr lang="zh-TW" altLang="en-US" dirty="0"/>
              <a:t>等大牌設計師作為合作夥伴，提升產品的時尚度。</a:t>
            </a:r>
          </a:p>
          <a:p>
            <a:r>
              <a:rPr lang="zh-TW" altLang="en-US" dirty="0" smtClean="0"/>
              <a:t>找</a:t>
            </a:r>
            <a:r>
              <a:rPr lang="zh-TW" altLang="en-US" dirty="0"/>
              <a:t>大明星做廣告：看到貝克漢、</a:t>
            </a:r>
            <a:r>
              <a:rPr lang="en-US" altLang="zh-TW" dirty="0"/>
              <a:t>Lady Gaga</a:t>
            </a:r>
            <a:r>
              <a:rPr lang="zh-TW" altLang="en-US" dirty="0"/>
              <a:t>、</a:t>
            </a:r>
            <a:r>
              <a:rPr lang="en-US" altLang="zh-TW" dirty="0"/>
              <a:t>Katy Perry</a:t>
            </a:r>
            <a:r>
              <a:rPr lang="zh-TW" altLang="en-US" dirty="0"/>
              <a:t>都穿著</a:t>
            </a:r>
            <a:r>
              <a:rPr lang="en-US" altLang="zh-TW" dirty="0"/>
              <a:t>H&amp;M</a:t>
            </a:r>
            <a:r>
              <a:rPr lang="zh-TW" altLang="en-US" dirty="0"/>
              <a:t>的衣服，讓消費者不禁心動：原來大明星穿的，我也買得起！</a:t>
            </a:r>
          </a:p>
          <a:p>
            <a:r>
              <a:rPr lang="zh-TW" altLang="en-US" dirty="0" smtClean="0"/>
              <a:t>發展</a:t>
            </a:r>
            <a:r>
              <a:rPr lang="zh-TW" altLang="en-US" dirty="0"/>
              <a:t>更多的產品線：小孩的衣服、大男孩的運動裝、家裡的居家飾品及姊姊妹妹的化妝品，</a:t>
            </a:r>
            <a:r>
              <a:rPr lang="en-US" altLang="zh-TW" dirty="0"/>
              <a:t>H&amp;M</a:t>
            </a:r>
            <a:r>
              <a:rPr lang="zh-TW" altLang="en-US" dirty="0"/>
              <a:t>開始生產更多產品以提高更多收益。</a:t>
            </a:r>
          </a:p>
          <a:p>
            <a:endParaRPr lang="zh-TW" altLang="en-US" dirty="0"/>
          </a:p>
        </p:txBody>
      </p:sp>
    </p:spTree>
    <p:extLst>
      <p:ext uri="{BB962C8B-B14F-4D97-AF65-F5344CB8AC3E}">
        <p14:creationId xmlns:p14="http://schemas.microsoft.com/office/powerpoint/2010/main" val="8821224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4000" dirty="0" smtClean="0"/>
              <a:t>八、結論建議</a:t>
            </a:r>
            <a:endParaRPr lang="zh-TW" altLang="en-US" sz="4000" dirty="0"/>
          </a:p>
        </p:txBody>
      </p:sp>
      <p:sp>
        <p:nvSpPr>
          <p:cNvPr id="3" name="內容版面配置區 2"/>
          <p:cNvSpPr>
            <a:spLocks noGrp="1"/>
          </p:cNvSpPr>
          <p:nvPr>
            <p:ph idx="1"/>
          </p:nvPr>
        </p:nvSpPr>
        <p:spPr>
          <a:xfrm>
            <a:off x="755576" y="1628800"/>
            <a:ext cx="7467600" cy="4525963"/>
          </a:xfrm>
        </p:spPr>
        <p:txBody>
          <a:bodyPr>
            <a:normAutofit fontScale="92500" lnSpcReduction="20000"/>
          </a:bodyPr>
          <a:lstStyle/>
          <a:p>
            <a:pPr algn="ctr"/>
            <a:r>
              <a:rPr lang="zh-TW" altLang="en-US" dirty="0"/>
              <a:t>一、結論</a:t>
            </a:r>
          </a:p>
          <a:p>
            <a:r>
              <a:rPr lang="zh-TW" altLang="en-US" dirty="0"/>
              <a:t>（一）</a:t>
            </a:r>
            <a:r>
              <a:rPr lang="en-US" altLang="zh-TW" dirty="0"/>
              <a:t>H&amp;M </a:t>
            </a:r>
            <a:r>
              <a:rPr lang="zh-TW" altLang="en-US" dirty="0"/>
              <a:t>的消費者以女性居多，年齡層約 </a:t>
            </a:r>
            <a:r>
              <a:rPr lang="en-US" altLang="zh-TW" dirty="0"/>
              <a:t>20 </a:t>
            </a:r>
            <a:r>
              <a:rPr lang="zh-TW" altLang="en-US" dirty="0"/>
              <a:t>歲，且多為社會人士。</a:t>
            </a:r>
          </a:p>
          <a:p>
            <a:r>
              <a:rPr lang="zh-TW" altLang="en-US" dirty="0"/>
              <a:t> （二）</a:t>
            </a:r>
            <a:r>
              <a:rPr lang="en-US" altLang="zh-TW" dirty="0"/>
              <a:t>H&amp;M </a:t>
            </a:r>
            <a:r>
              <a:rPr lang="zh-TW" altLang="en-US" dirty="0"/>
              <a:t>因產品款式多樣化並具有獨特風格品味，同時產品價格親民</a:t>
            </a:r>
            <a:r>
              <a:rPr lang="zh-TW" altLang="en-US" dirty="0" smtClean="0"/>
              <a:t>，又</a:t>
            </a:r>
            <a:r>
              <a:rPr lang="zh-TW" altLang="en-US" dirty="0"/>
              <a:t>加上報章、雜誌、網路、電視報導宣傳等因素，所以廣受民眾的</a:t>
            </a:r>
            <a:r>
              <a:rPr lang="zh-TW" altLang="en-US" dirty="0" smtClean="0"/>
              <a:t>所愛</a:t>
            </a:r>
            <a:r>
              <a:rPr lang="zh-TW" altLang="en-US" dirty="0"/>
              <a:t>，並獲取高知名度。</a:t>
            </a:r>
          </a:p>
          <a:p>
            <a:r>
              <a:rPr lang="zh-TW" altLang="en-US" dirty="0" smtClean="0"/>
              <a:t>（三）</a:t>
            </a:r>
            <a:r>
              <a:rPr lang="zh-TW" altLang="en-US" dirty="0"/>
              <a:t>大部分的民眾對於 </a:t>
            </a:r>
            <a:r>
              <a:rPr lang="en-US" altLang="zh-TW" dirty="0"/>
              <a:t>H&amp;M </a:t>
            </a:r>
            <a:r>
              <a:rPr lang="zh-TW" altLang="en-US" dirty="0"/>
              <a:t>品牌的看法是知名的，而部分民眾認為 </a:t>
            </a:r>
            <a:r>
              <a:rPr lang="en-US" altLang="zh-TW" dirty="0" smtClean="0"/>
              <a:t>H&amp;M</a:t>
            </a:r>
            <a:r>
              <a:rPr lang="zh-TW" altLang="en-US" dirty="0" smtClean="0"/>
              <a:t>因廣告宣傳不足、促銷活動不足、產品特色不足與其他因素，導致對</a:t>
            </a:r>
            <a:r>
              <a:rPr lang="en-US" altLang="zh-TW" dirty="0" smtClean="0"/>
              <a:t>H&amp;M </a:t>
            </a:r>
            <a:r>
              <a:rPr lang="zh-TW" altLang="en-US" dirty="0" smtClean="0"/>
              <a:t>品牌的看法不太了解。</a:t>
            </a:r>
            <a:endParaRPr lang="zh-TW" altLang="en-US" dirty="0"/>
          </a:p>
        </p:txBody>
      </p:sp>
    </p:spTree>
    <p:extLst>
      <p:ext uri="{BB962C8B-B14F-4D97-AF65-F5344CB8AC3E}">
        <p14:creationId xmlns:p14="http://schemas.microsoft.com/office/powerpoint/2010/main" val="5859375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899592" y="404664"/>
            <a:ext cx="7467600" cy="5721499"/>
          </a:xfrm>
        </p:spPr>
        <p:txBody>
          <a:bodyPr>
            <a:noAutofit/>
          </a:bodyPr>
          <a:lstStyle/>
          <a:p>
            <a:r>
              <a:rPr lang="zh-TW" altLang="en-US" sz="2800" dirty="0" smtClean="0"/>
              <a:t>（四）</a:t>
            </a:r>
            <a:r>
              <a:rPr lang="en-US" altLang="zh-TW" sz="2800" dirty="0"/>
              <a:t>H&amp;M </a:t>
            </a:r>
            <a:r>
              <a:rPr lang="zh-TW" altLang="en-US" sz="2800" dirty="0"/>
              <a:t>的行銷策略是以和知名設計師與知名攝影師和明星來藉此</a:t>
            </a:r>
            <a:r>
              <a:rPr lang="zh-TW" altLang="en-US" sz="2800" dirty="0" smtClean="0"/>
              <a:t>宣傳商品</a:t>
            </a:r>
            <a:r>
              <a:rPr lang="zh-TW" altLang="en-US" sz="2800" dirty="0"/>
              <a:t>並推出許多款式多樣的獨特風格商品，同時也利用推出親民</a:t>
            </a:r>
            <a:r>
              <a:rPr lang="zh-TW" altLang="en-US" sz="2800" dirty="0" smtClean="0"/>
              <a:t>價格和</a:t>
            </a:r>
            <a:r>
              <a:rPr lang="zh-TW" altLang="en-US" sz="2800" dirty="0"/>
              <a:t>促銷活動吸引消費者消費。</a:t>
            </a:r>
          </a:p>
          <a:p>
            <a:r>
              <a:rPr lang="zh-TW" altLang="en-US" sz="2800" dirty="0" smtClean="0"/>
              <a:t>（五）</a:t>
            </a:r>
            <a:r>
              <a:rPr lang="zh-TW" altLang="en-US" sz="2800" dirty="0"/>
              <a:t>Ｈ</a:t>
            </a:r>
            <a:r>
              <a:rPr lang="en-US" altLang="zh-TW" sz="2800" dirty="0"/>
              <a:t>&amp;M </a:t>
            </a:r>
            <a:r>
              <a:rPr lang="zh-TW" altLang="en-US" sz="2800" dirty="0"/>
              <a:t>的經營理念以提供消費者合理的價格，給予消費者時尚優質</a:t>
            </a:r>
            <a:r>
              <a:rPr lang="zh-TW" altLang="en-US" sz="2800" dirty="0" smtClean="0"/>
              <a:t>的產品</a:t>
            </a:r>
            <a:r>
              <a:rPr lang="zh-TW" altLang="en-US" sz="2800" dirty="0"/>
              <a:t>，並且注重於永續發展，努力達到企業社會責任。</a:t>
            </a:r>
          </a:p>
          <a:p>
            <a:r>
              <a:rPr lang="zh-TW" altLang="en-US" sz="2800" dirty="0" smtClean="0"/>
              <a:t>（六）</a:t>
            </a:r>
            <a:r>
              <a:rPr lang="zh-TW" altLang="en-US" sz="2800" dirty="0"/>
              <a:t>Ｈ</a:t>
            </a:r>
            <a:r>
              <a:rPr lang="en-US" altLang="zh-TW" sz="2800" dirty="0"/>
              <a:t>&amp;M </a:t>
            </a:r>
            <a:r>
              <a:rPr lang="zh-TW" altLang="en-US" sz="2800" dirty="0"/>
              <a:t>在台灣的市占率，雖然並無較其他品牌所設的分店數量多，</a:t>
            </a:r>
            <a:r>
              <a:rPr lang="zh-TW" altLang="en-US" sz="2800" dirty="0" smtClean="0"/>
              <a:t>但Ｈ</a:t>
            </a:r>
            <a:r>
              <a:rPr lang="en-US" altLang="zh-TW" sz="2800" dirty="0"/>
              <a:t>&amp;M </a:t>
            </a:r>
            <a:r>
              <a:rPr lang="zh-TW" altLang="en-US" sz="2800" dirty="0"/>
              <a:t>所開設的分店皆是人口精華地區，像台北市信義區微風松高</a:t>
            </a:r>
            <a:r>
              <a:rPr lang="zh-TW" altLang="en-US" sz="2800" dirty="0" smtClean="0"/>
              <a:t>百貨</a:t>
            </a:r>
            <a:r>
              <a:rPr lang="zh-TW" altLang="en-US" sz="2800" dirty="0"/>
              <a:t>的旗艦店和台北車站、台中中友百貨公司、台中大遠百百貨公司</a:t>
            </a:r>
            <a:r>
              <a:rPr lang="zh-TW" altLang="en-US" sz="2800" dirty="0" smtClean="0"/>
              <a:t>、高雄</a:t>
            </a:r>
            <a:r>
              <a:rPr lang="zh-TW" altLang="en-US" sz="2800" dirty="0"/>
              <a:t>漢神巨蛋和高雄統一夢時代購物中心皆設有分店，且店面面積</a:t>
            </a:r>
            <a:r>
              <a:rPr lang="zh-TW" altLang="en-US" sz="2800" dirty="0" smtClean="0"/>
              <a:t>皆是</a:t>
            </a:r>
            <a:r>
              <a:rPr lang="zh-TW" altLang="en-US" sz="2800" dirty="0"/>
              <a:t>占大坪數</a:t>
            </a:r>
            <a:r>
              <a:rPr lang="zh-TW" altLang="en-US" sz="2800" dirty="0" smtClean="0"/>
              <a:t>。</a:t>
            </a:r>
            <a:endParaRPr lang="zh-TW" altLang="en-US" sz="2800" dirty="0"/>
          </a:p>
        </p:txBody>
      </p:sp>
    </p:spTree>
    <p:extLst>
      <p:ext uri="{BB962C8B-B14F-4D97-AF65-F5344CB8AC3E}">
        <p14:creationId xmlns:p14="http://schemas.microsoft.com/office/powerpoint/2010/main" val="4752085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827584" y="1340768"/>
            <a:ext cx="7467600" cy="4525963"/>
          </a:xfrm>
        </p:spPr>
        <p:txBody>
          <a:bodyPr/>
          <a:lstStyle/>
          <a:p>
            <a:pPr algn="ctr"/>
            <a:r>
              <a:rPr lang="zh-TW" altLang="en-US" dirty="0"/>
              <a:t>二、建議 </a:t>
            </a:r>
            <a:endParaRPr lang="en-US" altLang="zh-TW" dirty="0" smtClean="0"/>
          </a:p>
          <a:p>
            <a:r>
              <a:rPr lang="zh-TW" altLang="en-US" dirty="0" smtClean="0"/>
              <a:t>（</a:t>
            </a:r>
            <a:r>
              <a:rPr lang="zh-TW" altLang="en-US" dirty="0"/>
              <a:t>一）可以增加多一點青少年款式 </a:t>
            </a:r>
            <a:endParaRPr lang="en-US" altLang="zh-TW" dirty="0" smtClean="0"/>
          </a:p>
          <a:p>
            <a:r>
              <a:rPr lang="zh-TW" altLang="en-US" dirty="0" smtClean="0"/>
              <a:t>（</a:t>
            </a:r>
            <a:r>
              <a:rPr lang="zh-TW" altLang="en-US" dirty="0"/>
              <a:t>二）未來可考慮在台增設網購服務 （三）改善衣服品質鬆脫、變形等問題 （四）可以增加多促銷策略，增加知名度 （五）店內衣褲擺設位置有點亂，可能需要重新調整</a:t>
            </a:r>
          </a:p>
        </p:txBody>
      </p:sp>
    </p:spTree>
    <p:extLst>
      <p:ext uri="{BB962C8B-B14F-4D97-AF65-F5344CB8AC3E}">
        <p14:creationId xmlns:p14="http://schemas.microsoft.com/office/powerpoint/2010/main" val="21305158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4000" dirty="0" smtClean="0"/>
              <a:t>一、前言</a:t>
            </a:r>
            <a:endParaRPr lang="zh-TW" altLang="en-US" sz="4000" dirty="0"/>
          </a:p>
        </p:txBody>
      </p:sp>
      <p:sp>
        <p:nvSpPr>
          <p:cNvPr id="3" name="內容版面配置區 2"/>
          <p:cNvSpPr>
            <a:spLocks noGrp="1"/>
          </p:cNvSpPr>
          <p:nvPr>
            <p:ph idx="1"/>
          </p:nvPr>
        </p:nvSpPr>
        <p:spPr/>
        <p:txBody>
          <a:bodyPr/>
          <a:lstStyle/>
          <a:p>
            <a:r>
              <a:rPr lang="en-US" altLang="zh-TW" sz="3200" dirty="0"/>
              <a:t>H</a:t>
            </a:r>
            <a:r>
              <a:rPr lang="zh-TW" altLang="en-US" sz="3200" dirty="0"/>
              <a:t>＆</a:t>
            </a:r>
            <a:r>
              <a:rPr lang="en-US" altLang="zh-TW" sz="3200" dirty="0"/>
              <a:t>M</a:t>
            </a:r>
            <a:r>
              <a:rPr lang="zh-TW" altLang="en-US" sz="3200" dirty="0"/>
              <a:t>集團是全球領先的時尚公司之一，旗下品牌包括</a:t>
            </a:r>
            <a:r>
              <a:rPr lang="en-US" altLang="zh-TW" sz="3200" dirty="0"/>
              <a:t>H</a:t>
            </a:r>
            <a:r>
              <a:rPr lang="zh-TW" altLang="en-US" sz="3200" dirty="0"/>
              <a:t>＆</a:t>
            </a:r>
            <a:r>
              <a:rPr lang="en-US" altLang="zh-TW" sz="3200" dirty="0"/>
              <a:t>M</a:t>
            </a:r>
            <a:r>
              <a:rPr lang="zh-TW" altLang="en-US" sz="3200" dirty="0"/>
              <a:t>，</a:t>
            </a:r>
            <a:r>
              <a:rPr lang="en-US" altLang="zh-TW" sz="3200" dirty="0"/>
              <a:t>H</a:t>
            </a:r>
            <a:r>
              <a:rPr lang="zh-TW" altLang="en-US" sz="3200" dirty="0"/>
              <a:t>＆</a:t>
            </a:r>
            <a:r>
              <a:rPr lang="en-US" altLang="zh-TW" sz="3200" dirty="0"/>
              <a:t>M Home</a:t>
            </a:r>
            <a:r>
              <a:rPr lang="zh-TW" altLang="en-US" sz="3200" dirty="0"/>
              <a:t>，</a:t>
            </a:r>
            <a:r>
              <a:rPr lang="en-US" altLang="zh-TW" sz="3200" dirty="0"/>
              <a:t>COS</a:t>
            </a:r>
            <a:r>
              <a:rPr lang="zh-TW" altLang="en-US" sz="3200" dirty="0"/>
              <a:t>，＆</a:t>
            </a:r>
            <a:r>
              <a:rPr lang="en-US" altLang="zh-TW" sz="3200" dirty="0"/>
              <a:t>Other Stories</a:t>
            </a:r>
            <a:r>
              <a:rPr lang="zh-TW" altLang="en-US" sz="3200" dirty="0"/>
              <a:t>，</a:t>
            </a:r>
            <a:r>
              <a:rPr lang="en-US" altLang="zh-TW" sz="3200" dirty="0" err="1"/>
              <a:t>Monki</a:t>
            </a:r>
            <a:r>
              <a:rPr lang="zh-TW" altLang="en-US" sz="3200" dirty="0"/>
              <a:t>，</a:t>
            </a:r>
            <a:r>
              <a:rPr lang="en-US" altLang="zh-TW" sz="3200" dirty="0"/>
              <a:t>Weekday Cheap Monday</a:t>
            </a:r>
            <a:r>
              <a:rPr lang="zh-TW" altLang="en-US" sz="3200" dirty="0"/>
              <a:t>和</a:t>
            </a:r>
            <a:r>
              <a:rPr lang="en-US" altLang="zh-TW" sz="3200" dirty="0"/>
              <a:t>ARKET</a:t>
            </a:r>
            <a:r>
              <a:rPr lang="zh-TW" altLang="en-US" sz="3200" dirty="0"/>
              <a:t>。每一個都有自己獨特的身份，我們所有的品牌都通過對時尚和品質的激情，以可持續的方式給顧客打扮</a:t>
            </a:r>
            <a:r>
              <a:rPr lang="zh-TW" altLang="en-US" dirty="0"/>
              <a:t>。</a:t>
            </a:r>
          </a:p>
          <a:p>
            <a:endParaRPr lang="zh-TW" altLang="en-US" dirty="0"/>
          </a:p>
        </p:txBody>
      </p:sp>
    </p:spTree>
    <p:extLst>
      <p:ext uri="{BB962C8B-B14F-4D97-AF65-F5344CB8AC3E}">
        <p14:creationId xmlns:p14="http://schemas.microsoft.com/office/powerpoint/2010/main" val="346742603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pPr algn="ctr"/>
            <a:r>
              <a:rPr lang="zh-TW" altLang="en-US" sz="4000" dirty="0" smtClean="0"/>
              <a:t>九、資料來源</a:t>
            </a:r>
            <a:endParaRPr lang="zh-TW" altLang="en-US" sz="4000" dirty="0"/>
          </a:p>
        </p:txBody>
      </p:sp>
      <p:sp>
        <p:nvSpPr>
          <p:cNvPr id="3" name="內容版面配置區 2"/>
          <p:cNvSpPr>
            <a:spLocks noGrp="1"/>
          </p:cNvSpPr>
          <p:nvPr>
            <p:ph idx="1"/>
          </p:nvPr>
        </p:nvSpPr>
        <p:spPr/>
        <p:txBody>
          <a:bodyPr>
            <a:normAutofit fontScale="92500"/>
          </a:bodyPr>
          <a:lstStyle/>
          <a:p>
            <a:r>
              <a:rPr lang="en-US" altLang="zh-TW" dirty="0">
                <a:hlinkClick r:id="rId2"/>
              </a:rPr>
              <a:t>http://</a:t>
            </a:r>
            <a:r>
              <a:rPr lang="en-US" altLang="zh-TW" dirty="0" smtClean="0">
                <a:hlinkClick r:id="rId2"/>
              </a:rPr>
              <a:t>about.hm.com/en</a:t>
            </a:r>
            <a:endParaRPr lang="en-US" altLang="zh-TW" dirty="0" smtClean="0"/>
          </a:p>
          <a:p>
            <a:r>
              <a:rPr lang="en-US" altLang="zh-TW" dirty="0">
                <a:hlinkClick r:id="rId3"/>
              </a:rPr>
              <a:t>https://</a:t>
            </a:r>
            <a:r>
              <a:rPr lang="en-US" altLang="zh-TW" dirty="0" smtClean="0">
                <a:hlinkClick r:id="rId3"/>
              </a:rPr>
              <a:t>zh.wikipedia.org/wiki/H%26M</a:t>
            </a:r>
            <a:endParaRPr lang="en-US" altLang="zh-TW" dirty="0" smtClean="0"/>
          </a:p>
          <a:p>
            <a:r>
              <a:rPr lang="en-US" altLang="zh-TW" dirty="0">
                <a:hlinkClick r:id="rId4"/>
              </a:rPr>
              <a:t>http://</a:t>
            </a:r>
            <a:r>
              <a:rPr lang="en-US" altLang="zh-TW" dirty="0" smtClean="0">
                <a:hlinkClick r:id="rId4"/>
              </a:rPr>
              <a:t>www.yifu.net/detail/news_18534.html</a:t>
            </a:r>
            <a:endParaRPr lang="en-US" altLang="zh-TW" dirty="0" smtClean="0"/>
          </a:p>
          <a:p>
            <a:r>
              <a:rPr lang="en-US" altLang="zh-TW" dirty="0">
                <a:hlinkClick r:id="rId5"/>
              </a:rPr>
              <a:t>http://</a:t>
            </a:r>
            <a:r>
              <a:rPr lang="en-US" altLang="zh-TW" dirty="0" smtClean="0">
                <a:hlinkClick r:id="rId5"/>
              </a:rPr>
              <a:t>www.30.com.tw/article_content_29421.html</a:t>
            </a:r>
            <a:endParaRPr lang="en-US" altLang="zh-TW" dirty="0" smtClean="0"/>
          </a:p>
          <a:p>
            <a:r>
              <a:rPr lang="en-US" altLang="zh-TW" dirty="0">
                <a:hlinkClick r:id="rId6"/>
              </a:rPr>
              <a:t>https://</a:t>
            </a:r>
            <a:r>
              <a:rPr lang="en-US" altLang="zh-TW" dirty="0" smtClean="0">
                <a:hlinkClick r:id="rId6"/>
              </a:rPr>
              <a:t>www.smartm.com.tw/article/33313934cea3</a:t>
            </a:r>
            <a:endParaRPr lang="en-US" altLang="zh-TW" dirty="0" smtClean="0"/>
          </a:p>
          <a:p>
            <a:r>
              <a:rPr lang="en-US" altLang="zh-TW" dirty="0">
                <a:hlinkClick r:id="rId7"/>
              </a:rPr>
              <a:t>http://</a:t>
            </a:r>
            <a:r>
              <a:rPr lang="en-US" altLang="zh-TW" dirty="0" smtClean="0">
                <a:hlinkClick r:id="rId7"/>
              </a:rPr>
              <a:t>www.shs.edu.tw/works/essay/2016/03/2016032522593704.pdf</a:t>
            </a:r>
            <a:endParaRPr lang="en-US" altLang="zh-TW" dirty="0" smtClean="0"/>
          </a:p>
          <a:p>
            <a:endParaRPr lang="en-US" altLang="zh-TW" dirty="0" smtClean="0"/>
          </a:p>
          <a:p>
            <a:endParaRPr lang="zh-TW" altLang="en-US" dirty="0"/>
          </a:p>
        </p:txBody>
      </p:sp>
    </p:spTree>
    <p:extLst>
      <p:ext uri="{BB962C8B-B14F-4D97-AF65-F5344CB8AC3E}">
        <p14:creationId xmlns:p14="http://schemas.microsoft.com/office/powerpoint/2010/main" val="35088424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980728"/>
            <a:ext cx="7467600" cy="5145435"/>
          </a:xfrm>
        </p:spPr>
        <p:txBody>
          <a:bodyPr/>
          <a:lstStyle/>
          <a:p>
            <a:r>
              <a:rPr lang="zh-TW" altLang="en-US" cap="all" dirty="0"/>
              <a:t>時尚很多人喜歡</a:t>
            </a:r>
          </a:p>
          <a:p>
            <a:r>
              <a:rPr lang="zh-TW" altLang="en-US" dirty="0"/>
              <a:t>這一切都始於</a:t>
            </a:r>
            <a:r>
              <a:rPr lang="en-US" altLang="zh-TW" dirty="0"/>
              <a:t>1947</a:t>
            </a:r>
            <a:r>
              <a:rPr lang="zh-TW" altLang="en-US" dirty="0"/>
              <a:t>年瑞典韋斯特羅斯（</a:t>
            </a:r>
            <a:r>
              <a:rPr lang="en-US" altLang="zh-TW" dirty="0" err="1"/>
              <a:t>Västerås</a:t>
            </a:r>
            <a:r>
              <a:rPr lang="zh-TW" altLang="en-US" dirty="0"/>
              <a:t>）的一家女裝店。如今，</a:t>
            </a:r>
            <a:r>
              <a:rPr lang="en-US" altLang="zh-TW" dirty="0"/>
              <a:t>H</a:t>
            </a:r>
            <a:r>
              <a:rPr lang="zh-TW" altLang="en-US" dirty="0"/>
              <a:t>＆</a:t>
            </a:r>
            <a:r>
              <a:rPr lang="en-US" altLang="zh-TW" dirty="0"/>
              <a:t>M</a:t>
            </a:r>
            <a:r>
              <a:rPr lang="zh-TW" altLang="en-US" dirty="0"/>
              <a:t>集團擁有多個明確定義的時尚品牌和強大的全球影響力。我們的擴張是長期的，我們在網上和新的商店，現有的和新的市場都有增長。我們希望為盡可能多的人提供可持續，高質量的服裝。</a:t>
            </a:r>
          </a:p>
          <a:p>
            <a:endParaRPr lang="zh-TW" altLang="en-US" dirty="0"/>
          </a:p>
        </p:txBody>
      </p:sp>
    </p:spTree>
    <p:extLst>
      <p:ext uri="{BB962C8B-B14F-4D97-AF65-F5344CB8AC3E}">
        <p14:creationId xmlns:p14="http://schemas.microsoft.com/office/powerpoint/2010/main" val="22352252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836712"/>
            <a:ext cx="7467600" cy="5289451"/>
          </a:xfrm>
        </p:spPr>
        <p:txBody>
          <a:bodyPr/>
          <a:lstStyle/>
          <a:p>
            <a:r>
              <a:rPr lang="zh-TW" altLang="en-US" dirty="0"/>
              <a:t>我們如何做到這</a:t>
            </a:r>
            <a:r>
              <a:rPr lang="zh-TW" altLang="en-US" dirty="0" smtClean="0"/>
              <a:t>一點</a:t>
            </a:r>
            <a:endParaRPr lang="zh-TW" altLang="en-US" dirty="0"/>
          </a:p>
          <a:p>
            <a:r>
              <a:rPr lang="zh-TW" altLang="en-US" dirty="0"/>
              <a:t>我們希望使時尚可持續和可持續時尚。我們員工的承諾是我們成功的關鍵。我們致力於創造一個更好的時尚未來，我們用我們的規模和規模推動發展走向一個更加循環，公平和平等的時尚產業。</a:t>
            </a:r>
          </a:p>
        </p:txBody>
      </p:sp>
    </p:spTree>
    <p:extLst>
      <p:ext uri="{BB962C8B-B14F-4D97-AF65-F5344CB8AC3E}">
        <p14:creationId xmlns:p14="http://schemas.microsoft.com/office/powerpoint/2010/main" val="37417935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476672"/>
            <a:ext cx="7467600" cy="5649491"/>
          </a:xfrm>
        </p:spPr>
        <p:txBody>
          <a:bodyPr/>
          <a:lstStyle/>
          <a:p>
            <a:r>
              <a:rPr lang="zh-TW" altLang="en-US" dirty="0"/>
              <a:t>我們是</a:t>
            </a:r>
            <a:r>
              <a:rPr lang="zh-TW" altLang="en-US" dirty="0" smtClean="0"/>
              <a:t>誰</a:t>
            </a:r>
            <a:endParaRPr lang="zh-TW" altLang="en-US" dirty="0"/>
          </a:p>
          <a:p>
            <a:r>
              <a:rPr lang="en-US" altLang="zh-TW" dirty="0"/>
              <a:t>H</a:t>
            </a:r>
            <a:r>
              <a:rPr lang="zh-TW" altLang="en-US" dirty="0"/>
              <a:t>＆</a:t>
            </a:r>
            <a:r>
              <a:rPr lang="en-US" altLang="zh-TW" dirty="0"/>
              <a:t>M</a:t>
            </a:r>
            <a:r>
              <a:rPr lang="zh-TW" altLang="en-US" dirty="0"/>
              <a:t>集團加入了來自世界各地不同背景和國籍的</a:t>
            </a:r>
            <a:r>
              <a:rPr lang="en-US" altLang="zh-TW" dirty="0"/>
              <a:t>16.1</a:t>
            </a:r>
            <a:r>
              <a:rPr lang="zh-TW" altLang="en-US" dirty="0"/>
              <a:t>萬多名同事。我們致力於為客戶創造最好的產品和最好的體驗。我們都基於對個人的基本尊重，分享以價值觀為導向的工作方式。我們共同的價值觀有助於在任何可能的情況下建立一個開放，有活力和腳踏實地的公司文化。</a:t>
            </a:r>
          </a:p>
        </p:txBody>
      </p:sp>
    </p:spTree>
    <p:extLst>
      <p:ext uri="{BB962C8B-B14F-4D97-AF65-F5344CB8AC3E}">
        <p14:creationId xmlns:p14="http://schemas.microsoft.com/office/powerpoint/2010/main" val="23373807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4000" dirty="0" smtClean="0"/>
              <a:t>二、公司介紹</a:t>
            </a:r>
            <a:endParaRPr lang="zh-TW" altLang="en-US" sz="4000" dirty="0"/>
          </a:p>
        </p:txBody>
      </p:sp>
      <p:sp>
        <p:nvSpPr>
          <p:cNvPr id="3" name="內容版面配置區 2"/>
          <p:cNvSpPr>
            <a:spLocks noGrp="1"/>
          </p:cNvSpPr>
          <p:nvPr>
            <p:ph idx="1"/>
          </p:nvPr>
        </p:nvSpPr>
        <p:spPr/>
        <p:txBody>
          <a:bodyPr>
            <a:normAutofit/>
          </a:bodyPr>
          <a:lstStyle/>
          <a:p>
            <a:r>
              <a:rPr lang="en-US" altLang="zh-TW" dirty="0"/>
              <a:t>H&amp;M</a:t>
            </a:r>
            <a:r>
              <a:rPr lang="zh-TW" altLang="en-US" dirty="0"/>
              <a:t>創立者佩爾森的一次美國之旅，激發了他開設一家以低廉價格提供高檔時尚女裝服飾店的創意。這家服裝店稱作</a:t>
            </a:r>
            <a:r>
              <a:rPr lang="en-US" altLang="zh-TW" dirty="0" err="1"/>
              <a:t>Hennes</a:t>
            </a:r>
            <a:r>
              <a:rPr lang="zh-TW" altLang="en-US" dirty="0"/>
              <a:t>，在瑞典語中就是「她的」的意思。第一家</a:t>
            </a:r>
            <a:r>
              <a:rPr lang="en-US" altLang="zh-TW" dirty="0" err="1"/>
              <a:t>Hennes</a:t>
            </a:r>
            <a:r>
              <a:rPr lang="zh-TW" altLang="en-US" dirty="0"/>
              <a:t>服裝店於</a:t>
            </a:r>
            <a:r>
              <a:rPr lang="en-US" altLang="zh-TW" dirty="0"/>
              <a:t>1947</a:t>
            </a:r>
            <a:r>
              <a:rPr lang="zh-TW" altLang="en-US" dirty="0"/>
              <a:t>年在韋斯特羅斯開業，這也正是現在的</a:t>
            </a:r>
            <a:r>
              <a:rPr lang="en-US" altLang="zh-TW" dirty="0"/>
              <a:t>H&amp;M</a:t>
            </a:r>
            <a:r>
              <a:rPr lang="zh-TW" altLang="en-US" dirty="0"/>
              <a:t>前身。</a:t>
            </a:r>
            <a:r>
              <a:rPr lang="en-US" altLang="zh-TW" dirty="0"/>
              <a:t>60</a:t>
            </a:r>
            <a:r>
              <a:rPr lang="zh-TW" altLang="en-US" dirty="0"/>
              <a:t>年代中</a:t>
            </a:r>
            <a:r>
              <a:rPr lang="en-US" altLang="zh-TW" dirty="0" err="1"/>
              <a:t>Hennes</a:t>
            </a:r>
            <a:r>
              <a:rPr lang="zh-TW" altLang="en-US" dirty="0"/>
              <a:t>擴張到了瑞典大部分地區，</a:t>
            </a:r>
            <a:r>
              <a:rPr lang="en-US" altLang="zh-TW" dirty="0"/>
              <a:t>1964</a:t>
            </a:r>
            <a:r>
              <a:rPr lang="zh-TW" altLang="en-US" dirty="0"/>
              <a:t>年和</a:t>
            </a:r>
            <a:r>
              <a:rPr lang="en-US" altLang="zh-TW" dirty="0"/>
              <a:t>1967</a:t>
            </a:r>
            <a:r>
              <a:rPr lang="zh-TW" altLang="en-US" dirty="0"/>
              <a:t>年又在臨近的挪威和丹麥開闢了新的市場</a:t>
            </a:r>
            <a:r>
              <a:rPr lang="zh-TW" altLang="en-US" dirty="0" smtClean="0"/>
              <a:t>。</a:t>
            </a:r>
            <a:endParaRPr lang="en-US" altLang="zh-TW" dirty="0"/>
          </a:p>
        </p:txBody>
      </p:sp>
    </p:spTree>
    <p:extLst>
      <p:ext uri="{BB962C8B-B14F-4D97-AF65-F5344CB8AC3E}">
        <p14:creationId xmlns:p14="http://schemas.microsoft.com/office/powerpoint/2010/main" val="25565348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332656"/>
            <a:ext cx="7467600" cy="6120680"/>
          </a:xfrm>
        </p:spPr>
        <p:txBody>
          <a:bodyPr>
            <a:noAutofit/>
          </a:bodyPr>
          <a:lstStyle/>
          <a:p>
            <a:r>
              <a:rPr lang="zh-TW" altLang="en-US" sz="2400" dirty="0"/>
              <a:t>為了進一步擴大在斯德哥爾摩的市場份額以及擴充產品線，</a:t>
            </a:r>
            <a:r>
              <a:rPr lang="en-US" altLang="zh-TW" sz="2400" dirty="0"/>
              <a:t>1968</a:t>
            </a:r>
            <a:r>
              <a:rPr lang="zh-TW" altLang="en-US" sz="2400" dirty="0"/>
              <a:t>年佩爾森收購了一家名為</a:t>
            </a:r>
            <a:r>
              <a:rPr lang="en-US" altLang="zh-TW" sz="2400" dirty="0" err="1"/>
              <a:t>Mauritz</a:t>
            </a:r>
            <a:r>
              <a:rPr lang="en-US" altLang="zh-TW" sz="2400" dirty="0"/>
              <a:t> </a:t>
            </a:r>
            <a:r>
              <a:rPr lang="en-US" altLang="zh-TW" sz="2400" dirty="0" err="1"/>
              <a:t>Widforss</a:t>
            </a:r>
            <a:r>
              <a:rPr lang="zh-TW" altLang="en-US" sz="2400" dirty="0"/>
              <a:t>的槍械及打獵用品商店，也因此獲得了其男裝業務。這之後的</a:t>
            </a:r>
            <a:r>
              <a:rPr lang="en-US" altLang="zh-TW" sz="2400" dirty="0" err="1"/>
              <a:t>Hennes</a:t>
            </a:r>
            <a:r>
              <a:rPr lang="zh-TW" altLang="en-US" sz="2400" dirty="0"/>
              <a:t>更名作</a:t>
            </a:r>
            <a:r>
              <a:rPr lang="en-US" altLang="zh-TW" sz="2400" dirty="0" err="1"/>
              <a:t>Hennes</a:t>
            </a:r>
            <a:r>
              <a:rPr lang="en-US" altLang="zh-TW" sz="2400" dirty="0"/>
              <a:t> &amp; </a:t>
            </a:r>
            <a:r>
              <a:rPr lang="en-US" altLang="zh-TW" sz="2400" dirty="0" err="1"/>
              <a:t>Mauritz</a:t>
            </a:r>
            <a:r>
              <a:rPr lang="zh-TW" altLang="en-US" sz="2400" dirty="0"/>
              <a:t>並一直沿用至今。其後幾年中</a:t>
            </a:r>
            <a:r>
              <a:rPr lang="en-US" altLang="zh-TW" sz="2400" dirty="0"/>
              <a:t>H&amp;M</a:t>
            </a:r>
            <a:r>
              <a:rPr lang="zh-TW" altLang="en-US" sz="2400" dirty="0"/>
              <a:t>又陸續增加了兒童、青少年乃至嬰兒裝的產品線。</a:t>
            </a:r>
            <a:r>
              <a:rPr lang="en-US" altLang="zh-TW" sz="2400" dirty="0"/>
              <a:t>70</a:t>
            </a:r>
            <a:r>
              <a:rPr lang="zh-TW" altLang="en-US" sz="2400" dirty="0"/>
              <a:t>年代的</a:t>
            </a:r>
            <a:r>
              <a:rPr lang="en-US" altLang="zh-TW" sz="2400" dirty="0"/>
              <a:t>H&amp;M</a:t>
            </a:r>
            <a:r>
              <a:rPr lang="zh-TW" altLang="en-US" sz="2400" dirty="0"/>
              <a:t>開始向北歐地區以外的歐洲國家擴張。 </a:t>
            </a:r>
            <a:r>
              <a:rPr lang="en-US" altLang="zh-TW" sz="2400" dirty="0"/>
              <a:t>1976</a:t>
            </a:r>
            <a:r>
              <a:rPr lang="zh-TW" altLang="en-US" sz="2400" dirty="0"/>
              <a:t>年在英國開設分店，之後又將業務擴張到瑞士和德國。</a:t>
            </a:r>
            <a:r>
              <a:rPr lang="en-US" altLang="zh-TW" sz="2400" dirty="0"/>
              <a:t>1982</a:t>
            </a:r>
            <a:r>
              <a:rPr lang="zh-TW" altLang="en-US" sz="2400" dirty="0"/>
              <a:t>年，爾林</a:t>
            </a:r>
            <a:r>
              <a:rPr lang="en-US" altLang="zh-TW" sz="2400" dirty="0"/>
              <a:t>·</a:t>
            </a:r>
            <a:r>
              <a:rPr lang="zh-TW" altLang="en-US" sz="2400" dirty="0"/>
              <a:t>佩爾森的兒子史蒂芬</a:t>
            </a:r>
            <a:r>
              <a:rPr lang="en-US" altLang="zh-TW" sz="2400" dirty="0"/>
              <a:t>·</a:t>
            </a:r>
            <a:r>
              <a:rPr lang="zh-TW" altLang="en-US" sz="2400" dirty="0"/>
              <a:t>佩爾</a:t>
            </a:r>
            <a:r>
              <a:rPr lang="zh-TW" altLang="en-US" sz="2400" dirty="0" smtClean="0"/>
              <a:t>森接替</a:t>
            </a:r>
            <a:r>
              <a:rPr lang="zh-TW" altLang="en-US" sz="2400" dirty="0"/>
              <a:t>了其父親的職位。此後的</a:t>
            </a:r>
            <a:r>
              <a:rPr lang="en-US" altLang="zh-TW" sz="2400" dirty="0"/>
              <a:t>H&amp;M</a:t>
            </a:r>
            <a:r>
              <a:rPr lang="zh-TW" altLang="en-US" sz="2400" dirty="0"/>
              <a:t>定位更加潮流時尚，迎合了年輕人的追求。</a:t>
            </a:r>
            <a:r>
              <a:rPr lang="en-US" altLang="zh-TW" sz="2400" dirty="0"/>
              <a:t>90</a:t>
            </a:r>
            <a:r>
              <a:rPr lang="zh-TW" altLang="en-US" sz="2400" dirty="0"/>
              <a:t>年代後荷蘭、比利時、盧森堡乃至奧地利都迎來了 </a:t>
            </a:r>
            <a:r>
              <a:rPr lang="en-US" altLang="zh-TW" sz="2400" dirty="0"/>
              <a:t>H&amp;M </a:t>
            </a:r>
            <a:r>
              <a:rPr lang="zh-TW" altLang="en-US" sz="2400" dirty="0"/>
              <a:t>的分店，而直到</a:t>
            </a:r>
            <a:r>
              <a:rPr lang="en-US" altLang="zh-TW" sz="2400" dirty="0"/>
              <a:t>1998</a:t>
            </a:r>
            <a:r>
              <a:rPr lang="zh-TW" altLang="en-US" sz="2400" dirty="0"/>
              <a:t>年</a:t>
            </a:r>
            <a:r>
              <a:rPr lang="en-US" altLang="zh-TW" sz="2400" dirty="0"/>
              <a:t>H&amp;M</a:t>
            </a:r>
            <a:r>
              <a:rPr lang="zh-TW" altLang="en-US" sz="2400" dirty="0"/>
              <a:t>才在時尚之都巴黎開展自己的業務。</a:t>
            </a:r>
            <a:r>
              <a:rPr lang="en-US" altLang="zh-TW" sz="2400" dirty="0"/>
              <a:t>1999</a:t>
            </a:r>
            <a:r>
              <a:rPr lang="zh-TW" altLang="en-US" sz="2400" dirty="0"/>
              <a:t>年年底，</a:t>
            </a:r>
            <a:r>
              <a:rPr lang="en-US" altLang="zh-TW" sz="2400" dirty="0"/>
              <a:t>H&amp;M</a:t>
            </a:r>
            <a:r>
              <a:rPr lang="zh-TW" altLang="en-US" sz="2400" dirty="0"/>
              <a:t>宣布將會進入西班牙市場，這意味著它將要與和自己定位相似的</a:t>
            </a:r>
            <a:r>
              <a:rPr lang="en-US" altLang="zh-TW" sz="2400" dirty="0"/>
              <a:t>Zara</a:t>
            </a:r>
            <a:r>
              <a:rPr lang="zh-TW" altLang="en-US" sz="2400" dirty="0"/>
              <a:t>相抗衡。</a:t>
            </a:r>
            <a:r>
              <a:rPr lang="en-US" altLang="zh-TW" sz="2400" dirty="0"/>
              <a:t>2000</a:t>
            </a:r>
            <a:r>
              <a:rPr lang="zh-TW" altLang="en-US" sz="2400" dirty="0"/>
              <a:t>年，</a:t>
            </a:r>
            <a:r>
              <a:rPr lang="en-US" altLang="zh-TW" sz="2400" dirty="0"/>
              <a:t>H&amp;M</a:t>
            </a:r>
            <a:r>
              <a:rPr lang="zh-TW" altLang="en-US" sz="2400" dirty="0"/>
              <a:t>來到了自己創意的誕生地美國</a:t>
            </a:r>
            <a:r>
              <a:rPr lang="zh-TW" altLang="en-US" sz="2400" dirty="0" smtClean="0"/>
              <a:t>。</a:t>
            </a:r>
            <a:endParaRPr lang="en-US" altLang="zh-TW" sz="2400" dirty="0"/>
          </a:p>
        </p:txBody>
      </p:sp>
    </p:spTree>
    <p:extLst>
      <p:ext uri="{BB962C8B-B14F-4D97-AF65-F5344CB8AC3E}">
        <p14:creationId xmlns:p14="http://schemas.microsoft.com/office/powerpoint/2010/main" val="36395219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4000" dirty="0" smtClean="0"/>
              <a:t>三、經營現況</a:t>
            </a:r>
            <a:endParaRPr lang="zh-TW" altLang="en-US" sz="4000" dirty="0"/>
          </a:p>
        </p:txBody>
      </p:sp>
      <p:sp>
        <p:nvSpPr>
          <p:cNvPr id="3" name="內容版面配置區 2"/>
          <p:cNvSpPr>
            <a:spLocks noGrp="1"/>
          </p:cNvSpPr>
          <p:nvPr>
            <p:ph idx="1"/>
          </p:nvPr>
        </p:nvSpPr>
        <p:spPr>
          <a:xfrm>
            <a:off x="457200" y="1412776"/>
            <a:ext cx="7467600" cy="5040560"/>
          </a:xfrm>
        </p:spPr>
        <p:txBody>
          <a:bodyPr>
            <a:normAutofit fontScale="47500" lnSpcReduction="20000"/>
          </a:bodyPr>
          <a:lstStyle/>
          <a:p>
            <a:r>
              <a:rPr lang="zh-TW" altLang="en-US" sz="4800" dirty="0"/>
              <a:t>直到</a:t>
            </a:r>
            <a:r>
              <a:rPr lang="en-US" altLang="zh-TW" sz="4800" dirty="0"/>
              <a:t>21</a:t>
            </a:r>
            <a:r>
              <a:rPr lang="zh-TW" altLang="en-US" sz="4800" dirty="0"/>
              <a:t>世紀，</a:t>
            </a:r>
            <a:r>
              <a:rPr lang="en-US" altLang="zh-TW" sz="4800" dirty="0"/>
              <a:t>H&amp;M</a:t>
            </a:r>
            <a:r>
              <a:rPr lang="zh-TW" altLang="en-US" sz="4800" dirty="0"/>
              <a:t>才開始拓展其在亞洲的業務。雖然在</a:t>
            </a:r>
            <a:r>
              <a:rPr lang="en-US" altLang="zh-TW" sz="4800" dirty="0"/>
              <a:t>1990</a:t>
            </a:r>
            <a:r>
              <a:rPr lang="zh-TW" altLang="en-US" sz="4800" dirty="0"/>
              <a:t>年代</a:t>
            </a:r>
            <a:r>
              <a:rPr lang="en-US" altLang="zh-TW" sz="4800" dirty="0"/>
              <a:t>H&amp;M</a:t>
            </a:r>
            <a:r>
              <a:rPr lang="zh-TW" altLang="en-US" sz="4800" dirty="0"/>
              <a:t>已經在香港開設辦公室，為其在香港拓展業務；不過，長達十多年也未有開設分店。到</a:t>
            </a:r>
            <a:r>
              <a:rPr lang="en-US" altLang="zh-TW" sz="4800" dirty="0"/>
              <a:t>2007</a:t>
            </a:r>
            <a:r>
              <a:rPr lang="zh-TW" altLang="en-US" sz="4800" dirty="0"/>
              <a:t>年</a:t>
            </a:r>
            <a:r>
              <a:rPr lang="en-US" altLang="zh-TW" sz="4800" dirty="0"/>
              <a:t>3</a:t>
            </a:r>
            <a:r>
              <a:rPr lang="zh-TW" altLang="en-US" sz="4800" dirty="0"/>
              <a:t>月</a:t>
            </a:r>
            <a:r>
              <a:rPr lang="en-US" altLang="zh-TW" sz="4800" dirty="0"/>
              <a:t>10</a:t>
            </a:r>
            <a:r>
              <a:rPr lang="zh-TW" altLang="en-US" sz="4800" dirty="0"/>
              <a:t>日正式在香港開業。同年</a:t>
            </a:r>
            <a:r>
              <a:rPr lang="en-US" altLang="zh-TW" sz="4800" dirty="0"/>
              <a:t>4</a:t>
            </a:r>
            <a:r>
              <a:rPr lang="zh-TW" altLang="en-US" sz="4800" dirty="0"/>
              <a:t>月，中國首間</a:t>
            </a:r>
            <a:r>
              <a:rPr lang="en-US" altLang="zh-TW" sz="4800" dirty="0"/>
              <a:t>H&amp;M</a:t>
            </a:r>
            <a:r>
              <a:rPr lang="zh-TW" altLang="en-US" sz="4800" dirty="0"/>
              <a:t>店在上海開業。</a:t>
            </a:r>
            <a:r>
              <a:rPr lang="en-US" altLang="zh-TW" sz="4800" dirty="0"/>
              <a:t>H&amp;M</a:t>
            </a:r>
            <a:r>
              <a:rPr lang="zh-TW" altLang="en-US" sz="4800" dirty="0"/>
              <a:t>深圳益田假日廣場分店於</a:t>
            </a:r>
            <a:r>
              <a:rPr lang="en-US" altLang="zh-TW" sz="4800" dirty="0"/>
              <a:t>2008</a:t>
            </a:r>
            <a:r>
              <a:rPr lang="zh-TW" altLang="en-US" sz="4800" dirty="0"/>
              <a:t>年</a:t>
            </a:r>
            <a:r>
              <a:rPr lang="en-US" altLang="zh-TW" sz="4800" dirty="0"/>
              <a:t>8</a:t>
            </a:r>
            <a:r>
              <a:rPr lang="zh-TW" altLang="en-US" sz="4800" dirty="0"/>
              <a:t>月</a:t>
            </a:r>
            <a:r>
              <a:rPr lang="en-US" altLang="zh-TW" sz="4800" dirty="0"/>
              <a:t>30</a:t>
            </a:r>
            <a:r>
              <a:rPr lang="zh-TW" altLang="en-US" sz="4800" dirty="0"/>
              <a:t>日開業，是該公司在華南地區除香港特區外設立的首家分店。同年日本東京首家店鋪開業。</a:t>
            </a:r>
            <a:r>
              <a:rPr lang="en-US" altLang="zh-TW" sz="4800" dirty="0"/>
              <a:t>2009</a:t>
            </a:r>
            <a:r>
              <a:rPr lang="zh-TW" altLang="en-US" sz="4800" dirty="0"/>
              <a:t>年，該公司在北京開設了四間分店。</a:t>
            </a:r>
            <a:r>
              <a:rPr lang="en-US" altLang="zh-TW" sz="4800" dirty="0"/>
              <a:t>2014</a:t>
            </a:r>
            <a:r>
              <a:rPr lang="zh-TW" altLang="en-US" sz="4800" dirty="0"/>
              <a:t>年，該公司在珠海開設了兩間分店。分別位於南屏鎮的華發商都和老香洲的揚名廣場。經過多年的拓點，至今</a:t>
            </a:r>
            <a:r>
              <a:rPr lang="en-US" altLang="zh-TW" sz="4800" dirty="0"/>
              <a:t>H&amp;M</a:t>
            </a:r>
            <a:r>
              <a:rPr lang="zh-TW" altLang="en-US" sz="4800" dirty="0"/>
              <a:t>在中國已超過</a:t>
            </a:r>
            <a:r>
              <a:rPr lang="en-US" altLang="zh-TW" sz="4800" dirty="0"/>
              <a:t>270</a:t>
            </a:r>
            <a:r>
              <a:rPr lang="zh-TW" altLang="en-US" sz="4800" dirty="0"/>
              <a:t>家分店。</a:t>
            </a:r>
            <a:r>
              <a:rPr lang="en-US" altLang="zh-TW" sz="4800" dirty="0"/>
              <a:t>H&amp;M</a:t>
            </a:r>
            <a:r>
              <a:rPr lang="zh-TW" altLang="en-US" sz="4800" dirty="0"/>
              <a:t>台灣首間旗艦店於</a:t>
            </a:r>
            <a:r>
              <a:rPr lang="en-US" altLang="zh-TW" sz="4800" dirty="0"/>
              <a:t>2015</a:t>
            </a:r>
            <a:r>
              <a:rPr lang="zh-TW" altLang="en-US" sz="4800" dirty="0"/>
              <a:t>年</a:t>
            </a:r>
            <a:r>
              <a:rPr lang="en-US" altLang="zh-TW" sz="4800" dirty="0"/>
              <a:t>2</a:t>
            </a:r>
            <a:r>
              <a:rPr lang="zh-TW" altLang="en-US" sz="4800" dirty="0"/>
              <a:t>月</a:t>
            </a:r>
            <a:r>
              <a:rPr lang="en-US" altLang="zh-TW" sz="4800" dirty="0"/>
              <a:t>13</a:t>
            </a:r>
            <a:r>
              <a:rPr lang="zh-TW" altLang="en-US" sz="4800" dirty="0"/>
              <a:t>日上午</a:t>
            </a:r>
            <a:r>
              <a:rPr lang="en-US" altLang="zh-TW" sz="4800" dirty="0"/>
              <a:t>10</a:t>
            </a:r>
            <a:r>
              <a:rPr lang="zh-TW" altLang="en-US" sz="4800" dirty="0"/>
              <a:t>時隆重開幕。坐落於台北市指標地段信義計畫區的微風松高店，總共有三層樓，店面面積超過 </a:t>
            </a:r>
            <a:r>
              <a:rPr lang="en-US" altLang="zh-TW" sz="4800" dirty="0"/>
              <a:t>2900 </a:t>
            </a:r>
            <a:r>
              <a:rPr lang="zh-TW" altLang="en-US" sz="4800" dirty="0"/>
              <a:t>平方公尺，旗艦店更設有 </a:t>
            </a:r>
            <a:r>
              <a:rPr lang="en-US" altLang="zh-TW" sz="4800" dirty="0"/>
              <a:t>H&amp;M Home </a:t>
            </a:r>
            <a:r>
              <a:rPr lang="zh-TW" altLang="en-US" sz="4800" dirty="0"/>
              <a:t>家居部門。</a:t>
            </a:r>
            <a:r>
              <a:rPr lang="en-US" altLang="zh-TW" sz="4800" dirty="0"/>
              <a:t>H&amp;M</a:t>
            </a:r>
            <a:r>
              <a:rPr lang="zh-TW" altLang="en-US" sz="4800" dirty="0"/>
              <a:t>亞洲最大旗艦店於</a:t>
            </a:r>
            <a:r>
              <a:rPr lang="en-US" altLang="zh-TW" sz="4800" dirty="0"/>
              <a:t>2016</a:t>
            </a:r>
            <a:r>
              <a:rPr lang="zh-TW" altLang="en-US" sz="4800" dirty="0"/>
              <a:t>年</a:t>
            </a:r>
            <a:r>
              <a:rPr lang="en-US" altLang="zh-TW" sz="4800" dirty="0"/>
              <a:t>11</a:t>
            </a:r>
            <a:r>
              <a:rPr lang="zh-TW" altLang="en-US" sz="4800" dirty="0"/>
              <a:t>月開幕。坐落於台灣台北市西門町的西門旗艦店，總共有五層樓，店面面積超過 </a:t>
            </a:r>
            <a:r>
              <a:rPr lang="en-US" altLang="zh-TW" sz="4800" dirty="0"/>
              <a:t>5000 </a:t>
            </a:r>
            <a:r>
              <a:rPr lang="zh-TW" altLang="en-US" sz="4800" dirty="0"/>
              <a:t>平方公尺</a:t>
            </a:r>
            <a:r>
              <a:rPr lang="zh-TW" altLang="en-US" sz="2800" dirty="0"/>
              <a:t>。</a:t>
            </a:r>
          </a:p>
          <a:p>
            <a:endParaRPr lang="zh-TW" altLang="en-US" dirty="0"/>
          </a:p>
        </p:txBody>
      </p:sp>
    </p:spTree>
    <p:extLst>
      <p:ext uri="{BB962C8B-B14F-4D97-AF65-F5344CB8AC3E}">
        <p14:creationId xmlns:p14="http://schemas.microsoft.com/office/powerpoint/2010/main" val="4053116523"/>
      </p:ext>
    </p:extLst>
  </p:cSld>
  <p:clrMapOvr>
    <a:masterClrMapping/>
  </p:clrMapOvr>
  <p:timing>
    <p:tnLst>
      <p:par>
        <p:cTn id="1" dur="indefinite" restart="never" nodeType="tmRoot"/>
      </p:par>
    </p:tnLst>
  </p:timing>
</p:sld>
</file>

<file path=ppt/theme/theme1.xml><?xml version="1.0" encoding="utf-8"?>
<a:theme xmlns:a="http://schemas.openxmlformats.org/drawingml/2006/main" name="科技">
  <a:themeElements>
    <a:clrScheme name="科技">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科技">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科技">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2505</TotalTime>
  <Words>2878</Words>
  <Application>Microsoft Office PowerPoint</Application>
  <PresentationFormat>如螢幕大小 (4:3)</PresentationFormat>
  <Paragraphs>104</Paragraphs>
  <Slides>30</Slides>
  <Notes>0</Notes>
  <HiddenSlides>0</HiddenSlides>
  <MMClips>0</MMClips>
  <ScaleCrop>false</ScaleCrop>
  <HeadingPairs>
    <vt:vector size="4" baseType="variant">
      <vt:variant>
        <vt:lpstr>佈景主題</vt:lpstr>
      </vt:variant>
      <vt:variant>
        <vt:i4>1</vt:i4>
      </vt:variant>
      <vt:variant>
        <vt:lpstr>投影片標題</vt:lpstr>
      </vt:variant>
      <vt:variant>
        <vt:i4>30</vt:i4>
      </vt:variant>
    </vt:vector>
  </HeadingPairs>
  <TitlesOfParts>
    <vt:vector size="31" baseType="lpstr">
      <vt:lpstr>科技</vt:lpstr>
      <vt:lpstr>H&amp;M</vt:lpstr>
      <vt:lpstr>PowerPoint 簡報</vt:lpstr>
      <vt:lpstr>一、前言</vt:lpstr>
      <vt:lpstr>PowerPoint 簡報</vt:lpstr>
      <vt:lpstr>PowerPoint 簡報</vt:lpstr>
      <vt:lpstr>PowerPoint 簡報</vt:lpstr>
      <vt:lpstr>二、公司介紹</vt:lpstr>
      <vt:lpstr>PowerPoint 簡報</vt:lpstr>
      <vt:lpstr>三、經營現況</vt:lpstr>
      <vt:lpstr>PowerPoint 簡報</vt:lpstr>
      <vt:lpstr>PowerPoint 簡報</vt:lpstr>
      <vt:lpstr>四、文獻探討</vt:lpstr>
      <vt:lpstr>PowerPoint 簡報</vt:lpstr>
      <vt:lpstr>五、經營策略 流程、系統和資訊整合</vt:lpstr>
      <vt:lpstr>（一）商品特色  H&amp;M 以販售女士、男士、兒童服飾與配件和家具為主，除了擁有自己的原創設計師，還常與許多著名設計師或是名人聯手設計服裝，因此每一項商品皆具有獨創的時尚設計，服裝設計到成為商品上架時間短，又加上新款推出時間      快，往往皆能提供消費者最新的時尚潮流商品。 </vt:lpstr>
      <vt:lpstr>PowerPoint 簡報</vt:lpstr>
      <vt:lpstr> （二）商品宣傳 例如2014 年與知名的紐約設計師 Alexander Wang 共同推出 WANG x H&amp;M 聯名系列，因具有充滿了運動風格的未來感太空棉材質的獨特時裝，吸引了許多追求時尚的消費者注目，造成了民眾瘋狂的搶購盛況或是 2015 年與設計師 OlivierRousteing 共同推出 Balmain x H&amp;M 聯名系列，皆吸引了許多消費者前來購買，在廣告雜誌方面，總是不惜成本請知名攝影師與模特兒來拍攝代言，同時 H&amp;M也常藉由名人加持與代言，吸引消費者購買的慾望，並創造話題，例如與知名足球明星貝克漢合作推出聯名款男性內衣，除此之外 H&amp;M 也舉辦了許多活動來藉此為自己的品牌做宣傳。 </vt:lpstr>
      <vt:lpstr>PowerPoint 簡報</vt:lpstr>
      <vt:lpstr>（三）行銷通路策略  並且在開店時給予優惠，吸引消費者選購，例如在台中中友百貨開幕當天，前 1,000 名排隊入店的消費者，將會贈送限量版托特包，前 300 名的排隊入店消費者，還可獲得 500 元的 H&amp;M 禮物卡。在網路訂購方面，雖然在歐美其他各國皆具有網路訂購服務，但在台灣目前尚未擁有這項服務。 </vt:lpstr>
      <vt:lpstr>PowerPoint 簡報</vt:lpstr>
      <vt:lpstr>六、電子商務的做法</vt:lpstr>
      <vt:lpstr>PowerPoint 簡報</vt:lpstr>
      <vt:lpstr>PowerPoint 簡報</vt:lpstr>
      <vt:lpstr>七、未來展望</vt:lpstr>
      <vt:lpstr>PowerPoint 簡報</vt:lpstr>
      <vt:lpstr>PowerPoint 簡報</vt:lpstr>
      <vt:lpstr>八、結論建議</vt:lpstr>
      <vt:lpstr>PowerPoint 簡報</vt:lpstr>
      <vt:lpstr>PowerPoint 簡報</vt:lpstr>
      <vt:lpstr>九、資料來源</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H&amp;M</dc:title>
  <dc:creator>chen yui</dc:creator>
  <cp:lastModifiedBy>User</cp:lastModifiedBy>
  <cp:revision>16</cp:revision>
  <dcterms:created xsi:type="dcterms:W3CDTF">2017-11-05T16:13:07Z</dcterms:created>
  <dcterms:modified xsi:type="dcterms:W3CDTF">2017-11-08T05:48:15Z</dcterms:modified>
</cp:coreProperties>
</file>