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93" r:id="rId2"/>
    <p:sldId id="257" r:id="rId3"/>
    <p:sldId id="327" r:id="rId4"/>
    <p:sldId id="333" r:id="rId5"/>
    <p:sldId id="311" r:id="rId6"/>
    <p:sldId id="312" r:id="rId7"/>
    <p:sldId id="313" r:id="rId8"/>
    <p:sldId id="314" r:id="rId9"/>
    <p:sldId id="315" r:id="rId10"/>
    <p:sldId id="316" r:id="rId11"/>
    <p:sldId id="318" r:id="rId12"/>
    <p:sldId id="319" r:id="rId13"/>
    <p:sldId id="320" r:id="rId14"/>
    <p:sldId id="330" r:id="rId15"/>
    <p:sldId id="332" r:id="rId16"/>
    <p:sldId id="328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7CBE34"/>
    <a:srgbClr val="7ABB33"/>
    <a:srgbClr val="82C836"/>
    <a:srgbClr val="87CB3D"/>
    <a:srgbClr val="66FF33"/>
    <a:srgbClr val="00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96" y="54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13F29C6-F77A-4C3A-B296-FC9B3E4C2E49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074FF1-83F2-4A8D-B724-CA7D03B2E0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58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F1CA87-3D53-4D58-A3B8-55F1C3FC1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57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3750"/>
          <a:stretch/>
        </p:blipFill>
        <p:spPr>
          <a:xfrm>
            <a:off x="3780040" y="2018704"/>
            <a:ext cx="5363959" cy="4839295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548680"/>
            <a:ext cx="6121400" cy="1470025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512" y="2537998"/>
            <a:ext cx="3992562" cy="791717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7004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387603" y="6559148"/>
            <a:ext cx="720725" cy="2889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137E35-C698-4F17-AD4C-E20FC36D0507}" type="slidenum">
              <a:rPr lang="en-US" altLang="zh-TW" smtClean="0"/>
              <a:pPr>
                <a:defRPr/>
              </a:pPr>
              <a:t>‹#›</a:t>
            </a:fld>
            <a:r>
              <a:rPr lang="en-US" altLang="zh-TW" smtClean="0"/>
              <a:t>/37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113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54575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54575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DEC75-CA42-405E-B850-4AA2B5464E00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45270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4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3062A-C9FC-4977-9DC3-56E4E6A5B0ED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21460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336" y="274638"/>
            <a:ext cx="7885112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63575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54575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54575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3387DE-098C-49B8-BA03-1834477AA0A1}" type="slidenum">
              <a:rPr lang="en-US" altLang="zh-TW"/>
              <a:pPr>
                <a:defRPr/>
              </a:pPr>
              <a:t>‹#›</a:t>
            </a:fld>
            <a:r>
              <a:rPr lang="en-US" altLang="zh-TW"/>
              <a:t>/37</a:t>
            </a:r>
          </a:p>
        </p:txBody>
      </p:sp>
    </p:spTree>
    <p:extLst>
      <p:ext uri="{BB962C8B-B14F-4D97-AF65-F5344CB8AC3E}">
        <p14:creationId xmlns:p14="http://schemas.microsoft.com/office/powerpoint/2010/main" val="339186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74638"/>
            <a:ext cx="7885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47262" y="6546309"/>
            <a:ext cx="720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374EEA-C616-4999-84D0-3F70F8ED6F3E}" type="slidenum">
              <a:rPr lang="en-US" altLang="zh-TW" smtClean="0"/>
              <a:pPr>
                <a:defRPr/>
              </a:pPr>
              <a:t>‹#›</a:t>
            </a:fld>
            <a:r>
              <a:rPr lang="en-US" altLang="zh-TW" smtClean="0"/>
              <a:t>/37</a:t>
            </a: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06450"/>
            <a:ext cx="6840686" cy="14700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6</a:t>
            </a:r>
            <a:r>
              <a:rPr lang="en-US" altLang="zh-CN" dirty="0" smtClean="0"/>
              <a:t>.</a:t>
            </a:r>
            <a:r>
              <a:rPr lang="zh-TW" altLang="en-US" dirty="0"/>
              <a:t>品牌經營：</a:t>
            </a:r>
            <a:r>
              <a:rPr lang="zh-TW" altLang="en-US" dirty="0" smtClean="0"/>
              <a:t>為</a:t>
            </a:r>
            <a:r>
              <a:rPr lang="zh-TW" altLang="en-US" dirty="0"/>
              <a:t>產品塑造性格</a:t>
            </a:r>
            <a:endParaRPr lang="zh-TW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481355"/>
            <a:ext cx="3992563" cy="79216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授課教師：請自填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650" y="6582259"/>
            <a:ext cx="58644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解析行銷管理  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曾光華</a:t>
            </a:r>
            <a:r>
              <a:rPr lang="en-US" altLang="zh-TW" sz="1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審訂；曾光華、饒怡雲、王建文</a:t>
            </a: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朱訓麒 著</a:t>
            </a:r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  前程文化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出版</a:t>
            </a:r>
            <a:endParaRPr lang="zh-TW" altLang="en-US" sz="1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02550" cy="45608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zh-TW" altLang="en-US"/>
              <a:t>品牌的功能（廠商角度）</a:t>
            </a:r>
          </a:p>
          <a:p>
            <a:pPr lvl="1"/>
            <a:r>
              <a:rPr lang="zh-TW" altLang="en-US"/>
              <a:t>有助新產品推出與市場開拓</a:t>
            </a:r>
          </a:p>
          <a:p>
            <a:pPr lvl="2"/>
            <a:r>
              <a:rPr lang="zh-TW" altLang="en-US"/>
              <a:t>品牌濃縮資訊的功能</a:t>
            </a:r>
            <a:r>
              <a:rPr lang="zh-CN" altLang="en-US"/>
              <a:t>讓</a:t>
            </a:r>
            <a:r>
              <a:rPr lang="zh-TW" altLang="en-US"/>
              <a:t>消費者很快了解新產品</a:t>
            </a:r>
          </a:p>
          <a:p>
            <a:pPr lvl="1"/>
            <a:r>
              <a:rPr lang="zh-TW" altLang="en-US"/>
              <a:t>作為有力的競爭武器</a:t>
            </a:r>
          </a:p>
          <a:p>
            <a:pPr lvl="2"/>
            <a:r>
              <a:rPr lang="zh-TW" altLang="en-US"/>
              <a:t>較易引起消費者注意與記憶</a:t>
            </a:r>
          </a:p>
          <a:p>
            <a:pPr lvl="2"/>
            <a:r>
              <a:rPr lang="zh-TW" altLang="en-US"/>
              <a:t>可以避免陷入價格戰</a:t>
            </a:r>
          </a:p>
          <a:p>
            <a:pPr lvl="1"/>
            <a:r>
              <a:rPr lang="zh-TW" altLang="en-US"/>
              <a:t>成為企業的資產</a:t>
            </a:r>
          </a:p>
          <a:p>
            <a:pPr lvl="2"/>
            <a:r>
              <a:rPr lang="zh-TW" altLang="en-US"/>
              <a:t>品牌權益 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二、品牌的功能 </a:t>
            </a:r>
            <a:r>
              <a:rPr lang="en-US" altLang="zh-CN" sz="2400" dirty="0" smtClean="0">
                <a:solidFill>
                  <a:srgbClr val="FF9900"/>
                </a:solidFill>
              </a:rPr>
              <a:t>3</a:t>
            </a:r>
            <a:r>
              <a:rPr lang="en-US" altLang="zh-TW" sz="2400" dirty="0" smtClean="0">
                <a:solidFill>
                  <a:srgbClr val="FF9900"/>
                </a:solidFill>
              </a:rPr>
              <a:t>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10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  <p:pic>
        <p:nvPicPr>
          <p:cNvPr id="1026" name="Picture 2" descr="C:\Users\Administrator\Desktop\III網路資源我的應用\Myweb創業\圖解行銷學\老師改\20150501圖解行銷5-8修改後寄出前程\相片\自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371477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1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8207375" cy="1465262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zh-TW" altLang="en-US" dirty="0" smtClean="0"/>
              <a:t>產品</a:t>
            </a:r>
            <a:r>
              <a:rPr lang="zh-TW" altLang="en-US" dirty="0"/>
              <a:t>組合</a:t>
            </a:r>
            <a:r>
              <a:rPr lang="zh-CN" altLang="en-US" dirty="0"/>
              <a:t>或多產品</a:t>
            </a:r>
            <a:r>
              <a:rPr lang="zh-TW" altLang="en-US" dirty="0"/>
              <a:t>的品牌決策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三、品牌決策 </a:t>
            </a:r>
            <a:r>
              <a:rPr lang="en-US" altLang="zh-CN" sz="2400" dirty="0" smtClean="0">
                <a:solidFill>
                  <a:srgbClr val="FF9900"/>
                </a:solidFill>
              </a:rPr>
              <a:t>1</a:t>
            </a:r>
            <a:r>
              <a:rPr lang="en-US" altLang="zh-TW" sz="2400" dirty="0" smtClean="0">
                <a:solidFill>
                  <a:srgbClr val="FF9900"/>
                </a:solidFill>
              </a:rPr>
              <a:t>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1476375" y="2690813"/>
            <a:ext cx="7416800" cy="431800"/>
          </a:xfrm>
          <a:prstGeom prst="rect">
            <a:avLst/>
          </a:prstGeom>
          <a:solidFill>
            <a:srgbClr val="CCECFF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54" name="Text Box 6"/>
          <p:cNvSpPr txBox="1">
            <a:spLocks noChangeArrowheads="1"/>
          </p:cNvSpPr>
          <p:nvPr/>
        </p:nvSpPr>
        <p:spPr bwMode="auto">
          <a:xfrm>
            <a:off x="4716463" y="2492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優點</a:t>
            </a:r>
          </a:p>
        </p:txBody>
      </p:sp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2124075" y="2492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定義</a:t>
            </a:r>
          </a:p>
        </p:txBody>
      </p:sp>
      <p:sp>
        <p:nvSpPr>
          <p:cNvPr id="667656" name="Text Box 8"/>
          <p:cNvSpPr txBox="1">
            <a:spLocks noChangeArrowheads="1"/>
          </p:cNvSpPr>
          <p:nvPr/>
        </p:nvSpPr>
        <p:spPr bwMode="auto">
          <a:xfrm>
            <a:off x="7235825" y="2492375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 u="sng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缺點</a:t>
            </a:r>
          </a:p>
        </p:txBody>
      </p:sp>
      <p:sp>
        <p:nvSpPr>
          <p:cNvPr id="667657" name="Text Box 9"/>
          <p:cNvSpPr txBox="1">
            <a:spLocks noChangeArrowheads="1"/>
          </p:cNvSpPr>
          <p:nvPr/>
        </p:nvSpPr>
        <p:spPr bwMode="auto">
          <a:xfrm>
            <a:off x="527050" y="4387850"/>
            <a:ext cx="8699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1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家族</a:t>
            </a:r>
          </a:p>
          <a:p>
            <a:pPr>
              <a:spcBef>
                <a:spcPct val="1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品牌 </a:t>
            </a:r>
            <a:endParaRPr lang="zh-TW" altLang="en-US" sz="2400" u="sng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03350" y="4322763"/>
            <a:ext cx="7345363" cy="923925"/>
            <a:chOff x="884" y="2368"/>
            <a:chExt cx="4627" cy="582"/>
          </a:xfrm>
        </p:grpSpPr>
        <p:sp>
          <p:nvSpPr>
            <p:cNvPr id="667659" name="Rectangle 11"/>
            <p:cNvSpPr>
              <a:spLocks noChangeArrowheads="1"/>
            </p:cNvSpPr>
            <p:nvPr/>
          </p:nvSpPr>
          <p:spPr bwMode="auto">
            <a:xfrm>
              <a:off x="884" y="2368"/>
              <a:ext cx="154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單一家族品牌</a:t>
              </a:r>
            </a:p>
            <a:p>
              <a:pPr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產品線家族品牌 </a:t>
              </a:r>
            </a:p>
          </p:txBody>
        </p:sp>
        <p:sp>
          <p:nvSpPr>
            <p:cNvPr id="667660" name="Rectangle 12"/>
            <p:cNvSpPr>
              <a:spLocks noChangeArrowheads="1"/>
            </p:cNvSpPr>
            <p:nvPr/>
          </p:nvSpPr>
          <p:spPr bwMode="auto">
            <a:xfrm>
              <a:off x="2426" y="2391"/>
              <a:ext cx="15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行銷成本較低</a:t>
              </a:r>
            </a:p>
            <a:p>
              <a:pPr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品牌聲譽易共享  </a:t>
              </a:r>
            </a:p>
          </p:txBody>
        </p:sp>
        <p:sp>
          <p:nvSpPr>
            <p:cNvPr id="667661" name="Rectangle 13"/>
            <p:cNvSpPr>
              <a:spLocks noChangeArrowheads="1"/>
            </p:cNvSpPr>
            <p:nvPr/>
          </p:nvSpPr>
          <p:spPr bwMode="auto">
            <a:xfrm>
              <a:off x="4195" y="2432"/>
              <a:ext cx="13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易受其他產品</a:t>
              </a:r>
            </a:p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負面效應影響 </a:t>
              </a:r>
            </a:p>
          </p:txBody>
        </p:sp>
      </p:grpSp>
      <p:sp>
        <p:nvSpPr>
          <p:cNvPr id="667662" name="Line 14"/>
          <p:cNvSpPr>
            <a:spLocks noChangeShapeType="1"/>
          </p:cNvSpPr>
          <p:nvPr/>
        </p:nvSpPr>
        <p:spPr bwMode="auto">
          <a:xfrm>
            <a:off x="755650" y="4238625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7663" name="Text Box 15"/>
          <p:cNvSpPr txBox="1">
            <a:spLocks noChangeArrowheads="1"/>
          </p:cNvSpPr>
          <p:nvPr/>
        </p:nvSpPr>
        <p:spPr bwMode="auto">
          <a:xfrm>
            <a:off x="527050" y="3068638"/>
            <a:ext cx="8699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1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個別</a:t>
            </a:r>
          </a:p>
          <a:p>
            <a:pPr>
              <a:spcBef>
                <a:spcPct val="10000"/>
              </a:spcBef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品牌 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03350" y="3089275"/>
            <a:ext cx="7561263" cy="1203325"/>
            <a:chOff x="884" y="1367"/>
            <a:chExt cx="4763" cy="758"/>
          </a:xfrm>
        </p:grpSpPr>
        <p:sp>
          <p:nvSpPr>
            <p:cNvPr id="667665" name="Text Box 17"/>
            <p:cNvSpPr txBox="1">
              <a:spLocks noChangeArrowheads="1"/>
            </p:cNvSpPr>
            <p:nvPr/>
          </p:nvSpPr>
          <p:spPr bwMode="auto">
            <a:xfrm>
              <a:off x="884" y="1434"/>
              <a:ext cx="15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旗下的產品各有</a:t>
              </a:r>
            </a:p>
            <a:p>
              <a:pPr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特定的品牌名稱 </a:t>
              </a:r>
            </a:p>
          </p:txBody>
        </p:sp>
        <p:sp>
          <p:nvSpPr>
            <p:cNvPr id="667666" name="Rectangle 18"/>
            <p:cNvSpPr>
              <a:spLocks noChangeArrowheads="1"/>
            </p:cNvSpPr>
            <p:nvPr/>
          </p:nvSpPr>
          <p:spPr bwMode="auto">
            <a:xfrm>
              <a:off x="2381" y="1377"/>
              <a:ext cx="172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87313" indent="-87313" fontAlgn="ctr" latinLnBrk="1"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各品牌不互相影響</a:t>
              </a:r>
            </a:p>
            <a:p>
              <a:pPr marL="87313" indent="-87313" fontAlgn="ctr" latinLnBrk="1"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以多種定位掌握各   </a:t>
              </a:r>
            </a:p>
            <a:p>
              <a:pPr marL="87313" indent="-87313" fontAlgn="ctr" latinLnBrk="1"/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 類消費者</a:t>
              </a:r>
            </a:p>
          </p:txBody>
        </p:sp>
        <p:sp>
          <p:nvSpPr>
            <p:cNvPr id="667667" name="Rectangle 19"/>
            <p:cNvSpPr>
              <a:spLocks noChangeArrowheads="1"/>
            </p:cNvSpPr>
            <p:nvPr/>
          </p:nvSpPr>
          <p:spPr bwMode="auto">
            <a:xfrm>
              <a:off x="4241" y="1367"/>
              <a:ext cx="140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ctr" latinLnBrk="1"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經營成本高</a:t>
              </a:r>
            </a:p>
            <a:p>
              <a:pPr fontAlgn="ctr" latinLnBrk="1"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形象、知名度</a:t>
              </a:r>
            </a:p>
            <a:p>
              <a:pPr fontAlgn="ctr" latinLnBrk="1"/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 不能共享</a:t>
              </a:r>
            </a:p>
          </p:txBody>
        </p:sp>
      </p:grpSp>
      <p:sp>
        <p:nvSpPr>
          <p:cNvPr id="667668" name="Line 20"/>
          <p:cNvSpPr>
            <a:spLocks noChangeShapeType="1"/>
          </p:cNvSpPr>
          <p:nvPr/>
        </p:nvSpPr>
        <p:spPr bwMode="auto">
          <a:xfrm>
            <a:off x="755650" y="5318125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7669" name="Text Box 21"/>
          <p:cNvSpPr txBox="1">
            <a:spLocks noChangeArrowheads="1"/>
          </p:cNvSpPr>
          <p:nvPr/>
        </p:nvSpPr>
        <p:spPr bwMode="auto">
          <a:xfrm>
            <a:off x="533400" y="5538788"/>
            <a:ext cx="8699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1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混合</a:t>
            </a:r>
          </a:p>
          <a:p>
            <a:pPr>
              <a:spcBef>
                <a:spcPct val="1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品牌 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587500" y="5300663"/>
            <a:ext cx="7556500" cy="1258887"/>
            <a:chOff x="1000" y="3113"/>
            <a:chExt cx="4760" cy="793"/>
          </a:xfrm>
        </p:grpSpPr>
        <p:sp>
          <p:nvSpPr>
            <p:cNvPr id="667671" name="Rectangle 23"/>
            <p:cNvSpPr>
              <a:spLocks noChangeArrowheads="1"/>
            </p:cNvSpPr>
            <p:nvPr/>
          </p:nvSpPr>
          <p:spPr bwMode="auto">
            <a:xfrm>
              <a:off x="1000" y="3203"/>
              <a:ext cx="13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結合公司名稱</a:t>
              </a:r>
            </a:p>
            <a:p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以及個別品牌 </a:t>
              </a:r>
            </a:p>
          </p:txBody>
        </p:sp>
        <p:sp>
          <p:nvSpPr>
            <p:cNvPr id="667672" name="Rectangle 24"/>
            <p:cNvSpPr>
              <a:spLocks noChangeArrowheads="1"/>
            </p:cNvSpPr>
            <p:nvPr/>
          </p:nvSpPr>
          <p:spPr bwMode="auto">
            <a:xfrm>
              <a:off x="2472" y="3158"/>
              <a:ext cx="172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擁有多種定位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品牌聲譽又有某種</a:t>
              </a:r>
            </a:p>
            <a:p>
              <a:pPr>
                <a:lnSpc>
                  <a:spcPct val="90000"/>
                </a:lnSpc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程度的共享</a:t>
              </a:r>
              <a:r>
                <a:rPr lang="zh-TW" altLang="en-US" sz="3200">
                  <a:solidFill>
                    <a:srgbClr val="000099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</a:p>
          </p:txBody>
        </p:sp>
        <p:sp>
          <p:nvSpPr>
            <p:cNvPr id="667673" name="Rectangle 25"/>
            <p:cNvSpPr>
              <a:spLocks noChangeArrowheads="1"/>
            </p:cNvSpPr>
            <p:nvPr/>
          </p:nvSpPr>
          <p:spPr bwMode="auto">
            <a:xfrm>
              <a:off x="4263" y="3113"/>
              <a:ext cx="1497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經營成本高</a:t>
              </a:r>
            </a:p>
            <a:p>
              <a:pPr>
                <a:buFontTx/>
                <a:buChar char="•"/>
              </a:pPr>
              <a:r>
                <a:rPr lang="zh-TW" altLang="en-US" sz="2400">
                  <a:latin typeface="Times New Roman" pitchFamily="18" charset="0"/>
                  <a:ea typeface="標楷體" pitchFamily="65" charset="-120"/>
                </a:rPr>
                <a:t>會受其他產品負面影響</a:t>
              </a:r>
            </a:p>
          </p:txBody>
        </p:sp>
      </p:grpSp>
      <p:sp>
        <p:nvSpPr>
          <p:cNvPr id="667674" name="Text Box 26"/>
          <p:cNvSpPr txBox="1">
            <a:spLocks noChangeArrowheads="1"/>
          </p:cNvSpPr>
          <p:nvPr/>
        </p:nvSpPr>
        <p:spPr bwMode="auto">
          <a:xfrm>
            <a:off x="1258888" y="3157538"/>
            <a:ext cx="2927350" cy="895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P&amp;G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旗下有：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好自在、飛柔、品客</a:t>
            </a:r>
          </a:p>
        </p:txBody>
      </p:sp>
      <p:sp>
        <p:nvSpPr>
          <p:cNvPr id="667675" name="Text Box 27"/>
          <p:cNvSpPr txBox="1">
            <a:spLocks noChangeArrowheads="1"/>
          </p:cNvSpPr>
          <p:nvPr/>
        </p:nvSpPr>
        <p:spPr bwMode="auto">
          <a:xfrm>
            <a:off x="1258888" y="4367213"/>
            <a:ext cx="2417762" cy="9048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SONY</a:t>
            </a:r>
            <a:r>
              <a:rPr lang="zh-CN" altLang="en-US" sz="2400" dirty="0">
                <a:latin typeface="Times New Roman" pitchFamily="18" charset="0"/>
                <a:ea typeface="標楷體" pitchFamily="65" charset="-120"/>
              </a:rPr>
              <a:t>、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BMW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集團</a:t>
            </a:r>
          </a:p>
        </p:txBody>
      </p:sp>
      <p:sp>
        <p:nvSpPr>
          <p:cNvPr id="667676" name="Text Box 28"/>
          <p:cNvSpPr txBox="1">
            <a:spLocks noChangeArrowheads="1"/>
          </p:cNvSpPr>
          <p:nvPr/>
        </p:nvSpPr>
        <p:spPr bwMode="auto">
          <a:xfrm>
            <a:off x="1258888" y="5516563"/>
            <a:ext cx="3255962" cy="895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統一滿漢大餐</a:t>
            </a:r>
          </a:p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統一麥香、統一純喫茶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11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954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4" grpId="0" animBg="1"/>
      <p:bldP spid="667675" grpId="0" animBg="1"/>
      <p:bldP spid="6676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三、品牌決策 </a:t>
            </a:r>
            <a:r>
              <a:rPr lang="en-US" altLang="zh-CN" sz="2400" dirty="0" smtClean="0">
                <a:solidFill>
                  <a:srgbClr val="FF9900"/>
                </a:solidFill>
              </a:rPr>
              <a:t>2</a:t>
            </a:r>
            <a:r>
              <a:rPr lang="en-US" altLang="zh-TW" sz="2400" dirty="0" smtClean="0">
                <a:solidFill>
                  <a:srgbClr val="FF9900"/>
                </a:solidFill>
              </a:rPr>
              <a:t>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8229600" cy="1778000"/>
          </a:xfrm>
        </p:spPr>
        <p:txBody>
          <a:bodyPr/>
          <a:lstStyle/>
          <a:p>
            <a:pPr lvl="1"/>
            <a:r>
              <a:rPr lang="zh-TW" altLang="en-US" dirty="0" smtClean="0"/>
              <a:t>品牌</a:t>
            </a:r>
            <a:r>
              <a:rPr lang="zh-TW" altLang="en-US" dirty="0"/>
              <a:t>歸屬權</a:t>
            </a:r>
          </a:p>
        </p:txBody>
      </p:sp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3779838" y="2747963"/>
            <a:ext cx="1962150" cy="519112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>
                <a:latin typeface="Times New Roman" pitchFamily="18" charset="0"/>
                <a:ea typeface="標楷體" pitchFamily="65" charset="-120"/>
              </a:rPr>
              <a:t>品牌歸屬權</a:t>
            </a:r>
          </a:p>
        </p:txBody>
      </p:sp>
      <p:sp>
        <p:nvSpPr>
          <p:cNvPr id="668677" name="AutoShape 5"/>
          <p:cNvSpPr>
            <a:spLocks/>
          </p:cNvSpPr>
          <p:nvPr/>
        </p:nvSpPr>
        <p:spPr bwMode="auto">
          <a:xfrm rot="-5400000" flipH="1" flipV="1">
            <a:off x="4628356" y="891382"/>
            <a:ext cx="320675" cy="5040312"/>
          </a:xfrm>
          <a:prstGeom prst="leftBracket">
            <a:avLst>
              <a:gd name="adj" fmla="val 130982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684213" y="3498850"/>
            <a:ext cx="2855912" cy="895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製造商品牌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(manufacturer brand) </a:t>
            </a: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5867400" y="3498850"/>
            <a:ext cx="2808288" cy="895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中間商品牌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(distributor brand) 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654646" y="4293096"/>
            <a:ext cx="7920037" cy="2296487"/>
            <a:chOff x="654646" y="4293096"/>
            <a:chExt cx="7920037" cy="2296487"/>
          </a:xfrm>
        </p:grpSpPr>
        <p:pic>
          <p:nvPicPr>
            <p:cNvPr id="668681" name="Picture 9" descr="0f919c2c1c8ce682767122f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813" y="5588000"/>
              <a:ext cx="847725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6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921" y="5607546"/>
              <a:ext cx="935037" cy="846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654646" y="4293096"/>
              <a:ext cx="7920037" cy="1296987"/>
              <a:chOff x="340" y="3339"/>
              <a:chExt cx="5330" cy="817"/>
            </a:xfrm>
          </p:grpSpPr>
          <p:sp>
            <p:nvSpPr>
              <p:cNvPr id="668685" name="AutoShape 13"/>
              <p:cNvSpPr>
                <a:spLocks noChangeArrowheads="1"/>
              </p:cNvSpPr>
              <p:nvPr/>
            </p:nvSpPr>
            <p:spPr bwMode="auto">
              <a:xfrm>
                <a:off x="340" y="3339"/>
                <a:ext cx="5262" cy="817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1042988"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None/>
                </a:pPr>
                <a:endParaRPr lang="zh-TW" altLang="zh-TW" sz="32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668686" name="Text Box 14"/>
              <p:cNvSpPr txBox="1">
                <a:spLocks noChangeArrowheads="1"/>
              </p:cNvSpPr>
              <p:nvPr/>
            </p:nvSpPr>
            <p:spPr bwMode="auto">
              <a:xfrm>
                <a:off x="567" y="3411"/>
                <a:ext cx="5103" cy="5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1042988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defTabSz="1042988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defTabSz="1042988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defTabSz="1042988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defTabSz="1042988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defTabSz="1042988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defTabSz="1042988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defTabSz="1042988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defTabSz="1042988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None/>
                </a:pPr>
                <a:r>
                  <a:rPr lang="zh-TW" altLang="en-US" sz="2400" dirty="0">
                    <a:latin typeface="Times New Roman" pitchFamily="18" charset="0"/>
                    <a:ea typeface="標楷體" pitchFamily="65" charset="-120"/>
                  </a:rPr>
                  <a:t>中間商品牌在歐美相當普遍。</a:t>
                </a:r>
              </a:p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None/>
                </a:pPr>
                <a:r>
                  <a:rPr lang="zh-TW" altLang="en-US" sz="2400" dirty="0">
                    <a:latin typeface="Times New Roman" pitchFamily="18" charset="0"/>
                    <a:ea typeface="標楷體" pitchFamily="65" charset="-120"/>
                  </a:rPr>
                  <a:t>台灣的中間商品牌並不多見，但近幾年卻快速成長。</a:t>
                </a:r>
              </a:p>
            </p:txBody>
          </p:sp>
        </p:grp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210" y="5663331"/>
              <a:ext cx="1008112" cy="756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0" t="18222" r="4666" b="13911"/>
            <a:stretch/>
          </p:blipFill>
          <p:spPr bwMode="auto">
            <a:xfrm>
              <a:off x="5910858" y="5482039"/>
              <a:ext cx="1863725" cy="1107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12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07375" cy="1465263"/>
          </a:xfrm>
        </p:spPr>
        <p:txBody>
          <a:bodyPr/>
          <a:lstStyle/>
          <a:p>
            <a:pPr lvl="1"/>
            <a:r>
              <a:rPr lang="zh-TW" altLang="en-US" dirty="0" smtClean="0"/>
              <a:t>品牌</a:t>
            </a:r>
            <a:r>
              <a:rPr lang="zh-TW" altLang="en-US" dirty="0"/>
              <a:t>歸屬權</a:t>
            </a:r>
          </a:p>
        </p:txBody>
      </p:sp>
      <p:sp>
        <p:nvSpPr>
          <p:cNvPr id="669699" name="Rectangle 3"/>
          <p:cNvSpPr>
            <a:spLocks noChangeArrowheads="1"/>
          </p:cNvSpPr>
          <p:nvPr/>
        </p:nvSpPr>
        <p:spPr bwMode="auto">
          <a:xfrm>
            <a:off x="900113" y="3213100"/>
            <a:ext cx="7632700" cy="3008313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3538" indent="-363538">
              <a:lnSpc>
                <a:spcPct val="110000"/>
              </a:lnSpc>
              <a:spcBef>
                <a:spcPct val="30000"/>
              </a:spcBef>
              <a:tabLst>
                <a:tab pos="4686300" algn="l"/>
              </a:tabLst>
            </a:pPr>
            <a:r>
              <a:rPr lang="zh-CN" altLang="en-US" sz="2800">
                <a:solidFill>
                  <a:schemeClr val="accent2"/>
                </a:solidFill>
                <a:latin typeface="Times New Roman TUR" charset="0"/>
                <a:ea typeface="標楷體" pitchFamily="65" charset="-120"/>
                <a:cs typeface="MingliU" charset="0"/>
              </a:rPr>
              <a:t>零售商</a:t>
            </a:r>
            <a:r>
              <a:rPr lang="zh-TW" altLang="en-US" sz="2800">
                <a:solidFill>
                  <a:schemeClr val="accent2"/>
                </a:solidFill>
                <a:latin typeface="Times New Roman TUR" charset="0"/>
                <a:ea typeface="標楷體" pitchFamily="65" charset="-120"/>
                <a:cs typeface="MingliU" charset="0"/>
              </a:rPr>
              <a:t>發展本身品牌</a:t>
            </a:r>
            <a:r>
              <a:rPr lang="zh-CN" altLang="en-US" sz="2800">
                <a:solidFill>
                  <a:schemeClr val="accent2"/>
                </a:solidFill>
                <a:latin typeface="Times New Roman TUR" charset="0"/>
                <a:ea typeface="標楷體" pitchFamily="65" charset="-120"/>
                <a:cs typeface="MingliU" charset="0"/>
              </a:rPr>
              <a:t>的主因</a:t>
            </a:r>
          </a:p>
          <a:p>
            <a:pPr marL="363538" indent="-363538">
              <a:lnSpc>
                <a:spcPct val="110000"/>
              </a:lnSpc>
              <a:spcBef>
                <a:spcPct val="30000"/>
              </a:spcBef>
              <a:buFontTx/>
              <a:buChar char="•"/>
              <a:tabLst>
                <a:tab pos="4686300" algn="l"/>
              </a:tabLst>
            </a:pP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因應激烈競爭，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賺取較多毛利</a:t>
            </a:r>
            <a:endParaRPr lang="zh-TW" altLang="zh-CN" sz="2400">
              <a:solidFill>
                <a:srgbClr val="000000"/>
              </a:solidFill>
              <a:ea typeface="標楷體" pitchFamily="65" charset="-120"/>
              <a:cs typeface="MingliU" charset="0"/>
            </a:endParaRPr>
          </a:p>
          <a:p>
            <a:pPr marL="363538" indent="-363538">
              <a:lnSpc>
                <a:spcPct val="110000"/>
              </a:lnSpc>
              <a:spcBef>
                <a:spcPct val="30000"/>
              </a:spcBef>
              <a:buFontTx/>
              <a:buChar char="•"/>
              <a:tabLst>
                <a:tab pos="4686300" algn="l"/>
              </a:tabLst>
            </a:pP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節省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生產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投資與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上架費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等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，能壓低售價吸引消費者</a:t>
            </a:r>
            <a:endParaRPr lang="zh-TW" altLang="zh-CN" sz="2400">
              <a:solidFill>
                <a:srgbClr val="000000"/>
              </a:solidFill>
              <a:ea typeface="標楷體" pitchFamily="65" charset="-120"/>
              <a:cs typeface="MingliU" charset="0"/>
            </a:endParaRPr>
          </a:p>
          <a:p>
            <a:pPr marL="363538" indent="-363538">
              <a:lnSpc>
                <a:spcPct val="110000"/>
              </a:lnSpc>
              <a:spcBef>
                <a:spcPct val="30000"/>
              </a:spcBef>
              <a:buFontTx/>
              <a:buChar char="•"/>
              <a:tabLst>
                <a:tab pos="4686300" algn="l"/>
              </a:tabLst>
            </a:pP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憑全國連鎖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、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接近消費者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、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掌握店內廣告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與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商品陳列位置等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優勢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，中間商品牌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容易打開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知名度</a:t>
            </a:r>
            <a:endParaRPr lang="zh-TW" altLang="zh-CN" sz="2400">
              <a:solidFill>
                <a:srgbClr val="000000"/>
              </a:solidFill>
              <a:ea typeface="標楷體" pitchFamily="65" charset="-120"/>
              <a:cs typeface="MingliU" charset="0"/>
            </a:endParaRPr>
          </a:p>
          <a:p>
            <a:pPr marL="363538" indent="-363538">
              <a:lnSpc>
                <a:spcPct val="110000"/>
              </a:lnSpc>
              <a:spcBef>
                <a:spcPct val="30000"/>
              </a:spcBef>
              <a:buFontTx/>
              <a:buChar char="•"/>
              <a:tabLst>
                <a:tab pos="4686300" algn="l"/>
              </a:tabLst>
            </a:pP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透過委託生產，</a:t>
            </a:r>
            <a:r>
              <a:rPr lang="zh-CN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進而</a:t>
            </a:r>
            <a:r>
              <a:rPr lang="zh-TW" altLang="en-US" sz="2400">
                <a:solidFill>
                  <a:srgbClr val="000000"/>
                </a:solidFill>
                <a:ea typeface="標楷體" pitchFamily="65" charset="-120"/>
                <a:cs typeface="MingliU" charset="0"/>
              </a:rPr>
              <a:t>掌握商品的成本結構與市場行情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三、品牌決策 </a:t>
            </a:r>
            <a:r>
              <a:rPr lang="en-US" altLang="zh-TW" sz="2400" dirty="0" smtClean="0">
                <a:solidFill>
                  <a:srgbClr val="FF9900"/>
                </a:solidFill>
              </a:rPr>
              <a:t>3/3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13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72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270A-C72C-4418-A120-21C32EE37F6F}" type="slidenum">
              <a:rPr lang="en-US" altLang="zh-TW" smtClean="0"/>
              <a:pPr/>
              <a:t>14</a:t>
            </a:fld>
            <a:r>
              <a:rPr lang="en-US" altLang="zh-CN" dirty="0" smtClean="0"/>
              <a:t>/16</a:t>
            </a:r>
            <a:endParaRPr lang="en-US" altLang="zh-TW" dirty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</a:t>
            </a:r>
            <a:r>
              <a:rPr lang="zh-CN" altLang="en-US" dirty="0" smtClean="0"/>
              <a:t>、</a:t>
            </a:r>
            <a:r>
              <a:rPr lang="zh-TW" altLang="en-US" dirty="0"/>
              <a:t>品牌</a:t>
            </a:r>
            <a:r>
              <a:rPr lang="zh-TW" altLang="en-US" dirty="0" smtClean="0"/>
              <a:t>權益</a:t>
            </a:r>
            <a:r>
              <a:rPr lang="en-US" altLang="zh-TW" sz="2000" dirty="0" smtClean="0">
                <a:solidFill>
                  <a:srgbClr val="FF9900"/>
                </a:solidFill>
              </a:rPr>
              <a:t>1/2</a:t>
            </a:r>
            <a:endParaRPr lang="en-US" altLang="zh-TW" sz="2000" dirty="0">
              <a:solidFill>
                <a:srgbClr val="FF9900"/>
              </a:solidFill>
            </a:endParaRP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品牌權益</a:t>
            </a:r>
            <a:r>
              <a:rPr lang="zh-TW" altLang="zh-CN" dirty="0"/>
              <a:t> </a:t>
            </a:r>
          </a:p>
          <a:p>
            <a:pPr lvl="1">
              <a:lnSpc>
                <a:spcPct val="120000"/>
              </a:lnSpc>
            </a:pPr>
            <a:r>
              <a:rPr lang="zh-TW" altLang="en-US" dirty="0"/>
              <a:t>品牌為商品與服務所帶來的附加價值</a:t>
            </a:r>
            <a:endParaRPr lang="zh-TW" altLang="zh-CN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它可以反映在</a:t>
            </a:r>
            <a:endParaRPr lang="zh-TW" altLang="zh-CN" dirty="0"/>
          </a:p>
          <a:p>
            <a:pPr lvl="2">
              <a:lnSpc>
                <a:spcPct val="120000"/>
              </a:lnSpc>
            </a:pPr>
            <a:r>
              <a:rPr lang="zh-TW" altLang="en-US" dirty="0"/>
              <a:t>消費者的看法、感受、偏好、行動等</a:t>
            </a:r>
            <a:endParaRPr lang="zh-TW" altLang="zh-CN" dirty="0"/>
          </a:p>
          <a:p>
            <a:pPr lvl="2">
              <a:lnSpc>
                <a:spcPct val="120000"/>
              </a:lnSpc>
            </a:pPr>
            <a:r>
              <a:rPr lang="zh-TW" altLang="en-US" dirty="0"/>
              <a:t>產品的價格、市場佔有率、獲利情況等</a:t>
            </a:r>
            <a:endParaRPr lang="zh-TW" altLang="zh-CN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是企業無形的、與競爭力息息相關的資產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7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7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7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7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9270A-C72C-4418-A120-21C32EE37F6F}" type="slidenum">
              <a:rPr lang="en-US" altLang="zh-TW" smtClean="0"/>
              <a:pPr/>
              <a:t>15</a:t>
            </a:fld>
            <a:r>
              <a:rPr lang="en-US" altLang="zh-CN" dirty="0" smtClean="0"/>
              <a:t>/16</a:t>
            </a:r>
            <a:endParaRPr lang="en-US" altLang="zh-TW" dirty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</a:t>
            </a:r>
            <a:r>
              <a:rPr lang="zh-CN" altLang="en-US" dirty="0" smtClean="0"/>
              <a:t>、</a:t>
            </a:r>
            <a:r>
              <a:rPr lang="zh-TW" altLang="en-US" dirty="0"/>
              <a:t>品牌</a:t>
            </a:r>
            <a:r>
              <a:rPr lang="zh-TW" altLang="en-US" dirty="0" smtClean="0"/>
              <a:t>權益</a:t>
            </a:r>
            <a:r>
              <a:rPr lang="en-US" altLang="zh-TW" sz="2000" dirty="0" smtClean="0">
                <a:solidFill>
                  <a:srgbClr val="FF9900"/>
                </a:solidFill>
              </a:rPr>
              <a:t>2/</a:t>
            </a:r>
            <a:r>
              <a:rPr lang="en-US" altLang="zh-CN" sz="2000" dirty="0" smtClean="0">
                <a:solidFill>
                  <a:srgbClr val="FF9900"/>
                </a:solidFill>
              </a:rPr>
              <a:t>2</a:t>
            </a:r>
            <a:endParaRPr lang="en-US" altLang="zh-TW" sz="2000" dirty="0">
              <a:solidFill>
                <a:srgbClr val="FF9900"/>
              </a:solidFill>
            </a:endParaRP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/>
              <a:t>品牌</a:t>
            </a:r>
            <a:r>
              <a:rPr lang="zh-TW" altLang="en-US" dirty="0" smtClean="0"/>
              <a:t>權益的來源</a:t>
            </a:r>
            <a:r>
              <a:rPr lang="zh-TW" altLang="zh-CN" dirty="0" smtClean="0"/>
              <a:t> </a:t>
            </a:r>
            <a:endParaRPr lang="zh-TW" altLang="zh-CN" dirty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品牌忠誠度</a:t>
            </a:r>
            <a:endParaRPr lang="zh-TW" altLang="zh-CN" dirty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品牌知名度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知覺品質</a:t>
            </a:r>
            <a:endParaRPr lang="zh-TW" altLang="zh-CN" dirty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品牌聯想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其他品牌資產 </a:t>
            </a:r>
            <a:endParaRPr lang="zh-TW" altLang="en-US" dirty="0"/>
          </a:p>
        </p:txBody>
      </p:sp>
      <p:pic>
        <p:nvPicPr>
          <p:cNvPr id="137218" name="Picture 2" descr="http://store.storeimages.cdn-apple.com/4683/as-images.apple.com/is/image/AppleInc/aos/published/images/i/ph/iphone6/plus/iphone6-plus-specs-hero-2014?wid=282&amp;hei=319&amp;fmt=jpeg&amp;qlt=95&amp;op_sharpen=0&amp;resMode=bicub&amp;op_usm=0.5,0.5,0,0&amp;iccEmbed=0&amp;layer=comp&amp;.v=1410266073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42"/>
            <a:ext cx="1900232" cy="2149554"/>
          </a:xfrm>
          <a:prstGeom prst="rect">
            <a:avLst/>
          </a:prstGeom>
          <a:noFill/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643306" y="2786058"/>
            <a:ext cx="37147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蘋果粉絲說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我只用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iPhone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643306" y="3357562"/>
            <a:ext cx="3786214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iPhone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就是智慧手機的代表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643306" y="4000504"/>
            <a:ext cx="4143404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iPhone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品質與創新都是最棒的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643306" y="4572008"/>
            <a:ext cx="4143404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蘋果公司的產品都是好產品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643306" y="5214950"/>
            <a:ext cx="4714908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蘋果的專利都是世界重要的創新</a:t>
            </a:r>
            <a:endParaRPr lang="zh-TW" altLang="en-US" sz="24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7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7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7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7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6" grpId="0" build="p" bldLvl="2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五、品牌命名與設計 </a:t>
            </a:r>
            <a:r>
              <a:rPr lang="en-US" altLang="zh-TW" sz="2400" dirty="0" smtClean="0">
                <a:solidFill>
                  <a:srgbClr val="FF9900"/>
                </a:solidFill>
              </a:rPr>
              <a:t>1/1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品牌命名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539750" y="1557338"/>
            <a:ext cx="82073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buClr>
                <a:srgbClr val="FF6600"/>
              </a:buClr>
              <a:buSzPct val="110000"/>
              <a:buFont typeface="Wingdings" pitchFamily="2" charset="2"/>
              <a:buChar char="l"/>
            </a:pP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配合目標市場的特性</a:t>
            </a:r>
            <a:r>
              <a:rPr lang="zh-CN" altLang="en-US" sz="2800" dirty="0">
                <a:latin typeface="Times New Roman" pitchFamily="18" charset="0"/>
                <a:ea typeface="標楷體" pitchFamily="65" charset="-120"/>
              </a:rPr>
              <a:t>，被市場接受與了解</a:t>
            </a:r>
            <a:endParaRPr lang="zh-TW" altLang="en-US" sz="2800" dirty="0">
              <a:latin typeface="Times New Roman" pitchFamily="18" charset="0"/>
              <a:ea typeface="標楷體" pitchFamily="65" charset="-120"/>
            </a:endParaRP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</a:pPr>
            <a:r>
              <a:rPr lang="zh-CN" altLang="en-US" sz="2800" dirty="0">
                <a:latin typeface="Times New Roman" pitchFamily="18" charset="0"/>
                <a:ea typeface="標楷體" pitchFamily="65" charset="-120"/>
              </a:rPr>
              <a:t>有意義，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能暗示產品的特性、品質或利益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好唸好記、溜口醒目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</a:pPr>
            <a:r>
              <a:rPr lang="zh-CN" altLang="en-US" sz="2800" dirty="0">
                <a:latin typeface="Times New Roman" pitchFamily="18" charset="0"/>
                <a:ea typeface="標楷體" pitchFamily="65" charset="-120"/>
              </a:rPr>
              <a:t>討喜的；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避免不當</a:t>
            </a:r>
            <a:r>
              <a:rPr lang="zh-CN" altLang="en-US" sz="2800" dirty="0">
                <a:latin typeface="Times New Roman" pitchFamily="18" charset="0"/>
                <a:ea typeface="標楷體" pitchFamily="65" charset="-120"/>
              </a:rPr>
              <a:t>聯想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90000"/>
              <a:buFont typeface="Wingdings" pitchFamily="2" charset="2"/>
              <a:buChar char="n"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道德與合法</a:t>
            </a:r>
            <a:r>
              <a:rPr lang="zh-CN" altLang="en-US" sz="2800" dirty="0">
                <a:latin typeface="Times New Roman" pitchFamily="18" charset="0"/>
                <a:ea typeface="標楷體" pitchFamily="65" charset="-120"/>
              </a:rPr>
              <a:t>，不應傷風敗俗或侵犯他人權益</a:t>
            </a:r>
            <a:endParaRPr lang="zh-TW" altLang="en-US" sz="2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2112368" y="5850206"/>
            <a:ext cx="6856040" cy="49244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hlink"/>
                </a:solidFill>
              </a:rPr>
              <a:t>張君雅小妹妹 </a:t>
            </a:r>
            <a:r>
              <a:rPr lang="zh-TW" altLang="en-US" dirty="0" smtClean="0"/>
              <a:t>的</a:t>
            </a:r>
            <a:r>
              <a:rPr lang="zh-CN" altLang="en-US" dirty="0" smtClean="0"/>
              <a:t>成功</a:t>
            </a:r>
            <a:r>
              <a:rPr lang="zh-CN" altLang="en-US" dirty="0"/>
              <a:t>，符合上述哪一項標準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pic>
        <p:nvPicPr>
          <p:cNvPr id="666630" name="Picture 6" descr="y1p5097smFIzvVhgj8TuiU81rjGd4CbkarxPnJT3TSYVW4ECG8KybXeKHAUmDZgYRGQJEHcFZEq5o0?PARTNER=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1208"/>
            <a:ext cx="917575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631" name="Picture 7" descr="M01519889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11234" r="4814" b="10370"/>
          <a:stretch>
            <a:fillRect/>
          </a:stretch>
        </p:blipFill>
        <p:spPr bwMode="auto">
          <a:xfrm>
            <a:off x="1020763" y="5372100"/>
            <a:ext cx="11525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632" name="Rectangle 8"/>
          <p:cNvSpPr>
            <a:spLocks noChangeArrowheads="1"/>
          </p:cNvSpPr>
          <p:nvPr/>
        </p:nvSpPr>
        <p:spPr bwMode="auto">
          <a:xfrm>
            <a:off x="2136774" y="5832475"/>
            <a:ext cx="5459561" cy="49244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hlink"/>
                </a:solidFill>
              </a:rPr>
              <a:t>趴趴熊 </a:t>
            </a:r>
            <a:r>
              <a:rPr lang="zh-CN" altLang="en-US" dirty="0"/>
              <a:t>銀髮族食品，這品牌適合嗎？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16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66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 animBg="1"/>
      <p:bldP spid="666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CF9CF90-41E8-43D8-A8BD-B6C320998173}" type="slidenum">
              <a:rPr lang="en-US" altLang="zh-TW" sz="1400" smtClean="0"/>
              <a:pPr eaLnBrk="1" hangingPunct="1"/>
              <a:t>2</a:t>
            </a:fld>
            <a:r>
              <a:rPr lang="en-US" altLang="zh-TW" sz="1400" dirty="0" smtClean="0"/>
              <a:t>/16</a:t>
            </a:r>
            <a:endParaRPr lang="en-US" altLang="zh-TW" sz="14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教學大綱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069013" cy="429954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品牌的意義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品牌的功能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品牌決策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品牌權益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品牌命名與設計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9934FB0-26C3-4BA7-AAF9-97971085CE74}" type="slidenum">
              <a:rPr lang="en-US" altLang="zh-TW" sz="1400" smtClean="0"/>
              <a:pPr eaLnBrk="1" hangingPunct="1"/>
              <a:t>3</a:t>
            </a:fld>
            <a:r>
              <a:rPr lang="en-US" altLang="zh-TW" sz="1400" dirty="0" smtClean="0"/>
              <a:t>/16</a:t>
            </a:r>
            <a:endParaRPr lang="en-US" altLang="zh-TW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生活與行銷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93457" y="4037654"/>
            <a:ext cx="583260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 dirty="0" smtClean="0"/>
              <a:t> 肯德基是知名的速食品牌</a:t>
            </a:r>
            <a:endParaRPr lang="zh-TW" altLang="en-US" sz="2800" dirty="0"/>
          </a:p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許多人指明要吃肯德基</a:t>
            </a:r>
            <a:endParaRPr lang="zh-TW" altLang="en-US" sz="2800" dirty="0"/>
          </a:p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桑德士上校品牌故事很吸引人</a:t>
            </a:r>
            <a:endParaRPr lang="zh-TW" altLang="en-US" sz="2800" dirty="0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57158" y="5857892"/>
            <a:ext cx="8358213" cy="52322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800" dirty="0" smtClean="0">
                <a:solidFill>
                  <a:srgbClr val="000099"/>
                </a:solidFill>
              </a:rPr>
              <a:t>肯德基品牌具有辨識性及讓消費者喜愛的品牌資產。</a:t>
            </a:r>
            <a:endParaRPr lang="zh-TW" altLang="en-US" sz="2800" dirty="0">
              <a:solidFill>
                <a:srgbClr val="000099"/>
              </a:solidFill>
            </a:endParaRPr>
          </a:p>
        </p:txBody>
      </p:sp>
      <p:pic>
        <p:nvPicPr>
          <p:cNvPr id="92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36" y="4745952"/>
            <a:ext cx="313" cy="2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 descr="File:KFC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997" y="3587613"/>
            <a:ext cx="1461061" cy="1461061"/>
          </a:xfrm>
          <a:prstGeom prst="rect">
            <a:avLst/>
          </a:prstGeom>
          <a:noFill/>
        </p:spPr>
      </p:pic>
      <p:pic>
        <p:nvPicPr>
          <p:cNvPr id="72714" name="Picture 10" descr="http://static.ettoday.net/images/97/d977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023" y="1417638"/>
            <a:ext cx="2857520" cy="2143141"/>
          </a:xfrm>
          <a:prstGeom prst="rect">
            <a:avLst/>
          </a:prstGeom>
          <a:noFill/>
        </p:spPr>
      </p:pic>
      <p:pic>
        <p:nvPicPr>
          <p:cNvPr id="72716" name="Picture 12" descr="http://static.ettoday.net/images/641/d641122.jpg"/>
          <p:cNvPicPr>
            <a:picLocks noChangeAspect="1" noChangeArrowheads="1"/>
          </p:cNvPicPr>
          <p:nvPr/>
        </p:nvPicPr>
        <p:blipFill rotWithShape="1">
          <a:blip r:embed="rId5"/>
          <a:srcRect l="16089"/>
          <a:stretch/>
        </p:blipFill>
        <p:spPr bwMode="auto">
          <a:xfrm>
            <a:off x="6426058" y="3752810"/>
            <a:ext cx="2240073" cy="1939885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731360" y="1401442"/>
            <a:ext cx="305724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</a:pPr>
            <a:r>
              <a:rPr lang="zh-TW" altLang="en-US" sz="2400" dirty="0"/>
              <a:t>這不是「肯德基」啦</a:t>
            </a:r>
            <a:r>
              <a:rPr lang="en-US" altLang="zh-TW" sz="24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17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161798" grpId="0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A9934FB0-26C3-4BA7-AAF9-97971085CE74}" type="slidenum">
              <a:rPr lang="en-US" altLang="zh-TW" sz="1400" smtClean="0"/>
              <a:pPr eaLnBrk="1" hangingPunct="1"/>
              <a:t>4</a:t>
            </a:fld>
            <a:r>
              <a:rPr lang="en-US" altLang="zh-TW" sz="1400" dirty="0" smtClean="0"/>
              <a:t>/16</a:t>
            </a:r>
            <a:endParaRPr lang="en-US" altLang="zh-TW" sz="14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74638"/>
            <a:ext cx="7885112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生活與行銷</a:t>
            </a:r>
          </a:p>
        </p:txBody>
      </p:sp>
      <p:sp>
        <p:nvSpPr>
          <p:cNvPr id="2" name="矩形 1"/>
          <p:cNvSpPr/>
          <p:nvPr/>
        </p:nvSpPr>
        <p:spPr>
          <a:xfrm>
            <a:off x="467544" y="2370441"/>
            <a:ext cx="3262495" cy="1828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</a:pPr>
            <a:r>
              <a:rPr lang="zh-TW" altLang="en-US" sz="2400" dirty="0" smtClean="0"/>
              <a:t>能認得多少個品牌？</a:t>
            </a:r>
            <a:endParaRPr lang="en-US" altLang="zh-TW" sz="2400" dirty="0" smtClean="0"/>
          </a:p>
          <a:p>
            <a:pPr algn="r"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</a:pPr>
            <a:r>
              <a:rPr lang="zh-TW" altLang="en-US" sz="2400" dirty="0" smtClean="0"/>
              <a:t>能說出他們的特性嗎？</a:t>
            </a:r>
            <a:endParaRPr lang="en-US" altLang="zh-TW" sz="2400" dirty="0" smtClean="0"/>
          </a:p>
          <a:p>
            <a:pPr algn="r"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</a:pPr>
            <a:endParaRPr lang="en-US" altLang="zh-TW" sz="2400" dirty="0"/>
          </a:p>
          <a:p>
            <a:pPr algn="r" defTabSz="1042988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50000"/>
            </a:pPr>
            <a:r>
              <a:rPr lang="zh-TW" altLang="en-US" sz="2400" dirty="0" smtClean="0"/>
              <a:t>為何對他們熟悉？</a:t>
            </a:r>
            <a:endParaRPr lang="en-US" altLang="zh-TW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9" y="1386604"/>
            <a:ext cx="5143041" cy="51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3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一、品牌的意義 </a:t>
            </a:r>
            <a:r>
              <a:rPr lang="en-US" altLang="zh-TW" sz="2400" dirty="0" smtClean="0">
                <a:solidFill>
                  <a:srgbClr val="FF9900"/>
                </a:solidFill>
              </a:rPr>
              <a:t>1/3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473200"/>
          </a:xfrm>
        </p:spPr>
        <p:txBody>
          <a:bodyPr/>
          <a:lstStyle/>
          <a:p>
            <a:r>
              <a:rPr lang="zh-CN" altLang="en-US"/>
              <a:t>品牌的意義</a:t>
            </a:r>
          </a:p>
          <a:p>
            <a:pPr lvl="1"/>
            <a:r>
              <a:rPr lang="zh-CN" altLang="en-US"/>
              <a:t>品牌兩大元素：</a:t>
            </a:r>
            <a:r>
              <a:rPr lang="en-US" altLang="zh-CN"/>
              <a:t>________</a:t>
            </a:r>
            <a:r>
              <a:rPr lang="zh-CN" altLang="en-US"/>
              <a:t>、</a:t>
            </a:r>
            <a:r>
              <a:rPr lang="en-US" altLang="zh-CN"/>
              <a:t>________</a:t>
            </a:r>
          </a:p>
        </p:txBody>
      </p:sp>
      <p:pic>
        <p:nvPicPr>
          <p:cNvPr id="660484" name="Picture 4" descr="y1p5097smFIzvVhgj8TuiU81rjGd4CbkarxPnJT3TSYVW4ECG8KybXeKHAUmDZgYRGQJEHcFZEq5o0?PARTNER=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28975"/>
            <a:ext cx="17208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5240338" y="3300413"/>
            <a:ext cx="2174875" cy="4667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張君雅小妹妹 </a:t>
            </a: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5629275" y="2220913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ea typeface="標楷體" pitchFamily="65" charset="-120"/>
              </a:rPr>
              <a:t>品牌名稱</a:t>
            </a:r>
            <a:endParaRPr lang="zh-TW" altLang="en-US" sz="280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3851275" y="220503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ea typeface="標楷體" pitchFamily="65" charset="-120"/>
              </a:rPr>
              <a:t>品牌標誌</a:t>
            </a:r>
            <a:endParaRPr lang="zh-TW" altLang="en-US" sz="280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660488" name="Line 8"/>
          <p:cNvSpPr>
            <a:spLocks noChangeShapeType="1"/>
          </p:cNvSpPr>
          <p:nvPr/>
        </p:nvSpPr>
        <p:spPr bwMode="auto">
          <a:xfrm flipH="1">
            <a:off x="4427538" y="2795588"/>
            <a:ext cx="1444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0489" name="Line 9"/>
          <p:cNvSpPr>
            <a:spLocks noChangeShapeType="1"/>
          </p:cNvSpPr>
          <p:nvPr/>
        </p:nvSpPr>
        <p:spPr bwMode="auto">
          <a:xfrm flipH="1">
            <a:off x="6462713" y="2795588"/>
            <a:ext cx="1444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0490" name="Rectangle 10"/>
          <p:cNvSpPr>
            <a:spLocks noChangeArrowheads="1"/>
          </p:cNvSpPr>
          <p:nvPr/>
        </p:nvSpPr>
        <p:spPr bwMode="auto">
          <a:xfrm>
            <a:off x="3006725" y="5364163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ea typeface="標楷體" pitchFamily="65" charset="-120"/>
              </a:rPr>
              <a:t>用視覺辨識</a:t>
            </a:r>
          </a:p>
        </p:txBody>
      </p:sp>
      <p:sp>
        <p:nvSpPr>
          <p:cNvPr id="660491" name="Rectangle 11"/>
          <p:cNvSpPr>
            <a:spLocks noChangeArrowheads="1"/>
          </p:cNvSpPr>
          <p:nvPr/>
        </p:nvSpPr>
        <p:spPr bwMode="auto">
          <a:xfrm>
            <a:off x="5167313" y="3805238"/>
            <a:ext cx="2500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ea typeface="標楷體" pitchFamily="65" charset="-120"/>
              </a:rPr>
              <a:t>可書寫、發音，用聽覺辨識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5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942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 animBg="1"/>
      <p:bldP spid="660486" grpId="0"/>
      <p:bldP spid="660487" grpId="0"/>
      <p:bldP spid="660488" grpId="0" animBg="1"/>
      <p:bldP spid="660489" grpId="0" animBg="1"/>
      <p:bldP spid="660490" grpId="0"/>
      <p:bldP spid="660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一、品牌的意義 </a:t>
            </a:r>
            <a:r>
              <a:rPr lang="en-US" altLang="zh-TW" sz="2400" dirty="0" smtClean="0">
                <a:solidFill>
                  <a:srgbClr val="FF9900"/>
                </a:solidFill>
              </a:rPr>
              <a:t>2/3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395413"/>
          </a:xfrm>
        </p:spPr>
        <p:txBody>
          <a:bodyPr/>
          <a:lstStyle/>
          <a:p>
            <a:r>
              <a:rPr lang="zh-CN" altLang="en-US"/>
              <a:t>品牌的意義</a:t>
            </a:r>
          </a:p>
          <a:p>
            <a:pPr lvl="1"/>
            <a:r>
              <a:rPr lang="zh-CN" altLang="en-US"/>
              <a:t>品牌用來傳達產品特質，創造</a:t>
            </a:r>
            <a:r>
              <a:rPr lang="en-US" altLang="zh-CN"/>
              <a:t>________</a:t>
            </a:r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495746" y="3429000"/>
            <a:ext cx="8540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8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為品牌建立有別於競爭者且能讓消費者辨別的特色。 </a:t>
            </a:r>
          </a:p>
        </p:txBody>
      </p:sp>
      <p:sp>
        <p:nvSpPr>
          <p:cNvPr id="661509" name="Freeform 5"/>
          <p:cNvSpPr>
            <a:spLocks/>
          </p:cNvSpPr>
          <p:nvPr/>
        </p:nvSpPr>
        <p:spPr bwMode="auto">
          <a:xfrm>
            <a:off x="5724525" y="2781300"/>
            <a:ext cx="852488" cy="647700"/>
          </a:xfrm>
          <a:custGeom>
            <a:avLst/>
            <a:gdLst>
              <a:gd name="T0" fmla="*/ 408 w 537"/>
              <a:gd name="T1" fmla="*/ 0 h 499"/>
              <a:gd name="T2" fmla="*/ 227 w 537"/>
              <a:gd name="T3" fmla="*/ 181 h 499"/>
              <a:gd name="T4" fmla="*/ 499 w 537"/>
              <a:gd name="T5" fmla="*/ 181 h 499"/>
              <a:gd name="T6" fmla="*/ 0 w 537"/>
              <a:gd name="T7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499">
                <a:moveTo>
                  <a:pt x="408" y="0"/>
                </a:moveTo>
                <a:cubicBezTo>
                  <a:pt x="310" y="75"/>
                  <a:pt x="212" y="151"/>
                  <a:pt x="227" y="181"/>
                </a:cubicBezTo>
                <a:cubicBezTo>
                  <a:pt x="242" y="211"/>
                  <a:pt x="537" y="128"/>
                  <a:pt x="499" y="181"/>
                </a:cubicBezTo>
                <a:cubicBezTo>
                  <a:pt x="461" y="234"/>
                  <a:pt x="230" y="366"/>
                  <a:pt x="0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76375" y="4221163"/>
            <a:ext cx="5892800" cy="2087562"/>
            <a:chOff x="930" y="2659"/>
            <a:chExt cx="3712" cy="1315"/>
          </a:xfrm>
        </p:grpSpPr>
        <p:pic>
          <p:nvPicPr>
            <p:cNvPr id="661511" name="Picture 7" descr="Rolex_Logo_thum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31"/>
              <a:ext cx="590" cy="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512" name="Picture 8" descr="swatch-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339"/>
              <a:ext cx="862" cy="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1513" name="Line 9"/>
            <p:cNvSpPr>
              <a:spLocks noChangeShapeType="1"/>
            </p:cNvSpPr>
            <p:nvPr/>
          </p:nvSpPr>
          <p:spPr bwMode="auto">
            <a:xfrm>
              <a:off x="1973" y="2704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6151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3578"/>
              <a:ext cx="146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1515" name="Picture 11" descr="s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704"/>
              <a:ext cx="862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1516" name="Line 12"/>
            <p:cNvSpPr>
              <a:spLocks noChangeShapeType="1"/>
            </p:cNvSpPr>
            <p:nvPr/>
          </p:nvSpPr>
          <p:spPr bwMode="auto">
            <a:xfrm>
              <a:off x="3516" y="2704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61517" name="Picture 13" descr="00-index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659"/>
              <a:ext cx="772" cy="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518" name="Picture 14" descr="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" y="3385"/>
              <a:ext cx="99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1519" name="Rectangle 15"/>
          <p:cNvSpPr>
            <a:spLocks noChangeArrowheads="1"/>
          </p:cNvSpPr>
          <p:nvPr/>
        </p:nvSpPr>
        <p:spPr bwMode="auto">
          <a:xfrm>
            <a:off x="6134100" y="21336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ea typeface="標楷體" pitchFamily="65" charset="-120"/>
              </a:rPr>
              <a:t>品牌辨識</a:t>
            </a:r>
            <a:endParaRPr lang="zh-TW" altLang="en-US" sz="280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661520" name="Rectangle 16"/>
          <p:cNvSpPr>
            <a:spLocks noChangeArrowheads="1"/>
          </p:cNvSpPr>
          <p:nvPr/>
        </p:nvSpPr>
        <p:spPr bwMode="auto">
          <a:xfrm>
            <a:off x="755650" y="3500438"/>
            <a:ext cx="640715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你一定能分辨每一組當中品牌的差異：</a:t>
            </a:r>
            <a:r>
              <a:rPr lang="zh-TW" altLang="en-US" sz="28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6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39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1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8" grpId="0"/>
      <p:bldP spid="661509" grpId="0" animBg="1"/>
      <p:bldP spid="661519" grpId="0"/>
      <p:bldP spid="661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一、品牌的意義 </a:t>
            </a:r>
            <a:r>
              <a:rPr lang="en-US" altLang="zh-TW" sz="2400" dirty="0" smtClean="0">
                <a:solidFill>
                  <a:srgbClr val="FF9900"/>
                </a:solidFill>
              </a:rPr>
              <a:t>3/3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600200"/>
            <a:ext cx="8229600" cy="1701800"/>
          </a:xfrm>
        </p:spPr>
        <p:txBody>
          <a:bodyPr/>
          <a:lstStyle/>
          <a:p>
            <a:r>
              <a:rPr lang="zh-CN" altLang="en-US"/>
              <a:t>品牌的意義</a:t>
            </a:r>
          </a:p>
          <a:p>
            <a:pPr lvl="1"/>
            <a:r>
              <a:rPr lang="zh-TW" altLang="en-US"/>
              <a:t>消費者感受到的品牌四大構面</a:t>
            </a:r>
            <a:r>
              <a:rPr lang="zh-CN" altLang="en-US"/>
              <a:t>：</a:t>
            </a:r>
            <a:r>
              <a:rPr lang="en-US" altLang="zh-CN"/>
              <a:t>AFBP</a:t>
            </a:r>
            <a:endParaRPr lang="en-US" altLang="zh-TW"/>
          </a:p>
        </p:txBody>
      </p:sp>
      <p:sp>
        <p:nvSpPr>
          <p:cNvPr id="662532" name="Line 4"/>
          <p:cNvSpPr>
            <a:spLocks noChangeShapeType="1"/>
          </p:cNvSpPr>
          <p:nvPr/>
        </p:nvSpPr>
        <p:spPr bwMode="auto">
          <a:xfrm>
            <a:off x="3635375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2533" name="Line 5"/>
          <p:cNvSpPr>
            <a:spLocks noChangeShapeType="1"/>
          </p:cNvSpPr>
          <p:nvPr/>
        </p:nvSpPr>
        <p:spPr bwMode="auto">
          <a:xfrm>
            <a:off x="5795963" y="32861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62534" name="AutoShape 6"/>
          <p:cNvSpPr>
            <a:spLocks/>
          </p:cNvSpPr>
          <p:nvPr/>
        </p:nvSpPr>
        <p:spPr bwMode="auto">
          <a:xfrm rot="5400000">
            <a:off x="4624387" y="-38099"/>
            <a:ext cx="295275" cy="6654800"/>
          </a:xfrm>
          <a:prstGeom prst="leftBracket">
            <a:avLst>
              <a:gd name="adj" fmla="val 1878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2535" name="Rectangle 7"/>
          <p:cNvSpPr>
            <a:spLocks noChangeArrowheads="1"/>
          </p:cNvSpPr>
          <p:nvPr/>
        </p:nvSpPr>
        <p:spPr bwMode="auto">
          <a:xfrm>
            <a:off x="611188" y="3462338"/>
            <a:ext cx="1600200" cy="831850"/>
          </a:xfrm>
          <a:prstGeom prst="rect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屬性</a:t>
            </a:r>
          </a:p>
          <a:p>
            <a:pPr algn="ctr"/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ttributes</a:t>
            </a:r>
          </a:p>
        </p:txBody>
      </p:sp>
      <p:sp>
        <p:nvSpPr>
          <p:cNvPr id="662536" name="Rectangle 8"/>
          <p:cNvSpPr>
            <a:spLocks noChangeArrowheads="1"/>
          </p:cNvSpPr>
          <p:nvPr/>
        </p:nvSpPr>
        <p:spPr bwMode="auto">
          <a:xfrm>
            <a:off x="2827338" y="3430588"/>
            <a:ext cx="1600200" cy="831850"/>
          </a:xfrm>
          <a:prstGeom prst="rect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功能</a:t>
            </a:r>
          </a:p>
          <a:p>
            <a:pPr algn="ctr"/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unctions</a:t>
            </a:r>
          </a:p>
        </p:txBody>
      </p:sp>
      <p:sp>
        <p:nvSpPr>
          <p:cNvPr id="662537" name="Rectangle 9"/>
          <p:cNvSpPr>
            <a:spLocks noChangeArrowheads="1"/>
          </p:cNvSpPr>
          <p:nvPr/>
        </p:nvSpPr>
        <p:spPr bwMode="auto">
          <a:xfrm>
            <a:off x="5003800" y="3462338"/>
            <a:ext cx="1600200" cy="831850"/>
          </a:xfrm>
          <a:prstGeom prst="rect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利益</a:t>
            </a:r>
          </a:p>
          <a:p>
            <a:pPr algn="ctr"/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B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enefits</a:t>
            </a:r>
          </a:p>
        </p:txBody>
      </p:sp>
      <p:sp>
        <p:nvSpPr>
          <p:cNvPr id="662538" name="Rectangle 10"/>
          <p:cNvSpPr>
            <a:spLocks noChangeArrowheads="1"/>
          </p:cNvSpPr>
          <p:nvPr/>
        </p:nvSpPr>
        <p:spPr bwMode="auto">
          <a:xfrm>
            <a:off x="7215188" y="3462338"/>
            <a:ext cx="1749425" cy="831850"/>
          </a:xfrm>
          <a:prstGeom prst="rect">
            <a:avLst/>
          </a:prstGeom>
          <a:solidFill>
            <a:srgbClr val="FFFF66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個性</a:t>
            </a:r>
          </a:p>
          <a:p>
            <a:pPr algn="ctr"/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ersonalities</a:t>
            </a:r>
          </a:p>
        </p:txBody>
      </p:sp>
      <p:sp>
        <p:nvSpPr>
          <p:cNvPr id="662539" name="AutoShape 11"/>
          <p:cNvSpPr>
            <a:spLocks noChangeArrowheads="1"/>
          </p:cNvSpPr>
          <p:nvPr/>
        </p:nvSpPr>
        <p:spPr bwMode="auto">
          <a:xfrm>
            <a:off x="2339975" y="3573463"/>
            <a:ext cx="381000" cy="533400"/>
          </a:xfrm>
          <a:prstGeom prst="rightArrow">
            <a:avLst>
              <a:gd name="adj1" fmla="val 38194"/>
              <a:gd name="adj2" fmla="val 45417"/>
            </a:avLst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2540" name="AutoShape 12"/>
          <p:cNvSpPr>
            <a:spLocks noChangeArrowheads="1"/>
          </p:cNvSpPr>
          <p:nvPr/>
        </p:nvSpPr>
        <p:spPr bwMode="auto">
          <a:xfrm>
            <a:off x="4498975" y="3573463"/>
            <a:ext cx="381000" cy="533400"/>
          </a:xfrm>
          <a:prstGeom prst="rightArrow">
            <a:avLst>
              <a:gd name="adj1" fmla="val 38194"/>
              <a:gd name="adj2" fmla="val 45417"/>
            </a:avLst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2541" name="AutoShape 13"/>
          <p:cNvSpPr>
            <a:spLocks noChangeArrowheads="1"/>
          </p:cNvSpPr>
          <p:nvPr/>
        </p:nvSpPr>
        <p:spPr bwMode="auto">
          <a:xfrm>
            <a:off x="6731000" y="3573463"/>
            <a:ext cx="381000" cy="533400"/>
          </a:xfrm>
          <a:prstGeom prst="rightArrow">
            <a:avLst>
              <a:gd name="adj1" fmla="val 38194"/>
              <a:gd name="adj2" fmla="val 45417"/>
            </a:avLst>
          </a:prstGeom>
          <a:solidFill>
            <a:srgbClr val="CCFF99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2542" name="Text Box 14"/>
          <p:cNvSpPr txBox="1">
            <a:spLocks noChangeArrowheads="1"/>
          </p:cNvSpPr>
          <p:nvPr/>
        </p:nvSpPr>
        <p:spPr bwMode="auto">
          <a:xfrm>
            <a:off x="611188" y="4581525"/>
            <a:ext cx="171767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CN" altLang="en-US" sz="2400">
                <a:latin typeface="Times New Roman" pitchFamily="18" charset="0"/>
                <a:ea typeface="標楷體" pitchFamily="65" charset="-120"/>
              </a:rPr>
              <a:t>某手提電腦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黑色外型</a:t>
            </a:r>
            <a:endParaRPr lang="zh-TW" altLang="zh-CN" sz="2400">
              <a:latin typeface="Times New Roman" pitchFamily="18" charset="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zh-CN" altLang="en-US" sz="2400">
                <a:latin typeface="Times New Roman" pitchFamily="18" charset="0"/>
                <a:ea typeface="標楷體" pitchFamily="65" charset="-120"/>
              </a:rPr>
              <a:t>兩年保證</a:t>
            </a:r>
          </a:p>
        </p:txBody>
      </p:sp>
      <p:sp>
        <p:nvSpPr>
          <p:cNvPr id="662543" name="Text Box 15"/>
          <p:cNvSpPr txBox="1">
            <a:spLocks noChangeArrowheads="1"/>
          </p:cNvSpPr>
          <p:nvPr/>
        </p:nvSpPr>
        <p:spPr bwMode="auto">
          <a:xfrm>
            <a:off x="250825" y="4868863"/>
            <a:ext cx="4895850" cy="1625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內在屬性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產品的規格及物質特色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直接影響產品的基本功能與表現。</a:t>
            </a:r>
            <a:endParaRPr lang="zh-TW" altLang="zh-CN" sz="24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外在屬性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外加給產品、對基本功能沒有影響的屬性 </a:t>
            </a:r>
          </a:p>
        </p:txBody>
      </p:sp>
      <p:sp>
        <p:nvSpPr>
          <p:cNvPr id="662544" name="Text Box 16"/>
          <p:cNvSpPr txBox="1">
            <a:spLocks noChangeArrowheads="1"/>
          </p:cNvSpPr>
          <p:nvPr/>
        </p:nvSpPr>
        <p:spPr bwMode="auto">
          <a:xfrm>
            <a:off x="2700338" y="4581525"/>
            <a:ext cx="184308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視覺效果</a:t>
            </a:r>
            <a:r>
              <a:rPr lang="zh-CN" altLang="en-US" sz="2400">
                <a:latin typeface="Times New Roman" pitchFamily="18" charset="0"/>
                <a:ea typeface="標楷體" pitchFamily="65" charset="-120"/>
              </a:rPr>
              <a:t>、安心效果</a:t>
            </a:r>
            <a:endParaRPr lang="zh-TW" altLang="en-US" sz="24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62545" name="Text Box 17"/>
          <p:cNvSpPr txBox="1">
            <a:spLocks noChangeArrowheads="1"/>
          </p:cNvSpPr>
          <p:nvPr/>
        </p:nvSpPr>
        <p:spPr bwMode="auto">
          <a:xfrm>
            <a:off x="4932363" y="4581525"/>
            <a:ext cx="1717675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給人理性、</a:t>
            </a:r>
          </a:p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沈著的感覺</a:t>
            </a:r>
          </a:p>
        </p:txBody>
      </p:sp>
      <p:sp>
        <p:nvSpPr>
          <p:cNvPr id="662546" name="Text Box 18"/>
          <p:cNvSpPr txBox="1">
            <a:spLocks noChangeArrowheads="1"/>
          </p:cNvSpPr>
          <p:nvPr/>
        </p:nvSpPr>
        <p:spPr bwMode="auto">
          <a:xfrm>
            <a:off x="7308850" y="4581525"/>
            <a:ext cx="1439863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適合</a:t>
            </a:r>
            <a:endParaRPr lang="zh-TW" altLang="zh-CN" sz="240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專業人士</a:t>
            </a:r>
          </a:p>
        </p:txBody>
      </p:sp>
      <p:sp>
        <p:nvSpPr>
          <p:cNvPr id="662547" name="Text Box 19"/>
          <p:cNvSpPr txBox="1">
            <a:spLocks noChangeArrowheads="1"/>
          </p:cNvSpPr>
          <p:nvPr/>
        </p:nvSpPr>
        <p:spPr bwMode="auto">
          <a:xfrm>
            <a:off x="2555875" y="4868863"/>
            <a:ext cx="2735263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CN" altLang="en-US" sz="24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產品的作用與表現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62548" name="Text Box 20"/>
          <p:cNvSpPr txBox="1">
            <a:spLocks noChangeArrowheads="1"/>
          </p:cNvSpPr>
          <p:nvPr/>
        </p:nvSpPr>
        <p:spPr bwMode="auto">
          <a:xfrm>
            <a:off x="4427538" y="4868863"/>
            <a:ext cx="3095625" cy="8223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1042988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給消費者什麼好處，或解決什麼問題？ </a:t>
            </a:r>
          </a:p>
        </p:txBody>
      </p:sp>
      <p:sp>
        <p:nvSpPr>
          <p:cNvPr id="662549" name="Rectangle 21"/>
          <p:cNvSpPr>
            <a:spLocks noChangeArrowheads="1"/>
          </p:cNvSpPr>
          <p:nvPr/>
        </p:nvSpPr>
        <p:spPr bwMode="auto">
          <a:xfrm>
            <a:off x="6227763" y="4868863"/>
            <a:ext cx="2663825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品牌的人格化描述 </a:t>
            </a:r>
          </a:p>
        </p:txBody>
      </p:sp>
      <p:sp>
        <p:nvSpPr>
          <p:cNvPr id="662550" name="Line 22"/>
          <p:cNvSpPr>
            <a:spLocks noChangeShapeType="1"/>
          </p:cNvSpPr>
          <p:nvPr/>
        </p:nvSpPr>
        <p:spPr bwMode="auto">
          <a:xfrm>
            <a:off x="1331913" y="4221163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2551" name="Line 23"/>
          <p:cNvSpPr>
            <a:spLocks noChangeShapeType="1"/>
          </p:cNvSpPr>
          <p:nvPr/>
        </p:nvSpPr>
        <p:spPr bwMode="auto">
          <a:xfrm>
            <a:off x="3419475" y="42211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2552" name="Line 24"/>
          <p:cNvSpPr>
            <a:spLocks noChangeShapeType="1"/>
          </p:cNvSpPr>
          <p:nvPr/>
        </p:nvSpPr>
        <p:spPr bwMode="auto">
          <a:xfrm>
            <a:off x="5580063" y="4221163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2553" name="Line 25"/>
          <p:cNvSpPr>
            <a:spLocks noChangeShapeType="1"/>
          </p:cNvSpPr>
          <p:nvPr/>
        </p:nvSpPr>
        <p:spPr bwMode="auto">
          <a:xfrm flipH="1">
            <a:off x="7596188" y="4221163"/>
            <a:ext cx="3603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39750" y="2420938"/>
            <a:ext cx="8569325" cy="4060825"/>
            <a:chOff x="376" y="754"/>
            <a:chExt cx="5272" cy="3698"/>
          </a:xfrm>
        </p:grpSpPr>
        <p:sp>
          <p:nvSpPr>
            <p:cNvPr id="662555" name="Oval 27"/>
            <p:cNvSpPr>
              <a:spLocks noChangeArrowheads="1"/>
            </p:cNvSpPr>
            <p:nvPr/>
          </p:nvSpPr>
          <p:spPr bwMode="auto">
            <a:xfrm>
              <a:off x="4468" y="754"/>
              <a:ext cx="1180" cy="3401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2556" name="Line 28"/>
            <p:cNvSpPr>
              <a:spLocks noChangeShapeType="1"/>
            </p:cNvSpPr>
            <p:nvPr/>
          </p:nvSpPr>
          <p:spPr bwMode="auto">
            <a:xfrm flipH="1">
              <a:off x="4286" y="3702"/>
              <a:ext cx="363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2557" name="Text Box 29"/>
            <p:cNvSpPr txBox="1">
              <a:spLocks noChangeArrowheads="1"/>
            </p:cNvSpPr>
            <p:nvPr/>
          </p:nvSpPr>
          <p:spPr bwMode="auto">
            <a:xfrm>
              <a:off x="376" y="3637"/>
              <a:ext cx="3864" cy="81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defTabSz="1042988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defTabSz="1042988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24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因為品牌有個性，它才能成為重要的競爭武器</a:t>
              </a:r>
            </a:p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None/>
              </a:pPr>
              <a:r>
                <a:rPr lang="zh-TW" altLang="en-US" sz="24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甚至代表一家企業的文化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7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23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62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2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6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62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6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62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6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6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42" grpId="0" animBg="1" autoUpdateAnimBg="0"/>
      <p:bldP spid="662543" grpId="0" animBg="1" autoUpdateAnimBg="0"/>
      <p:bldP spid="662544" grpId="0" animBg="1" autoUpdateAnimBg="0"/>
      <p:bldP spid="662545" grpId="0" animBg="1" autoUpdateAnimBg="0"/>
      <p:bldP spid="662546" grpId="0" animBg="1" autoUpdateAnimBg="0"/>
      <p:bldP spid="662547" grpId="0" animBg="1" autoUpdateAnimBg="0"/>
      <p:bldP spid="662548" grpId="0" animBg="1" autoUpdateAnimBg="0"/>
      <p:bldP spid="662549" grpId="0" animBg="1" autoUpdateAnimBg="0"/>
      <p:bldP spid="662550" grpId="0" animBg="1"/>
      <p:bldP spid="662551" grpId="0" animBg="1"/>
      <p:bldP spid="662552" grpId="0" animBg="1"/>
      <p:bldP spid="6625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07375" cy="49212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zh-TW" altLang="en-US"/>
              <a:t>品牌的功能（消費者角度）</a:t>
            </a:r>
          </a:p>
          <a:p>
            <a:pPr lvl="1"/>
            <a:r>
              <a:rPr lang="zh-TW" altLang="en-US"/>
              <a:t>濃縮資訊與協助辨識</a:t>
            </a:r>
          </a:p>
          <a:p>
            <a:pPr lvl="2"/>
            <a:r>
              <a:rPr lang="zh-TW" altLang="en-US"/>
              <a:t>產品種類繁雜，消費者藉由品牌濃縮資訊</a:t>
            </a:r>
          </a:p>
          <a:p>
            <a:pPr lvl="1"/>
            <a:r>
              <a:rPr lang="zh-TW" altLang="en-US"/>
              <a:t>提高購買效率</a:t>
            </a:r>
          </a:p>
          <a:p>
            <a:pPr lvl="2"/>
            <a:r>
              <a:rPr lang="zh-TW" altLang="en-US"/>
              <a:t>濃縮資訊之後，讓消費者的購買決策省時省力</a:t>
            </a:r>
          </a:p>
          <a:p>
            <a:pPr lvl="1"/>
            <a:r>
              <a:rPr lang="zh-TW" altLang="en-US"/>
              <a:t>提供心理保障</a:t>
            </a:r>
          </a:p>
          <a:p>
            <a:pPr lvl="2"/>
            <a:r>
              <a:rPr lang="zh-TW" altLang="en-US"/>
              <a:t>知名品牌在市場上的良好形象和信賴感，成為消費者心目中的品質保證 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二、品牌的功能 </a:t>
            </a:r>
            <a:r>
              <a:rPr lang="en-US" altLang="zh-CN" sz="2400" dirty="0" smtClean="0">
                <a:solidFill>
                  <a:srgbClr val="FF9900"/>
                </a:solidFill>
              </a:rPr>
              <a:t>1</a:t>
            </a:r>
            <a:r>
              <a:rPr lang="en-US" altLang="zh-TW" sz="2400" dirty="0" smtClean="0">
                <a:solidFill>
                  <a:srgbClr val="FF9900"/>
                </a:solidFill>
              </a:rPr>
              <a:t>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8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08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AutoShape 2"/>
          <p:cNvSpPr>
            <a:spLocks noChangeArrowheads="1"/>
          </p:cNvSpPr>
          <p:nvPr/>
        </p:nvSpPr>
        <p:spPr bwMode="auto">
          <a:xfrm>
            <a:off x="827088" y="1412875"/>
            <a:ext cx="7058025" cy="5256213"/>
          </a:xfrm>
          <a:prstGeom prst="cloudCallout">
            <a:avLst>
              <a:gd name="adj1" fmla="val -38866"/>
              <a:gd name="adj2" fmla="val 41634"/>
            </a:avLst>
          </a:prstGeom>
          <a:solidFill>
            <a:srgbClr val="FFFF99"/>
          </a:solidFill>
          <a:ln w="19050">
            <a:solidFill>
              <a:srgbClr val="CC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1042988">
              <a:spcBef>
                <a:spcPct val="20000"/>
              </a:spcBef>
              <a:buClr>
                <a:srgbClr val="0000CC"/>
              </a:buClr>
              <a:buFont typeface="Wingdings" pitchFamily="2" charset="2"/>
              <a:buNone/>
            </a:pPr>
            <a:endParaRPr lang="zh-TW" altLang="zh-TW" sz="240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2052638" y="2133600"/>
            <a:ext cx="66960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說到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XXX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義大利餐廳，</a:t>
            </a:r>
            <a:r>
              <a:rPr lang="zh-CN" altLang="en-US" sz="2400" dirty="0">
                <a:latin typeface="標楷體" pitchFamily="65" charset="-120"/>
                <a:ea typeface="標楷體" pitchFamily="65" charset="-120"/>
              </a:rPr>
              <a:t>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中立刻浮現</a:t>
            </a:r>
            <a:r>
              <a:rPr lang="zh-CN" altLang="en-US" sz="2400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endParaRPr lang="zh-TW" altLang="zh-CN" sz="2400" dirty="0">
              <a:solidFill>
                <a:srgbClr val="006699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rgbClr val="006699"/>
                </a:solidFill>
                <a:latin typeface="標楷體" pitchFamily="65" charset="-120"/>
                <a:ea typeface="標楷體" pitchFamily="65" charset="-120"/>
              </a:rPr>
              <a:t>招牌菜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（蕃茄海鮮義大利麵）</a:t>
            </a:r>
          </a:p>
          <a:p>
            <a:r>
              <a:rPr lang="zh-TW" altLang="en-US" sz="2400" dirty="0">
                <a:solidFill>
                  <a:srgbClr val="006699"/>
                </a:solidFill>
                <a:latin typeface="標楷體" pitchFamily="65" charset="-120"/>
                <a:ea typeface="標楷體" pitchFamily="65" charset="-120"/>
              </a:rPr>
              <a:t>口味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（濃稠料多酸味夠）</a:t>
            </a:r>
          </a:p>
          <a:p>
            <a:r>
              <a:rPr lang="zh-TW" altLang="en-US" sz="2400" dirty="0">
                <a:solidFill>
                  <a:srgbClr val="006699"/>
                </a:solidFill>
                <a:latin typeface="標楷體" pitchFamily="65" charset="-120"/>
                <a:ea typeface="標楷體" pitchFamily="65" charset="-120"/>
              </a:rPr>
              <a:t>店內風格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（輕鬆年輕的氣氛）</a:t>
            </a:r>
          </a:p>
          <a:p>
            <a:r>
              <a:rPr lang="zh-TW" altLang="en-US" sz="2400" dirty="0">
                <a:solidFill>
                  <a:srgbClr val="006699"/>
                </a:solidFill>
                <a:latin typeface="標楷體" pitchFamily="65" charset="-120"/>
                <a:ea typeface="標楷體" pitchFamily="65" charset="-120"/>
              </a:rPr>
              <a:t>特點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（約要排隊半小時）</a:t>
            </a:r>
          </a:p>
          <a:p>
            <a:r>
              <a:rPr lang="zh-TW" altLang="en-US" sz="2400" dirty="0">
                <a:solidFill>
                  <a:srgbClr val="006699"/>
                </a:solidFill>
                <a:latin typeface="標楷體" pitchFamily="65" charset="-120"/>
                <a:ea typeface="標楷體" pitchFamily="65" charset="-120"/>
              </a:rPr>
              <a:t>價格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NT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180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資訊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zh-CN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幫助你依照消費需求快速決策，</a:t>
            </a:r>
            <a:endParaRPr lang="zh-TW" altLang="zh-CN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也降低你的消費風險。</a:t>
            </a:r>
          </a:p>
          <a:p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二、品牌的功能 </a:t>
            </a:r>
            <a:r>
              <a:rPr lang="en-US" altLang="zh-CN" sz="2400" dirty="0" smtClean="0">
                <a:solidFill>
                  <a:srgbClr val="FF9900"/>
                </a:solidFill>
              </a:rPr>
              <a:t>2</a:t>
            </a:r>
            <a:r>
              <a:rPr lang="en-US" altLang="zh-TW" sz="2400" dirty="0" smtClean="0">
                <a:solidFill>
                  <a:srgbClr val="FF9900"/>
                </a:solidFill>
              </a:rPr>
              <a:t>/3</a:t>
            </a:r>
            <a:endParaRPr lang="en-US" altLang="zh-TW" sz="2400" dirty="0">
              <a:solidFill>
                <a:srgbClr val="FF99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29670"/>
            <a:ext cx="2337048" cy="186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66F88-8495-489B-A5FE-AE985064A4F9}" type="slidenum">
              <a:rPr lang="en-US" altLang="zh-TW" smtClean="0"/>
              <a:pPr>
                <a:defRPr/>
              </a:pPr>
              <a:t>9</a:t>
            </a:fld>
            <a:r>
              <a:rPr lang="en-US" altLang="zh-TW" dirty="0" smtClean="0"/>
              <a:t>/16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83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build="p"/>
    </p:bldLst>
  </p:timing>
</p:sld>
</file>

<file path=ppt/theme/theme1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946</Words>
  <Application>Microsoft Office PowerPoint</Application>
  <PresentationFormat>如螢幕大小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MingliU</vt:lpstr>
      <vt:lpstr>新細明體</vt:lpstr>
      <vt:lpstr>標楷體</vt:lpstr>
      <vt:lpstr>Arial</vt:lpstr>
      <vt:lpstr>Times New Roman</vt:lpstr>
      <vt:lpstr>Times New Roman TUR</vt:lpstr>
      <vt:lpstr>Wingdings</vt:lpstr>
      <vt:lpstr>1_自訂設計</vt:lpstr>
      <vt:lpstr>6.品牌經營：為產品塑造性格</vt:lpstr>
      <vt:lpstr>教學大綱</vt:lpstr>
      <vt:lpstr>生活與行銷</vt:lpstr>
      <vt:lpstr>生活與行銷</vt:lpstr>
      <vt:lpstr>一、品牌的意義 1/3</vt:lpstr>
      <vt:lpstr>一、品牌的意義 2/3</vt:lpstr>
      <vt:lpstr>一、品牌的意義 3/3</vt:lpstr>
      <vt:lpstr>二、品牌的功能 1/3</vt:lpstr>
      <vt:lpstr>二、品牌的功能 2/3</vt:lpstr>
      <vt:lpstr>二、品牌的功能 3/3</vt:lpstr>
      <vt:lpstr>三、品牌決策 1/3</vt:lpstr>
      <vt:lpstr>三、品牌決策 2/3</vt:lpstr>
      <vt:lpstr>三、品牌決策 3/3</vt:lpstr>
      <vt:lpstr>四、品牌權益1/2</vt:lpstr>
      <vt:lpstr>四、品牌權益2/2</vt:lpstr>
      <vt:lpstr>五、品牌命名與設計 1/1</vt:lpstr>
    </vt:vector>
  </TitlesOfParts>
  <Company>CCU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 行銷環境</dc:title>
  <dc:creator>CCU</dc:creator>
  <cp:lastModifiedBy>user</cp:lastModifiedBy>
  <cp:revision>76</cp:revision>
  <dcterms:created xsi:type="dcterms:W3CDTF">2008-08-17T14:05:13Z</dcterms:created>
  <dcterms:modified xsi:type="dcterms:W3CDTF">2019-09-06T00:50:58Z</dcterms:modified>
</cp:coreProperties>
</file>