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2" r:id="rId3"/>
    <p:sldId id="301" r:id="rId4"/>
    <p:sldId id="304" r:id="rId5"/>
    <p:sldId id="300" r:id="rId6"/>
    <p:sldId id="293" r:id="rId7"/>
    <p:sldId id="294" r:id="rId8"/>
    <p:sldId id="289" r:id="rId9"/>
    <p:sldId id="290" r:id="rId10"/>
    <p:sldId id="295" r:id="rId11"/>
    <p:sldId id="268" r:id="rId12"/>
    <p:sldId id="296" r:id="rId13"/>
    <p:sldId id="273" r:id="rId14"/>
    <p:sldId id="299" r:id="rId15"/>
    <p:sldId id="269" r:id="rId16"/>
    <p:sldId id="303" r:id="rId17"/>
    <p:sldId id="271" r:id="rId18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1CEF6"/>
    <a:srgbClr val="9E98EC"/>
    <a:srgbClr val="7067E3"/>
    <a:srgbClr val="FBCEC9"/>
    <a:srgbClr val="7A1308"/>
    <a:srgbClr val="93F28E"/>
    <a:srgbClr val="1BB014"/>
    <a:srgbClr val="F0301C"/>
    <a:srgbClr val="1105F9"/>
    <a:srgbClr val="3FE93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9" autoAdjust="0"/>
    <p:restoredTop sz="80622" autoAdjust="0"/>
  </p:normalViewPr>
  <p:slideViewPr>
    <p:cSldViewPr>
      <p:cViewPr>
        <p:scale>
          <a:sx n="66" d="100"/>
          <a:sy n="66" d="100"/>
        </p:scale>
        <p:origin x="-726" y="-10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F21E7-7D3F-4848-ABAA-E6FD06B2C4E0}" type="datetimeFigureOut">
              <a:rPr lang="zh-TW" altLang="en-US" smtClean="0"/>
              <a:pPr/>
              <a:t>2013/12/27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36E21-A93F-40CE-B848-8B289336C5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82405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43485-7B6B-4CCE-BB8E-D723DDD189D0}" type="datetimeFigureOut">
              <a:rPr lang="zh-TW" altLang="en-US" smtClean="0"/>
              <a:pPr/>
              <a:t>2013/12/27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F2AC-E45D-4D72-8F88-73589106F9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745990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FF2AC-E45D-4D72-8F88-73589106F9E2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595941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/>
              <a:t>擬餌＝路亞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最早其實是由天才小釣手一書，在翻譯</a:t>
            </a:r>
            <a:r>
              <a:rPr lang="en-US" altLang="zh-TW" dirty="0" smtClean="0"/>
              <a:t>LURE</a:t>
            </a:r>
            <a:r>
              <a:rPr lang="zh-TW" altLang="en-US" dirty="0" smtClean="0"/>
              <a:t>成中文時，翻譯者直接音譯過來的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路亞是甚麼</a:t>
            </a:r>
            <a:r>
              <a:rPr lang="en-US" altLang="zh-TW" dirty="0" smtClean="0"/>
              <a:t>?</a:t>
            </a:r>
            <a:r>
              <a:rPr lang="zh-TW" altLang="en-US" dirty="0" smtClean="0"/>
              <a:t>路亞兩字來自英文</a:t>
            </a:r>
            <a:r>
              <a:rPr lang="en-US" altLang="zh-TW" dirty="0" smtClean="0"/>
              <a:t>Fishing lure</a:t>
            </a:r>
            <a:r>
              <a:rPr lang="zh-TW" altLang="en-US" dirty="0" smtClean="0"/>
              <a:t>的</a:t>
            </a:r>
            <a:r>
              <a:rPr lang="en-US" altLang="zh-TW" dirty="0" smtClean="0"/>
              <a:t>"Lure"</a:t>
            </a:r>
            <a:r>
              <a:rPr lang="zh-TW" altLang="en-US" dirty="0" smtClean="0"/>
              <a:t>一字， 泛指誘惑、引誘、誘餌之意；也就是說，路亞釣法，是用各類的假餌來 吸引魚類的注意，讓魚誤認那是美味的食物而一口咬下。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FF2AC-E45D-4D72-8F88-73589106F9E2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20135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因外型如鉛筆一般所以又叫鉛筆型擬餌，是主攻水表層模仿小魚兒在水面覓食或呼吸的動作，又如同小魚在水面一張一合的呼吸或左右游移的動作 。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匙型亮片是利用擬餌本身的金屬反光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`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拖曳水花刺激掠食魚種，匙型餌是利用腹部弧形的凹槽造成水阻做出旋轉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`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擺動吸引魚兒，品質較好的匙型擬餌因厚薄度的不同，也能做出魚兒左右擺動的泳姿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dirty="0" smtClean="0"/>
              <a:t>3.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因配重的關係，所以能靠技巧讓它搜尋表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`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中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`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底全水域，所以又有人稱全泳層擬餌，利用頭部的平面微凹部份造成水阻，形成左右快速的顫抖前進，也可運用竿子的角度與收線的快慢做出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字形上下游走的姿態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顧名思義就是不收線時會浮在水面上的擬餌 </a:t>
            </a:r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旋轉亮片擬餌適合用於廣大水域中快速搜尋魚蹤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你可以用它來在短時間內搜尋較大的區域及不同的深度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但其目的也是要做出餌魚在水麵上表現出的活潑生態，進而引起目標魚的注意，當中也就是在魚體吻部有一凹槽，能讓它在晃餌同時，藉由此凹槽經 釣手操竿拖曳撞擊水麵產生大小不一的水花，進而引起魚兒攻餌的慾望，</a:t>
            </a:r>
            <a:endParaRPr lang="en-US" altLang="zh-TW" dirty="0" smtClean="0"/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其一特徵是有一片相當大的導水板，藉由大型的導板潛入水中，此種擬餌可依據舌板的長度與大小來了解潛降的深淺，同時做出魚兒的泳姿，</a:t>
            </a:r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此種擬餌專攻底層，顏色通長為深色系，主要是模擬生物鑽土覓食的動作。技巧多種，是一種很有趣的擬餌。</a:t>
            </a:r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dirty="0" smtClean="0"/>
              <a:t>9.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複合式擬餌是由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`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鋼絲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`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旋轉亮片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`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重量鉛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`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塑膠條所組成，在水中拖曳會使鋼絲上的亮片快速轉動，一明一暗的效果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`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會讓魚兒誤認為是小魚群張開大口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FF2AC-E45D-4D72-8F88-73589106F9E2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405131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搖擺型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舌板長度控制及極端的寬幅設計，實現了快速拉回也會有高度的擺動和滾動作反應。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其攻佔了淺層水面的區域，也具備了任誰都能容易使用的優越操作性。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2</a:t>
            </a:r>
            <a:r>
              <a:rPr lang="zh-TW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淺灘用扁身型假餌</a:t>
            </a:r>
            <a:endParaRPr lang="zh-TW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只有扁平的流線外型，才能在表層上演出耀眼的閃爍光芒及強大的波動，且還具有完美的操控動作反應，不管是猛烈迅速或是緩慢細微的操竿動作，都能有令你滿意的表現；此外，只要把捲線收回，就能有效吸引鱸魚注意。</a:t>
            </a:r>
          </a:p>
          <a:p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3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輕量化材質，再加上後方重心設計配合，能把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球的功效做最大的發揮，不論是誰都能簡單的上演遛狗動作。</a:t>
            </a:r>
          </a:p>
          <a:p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4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流線外型設計，再加上絕佳之重心配置，可以自動調整行進方向和角度，因此能維持直線前進，使螺旋槳順暢的轉動而產生波動，進而吸引魚類就餌。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5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期待已久的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REALIS VIBRATION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加大尺寸路亞豋場！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FF2AC-E45D-4D72-8F88-73589106F9E2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907786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、擬餌方便攜帶，隨用隨取，可省去了大包小包和綁鉤調漂的麻煩，也不需要考慮鮮活魚餌的保存攜帶問題。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、路亞環保，使用路亞釣法絕對不會對水質造成任何污染，在保護環境方面功不可沒。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、路亞屬於主動攻擊性釣法，比起台釣的魚餌拋下去等上鉤的來說，更加積極。將傳統釣法的被動等魚變為主動找魚，用擬餌打破魚兒本身所處的寂靜，使之受到引誘或引起煩躁。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、路亞釣法在時間和地域上沒有局限，無論你是何時何地，無論白天黑夜，你都可以任意飛竿，台釣必須選址，必須有平坦的岸邊才能搭台施釣，而且晚上還要帶上電燈，否則無法施釣。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缺點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但 其 缺 點 是 因 它 種 類 繁 ， 每 種 擬 餌 都 有 自 己 的 使 用方 法 和 對 象 魚 ， 因 此 初 學 者 多 不 知 道 要 買 哪 一 種 才 是 真 正 適 合 自 己 使用 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軟蟲的缺點是它是消耗品，魚咬一咬軟蟲就會爛掉，必須更換新的，不過被魚咬爛我想那隻軟蟲也夠值得了，應該也釣得很過癮了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於是若從路亞箱中放了一堆不用的鐵板來看，這時就好像不太經濟也不太環保，尤其鐵板路亞又多是重金屬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「鉛」所製造，而這就是它的缺點了！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咬不爛」，這是它的優點，但也是其缺點！何解？因為白帶魚有著一口鋒利的牙齒，很容易在鐵板路亞上留下深深的齒痕，使其漸漸脫漆，於是中魚率便慢慢地降低，而這正是因為外表的夜光塗料已經不見；所以常看到釣手在家用夜光漆修補鐵板，只不過效果已沒有當初新買的好用，頗有一種「食之無味，棄之可惜」的感覺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FF2AC-E45D-4D72-8F88-73589106F9E2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319465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ctr" latinLnBrk="0" hangingPunct="1"/>
            <a:endParaRPr lang="zh-TW" altLang="zh-TW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FF2AC-E45D-4D72-8F88-73589106F9E2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792700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FF2AC-E45D-4D72-8F88-73589106F9E2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61952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2B12EDC-E0D8-4386-BEA9-DC5AF76086A3}" type="datetime1">
              <a:rPr lang="zh-TW" altLang="en-US" smtClean="0"/>
              <a:pPr/>
              <a:t>2013/12/27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C5B8C43-EE8D-4511-834D-FEA19138E4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02FA-15F5-48A7-8E3A-85804AB7A368}" type="datetime1">
              <a:rPr lang="zh-TW" altLang="en-US" smtClean="0"/>
              <a:pPr/>
              <a:t>2013/12/27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8C43-EE8D-4511-834D-FEA19138E4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6DDF-AEC0-42AF-8C7B-A2B8F23A1231}" type="datetime1">
              <a:rPr lang="zh-TW" altLang="en-US" smtClean="0"/>
              <a:pPr/>
              <a:t>2013/12/27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8C43-EE8D-4511-834D-FEA19138E4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B61F-B406-42A7-B946-926F93B37BB9}" type="datetime1">
              <a:rPr lang="zh-TW" altLang="en-US" smtClean="0"/>
              <a:pPr/>
              <a:t>2013/12/27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8C43-EE8D-4511-834D-FEA19138E4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3511-6666-43D5-8416-458A94F15300}" type="datetime1">
              <a:rPr lang="zh-TW" altLang="en-US" smtClean="0"/>
              <a:pPr/>
              <a:t>2013/12/27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8C43-EE8D-4511-834D-FEA19138E4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C132-A1A7-4FA5-80C8-AFDBE7A4224A}" type="datetime1">
              <a:rPr lang="zh-TW" altLang="en-US" smtClean="0"/>
              <a:pPr/>
              <a:t>2013/12/27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8C43-EE8D-4511-834D-FEA19138E4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78B41F-C509-4193-A097-38DB6B899126}" type="datetime1">
              <a:rPr lang="zh-TW" altLang="en-US" smtClean="0"/>
              <a:pPr/>
              <a:t>2013/12/27</a:t>
            </a:fld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B8C43-EE8D-4511-834D-FEA19138E41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  <p:transition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0783C77-7D8F-4B1C-A9E5-7D31D8731347}" type="datetime1">
              <a:rPr lang="zh-TW" altLang="en-US" smtClean="0"/>
              <a:pPr/>
              <a:t>2013/12/27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C5B8C43-EE8D-4511-834D-FEA19138E4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6A32-6713-42BD-9233-8E1C39D12E14}" type="datetime1">
              <a:rPr lang="zh-TW" altLang="en-US" smtClean="0"/>
              <a:pPr/>
              <a:t>2013/12/27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8C43-EE8D-4511-834D-FEA19138E4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8FAA-9FF4-4D26-841A-1C3A5ECF9271}" type="datetime1">
              <a:rPr lang="zh-TW" altLang="en-US" smtClean="0"/>
              <a:pPr/>
              <a:t>2013/12/27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8C43-EE8D-4511-834D-FEA19138E4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85EE-84F0-4FA9-BC8C-E9B05003E8F9}" type="datetime1">
              <a:rPr lang="zh-TW" altLang="en-US" smtClean="0"/>
              <a:pPr/>
              <a:t>2013/12/27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8C43-EE8D-4511-834D-FEA19138E4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A083322-EA34-4968-905B-924E6065D32C}" type="datetime1">
              <a:rPr lang="zh-TW" altLang="en-US" smtClean="0"/>
              <a:pPr/>
              <a:t>2013/12/27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C5B8C43-EE8D-4511-834D-FEA19138E4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pull dir="ld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5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5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3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6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29026" y="1571612"/>
            <a:ext cx="5214974" cy="1571636"/>
          </a:xfrm>
        </p:spPr>
        <p:txBody>
          <a:bodyPr>
            <a:noAutofit/>
          </a:bodyPr>
          <a:lstStyle/>
          <a:p>
            <a:r>
              <a:rPr lang="zh-TW" altLang="en-US" sz="9800" dirty="0" smtClean="0">
                <a:solidFill>
                  <a:srgbClr val="93F28E"/>
                </a:solidFill>
                <a:latin typeface="華康秀風體W3" pitchFamily="65" charset="-120"/>
                <a:ea typeface="華康秀風體W3" pitchFamily="65" charset="-120"/>
              </a:rPr>
              <a:t>餌你知道</a:t>
            </a:r>
            <a:endParaRPr lang="zh-TW" altLang="en-US" sz="9800" dirty="0">
              <a:solidFill>
                <a:srgbClr val="93F28E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29322" y="5000636"/>
            <a:ext cx="26289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文字方塊 27"/>
          <p:cNvSpPr txBox="1"/>
          <p:nvPr/>
        </p:nvSpPr>
        <p:spPr>
          <a:xfrm>
            <a:off x="3857620" y="4298114"/>
            <a:ext cx="5429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bg2">
                    <a:lumMod val="50000"/>
                  </a:schemeClr>
                </a:solidFill>
                <a:latin typeface="華康秀風體W3" pitchFamily="65" charset="-120"/>
                <a:ea typeface="華康秀風體W3" pitchFamily="65" charset="-120"/>
              </a:rPr>
              <a:t>簡報人員</a:t>
            </a:r>
            <a:r>
              <a:rPr lang="en-US" altLang="zh-TW" sz="3600" b="1" dirty="0" smtClean="0">
                <a:solidFill>
                  <a:schemeClr val="bg2">
                    <a:lumMod val="50000"/>
                  </a:schemeClr>
                </a:solidFill>
                <a:latin typeface="華康秀風體W3" pitchFamily="65" charset="-120"/>
                <a:ea typeface="華康秀風體W3" pitchFamily="65" charset="-120"/>
              </a:rPr>
              <a:t>:</a:t>
            </a:r>
            <a:r>
              <a:rPr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華康秀風體W3" pitchFamily="65" charset="-120"/>
                <a:ea typeface="華康秀風體W3" pitchFamily="65" charset="-120"/>
              </a:rPr>
              <a:t>BY101304 </a:t>
            </a:r>
            <a:r>
              <a:rPr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華康秀風體W3" pitchFamily="65" charset="-120"/>
                <a:ea typeface="華康秀風體W3" pitchFamily="65" charset="-120"/>
              </a:rPr>
              <a:t>蕭孟玉</a:t>
            </a:r>
            <a:endParaRPr lang="en-US" altLang="zh-TW" sz="3200" b="1" dirty="0" smtClean="0">
              <a:solidFill>
                <a:schemeClr val="bg2">
                  <a:lumMod val="50000"/>
                </a:schemeClr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華康秀風體W3" pitchFamily="65" charset="-120"/>
                <a:ea typeface="華康秀風體W3" pitchFamily="65" charset="-120"/>
              </a:rPr>
              <a:t>		</a:t>
            </a:r>
            <a:r>
              <a:rPr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華康秀風體W3" pitchFamily="65" charset="-120"/>
                <a:ea typeface="華康秀風體W3" pitchFamily="65" charset="-120"/>
              </a:rPr>
              <a:t> </a:t>
            </a:r>
            <a:r>
              <a:rPr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華康秀風體W3" pitchFamily="65" charset="-120"/>
                <a:ea typeface="華康秀風體W3" pitchFamily="65" charset="-120"/>
              </a:rPr>
              <a:t>BY101340 </a:t>
            </a:r>
            <a:r>
              <a:rPr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華康秀風體W3" pitchFamily="65" charset="-120"/>
                <a:ea typeface="華康秀風體W3" pitchFamily="65" charset="-120"/>
              </a:rPr>
              <a:t>林杏芳</a:t>
            </a:r>
            <a:endParaRPr lang="en-US" altLang="zh-TW" sz="3200" b="1" dirty="0" smtClean="0">
              <a:solidFill>
                <a:schemeClr val="bg2">
                  <a:lumMod val="50000"/>
                </a:schemeClr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華康秀風體W3" pitchFamily="65" charset="-120"/>
                <a:ea typeface="華康秀風體W3" pitchFamily="65" charset="-120"/>
              </a:rPr>
              <a:t> </a:t>
            </a:r>
            <a:r>
              <a:rPr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華康秀風體W3" pitchFamily="65" charset="-120"/>
                <a:ea typeface="華康秀風體W3" pitchFamily="65" charset="-120"/>
              </a:rPr>
              <a:t>		</a:t>
            </a:r>
            <a:r>
              <a:rPr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華康秀風體W3" pitchFamily="65" charset="-120"/>
                <a:ea typeface="華康秀風體W3" pitchFamily="65" charset="-120"/>
              </a:rPr>
              <a:t> </a:t>
            </a:r>
            <a:r>
              <a:rPr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華康秀風體W3" pitchFamily="65" charset="-120"/>
                <a:ea typeface="華康秀風體W3" pitchFamily="65" charset="-120"/>
              </a:rPr>
              <a:t>BY101320 </a:t>
            </a:r>
            <a:r>
              <a:rPr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華康秀風體W3" pitchFamily="65" charset="-120"/>
                <a:ea typeface="華康秀風體W3" pitchFamily="65" charset="-120"/>
              </a:rPr>
              <a:t>張貽婷</a:t>
            </a:r>
            <a:endParaRPr lang="en-US" altLang="zh-TW" sz="3200" b="1" dirty="0" smtClean="0">
              <a:solidFill>
                <a:schemeClr val="bg2">
                  <a:lumMod val="50000"/>
                </a:schemeClr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pic>
        <p:nvPicPr>
          <p:cNvPr id="29" name="圖片 28" descr="580556_273053562821808_1090541350_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42974" y="1142984"/>
            <a:ext cx="5341455" cy="4000528"/>
          </a:xfrm>
          <a:prstGeom prst="rect">
            <a:avLst/>
          </a:prstGeom>
        </p:spPr>
      </p:pic>
      <p:sp>
        <p:nvSpPr>
          <p:cNvPr id="30" name="標題 1"/>
          <p:cNvSpPr txBox="1">
            <a:spLocks/>
          </p:cNvSpPr>
          <p:nvPr/>
        </p:nvSpPr>
        <p:spPr>
          <a:xfrm>
            <a:off x="214282" y="0"/>
            <a:ext cx="8605174" cy="1071546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5200" b="1" dirty="0" smtClean="0">
                <a:solidFill>
                  <a:srgbClr val="D1CEF6"/>
                </a:solidFill>
                <a:latin typeface="華康秀風體W3" pitchFamily="65" charset="-120"/>
                <a:ea typeface="華康秀風體W3" pitchFamily="65" charset="-120"/>
                <a:cs typeface="+mj-cs"/>
              </a:rPr>
              <a:t>102</a:t>
            </a:r>
            <a:r>
              <a:rPr lang="zh-TW" altLang="en-US" sz="5200" b="1" dirty="0" smtClean="0">
                <a:solidFill>
                  <a:srgbClr val="D1CEF6"/>
                </a:solidFill>
                <a:latin typeface="華康秀風體W3" pitchFamily="65" charset="-120"/>
                <a:ea typeface="華康秀風體W3" pitchFamily="65" charset="-120"/>
                <a:cs typeface="+mj-cs"/>
              </a:rPr>
              <a:t>學年</a:t>
            </a:r>
            <a:r>
              <a:rPr kumimoji="0" lang="zh-TW" altLang="en-US" sz="5200" b="1" strike="noStrike" kern="1200" cap="none" spc="0" normalizeH="0" baseline="0" noProof="0" dirty="0" smtClean="0">
                <a:ln>
                  <a:noFill/>
                </a:ln>
                <a:solidFill>
                  <a:srgbClr val="D1CEF6"/>
                </a:solidFill>
                <a:uLnTx/>
                <a:uFillTx/>
                <a:latin typeface="華康秀風體W3" pitchFamily="65" charset="-120"/>
                <a:ea typeface="華康秀風體W3" pitchFamily="65" charset="-120"/>
                <a:cs typeface="+mj-cs"/>
              </a:rPr>
              <a:t>修平</a:t>
            </a:r>
            <a:r>
              <a:rPr lang="zh-TW" altLang="en-US" sz="5200" b="1" noProof="0" dirty="0" smtClean="0">
                <a:solidFill>
                  <a:srgbClr val="D1CEF6"/>
                </a:solidFill>
                <a:latin typeface="華康秀風體W3" pitchFamily="65" charset="-120"/>
                <a:ea typeface="華康秀風體W3" pitchFamily="65" charset="-120"/>
                <a:cs typeface="+mj-cs"/>
              </a:rPr>
              <a:t>會展</a:t>
            </a:r>
            <a:r>
              <a:rPr lang="zh-TW" altLang="en-US" sz="5200" b="1" dirty="0" smtClean="0">
                <a:solidFill>
                  <a:srgbClr val="D1CEF6"/>
                </a:solidFill>
                <a:latin typeface="華康秀風體W3" pitchFamily="65" charset="-120"/>
                <a:ea typeface="華康秀風體W3" pitchFamily="65" charset="-120"/>
                <a:cs typeface="+mj-cs"/>
              </a:rPr>
              <a:t>期末成果</a:t>
            </a:r>
            <a:r>
              <a:rPr kumimoji="0" lang="zh-TW" altLang="en-US" sz="5200" b="1" strike="noStrike" kern="1200" cap="none" spc="0" normalizeH="0" baseline="0" noProof="0" dirty="0" smtClean="0">
                <a:ln>
                  <a:noFill/>
                </a:ln>
                <a:solidFill>
                  <a:srgbClr val="D1CEF6"/>
                </a:solidFill>
                <a:uLnTx/>
                <a:uFillTx/>
                <a:latin typeface="華康秀風體W3" pitchFamily="65" charset="-120"/>
                <a:ea typeface="華康秀風體W3" pitchFamily="65" charset="-120"/>
                <a:cs typeface="+mj-cs"/>
              </a:rPr>
              <a:t>展</a:t>
            </a:r>
            <a:endParaRPr kumimoji="0" lang="zh-TW" altLang="en-US" sz="5200" b="1" strike="noStrike" kern="1200" cap="none" spc="0" normalizeH="0" baseline="0" noProof="0" dirty="0">
              <a:ln>
                <a:noFill/>
              </a:ln>
              <a:solidFill>
                <a:srgbClr val="D1CEF6"/>
              </a:solidFill>
              <a:uLnTx/>
              <a:uFillTx/>
              <a:latin typeface="華康秀風體W3" pitchFamily="65" charset="-120"/>
              <a:ea typeface="華康秀風體W3" pitchFamily="65" charset="-120"/>
              <a:cs typeface="+mj-cs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001288" y="6858000"/>
            <a:ext cx="88284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001288" y="6858000"/>
            <a:ext cx="1071570" cy="96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858412" y="5534060"/>
            <a:ext cx="1475641" cy="13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215602" y="6429396"/>
            <a:ext cx="1357322" cy="121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C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501354" y="5429264"/>
            <a:ext cx="1214446" cy="108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368 -0.02569 C -0.9743 -0.06203 -0.9118 -0.09815 -0.84097 -0.09861 C -0.77013 -0.09907 -0.67743 -0.03148 -0.6118 -0.02893 C -0.546 -0.02662 -0.51336 -0.08194 -0.44704 -0.08403 C -0.38055 -0.08634 -0.27899 -0.04629 -0.21336 -0.0419 C -0.14757 -0.03773 -0.10034 -0.04791 -0.05295 -0.0581 " pathEditMode="relative" rAng="0" ptsTypes="aaaaaA">
                                      <p:cBhvr>
                                        <p:cTn id="18" dur="3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00" y="-37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2 -0.18451 C -0.82517 -0.19861 -0.77013 -0.21249 -0.70121 -0.20671 C -0.63229 -0.20069 -0.55225 -0.15006 -0.46718 -0.14844 C -0.38211 -0.14682 -0.27152 -0.20023 -0.19097 -0.19699 C -0.11059 -0.19376 -0.04756 -0.16139 0.01563 -0.12879 " pathEditMode="relative" rAng="0" ptsTypes="aaaaA">
                                      <p:cBhvr>
                                        <p:cTn id="20" dur="3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" y="1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C -0.08993 -0.01759 -0.17986 -0.03519 -0.26042 -0.03333 C -0.34097 -0.03148 -0.40278 0.00926 -0.48333 0.01111 C -0.56389 0.01296 -0.65382 -0.00463 -0.74375 -0.02222 " pathEditMode="relative" rAng="0" ptsTypes="aaaA">
                                      <p:cBhvr>
                                        <p:cTn id="2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00" y="-11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14 -0.11815 C -0.00157 -0.16231 -0.07327 -0.20647 -0.14566 -0.20971 C -0.21788 -0.21295 -0.29896 -0.14219 -0.36372 -0.13757 C -0.42848 -0.13295 -0.48143 -0.15745 -0.5342 -0.18196 " pathEditMode="relative" rAng="0" ptsTypes="aaaA">
                                      <p:cBhvr>
                                        <p:cTn id="2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" y="-4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7445 C -0.05677 -0.11839 -0.12152 -0.16232 -0.18784 -0.17434 C -0.25416 -0.18636 -0.32204 -0.16648 -0.38993 -0.14659 " pathEditMode="relative" rAng="0" ptsTypes="aaA">
                                      <p:cBhvr>
                                        <p:cTn id="2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5181786"/>
            <a:ext cx="2233389" cy="22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字方塊 2"/>
          <p:cNvSpPr txBox="1"/>
          <p:nvPr/>
        </p:nvSpPr>
        <p:spPr>
          <a:xfrm>
            <a:off x="285720" y="425215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華康秀風體W3" pitchFamily="65" charset="-120"/>
                <a:ea typeface="華康秀風體W3" pitchFamily="65" charset="-120"/>
              </a:rPr>
              <a:t>硬餌</a:t>
            </a:r>
            <a:r>
              <a:rPr lang="en-US" altLang="zh-TW" sz="3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華康秀風體W3" pitchFamily="65" charset="-120"/>
                <a:ea typeface="華康秀風體W3" pitchFamily="65" charset="-120"/>
              </a:rPr>
              <a:t>-1</a:t>
            </a:r>
            <a:endParaRPr lang="zh-TW" altLang="en-US" sz="36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華康秀風體W3" pitchFamily="65" charset="-120"/>
              <a:ea typeface="華康秀風體W3" pitchFamily="65" charset="-120"/>
            </a:endParaRPr>
          </a:p>
        </p:txBody>
      </p:sp>
      <p:grpSp>
        <p:nvGrpSpPr>
          <p:cNvPr id="2" name="群組 22"/>
          <p:cNvGrpSpPr/>
          <p:nvPr/>
        </p:nvGrpSpPr>
        <p:grpSpPr>
          <a:xfrm>
            <a:off x="387962" y="3861048"/>
            <a:ext cx="4832110" cy="1872208"/>
            <a:chOff x="4067944" y="3501008"/>
            <a:chExt cx="4832110" cy="1872208"/>
          </a:xfrm>
        </p:grpSpPr>
        <p:pic>
          <p:nvPicPr>
            <p:cNvPr id="5" name="Picture 4" descr="http://www.duo-inc.co.jp/bass/images/POPPER64_300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3501008"/>
              <a:ext cx="4832110" cy="18722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文字方塊 5"/>
            <p:cNvSpPr txBox="1"/>
            <p:nvPr/>
          </p:nvSpPr>
          <p:spPr>
            <a:xfrm>
              <a:off x="8532440" y="499875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/>
                  </a:solidFill>
                </a:rPr>
                <a:t>4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投影片編號版面配置區 2"/>
          <p:cNvSpPr txBox="1">
            <a:spLocks/>
          </p:cNvSpPr>
          <p:nvPr/>
        </p:nvSpPr>
        <p:spPr>
          <a:xfrm>
            <a:off x="7881966" y="5786454"/>
            <a:ext cx="762000" cy="365760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B8C43-EE8D-4511-834D-FEA19138E41E}" type="slidenum"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群組 17"/>
          <p:cNvGrpSpPr/>
          <p:nvPr/>
        </p:nvGrpSpPr>
        <p:grpSpPr>
          <a:xfrm>
            <a:off x="5436096" y="3857628"/>
            <a:ext cx="3707904" cy="1659604"/>
            <a:chOff x="5436096" y="3857628"/>
            <a:chExt cx="3707904" cy="1659604"/>
          </a:xfrm>
        </p:grpSpPr>
        <p:sp>
          <p:nvSpPr>
            <p:cNvPr id="12" name="文字方塊 11"/>
            <p:cNvSpPr txBox="1"/>
            <p:nvPr/>
          </p:nvSpPr>
          <p:spPr>
            <a:xfrm>
              <a:off x="5436096" y="4316903"/>
              <a:ext cx="37079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endParaRPr lang="en-US" altLang="zh-TW" b="1" dirty="0" smtClean="0"/>
            </a:p>
            <a:p>
              <a:pPr>
                <a:buNone/>
              </a:pPr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外表特徵   頭大、嘴巴帶有凹槽</a:t>
              </a:r>
              <a:endParaRPr lang="en-US" altLang="zh-TW" dirty="0" smtClean="0">
                <a:latin typeface="標楷體" pitchFamily="65" charset="-120"/>
                <a:ea typeface="標楷體" pitchFamily="65" charset="-120"/>
              </a:endParaRPr>
            </a:p>
            <a:p>
              <a:pPr>
                <a:buNone/>
              </a:pPr>
              <a:endParaRPr lang="en-US" altLang="zh-TW" dirty="0" smtClean="0">
                <a:latin typeface="標楷體" pitchFamily="65" charset="-120"/>
                <a:ea typeface="標楷體" pitchFamily="65" charset="-120"/>
              </a:endParaRPr>
            </a:p>
            <a:p>
              <a:pPr>
                <a:buNone/>
              </a:pPr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常見屬性   浮水</a:t>
              </a:r>
              <a:endParaRPr lang="zh-TW" altLang="en-US" dirty="0"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14" name="直線接點 13"/>
            <p:cNvCxnSpPr/>
            <p:nvPr/>
          </p:nvCxnSpPr>
          <p:spPr>
            <a:xfrm>
              <a:off x="6588224" y="4653136"/>
              <a:ext cx="0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字方塊 20"/>
            <p:cNvSpPr txBox="1"/>
            <p:nvPr/>
          </p:nvSpPr>
          <p:spPr>
            <a:xfrm>
              <a:off x="5857884" y="3857628"/>
              <a:ext cx="2286016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ts val="2500"/>
                </a:lnSpc>
                <a:buNone/>
              </a:pPr>
              <a:r>
                <a:rPr lang="en-US" altLang="zh-TW" sz="2600" dirty="0" smtClean="0">
                  <a:latin typeface="華康特粗楷體(P)" pitchFamily="66" charset="-120"/>
                  <a:ea typeface="華康特粗楷體(P)" pitchFamily="66" charset="-120"/>
                </a:rPr>
                <a:t>4.</a:t>
              </a:r>
              <a:r>
                <a:rPr lang="zh-TW" altLang="en-US" sz="2600" dirty="0" smtClean="0">
                  <a:latin typeface="華康特粗楷體(P)" pitchFamily="66" charset="-120"/>
                  <a:ea typeface="華康特粗楷體(P)" pitchFamily="66" charset="-120"/>
                </a:rPr>
                <a:t>潑水型路亞</a:t>
              </a:r>
              <a:endParaRPr lang="en-US" altLang="zh-TW" sz="2600" dirty="0" smtClean="0">
                <a:latin typeface="華康特粗楷體(P)" pitchFamily="66" charset="-120"/>
                <a:ea typeface="華康特粗楷體(P)" pitchFamily="66" charset="-120"/>
              </a:endParaRPr>
            </a:p>
          </p:txBody>
        </p:sp>
      </p:grpSp>
      <p:grpSp>
        <p:nvGrpSpPr>
          <p:cNvPr id="7" name="群組 16"/>
          <p:cNvGrpSpPr/>
          <p:nvPr/>
        </p:nvGrpSpPr>
        <p:grpSpPr>
          <a:xfrm>
            <a:off x="5436096" y="1228690"/>
            <a:ext cx="4248472" cy="1683480"/>
            <a:chOff x="5436096" y="1228690"/>
            <a:chExt cx="4248472" cy="1683480"/>
          </a:xfrm>
        </p:grpSpPr>
        <p:sp>
          <p:nvSpPr>
            <p:cNvPr id="24" name="文字方塊 23"/>
            <p:cNvSpPr txBox="1"/>
            <p:nvPr/>
          </p:nvSpPr>
          <p:spPr>
            <a:xfrm>
              <a:off x="5857884" y="1228690"/>
              <a:ext cx="1845988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ts val="2500"/>
                </a:lnSpc>
              </a:pPr>
              <a:r>
                <a:rPr lang="en-US" altLang="zh-TW" sz="2600" dirty="0" smtClean="0">
                  <a:latin typeface="華康特粗楷體(P)" pitchFamily="66" charset="-120"/>
                  <a:ea typeface="華康特粗楷體(P)" pitchFamily="66" charset="-120"/>
                </a:rPr>
                <a:t>3.</a:t>
              </a:r>
              <a:r>
                <a:rPr lang="zh-TW" altLang="en-US" sz="2600" dirty="0" smtClean="0">
                  <a:latin typeface="華康特粗楷體(P)" pitchFamily="66" charset="-120"/>
                  <a:ea typeface="華康特粗楷體(P)" pitchFamily="66" charset="-120"/>
                </a:rPr>
                <a:t>鐵板路亞</a:t>
              </a:r>
              <a:endParaRPr lang="zh-TW" altLang="en-US" sz="2600" dirty="0">
                <a:latin typeface="華康特粗楷體(P)" pitchFamily="66" charset="-120"/>
                <a:ea typeface="華康特粗楷體(P)" pitchFamily="66" charset="-120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5436096" y="1988840"/>
              <a:ext cx="42484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外在特徵   鉛、鐵板或是鐵片製成</a:t>
              </a:r>
              <a:endParaRPr lang="en-US" altLang="zh-TW" dirty="0" smtClean="0">
                <a:latin typeface="標楷體" pitchFamily="65" charset="-120"/>
                <a:ea typeface="標楷體" pitchFamily="65" charset="-120"/>
              </a:endParaRPr>
            </a:p>
            <a:p>
              <a:endParaRPr lang="en-US" altLang="zh-TW" dirty="0" smtClean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常見屬性   沉水</a:t>
              </a:r>
              <a:endParaRPr lang="zh-TW" altLang="en-US" dirty="0"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26" name="直線接點 25"/>
            <p:cNvCxnSpPr/>
            <p:nvPr/>
          </p:nvCxnSpPr>
          <p:spPr>
            <a:xfrm>
              <a:off x="6588224" y="1988840"/>
              <a:ext cx="0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群組 27"/>
          <p:cNvGrpSpPr/>
          <p:nvPr/>
        </p:nvGrpSpPr>
        <p:grpSpPr>
          <a:xfrm>
            <a:off x="395536" y="1223757"/>
            <a:ext cx="4896544" cy="2349259"/>
            <a:chOff x="395536" y="1223757"/>
            <a:chExt cx="4896544" cy="2349259"/>
          </a:xfrm>
        </p:grpSpPr>
        <p:pic>
          <p:nvPicPr>
            <p:cNvPr id="22" name="Picture 8" descr="http://www.bc.com.tw/wp-content/uploads/bclure/IMG_523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1223757"/>
              <a:ext cx="4824536" cy="23492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7" name="文字方塊 26"/>
            <p:cNvSpPr txBox="1"/>
            <p:nvPr/>
          </p:nvSpPr>
          <p:spPr>
            <a:xfrm>
              <a:off x="4860032" y="314096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/>
                  </a:solidFill>
                </a:rPr>
                <a:t>3 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5181786"/>
            <a:ext cx="2233389" cy="22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圖片 24" descr="G:\餌\IMG_9012.JPG"/>
          <p:cNvPicPr/>
          <p:nvPr/>
        </p:nvPicPr>
        <p:blipFill>
          <a:blip r:embed="rId4" cstate="print"/>
          <a:srcRect l="4677" t="3319" r="4957" b="12766"/>
          <a:stretch>
            <a:fillRect/>
          </a:stretch>
        </p:blipFill>
        <p:spPr bwMode="auto">
          <a:xfrm>
            <a:off x="428595" y="2450845"/>
            <a:ext cx="4786347" cy="23354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881966" y="5786454"/>
            <a:ext cx="762000" cy="365760"/>
          </a:xfrm>
        </p:spPr>
        <p:txBody>
          <a:bodyPr/>
          <a:lstStyle/>
          <a:p>
            <a:fld id="{AC5B8C43-EE8D-4511-834D-FEA19138E41E}" type="slidenum">
              <a:rPr lang="zh-TW" altLang="en-US" smtClean="0">
                <a:solidFill>
                  <a:srgbClr val="FF0000"/>
                </a:solidFill>
              </a:rPr>
              <a:pPr/>
              <a:t>11</a:t>
            </a:fld>
            <a:endParaRPr lang="zh-TW" altLang="en-US" dirty="0">
              <a:solidFill>
                <a:srgbClr val="FF0000"/>
              </a:solidFill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5687616" y="3500438"/>
            <a:ext cx="3456384" cy="2155680"/>
            <a:chOff x="5687616" y="3571876"/>
            <a:chExt cx="3456384" cy="2155680"/>
          </a:xfrm>
        </p:grpSpPr>
        <p:sp>
          <p:nvSpPr>
            <p:cNvPr id="29" name="文字方塊 28"/>
            <p:cNvSpPr txBox="1"/>
            <p:nvPr/>
          </p:nvSpPr>
          <p:spPr>
            <a:xfrm>
              <a:off x="5687616" y="3571876"/>
              <a:ext cx="345638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ea typeface="華康秀風體W3"/>
                </a:rPr>
                <a:t>   名稱   </a:t>
              </a:r>
              <a:r>
                <a:rPr lang="en-US" altLang="zh-TW" b="1" spc="-140" dirty="0">
                  <a:latin typeface="Segoe Script" pitchFamily="34" charset="0"/>
                </a:rPr>
                <a:t>NEXT BLUE</a:t>
              </a:r>
            </a:p>
            <a:p>
              <a:endParaRPr lang="en-US" altLang="zh-TW" dirty="0" smtClean="0"/>
            </a:p>
            <a:p>
              <a:r>
                <a:rPr lang="en-US" altLang="zh-TW" dirty="0" smtClean="0"/>
                <a:t>  </a:t>
              </a:r>
              <a:r>
                <a:rPr lang="zh-TW" altLang="en-US" b="1" dirty="0">
                  <a:ea typeface="華康秀風體W3"/>
                </a:rPr>
                <a:t>長  度</a:t>
              </a:r>
              <a:r>
                <a:rPr lang="en-US" altLang="zh-TW" dirty="0" smtClean="0"/>
                <a:t>	    </a:t>
              </a:r>
              <a:r>
                <a:rPr lang="en-US" altLang="zh-TW" b="1" spc="-140" dirty="0">
                  <a:latin typeface="Segoe Script" pitchFamily="34" charset="0"/>
                </a:rPr>
                <a:t>80mm</a:t>
              </a:r>
            </a:p>
            <a:p>
              <a:endParaRPr lang="en-US" altLang="zh-TW" dirty="0" smtClean="0"/>
            </a:p>
            <a:p>
              <a:r>
                <a:rPr lang="zh-TW" altLang="en-US" dirty="0" smtClean="0"/>
                <a:t>  </a:t>
              </a:r>
              <a:r>
                <a:rPr lang="zh-TW" altLang="en-US" b="1" dirty="0">
                  <a:ea typeface="華康秀風體W3"/>
                </a:rPr>
                <a:t>重  量</a:t>
              </a:r>
              <a:r>
                <a:rPr lang="en-US" altLang="zh-TW" dirty="0" smtClean="0"/>
                <a:t>	    </a:t>
              </a:r>
              <a:r>
                <a:rPr lang="en-US" altLang="zh-TW" b="1" spc="-140" dirty="0">
                  <a:latin typeface="Segoe Script" pitchFamily="34" charset="0"/>
                </a:rPr>
                <a:t>18.0g</a:t>
              </a:r>
            </a:p>
            <a:p>
              <a:endParaRPr lang="en-US" altLang="zh-TW" b="1" spc="-140" dirty="0">
                <a:latin typeface="Segoe Script" pitchFamily="34" charset="0"/>
              </a:endParaRPr>
            </a:p>
            <a:p>
              <a:r>
                <a:rPr lang="zh-TW" altLang="en-US" dirty="0" smtClean="0"/>
                <a:t>  </a:t>
              </a:r>
              <a:r>
                <a:rPr lang="zh-TW" altLang="en-US" b="1" dirty="0">
                  <a:ea typeface="華康秀風體W3"/>
                </a:rPr>
                <a:t>類  型</a:t>
              </a:r>
              <a:r>
                <a:rPr lang="en-US" altLang="zh-TW" b="1" dirty="0">
                  <a:ea typeface="華康秀風體W3"/>
                </a:rPr>
                <a:t>	    </a:t>
              </a:r>
              <a:r>
                <a:rPr lang="zh-TW" altLang="en-US" b="1" dirty="0">
                  <a:ea typeface="華康秀風體W3"/>
                </a:rPr>
                <a:t>水面型</a:t>
              </a:r>
            </a:p>
          </p:txBody>
        </p:sp>
        <p:cxnSp>
          <p:nvCxnSpPr>
            <p:cNvPr id="11" name="直線接點 10"/>
            <p:cNvCxnSpPr/>
            <p:nvPr/>
          </p:nvCxnSpPr>
          <p:spPr>
            <a:xfrm>
              <a:off x="6786578" y="4143380"/>
              <a:ext cx="0" cy="15841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2" name="Picture 4" descr="http://www.bc.com.tw/wp-content/uploads/bclure/wp80_sp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7" y="500042"/>
            <a:ext cx="2214579" cy="1720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://www.bc.com.tw/wp-content/uploads/bclure/wp80_sp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5000636"/>
            <a:ext cx="2333643" cy="1750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http://www.bc.com.tw/wp-content/uploads/bclure/wp80_sp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500042"/>
            <a:ext cx="2329854" cy="1747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8" name="Picture 10" descr="http://www.bc.com.tw/wp-content/uploads/bclure/wp80_sp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5000636"/>
            <a:ext cx="2333641" cy="1750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4" descr="https://fbcdn-sphotos-e-a.akamaihd.net/hphotos-ak-ash3/935136_341778322615998_2131249309_n.jpg"/>
          <p:cNvPicPr>
            <a:picLocks noChangeAspect="1" noChangeArrowheads="1"/>
          </p:cNvPicPr>
          <p:nvPr/>
        </p:nvPicPr>
        <p:blipFill>
          <a:blip r:embed="rId9" cstate="print"/>
          <a:srcRect l="22050" t="12600" r="19676" b="30701"/>
          <a:stretch>
            <a:fillRect/>
          </a:stretch>
        </p:blipFill>
        <p:spPr bwMode="auto">
          <a:xfrm>
            <a:off x="5857884" y="1199032"/>
            <a:ext cx="2664296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文字方塊 13"/>
          <p:cNvSpPr txBox="1"/>
          <p:nvPr/>
        </p:nvSpPr>
        <p:spPr>
          <a:xfrm>
            <a:off x="6000760" y="568091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標楷體" pitchFamily="65" charset="-120"/>
                <a:ea typeface="華康標楷體" pitchFamily="65" charset="-120"/>
              </a:rPr>
              <a:t>公司產品</a:t>
            </a:r>
            <a:endParaRPr lang="zh-TW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華康標楷體" pitchFamily="65" charset="-120"/>
              <a:ea typeface="華康標楷體" pitchFamily="65" charset="-12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5181786"/>
            <a:ext cx="2233389" cy="22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群組 15"/>
          <p:cNvGrpSpPr/>
          <p:nvPr/>
        </p:nvGrpSpPr>
        <p:grpSpPr>
          <a:xfrm>
            <a:off x="251520" y="1124744"/>
            <a:ext cx="5256584" cy="2160240"/>
            <a:chOff x="3779912" y="836712"/>
            <a:chExt cx="5256584" cy="2160240"/>
          </a:xfrm>
        </p:grpSpPr>
        <p:pic>
          <p:nvPicPr>
            <p:cNvPr id="6" name="Picture 2" descr="http://www.lurebus.com/wp-content/uploads/2013/11/BassBVHW.jpg"/>
            <p:cNvPicPr>
              <a:picLocks noChangeAspect="1" noChangeArrowheads="1"/>
            </p:cNvPicPr>
            <p:nvPr/>
          </p:nvPicPr>
          <p:blipFill>
            <a:blip r:embed="rId3" cstate="print"/>
            <a:srcRect l="10638" r="8511"/>
            <a:stretch>
              <a:fillRect/>
            </a:stretch>
          </p:blipFill>
          <p:spPr bwMode="auto">
            <a:xfrm>
              <a:off x="3779912" y="836712"/>
              <a:ext cx="5060621" cy="21602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文字方塊 6"/>
            <p:cNvSpPr txBox="1"/>
            <p:nvPr/>
          </p:nvSpPr>
          <p:spPr>
            <a:xfrm>
              <a:off x="8510525" y="2569292"/>
              <a:ext cx="525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/>
                  </a:solidFill>
                </a:rPr>
                <a:t>5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群組 19"/>
          <p:cNvGrpSpPr/>
          <p:nvPr/>
        </p:nvGrpSpPr>
        <p:grpSpPr>
          <a:xfrm>
            <a:off x="5508104" y="1228690"/>
            <a:ext cx="5400600" cy="1696254"/>
            <a:chOff x="5508104" y="1228690"/>
            <a:chExt cx="5400600" cy="1696254"/>
          </a:xfrm>
        </p:grpSpPr>
        <p:sp>
          <p:nvSpPr>
            <p:cNvPr id="8" name="文字方塊 7"/>
            <p:cNvSpPr txBox="1"/>
            <p:nvPr/>
          </p:nvSpPr>
          <p:spPr>
            <a:xfrm>
              <a:off x="5786446" y="1228690"/>
              <a:ext cx="2602548" cy="427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ts val="2500"/>
                </a:lnSpc>
              </a:pPr>
              <a:r>
                <a:rPr lang="en-US" altLang="zh-TW" sz="2600" dirty="0" smtClean="0">
                  <a:latin typeface="華康特粗楷體(P)" pitchFamily="66" charset="-120"/>
                  <a:ea typeface="華康特粗楷體(P)" pitchFamily="66" charset="-120"/>
                </a:rPr>
                <a:t>5.</a:t>
              </a:r>
              <a:r>
                <a:rPr lang="zh-TW" altLang="en-US" sz="2600" dirty="0" smtClean="0">
                  <a:latin typeface="華康特粗楷體(P)" pitchFamily="66" charset="-120"/>
                  <a:ea typeface="華康特粗楷體(P)" pitchFamily="66" charset="-120"/>
                </a:rPr>
                <a:t>顫泳型路亞</a:t>
              </a:r>
              <a:endParaRPr lang="zh-TW" altLang="en-US" sz="2600" dirty="0">
                <a:latin typeface="華康特粗楷體(P)" pitchFamily="66" charset="-120"/>
                <a:ea typeface="華康特粗楷體(P)" pitchFamily="66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508104" y="1724615"/>
              <a:ext cx="5400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外表特徵   背部有連接環</a:t>
              </a:r>
              <a:endParaRPr lang="en-US" altLang="zh-TW" dirty="0" smtClean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           身體較寬扁頭部較寬平</a:t>
              </a:r>
              <a:endParaRPr lang="en-US" altLang="zh-TW" dirty="0" smtClean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                 </a:t>
              </a:r>
              <a:endParaRPr lang="en-US" altLang="zh-TW" dirty="0" smtClean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常見屬性   沉水</a:t>
              </a:r>
              <a:endParaRPr lang="zh-TW" altLang="en-US" dirty="0"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10" name="直線接點 9"/>
            <p:cNvCxnSpPr/>
            <p:nvPr/>
          </p:nvCxnSpPr>
          <p:spPr>
            <a:xfrm>
              <a:off x="6660232" y="1772816"/>
              <a:ext cx="0" cy="1080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內容版面配置區 10"/>
          <p:cNvGrpSpPr>
            <a:grpSpLocks noGrp="1"/>
          </p:cNvGrpSpPr>
          <p:nvPr/>
        </p:nvGrpSpPr>
        <p:grpSpPr>
          <a:xfrm>
            <a:off x="251520" y="3573016"/>
            <a:ext cx="5122912" cy="2112060"/>
            <a:chOff x="611560" y="3284984"/>
            <a:chExt cx="5256584" cy="2257719"/>
          </a:xfrm>
        </p:grpSpPr>
        <p:pic>
          <p:nvPicPr>
            <p:cNvPr id="12" name="Picture 2" descr="http://www.bc.com.tw/wp-content/uploads/bclure/ada3077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3284984"/>
              <a:ext cx="5225234" cy="22322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文字方塊 12"/>
            <p:cNvSpPr txBox="1"/>
            <p:nvPr/>
          </p:nvSpPr>
          <p:spPr>
            <a:xfrm>
              <a:off x="5508104" y="5147900"/>
              <a:ext cx="360040" cy="39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/>
                  </a:solidFill>
                </a:rPr>
                <a:t>6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群組 20"/>
          <p:cNvGrpSpPr/>
          <p:nvPr/>
        </p:nvGrpSpPr>
        <p:grpSpPr>
          <a:xfrm>
            <a:off x="5500694" y="3571876"/>
            <a:ext cx="3528392" cy="1729332"/>
            <a:chOff x="5500694" y="3571876"/>
            <a:chExt cx="3528392" cy="1729332"/>
          </a:xfrm>
        </p:grpSpPr>
        <p:sp>
          <p:nvSpPr>
            <p:cNvPr id="14" name="文字方塊 13"/>
            <p:cNvSpPr txBox="1"/>
            <p:nvPr/>
          </p:nvSpPr>
          <p:spPr>
            <a:xfrm>
              <a:off x="5857884" y="3571876"/>
              <a:ext cx="2520280" cy="427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ts val="2500"/>
                </a:lnSpc>
              </a:pPr>
              <a:r>
                <a:rPr lang="en-US" altLang="zh-TW" sz="2600" dirty="0" smtClean="0">
                  <a:latin typeface="華康特粗楷體(P)" pitchFamily="66" charset="-120"/>
                  <a:ea typeface="華康特粗楷體(P)" pitchFamily="66" charset="-120"/>
                </a:rPr>
                <a:t>6.</a:t>
              </a:r>
              <a:r>
                <a:rPr lang="zh-TW" altLang="en-US" sz="2600" dirty="0" smtClean="0">
                  <a:latin typeface="華康特粗楷體(P)" pitchFamily="66" charset="-120"/>
                  <a:ea typeface="華康特粗楷體(P)" pitchFamily="66" charset="-120"/>
                </a:rPr>
                <a:t>攪泥型路亞</a:t>
              </a:r>
              <a:endParaRPr lang="zh-TW" altLang="en-US" sz="2600" dirty="0">
                <a:latin typeface="華康特粗楷體(P)" pitchFamily="66" charset="-120"/>
                <a:ea typeface="華康特粗楷體(P)" pitchFamily="66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500694" y="4377878"/>
              <a:ext cx="35283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外表特徵   有舌板、頭大體型胖</a:t>
              </a:r>
              <a:endParaRPr lang="en-US" altLang="zh-TW" dirty="0" smtClean="0">
                <a:latin typeface="標楷體" pitchFamily="65" charset="-120"/>
                <a:ea typeface="標楷體" pitchFamily="65" charset="-120"/>
              </a:endParaRPr>
            </a:p>
            <a:p>
              <a:endParaRPr lang="en-US" altLang="zh-TW" dirty="0" smtClean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常見屬性   浮水</a:t>
              </a:r>
              <a:endParaRPr lang="zh-TW" altLang="en-US" dirty="0"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17" name="直線接點 16"/>
            <p:cNvCxnSpPr/>
            <p:nvPr/>
          </p:nvCxnSpPr>
          <p:spPr>
            <a:xfrm>
              <a:off x="6715140" y="4365104"/>
              <a:ext cx="0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字方塊 17"/>
          <p:cNvSpPr txBox="1"/>
          <p:nvPr/>
        </p:nvSpPr>
        <p:spPr>
          <a:xfrm>
            <a:off x="261210" y="353777"/>
            <a:ext cx="1596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華康秀風體W3" pitchFamily="65" charset="-120"/>
                <a:ea typeface="華康秀風體W3" pitchFamily="65" charset="-120"/>
              </a:rPr>
              <a:t>硬餌</a:t>
            </a:r>
            <a:r>
              <a:rPr lang="en-US" altLang="zh-TW" sz="3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華康秀風體W3" pitchFamily="65" charset="-120"/>
                <a:ea typeface="華康秀風體W3" pitchFamily="65" charset="-120"/>
              </a:rPr>
              <a:t>-2</a:t>
            </a:r>
            <a:endParaRPr lang="zh-TW" altLang="en-US" sz="36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華康秀風體W3" pitchFamily="65" charset="-120"/>
              <a:ea typeface="華康秀風體W3" pitchFamily="65" charset="-120"/>
            </a:endParaRPr>
          </a:p>
          <a:p>
            <a:endParaRPr lang="zh-TW" altLang="en-US" sz="3600" b="1" dirty="0">
              <a:solidFill>
                <a:schemeClr val="accent4">
                  <a:lumMod val="75000"/>
                </a:schemeClr>
              </a:solidFill>
              <a:latin typeface="華康魏碑體(P)" pitchFamily="66" charset="-120"/>
              <a:ea typeface="華康魏碑體(P)" pitchFamily="66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929586" y="5786454"/>
            <a:ext cx="762000" cy="365760"/>
          </a:xfrm>
        </p:spPr>
        <p:txBody>
          <a:bodyPr/>
          <a:lstStyle/>
          <a:p>
            <a:fld id="{AC5B8C43-EE8D-4511-834D-FEA19138E41E}" type="slidenum">
              <a:rPr lang="zh-TW" altLang="en-US" smtClean="0">
                <a:solidFill>
                  <a:srgbClr val="FF0000"/>
                </a:solidFill>
              </a:rPr>
              <a:pPr/>
              <a:t>12</a:t>
            </a:fld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5181786"/>
            <a:ext cx="2233389" cy="22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858148" y="5805264"/>
            <a:ext cx="762000" cy="365760"/>
          </a:xfrm>
        </p:spPr>
        <p:txBody>
          <a:bodyPr/>
          <a:lstStyle/>
          <a:p>
            <a:fld id="{AC5B8C43-EE8D-4511-834D-FEA19138E41E}" type="slidenum">
              <a:rPr lang="zh-TW" altLang="en-US" smtClean="0">
                <a:solidFill>
                  <a:srgbClr val="FF0000"/>
                </a:solidFill>
              </a:rPr>
              <a:pPr/>
              <a:t>13</a:t>
            </a:fld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3" name="圖片 12" descr="G:\餌\IMG_9059.JPG"/>
          <p:cNvPicPr/>
          <p:nvPr/>
        </p:nvPicPr>
        <p:blipFill>
          <a:blip r:embed="rId3" cstate="print"/>
          <a:srcRect t="13279" r="4467" b="14092"/>
          <a:stretch>
            <a:fillRect/>
          </a:stretch>
        </p:blipFill>
        <p:spPr bwMode="auto">
          <a:xfrm>
            <a:off x="357158" y="1857364"/>
            <a:ext cx="5072098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群組 8"/>
          <p:cNvGrpSpPr/>
          <p:nvPr/>
        </p:nvGrpSpPr>
        <p:grpSpPr>
          <a:xfrm>
            <a:off x="5857884" y="2571744"/>
            <a:ext cx="3429024" cy="2098773"/>
            <a:chOff x="5848732" y="2544673"/>
            <a:chExt cx="3429024" cy="2098773"/>
          </a:xfrm>
        </p:grpSpPr>
        <p:sp>
          <p:nvSpPr>
            <p:cNvPr id="15" name="矩形 14"/>
            <p:cNvSpPr/>
            <p:nvPr/>
          </p:nvSpPr>
          <p:spPr>
            <a:xfrm>
              <a:off x="5848732" y="2544673"/>
              <a:ext cx="3429024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b="1" dirty="0" smtClean="0">
                  <a:ea typeface="華康秀風體W3"/>
                </a:rPr>
                <a:t> </a:t>
              </a:r>
              <a:r>
                <a:rPr lang="zh-TW" altLang="en-US" b="1" dirty="0" smtClean="0">
                  <a:ea typeface="華康秀風體W3"/>
                </a:rPr>
                <a:t>名稱</a:t>
              </a:r>
              <a:r>
                <a:rPr lang="en-US" altLang="zh-TW" b="1" dirty="0" smtClean="0"/>
                <a:t> </a:t>
              </a:r>
              <a:r>
                <a:rPr lang="zh-TW" altLang="en-US" b="1" dirty="0" smtClean="0"/>
                <a:t>  </a:t>
              </a:r>
              <a:r>
                <a:rPr lang="en-US" altLang="zh-TW" b="1" spc="-140" dirty="0" smtClean="0">
                  <a:latin typeface="Segoe Script" pitchFamily="34" charset="0"/>
                </a:rPr>
                <a:t>Bay RUF V-75</a:t>
              </a:r>
              <a:endParaRPr lang="zh-TW" altLang="zh-TW" b="1" spc="-140" dirty="0" smtClean="0">
                <a:latin typeface="Segoe Script" pitchFamily="34" charset="0"/>
              </a:endParaRPr>
            </a:p>
            <a:p>
              <a:endParaRPr lang="en-US" altLang="zh-TW" b="1" dirty="0" smtClean="0"/>
            </a:p>
            <a:p>
              <a:r>
                <a:rPr lang="zh-TW" altLang="en-US" b="1" dirty="0" smtClean="0">
                  <a:ea typeface="華康秀風體W3"/>
                </a:rPr>
                <a:t>  長  度         </a:t>
              </a:r>
              <a:r>
                <a:rPr lang="en-US" altLang="zh-TW" b="1" spc="-140" dirty="0">
                  <a:latin typeface="Segoe Script" pitchFamily="34" charset="0"/>
                </a:rPr>
                <a:t>75mm</a:t>
              </a:r>
            </a:p>
            <a:p>
              <a:endParaRPr lang="en-US" altLang="zh-TW" b="1" dirty="0" smtClean="0"/>
            </a:p>
            <a:p>
              <a:r>
                <a:rPr lang="zh-TW" altLang="en-US" b="1" dirty="0" smtClean="0">
                  <a:ea typeface="華康秀風體W3"/>
                </a:rPr>
                <a:t>  重   量         </a:t>
              </a:r>
              <a:r>
                <a:rPr lang="en-US" altLang="zh-TW" b="1" spc="-140" dirty="0">
                  <a:latin typeface="Segoe Script" pitchFamily="34" charset="0"/>
                </a:rPr>
                <a:t>26.0g</a:t>
              </a:r>
            </a:p>
            <a:p>
              <a:endParaRPr lang="en-US" altLang="zh-TW" b="1" dirty="0" smtClean="0"/>
            </a:p>
            <a:p>
              <a:r>
                <a:rPr lang="zh-TW" altLang="en-US" b="1" dirty="0" smtClean="0"/>
                <a:t>  </a:t>
              </a:r>
              <a:r>
                <a:rPr lang="zh-TW" altLang="en-US" b="1" dirty="0" smtClean="0">
                  <a:ea typeface="華康秀風體W3"/>
                </a:rPr>
                <a:t>類    型       沉水型</a:t>
              </a:r>
              <a:endParaRPr lang="zh-TW" altLang="en-US" b="1" dirty="0">
                <a:ea typeface="華康秀風體W3"/>
              </a:endParaRPr>
            </a:p>
          </p:txBody>
        </p:sp>
        <p:cxnSp>
          <p:nvCxnSpPr>
            <p:cNvPr id="16" name="直線接點 15"/>
            <p:cNvCxnSpPr/>
            <p:nvPr/>
          </p:nvCxnSpPr>
          <p:spPr>
            <a:xfrm>
              <a:off x="7063178" y="3116177"/>
              <a:ext cx="0" cy="15272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14282" y="357166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標楷體" pitchFamily="65" charset="-120"/>
                <a:ea typeface="華康標楷體" pitchFamily="65" charset="-120"/>
              </a:rPr>
              <a:t>公司產品</a:t>
            </a:r>
            <a:endParaRPr lang="zh-TW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華康標楷體" pitchFamily="65" charset="-120"/>
              <a:ea typeface="華康標楷體" pitchFamily="65" charset="-12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5181786"/>
            <a:ext cx="2233389" cy="22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547664" y="260648"/>
            <a:ext cx="4176464" cy="850106"/>
          </a:xfrm>
        </p:spPr>
        <p:txBody>
          <a:bodyPr>
            <a:noAutofit/>
          </a:bodyPr>
          <a:lstStyle/>
          <a:p>
            <a:r>
              <a:rPr lang="zh-TW" altLang="en-US" sz="5000" b="1" dirty="0" smtClean="0">
                <a:latin typeface="華康秀風體W3" pitchFamily="65" charset="-120"/>
                <a:ea typeface="華康秀風體W3" pitchFamily="65" charset="-120"/>
              </a:rPr>
              <a:t>擬餌優缺點</a:t>
            </a:r>
            <a:endParaRPr lang="zh-TW" altLang="en-US" sz="5000" b="1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39441063"/>
              </p:ext>
            </p:extLst>
          </p:nvPr>
        </p:nvGraphicFramePr>
        <p:xfrm>
          <a:off x="539552" y="2060848"/>
          <a:ext cx="7992888" cy="2880320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3996444"/>
                <a:gridCol w="3996444"/>
              </a:tblGrid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000" kern="100" dirty="0">
                          <a:effectLst/>
                          <a:latin typeface="華康行書體" pitchFamily="65" charset="-120"/>
                          <a:ea typeface="華康行書體" pitchFamily="65" charset="-120"/>
                        </a:rPr>
                        <a:t>優點</a:t>
                      </a:r>
                      <a:endParaRPr lang="zh-TW" sz="3000" kern="100" dirty="0">
                        <a:effectLst/>
                        <a:latin typeface="華康行書體" pitchFamily="65" charset="-120"/>
                        <a:ea typeface="華康行書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000" kern="100" dirty="0">
                          <a:effectLst/>
                          <a:latin typeface="華康行書體" pitchFamily="65" charset="-120"/>
                          <a:ea typeface="華康行書體" pitchFamily="65" charset="-120"/>
                        </a:rPr>
                        <a:t>缺點</a:t>
                      </a:r>
                      <a:endParaRPr lang="zh-TW" sz="3000" kern="100" dirty="0">
                        <a:effectLst/>
                        <a:latin typeface="華康行書體" pitchFamily="65" charset="-120"/>
                        <a:ea typeface="華康行書體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06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effectLst/>
                          <a:latin typeface="華康魏碑體" pitchFamily="65" charset="-120"/>
                          <a:ea typeface="華康魏碑體" pitchFamily="65" charset="-120"/>
                        </a:rPr>
                        <a:t>攜帶方便</a:t>
                      </a:r>
                      <a:endParaRPr lang="zh-TW" sz="2400" b="0" kern="100" dirty="0">
                        <a:effectLst/>
                        <a:latin typeface="華康魏碑體" pitchFamily="65" charset="-120"/>
                        <a:ea typeface="華康魏碑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2400" b="0" kern="100" dirty="0">
                          <a:solidFill>
                            <a:schemeClr val="dk1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  <a:cs typeface="+mn-cs"/>
                        </a:rPr>
                        <a:t>種類</a:t>
                      </a:r>
                      <a:r>
                        <a:rPr kumimoji="0" lang="zh-TW" altLang="en-US" sz="2400" b="0" kern="100" dirty="0" smtClean="0">
                          <a:solidFill>
                            <a:schemeClr val="dk1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  <a:cs typeface="+mn-cs"/>
                        </a:rPr>
                        <a:t>繁多，初學者不易判斷</a:t>
                      </a:r>
                      <a:endParaRPr kumimoji="0" lang="zh-TW" sz="2400" b="0" kern="100" dirty="0">
                        <a:solidFill>
                          <a:schemeClr val="dk1"/>
                        </a:solidFill>
                        <a:effectLst/>
                        <a:latin typeface="華康魏碑體" pitchFamily="65" charset="-120"/>
                        <a:ea typeface="華康魏碑體" pitchFamily="65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71504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sz="2400" b="0" kern="100" dirty="0">
                          <a:solidFill>
                            <a:schemeClr val="dk1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  <a:cs typeface="+mn-cs"/>
                        </a:rPr>
                        <a:t>環保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2400" b="0" kern="100" dirty="0" smtClean="0">
                          <a:solidFill>
                            <a:schemeClr val="dk1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  <a:cs typeface="+mn-cs"/>
                        </a:rPr>
                        <a:t>軟餌是消耗品</a:t>
                      </a:r>
                      <a:endParaRPr kumimoji="0" lang="zh-TW" sz="2400" b="0" kern="100" dirty="0">
                        <a:solidFill>
                          <a:schemeClr val="dk1"/>
                        </a:solidFill>
                        <a:effectLst/>
                        <a:latin typeface="華康魏碑體" pitchFamily="65" charset="-120"/>
                        <a:ea typeface="華康魏碑體" pitchFamily="65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sz="2400" b="0" kern="100" dirty="0">
                          <a:solidFill>
                            <a:schemeClr val="dk1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  <a:cs typeface="+mn-cs"/>
                        </a:rPr>
                        <a:t>主動攻擊性釣法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2400" b="0" kern="100" dirty="0" smtClean="0">
                          <a:solidFill>
                            <a:schemeClr val="dk1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  <a:cs typeface="+mn-cs"/>
                        </a:rPr>
                        <a:t>多是重金屬</a:t>
                      </a:r>
                      <a:r>
                        <a:rPr kumimoji="0" lang="en-US" altLang="zh-TW" sz="2400" b="0" kern="100" dirty="0" smtClean="0">
                          <a:solidFill>
                            <a:schemeClr val="dk1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  <a:cs typeface="+mn-cs"/>
                        </a:rPr>
                        <a:t>—</a:t>
                      </a:r>
                      <a:r>
                        <a:rPr kumimoji="0" lang="zh-TW" altLang="en-US" sz="2400" b="0" kern="100" dirty="0" smtClean="0">
                          <a:solidFill>
                            <a:schemeClr val="dk1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  <a:cs typeface="+mn-cs"/>
                        </a:rPr>
                        <a:t>「鉛」所製造</a:t>
                      </a:r>
                      <a:endParaRPr kumimoji="0" lang="zh-TW" sz="2400" b="0" kern="100" dirty="0">
                        <a:solidFill>
                          <a:schemeClr val="dk1"/>
                        </a:solidFill>
                        <a:effectLst/>
                        <a:latin typeface="華康魏碑體" pitchFamily="65" charset="-120"/>
                        <a:ea typeface="華康魏碑體" pitchFamily="65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sz="2400" b="0" kern="100" dirty="0">
                          <a:solidFill>
                            <a:schemeClr val="dk1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  <a:cs typeface="+mn-cs"/>
                        </a:rPr>
                        <a:t>時間與地域沒有局限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2400" b="0" kern="100" dirty="0" smtClean="0">
                          <a:solidFill>
                            <a:schemeClr val="dk1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  <a:cs typeface="+mn-cs"/>
                        </a:rPr>
                        <a:t>食之無味，棄之可惜</a:t>
                      </a:r>
                      <a:endParaRPr kumimoji="0" lang="zh-TW" sz="2400" b="0" kern="100" dirty="0">
                        <a:solidFill>
                          <a:schemeClr val="dk1"/>
                        </a:solidFill>
                        <a:effectLst/>
                        <a:latin typeface="華康魏碑體" pitchFamily="65" charset="-120"/>
                        <a:ea typeface="華康魏碑體" pitchFamily="65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圖片 5" descr="580556_273053562821808_1090541350_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621481" cy="1214422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881966" y="5786454"/>
            <a:ext cx="762000" cy="365760"/>
          </a:xfrm>
        </p:spPr>
        <p:txBody>
          <a:bodyPr/>
          <a:lstStyle/>
          <a:p>
            <a:fld id="{AC5B8C43-EE8D-4511-834D-FEA19138E41E}" type="slidenum">
              <a:rPr lang="zh-TW" altLang="en-US" smtClean="0">
                <a:solidFill>
                  <a:srgbClr val="FF0000"/>
                </a:solidFill>
              </a:rPr>
              <a:pPr/>
              <a:t>14</a:t>
            </a:fld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5213104"/>
            <a:ext cx="2233389" cy="22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圖片 4" descr="580556_273053562821808_1090541350_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621481" cy="1214422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259632" y="197214"/>
            <a:ext cx="6472254" cy="107154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000" b="1" dirty="0" smtClean="0">
                <a:solidFill>
                  <a:schemeClr val="tx2"/>
                </a:solidFill>
                <a:latin typeface="華康秀風體W3" pitchFamily="65" charset="-120"/>
                <a:ea typeface="華康秀風體W3" pitchFamily="65" charset="-120"/>
                <a:cs typeface="+mj-cs"/>
              </a:rPr>
              <a:t>如何推廣</a:t>
            </a:r>
            <a:r>
              <a:rPr kumimoji="0" lang="zh-TW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華康秀風體W3" pitchFamily="65" charset="-120"/>
                <a:ea typeface="華康秀風體W3" pitchFamily="65" charset="-120"/>
                <a:cs typeface="+mj-cs"/>
              </a:rPr>
              <a:t>擬餌</a:t>
            </a:r>
          </a:p>
        </p:txBody>
      </p:sp>
      <p:sp>
        <p:nvSpPr>
          <p:cNvPr id="8" name="橢圓 7"/>
          <p:cNvSpPr/>
          <p:nvPr/>
        </p:nvSpPr>
        <p:spPr>
          <a:xfrm>
            <a:off x="2697752" y="1214422"/>
            <a:ext cx="2160000" cy="216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endParaRPr lang="en-US" altLang="zh-TW" sz="2400" spc="-340" dirty="0" smtClean="0">
              <a:solidFill>
                <a:schemeClr val="tx1"/>
              </a:solidFill>
              <a:latin typeface="華康行書體(P)" pitchFamily="66" charset="-120"/>
              <a:ea typeface="華康行書體(P)" pitchFamily="66" charset="-120"/>
            </a:endParaRPr>
          </a:p>
          <a:p>
            <a:pPr algn="ctr" fontAlgn="ctr"/>
            <a:r>
              <a:rPr lang="zh-TW" altLang="en-US" sz="2400" spc="-340" dirty="0" smtClean="0">
                <a:solidFill>
                  <a:schemeClr val="tx1"/>
                </a:solidFill>
                <a:latin typeface="華康行書體(P)" pitchFamily="66" charset="-120"/>
                <a:ea typeface="華康行書體(P)" pitchFamily="66" charset="-120"/>
              </a:rPr>
              <a:t>專業</a:t>
            </a:r>
            <a:r>
              <a:rPr lang="zh-TW" altLang="zh-TW" sz="2400" spc="-340" dirty="0" smtClean="0">
                <a:solidFill>
                  <a:schemeClr val="tx1"/>
                </a:solidFill>
                <a:latin typeface="華康行書體(P)" pitchFamily="66" charset="-120"/>
                <a:ea typeface="華康行書體(P)" pitchFamily="66" charset="-120"/>
              </a:rPr>
              <a:t>特展</a:t>
            </a:r>
            <a:endParaRPr lang="en-US" altLang="zh-TW" sz="2400" spc="-340" dirty="0" smtClean="0">
              <a:solidFill>
                <a:schemeClr val="tx1"/>
              </a:solidFill>
              <a:latin typeface="華康行書體(P)" pitchFamily="66" charset="-120"/>
              <a:ea typeface="華康行書體(P)" pitchFamily="66" charset="-120"/>
            </a:endParaRPr>
          </a:p>
          <a:p>
            <a:pPr algn="ctr" fontAlgn="ctr"/>
            <a:endParaRPr lang="en-US" altLang="zh-TW" sz="2400" spc="-340" dirty="0" smtClean="0">
              <a:solidFill>
                <a:schemeClr val="tx1"/>
              </a:solidFill>
              <a:latin typeface="華康行書體(P)" pitchFamily="66" charset="-120"/>
              <a:ea typeface="華康行書體(P)" pitchFamily="66" charset="-120"/>
            </a:endParaRPr>
          </a:p>
          <a:p>
            <a:pPr algn="ctr" fontAlgn="ctr"/>
            <a:r>
              <a:rPr lang="zh-TW" altLang="en-US" sz="2400" spc="-340" dirty="0" smtClean="0">
                <a:solidFill>
                  <a:schemeClr val="tx1"/>
                </a:solidFill>
                <a:latin typeface="華康行書體(P)" pitchFamily="66" charset="-120"/>
                <a:ea typeface="華康行書體(P)" pitchFamily="66" charset="-120"/>
              </a:rPr>
              <a:t>路亞</a:t>
            </a:r>
            <a:r>
              <a:rPr lang="zh-TW" altLang="zh-TW" sz="2400" spc="-340" dirty="0" smtClean="0">
                <a:solidFill>
                  <a:schemeClr val="tx1"/>
                </a:solidFill>
                <a:latin typeface="華康行書體(P)" pitchFamily="66" charset="-120"/>
                <a:ea typeface="華康行書體(P)" pitchFamily="66" charset="-120"/>
              </a:rPr>
              <a:t>競賽</a:t>
            </a:r>
            <a:endParaRPr lang="zh-TW" altLang="zh-TW" sz="2400" spc="-340" dirty="0" smtClean="0">
              <a:solidFill>
                <a:schemeClr val="tx1"/>
              </a:solidFill>
              <a:latin typeface="華康行書體(P)" pitchFamily="66" charset="-120"/>
              <a:ea typeface="華康行書體(P)" pitchFamily="66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4357686" y="4055082"/>
            <a:ext cx="2160000" cy="21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endParaRPr lang="en-US" altLang="zh-TW" sz="2400" dirty="0" smtClean="0">
              <a:solidFill>
                <a:schemeClr val="tx1"/>
              </a:solidFill>
            </a:endParaRPr>
          </a:p>
          <a:p>
            <a:pPr algn="ctr" fontAlgn="ctr"/>
            <a:endParaRPr lang="en-US" altLang="zh-TW" sz="2600" spc="-340" dirty="0" smtClean="0">
              <a:solidFill>
                <a:schemeClr val="tx1"/>
              </a:solidFill>
              <a:latin typeface="Century" pitchFamily="18" charset="0"/>
              <a:ea typeface="華康行書體(P)" pitchFamily="66" charset="-120"/>
            </a:endParaRPr>
          </a:p>
          <a:p>
            <a:pPr algn="ctr" fontAlgn="ctr"/>
            <a:r>
              <a:rPr lang="en-US" altLang="zh-TW" sz="2600" spc="-120" dirty="0" err="1" smtClean="0">
                <a:solidFill>
                  <a:schemeClr val="tx1"/>
                </a:solidFill>
                <a:latin typeface="Segoe Script" pitchFamily="34" charset="0"/>
                <a:ea typeface="華康行書體(P)" pitchFamily="66" charset="-120"/>
              </a:rPr>
              <a:t>Youtube</a:t>
            </a:r>
            <a:endParaRPr lang="en-US" altLang="zh-TW" sz="2600" spc="-120" dirty="0" smtClean="0">
              <a:solidFill>
                <a:schemeClr val="tx1"/>
              </a:solidFill>
              <a:latin typeface="Segoe Script" pitchFamily="34" charset="0"/>
              <a:ea typeface="華康行書體(P)" pitchFamily="66" charset="-120"/>
            </a:endParaRPr>
          </a:p>
          <a:p>
            <a:pPr algn="ctr" fontAlgn="ctr"/>
            <a:endParaRPr lang="en-US" altLang="zh-TW" sz="2600" spc="-340" dirty="0" smtClean="0">
              <a:solidFill>
                <a:schemeClr val="tx1"/>
              </a:solidFill>
              <a:latin typeface="Segoe Script" pitchFamily="34" charset="0"/>
              <a:ea typeface="華康行書體(P)" pitchFamily="66" charset="-120"/>
            </a:endParaRPr>
          </a:p>
          <a:p>
            <a:pPr algn="ctr" fontAlgn="ctr"/>
            <a:r>
              <a:rPr lang="zh-TW" altLang="en-US" sz="2600" spc="-340" dirty="0" smtClean="0">
                <a:solidFill>
                  <a:schemeClr val="tx1"/>
                </a:solidFill>
                <a:latin typeface="華康行書體(P)" pitchFamily="66" charset="-120"/>
                <a:ea typeface="華康行書體(P)" pitchFamily="66" charset="-120"/>
              </a:rPr>
              <a:t>電視廣告</a:t>
            </a:r>
            <a:endParaRPr lang="zh-TW" altLang="zh-TW" sz="2600" spc="-430" dirty="0" smtClean="0">
              <a:solidFill>
                <a:schemeClr val="tx1"/>
              </a:solidFill>
              <a:latin typeface="華康行書體(P)" pitchFamily="66" charset="-120"/>
              <a:ea typeface="華康行書體(P)" pitchFamily="66" charset="-120"/>
            </a:endParaRPr>
          </a:p>
          <a:p>
            <a:pPr fontAlgn="ctr"/>
            <a:endParaRPr lang="en-US" altLang="zh-TW" sz="2400" dirty="0" smtClean="0">
              <a:solidFill>
                <a:schemeClr val="tx1"/>
              </a:solidFill>
            </a:endParaRPr>
          </a:p>
          <a:p>
            <a:pPr fontAlgn="ctr"/>
            <a:endParaRPr lang="zh-TW" altLang="zh-TW" sz="2400" dirty="0" smtClean="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881966" y="5877272"/>
            <a:ext cx="762000" cy="365760"/>
          </a:xfrm>
        </p:spPr>
        <p:txBody>
          <a:bodyPr/>
          <a:lstStyle/>
          <a:p>
            <a:fld id="{AC5B8C43-EE8D-4511-834D-FEA19138E41E}" type="slidenum">
              <a:rPr lang="zh-TW" altLang="en-US" smtClean="0">
                <a:solidFill>
                  <a:srgbClr val="FF0000"/>
                </a:solidFill>
              </a:rPr>
              <a:pPr/>
              <a:t>15</a:t>
            </a:fld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124" name="Picture 4" descr="http://ke.com.tw/new_pa30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0" t="5300" r="7692"/>
          <a:stretch>
            <a:fillRect/>
          </a:stretch>
        </p:blipFill>
        <p:spPr bwMode="auto">
          <a:xfrm>
            <a:off x="542423" y="1428736"/>
            <a:ext cx="2029313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6" name="Picture 6" descr="http://ts3.mm.bing.net/th?id=H.4985590623832586&amp;pid=15.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9778" y="4000504"/>
            <a:ext cx="2028502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4" name="Picture 2" descr="https://fbcdn-sphotos-f-a.akamaihd.net/hphotos-ak-prn2/1461032_528965797199197_1534384343_n.jpg"/>
          <p:cNvPicPr>
            <a:picLocks noChangeAspect="1" noChangeArrowheads="1"/>
          </p:cNvPicPr>
          <p:nvPr/>
        </p:nvPicPr>
        <p:blipFill>
          <a:blip r:embed="rId7" cstate="print">
            <a:lum bright="-30000"/>
          </a:blip>
          <a:srcRect/>
          <a:stretch>
            <a:fillRect/>
          </a:stretch>
        </p:blipFill>
        <p:spPr bwMode="auto">
          <a:xfrm>
            <a:off x="714348" y="3571876"/>
            <a:ext cx="3000396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6" name="Picture 4" descr="https://fbcdn-sphotos-a-a.akamaihd.net/hphotos-ak-ash2/295061_284712151655949_460565195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80" y="1071546"/>
            <a:ext cx="3238522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 descr="580556_273053562821808_1090541350_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621481" cy="1214422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259632" y="197214"/>
            <a:ext cx="6472254" cy="107154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000" b="1" dirty="0" smtClean="0">
                <a:solidFill>
                  <a:schemeClr val="tx2"/>
                </a:solidFill>
                <a:latin typeface="華康秀風體W3" pitchFamily="65" charset="-120"/>
                <a:ea typeface="華康秀風體W3" pitchFamily="65" charset="-120"/>
                <a:cs typeface="+mj-cs"/>
              </a:rPr>
              <a:t>如何</a:t>
            </a:r>
            <a:r>
              <a:rPr lang="zh-TW" altLang="en-US" sz="5000" b="1" dirty="0" smtClean="0">
                <a:solidFill>
                  <a:schemeClr val="tx2"/>
                </a:solidFill>
                <a:latin typeface="華康秀風體W3" pitchFamily="65" charset="-120"/>
                <a:ea typeface="華康秀風體W3" pitchFamily="65" charset="-120"/>
                <a:cs typeface="+mj-cs"/>
              </a:rPr>
              <a:t>推廣</a:t>
            </a:r>
            <a:r>
              <a:rPr kumimoji="0" lang="zh-TW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華康秀風體W3" pitchFamily="65" charset="-120"/>
                <a:ea typeface="華康秀風體W3" pitchFamily="65" charset="-120"/>
                <a:cs typeface="+mj-cs"/>
              </a:rPr>
              <a:t>擬餌</a:t>
            </a:r>
          </a:p>
        </p:txBody>
      </p:sp>
      <p:sp>
        <p:nvSpPr>
          <p:cNvPr id="7" name="橢圓 6"/>
          <p:cNvSpPr/>
          <p:nvPr/>
        </p:nvSpPr>
        <p:spPr>
          <a:xfrm>
            <a:off x="4626578" y="4126520"/>
            <a:ext cx="2160000" cy="2160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ctr"/>
            <a:endParaRPr lang="en-US" altLang="zh-TW" sz="800" spc="-340" dirty="0" smtClean="0">
              <a:solidFill>
                <a:schemeClr val="tx1"/>
              </a:solidFill>
              <a:latin typeface="華康行書體(P)" pitchFamily="66" charset="-120"/>
              <a:ea typeface="華康行書體(P)" pitchFamily="66" charset="-120"/>
            </a:endParaRPr>
          </a:p>
          <a:p>
            <a:pPr algn="ctr" fontAlgn="ctr"/>
            <a:r>
              <a:rPr lang="zh-TW" altLang="zh-TW" sz="2600" spc="-340" dirty="0" smtClean="0">
                <a:solidFill>
                  <a:schemeClr val="tx1"/>
                </a:solidFill>
                <a:latin typeface="華康行書體(P)" pitchFamily="66" charset="-120"/>
                <a:ea typeface="華康行書體(P)" pitchFamily="66" charset="-120"/>
              </a:rPr>
              <a:t>專賣店</a:t>
            </a:r>
            <a:endParaRPr lang="en-US" altLang="zh-TW" sz="2600" spc="-340" dirty="0" smtClean="0">
              <a:solidFill>
                <a:schemeClr val="tx1"/>
              </a:solidFill>
              <a:latin typeface="華康行書體(P)" pitchFamily="66" charset="-120"/>
              <a:ea typeface="華康行書體(P)" pitchFamily="66" charset="-120"/>
            </a:endParaRPr>
          </a:p>
          <a:p>
            <a:pPr algn="ctr" fontAlgn="ctr"/>
            <a:endParaRPr lang="en-US" altLang="zh-TW" sz="2600" spc="-340" dirty="0" smtClean="0">
              <a:solidFill>
                <a:schemeClr val="tx1"/>
              </a:solidFill>
              <a:latin typeface="華康行書體(P)" pitchFamily="66" charset="-120"/>
              <a:ea typeface="華康行書體(P)" pitchFamily="66" charset="-120"/>
            </a:endParaRPr>
          </a:p>
          <a:p>
            <a:pPr algn="ctr" fontAlgn="ctr"/>
            <a:r>
              <a:rPr lang="zh-TW" altLang="zh-TW" sz="2600" spc="-340" dirty="0" smtClean="0">
                <a:solidFill>
                  <a:schemeClr val="tx1"/>
                </a:solidFill>
                <a:latin typeface="華康行書體(P)" pitchFamily="66" charset="-120"/>
                <a:ea typeface="華康行書體(P)" pitchFamily="66" charset="-120"/>
              </a:rPr>
              <a:t>架設網站</a:t>
            </a:r>
          </a:p>
          <a:p>
            <a:pPr algn="ctr" fontAlgn="ctr"/>
            <a:endParaRPr lang="en-US" altLang="zh-TW" sz="2600" spc="-340" dirty="0" smtClean="0">
              <a:solidFill>
                <a:schemeClr val="tx1"/>
              </a:solidFill>
              <a:latin typeface="華康行書體(P)" pitchFamily="66" charset="-120"/>
              <a:ea typeface="華康行書體(P)" pitchFamily="66" charset="-120"/>
            </a:endParaRPr>
          </a:p>
          <a:p>
            <a:pPr algn="ctr" fontAlgn="ctr"/>
            <a:endParaRPr lang="zh-TW" altLang="zh-TW" sz="2600" spc="-340" dirty="0" smtClean="0">
              <a:solidFill>
                <a:schemeClr val="tx1"/>
              </a:solidFill>
              <a:latin typeface="華康行書體(P)" pitchFamily="66" charset="-120"/>
              <a:ea typeface="華康行書體(P)" pitchFamily="66" charset="-120"/>
            </a:endParaRPr>
          </a:p>
        </p:txBody>
      </p:sp>
      <p:pic>
        <p:nvPicPr>
          <p:cNvPr id="8" name="Picture 2" descr="http://p1-news.hfcdn.com/p1-news/MjUwOTYybmV3cw,,/ea451919b905190b.jpg/qs/w=600&amp;h=600&amp;r=230818"/>
          <p:cNvPicPr>
            <a:picLocks noChangeAspect="1" noChangeArrowheads="1"/>
          </p:cNvPicPr>
          <p:nvPr/>
        </p:nvPicPr>
        <p:blipFill>
          <a:blip r:embed="rId3" cstate="print"/>
          <a:srcRect l="18380" t="22192" r="21254"/>
          <a:stretch>
            <a:fillRect/>
          </a:stretch>
        </p:blipFill>
        <p:spPr bwMode="auto">
          <a:xfrm>
            <a:off x="285720" y="1755311"/>
            <a:ext cx="1928826" cy="1530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9" name="群組 8"/>
          <p:cNvGrpSpPr/>
          <p:nvPr/>
        </p:nvGrpSpPr>
        <p:grpSpPr>
          <a:xfrm>
            <a:off x="2428860" y="1591094"/>
            <a:ext cx="2160000" cy="2552286"/>
            <a:chOff x="-469514" y="2500306"/>
            <a:chExt cx="2571768" cy="2711653"/>
          </a:xfrm>
        </p:grpSpPr>
        <p:sp>
          <p:nvSpPr>
            <p:cNvPr id="10" name="橢圓 9"/>
            <p:cNvSpPr/>
            <p:nvPr/>
          </p:nvSpPr>
          <p:spPr>
            <a:xfrm>
              <a:off x="-469514" y="2500306"/>
              <a:ext cx="2571768" cy="221457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b" anchorCtr="1"/>
            <a:lstStyle/>
            <a:p>
              <a:pPr fontAlgn="ctr"/>
              <a:endParaRPr lang="zh-TW" altLang="zh-TW" sz="2400" spc="-1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-129288" y="2955698"/>
              <a:ext cx="1944216" cy="2256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zh-TW" altLang="en-US" sz="2400" spc="-510" dirty="0" smtClean="0">
                  <a:latin typeface="華康行書體(P)" pitchFamily="66" charset="-120"/>
                  <a:ea typeface="華康行書體(P)" pitchFamily="66" charset="-120"/>
                </a:rPr>
                <a:t>大型裝置藝術</a:t>
              </a:r>
              <a:endParaRPr lang="en-US" altLang="zh-TW" sz="2400" spc="-510" dirty="0" smtClean="0">
                <a:latin typeface="華康行書體(P)" pitchFamily="66" charset="-120"/>
                <a:ea typeface="華康行書體(P)" pitchFamily="66" charset="-120"/>
              </a:endParaRPr>
            </a:p>
            <a:p>
              <a:pPr algn="ctr" fontAlgn="ctr"/>
              <a:endParaRPr lang="en-US" altLang="zh-TW" sz="2400" spc="-340" dirty="0" smtClean="0">
                <a:latin typeface="華康行書體(P)" pitchFamily="66" charset="-120"/>
                <a:ea typeface="華康行書體(P)" pitchFamily="66" charset="-120"/>
              </a:endParaRPr>
            </a:p>
            <a:p>
              <a:pPr algn="ctr" fontAlgn="ctr"/>
              <a:r>
                <a:rPr lang="zh-TW" altLang="zh-TW" sz="2400" spc="-340" dirty="0" smtClean="0">
                  <a:latin typeface="華康行書體(P)" pitchFamily="66" charset="-120"/>
                  <a:ea typeface="華康行書體(P)" pitchFamily="66" charset="-120"/>
                </a:rPr>
                <a:t>大型</a:t>
              </a:r>
              <a:r>
                <a:rPr lang="zh-TW" altLang="en-US" sz="2400" spc="-340" dirty="0" smtClean="0">
                  <a:latin typeface="華康行書體(P)" pitchFamily="66" charset="-120"/>
                  <a:ea typeface="華康行書體(P)" pitchFamily="66" charset="-120"/>
                </a:rPr>
                <a:t>畫作</a:t>
              </a:r>
              <a:endParaRPr lang="en-US" altLang="zh-TW" sz="2400" spc="-340" dirty="0">
                <a:latin typeface="華康行書體(P)" pitchFamily="66" charset="-120"/>
                <a:ea typeface="華康行書體(P)" pitchFamily="66" charset="-120"/>
              </a:endParaRPr>
            </a:p>
            <a:p>
              <a:pPr algn="ctr" fontAlgn="ctr"/>
              <a:endParaRPr lang="en-US" altLang="zh-TW" sz="2400" spc="-300" dirty="0">
                <a:latin typeface="華康行書體(P)" pitchFamily="66" charset="-120"/>
                <a:ea typeface="華康行書體(P)" pitchFamily="66" charset="-120"/>
              </a:endParaRPr>
            </a:p>
            <a:p>
              <a:pPr fontAlgn="ctr"/>
              <a:endParaRPr lang="zh-TW" altLang="zh-TW" spc="-100" dirty="0"/>
            </a:p>
            <a:p>
              <a:endParaRPr lang="zh-TW" altLang="en-US" dirty="0"/>
            </a:p>
          </p:txBody>
        </p:sp>
      </p:grpSp>
      <p:pic>
        <p:nvPicPr>
          <p:cNvPr id="12" name="Picture 8" descr="http://ts3.mm.bing.net/th?id=H.4544884086278802&amp;pid=15.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643314"/>
            <a:ext cx="2000264" cy="1610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圓角矩形圖說文字 12"/>
          <p:cNvSpPr/>
          <p:nvPr/>
        </p:nvSpPr>
        <p:spPr>
          <a:xfrm>
            <a:off x="5572132" y="1000108"/>
            <a:ext cx="3214710" cy="2071702"/>
          </a:xfrm>
          <a:prstGeom prst="wedgeRoundRectCallout">
            <a:avLst>
              <a:gd name="adj1" fmla="val -46117"/>
              <a:gd name="adj2" fmla="val 7550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未來期望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5" name="Picture 4" descr="http://ke.com.tw/new_pa30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0" t="5300" r="7692"/>
          <a:stretch>
            <a:fillRect/>
          </a:stretch>
        </p:blipFill>
        <p:spPr bwMode="auto">
          <a:xfrm>
            <a:off x="285720" y="4286256"/>
            <a:ext cx="2029313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6" name="群組 15"/>
          <p:cNvGrpSpPr/>
          <p:nvPr/>
        </p:nvGrpSpPr>
        <p:grpSpPr>
          <a:xfrm>
            <a:off x="2357422" y="4059220"/>
            <a:ext cx="2160000" cy="2155862"/>
            <a:chOff x="-384458" y="2790385"/>
            <a:chExt cx="2571768" cy="2290476"/>
          </a:xfrm>
        </p:grpSpPr>
        <p:sp>
          <p:nvSpPr>
            <p:cNvPr id="17" name="橢圓 16"/>
            <p:cNvSpPr/>
            <p:nvPr/>
          </p:nvSpPr>
          <p:spPr>
            <a:xfrm>
              <a:off x="-384458" y="2790385"/>
              <a:ext cx="2571768" cy="221457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b" anchorCtr="1"/>
            <a:lstStyle/>
            <a:p>
              <a:pPr fontAlgn="ctr"/>
              <a:endParaRPr lang="zh-TW" altLang="zh-TW" sz="2400" spc="-1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-44232" y="3609386"/>
              <a:ext cx="1944216" cy="14714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ctr"/>
              <a:r>
                <a:rPr lang="zh-TW" altLang="zh-TW" sz="2400" spc="-460" dirty="0" smtClean="0">
                  <a:latin typeface="華康行書體(P)" pitchFamily="66" charset="-120"/>
                  <a:ea typeface="華康行書體(P)" pitchFamily="66" charset="-120"/>
                </a:rPr>
                <a:t>產品展示秀</a:t>
              </a:r>
            </a:p>
            <a:p>
              <a:pPr algn="ctr" fontAlgn="ctr"/>
              <a:endParaRPr lang="en-US" altLang="zh-TW" sz="2400" spc="-300" dirty="0">
                <a:latin typeface="華康行書體(P)" pitchFamily="66" charset="-120"/>
                <a:ea typeface="華康行書體(P)" pitchFamily="66" charset="-120"/>
              </a:endParaRPr>
            </a:p>
            <a:p>
              <a:pPr fontAlgn="ctr"/>
              <a:endParaRPr lang="zh-TW" altLang="zh-TW" spc="-100" dirty="0"/>
            </a:p>
            <a:p>
              <a:endParaRPr lang="zh-TW" altLang="en-US" dirty="0"/>
            </a:p>
          </p:txBody>
        </p:sp>
      </p:grpSp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7305" y="5286388"/>
            <a:ext cx="2233389" cy="22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矩形 19"/>
          <p:cNvSpPr/>
          <p:nvPr/>
        </p:nvSpPr>
        <p:spPr>
          <a:xfrm>
            <a:off x="8372946" y="5929330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AC5B8C43-EE8D-4511-834D-FEA19138E41E}" type="slidenum">
              <a:rPr lang="zh-TW" altLang="en-US" smtClean="0">
                <a:solidFill>
                  <a:srgbClr val="FF0000"/>
                </a:solidFill>
              </a:rPr>
              <a:pPr/>
              <a:t>16</a:t>
            </a:fld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432511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altLang="zh-TW" sz="4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buNone/>
            </a:pPr>
            <a:r>
              <a:rPr lang="en-US" altLang="zh-TW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Script" pitchFamily="34" charset="0"/>
              </a:rPr>
              <a:t>THE</a:t>
            </a:r>
            <a:r>
              <a:rPr lang="zh-TW" alt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Script" pitchFamily="34" charset="0"/>
              </a:rPr>
              <a:t> </a:t>
            </a:r>
            <a:r>
              <a:rPr lang="en-US" altLang="zh-TW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Script" pitchFamily="34" charset="0"/>
              </a:rPr>
              <a:t>END</a:t>
            </a:r>
            <a:r>
              <a:rPr lang="zh-TW" alt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Script" pitchFamily="34" charset="0"/>
              </a:rPr>
              <a:t> </a:t>
            </a:r>
            <a:endParaRPr lang="en-US" altLang="zh-TW" sz="4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egoe Script" pitchFamily="34" charset="0"/>
            </a:endParaRPr>
          </a:p>
          <a:p>
            <a:pPr algn="ctr">
              <a:buNone/>
            </a:pPr>
            <a:endParaRPr lang="en-US" altLang="zh-TW" sz="4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egoe Script" pitchFamily="34" charset="0"/>
            </a:endParaRPr>
          </a:p>
          <a:p>
            <a:pPr algn="ctr">
              <a:buNone/>
            </a:pPr>
            <a:r>
              <a:rPr lang="zh-TW" altLang="en-US" sz="6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華康行書體" pitchFamily="65" charset="-120"/>
                <a:ea typeface="華康行書體" pitchFamily="65" charset="-120"/>
              </a:rPr>
              <a:t>感謝各位聆聽</a:t>
            </a:r>
            <a:endParaRPr lang="zh-TW" altLang="en-US" sz="6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華康行書體" pitchFamily="65" charset="-120"/>
              <a:ea typeface="華康行書體" pitchFamily="65" charset="-12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01354" y="5779296"/>
            <a:ext cx="2106041" cy="215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287172" y="428604"/>
            <a:ext cx="1071570" cy="96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787238" y="3500438"/>
            <a:ext cx="1071570" cy="96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715932" y="357166"/>
            <a:ext cx="1475641" cy="13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715932" y="6858000"/>
            <a:ext cx="1357322" cy="121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C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1572924" y="-2500354"/>
            <a:ext cx="1214446" cy="108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01222" y="4357694"/>
            <a:ext cx="912323" cy="81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47 -0.10255 C -0.14201 -0.15348 -0.17656 -0.20417 -0.2408 -0.22107 C -0.30504 -0.23797 -0.39913 -0.22107 -0.49323 -0.20417 " pathEditMode="relative" rAng="0" ptsTypes="aaA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0" y="-68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2 0.02778 C -0.16285 0.05694 -0.24149 0.08611 -0.32482 0.09028 C -0.40816 0.09444 -0.49618 0.07361 -0.5842 0.05278 " pathEditMode="relative" rAng="0" ptsTypes="aaA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33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06 0.63519 C -0.05 0.53542 -0.16788 0.43588 -0.31631 0.41019 C -0.46475 0.3845 -0.64375 0.43264 -0.82256 0.48102 " pathEditMode="relative" ptsTypes="aaA">
                                      <p:cBhvr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97 0.12245 C -0.27326 0.16343 -0.43437 0.2044 -0.59635 0.19329 C -0.75833 0.18218 -0.98125 0.08079 -1.08385 0.05579 C -1.18645 0.03079 -1.1993 0.03704 -1.21197 0.04329 " pathEditMode="relative" rAng="0" ptsTypes="aaaA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-5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3213 C -0.22882 -0.35602 -0.44757 -0.39074 -0.62882 -0.44213 C -0.81007 -0.49352 -0.97726 -0.59699 -1.09757 -0.62963 C -1.21788 -0.66227 -1.28438 -0.65023 -1.3507 -0.63797 " pathEditMode="relative" rAng="0" ptsTypes="aaaA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0" y="-171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77 0.04624 C 0.0066 0.00578 -0.0434 -0.03446 -0.08924 -0.05526 C -0.13507 -0.07607 -0.17656 -0.07746 -0.21788 -0.07862 " pathEditMode="relative" rAng="0" ptsTypes="aaA">
                                      <p:cBhvr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00" y="-62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7083 L -1.00764 -0.15347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00" y="-41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5181786"/>
            <a:ext cx="2233389" cy="22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858148" y="5805264"/>
            <a:ext cx="762000" cy="365760"/>
          </a:xfrm>
        </p:spPr>
        <p:txBody>
          <a:bodyPr/>
          <a:lstStyle/>
          <a:p>
            <a:fld id="{AC5B8C43-EE8D-4511-834D-FEA19138E41E}" type="slidenum">
              <a:rPr lang="zh-TW" altLang="en-US" smtClean="0">
                <a:solidFill>
                  <a:srgbClr val="FF0000"/>
                </a:solidFill>
              </a:rPr>
              <a:pPr/>
              <a:t>2</a:t>
            </a:fld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" name="圖片 4" descr="580556_273053562821808_1090541350_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621481" cy="1214422"/>
          </a:xfrm>
          <a:prstGeom prst="rect">
            <a:avLst/>
          </a:prstGeom>
        </p:spPr>
      </p:pic>
      <p:sp>
        <p:nvSpPr>
          <p:cNvPr id="6" name="標題 2"/>
          <p:cNvSpPr txBox="1">
            <a:spLocks/>
          </p:cNvSpPr>
          <p:nvPr/>
        </p:nvSpPr>
        <p:spPr>
          <a:xfrm>
            <a:off x="1547664" y="116632"/>
            <a:ext cx="3744416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000" b="1" i="0" u="none" strike="noStrike" kern="1200" cap="none" spc="15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華康秀風體W3" pitchFamily="65" charset="-120"/>
                <a:ea typeface="華康秀風體W3" pitchFamily="65" charset="-120"/>
                <a:cs typeface="+mj-cs"/>
              </a:rPr>
              <a:t>DUO</a:t>
            </a:r>
            <a:r>
              <a:rPr lang="zh-TW" altLang="en-US" sz="4500" b="1" spc="150" dirty="0" smtClean="0">
                <a:solidFill>
                  <a:schemeClr val="tx2"/>
                </a:solidFill>
                <a:latin typeface="華康秀風體W3" pitchFamily="65" charset="-120"/>
                <a:ea typeface="華康秀風體W3" pitchFamily="65" charset="-120"/>
                <a:cs typeface="+mj-cs"/>
              </a:rPr>
              <a:t>介紹</a:t>
            </a:r>
            <a:endParaRPr lang="en-US" altLang="zh-TW" sz="4500" b="1" spc="150" dirty="0" smtClean="0">
              <a:solidFill>
                <a:schemeClr val="tx2"/>
              </a:solidFill>
              <a:latin typeface="華康秀風體W3" pitchFamily="65" charset="-120"/>
              <a:ea typeface="華康秀風體W3" pitchFamily="65" charset="-120"/>
              <a:cs typeface="+mj-cs"/>
            </a:endParaRPr>
          </a:p>
        </p:txBody>
      </p:sp>
      <p:pic>
        <p:nvPicPr>
          <p:cNvPr id="13316" name="Picture 4" descr="http://upload.wikimedia.org/wikipedia/commons/7/7f/Duo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14422"/>
            <a:ext cx="3528392" cy="2669818"/>
          </a:xfrm>
          <a:prstGeom prst="rect">
            <a:avLst/>
          </a:prstGeom>
          <a:noFill/>
        </p:spPr>
      </p:pic>
      <p:pic>
        <p:nvPicPr>
          <p:cNvPr id="13314" name="Picture 2" descr="会社の外観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571612"/>
            <a:ext cx="3469843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500034" y="4071942"/>
          <a:ext cx="4143404" cy="24288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8517"/>
                <a:gridCol w="2524887"/>
              </a:tblGrid>
              <a:tr h="499088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kern="1200" dirty="0" smtClean="0"/>
                        <a:t>公司名稱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zh-TW" kern="1200" dirty="0" smtClean="0"/>
                        <a:t>DUO</a:t>
                      </a:r>
                      <a:r>
                        <a:rPr kumimoji="0" lang="zh-TW" altLang="en-US" kern="1200" dirty="0" smtClean="0"/>
                        <a:t>有限公司</a:t>
                      </a:r>
                      <a:endParaRPr lang="zh-TW" altLang="en-US" dirty="0"/>
                    </a:p>
                  </a:txBody>
                  <a:tcPr/>
                </a:tc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創立人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zh-TW" altLang="en-US" kern="1200" dirty="0" smtClean="0"/>
                        <a:t>安達政弘</a:t>
                      </a:r>
                      <a:endParaRPr lang="zh-TW" altLang="en-US" dirty="0"/>
                    </a:p>
                  </a:txBody>
                  <a:tcPr/>
                </a:tc>
              </a:tr>
              <a:tr h="4824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成立時間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1995</a:t>
                      </a:r>
                      <a:r>
                        <a:rPr lang="zh-TW" altLang="en-US" dirty="0" smtClean="0"/>
                        <a:t>年</a:t>
                      </a:r>
                      <a:r>
                        <a:rPr lang="en-US" altLang="zh-TW" dirty="0" smtClean="0"/>
                        <a:t>8</a:t>
                      </a:r>
                      <a:r>
                        <a:rPr lang="zh-TW" altLang="en-US" dirty="0" smtClean="0"/>
                        <a:t>月</a:t>
                      </a:r>
                    </a:p>
                  </a:txBody>
                  <a:tcPr/>
                </a:tc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員工人數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/>
                        <a:t>36</a:t>
                      </a:r>
                      <a:r>
                        <a:rPr lang="zh-TW" altLang="en-US" dirty="0" smtClean="0"/>
                        <a:t>名</a:t>
                      </a:r>
                      <a:endParaRPr lang="zh-TW" altLang="en-US" dirty="0"/>
                    </a:p>
                  </a:txBody>
                  <a:tcPr/>
                </a:tc>
              </a:tr>
              <a:tr h="48245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製造商品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釣具製造及販售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3" name="直線接點 12"/>
          <p:cNvCxnSpPr/>
          <p:nvPr/>
        </p:nvCxnSpPr>
        <p:spPr>
          <a:xfrm rot="5400000">
            <a:off x="821505" y="5250669"/>
            <a:ext cx="23574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85" decel="100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385" decel="100000"/>
                                        <p:tgtEl>
                                          <p:spTgt spid="133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385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8C43-EE8D-4511-834D-FEA19138E41E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57158" y="5598399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DUO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剛開始</a:t>
            </a:r>
            <a:r>
              <a:rPr lang="zh-TW" altLang="en-US" sz="2400" spc="80" dirty="0" smtClean="0">
                <a:latin typeface="標楷體" pitchFamily="65" charset="-120"/>
                <a:ea typeface="標楷體" pitchFamily="65" charset="-120"/>
              </a:rPr>
              <a:t>成立公司僅有</a:t>
            </a:r>
            <a:r>
              <a:rPr lang="en-US" altLang="zh-TW" sz="2400" spc="8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400" spc="80" dirty="0" smtClean="0">
                <a:latin typeface="標楷體" pitchFamily="65" charset="-120"/>
                <a:ea typeface="標楷體" pitchFamily="65" charset="-120"/>
              </a:rPr>
              <a:t>人，起先專門製作釣鱸魚的擬餌，至今已有許多不同的擬餌及大規模市場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，成立至今已有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年。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428596" y="1214422"/>
            <a:ext cx="8143932" cy="4214842"/>
            <a:chOff x="428596" y="785794"/>
            <a:chExt cx="8143932" cy="4214842"/>
          </a:xfrm>
        </p:grpSpPr>
        <p:pic>
          <p:nvPicPr>
            <p:cNvPr id="6" name="圖片 5"/>
            <p:cNvPicPr/>
            <p:nvPr/>
          </p:nvPicPr>
          <p:blipFill>
            <a:blip r:embed="rId2" cstate="print"/>
            <a:srcRect l="12555" t="19890" r="14161" b="33394"/>
            <a:stretch>
              <a:fillRect/>
            </a:stretch>
          </p:blipFill>
          <p:spPr bwMode="auto">
            <a:xfrm>
              <a:off x="428596" y="785794"/>
              <a:ext cx="8143932" cy="4214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群組 12"/>
            <p:cNvGrpSpPr/>
            <p:nvPr/>
          </p:nvGrpSpPr>
          <p:grpSpPr>
            <a:xfrm>
              <a:off x="6072198" y="928670"/>
              <a:ext cx="2428892" cy="3857652"/>
              <a:chOff x="6072198" y="928670"/>
              <a:chExt cx="2428892" cy="3857652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7286644" y="928670"/>
                <a:ext cx="1214446" cy="21431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6072198" y="4714884"/>
                <a:ext cx="2428892" cy="7143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5" name="圖片 14" descr="580556_273053562821808_1090541350_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621481" cy="1214422"/>
          </a:xfrm>
          <a:prstGeom prst="rect">
            <a:avLst/>
          </a:prstGeom>
        </p:spPr>
      </p:pic>
      <p:sp>
        <p:nvSpPr>
          <p:cNvPr id="16" name="標題 2"/>
          <p:cNvSpPr txBox="1">
            <a:spLocks/>
          </p:cNvSpPr>
          <p:nvPr/>
        </p:nvSpPr>
        <p:spPr>
          <a:xfrm>
            <a:off x="1547664" y="259508"/>
            <a:ext cx="3744416" cy="95491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500" b="1" spc="150" dirty="0" smtClean="0">
                <a:solidFill>
                  <a:schemeClr val="tx2"/>
                </a:solidFill>
                <a:latin typeface="華康秀風體W3" pitchFamily="65" charset="-120"/>
                <a:ea typeface="華康秀風體W3" pitchFamily="65" charset="-120"/>
                <a:cs typeface="+mj-cs"/>
              </a:rPr>
              <a:t>銷售據點</a:t>
            </a:r>
            <a:endParaRPr lang="en-US" altLang="zh-TW" sz="4500" b="1" spc="150" dirty="0" smtClean="0">
              <a:solidFill>
                <a:schemeClr val="tx2"/>
              </a:solidFill>
              <a:latin typeface="華康秀風體W3" pitchFamily="65" charset="-120"/>
              <a:ea typeface="華康秀風體W3" pitchFamily="65" charset="-120"/>
              <a:cs typeface="+mj-cs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5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50"/>
                            </p:stCondLst>
                            <p:childTnLst>
                              <p:par>
                                <p:cTn id="2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50"/>
                            </p:stCondLst>
                            <p:childTnLst>
                              <p:par>
                                <p:cTn id="31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8C43-EE8D-4511-834D-FEA19138E41E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6" name="圖片 5" descr="580556_273053562821808_1090541350_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621481" cy="1214422"/>
          </a:xfrm>
          <a:prstGeom prst="rect">
            <a:avLst/>
          </a:prstGeom>
        </p:spPr>
      </p:pic>
      <p:sp>
        <p:nvSpPr>
          <p:cNvPr id="7" name="標題 2"/>
          <p:cNvSpPr txBox="1">
            <a:spLocks/>
          </p:cNvSpPr>
          <p:nvPr/>
        </p:nvSpPr>
        <p:spPr>
          <a:xfrm>
            <a:off x="1547664" y="116632"/>
            <a:ext cx="3744416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500" b="1" spc="150" dirty="0" smtClean="0">
                <a:solidFill>
                  <a:schemeClr val="tx2"/>
                </a:solidFill>
                <a:latin typeface="華康秀風體W3" pitchFamily="65" charset="-120"/>
                <a:ea typeface="華康秀風體W3" pitchFamily="65" charset="-120"/>
                <a:cs typeface="+mj-cs"/>
              </a:rPr>
              <a:t>模具製作</a:t>
            </a:r>
            <a:endParaRPr lang="en-US" altLang="zh-TW" sz="4500" b="1" spc="150" dirty="0" smtClean="0">
              <a:solidFill>
                <a:schemeClr val="tx2"/>
              </a:solidFill>
              <a:latin typeface="華康秀風體W3" pitchFamily="65" charset="-120"/>
              <a:ea typeface="華康秀風體W3" pitchFamily="65" charset="-120"/>
              <a:cs typeface="+mj-cs"/>
            </a:endParaRPr>
          </a:p>
        </p:txBody>
      </p:sp>
      <p:pic>
        <p:nvPicPr>
          <p:cNvPr id="8" name="圖片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235745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357298"/>
            <a:ext cx="221457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214686"/>
            <a:ext cx="22860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214686"/>
            <a:ext cx="250033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1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1428736"/>
            <a:ext cx="235745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1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5143512"/>
            <a:ext cx="214314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圖片 14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5286388"/>
            <a:ext cx="228601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圖片 15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8992" y="3357562"/>
            <a:ext cx="214314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16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86512" y="5286388"/>
            <a:ext cx="250033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向右箭號 17"/>
          <p:cNvSpPr/>
          <p:nvPr/>
        </p:nvSpPr>
        <p:spPr>
          <a:xfrm>
            <a:off x="2786050" y="1928802"/>
            <a:ext cx="50006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>
            <a:off x="5715008" y="1857364"/>
            <a:ext cx="50006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右箭號 20"/>
          <p:cNvSpPr/>
          <p:nvPr/>
        </p:nvSpPr>
        <p:spPr>
          <a:xfrm rot="10800000">
            <a:off x="5669031" y="3811650"/>
            <a:ext cx="50006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右箭號 21"/>
          <p:cNvSpPr/>
          <p:nvPr/>
        </p:nvSpPr>
        <p:spPr>
          <a:xfrm rot="10800000">
            <a:off x="2786050" y="3929066"/>
            <a:ext cx="50006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向右箭號 22"/>
          <p:cNvSpPr/>
          <p:nvPr/>
        </p:nvSpPr>
        <p:spPr>
          <a:xfrm>
            <a:off x="5786446" y="5643578"/>
            <a:ext cx="50006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向右箭號 23"/>
          <p:cNvSpPr/>
          <p:nvPr/>
        </p:nvSpPr>
        <p:spPr>
          <a:xfrm>
            <a:off x="2857488" y="5715016"/>
            <a:ext cx="50006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向下箭號 24"/>
          <p:cNvSpPr/>
          <p:nvPr/>
        </p:nvSpPr>
        <p:spPr>
          <a:xfrm>
            <a:off x="7286644" y="2857496"/>
            <a:ext cx="42862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向下箭號 25"/>
          <p:cNvSpPr/>
          <p:nvPr/>
        </p:nvSpPr>
        <p:spPr>
          <a:xfrm>
            <a:off x="1285852" y="4857760"/>
            <a:ext cx="42862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4500562" y="285728"/>
            <a:ext cx="435771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19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900" dirty="0" smtClean="0">
                <a:latin typeface="標楷體" pitchFamily="65" charset="-120"/>
                <a:ea typeface="標楷體" pitchFamily="65" charset="-120"/>
              </a:rPr>
              <a:t>製作</a:t>
            </a:r>
            <a:r>
              <a:rPr lang="zh-TW" altLang="en-US" sz="1900" dirty="0" smtClean="0">
                <a:latin typeface="標楷體" pitchFamily="65" charset="-120"/>
                <a:ea typeface="標楷體" pitchFamily="65" charset="-120"/>
              </a:rPr>
              <a:t>、包裝、出貨、品管皆在同一地方，所以出產嚴格不會出現瑕疵。</a:t>
            </a:r>
            <a:endParaRPr lang="zh-TW" altLang="en-US" sz="19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50"/>
                            </p:stCondLst>
                            <p:childTnLst>
                              <p:par>
                                <p:cTn id="18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5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5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65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65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65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650"/>
                            </p:stCondLst>
                            <p:childTnLst>
                              <p:par>
                                <p:cTn id="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65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65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65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65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650"/>
                            </p:stCondLst>
                            <p:childTnLst>
                              <p:par>
                                <p:cTn id="7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650"/>
                            </p:stCondLst>
                            <p:childTnLst>
                              <p:par>
                                <p:cTn id="7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65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65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650"/>
                            </p:stCondLst>
                            <p:childTnLst>
                              <p:par>
                                <p:cTn id="9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650"/>
                            </p:stCondLst>
                            <p:childTnLst>
                              <p:par>
                                <p:cTn id="9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8650"/>
                            </p:stCondLst>
                            <p:childTnLst>
                              <p:par>
                                <p:cTn id="10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5181786"/>
            <a:ext cx="2233389" cy="22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403648" y="125760"/>
            <a:ext cx="4686304" cy="1143000"/>
          </a:xfrm>
        </p:spPr>
        <p:txBody>
          <a:bodyPr>
            <a:normAutofit/>
          </a:bodyPr>
          <a:lstStyle/>
          <a:p>
            <a:r>
              <a:rPr lang="zh-TW" altLang="en-US" sz="5000" b="1" dirty="0" smtClean="0">
                <a:latin typeface="華康秀風體W3" pitchFamily="65" charset="-120"/>
                <a:ea typeface="華康秀風體W3" pitchFamily="65" charset="-120"/>
              </a:rPr>
              <a:t>擬餌是什麼</a:t>
            </a:r>
          </a:p>
        </p:txBody>
      </p:sp>
      <p:pic>
        <p:nvPicPr>
          <p:cNvPr id="15" name="內容版面配置區 14" descr="1451507_574602002611428_97687029_n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629446" y="1254483"/>
            <a:ext cx="4758978" cy="3830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投影片編號版面配置區 18"/>
          <p:cNvSpPr>
            <a:spLocks noGrp="1"/>
          </p:cNvSpPr>
          <p:nvPr>
            <p:ph type="sldNum" sz="quarter" idx="12"/>
          </p:nvPr>
        </p:nvSpPr>
        <p:spPr>
          <a:xfrm>
            <a:off x="7858148" y="5786454"/>
            <a:ext cx="762000" cy="365760"/>
          </a:xfrm>
        </p:spPr>
        <p:txBody>
          <a:bodyPr/>
          <a:lstStyle/>
          <a:p>
            <a:fld id="{AC5B8C43-EE8D-4511-834D-FEA19138E41E}" type="slidenum">
              <a:rPr lang="zh-TW" altLang="en-US" smtClean="0">
                <a:solidFill>
                  <a:srgbClr val="C00000"/>
                </a:solidFill>
              </a:rPr>
              <a:pPr/>
              <a:t>5</a:t>
            </a:fld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11" name="圖片 10" descr="580556_273053562821808_1090541350_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621481" cy="1214422"/>
          </a:xfrm>
          <a:prstGeom prst="rect">
            <a:avLst/>
          </a:prstGeom>
        </p:spPr>
      </p:pic>
      <p:pic>
        <p:nvPicPr>
          <p:cNvPr id="1027" name="Picture 3" descr="C:\Users\et\Desktop\擬餌\1382901_554173927987569_1903788159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397631"/>
            <a:ext cx="2643206" cy="1745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et\Desktop\擬餌\1374773_552019268203035_1138760770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789040"/>
            <a:ext cx="3168352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5181786"/>
            <a:ext cx="2233389" cy="22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850106"/>
          </a:xfrm>
        </p:spPr>
        <p:txBody>
          <a:bodyPr>
            <a:noAutofit/>
          </a:bodyPr>
          <a:lstStyle/>
          <a:p>
            <a:r>
              <a:rPr lang="zh-TW" altLang="en-US" sz="5000" b="1" spc="-350" dirty="0" smtClean="0">
                <a:latin typeface="華康秀風體W3" pitchFamily="65" charset="-120"/>
                <a:ea typeface="華康秀風體W3" pitchFamily="65" charset="-120"/>
              </a:rPr>
              <a:t>擬餌與真餌比較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93553794"/>
              </p:ext>
            </p:extLst>
          </p:nvPr>
        </p:nvGraphicFramePr>
        <p:xfrm>
          <a:off x="457200" y="1700808"/>
          <a:ext cx="8229600" cy="351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592"/>
                <a:gridCol w="2880320"/>
                <a:gridCol w="3106688"/>
              </a:tblGrid>
              <a:tr h="43204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2000" kern="0" dirty="0" smtClean="0">
                          <a:solidFill>
                            <a:schemeClr val="bg1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  <a:cs typeface="+mn-cs"/>
                        </a:rPr>
                        <a:t>擬 餌</a:t>
                      </a:r>
                      <a:endParaRPr kumimoji="0" lang="zh-TW" altLang="en-US" sz="2000" kern="0" dirty="0">
                        <a:solidFill>
                          <a:schemeClr val="bg1"/>
                        </a:solidFill>
                        <a:effectLst/>
                        <a:latin typeface="華康魏碑體" pitchFamily="65" charset="-120"/>
                        <a:ea typeface="華康魏碑體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2000" b="1" kern="0" dirty="0" smtClean="0">
                          <a:solidFill>
                            <a:schemeClr val="bg1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  <a:cs typeface="+mn-cs"/>
                        </a:rPr>
                        <a:t>真 餌</a:t>
                      </a:r>
                      <a:endParaRPr kumimoji="0" lang="zh-TW" altLang="en-US" sz="2000" b="1" kern="0" dirty="0">
                        <a:solidFill>
                          <a:schemeClr val="bg1"/>
                        </a:solidFill>
                        <a:effectLst/>
                        <a:latin typeface="華康魏碑體" pitchFamily="65" charset="-120"/>
                        <a:ea typeface="華康魏碑體" pitchFamily="65" charset="-120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2000" b="1" kern="0" dirty="0" smtClean="0">
                          <a:solidFill>
                            <a:schemeClr val="dk1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  <a:cs typeface="+mn-cs"/>
                        </a:rPr>
                        <a:t>成分</a:t>
                      </a:r>
                      <a:endParaRPr kumimoji="0" lang="zh-TW" altLang="en-US" sz="2000" b="1" kern="0" dirty="0">
                        <a:solidFill>
                          <a:schemeClr val="dk1"/>
                        </a:solidFill>
                        <a:effectLst/>
                        <a:latin typeface="華康魏碑體" pitchFamily="65" charset="-120"/>
                        <a:ea typeface="華康魏碑體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2000" kern="0" dirty="0" smtClean="0">
                          <a:solidFill>
                            <a:schemeClr val="dk1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  <a:cs typeface="+mn-cs"/>
                        </a:rPr>
                        <a:t>塑膠</a:t>
                      </a:r>
                      <a:endParaRPr kumimoji="0" lang="zh-TW" altLang="en-US" sz="2000" kern="0" dirty="0">
                        <a:solidFill>
                          <a:schemeClr val="dk1"/>
                        </a:solidFill>
                        <a:effectLst/>
                        <a:latin typeface="華康魏碑體" pitchFamily="65" charset="-120"/>
                        <a:ea typeface="華康魏碑體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2000" kern="0" dirty="0" smtClean="0">
                          <a:solidFill>
                            <a:schemeClr val="dk1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  <a:cs typeface="+mn-cs"/>
                        </a:rPr>
                        <a:t>活的或死的蟲</a:t>
                      </a:r>
                      <a:r>
                        <a:rPr kumimoji="0" lang="en-US" altLang="zh-TW" sz="2000" kern="0" dirty="0" smtClean="0">
                          <a:solidFill>
                            <a:schemeClr val="dk1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  <a:cs typeface="+mn-cs"/>
                        </a:rPr>
                        <a:t>(</a:t>
                      </a:r>
                      <a:r>
                        <a:rPr kumimoji="0" lang="zh-TW" altLang="en-US" sz="2000" kern="0" dirty="0" smtClean="0">
                          <a:solidFill>
                            <a:schemeClr val="dk1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  <a:cs typeface="+mn-cs"/>
                        </a:rPr>
                        <a:t>蝦</a:t>
                      </a:r>
                      <a:r>
                        <a:rPr kumimoji="0" lang="en-US" altLang="zh-TW" sz="2000" kern="0" dirty="0" smtClean="0">
                          <a:solidFill>
                            <a:schemeClr val="dk1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  <a:cs typeface="+mn-cs"/>
                        </a:rPr>
                        <a:t>)</a:t>
                      </a:r>
                      <a:endParaRPr kumimoji="0" lang="zh-TW" altLang="en-US" sz="2000" kern="0" dirty="0">
                        <a:solidFill>
                          <a:schemeClr val="dk1"/>
                        </a:solidFill>
                        <a:effectLst/>
                        <a:latin typeface="華康魏碑體" pitchFamily="65" charset="-120"/>
                        <a:ea typeface="華康魏碑體" pitchFamily="65" charset="-120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2000" b="1" kern="0" dirty="0" smtClean="0">
                          <a:solidFill>
                            <a:schemeClr val="dk1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  <a:cs typeface="+mn-cs"/>
                        </a:rPr>
                        <a:t>環保性</a:t>
                      </a:r>
                      <a:endParaRPr kumimoji="0" lang="zh-TW" altLang="en-US" sz="2000" b="1" kern="0" dirty="0">
                        <a:solidFill>
                          <a:schemeClr val="dk1"/>
                        </a:solidFill>
                        <a:effectLst/>
                        <a:latin typeface="華康魏碑體" pitchFamily="65" charset="-120"/>
                        <a:ea typeface="華康魏碑體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2000" kern="0" dirty="0" smtClean="0">
                          <a:solidFill>
                            <a:schemeClr val="dk1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  <a:cs typeface="+mn-cs"/>
                        </a:rPr>
                        <a:t>可重複使用</a:t>
                      </a:r>
                      <a:endParaRPr kumimoji="0" lang="zh-TW" altLang="en-US" sz="2000" kern="0" dirty="0">
                        <a:solidFill>
                          <a:schemeClr val="dk1"/>
                        </a:solidFill>
                        <a:effectLst/>
                        <a:latin typeface="華康魏碑體" pitchFamily="65" charset="-120"/>
                        <a:ea typeface="華康魏碑體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2000" kern="0" dirty="0" smtClean="0">
                          <a:solidFill>
                            <a:schemeClr val="dk1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  <a:cs typeface="+mn-cs"/>
                        </a:rPr>
                        <a:t> 無法重複使用</a:t>
                      </a:r>
                      <a:endParaRPr kumimoji="0" lang="zh-TW" altLang="en-US" sz="2000" kern="0" dirty="0">
                        <a:solidFill>
                          <a:schemeClr val="dk1"/>
                        </a:solidFill>
                        <a:effectLst/>
                        <a:latin typeface="華康魏碑體" pitchFamily="65" charset="-120"/>
                        <a:ea typeface="華康魏碑體" pitchFamily="65" charset="-120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2000" b="1" kern="0" dirty="0" smtClean="0">
                          <a:solidFill>
                            <a:schemeClr val="dk1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  <a:cs typeface="+mn-cs"/>
                        </a:rPr>
                        <a:t>方便性</a:t>
                      </a:r>
                      <a:endParaRPr kumimoji="0" lang="zh-TW" altLang="en-US" sz="2000" b="1" kern="0" dirty="0">
                        <a:solidFill>
                          <a:schemeClr val="dk1"/>
                        </a:solidFill>
                        <a:effectLst/>
                        <a:latin typeface="華康魏碑體" pitchFamily="65" charset="-120"/>
                        <a:ea typeface="華康魏碑體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2000" kern="0" dirty="0" smtClean="0">
                          <a:solidFill>
                            <a:schemeClr val="dk1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  <a:cs typeface="+mn-cs"/>
                        </a:rPr>
                        <a:t>攜帶方便</a:t>
                      </a:r>
                      <a:endParaRPr kumimoji="0" lang="zh-TW" altLang="en-US" sz="2000" kern="0" dirty="0">
                        <a:solidFill>
                          <a:schemeClr val="dk1"/>
                        </a:solidFill>
                        <a:effectLst/>
                        <a:latin typeface="華康魏碑體" pitchFamily="65" charset="-120"/>
                        <a:ea typeface="華康魏碑體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2000" kern="0" dirty="0" smtClean="0">
                          <a:solidFill>
                            <a:schemeClr val="dk1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  <a:cs typeface="+mn-cs"/>
                        </a:rPr>
                        <a:t>不易購買</a:t>
                      </a:r>
                      <a:endParaRPr kumimoji="0" lang="zh-TW" altLang="en-US" sz="2000" kern="0" dirty="0">
                        <a:solidFill>
                          <a:schemeClr val="dk1"/>
                        </a:solidFill>
                        <a:effectLst/>
                        <a:latin typeface="華康魏碑體" pitchFamily="65" charset="-120"/>
                        <a:ea typeface="華康魏碑體" pitchFamily="65" charset="-120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2000" b="1" kern="0" dirty="0" smtClean="0">
                          <a:solidFill>
                            <a:schemeClr val="dk1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  <a:cs typeface="+mn-cs"/>
                        </a:rPr>
                        <a:t>魚種</a:t>
                      </a:r>
                      <a:endParaRPr kumimoji="0" lang="zh-TW" altLang="en-US" sz="2000" b="1" kern="0" dirty="0">
                        <a:solidFill>
                          <a:schemeClr val="dk1"/>
                        </a:solidFill>
                        <a:effectLst/>
                        <a:latin typeface="華康魏碑體" pitchFamily="65" charset="-120"/>
                        <a:ea typeface="華康魏碑體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2000" kern="0" dirty="0" smtClean="0">
                          <a:solidFill>
                            <a:schemeClr val="dk1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  <a:cs typeface="+mn-cs"/>
                        </a:rPr>
                        <a:t>針對較有攻擊性的魚</a:t>
                      </a:r>
                      <a:endParaRPr kumimoji="0" lang="zh-TW" altLang="en-US" sz="2000" kern="0" dirty="0">
                        <a:solidFill>
                          <a:schemeClr val="dk1"/>
                        </a:solidFill>
                        <a:effectLst/>
                        <a:latin typeface="華康魏碑體" pitchFamily="65" charset="-120"/>
                        <a:ea typeface="華康魏碑體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2000" kern="0" dirty="0" smtClean="0">
                          <a:solidFill>
                            <a:schemeClr val="dk1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  <a:cs typeface="+mn-cs"/>
                        </a:rPr>
                        <a:t>不限魚種</a:t>
                      </a:r>
                      <a:endParaRPr kumimoji="0" lang="zh-TW" altLang="en-US" sz="2000" kern="0" dirty="0">
                        <a:solidFill>
                          <a:schemeClr val="dk1"/>
                        </a:solidFill>
                        <a:effectLst/>
                        <a:latin typeface="華康魏碑體" pitchFamily="65" charset="-120"/>
                        <a:ea typeface="華康魏碑體" pitchFamily="65" charset="-120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2000" b="1" kern="0" dirty="0" smtClean="0">
                          <a:solidFill>
                            <a:schemeClr val="dk1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  <a:cs typeface="+mn-cs"/>
                        </a:rPr>
                        <a:t>技巧性</a:t>
                      </a:r>
                      <a:endParaRPr kumimoji="0" lang="zh-TW" altLang="en-US" sz="2000" b="1" kern="0" dirty="0">
                        <a:solidFill>
                          <a:schemeClr val="dk1"/>
                        </a:solidFill>
                        <a:effectLst/>
                        <a:latin typeface="華康魏碑體" pitchFamily="65" charset="-120"/>
                        <a:ea typeface="華康魏碑體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2000" kern="0" dirty="0" smtClean="0">
                          <a:solidFill>
                            <a:schemeClr val="dk1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  <a:cs typeface="+mn-cs"/>
                        </a:rPr>
                        <a:t>需要利用抽桿的動作</a:t>
                      </a:r>
                      <a:endParaRPr kumimoji="0" lang="en-US" altLang="zh-TW" sz="2000" kern="0" dirty="0" smtClean="0">
                        <a:solidFill>
                          <a:schemeClr val="dk1"/>
                        </a:solidFill>
                        <a:effectLst/>
                        <a:latin typeface="華康魏碑體" pitchFamily="65" charset="-120"/>
                        <a:ea typeface="華康魏碑體" pitchFamily="65" charset="-120"/>
                        <a:cs typeface="+mn-cs"/>
                      </a:endParaRP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2000" kern="0" dirty="0" smtClean="0">
                          <a:solidFill>
                            <a:schemeClr val="dk1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  <a:cs typeface="+mn-cs"/>
                        </a:rPr>
                        <a:t>使餌像真的魚在動</a:t>
                      </a:r>
                      <a:endParaRPr kumimoji="0" lang="zh-TW" altLang="en-US" sz="2000" kern="0" dirty="0">
                        <a:solidFill>
                          <a:schemeClr val="dk1"/>
                        </a:solidFill>
                        <a:effectLst/>
                        <a:latin typeface="華康魏碑體" pitchFamily="65" charset="-120"/>
                        <a:ea typeface="華康魏碑體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2000" kern="0" dirty="0" smtClean="0">
                          <a:solidFill>
                            <a:schemeClr val="dk1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  <a:cs typeface="+mn-cs"/>
                        </a:rPr>
                        <a:t>較不需技巧性</a:t>
                      </a:r>
                      <a:endParaRPr kumimoji="0" lang="zh-TW" altLang="en-US" sz="2000" kern="0" dirty="0">
                        <a:solidFill>
                          <a:schemeClr val="dk1"/>
                        </a:solidFill>
                        <a:effectLst/>
                        <a:latin typeface="華康魏碑體" pitchFamily="65" charset="-120"/>
                        <a:ea typeface="華康魏碑體" pitchFamily="65" charset="-120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2000" b="1" kern="0" dirty="0" smtClean="0">
                          <a:solidFill>
                            <a:schemeClr val="dk1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  <a:cs typeface="+mn-cs"/>
                        </a:rPr>
                        <a:t>泳層</a:t>
                      </a:r>
                      <a:endParaRPr kumimoji="0" lang="zh-TW" altLang="en-US" sz="2000" b="1" kern="0" dirty="0">
                        <a:solidFill>
                          <a:schemeClr val="dk1"/>
                        </a:solidFill>
                        <a:effectLst/>
                        <a:latin typeface="華康魏碑體" pitchFamily="65" charset="-120"/>
                        <a:ea typeface="華康魏碑體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2000" kern="0" dirty="0" smtClean="0">
                          <a:solidFill>
                            <a:schemeClr val="dk1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  <a:cs typeface="+mn-cs"/>
                        </a:rPr>
                        <a:t>針對不同的泳層</a:t>
                      </a:r>
                      <a:endParaRPr kumimoji="0" lang="en-US" altLang="zh-TW" sz="2000" kern="0" dirty="0" smtClean="0">
                        <a:solidFill>
                          <a:schemeClr val="dk1"/>
                        </a:solidFill>
                        <a:effectLst/>
                        <a:latin typeface="華康魏碑體" pitchFamily="65" charset="-120"/>
                        <a:ea typeface="華康魏碑體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2000" kern="0" dirty="0" smtClean="0">
                          <a:solidFill>
                            <a:schemeClr val="dk1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  <a:cs typeface="+mn-cs"/>
                        </a:rPr>
                        <a:t>並沒有針對特定泳層</a:t>
                      </a:r>
                      <a:endParaRPr kumimoji="0" lang="zh-TW" altLang="en-US" sz="2000" kern="0" dirty="0">
                        <a:solidFill>
                          <a:schemeClr val="dk1"/>
                        </a:solidFill>
                        <a:effectLst/>
                        <a:latin typeface="華康魏碑體" pitchFamily="65" charset="-120"/>
                        <a:ea typeface="華康魏碑體" pitchFamily="65" charset="-120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2000" b="1" kern="0" dirty="0" smtClean="0">
                          <a:solidFill>
                            <a:schemeClr val="dk1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  <a:cs typeface="+mn-cs"/>
                        </a:rPr>
                        <a:t>吸引力</a:t>
                      </a:r>
                      <a:endParaRPr kumimoji="0" lang="zh-TW" altLang="en-US" sz="2000" b="1" kern="0" dirty="0">
                        <a:solidFill>
                          <a:schemeClr val="dk1"/>
                        </a:solidFill>
                        <a:effectLst/>
                        <a:latin typeface="華康魏碑體" pitchFamily="65" charset="-120"/>
                        <a:ea typeface="華康魏碑體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2000" kern="0" dirty="0" smtClean="0">
                          <a:solidFill>
                            <a:schemeClr val="dk1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  <a:cs typeface="+mn-cs"/>
                        </a:rPr>
                        <a:t>低</a:t>
                      </a:r>
                      <a:endParaRPr kumimoji="0" lang="zh-TW" altLang="en-US" sz="2000" kern="0" dirty="0">
                        <a:solidFill>
                          <a:schemeClr val="dk1"/>
                        </a:solidFill>
                        <a:effectLst/>
                        <a:latin typeface="華康魏碑體" pitchFamily="65" charset="-120"/>
                        <a:ea typeface="華康魏碑體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2000" kern="0" dirty="0" smtClean="0">
                          <a:solidFill>
                            <a:schemeClr val="dk1"/>
                          </a:solidFill>
                          <a:effectLst/>
                          <a:latin typeface="華康魏碑體" pitchFamily="65" charset="-120"/>
                          <a:ea typeface="華康魏碑體" pitchFamily="65" charset="-120"/>
                          <a:cs typeface="+mn-cs"/>
                        </a:rPr>
                        <a:t>高</a:t>
                      </a:r>
                      <a:endParaRPr kumimoji="0" lang="zh-TW" altLang="en-US" sz="2000" kern="0" dirty="0">
                        <a:solidFill>
                          <a:schemeClr val="dk1"/>
                        </a:solidFill>
                        <a:effectLst/>
                        <a:latin typeface="華康魏碑體" pitchFamily="65" charset="-120"/>
                        <a:ea typeface="華康魏碑體" pitchFamily="65" charset="-120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圖片 5" descr="580556_273053562821808_1090541350_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621481" cy="1214422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858148" y="5786454"/>
            <a:ext cx="762000" cy="365760"/>
          </a:xfrm>
        </p:spPr>
        <p:txBody>
          <a:bodyPr/>
          <a:lstStyle/>
          <a:p>
            <a:fld id="{AC5B8C43-EE8D-4511-834D-FEA19138E41E}" type="slidenum">
              <a:rPr lang="zh-TW" altLang="en-US" smtClean="0">
                <a:solidFill>
                  <a:srgbClr val="FF0000"/>
                </a:solidFill>
              </a:rPr>
              <a:pPr/>
              <a:t>6</a:t>
            </a:fld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5181786"/>
            <a:ext cx="2233389" cy="22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929586" y="5786454"/>
            <a:ext cx="762000" cy="365760"/>
          </a:xfrm>
        </p:spPr>
        <p:txBody>
          <a:bodyPr/>
          <a:lstStyle/>
          <a:p>
            <a:fld id="{AC5B8C43-EE8D-4511-834D-FEA19138E41E}" type="slidenum">
              <a:rPr lang="zh-TW" altLang="en-US" smtClean="0">
                <a:solidFill>
                  <a:srgbClr val="FF0000"/>
                </a:solidFill>
              </a:rPr>
              <a:pPr/>
              <a:t>7</a:t>
            </a:fld>
            <a:endParaRPr lang="zh-TW" altLang="en-US" dirty="0">
              <a:solidFill>
                <a:srgbClr val="FF0000"/>
              </a:solidFill>
            </a:endParaRPr>
          </a:p>
        </p:txBody>
      </p:sp>
      <p:grpSp>
        <p:nvGrpSpPr>
          <p:cNvPr id="2" name="群組 44"/>
          <p:cNvGrpSpPr/>
          <p:nvPr/>
        </p:nvGrpSpPr>
        <p:grpSpPr>
          <a:xfrm>
            <a:off x="9429784" y="571480"/>
            <a:ext cx="2571736" cy="1571612"/>
            <a:chOff x="1285852" y="1071545"/>
            <a:chExt cx="2500330" cy="1732303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285852" y="1071545"/>
              <a:ext cx="2500330" cy="157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4" name="文字方塊 43"/>
            <p:cNvSpPr txBox="1"/>
            <p:nvPr/>
          </p:nvSpPr>
          <p:spPr>
            <a:xfrm>
              <a:off x="1714480" y="1357297"/>
              <a:ext cx="1736738" cy="1446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b="1" dirty="0" smtClean="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華康秀風體W3" pitchFamily="65" charset="-120"/>
                  <a:ea typeface="華康秀風體W3" pitchFamily="65" charset="-120"/>
                  <a:cs typeface="+mj-cs"/>
                </a:rPr>
                <a:t>硬餌</a:t>
              </a:r>
            </a:p>
          </p:txBody>
        </p:sp>
      </p:grpSp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715800" y="0"/>
            <a:ext cx="716586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429916" y="-579403"/>
            <a:ext cx="1005832" cy="90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144001" y="-500090"/>
            <a:ext cx="1357354" cy="12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群組 30"/>
          <p:cNvGrpSpPr/>
          <p:nvPr/>
        </p:nvGrpSpPr>
        <p:grpSpPr>
          <a:xfrm>
            <a:off x="4823520" y="4429132"/>
            <a:ext cx="4320480" cy="1435600"/>
            <a:chOff x="4857752" y="4005064"/>
            <a:chExt cx="4320480" cy="1435600"/>
          </a:xfrm>
        </p:grpSpPr>
        <p:grpSp>
          <p:nvGrpSpPr>
            <p:cNvPr id="5" name="群組 21"/>
            <p:cNvGrpSpPr/>
            <p:nvPr/>
          </p:nvGrpSpPr>
          <p:grpSpPr>
            <a:xfrm>
              <a:off x="4857752" y="4005064"/>
              <a:ext cx="4320480" cy="1423396"/>
              <a:chOff x="4857752" y="4005064"/>
              <a:chExt cx="4320480" cy="1423396"/>
            </a:xfrm>
          </p:grpSpPr>
          <p:sp>
            <p:nvSpPr>
              <p:cNvPr id="12" name="文字方塊 11"/>
              <p:cNvSpPr txBox="1"/>
              <p:nvPr/>
            </p:nvSpPr>
            <p:spPr>
              <a:xfrm>
                <a:off x="5214942" y="4005064"/>
                <a:ext cx="2571768" cy="412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ts val="2500"/>
                  </a:lnSpc>
                </a:pPr>
                <a:r>
                  <a:rPr lang="en-US" altLang="zh-TW" sz="2600" dirty="0" smtClean="0">
                    <a:latin typeface="華康特粗楷體(P)" pitchFamily="66" charset="-120"/>
                    <a:ea typeface="華康特粗楷體(P)" pitchFamily="66" charset="-120"/>
                  </a:rPr>
                  <a:t>2.</a:t>
                </a:r>
                <a:r>
                  <a:rPr lang="zh-TW" altLang="en-US" sz="2600" dirty="0" smtClean="0">
                    <a:latin typeface="華康特粗楷體(P)" pitchFamily="66" charset="-120"/>
                    <a:ea typeface="華康特粗楷體(P)" pitchFamily="66" charset="-120"/>
                  </a:rPr>
                  <a:t>鉛筆型路亞</a:t>
                </a:r>
                <a:endParaRPr lang="zh-TW" altLang="en-US" sz="2600" dirty="0">
                  <a:latin typeface="華康特粗楷體(P)" pitchFamily="66" charset="-120"/>
                  <a:ea typeface="華康特粗楷體(P)" pitchFamily="66" charset="-120"/>
                </a:endParaRPr>
              </a:p>
            </p:txBody>
          </p:sp>
          <p:sp>
            <p:nvSpPr>
              <p:cNvPr id="15" name="文字方塊 14"/>
              <p:cNvSpPr txBox="1"/>
              <p:nvPr/>
            </p:nvSpPr>
            <p:spPr>
              <a:xfrm>
                <a:off x="4857752" y="4505130"/>
                <a:ext cx="43204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標楷體" pitchFamily="65" charset="-120"/>
                    <a:ea typeface="標楷體" pitchFamily="65" charset="-120"/>
                  </a:rPr>
                  <a:t>外在特徵   長條型宛如鉛筆 、沒有舌板             </a:t>
                </a:r>
                <a:endParaRPr lang="en-US" altLang="zh-TW" dirty="0" smtClean="0">
                  <a:latin typeface="標楷體" pitchFamily="65" charset="-120"/>
                  <a:ea typeface="標楷體" pitchFamily="65" charset="-120"/>
                </a:endParaRPr>
              </a:p>
              <a:p>
                <a:endParaRPr lang="en-US" altLang="zh-TW" dirty="0" smtClean="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zh-TW" altLang="en-US" dirty="0" smtClean="0">
                    <a:latin typeface="標楷體" pitchFamily="65" charset="-120"/>
                    <a:ea typeface="標楷體" pitchFamily="65" charset="-120"/>
                  </a:rPr>
                  <a:t>常見屬性   浮水、懸浮 </a:t>
                </a:r>
                <a:endParaRPr lang="zh-TW" altLang="en-US" dirty="0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cxnSp>
          <p:nvCxnSpPr>
            <p:cNvPr id="17" name="直線接點 16"/>
            <p:cNvCxnSpPr/>
            <p:nvPr/>
          </p:nvCxnSpPr>
          <p:spPr>
            <a:xfrm>
              <a:off x="6072198" y="4576568"/>
              <a:ext cx="0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6" descr="http://duo-inc.co.jp/en/freshwater/images/gmel70_img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214554"/>
            <a:ext cx="4488873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群組 25"/>
          <p:cNvGrpSpPr/>
          <p:nvPr/>
        </p:nvGrpSpPr>
        <p:grpSpPr>
          <a:xfrm>
            <a:off x="4857752" y="2357430"/>
            <a:ext cx="3357586" cy="1565062"/>
            <a:chOff x="4857752" y="1863938"/>
            <a:chExt cx="3357586" cy="1565062"/>
          </a:xfrm>
        </p:grpSpPr>
        <p:grpSp>
          <p:nvGrpSpPr>
            <p:cNvPr id="7" name="群組 20"/>
            <p:cNvGrpSpPr/>
            <p:nvPr/>
          </p:nvGrpSpPr>
          <p:grpSpPr>
            <a:xfrm>
              <a:off x="4857752" y="1863938"/>
              <a:ext cx="3357586" cy="1493054"/>
              <a:chOff x="4857752" y="1863938"/>
              <a:chExt cx="3357586" cy="1493054"/>
            </a:xfrm>
          </p:grpSpPr>
          <p:sp>
            <p:nvSpPr>
              <p:cNvPr id="24" name="文字方塊 23"/>
              <p:cNvSpPr txBox="1"/>
              <p:nvPr/>
            </p:nvSpPr>
            <p:spPr>
              <a:xfrm>
                <a:off x="5214942" y="1863938"/>
                <a:ext cx="2993556" cy="427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ts val="2500"/>
                  </a:lnSpc>
                </a:pPr>
                <a:r>
                  <a:rPr lang="en-US" altLang="zh-TW" sz="2600" dirty="0" smtClean="0">
                    <a:latin typeface="華康特粗楷體(P)" pitchFamily="66" charset="-120"/>
                    <a:ea typeface="華康特粗楷體(P)" pitchFamily="66" charset="-120"/>
                  </a:rPr>
                  <a:t>1. </a:t>
                </a:r>
                <a:r>
                  <a:rPr lang="zh-TW" altLang="en-US" sz="2600" spc="150" dirty="0" smtClean="0">
                    <a:latin typeface="華康特粗楷體(P)" pitchFamily="66" charset="-120"/>
                    <a:ea typeface="華康特粗楷體(P)" pitchFamily="66" charset="-120"/>
                  </a:rPr>
                  <a:t>魚型路亞</a:t>
                </a:r>
                <a:r>
                  <a:rPr lang="zh-TW" altLang="en-US" sz="2600" dirty="0" smtClean="0">
                    <a:latin typeface="華康特粗楷體(P)" pitchFamily="66" charset="-120"/>
                    <a:ea typeface="華康特粗楷體(P)" pitchFamily="66" charset="-120"/>
                  </a:rPr>
                  <a:t> </a:t>
                </a:r>
                <a:endParaRPr lang="en-US" altLang="zh-TW" sz="2600" dirty="0" smtClean="0">
                  <a:latin typeface="華康特粗楷體(P)" pitchFamily="66" charset="-120"/>
                  <a:ea typeface="華康特粗楷體(P)" pitchFamily="66" charset="-120"/>
                </a:endParaRPr>
              </a:p>
            </p:txBody>
          </p:sp>
          <p:sp>
            <p:nvSpPr>
              <p:cNvPr id="25" name="文字方塊 24"/>
              <p:cNvSpPr txBox="1"/>
              <p:nvPr/>
            </p:nvSpPr>
            <p:spPr>
              <a:xfrm>
                <a:off x="4857752" y="2433662"/>
                <a:ext cx="335758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標楷體" pitchFamily="65" charset="-120"/>
                    <a:ea typeface="標楷體" pitchFamily="65" charset="-120"/>
                  </a:rPr>
                  <a:t>外表特徵   有舌板、長條狀</a:t>
                </a:r>
                <a:endParaRPr lang="en-US" altLang="zh-TW" dirty="0" smtClean="0">
                  <a:latin typeface="標楷體" pitchFamily="65" charset="-120"/>
                  <a:ea typeface="標楷體" pitchFamily="65" charset="-120"/>
                </a:endParaRPr>
              </a:p>
              <a:p>
                <a:endParaRPr lang="en-US" altLang="zh-TW" dirty="0" smtClean="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zh-TW" altLang="en-US" dirty="0" smtClean="0">
                    <a:latin typeface="標楷體" pitchFamily="65" charset="-120"/>
                    <a:ea typeface="標楷體" pitchFamily="65" charset="-120"/>
                  </a:rPr>
                  <a:t>常見屬性   浮、懸浮及沉</a:t>
                </a:r>
                <a:endParaRPr lang="zh-TW" altLang="en-US" dirty="0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cxnSp>
          <p:nvCxnSpPr>
            <p:cNvPr id="27" name="直線接點 26"/>
            <p:cNvCxnSpPr/>
            <p:nvPr/>
          </p:nvCxnSpPr>
          <p:spPr>
            <a:xfrm>
              <a:off x="6000760" y="2420888"/>
              <a:ext cx="0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字方塊 27"/>
          <p:cNvSpPr txBox="1"/>
          <p:nvPr/>
        </p:nvSpPr>
        <p:spPr>
          <a:xfrm>
            <a:off x="4355976" y="32036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1</a:t>
            </a:r>
            <a:endParaRPr lang="zh-TW" altLang="en-US" dirty="0">
              <a:solidFill>
                <a:schemeClr val="bg1"/>
              </a:solidFill>
            </a:endParaRPr>
          </a:p>
        </p:txBody>
      </p:sp>
      <p:grpSp>
        <p:nvGrpSpPr>
          <p:cNvPr id="8" name="群組 29"/>
          <p:cNvGrpSpPr/>
          <p:nvPr/>
        </p:nvGrpSpPr>
        <p:grpSpPr>
          <a:xfrm>
            <a:off x="285720" y="4214818"/>
            <a:ext cx="4464496" cy="2376264"/>
            <a:chOff x="251520" y="3861048"/>
            <a:chExt cx="4464496" cy="2376264"/>
          </a:xfrm>
        </p:grpSpPr>
        <p:pic>
          <p:nvPicPr>
            <p:cNvPr id="9" name="圖片 8" descr="http://pic.pimg.tw/duotw/1382663800-3029883872_n.jpg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1520" y="3861048"/>
              <a:ext cx="4464496" cy="23762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文字方塊 28"/>
            <p:cNvSpPr txBox="1"/>
            <p:nvPr/>
          </p:nvSpPr>
          <p:spPr>
            <a:xfrm>
              <a:off x="4427984" y="586798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/>
                  </a:solidFill>
                </a:rPr>
                <a:t>2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7098 C -0.08994 0.03422 -0.17726 -0.00255 -0.28629 -0.00671 C -0.39532 -0.01087 -0.53525 0.04323 -0.65712 0.04601 C -0.77917 0.04878 -0.89862 0.02936 -1.01789 0.0099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-4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98 0.24282 C 0.12709 0.20116 0.01736 0.15949 -0.10035 0.15532 C -0.21805 0.15116 -0.3717 0.21435 -0.46944 0.21782 C -0.56701 0.2213 -0.62656 0.19861 -0.68576 0.17616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00" y="-4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149 0.27731 C 0.10538 0.23171 -0.03038 0.18634 -0.17865 0.17315 C -0.32691 0.15995 -0.48785 0.17894 -0.64826 0.19815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00" y="-59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75 0.20463 C 0.06546 0.16042 -0.09132 0.11644 -0.23472 0.10463 C -0.37795 0.09282 -0.50763 0.11319 -0.63697 0.1338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0" y="-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5181786"/>
            <a:ext cx="2233389" cy="22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Thick Stomach W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428735"/>
            <a:ext cx="2688544" cy="1895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Guest\桌面\Tide Minnow 125 SLD-F - International_SALT WATER   DUO_files\tm_sldf125_wt.jpg"/>
          <p:cNvPicPr>
            <a:picLocks noChangeAspect="1" noChangeArrowheads="1"/>
          </p:cNvPicPr>
          <p:nvPr/>
        </p:nvPicPr>
        <p:blipFill>
          <a:blip r:embed="rId4" cstate="print"/>
          <a:srcRect t="7840"/>
          <a:stretch>
            <a:fillRect/>
          </a:stretch>
        </p:blipFill>
        <p:spPr bwMode="auto">
          <a:xfrm>
            <a:off x="214283" y="1428736"/>
            <a:ext cx="2714008" cy="1938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 descr="G:\餌\IMG_9055.JPG"/>
          <p:cNvPicPr/>
          <p:nvPr/>
        </p:nvPicPr>
        <p:blipFill>
          <a:blip r:embed="rId5" cstate="print"/>
          <a:srcRect t="23697" b="9479"/>
          <a:stretch>
            <a:fillRect/>
          </a:stretch>
        </p:blipFill>
        <p:spPr bwMode="auto">
          <a:xfrm>
            <a:off x="285720" y="3643314"/>
            <a:ext cx="5286412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858148" y="5786454"/>
            <a:ext cx="762000" cy="365760"/>
          </a:xfrm>
        </p:spPr>
        <p:txBody>
          <a:bodyPr/>
          <a:lstStyle/>
          <a:p>
            <a:fld id="{AC5B8C43-EE8D-4511-834D-FEA19138E41E}" type="slidenum">
              <a:rPr lang="zh-TW" altLang="en-US" smtClean="0">
                <a:solidFill>
                  <a:srgbClr val="FF0000"/>
                </a:solidFill>
              </a:rPr>
              <a:pPr/>
              <a:t>8</a:t>
            </a:fld>
            <a:endParaRPr lang="zh-TW" altLang="en-US" dirty="0">
              <a:solidFill>
                <a:srgbClr val="FF0000"/>
              </a:solidFill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5572132" y="928670"/>
            <a:ext cx="3357586" cy="2665514"/>
            <a:chOff x="5572132" y="928670"/>
            <a:chExt cx="3357586" cy="2665514"/>
          </a:xfrm>
        </p:grpSpPr>
        <p:sp>
          <p:nvSpPr>
            <p:cNvPr id="9" name="矩形 8"/>
            <p:cNvSpPr/>
            <p:nvPr/>
          </p:nvSpPr>
          <p:spPr>
            <a:xfrm>
              <a:off x="5572132" y="1285860"/>
              <a:ext cx="285752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TW" dirty="0" smtClean="0"/>
            </a:p>
            <a:p>
              <a:r>
                <a:rPr lang="zh-TW" altLang="en-US" dirty="0" smtClean="0"/>
                <a:t>        </a:t>
              </a:r>
              <a:r>
                <a:rPr lang="zh-TW" altLang="en-US" b="1" dirty="0">
                  <a:ea typeface="華康秀風體W3"/>
                </a:rPr>
                <a:t>長  度</a:t>
              </a:r>
              <a:r>
                <a:rPr lang="zh-TW" altLang="en-US" dirty="0" smtClean="0"/>
                <a:t>        </a:t>
              </a:r>
              <a:r>
                <a:rPr lang="en-US" altLang="zh-TW" b="1" spc="-140" dirty="0">
                  <a:latin typeface="Segoe Script" pitchFamily="34" charset="0"/>
                </a:rPr>
                <a:t>125mm</a:t>
              </a:r>
            </a:p>
            <a:p>
              <a:endParaRPr lang="en-US" altLang="zh-TW" dirty="0" smtClean="0"/>
            </a:p>
            <a:p>
              <a:r>
                <a:rPr lang="zh-TW" altLang="en-US" dirty="0" smtClean="0"/>
                <a:t>        </a:t>
              </a:r>
              <a:r>
                <a:rPr lang="zh-TW" altLang="en-US" b="1" dirty="0">
                  <a:ea typeface="華康秀風體W3"/>
                </a:rPr>
                <a:t>重  量        </a:t>
              </a:r>
              <a:r>
                <a:rPr lang="en-US" altLang="zh-TW" b="1" spc="-140" dirty="0">
                  <a:latin typeface="Segoe Script" pitchFamily="34" charset="0"/>
                </a:rPr>
                <a:t>14.5g</a:t>
              </a:r>
            </a:p>
            <a:p>
              <a:endParaRPr lang="en-US" altLang="zh-TW" b="1" spc="-140" dirty="0">
                <a:latin typeface="Segoe Script" pitchFamily="34" charset="0"/>
              </a:endParaRPr>
            </a:p>
            <a:p>
              <a:r>
                <a:rPr lang="zh-TW" altLang="en-US" dirty="0" smtClean="0"/>
                <a:t>        </a:t>
              </a:r>
              <a:r>
                <a:rPr lang="zh-TW" altLang="en-US" b="1" dirty="0">
                  <a:ea typeface="華康秀風體W3"/>
                </a:rPr>
                <a:t>深  度</a:t>
              </a:r>
              <a:r>
                <a:rPr lang="zh-TW" altLang="en-US" dirty="0" smtClean="0"/>
                <a:t>        </a:t>
              </a:r>
              <a:r>
                <a:rPr lang="en-US" altLang="zh-TW" b="1" spc="-140" dirty="0">
                  <a:latin typeface="Segoe Script" pitchFamily="34" charset="0"/>
                </a:rPr>
                <a:t>0.5~0.8m</a:t>
              </a:r>
            </a:p>
            <a:p>
              <a:endParaRPr lang="en-US" altLang="zh-TW" b="1" dirty="0">
                <a:ea typeface="華康秀風體W3"/>
              </a:endParaRPr>
            </a:p>
            <a:p>
              <a:r>
                <a:rPr lang="zh-TW" altLang="en-US" dirty="0" smtClean="0"/>
                <a:t>        </a:t>
              </a:r>
              <a:r>
                <a:rPr lang="zh-TW" altLang="en-US" b="1" dirty="0">
                  <a:ea typeface="華康秀風體W3"/>
                </a:rPr>
                <a:t>類  型        浮水型 </a:t>
              </a:r>
            </a:p>
          </p:txBody>
        </p:sp>
        <p:cxnSp>
          <p:nvCxnSpPr>
            <p:cNvPr id="10" name="直線接點 9"/>
            <p:cNvCxnSpPr/>
            <p:nvPr/>
          </p:nvCxnSpPr>
          <p:spPr>
            <a:xfrm>
              <a:off x="6929454" y="1556792"/>
              <a:ext cx="0" cy="2037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字方塊 12"/>
            <p:cNvSpPr txBox="1"/>
            <p:nvPr/>
          </p:nvSpPr>
          <p:spPr>
            <a:xfrm>
              <a:off x="5572132" y="928670"/>
              <a:ext cx="3357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ea typeface="華康秀風體W3"/>
                </a:rPr>
                <a:t>名稱   </a:t>
              </a:r>
              <a:r>
                <a:rPr lang="en-US" altLang="zh-TW" b="1" spc="-140" dirty="0">
                  <a:latin typeface="Segoe Script" pitchFamily="34" charset="0"/>
                </a:rPr>
                <a:t>Tide Minnow 125 SLD-F</a:t>
              </a:r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214282" y="357166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標楷體" pitchFamily="65" charset="-120"/>
                <a:ea typeface="華康標楷體" pitchFamily="65" charset="-120"/>
              </a:rPr>
              <a:t>公司產品</a:t>
            </a:r>
            <a:endParaRPr lang="zh-TW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華康標楷體" pitchFamily="65" charset="-120"/>
              <a:ea typeface="華康標楷體" pitchFamily="65" charset="-12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5181786"/>
            <a:ext cx="2233389" cy="22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圖片 8" descr="RT_AM148_sp_li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285860"/>
            <a:ext cx="4357718" cy="2622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0" name="Picture 2" descr="http://pic.pimg.tw/duotw/1378693115-8208222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828910"/>
            <a:ext cx="3357586" cy="1743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2" name="Picture 4" descr="http://pic.pimg.tw/duotw/1378693115-21031029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994533"/>
            <a:ext cx="3357586" cy="1791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圖片 14" descr="G:\餌\IMG_9049.JPG"/>
          <p:cNvPicPr/>
          <p:nvPr/>
        </p:nvPicPr>
        <p:blipFill>
          <a:blip r:embed="rId6" cstate="print"/>
          <a:srcRect t="13270"/>
          <a:stretch>
            <a:fillRect/>
          </a:stretch>
        </p:blipFill>
        <p:spPr bwMode="auto">
          <a:xfrm>
            <a:off x="357158" y="4143380"/>
            <a:ext cx="4357718" cy="2306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群組 10"/>
          <p:cNvGrpSpPr/>
          <p:nvPr/>
        </p:nvGrpSpPr>
        <p:grpSpPr>
          <a:xfrm>
            <a:off x="5143472" y="857232"/>
            <a:ext cx="4071998" cy="1938992"/>
            <a:chOff x="5000628" y="775628"/>
            <a:chExt cx="4071998" cy="1938992"/>
          </a:xfrm>
        </p:grpSpPr>
        <p:sp>
          <p:nvSpPr>
            <p:cNvPr id="16" name="矩形 15"/>
            <p:cNvSpPr/>
            <p:nvPr/>
          </p:nvSpPr>
          <p:spPr>
            <a:xfrm>
              <a:off x="5000628" y="960294"/>
              <a:ext cx="3643338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TW" dirty="0" smtClean="0"/>
            </a:p>
            <a:p>
              <a:r>
                <a:rPr lang="zh-TW" altLang="en-US" dirty="0" smtClean="0"/>
                <a:t>  </a:t>
              </a:r>
              <a:r>
                <a:rPr lang="zh-TW" altLang="en-US" b="1" dirty="0">
                  <a:ea typeface="華康秀風體W3"/>
                </a:rPr>
                <a:t>長</a:t>
              </a:r>
              <a:r>
                <a:rPr lang="en-US" altLang="zh-TW" b="1" dirty="0">
                  <a:ea typeface="華康秀風體W3"/>
                </a:rPr>
                <a:t>  </a:t>
              </a:r>
              <a:r>
                <a:rPr lang="zh-TW" altLang="en-US" b="1" dirty="0">
                  <a:ea typeface="華康秀風體W3"/>
                </a:rPr>
                <a:t>度</a:t>
              </a:r>
              <a:r>
                <a:rPr lang="en-US" altLang="zh-TW" dirty="0" smtClean="0"/>
                <a:t>	    </a:t>
              </a:r>
              <a:r>
                <a:rPr lang="en-US" altLang="zh-TW" b="1" spc="-140" dirty="0">
                  <a:latin typeface="Segoe Script" pitchFamily="34" charset="0"/>
                </a:rPr>
                <a:t>148mm</a:t>
              </a:r>
            </a:p>
            <a:p>
              <a:endParaRPr lang="en-US" altLang="zh-TW" dirty="0" smtClean="0"/>
            </a:p>
            <a:p>
              <a:r>
                <a:rPr lang="zh-TW" altLang="en-US" dirty="0" smtClean="0"/>
                <a:t>  </a:t>
              </a:r>
              <a:r>
                <a:rPr lang="zh-TW" altLang="en-US" b="1" dirty="0">
                  <a:ea typeface="華康秀風體W3"/>
                </a:rPr>
                <a:t>重  量</a:t>
              </a:r>
              <a:r>
                <a:rPr lang="en-US" altLang="zh-TW" dirty="0" smtClean="0"/>
                <a:t>	    </a:t>
              </a:r>
              <a:r>
                <a:rPr lang="en-US" altLang="zh-TW" b="1" spc="-140" dirty="0">
                  <a:latin typeface="Segoe Script" pitchFamily="34" charset="0"/>
                </a:rPr>
                <a:t>38.0g (</a:t>
              </a:r>
              <a:r>
                <a:rPr lang="zh-TW" altLang="en-US" b="1" dirty="0">
                  <a:ea typeface="華康秀風體W3"/>
                </a:rPr>
                <a:t>含鉤</a:t>
              </a:r>
              <a:r>
                <a:rPr lang="en-US" altLang="zh-TW" b="1" spc="-140" dirty="0">
                  <a:latin typeface="Segoe Script" pitchFamily="34" charset="0"/>
                </a:rPr>
                <a:t>47.0g)</a:t>
              </a:r>
            </a:p>
            <a:p>
              <a:endParaRPr lang="en-US" altLang="zh-TW" b="1" spc="-140" dirty="0">
                <a:latin typeface="Segoe Script" pitchFamily="34" charset="0"/>
              </a:endParaRPr>
            </a:p>
            <a:p>
              <a:r>
                <a:rPr lang="zh-TW" altLang="en-US" dirty="0" smtClean="0"/>
                <a:t>  </a:t>
              </a:r>
              <a:r>
                <a:rPr lang="zh-TW" altLang="en-US" b="1" dirty="0">
                  <a:ea typeface="華康秀風體W3"/>
                </a:rPr>
                <a:t>類  型</a:t>
              </a:r>
              <a:r>
                <a:rPr lang="en-US" altLang="zh-TW" b="1" dirty="0">
                  <a:ea typeface="華康秀風體W3"/>
                </a:rPr>
                <a:t>	    </a:t>
              </a:r>
              <a:r>
                <a:rPr lang="zh-TW" altLang="en-US" b="1" dirty="0">
                  <a:ea typeface="華康秀風體W3"/>
                </a:rPr>
                <a:t>浮水</a:t>
              </a: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5000660" y="775628"/>
              <a:ext cx="4071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ea typeface="華康秀風體W3"/>
                </a:rPr>
                <a:t>名稱  </a:t>
              </a:r>
              <a:r>
                <a:rPr lang="en-US" altLang="zh-TW" b="1" spc="-140" dirty="0">
                  <a:latin typeface="Segoe Script" pitchFamily="34" charset="0"/>
                </a:rPr>
                <a:t>ROUGH TRAIL </a:t>
              </a:r>
              <a:r>
                <a:rPr lang="zh-TW" altLang="en-US" b="1" dirty="0">
                  <a:ea typeface="華康秀風體W3"/>
                </a:rPr>
                <a:t>青政</a:t>
              </a:r>
              <a:r>
                <a:rPr lang="zh-TW" altLang="en-US" b="1" spc="-140" dirty="0">
                  <a:latin typeface="Segoe Script" pitchFamily="34" charset="0"/>
                </a:rPr>
                <a:t> </a:t>
              </a:r>
              <a:r>
                <a:rPr lang="en-US" altLang="zh-TW" b="1" spc="-140" dirty="0">
                  <a:latin typeface="Segoe Script" pitchFamily="34" charset="0"/>
                </a:rPr>
                <a:t>148</a:t>
              </a:r>
            </a:p>
          </p:txBody>
        </p:sp>
        <p:cxnSp>
          <p:nvCxnSpPr>
            <p:cNvPr id="19" name="直線接點 18"/>
            <p:cNvCxnSpPr/>
            <p:nvPr/>
          </p:nvCxnSpPr>
          <p:spPr>
            <a:xfrm>
              <a:off x="6000760" y="1268760"/>
              <a:ext cx="0" cy="14458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858148" y="5786454"/>
            <a:ext cx="762000" cy="365760"/>
          </a:xfrm>
        </p:spPr>
        <p:txBody>
          <a:bodyPr/>
          <a:lstStyle/>
          <a:p>
            <a:fld id="{AC5B8C43-EE8D-4511-834D-FEA19138E41E}" type="slidenum">
              <a:rPr lang="zh-TW" altLang="en-US" smtClean="0">
                <a:solidFill>
                  <a:srgbClr val="FF0000"/>
                </a:solidFill>
              </a:rPr>
              <a:pPr/>
              <a:t>9</a:t>
            </a:fld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14282" y="357166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標楷體" pitchFamily="65" charset="-120"/>
                <a:ea typeface="華康標楷體" pitchFamily="65" charset="-120"/>
              </a:rPr>
              <a:t>公司產品</a:t>
            </a:r>
            <a:endParaRPr lang="zh-TW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華康標楷體" pitchFamily="65" charset="-120"/>
              <a:ea typeface="華康標楷體" pitchFamily="65" charset="-12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6513</TotalTime>
  <Words>1252</Words>
  <Application>Microsoft Office PowerPoint</Application>
  <PresentationFormat>如螢幕大小 (4:3)</PresentationFormat>
  <Paragraphs>207</Paragraphs>
  <Slides>17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都會</vt:lpstr>
      <vt:lpstr>餌你知道</vt:lpstr>
      <vt:lpstr>投影片 2</vt:lpstr>
      <vt:lpstr>投影片 3</vt:lpstr>
      <vt:lpstr>投影片 4</vt:lpstr>
      <vt:lpstr>擬餌是什麼</vt:lpstr>
      <vt:lpstr>擬餌與真餌比較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擬餌優缺點</vt:lpstr>
      <vt:lpstr>投影片 15</vt:lpstr>
      <vt:lpstr>投影片 16</vt:lpstr>
      <vt:lpstr>投影片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et</dc:creator>
  <cp:lastModifiedBy>Guest</cp:lastModifiedBy>
  <cp:revision>308</cp:revision>
  <dcterms:created xsi:type="dcterms:W3CDTF">2013-11-16T01:22:06Z</dcterms:created>
  <dcterms:modified xsi:type="dcterms:W3CDTF">2013-12-27T05:58:59Z</dcterms:modified>
</cp:coreProperties>
</file>