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345" r:id="rId5"/>
    <p:sldId id="344" r:id="rId6"/>
    <p:sldId id="362" r:id="rId7"/>
    <p:sldId id="363" r:id="rId8"/>
    <p:sldId id="350" r:id="rId9"/>
    <p:sldId id="349" r:id="rId10"/>
    <p:sldId id="347" r:id="rId11"/>
    <p:sldId id="346" r:id="rId12"/>
    <p:sldId id="361" r:id="rId13"/>
    <p:sldId id="318" r:id="rId14"/>
    <p:sldId id="319" r:id="rId15"/>
    <p:sldId id="308" r:id="rId16"/>
    <p:sldId id="309" r:id="rId17"/>
    <p:sldId id="351" r:id="rId18"/>
    <p:sldId id="355" r:id="rId19"/>
    <p:sldId id="364" r:id="rId20"/>
    <p:sldId id="356" r:id="rId21"/>
    <p:sldId id="360" r:id="rId22"/>
    <p:sldId id="354" r:id="rId23"/>
    <p:sldId id="358" r:id="rId24"/>
    <p:sldId id="359" r:id="rId25"/>
    <p:sldId id="352" r:id="rId26"/>
    <p:sldId id="333" r:id="rId27"/>
    <p:sldId id="334" r:id="rId28"/>
    <p:sldId id="336" r:id="rId29"/>
    <p:sldId id="337" r:id="rId30"/>
    <p:sldId id="257" r:id="rId31"/>
    <p:sldId id="260" r:id="rId32"/>
    <p:sldId id="261" r:id="rId33"/>
    <p:sldId id="262" r:id="rId34"/>
    <p:sldId id="264" r:id="rId35"/>
    <p:sldId id="299" r:id="rId36"/>
    <p:sldId id="300" r:id="rId37"/>
    <p:sldId id="301" r:id="rId38"/>
    <p:sldId id="302" r:id="rId39"/>
    <p:sldId id="303" r:id="rId40"/>
    <p:sldId id="304" r:id="rId41"/>
    <p:sldId id="305" r:id="rId42"/>
    <p:sldId id="306" r:id="rId43"/>
    <p:sldId id="307" r:id="rId44"/>
    <p:sldId id="266" r:id="rId45"/>
    <p:sldId id="310" r:id="rId46"/>
    <p:sldId id="311" r:id="rId47"/>
    <p:sldId id="312" r:id="rId48"/>
    <p:sldId id="313" r:id="rId49"/>
    <p:sldId id="314" r:id="rId50"/>
    <p:sldId id="315" r:id="rId51"/>
    <p:sldId id="316" r:id="rId52"/>
    <p:sldId id="267" r:id="rId53"/>
    <p:sldId id="271" r:id="rId54"/>
    <p:sldId id="272" r:id="rId55"/>
    <p:sldId id="273" r:id="rId56"/>
    <p:sldId id="274" r:id="rId57"/>
    <p:sldId id="275" r:id="rId58"/>
    <p:sldId id="320" r:id="rId59"/>
    <p:sldId id="321" r:id="rId60"/>
    <p:sldId id="322" r:id="rId61"/>
    <p:sldId id="323" r:id="rId62"/>
    <p:sldId id="324" r:id="rId63"/>
    <p:sldId id="325" r:id="rId64"/>
    <p:sldId id="326" r:id="rId65"/>
    <p:sldId id="327" r:id="rId66"/>
    <p:sldId id="276" r:id="rId67"/>
    <p:sldId id="277"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5" r:id="rId85"/>
    <p:sldId id="297" r:id="rId86"/>
    <p:sldId id="296" r:id="rId87"/>
    <p:sldId id="328" r:id="rId88"/>
    <p:sldId id="329" r:id="rId89"/>
    <p:sldId id="338" r:id="rId90"/>
    <p:sldId id="339" r:id="rId91"/>
    <p:sldId id="340" r:id="rId92"/>
    <p:sldId id="330" r:id="rId93"/>
    <p:sldId id="331" r:id="rId94"/>
    <p:sldId id="332" r:id="rId95"/>
  </p:sldIdLst>
  <p:sldSz cx="12192000" cy="6858000"/>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2" d="100"/>
          <a:sy n="92" d="100"/>
        </p:scale>
        <p:origin x="25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42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5750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14078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12758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707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612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0286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416921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8856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337785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057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72282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1B1B9-38E6-47CD-A6BD-9876028FE53F}" type="datetimeFigureOut">
              <a:rPr lang="zh-TW" altLang="en-US" smtClean="0"/>
              <a:t>2019/10/24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44461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zh.wikipedia.org/wiki/%E5%9B%9B%E5%9C%8B%E5%85%AB%E5%8D%81%E5%85%AB%E7%AE%87%E6%89%80" TargetMode="External"/><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 Id="rId4" Type="http://schemas.openxmlformats.org/officeDocument/2006/relationships/hyperlink" Target="https://henronavi.jp/mobile/25mGoogle.html?ken=0&amp;hp=off&amp;inf=on"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qfTsDyDuS9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ppt.cc/f2GUT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acebook.com/raylin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like@.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blogs.wsj.com/digits/2014/09/19/yahoos-core-business-value-cut-in-half-to-6-8-billion-after-alibaba-ipo/"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zh.wikipedia.org/wiki/%E7%89%A9%E7%90%86%E5%B1%82" TargetMode="External"/><Relationship Id="rId13" Type="http://schemas.openxmlformats.org/officeDocument/2006/relationships/hyperlink" Target="http://zh.wikipedia.org/wiki/WiFi" TargetMode="External"/><Relationship Id="rId3" Type="http://schemas.openxmlformats.org/officeDocument/2006/relationships/hyperlink" Target="http://zh.wikipedia.org/wiki/%E9%83%BD%E6%9C%83%E7%B6%B2%E8%B7%AF" TargetMode="External"/><Relationship Id="rId7" Type="http://schemas.openxmlformats.org/officeDocument/2006/relationships/hyperlink" Target="http://zh.wikipedia.org/wiki/802.16" TargetMode="External"/><Relationship Id="rId12" Type="http://schemas.openxmlformats.org/officeDocument/2006/relationships/hyperlink" Target="http://zh.wikipedia.org/wiki/%E7%84%A1%E7%B7%9A%E6%8E%A5%E5%8F%96%E5%99%A8" TargetMode="External"/><Relationship Id="rId2" Type="http://schemas.openxmlformats.org/officeDocument/2006/relationships/hyperlink" Target="http://zh.wikipedia.org/wiki/%E8%8B%B1%E8%AF%AD" TargetMode="External"/><Relationship Id="rId1" Type="http://schemas.openxmlformats.org/officeDocument/2006/relationships/slideLayout" Target="../slideLayouts/slideLayout2.xml"/><Relationship Id="rId6" Type="http://schemas.openxmlformats.org/officeDocument/2006/relationships/hyperlink" Target="http://zh.wikipedia.org/wiki/IEEE_802.16" TargetMode="External"/><Relationship Id="rId11" Type="http://schemas.openxmlformats.org/officeDocument/2006/relationships/hyperlink" Target="http://zh.wikipedia.org/wiki/IEEE_802.11" TargetMode="External"/><Relationship Id="rId5" Type="http://schemas.openxmlformats.org/officeDocument/2006/relationships/hyperlink" Target="http://zh.wikipedia.org/wiki/DSL" TargetMode="External"/><Relationship Id="rId10" Type="http://schemas.openxmlformats.org/officeDocument/2006/relationships/hyperlink" Target="http://zh.wikipedia.org/wiki/ISP" TargetMode="External"/><Relationship Id="rId4" Type="http://schemas.openxmlformats.org/officeDocument/2006/relationships/hyperlink" Target="http://zh.wikipedia.org/w/index.php?title=WiMAX%E8%AB%96%E5%A3%87&amp;action=edit&amp;redlink=1" TargetMode="External"/><Relationship Id="rId9" Type="http://schemas.openxmlformats.org/officeDocument/2006/relationships/hyperlink" Target="http://zh.wikipedia.org/wiki/OFDM"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2185" y="1122363"/>
            <a:ext cx="10396603" cy="3775314"/>
          </a:xfrm>
        </p:spPr>
        <p:txBody>
          <a:bodyPr>
            <a:normAutofit/>
          </a:bodyPr>
          <a:lstStyle/>
          <a:p>
            <a:r>
              <a:rPr lang="en-US" altLang="zh-TW" dirty="0" smtClean="0"/>
              <a:t>108-1 </a:t>
            </a:r>
            <a:r>
              <a:rPr lang="zh-TW" altLang="en-US" dirty="0"/>
              <a:t>行銷</a:t>
            </a:r>
            <a:r>
              <a:rPr lang="zh-TW" altLang="en-US" dirty="0" smtClean="0"/>
              <a:t>管理教材</a:t>
            </a:r>
            <a:r>
              <a:rPr lang="en-US" altLang="zh-TW" dirty="0" smtClean="0"/>
              <a:t/>
            </a:r>
            <a:br>
              <a:rPr lang="en-US" altLang="zh-TW" dirty="0" smtClean="0"/>
            </a:br>
            <a:r>
              <a:rPr lang="en-US" altLang="zh-TW" dirty="0" smtClean="0"/>
              <a:t>(</a:t>
            </a:r>
            <a:r>
              <a:rPr lang="zh-TW" altLang="en-US" dirty="0"/>
              <a:t>專業課程融入服務學習</a:t>
            </a:r>
            <a:r>
              <a:rPr lang="en-US" altLang="zh-TW" dirty="0" smtClean="0"/>
              <a:t>-</a:t>
            </a:r>
            <a:r>
              <a:rPr lang="zh-TW" altLang="en-US" b="1" dirty="0">
                <a:solidFill>
                  <a:srgbClr val="FF0000"/>
                </a:solidFill>
              </a:rPr>
              <a:t>網路資訊科技素養</a:t>
            </a:r>
            <a:r>
              <a:rPr lang="en-US" altLang="zh-TW" b="1" dirty="0">
                <a:solidFill>
                  <a:srgbClr val="FF0000"/>
                </a:solidFill>
              </a:rPr>
              <a:t>-</a:t>
            </a:r>
            <a:r>
              <a:rPr lang="zh-TW" altLang="en-US" b="1" dirty="0">
                <a:solidFill>
                  <a:srgbClr val="FF0000"/>
                </a:solidFill>
              </a:rPr>
              <a:t>融入在地社區文化推廣</a:t>
            </a:r>
            <a:r>
              <a:rPr lang="zh-TW" altLang="en-US" b="1" dirty="0" smtClean="0">
                <a:solidFill>
                  <a:srgbClr val="FF0000"/>
                </a:solidFill>
              </a:rPr>
              <a:t>策略</a:t>
            </a:r>
            <a:r>
              <a:rPr lang="en-US" altLang="zh-TW" dirty="0" smtClean="0"/>
              <a:t>)</a:t>
            </a:r>
            <a:endParaRPr lang="zh-TW" altLang="en-US" dirty="0"/>
          </a:p>
        </p:txBody>
      </p:sp>
      <p:sp>
        <p:nvSpPr>
          <p:cNvPr id="3" name="副標題 2"/>
          <p:cNvSpPr>
            <a:spLocks noGrp="1"/>
          </p:cNvSpPr>
          <p:nvPr>
            <p:ph type="subTitle" idx="1"/>
          </p:nvPr>
        </p:nvSpPr>
        <p:spPr>
          <a:xfrm>
            <a:off x="1615858" y="5148196"/>
            <a:ext cx="9052142" cy="764089"/>
          </a:xfrm>
        </p:spPr>
        <p:txBody>
          <a:bodyPr>
            <a:normAutofit/>
          </a:bodyPr>
          <a:lstStyle/>
          <a:p>
            <a:endParaRPr lang="zh-TW" altLang="en-US" dirty="0"/>
          </a:p>
        </p:txBody>
      </p:sp>
    </p:spTree>
    <p:extLst>
      <p:ext uri="{BB962C8B-B14F-4D97-AF65-F5344CB8AC3E}">
        <p14:creationId xmlns:p14="http://schemas.microsoft.com/office/powerpoint/2010/main" val="146797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b="1" dirty="0" smtClean="0">
                <a:solidFill>
                  <a:srgbClr val="FF0000"/>
                </a:solidFill>
              </a:rPr>
              <a:t>分組</a:t>
            </a:r>
            <a:r>
              <a:rPr lang="en-US" altLang="zh-TW" sz="3200" b="1" dirty="0" smtClean="0">
                <a:solidFill>
                  <a:srgbClr val="FF0000"/>
                </a:solidFill>
              </a:rPr>
              <a:t>-</a:t>
            </a:r>
            <a:r>
              <a:rPr lang="zh-TW" altLang="en-US" sz="3200" b="1" dirty="0" smtClean="0">
                <a:solidFill>
                  <a:srgbClr val="FF0000"/>
                </a:solidFill>
              </a:rPr>
              <a:t>自評</a:t>
            </a:r>
            <a:r>
              <a:rPr lang="en-US" altLang="zh-TW" sz="3200" b="1" dirty="0" smtClean="0">
                <a:solidFill>
                  <a:srgbClr val="FF0000"/>
                </a:solidFill>
              </a:rPr>
              <a:t>-</a:t>
            </a:r>
            <a:r>
              <a:rPr lang="zh-TW" altLang="en-US" sz="3200" b="1" dirty="0" smtClean="0">
                <a:solidFill>
                  <a:srgbClr val="FF0000"/>
                </a:solidFill>
              </a:rPr>
              <a:t>團隊精神</a:t>
            </a:r>
            <a:r>
              <a:rPr lang="en-US" altLang="zh-TW" sz="3200" b="1" dirty="0" smtClean="0">
                <a:solidFill>
                  <a:srgbClr val="FF0000"/>
                </a:solidFill>
              </a:rPr>
              <a:t>-all pass</a:t>
            </a:r>
            <a:endParaRPr lang="zh-TW" altLang="en-US" sz="3200" b="1" dirty="0">
              <a:solidFill>
                <a:srgbClr val="FF0000"/>
              </a:solidFill>
            </a:endParaRPr>
          </a:p>
        </p:txBody>
      </p:sp>
      <p:pic>
        <p:nvPicPr>
          <p:cNvPr id="9" name="內容版面配置區 8"/>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flipH="1" flipV="1">
            <a:off x="1164920" y="1060762"/>
            <a:ext cx="9732723" cy="5065399"/>
          </a:xfrm>
        </p:spPr>
      </p:pic>
    </p:spTree>
    <p:extLst>
      <p:ext uri="{BB962C8B-B14F-4D97-AF65-F5344CB8AC3E}">
        <p14:creationId xmlns:p14="http://schemas.microsoft.com/office/powerpoint/2010/main" val="8881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9390" y="834681"/>
            <a:ext cx="10515600" cy="5811838"/>
          </a:xfrm>
        </p:spPr>
        <p:txBody>
          <a:bodyPr/>
          <a:lstStyle/>
          <a:p>
            <a:r>
              <a:rPr lang="zh-TW" altLang="en-US" sz="2400" dirty="0" smtClean="0">
                <a:latin typeface="標楷體" panose="03000509000000000000" pitchFamily="65" charset="-120"/>
                <a:ea typeface="標楷體" panose="03000509000000000000" pitchFamily="65" charset="-120"/>
              </a:rPr>
              <a:t>現代通路</a:t>
            </a:r>
            <a:r>
              <a:rPr lang="en-US" altLang="zh-TW" sz="2400" dirty="0" smtClean="0">
                <a:latin typeface="標楷體" panose="03000509000000000000" pitchFamily="65" charset="-120"/>
                <a:ea typeface="標楷體" panose="03000509000000000000" pitchFamily="65" charset="-120"/>
              </a:rPr>
              <a:t>EDI—DP(</a:t>
            </a:r>
            <a:r>
              <a:rPr lang="zh-TW" altLang="en-US" sz="2400" dirty="0" smtClean="0">
                <a:latin typeface="標楷體" panose="03000509000000000000" pitchFamily="65" charset="-120"/>
                <a:ea typeface="標楷體" panose="03000509000000000000" pitchFamily="65" charset="-120"/>
              </a:rPr>
              <a:t>百貨</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--SM(</a:t>
            </a:r>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民國</a:t>
            </a:r>
            <a:r>
              <a:rPr lang="en-US" altLang="zh-TW" sz="2400" dirty="0" smtClean="0">
                <a:latin typeface="標楷體" panose="03000509000000000000" pitchFamily="65" charset="-120"/>
                <a:ea typeface="標楷體" panose="03000509000000000000" pitchFamily="65" charset="-120"/>
              </a:rPr>
              <a:t>75</a:t>
            </a:r>
            <a:r>
              <a:rPr lang="zh-TW" altLang="en-US" sz="2400" dirty="0" smtClean="0">
                <a:latin typeface="標楷體" panose="03000509000000000000" pitchFamily="65" charset="-120"/>
                <a:ea typeface="標楷體" panose="03000509000000000000" pitchFamily="65" charset="-120"/>
              </a:rPr>
              <a:t>年</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農會經營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台北農會運銷超市</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dirty="0" smtClean="0"/>
              <a:t>                     </a:t>
            </a:r>
            <a:r>
              <a:rPr lang="en-US" altLang="zh-TW" dirty="0" smtClean="0"/>
              <a:t>--</a:t>
            </a:r>
            <a:r>
              <a:rPr lang="en-US" altLang="zh-TW" sz="2400" dirty="0" smtClean="0">
                <a:latin typeface="標楷體" panose="03000509000000000000" pitchFamily="65" charset="-120"/>
                <a:ea typeface="標楷體" panose="03000509000000000000" pitchFamily="65" charset="-120"/>
              </a:rPr>
              <a:t>HM(</a:t>
            </a:r>
            <a:r>
              <a:rPr lang="zh-TW" altLang="en-US" sz="2400" dirty="0" smtClean="0">
                <a:latin typeface="標楷體" panose="03000509000000000000" pitchFamily="65" charset="-120"/>
                <a:ea typeface="標楷體" panose="03000509000000000000" pitchFamily="65" charset="-120"/>
              </a:rPr>
              <a:t>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78</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--CVS(</a:t>
            </a:r>
            <a:r>
              <a:rPr lang="zh-TW" altLang="en-US" sz="2400" dirty="0" smtClean="0">
                <a:latin typeface="標楷體" panose="03000509000000000000" pitchFamily="65" charset="-120"/>
                <a:ea typeface="標楷體" panose="03000509000000000000" pitchFamily="65" charset="-120"/>
              </a:rPr>
              <a:t>便利商店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69-75</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臺灣楓康超市</a:t>
            </a:r>
            <a:r>
              <a:rPr lang="zh-TW" altLang="zh-TW" sz="2400" dirty="0">
                <a:latin typeface="標楷體" panose="03000509000000000000" pitchFamily="65" charset="-120"/>
                <a:ea typeface="標楷體" panose="03000509000000000000" pitchFamily="65" charset="-120"/>
              </a:rPr>
              <a:t>，原名</a:t>
            </a:r>
            <a:r>
              <a:rPr lang="zh-TW" altLang="zh-TW" sz="2400" b="1" dirty="0">
                <a:latin typeface="標楷體" panose="03000509000000000000" pitchFamily="65" charset="-120"/>
                <a:ea typeface="標楷體" panose="03000509000000000000" pitchFamily="65" charset="-120"/>
              </a:rPr>
              <a:t>興農生鮮超市</a:t>
            </a:r>
            <a:r>
              <a:rPr lang="zh-TW" altLang="zh-TW" sz="2400" dirty="0">
                <a:latin typeface="標楷體" panose="03000509000000000000" pitchFamily="65" charset="-120"/>
                <a:ea typeface="標楷體" panose="03000509000000000000" pitchFamily="65" charset="-120"/>
              </a:rPr>
              <a:t>（2008年10月1日更名為臺灣楓康超市），成立於1988年。目前在</a:t>
            </a:r>
            <a:r>
              <a:rPr lang="zh-TW" altLang="zh-TW" sz="2400" dirty="0">
                <a:latin typeface="標楷體" panose="03000509000000000000" pitchFamily="65" charset="-120"/>
                <a:ea typeface="標楷體" panose="03000509000000000000" pitchFamily="65" charset="-120"/>
                <a:hlinkClick r:id="rId2" tooltip="臺中市"/>
              </a:rPr>
              <a:t>臺中市</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3" tooltip="彰化縣"/>
              </a:rPr>
              <a:t>彰化縣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4" tooltip="南投縣"/>
              </a:rPr>
              <a:t>南投縣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5" tooltip="新竹市"/>
              </a:rPr>
              <a:t>新竹市</a:t>
            </a:r>
            <a:r>
              <a:rPr lang="zh-TW" altLang="zh-TW" sz="2400" dirty="0">
                <a:latin typeface="標楷體" panose="03000509000000000000" pitchFamily="65" charset="-120"/>
                <a:ea typeface="標楷體" panose="03000509000000000000" pitchFamily="65" charset="-120"/>
              </a:rPr>
              <a:t>地區有48家直營超市，為</a:t>
            </a:r>
            <a:r>
              <a:rPr lang="zh-TW" altLang="zh-TW" sz="2400" dirty="0">
                <a:latin typeface="標楷體" panose="03000509000000000000" pitchFamily="65" charset="-120"/>
                <a:ea typeface="標楷體" panose="03000509000000000000" pitchFamily="65" charset="-120"/>
                <a:hlinkClick r:id="rId6" tooltip="臺灣中部"/>
              </a:rPr>
              <a:t>臺灣中部</a:t>
            </a:r>
            <a:r>
              <a:rPr lang="zh-TW" altLang="zh-TW" sz="2400" dirty="0">
                <a:latin typeface="標楷體" panose="03000509000000000000" pitchFamily="65" charset="-120"/>
                <a:ea typeface="標楷體" panose="03000509000000000000" pitchFamily="65" charset="-120"/>
              </a:rPr>
              <a:t>地區規模較大的</a:t>
            </a:r>
            <a:r>
              <a:rPr lang="zh-TW" altLang="zh-TW" sz="2400" dirty="0">
                <a:latin typeface="標楷體" panose="03000509000000000000" pitchFamily="65" charset="-120"/>
                <a:ea typeface="標楷體" panose="03000509000000000000" pitchFamily="65" charset="-120"/>
                <a:hlinkClick r:id="rId7" tooltip="連鎖"/>
              </a:rPr>
              <a:t>連鎖</a:t>
            </a:r>
            <a:r>
              <a:rPr lang="zh-TW" altLang="zh-TW" sz="2400" dirty="0">
                <a:latin typeface="標楷體" panose="03000509000000000000" pitchFamily="65" charset="-120"/>
                <a:ea typeface="標楷體" panose="03000509000000000000" pitchFamily="65" charset="-120"/>
                <a:hlinkClick r:id="rId8" tooltip="超級市場"/>
              </a:rPr>
              <a:t>生鮮超級市場</a:t>
            </a:r>
            <a:r>
              <a:rPr lang="zh-TW" altLang="zh-TW" sz="2400" dirty="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hlinkClick r:id="rId9" tooltip="興農集團"/>
              </a:rPr>
              <a:t>興農集團</a:t>
            </a:r>
            <a:r>
              <a:rPr lang="zh-TW" altLang="zh-TW" sz="2400" dirty="0">
                <a:latin typeface="標楷體" panose="03000509000000000000" pitchFamily="65" charset="-120"/>
                <a:ea typeface="標楷體" panose="03000509000000000000" pitchFamily="65" charset="-120"/>
              </a:rPr>
              <a:t>旗下子公司</a:t>
            </a:r>
            <a:r>
              <a:rPr lang="zh-TW" altLang="zh-TW" sz="2400" dirty="0"/>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台灣三大量販店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家樂福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法國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大潤發</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美國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愛買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台灣遠東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富客隆</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荷蘭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台灣量販鼻祖。</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松青→頂好</a:t>
            </a:r>
            <a:r>
              <a:rPr lang="en-US" altLang="zh-TW" sz="2400" dirty="0" smtClean="0">
                <a:latin typeface="標楷體" panose="03000509000000000000" pitchFamily="65" charset="-120"/>
                <a:ea typeface="標楷體" panose="03000509000000000000" pitchFamily="65" charset="-120"/>
              </a:rPr>
              <a:t>(NO EDI</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NO </a:t>
            </a:r>
            <a:r>
              <a:rPr lang="zh-TW" altLang="en-US" sz="2400" dirty="0" smtClean="0">
                <a:latin typeface="標楷體" panose="03000509000000000000" pitchFamily="65" charset="-120"/>
                <a:ea typeface="標楷體" panose="03000509000000000000" pitchFamily="65" charset="-120"/>
              </a:rPr>
              <a:t>訂單</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孫正義</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日本軟銀</a:t>
            </a:r>
            <a:r>
              <a:rPr lang="en-US" altLang="zh-TW" sz="2400" dirty="0" smtClean="0">
                <a:latin typeface="標楷體" panose="03000509000000000000" pitchFamily="65" charset="-120"/>
                <a:ea typeface="標楷體" panose="03000509000000000000" pitchFamily="65" charset="-120"/>
              </a:rPr>
              <a:t>)--YAHOO</a:t>
            </a:r>
            <a:r>
              <a:rPr lang="zh-TW" altLang="en-US" sz="2400" dirty="0" smtClean="0">
                <a:latin typeface="標楷體" panose="03000509000000000000" pitchFamily="65" charset="-120"/>
                <a:ea typeface="標楷體" panose="03000509000000000000" pitchFamily="65" charset="-120"/>
              </a:rPr>
              <a:t>楊致遠</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阿里巴巴。</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鴻海投資</a:t>
            </a:r>
            <a:r>
              <a:rPr lang="en-US" altLang="zh-TW" sz="2400" dirty="0" smtClean="0">
                <a:latin typeface="標楷體" panose="03000509000000000000" pitchFamily="65" charset="-120"/>
                <a:ea typeface="標楷體" panose="03000509000000000000" pitchFamily="65" charset="-120"/>
              </a:rPr>
              <a:t>Pepper</a:t>
            </a:r>
            <a:r>
              <a:rPr lang="zh-TW" altLang="en-US" sz="2400" dirty="0" smtClean="0">
                <a:latin typeface="標楷體" panose="03000509000000000000" pitchFamily="65" charset="-120"/>
                <a:ea typeface="標楷體" panose="03000509000000000000" pitchFamily="65" charset="-120"/>
              </a:rPr>
              <a:t>與軟銀合作</a:t>
            </a:r>
            <a:r>
              <a:rPr lang="en-US" altLang="zh-TW" sz="2400" dirty="0" smtClean="0">
                <a:latin typeface="標楷體" panose="03000509000000000000" pitchFamily="65" charset="-120"/>
                <a:ea typeface="標楷體" panose="03000509000000000000" pitchFamily="65" charset="-120"/>
              </a:rPr>
              <a:t>(8</a:t>
            </a:r>
            <a:r>
              <a:rPr lang="zh-TW" altLang="en-US" sz="2400" dirty="0" smtClean="0">
                <a:latin typeface="標楷體" panose="03000509000000000000" pitchFamily="65" charset="-120"/>
                <a:ea typeface="標楷體" panose="03000509000000000000" pitchFamily="65" charset="-120"/>
              </a:rPr>
              <a:t>萬降到</a:t>
            </a:r>
            <a:r>
              <a:rPr lang="en-US" altLang="zh-TW" sz="2400" dirty="0" smtClean="0">
                <a:latin typeface="標楷體" panose="03000509000000000000" pitchFamily="65" charset="-120"/>
                <a:ea typeface="標楷體" panose="03000509000000000000" pitchFamily="65" charset="-120"/>
              </a:rPr>
              <a:t>6</a:t>
            </a:r>
            <a:r>
              <a:rPr lang="zh-TW" altLang="en-US" sz="2400" dirty="0" smtClean="0">
                <a:latin typeface="標楷體" panose="03000509000000000000" pitchFamily="65" charset="-120"/>
                <a:ea typeface="標楷體" panose="03000509000000000000" pitchFamily="65" charset="-120"/>
              </a:rPr>
              <a:t>萬</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氣象</a:t>
            </a:r>
            <a:r>
              <a:rPr lang="en-US" altLang="zh-TW" sz="2400" dirty="0" smtClean="0">
                <a:latin typeface="標楷體" panose="03000509000000000000" pitchFamily="65" charset="-120"/>
                <a:ea typeface="標楷體" panose="03000509000000000000" pitchFamily="65" charset="-120"/>
              </a:rPr>
              <a:t>fb:</a:t>
            </a:r>
            <a:r>
              <a:rPr lang="zh-TW" altLang="en-US" sz="2400" dirty="0" smtClean="0">
                <a:latin typeface="標楷體" panose="03000509000000000000" pitchFamily="65" charset="-120"/>
                <a:ea typeface="標楷體" panose="03000509000000000000" pitchFamily="65" charset="-120"/>
              </a:rPr>
              <a:t>鄭明典、彭啟明</a:t>
            </a:r>
            <a:endParaRPr lang="en-US" altLang="zh-TW" sz="24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2273643" y="188350"/>
            <a:ext cx="3764691" cy="369332"/>
          </a:xfrm>
          <a:prstGeom prst="rect">
            <a:avLst/>
          </a:prstGeom>
          <a:noFill/>
        </p:spPr>
        <p:txBody>
          <a:bodyPr wrap="square" rtlCol="0">
            <a:spAutoFit/>
          </a:bodyPr>
          <a:lstStyle/>
          <a:p>
            <a:r>
              <a:rPr lang="en-US" altLang="zh-TW" dirty="0" smtClean="0">
                <a:solidFill>
                  <a:srgbClr val="FF0000"/>
                </a:solidFill>
              </a:rPr>
              <a:t>2.</a:t>
            </a:r>
            <a:r>
              <a:rPr lang="zh-TW" altLang="en-US" dirty="0" smtClean="0">
                <a:solidFill>
                  <a:srgbClr val="FF0000"/>
                </a:solidFill>
              </a:rPr>
              <a:t> </a:t>
            </a:r>
            <a:r>
              <a:rPr lang="en-US" altLang="zh-TW" dirty="0" smtClean="0">
                <a:solidFill>
                  <a:srgbClr val="FF0000"/>
                </a:solidFill>
              </a:rPr>
              <a:t>9/20</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20215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6"/>
            <a:ext cx="7488832" cy="5400600"/>
          </a:xfrm>
        </p:spPr>
      </p:pic>
    </p:spTree>
    <p:extLst>
      <p:ext uri="{BB962C8B-B14F-4D97-AF65-F5344CB8AC3E}">
        <p14:creationId xmlns:p14="http://schemas.microsoft.com/office/powerpoint/2010/main" val="303196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403" y="274638"/>
            <a:ext cx="10862997" cy="706090"/>
          </a:xfrm>
        </p:spPr>
        <p:txBody>
          <a:bodyPr>
            <a:normAutofit fontScale="90000"/>
          </a:bodyPr>
          <a:lstStyle/>
          <a:p>
            <a:r>
              <a:rPr lang="en-US" altLang="zh-TW" dirty="0" smtClean="0"/>
              <a:t>FB</a:t>
            </a:r>
            <a:r>
              <a:rPr lang="zh-TW" altLang="en-US" dirty="0"/>
              <a:t>人口 全球</a:t>
            </a:r>
            <a:r>
              <a:rPr lang="zh-TW" altLang="en-US" dirty="0" smtClean="0"/>
              <a:t>統計</a:t>
            </a:r>
            <a:r>
              <a:rPr lang="en-US" altLang="zh-TW" dirty="0"/>
              <a:t>(21</a:t>
            </a:r>
            <a:r>
              <a:rPr lang="zh-TW" altLang="en-US" dirty="0"/>
              <a:t>億</a:t>
            </a:r>
            <a:r>
              <a:rPr lang="en-US" altLang="zh-TW" dirty="0"/>
              <a:t>FB/42</a:t>
            </a:r>
            <a:r>
              <a:rPr lang="zh-TW" altLang="en-US" dirty="0">
                <a:solidFill>
                  <a:srgbClr val="FF0000"/>
                </a:solidFill>
              </a:rPr>
              <a:t>億網路人口</a:t>
            </a:r>
            <a:r>
              <a:rPr lang="en-US" altLang="zh-TW" dirty="0"/>
              <a:t>/76</a:t>
            </a:r>
            <a:r>
              <a:rPr lang="zh-TW" altLang="en-US" dirty="0"/>
              <a:t>億人</a:t>
            </a:r>
            <a:r>
              <a:rPr lang="en-US" altLang="zh-TW" dirty="0"/>
              <a:t>)</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403" y="1268760"/>
            <a:ext cx="10369152" cy="5112568"/>
          </a:xfrm>
        </p:spPr>
      </p:pic>
    </p:spTree>
    <p:extLst>
      <p:ext uri="{BB962C8B-B14F-4D97-AF65-F5344CB8AC3E}">
        <p14:creationId xmlns:p14="http://schemas.microsoft.com/office/powerpoint/2010/main" val="153537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869" y="764088"/>
            <a:ext cx="10894296" cy="5676722"/>
          </a:xfrm>
        </p:spPr>
      </p:pic>
    </p:spTree>
    <p:extLst>
      <p:ext uri="{BB962C8B-B14F-4D97-AF65-F5344CB8AC3E}">
        <p14:creationId xmlns:p14="http://schemas.microsoft.com/office/powerpoint/2010/main" val="48801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838200" y="1100380"/>
            <a:ext cx="10515600" cy="5757620"/>
          </a:xfrm>
        </p:spPr>
        <p:txBody>
          <a:bodyPr>
            <a:normAutofit lnSpcReduction="10000"/>
          </a:bodyPr>
          <a:lstStyle/>
          <a:p>
            <a:r>
              <a:rPr lang="en-US" altLang="zh-TW" dirty="0" smtClean="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行銷</a:t>
            </a:r>
            <a:r>
              <a:rPr lang="en-US" altLang="zh-TW" dirty="0">
                <a:latin typeface="標楷體" panose="03000509000000000000" pitchFamily="65" charset="-120"/>
                <a:ea typeface="標楷體" panose="03000509000000000000" pitchFamily="65" charset="-120"/>
              </a:rPr>
              <a:t>4 P </a:t>
            </a:r>
            <a:r>
              <a:rPr lang="zh-TW" altLang="en-US" dirty="0">
                <a:latin typeface="標楷體" panose="03000509000000000000" pitchFamily="65" charset="-120"/>
                <a:ea typeface="標楷體" panose="03000509000000000000" pitchFamily="65" charset="-120"/>
              </a:rPr>
              <a:t>為 行銷管理的 重要基礎，請問其 基本行銷管理策略的 </a:t>
            </a:r>
            <a:r>
              <a:rPr lang="en-US" altLang="zh-TW" dirty="0">
                <a:latin typeface="標楷體" panose="03000509000000000000" pitchFamily="65" charset="-120"/>
                <a:ea typeface="標楷體" panose="03000509000000000000" pitchFamily="65" charset="-120"/>
              </a:rPr>
              <a:t>4 P</a:t>
            </a:r>
            <a:r>
              <a:rPr lang="zh-TW" altLang="en-US" dirty="0">
                <a:latin typeface="標楷體" panose="03000509000000000000" pitchFamily="65" charset="-120"/>
                <a:ea typeface="標楷體" panose="03000509000000000000" pitchFamily="65" charset="-120"/>
              </a:rPr>
              <a:t>管理策略 為何 </a:t>
            </a:r>
            <a:r>
              <a:rPr lang="en-US" altLang="zh-TW" dirty="0">
                <a:latin typeface="標楷體" panose="03000509000000000000" pitchFamily="65" charset="-120"/>
                <a:ea typeface="標楷體" panose="03000509000000000000" pitchFamily="65" charset="-120"/>
              </a:rPr>
              <a:t>? </a:t>
            </a:r>
          </a:p>
          <a:p>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行銷流通管理中商流 的</a:t>
            </a:r>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大現代化零售</a:t>
            </a:r>
            <a:r>
              <a:rPr lang="en-US" altLang="zh-TW" dirty="0">
                <a:latin typeface="標楷體" panose="03000509000000000000" pitchFamily="65" charset="-120"/>
                <a:ea typeface="標楷體" panose="03000509000000000000" pitchFamily="65" charset="-120"/>
              </a:rPr>
              <a:t>Retail </a:t>
            </a:r>
            <a:r>
              <a:rPr lang="zh-TW" altLang="en-US" dirty="0">
                <a:latin typeface="標楷體" panose="03000509000000000000" pitchFamily="65" charset="-120"/>
                <a:ea typeface="標楷體" panose="03000509000000000000" pitchFamily="65" charset="-120"/>
              </a:rPr>
              <a:t>通路演化</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請依時間排序 為何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民國</a:t>
            </a:r>
            <a:r>
              <a:rPr lang="en-US" altLang="zh-TW" dirty="0">
                <a:latin typeface="標楷體" panose="03000509000000000000" pitchFamily="65" charset="-120"/>
                <a:ea typeface="標楷體" panose="03000509000000000000" pitchFamily="65" charset="-120"/>
              </a:rPr>
              <a:t>34</a:t>
            </a:r>
            <a:r>
              <a:rPr lang="zh-TW" altLang="en-US"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起始，經歷過哪 </a:t>
            </a:r>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請依民國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說明之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物流 可 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服務業 可大致分為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5. </a:t>
            </a:r>
            <a:r>
              <a:rPr lang="zh-TW" altLang="en-US" dirty="0">
                <a:latin typeface="標楷體" panose="03000509000000000000" pitchFamily="65" charset="-120"/>
                <a:ea typeface="標楷體" panose="03000509000000000000" pitchFamily="65" charset="-120"/>
              </a:rPr>
              <a:t>未來對台灣的系統分析與設計以 縱斷面人口老化市場需求規劃為基礎 ， 請問台灣在 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％以上時稱超高齡社會，於民國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年達到</a:t>
            </a:r>
            <a:r>
              <a:rPr lang="en-US" altLang="zh-TW" dirty="0">
                <a:latin typeface="標楷體" panose="03000509000000000000" pitchFamily="65" charset="-120"/>
                <a:ea typeface="標楷體" panose="03000509000000000000" pitchFamily="65" charset="-120"/>
              </a:rPr>
              <a:t>14%</a:t>
            </a:r>
            <a:r>
              <a:rPr lang="zh-TW" altLang="en-US" dirty="0" smtClean="0">
                <a:latin typeface="標楷體" panose="03000509000000000000" pitchFamily="65" charset="-120"/>
                <a:ea typeface="標楷體" panose="03000509000000000000" pitchFamily="65" charset="-120"/>
              </a:rPr>
              <a:t>，成為</a:t>
            </a:r>
            <a:r>
              <a:rPr lang="zh-TW" altLang="en-US" dirty="0">
                <a:latin typeface="標楷體" panose="03000509000000000000" pitchFamily="65" charset="-120"/>
                <a:ea typeface="標楷體" panose="03000509000000000000" pitchFamily="65" charset="-120"/>
              </a:rPr>
              <a:t>「高齡社會」，到了民國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p>
          <a:p>
            <a:endParaRPr lang="zh-TW" altLang="en-US" dirty="0"/>
          </a:p>
        </p:txBody>
      </p:sp>
    </p:spTree>
    <p:extLst>
      <p:ext uri="{BB962C8B-B14F-4D97-AF65-F5344CB8AC3E}">
        <p14:creationId xmlns:p14="http://schemas.microsoft.com/office/powerpoint/2010/main" val="186793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1484" y="154983"/>
            <a:ext cx="10515600" cy="6703017"/>
          </a:xfrm>
        </p:spPr>
        <p:txBody>
          <a:bodyPr>
            <a:normAutofit fontScale="92500" lnSpcReduction="20000"/>
          </a:bodyPr>
          <a:lstStyle/>
          <a:p>
            <a:r>
              <a:rPr lang="en-US" altLang="zh-TW" sz="3500" dirty="0"/>
              <a:t>6.MIS</a:t>
            </a:r>
            <a:r>
              <a:rPr lang="zh-TW" altLang="en-US" sz="3500" dirty="0"/>
              <a:t>管理資訊系統為 網路行銷管理的資訊創新基礎，請問 </a:t>
            </a:r>
            <a:r>
              <a:rPr lang="en-US" altLang="zh-TW" sz="3500" dirty="0"/>
              <a:t>MIS</a:t>
            </a:r>
            <a:r>
              <a:rPr lang="zh-TW" altLang="en-US" sz="3500" dirty="0"/>
              <a:t>之 </a:t>
            </a:r>
            <a:r>
              <a:rPr lang="en-US" altLang="zh-TW" sz="3500" dirty="0"/>
              <a:t>5</a:t>
            </a:r>
            <a:r>
              <a:rPr lang="zh-TW" altLang="en-US" sz="3500" dirty="0"/>
              <a:t>管 為何 </a:t>
            </a:r>
            <a:r>
              <a:rPr lang="en-US" altLang="zh-TW" sz="3500" dirty="0"/>
              <a:t>? </a:t>
            </a:r>
          </a:p>
          <a:p>
            <a:endParaRPr lang="en-US" altLang="zh-TW" sz="3500" dirty="0"/>
          </a:p>
          <a:p>
            <a:r>
              <a:rPr lang="en-US" altLang="zh-TW" sz="3500" dirty="0" smtClean="0"/>
              <a:t>7</a:t>
            </a:r>
            <a:r>
              <a:rPr lang="en-US" altLang="zh-TW" sz="3500" dirty="0"/>
              <a:t>. </a:t>
            </a:r>
            <a:r>
              <a:rPr lang="zh-TW" altLang="en-US" sz="3500" dirty="0"/>
              <a:t>請將 大數據分析資料管理金字塔的順序，依序排列 </a:t>
            </a:r>
            <a:r>
              <a:rPr lang="en-US" altLang="zh-TW" sz="3500" dirty="0"/>
              <a:t>? (</a:t>
            </a:r>
            <a:r>
              <a:rPr lang="zh-TW" altLang="en-US" sz="3500" dirty="0"/>
              <a:t>由 上而下</a:t>
            </a:r>
            <a:r>
              <a:rPr lang="en-US" altLang="zh-TW" sz="3500" dirty="0"/>
              <a:t>)</a:t>
            </a:r>
          </a:p>
          <a:p>
            <a:endParaRPr lang="en-US" altLang="zh-TW" sz="3500" dirty="0"/>
          </a:p>
          <a:p>
            <a:r>
              <a:rPr lang="en-US" altLang="zh-TW" sz="3500" dirty="0" smtClean="0"/>
              <a:t>8</a:t>
            </a:r>
            <a:r>
              <a:rPr lang="en-US" altLang="zh-TW" sz="3500" dirty="0"/>
              <a:t>.</a:t>
            </a:r>
            <a:r>
              <a:rPr lang="zh-TW" altLang="en-US" sz="3500" dirty="0"/>
              <a:t>台灣 </a:t>
            </a:r>
            <a:r>
              <a:rPr lang="en-US" altLang="zh-TW" sz="3500" dirty="0" err="1"/>
              <a:t>Hinet</a:t>
            </a:r>
            <a:r>
              <a:rPr lang="en-US" altLang="zh-TW" sz="3500" dirty="0"/>
              <a:t> </a:t>
            </a:r>
            <a:r>
              <a:rPr lang="zh-TW" altLang="en-US" sz="3500" dirty="0"/>
              <a:t>何時 </a:t>
            </a:r>
            <a:r>
              <a:rPr lang="en-US" altLang="zh-TW" sz="3500" dirty="0"/>
              <a:t>(? </a:t>
            </a:r>
            <a:r>
              <a:rPr lang="zh-TW" altLang="en-US" sz="3500" dirty="0"/>
              <a:t>年</a:t>
            </a:r>
            <a:r>
              <a:rPr lang="en-US" altLang="zh-TW" sz="3500" dirty="0"/>
              <a:t>) </a:t>
            </a:r>
            <a:r>
              <a:rPr lang="zh-TW" altLang="en-US" sz="3500" dirty="0"/>
              <a:t>開始營運 </a:t>
            </a:r>
            <a:r>
              <a:rPr lang="en-US" altLang="zh-TW" sz="3500" dirty="0"/>
              <a:t>? </a:t>
            </a:r>
            <a:r>
              <a:rPr lang="zh-TW" altLang="en-US" sz="3500" dirty="0"/>
              <a:t>中國網路人口何時超越台灣 </a:t>
            </a:r>
            <a:r>
              <a:rPr lang="en-US" altLang="zh-TW" sz="3500" dirty="0"/>
              <a:t>?</a:t>
            </a:r>
          </a:p>
          <a:p>
            <a:pPr marL="0" indent="0">
              <a:buNone/>
            </a:pPr>
            <a:endParaRPr lang="en-US" altLang="zh-TW" sz="3500" dirty="0"/>
          </a:p>
          <a:p>
            <a:r>
              <a:rPr lang="en-US" altLang="zh-TW" sz="3500" dirty="0" smtClean="0"/>
              <a:t>9</a:t>
            </a:r>
            <a:r>
              <a:rPr lang="en-US" altLang="zh-TW" sz="3500" dirty="0"/>
              <a:t>. </a:t>
            </a:r>
            <a:r>
              <a:rPr lang="zh-TW" altLang="en-US" sz="3500" dirty="0"/>
              <a:t>台中市三大農產品批發市場為何 </a:t>
            </a:r>
            <a:r>
              <a:rPr lang="en-US" altLang="zh-TW" sz="3500" dirty="0"/>
              <a:t>? </a:t>
            </a:r>
            <a:r>
              <a:rPr lang="zh-TW" altLang="en-US" sz="3500" dirty="0"/>
              <a:t>建國市場的行銷通路管理 是 屬於 何種 層次通路型態的 通路管理 </a:t>
            </a:r>
            <a:r>
              <a:rPr lang="en-US" altLang="zh-TW" sz="3500" dirty="0"/>
              <a:t>?</a:t>
            </a:r>
          </a:p>
          <a:p>
            <a:endParaRPr lang="en-US" altLang="zh-TW" sz="3500" dirty="0"/>
          </a:p>
          <a:p>
            <a:r>
              <a:rPr lang="en-US" altLang="zh-TW" sz="3500" dirty="0" smtClean="0"/>
              <a:t>10</a:t>
            </a:r>
            <a:r>
              <a:rPr lang="en-US" altLang="zh-TW" sz="3500" dirty="0"/>
              <a:t>. </a:t>
            </a:r>
            <a:r>
              <a:rPr lang="zh-TW" altLang="en-US" sz="3500" dirty="0"/>
              <a:t>查詢美國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 </a:t>
            </a:r>
            <a:r>
              <a:rPr lang="zh-TW" altLang="en-US" sz="3500" dirty="0"/>
              <a:t>查詢全球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a:t>
            </a:r>
            <a:r>
              <a:rPr lang="en-US" altLang="zh-TW" sz="3500" dirty="0"/>
              <a:t>?</a:t>
            </a:r>
            <a:r>
              <a:rPr lang="zh-TW" altLang="en-US" sz="3500" dirty="0"/>
              <a:t>查詢台灣 </a:t>
            </a:r>
            <a:r>
              <a:rPr lang="en-US" altLang="zh-TW" sz="3500" dirty="0"/>
              <a:t>2000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a:t>
            </a:r>
          </a:p>
          <a:p>
            <a:endParaRPr lang="zh-TW" altLang="en-US" dirty="0"/>
          </a:p>
        </p:txBody>
      </p:sp>
    </p:spTree>
    <p:extLst>
      <p:ext uri="{BB962C8B-B14F-4D97-AF65-F5344CB8AC3E}">
        <p14:creationId xmlns:p14="http://schemas.microsoft.com/office/powerpoint/2010/main" val="1398682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27714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1427968" y="369329"/>
            <a:ext cx="9532306" cy="1015663"/>
          </a:xfrm>
          <a:prstGeom prst="rect">
            <a:avLst/>
          </a:prstGeom>
        </p:spPr>
        <p:txBody>
          <a:bodyPr wrap="square">
            <a:spAutoFit/>
          </a:bodyPr>
          <a:lstStyle/>
          <a:p>
            <a:pPr>
              <a:spcBef>
                <a:spcPct val="50000"/>
              </a:spcBef>
            </a:pPr>
            <a:r>
              <a:rPr lang="en-US" altLang="zh-TW" sz="2400" dirty="0">
                <a:ea typeface="標楷體" pitchFamily="65" charset="-120"/>
              </a:rPr>
              <a:t>18</a:t>
            </a:r>
            <a:r>
              <a:rPr lang="zh-TW" altLang="en-US" sz="2400" dirty="0">
                <a:ea typeface="標楷體" pitchFamily="65" charset="-120"/>
              </a:rPr>
              <a:t>庄遶</a:t>
            </a:r>
            <a:r>
              <a:rPr lang="zh-TW" altLang="en-US" sz="2400" dirty="0" smtClean="0">
                <a:ea typeface="標楷體" pitchFamily="65" charset="-120"/>
              </a:rPr>
              <a:t>境</a:t>
            </a:r>
            <a:r>
              <a:rPr lang="en-US" altLang="zh-TW" sz="2400" dirty="0" smtClean="0">
                <a:ea typeface="標楷體" pitchFamily="65" charset="-120"/>
              </a:rPr>
              <a:t>:</a:t>
            </a:r>
            <a:r>
              <a:rPr lang="zh-TW" altLang="en-US" sz="2400" dirty="0">
                <a:latin typeface="標楷體" panose="03000509000000000000" pitchFamily="65" charset="-120"/>
                <a:ea typeface="標楷體" panose="03000509000000000000" pitchFamily="65" charset="-120"/>
              </a:rPr>
              <a:t>大里</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烏日</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太平</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霧峰</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其它</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35" y="989556"/>
            <a:ext cx="10609546" cy="5648097"/>
          </a:xfrm>
          <a:prstGeom prst="rect">
            <a:avLst/>
          </a:prstGeom>
        </p:spPr>
      </p:pic>
    </p:spTree>
    <p:extLst>
      <p:ext uri="{BB962C8B-B14F-4D97-AF65-F5344CB8AC3E}">
        <p14:creationId xmlns:p14="http://schemas.microsoft.com/office/powerpoint/2010/main" val="100074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838200" y="945397"/>
            <a:ext cx="10515600" cy="5912603"/>
          </a:xfrm>
        </p:spPr>
        <p:txBody>
          <a:bodyPr>
            <a:normAutofit/>
          </a:bodyPr>
          <a:lstStyle/>
          <a:p>
            <a:r>
              <a:rPr lang="en-US" altLang="zh-TW" dirty="0" smtClean="0">
                <a:latin typeface="標楷體" panose="03000509000000000000" pitchFamily="65" charset="-120"/>
                <a:ea typeface="標楷體" panose="03000509000000000000" pitchFamily="65" charset="-120"/>
              </a:rPr>
              <a:t>1</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查詢全球 </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大企業營收的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查詢全球最富有人排行的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a:t>
            </a: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 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p>
          <a:p>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569057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19537" y="151440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t>行銷管理</a:t>
            </a:r>
            <a:r>
              <a:rPr lang="zh-TW" altLang="en-US" sz="2000" dirty="0" smtClean="0">
                <a:latin typeface="標楷體" pitchFamily="65" charset="-120"/>
                <a:ea typeface="標楷體" pitchFamily="65" charset="-120"/>
              </a:rPr>
              <a:t>個案</a:t>
            </a:r>
            <a:r>
              <a:rPr lang="zh-TW" altLang="en-US" sz="2000" dirty="0">
                <a:latin typeface="標楷體" pitchFamily="65" charset="-120"/>
                <a:ea typeface="標楷體" pitchFamily="65" charset="-120"/>
              </a:rPr>
              <a:t>應用</a:t>
            </a:r>
            <a:endParaRPr lang="zh-TW" altLang="en-US" sz="2000" dirty="0">
              <a:ea typeface="標楷體" pitchFamily="65" charset="-120"/>
            </a:endParaRPr>
          </a:p>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實務</a:t>
            </a:r>
            <a:r>
              <a:rPr lang="en-US" altLang="zh-TW" sz="2400" dirty="0">
                <a:latin typeface="標楷體" pitchFamily="65" charset="-120"/>
                <a:ea typeface="標楷體" pitchFamily="65" charset="-120"/>
              </a:rPr>
              <a:t>-</a:t>
            </a:r>
            <a:r>
              <a:rPr lang="zh-TW" altLang="en-US" sz="2200" dirty="0">
                <a:ea typeface="標楷體" pitchFamily="65" charset="-120"/>
              </a:rPr>
              <a:t>網路問卷</a:t>
            </a:r>
            <a:r>
              <a:rPr lang="zh-TW" altLang="en-US" sz="2200" dirty="0" smtClean="0">
                <a:ea typeface="標楷體" pitchFamily="65" charset="-120"/>
              </a:rPr>
              <a:t>、</a:t>
            </a:r>
            <a:endParaRPr lang="en-US" altLang="zh-TW" sz="2200" dirty="0" smtClean="0">
              <a:ea typeface="標楷體" pitchFamily="65" charset="-120"/>
            </a:endParaRPr>
          </a:p>
          <a:p>
            <a:pPr>
              <a:spcBef>
                <a:spcPct val="50000"/>
              </a:spcBef>
            </a:pPr>
            <a:r>
              <a:rPr lang="zh-TW" altLang="en-US" sz="2200" dirty="0">
                <a:ea typeface="標楷體" pitchFamily="65" charset="-120"/>
              </a:rPr>
              <a:t>專業課程融入服務學習</a:t>
            </a:r>
            <a:r>
              <a:rPr lang="en-US" altLang="zh-TW" sz="2200" dirty="0">
                <a:ea typeface="標楷體" pitchFamily="65" charset="-120"/>
              </a:rPr>
              <a:t>- </a:t>
            </a:r>
            <a:r>
              <a:rPr lang="zh-TW" altLang="en-US" sz="2200" dirty="0">
                <a:ea typeface="標楷體" pitchFamily="65" charset="-120"/>
              </a:rPr>
              <a:t>社區網路</a:t>
            </a:r>
            <a:r>
              <a:rPr lang="zh-TW" altLang="en-US" sz="2200" dirty="0" smtClean="0">
                <a:ea typeface="標楷體" pitchFamily="65" charset="-120"/>
              </a:rPr>
              <a:t>行銷</a:t>
            </a:r>
            <a:endParaRPr lang="en-US" altLang="zh-TW" sz="2200" dirty="0" smtClean="0">
              <a:ea typeface="標楷體" pitchFamily="65" charset="-120"/>
            </a:endParaRPr>
          </a:p>
          <a:p>
            <a:pPr>
              <a:spcBef>
                <a:spcPct val="50000"/>
              </a:spcBef>
            </a:pPr>
            <a:r>
              <a:rPr lang="en-US" altLang="zh-TW" sz="22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個案</a:t>
            </a:r>
            <a:r>
              <a:rPr lang="zh-TW" altLang="en-US" sz="2400" dirty="0">
                <a:latin typeface="標楷體" pitchFamily="65" charset="-120"/>
                <a:ea typeface="標楷體" pitchFamily="65" charset="-120"/>
              </a:rPr>
              <a:t>應用</a:t>
            </a:r>
            <a:r>
              <a:rPr lang="en-US" altLang="zh-TW" sz="2400" dirty="0">
                <a:latin typeface="標楷體" pitchFamily="65" charset="-120"/>
                <a:ea typeface="標楷體" pitchFamily="65" charset="-120"/>
              </a:rPr>
              <a:t>:</a:t>
            </a:r>
            <a:r>
              <a:rPr lang="en-US" altLang="zh-TW" sz="2200" dirty="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p>
          <a:p>
            <a:pPr>
              <a:spcBef>
                <a:spcPct val="50000"/>
              </a:spcBef>
            </a:pPr>
            <a:r>
              <a:rPr lang="en-US" altLang="zh-TW" sz="2000" dirty="0">
                <a:latin typeface="標楷體" pitchFamily="65" charset="-120"/>
                <a:ea typeface="標楷體" pitchFamily="65" charset="-120"/>
                <a:hlinkClick r:id="rId4"/>
              </a:rPr>
              <a:t>https://www.google.com.tw/maps/@</a:t>
            </a:r>
            <a:r>
              <a:rPr lang="en-US" altLang="zh-TW" sz="2000" dirty="0" smtClean="0">
                <a:latin typeface="標楷體" pitchFamily="65" charset="-120"/>
                <a:ea typeface="標楷體" pitchFamily="65" charset="-120"/>
                <a:hlinkClick r:id="rId4"/>
              </a:rPr>
              <a:t>24.0961161,120.7148544,15z?hl=zh-TW</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7.</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2063553" y="1052737"/>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行銷管理</a:t>
            </a:r>
            <a:r>
              <a:rPr lang="zh-TW" altLang="en-US" sz="2400" dirty="0" smtClean="0"/>
              <a:t>期</a:t>
            </a:r>
            <a:r>
              <a:rPr lang="zh-TW" altLang="en-US" sz="2400" dirty="0"/>
              <a:t>初 </a:t>
            </a:r>
            <a:r>
              <a:rPr lang="zh-TW" altLang="en-US" sz="2200" b="1" dirty="0">
                <a:ea typeface="標楷體" pitchFamily="65" charset="-120"/>
              </a:rPr>
              <a:t>課程重點</a:t>
            </a:r>
          </a:p>
        </p:txBody>
      </p:sp>
      <p:grpSp>
        <p:nvGrpSpPr>
          <p:cNvPr id="2053" name="Group 17"/>
          <p:cNvGrpSpPr>
            <a:grpSpLocks/>
          </p:cNvGrpSpPr>
          <p:nvPr/>
        </p:nvGrpSpPr>
        <p:grpSpPr bwMode="auto">
          <a:xfrm>
            <a:off x="6383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SCM-IS(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50046814"/>
              </p:ext>
            </p:extLst>
          </p:nvPr>
        </p:nvGraphicFramePr>
        <p:xfrm>
          <a:off x="1981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1.9/7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1176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庄遶境天數</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大里</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烏日</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太平</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其它</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台中市人口最多大里區→太平區→豐原區</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北屯→西屯</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一中街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以前人口密度高</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旱溪媽祖在東區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最新</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大里區之友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台中地圖整理</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Fortune </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fortune china</a:t>
            </a:r>
          </a:p>
          <a:p>
            <a:r>
              <a:rPr lang="zh-TW" altLang="en-US" dirty="0" smtClean="0">
                <a:latin typeface="標楷體" panose="03000509000000000000" pitchFamily="65" charset="-120"/>
                <a:ea typeface="標楷體" panose="03000509000000000000" pitchFamily="65" charset="-120"/>
              </a:rPr>
              <a:t>家樂福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超市  沃爾瑪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2008</a:t>
            </a:r>
            <a:r>
              <a:rPr lang="zh-TW" altLang="en-US" dirty="0" smtClean="0">
                <a:latin typeface="標楷體" panose="03000509000000000000" pitchFamily="65" charset="-120"/>
                <a:ea typeface="標楷體" panose="03000509000000000000" pitchFamily="65" charset="-120"/>
              </a:rPr>
              <a:t>年金融海嘯改變美國汽車業。</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Tree>
    <p:extLst>
      <p:ext uri="{BB962C8B-B14F-4D97-AF65-F5344CB8AC3E}">
        <p14:creationId xmlns:p14="http://schemas.microsoft.com/office/powerpoint/2010/main" val="4255618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961137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2</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lnSpcReduction="10000"/>
          </a:bodyPr>
          <a:lstStyle/>
          <a:p>
            <a:r>
              <a:rPr lang="en-US" altLang="zh-TW" dirty="0" smtClean="0"/>
              <a:t>1.</a:t>
            </a:r>
            <a:r>
              <a:rPr lang="zh-TW" altLang="en-US" dirty="0"/>
              <a:t>臺灣百年歷史</a:t>
            </a:r>
            <a:r>
              <a:rPr lang="zh-TW" altLang="en-US" dirty="0" smtClean="0"/>
              <a:t>地圖 </a:t>
            </a:r>
            <a:r>
              <a:rPr lang="en-US" altLang="zh-TW" dirty="0" smtClean="0"/>
              <a:t>vs Google Earth</a:t>
            </a:r>
          </a:p>
          <a:p>
            <a:r>
              <a:rPr lang="en-US" altLang="zh-TW" dirty="0" smtClean="0"/>
              <a:t>2.</a:t>
            </a:r>
            <a:r>
              <a:rPr lang="zh-TW" altLang="en-US" dirty="0" smtClean="0"/>
              <a:t>臺</a:t>
            </a:r>
            <a:r>
              <a:rPr lang="zh-TW" altLang="en-US" dirty="0"/>
              <a:t>中</a:t>
            </a:r>
            <a:r>
              <a:rPr lang="zh-TW" altLang="en-US" dirty="0" smtClean="0"/>
              <a:t>在</a:t>
            </a:r>
            <a:r>
              <a:rPr lang="zh-TW" altLang="en-US" dirty="0"/>
              <a:t>地</a:t>
            </a:r>
            <a:r>
              <a:rPr lang="zh-TW" altLang="en-US" dirty="0" smtClean="0"/>
              <a:t>社區</a:t>
            </a:r>
            <a:r>
              <a:rPr lang="en-US" altLang="zh-TW" dirty="0" smtClean="0"/>
              <a:t>-18</a:t>
            </a:r>
            <a:r>
              <a:rPr lang="zh-TW" altLang="en-US" dirty="0">
                <a:ea typeface="標楷體" pitchFamily="65" charset="-120"/>
              </a:rPr>
              <a:t>庄遶</a:t>
            </a:r>
            <a:r>
              <a:rPr lang="zh-TW" altLang="en-US" dirty="0" smtClean="0">
                <a:ea typeface="標楷體" pitchFamily="65" charset="-120"/>
              </a:rPr>
              <a:t>境</a:t>
            </a:r>
            <a:r>
              <a:rPr lang="zh-TW" altLang="en-US" dirty="0" smtClean="0"/>
              <a:t>百年</a:t>
            </a:r>
            <a:r>
              <a:rPr lang="zh-TW" altLang="en-US" dirty="0"/>
              <a:t>歷史地圖 </a:t>
            </a:r>
            <a:r>
              <a:rPr lang="en-US" altLang="zh-TW" dirty="0"/>
              <a:t>vs Google </a:t>
            </a:r>
            <a:r>
              <a:rPr lang="en-US" altLang="zh-TW" dirty="0" smtClean="0"/>
              <a:t>Map</a:t>
            </a:r>
          </a:p>
          <a:p>
            <a:r>
              <a:rPr lang="en-US" altLang="zh-TW" dirty="0" smtClean="0"/>
              <a:t>3.</a:t>
            </a:r>
            <a:r>
              <a:rPr lang="zh-TW" altLang="en-US" dirty="0"/>
              <a:t>臺中在地社區</a:t>
            </a:r>
            <a:r>
              <a:rPr lang="en-US" altLang="zh-TW" dirty="0"/>
              <a:t>-18</a:t>
            </a:r>
            <a:r>
              <a:rPr lang="zh-TW" altLang="en-US" dirty="0">
                <a:ea typeface="標楷體" pitchFamily="65" charset="-120"/>
              </a:rPr>
              <a:t>庄遶境</a:t>
            </a:r>
            <a:r>
              <a:rPr lang="zh-TW" altLang="en-US" dirty="0" smtClean="0">
                <a:ea typeface="標楷體" pitchFamily="65" charset="-120"/>
              </a:rPr>
              <a:t>網路</a:t>
            </a:r>
            <a:r>
              <a:rPr lang="en-US" altLang="zh-TW" dirty="0" smtClean="0">
                <a:ea typeface="標楷體" pitchFamily="65" charset="-120"/>
              </a:rPr>
              <a:t>(</a:t>
            </a:r>
            <a:r>
              <a:rPr lang="zh-TW" altLang="en-US" dirty="0" smtClean="0">
                <a:ea typeface="標楷體" pitchFamily="65" charset="-120"/>
              </a:rPr>
              <a:t>*</a:t>
            </a:r>
            <a:r>
              <a:rPr lang="en-US" altLang="zh-TW" dirty="0" smtClean="0">
                <a:ea typeface="標楷體" pitchFamily="65" charset="-120"/>
              </a:rPr>
              <a:t>.</a:t>
            </a:r>
            <a:r>
              <a:rPr lang="en-US" altLang="zh-TW" dirty="0" err="1" smtClean="0">
                <a:ea typeface="標楷體" pitchFamily="65" charset="-120"/>
              </a:rPr>
              <a:t>kml</a:t>
            </a:r>
            <a:r>
              <a:rPr lang="en-US" altLang="zh-TW" dirty="0" smtClean="0">
                <a:ea typeface="標楷體" pitchFamily="65" charset="-120"/>
              </a:rPr>
              <a:t>)</a:t>
            </a:r>
            <a:r>
              <a:rPr lang="zh-TW" altLang="en-US" dirty="0" smtClean="0">
                <a:ea typeface="標楷體" pitchFamily="65" charset="-120"/>
              </a:rPr>
              <a:t>資訊科技</a:t>
            </a:r>
            <a:r>
              <a:rPr lang="zh-TW" altLang="en-US" dirty="0" smtClean="0"/>
              <a:t> </a:t>
            </a:r>
            <a:r>
              <a:rPr lang="en-US" altLang="zh-TW" dirty="0"/>
              <a:t>vs Google </a:t>
            </a:r>
            <a:r>
              <a:rPr lang="en-US" altLang="zh-TW" dirty="0" smtClean="0"/>
              <a:t>Map</a:t>
            </a:r>
          </a:p>
          <a:p>
            <a:pPr marL="0" indent="0">
              <a:buNone/>
            </a:pPr>
            <a:r>
              <a:rPr lang="en-US" altLang="zh-TW" dirty="0" smtClean="0"/>
              <a:t>       (HT-ML: </a:t>
            </a:r>
            <a:r>
              <a:rPr lang="en-US" altLang="zh-TW" dirty="0" err="1" smtClean="0"/>
              <a:t>HyperText</a:t>
            </a:r>
            <a:r>
              <a:rPr lang="en-US" altLang="zh-TW" dirty="0" smtClean="0"/>
              <a:t> -</a:t>
            </a:r>
            <a:r>
              <a:rPr lang="en-US" altLang="zh-TW" dirty="0" err="1" smtClean="0"/>
              <a:t>MarkupLanguage</a:t>
            </a:r>
            <a:r>
              <a:rPr lang="en-US" altLang="zh-TW" dirty="0" smtClean="0"/>
              <a:t>)</a:t>
            </a:r>
          </a:p>
          <a:p>
            <a:pPr marL="0" indent="0">
              <a:buNone/>
            </a:pPr>
            <a:r>
              <a:rPr lang="en-US" altLang="zh-TW" dirty="0"/>
              <a:t> </a:t>
            </a:r>
            <a:r>
              <a:rPr lang="en-US" altLang="zh-TW" dirty="0" smtClean="0"/>
              <a:t>      (  K-ML: Keyhole     </a:t>
            </a:r>
            <a:r>
              <a:rPr lang="en-US" altLang="zh-TW" dirty="0"/>
              <a:t>-</a:t>
            </a:r>
            <a:r>
              <a:rPr lang="en-US" altLang="zh-TW" dirty="0" err="1"/>
              <a:t>MarkupLanguage</a:t>
            </a:r>
            <a:r>
              <a:rPr lang="en-US" altLang="zh-TW" dirty="0" smtClean="0"/>
              <a:t>)</a:t>
            </a:r>
            <a:endParaRPr lang="en-US" altLang="zh-TW" dirty="0"/>
          </a:p>
          <a:p>
            <a:r>
              <a:rPr lang="en-US" altLang="zh-TW" dirty="0" smtClean="0"/>
              <a:t>4.</a:t>
            </a:r>
            <a:r>
              <a:rPr lang="zh-TW" altLang="en-US" dirty="0"/>
              <a:t>日本四國八十八箇所是對日本四國島境內</a:t>
            </a:r>
            <a:r>
              <a:rPr lang="en-US" altLang="zh-TW" dirty="0"/>
              <a:t>88</a:t>
            </a:r>
            <a:r>
              <a:rPr lang="zh-TW" altLang="en-US" dirty="0"/>
              <a:t>處與弘法大師有淵源的靈場（寺院）之合稱，也簡稱八十八箇所，或稱四國靈場</a:t>
            </a:r>
            <a:r>
              <a:rPr lang="zh-TW" altLang="en-US" dirty="0" smtClean="0"/>
              <a:t>。</a:t>
            </a:r>
            <a:r>
              <a:rPr lang="en-US" altLang="zh-TW" dirty="0" smtClean="0">
                <a:hlinkClick r:id="rId3"/>
              </a:rPr>
              <a:t>https</a:t>
            </a:r>
            <a:r>
              <a:rPr lang="en-US" altLang="zh-TW" dirty="0">
                <a:hlinkClick r:id="rId3"/>
              </a:rPr>
              <a:t>://zh.wikipedia.org/wiki/%E5%9B%9B%E5%9C%8B%E5%85%AB%E5%8D%81%E5%85%AB%E7%AE%87%E6%89%80</a:t>
            </a:r>
            <a:endParaRPr lang="en-US" altLang="zh-TW" dirty="0"/>
          </a:p>
          <a:p>
            <a:r>
              <a:rPr lang="zh-TW" altLang="en-US" dirty="0" smtClean="0">
                <a:hlinkClick r:id="rId4"/>
              </a:rPr>
              <a:t>電子道標</a:t>
            </a:r>
            <a:r>
              <a:rPr lang="en-US" altLang="zh-TW" dirty="0" smtClean="0">
                <a:hlinkClick r:id="rId4"/>
              </a:rPr>
              <a:t>:</a:t>
            </a:r>
          </a:p>
          <a:p>
            <a:r>
              <a:rPr lang="en-US" altLang="zh-TW" dirty="0" smtClean="0">
                <a:hlinkClick r:id="rId4"/>
              </a:rPr>
              <a:t>https</a:t>
            </a:r>
            <a:r>
              <a:rPr lang="en-US" altLang="zh-TW" dirty="0">
                <a:hlinkClick r:id="rId4"/>
              </a:rPr>
              <a:t>://henronavi.jp/mobile/25mGoogle.html?ken=0&amp;hp=off&amp;inf=on</a:t>
            </a:r>
            <a:endParaRPr lang="zh-TW" altLang="en-US" dirty="0"/>
          </a:p>
        </p:txBody>
      </p:sp>
    </p:spTree>
    <p:extLst>
      <p:ext uri="{BB962C8B-B14F-4D97-AF65-F5344CB8AC3E}">
        <p14:creationId xmlns:p14="http://schemas.microsoft.com/office/powerpoint/2010/main" val="1708810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3</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b="1" dirty="0">
                <a:solidFill>
                  <a:srgbClr val="FF0000"/>
                </a:solidFill>
              </a:rPr>
              <a:t>在地社區文化</a:t>
            </a:r>
            <a:r>
              <a:rPr lang="zh-TW" altLang="en-US" b="1" dirty="0" smtClean="0">
                <a:solidFill>
                  <a:srgbClr val="FF0000"/>
                </a:solidFill>
              </a:rPr>
              <a:t>推廣</a:t>
            </a:r>
            <a:r>
              <a:rPr lang="en-US" altLang="zh-TW" b="1" dirty="0" smtClean="0">
                <a:solidFill>
                  <a:srgbClr val="FF0000"/>
                </a:solidFill>
              </a:rPr>
              <a:t>-</a:t>
            </a:r>
            <a:r>
              <a:rPr lang="zh-TW" altLang="en-US" b="1" dirty="0" smtClean="0">
                <a:solidFill>
                  <a:srgbClr val="FF0000"/>
                </a:solidFill>
              </a:rPr>
              <a:t>唱台語學日語 </a:t>
            </a:r>
            <a:r>
              <a:rPr lang="zh-TW" altLang="en-US" dirty="0" smtClean="0"/>
              <a:t> </a:t>
            </a:r>
            <a:r>
              <a:rPr lang="en-US" altLang="zh-TW" dirty="0" smtClean="0"/>
              <a:t>vs </a:t>
            </a:r>
            <a:r>
              <a:rPr lang="en-US" altLang="zh-TW" dirty="0" err="1" smtClean="0"/>
              <a:t>Youtube</a:t>
            </a:r>
            <a:r>
              <a:rPr lang="en-US" altLang="zh-TW" dirty="0" smtClean="0"/>
              <a:t> </a:t>
            </a:r>
            <a:r>
              <a:rPr lang="zh-TW" altLang="en-US" dirty="0" smtClean="0"/>
              <a:t>頻道訂閱</a:t>
            </a:r>
            <a:endParaRPr lang="en-US" altLang="zh-TW" dirty="0" smtClean="0"/>
          </a:p>
          <a:p>
            <a:r>
              <a:rPr lang="en-US" altLang="zh-TW" dirty="0" smtClean="0"/>
              <a:t>2.</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–KTV</a:t>
            </a:r>
            <a:r>
              <a:rPr lang="zh-TW" altLang="en-US" dirty="0" smtClean="0"/>
              <a:t> 資料夾</a:t>
            </a:r>
            <a:endParaRPr lang="en-US" altLang="zh-TW" dirty="0"/>
          </a:p>
          <a:p>
            <a:r>
              <a:rPr lang="en-US" altLang="zh-TW" dirty="0" smtClean="0"/>
              <a:t>3.</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a:t>
            </a:r>
            <a:r>
              <a:rPr lang="zh-TW" altLang="en-US" dirty="0" smtClean="0"/>
              <a:t>直播上傳</a:t>
            </a:r>
            <a:endParaRPr lang="en-US" altLang="zh-TW" dirty="0"/>
          </a:p>
          <a:p>
            <a:r>
              <a:rPr lang="en-US" altLang="zh-TW" dirty="0" smtClean="0"/>
              <a:t>4.</a:t>
            </a:r>
            <a:r>
              <a:rPr lang="zh-TW" altLang="en-US" dirty="0" smtClean="0"/>
              <a:t>小五</a:t>
            </a:r>
            <a:r>
              <a:rPr lang="en-US" altLang="zh-TW" dirty="0" smtClean="0"/>
              <a:t>:</a:t>
            </a:r>
            <a:r>
              <a:rPr lang="zh-TW" altLang="en-US" dirty="0" smtClean="0"/>
              <a:t> 第二外語 網路學習</a:t>
            </a:r>
            <a:endParaRPr lang="zh-TW" altLang="en-US" dirty="0"/>
          </a:p>
        </p:txBody>
      </p:sp>
    </p:spTree>
    <p:extLst>
      <p:ext uri="{BB962C8B-B14F-4D97-AF65-F5344CB8AC3E}">
        <p14:creationId xmlns:p14="http://schemas.microsoft.com/office/powerpoint/2010/main" val="2683048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4</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533632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02912"/>
            <a:ext cx="10515600" cy="975160"/>
          </a:xfrm>
        </p:spPr>
        <p:txBody>
          <a:bodyPr>
            <a:normAutofit fontScale="90000"/>
          </a:bodyPr>
          <a:lstStyle/>
          <a:p>
            <a:pPr algn="ctr"/>
            <a:r>
              <a:rPr lang="en-US" altLang="zh-TW" dirty="0"/>
              <a:t>OBS KTV </a:t>
            </a:r>
            <a:r>
              <a:rPr lang="zh-TW" altLang="en-US" dirty="0"/>
              <a:t>直播 濾鏡 </a:t>
            </a:r>
            <a:r>
              <a:rPr lang="en-US" altLang="zh-TW" dirty="0"/>
              <a:t>(</a:t>
            </a:r>
            <a:r>
              <a:rPr lang="zh-TW" altLang="en-US" dirty="0"/>
              <a:t>綠</a:t>
            </a:r>
            <a:r>
              <a:rPr lang="en-US" altLang="zh-TW" dirty="0"/>
              <a:t>) </a:t>
            </a:r>
            <a:r>
              <a:rPr lang="zh-TW" altLang="en-US" dirty="0"/>
              <a:t>效果</a:t>
            </a:r>
            <a:br>
              <a:rPr lang="zh-TW" altLang="en-US" dirty="0"/>
            </a:br>
            <a:r>
              <a:rPr lang="en-US" altLang="zh-TW" dirty="0">
                <a:hlinkClick r:id="rId2"/>
              </a:rPr>
              <a:t>https://</a:t>
            </a:r>
            <a:r>
              <a:rPr lang="en-US" altLang="zh-TW" dirty="0" smtClean="0">
                <a:hlinkClick r:id="rId2"/>
              </a:rPr>
              <a:t>youtu.be/qfTsDyDuS9M</a:t>
            </a:r>
            <a:r>
              <a:rPr lang="en-US" altLang="zh-TW" dirty="0" smtClean="0"/>
              <a:t/>
            </a:r>
            <a:br>
              <a:rPr lang="en-US" altLang="zh-TW" dirty="0" smtClean="0"/>
            </a:b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12" y="1528175"/>
            <a:ext cx="9945666" cy="4648788"/>
          </a:xfrm>
        </p:spPr>
      </p:pic>
    </p:spTree>
    <p:extLst>
      <p:ext uri="{BB962C8B-B14F-4D97-AF65-F5344CB8AC3E}">
        <p14:creationId xmlns:p14="http://schemas.microsoft.com/office/powerpoint/2010/main" val="2385910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
        <p:nvSpPr>
          <p:cNvPr id="4" name="文字方塊 3"/>
          <p:cNvSpPr txBox="1"/>
          <p:nvPr/>
        </p:nvSpPr>
        <p:spPr>
          <a:xfrm>
            <a:off x="215900" y="1498600"/>
            <a:ext cx="11976100" cy="3293209"/>
          </a:xfrm>
          <a:prstGeom prst="rect">
            <a:avLst/>
          </a:prstGeom>
          <a:noFill/>
        </p:spPr>
        <p:txBody>
          <a:bodyPr wrap="square" rtlCol="0">
            <a:spAutoFit/>
          </a:bodyPr>
          <a:lstStyle/>
          <a:p>
            <a:r>
              <a:rPr lang="en-US" altLang="zh-TW" sz="4000" dirty="0">
                <a:solidFill>
                  <a:srgbClr val="FF0000"/>
                </a:solidFill>
              </a:rPr>
              <a:t>2018.5.2 Google</a:t>
            </a:r>
            <a:r>
              <a:rPr lang="zh-TW" altLang="en-US" sz="4000" dirty="0">
                <a:solidFill>
                  <a:srgbClr val="FF0000"/>
                </a:solidFill>
              </a:rPr>
              <a:t>雲端實務</a:t>
            </a:r>
            <a:r>
              <a:rPr lang="zh-TW" altLang="en-US" sz="4000" dirty="0" smtClean="0">
                <a:solidFill>
                  <a:srgbClr val="FF0000"/>
                </a:solidFill>
              </a:rPr>
              <a:t>應用</a:t>
            </a:r>
            <a:endParaRPr lang="en-US" altLang="zh-TW" sz="4000" dirty="0" smtClean="0">
              <a:solidFill>
                <a:srgbClr val="FF0000"/>
              </a:solidFill>
            </a:endParaRPr>
          </a:p>
          <a:p>
            <a:endParaRPr lang="zh-TW" altLang="en-US" sz="2400" dirty="0"/>
          </a:p>
          <a:p>
            <a:r>
              <a:rPr lang="en-US" altLang="zh-TW" sz="2400" dirty="0">
                <a:hlinkClick r:id="rId2"/>
              </a:rPr>
              <a:t>https://</a:t>
            </a:r>
            <a:r>
              <a:rPr lang="en-US" altLang="zh-TW" sz="2400" dirty="0" smtClean="0">
                <a:hlinkClick r:id="rId2"/>
              </a:rPr>
              <a:t>ppt.cc/f2GUTx</a:t>
            </a:r>
            <a:endParaRPr lang="en-US" altLang="zh-TW" sz="2400" dirty="0" smtClean="0"/>
          </a:p>
          <a:p>
            <a:endParaRPr lang="en-US" altLang="zh-TW" sz="2400" dirty="0"/>
          </a:p>
          <a:p>
            <a:r>
              <a:rPr lang="en-US" altLang="zh-TW" sz="2400" dirty="0">
                <a:hlinkClick r:id="rId3"/>
              </a:rPr>
              <a:t>https://</a:t>
            </a:r>
            <a:r>
              <a:rPr lang="en-US" altLang="zh-TW" sz="2400" dirty="0" smtClean="0">
                <a:hlinkClick r:id="rId3"/>
              </a:rPr>
              <a:t>docs.google.com/document/d/1EQyaFrEtFrijQGBOzpgqGijntq0Qb7v8j4HLuDc10Xc/edit</a:t>
            </a:r>
            <a:endParaRPr lang="en-US" altLang="zh-TW" sz="2400" dirty="0" smtClean="0"/>
          </a:p>
          <a:p>
            <a:endParaRPr lang="en-US" altLang="zh-TW" sz="2400" dirty="0" smtClean="0"/>
          </a:p>
          <a:p>
            <a:endParaRPr lang="en-US" altLang="zh-TW" sz="2400" dirty="0" smtClean="0"/>
          </a:p>
          <a:p>
            <a:endParaRPr lang="zh-TW" altLang="en-US" sz="2400" dirty="0"/>
          </a:p>
        </p:txBody>
      </p:sp>
    </p:spTree>
    <p:extLst>
      <p:ext uri="{BB962C8B-B14F-4D97-AF65-F5344CB8AC3E}">
        <p14:creationId xmlns:p14="http://schemas.microsoft.com/office/powerpoint/2010/main" val="2840362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488094" y="126013"/>
            <a:ext cx="2917786" cy="1015663"/>
          </a:xfrm>
          <a:prstGeom prst="rect">
            <a:avLst/>
          </a:prstGeom>
        </p:spPr>
        <p:txBody>
          <a:bodyPr wrap="none">
            <a:spAutoFit/>
          </a:bodyPr>
          <a:lstStyle/>
          <a:p>
            <a:pPr>
              <a:spcBef>
                <a:spcPct val="50000"/>
              </a:spcBef>
            </a:pPr>
            <a:r>
              <a:rPr lang="en-US" altLang="zh-TW" sz="2400" dirty="0" smtClean="0">
                <a:solidFill>
                  <a:srgbClr val="FF0000"/>
                </a:solidFill>
              </a:rPr>
              <a:t>Google</a:t>
            </a:r>
            <a:r>
              <a:rPr lang="zh-TW" altLang="en-US" sz="2400" dirty="0">
                <a:solidFill>
                  <a:srgbClr val="FF0000"/>
                </a:solidFill>
              </a:rPr>
              <a:t>雲端實務應用</a:t>
            </a:r>
            <a:endParaRPr lang="en-US" altLang="zh-TW" sz="2400" dirty="0">
              <a:solidFill>
                <a:srgbClr val="FF0000"/>
              </a:solidFill>
            </a:endParaRP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23900"/>
            <a:ext cx="12077700" cy="6054425"/>
          </a:xfrm>
          <a:prstGeom prst="rect">
            <a:avLst/>
          </a:prstGeom>
        </p:spPr>
      </p:pic>
    </p:spTree>
    <p:extLst>
      <p:ext uri="{BB962C8B-B14F-4D97-AF65-F5344CB8AC3E}">
        <p14:creationId xmlns:p14="http://schemas.microsoft.com/office/powerpoint/2010/main" val="161109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2100" y="0"/>
            <a:ext cx="6642592" cy="461665"/>
          </a:xfrm>
          <a:prstGeom prst="rect">
            <a:avLst/>
          </a:prstGeom>
        </p:spPr>
        <p:txBody>
          <a:bodyPr wrap="square">
            <a:spAutoFit/>
          </a:bodyPr>
          <a:lstStyle/>
          <a:p>
            <a:pPr>
              <a:spcBef>
                <a:spcPct val="50000"/>
              </a:spcBef>
            </a:pPr>
            <a:r>
              <a:rPr lang="zh-TW" altLang="en-US" sz="2400" dirty="0" smtClean="0">
                <a:solidFill>
                  <a:srgbClr val="FF0000"/>
                </a:solidFill>
              </a:rPr>
              <a:t>行銷</a:t>
            </a:r>
            <a:r>
              <a:rPr lang="zh-TW" altLang="en-US" sz="2400" dirty="0" smtClean="0">
                <a:solidFill>
                  <a:srgbClr val="FF0000"/>
                </a:solidFill>
                <a:latin typeface="標楷體" pitchFamily="65" charset="-120"/>
                <a:ea typeface="標楷體" pitchFamily="65" charset="-120"/>
              </a:rPr>
              <a:t>個案</a:t>
            </a:r>
            <a:r>
              <a:rPr lang="en-US" altLang="zh-TW" sz="2400" dirty="0" smtClean="0">
                <a:solidFill>
                  <a:srgbClr val="FF0000"/>
                </a:solidFill>
                <a:latin typeface="標楷體" pitchFamily="65" charset="-120"/>
                <a:ea typeface="標楷體" pitchFamily="65" charset="-120"/>
              </a:rPr>
              <a:t>: </a:t>
            </a:r>
            <a:r>
              <a:rPr lang="en-US" altLang="zh-TW" sz="2400" dirty="0"/>
              <a:t>《</a:t>
            </a:r>
            <a:r>
              <a:rPr lang="zh-TW" altLang="en-US" sz="2400" dirty="0"/>
              <a:t>海角七號</a:t>
            </a:r>
            <a:r>
              <a:rPr lang="en-US" altLang="zh-TW" sz="2400" dirty="0" smtClean="0"/>
              <a:t>》2008.8</a:t>
            </a:r>
            <a:endParaRPr lang="zh-TW" altLang="en-US" sz="2400" dirty="0">
              <a:solidFill>
                <a:srgbClr val="FF0000"/>
              </a:solidFill>
              <a:ea typeface="標楷體" pitchFamily="65" charset="-120"/>
            </a:endParaRPr>
          </a:p>
        </p:txBody>
      </p:sp>
      <p:sp>
        <p:nvSpPr>
          <p:cNvPr id="5" name="文字方塊 4"/>
          <p:cNvSpPr txBox="1"/>
          <p:nvPr/>
        </p:nvSpPr>
        <p:spPr>
          <a:xfrm>
            <a:off x="635000" y="461665"/>
            <a:ext cx="9296400" cy="6555641"/>
          </a:xfrm>
          <a:prstGeom prst="rect">
            <a:avLst/>
          </a:prstGeom>
          <a:noFill/>
        </p:spPr>
        <p:txBody>
          <a:bodyPr wrap="square" rtlCol="0">
            <a:spAutoFit/>
          </a:bodyPr>
          <a:lstStyle/>
          <a:p>
            <a:r>
              <a:rPr lang="zh-TW" altLang="en-US" sz="2800" dirty="0" smtClean="0"/>
              <a:t>   於</a:t>
            </a:r>
            <a:r>
              <a:rPr lang="en-US" altLang="zh-TW" sz="2800" dirty="0" smtClean="0"/>
              <a:t>2008</a:t>
            </a:r>
            <a:r>
              <a:rPr lang="zh-TW" altLang="en-US" sz="2800" dirty="0"/>
              <a:t>年上映的台灣電影</a:t>
            </a:r>
            <a:r>
              <a:rPr lang="zh-TW" altLang="en-US" sz="2800" dirty="0" smtClean="0"/>
              <a:t>，臺灣導演 </a:t>
            </a:r>
            <a:r>
              <a:rPr lang="en-US" altLang="zh-TW" sz="2800" dirty="0" smtClean="0"/>
              <a:t>: </a:t>
            </a:r>
            <a:r>
              <a:rPr lang="zh-TW" altLang="en-US" sz="2800" dirty="0" smtClean="0"/>
              <a:t>魏德聖。</a:t>
            </a:r>
            <a:r>
              <a:rPr lang="zh-TW" altLang="en-US" sz="2800" dirty="0"/>
              <a:t>本電影獲選為</a:t>
            </a:r>
            <a:r>
              <a:rPr lang="en-US" altLang="zh-TW" sz="2800" dirty="0"/>
              <a:t>2008</a:t>
            </a:r>
            <a:r>
              <a:rPr lang="zh-TW" altLang="en-US" sz="2800" dirty="0"/>
              <a:t>年</a:t>
            </a:r>
            <a:r>
              <a:rPr lang="zh-TW" altLang="en-US" sz="2800" dirty="0">
                <a:solidFill>
                  <a:srgbClr val="FF0000"/>
                </a:solidFill>
              </a:rPr>
              <a:t>台北電影節</a:t>
            </a:r>
            <a:r>
              <a:rPr lang="zh-TW" altLang="en-US" sz="2800" dirty="0"/>
              <a:t>的</a:t>
            </a:r>
            <a:r>
              <a:rPr lang="zh-TW" altLang="en-US" sz="2800" dirty="0">
                <a:solidFill>
                  <a:srgbClr val="FF0000"/>
                </a:solidFill>
              </a:rPr>
              <a:t>開幕</a:t>
            </a:r>
            <a:r>
              <a:rPr lang="zh-TW" altLang="en-US" sz="2800" dirty="0" smtClean="0">
                <a:solidFill>
                  <a:srgbClr val="FF0000"/>
                </a:solidFill>
              </a:rPr>
              <a:t>片</a:t>
            </a:r>
            <a:r>
              <a:rPr lang="en-US" altLang="zh-TW" sz="2800" dirty="0" smtClean="0">
                <a:solidFill>
                  <a:srgbClr val="FF0000"/>
                </a:solidFill>
              </a:rPr>
              <a:t>(</a:t>
            </a:r>
            <a:r>
              <a:rPr lang="zh-TW" altLang="en-US" sz="2800" dirty="0" smtClean="0"/>
              <a:t>首映</a:t>
            </a:r>
            <a:r>
              <a:rPr lang="zh-TW" altLang="en-US" sz="2800" dirty="0"/>
              <a:t>；</a:t>
            </a:r>
            <a:r>
              <a:rPr lang="en-US" altLang="zh-TW" sz="2800" dirty="0"/>
              <a:t>2008</a:t>
            </a:r>
            <a:r>
              <a:rPr lang="zh-TW" altLang="en-US" sz="2800" dirty="0"/>
              <a:t>年</a:t>
            </a:r>
            <a:r>
              <a:rPr lang="en-US" altLang="zh-TW" sz="2800" dirty="0"/>
              <a:t>8</a:t>
            </a:r>
            <a:r>
              <a:rPr lang="zh-TW" altLang="en-US" sz="2800" dirty="0"/>
              <a:t>月</a:t>
            </a:r>
            <a:r>
              <a:rPr lang="en-US" altLang="zh-TW" sz="2800" dirty="0"/>
              <a:t>22</a:t>
            </a:r>
            <a:r>
              <a:rPr lang="zh-TW" altLang="en-US" sz="2800" dirty="0" smtClean="0"/>
              <a:t>日</a:t>
            </a:r>
            <a:r>
              <a:rPr lang="en-US" altLang="zh-TW" sz="2800" dirty="0" smtClean="0"/>
              <a:t>)</a:t>
            </a:r>
            <a:r>
              <a:rPr lang="zh-TW" altLang="en-US" sz="2800" dirty="0" smtClean="0"/>
              <a:t> ，</a:t>
            </a:r>
            <a:r>
              <a:rPr lang="zh-TW" altLang="en-US" sz="2800" dirty="0"/>
              <a:t>於</a:t>
            </a:r>
            <a:r>
              <a:rPr lang="en-US" altLang="zh-TW" sz="2800" dirty="0"/>
              <a:t>12</a:t>
            </a:r>
            <a:r>
              <a:rPr lang="zh-TW" altLang="en-US" sz="2800" dirty="0"/>
              <a:t>月</a:t>
            </a:r>
            <a:r>
              <a:rPr lang="en-US" altLang="zh-TW" sz="2800" dirty="0"/>
              <a:t>12</a:t>
            </a:r>
            <a:r>
              <a:rPr lang="zh-TW" altLang="en-US" sz="2800" dirty="0"/>
              <a:t>日在全台灣首輪戲院下片。</a:t>
            </a:r>
          </a:p>
          <a:p>
            <a:endParaRPr lang="zh-TW" altLang="en-US" sz="2800" dirty="0"/>
          </a:p>
          <a:p>
            <a:r>
              <a:rPr lang="zh-TW" altLang="en-US" sz="2800" dirty="0" smtClean="0"/>
              <a:t>該</a:t>
            </a:r>
            <a:r>
              <a:rPr lang="zh-TW" altLang="en-US" sz="2800" dirty="0"/>
              <a:t>電影在宣傳上並無大量花費，初期大部分是透過</a:t>
            </a:r>
            <a:r>
              <a:rPr lang="en-US" altLang="zh-TW" sz="2800" dirty="0">
                <a:solidFill>
                  <a:srgbClr val="FF0000"/>
                </a:solidFill>
              </a:rPr>
              <a:t>BBS</a:t>
            </a:r>
            <a:r>
              <a:rPr lang="zh-TW" altLang="en-US" sz="2800" dirty="0">
                <a:solidFill>
                  <a:srgbClr val="FF0000"/>
                </a:solidFill>
              </a:rPr>
              <a:t>與部落格</a:t>
            </a:r>
            <a:r>
              <a:rPr lang="zh-TW" altLang="en-US" sz="2800" dirty="0"/>
              <a:t>，以口碑拉抬出了高度的人氣，被視為</a:t>
            </a:r>
            <a:r>
              <a:rPr lang="zh-TW" altLang="en-US" sz="2800" dirty="0">
                <a:solidFill>
                  <a:srgbClr val="FF0000"/>
                </a:solidFill>
              </a:rPr>
              <a:t>臺灣電影的奇蹟</a:t>
            </a:r>
            <a:r>
              <a:rPr lang="zh-TW" altLang="en-US" sz="2800" dirty="0"/>
              <a:t>；而後票房突破新台幣</a:t>
            </a:r>
            <a:r>
              <a:rPr lang="en-US" altLang="zh-TW" sz="2800" dirty="0"/>
              <a:t>5,000</a:t>
            </a:r>
            <a:r>
              <a:rPr lang="zh-TW" altLang="en-US" sz="2800" dirty="0"/>
              <a:t>萬才開始吸引新聞媒體的</a:t>
            </a:r>
            <a:r>
              <a:rPr lang="zh-TW" altLang="en-US" sz="2800" dirty="0" smtClean="0"/>
              <a:t>目光。</a:t>
            </a:r>
            <a:r>
              <a:rPr lang="en-US" altLang="zh-TW" sz="2800" dirty="0"/>
              <a:t>2008</a:t>
            </a:r>
            <a:r>
              <a:rPr lang="zh-TW" altLang="en-US" sz="2800" dirty="0"/>
              <a:t>年</a:t>
            </a:r>
            <a:r>
              <a:rPr lang="en-US" altLang="zh-TW" sz="2800" dirty="0"/>
              <a:t>12</a:t>
            </a:r>
            <a:r>
              <a:rPr lang="zh-TW" altLang="en-US" sz="2800" dirty="0"/>
              <a:t>月</a:t>
            </a:r>
            <a:r>
              <a:rPr lang="en-US" altLang="zh-TW" sz="2800" dirty="0"/>
              <a:t>12</a:t>
            </a:r>
            <a:r>
              <a:rPr lang="zh-TW" altLang="en-US" sz="2800" dirty="0"/>
              <a:t>日全國首輪戲院正式下片後統計總票房為</a:t>
            </a:r>
            <a:r>
              <a:rPr lang="en-US" altLang="zh-TW" sz="2800" dirty="0"/>
              <a:t>5.3</a:t>
            </a:r>
            <a:r>
              <a:rPr lang="zh-TW" altLang="en-US" sz="2800" dirty="0"/>
              <a:t>億元</a:t>
            </a:r>
            <a:r>
              <a:rPr lang="en-US" altLang="zh-TW" sz="2800" dirty="0"/>
              <a:t>[2]</a:t>
            </a:r>
            <a:r>
              <a:rPr lang="zh-TW" altLang="en-US" sz="2800" dirty="0"/>
              <a:t>。在當年台灣電影史票房記錄，僅次於冠軍</a:t>
            </a:r>
            <a:r>
              <a:rPr lang="en-US" altLang="zh-TW" sz="2800" dirty="0"/>
              <a:t>《</a:t>
            </a:r>
            <a:r>
              <a:rPr lang="zh-TW" altLang="en-US" sz="2800" dirty="0"/>
              <a:t>鐵達尼號</a:t>
            </a:r>
            <a:r>
              <a:rPr lang="en-US" altLang="zh-TW" sz="2800" dirty="0"/>
              <a:t>》[5]</a:t>
            </a:r>
            <a:r>
              <a:rPr lang="zh-TW" altLang="en-US" sz="2800" dirty="0"/>
              <a:t>；若以國片</a:t>
            </a:r>
            <a:r>
              <a:rPr lang="en-US" altLang="zh-TW" sz="2800" dirty="0"/>
              <a:t>/</a:t>
            </a:r>
            <a:r>
              <a:rPr lang="zh-TW" altLang="en-US" sz="2800" dirty="0"/>
              <a:t>華語片票房排名，</a:t>
            </a:r>
            <a:r>
              <a:rPr lang="en-US" altLang="zh-TW" sz="2800" dirty="0"/>
              <a:t>《</a:t>
            </a:r>
            <a:r>
              <a:rPr lang="zh-TW" altLang="en-US" sz="2800" dirty="0"/>
              <a:t>海角七號</a:t>
            </a:r>
            <a:r>
              <a:rPr lang="en-US" altLang="zh-TW" sz="2800" dirty="0"/>
              <a:t>》</a:t>
            </a:r>
            <a:r>
              <a:rPr lang="zh-TW" altLang="en-US" sz="2800" dirty="0"/>
              <a:t>則居第一名</a:t>
            </a:r>
            <a:r>
              <a:rPr lang="en-US" altLang="zh-TW" sz="2800" dirty="0"/>
              <a:t>[6]</a:t>
            </a:r>
            <a:r>
              <a:rPr lang="zh-TW" altLang="en-US" sz="2800" dirty="0"/>
              <a:t>。</a:t>
            </a:r>
          </a:p>
          <a:p>
            <a:endParaRPr lang="zh-TW" altLang="en-US" sz="2800" dirty="0"/>
          </a:p>
          <a:p>
            <a:r>
              <a:rPr lang="en-US" altLang="zh-TW" sz="2800" dirty="0" smtClean="0"/>
              <a:t>《</a:t>
            </a:r>
            <a:r>
              <a:rPr lang="zh-TW" altLang="en-US" sz="2800" dirty="0"/>
              <a:t>海角七號</a:t>
            </a:r>
            <a:r>
              <a:rPr lang="en-US" altLang="zh-TW" sz="2800" dirty="0"/>
              <a:t>》</a:t>
            </a:r>
            <a:r>
              <a:rPr lang="zh-TW" altLang="en-US" sz="2800" dirty="0"/>
              <a:t>的成功，令導演魏德聖決定將原本因資金不足而擱置已久的電影</a:t>
            </a:r>
            <a:r>
              <a:rPr lang="en-US" altLang="zh-TW" sz="2800" dirty="0"/>
              <a:t>《</a:t>
            </a:r>
            <a:r>
              <a:rPr lang="zh-TW" altLang="en-US" sz="2800" dirty="0"/>
              <a:t>賽德克</a:t>
            </a:r>
            <a:r>
              <a:rPr lang="en-US" altLang="zh-TW" sz="2800" dirty="0"/>
              <a:t>·</a:t>
            </a:r>
            <a:r>
              <a:rPr lang="zh-TW" altLang="en-US" sz="2800" dirty="0"/>
              <a:t>巴萊</a:t>
            </a:r>
            <a:r>
              <a:rPr lang="en-US" altLang="zh-TW" sz="2800" dirty="0"/>
              <a:t>》</a:t>
            </a:r>
            <a:r>
              <a:rPr lang="zh-TW" altLang="en-US" sz="2800" dirty="0"/>
              <a:t>重新啟動拍攝，最終於</a:t>
            </a:r>
            <a:r>
              <a:rPr lang="en-US" altLang="zh-TW" sz="2800" dirty="0"/>
              <a:t>2011</a:t>
            </a:r>
            <a:r>
              <a:rPr lang="zh-TW" altLang="en-US" sz="2800" dirty="0"/>
              <a:t>年</a:t>
            </a:r>
            <a:r>
              <a:rPr lang="en-US" altLang="zh-TW" sz="2800" dirty="0"/>
              <a:t>9</a:t>
            </a:r>
            <a:r>
              <a:rPr lang="zh-TW" altLang="en-US" sz="2800" dirty="0"/>
              <a:t>月正式上映。</a:t>
            </a:r>
          </a:p>
        </p:txBody>
      </p:sp>
    </p:spTree>
    <p:extLst>
      <p:ext uri="{BB962C8B-B14F-4D97-AF65-F5344CB8AC3E}">
        <p14:creationId xmlns:p14="http://schemas.microsoft.com/office/powerpoint/2010/main" val="469219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CRM(</a:t>
            </a:r>
            <a:r>
              <a:rPr lang="zh-TW" altLang="en-US" dirty="0"/>
              <a:t>顧客關係管理</a:t>
            </a:r>
            <a:r>
              <a:rPr lang="en-US" altLang="zh-TW" dirty="0" smtClean="0"/>
              <a:t>):Data—Warehouse</a:t>
            </a:r>
            <a:r>
              <a:rPr lang="en-US" altLang="zh-TW" dirty="0"/>
              <a:t>(</a:t>
            </a:r>
            <a:r>
              <a:rPr lang="zh-TW" altLang="en-US" dirty="0"/>
              <a:t>倉儲</a:t>
            </a:r>
            <a:r>
              <a:rPr lang="en-US" altLang="zh-TW" dirty="0"/>
              <a:t>)</a:t>
            </a:r>
            <a:br>
              <a:rPr lang="en-US" altLang="zh-TW" dirty="0"/>
            </a:br>
            <a:r>
              <a:rPr lang="en-US" altLang="zh-TW" dirty="0"/>
              <a:t>                                     </a:t>
            </a:r>
            <a:r>
              <a:rPr lang="en-US" altLang="zh-TW" dirty="0" smtClean="0"/>
              <a:t>  Data --</a:t>
            </a:r>
            <a:r>
              <a:rPr lang="en-US" altLang="zh-TW" dirty="0"/>
              <a:t>Mining(</a:t>
            </a:r>
            <a:r>
              <a:rPr lang="zh-TW" altLang="en-US" dirty="0"/>
              <a:t>挖掘</a:t>
            </a:r>
            <a:r>
              <a:rPr lang="en-US" altLang="zh-TW" dirty="0"/>
              <a:t>)</a:t>
            </a:r>
            <a:br>
              <a:rPr lang="en-US" altLang="zh-TW" dirty="0"/>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49252"/>
            <a:ext cx="9624646" cy="5508748"/>
          </a:xfrm>
        </p:spPr>
      </p:pic>
    </p:spTree>
    <p:extLst>
      <p:ext uri="{BB962C8B-B14F-4D97-AF65-F5344CB8AC3E}">
        <p14:creationId xmlns:p14="http://schemas.microsoft.com/office/powerpoint/2010/main" val="340902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830003" y="398463"/>
            <a:ext cx="6319838" cy="2970213"/>
            <a:chOff x="3330" y="457"/>
            <a:chExt cx="3981" cy="1871"/>
          </a:xfrm>
        </p:grpSpPr>
        <p:sp>
          <p:nvSpPr>
            <p:cNvPr id="5" name="Text Box 5"/>
            <p:cNvSpPr txBox="1">
              <a:spLocks noChangeArrowheads="1"/>
            </p:cNvSpPr>
            <p:nvPr/>
          </p:nvSpPr>
          <p:spPr bwMode="auto">
            <a:xfrm>
              <a:off x="3330" y="985"/>
              <a:ext cx="771" cy="586"/>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a:latin typeface="標楷體" pitchFamily="65" charset="-120"/>
                  <a:ea typeface="標楷體" pitchFamily="65" charset="-120"/>
                </a:rPr>
                <a:t>IP</a:t>
              </a:r>
            </a:p>
          </p:txBody>
        </p:sp>
        <p:sp>
          <p:nvSpPr>
            <p:cNvPr id="6" name="AutoShape 6"/>
            <p:cNvSpPr>
              <a:spLocks/>
            </p:cNvSpPr>
            <p:nvPr/>
          </p:nvSpPr>
          <p:spPr bwMode="auto">
            <a:xfrm>
              <a:off x="5760" y="573"/>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7" name="Text Box 7"/>
            <p:cNvSpPr txBox="1">
              <a:spLocks noChangeArrowheads="1"/>
            </p:cNvSpPr>
            <p:nvPr/>
          </p:nvSpPr>
          <p:spPr bwMode="auto">
            <a:xfrm>
              <a:off x="5973" y="457"/>
              <a:ext cx="1338" cy="1871"/>
            </a:xfrm>
            <a:prstGeom prst="rect">
              <a:avLst/>
            </a:prstGeom>
            <a:noFill/>
            <a:ln w="9525">
              <a:noFill/>
              <a:miter lim="800000"/>
              <a:headEnd/>
              <a:tailEnd/>
            </a:ln>
          </p:spPr>
          <p:txBody>
            <a:bodyPr>
              <a:spAutoFit/>
            </a:bodyPr>
            <a:lstStyle/>
            <a:p>
              <a:pPr marL="342900" indent="-342900">
                <a:spcBef>
                  <a:spcPct val="50000"/>
                </a:spcBef>
              </a:pPr>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 種策略功能</a:t>
              </a:r>
              <a:endParaRPr lang="zh-TW" altLang="en-US"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Product </a:t>
              </a:r>
              <a:endParaRPr lang="en-US" altLang="zh-TW"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Price</a:t>
              </a:r>
            </a:p>
            <a:p>
              <a:pPr marL="342900" indent="-342900">
                <a:spcBef>
                  <a:spcPct val="50000"/>
                </a:spcBef>
                <a:buFontTx/>
                <a:buAutoNum type="arabicPeriod"/>
              </a:pPr>
              <a:r>
                <a:rPr lang="en-US" altLang="zh-TW" sz="2200" dirty="0" smtClean="0">
                  <a:latin typeface="標楷體" pitchFamily="65" charset="-120"/>
                  <a:ea typeface="標楷體" pitchFamily="65" charset="-120"/>
                </a:rPr>
                <a:t>Place</a:t>
              </a:r>
            </a:p>
            <a:p>
              <a:pPr marL="342900" indent="-342900">
                <a:spcBef>
                  <a:spcPct val="50000"/>
                </a:spcBef>
                <a:buFontTx/>
                <a:buAutoNum type="arabicPeriod"/>
              </a:pPr>
              <a:r>
                <a:rPr lang="en-US" altLang="zh-TW" sz="2200" dirty="0" smtClean="0">
                  <a:latin typeface="標楷體" pitchFamily="65" charset="-120"/>
                  <a:ea typeface="標楷體" pitchFamily="65" charset="-120"/>
                </a:rPr>
                <a:t>Promotion</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 name="內容版面配置區 2"/>
          <p:cNvSpPr>
            <a:spLocks noGrp="1"/>
          </p:cNvSpPr>
          <p:nvPr>
            <p:ph idx="1"/>
          </p:nvPr>
        </p:nvSpPr>
        <p:spPr>
          <a:xfrm>
            <a:off x="829962" y="826443"/>
            <a:ext cx="10515600" cy="5811838"/>
          </a:xfrm>
        </p:spPr>
        <p:txBody>
          <a:bodyPr>
            <a:normAutofit/>
          </a:bodyPr>
          <a:lstStyle/>
          <a:p>
            <a:r>
              <a:rPr lang="zh-TW" altLang="en-US" dirty="0"/>
              <a:t>行銷管理</a:t>
            </a:r>
            <a:r>
              <a:rPr lang="zh-TW" altLang="en-US" dirty="0" smtClean="0">
                <a:latin typeface="標楷體" pitchFamily="65" charset="-120"/>
                <a:ea typeface="標楷體" pitchFamily="65" charset="-120"/>
              </a:rPr>
              <a:t>理論</a:t>
            </a:r>
            <a:endParaRPr lang="en-US" altLang="zh-TW" dirty="0" smtClean="0">
              <a:latin typeface="標楷體" pitchFamily="65" charset="-120"/>
              <a:ea typeface="標楷體" pitchFamily="65" charset="-120"/>
            </a:endParaRPr>
          </a:p>
          <a:p>
            <a:endParaRPr lang="en-US" altLang="zh-TW" dirty="0" smtClean="0"/>
          </a:p>
          <a:p>
            <a:endParaRPr lang="en-US" altLang="zh-TW" dirty="0"/>
          </a:p>
          <a:p>
            <a:endParaRPr lang="en-US" altLang="zh-TW" dirty="0" smtClean="0"/>
          </a:p>
          <a:p>
            <a:r>
              <a:rPr lang="zh-TW" altLang="en-US" dirty="0">
                <a:latin typeface="標楷體" panose="03000509000000000000" pitchFamily="65" charset="-120"/>
                <a:ea typeface="標楷體" panose="03000509000000000000" pitchFamily="65" charset="-120"/>
              </a:rPr>
              <a:t>新主軸 </a:t>
            </a:r>
            <a:r>
              <a:rPr lang="en-US" altLang="zh-TW" dirty="0">
                <a:latin typeface="標楷體" panose="03000509000000000000" pitchFamily="65" charset="-120"/>
                <a:ea typeface="標楷體" panose="03000509000000000000" pitchFamily="65" charset="-120"/>
              </a:rPr>
              <a:t>– </a:t>
            </a:r>
            <a:r>
              <a:rPr lang="en-US" altLang="zh-TW" dirty="0" smtClean="0"/>
              <a:t>Retail </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作業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fb(</a:t>
            </a:r>
            <a:r>
              <a:rPr lang="zh-TW" altLang="en-US" dirty="0" smtClean="0">
                <a:latin typeface="標楷體" panose="03000509000000000000" pitchFamily="65" charset="-120"/>
                <a:ea typeface="標楷體" panose="03000509000000000000" pitchFamily="65" charset="-120"/>
              </a:rPr>
              <a:t>社團、專頁、</a:t>
            </a:r>
            <a:r>
              <a:rPr lang="en-US" altLang="zh-TW" dirty="0" err="1" smtClean="0">
                <a:latin typeface="標楷體" panose="03000509000000000000" pitchFamily="65" charset="-120"/>
                <a:ea typeface="標楷體" panose="03000509000000000000" pitchFamily="65" charset="-120"/>
              </a:rPr>
              <a:t>youtube</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google</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map)</a:t>
            </a:r>
          </a:p>
          <a:p>
            <a:r>
              <a:rPr lang="zh-TW" altLang="en-US" sz="2400" dirty="0">
                <a:latin typeface="標楷體" panose="03000509000000000000" pitchFamily="65" charset="-120"/>
                <a:ea typeface="標楷體" panose="03000509000000000000" pitchFamily="65" charset="-120"/>
              </a:rPr>
              <a:t>新</a:t>
            </a:r>
            <a:r>
              <a:rPr lang="zh-TW" altLang="en-US" sz="2400" dirty="0" smtClean="0">
                <a:latin typeface="標楷體" panose="03000509000000000000" pitchFamily="65" charset="-120"/>
                <a:ea typeface="標楷體" panose="03000509000000000000" pitchFamily="65" charset="-120"/>
              </a:rPr>
              <a:t>主軸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4.0:</a:t>
            </a:r>
            <a:r>
              <a:rPr lang="zh-TW" altLang="en-US" sz="2400" dirty="0" smtClean="0">
                <a:latin typeface="標楷體" panose="03000509000000000000" pitchFamily="65" charset="-120"/>
                <a:ea typeface="標楷體" panose="03000509000000000000" pitchFamily="65" charset="-120"/>
              </a:rPr>
              <a:t>車用電子</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-GPS:GIS</a:t>
            </a:r>
          </a:p>
          <a:p>
            <a:pPr>
              <a:buFont typeface="Wingdings" panose="05000000000000000000" pitchFamily="2" charset="2"/>
              <a:buChar char="l"/>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MIS(</a:t>
            </a:r>
            <a:r>
              <a:rPr lang="en-US" altLang="zh-TW" sz="2400" dirty="0" err="1" smtClean="0">
                <a:latin typeface="標楷體" panose="03000509000000000000" pitchFamily="65" charset="-120"/>
                <a:ea typeface="標楷體" panose="03000509000000000000" pitchFamily="65" charset="-120"/>
              </a:rPr>
              <a:t>Managenent</a:t>
            </a:r>
            <a:r>
              <a:rPr lang="en-US" altLang="zh-TW" sz="2400" dirty="0" smtClean="0">
                <a:latin typeface="標楷體" panose="03000509000000000000" pitchFamily="65" charset="-120"/>
                <a:ea typeface="標楷體" panose="03000509000000000000" pitchFamily="65" charset="-120"/>
              </a:rPr>
              <a:t> Information System </a:t>
            </a:r>
            <a:r>
              <a:rPr lang="zh-TW" altLang="en-US" sz="2400" dirty="0" smtClean="0">
                <a:latin typeface="標楷體" panose="03000509000000000000" pitchFamily="65" charset="-120"/>
                <a:ea typeface="標楷體" panose="03000509000000000000" pitchFamily="65" charset="-120"/>
              </a:rPr>
              <a:t>資訊管理系統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產銷人發財</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2400" dirty="0" err="1" smtClean="0">
                <a:latin typeface="標楷體" panose="03000509000000000000" pitchFamily="65" charset="-120"/>
                <a:ea typeface="標楷體" panose="03000509000000000000" pitchFamily="65" charset="-120"/>
              </a:rPr>
              <a:t>Youtube</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歌曲</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要有字幕、介紹歌手等背景</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en-US" altLang="zh-TW" sz="2400" dirty="0" smtClean="0">
                <a:latin typeface="標楷體" panose="03000509000000000000" pitchFamily="65" charset="-120"/>
                <a:ea typeface="標楷體" panose="03000509000000000000" pitchFamily="65" charset="-120"/>
                <a:sym typeface="Wingdings" panose="05000000000000000000" pitchFamily="2" charset="2"/>
              </a:rPr>
              <a:t>)</a:t>
            </a: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今年重點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文化創意產業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台中</a:t>
            </a:r>
            <a:r>
              <a:rPr lang="en-US" altLang="zh-TW" sz="2400" dirty="0" smtClean="0">
                <a:latin typeface="標楷體" panose="03000509000000000000" pitchFamily="65" charset="-120"/>
                <a:ea typeface="標楷體" panose="03000509000000000000" pitchFamily="65" charset="-120"/>
              </a:rPr>
              <a:t>18</a:t>
            </a:r>
            <a:r>
              <a:rPr lang="zh-TW" altLang="en-US" sz="2400" dirty="0" smtClean="0">
                <a:latin typeface="標楷體" panose="03000509000000000000" pitchFamily="65" charset="-120"/>
                <a:ea typeface="標楷體" panose="03000509000000000000" pitchFamily="65" charset="-120"/>
              </a:rPr>
              <a:t>庄教師聯誼會。</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698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38411"/>
            <a:ext cx="10515600" cy="5738552"/>
          </a:xfrm>
        </p:spPr>
        <p:txBody>
          <a:bodyPr/>
          <a:lstStyle/>
          <a:p>
            <a:r>
              <a:rPr lang="en-US" altLang="zh-TW" dirty="0" err="1" smtClean="0">
                <a:latin typeface="標楷體" pitchFamily="65" charset="-120"/>
                <a:ea typeface="標楷體" pitchFamily="65" charset="-120"/>
              </a:rPr>
              <a:t>Acess</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office</a:t>
            </a:r>
            <a:r>
              <a:rPr lang="zh-TW" altLang="en-US" dirty="0" smtClean="0">
                <a:latin typeface="標楷體" pitchFamily="65" charset="-120"/>
                <a:ea typeface="標楷體" pitchFamily="65" charset="-120"/>
              </a:rPr>
              <a:t>系統底下，*</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mdb</a:t>
            </a:r>
            <a:endParaRPr lang="en-US" altLang="zh-TW" dirty="0" smtClean="0">
              <a:latin typeface="標楷體" pitchFamily="65" charset="-120"/>
              <a:ea typeface="標楷體" pitchFamily="65" charset="-120"/>
            </a:endParaRPr>
          </a:p>
          <a:p>
            <a:pPr>
              <a:spcBef>
                <a:spcPct val="50000"/>
              </a:spcBef>
            </a:pPr>
            <a:r>
              <a:rPr lang="zh-TW" altLang="en-US" dirty="0" smtClean="0">
                <a:latin typeface="標楷體" pitchFamily="65" charset="-120"/>
                <a:ea typeface="標楷體" pitchFamily="65" charset="-120"/>
              </a:rPr>
              <a:t>老師的網址</a:t>
            </a:r>
            <a:endParaRPr lang="en-US" altLang="zh-TW" dirty="0">
              <a:latin typeface="標楷體" pitchFamily="65" charset="-120"/>
              <a:ea typeface="標楷體" pitchFamily="65" charset="-120"/>
              <a:hlinkClick r:id="rId2"/>
            </a:endParaRPr>
          </a:p>
          <a:p>
            <a:pPr marL="0" indent="0">
              <a:spcBef>
                <a:spcPct val="50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entry.hust.edu.tw/</a:t>
            </a:r>
            <a:r>
              <a:rPr lang="en-US" altLang="zh-TW" dirty="0" err="1" smtClean="0">
                <a:latin typeface="標楷體" pitchFamily="65" charset="-120"/>
                <a:ea typeface="標楷體" pitchFamily="65" charset="-120"/>
              </a:rPr>
              <a:t>raylin</a:t>
            </a:r>
            <a:endParaRPr lang="en-US" altLang="zh-TW" dirty="0" smtClean="0">
              <a:latin typeface="標楷體" pitchFamily="65" charset="-120"/>
              <a:ea typeface="標楷體" pitchFamily="65" charset="-120"/>
            </a:endParaRPr>
          </a:p>
          <a:p>
            <a:pPr marL="0" indent="0">
              <a:spcBef>
                <a:spcPct val="50000"/>
              </a:spcBef>
              <a:buNone/>
            </a:pPr>
            <a:r>
              <a:rPr lang="en-US" altLang="zh-TW" dirty="0" smtClean="0">
                <a:latin typeface="標楷體" pitchFamily="65" charset="-120"/>
                <a:ea typeface="標楷體" pitchFamily="65" charset="-120"/>
              </a:rPr>
              <a:t>   www.facebook.com/raylin8</a:t>
            </a:r>
          </a:p>
          <a:p>
            <a:pPr marL="0" indent="0">
              <a:spcBef>
                <a:spcPct val="50000"/>
              </a:spcBef>
              <a:buNone/>
            </a:pPr>
            <a:r>
              <a:rPr lang="en-US" altLang="zh-TW" dirty="0" smtClean="0">
                <a:latin typeface="標楷體" pitchFamily="65" charset="-120"/>
                <a:ea typeface="標楷體" pitchFamily="65" charset="-120"/>
              </a:rPr>
              <a:t>   www.facebook.com/retail</a:t>
            </a:r>
          </a:p>
          <a:p>
            <a:r>
              <a:rPr lang="en-US" altLang="zh-TW" dirty="0" smtClean="0">
                <a:latin typeface="標楷體" pitchFamily="65" charset="-120"/>
                <a:ea typeface="標楷體" pitchFamily="65" charset="-120"/>
              </a:rPr>
              <a:t>entry</a:t>
            </a:r>
            <a:r>
              <a:rPr lang="zh-TW" altLang="en-US" dirty="0" smtClean="0">
                <a:latin typeface="標楷體" pitchFamily="65" charset="-120"/>
                <a:ea typeface="標楷體" pitchFamily="65" charset="-120"/>
              </a:rPr>
              <a:t>用的是</a:t>
            </a:r>
            <a:r>
              <a:rPr lang="en-US" altLang="zh-TW" dirty="0" smtClean="0">
                <a:latin typeface="標楷體" pitchFamily="65" charset="-120"/>
                <a:ea typeface="標楷體" pitchFamily="65" charset="-120"/>
              </a:rPr>
              <a:t>Unix</a:t>
            </a:r>
            <a:r>
              <a:rPr lang="zh-TW" altLang="en-US" dirty="0" smtClean="0">
                <a:latin typeface="標楷體" pitchFamily="65" charset="-120"/>
                <a:ea typeface="標楷體" pitchFamily="65" charset="-120"/>
              </a:rPr>
              <a:t>作業系統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.asp) </a:t>
            </a:r>
          </a:p>
          <a:p>
            <a:pPr marL="0" indent="0">
              <a:buNone/>
            </a:pPr>
            <a:r>
              <a:rPr lang="en-US" altLang="zh-TW" b="1" dirty="0" smtClean="0">
                <a:effectLst/>
              </a:rPr>
              <a:t>       </a:t>
            </a:r>
            <a:r>
              <a:rPr lang="zh-TW" altLang="zh-TW" sz="1800" b="1" dirty="0" smtClean="0">
                <a:effectLst/>
              </a:rPr>
              <a:t>動態伺服器網頁</a:t>
            </a:r>
            <a:r>
              <a:rPr lang="zh-TW" altLang="zh-TW" sz="1800" dirty="0" smtClean="0">
                <a:effectLst/>
              </a:rPr>
              <a:t>（英文：</a:t>
            </a:r>
            <a:r>
              <a:rPr lang="zh-TW" altLang="zh-TW" sz="1800" b="1" dirty="0" smtClean="0">
                <a:effectLst/>
              </a:rPr>
              <a:t>A</a:t>
            </a:r>
            <a:r>
              <a:rPr lang="zh-TW" altLang="zh-TW" sz="1800" dirty="0" smtClean="0">
                <a:effectLst/>
              </a:rPr>
              <a:t>ctive </a:t>
            </a:r>
            <a:r>
              <a:rPr lang="zh-TW" altLang="zh-TW" sz="1800" b="1" dirty="0" smtClean="0">
                <a:effectLst/>
              </a:rPr>
              <a:t>S</a:t>
            </a:r>
            <a:r>
              <a:rPr lang="zh-TW" altLang="zh-TW" sz="1800" dirty="0" smtClean="0">
                <a:effectLst/>
              </a:rPr>
              <a:t>erver </a:t>
            </a:r>
            <a:r>
              <a:rPr lang="zh-TW" altLang="zh-TW" sz="1800" b="1" dirty="0" smtClean="0">
                <a:effectLst/>
              </a:rPr>
              <a:t>P</a:t>
            </a:r>
            <a:r>
              <a:rPr lang="zh-TW" altLang="zh-TW" sz="1800" dirty="0" smtClean="0">
                <a:effectLst/>
              </a:rPr>
              <a:t>ages，簡稱</a:t>
            </a:r>
            <a:r>
              <a:rPr lang="zh-TW" altLang="zh-TW" sz="1800" b="1" dirty="0" smtClean="0">
                <a:effectLst/>
              </a:rPr>
              <a:t>ASP</a:t>
            </a:r>
            <a:r>
              <a:rPr lang="zh-TW" altLang="zh-TW" sz="1800" dirty="0" smtClean="0">
                <a:effectLst/>
              </a:rPr>
              <a:t>）</a:t>
            </a:r>
            <a:endParaRPr lang="en-US" altLang="zh-TW" dirty="0" smtClean="0"/>
          </a:p>
          <a:p>
            <a:pPr>
              <a:buFont typeface="Wingdings" panose="05000000000000000000" pitchFamily="2" charset="2"/>
              <a:buChar char="l"/>
            </a:pPr>
            <a:r>
              <a:rPr lang="en-US" altLang="zh-TW" sz="1800" dirty="0" smtClean="0">
                <a:latin typeface="標楷體" pitchFamily="65" charset="-120"/>
                <a:ea typeface="標楷體" pitchFamily="65" charset="-120"/>
              </a:rPr>
              <a:t>IP </a:t>
            </a:r>
            <a:r>
              <a:rPr lang="zh-TW" altLang="en-US" sz="1800" dirty="0" smtClean="0">
                <a:latin typeface="標楷體" pitchFamily="65" charset="-120"/>
                <a:ea typeface="標楷體" pitchFamily="65" charset="-120"/>
              </a:rPr>
              <a:t>是指主機</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老師的網站特色</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聊天室、留言板、樣本與母體的比較</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出口民</a:t>
            </a:r>
            <a:r>
              <a:rPr lang="zh-TW" altLang="en-US" sz="1800" dirty="0">
                <a:latin typeface="標楷體" pitchFamily="65" charset="-120"/>
                <a:ea typeface="標楷體" pitchFamily="65" charset="-120"/>
              </a:rPr>
              <a:t>調</a:t>
            </a:r>
            <a:endParaRPr lang="en-US" altLang="zh-TW" sz="18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686823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340" y="892346"/>
            <a:ext cx="10515600" cy="5811838"/>
          </a:xfrm>
        </p:spPr>
        <p:txBody>
          <a:bodyPr>
            <a:normAutofit lnSpcReduction="10000"/>
          </a:bodyPr>
          <a:lstStyle/>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台灣上市</a:t>
            </a:r>
            <a:r>
              <a:rPr lang="en-US" altLang="zh-TW" sz="2400" dirty="0" smtClean="0">
                <a:latin typeface="標楷體" panose="03000509000000000000" pitchFamily="65" charset="-120"/>
                <a:ea typeface="標楷體" panose="03000509000000000000" pitchFamily="65" charset="-120"/>
              </a:rPr>
              <a:t>50</a:t>
            </a:r>
          </a:p>
          <a:p>
            <a:pPr>
              <a:buFont typeface="Wingdings" panose="05000000000000000000" pitchFamily="2" charset="2"/>
              <a:buChar char="ü"/>
            </a:pPr>
            <a:r>
              <a:rPr lang="zh-TW" altLang="en-US" dirty="0" smtClean="0"/>
              <a:t> </a:t>
            </a:r>
            <a:r>
              <a:rPr lang="zh-TW" altLang="en-US" sz="2400" dirty="0" smtClean="0">
                <a:latin typeface="標楷體" panose="03000509000000000000" pitchFamily="65" charset="-120"/>
                <a:ea typeface="標楷體" panose="03000509000000000000" pitchFamily="65" charset="-120"/>
              </a:rPr>
              <a:t>汽車業別</a:t>
            </a:r>
            <a:r>
              <a:rPr lang="en-US" altLang="zh-TW" sz="2400" dirty="0" smtClean="0">
                <a:latin typeface="標楷體" panose="03000509000000000000" pitchFamily="65" charset="-120"/>
                <a:ea typeface="標楷體" panose="03000509000000000000" pitchFamily="65" charset="-120"/>
              </a:rPr>
              <a:t>copy</a:t>
            </a:r>
            <a:r>
              <a:rPr lang="zh-TW" altLang="en-US" sz="2400" dirty="0" smtClean="0">
                <a:latin typeface="標楷體" panose="03000509000000000000" pitchFamily="65" charset="-120"/>
                <a:ea typeface="標楷體" panose="03000509000000000000" pitchFamily="65" charset="-120"/>
              </a:rPr>
              <a:t>放在</a:t>
            </a:r>
            <a:r>
              <a:rPr lang="en-US" altLang="zh-TW" sz="2400" dirty="0" smtClean="0">
                <a:latin typeface="標楷體" panose="03000509000000000000" pitchFamily="65" charset="-120"/>
                <a:ea typeface="標楷體" panose="03000509000000000000" pitchFamily="65" charset="-120"/>
              </a:rPr>
              <a:t>excel</a:t>
            </a:r>
            <a:r>
              <a:rPr lang="zh-TW" altLang="en-US" sz="2400" dirty="0" smtClean="0">
                <a:latin typeface="標楷體" panose="03000509000000000000" pitchFamily="65" charset="-120"/>
                <a:ea typeface="標楷體" panose="03000509000000000000" pitchFamily="65" charset="-120"/>
              </a:rPr>
              <a:t>裡，存成網頁</a:t>
            </a:r>
            <a:r>
              <a:rPr lang="en-US" altLang="zh-TW" sz="2400" dirty="0" smtClean="0">
                <a:latin typeface="標楷體" panose="03000509000000000000" pitchFamily="65" charset="-120"/>
                <a:ea typeface="標楷體" panose="03000509000000000000" pitchFamily="65" charset="-120"/>
              </a:rPr>
              <a:t>OR</a:t>
            </a:r>
            <a:r>
              <a:rPr lang="zh-TW" altLang="en-US" sz="2400" dirty="0" smtClean="0">
                <a:latin typeface="標楷體" panose="03000509000000000000" pitchFamily="65" charset="-120"/>
                <a:ea typeface="標楷體" panose="03000509000000000000" pitchFamily="65" charset="-120"/>
              </a:rPr>
              <a:t>圖片。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鴻海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營收高  台積電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市值高</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台灣入</a:t>
            </a:r>
            <a:r>
              <a:rPr lang="en-US" altLang="zh-TW" sz="2400" dirty="0" smtClean="0">
                <a:latin typeface="標楷體" panose="03000509000000000000" pitchFamily="65" charset="-120"/>
                <a:ea typeface="標楷體" panose="03000509000000000000" pitchFamily="65" charset="-120"/>
              </a:rPr>
              <a:t>500</a:t>
            </a:r>
            <a:r>
              <a:rPr lang="zh-TW" altLang="en-US" sz="2400" dirty="0" smtClean="0">
                <a:latin typeface="標楷體" panose="03000509000000000000" pitchFamily="65" charset="-120"/>
                <a:ea typeface="標楷體" panose="03000509000000000000" pitchFamily="65" charset="-120"/>
              </a:rPr>
              <a:t>大的有哪幾家</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看營收</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和</a:t>
            </a:r>
            <a:r>
              <a:rPr lang="zh-TW" altLang="en-US" sz="2400" dirty="0" smtClean="0">
                <a:latin typeface="標楷體" panose="03000509000000000000" pitchFamily="65" charset="-120"/>
                <a:ea typeface="標楷體" panose="03000509000000000000" pitchFamily="65" charset="-120"/>
              </a:rPr>
              <a:t>碩是華碩的代工</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en-US" altLang="zh-TW" sz="1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ETF(</a:t>
            </a:r>
            <a:r>
              <a:rPr lang="zh-TW" altLang="zh-TW" sz="2400" dirty="0" smtClean="0">
                <a:effectLst/>
              </a:rPr>
              <a:t>Exchange Traded Funds</a:t>
            </a:r>
            <a:r>
              <a:rPr lang="en-US" altLang="zh-TW" sz="2400" dirty="0" smtClean="0">
                <a:effectLst/>
              </a:rPr>
              <a:t>)</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證卷交易所</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WIKI</a:t>
            </a:r>
            <a:r>
              <a:rPr lang="zh-TW" altLang="en-US" sz="2400" dirty="0" smtClean="0">
                <a:latin typeface="標楷體" panose="03000509000000000000" pitchFamily="65" charset="-120"/>
                <a:ea typeface="標楷體" panose="03000509000000000000" pitchFamily="65" charset="-120"/>
              </a:rPr>
              <a:t>道瓊指數 加權指數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電子、金融</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台指期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台灣有</a:t>
            </a:r>
            <a:r>
              <a:rPr lang="en-US" altLang="zh-TW" sz="2400" dirty="0" smtClean="0">
                <a:latin typeface="標楷體" panose="03000509000000000000" pitchFamily="65" charset="-120"/>
                <a:ea typeface="標楷體" panose="03000509000000000000" pitchFamily="65" charset="-120"/>
              </a:rPr>
              <a:t>800</a:t>
            </a:r>
            <a:r>
              <a:rPr lang="zh-TW" altLang="en-US" sz="2400" dirty="0" smtClean="0">
                <a:latin typeface="標楷體" panose="03000509000000000000" pitchFamily="65" charset="-120"/>
                <a:ea typeface="標楷體" panose="03000509000000000000" pitchFamily="65" charset="-120"/>
              </a:rPr>
              <a:t>萬股迷</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r>
              <a:rPr lang="zh-TW" altLang="en-US" sz="2400" dirty="0" smtClean="0">
                <a:latin typeface="標楷體" panose="03000509000000000000" pitchFamily="65" charset="-120"/>
                <a:ea typeface="標楷體" panose="03000509000000000000" pitchFamily="65" charset="-120"/>
              </a:rPr>
              <a:t>支股票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由新加坡外支超盤。</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指數功能</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資訊預測                    資料→資訊→智慧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保險</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台指期每月第三週星期三結算，兩者皆箱等。</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dirty="0"/>
          </a:p>
        </p:txBody>
      </p:sp>
      <p:sp>
        <p:nvSpPr>
          <p:cNvPr id="4" name="矩形 3"/>
          <p:cNvSpPr/>
          <p:nvPr/>
        </p:nvSpPr>
        <p:spPr>
          <a:xfrm>
            <a:off x="4025764" y="336378"/>
            <a:ext cx="4506362" cy="461665"/>
          </a:xfrm>
          <a:prstGeom prst="rect">
            <a:avLst/>
          </a:prstGeom>
        </p:spPr>
        <p:txBody>
          <a:bodyPr wrap="none">
            <a:spAutoFit/>
          </a:bodyPr>
          <a:lstStyle/>
          <a:p>
            <a:pPr>
              <a:spcBef>
                <a:spcPct val="50000"/>
              </a:spcBef>
            </a:pPr>
            <a:r>
              <a:rPr lang="en-US" altLang="zh-TW" sz="2400" dirty="0" smtClean="0">
                <a:solidFill>
                  <a:srgbClr val="FF0000"/>
                </a:solidFill>
              </a:rPr>
              <a:t>3.</a:t>
            </a:r>
            <a:r>
              <a:rPr lang="zh-TW" altLang="en-US" sz="2400" dirty="0" smtClean="0">
                <a:solidFill>
                  <a:srgbClr val="FF0000"/>
                </a:solidFill>
              </a:rPr>
              <a:t>  </a:t>
            </a:r>
            <a:r>
              <a:rPr lang="en-US" altLang="zh-TW" sz="2400" dirty="0" smtClean="0">
                <a:solidFill>
                  <a:srgbClr val="FF0000"/>
                </a:solidFill>
              </a:rPr>
              <a:t>10/3-10/10</a:t>
            </a:r>
            <a:r>
              <a:rPr lang="zh-TW" altLang="en-US" sz="2400" dirty="0" smtClean="0">
                <a:solidFill>
                  <a:srgbClr val="FF0000"/>
                </a:solidFill>
              </a:rPr>
              <a:t> 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dirty="0">
              <a:solidFill>
                <a:srgbClr val="FF0000"/>
              </a:solidFill>
              <a:ea typeface="標楷體" pitchFamily="65" charset="-120"/>
            </a:endParaRPr>
          </a:p>
        </p:txBody>
      </p:sp>
    </p:spTree>
    <p:extLst>
      <p:ext uri="{BB962C8B-B14F-4D97-AF65-F5344CB8AC3E}">
        <p14:creationId xmlns:p14="http://schemas.microsoft.com/office/powerpoint/2010/main" val="303653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a:bodyPr>
          <a:lstStyle/>
          <a:p>
            <a:r>
              <a:rPr lang="zh-TW" altLang="en-US" sz="2400" dirty="0" smtClean="0">
                <a:latin typeface="標楷體" panose="03000509000000000000" pitchFamily="65" charset="-120"/>
                <a:ea typeface="標楷體" panose="03000509000000000000" pitchFamily="65" charset="-120"/>
              </a:rPr>
              <a:t>中國</a:t>
            </a:r>
            <a:r>
              <a:rPr lang="en-US" altLang="zh-TW" sz="2400" dirty="0" smtClean="0">
                <a:latin typeface="標楷體" panose="03000509000000000000" pitchFamily="65" charset="-120"/>
                <a:ea typeface="標楷體" panose="03000509000000000000" pitchFamily="65" charset="-120"/>
              </a:rPr>
              <a:t>1996</a:t>
            </a:r>
            <a:r>
              <a:rPr lang="zh-TW" altLang="en-US" sz="2400" dirty="0" smtClean="0">
                <a:latin typeface="標楷體" panose="03000509000000000000" pitchFamily="65" charset="-120"/>
                <a:ea typeface="標楷體" panose="03000509000000000000" pitchFamily="65" charset="-120"/>
              </a:rPr>
              <a:t>年開放</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阿里巴巴 </a:t>
            </a:r>
            <a:r>
              <a:rPr lang="en-US" altLang="zh-TW" sz="2400" dirty="0" smtClean="0">
                <a:latin typeface="標楷體" panose="03000509000000000000" pitchFamily="65" charset="-120"/>
                <a:ea typeface="標楷體" panose="03000509000000000000" pitchFamily="65" charset="-120"/>
              </a:rPr>
              <a:t>B2B</a:t>
            </a:r>
            <a:r>
              <a:rPr lang="zh-TW" altLang="en-US" sz="2400" dirty="0" smtClean="0">
                <a:latin typeface="標楷體" panose="03000509000000000000" pitchFamily="65" charset="-120"/>
                <a:ea typeface="標楷體" panose="03000509000000000000" pitchFamily="65" charset="-120"/>
              </a:rPr>
              <a:t>賺錢</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銷</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倉儲</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運輸</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台中最大運輸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大榮</a:t>
            </a:r>
            <a:r>
              <a:rPr lang="en-US" altLang="zh-TW" sz="2400" dirty="0" smtClean="0">
                <a:latin typeface="標楷體" panose="03000509000000000000" pitchFamily="65" charset="-120"/>
                <a:ea typeface="標楷體" panose="03000509000000000000" pitchFamily="65" charset="-120"/>
              </a:rPr>
              <a:t>:IBM</a:t>
            </a:r>
            <a:r>
              <a:rPr lang="zh-TW" altLang="en-US" sz="2400" dirty="0" smtClean="0">
                <a:latin typeface="標楷體" panose="03000509000000000000" pitchFamily="65" charset="-120"/>
                <a:ea typeface="標楷體" panose="03000509000000000000" pitchFamily="65" charset="-120"/>
              </a:rPr>
              <a:t>系統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通路</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傳統</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現在</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en-US" altLang="zh-TW" dirty="0" smtClean="0"/>
          </a:p>
          <a:p>
            <a:endParaRPr lang="en-US" altLang="zh-TW" dirty="0"/>
          </a:p>
          <a:p>
            <a:pPr marL="0" indent="0">
              <a:buNone/>
            </a:pPr>
            <a:r>
              <a:rPr lang="zh-TW" altLang="en-US" dirty="0" smtClean="0"/>
              <a:t>                   </a:t>
            </a:r>
            <a:endParaRPr lang="en-US" altLang="zh-TW" dirty="0"/>
          </a:p>
          <a:p>
            <a:endParaRPr lang="zh-TW" altLang="en-US" dirty="0"/>
          </a:p>
        </p:txBody>
      </p:sp>
    </p:spTree>
    <p:extLst>
      <p:ext uri="{BB962C8B-B14F-4D97-AF65-F5344CB8AC3E}">
        <p14:creationId xmlns:p14="http://schemas.microsoft.com/office/powerpoint/2010/main" val="1060409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Bef>
                <a:spcPct val="50000"/>
              </a:spcBef>
            </a:pPr>
            <a:r>
              <a:rPr lang="en-US" altLang="zh-TW" dirty="0" smtClean="0">
                <a:solidFill>
                  <a:srgbClr val="FF0000"/>
                </a:solidFill>
              </a:rPr>
              <a:t>4.</a:t>
            </a:r>
            <a:r>
              <a:rPr lang="zh-TW" altLang="en-US" dirty="0" smtClean="0">
                <a:solidFill>
                  <a:srgbClr val="FF0000"/>
                </a:solidFill>
              </a:rPr>
              <a:t>  </a:t>
            </a:r>
            <a:r>
              <a:rPr lang="en-US" altLang="zh-TW" dirty="0" smtClean="0">
                <a:solidFill>
                  <a:srgbClr val="FF0000"/>
                </a:solidFill>
              </a:rPr>
              <a:t>10/17</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solidFill>
                <a:srgbClr val="FF0000"/>
              </a:solidFill>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CRM(</a:t>
            </a:r>
            <a:r>
              <a:rPr lang="zh-TW" altLang="en-US" sz="2400" dirty="0" smtClean="0">
                <a:latin typeface="標楷體" panose="03000509000000000000" pitchFamily="65" charset="-120"/>
                <a:ea typeface="標楷體" panose="03000509000000000000" pitchFamily="65" charset="-120"/>
              </a:rPr>
              <a:t>顧客關係管理</a:t>
            </a:r>
            <a:r>
              <a:rPr lang="en-US" altLang="zh-TW" sz="2400" dirty="0" smtClean="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Data—Warehouse(</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--Mining(</a:t>
            </a:r>
            <a:r>
              <a:rPr lang="zh-TW" altLang="en-US" sz="2400" dirty="0" smtClean="0">
                <a:latin typeface="標楷體" panose="03000509000000000000" pitchFamily="65" charset="-120"/>
                <a:ea typeface="標楷體" panose="03000509000000000000" pitchFamily="65" charset="-120"/>
              </a:rPr>
              <a:t>挖掘</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市場分三類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理性</a:t>
            </a:r>
            <a:r>
              <a:rPr lang="en-US" altLang="zh-TW" sz="2400" dirty="0" smtClean="0">
                <a:latin typeface="標楷體" panose="03000509000000000000" pitchFamily="65" charset="-120"/>
                <a:ea typeface="標楷體" panose="03000509000000000000" pitchFamily="65" charset="-120"/>
              </a:rPr>
              <a:t>(B</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；選舉也是一種市場分析                          </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感性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道德</a:t>
            </a:r>
            <a:r>
              <a:rPr lang="en-US" altLang="zh-TW" sz="2400" dirty="0" smtClean="0">
                <a:latin typeface="標楷體" panose="03000509000000000000" pitchFamily="65" charset="-120"/>
                <a:ea typeface="標楷體" panose="03000509000000000000" pitchFamily="65" charset="-120"/>
              </a:rPr>
              <a:t>(0</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en-US" altLang="zh-TW" sz="2400" dirty="0" err="1" smtClean="0">
                <a:latin typeface="標楷體" panose="03000509000000000000" pitchFamily="65" charset="-120"/>
                <a:ea typeface="標楷體" panose="03000509000000000000" pitchFamily="65" charset="-120"/>
              </a:rPr>
              <a:t>Xuite</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中華電信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痞客幫</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海角七號行銷</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B2B</a:t>
            </a:r>
          </a:p>
          <a:p>
            <a:r>
              <a:rPr lang="en-US" altLang="zh-TW" sz="2400" dirty="0" smtClean="0">
                <a:latin typeface="標楷體" panose="03000509000000000000" pitchFamily="65" charset="-120"/>
                <a:ea typeface="標楷體" panose="03000509000000000000" pitchFamily="65" charset="-120"/>
              </a:rPr>
              <a:t>B2C—11.11</a:t>
            </a:r>
            <a:r>
              <a:rPr lang="zh-TW" altLang="en-US" sz="2400" dirty="0" smtClean="0">
                <a:latin typeface="標楷體" panose="03000509000000000000" pitchFamily="65" charset="-120"/>
                <a:ea typeface="標楷體" panose="03000509000000000000" pitchFamily="65" charset="-120"/>
              </a:rPr>
              <a:t>光棍節</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--12.25</a:t>
            </a:r>
            <a:r>
              <a:rPr lang="zh-TW" altLang="en-US" sz="2400" dirty="0" smtClean="0">
                <a:latin typeface="標楷體" panose="03000509000000000000" pitchFamily="65" charset="-120"/>
                <a:ea typeface="標楷體" panose="03000509000000000000" pitchFamily="65" charset="-120"/>
              </a:rPr>
              <a:t>聖誕節</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zh-TW" altLang="en-US" dirty="0"/>
          </a:p>
        </p:txBody>
      </p:sp>
    </p:spTree>
    <p:extLst>
      <p:ext uri="{BB962C8B-B14F-4D97-AF65-F5344CB8AC3E}">
        <p14:creationId xmlns:p14="http://schemas.microsoft.com/office/powerpoint/2010/main" val="3170320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816" y="1046162"/>
            <a:ext cx="10515600" cy="5811838"/>
          </a:xfrm>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FORTUNE 500</a:t>
            </a:r>
            <a:r>
              <a:rPr lang="zh-TW" altLang="en-US" sz="2400" dirty="0" smtClean="0">
                <a:latin typeface="標楷體" panose="03000509000000000000" pitchFamily="65" charset="-120"/>
                <a:ea typeface="標楷體" panose="03000509000000000000" pitchFamily="65" charset="-120"/>
              </a:rPr>
              <a:t>大</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Cookie </a:t>
            </a:r>
            <a:r>
              <a:rPr lang="zh-TW" altLang="en-US" sz="2400" dirty="0" smtClean="0">
                <a:latin typeface="標楷體" panose="03000509000000000000" pitchFamily="65" charset="-120"/>
                <a:ea typeface="標楷體" panose="03000509000000000000" pitchFamily="65" charset="-120"/>
              </a:rPr>
              <a:t>可以追蹤網路動向。</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--Rs232→</a:t>
            </a:r>
            <a:r>
              <a:rPr lang="zh-TW" altLang="en-US" sz="2400" dirty="0" smtClean="0">
                <a:latin typeface="標楷體" panose="03000509000000000000" pitchFamily="65" charset="-120"/>
                <a:ea typeface="標楷體" panose="03000509000000000000" pitchFamily="65" charset="-120"/>
              </a:rPr>
              <a:t>傳統</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--HDMI</a:t>
            </a:r>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高畫質</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ERP—SCM(B2B)</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--CRM(B2C)</a:t>
            </a:r>
          </a:p>
          <a:p>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Marketing—Price</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Prohuct</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Place→Retail</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大通路</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--Prom(</a:t>
            </a:r>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零售→台北科大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台灣科大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高雄第一科大與</a:t>
            </a:r>
            <a:r>
              <a:rPr lang="en-US" altLang="zh-TW" sz="2400" dirty="0" smtClean="0">
                <a:latin typeface="標楷體" panose="03000509000000000000" pitchFamily="65" charset="-120"/>
                <a:ea typeface="標楷體" panose="03000509000000000000" pitchFamily="65" charset="-120"/>
              </a:rPr>
              <a:t>Dai-</a:t>
            </a:r>
            <a:r>
              <a:rPr lang="en-US" altLang="zh-TW" sz="2400" dirty="0" err="1" smtClean="0">
                <a:latin typeface="標楷體" panose="03000509000000000000" pitchFamily="65" charset="-120"/>
                <a:ea typeface="標楷體" panose="03000509000000000000" pitchFamily="65" charset="-120"/>
              </a:rPr>
              <a:t>ei</a:t>
            </a:r>
            <a:r>
              <a:rPr lang="zh-TW" altLang="en-US" sz="2400" dirty="0" smtClean="0">
                <a:latin typeface="標楷體" panose="03000509000000000000" pitchFamily="65" charset="-120"/>
                <a:ea typeface="標楷體" panose="03000509000000000000" pitchFamily="65" charset="-120"/>
              </a:rPr>
              <a:t>大榮超市</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日本神戶流通科大</a:t>
            </a:r>
            <a:endParaRPr lang="zh-TW" altLang="en-US" sz="2400" dirty="0">
              <a:latin typeface="標楷體" panose="03000509000000000000" pitchFamily="65" charset="-120"/>
              <a:ea typeface="標楷體" panose="03000509000000000000" pitchFamily="65" charset="-120"/>
            </a:endParaRPr>
          </a:p>
        </p:txBody>
      </p:sp>
      <p:sp>
        <p:nvSpPr>
          <p:cNvPr id="5" name="手繪多邊形 4"/>
          <p:cNvSpPr/>
          <p:nvPr/>
        </p:nvSpPr>
        <p:spPr>
          <a:xfrm>
            <a:off x="6801633" y="3707704"/>
            <a:ext cx="966355" cy="538619"/>
          </a:xfrm>
          <a:custGeom>
            <a:avLst/>
            <a:gdLst>
              <a:gd name="connsiteX0" fmla="*/ 0 w 966355"/>
              <a:gd name="connsiteY0" fmla="*/ 538619 h 538619"/>
              <a:gd name="connsiteX1" fmla="*/ 814192 w 966355"/>
              <a:gd name="connsiteY1" fmla="*/ 488515 h 538619"/>
              <a:gd name="connsiteX2" fmla="*/ 964504 w 966355"/>
              <a:gd name="connsiteY2" fmla="*/ 0 h 538619"/>
            </a:gdLst>
            <a:ahLst/>
            <a:cxnLst>
              <a:cxn ang="0">
                <a:pos x="connsiteX0" y="connsiteY0"/>
              </a:cxn>
              <a:cxn ang="0">
                <a:pos x="connsiteX1" y="connsiteY1"/>
              </a:cxn>
              <a:cxn ang="0">
                <a:pos x="connsiteX2" y="connsiteY2"/>
              </a:cxn>
            </a:cxnLst>
            <a:rect l="l" t="t" r="r" b="b"/>
            <a:pathLst>
              <a:path w="966355" h="538619">
                <a:moveTo>
                  <a:pt x="0" y="538619"/>
                </a:moveTo>
                <a:lnTo>
                  <a:pt x="814192" y="488515"/>
                </a:lnTo>
                <a:cubicBezTo>
                  <a:pt x="974943" y="398745"/>
                  <a:pt x="969723" y="199372"/>
                  <a:pt x="964504" y="0"/>
                </a:cubicBezTo>
              </a:path>
            </a:pathLst>
          </a:custGeom>
          <a:noFill/>
          <a:ln w="381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767988" y="3227294"/>
            <a:ext cx="1107071"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物流</a:t>
            </a:r>
            <a:endParaRPr lang="zh-TW" altLang="en-US" sz="2400" dirty="0">
              <a:latin typeface="標楷體" panose="03000509000000000000" pitchFamily="65" charset="-120"/>
              <a:ea typeface="標楷體" panose="03000509000000000000" pitchFamily="65" charset="-120"/>
            </a:endParaRPr>
          </a:p>
        </p:txBody>
      </p:sp>
      <p:sp>
        <p:nvSpPr>
          <p:cNvPr id="7" name="文字方塊 6"/>
          <p:cNvSpPr txBox="1"/>
          <p:nvPr/>
        </p:nvSpPr>
        <p:spPr>
          <a:xfrm>
            <a:off x="2273643" y="188350"/>
            <a:ext cx="3764691" cy="369332"/>
          </a:xfrm>
          <a:prstGeom prst="rect">
            <a:avLst/>
          </a:prstGeom>
          <a:noFill/>
        </p:spPr>
        <p:txBody>
          <a:bodyPr wrap="square" rtlCol="0">
            <a:spAutoFit/>
          </a:bodyPr>
          <a:lstStyle/>
          <a:p>
            <a:r>
              <a:rPr lang="zh-TW" altLang="en-US" dirty="0" smtClean="0">
                <a:solidFill>
                  <a:srgbClr val="FF0000"/>
                </a:solidFill>
              </a:rPr>
              <a:t>行銷</a:t>
            </a:r>
            <a:r>
              <a:rPr lang="zh-TW" altLang="en-US" dirty="0">
                <a:solidFill>
                  <a:srgbClr val="FF0000"/>
                </a:solidFill>
              </a:rPr>
              <a:t>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5297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fontScale="85000" lnSpcReduction="20000"/>
          </a:bodyPr>
          <a:lstStyle/>
          <a:p>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行銷個體</a:t>
            </a:r>
            <a:r>
              <a:rPr lang="zh-TW" altLang="en-US" dirty="0" smtClean="0">
                <a:solidFill>
                  <a:srgbClr val="FF0000"/>
                </a:solidFill>
                <a:latin typeface="標楷體" panose="03000509000000000000" pitchFamily="65" charset="-120"/>
                <a:ea typeface="標楷體" panose="03000509000000000000" pitchFamily="65" charset="-120"/>
              </a:rPr>
              <a:t>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個體</a:t>
            </a:r>
            <a:r>
              <a:rPr lang="zh-TW" altLang="en-US" sz="2400" dirty="0">
                <a:latin typeface="標楷體" panose="03000509000000000000" pitchFamily="65" charset="-120"/>
                <a:ea typeface="標楷體" panose="03000509000000000000" pitchFamily="65" charset="-120"/>
              </a:rPr>
              <a:t>環境：指和行銷部門及活動比較有直接關係的因素，例如企業內部、廣告公司、中間商、消費者、競爭者等。以下各小點說明這些個體環境因素與行銷的關係。</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1</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企業</a:t>
            </a:r>
            <a:r>
              <a:rPr lang="zh-TW" altLang="en-US" sz="2400" dirty="0">
                <a:latin typeface="標楷體" panose="03000509000000000000" pitchFamily="65" charset="-120"/>
                <a:ea typeface="標楷體" panose="03000509000000000000" pitchFamily="65" charset="-120"/>
              </a:rPr>
              <a:t>內部：企業的組織文化、主管的領導作風以及對行銷的重視等，都會影響行銷活動與績效。</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行銷</a:t>
            </a:r>
            <a:r>
              <a:rPr lang="zh-TW" altLang="en-US" sz="2400" dirty="0">
                <a:latin typeface="標楷體" panose="03000509000000000000" pitchFamily="65" charset="-120"/>
                <a:ea typeface="標楷體" panose="03000509000000000000" pitchFamily="65" charset="-120"/>
              </a:rPr>
              <a:t>支援機構：企業外部有不少專業機構專門提供更經濟有效的服務。</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目標</a:t>
            </a:r>
            <a:r>
              <a:rPr lang="zh-TW" altLang="en-US" sz="2400" dirty="0">
                <a:latin typeface="標楷體" panose="03000509000000000000" pitchFamily="65" charset="-120"/>
                <a:ea typeface="標楷體" panose="03000509000000000000" pitchFamily="65" charset="-120"/>
              </a:rPr>
              <a:t>市場：目標市場是企業的銷售對象，也是利潤的來源、生存的基礎，因此市場內的一舉一動會牽連每一項行銷活動。</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社會</a:t>
            </a:r>
            <a:r>
              <a:rPr lang="zh-TW" altLang="en-US" sz="2400" dirty="0">
                <a:latin typeface="標楷體" panose="03000509000000000000" pitchFamily="65" charset="-120"/>
                <a:ea typeface="標楷體" panose="03000509000000000000" pitchFamily="65" charset="-120"/>
              </a:rPr>
              <a:t>大眾：行銷活動的內容與手法多少會引起社會上個別人士、社區與利益團體的正反面意見。</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競爭者</a:t>
            </a:r>
            <a:r>
              <a:rPr lang="zh-TW" altLang="en-US" sz="2400" dirty="0">
                <a:latin typeface="標楷體" panose="03000509000000000000" pitchFamily="65" charset="-120"/>
                <a:ea typeface="標楷體" panose="03000509000000000000" pitchFamily="65" charset="-120"/>
              </a:rPr>
              <a:t>：除了少數的獨佔事業，企業或多或少都得面對競爭，而競爭具有正反兩面的影響力</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684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365125"/>
            <a:ext cx="10709031" cy="5811838"/>
          </a:xfrm>
        </p:spPr>
        <p:txBody>
          <a:bodyPr>
            <a:normAutofit fontScale="325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6000" dirty="0" smtClean="0">
                <a:solidFill>
                  <a:srgbClr val="0070C0"/>
                </a:solidFill>
                <a:latin typeface="標楷體" panose="03000509000000000000" pitchFamily="65" charset="-120"/>
                <a:ea typeface="標楷體" panose="03000509000000000000" pitchFamily="65" charset="-120"/>
              </a:rPr>
              <a:t>(</a:t>
            </a:r>
            <a:r>
              <a:rPr lang="zh-TW" altLang="zh-TW" sz="6000" b="1" dirty="0">
                <a:solidFill>
                  <a:srgbClr val="0070C0"/>
                </a:solidFill>
              </a:rPr>
              <a:t>外部市場</a:t>
            </a:r>
            <a:r>
              <a:rPr lang="zh-TW" altLang="zh-TW" sz="6000" dirty="0">
                <a:solidFill>
                  <a:srgbClr val="0070C0"/>
                </a:solidFill>
              </a:rPr>
              <a:t>的</a:t>
            </a:r>
            <a:r>
              <a:rPr lang="en-US" altLang="zh-TW" sz="6000" dirty="0">
                <a:solidFill>
                  <a:srgbClr val="0070C0"/>
                </a:solidFill>
              </a:rPr>
              <a:t> 5</a:t>
            </a:r>
            <a:r>
              <a:rPr lang="zh-TW" altLang="zh-TW" sz="6000" dirty="0">
                <a:solidFill>
                  <a:srgbClr val="0070C0"/>
                </a:solidFill>
              </a:rPr>
              <a:t>大資訊</a:t>
            </a:r>
            <a:r>
              <a:rPr lang="zh-TW" altLang="zh-TW" sz="6000" dirty="0" smtClean="0">
                <a:solidFill>
                  <a:srgbClr val="0070C0"/>
                </a:solidFill>
              </a:rPr>
              <a:t>指標</a:t>
            </a:r>
            <a:r>
              <a:rPr lang="en-US" altLang="zh-TW" sz="6000" dirty="0" smtClean="0">
                <a:solidFill>
                  <a:srgbClr val="0070C0"/>
                </a:solidFill>
              </a:rPr>
              <a:t>)</a:t>
            </a:r>
          </a:p>
          <a:p>
            <a:endParaRPr lang="zh-TW" altLang="en-US" sz="6000" dirty="0">
              <a:solidFill>
                <a:srgbClr val="0070C0"/>
              </a:solidFill>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1 </a:t>
            </a:r>
            <a:r>
              <a:rPr lang="zh-TW" altLang="en-US" sz="7300" dirty="0">
                <a:latin typeface="標楷體" panose="03000509000000000000" pitchFamily="65" charset="-120"/>
                <a:ea typeface="標楷體" panose="03000509000000000000" pitchFamily="65" charset="-120"/>
              </a:rPr>
              <a:t>政治與法律環境：</a:t>
            </a:r>
            <a:r>
              <a:rPr lang="zh-TW" altLang="en-US" sz="7300" dirty="0" smtClean="0">
                <a:latin typeface="標楷體" panose="03000509000000000000" pitchFamily="65" charset="-120"/>
                <a:ea typeface="標楷體" panose="03000509000000000000" pitchFamily="65" charset="-120"/>
              </a:rPr>
              <a:t>政黨的政策</a:t>
            </a:r>
            <a:r>
              <a:rPr lang="zh-TW" altLang="en-US" sz="7300" dirty="0">
                <a:latin typeface="標楷體" panose="03000509000000000000" pitchFamily="65" charset="-120"/>
                <a:ea typeface="標楷體" panose="03000509000000000000" pitchFamily="65" charset="-120"/>
              </a:rPr>
              <a:t>、法令、施政措施</a:t>
            </a:r>
            <a:r>
              <a:rPr lang="zh-TW" altLang="en-US" sz="7300" dirty="0" smtClean="0">
                <a:latin typeface="標楷體" panose="03000509000000000000" pitchFamily="65" charset="-120"/>
                <a:ea typeface="標楷體" panose="03000509000000000000" pitchFamily="65" charset="-120"/>
              </a:rPr>
              <a:t>等</a:t>
            </a:r>
            <a:endParaRPr lang="zh-TW" altLang="en-US" sz="7300" dirty="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a:latin typeface="標楷體" panose="03000509000000000000" pitchFamily="65" charset="-120"/>
                <a:ea typeface="標楷體" panose="03000509000000000000" pitchFamily="65" charset="-120"/>
              </a:rPr>
              <a:t>2. </a:t>
            </a:r>
            <a:r>
              <a:rPr lang="zh-TW" altLang="en-US" sz="7300" dirty="0">
                <a:latin typeface="標楷體" panose="03000509000000000000" pitchFamily="65" charset="-120"/>
                <a:ea typeface="標楷體" panose="03000509000000000000" pitchFamily="65" charset="-120"/>
              </a:rPr>
              <a:t>經濟環境：</a:t>
            </a:r>
            <a:endParaRPr lang="en-US" altLang="zh-TW" sz="7300" dirty="0" smtClean="0">
              <a:latin typeface="標楷體" panose="03000509000000000000" pitchFamily="65" charset="-120"/>
              <a:ea typeface="標楷體" panose="03000509000000000000" pitchFamily="65" charset="-120"/>
            </a:endParaRPr>
          </a:p>
          <a:p>
            <a:r>
              <a:rPr lang="zh-TW" altLang="en-US" sz="7300" dirty="0" smtClean="0">
                <a:latin typeface="標楷體" panose="03000509000000000000" pitchFamily="65" charset="-120"/>
                <a:ea typeface="標楷體" panose="03000509000000000000" pitchFamily="65" charset="-120"/>
              </a:rPr>
              <a:t>經濟</a:t>
            </a:r>
            <a:r>
              <a:rPr lang="zh-TW" altLang="en-US" sz="7300" dirty="0">
                <a:latin typeface="標楷體" panose="03000509000000000000" pitchFamily="65" charset="-120"/>
                <a:ea typeface="標楷體" panose="03000509000000000000" pitchFamily="65" charset="-120"/>
              </a:rPr>
              <a:t>環境</a:t>
            </a:r>
            <a:r>
              <a:rPr lang="zh-TW" altLang="en-US" sz="7300" dirty="0" smtClean="0">
                <a:latin typeface="標楷體" panose="03000509000000000000" pitchFamily="65" charset="-120"/>
                <a:ea typeface="標楷體" panose="03000509000000000000" pitchFamily="65" charset="-120"/>
              </a:rPr>
              <a:t>：經濟政策走向，經濟景氣與通貨膨脹，家庭所得，國際經濟與匯率</a:t>
            </a:r>
            <a:endParaRPr lang="en-US" altLang="zh-TW" sz="7300" dirty="0" smtClean="0">
              <a:latin typeface="標楷體" panose="03000509000000000000" pitchFamily="65" charset="-120"/>
              <a:ea typeface="標楷體" panose="03000509000000000000" pitchFamily="65" charset="-120"/>
            </a:endParaRPr>
          </a:p>
          <a:p>
            <a:endParaRPr lang="zh-TW" altLang="en-US"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3. </a:t>
            </a:r>
            <a:r>
              <a:rPr lang="zh-TW" altLang="en-US" sz="7300" dirty="0">
                <a:latin typeface="標楷體" panose="03000509000000000000" pitchFamily="65" charset="-120"/>
                <a:ea typeface="標楷體" panose="03000509000000000000" pitchFamily="65" charset="-120"/>
              </a:rPr>
              <a:t>科技環境</a:t>
            </a:r>
            <a:r>
              <a:rPr lang="zh-TW" altLang="en-US" sz="7300" dirty="0" smtClean="0">
                <a:latin typeface="標楷體" panose="03000509000000000000" pitchFamily="65" charset="-120"/>
                <a:ea typeface="標楷體" panose="03000509000000000000" pitchFamily="65" charset="-120"/>
              </a:rPr>
              <a:t>：科學技術，網際網路</a:t>
            </a:r>
            <a:endParaRPr lang="en-US" altLang="zh-TW" sz="7300" dirty="0" smtClean="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4. </a:t>
            </a:r>
            <a:r>
              <a:rPr lang="zh-TW" altLang="en-US" sz="7300" dirty="0">
                <a:latin typeface="標楷體" panose="03000509000000000000" pitchFamily="65" charset="-120"/>
                <a:ea typeface="標楷體" panose="03000509000000000000" pitchFamily="65" charset="-120"/>
              </a:rPr>
              <a:t>文化環境</a:t>
            </a:r>
            <a:r>
              <a:rPr lang="zh-TW" altLang="en-US" sz="7300" dirty="0" smtClean="0">
                <a:latin typeface="標楷體" panose="03000509000000000000" pitchFamily="65" charset="-120"/>
                <a:ea typeface="標楷體" panose="03000509000000000000" pitchFamily="65" charset="-120"/>
              </a:rPr>
              <a:t>：文化</a:t>
            </a:r>
            <a:r>
              <a:rPr lang="zh-TW" altLang="en-US" sz="7300" dirty="0">
                <a:latin typeface="標楷體" panose="03000509000000000000" pitchFamily="65" charset="-120"/>
                <a:ea typeface="標楷體" panose="03000509000000000000" pitchFamily="65" charset="-120"/>
              </a:rPr>
              <a:t>與次</a:t>
            </a:r>
            <a:r>
              <a:rPr lang="zh-TW" altLang="en-US" sz="7300" dirty="0" smtClean="0">
                <a:latin typeface="標楷體" panose="03000509000000000000" pitchFamily="65" charset="-120"/>
                <a:ea typeface="標楷體" panose="03000509000000000000" pitchFamily="65" charset="-120"/>
              </a:rPr>
              <a:t>文化，休閒方式</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對</a:t>
            </a:r>
            <a:r>
              <a:rPr lang="zh-TW" altLang="en-US" sz="7300" dirty="0">
                <a:latin typeface="標楷體" panose="03000509000000000000" pitchFamily="65" charset="-120"/>
                <a:ea typeface="標楷體" panose="03000509000000000000" pitchFamily="65" charset="-120"/>
              </a:rPr>
              <a:t>自然與環保的</a:t>
            </a:r>
            <a:r>
              <a:rPr lang="zh-TW" altLang="en-US" sz="7300" dirty="0" smtClean="0">
                <a:latin typeface="標楷體" panose="03000509000000000000" pitchFamily="65" charset="-120"/>
                <a:ea typeface="標楷體" panose="03000509000000000000" pitchFamily="65" charset="-120"/>
              </a:rPr>
              <a:t>看法</a:t>
            </a:r>
            <a:endParaRPr lang="zh-TW" altLang="en-US" sz="7300" dirty="0">
              <a:latin typeface="標楷體" panose="03000509000000000000" pitchFamily="65" charset="-120"/>
              <a:ea typeface="標楷體" panose="03000509000000000000" pitchFamily="65" charset="-120"/>
            </a:endParaRPr>
          </a:p>
          <a:p>
            <a:endParaRPr lang="en-US" altLang="zh-TW"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5. </a:t>
            </a:r>
            <a:r>
              <a:rPr lang="zh-TW" altLang="en-US" sz="7300" dirty="0">
                <a:latin typeface="標楷體" panose="03000509000000000000" pitchFamily="65" charset="-120"/>
                <a:ea typeface="標楷體" panose="03000509000000000000" pitchFamily="65" charset="-120"/>
              </a:rPr>
              <a:t>社會環境</a:t>
            </a:r>
            <a:r>
              <a:rPr lang="zh-TW" altLang="en-US" sz="7300" dirty="0" smtClean="0">
                <a:latin typeface="標楷體" panose="03000509000000000000" pitchFamily="65" charset="-120"/>
                <a:ea typeface="標楷體" panose="03000509000000000000" pitchFamily="65" charset="-120"/>
              </a:rPr>
              <a:t>：人口</a:t>
            </a:r>
            <a:r>
              <a:rPr lang="zh-TW" altLang="en-US" sz="7300" dirty="0">
                <a:latin typeface="標楷體" panose="03000509000000000000" pitchFamily="65" charset="-120"/>
                <a:ea typeface="標楷體" panose="03000509000000000000" pitchFamily="65" charset="-120"/>
              </a:rPr>
              <a:t>成長與年齡</a:t>
            </a:r>
            <a:r>
              <a:rPr lang="zh-TW" altLang="en-US" sz="7300" dirty="0" smtClean="0">
                <a:latin typeface="標楷體" panose="03000509000000000000" pitchFamily="65" charset="-120"/>
                <a:ea typeface="標楷體" panose="03000509000000000000" pitchFamily="65" charset="-120"/>
              </a:rPr>
              <a:t>結構，人口</a:t>
            </a:r>
            <a:r>
              <a:rPr lang="zh-TW" altLang="en-US" sz="7300" dirty="0">
                <a:latin typeface="標楷體" panose="03000509000000000000" pitchFamily="65" charset="-120"/>
                <a:ea typeface="標楷體" panose="03000509000000000000" pitchFamily="65" charset="-120"/>
              </a:rPr>
              <a:t>的地理</a:t>
            </a:r>
            <a:r>
              <a:rPr lang="zh-TW" altLang="en-US" sz="7300" dirty="0" smtClean="0">
                <a:latin typeface="標楷體" panose="03000509000000000000" pitchFamily="65" charset="-120"/>
                <a:ea typeface="標楷體" panose="03000509000000000000" pitchFamily="65" charset="-120"/>
              </a:rPr>
              <a:t>分佈</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婚姻</a:t>
            </a:r>
            <a:r>
              <a:rPr lang="zh-TW" altLang="en-US" sz="7300" dirty="0">
                <a:latin typeface="標楷體" panose="03000509000000000000" pitchFamily="65" charset="-120"/>
                <a:ea typeface="標楷體" panose="03000509000000000000" pitchFamily="65" charset="-120"/>
              </a:rPr>
              <a:t>狀態與家庭</a:t>
            </a:r>
            <a:r>
              <a:rPr lang="zh-TW" altLang="en-US" sz="7300" dirty="0" smtClean="0">
                <a:latin typeface="標楷體" panose="03000509000000000000" pitchFamily="65" charset="-120"/>
                <a:ea typeface="標楷體" panose="03000509000000000000" pitchFamily="65" charset="-120"/>
              </a:rPr>
              <a:t>規模，就業</a:t>
            </a:r>
            <a:r>
              <a:rPr lang="zh-TW" altLang="en-US" sz="7300" dirty="0">
                <a:latin typeface="標楷體" panose="03000509000000000000" pitchFamily="65" charset="-120"/>
                <a:ea typeface="標楷體" panose="03000509000000000000" pitchFamily="65" charset="-120"/>
              </a:rPr>
              <a:t>女性</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983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1-3</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1. </a:t>
            </a:r>
            <a:r>
              <a:rPr lang="zh-TW" altLang="en-US" sz="7200" dirty="0">
                <a:latin typeface="標楷體" panose="03000509000000000000" pitchFamily="65" charset="-120"/>
                <a:ea typeface="標楷體" panose="03000509000000000000" pitchFamily="65" charset="-120"/>
              </a:rPr>
              <a:t>政治與法律環境：政治黨的理念以及各級政府的政策、法令、施政措施等，會影響企業的營運與行銷。</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2. </a:t>
            </a:r>
            <a:r>
              <a:rPr lang="zh-TW" altLang="en-US" sz="7200" dirty="0">
                <a:latin typeface="標楷體" panose="03000509000000000000" pitchFamily="65" charset="-120"/>
                <a:ea typeface="標楷體" panose="03000509000000000000" pitchFamily="65" charset="-120"/>
              </a:rPr>
              <a:t>經濟環境</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政策走向：一個國家的整體經濟政策或針對某個產業的政策，大致上可分為管制與自由開放兩種走向。</a:t>
            </a: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景氣與通貨膨脹：經濟景氣有四個階段，也就是經氣循環或商業循環：蕭條、復甦、繁榮與衰退。</a:t>
            </a:r>
          </a:p>
          <a:p>
            <a:r>
              <a:rPr lang="zh-TW" altLang="en-US" sz="7200" dirty="0" smtClean="0">
                <a:latin typeface="標楷體" panose="03000509000000000000" pitchFamily="65" charset="-120"/>
                <a:ea typeface="標楷體" panose="03000509000000000000" pitchFamily="65" charset="-120"/>
              </a:rPr>
              <a:t>家庭</a:t>
            </a:r>
            <a:r>
              <a:rPr lang="zh-TW" altLang="en-US" sz="7200" dirty="0">
                <a:latin typeface="標楷體" panose="03000509000000000000" pitchFamily="65" charset="-120"/>
                <a:ea typeface="標楷體" panose="03000509000000000000" pitchFamily="65" charset="-120"/>
              </a:rPr>
              <a:t>所得：家庭所得增加，或使得消費型態產生變化。</a:t>
            </a:r>
          </a:p>
          <a:p>
            <a:r>
              <a:rPr lang="zh-TW" altLang="en-US" sz="7200" dirty="0" smtClean="0">
                <a:latin typeface="標楷體" panose="03000509000000000000" pitchFamily="65" charset="-120"/>
                <a:ea typeface="標楷體" panose="03000509000000000000" pitchFamily="65" charset="-120"/>
              </a:rPr>
              <a:t>國際經濟</a:t>
            </a:r>
            <a:r>
              <a:rPr lang="zh-TW" altLang="en-US" sz="7200" dirty="0">
                <a:latin typeface="標楷體" panose="03000509000000000000" pitchFamily="65" charset="-120"/>
                <a:ea typeface="標楷體" panose="03000509000000000000" pitchFamily="65" charset="-120"/>
              </a:rPr>
              <a:t>與匯率：國際經濟的風吹草動很容易衝擊台灣的國內外市場。</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3. </a:t>
            </a:r>
            <a:r>
              <a:rPr lang="zh-TW" altLang="en-US" sz="7200" dirty="0">
                <a:latin typeface="標楷體" panose="03000509000000000000" pitchFamily="65" charset="-120"/>
                <a:ea typeface="標楷體" panose="03000509000000000000" pitchFamily="65" charset="-120"/>
              </a:rPr>
              <a:t>科技環境：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科學技術：科技對市場面貌與結構的影響主要有廠商有更多開發新商品的機會。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網際網路：資訊科技在最近幾十年的發展是人類史上最重要的革命之一，它已經並將繼續改變人類的生活與工作方式。</a:t>
            </a: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2870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4-5</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smtClean="0">
                <a:latin typeface="標楷體" panose="03000509000000000000" pitchFamily="65" charset="-120"/>
                <a:ea typeface="標楷體" panose="03000509000000000000" pitchFamily="65" charset="-120"/>
              </a:rPr>
              <a:t>4</a:t>
            </a:r>
            <a:r>
              <a:rPr lang="en-US" altLang="zh-TW" sz="7200" dirty="0">
                <a:latin typeface="標楷體" panose="03000509000000000000" pitchFamily="65" charset="-120"/>
                <a:ea typeface="標楷體" panose="03000509000000000000" pitchFamily="65" charset="-120"/>
              </a:rPr>
              <a:t>. </a:t>
            </a:r>
            <a:r>
              <a:rPr lang="zh-TW" altLang="en-US" sz="7200" dirty="0">
                <a:latin typeface="標楷體" panose="03000509000000000000" pitchFamily="65" charset="-120"/>
                <a:ea typeface="標楷體" panose="03000509000000000000" pitchFamily="65" charset="-120"/>
              </a:rPr>
              <a:t>文化環境：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文化與次文化：文化是由生活方式、風俗習慣、價值觀念、行為特點等所綜合而成的。每個社會中都有次文化，即屬於特定群體的文化。</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休閒方式：休閒式生活文化中的重要部分。</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對自然與環保的看法：消費者對自然與環保的認知對其購買與消費行為有相當的影響，行銷人應予重視。</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5. </a:t>
            </a:r>
            <a:r>
              <a:rPr lang="zh-TW" altLang="en-US" sz="7200" dirty="0">
                <a:latin typeface="標楷體" panose="03000509000000000000" pitchFamily="65" charset="-120"/>
                <a:ea typeface="標楷體" panose="03000509000000000000" pitchFamily="65" charset="-120"/>
              </a:rPr>
              <a:t>社會環境：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人口成長與年齡結構：一個地區的人口成長率影響市場的規模與未來性，而年齡層則影響衣、食、住、行、娛樂、醫療等方面需求。</a:t>
            </a:r>
          </a:p>
          <a:p>
            <a:r>
              <a:rPr lang="zh-TW" altLang="en-US" sz="7200" dirty="0" smtClean="0">
                <a:latin typeface="標楷體" panose="03000509000000000000" pitchFamily="65" charset="-120"/>
                <a:ea typeface="標楷體" panose="03000509000000000000" pitchFamily="65" charset="-120"/>
              </a:rPr>
              <a:t>人口</a:t>
            </a:r>
            <a:r>
              <a:rPr lang="zh-TW" altLang="en-US" sz="7200" dirty="0">
                <a:latin typeface="標楷體" panose="03000509000000000000" pitchFamily="65" charset="-120"/>
                <a:ea typeface="標楷體" panose="03000509000000000000" pitchFamily="65" charset="-120"/>
              </a:rPr>
              <a:t>的地理分佈：人口地理分佈顯示人的遷移趨勢，因此跟目標市場選擇、行銷通路、立地選擇等有密切關係。</a:t>
            </a:r>
          </a:p>
          <a:p>
            <a:r>
              <a:rPr lang="zh-TW" altLang="en-US" sz="7200" dirty="0" smtClean="0">
                <a:latin typeface="標楷體" panose="03000509000000000000" pitchFamily="65" charset="-120"/>
                <a:ea typeface="標楷體" panose="03000509000000000000" pitchFamily="65" charset="-120"/>
              </a:rPr>
              <a:t>婚姻</a:t>
            </a:r>
            <a:r>
              <a:rPr lang="zh-TW" altLang="en-US" sz="7200" dirty="0">
                <a:latin typeface="標楷體" panose="03000509000000000000" pitchFamily="65" charset="-120"/>
                <a:ea typeface="標楷體" panose="03000509000000000000" pitchFamily="65" charset="-120"/>
              </a:rPr>
              <a:t>狀態與家庭規模：婚姻趨勢的改變牽動許多產品的銷售。</a:t>
            </a:r>
          </a:p>
          <a:p>
            <a:r>
              <a:rPr lang="zh-TW" altLang="en-US" sz="7200" dirty="0" smtClean="0">
                <a:latin typeface="標楷體" panose="03000509000000000000" pitchFamily="65" charset="-120"/>
                <a:ea typeface="標楷體" panose="03000509000000000000" pitchFamily="65" charset="-120"/>
              </a:rPr>
              <a:t>就業</a:t>
            </a:r>
            <a:r>
              <a:rPr lang="zh-TW" altLang="en-US" sz="7200" dirty="0">
                <a:latin typeface="標楷體" panose="03000509000000000000" pitchFamily="65" charset="-120"/>
                <a:ea typeface="標楷體" panose="03000509000000000000" pitchFamily="65" charset="-120"/>
              </a:rPr>
              <a:t>女性：就業女性的增加對於產品與推廣策略，具有重大的影響</a:t>
            </a:r>
            <a:endParaRPr lang="en-US" altLang="zh-TW" sz="7200" dirty="0" smtClean="0">
              <a:latin typeface="標楷體" panose="03000509000000000000" pitchFamily="65" charset="-120"/>
              <a:ea typeface="標楷體" panose="03000509000000000000" pitchFamily="65" charset="-120"/>
            </a:endParaRP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467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6195" y="564102"/>
            <a:ext cx="10515600" cy="490976"/>
          </a:xfrm>
        </p:spPr>
        <p:txBody>
          <a:bodyPr>
            <a:normAutofit fontScale="90000"/>
          </a:bodyPr>
          <a:lstStyle/>
          <a:p>
            <a:r>
              <a:rPr lang="en-US" altLang="zh-TW" dirty="0" smtClean="0">
                <a:solidFill>
                  <a:srgbClr val="FF0000"/>
                </a:solidFill>
              </a:rPr>
              <a:t>4</a:t>
            </a:r>
            <a:r>
              <a:rPr lang="en-US" altLang="zh-TW" dirty="0" smtClean="0">
                <a:solidFill>
                  <a:srgbClr val="FF0000"/>
                </a:solidFill>
                <a:latin typeface="標楷體" panose="03000509000000000000" pitchFamily="65" charset="-120"/>
                <a:ea typeface="標楷體" panose="03000509000000000000" pitchFamily="65" charset="-120"/>
              </a:rPr>
              <a:t>.</a:t>
            </a:r>
            <a:r>
              <a:rPr lang="en-US" altLang="zh-TW" dirty="0" smtClean="0">
                <a:solidFill>
                  <a:srgbClr val="0070C0"/>
                </a:solidFill>
                <a:latin typeface="標楷體" panose="03000509000000000000" pitchFamily="65" charset="-120"/>
                <a:ea typeface="標楷體" panose="03000509000000000000" pitchFamily="65" charset="-120"/>
              </a:rPr>
              <a:t>10/17</a:t>
            </a:r>
            <a:r>
              <a:rPr lang="zh-TW" altLang="en-US" dirty="0" smtClean="0">
                <a:solidFill>
                  <a:srgbClr val="0070C0"/>
                </a:solidFill>
                <a:latin typeface="標楷體" panose="03000509000000000000" pitchFamily="65" charset="-120"/>
                <a:ea typeface="標楷體" panose="03000509000000000000" pitchFamily="65" charset="-120"/>
              </a:rPr>
              <a:t> 行銷期中考  </a:t>
            </a:r>
            <a:r>
              <a:rPr lang="en-US" altLang="zh-TW" dirty="0" smtClean="0">
                <a:solidFill>
                  <a:srgbClr val="0070C0"/>
                </a:solidFill>
                <a:latin typeface="標楷體" panose="03000509000000000000" pitchFamily="65" charset="-120"/>
                <a:ea typeface="標楷體" panose="03000509000000000000" pitchFamily="65" charset="-120"/>
              </a:rPr>
              <a:t>50%+</a:t>
            </a:r>
            <a:r>
              <a:rPr lang="zh-TW" altLang="en-US" dirty="0" smtClean="0">
                <a:solidFill>
                  <a:srgbClr val="0070C0"/>
                </a:solidFill>
                <a:latin typeface="標楷體" panose="03000509000000000000" pitchFamily="65" charset="-120"/>
                <a:ea typeface="標楷體" panose="03000509000000000000" pitchFamily="65" charset="-120"/>
              </a:rPr>
              <a:t> </a:t>
            </a:r>
            <a:r>
              <a:rPr lang="en-US" altLang="zh-TW" dirty="0" smtClean="0">
                <a:solidFill>
                  <a:srgbClr val="0070C0"/>
                </a:solidFill>
                <a:latin typeface="標楷體" panose="03000509000000000000" pitchFamily="65" charset="-120"/>
                <a:ea typeface="標楷體" panose="03000509000000000000" pitchFamily="65" charset="-120"/>
              </a:rPr>
              <a:t>10</a:t>
            </a:r>
            <a:r>
              <a:rPr lang="zh-TW" altLang="en-US" dirty="0" smtClean="0">
                <a:solidFill>
                  <a:srgbClr val="0070C0"/>
                </a:solidFill>
                <a:latin typeface="標楷體" panose="03000509000000000000" pitchFamily="65" charset="-120"/>
                <a:ea typeface="標楷體" panose="03000509000000000000" pitchFamily="65" charset="-120"/>
              </a:rPr>
              <a:t>題填充題</a:t>
            </a: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       </a:t>
            </a:r>
            <a:r>
              <a:rPr lang="zh-TW" altLang="en-US" sz="3100" dirty="0" smtClean="0">
                <a:solidFill>
                  <a:srgbClr val="FF0000"/>
                </a:solidFill>
                <a:latin typeface="標楷體" panose="03000509000000000000" pitchFamily="65" charset="-120"/>
                <a:ea typeface="標楷體" panose="03000509000000000000" pitchFamily="65" charset="-120"/>
              </a:rPr>
              <a:t>四大主題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偏好排序</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 第</a:t>
            </a:r>
            <a:r>
              <a:rPr lang="en-US" altLang="zh-TW" sz="3100" dirty="0" smtClean="0">
                <a:solidFill>
                  <a:srgbClr val="FF0000"/>
                </a:solidFill>
                <a:latin typeface="標楷體" panose="03000509000000000000" pitchFamily="65" charset="-120"/>
                <a:ea typeface="標楷體" panose="03000509000000000000" pitchFamily="65" charset="-120"/>
              </a:rPr>
              <a:t>5</a:t>
            </a:r>
            <a:r>
              <a:rPr lang="zh-TW" altLang="en-US" sz="3100" dirty="0" smtClean="0">
                <a:solidFill>
                  <a:srgbClr val="FF0000"/>
                </a:solidFill>
                <a:latin typeface="標楷體" panose="03000509000000000000" pitchFamily="65" charset="-120"/>
                <a:ea typeface="標楷體" panose="03000509000000000000" pitchFamily="65" charset="-120"/>
              </a:rPr>
              <a:t>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對老師的建議</a:t>
            </a:r>
            <a:r>
              <a:rPr lang="zh-TW" altLang="en-US" sz="3100" dirty="0"/>
              <a:t/>
            </a:r>
            <a:br>
              <a:rPr lang="zh-TW" altLang="en-US" sz="3100" dirty="0"/>
            </a:br>
            <a:endParaRPr lang="zh-TW" altLang="en-US" sz="31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87569" y="1591162"/>
            <a:ext cx="11852031" cy="5067545"/>
          </a:xfrm>
        </p:spPr>
        <p:txBody>
          <a:bodyPr>
            <a:normAutofit fontScale="25000" lnSpcReduction="20000"/>
          </a:bodyPr>
          <a:lstStyle/>
          <a:p>
            <a:pPr marL="0" indent="0">
              <a:spcBef>
                <a:spcPct val="50000"/>
              </a:spcBef>
              <a:buNone/>
            </a:pPr>
            <a:r>
              <a:rPr lang="en-US" altLang="zh-TW" sz="9600" dirty="0" smtClean="0">
                <a:latin typeface="標楷體" panose="03000509000000000000" pitchFamily="65" charset="-120"/>
                <a:ea typeface="標楷體" panose="03000509000000000000" pitchFamily="65" charset="-120"/>
              </a:rPr>
              <a:t>10.</a:t>
            </a:r>
            <a:r>
              <a:rPr lang="zh-TW" altLang="en-US" sz="9600" dirty="0" smtClean="0">
                <a:latin typeface="標楷體" panose="03000509000000000000" pitchFamily="65" charset="-120"/>
                <a:ea typeface="標楷體" panose="03000509000000000000" pitchFamily="65" charset="-120"/>
              </a:rPr>
              <a:t>請依以下 </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 大主題</a:t>
            </a:r>
            <a:r>
              <a:rPr lang="en-US" altLang="zh-TW" sz="9600" dirty="0" smtClean="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依最喜歡與教無興趣偏好排序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並</a:t>
            </a:r>
            <a:r>
              <a:rPr lang="zh-TW" altLang="en-US" sz="9600" dirty="0">
                <a:latin typeface="標楷體" panose="03000509000000000000" pitchFamily="65" charset="-120"/>
                <a:ea typeface="標楷體" panose="03000509000000000000" pitchFamily="65" charset="-120"/>
              </a:rPr>
              <a:t>陳述原因</a:t>
            </a:r>
            <a:r>
              <a:rPr lang="zh-TW" altLang="en-US" sz="9600" dirty="0" smtClean="0">
                <a:latin typeface="標楷體" panose="03000509000000000000" pitchFamily="65" charset="-120"/>
                <a:ea typeface="標楷體" panose="03000509000000000000" pitchFamily="65" charset="-120"/>
              </a:rPr>
              <a:t>與改善建議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開放題</a:t>
            </a:r>
            <a:r>
              <a:rPr lang="en-US" altLang="zh-TW" sz="9600" dirty="0" smtClean="0">
                <a:latin typeface="標楷體" panose="03000509000000000000" pitchFamily="65" charset="-120"/>
                <a:ea typeface="標楷體" panose="03000509000000000000" pitchFamily="65" charset="-120"/>
              </a:rPr>
              <a:t>)</a:t>
            </a:r>
          </a:p>
          <a:p>
            <a:pPr marL="0" indent="0">
              <a:spcBef>
                <a:spcPct val="50000"/>
              </a:spcBef>
              <a:buNone/>
            </a:pPr>
            <a:endParaRPr lang="en-US" altLang="zh-TW" sz="9600" dirty="0" smtClean="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理論</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zh-TW" altLang="en-US" sz="9600" dirty="0" smtClean="0">
                <a:latin typeface="標楷體" panose="03000509000000000000" pitchFamily="65" charset="-120"/>
                <a:ea typeface="標楷體" panose="03000509000000000000" pitchFamily="65" charset="-120"/>
              </a:rPr>
              <a:t>行銷 </a:t>
            </a:r>
            <a:r>
              <a:rPr lang="en-US" altLang="zh-TW" sz="9600" dirty="0" smtClean="0">
                <a:latin typeface="標楷體" panose="03000509000000000000" pitchFamily="65" charset="-120"/>
                <a:ea typeface="標楷體" panose="03000509000000000000" pitchFamily="65" charset="-120"/>
              </a:rPr>
              <a:t>(retail.4P…) .</a:t>
            </a:r>
            <a:r>
              <a:rPr lang="zh-TW" altLang="en-US" sz="9600" dirty="0" smtClean="0">
                <a:latin typeface="標楷體" panose="03000509000000000000" pitchFamily="65" charset="-120"/>
                <a:ea typeface="標楷體" panose="03000509000000000000" pitchFamily="65" charset="-120"/>
              </a:rPr>
              <a:t>網路</a:t>
            </a:r>
            <a:r>
              <a:rPr lang="en-US" altLang="zh-TW" sz="9600" dirty="0" smtClean="0">
                <a:latin typeface="標楷體" panose="03000509000000000000" pitchFamily="65" charset="-120"/>
                <a:ea typeface="標楷體" panose="03000509000000000000" pitchFamily="65" charset="-120"/>
              </a:rPr>
              <a:t>(</a:t>
            </a:r>
            <a:r>
              <a:rPr lang="en-US" altLang="zh-TW" sz="9600" dirty="0" err="1" smtClean="0">
                <a:latin typeface="標楷體" panose="03000509000000000000" pitchFamily="65" charset="-120"/>
                <a:ea typeface="標楷體" panose="03000509000000000000" pitchFamily="65" charset="-120"/>
              </a:rPr>
              <a:t>MIS.AP.LBS.Youtube.FB</a:t>
            </a:r>
            <a:r>
              <a:rPr lang="en-US" altLang="zh-TW" sz="9600" dirty="0" smtClean="0">
                <a:latin typeface="標楷體" panose="03000509000000000000" pitchFamily="65" charset="-120"/>
                <a:ea typeface="標楷體" panose="03000509000000000000" pitchFamily="65" charset="-120"/>
              </a:rPr>
              <a:t> ..)</a:t>
            </a:r>
            <a:endParaRPr lang="zh-TW" altLang="en-US" sz="9600" dirty="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a:t>
            </a:r>
            <a:r>
              <a:rPr lang="zh-TW" altLang="en-US" sz="9600" dirty="0">
                <a:latin typeface="標楷體" panose="03000509000000000000" pitchFamily="65" charset="-120"/>
                <a:ea typeface="標楷體" panose="03000509000000000000" pitchFamily="65" charset="-120"/>
              </a:rPr>
              <a:t>實務</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en-US" altLang="zh-TW" sz="9600" dirty="0" err="1" smtClean="0">
                <a:latin typeface="標楷體" pitchFamily="65" charset="-120"/>
                <a:ea typeface="標楷體" pitchFamily="65" charset="-120"/>
                <a:hlinkClick r:id="rId2"/>
              </a:rPr>
              <a:t>like@.</a:t>
            </a:r>
            <a:r>
              <a:rPr lang="en-US" altLang="zh-TW" sz="9600" dirty="0" err="1" smtClean="0">
                <a:latin typeface="標楷體" pitchFamily="65" charset="-120"/>
                <a:ea typeface="標楷體" pitchFamily="65" charset="-120"/>
              </a:rPr>
              <a:t>.KTV</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老人長照</a:t>
            </a:r>
            <a:r>
              <a:rPr lang="en-US" altLang="zh-TW" sz="9600" dirty="0" smtClean="0">
                <a:latin typeface="標楷體" pitchFamily="65" charset="-120"/>
                <a:ea typeface="標楷體" pitchFamily="65" charset="-120"/>
              </a:rPr>
              <a:t>. </a:t>
            </a: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個案主題</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18</a:t>
            </a:r>
            <a:r>
              <a:rPr lang="zh-TW" altLang="en-US" sz="9600" dirty="0" smtClean="0">
                <a:latin typeface="標楷體" pitchFamily="65" charset="-120"/>
                <a:ea typeface="標楷體" pitchFamily="65" charset="-120"/>
              </a:rPr>
              <a:t>庄</a:t>
            </a:r>
            <a:r>
              <a:rPr lang="en-US" altLang="zh-TW" sz="9600" dirty="0" smtClean="0">
                <a:latin typeface="標楷體" pitchFamily="65" charset="-120"/>
                <a:ea typeface="標楷體" pitchFamily="65" charset="-120"/>
              </a:rPr>
              <a:t>.Blog(MV).</a:t>
            </a:r>
            <a:r>
              <a:rPr lang="zh-TW" altLang="en-US" sz="9600" dirty="0" smtClean="0">
                <a:latin typeface="標楷體" pitchFamily="65" charset="-120"/>
                <a:ea typeface="標楷體" pitchFamily="65" charset="-120"/>
              </a:rPr>
              <a:t>花博</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行動支付</a:t>
            </a:r>
            <a:endParaRPr lang="en-US" altLang="zh-TW" sz="9600" dirty="0" smtClean="0">
              <a:latin typeface="標楷體" pitchFamily="65" charset="-120"/>
              <a:ea typeface="標楷體"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 </a:t>
            </a:r>
            <a:r>
              <a:rPr lang="en-US" altLang="zh-TW" sz="9600" dirty="0" err="1" smtClean="0">
                <a:latin typeface="標楷體" panose="03000509000000000000" pitchFamily="65" charset="-120"/>
                <a:ea typeface="標楷體" panose="03000509000000000000" pitchFamily="65" charset="-120"/>
              </a:rPr>
              <a:t>ppt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日期 </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依最喜歡與教無興趣</a:t>
            </a:r>
            <a:r>
              <a:rPr lang="zh-TW" altLang="en-US" sz="9600" dirty="0" smtClean="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 並陳述原因與 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solidFill>
                  <a:srgbClr val="FF0000"/>
                </a:solidFill>
                <a:latin typeface="標楷體" pitchFamily="65" charset="-120"/>
                <a:ea typeface="標楷體" pitchFamily="65" charset="-120"/>
              </a:rPr>
              <a:t>針對</a:t>
            </a:r>
            <a:r>
              <a:rPr lang="zh-TW" altLang="en-US" sz="6400" b="1" u="sng" dirty="0"/>
              <a:t>老師的</a:t>
            </a:r>
            <a:r>
              <a:rPr lang="zh-TW" altLang="en-US" sz="9600" dirty="0" smtClean="0">
                <a:solidFill>
                  <a:srgbClr val="FF0000"/>
                </a:solidFill>
                <a:latin typeface="標楷體" pitchFamily="65" charset="-120"/>
                <a:ea typeface="標楷體" pitchFamily="65" charset="-120"/>
              </a:rPr>
              <a:t>教學方法與教材興趣</a:t>
            </a:r>
            <a:r>
              <a:rPr lang="en-US" altLang="zh-TW" sz="9600" dirty="0" smtClean="0">
                <a:solidFill>
                  <a:srgbClr val="FF0000"/>
                </a:solidFill>
                <a:latin typeface="標楷體" pitchFamily="65" charset="-120"/>
                <a:ea typeface="標楷體" pitchFamily="65" charset="-120"/>
              </a:rPr>
              <a:t>.</a:t>
            </a:r>
            <a:r>
              <a:rPr lang="zh-TW" altLang="en-US" sz="9600" dirty="0">
                <a:latin typeface="標楷體" panose="03000509000000000000" pitchFamily="65" charset="-120"/>
                <a:ea typeface="標楷體" panose="03000509000000000000" pitchFamily="65" charset="-120"/>
              </a:rPr>
              <a:t>依最喜歡與教無興趣</a:t>
            </a:r>
            <a:r>
              <a:rPr lang="zh-TW" altLang="en-US" sz="9600" dirty="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並</a:t>
            </a:r>
            <a:r>
              <a:rPr lang="zh-TW" altLang="en-US" sz="9600" dirty="0">
                <a:solidFill>
                  <a:srgbClr val="FF0000"/>
                </a:solidFill>
                <a:latin typeface="標楷體" panose="03000509000000000000" pitchFamily="65" charset="-120"/>
                <a:ea typeface="標楷體" panose="03000509000000000000" pitchFamily="65" charset="-120"/>
              </a:rPr>
              <a:t>陳述原因</a:t>
            </a:r>
            <a:r>
              <a:rPr lang="zh-TW" altLang="en-US" sz="9600" dirty="0" smtClean="0">
                <a:solidFill>
                  <a:srgbClr val="FF0000"/>
                </a:solidFill>
                <a:latin typeface="標楷體" panose="03000509000000000000" pitchFamily="65" charset="-120"/>
                <a:ea typeface="標楷體" panose="03000509000000000000" pitchFamily="65" charset="-120"/>
              </a:rPr>
              <a:t>與改善建議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endParaRPr lang="en-US" altLang="zh-TW" sz="9600" dirty="0">
              <a:solidFill>
                <a:srgbClr val="FF0000"/>
              </a:solidFill>
              <a:latin typeface="標楷體" pitchFamily="65" charset="-120"/>
              <a:ea typeface="標楷體" pitchFamily="65" charset="-120"/>
            </a:endParaRPr>
          </a:p>
          <a:p>
            <a:pPr marL="0" indent="0">
              <a:spcBef>
                <a:spcPct val="50000"/>
              </a:spcBef>
              <a:buNone/>
            </a:pPr>
            <a:r>
              <a:rPr lang="en-US" altLang="zh-TW" sz="9600" dirty="0" smtClean="0">
                <a:latin typeface="標楷體" pitchFamily="65" charset="-120"/>
                <a:ea typeface="標楷體" pitchFamily="65" charset="-120"/>
              </a:rPr>
              <a:t>Ps.</a:t>
            </a:r>
            <a:r>
              <a:rPr lang="zh-TW" altLang="en-US" sz="9600" dirty="0" smtClean="0">
                <a:latin typeface="標楷體" pitchFamily="65" charset="-120"/>
                <a:ea typeface="標楷體" pitchFamily="65" charset="-120"/>
              </a:rPr>
              <a:t>一題 </a:t>
            </a:r>
            <a:r>
              <a:rPr lang="en-US" altLang="zh-TW" sz="9600" dirty="0" smtClean="0">
                <a:latin typeface="標楷體" pitchFamily="65" charset="-120"/>
                <a:ea typeface="標楷體" pitchFamily="65" charset="-120"/>
              </a:rPr>
              <a:t>10</a:t>
            </a:r>
            <a:r>
              <a:rPr lang="zh-TW" altLang="en-US" sz="9600" dirty="0" smtClean="0">
                <a:latin typeface="標楷體" pitchFamily="65" charset="-120"/>
                <a:ea typeface="標楷體" pitchFamily="65" charset="-120"/>
              </a:rPr>
              <a:t> 分</a:t>
            </a:r>
            <a:r>
              <a:rPr lang="en-US" altLang="zh-TW" sz="9600" dirty="0" smtClean="0">
                <a:latin typeface="標楷體" pitchFamily="65" charset="-120"/>
                <a:ea typeface="標楷體" pitchFamily="65" charset="-120"/>
              </a:rPr>
              <a:t>.</a:t>
            </a:r>
            <a:r>
              <a:rPr lang="en-US" altLang="zh-TW" sz="9600" dirty="0">
                <a:solidFill>
                  <a:srgbClr val="FF0000"/>
                </a:solidFill>
                <a:latin typeface="標楷體" panose="03000509000000000000" pitchFamily="65" charset="-120"/>
                <a:ea typeface="標楷體" panose="03000509000000000000" pitchFamily="65" charset="-120"/>
              </a:rPr>
              <a:t> </a:t>
            </a:r>
            <a:r>
              <a:rPr lang="en-US" altLang="zh-TW" sz="9600" dirty="0" smtClean="0">
                <a:solidFill>
                  <a:srgbClr val="FF0000"/>
                </a:solidFill>
                <a:latin typeface="標楷體" panose="03000509000000000000" pitchFamily="65" charset="-120"/>
                <a:ea typeface="標楷體" panose="03000509000000000000" pitchFamily="65" charset="-120"/>
              </a:rPr>
              <a:t>5</a:t>
            </a:r>
            <a:r>
              <a:rPr lang="zh-TW" altLang="en-US" sz="9600" dirty="0">
                <a:latin typeface="標楷體" pitchFamily="65" charset="-120"/>
                <a:ea typeface="標楷體" pitchFamily="65" charset="-120"/>
              </a:rPr>
              <a:t>題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分 占總分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a:t>
            </a:r>
            <a:r>
              <a:rPr lang="en-US" altLang="zh-TW" sz="9600" dirty="0">
                <a:solidFill>
                  <a:srgbClr val="0070C0"/>
                </a:solidFill>
                <a:latin typeface="標楷體" panose="03000509000000000000" pitchFamily="65" charset="-120"/>
                <a:ea typeface="標楷體" panose="03000509000000000000" pitchFamily="65" charset="-120"/>
              </a:rPr>
              <a:t> 10</a:t>
            </a:r>
            <a:r>
              <a:rPr lang="zh-TW" altLang="en-US" sz="9600" dirty="0">
                <a:solidFill>
                  <a:srgbClr val="0070C0"/>
                </a:solidFill>
                <a:latin typeface="標楷體" panose="03000509000000000000" pitchFamily="65" charset="-120"/>
                <a:ea typeface="標楷體" panose="03000509000000000000" pitchFamily="65" charset="-120"/>
              </a:rPr>
              <a:t>題填充</a:t>
            </a:r>
            <a:r>
              <a:rPr lang="zh-TW" altLang="en-US" sz="9600" dirty="0" smtClean="0">
                <a:solidFill>
                  <a:srgbClr val="0070C0"/>
                </a:solidFill>
                <a:latin typeface="標楷體" panose="03000509000000000000" pitchFamily="65" charset="-120"/>
                <a:ea typeface="標楷體" panose="03000509000000000000" pitchFamily="65" charset="-120"/>
              </a:rPr>
              <a:t>題</a:t>
            </a:r>
            <a:r>
              <a:rPr lang="zh-TW" altLang="en-US" sz="9600" dirty="0">
                <a:latin typeface="標楷體" pitchFamily="65" charset="-120"/>
                <a:ea typeface="標楷體" pitchFamily="65" charset="-120"/>
              </a:rPr>
              <a:t>一題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模擬分數 </a:t>
            </a:r>
            <a:r>
              <a:rPr lang="en-US" altLang="zh-TW" sz="9600" dirty="0" smtClean="0">
                <a:latin typeface="標楷體" pitchFamily="65" charset="-120"/>
                <a:ea typeface="標楷體" pitchFamily="65" charset="-120"/>
              </a:rPr>
              <a:t>100</a:t>
            </a:r>
            <a:r>
              <a:rPr lang="zh-TW" altLang="en-US" sz="9600" dirty="0" smtClean="0">
                <a:latin typeface="標楷體" pitchFamily="65" charset="-120"/>
                <a:ea typeface="標楷體" pitchFamily="65" charset="-120"/>
              </a:rPr>
              <a:t>分</a:t>
            </a:r>
            <a:endParaRPr lang="en-US" altLang="zh-TW" sz="9600" dirty="0" smtClean="0">
              <a:latin typeface="標楷體" pitchFamily="65" charset="-120"/>
              <a:ea typeface="標楷體" pitchFamily="65" charset="-120"/>
            </a:endParaRPr>
          </a:p>
          <a:p>
            <a:pPr marL="0" indent="0">
              <a:spcBef>
                <a:spcPct val="50000"/>
              </a:spcBef>
              <a:buNone/>
            </a:pPr>
            <a:r>
              <a:rPr lang="en-US" altLang="zh-TW" sz="9600" dirty="0" smtClean="0">
                <a:solidFill>
                  <a:srgbClr val="FF0000"/>
                </a:solidFill>
                <a:latin typeface="標楷體" panose="03000509000000000000" pitchFamily="65" charset="-120"/>
                <a:ea typeface="標楷體" panose="03000509000000000000" pitchFamily="65" charset="-120"/>
              </a:rPr>
              <a:t>Ps.</a:t>
            </a:r>
            <a:r>
              <a:rPr lang="zh-TW" altLang="en-US" sz="9600" dirty="0">
                <a:solidFill>
                  <a:srgbClr val="0070C0"/>
                </a:solidFill>
                <a:latin typeface="標楷體" panose="03000509000000000000" pitchFamily="65" charset="-120"/>
                <a:ea typeface="標楷體" panose="03000509000000000000" pitchFamily="65" charset="-120"/>
              </a:rPr>
              <a:t>填充</a:t>
            </a:r>
            <a:r>
              <a:rPr lang="zh-TW" altLang="en-US" sz="9600" dirty="0" smtClean="0">
                <a:solidFill>
                  <a:srgbClr val="0070C0"/>
                </a:solidFill>
                <a:latin typeface="標楷體" panose="03000509000000000000" pitchFamily="65" charset="-120"/>
                <a:ea typeface="標楷體" panose="03000509000000000000" pitchFamily="65" charset="-120"/>
              </a:rPr>
              <a:t>題 </a:t>
            </a:r>
            <a:r>
              <a:rPr lang="en-US" altLang="zh-TW" sz="9600" dirty="0" smtClean="0">
                <a:solidFill>
                  <a:srgbClr val="0070C0"/>
                </a:solidFill>
                <a:latin typeface="標楷體" panose="03000509000000000000" pitchFamily="65" charset="-120"/>
                <a:ea typeface="標楷體" panose="03000509000000000000" pitchFamily="65" charset="-120"/>
              </a:rPr>
              <a:t>1</a:t>
            </a:r>
            <a:r>
              <a:rPr lang="zh-TW" altLang="en-US" sz="9600" dirty="0" smtClean="0">
                <a:latin typeface="標楷體" pitchFamily="65" charset="-120"/>
                <a:ea typeface="標楷體" pitchFamily="65" charset="-120"/>
              </a:rPr>
              <a:t>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p>
          <a:p>
            <a:pPr marL="0" indent="0">
              <a:spcBef>
                <a:spcPct val="50000"/>
              </a:spcBef>
              <a:buNone/>
            </a:pP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2</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:5+5</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3</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:4+3+3</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4</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4+2+2+2.</a:t>
            </a:r>
            <a:r>
              <a:rPr lang="en-US" altLang="zh-TW" sz="9600" dirty="0">
                <a:latin typeface="標楷體" pitchFamily="65" charset="-120"/>
                <a:ea typeface="標楷體" pitchFamily="65" charset="-120"/>
              </a:rPr>
              <a:t> 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5</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2+2+2+2+2</a:t>
            </a:r>
          </a:p>
          <a:p>
            <a:pPr marL="342900" indent="-342900">
              <a:spcBef>
                <a:spcPct val="50000"/>
              </a:spcBef>
              <a:buFontTx/>
              <a:buAutoNum type="arabicPeriod"/>
            </a:pPr>
            <a:endParaRPr lang="zh-TW" altLang="en-US" sz="24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575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23393" y="1139868"/>
            <a:ext cx="10402711" cy="5097444"/>
          </a:xfrm>
        </p:spPr>
      </p:pic>
      <p:sp>
        <p:nvSpPr>
          <p:cNvPr id="2" name="文字方塊 1"/>
          <p:cNvSpPr txBox="1"/>
          <p:nvPr/>
        </p:nvSpPr>
        <p:spPr>
          <a:xfrm>
            <a:off x="3569917" y="450937"/>
            <a:ext cx="4158641" cy="461665"/>
          </a:xfrm>
          <a:prstGeom prst="rect">
            <a:avLst/>
          </a:prstGeom>
          <a:noFill/>
        </p:spPr>
        <p:txBody>
          <a:bodyPr wrap="square" rtlCol="0">
            <a:spAutoFit/>
          </a:bodyPr>
          <a:lstStyle/>
          <a:p>
            <a:r>
              <a:rPr lang="en-US" altLang="zh-TW" sz="2400" b="1" dirty="0">
                <a:solidFill>
                  <a:srgbClr val="FF0000"/>
                </a:solidFill>
              </a:rPr>
              <a:t>4  </a:t>
            </a:r>
            <a:r>
              <a:rPr lang="zh-TW" altLang="en-US" sz="2400" b="1" dirty="0" smtClean="0">
                <a:solidFill>
                  <a:srgbClr val="FF0000"/>
                </a:solidFill>
              </a:rPr>
              <a:t>種</a:t>
            </a:r>
            <a:r>
              <a:rPr lang="zh-TW" altLang="en-US" sz="2400" b="1" dirty="0">
                <a:solidFill>
                  <a:srgbClr val="FF0000"/>
                </a:solidFill>
              </a:rPr>
              <a:t>網路</a:t>
            </a:r>
            <a:r>
              <a:rPr lang="zh-TW" altLang="en-US" sz="2400" b="1" dirty="0" smtClean="0">
                <a:solidFill>
                  <a:srgbClr val="FF0000"/>
                </a:solidFill>
              </a:rPr>
              <a:t>資訊科技</a:t>
            </a:r>
            <a:r>
              <a:rPr lang="en-US" altLang="zh-TW" sz="2400" b="1" dirty="0" smtClean="0">
                <a:solidFill>
                  <a:srgbClr val="FF0000"/>
                </a:solidFill>
              </a:rPr>
              <a:t>-</a:t>
            </a:r>
            <a:r>
              <a:rPr lang="zh-TW" altLang="en-US" sz="2400" b="1" dirty="0">
                <a:solidFill>
                  <a:srgbClr val="FF0000"/>
                </a:solidFill>
              </a:rPr>
              <a:t>整合</a:t>
            </a:r>
            <a:r>
              <a:rPr lang="zh-TW" altLang="en-US" sz="2400" b="1" dirty="0" smtClean="0">
                <a:solidFill>
                  <a:srgbClr val="FF0000"/>
                </a:solidFill>
              </a:rPr>
              <a:t>功能</a:t>
            </a:r>
            <a:endParaRPr lang="zh-TW" altLang="en-US" sz="2400" dirty="0"/>
          </a:p>
        </p:txBody>
      </p:sp>
    </p:spTree>
    <p:extLst>
      <p:ext uri="{BB962C8B-B14F-4D97-AF65-F5344CB8AC3E}">
        <p14:creationId xmlns:p14="http://schemas.microsoft.com/office/powerpoint/2010/main" val="2305513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03512" y="620688"/>
            <a:ext cx="8856984" cy="5688632"/>
          </a:xfrm>
        </p:spPr>
        <p:txBody>
          <a:bodyPr>
            <a:noAutofit/>
          </a:bodyPr>
          <a:lstStyle/>
          <a:p>
            <a:r>
              <a:rPr lang="en-US" altLang="zh-TW" sz="3600" dirty="0"/>
              <a:t>1.</a:t>
            </a:r>
            <a:r>
              <a:rPr lang="zh-TW" altLang="en-US" sz="3600" dirty="0">
                <a:latin typeface="標楷體" pitchFamily="65" charset="-120"/>
                <a:ea typeface="標楷體" pitchFamily="65" charset="-120"/>
              </a:rPr>
              <a:t>什麼是管理</a:t>
            </a:r>
            <a:r>
              <a:rPr lang="zh-TW" altLang="en-US" sz="3600" dirty="0">
                <a:solidFill>
                  <a:srgbClr val="FF0000"/>
                </a:solidFill>
                <a:latin typeface="標楷體" pitchFamily="65" charset="-120"/>
                <a:ea typeface="標楷體" pitchFamily="65" charset="-120"/>
              </a:rPr>
              <a:t>資訊系統</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之</a:t>
            </a:r>
            <a:r>
              <a:rPr lang="en-US" altLang="zh-TW" sz="3600" dirty="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a:t>2.</a:t>
            </a:r>
            <a:r>
              <a:rPr lang="zh-TW" altLang="en-US" sz="3600" dirty="0"/>
              <a:t> </a:t>
            </a:r>
            <a:r>
              <a:rPr lang="en-US" altLang="zh-TW" sz="3600" dirty="0">
                <a:latin typeface="標楷體" pitchFamily="65" charset="-120"/>
                <a:ea typeface="標楷體" pitchFamily="65" charset="-120"/>
              </a:rPr>
              <a:t>MK-IS and SCM-IS</a:t>
            </a:r>
            <a:r>
              <a:rPr lang="zh-TW" altLang="en-US" sz="3600" dirty="0">
                <a:latin typeface="標楷體" pitchFamily="65" charset="-120"/>
                <a:ea typeface="標楷體" pitchFamily="65" charset="-120"/>
              </a:rPr>
              <a:t> </a:t>
            </a:r>
            <a:r>
              <a:rPr lang="zh-TW" altLang="en-US" sz="3600" dirty="0"/>
              <a:t>為何 </a:t>
            </a:r>
            <a:r>
              <a:rPr lang="en-US" altLang="zh-TW" sz="3600" dirty="0"/>
              <a:t>?</a:t>
            </a:r>
            <a:endParaRPr lang="zh-TW" altLang="en-US" sz="3600" dirty="0"/>
          </a:p>
          <a:p>
            <a:r>
              <a:rPr lang="en-US" altLang="zh-TW" sz="3600" dirty="0"/>
              <a:t>3. </a:t>
            </a:r>
            <a:r>
              <a:rPr lang="zh-TW" altLang="en-US" sz="3600" dirty="0"/>
              <a:t>廣義資訊的內涵</a:t>
            </a:r>
            <a:r>
              <a:rPr lang="en-US" altLang="zh-TW" sz="3600" dirty="0"/>
              <a:t> ? </a:t>
            </a:r>
            <a:r>
              <a:rPr lang="zh-TW" altLang="en-US" sz="3600" dirty="0"/>
              <a:t>請將 大數據分析資料管理金字塔的順序，依序排列 </a:t>
            </a:r>
            <a:r>
              <a:rPr lang="en-US" altLang="zh-TW" sz="3600" dirty="0"/>
              <a:t>?</a:t>
            </a:r>
          </a:p>
          <a:p>
            <a:r>
              <a:rPr lang="en-US" altLang="zh-TW" sz="3600" dirty="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p>
          <a:p>
            <a:r>
              <a:rPr lang="en-US" altLang="zh-TW" sz="36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網路問卷所使用 的 </a:t>
            </a:r>
            <a:r>
              <a:rPr lang="en-US" altLang="zh-TW" sz="3600" dirty="0">
                <a:latin typeface="標楷體" panose="03000509000000000000" pitchFamily="65" charset="-120"/>
                <a:ea typeface="標楷體" panose="03000509000000000000" pitchFamily="65" charset="-120"/>
              </a:rPr>
              <a:t>Office </a:t>
            </a:r>
            <a:r>
              <a:rPr lang="zh-TW" altLang="en-US" sz="3600" dirty="0">
                <a:latin typeface="標楷體" panose="03000509000000000000" pitchFamily="65" charset="-120"/>
                <a:ea typeface="標楷體" panose="03000509000000000000" pitchFamily="65" charset="-120"/>
              </a:rPr>
              <a:t>的 </a:t>
            </a:r>
            <a:r>
              <a:rPr lang="en-US" altLang="zh-TW" sz="3600" dirty="0">
                <a:latin typeface="標楷體" panose="03000509000000000000" pitchFamily="65" charset="-120"/>
                <a:ea typeface="標楷體" panose="03000509000000000000" pitchFamily="65" charset="-120"/>
              </a:rPr>
              <a:t>Access</a:t>
            </a:r>
            <a:r>
              <a:rPr lang="zh-TW" altLang="en-US" sz="3600" dirty="0">
                <a:latin typeface="標楷體" panose="03000509000000000000" pitchFamily="65" charset="-120"/>
                <a:ea typeface="標楷體" panose="03000509000000000000" pitchFamily="65" charset="-120"/>
              </a:rPr>
              <a:t> 資料庫 的 *</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副檔名 為何 </a:t>
            </a:r>
            <a:r>
              <a:rPr lang="en-US" altLang="zh-TW" sz="3600" dirty="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1947729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03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3137281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574559" y="644135"/>
            <a:ext cx="8856984" cy="5400600"/>
          </a:xfrm>
        </p:spPr>
        <p:txBody>
          <a:bodyPr>
            <a:noAutofit/>
          </a:bodyPr>
          <a:lstStyle/>
          <a:p>
            <a:r>
              <a:rPr lang="en-US" altLang="zh-TW" sz="2400" dirty="0"/>
              <a:t>1.</a:t>
            </a:r>
            <a:r>
              <a:rPr lang="zh-TW" altLang="en-US" sz="2400" dirty="0">
                <a:latin typeface="標楷體" pitchFamily="65" charset="-120"/>
                <a:ea typeface="標楷體" pitchFamily="65" charset="-120"/>
              </a:rPr>
              <a:t>什麼是管理資訊系統</a:t>
            </a:r>
            <a:r>
              <a:rPr lang="en-US" altLang="zh-TW" sz="2400" dirty="0">
                <a:latin typeface="標楷體" pitchFamily="65" charset="-120"/>
                <a:ea typeface="標楷體" pitchFamily="65" charset="-120"/>
              </a:rPr>
              <a:t>(M-IS)</a:t>
            </a:r>
            <a:r>
              <a:rPr lang="zh-TW" altLang="en-US" sz="2400" dirty="0">
                <a:latin typeface="標楷體" pitchFamily="65" charset="-120"/>
                <a:ea typeface="標楷體" pitchFamily="65" charset="-120"/>
              </a:rPr>
              <a:t>之</a:t>
            </a:r>
            <a:r>
              <a:rPr lang="en-US" altLang="zh-TW" sz="2400" dirty="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a:t>2.</a:t>
            </a:r>
            <a:r>
              <a:rPr lang="zh-TW" altLang="en-US" sz="2400" dirty="0"/>
              <a:t> </a:t>
            </a:r>
            <a:r>
              <a:rPr lang="en-US" altLang="zh-TW" sz="2400" dirty="0">
                <a:latin typeface="標楷體" pitchFamily="65" charset="-120"/>
                <a:ea typeface="標楷體" pitchFamily="65" charset="-120"/>
              </a:rPr>
              <a:t>MK-IS and SCM-IS</a:t>
            </a:r>
            <a:r>
              <a:rPr lang="zh-TW" altLang="en-US" sz="2400" dirty="0">
                <a:latin typeface="標楷體" pitchFamily="65" charset="-120"/>
                <a:ea typeface="標楷體" pitchFamily="65" charset="-120"/>
              </a:rPr>
              <a:t> </a:t>
            </a:r>
            <a:r>
              <a:rPr lang="zh-TW" altLang="en-US" sz="2400" dirty="0"/>
              <a:t>為何 </a:t>
            </a:r>
            <a:r>
              <a:rPr lang="en-US" altLang="zh-TW" sz="2400" dirty="0"/>
              <a:t>?</a:t>
            </a:r>
            <a:endParaRPr lang="zh-TW" altLang="en-US" sz="2400" dirty="0"/>
          </a:p>
          <a:p>
            <a:r>
              <a:rPr lang="en-US" altLang="zh-TW" sz="2400" dirty="0"/>
              <a:t>3. </a:t>
            </a:r>
            <a:r>
              <a:rPr lang="zh-TW" altLang="en-US" sz="2400" dirty="0"/>
              <a:t>廣義資訊的內涵</a:t>
            </a:r>
            <a:r>
              <a:rPr lang="en-US" altLang="zh-TW" sz="2400" dirty="0"/>
              <a:t> ? </a:t>
            </a:r>
            <a:r>
              <a:rPr lang="zh-TW" altLang="en-US" sz="2400" dirty="0"/>
              <a:t>請將 大數據分析資料管理金字塔的順序，依序排列 </a:t>
            </a:r>
            <a:r>
              <a:rPr lang="en-US" altLang="zh-TW" sz="2400" dirty="0"/>
              <a:t>?</a:t>
            </a:r>
          </a:p>
          <a:p>
            <a:r>
              <a:rPr lang="en-US" altLang="zh-TW" sz="2400" dirty="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t>9.</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10.</a:t>
            </a:r>
            <a:r>
              <a:rPr lang="zh-TW" altLang="en-US" sz="1800" dirty="0"/>
              <a:t>行銷管理 中 之 </a:t>
            </a:r>
            <a:r>
              <a:rPr lang="en-US" altLang="zh-TW" sz="1800" dirty="0"/>
              <a:t>4 P</a:t>
            </a:r>
            <a:r>
              <a:rPr lang="zh-TW" altLang="en-US" sz="1800" dirty="0"/>
              <a:t>為何 </a:t>
            </a:r>
            <a:r>
              <a:rPr lang="en-US" altLang="zh-TW" sz="1800" dirty="0"/>
              <a:t>?</a:t>
            </a:r>
          </a:p>
          <a:p>
            <a:r>
              <a:rPr lang="en-US" altLang="zh-TW" sz="1800" dirty="0"/>
              <a:t>11.</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12.</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t>13.</a:t>
            </a:r>
            <a:r>
              <a:rPr lang="zh-TW" altLang="en-US" sz="1800" dirty="0"/>
              <a:t> 氣象大數據分析</a:t>
            </a:r>
            <a:r>
              <a:rPr lang="en-US" altLang="zh-TW" sz="1800" dirty="0"/>
              <a:t>-1</a:t>
            </a:r>
            <a:r>
              <a:rPr lang="zh-TW" altLang="en-US" sz="1800" dirty="0"/>
              <a:t>年均溫最低為 </a:t>
            </a:r>
            <a:r>
              <a:rPr lang="en-US" altLang="zh-TW" sz="1800" dirty="0"/>
              <a:t>?</a:t>
            </a:r>
            <a:r>
              <a:rPr lang="zh-TW" altLang="en-US" sz="1800" dirty="0"/>
              <a:t>月</a:t>
            </a:r>
            <a:r>
              <a:rPr lang="en-US" altLang="zh-TW" sz="1800" dirty="0"/>
              <a:t>.</a:t>
            </a:r>
            <a:r>
              <a:rPr lang="zh-TW" altLang="en-US" sz="1800" dirty="0"/>
              <a:t> 今年最冷寒流在 </a:t>
            </a:r>
            <a:r>
              <a:rPr lang="en-US" altLang="zh-TW" sz="1800" dirty="0"/>
              <a:t>?</a:t>
            </a:r>
            <a:r>
              <a:rPr lang="zh-TW" altLang="en-US" sz="1800" dirty="0"/>
              <a:t> 月 </a:t>
            </a:r>
            <a:r>
              <a:rPr lang="en-US" altLang="zh-TW" sz="1800" dirty="0"/>
              <a:t>(</a:t>
            </a:r>
            <a:r>
              <a:rPr lang="zh-TW" altLang="en-US" sz="1800" dirty="0"/>
              <a:t>第一波嘉義 </a:t>
            </a:r>
            <a:r>
              <a:rPr lang="en-US" altLang="zh-TW" sz="1800" dirty="0"/>
              <a:t>4.7</a:t>
            </a:r>
            <a:r>
              <a:rPr lang="zh-TW" altLang="en-US" sz="1800" dirty="0"/>
              <a:t> 度</a:t>
            </a:r>
            <a:r>
              <a:rPr lang="en-US" altLang="zh-TW" sz="1800" dirty="0"/>
              <a:t>)</a:t>
            </a:r>
          </a:p>
          <a:p>
            <a:endParaRPr lang="zh-TW" altLang="en-US" sz="1800" dirty="0"/>
          </a:p>
        </p:txBody>
      </p:sp>
    </p:spTree>
    <p:extLst>
      <p:ext uri="{BB962C8B-B14F-4D97-AF65-F5344CB8AC3E}">
        <p14:creationId xmlns:p14="http://schemas.microsoft.com/office/powerpoint/2010/main" val="1378799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7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03512" y="476672"/>
            <a:ext cx="8856984" cy="5400600"/>
          </a:xfrm>
        </p:spPr>
        <p:txBody>
          <a:bodyPr>
            <a:noAutofit/>
          </a:bodyPr>
          <a:lstStyle/>
          <a:p>
            <a:r>
              <a:rPr lang="en-US" altLang="zh-TW" sz="2400" dirty="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t>3.</a:t>
            </a:r>
            <a:r>
              <a:rPr lang="zh-TW" altLang="en-US" sz="2400" dirty="0"/>
              <a:t> </a:t>
            </a:r>
            <a:r>
              <a:rPr lang="en-US" altLang="zh-TW" sz="2400" dirty="0"/>
              <a:t>FB</a:t>
            </a:r>
            <a:r>
              <a:rPr lang="zh-TW" altLang="en-US" sz="2400" dirty="0"/>
              <a:t>臉書人口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t>?</a:t>
            </a:r>
            <a:r>
              <a:rPr lang="zh-TW" altLang="en-US" sz="2400" dirty="0"/>
              <a:t> </a:t>
            </a:r>
            <a:endParaRPr lang="en-US" altLang="zh-TW" sz="2400" dirty="0"/>
          </a:p>
          <a:p>
            <a:r>
              <a:rPr lang="en-US" altLang="zh-TW" sz="2400" dirty="0"/>
              <a:t>4.</a:t>
            </a:r>
            <a:r>
              <a:rPr lang="zh-TW" altLang="en-US" sz="2400" dirty="0"/>
              <a:t> </a:t>
            </a:r>
            <a:r>
              <a:rPr lang="zh-TW" altLang="en-US" sz="2000" dirty="0"/>
              <a:t>捷運公車 綠線環繞 文心路 是 </a:t>
            </a:r>
            <a:r>
              <a:rPr lang="en-US" altLang="zh-TW" sz="2000" dirty="0"/>
              <a:t>5?</a:t>
            </a:r>
            <a:r>
              <a:rPr lang="zh-TW" altLang="en-US" sz="2000" dirty="0"/>
              <a:t> 號</a:t>
            </a:r>
            <a:r>
              <a:rPr lang="en-US" altLang="zh-TW" sz="2000" dirty="0"/>
              <a:t>.</a:t>
            </a:r>
            <a:r>
              <a:rPr lang="zh-TW" altLang="en-US" sz="2000" dirty="0"/>
              <a:t>黃線環繞 忠明進化路 是 </a:t>
            </a:r>
            <a:r>
              <a:rPr lang="en-US" altLang="zh-TW" sz="2000" dirty="0"/>
              <a:t>5?</a:t>
            </a:r>
            <a:r>
              <a:rPr lang="zh-TW" altLang="en-US" sz="2000" dirty="0"/>
              <a:t> 號</a:t>
            </a:r>
            <a:endParaRPr lang="en-US" altLang="zh-TW" sz="2000" dirty="0"/>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何謂 中國 </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大網路公司 </a:t>
            </a:r>
            <a:r>
              <a:rPr lang="en-US" altLang="zh-TW" sz="1800" dirty="0">
                <a:latin typeface="標楷體" panose="03000509000000000000" pitchFamily="65" charset="-120"/>
                <a:ea typeface="標楷體" panose="03000509000000000000" pitchFamily="65" charset="-120"/>
              </a:rPr>
              <a:t>BAT</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latin typeface="標楷體" panose="03000509000000000000" pitchFamily="65" charset="-120"/>
                <a:ea typeface="標楷體" panose="03000509000000000000" pitchFamily="65" charset="-120"/>
              </a:rPr>
              <a:t>9.</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t>11.</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12.</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2.</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a:t>?</a:t>
            </a:r>
            <a:r>
              <a:rPr lang="zh-TW" altLang="en-US" sz="1800" dirty="0"/>
              <a:t> </a:t>
            </a:r>
            <a:r>
              <a:rPr lang="en-US" altLang="zh-TW" sz="1800" dirty="0"/>
              <a:t>4</a:t>
            </a:r>
            <a:r>
              <a:rPr lang="zh-TW" altLang="en-US" sz="1800" dirty="0"/>
              <a:t> </a:t>
            </a:r>
            <a:r>
              <a:rPr lang="en-US" altLang="zh-TW" sz="1800" dirty="0"/>
              <a:t>G</a:t>
            </a:r>
            <a:r>
              <a:rPr lang="zh-TW" altLang="en-US" sz="1800" dirty="0"/>
              <a:t>  從幾年開始發展 </a:t>
            </a:r>
            <a:r>
              <a:rPr lang="en-US" altLang="zh-TW" sz="1800" dirty="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1942716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3087" y="282747"/>
            <a:ext cx="10515600" cy="1325563"/>
          </a:xfrm>
        </p:spPr>
        <p:txBody>
          <a:bodyPr/>
          <a:lstStyle/>
          <a:p>
            <a:r>
              <a:rPr lang="en-US" altLang="zh-TW" dirty="0" smtClean="0">
                <a:solidFill>
                  <a:srgbClr val="FF0000"/>
                </a:solidFill>
              </a:rPr>
              <a:t>7.</a:t>
            </a:r>
            <a:r>
              <a:rPr lang="zh-TW" altLang="en-US" dirty="0" smtClean="0">
                <a:solidFill>
                  <a:srgbClr val="FF0000"/>
                </a:solidFill>
              </a:rPr>
              <a:t>  </a:t>
            </a:r>
            <a:r>
              <a:rPr lang="en-US" altLang="zh-TW" dirty="0" smtClean="0">
                <a:solidFill>
                  <a:srgbClr val="FF0000"/>
                </a:solidFill>
              </a:rPr>
              <a:t>10/24</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r>
              <a:rPr lang="zh-TW" altLang="en-US" dirty="0"/>
              <a:t/>
            </a:r>
            <a:br>
              <a:rPr lang="zh-TW" altLang="en-US" dirty="0"/>
            </a:b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z="2400" dirty="0" smtClean="0">
                <a:latin typeface="標楷體" panose="03000509000000000000" pitchFamily="65" charset="-120"/>
                <a:ea typeface="標楷體" panose="03000509000000000000" pitchFamily="65" charset="-120"/>
              </a:rPr>
              <a:t>營收高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鴻海、和碩、廣達、台積電、中油、國泰、台塑、仁寶</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華碩代工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和碩</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宏碁代工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緯創</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供應鏈管理內涵</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策略管理</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孫子兵法  合縱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連橫</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垂直  水平</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產銷一體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金融</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零售</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5848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623392" y="1484785"/>
            <a:ext cx="109728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2283156" y="476673"/>
            <a:ext cx="6240693" cy="461665"/>
          </a:xfrm>
          <a:prstGeom prst="rect">
            <a:avLst/>
          </a:prstGeom>
          <a:noFill/>
        </p:spPr>
        <p:txBody>
          <a:bodyPr wrap="square" rtlCol="0">
            <a:spAutoFit/>
          </a:bodyPr>
          <a:lstStyle/>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4123059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03446" y="908721"/>
            <a:ext cx="10402711" cy="5217443"/>
          </a:xfrm>
        </p:spPr>
      </p:pic>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616008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527381" y="692696"/>
            <a:ext cx="10972800" cy="5383530"/>
          </a:xfrm>
        </p:spPr>
      </p:pic>
    </p:spTree>
    <p:extLst>
      <p:ext uri="{BB962C8B-B14F-4D97-AF65-F5344CB8AC3E}">
        <p14:creationId xmlns:p14="http://schemas.microsoft.com/office/powerpoint/2010/main" val="311745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3910722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4048958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989556" y="1277655"/>
            <a:ext cx="10196186" cy="4848508"/>
          </a:xfrm>
        </p:spPr>
      </p:pic>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行銷</a:t>
            </a:r>
            <a:r>
              <a:rPr lang="zh-TW" altLang="en-US" sz="3200" dirty="0">
                <a:latin typeface="標楷體" panose="03000509000000000000" pitchFamily="65" charset="-120"/>
                <a:ea typeface="標楷體" panose="03000509000000000000" pitchFamily="65" charset="-120"/>
              </a:rPr>
              <a:t>管理策略的 </a:t>
            </a:r>
            <a:r>
              <a:rPr lang="en-US" altLang="zh-TW" sz="3200" dirty="0">
                <a:latin typeface="標楷體" panose="03000509000000000000" pitchFamily="65" charset="-120"/>
                <a:ea typeface="標楷體" panose="03000509000000000000" pitchFamily="65" charset="-120"/>
              </a:rPr>
              <a:t>4 P</a:t>
            </a:r>
            <a:r>
              <a:rPr lang="zh-TW" altLang="en-US" sz="3200" dirty="0">
                <a:latin typeface="標楷體" panose="03000509000000000000" pitchFamily="65" charset="-120"/>
                <a:ea typeface="標楷體" panose="03000509000000000000" pitchFamily="65" charset="-120"/>
              </a:rPr>
              <a:t>管理策略</a:t>
            </a:r>
            <a:endParaRPr lang="zh-TW" altLang="en-US" sz="3200" b="1" dirty="0">
              <a:solidFill>
                <a:srgbClr val="FF0000"/>
              </a:solidFill>
            </a:endParaRPr>
          </a:p>
        </p:txBody>
      </p:sp>
    </p:spTree>
    <p:extLst>
      <p:ext uri="{BB962C8B-B14F-4D97-AF65-F5344CB8AC3E}">
        <p14:creationId xmlns:p14="http://schemas.microsoft.com/office/powerpoint/2010/main" val="352082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1477" y="548680"/>
            <a:ext cx="9292744" cy="5851525"/>
          </a:xfrm>
        </p:spPr>
      </p:pic>
    </p:spTree>
    <p:extLst>
      <p:ext uri="{BB962C8B-B14F-4D97-AF65-F5344CB8AC3E}">
        <p14:creationId xmlns:p14="http://schemas.microsoft.com/office/powerpoint/2010/main" val="3301011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692697"/>
            <a:ext cx="10402711" cy="5851525"/>
          </a:xfrm>
        </p:spPr>
      </p:pic>
    </p:spTree>
    <p:extLst>
      <p:ext uri="{BB962C8B-B14F-4D97-AF65-F5344CB8AC3E}">
        <p14:creationId xmlns:p14="http://schemas.microsoft.com/office/powerpoint/2010/main" val="206966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6" y="1254812"/>
            <a:ext cx="10515600" cy="5811838"/>
          </a:xfrm>
        </p:spPr>
        <p:txBody>
          <a:bodyPr>
            <a:normAutofit/>
          </a:bodyPr>
          <a:lstStyle/>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摩台指數</a:t>
            </a:r>
            <a:endParaRPr lang="en-US" altLang="zh-TW" sz="2400" dirty="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加權指數</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台指期</a:t>
            </a:r>
            <a:r>
              <a:rPr lang="en-US" altLang="zh-TW" sz="2400" dirty="0" smtClean="0">
                <a:latin typeface="標楷體" panose="03000509000000000000" pitchFamily="65" charset="-120"/>
                <a:ea typeface="標楷體" panose="03000509000000000000" pitchFamily="65" charset="-120"/>
              </a:rPr>
              <a:t>(ETF)—</a:t>
            </a:r>
            <a:r>
              <a:rPr lang="zh-TW" altLang="en-US" sz="2400" dirty="0" smtClean="0">
                <a:latin typeface="標楷體" panose="03000509000000000000" pitchFamily="65" charset="-120"/>
                <a:ea typeface="標楷體" panose="03000509000000000000" pitchFamily="65" charset="-120"/>
              </a:rPr>
              <a:t>匯率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黃金</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石油</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王股</a:t>
            </a:r>
            <a:r>
              <a:rPr lang="en-US" altLang="zh-TW" sz="2400" dirty="0" smtClean="0">
                <a:latin typeface="標楷體" panose="03000509000000000000" pitchFamily="65" charset="-120"/>
                <a:ea typeface="標楷體" panose="03000509000000000000" pitchFamily="65" charset="-120"/>
              </a:rPr>
              <a:t>Want(</a:t>
            </a:r>
            <a:r>
              <a:rPr lang="zh-TW" altLang="en-US" sz="2400" dirty="0" smtClean="0">
                <a:latin typeface="標楷體" panose="03000509000000000000" pitchFamily="65" charset="-120"/>
                <a:ea typeface="標楷體" panose="03000509000000000000" pitchFamily="65" charset="-120"/>
              </a:rPr>
              <a:t>玩股網</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p>
          <a:p>
            <a:r>
              <a:rPr lang="zh-TW" altLang="en-US" sz="2400" dirty="0" smtClean="0">
                <a:latin typeface="標楷體" panose="03000509000000000000" pitchFamily="65" charset="-120"/>
                <a:ea typeface="標楷體" panose="03000509000000000000" pitchFamily="65" charset="-120"/>
              </a:rPr>
              <a:t>道瓊指數</a:t>
            </a:r>
            <a:r>
              <a:rPr lang="en-US" altLang="zh-TW" sz="2400" dirty="0" smtClean="0">
                <a:latin typeface="標楷體" panose="03000509000000000000" pitchFamily="65" charset="-120"/>
                <a:ea typeface="標楷體" panose="03000509000000000000" pitchFamily="65" charset="-120"/>
              </a:rPr>
              <a:t>:20</a:t>
            </a:r>
            <a:r>
              <a:rPr lang="zh-TW" altLang="en-US" sz="2400" dirty="0" smtClean="0">
                <a:latin typeface="標楷體" panose="03000509000000000000" pitchFamily="65" charset="-120"/>
                <a:ea typeface="標楷體" panose="03000509000000000000" pitchFamily="65" charset="-120"/>
              </a:rPr>
              <a:t>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股票</a:t>
            </a:r>
            <a:r>
              <a:rPr lang="zh-TW" altLang="en-US" sz="2400" dirty="0">
                <a:latin typeface="標楷體" panose="03000509000000000000" pitchFamily="65" charset="-120"/>
                <a:ea typeface="標楷體" panose="03000509000000000000" pitchFamily="65" charset="-120"/>
              </a:rPr>
              <a:t>跟</a:t>
            </a:r>
            <a:r>
              <a:rPr lang="zh-TW" altLang="en-US" sz="2400" dirty="0" smtClean="0">
                <a:latin typeface="標楷體" panose="03000509000000000000" pitchFamily="65" charset="-120"/>
                <a:ea typeface="標楷體" panose="03000509000000000000" pitchFamily="65" charset="-120"/>
              </a:rPr>
              <a:t>聯準會升息有關係。</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資料→資訊→知識→智慧。</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台中摩台期與台指期</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5632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557808"/>
            <a:ext cx="8229600" cy="1143000"/>
          </a:xfrm>
        </p:spPr>
        <p:txBody>
          <a:bodyPr/>
          <a:lstStyle/>
          <a:p>
            <a:r>
              <a:rPr lang="zh-TW" altLang="en-US" dirty="0" smtClean="0">
                <a:latin typeface="標楷體" pitchFamily="65" charset="-120"/>
                <a:ea typeface="標楷體" pitchFamily="65" charset="-120"/>
              </a:rPr>
              <a:t>關於阿里巴巴的新聞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25000" lnSpcReduction="20000"/>
          </a:bodyPr>
          <a:lstStyle/>
          <a:p>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19</a:t>
            </a:r>
            <a:r>
              <a:rPr lang="zh-TW" altLang="en-US" sz="5600" dirty="0">
                <a:latin typeface="標楷體" pitchFamily="65" charset="-120"/>
                <a:ea typeface="標楷體" pitchFamily="65" charset="-120"/>
              </a:rPr>
              <a:t>號，阿里巴巴在紐約證交所完成</a:t>
            </a:r>
            <a:r>
              <a:rPr lang="en-US" altLang="zh-TW" sz="5600" dirty="0">
                <a:latin typeface="標楷體" pitchFamily="65" charset="-120"/>
                <a:ea typeface="標楷體" pitchFamily="65" charset="-120"/>
              </a:rPr>
              <a:t>IPO</a:t>
            </a:r>
            <a:r>
              <a:rPr lang="zh-TW" altLang="en-US" sz="5600" dirty="0">
                <a:latin typeface="標楷體" pitchFamily="65" charset="-120"/>
                <a:ea typeface="標楷體" pitchFamily="65" charset="-120"/>
              </a:rPr>
              <a:t>，開盤價為</a:t>
            </a:r>
            <a:r>
              <a:rPr lang="en-US" altLang="zh-TW" sz="5600" dirty="0">
                <a:latin typeface="標楷體" pitchFamily="65" charset="-120"/>
                <a:ea typeface="標楷體" pitchFamily="65" charset="-120"/>
              </a:rPr>
              <a:t>92.7</a:t>
            </a:r>
            <a:r>
              <a:rPr lang="zh-TW" altLang="en-US" sz="5600" dirty="0">
                <a:latin typeface="標楷體" pitchFamily="65" charset="-120"/>
                <a:ea typeface="標楷體" pitchFamily="65" charset="-120"/>
              </a:rPr>
              <a:t>美元，較發行價上漲了</a:t>
            </a:r>
            <a:r>
              <a:rPr lang="en-US" altLang="zh-TW" sz="5600" dirty="0">
                <a:latin typeface="標楷體" pitchFamily="65" charset="-120"/>
                <a:ea typeface="標楷體" pitchFamily="65" charset="-120"/>
              </a:rPr>
              <a:t>36%</a:t>
            </a:r>
            <a:r>
              <a:rPr lang="zh-TW" altLang="en-US" sz="5600" dirty="0">
                <a:latin typeface="標楷體" pitchFamily="65" charset="-120"/>
                <a:ea typeface="標楷體" pitchFamily="65" charset="-120"/>
              </a:rPr>
              <a:t>，而收盤價更是達到</a:t>
            </a:r>
            <a:r>
              <a:rPr lang="en-US" altLang="zh-TW" sz="5600" dirty="0">
                <a:latin typeface="標楷體" pitchFamily="65" charset="-120"/>
                <a:ea typeface="標楷體" pitchFamily="65" charset="-120"/>
              </a:rPr>
              <a:t>93.89</a:t>
            </a:r>
            <a:r>
              <a:rPr lang="zh-TW" altLang="en-US" sz="5600" dirty="0">
                <a:latin typeface="標楷體" pitchFamily="65" charset="-120"/>
                <a:ea typeface="標楷體" pitchFamily="65" charset="-120"/>
              </a:rPr>
              <a:t>美元，較發行價上漲</a:t>
            </a:r>
            <a:r>
              <a:rPr lang="en-US" altLang="zh-TW" sz="5600" dirty="0">
                <a:latin typeface="標楷體" pitchFamily="65" charset="-120"/>
                <a:ea typeface="標楷體" pitchFamily="65" charset="-120"/>
              </a:rPr>
              <a:t>38%</a:t>
            </a:r>
            <a:r>
              <a:rPr lang="zh-TW" altLang="en-US" sz="5600" dirty="0">
                <a:latin typeface="標楷體" pitchFamily="65" charset="-120"/>
                <a:ea typeface="標楷體" pitchFamily="65" charset="-120"/>
              </a:rPr>
              <a:t>。可是在阿里巴巴股票暴漲的同時，身為阿里巴巴的大股東，雅虎（</a:t>
            </a:r>
            <a:r>
              <a:rPr lang="en-US" altLang="zh-TW" sz="5600" dirty="0">
                <a:latin typeface="標楷體" pitchFamily="65" charset="-120"/>
                <a:ea typeface="標楷體" pitchFamily="65" charset="-120"/>
              </a:rPr>
              <a:t>Yahoo</a:t>
            </a:r>
            <a:r>
              <a:rPr lang="zh-TW" altLang="en-US" sz="5600" dirty="0">
                <a:latin typeface="標楷體" pitchFamily="65" charset="-120"/>
                <a:ea typeface="標楷體" pitchFamily="65" charset="-120"/>
              </a:rPr>
              <a:t>）卻顯得很慘淡，真可謂冰火兩重天。</a:t>
            </a:r>
          </a:p>
          <a:p>
            <a:r>
              <a:rPr lang="zh-TW" altLang="en-US" sz="5600" dirty="0">
                <a:latin typeface="標楷體" pitchFamily="65" charset="-120"/>
                <a:ea typeface="標楷體" pitchFamily="65" charset="-120"/>
              </a:rPr>
              <a:t>對於雅虎來說，阿里巴巴的上市本是喜事一樁。根據之前的協議，雅虎在此次上市中將拋售阿里巴巴</a:t>
            </a:r>
            <a:r>
              <a:rPr lang="en-US" altLang="zh-TW" sz="5600" dirty="0">
                <a:latin typeface="標楷體" pitchFamily="65" charset="-120"/>
                <a:ea typeface="標楷體" pitchFamily="65" charset="-120"/>
              </a:rPr>
              <a:t>4.9% </a:t>
            </a:r>
            <a:r>
              <a:rPr lang="zh-TW" altLang="en-US" sz="5600" dirty="0">
                <a:latin typeface="標楷體" pitchFamily="65" charset="-120"/>
                <a:ea typeface="標楷體" pitchFamily="65" charset="-120"/>
              </a:rPr>
              <a:t>的股票，將持股比例保持在</a:t>
            </a:r>
            <a:r>
              <a:rPr lang="en-US" altLang="zh-TW" sz="5600" dirty="0">
                <a:latin typeface="標楷體" pitchFamily="65" charset="-120"/>
                <a:ea typeface="標楷體" pitchFamily="65" charset="-120"/>
              </a:rPr>
              <a:t>16.3%</a:t>
            </a:r>
            <a:r>
              <a:rPr lang="zh-TW" altLang="en-US" sz="5600" dirty="0">
                <a:latin typeface="標楷體" pitchFamily="65" charset="-120"/>
                <a:ea typeface="標楷體" pitchFamily="65" charset="-120"/>
              </a:rPr>
              <a:t>。根據計算，雅虎通過拋售這部分股票獲得稅後收入約為</a:t>
            </a:r>
            <a:r>
              <a:rPr lang="en-US" altLang="zh-TW" sz="5600" dirty="0">
                <a:latin typeface="標楷體" pitchFamily="65" charset="-120"/>
                <a:ea typeface="標楷體" pitchFamily="65" charset="-120"/>
              </a:rPr>
              <a:t>51 </a:t>
            </a:r>
            <a:r>
              <a:rPr lang="zh-TW" altLang="en-US" sz="5600" dirty="0">
                <a:latin typeface="標楷體" pitchFamily="65" charset="-120"/>
                <a:ea typeface="標楷體" pitchFamily="65" charset="-120"/>
              </a:rPr>
              <a:t>億美元。如果按照</a:t>
            </a:r>
            <a:r>
              <a:rPr lang="en-US" altLang="zh-TW" sz="5600" dirty="0">
                <a:latin typeface="標楷體" pitchFamily="65" charset="-120"/>
                <a:ea typeface="標楷體" pitchFamily="65" charset="-120"/>
              </a:rPr>
              <a:t>38% </a:t>
            </a:r>
            <a:r>
              <a:rPr lang="zh-TW" altLang="en-US" sz="5600" dirty="0">
                <a:latin typeface="標楷體" pitchFamily="65" charset="-120"/>
                <a:ea typeface="標楷體" pitchFamily="65" charset="-120"/>
              </a:rPr>
              <a:t>的資本收益率徵稅，雅虎在阿里巴巴中所剩股權的價值約為</a:t>
            </a:r>
            <a:r>
              <a:rPr lang="en-US" altLang="zh-TW" sz="5600" dirty="0">
                <a:latin typeface="標楷體" pitchFamily="65" charset="-120"/>
                <a:ea typeface="標楷體" pitchFamily="65" charset="-120"/>
              </a:rPr>
              <a:t>234 </a:t>
            </a:r>
            <a:r>
              <a:rPr lang="zh-TW" altLang="en-US" sz="5600" dirty="0">
                <a:latin typeface="標楷體" pitchFamily="65" charset="-120"/>
                <a:ea typeface="標楷體" pitchFamily="65" charset="-120"/>
              </a:rPr>
              <a:t>億美元。</a:t>
            </a:r>
          </a:p>
          <a:p>
            <a:r>
              <a:rPr lang="zh-TW" altLang="en-US" sz="5600" dirty="0">
                <a:latin typeface="標楷體" pitchFamily="65" charset="-120"/>
                <a:ea typeface="標楷體" pitchFamily="65" charset="-120"/>
              </a:rPr>
              <a:t>但是，這帶來的結果就是：雅虎自身的核心業務價值進一步降低。一方面，阿里上市股票大漲後，來自阿里巴巴股票的價值在雅虎總價值中的比例進一步增加；另一方面，當日雅虎股票卻下跌了</a:t>
            </a:r>
            <a:r>
              <a:rPr lang="en-US" altLang="zh-TW" sz="5600" dirty="0">
                <a:latin typeface="標楷體" pitchFamily="65" charset="-120"/>
                <a:ea typeface="標楷體" pitchFamily="65" charset="-120"/>
              </a:rPr>
              <a:t>2.74%</a:t>
            </a:r>
            <a:r>
              <a:rPr lang="zh-TW" altLang="en-US" sz="5600" dirty="0">
                <a:latin typeface="標楷體" pitchFamily="65" charset="-120"/>
                <a:ea typeface="標楷體" pitchFamily="65" charset="-120"/>
              </a:rPr>
              <a:t>，收盤於</a:t>
            </a:r>
            <a:r>
              <a:rPr lang="en-US" altLang="zh-TW" sz="5600" dirty="0">
                <a:latin typeface="標楷體" pitchFamily="65" charset="-120"/>
                <a:ea typeface="標楷體" pitchFamily="65" charset="-120"/>
              </a:rPr>
              <a:t>40.93 </a:t>
            </a:r>
            <a:r>
              <a:rPr lang="zh-TW" altLang="en-US" sz="5600" dirty="0">
                <a:latin typeface="標楷體" pitchFamily="65" charset="-120"/>
                <a:ea typeface="標楷體" pitchFamily="65" charset="-120"/>
              </a:rPr>
              <a:t>美元。據分析師稱，許多雅虎的投資人希望通過雅虎股票享受到阿里巴巴的上市紅利，如今上市完成，他們自然會拋售雅虎股票。如此一來，以門戶、搜索、廣告、電子郵件和各種行動應用為代表的核心業務的價值在雅虎總價值中的比例進一步降低。</a:t>
            </a:r>
          </a:p>
          <a:p>
            <a:r>
              <a:rPr lang="zh-TW" altLang="en-US" sz="5600" dirty="0">
                <a:latin typeface="標楷體" pitchFamily="65" charset="-120"/>
                <a:ea typeface="標楷體" pitchFamily="65" charset="-120"/>
              </a:rPr>
              <a:t>據</a:t>
            </a:r>
            <a:r>
              <a:rPr lang="en-US" altLang="zh-TW" sz="5600" dirty="0">
                <a:latin typeface="標楷體" pitchFamily="65" charset="-120"/>
                <a:ea typeface="標楷體" pitchFamily="65" charset="-120"/>
                <a:hlinkClick r:id="rId2"/>
              </a:rPr>
              <a:t>WSJ</a:t>
            </a:r>
            <a:r>
              <a:rPr lang="zh-TW" altLang="en-US" sz="5600" dirty="0">
                <a:latin typeface="標楷體" pitchFamily="65" charset="-120"/>
                <a:ea typeface="標楷體" pitchFamily="65" charset="-120"/>
              </a:rPr>
              <a:t>報導，以阿里巴巴</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美元的發行價計算，雅虎的核心業務價值還有</a:t>
            </a:r>
            <a:r>
              <a:rPr lang="en-US" altLang="zh-TW" sz="5600" dirty="0">
                <a:latin typeface="標楷體" pitchFamily="65" charset="-120"/>
                <a:ea typeface="標楷體" pitchFamily="65" charset="-120"/>
              </a:rPr>
              <a:t>130</a:t>
            </a:r>
            <a:r>
              <a:rPr lang="zh-TW" altLang="en-US" sz="5600" dirty="0">
                <a:latin typeface="標楷體" pitchFamily="65" charset="-120"/>
                <a:ea typeface="標楷體" pitchFamily="65" charset="-120"/>
              </a:rPr>
              <a:t>億美元以上，但是隨著阿里巴巴股價暴漲，雅虎股價下跌。後者的的核心業務價值已降至</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億美元，再度減損了一半有餘。讓我們來看看雅虎的價值構成：</a:t>
            </a:r>
          </a:p>
          <a:p>
            <a:r>
              <a:rPr lang="zh-TW" altLang="en-US" sz="5600" dirty="0">
                <a:latin typeface="標楷體" pitchFamily="65" charset="-120"/>
                <a:ea typeface="標楷體" pitchFamily="65" charset="-120"/>
              </a:rPr>
              <a:t>第一部分，雅虎拋售阿里股份獲得的</a:t>
            </a:r>
            <a:r>
              <a:rPr lang="en-US" altLang="zh-TW" sz="5600" dirty="0">
                <a:latin typeface="標楷體" pitchFamily="65" charset="-120"/>
                <a:ea typeface="標楷體" pitchFamily="65" charset="-120"/>
              </a:rPr>
              <a:t>51</a:t>
            </a:r>
            <a:r>
              <a:rPr lang="zh-TW" altLang="en-US" sz="5600" dirty="0">
                <a:latin typeface="標楷體" pitchFamily="65" charset="-120"/>
                <a:ea typeface="標楷體" pitchFamily="65" charset="-120"/>
              </a:rPr>
              <a:t>億美元現金（稅後）；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第二部分，雅虎目前持有的阿里股權約價值</a:t>
            </a:r>
            <a:r>
              <a:rPr lang="en-US" altLang="zh-TW" sz="5600" dirty="0">
                <a:latin typeface="標楷體" pitchFamily="65" charset="-120"/>
                <a:ea typeface="標楷體" pitchFamily="65" charset="-120"/>
              </a:rPr>
              <a:t>234</a:t>
            </a:r>
            <a:r>
              <a:rPr lang="zh-TW" altLang="en-US" sz="5600" dirty="0">
                <a:latin typeface="標楷體" pitchFamily="65" charset="-120"/>
                <a:ea typeface="標楷體" pitchFamily="65" charset="-120"/>
              </a:rPr>
              <a:t>億美元（稅後）；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第三部分，雅虎在其日本公司中持有約</a:t>
            </a:r>
            <a:r>
              <a:rPr lang="en-US" altLang="zh-TW" sz="5600" dirty="0">
                <a:latin typeface="標楷體" pitchFamily="65" charset="-120"/>
                <a:ea typeface="標楷體" pitchFamily="65" charset="-120"/>
              </a:rPr>
              <a:t>50</a:t>
            </a:r>
            <a:r>
              <a:rPr lang="zh-TW" altLang="en-US" sz="5600" dirty="0">
                <a:latin typeface="標楷體" pitchFamily="65" charset="-120"/>
                <a:ea typeface="標楷體" pitchFamily="65" charset="-120"/>
              </a:rPr>
              <a:t>億美元的股票；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第四部分，雅虎目前持有</a:t>
            </a:r>
            <a:r>
              <a:rPr lang="en-US" altLang="zh-TW" sz="5600" dirty="0">
                <a:latin typeface="標楷體" pitchFamily="65" charset="-120"/>
                <a:ea typeface="標楷體" pitchFamily="65" charset="-120"/>
              </a:rPr>
              <a:t>15.5</a:t>
            </a:r>
            <a:r>
              <a:rPr lang="zh-TW" altLang="en-US" sz="5600" dirty="0">
                <a:latin typeface="標楷體" pitchFamily="65" charset="-120"/>
                <a:ea typeface="標楷體" pitchFamily="65" charset="-120"/>
              </a:rPr>
              <a:t>億美元現金（不算剛剛兌現的阿里股票）；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第五部分，雅虎的核心業務價值。</a:t>
            </a:r>
          </a:p>
          <a:p>
            <a:r>
              <a:rPr lang="zh-TW" altLang="en-US" sz="5600" dirty="0">
                <a:latin typeface="標楷體" pitchFamily="65" charset="-120"/>
                <a:ea typeface="標楷體" pitchFamily="65" charset="-120"/>
              </a:rPr>
              <a:t>然後來做個減法：目前雅虎的市值為</a:t>
            </a:r>
            <a:r>
              <a:rPr lang="en-US" altLang="zh-TW" sz="5600" dirty="0">
                <a:latin typeface="標楷體" pitchFamily="65" charset="-120"/>
                <a:ea typeface="標楷體" pitchFamily="65" charset="-120"/>
              </a:rPr>
              <a:t>418</a:t>
            </a:r>
            <a:r>
              <a:rPr lang="zh-TW" altLang="en-US" sz="5600" dirty="0">
                <a:latin typeface="標楷體" pitchFamily="65" charset="-120"/>
                <a:ea typeface="標楷體" pitchFamily="65" charset="-120"/>
              </a:rPr>
              <a:t>億美元（</a:t>
            </a:r>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20</a:t>
            </a:r>
            <a:r>
              <a:rPr lang="zh-TW" altLang="en-US" sz="5600" dirty="0">
                <a:latin typeface="標楷體" pitchFamily="65" charset="-120"/>
                <a:ea typeface="標楷體" pitchFamily="65" charset="-120"/>
              </a:rPr>
              <a:t>日收盤時），減去前面四個部分的價值，剩下約</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億美元就是雅虎核心業務的價值了。這個數字，已經低於雅虎在中國的學徒們了。目前新浪</a:t>
            </a:r>
            <a:r>
              <a:rPr lang="en-US" altLang="zh-TW" sz="5600" dirty="0">
                <a:latin typeface="標楷體" pitchFamily="65" charset="-120"/>
                <a:ea typeface="標楷體" pitchFamily="65" charset="-120"/>
              </a:rPr>
              <a:t>+ </a:t>
            </a:r>
            <a:r>
              <a:rPr lang="zh-TW" altLang="en-US" sz="5600" dirty="0">
                <a:latin typeface="標楷體" pitchFamily="65" charset="-120"/>
                <a:ea typeface="標楷體" pitchFamily="65" charset="-120"/>
              </a:rPr>
              <a:t>微博的市值超過</a:t>
            </a:r>
            <a:r>
              <a:rPr lang="en-US" altLang="zh-TW" sz="5600" dirty="0">
                <a:latin typeface="標楷體" pitchFamily="65" charset="-120"/>
                <a:ea typeface="標楷體" pitchFamily="65" charset="-120"/>
              </a:rPr>
              <a:t>70</a:t>
            </a:r>
            <a:r>
              <a:rPr lang="zh-TW" altLang="en-US" sz="5600" dirty="0">
                <a:latin typeface="標楷體" pitchFamily="65" charset="-120"/>
                <a:ea typeface="標楷體" pitchFamily="65" charset="-120"/>
              </a:rPr>
              <a:t>億美元，網易的市值為</a:t>
            </a:r>
            <a:r>
              <a:rPr lang="en-US" altLang="zh-TW" sz="5600" dirty="0">
                <a:latin typeface="標楷體" pitchFamily="65" charset="-120"/>
                <a:ea typeface="標楷體" pitchFamily="65" charset="-120"/>
              </a:rPr>
              <a:t>115</a:t>
            </a:r>
            <a:r>
              <a:rPr lang="zh-TW" altLang="en-US" sz="5600" dirty="0">
                <a:latin typeface="標楷體" pitchFamily="65" charset="-120"/>
                <a:ea typeface="標楷體" pitchFamily="65" charset="-120"/>
              </a:rPr>
              <a:t>億美元左右。</a:t>
            </a:r>
          </a:p>
          <a:p>
            <a:r>
              <a:rPr lang="zh-TW" altLang="en-US" sz="5600" dirty="0">
                <a:latin typeface="標楷體" pitchFamily="65" charset="-120"/>
                <a:ea typeface="標楷體" pitchFamily="65" charset="-120"/>
              </a:rPr>
              <a:t>看樣子，這夠雅虎執行長梅爾（</a:t>
            </a:r>
            <a:r>
              <a:rPr lang="en-US" altLang="zh-TW" sz="5600" dirty="0">
                <a:latin typeface="標楷體" pitchFamily="65" charset="-120"/>
                <a:ea typeface="標楷體" pitchFamily="65" charset="-120"/>
              </a:rPr>
              <a:t>Marissa</a:t>
            </a:r>
            <a:r>
              <a:rPr lang="zh-TW" altLang="en-US" sz="5600" dirty="0">
                <a:latin typeface="標楷體" pitchFamily="65" charset="-120"/>
                <a:ea typeface="標楷體" pitchFamily="65" charset="-120"/>
              </a:rPr>
              <a:t>　</a:t>
            </a:r>
            <a:r>
              <a:rPr lang="en-US" altLang="zh-TW" sz="5600" dirty="0">
                <a:latin typeface="標楷體" pitchFamily="65" charset="-120"/>
                <a:ea typeface="標楷體" pitchFamily="65" charset="-120"/>
              </a:rPr>
              <a:t>Mayer</a:t>
            </a:r>
            <a:r>
              <a:rPr lang="zh-TW" altLang="en-US" sz="5600" dirty="0">
                <a:latin typeface="標楷體" pitchFamily="65" charset="-120"/>
                <a:ea typeface="標楷體" pitchFamily="65" charset="-120"/>
              </a:rPr>
              <a:t>）頭疼一陣子的了。雖然梅爾酷愛購物，但她買回來的產品似乎沒有給雅虎帶來什麼實質性的收入和利潤。而其傳統的展示廣告收入也在繼續下滑中。已經有人開始預測，雅虎會不會是巨頭們的下一個收購目標？</a:t>
            </a:r>
          </a:p>
          <a:p>
            <a:r>
              <a:rPr lang="zh-TW" altLang="en-US" sz="5600" dirty="0">
                <a:latin typeface="標楷體" pitchFamily="65" charset="-120"/>
                <a:ea typeface="標楷體" pitchFamily="65" charset="-120"/>
              </a:rPr>
              <a:t>曾經，雅虎開創了網路廣告這一業務模式，讓免費的網路走進了千家萬戶，而且至今，雅虎和</a:t>
            </a:r>
            <a:r>
              <a:rPr lang="en-US" altLang="zh-TW" sz="5600" dirty="0">
                <a:latin typeface="標楷體" pitchFamily="65" charset="-120"/>
                <a:ea typeface="標楷體" pitchFamily="65" charset="-120"/>
              </a:rPr>
              <a:t>Google</a:t>
            </a:r>
            <a:r>
              <a:rPr lang="zh-TW" altLang="en-US" sz="5600" dirty="0">
                <a:latin typeface="標楷體" pitchFamily="65" charset="-120"/>
                <a:ea typeface="標楷體" pitchFamily="65" charset="-120"/>
              </a:rPr>
              <a:t>還交替把持著全球訪問量最高網站的頭把交椅。如今這樣被資本市場看空，實在是讓人不勝唏噓。</a:t>
            </a:r>
          </a:p>
          <a:p>
            <a:endParaRPr lang="zh-TW" altLang="en-US" dirty="0"/>
          </a:p>
        </p:txBody>
      </p:sp>
      <p:sp>
        <p:nvSpPr>
          <p:cNvPr id="4" name="文字方塊 3"/>
          <p:cNvSpPr txBox="1"/>
          <p:nvPr/>
        </p:nvSpPr>
        <p:spPr>
          <a:xfrm>
            <a:off x="3359696" y="116633"/>
            <a:ext cx="5400600" cy="461665"/>
          </a:xfrm>
          <a:prstGeom prst="rect">
            <a:avLst/>
          </a:prstGeom>
          <a:noFill/>
        </p:spPr>
        <p:txBody>
          <a:bodyPr wrap="square" rtlCol="0">
            <a:spAutoFit/>
          </a:bodyPr>
          <a:lstStyle/>
          <a:p>
            <a:r>
              <a:rPr lang="en-US" altLang="zh-TW" sz="2400" dirty="0">
                <a:solidFill>
                  <a:srgbClr val="FF0000"/>
                </a:solidFill>
              </a:rPr>
              <a:t>8.</a:t>
            </a:r>
            <a:r>
              <a:rPr lang="zh-TW" altLang="en-US" sz="2400" dirty="0">
                <a:solidFill>
                  <a:srgbClr val="FF0000"/>
                </a:solidFill>
              </a:rPr>
              <a:t>  </a:t>
            </a:r>
            <a:r>
              <a:rPr lang="en-US" altLang="zh-TW" sz="2400" dirty="0">
                <a:solidFill>
                  <a:srgbClr val="FF0000"/>
                </a:solidFill>
              </a:rPr>
              <a:t>11/9</a:t>
            </a:r>
            <a:r>
              <a:rPr lang="zh-TW" altLang="en-US" sz="2400" dirty="0">
                <a:solidFill>
                  <a:srgbClr val="FF0000"/>
                </a:solidFill>
              </a:rPr>
              <a:t> 行銷管理</a:t>
            </a:r>
            <a:r>
              <a:rPr lang="zh-TW" altLang="en-US" sz="2400" dirty="0">
                <a:solidFill>
                  <a:srgbClr val="FF0000"/>
                </a:solidFill>
                <a:latin typeface="標楷體" pitchFamily="65" charset="-120"/>
                <a:ea typeface="標楷體" pitchFamily="65" charset="-120"/>
              </a:rPr>
              <a:t>個案應用</a:t>
            </a:r>
            <a:endParaRPr lang="zh-TW" altLang="en-US" sz="2400" dirty="0"/>
          </a:p>
        </p:txBody>
      </p:sp>
    </p:spTree>
    <p:extLst>
      <p:ext uri="{BB962C8B-B14F-4D97-AF65-F5344CB8AC3E}">
        <p14:creationId xmlns:p14="http://schemas.microsoft.com/office/powerpoint/2010/main" val="288350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2135561" y="1268761"/>
            <a:ext cx="2895419" cy="5439877"/>
          </a:xfrm>
          <a:prstGeom prst="rect">
            <a:avLst/>
          </a:prstGeom>
          <a:noFill/>
          <a:ln w="9525">
            <a:noFill/>
            <a:miter lim="800000"/>
            <a:headEnd/>
            <a:tailEnd/>
          </a:ln>
        </p:spPr>
      </p:pic>
      <p:sp>
        <p:nvSpPr>
          <p:cNvPr id="6" name="文字方塊 5"/>
          <p:cNvSpPr txBox="1"/>
          <p:nvPr/>
        </p:nvSpPr>
        <p:spPr>
          <a:xfrm>
            <a:off x="5663952" y="1484784"/>
            <a:ext cx="3456384"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年設立。 </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商業自動化。</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86~87</a:t>
            </a:r>
            <a:r>
              <a:rPr lang="zh-TW" altLang="en-US" dirty="0">
                <a:latin typeface="標楷體" pitchFamily="65" charset="-120"/>
                <a:ea typeface="標楷體" pitchFamily="65" charset="-120"/>
              </a:rPr>
              <a:t>年北京網頁設立。</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2000</a:t>
            </a:r>
            <a:r>
              <a:rPr lang="zh-TW" altLang="en-US" dirty="0">
                <a:latin typeface="標楷體" pitchFamily="65" charset="-120"/>
                <a:ea typeface="標楷體" pitchFamily="65" charset="-120"/>
              </a:rPr>
              <a:t>年美國網路泡沫化。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中國大陸</a:t>
            </a:r>
            <a:r>
              <a:rPr lang="en-US" altLang="zh-TW" dirty="0" err="1">
                <a:latin typeface="標楷體" pitchFamily="65" charset="-120"/>
                <a:ea typeface="標楷體" pitchFamily="65" charset="-120"/>
              </a:rPr>
              <a:t>Favebook</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人人網。</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err="1">
                <a:latin typeface="標楷體" pitchFamily="65" charset="-120"/>
                <a:ea typeface="標楷體" pitchFamily="65" charset="-120"/>
              </a:rPr>
              <a:t>Sars</a:t>
            </a:r>
            <a:r>
              <a:rPr lang="zh-TW" altLang="en-US" dirty="0">
                <a:latin typeface="標楷體" pitchFamily="65" charset="-120"/>
                <a:ea typeface="標楷體" pitchFamily="65" charset="-120"/>
              </a:rPr>
              <a:t> 掏寶網踢出</a:t>
            </a:r>
            <a:r>
              <a:rPr lang="en-US" altLang="zh-TW" dirty="0">
                <a:latin typeface="標楷體" pitchFamily="65" charset="-120"/>
                <a:ea typeface="標楷體" pitchFamily="65" charset="-120"/>
              </a:rPr>
              <a:t>e-bay</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4118100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764705"/>
            <a:ext cx="8229600" cy="5361459"/>
          </a:xfrm>
        </p:spPr>
        <p:txBody>
          <a:bodyPr>
            <a:normAutofit/>
          </a:bodyPr>
          <a:lstStyle/>
          <a:p>
            <a:r>
              <a:rPr lang="zh-TW" altLang="en-US" sz="1800" dirty="0" smtClean="0">
                <a:latin typeface="標楷體" pitchFamily="65" charset="-120"/>
                <a:ea typeface="標楷體" pitchFamily="65" charset="-120"/>
              </a:rPr>
              <a:t>全球</a:t>
            </a:r>
            <a:r>
              <a:rPr lang="zh-TW" altLang="en-US" sz="1800" dirty="0">
                <a:latin typeface="標楷體" pitchFamily="65" charset="-120"/>
                <a:ea typeface="標楷體" pitchFamily="65" charset="-120"/>
              </a:rPr>
              <a:t>數據</a:t>
            </a:r>
            <a:r>
              <a:rPr lang="en-US" altLang="zh-TW" sz="1800" dirty="0">
                <a:latin typeface="標楷體" pitchFamily="65" charset="-120"/>
                <a:ea typeface="標楷體" pitchFamily="65" charset="-120"/>
              </a:rPr>
              <a:t>:</a:t>
            </a:r>
          </a:p>
        </p:txBody>
      </p:sp>
      <p:sp>
        <p:nvSpPr>
          <p:cNvPr id="4" name="文字方塊 3"/>
          <p:cNvSpPr txBox="1"/>
          <p:nvPr/>
        </p:nvSpPr>
        <p:spPr>
          <a:xfrm>
            <a:off x="3359696" y="303040"/>
            <a:ext cx="5400600" cy="830997"/>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9.11/16</a:t>
            </a:r>
            <a:r>
              <a:rPr lang="zh-TW" altLang="en-US" sz="2400" b="1" dirty="0" smtClean="0">
                <a:latin typeface="標楷體" pitchFamily="65" charset="-120"/>
                <a:ea typeface="標楷體" pitchFamily="65" charset="-120"/>
              </a:rPr>
              <a:t> 期中考</a:t>
            </a:r>
            <a:endParaRPr lang="en-US" altLang="zh-TW" sz="2400" b="1" dirty="0" smtClean="0">
              <a:latin typeface="標楷體" pitchFamily="65" charset="-120"/>
              <a:ea typeface="標楷體" pitchFamily="65" charset="-120"/>
            </a:endParaRPr>
          </a:p>
          <a:p>
            <a:pPr algn="ctr"/>
            <a:r>
              <a:rPr lang="en-US" altLang="zh-TW" sz="2400" b="1" dirty="0" smtClean="0">
                <a:latin typeface="標楷體" pitchFamily="65" charset="-120"/>
                <a:ea typeface="標楷體" pitchFamily="65" charset="-120"/>
              </a:rPr>
              <a:t>10.11/23</a:t>
            </a:r>
            <a:r>
              <a:rPr lang="zh-TW" altLang="en-US" sz="2400" b="1" dirty="0" smtClean="0">
                <a:latin typeface="標楷體" pitchFamily="65" charset="-120"/>
                <a:ea typeface="標楷體" pitchFamily="65" charset="-120"/>
              </a:rPr>
              <a:t> </a:t>
            </a:r>
            <a:r>
              <a:rPr lang="zh-TW" altLang="en-US" sz="2400" dirty="0" smtClean="0">
                <a:solidFill>
                  <a:srgbClr val="FF0000"/>
                </a:solidFill>
              </a:rPr>
              <a:t>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矩形 4"/>
          <p:cNvSpPr/>
          <p:nvPr/>
        </p:nvSpPr>
        <p:spPr>
          <a:xfrm>
            <a:off x="3215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手機人口</a:t>
            </a:r>
            <a:r>
              <a:rPr lang="en-US" altLang="zh-TW" dirty="0">
                <a:latin typeface="標楷體" pitchFamily="65" charset="-120"/>
                <a:ea typeface="標楷體" pitchFamily="65" charset="-120"/>
              </a:rPr>
              <a:t>:70</a:t>
            </a:r>
            <a:r>
              <a:rPr lang="zh-TW" altLang="en-US" dirty="0">
                <a:latin typeface="標楷體" pitchFamily="65" charset="-120"/>
                <a:ea typeface="標楷體" pitchFamily="65" charset="-120"/>
              </a:rPr>
              <a:t>億</a:t>
            </a:r>
          </a:p>
        </p:txBody>
      </p:sp>
      <p:cxnSp>
        <p:nvCxnSpPr>
          <p:cNvPr id="7" name="直線單箭頭接點 6"/>
          <p:cNvCxnSpPr>
            <a:stCxn id="5" idx="2"/>
          </p:cNvCxnSpPr>
          <p:nvPr/>
        </p:nvCxnSpPr>
        <p:spPr>
          <a:xfrm>
            <a:off x="4331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15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網路人口</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億</a:t>
            </a:r>
          </a:p>
        </p:txBody>
      </p:sp>
      <p:sp>
        <p:nvSpPr>
          <p:cNvPr id="9" name="矩形 8"/>
          <p:cNvSpPr/>
          <p:nvPr/>
        </p:nvSpPr>
        <p:spPr>
          <a:xfrm>
            <a:off x="3215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FB</a:t>
            </a:r>
          </a:p>
          <a:p>
            <a:pPr algn="ctr"/>
            <a:r>
              <a:rPr lang="en-US" altLang="zh-TW" dirty="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4295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4295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15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人口</a:t>
            </a:r>
          </a:p>
        </p:txBody>
      </p:sp>
      <p:sp>
        <p:nvSpPr>
          <p:cNvPr id="13" name="文字方塊 12"/>
          <p:cNvSpPr txBox="1"/>
          <p:nvPr/>
        </p:nvSpPr>
        <p:spPr>
          <a:xfrm>
            <a:off x="5879976" y="2276872"/>
            <a:ext cx="1368152" cy="923330"/>
          </a:xfrm>
          <a:prstGeom prst="rect">
            <a:avLst/>
          </a:prstGeom>
          <a:noFill/>
        </p:spPr>
        <p:txBody>
          <a:bodyPr wrap="square" rtlCol="0">
            <a:spAutoFit/>
          </a:bodyPr>
          <a:lstStyle/>
          <a:p>
            <a:r>
              <a:rPr lang="en-US" altLang="zh-TW" dirty="0">
                <a:latin typeface="標楷體" pitchFamily="65" charset="-120"/>
                <a:ea typeface="標楷體" pitchFamily="65" charset="-120"/>
              </a:rPr>
              <a:t>PC</a:t>
            </a:r>
          </a:p>
          <a:p>
            <a:r>
              <a:rPr lang="en-US" altLang="zh-TW" dirty="0">
                <a:latin typeface="標楷體" pitchFamily="65" charset="-120"/>
                <a:ea typeface="標楷體" pitchFamily="65" charset="-120"/>
              </a:rPr>
              <a:t>Note Book</a:t>
            </a:r>
          </a:p>
          <a:p>
            <a:r>
              <a:rPr lang="zh-TW" altLang="en-US" dirty="0">
                <a:latin typeface="標楷體" pitchFamily="65" charset="-120"/>
                <a:ea typeface="標楷體" pitchFamily="65" charset="-120"/>
              </a:rPr>
              <a:t>手機</a:t>
            </a:r>
          </a:p>
        </p:txBody>
      </p:sp>
      <p:sp>
        <p:nvSpPr>
          <p:cNvPr id="14" name="左大括弧 13"/>
          <p:cNvSpPr/>
          <p:nvPr/>
        </p:nvSpPr>
        <p:spPr>
          <a:xfrm>
            <a:off x="5519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2495600" y="5661249"/>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a:latin typeface="標楷體" pitchFamily="65" charset="-120"/>
                  <a:ea typeface="標楷體" pitchFamily="65" charset="-120"/>
                </a:rPr>
                <a:t>有線</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a:latin typeface="標楷體" pitchFamily="65" charset="-120"/>
                  <a:ea typeface="標楷體" pitchFamily="65" charset="-120"/>
                </a:rPr>
                <a:t>200M~</a:t>
              </a:r>
            </a:p>
            <a:p>
              <a:r>
                <a:rPr lang="en-US" altLang="zh-TW" dirty="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5807968" y="4726885"/>
            <a:ext cx="1512168" cy="707886"/>
          </a:xfrm>
          <a:prstGeom prst="rect">
            <a:avLst/>
          </a:prstGeom>
          <a:noFill/>
        </p:spPr>
        <p:txBody>
          <a:bodyPr wrap="square" rtlCol="0">
            <a:spAutoFit/>
          </a:bodyPr>
          <a:lstStyle/>
          <a:p>
            <a:r>
              <a:rPr lang="en-US" altLang="zh-TW" sz="2000" dirty="0">
                <a:solidFill>
                  <a:srgbClr val="FF0000"/>
                </a:solidFill>
                <a:latin typeface="標楷體" pitchFamily="65" charset="-120"/>
                <a:ea typeface="標楷體" pitchFamily="65" charset="-120"/>
              </a:rPr>
              <a:t>3G(10M)</a:t>
            </a:r>
          </a:p>
          <a:p>
            <a:r>
              <a:rPr lang="en-US" altLang="zh-TW" sz="2000" dirty="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5951984" y="1556792"/>
            <a:ext cx="2520280" cy="400110"/>
          </a:xfrm>
          <a:prstGeom prst="rect">
            <a:avLst/>
          </a:prstGeom>
          <a:noFill/>
        </p:spPr>
        <p:txBody>
          <a:bodyPr wrap="square" rtlCol="0">
            <a:spAutoFit/>
          </a:bodyPr>
          <a:lstStyle/>
          <a:p>
            <a:r>
              <a:rPr lang="en-US" altLang="zh-TW" sz="2000" b="1" dirty="0">
                <a:solidFill>
                  <a:srgbClr val="FF0000"/>
                </a:solidFill>
                <a:latin typeface="標楷體" pitchFamily="65" charset="-120"/>
                <a:ea typeface="標楷體" pitchFamily="65" charset="-120"/>
              </a:rPr>
              <a:t>3G</a:t>
            </a:r>
            <a:r>
              <a:rPr lang="zh-TW" altLang="en-US" sz="2000" b="1" dirty="0">
                <a:solidFill>
                  <a:srgbClr val="FF0000"/>
                </a:solidFill>
                <a:latin typeface="標楷體" pitchFamily="65" charset="-120"/>
                <a:ea typeface="標楷體" pitchFamily="65" charset="-120"/>
              </a:rPr>
              <a:t>人口</a:t>
            </a:r>
            <a:r>
              <a:rPr lang="en-US" altLang="zh-TW" sz="2000" b="1" dirty="0">
                <a:solidFill>
                  <a:srgbClr val="FF0000"/>
                </a:solidFill>
                <a:latin typeface="標楷體" pitchFamily="65" charset="-120"/>
                <a:ea typeface="標楷體" pitchFamily="65" charset="-120"/>
              </a:rPr>
              <a:t>:10</a:t>
            </a:r>
            <a:r>
              <a:rPr lang="zh-TW" altLang="en-US" sz="2000" b="1" dirty="0">
                <a:solidFill>
                  <a:srgbClr val="FF0000"/>
                </a:solidFill>
                <a:latin typeface="標楷體" pitchFamily="65" charset="-120"/>
                <a:ea typeface="標楷體" pitchFamily="65" charset="-120"/>
              </a:rPr>
              <a:t>億</a:t>
            </a:r>
          </a:p>
        </p:txBody>
      </p:sp>
    </p:spTree>
    <p:extLst>
      <p:ext uri="{BB962C8B-B14F-4D97-AF65-F5344CB8AC3E}">
        <p14:creationId xmlns:p14="http://schemas.microsoft.com/office/powerpoint/2010/main" val="4030186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08720"/>
            <a:ext cx="8229600" cy="5688632"/>
          </a:xfrm>
        </p:spPr>
        <p:txBody>
          <a:bodyPr>
            <a:normAutofit lnSpcReduction="10000"/>
          </a:bodyPr>
          <a:lstStyle/>
          <a:p>
            <a:r>
              <a:rPr lang="zh-TW" altLang="en-US" sz="1800" dirty="0">
                <a:latin typeface="標楷體" pitchFamily="65" charset="-120"/>
                <a:ea typeface="標楷體" pitchFamily="65" charset="-120"/>
              </a:rPr>
              <a:t>測網路速度</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a:t>
            </a:r>
            <a:r>
              <a:rPr lang="en-US" altLang="zh-TW" sz="1800" dirty="0">
                <a:latin typeface="標楷體" pitchFamily="65" charset="-120"/>
                <a:ea typeface="標楷體" pitchFamily="65" charset="-120"/>
              </a:rPr>
              <a:t>TBC</a:t>
            </a:r>
            <a:r>
              <a:rPr lang="zh-TW" altLang="en-US" sz="1800" dirty="0">
                <a:latin typeface="標楷體" pitchFamily="65" charset="-120"/>
                <a:ea typeface="標楷體" pitchFamily="65" charset="-120"/>
              </a:rPr>
              <a:t>台灣寬頻</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線上測速。</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久鼎公司時測結果</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下載</a:t>
            </a:r>
            <a:r>
              <a:rPr lang="en-US" altLang="zh-TW" sz="1800" dirty="0">
                <a:latin typeface="標楷體" pitchFamily="65" charset="-120"/>
                <a:ea typeface="標楷體" pitchFamily="65" charset="-120"/>
              </a:rPr>
              <a:t>10M</a:t>
            </a:r>
            <a:r>
              <a:rPr lang="zh-TW" altLang="en-US" sz="1800" dirty="0">
                <a:latin typeface="標楷體" pitchFamily="65" charset="-120"/>
                <a:ea typeface="標楷體" pitchFamily="65" charset="-120"/>
              </a:rPr>
              <a:t>，上傳</a:t>
            </a:r>
            <a:r>
              <a:rPr lang="en-US" altLang="zh-TW" sz="1800" dirty="0">
                <a:latin typeface="標楷體" pitchFamily="65" charset="-120"/>
                <a:ea typeface="標楷體" pitchFamily="65" charset="-120"/>
              </a:rPr>
              <a:t>2M</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WIFI</a:t>
            </a:r>
            <a:r>
              <a:rPr lang="zh-TW" altLang="en-US" sz="1800" dirty="0">
                <a:latin typeface="標楷體" pitchFamily="65" charset="-120"/>
                <a:ea typeface="標楷體" pitchFamily="65" charset="-120"/>
              </a:rPr>
              <a:t>測速</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台大測速。</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T1</a:t>
            </a:r>
            <a:r>
              <a:rPr lang="zh-TW" altLang="en-US" sz="1800" dirty="0">
                <a:latin typeface="標楷體" pitchFamily="65" charset="-120"/>
                <a:ea typeface="標楷體" pitchFamily="65" charset="-120"/>
              </a:rPr>
              <a:t>專線</a:t>
            </a:r>
            <a:r>
              <a:rPr lang="en-US" altLang="zh-TW" sz="1800" dirty="0">
                <a:latin typeface="標楷體" pitchFamily="65" charset="-120"/>
                <a:ea typeface="標楷體" pitchFamily="65" charset="-120"/>
              </a:rPr>
              <a:t>:1.54M :</a:t>
            </a:r>
            <a:r>
              <a:rPr lang="zh-TW" altLang="en-US" sz="1800" dirty="0">
                <a:latin typeface="標楷體" pitchFamily="65" charset="-120"/>
                <a:ea typeface="標楷體" pitchFamily="65" charset="-120"/>
              </a:rPr>
              <a:t>民國</a:t>
            </a:r>
            <a:r>
              <a:rPr lang="en-US" altLang="zh-TW" sz="1800" dirty="0">
                <a:latin typeface="標楷體" pitchFamily="65" charset="-120"/>
                <a:ea typeface="標楷體" pitchFamily="65" charset="-120"/>
              </a:rPr>
              <a:t>86</a:t>
            </a:r>
            <a:r>
              <a:rPr lang="zh-TW" altLang="en-US" sz="1800" dirty="0">
                <a:latin typeface="標楷體" pitchFamily="65" charset="-120"/>
                <a:ea typeface="標楷體" pitchFamily="65" charset="-120"/>
              </a:rPr>
              <a:t>年修平已接專線，月費</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月。</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ADSL: 88</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網路的演進</a:t>
            </a:r>
            <a:r>
              <a:rPr lang="en-US" altLang="zh-TW" sz="1800" dirty="0">
                <a:latin typeface="標楷體" pitchFamily="65" charset="-120"/>
                <a:ea typeface="標楷體" pitchFamily="65" charset="-120"/>
              </a:rPr>
              <a:t>:</a:t>
            </a: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solidFill>
                  <a:srgbClr val="0000FF"/>
                </a:solidFill>
                <a:latin typeface="標楷體" pitchFamily="65" charset="-120"/>
                <a:ea typeface="標楷體" pitchFamily="65" charset="-120"/>
              </a:rPr>
              <a:t>Wimax:97</a:t>
            </a:r>
            <a:r>
              <a:rPr lang="zh-TW" altLang="en-US" sz="1800" dirty="0">
                <a:solidFill>
                  <a:srgbClr val="0000FF"/>
                </a:solidFill>
                <a:latin typeface="標楷體" pitchFamily="65" charset="-120"/>
                <a:ea typeface="標楷體" pitchFamily="65" charset="-120"/>
              </a:rPr>
              <a:t>年</a:t>
            </a:r>
            <a:endParaRPr lang="en-US" altLang="zh-TW" sz="1800" dirty="0">
              <a:solidFill>
                <a:srgbClr val="0000FF"/>
              </a:solidFill>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5" name="文字方塊 4"/>
          <p:cNvSpPr txBox="1"/>
          <p:nvPr/>
        </p:nvSpPr>
        <p:spPr>
          <a:xfrm>
            <a:off x="4079776" y="2060848"/>
            <a:ext cx="1368152" cy="369332"/>
          </a:xfrm>
          <a:prstGeom prst="rect">
            <a:avLst/>
          </a:prstGeom>
          <a:noFill/>
          <a:ln w="19050">
            <a:solidFill>
              <a:schemeClr val="tx1"/>
            </a:solidFill>
            <a:prstDash val="sysDash"/>
          </a:ln>
        </p:spPr>
        <p:txBody>
          <a:bodyPr wrap="square" rtlCol="0">
            <a:spAutoFit/>
          </a:bodyPr>
          <a:lstStyle/>
          <a:p>
            <a:r>
              <a:rPr lang="zh-TW" altLang="en-US" dirty="0">
                <a:latin typeface="標楷體" pitchFamily="65" charset="-120"/>
                <a:ea typeface="標楷體" pitchFamily="65" charset="-120"/>
              </a:rPr>
              <a:t>日本</a:t>
            </a:r>
            <a:r>
              <a:rPr lang="en-US" altLang="zh-TW" dirty="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3503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207568"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(1983)</a:t>
            </a:r>
          </a:p>
          <a:p>
            <a:pPr algn="ctr"/>
            <a:r>
              <a:rPr lang="zh-TW" altLang="en-US" dirty="0">
                <a:latin typeface="標楷體" pitchFamily="65" charset="-120"/>
                <a:ea typeface="標楷體" pitchFamily="65" charset="-120"/>
              </a:rPr>
              <a:t>衛星</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港劇</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日劇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阿信</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3719736" y="3717032"/>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(1989)</a:t>
            </a:r>
          </a:p>
          <a:p>
            <a:pPr algn="ctr"/>
            <a:r>
              <a:rPr lang="en-US" altLang="zh-TW" dirty="0">
                <a:latin typeface="標楷體" pitchFamily="65" charset="-120"/>
                <a:ea typeface="標楷體" pitchFamily="65" charset="-120"/>
              </a:rPr>
              <a:t>1G</a:t>
            </a:r>
          </a:p>
        </p:txBody>
      </p:sp>
      <p:sp>
        <p:nvSpPr>
          <p:cNvPr id="11" name="文字方塊 10"/>
          <p:cNvSpPr txBox="1"/>
          <p:nvPr/>
        </p:nvSpPr>
        <p:spPr>
          <a:xfrm>
            <a:off x="5231904"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(1996)</a:t>
            </a:r>
          </a:p>
          <a:p>
            <a:pPr algn="ctr"/>
            <a:r>
              <a:rPr lang="en-US" altLang="zh-TW" dirty="0">
                <a:latin typeface="標楷體" pitchFamily="65" charset="-120"/>
                <a:ea typeface="標楷體" pitchFamily="65" charset="-120"/>
              </a:rPr>
              <a:t>2G</a:t>
            </a:r>
          </a:p>
          <a:p>
            <a:pPr algn="ctr"/>
            <a:r>
              <a:rPr lang="en-US" altLang="zh-TW" dirty="0">
                <a:latin typeface="標楷體" pitchFamily="65" charset="-120"/>
                <a:ea typeface="標楷體" pitchFamily="65" charset="-120"/>
              </a:rPr>
              <a:t>GSM(</a:t>
            </a:r>
            <a:r>
              <a:rPr lang="zh-TW" altLang="en-US" dirty="0">
                <a:latin typeface="標楷體" pitchFamily="65" charset="-120"/>
                <a:ea typeface="標楷體" pitchFamily="65" charset="-120"/>
              </a:rPr>
              <a:t>數位</a:t>
            </a:r>
            <a:r>
              <a:rPr lang="en-US" altLang="zh-TW" dirty="0">
                <a:latin typeface="標楷體" pitchFamily="65" charset="-120"/>
                <a:ea typeface="標楷體" pitchFamily="65" charset="-120"/>
              </a:rPr>
              <a:t>)</a:t>
            </a:r>
          </a:p>
          <a:p>
            <a:pPr algn="ct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大電信</a:t>
            </a:r>
            <a:r>
              <a:rPr lang="en-US" altLang="zh-TW" dirty="0">
                <a:latin typeface="標楷體" pitchFamily="65" charset="-120"/>
                <a:ea typeface="標楷體" pitchFamily="65" charset="-120"/>
              </a:rPr>
              <a:t>:</a:t>
            </a:r>
          </a:p>
        </p:txBody>
      </p:sp>
      <p:sp>
        <p:nvSpPr>
          <p:cNvPr id="12" name="文字方塊 11"/>
          <p:cNvSpPr txBox="1"/>
          <p:nvPr/>
        </p:nvSpPr>
        <p:spPr>
          <a:xfrm>
            <a:off x="6384032" y="4869160"/>
            <a:ext cx="1440160" cy="923330"/>
          </a:xfrm>
          <a:prstGeom prst="rect">
            <a:avLst/>
          </a:prstGeom>
          <a:noFill/>
          <a:ln>
            <a:solidFill>
              <a:schemeClr val="tx1"/>
            </a:solidFill>
            <a:prstDash val="sysDash"/>
          </a:ln>
        </p:spPr>
        <p:txBody>
          <a:bodyPr wrap="square" rtlCol="0">
            <a:spAutoFit/>
          </a:bodyPr>
          <a:lstStyle/>
          <a:p>
            <a:r>
              <a:rPr lang="zh-TW" altLang="en-US" dirty="0">
                <a:latin typeface="標楷體" pitchFamily="65" charset="-120"/>
                <a:ea typeface="標楷體" pitchFamily="65" charset="-120"/>
              </a:rPr>
              <a:t>中華電信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遠傳電信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6744072" y="3740839"/>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(2002)</a:t>
            </a:r>
          </a:p>
          <a:p>
            <a:pPr algn="ctr"/>
            <a:r>
              <a:rPr lang="en-US" altLang="zh-TW" dirty="0">
                <a:latin typeface="標楷體" pitchFamily="65" charset="-120"/>
                <a:ea typeface="標楷體" pitchFamily="65" charset="-120"/>
              </a:rPr>
              <a:t>3G</a:t>
            </a:r>
          </a:p>
        </p:txBody>
      </p:sp>
      <p:sp>
        <p:nvSpPr>
          <p:cNvPr id="14" name="文字方塊 13"/>
          <p:cNvSpPr txBox="1"/>
          <p:nvPr/>
        </p:nvSpPr>
        <p:spPr>
          <a:xfrm>
            <a:off x="8256240" y="3740839"/>
            <a:ext cx="1296144" cy="1754326"/>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(2014)</a:t>
            </a:r>
          </a:p>
          <a:p>
            <a:pPr algn="ctr"/>
            <a:r>
              <a:rPr lang="en-US" altLang="zh-TW" dirty="0">
                <a:latin typeface="標楷體" pitchFamily="65" charset="-120"/>
                <a:ea typeface="標楷體" pitchFamily="65" charset="-120"/>
              </a:rPr>
              <a:t>4G</a:t>
            </a:r>
          </a:p>
          <a:p>
            <a:pPr algn="ct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月初中華</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月初遠傳、台灣大</a:t>
            </a:r>
            <a:endParaRPr lang="en-US" altLang="zh-TW" dirty="0">
              <a:latin typeface="標楷體" pitchFamily="65" charset="-120"/>
              <a:ea typeface="標楷體" pitchFamily="65" charset="-120"/>
            </a:endParaRPr>
          </a:p>
        </p:txBody>
      </p:sp>
      <p:sp>
        <p:nvSpPr>
          <p:cNvPr id="15" name="向右箭號 14"/>
          <p:cNvSpPr/>
          <p:nvPr/>
        </p:nvSpPr>
        <p:spPr>
          <a:xfrm>
            <a:off x="3431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5015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6528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8040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4151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標楷體" pitchFamily="65" charset="-120"/>
                <a:ea typeface="標楷體" pitchFamily="65" charset="-120"/>
              </a:rPr>
              <a:t>11.11/30</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zh-TW" b="1" dirty="0" smtClean="0">
                <a:latin typeface="標楷體" pitchFamily="65" charset="-120"/>
                <a:ea typeface="標楷體" pitchFamily="65" charset="-120"/>
              </a:rPr>
              <a:t>全球互通微波存取</a:t>
            </a:r>
            <a:r>
              <a:rPr lang="zh-TW"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hlinkClick r:id="rId2" tooltip="英語"/>
              </a:rPr>
              <a:t>英語</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Worldwide Interoperability for Microwave Access</a:t>
            </a:r>
            <a:r>
              <a:rPr lang="zh-TW" altLang="zh-TW" dirty="0" smtClean="0">
                <a:latin typeface="標楷體" pitchFamily="65" charset="-120"/>
                <a:ea typeface="標楷體" pitchFamily="65" charset="-120"/>
              </a:rPr>
              <a:t>，縮寫為</a:t>
            </a:r>
            <a:r>
              <a:rPr lang="zh-TW" altLang="zh-TW" b="1" dirty="0" smtClean="0">
                <a:latin typeface="標楷體" pitchFamily="65" charset="-120"/>
                <a:ea typeface="標楷體" pitchFamily="65" charset="-120"/>
              </a:rPr>
              <a:t>WiMAX</a:t>
            </a:r>
            <a:r>
              <a:rPr lang="zh-TW" altLang="zh-TW" dirty="0" smtClean="0">
                <a:latin typeface="標楷體" pitchFamily="65" charset="-120"/>
                <a:ea typeface="標楷體" pitchFamily="65" charset="-120"/>
              </a:rPr>
              <a:t>）是一項高速無線數據網路標準，主要用在</a:t>
            </a:r>
            <a:r>
              <a:rPr lang="zh-TW" altLang="zh-TW" dirty="0" smtClean="0">
                <a:latin typeface="標楷體" pitchFamily="65" charset="-120"/>
                <a:ea typeface="標楷體" pitchFamily="65" charset="-120"/>
                <a:hlinkClick r:id="rId3" tooltip="都會網路"/>
              </a:rPr>
              <a:t>都會網路</a:t>
            </a:r>
            <a:r>
              <a:rPr lang="zh-TW" altLang="zh-TW" dirty="0" smtClean="0">
                <a:latin typeface="標楷體" pitchFamily="65" charset="-120"/>
                <a:ea typeface="標楷體" pitchFamily="65" charset="-120"/>
              </a:rPr>
              <a:t>，由</a:t>
            </a:r>
            <a:r>
              <a:rPr lang="zh-TW" altLang="zh-TW" dirty="0" smtClean="0">
                <a:latin typeface="標楷體" pitchFamily="65" charset="-120"/>
                <a:ea typeface="標楷體" pitchFamily="65" charset="-120"/>
                <a:hlinkClick r:id="rId4" tooltip="WiMAX論壇 (頁面不存在)"/>
              </a:rPr>
              <a:t>WiMAX論壇</a:t>
            </a:r>
            <a:r>
              <a:rPr lang="zh-TW" altLang="zh-TW" dirty="0" smtClean="0">
                <a:latin typeface="標楷體" pitchFamily="65" charset="-120"/>
                <a:ea typeface="標楷體" pitchFamily="65" charset="-120"/>
              </a:rPr>
              <a:t>提出並於2001年6月成形。它可提供最後一哩無線寬頻接入，作為電纜和</a:t>
            </a:r>
            <a:r>
              <a:rPr lang="zh-TW" altLang="zh-TW" dirty="0" smtClean="0">
                <a:latin typeface="標楷體" pitchFamily="65" charset="-120"/>
                <a:ea typeface="標楷體" pitchFamily="65" charset="-120"/>
                <a:hlinkClick r:id="rId5" tooltip="DSL"/>
              </a:rPr>
              <a:t>DSL</a:t>
            </a:r>
            <a:r>
              <a:rPr lang="zh-TW" altLang="zh-TW" dirty="0" smtClean="0">
                <a:latin typeface="標楷體" pitchFamily="65" charset="-120"/>
                <a:ea typeface="標楷體" pitchFamily="65" charset="-120"/>
              </a:rPr>
              <a:t>之外的選擇。在</a:t>
            </a:r>
            <a:r>
              <a:rPr lang="zh-TW" altLang="zh-TW" dirty="0" smtClean="0">
                <a:latin typeface="標楷體" pitchFamily="65" charset="-120"/>
                <a:ea typeface="標楷體" pitchFamily="65" charset="-120"/>
                <a:hlinkClick r:id="rId6" tooltip="IEEE 802.16"/>
              </a:rPr>
              <a:t>IEEE 802.16</a:t>
            </a:r>
            <a:r>
              <a:rPr lang="zh-TW" altLang="zh-TW" dirty="0" smtClean="0">
                <a:latin typeface="標楷體" pitchFamily="65" charset="-120"/>
                <a:ea typeface="標楷體" pitchFamily="65" charset="-120"/>
              </a:rPr>
              <a:t>標準的多個版本和選項中做出唯一的選擇，以保證不同廠商產品的互操作性。在</a:t>
            </a:r>
            <a:r>
              <a:rPr lang="zh-TW" altLang="zh-TW" dirty="0" smtClean="0">
                <a:latin typeface="標楷體" pitchFamily="65" charset="-120"/>
                <a:ea typeface="標楷體" pitchFamily="65" charset="-120"/>
                <a:hlinkClick r:id="rId7" tooltip="802.16"/>
              </a:rPr>
              <a:t>802.16</a:t>
            </a:r>
            <a:r>
              <a:rPr lang="zh-TW" altLang="zh-TW" dirty="0" smtClean="0">
                <a:latin typeface="標楷體" pitchFamily="65" charset="-120"/>
                <a:ea typeface="標楷體" pitchFamily="65" charset="-120"/>
                <a:hlinkClick r:id="rId8" tooltip="物理層"/>
              </a:rPr>
              <a:t>物理層</a:t>
            </a:r>
            <a:r>
              <a:rPr lang="zh-TW" altLang="zh-TW" dirty="0" smtClean="0">
                <a:latin typeface="標楷體" pitchFamily="65" charset="-120"/>
                <a:ea typeface="標楷體" pitchFamily="65" charset="-120"/>
              </a:rPr>
              <a:t>的三個變體中，WiMAX選擇了802.16-2004版的256 carrier </a:t>
            </a:r>
            <a:r>
              <a:rPr lang="zh-TW" altLang="zh-TW" dirty="0" smtClean="0">
                <a:latin typeface="標楷體" pitchFamily="65" charset="-120"/>
                <a:ea typeface="標楷體" pitchFamily="65" charset="-120"/>
                <a:hlinkClick r:id="rId9" tooltip="OFDM"/>
              </a:rPr>
              <a:t>OFDM</a:t>
            </a:r>
            <a:r>
              <a:rPr lang="zh-TW" altLang="zh-TW" dirty="0" smtClean="0">
                <a:latin typeface="標楷體" pitchFamily="65" charset="-120"/>
                <a:ea typeface="標楷體" pitchFamily="65" charset="-120"/>
              </a:rPr>
              <a:t>，能夠藉由較寬的頻帶以及較遠的傳輸距離，協助電信業者與</a:t>
            </a:r>
            <a:r>
              <a:rPr lang="zh-TW" altLang="zh-TW" dirty="0" smtClean="0">
                <a:latin typeface="標楷體" pitchFamily="65" charset="-120"/>
                <a:ea typeface="標楷體" pitchFamily="65" charset="-120"/>
                <a:hlinkClick r:id="rId10" tooltip="ISP"/>
              </a:rPr>
              <a:t>網際網路服務提供商</a:t>
            </a:r>
            <a:r>
              <a:rPr lang="zh-TW" altLang="zh-TW" dirty="0" smtClean="0">
                <a:latin typeface="標楷體" pitchFamily="65" charset="-120"/>
                <a:ea typeface="標楷體" pitchFamily="65" charset="-120"/>
              </a:rPr>
              <a:t>業者建置無線網路的最後一哩，與主要以短距離區域傳輸為目的之</a:t>
            </a:r>
            <a:r>
              <a:rPr lang="zh-TW" altLang="zh-TW" dirty="0" smtClean="0">
                <a:latin typeface="標楷體" pitchFamily="65" charset="-120"/>
                <a:ea typeface="標楷體" pitchFamily="65" charset="-120"/>
                <a:hlinkClick r:id="rId11" tooltip="IEEE 802.11"/>
              </a:rPr>
              <a:t>IEEE 802.11</a:t>
            </a:r>
            <a:r>
              <a:rPr lang="zh-TW" altLang="zh-TW" dirty="0" smtClean="0">
                <a:latin typeface="標楷體" pitchFamily="65" charset="-120"/>
                <a:ea typeface="標楷體" pitchFamily="65" charset="-120"/>
              </a:rPr>
              <a:t>通訊協定有著相當大的不同。</a:t>
            </a:r>
          </a:p>
          <a:p>
            <a:r>
              <a:rPr lang="zh-TW" altLang="zh-TW" dirty="0" smtClean="0">
                <a:latin typeface="標楷體" pitchFamily="65" charset="-120"/>
                <a:ea typeface="標楷體" pitchFamily="65" charset="-120"/>
              </a:rPr>
              <a:t>WiMAX能提供許多種應用服務，包括最後一哩無線寬頻接入、</a:t>
            </a:r>
            <a:r>
              <a:rPr lang="zh-TW" altLang="zh-TW" dirty="0" smtClean="0">
                <a:latin typeface="標楷體" pitchFamily="65" charset="-120"/>
                <a:ea typeface="標楷體" pitchFamily="65" charset="-120"/>
                <a:hlinkClick r:id="rId12" tooltip="無線接取器"/>
              </a:rPr>
              <a:t>熱點</a:t>
            </a:r>
            <a:r>
              <a:rPr lang="zh-TW" altLang="zh-TW" dirty="0" smtClean="0">
                <a:latin typeface="標楷體" pitchFamily="65" charset="-120"/>
                <a:ea typeface="標楷體" pitchFamily="65" charset="-120"/>
              </a:rPr>
              <a:t>、 行動通訊回程線路以及作為商業用途在企業間的高速連線。通過WiMAX一致性測試的產品都能夠對彼此建立無線連接並傳送網際網路封包數據。在概念上類似</a:t>
            </a:r>
            <a:r>
              <a:rPr lang="zh-TW" altLang="zh-TW" dirty="0" smtClean="0">
                <a:latin typeface="標楷體" pitchFamily="65" charset="-120"/>
                <a:ea typeface="標楷體" pitchFamily="65" charset="-120"/>
                <a:hlinkClick r:id="rId13" tooltip="WiFi"/>
              </a:rPr>
              <a:t>WiFi</a:t>
            </a:r>
            <a:r>
              <a:rPr lang="zh-TW" altLang="zh-TW" dirty="0" smtClean="0">
                <a:latin typeface="標楷體" pitchFamily="65" charset="-120"/>
                <a:ea typeface="標楷體" pitchFamily="65" charset="-120"/>
              </a:rPr>
              <a:t>，WiMAX傳送速率更快，傳送範圍距離更大，簡單理解為一種「大WiFi」。</a:t>
            </a:r>
          </a:p>
          <a:p>
            <a:pPr>
              <a:buNone/>
            </a:pP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74995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15199"/>
            <a:ext cx="11329259" cy="6552728"/>
          </a:xfrm>
        </p:spPr>
      </p:pic>
    </p:spTree>
    <p:extLst>
      <p:ext uri="{BB962C8B-B14F-4D97-AF65-F5344CB8AC3E}">
        <p14:creationId xmlns:p14="http://schemas.microsoft.com/office/powerpoint/2010/main" val="1461426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9"/>
            <a:ext cx="12192000" cy="5877271"/>
          </a:xfrm>
        </p:spPr>
      </p:pic>
    </p:spTree>
    <p:extLst>
      <p:ext uri="{BB962C8B-B14F-4D97-AF65-F5344CB8AC3E}">
        <p14:creationId xmlns:p14="http://schemas.microsoft.com/office/powerpoint/2010/main" val="2695581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7"/>
            <a:ext cx="7992888" cy="5400601"/>
          </a:xfrm>
        </p:spPr>
      </p:pic>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2944165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499" y="1412776"/>
            <a:ext cx="8544949" cy="5112568"/>
          </a:xfrm>
        </p:spPr>
      </p:pic>
    </p:spTree>
    <p:extLst>
      <p:ext uri="{BB962C8B-B14F-4D97-AF65-F5344CB8AC3E}">
        <p14:creationId xmlns:p14="http://schemas.microsoft.com/office/powerpoint/2010/main" val="4053497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56" y="1340768"/>
            <a:ext cx="9505056" cy="5112568"/>
          </a:xfrm>
        </p:spPr>
      </p:pic>
    </p:spTree>
    <p:extLst>
      <p:ext uri="{BB962C8B-B14F-4D97-AF65-F5344CB8AC3E}">
        <p14:creationId xmlns:p14="http://schemas.microsoft.com/office/powerpoint/2010/main" val="2756141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446" y="1412777"/>
            <a:ext cx="9889097" cy="5030019"/>
          </a:xfrm>
        </p:spPr>
      </p:pic>
    </p:spTree>
    <p:extLst>
      <p:ext uri="{BB962C8B-B14F-4D97-AF65-F5344CB8AC3E}">
        <p14:creationId xmlns:p14="http://schemas.microsoft.com/office/powerpoint/2010/main" val="1019706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404" y="1268760"/>
            <a:ext cx="11041225" cy="5256584"/>
          </a:xfrm>
        </p:spPr>
      </p:pic>
    </p:spTree>
    <p:extLst>
      <p:ext uri="{BB962C8B-B14F-4D97-AF65-F5344CB8AC3E}">
        <p14:creationId xmlns:p14="http://schemas.microsoft.com/office/powerpoint/2010/main" val="2341767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435" y="1268760"/>
            <a:ext cx="9889099" cy="5256584"/>
          </a:xfrm>
        </p:spPr>
      </p:pic>
    </p:spTree>
    <p:extLst>
      <p:ext uri="{BB962C8B-B14F-4D97-AF65-F5344CB8AC3E}">
        <p14:creationId xmlns:p14="http://schemas.microsoft.com/office/powerpoint/2010/main" val="476785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3" y="1412776"/>
            <a:ext cx="9505056" cy="4909170"/>
          </a:xfrm>
        </p:spPr>
      </p:pic>
    </p:spTree>
    <p:extLst>
      <p:ext uri="{BB962C8B-B14F-4D97-AF65-F5344CB8AC3E}">
        <p14:creationId xmlns:p14="http://schemas.microsoft.com/office/powerpoint/2010/main" val="3915857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052737"/>
            <a:ext cx="8229600" cy="2808312"/>
          </a:xfrm>
        </p:spPr>
        <p:txBody>
          <a:bodyPr>
            <a:normAutofit lnSpcReduction="10000"/>
          </a:bodyPr>
          <a:lstStyle/>
          <a:p>
            <a:r>
              <a:rPr lang="zh-TW" altLang="en-US" sz="1800" dirty="0">
                <a:latin typeface="標楷體" pitchFamily="65" charset="-120"/>
                <a:ea typeface="標楷體" pitchFamily="65" charset="-120"/>
              </a:rPr>
              <a:t>歐洲最早發展行動電話</a:t>
            </a:r>
            <a:r>
              <a:rPr lang="en-US" altLang="zh-TW" sz="1800" dirty="0">
                <a:latin typeface="標楷體" pitchFamily="65" charset="-120"/>
                <a:ea typeface="標楷體" pitchFamily="65" charset="-120"/>
              </a:rPr>
              <a:t>:70</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北歐四國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瑞典、丹麥、芬蘭、挪威。聯合開發類比手機。</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美國最早發展行動電話</a:t>
            </a:r>
            <a:r>
              <a:rPr lang="en-US" altLang="zh-TW" sz="1800" dirty="0">
                <a:latin typeface="標楷體" pitchFamily="65" charset="-120"/>
                <a:ea typeface="標楷體" pitchFamily="65" charset="-120"/>
              </a:rPr>
              <a:t>:72</a:t>
            </a:r>
            <a:r>
              <a:rPr lang="zh-TW" altLang="en-US" sz="1800" dirty="0">
                <a:latin typeface="標楷體" pitchFamily="65" charset="-120"/>
                <a:ea typeface="標楷體" pitchFamily="65" charset="-120"/>
              </a:rPr>
              <a:t>年，搭配</a:t>
            </a:r>
            <a:r>
              <a:rPr lang="en-US" altLang="zh-TW" sz="1800" dirty="0">
                <a:latin typeface="標楷體" pitchFamily="65" charset="-120"/>
                <a:ea typeface="標楷體" pitchFamily="65" charset="-120"/>
              </a:rPr>
              <a:t>GPS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最早的通信技術</a:t>
            </a:r>
            <a:r>
              <a:rPr lang="en-US" altLang="zh-TW" sz="1800" dirty="0">
                <a:latin typeface="標楷體" pitchFamily="65" charset="-120"/>
                <a:ea typeface="標楷體" pitchFamily="65" charset="-120"/>
              </a:rPr>
              <a:t>(1897</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能高越嶺古道。</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日本</a:t>
            </a:r>
            <a:r>
              <a:rPr lang="en-US" altLang="zh-TW" sz="1800" dirty="0">
                <a:latin typeface="標楷體" pitchFamily="65" charset="-120"/>
                <a:ea typeface="標楷體" pitchFamily="65" charset="-120"/>
              </a:rPr>
              <a:t>1895</a:t>
            </a:r>
            <a:r>
              <a:rPr lang="zh-TW" altLang="en-US" sz="1800" dirty="0">
                <a:latin typeface="標楷體" pitchFamily="65" charset="-120"/>
                <a:ea typeface="標楷體" pitchFamily="65" charset="-120"/>
              </a:rPr>
              <a:t>年接收台灣，架設無線電，作為無線電、通信、供電使用。</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八通關古道</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清朝建立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頻道的區分</a:t>
            </a:r>
            <a:r>
              <a:rPr lang="en-US" altLang="zh-TW" sz="1800" dirty="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5" name="文字方塊 4"/>
          <p:cNvSpPr txBox="1"/>
          <p:nvPr/>
        </p:nvSpPr>
        <p:spPr>
          <a:xfrm>
            <a:off x="2495600" y="3861049"/>
            <a:ext cx="864096"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700</a:t>
            </a:r>
          </a:p>
          <a:p>
            <a:pPr algn="ctr"/>
            <a:r>
              <a:rPr lang="zh-TW" altLang="en-US" dirty="0">
                <a:latin typeface="標楷體" pitchFamily="65" charset="-120"/>
                <a:ea typeface="標楷體" pitchFamily="65" charset="-120"/>
              </a:rPr>
              <a:t>低頻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郊區              </a:t>
            </a:r>
          </a:p>
        </p:txBody>
      </p:sp>
      <p:sp>
        <p:nvSpPr>
          <p:cNvPr id="6" name="文字方塊 5"/>
          <p:cNvSpPr txBox="1"/>
          <p:nvPr/>
        </p:nvSpPr>
        <p:spPr>
          <a:xfrm>
            <a:off x="4079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900</a:t>
            </a:r>
          </a:p>
          <a:p>
            <a:pPr algn="ctr"/>
            <a:r>
              <a:rPr lang="zh-TW" altLang="en-US" dirty="0">
                <a:latin typeface="標楷體" pitchFamily="65" charset="-120"/>
                <a:ea typeface="標楷體" pitchFamily="65" charset="-120"/>
              </a:rPr>
              <a:t>              </a:t>
            </a:r>
          </a:p>
        </p:txBody>
      </p:sp>
      <p:sp>
        <p:nvSpPr>
          <p:cNvPr id="7" name="文字方塊 6"/>
          <p:cNvSpPr txBox="1"/>
          <p:nvPr/>
        </p:nvSpPr>
        <p:spPr>
          <a:xfrm>
            <a:off x="5087888" y="3884856"/>
            <a:ext cx="2016224"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C</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  高速、都會            </a:t>
            </a:r>
          </a:p>
        </p:txBody>
      </p:sp>
      <p:cxnSp>
        <p:nvCxnSpPr>
          <p:cNvPr id="9" name="直線接點 8"/>
          <p:cNvCxnSpPr/>
          <p:nvPr/>
        </p:nvCxnSpPr>
        <p:spPr>
          <a:xfrm>
            <a:off x="3215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727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600056" y="3573017"/>
            <a:ext cx="3528392" cy="2031325"/>
          </a:xfrm>
          <a:prstGeom prst="rect">
            <a:avLst/>
          </a:prstGeom>
          <a:noFill/>
        </p:spPr>
        <p:txBody>
          <a:bodyPr wrap="square" rtlCol="0">
            <a:spAutoFit/>
          </a:bodyPr>
          <a:lstStyle/>
          <a:p>
            <a:pPr>
              <a:buFont typeface="Wingdings" pitchFamily="2" charset="2"/>
              <a:buChar char="l"/>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家不能超過</a:t>
            </a:r>
            <a:r>
              <a:rPr lang="en-US" altLang="zh-TW" dirty="0">
                <a:latin typeface="標楷體" pitchFamily="65" charset="-120"/>
                <a:ea typeface="標楷體" pitchFamily="65" charset="-120"/>
              </a:rPr>
              <a:t>35MHZ</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A1:</a:t>
            </a:r>
            <a:r>
              <a:rPr lang="zh-TW" altLang="en-US" dirty="0">
                <a:solidFill>
                  <a:srgbClr val="FF0000"/>
                </a:solidFill>
                <a:latin typeface="標楷體" pitchFamily="65" charset="-120"/>
                <a:ea typeface="標楷體" pitchFamily="65" charset="-120"/>
              </a:rPr>
              <a:t>亞太</a:t>
            </a:r>
            <a:r>
              <a:rPr lang="zh-TW" altLang="en-US" dirty="0">
                <a:latin typeface="標楷體" pitchFamily="65" charset="-120"/>
                <a:ea typeface="標楷體" pitchFamily="65" charset="-120"/>
              </a:rPr>
              <a:t>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A2:</a:t>
            </a:r>
            <a:r>
              <a:rPr lang="zh-TW" altLang="en-US" dirty="0">
                <a:latin typeface="標楷體" pitchFamily="65" charset="-120"/>
                <a:ea typeface="標楷體" pitchFamily="65" charset="-120"/>
              </a:rPr>
              <a:t>國基</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鴻海</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A3:</a:t>
            </a:r>
            <a:r>
              <a:rPr lang="zh-TW" altLang="en-US" dirty="0">
                <a:latin typeface="標楷體" pitchFamily="65" charset="-120"/>
                <a:ea typeface="標楷體" pitchFamily="65" charset="-120"/>
              </a:rPr>
              <a:t>遠傳</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A4:</a:t>
            </a:r>
            <a:r>
              <a:rPr lang="zh-TW" altLang="en-US" dirty="0">
                <a:latin typeface="標楷體" pitchFamily="65" charset="-120"/>
                <a:ea typeface="標楷體" pitchFamily="65" charset="-120"/>
              </a:rPr>
              <a:t>台灣大</a:t>
            </a:r>
            <a:r>
              <a:rPr lang="en-US" altLang="zh-TW" dirty="0">
                <a:latin typeface="標楷體" pitchFamily="65" charset="-120"/>
                <a:ea typeface="標楷體" pitchFamily="65" charset="-120"/>
              </a:rPr>
              <a:t>(A:15</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C:15)</a:t>
            </a: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6600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頂新集團</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威寶、</a:t>
            </a:r>
            <a:r>
              <a:rPr lang="zh-TW" altLang="en-US" dirty="0">
                <a:solidFill>
                  <a:srgbClr val="FF0000"/>
                </a:solidFill>
                <a:latin typeface="標楷體" pitchFamily="65" charset="-120"/>
                <a:ea typeface="標楷體" pitchFamily="65" charset="-120"/>
              </a:rPr>
              <a:t>中嘉</a:t>
            </a:r>
            <a:r>
              <a:rPr lang="en-US" altLang="zh-TW" dirty="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1991544" y="5157193"/>
            <a:ext cx="3168352" cy="1200329"/>
          </a:xfrm>
          <a:prstGeom prst="rect">
            <a:avLst/>
          </a:prstGeom>
          <a:noFill/>
        </p:spPr>
        <p:txBody>
          <a:bodyPr wrap="square" rtlCol="0">
            <a:spAutoFit/>
          </a:bodyPr>
          <a:lstStyle/>
          <a:p>
            <a:pPr>
              <a:buFont typeface="Wingdings" pitchFamily="2" charset="2"/>
              <a:buChar char="l"/>
            </a:pPr>
            <a:r>
              <a:rPr lang="en-US" altLang="zh-TW" dirty="0">
                <a:solidFill>
                  <a:srgbClr val="0000FF"/>
                </a:solidFill>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台灣三固網</a:t>
            </a:r>
            <a:r>
              <a:rPr lang="en-US" altLang="zh-TW" dirty="0">
                <a:solidFill>
                  <a:srgbClr val="0000FF"/>
                </a:solidFill>
                <a:latin typeface="標楷體" pitchFamily="65" charset="-120"/>
                <a:ea typeface="標楷體" pitchFamily="65" charset="-120"/>
              </a:rPr>
              <a:t>:</a:t>
            </a:r>
          </a:p>
          <a:p>
            <a:r>
              <a:rPr lang="zh-TW" altLang="en-US" dirty="0">
                <a:solidFill>
                  <a:srgbClr val="0000FF"/>
                </a:solidFill>
                <a:latin typeface="標楷體" pitchFamily="65" charset="-120"/>
                <a:ea typeface="標楷體" pitchFamily="65" charset="-120"/>
              </a:rPr>
              <a:t>     遠傳速博</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台灣固網</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亞太固網</a:t>
            </a:r>
          </a:p>
        </p:txBody>
      </p:sp>
    </p:spTree>
    <p:extLst>
      <p:ext uri="{BB962C8B-B14F-4D97-AF65-F5344CB8AC3E}">
        <p14:creationId xmlns:p14="http://schemas.microsoft.com/office/powerpoint/2010/main" val="4243959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1991544" y="1700809"/>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 </a:t>
            </a:r>
            <a:r>
              <a:rPr lang="en-US" altLang="zh-TW" dirty="0" err="1">
                <a:latin typeface="標楷體" pitchFamily="65" charset="-120"/>
                <a:ea typeface="標楷體" pitchFamily="65" charset="-120"/>
              </a:rPr>
              <a:t>Hinet</a:t>
            </a:r>
            <a:endParaRPr lang="en-US" altLang="zh-TW" dirty="0">
              <a:latin typeface="標楷體" pitchFamily="65" charset="-120"/>
              <a:ea typeface="標楷體" pitchFamily="65" charset="-120"/>
            </a:endParaRPr>
          </a:p>
        </p:txBody>
      </p:sp>
      <p:cxnSp>
        <p:nvCxnSpPr>
          <p:cNvPr id="21" name="直線單箭頭接點 20"/>
          <p:cNvCxnSpPr>
            <a:stCxn id="19" idx="3"/>
          </p:cNvCxnSpPr>
          <p:nvPr/>
        </p:nvCxnSpPr>
        <p:spPr>
          <a:xfrm>
            <a:off x="3575721"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223792" y="1700808"/>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 </a:t>
            </a:r>
            <a:r>
              <a:rPr lang="en-US" altLang="zh-TW" dirty="0">
                <a:latin typeface="標楷體" pitchFamily="65" charset="-120"/>
                <a:ea typeface="標楷體" pitchFamily="65" charset="-120"/>
              </a:rPr>
              <a:t>ADSL</a:t>
            </a:r>
          </a:p>
        </p:txBody>
      </p:sp>
      <p:sp>
        <p:nvSpPr>
          <p:cNvPr id="23" name="文字方塊 22"/>
          <p:cNvSpPr txBox="1"/>
          <p:nvPr/>
        </p:nvSpPr>
        <p:spPr>
          <a:xfrm>
            <a:off x="1991544" y="2204864"/>
            <a:ext cx="1152128" cy="369332"/>
          </a:xfrm>
          <a:prstGeom prst="rect">
            <a:avLst/>
          </a:prstGeom>
          <a:noFill/>
        </p:spPr>
        <p:txBody>
          <a:bodyPr wrap="square" rtlCol="0">
            <a:spAutoFit/>
          </a:bodyPr>
          <a:lstStyle/>
          <a:p>
            <a:r>
              <a:rPr lang="en-US" altLang="zh-TW" dirty="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3575721"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223792" y="2132856"/>
            <a:ext cx="2376264" cy="369332"/>
          </a:xfrm>
          <a:prstGeom prst="rect">
            <a:avLst/>
          </a:prstGeom>
          <a:noFill/>
        </p:spPr>
        <p:txBody>
          <a:bodyPr wrap="square" rtlCol="0">
            <a:spAutoFit/>
          </a:bodyPr>
          <a:lstStyle/>
          <a:p>
            <a:r>
              <a:rPr lang="en-US" altLang="zh-TW" dirty="0">
                <a:latin typeface="標楷體" pitchFamily="65" charset="-120"/>
                <a:ea typeface="標楷體" pitchFamily="65" charset="-120"/>
              </a:rPr>
              <a:t>Mobile-Cell(Phone)</a:t>
            </a:r>
          </a:p>
        </p:txBody>
      </p:sp>
      <p:sp>
        <p:nvSpPr>
          <p:cNvPr id="26" name="文字方塊 25"/>
          <p:cNvSpPr txBox="1"/>
          <p:nvPr/>
        </p:nvSpPr>
        <p:spPr>
          <a:xfrm>
            <a:off x="2063552" y="2996952"/>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2711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3143672" y="2708920"/>
            <a:ext cx="4464496" cy="369332"/>
          </a:xfrm>
          <a:prstGeom prst="rect">
            <a:avLst/>
          </a:prstGeom>
          <a:noFill/>
        </p:spPr>
        <p:txBody>
          <a:bodyPr wrap="square" rtlCol="0">
            <a:spAutoFit/>
          </a:bodyPr>
          <a:lstStyle/>
          <a:p>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產</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3143672" y="3212977"/>
            <a:ext cx="4464496" cy="646331"/>
          </a:xfrm>
          <a:prstGeom prst="rect">
            <a:avLst/>
          </a:prstGeom>
          <a:noFill/>
        </p:spPr>
        <p:txBody>
          <a:bodyPr wrap="square" rtlCol="0">
            <a:spAutoFit/>
          </a:bodyPr>
          <a:lstStyle/>
          <a:p>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RFID</a:t>
            </a: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Wal</a:t>
            </a:r>
            <a:r>
              <a:rPr lang="en-US" altLang="zh-TW" dirty="0">
                <a:latin typeface="標楷體" pitchFamily="65" charset="-120"/>
                <a:ea typeface="標楷體" pitchFamily="65" charset="-120"/>
              </a:rPr>
              <a:t>-mart)</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華聯</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2135560" y="4365104"/>
            <a:ext cx="1944216" cy="369332"/>
          </a:xfrm>
          <a:prstGeom prst="rect">
            <a:avLst/>
          </a:prstGeom>
          <a:noFill/>
        </p:spPr>
        <p:txBody>
          <a:bodyPr wrap="square" rtlCol="0">
            <a:spAutoFit/>
          </a:bodyPr>
          <a:lstStyle/>
          <a:p>
            <a:r>
              <a:rPr lang="zh-TW" altLang="en-US" dirty="0">
                <a:sym typeface="Wingdings"/>
              </a:rPr>
              <a:t></a:t>
            </a:r>
            <a:r>
              <a:rPr lang="en-US" altLang="zh-TW" dirty="0">
                <a:sym typeface="Wingdings"/>
              </a:rPr>
              <a:t>Vo-</a:t>
            </a:r>
            <a:r>
              <a:rPr lang="en-US" altLang="zh-TW" dirty="0" err="1">
                <a:sym typeface="Wingdings"/>
              </a:rPr>
              <a:t>Da</a:t>
            </a:r>
            <a:r>
              <a:rPr lang="en-US" altLang="zh-TW" dirty="0">
                <a:sym typeface="Wingdings"/>
              </a:rPr>
              <a:t>-</a:t>
            </a:r>
            <a:r>
              <a:rPr lang="en-US" altLang="zh-TW" dirty="0" err="1">
                <a:sym typeface="Wingdings"/>
              </a:rPr>
              <a:t>Fone</a:t>
            </a:r>
            <a:r>
              <a:rPr lang="en-US" altLang="zh-TW" dirty="0">
                <a:sym typeface="Wingdings"/>
              </a:rPr>
              <a:t>:</a:t>
            </a:r>
            <a:endParaRPr lang="zh-TW" altLang="en-US" dirty="0"/>
          </a:p>
        </p:txBody>
      </p:sp>
      <p:sp>
        <p:nvSpPr>
          <p:cNvPr id="38" name="文字方塊 37"/>
          <p:cNvSpPr txBox="1"/>
          <p:nvPr/>
        </p:nvSpPr>
        <p:spPr>
          <a:xfrm>
            <a:off x="3647728" y="4355812"/>
            <a:ext cx="504056" cy="369332"/>
          </a:xfrm>
          <a:prstGeom prst="rect">
            <a:avLst/>
          </a:prstGeom>
          <a:noFill/>
          <a:ln w="25400">
            <a:solidFill>
              <a:srgbClr val="FF0000"/>
            </a:solidFill>
            <a:prstDash val="sysDash"/>
          </a:ln>
        </p:spPr>
        <p:txBody>
          <a:bodyPr wrap="square" rtlCol="0">
            <a:spAutoFit/>
          </a:bodyPr>
          <a:lstStyle/>
          <a:p>
            <a:r>
              <a:rPr lang="en-US" altLang="zh-TW" dirty="0"/>
              <a:t>3G                                                                       </a:t>
            </a:r>
            <a:endParaRPr lang="zh-TW" altLang="en-US" dirty="0"/>
          </a:p>
        </p:txBody>
      </p:sp>
      <p:sp>
        <p:nvSpPr>
          <p:cNvPr id="39" name="文字方塊 38"/>
          <p:cNvSpPr txBox="1"/>
          <p:nvPr/>
        </p:nvSpPr>
        <p:spPr>
          <a:xfrm>
            <a:off x="2639616" y="4797152"/>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rPr>
              <a:t>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德</a:t>
            </a:r>
          </a:p>
        </p:txBody>
      </p:sp>
      <p:sp>
        <p:nvSpPr>
          <p:cNvPr id="41" name="文字方塊 40"/>
          <p:cNvSpPr txBox="1"/>
          <p:nvPr/>
        </p:nvSpPr>
        <p:spPr>
          <a:xfrm>
            <a:off x="3647728" y="5013176"/>
            <a:ext cx="1224136" cy="369332"/>
          </a:xfrm>
          <a:prstGeom prst="rect">
            <a:avLst/>
          </a:prstGeom>
          <a:noFill/>
        </p:spPr>
        <p:txBody>
          <a:bodyPr wrap="square" rtlCol="0">
            <a:spAutoFit/>
          </a:bodyPr>
          <a:lstStyle/>
          <a:p>
            <a:r>
              <a:rPr lang="en-US" altLang="zh-TW" dirty="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2423592" y="5661248"/>
            <a:ext cx="3096344" cy="923330"/>
          </a:xfrm>
          <a:prstGeom prst="rect">
            <a:avLst/>
          </a:prstGeom>
          <a:noFill/>
        </p:spPr>
        <p:txBody>
          <a:bodyPr wrap="square" rtlCol="0">
            <a:spAutoFit/>
          </a:bodyPr>
          <a:lstStyle/>
          <a:p>
            <a:r>
              <a:rPr lang="en-US" altLang="zh-TW" dirty="0"/>
              <a:t>Voice-</a:t>
            </a:r>
          </a:p>
          <a:p>
            <a:r>
              <a:rPr lang="en-US" altLang="zh-TW" dirty="0"/>
              <a:t>           Data-</a:t>
            </a:r>
          </a:p>
          <a:p>
            <a:r>
              <a:rPr lang="en-US" altLang="zh-TW" dirty="0"/>
              <a:t>                     Phone</a:t>
            </a:r>
            <a:endParaRPr lang="zh-TW" altLang="en-US" dirty="0"/>
          </a:p>
        </p:txBody>
      </p:sp>
      <p:grpSp>
        <p:nvGrpSpPr>
          <p:cNvPr id="55" name="群組 54"/>
          <p:cNvGrpSpPr/>
          <p:nvPr/>
        </p:nvGrpSpPr>
        <p:grpSpPr>
          <a:xfrm>
            <a:off x="6240016" y="4365105"/>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a:latin typeface="標楷體" pitchFamily="65" charset="-120"/>
                  <a:ea typeface="標楷體" pitchFamily="65" charset="-120"/>
                </a:rPr>
                <a:t>行銷    </a:t>
              </a:r>
              <a:r>
                <a:rPr lang="en-US" altLang="zh-TW" dirty="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a:latin typeface="標楷體" pitchFamily="65" charset="-120"/>
                  <a:ea typeface="標楷體" pitchFamily="65" charset="-120"/>
                </a:rPr>
                <a:t>Price</a:t>
              </a:r>
            </a:p>
            <a:p>
              <a:r>
                <a:rPr lang="en-US" altLang="zh-TW" dirty="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a:latin typeface="標楷體" pitchFamily="65" charset="-120"/>
                  <a:ea typeface="標楷體" pitchFamily="65" charset="-120"/>
                </a:rPr>
                <a:t>Place</a:t>
              </a:r>
            </a:p>
            <a:p>
              <a:r>
                <a:rPr lang="en-US" altLang="zh-TW" dirty="0">
                  <a:latin typeface="標楷體" pitchFamily="65" charset="-120"/>
                  <a:ea typeface="標楷體" pitchFamily="65" charset="-120"/>
                </a:rPr>
                <a:t>Prom(</a:t>
              </a:r>
              <a:r>
                <a:rPr lang="zh-TW" altLang="en-US" dirty="0">
                  <a:latin typeface="標楷體" pitchFamily="65" charset="-120"/>
                  <a:ea typeface="標楷體" pitchFamily="65" charset="-120"/>
                </a:rPr>
                <a:t>推銷</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25623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582396"/>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12.12/7</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063552" y="2636912"/>
            <a:ext cx="648072" cy="400110"/>
          </a:xfrm>
          <a:prstGeom prst="rect">
            <a:avLst/>
          </a:prstGeom>
          <a:noFill/>
        </p:spPr>
        <p:txBody>
          <a:bodyPr wrap="square" rtlCol="0">
            <a:spAutoFit/>
          </a:bodyPr>
          <a:lstStyle/>
          <a:p>
            <a:r>
              <a:rPr lang="en-US" altLang="zh-TW" sz="2000" dirty="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2495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29996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29996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2999656" y="2276872"/>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2999656" y="4067780"/>
            <a:ext cx="1368152" cy="369332"/>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3296072" y="3501008"/>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3287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4295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47998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47998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5447928" y="1628800"/>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5447928" y="1979548"/>
            <a:ext cx="1296144" cy="369332"/>
          </a:xfrm>
          <a:prstGeom prst="rect">
            <a:avLst/>
          </a:prstGeom>
          <a:noFill/>
        </p:spPr>
        <p:txBody>
          <a:bodyPr wrap="square" rtlCol="0">
            <a:spAutoFit/>
          </a:bodyPr>
          <a:lstStyle/>
          <a:p>
            <a:r>
              <a:rPr lang="en-US" altLang="zh-TW" dirty="0">
                <a:latin typeface="標楷體" pitchFamily="65" charset="-120"/>
                <a:ea typeface="標楷體" pitchFamily="65" charset="-120"/>
              </a:rPr>
              <a:t>(Ali-</a:t>
            </a:r>
            <a:r>
              <a:rPr lang="en-US" altLang="zh-TW" dirty="0" err="1">
                <a:latin typeface="標楷體" pitchFamily="65" charset="-120"/>
                <a:ea typeface="標楷體" pitchFamily="65" charset="-120"/>
              </a:rPr>
              <a:t>baba</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5591944" y="3212976"/>
            <a:ext cx="1800200" cy="369332"/>
          </a:xfrm>
          <a:prstGeom prst="rect">
            <a:avLst/>
          </a:prstGeom>
          <a:noFill/>
        </p:spPr>
        <p:txBody>
          <a:bodyPr wrap="square" rtlCol="0">
            <a:spAutoFit/>
          </a:bodyPr>
          <a:lstStyle/>
          <a:p>
            <a:r>
              <a:rPr lang="en-US" altLang="zh-TW" dirty="0"/>
              <a:t>(e-bay)     FB</a:t>
            </a:r>
            <a:endParaRPr lang="zh-TW" altLang="en-US" dirty="0"/>
          </a:p>
        </p:txBody>
      </p:sp>
      <p:sp>
        <p:nvSpPr>
          <p:cNvPr id="29" name="文字方塊 28"/>
          <p:cNvSpPr txBox="1"/>
          <p:nvPr/>
        </p:nvSpPr>
        <p:spPr>
          <a:xfrm>
            <a:off x="4727848" y="3645024"/>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電影</a:t>
            </a:r>
          </a:p>
        </p:txBody>
      </p:sp>
      <p:sp>
        <p:nvSpPr>
          <p:cNvPr id="30" name="文字方塊 29"/>
          <p:cNvSpPr txBox="1"/>
          <p:nvPr/>
        </p:nvSpPr>
        <p:spPr>
          <a:xfrm>
            <a:off x="1991544" y="2996953"/>
            <a:ext cx="864096" cy="646331"/>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電子商務</a:t>
            </a:r>
          </a:p>
        </p:txBody>
      </p:sp>
      <p:grpSp>
        <p:nvGrpSpPr>
          <p:cNvPr id="31" name="群組 30"/>
          <p:cNvGrpSpPr/>
          <p:nvPr/>
        </p:nvGrpSpPr>
        <p:grpSpPr>
          <a:xfrm>
            <a:off x="6816080"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7320136" y="1979549"/>
            <a:ext cx="3456384" cy="646331"/>
          </a:xfrm>
          <a:prstGeom prst="rect">
            <a:avLst/>
          </a:prstGeom>
          <a:noFill/>
        </p:spPr>
        <p:txBody>
          <a:bodyPr wrap="square" rtlCol="0">
            <a:spAutoFit/>
          </a:bodyPr>
          <a:lstStyle/>
          <a:p>
            <a:r>
              <a:rPr lang="en-US" altLang="zh-TW" dirty="0">
                <a:latin typeface="標楷體" pitchFamily="65" charset="-120"/>
                <a:ea typeface="標楷體" pitchFamily="65" charset="-120"/>
              </a:rPr>
              <a:t>M2M(Machine): WIFI-USB(</a:t>
            </a:r>
            <a:r>
              <a:rPr lang="zh-TW" altLang="en-US" dirty="0">
                <a:latin typeface="標楷體" pitchFamily="65" charset="-120"/>
                <a:ea typeface="標楷體" pitchFamily="65" charset="-120"/>
              </a:rPr>
              <a:t>分享</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器</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8904312" y="1340768"/>
            <a:ext cx="1080120" cy="369332"/>
          </a:xfrm>
          <a:prstGeom prst="rect">
            <a:avLst/>
          </a:prstGeom>
          <a:noFill/>
        </p:spPr>
        <p:txBody>
          <a:bodyPr wrap="square" rtlCol="0">
            <a:spAutoFit/>
          </a:bodyPr>
          <a:lstStyle/>
          <a:p>
            <a:r>
              <a:rPr lang="en-US" altLang="zh-TW" dirty="0"/>
              <a:t>HDMI</a:t>
            </a:r>
            <a:endParaRPr lang="zh-TW" altLang="en-US" dirty="0"/>
          </a:p>
        </p:txBody>
      </p:sp>
      <p:cxnSp>
        <p:nvCxnSpPr>
          <p:cNvPr id="38" name="直線接點 37"/>
          <p:cNvCxnSpPr/>
          <p:nvPr/>
        </p:nvCxnSpPr>
        <p:spPr>
          <a:xfrm flipH="1">
            <a:off x="8688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8688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7392144" y="3284984"/>
            <a:ext cx="2808312" cy="369332"/>
          </a:xfrm>
          <a:prstGeom prst="rect">
            <a:avLst/>
          </a:prstGeom>
          <a:noFill/>
        </p:spPr>
        <p:txBody>
          <a:bodyPr wrap="square" rtlCol="0">
            <a:spAutoFit/>
          </a:bodyPr>
          <a:lstStyle/>
          <a:p>
            <a:r>
              <a:rPr lang="en-US" altLang="zh-TW" dirty="0"/>
              <a:t>O2O→Big</a:t>
            </a:r>
            <a:r>
              <a:rPr lang="zh-TW" altLang="en-US" dirty="0"/>
              <a:t> </a:t>
            </a:r>
            <a:r>
              <a:rPr lang="en-US" altLang="zh-TW" dirty="0"/>
              <a:t>Data(</a:t>
            </a:r>
            <a:r>
              <a:rPr lang="zh-TW" altLang="en-US" dirty="0"/>
              <a:t>大數據</a:t>
            </a:r>
            <a:r>
              <a:rPr lang="en-US" altLang="zh-TW" dirty="0"/>
              <a:t>)</a:t>
            </a:r>
            <a:endParaRPr lang="zh-TW" altLang="en-US" dirty="0"/>
          </a:p>
        </p:txBody>
      </p:sp>
      <p:sp>
        <p:nvSpPr>
          <p:cNvPr id="41" name="文字方塊 40"/>
          <p:cNvSpPr txBox="1"/>
          <p:nvPr/>
        </p:nvSpPr>
        <p:spPr>
          <a:xfrm>
            <a:off x="7032104" y="3861049"/>
            <a:ext cx="2520280" cy="646331"/>
          </a:xfrm>
          <a:prstGeom prst="rect">
            <a:avLst/>
          </a:prstGeom>
          <a:noFill/>
        </p:spPr>
        <p:txBody>
          <a:bodyPr wrap="square" rtlCol="0">
            <a:spAutoFit/>
          </a:bodyPr>
          <a:lstStyle/>
          <a:p>
            <a:r>
              <a:rPr lang="en-US" altLang="zh-TW" dirty="0">
                <a:latin typeface="標楷體" pitchFamily="65" charset="-120"/>
                <a:ea typeface="標楷體" pitchFamily="65" charset="-120"/>
              </a:rPr>
              <a:t>Online:</a:t>
            </a:r>
            <a:r>
              <a:rPr lang="zh-TW" altLang="en-US" dirty="0">
                <a:latin typeface="標楷體" pitchFamily="65" charset="-120"/>
                <a:ea typeface="標楷體" pitchFamily="65" charset="-120"/>
              </a:rPr>
              <a:t>線上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虛擬店</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線下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實體店</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2063552" y="4509121"/>
            <a:ext cx="7128792" cy="2585323"/>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全世界網路行銷最佳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亞馬遜。</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中國唯一一家零售業。</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SM:</a:t>
            </a:r>
            <a:r>
              <a:rPr lang="zh-TW" altLang="en-US" dirty="0">
                <a:latin typeface="標楷體" pitchFamily="65" charset="-120"/>
                <a:ea typeface="標楷體" pitchFamily="65" charset="-120"/>
              </a:rPr>
              <a:t>超市 </a:t>
            </a:r>
            <a:r>
              <a:rPr lang="en-US" altLang="zh-TW" dirty="0">
                <a:latin typeface="標楷體" pitchFamily="65" charset="-120"/>
                <a:ea typeface="標楷體" pitchFamily="65" charset="-120"/>
              </a:rPr>
              <a:t>DP:</a:t>
            </a:r>
            <a:r>
              <a:rPr lang="zh-TW" altLang="en-US" dirty="0">
                <a:latin typeface="標楷體" pitchFamily="65" charset="-120"/>
                <a:ea typeface="標楷體" pitchFamily="65" charset="-120"/>
              </a:rPr>
              <a:t>百貨。</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上海起家。</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昆山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長江三角洲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工業區。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solidFill>
                  <a:srgbClr val="0000FF"/>
                </a:solidFill>
                <a:latin typeface="標楷體" pitchFamily="65" charset="-120"/>
                <a:ea typeface="標楷體" pitchFamily="65" charset="-120"/>
              </a:rPr>
              <a:t>86</a:t>
            </a:r>
            <a:r>
              <a:rPr lang="zh-TW" altLang="en-US" dirty="0">
                <a:solidFill>
                  <a:srgbClr val="0000FF"/>
                </a:solidFill>
                <a:latin typeface="標楷體" pitchFamily="65" charset="-120"/>
                <a:ea typeface="標楷體" pitchFamily="65" charset="-120"/>
              </a:rPr>
              <a:t>年台灣就有電子商務</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用在銀行。</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中國最大外資零售業之冠</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大潤發。</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中國外資</a:t>
            </a:r>
            <a:r>
              <a:rPr lang="en-US" altLang="zh-TW" dirty="0">
                <a:solidFill>
                  <a:srgbClr val="0000FF"/>
                </a:solidFill>
                <a:latin typeface="標楷體" pitchFamily="65" charset="-120"/>
                <a:ea typeface="標楷體" pitchFamily="65" charset="-120"/>
              </a:rPr>
              <a:t>85</a:t>
            </a:r>
            <a:r>
              <a:rPr lang="zh-TW" altLang="en-US" dirty="0">
                <a:solidFill>
                  <a:srgbClr val="0000FF"/>
                </a:solidFill>
                <a:latin typeface="標楷體" pitchFamily="65" charset="-120"/>
                <a:ea typeface="標楷體" pitchFamily="65" charset="-120"/>
              </a:rPr>
              <a:t>年。</a:t>
            </a:r>
            <a:endParaRPr lang="en-US" altLang="zh-TW" dirty="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5159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727848" y="2420888"/>
            <a:ext cx="1224136"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中小企業</a:t>
            </a:r>
          </a:p>
        </p:txBody>
      </p:sp>
    </p:spTree>
    <p:extLst>
      <p:ext uri="{BB962C8B-B14F-4D97-AF65-F5344CB8AC3E}">
        <p14:creationId xmlns:p14="http://schemas.microsoft.com/office/powerpoint/2010/main" val="1712631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735960" y="1268760"/>
            <a:ext cx="720080" cy="369332"/>
          </a:xfrm>
          <a:prstGeom prst="rect">
            <a:avLst/>
          </a:prstGeom>
          <a:noFill/>
          <a:ln w="25400">
            <a:solidFill>
              <a:schemeClr val="tx1"/>
            </a:solidFill>
          </a:ln>
        </p:spPr>
        <p:txBody>
          <a:bodyPr wrap="square" rtlCol="0">
            <a:spAutoFit/>
          </a:bodyPr>
          <a:lstStyle/>
          <a:p>
            <a:r>
              <a:rPr lang="en-US" altLang="zh-TW" dirty="0"/>
              <a:t>CRM</a:t>
            </a:r>
            <a:endParaRPr lang="zh-TW" altLang="en-US" dirty="0"/>
          </a:p>
        </p:txBody>
      </p:sp>
      <p:cxnSp>
        <p:nvCxnSpPr>
          <p:cNvPr id="7" name="直線接點 6"/>
          <p:cNvCxnSpPr/>
          <p:nvPr/>
        </p:nvCxnSpPr>
        <p:spPr>
          <a:xfrm>
            <a:off x="6096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591944" y="1907540"/>
            <a:ext cx="1008112" cy="369332"/>
          </a:xfrm>
          <a:prstGeom prst="rect">
            <a:avLst/>
          </a:prstGeom>
          <a:noFill/>
          <a:ln w="25400">
            <a:solidFill>
              <a:schemeClr val="tx1"/>
            </a:solidFill>
          </a:ln>
        </p:spPr>
        <p:txBody>
          <a:bodyPr wrap="square" rtlCol="0">
            <a:spAutoFit/>
          </a:bodyPr>
          <a:lstStyle/>
          <a:p>
            <a:r>
              <a:rPr lang="zh-TW" altLang="en-US" dirty="0"/>
              <a:t>戰情室</a:t>
            </a:r>
          </a:p>
        </p:txBody>
      </p:sp>
      <p:cxnSp>
        <p:nvCxnSpPr>
          <p:cNvPr id="9" name="直線接點 8"/>
          <p:cNvCxnSpPr/>
          <p:nvPr/>
        </p:nvCxnSpPr>
        <p:spPr>
          <a:xfrm>
            <a:off x="6096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03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303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888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943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528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727848" y="3284984"/>
            <a:ext cx="1368152" cy="369332"/>
          </a:xfrm>
          <a:prstGeom prst="rect">
            <a:avLst/>
          </a:prstGeom>
          <a:noFill/>
        </p:spPr>
        <p:txBody>
          <a:bodyPr wrap="square" rtlCol="0">
            <a:spAutoFit/>
          </a:bodyPr>
          <a:lstStyle/>
          <a:p>
            <a:pPr algn="ctr"/>
            <a:r>
              <a:rPr lang="en-US" altLang="zh-TW" dirty="0" err="1"/>
              <a:t>DataBase</a:t>
            </a:r>
            <a:endParaRPr lang="zh-TW" altLang="en-US" dirty="0"/>
          </a:p>
        </p:txBody>
      </p:sp>
      <p:sp>
        <p:nvSpPr>
          <p:cNvPr id="17" name="文字方塊 16"/>
          <p:cNvSpPr txBox="1"/>
          <p:nvPr/>
        </p:nvSpPr>
        <p:spPr>
          <a:xfrm>
            <a:off x="2207568" y="3717033"/>
            <a:ext cx="7344816" cy="2031325"/>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戰情室。</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阿里巴巴股權</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日本軟體銀行</a:t>
            </a:r>
            <a:r>
              <a:rPr lang="en-US" altLang="zh-TW" dirty="0">
                <a:latin typeface="標楷體" pitchFamily="65" charset="-120"/>
                <a:ea typeface="標楷體" pitchFamily="65" charset="-120"/>
              </a:rPr>
              <a:t>:34.4%</a:t>
            </a:r>
          </a:p>
          <a:p>
            <a:r>
              <a:rPr lang="zh-TW" altLang="en-US" dirty="0">
                <a:latin typeface="標楷體" pitchFamily="65" charset="-120"/>
                <a:ea typeface="標楷體" pitchFamily="65" charset="-120"/>
              </a:rPr>
              <a:t>    雅虎</a:t>
            </a:r>
            <a:r>
              <a:rPr lang="en-US" altLang="zh-TW" dirty="0">
                <a:latin typeface="標楷體" pitchFamily="65" charset="-120"/>
                <a:ea typeface="標楷體" pitchFamily="65" charset="-120"/>
              </a:rPr>
              <a:t>:22.6%</a:t>
            </a:r>
          </a:p>
          <a:p>
            <a:r>
              <a:rPr lang="zh-TW" altLang="en-US" dirty="0">
                <a:latin typeface="標楷體" pitchFamily="65" charset="-120"/>
                <a:ea typeface="標楷體" pitchFamily="65" charset="-120"/>
              </a:rPr>
              <a:t>    馬雲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團隊</a:t>
            </a:r>
            <a:r>
              <a:rPr lang="en-US" altLang="zh-TW" dirty="0">
                <a:latin typeface="標楷體" pitchFamily="65" charset="-120"/>
                <a:ea typeface="標楷體" pitchFamily="65" charset="-120"/>
              </a:rPr>
              <a:t>:8.9%</a:t>
            </a:r>
          </a:p>
          <a:p>
            <a:r>
              <a:rPr lang="zh-TW" altLang="en-US" dirty="0">
                <a:latin typeface="標楷體" pitchFamily="65" charset="-120"/>
                <a:ea typeface="標楷體" pitchFamily="65" charset="-120"/>
              </a:rPr>
              <a:t>    蔡崇信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3.6%</a:t>
            </a: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31852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351584" y="914400"/>
            <a:ext cx="7416824" cy="5466928"/>
          </a:xfrm>
        </p:spPr>
      </p:pic>
    </p:spTree>
    <p:extLst>
      <p:ext uri="{BB962C8B-B14F-4D97-AF65-F5344CB8AC3E}">
        <p14:creationId xmlns:p14="http://schemas.microsoft.com/office/powerpoint/2010/main" val="1465038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63552" y="1124745"/>
            <a:ext cx="4680520" cy="2031325"/>
          </a:xfrm>
          <a:prstGeom prst="rect">
            <a:avLst/>
          </a:prstGeom>
          <a:noFill/>
        </p:spPr>
        <p:txBody>
          <a:bodyPr wrap="square" rtlCol="0">
            <a:spAutoFit/>
          </a:bodyPr>
          <a:lstStyle/>
          <a:p>
            <a:r>
              <a:rPr lang="en-US" altLang="zh-TW" dirty="0">
                <a:latin typeface="標楷體" pitchFamily="65" charset="-120"/>
                <a:ea typeface="標楷體" pitchFamily="65" charset="-120"/>
              </a:rPr>
              <a:t>XDSL(</a:t>
            </a:r>
            <a:r>
              <a:rPr lang="zh-TW" altLang="en-US" dirty="0">
                <a:latin typeface="標楷體" pitchFamily="65" charset="-120"/>
                <a:ea typeface="標楷體" pitchFamily="65" charset="-120"/>
              </a:rPr>
              <a:t>光纖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有線電視</a:t>
            </a:r>
            <a:r>
              <a:rPr lang="en-US" altLang="zh-TW" dirty="0">
                <a:latin typeface="標楷體" pitchFamily="65" charset="-120"/>
                <a:ea typeface="標楷體" pitchFamily="65" charset="-120"/>
              </a:rPr>
              <a:t>)</a:t>
            </a:r>
          </a:p>
          <a:p>
            <a:pPr>
              <a:buFont typeface="Wingdings" pitchFamily="2" charset="2"/>
              <a:buChar char="l"/>
            </a:pPr>
            <a:r>
              <a:rPr lang="zh-TW" altLang="en-US" dirty="0">
                <a:latin typeface="標楷體" pitchFamily="65" charset="-120"/>
                <a:ea typeface="標楷體" pitchFamily="65" charset="-120"/>
              </a:rPr>
              <a:t>固網人口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寬頻</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120</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211.6</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300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304.1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375.1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460.2</a:t>
            </a:r>
            <a:r>
              <a:rPr lang="zh-TW" altLang="en-US" dirty="0">
                <a:latin typeface="標楷體" pitchFamily="65" charset="-120"/>
                <a:ea typeface="標楷體" pitchFamily="65" charset="-120"/>
              </a:rPr>
              <a:t>萬   </a:t>
            </a:r>
            <a:endParaRPr lang="en-US" altLang="zh-TW" dirty="0">
              <a:latin typeface="標楷體" pitchFamily="65" charset="-120"/>
              <a:ea typeface="標楷體" pitchFamily="65" charset="-120"/>
            </a:endParaRPr>
          </a:p>
        </p:txBody>
      </p:sp>
      <p:sp>
        <p:nvSpPr>
          <p:cNvPr id="7" name="文字方塊 6"/>
          <p:cNvSpPr txBox="1"/>
          <p:nvPr/>
        </p:nvSpPr>
        <p:spPr>
          <a:xfrm>
            <a:off x="5087888" y="2771637"/>
            <a:ext cx="5040560" cy="2031325"/>
          </a:xfrm>
          <a:prstGeom prst="rect">
            <a:avLst/>
          </a:prstGeom>
          <a:noFill/>
        </p:spPr>
        <p:txBody>
          <a:bodyPr wrap="square" rtlCol="0">
            <a:spAutoFit/>
          </a:bodyPr>
          <a:lstStyle/>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327</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:1,000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:1,421</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(i3s)</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0.3</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=63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預計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60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=220</a:t>
            </a:r>
            <a:r>
              <a:rPr lang="zh-TW" altLang="en-US" dirty="0">
                <a:latin typeface="標楷體" pitchFamily="65" charset="-120"/>
                <a:ea typeface="標楷體" pitchFamily="65" charset="-120"/>
              </a:rPr>
              <a:t>萬 </a:t>
            </a:r>
          </a:p>
        </p:txBody>
      </p:sp>
      <p:sp>
        <p:nvSpPr>
          <p:cNvPr id="8" name="文字方塊 7"/>
          <p:cNvSpPr txBox="1"/>
          <p:nvPr/>
        </p:nvSpPr>
        <p:spPr>
          <a:xfrm>
            <a:off x="5735960"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中華</a:t>
            </a:r>
          </a:p>
        </p:txBody>
      </p:sp>
      <p:sp>
        <p:nvSpPr>
          <p:cNvPr id="9" name="文字方塊 8"/>
          <p:cNvSpPr txBox="1"/>
          <p:nvPr/>
        </p:nvSpPr>
        <p:spPr>
          <a:xfrm>
            <a:off x="6600056"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台灣</a:t>
            </a:r>
          </a:p>
        </p:txBody>
      </p:sp>
      <p:sp>
        <p:nvSpPr>
          <p:cNvPr id="10" name="文字方塊 9"/>
          <p:cNvSpPr txBox="1"/>
          <p:nvPr/>
        </p:nvSpPr>
        <p:spPr>
          <a:xfrm>
            <a:off x="7392144"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遠傳</a:t>
            </a:r>
          </a:p>
        </p:txBody>
      </p:sp>
      <p:cxnSp>
        <p:nvCxnSpPr>
          <p:cNvPr id="12" name="直線單箭頭接點 11"/>
          <p:cNvCxnSpPr/>
          <p:nvPr/>
        </p:nvCxnSpPr>
        <p:spPr>
          <a:xfrm>
            <a:off x="5303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096000" y="1979548"/>
            <a:ext cx="864096" cy="369332"/>
          </a:xfrm>
          <a:prstGeom prst="rect">
            <a:avLst/>
          </a:prstGeom>
          <a:noFill/>
        </p:spPr>
        <p:txBody>
          <a:bodyPr wrap="square" rtlCol="0">
            <a:spAutoFit/>
          </a:bodyPr>
          <a:lstStyle/>
          <a:p>
            <a:r>
              <a:rPr lang="en-US" altLang="zh-TW" dirty="0">
                <a:solidFill>
                  <a:srgbClr val="0000FF"/>
                </a:solidFill>
              </a:rPr>
              <a:t>3G</a:t>
            </a:r>
            <a:endParaRPr lang="zh-TW" altLang="en-US" dirty="0">
              <a:solidFill>
                <a:srgbClr val="0000FF"/>
              </a:solidFill>
            </a:endParaRPr>
          </a:p>
        </p:txBody>
      </p:sp>
      <p:cxnSp>
        <p:nvCxnSpPr>
          <p:cNvPr id="15" name="直線單箭頭接點 14"/>
          <p:cNvCxnSpPr/>
          <p:nvPr/>
        </p:nvCxnSpPr>
        <p:spPr>
          <a:xfrm>
            <a:off x="3071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639616" y="414908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阿里巴巴</a:t>
            </a:r>
          </a:p>
        </p:txBody>
      </p:sp>
      <p:sp>
        <p:nvSpPr>
          <p:cNvPr id="17" name="文字方塊 16"/>
          <p:cNvSpPr txBox="1"/>
          <p:nvPr/>
        </p:nvSpPr>
        <p:spPr>
          <a:xfrm>
            <a:off x="2855640" y="3356993"/>
            <a:ext cx="792088" cy="646331"/>
          </a:xfrm>
          <a:prstGeom prst="rect">
            <a:avLst/>
          </a:prstGeom>
          <a:noFill/>
        </p:spPr>
        <p:txBody>
          <a:bodyPr wrap="square" rtlCol="0">
            <a:spAutoFit/>
          </a:bodyPr>
          <a:lstStyle/>
          <a:p>
            <a:r>
              <a:rPr lang="en-US" altLang="zh-TW" dirty="0" err="1"/>
              <a:t>Sina</a:t>
            </a:r>
            <a:endParaRPr lang="en-US" altLang="zh-TW" dirty="0"/>
          </a:p>
          <a:p>
            <a:r>
              <a:rPr lang="en-US" altLang="zh-TW" dirty="0"/>
              <a:t>B2B</a:t>
            </a:r>
            <a:endParaRPr lang="zh-TW" altLang="en-US" dirty="0"/>
          </a:p>
        </p:txBody>
      </p:sp>
      <p:sp>
        <p:nvSpPr>
          <p:cNvPr id="18" name="文字方塊 17"/>
          <p:cNvSpPr txBox="1"/>
          <p:nvPr/>
        </p:nvSpPr>
        <p:spPr>
          <a:xfrm>
            <a:off x="2423592" y="3068960"/>
            <a:ext cx="1512168"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a:t>
            </a:r>
            <a:r>
              <a:rPr lang="zh-TW" altLang="en-US" sz="1600" dirty="0">
                <a:solidFill>
                  <a:srgbClr val="0000FF"/>
                </a:solidFill>
                <a:latin typeface="標楷體" pitchFamily="65" charset="-120"/>
                <a:ea typeface="標楷體" pitchFamily="65" charset="-120"/>
              </a:rPr>
              <a:t>高鐵通車</a:t>
            </a:r>
          </a:p>
        </p:txBody>
      </p:sp>
      <p:sp>
        <p:nvSpPr>
          <p:cNvPr id="19" name="文字方塊 18"/>
          <p:cNvSpPr txBox="1"/>
          <p:nvPr/>
        </p:nvSpPr>
        <p:spPr>
          <a:xfrm>
            <a:off x="4655840" y="3851756"/>
            <a:ext cx="504056" cy="369332"/>
          </a:xfrm>
          <a:prstGeom prst="rect">
            <a:avLst/>
          </a:prstGeom>
          <a:noFill/>
          <a:ln w="25400">
            <a:solidFill>
              <a:srgbClr val="0000FF"/>
            </a:solidFill>
            <a:prstDash val="sysDash"/>
          </a:ln>
        </p:spPr>
        <p:txBody>
          <a:bodyPr wrap="square" rtlCol="0">
            <a:spAutoFit/>
          </a:bodyPr>
          <a:lstStyle/>
          <a:p>
            <a:r>
              <a:rPr lang="en-US" altLang="zh-TW" dirty="0">
                <a:solidFill>
                  <a:srgbClr val="0000FF"/>
                </a:solidFill>
              </a:rPr>
              <a:t>4G</a:t>
            </a:r>
            <a:endParaRPr lang="zh-TW" altLang="en-US" dirty="0">
              <a:solidFill>
                <a:srgbClr val="0000FF"/>
              </a:solidFill>
            </a:endParaRPr>
          </a:p>
        </p:txBody>
      </p:sp>
    </p:spTree>
    <p:extLst>
      <p:ext uri="{BB962C8B-B14F-4D97-AF65-F5344CB8AC3E}">
        <p14:creationId xmlns:p14="http://schemas.microsoft.com/office/powerpoint/2010/main" val="4193579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67608" y="1124744"/>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MOD : 580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67608" y="154750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凱擘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155</a:t>
            </a:r>
            <a:r>
              <a:rPr lang="zh-TW" altLang="en-US" dirty="0">
                <a:latin typeface="標楷體" pitchFamily="65" charset="-120"/>
                <a:ea typeface="標楷體" pitchFamily="65" charset="-120"/>
              </a:rPr>
              <a:t>萬 </a:t>
            </a:r>
          </a:p>
        </p:txBody>
      </p:sp>
      <p:sp>
        <p:nvSpPr>
          <p:cNvPr id="7" name="文字方塊 6"/>
          <p:cNvSpPr txBox="1"/>
          <p:nvPr/>
        </p:nvSpPr>
        <p:spPr>
          <a:xfrm>
            <a:off x="2567608" y="198884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中嘉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 </a:t>
            </a:r>
          </a:p>
        </p:txBody>
      </p:sp>
      <p:sp>
        <p:nvSpPr>
          <p:cNvPr id="8" name="左大括弧 7"/>
          <p:cNvSpPr/>
          <p:nvPr/>
        </p:nvSpPr>
        <p:spPr>
          <a:xfrm>
            <a:off x="2351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2207568" y="2564904"/>
            <a:ext cx="3528392"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大三元軟體下載</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凱基證卷</a:t>
            </a:r>
            <a:r>
              <a:rPr lang="en-US" altLang="zh-TW" dirty="0">
                <a:latin typeface="標楷體" pitchFamily="65" charset="-120"/>
                <a:ea typeface="標楷體" pitchFamily="65" charset="-120"/>
              </a:rPr>
              <a:t>)</a:t>
            </a:r>
          </a:p>
          <a:p>
            <a:pPr>
              <a:buFont typeface="Wingdings" pitchFamily="2" charset="2"/>
              <a:buChar char="l"/>
            </a:pPr>
            <a:r>
              <a:rPr lang="en-US" altLang="zh-TW" dirty="0">
                <a:latin typeface="標楷體" pitchFamily="65" charset="-120"/>
                <a:ea typeface="標楷體" pitchFamily="65" charset="-120"/>
              </a:rPr>
              <a:t>2009</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風災</a:t>
            </a:r>
            <a:r>
              <a:rPr lang="en-US" altLang="zh-TW" dirty="0">
                <a:latin typeface="標楷體" pitchFamily="65" charset="-120"/>
                <a:ea typeface="標楷體" pitchFamily="65" charset="-120"/>
              </a:rPr>
              <a:t>Google map</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早期</a:t>
            </a:r>
            <a:r>
              <a:rPr lang="en-US" altLang="zh-TW" dirty="0">
                <a:latin typeface="標楷體" pitchFamily="65" charset="-120"/>
                <a:ea typeface="標楷體" pitchFamily="65" charset="-120"/>
              </a:rPr>
              <a:t>PDA</a:t>
            </a:r>
            <a:r>
              <a:rPr lang="zh-TW" altLang="en-US" dirty="0">
                <a:latin typeface="標楷體" pitchFamily="65" charset="-120"/>
                <a:ea typeface="標楷體" pitchFamily="65" charset="-120"/>
              </a:rPr>
              <a:t>用最多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11/11</a:t>
            </a:r>
            <a:r>
              <a:rPr lang="zh-TW" altLang="en-US" dirty="0">
                <a:latin typeface="標楷體" pitchFamily="65" charset="-120"/>
                <a:ea typeface="標楷體" pitchFamily="65" charset="-120"/>
              </a:rPr>
              <a:t>日光棍節。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訂閱頻道。</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40904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9696" y="591072"/>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13.12/141</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279576" y="1268761"/>
            <a:ext cx="3816424"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電影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小時代</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支付寶、娛樂寶。</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編劇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郭敬明。</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2567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a:latin typeface="標楷體" pitchFamily="65" charset="-120"/>
                  <a:ea typeface="標楷體" pitchFamily="65" charset="-120"/>
                </a:rPr>
                <a:t>郭敬明</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九把刀</a:t>
              </a:r>
              <a:r>
                <a:rPr lang="en-US" altLang="zh-TW" dirty="0">
                  <a:latin typeface="標楷體" pitchFamily="65" charset="-120"/>
                  <a:ea typeface="標楷體" pitchFamily="65" charset="-120"/>
                </a:rPr>
                <a:t>+</a:t>
              </a:r>
              <a:r>
                <a:rPr lang="zh-TW" altLang="en-US" u="sng" dirty="0">
                  <a:latin typeface="標楷體" pitchFamily="65" charset="-120"/>
                  <a:ea typeface="標楷體" pitchFamily="65" charset="-120"/>
                </a:rPr>
                <a:t>柴智屏</a:t>
              </a: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a:latin typeface="標楷體" pitchFamily="65" charset="-120"/>
                    <a:ea typeface="標楷體" pitchFamily="65" charset="-120"/>
                  </a:rPr>
                  <a:t>作家</a:t>
                </a: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a:latin typeface="標楷體" pitchFamily="65" charset="-120"/>
                    <a:ea typeface="標楷體" pitchFamily="65" charset="-120"/>
                  </a:rPr>
                  <a:t>韓寒</a:t>
                </a:r>
                <a:r>
                  <a:rPr lang="en-US" altLang="zh-TW" dirty="0">
                    <a:latin typeface="標楷體" pitchFamily="65" charset="-120"/>
                    <a:ea typeface="標楷體" pitchFamily="65" charset="-120"/>
                  </a:rPr>
                  <a:t>(80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a:latin typeface="標楷體" pitchFamily="65" charset="-120"/>
                  <a:ea typeface="標楷體" pitchFamily="65" charset="-120"/>
                </a:rPr>
                <a:t>編導</a:t>
              </a:r>
            </a:p>
          </p:txBody>
        </p:sp>
      </p:grpSp>
      <p:sp>
        <p:nvSpPr>
          <p:cNvPr id="17" name="文字方塊 16"/>
          <p:cNvSpPr txBox="1"/>
          <p:nvPr/>
        </p:nvSpPr>
        <p:spPr>
          <a:xfrm>
            <a:off x="7176120" y="1835532"/>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娛樂寶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眾酬</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4356652" y="2020199"/>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7536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7968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104112" y="3068960"/>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演員</a:t>
            </a:r>
          </a:p>
        </p:txBody>
      </p:sp>
      <p:sp>
        <p:nvSpPr>
          <p:cNvPr id="31" name="文字方塊 30"/>
          <p:cNvSpPr txBox="1"/>
          <p:nvPr/>
        </p:nvSpPr>
        <p:spPr>
          <a:xfrm>
            <a:off x="8256240" y="306896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戲劇通路</a:t>
            </a:r>
          </a:p>
        </p:txBody>
      </p:sp>
      <p:sp>
        <p:nvSpPr>
          <p:cNvPr id="32" name="文字方塊 31"/>
          <p:cNvSpPr txBox="1"/>
          <p:nvPr/>
        </p:nvSpPr>
        <p:spPr>
          <a:xfrm>
            <a:off x="8256240" y="2132856"/>
            <a:ext cx="1080120" cy="369332"/>
          </a:xfrm>
          <a:prstGeom prst="rect">
            <a:avLst/>
          </a:prstGeom>
          <a:noFill/>
        </p:spPr>
        <p:txBody>
          <a:bodyPr wrap="square" rtlCol="0">
            <a:spAutoFit/>
          </a:bodyPr>
          <a:lstStyle/>
          <a:p>
            <a:r>
              <a:rPr lang="zh-TW" altLang="en-US" dirty="0">
                <a:latin typeface="標楷體" pitchFamily="65" charset="-120"/>
                <a:ea typeface="標楷體" pitchFamily="65" charset="-120"/>
              </a:rPr>
              <a:t>股份制</a:t>
            </a:r>
          </a:p>
        </p:txBody>
      </p:sp>
      <p:sp>
        <p:nvSpPr>
          <p:cNvPr id="33" name="文字方塊 32"/>
          <p:cNvSpPr txBox="1"/>
          <p:nvPr/>
        </p:nvSpPr>
        <p:spPr>
          <a:xfrm>
            <a:off x="2279576" y="4676943"/>
            <a:ext cx="7560840" cy="1477328"/>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新東方外語</a:t>
            </a:r>
            <a:r>
              <a:rPr lang="en-US" altLang="zh-TW" dirty="0">
                <a:latin typeface="標楷體" pitchFamily="65" charset="-120"/>
                <a:ea typeface="標楷體" pitchFamily="65" charset="-120"/>
              </a:rPr>
              <a:t>(2006</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日新東方教育科技集團在美國紐約證券交易所成功上市，成為中國第一家海外上市的教育機構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148765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5"/>
            <a:ext cx="7848872" cy="2585323"/>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--ILMS</a:t>
            </a:r>
            <a:r>
              <a:rPr lang="zh-TW" altLang="en-US" dirty="0">
                <a:latin typeface="標楷體" pitchFamily="65" charset="-120"/>
                <a:ea typeface="標楷體" pitchFamily="65" charset="-120"/>
              </a:rPr>
              <a:t>上傳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KTV</a:t>
            </a:r>
          </a:p>
          <a:p>
            <a:r>
              <a:rPr lang="en-US" altLang="zh-TW" dirty="0">
                <a:latin typeface="標楷體" pitchFamily="65" charset="-120"/>
                <a:ea typeface="標楷體" pitchFamily="65" charset="-120"/>
              </a:rPr>
              <a:t>  2. 4G</a:t>
            </a:r>
          </a:p>
          <a:p>
            <a:r>
              <a:rPr lang="en-US" altLang="zh-TW" dirty="0">
                <a:latin typeface="標楷體" pitchFamily="65" charset="-120"/>
                <a:ea typeface="標楷體" pitchFamily="65" charset="-120"/>
              </a:rPr>
              <a:t>  3. </a:t>
            </a:r>
            <a:r>
              <a:rPr lang="zh-TW" altLang="en-US" dirty="0">
                <a:latin typeface="標楷體" pitchFamily="65" charset="-120"/>
                <a:ea typeface="標楷體" pitchFamily="65" charset="-120"/>
              </a:rPr>
              <a:t>頻寬</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含詳細資料</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PPT:</a:t>
            </a:r>
            <a:r>
              <a:rPr lang="zh-TW" altLang="en-US" dirty="0">
                <a:latin typeface="標楷體" pitchFamily="65" charset="-120"/>
                <a:ea typeface="標楷體" pitchFamily="65" charset="-120"/>
              </a:rPr>
              <a:t>上課教材下載到電腦再上傳。</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工管系電腦來源</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教育部補助商業自動化</a:t>
            </a:r>
            <a:r>
              <a:rPr lang="en-US" altLang="zh-TW" dirty="0">
                <a:latin typeface="標楷體" pitchFamily="65" charset="-120"/>
                <a:ea typeface="標楷體" pitchFamily="65" charset="-120"/>
              </a:rPr>
              <a:t>POS</a:t>
            </a:r>
            <a:r>
              <a:rPr lang="zh-TW" altLang="en-US" dirty="0">
                <a:latin typeface="標楷體" pitchFamily="65" charset="-120"/>
                <a:ea typeface="標楷體" pitchFamily="65" charset="-120"/>
              </a:rPr>
              <a:t>需求。</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老師網址</a:t>
            </a:r>
            <a:r>
              <a:rPr lang="en-US" altLang="zh-TW" dirty="0">
                <a:latin typeface="標楷體" pitchFamily="65" charset="-120"/>
                <a:ea typeface="標楷體" pitchFamily="65" charset="-120"/>
              </a:rPr>
              <a:t>:entry.hust.edu.tw/~</a:t>
            </a:r>
            <a:r>
              <a:rPr lang="en-US" altLang="zh-TW" dirty="0" err="1">
                <a:latin typeface="標楷體" pitchFamily="65" charset="-120"/>
                <a:ea typeface="標楷體" pitchFamily="65" charset="-120"/>
              </a:rPr>
              <a:t>raylin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供應鏈管理→</a:t>
            </a: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2765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071664" y="342900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微信</a:t>
            </a:r>
          </a:p>
        </p:txBody>
      </p:sp>
      <p:sp>
        <p:nvSpPr>
          <p:cNvPr id="12" name="文字方塊 11"/>
          <p:cNvSpPr txBox="1"/>
          <p:nvPr/>
        </p:nvSpPr>
        <p:spPr>
          <a:xfrm>
            <a:off x="3071664" y="4859868"/>
            <a:ext cx="3168352" cy="369332"/>
          </a:xfrm>
          <a:prstGeom prst="rect">
            <a:avLst/>
          </a:prstGeom>
          <a:noFill/>
        </p:spPr>
        <p:txBody>
          <a:bodyPr wrap="square" rtlCol="0">
            <a:spAutoFit/>
          </a:bodyPr>
          <a:lstStyle/>
          <a:p>
            <a:r>
              <a:rPr lang="zh-TW" altLang="en-US" dirty="0">
                <a:latin typeface="標楷體" pitchFamily="65" charset="-120"/>
                <a:ea typeface="標楷體" pitchFamily="65" charset="-120"/>
              </a:rPr>
              <a:t>微博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Blog(</a:t>
            </a:r>
            <a:r>
              <a:rPr lang="zh-TW" altLang="en-US" dirty="0">
                <a:latin typeface="標楷體" pitchFamily="65" charset="-120"/>
                <a:ea typeface="標楷體" pitchFamily="65" charset="-120"/>
              </a:rPr>
              <a:t>新浪</a:t>
            </a:r>
            <a:r>
              <a:rPr lang="en-US" altLang="zh-TW" dirty="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3719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4223792" y="3140968"/>
            <a:ext cx="2376264" cy="923330"/>
          </a:xfrm>
          <a:prstGeom prst="rect">
            <a:avLst/>
          </a:prstGeom>
          <a:noFill/>
        </p:spPr>
        <p:txBody>
          <a:bodyPr wrap="square" rtlCol="0">
            <a:spAutoFit/>
          </a:bodyPr>
          <a:lstStyle/>
          <a:p>
            <a:r>
              <a:rPr lang="en-US" altLang="zh-TW" dirty="0" err="1">
                <a:latin typeface="標楷體" pitchFamily="65" charset="-120"/>
                <a:ea typeface="標楷體" pitchFamily="65" charset="-120"/>
              </a:rPr>
              <a:t>Wats</a:t>
            </a:r>
            <a:r>
              <a:rPr lang="en-US" altLang="zh-TW" dirty="0">
                <a:latin typeface="標楷體" pitchFamily="65" charset="-120"/>
                <a:ea typeface="標楷體" pitchFamily="65" charset="-120"/>
              </a:rPr>
              <a:t>-app(</a:t>
            </a:r>
            <a:r>
              <a:rPr lang="en-US" altLang="zh-TW" dirty="0" err="1">
                <a:latin typeface="標楷體" pitchFamily="65" charset="-120"/>
                <a:ea typeface="標楷體" pitchFamily="65" charset="-120"/>
              </a:rPr>
              <a:t>Apple+FB</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Line</a:t>
            </a:r>
          </a:p>
          <a:p>
            <a:r>
              <a:rPr lang="en-US" altLang="zh-TW" dirty="0">
                <a:latin typeface="標楷體" pitchFamily="65" charset="-120"/>
                <a:ea typeface="標楷體" pitchFamily="65" charset="-120"/>
              </a:rPr>
              <a:t>(We-chat):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p>
        </p:txBody>
      </p:sp>
      <p:sp>
        <p:nvSpPr>
          <p:cNvPr id="15" name="文字方塊 14"/>
          <p:cNvSpPr txBox="1"/>
          <p:nvPr/>
        </p:nvSpPr>
        <p:spPr>
          <a:xfrm>
            <a:off x="2423592" y="5229201"/>
            <a:ext cx="6048672"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Proxy(</a:t>
            </a:r>
            <a:r>
              <a:rPr lang="zh-TW" altLang="en-US" dirty="0">
                <a:latin typeface="標楷體" pitchFamily="65" charset="-120"/>
                <a:ea typeface="標楷體" pitchFamily="65" charset="-120"/>
              </a:rPr>
              <a:t>代理伺服器</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ftp→Proxy</a:t>
            </a:r>
            <a:r>
              <a:rPr lang="en-US" altLang="zh-TW" dirty="0">
                <a:latin typeface="標楷體" pitchFamily="65" charset="-120"/>
                <a:ea typeface="標楷體" pitchFamily="65" charset="-120"/>
              </a:rPr>
              <a:t>(Google)</a:t>
            </a:r>
          </a:p>
          <a:p>
            <a:pPr>
              <a:buFont typeface="Wingdings" pitchFamily="2" charset="2"/>
              <a:buChar char="l"/>
            </a:pPr>
            <a:r>
              <a:rPr lang="zh-TW" altLang="en-US" dirty="0">
                <a:latin typeface="標楷體" pitchFamily="65" charset="-120"/>
                <a:ea typeface="標楷體" pitchFamily="65" charset="-120"/>
              </a:rPr>
              <a:t> 阿里巴巴市值全球第四</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第一</a:t>
            </a:r>
            <a:r>
              <a:rPr lang="en-US" altLang="zh-TW" dirty="0">
                <a:latin typeface="標楷體" pitchFamily="65" charset="-120"/>
                <a:ea typeface="標楷體" pitchFamily="65" charset="-120"/>
              </a:rPr>
              <a:t>:APPLE </a:t>
            </a:r>
            <a:r>
              <a:rPr lang="zh-TW" altLang="en-US" dirty="0">
                <a:latin typeface="標楷體" pitchFamily="65" charset="-120"/>
                <a:ea typeface="標楷體" pitchFamily="65" charset="-120"/>
              </a:rPr>
              <a:t>第二</a:t>
            </a:r>
            <a:r>
              <a:rPr lang="en-US" altLang="zh-TW" dirty="0">
                <a:latin typeface="標楷體" pitchFamily="65" charset="-120"/>
                <a:ea typeface="標楷體" pitchFamily="65" charset="-120"/>
              </a:rPr>
              <a:t>:MICROSOFT</a:t>
            </a:r>
            <a:r>
              <a:rPr lang="zh-TW" altLang="en-US" dirty="0">
                <a:latin typeface="標楷體" pitchFamily="65" charset="-120"/>
                <a:ea typeface="標楷體" pitchFamily="65" charset="-120"/>
              </a:rPr>
              <a:t> 第三</a:t>
            </a:r>
            <a:r>
              <a:rPr lang="en-US" altLang="zh-TW" dirty="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6158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3416320"/>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b="1" dirty="0">
                <a:solidFill>
                  <a:srgbClr val="0000FF"/>
                </a:solidFill>
                <a:latin typeface="標楷體" pitchFamily="65" charset="-120"/>
                <a:ea typeface="標楷體" pitchFamily="65" charset="-120"/>
              </a:rPr>
              <a:t>土豆網</a:t>
            </a:r>
            <a:r>
              <a:rPr lang="en-US" altLang="zh-TW" b="1" dirty="0">
                <a:solidFill>
                  <a:srgbClr val="0000FF"/>
                </a:solidFill>
                <a:latin typeface="標楷體" pitchFamily="65" charset="-120"/>
                <a:ea typeface="標楷體" pitchFamily="65" charset="-120"/>
              </a:rPr>
              <a:t>+</a:t>
            </a:r>
            <a:r>
              <a:rPr lang="en-US" altLang="zh-TW" b="1" dirty="0" err="1">
                <a:solidFill>
                  <a:srgbClr val="0000FF"/>
                </a:solidFill>
                <a:latin typeface="標楷體" pitchFamily="65" charset="-120"/>
                <a:ea typeface="標楷體" pitchFamily="65" charset="-120"/>
              </a:rPr>
              <a:t>you.ku</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 → 阿里巴巴  </a:t>
            </a:r>
            <a:r>
              <a:rPr lang="en-US" altLang="zh-TW" b="1" dirty="0">
                <a:solidFill>
                  <a:srgbClr val="0000FF"/>
                </a:solidFill>
                <a:latin typeface="標楷體" pitchFamily="65" charset="-120"/>
                <a:ea typeface="標楷體" pitchFamily="65" charset="-120"/>
              </a:rPr>
              <a:t>PK. PPS+</a:t>
            </a:r>
            <a:r>
              <a:rPr lang="zh-TW" altLang="en-US" b="1" dirty="0">
                <a:solidFill>
                  <a:srgbClr val="0000FF"/>
                </a:solidFill>
                <a:latin typeface="標楷體" pitchFamily="65" charset="-120"/>
                <a:ea typeface="標楷體" pitchFamily="65" charset="-120"/>
              </a:rPr>
              <a:t>愛奇藝。</a:t>
            </a:r>
            <a:endParaRPr lang="en-US" altLang="zh-TW" b="1" dirty="0">
              <a:solidFill>
                <a:srgbClr val="0000FF"/>
              </a:solidFill>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打車</a:t>
            </a:r>
            <a:r>
              <a:rPr lang="en-US" altLang="zh-TW" dirty="0">
                <a:latin typeface="標楷體" pitchFamily="65" charset="-120"/>
                <a:ea typeface="標楷體" pitchFamily="65" charset="-120"/>
              </a:rPr>
              <a:t>(TAXI): </a:t>
            </a:r>
            <a:r>
              <a:rPr lang="zh-TW" altLang="en-US" dirty="0">
                <a:latin typeface="標楷體" pitchFamily="65" charset="-120"/>
                <a:ea typeface="標楷體" pitchFamily="65" charset="-120"/>
              </a:rPr>
              <a:t>中國最大打車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快的</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網路費用分級</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i-Taiwn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中央行政機關室內公共區域免費無線上網</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郵局、火車站、文化中心</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等。</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i="1" dirty="0" err="1">
                <a:latin typeface="標楷體" pitchFamily="65" charset="-120"/>
                <a:ea typeface="標楷體" pitchFamily="65" charset="-120"/>
                <a:hlinkClick r:id="rId2"/>
              </a:rPr>
              <a:t>iTaichung</a:t>
            </a:r>
            <a:r>
              <a:rPr lang="zh-TW" altLang="en-US" b="1" dirty="0">
                <a:latin typeface="標楷體" pitchFamily="65" charset="-120"/>
                <a:ea typeface="標楷體" pitchFamily="65" charset="-120"/>
                <a:hlinkClick r:id="rId2"/>
              </a:rPr>
              <a:t> 臺中市免費無線上網</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文化中心。</a:t>
            </a:r>
            <a:endParaRPr lang="en-US" altLang="zh-TW"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pPr>
              <a:buFont typeface="Wingdings" pitchFamily="2" charset="2"/>
              <a:buChar char="l"/>
            </a:pPr>
            <a:r>
              <a:rPr lang="zh-TW" altLang="en-US" b="1"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Youtube</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影音、媒體整合。</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4007768" y="1772816"/>
            <a:ext cx="2376264" cy="923330"/>
          </a:xfrm>
          <a:prstGeom prst="rect">
            <a:avLst/>
          </a:prstGeom>
          <a:noFill/>
        </p:spPr>
        <p:txBody>
          <a:bodyPr wrap="square" rtlCol="0">
            <a:spAutoFit/>
          </a:bodyPr>
          <a:lstStyle/>
          <a:p>
            <a:r>
              <a:rPr lang="en-US" altLang="zh-TW" dirty="0">
                <a:latin typeface="標楷體" pitchFamily="65" charset="-120"/>
                <a:ea typeface="標楷體" pitchFamily="65" charset="-120"/>
              </a:rPr>
              <a:t>A #900~1000</a:t>
            </a:r>
          </a:p>
          <a:p>
            <a:r>
              <a:rPr lang="en-US" altLang="zh-TW" dirty="0">
                <a:latin typeface="標楷體" pitchFamily="65" charset="-120"/>
                <a:ea typeface="標楷體" pitchFamily="65" charset="-120"/>
              </a:rPr>
              <a:t>B #600~800</a:t>
            </a:r>
          </a:p>
          <a:p>
            <a:r>
              <a:rPr lang="en-US" altLang="zh-TW" dirty="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74656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6463308"/>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行銷學</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消費者行為→</a:t>
            </a:r>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萬達集團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王健林</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大連起家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連鎖百貨</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零售</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、酒店</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出租商城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文化產業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影城</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旅遊投資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王健林與馬雲豪賭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王健林與馬雲的億元豪賭成為爆點：馬雲說到</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2020</a:t>
            </a:r>
            <a:r>
              <a:rPr lang="zh-TW" altLang="en-US" b="1" dirty="0">
                <a:solidFill>
                  <a:srgbClr val="0000FF"/>
                </a:solidFill>
                <a:latin typeface="標楷體" pitchFamily="65" charset="-120"/>
                <a:ea typeface="標楷體" pitchFamily="65" charset="-120"/>
              </a:rPr>
              <a:t>年</a:t>
            </a:r>
            <a:r>
              <a:rPr lang="zh-TW" altLang="en-US" dirty="0">
                <a:latin typeface="標楷體" pitchFamily="65" charset="-120"/>
                <a:ea typeface="標楷體" pitchFamily="65" charset="-120"/>
              </a:rPr>
              <a:t>電商將取代實體零售佔市場</a:t>
            </a:r>
            <a:r>
              <a:rPr lang="en-US" altLang="zh-TW" dirty="0">
                <a:latin typeface="標楷體" pitchFamily="65" charset="-120"/>
                <a:ea typeface="標楷體" pitchFamily="65" charset="-120"/>
              </a:rPr>
              <a:t>50%</a:t>
            </a:r>
            <a:r>
              <a:rPr lang="zh-TW" altLang="en-US" dirty="0">
                <a:latin typeface="標楷體" pitchFamily="65" charset="-120"/>
                <a:ea typeface="標楷體" pitchFamily="65" charset="-120"/>
              </a:rPr>
              <a:t>，王健林認為不可能，賭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注一億元！</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CEO</a:t>
            </a:r>
            <a:r>
              <a:rPr lang="zh-TW" altLang="en-US" dirty="0">
                <a:latin typeface="標楷體" pitchFamily="65" charset="-120"/>
                <a:ea typeface="標楷體" pitchFamily="65" charset="-120"/>
              </a:rPr>
              <a:t>陸兆禧 飯店旅遊連鎖。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大潤發前身</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房地產業。</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年，匯率</a:t>
            </a:r>
            <a:r>
              <a:rPr lang="en-US" altLang="zh-TW" dirty="0">
                <a:latin typeface="標楷體" pitchFamily="65" charset="-120"/>
                <a:ea typeface="標楷體" pitchFamily="65" charset="-120"/>
              </a:rPr>
              <a:t>:40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生鮮超市民國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年開放，</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年中國大陸開放。</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時代的衝擊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報紙、書籍、雜誌。</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多媒體整合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文字→ 作家</a:t>
            </a:r>
            <a:r>
              <a:rPr lang="zh-TW" altLang="en-US" u="sng" dirty="0">
                <a:latin typeface="標楷體" pitchFamily="65" charset="-120"/>
                <a:ea typeface="標楷體" pitchFamily="65" charset="-120"/>
              </a:rPr>
              <a:t>韓寒</a:t>
            </a:r>
            <a:r>
              <a:rPr lang="zh-TW" altLang="en-US" dirty="0">
                <a:latin typeface="標楷體" pitchFamily="65" charset="-120"/>
                <a:ea typeface="標楷體" pitchFamily="65" charset="-120"/>
              </a:rPr>
              <a:t>、</a:t>
            </a:r>
            <a:r>
              <a:rPr lang="zh-TW" altLang="en-US" u="sng" dirty="0">
                <a:latin typeface="標楷體" pitchFamily="65" charset="-120"/>
                <a:ea typeface="標楷體" pitchFamily="65" charset="-120"/>
              </a:rPr>
              <a:t>郭敬明</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圖片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音樂</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7" name="左大括弧 6"/>
          <p:cNvSpPr/>
          <p:nvPr/>
        </p:nvSpPr>
        <p:spPr>
          <a:xfrm>
            <a:off x="3863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7320136" y="1628800"/>
            <a:ext cx="3347864"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萬科集團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 name="矩形 1"/>
          <p:cNvSpPr/>
          <p:nvPr/>
        </p:nvSpPr>
        <p:spPr>
          <a:xfrm>
            <a:off x="3914056" y="394043"/>
            <a:ext cx="3185488"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14.12/21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1614703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919536" y="2926686"/>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a:latin typeface="標楷體" pitchFamily="65" charset="-120"/>
                  <a:ea typeface="標楷體" pitchFamily="65" charset="-120"/>
                </a:rPr>
                <a:t>香港無線電台</a:t>
              </a: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亞洲電台</a:t>
              </a:r>
              <a:endParaRPr lang="en-US" altLang="zh-TW" dirty="0">
                <a:latin typeface="標楷體" pitchFamily="65" charset="-120"/>
                <a:ea typeface="標楷體" pitchFamily="65" charset="-120"/>
                <a:sym typeface="Wingdings"/>
              </a:endParaRP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中天、鳳凰</a:t>
              </a:r>
              <a:r>
                <a:rPr lang="en-US" altLang="zh-TW" dirty="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5231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807968" y="1412777"/>
            <a:ext cx="3240360"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香港電訊</a:t>
            </a:r>
            <a:r>
              <a:rPr lang="en-US" altLang="zh-TW" dirty="0">
                <a:latin typeface="標楷體" pitchFamily="65" charset="-120"/>
                <a:ea typeface="標楷體" pitchFamily="65" charset="-120"/>
                <a:sym typeface="Wingdings"/>
              </a:rPr>
              <a:t>:CSL(</a:t>
            </a:r>
            <a:r>
              <a:rPr lang="zh-TW" altLang="en-US" dirty="0">
                <a:latin typeface="標楷體" pitchFamily="65" charset="-120"/>
                <a:ea typeface="標楷體" pitchFamily="65" charset="-120"/>
                <a:sym typeface="Wingdings"/>
              </a:rPr>
              <a:t>電訊盈科</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(98/9/2:4G)</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&gt;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5807968" y="4293097"/>
            <a:ext cx="3888432"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和記電訊</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李嘉誠</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英→法</a:t>
            </a:r>
            <a:r>
              <a:rPr lang="en-US" altLang="zh-TW" dirty="0">
                <a:latin typeface="標楷體" pitchFamily="65" charset="-120"/>
                <a:ea typeface="標楷體" pitchFamily="65" charset="-120"/>
                <a:sym typeface="Wingdings"/>
              </a:rPr>
              <a:t>:Orange)</a:t>
            </a:r>
          </a:p>
          <a:p>
            <a:r>
              <a:rPr lang="en-US" altLang="zh-TW" dirty="0">
                <a:latin typeface="標楷體" pitchFamily="65" charset="-120"/>
                <a:ea typeface="標楷體" pitchFamily="65" charset="-120"/>
                <a:sym typeface="Wingdings"/>
              </a:rPr>
              <a:t>   CDMA2000(</a:t>
            </a:r>
            <a:r>
              <a:rPr lang="zh-TW" altLang="en-US" dirty="0">
                <a:latin typeface="標楷體" pitchFamily="65" charset="-120"/>
                <a:ea typeface="標楷體" pitchFamily="65" charset="-120"/>
                <a:sym typeface="Wingdings"/>
              </a:rPr>
              <a:t>中國電信</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南美洲規格</a:t>
            </a:r>
            <a:endParaRPr lang="en-US" altLang="zh-TW" dirty="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8040216" y="1052736"/>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7560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8400256" y="3174068"/>
            <a:ext cx="2304256" cy="830997"/>
          </a:xfrm>
          <a:prstGeom prst="rect">
            <a:avLst/>
          </a:prstGeom>
          <a:noFill/>
        </p:spPr>
        <p:txBody>
          <a:bodyPr wrap="square" rtlCol="0">
            <a:spAutoFit/>
          </a:bodyPr>
          <a:lstStyle/>
          <a:p>
            <a:r>
              <a:rPr lang="zh-TW" altLang="en-US" sz="1600" dirty="0">
                <a:latin typeface="標楷體" pitchFamily="65" charset="-120"/>
                <a:ea typeface="標楷體" pitchFamily="65" charset="-120"/>
              </a:rPr>
              <a:t>日本軟體銀行</a:t>
            </a:r>
            <a:r>
              <a:rPr lang="en-US" altLang="zh-TW" sz="1600" dirty="0">
                <a:latin typeface="標楷體" pitchFamily="65" charset="-120"/>
                <a:ea typeface="標楷體" pitchFamily="65" charset="-120"/>
              </a:rPr>
              <a:t>:2006</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中華電信</a:t>
            </a:r>
            <a:r>
              <a:rPr lang="en-US" altLang="zh-TW" sz="1600" dirty="0">
                <a:latin typeface="標楷體" pitchFamily="65" charset="-120"/>
                <a:ea typeface="標楷體" pitchFamily="65" charset="-120"/>
              </a:rPr>
              <a:t>:2009</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:2010</a:t>
            </a:r>
            <a:r>
              <a:rPr lang="zh-TW" altLang="en-US" sz="1600" dirty="0">
                <a:latin typeface="標楷體" pitchFamily="65" charset="-120"/>
                <a:ea typeface="標楷體" pitchFamily="65" charset="-120"/>
              </a:rPr>
              <a:t>年╳</a:t>
            </a:r>
          </a:p>
        </p:txBody>
      </p:sp>
      <p:sp>
        <p:nvSpPr>
          <p:cNvPr id="16" name="左大括弧 15"/>
          <p:cNvSpPr/>
          <p:nvPr/>
        </p:nvSpPr>
        <p:spPr>
          <a:xfrm>
            <a:off x="8328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2207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a:latin typeface="標楷體" pitchFamily="65" charset="-120"/>
                  <a:ea typeface="標楷體" pitchFamily="65" charset="-120"/>
                </a:rPr>
                <a:t>Vo-</a:t>
              </a:r>
              <a:r>
                <a:rPr lang="en-US" altLang="zh-TW" sz="1600" dirty="0" err="1">
                  <a:latin typeface="標楷體" pitchFamily="65" charset="-120"/>
                  <a:ea typeface="標楷體" pitchFamily="65" charset="-120"/>
                </a:rPr>
                <a:t>Da</a:t>
              </a:r>
              <a:r>
                <a:rPr lang="en-US" altLang="zh-TW" sz="1600" dirty="0">
                  <a:latin typeface="標楷體" pitchFamily="65" charset="-120"/>
                  <a:ea typeface="標楷體" pitchFamily="65" charset="-120"/>
                </a:rPr>
                <a:t>-</a:t>
              </a:r>
              <a:r>
                <a:rPr lang="en-US" altLang="zh-TW" sz="1600" dirty="0" err="1">
                  <a:latin typeface="標楷體" pitchFamily="65" charset="-120"/>
                  <a:ea typeface="標楷體" pitchFamily="65" charset="-120"/>
                </a:rPr>
                <a:t>Fone</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英澳德</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TD-CDMA</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a:t>
              </a:r>
              <a:r>
                <a:rPr lang="en-US" altLang="zh-TW" sz="1600" dirty="0">
                  <a:solidFill>
                    <a:srgbClr val="FF0000"/>
                  </a:solidFill>
                  <a:latin typeface="標楷體" pitchFamily="65" charset="-120"/>
                  <a:ea typeface="標楷體" pitchFamily="65" charset="-120"/>
                </a:rPr>
                <a:t>4G</a:t>
              </a:r>
            </a:p>
            <a:p>
              <a:pPr algn="ctr"/>
              <a:r>
                <a:rPr lang="en-US" altLang="zh-TW" sz="1200" dirty="0">
                  <a:solidFill>
                    <a:srgbClr val="FF0000"/>
                  </a:solidFill>
                  <a:latin typeface="標楷體" pitchFamily="65" charset="-120"/>
                  <a:ea typeface="標楷體" pitchFamily="65" charset="-120"/>
                  <a:sym typeface="Wingdings"/>
                </a:rPr>
                <a:t></a:t>
              </a:r>
              <a:r>
                <a:rPr lang="zh-TW" altLang="en-US" sz="1200" dirty="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a:solidFill>
                    <a:srgbClr val="0000FF"/>
                  </a:solidFill>
                </a:rPr>
                <a:t>TD-LT</a:t>
              </a:r>
              <a:r>
                <a:rPr lang="en-US" altLang="zh-TW" sz="1600" dirty="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5807968" y="5301209"/>
            <a:ext cx="3888432" cy="1200329"/>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數碼通</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新鴻基地產</a:t>
            </a:r>
            <a:endParaRPr lang="en-US" altLang="zh-TW" dirty="0">
              <a:latin typeface="標楷體" pitchFamily="65" charset="-120"/>
              <a:ea typeface="標楷體" pitchFamily="65" charset="-120"/>
              <a:sym typeface="Wingdings"/>
            </a:endParaRPr>
          </a:p>
          <a:p>
            <a:r>
              <a:rPr lang="en-US" altLang="zh-TW" dirty="0">
                <a:latin typeface="標楷體" pitchFamily="65" charset="-120"/>
                <a:ea typeface="標楷體" pitchFamily="65" charset="-120"/>
                <a:sym typeface="Wingdings"/>
              </a:rPr>
              <a:t>   Cyber</a:t>
            </a:r>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賽碼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通路；</a:t>
            </a:r>
            <a:r>
              <a:rPr lang="en-US" altLang="zh-TW" dirty="0">
                <a:latin typeface="標楷體" pitchFamily="65" charset="-120"/>
                <a:ea typeface="標楷體" pitchFamily="65" charset="-120"/>
                <a:sym typeface="Wingdings"/>
              </a:rPr>
              <a:t>3C)</a:t>
            </a:r>
          </a:p>
          <a:p>
            <a:r>
              <a:rPr lang="zh-TW" altLang="en-US" dirty="0">
                <a:latin typeface="標楷體" pitchFamily="65" charset="-120"/>
                <a:ea typeface="標楷體" pitchFamily="65" charset="-120"/>
                <a:sym typeface="Wingdings"/>
              </a:rPr>
              <a:t>            賽格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電子</a:t>
            </a:r>
            <a:r>
              <a:rPr lang="en-US" altLang="zh-TW" dirty="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7032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8958470" y="2922105"/>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9192344" y="5106670"/>
            <a:ext cx="1224136"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2011</a:t>
            </a:r>
            <a:r>
              <a:rPr lang="zh-TW" altLang="en-US" sz="1600" dirty="0">
                <a:solidFill>
                  <a:srgbClr val="0000FF"/>
                </a:solidFill>
                <a:latin typeface="標楷體" pitchFamily="65" charset="-120"/>
                <a:ea typeface="標楷體" pitchFamily="65" charset="-120"/>
              </a:rPr>
              <a:t>年放棄</a:t>
            </a:r>
          </a:p>
        </p:txBody>
      </p:sp>
      <p:sp>
        <p:nvSpPr>
          <p:cNvPr id="27" name="文字方塊 26"/>
          <p:cNvSpPr txBox="1"/>
          <p:nvPr/>
        </p:nvSpPr>
        <p:spPr>
          <a:xfrm>
            <a:off x="2503984" y="4869161"/>
            <a:ext cx="1503784" cy="584775"/>
          </a:xfrm>
          <a:prstGeom prst="rect">
            <a:avLst/>
          </a:prstGeom>
          <a:noFill/>
        </p:spPr>
        <p:txBody>
          <a:bodyPr wrap="square" rtlCol="0">
            <a:spAutoFit/>
          </a:bodyPr>
          <a:lstStyle/>
          <a:p>
            <a:r>
              <a:rPr lang="en-US" altLang="zh-TW" sz="1600" b="1" dirty="0">
                <a:solidFill>
                  <a:srgbClr val="0000FF"/>
                </a:solidFill>
                <a:latin typeface="標楷體" pitchFamily="65" charset="-120"/>
                <a:ea typeface="標楷體" pitchFamily="65" charset="-120"/>
              </a:rPr>
              <a:t>LTE(</a:t>
            </a:r>
            <a:r>
              <a:rPr lang="zh-TW" altLang="en-US" sz="1600" b="1" dirty="0">
                <a:solidFill>
                  <a:srgbClr val="0000FF"/>
                </a:solidFill>
                <a:latin typeface="標楷體" pitchFamily="65" charset="-120"/>
                <a:ea typeface="標楷體" pitchFamily="65" charset="-120"/>
              </a:rPr>
              <a:t>歐美</a:t>
            </a:r>
            <a:r>
              <a:rPr lang="en-US" altLang="zh-TW" sz="1600" b="1" dirty="0">
                <a:solidFill>
                  <a:srgbClr val="0000FF"/>
                </a:solidFill>
                <a:latin typeface="標楷體" pitchFamily="65" charset="-120"/>
                <a:ea typeface="標楷體" pitchFamily="65" charset="-120"/>
              </a:rPr>
              <a:t>)</a:t>
            </a:r>
          </a:p>
          <a:p>
            <a:r>
              <a:rPr lang="en-US" altLang="zh-TW" sz="1600" b="1" dirty="0">
                <a:solidFill>
                  <a:srgbClr val="0000FF"/>
                </a:solidFill>
                <a:latin typeface="標楷體" pitchFamily="65" charset="-120"/>
                <a:ea typeface="標楷體" pitchFamily="65" charset="-120"/>
              </a:rPr>
              <a:t>TD-LTE(</a:t>
            </a:r>
            <a:r>
              <a:rPr lang="zh-TW" altLang="en-US" sz="1600" b="1" dirty="0">
                <a:solidFill>
                  <a:srgbClr val="0000FF"/>
                </a:solidFill>
                <a:latin typeface="標楷體" pitchFamily="65" charset="-120"/>
                <a:ea typeface="標楷體" pitchFamily="65" charset="-120"/>
              </a:rPr>
              <a:t>亞</a:t>
            </a:r>
            <a:r>
              <a:rPr lang="en-US" altLang="zh-TW" sz="1600" b="1" dirty="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603265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991544" y="1196752"/>
            <a:ext cx="7632848" cy="5355312"/>
          </a:xfrm>
          <a:prstGeom prst="rect">
            <a:avLst/>
          </a:prstGeom>
          <a:noFill/>
        </p:spPr>
        <p:txBody>
          <a:bodyPr wrap="square" rtlCol="0">
            <a:spAutoFit/>
          </a:bodyPr>
          <a:lstStyle/>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視</a:t>
            </a:r>
            <a:r>
              <a:rPr lang="zh-TW" altLang="en-US" dirty="0">
                <a:latin typeface="標楷體" pitchFamily="65" charset="-120"/>
                <a:ea typeface="標楷體" pitchFamily="65" charset="-120"/>
              </a:rPr>
              <a:t>點</a:t>
            </a:r>
            <a:r>
              <a:rPr lang="en-US" altLang="zh-TW" dirty="0">
                <a:latin typeface="標楷體" pitchFamily="65" charset="-120"/>
                <a:ea typeface="標楷體" pitchFamily="65" charset="-120"/>
              </a:rPr>
              <a:t>31</a:t>
            </a:r>
          </a:p>
          <a:p>
            <a:pPr>
              <a:buFont typeface="Arial" pitchFamily="34" charset="0"/>
              <a:buChar char="•"/>
            </a:pPr>
            <a:r>
              <a:rPr lang="zh-TW" altLang="en-US" dirty="0">
                <a:latin typeface="標楷體" pitchFamily="65" charset="-120"/>
                <a:ea typeface="標楷體" pitchFamily="65" charset="-120"/>
              </a:rPr>
              <a:t>海闊天空影片</a:t>
            </a:r>
            <a:endParaRPr lang="en-US" altLang="zh-TW" dirty="0">
              <a:latin typeface="標楷體" pitchFamily="65" charset="-120"/>
              <a:ea typeface="標楷體" pitchFamily="65" charset="-120"/>
            </a:endParaRPr>
          </a:p>
          <a:p>
            <a:pPr>
              <a:buFont typeface="Arial" pitchFamily="34" charset="0"/>
              <a:buChar char="•"/>
            </a:pPr>
            <a:r>
              <a:rPr lang="zh-TW" altLang="en-US" b="1" dirty="0">
                <a:solidFill>
                  <a:srgbClr val="0000FF"/>
                </a:solidFill>
                <a:latin typeface="標楷體" pitchFamily="65" charset="-120"/>
                <a:ea typeface="標楷體" pitchFamily="65" charset="-120"/>
              </a:rPr>
              <a:t>大麥客計畫 </a:t>
            </a:r>
            <a:r>
              <a:rPr lang="en-US" altLang="zh-TW" b="1" dirty="0">
                <a:solidFill>
                  <a:srgbClr val="0000FF"/>
                </a:solidFill>
                <a:latin typeface="標楷體" pitchFamily="65" charset="-120"/>
                <a:ea typeface="標楷體" pitchFamily="65" charset="-120"/>
              </a:rPr>
              <a:t>T-mall</a:t>
            </a:r>
          </a:p>
          <a:p>
            <a:pPr>
              <a:buFont typeface="Arial" pitchFamily="34" charset="0"/>
              <a:buChar char="•"/>
            </a:pP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1.3</a:t>
            </a:r>
            <a:r>
              <a:rPr lang="zh-TW" altLang="en-US" dirty="0">
                <a:latin typeface="標楷體" pitchFamily="65" charset="-120"/>
                <a:ea typeface="標楷體" pitchFamily="65" charset="-120"/>
              </a:rPr>
              <a:t>萬兒童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羅湖口岸</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羅湖口岸每日通關數</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萬人，等於一個移動城市</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作業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 Map (</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香港</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我的地圖→匯入</a:t>
            </a:r>
            <a:r>
              <a:rPr lang="en-US" altLang="zh-TW" dirty="0">
                <a:latin typeface="標楷體" pitchFamily="65" charset="-120"/>
                <a:ea typeface="標楷體" pitchFamily="65" charset="-120"/>
              </a:rPr>
              <a:t>*.kml</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Warmart</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RT-mart</a:t>
            </a:r>
          </a:p>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香港首富</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大電信業</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3575720" y="2276873"/>
            <a:ext cx="2304256" cy="646331"/>
          </a:xfrm>
          <a:prstGeom prst="rect">
            <a:avLst/>
          </a:prstGeom>
          <a:noFill/>
        </p:spPr>
        <p:txBody>
          <a:bodyPr wrap="square" rtlCol="0">
            <a:spAutoFit/>
          </a:bodyPr>
          <a:lstStyle/>
          <a:p>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1300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p:txBody>
      </p:sp>
      <p:cxnSp>
        <p:nvCxnSpPr>
          <p:cNvPr id="8" name="直線接點 7"/>
          <p:cNvCxnSpPr>
            <a:stCxn id="6" idx="1"/>
          </p:cNvCxnSpPr>
          <p:nvPr/>
        </p:nvCxnSpPr>
        <p:spPr>
          <a:xfrm flipV="1">
            <a:off x="3575721" y="2594114"/>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719736" y="4293096"/>
            <a:ext cx="1728192" cy="369332"/>
          </a:xfrm>
          <a:prstGeom prst="rect">
            <a:avLst/>
          </a:prstGeom>
          <a:noFill/>
        </p:spPr>
        <p:txBody>
          <a:bodyPr wrap="square" rtlCol="0">
            <a:spAutoFit/>
          </a:bodyPr>
          <a:lstStyle/>
          <a:p>
            <a:r>
              <a:rPr lang="en-US" altLang="zh-TW" dirty="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2558684" y="4509121"/>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4439816" y="4842076"/>
            <a:ext cx="5829604" cy="1323228"/>
          </a:xfrm>
          <a:prstGeom prst="rect">
            <a:avLst/>
          </a:prstGeom>
          <a:noFill/>
          <a:ln w="9525">
            <a:noFill/>
            <a:miter lim="800000"/>
            <a:headEnd/>
            <a:tailEnd/>
          </a:ln>
        </p:spPr>
      </p:pic>
      <p:grpSp>
        <p:nvGrpSpPr>
          <p:cNvPr id="9" name="群組 8"/>
          <p:cNvGrpSpPr/>
          <p:nvPr/>
        </p:nvGrpSpPr>
        <p:grpSpPr>
          <a:xfrm>
            <a:off x="5591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a:latin typeface="標楷體" pitchFamily="65" charset="-120"/>
                  <a:ea typeface="標楷體" pitchFamily="65" charset="-120"/>
                </a:rPr>
                <a:t>視點</a:t>
              </a:r>
              <a:r>
                <a:rPr lang="en-US" altLang="zh-TW" dirty="0">
                  <a:latin typeface="標楷體" pitchFamily="65" charset="-120"/>
                  <a:ea typeface="標楷體" pitchFamily="65" charset="-120"/>
                </a:rPr>
                <a:t>31</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旗米拉</a:t>
              </a: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港</a:t>
              </a: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PPS</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愛奇藝</a:t>
              </a: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3754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556792"/>
            <a:ext cx="8229600" cy="4781128"/>
          </a:xfrm>
        </p:spPr>
        <p:txBody>
          <a:bodyPr>
            <a:normAutofit/>
          </a:bodyPr>
          <a:lstStyle/>
          <a:p>
            <a:r>
              <a:rPr lang="en-US" altLang="zh-TW" sz="1800" dirty="0">
                <a:latin typeface="標楷體" pitchFamily="65" charset="-120"/>
                <a:ea typeface="標楷體" pitchFamily="65" charset="-120"/>
              </a:rPr>
              <a:t>Netflix: </a:t>
            </a:r>
            <a:r>
              <a:rPr lang="zh-TW" altLang="en-US" sz="1800" dirty="0">
                <a:latin typeface="標楷體" pitchFamily="65" charset="-120"/>
                <a:ea typeface="標楷體" pitchFamily="65" charset="-120"/>
              </a:rPr>
              <a:t>成立於</a:t>
            </a:r>
            <a:r>
              <a:rPr lang="en-US" altLang="zh-TW" sz="1800" dirty="0">
                <a:latin typeface="標楷體" pitchFamily="65" charset="-120"/>
                <a:ea typeface="標楷體" pitchFamily="65" charset="-120"/>
              </a:rPr>
              <a:t>1997</a:t>
            </a:r>
            <a:r>
              <a:rPr lang="zh-TW" altLang="en-US" sz="1800" dirty="0">
                <a:latin typeface="標楷體" pitchFamily="65" charset="-120"/>
                <a:ea typeface="標楷體" pitchFamily="65" charset="-120"/>
              </a:rPr>
              <a:t>年 ，</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美國本土用戶</a:t>
            </a:r>
            <a:r>
              <a:rPr lang="en-US" altLang="zh-TW" sz="1800" dirty="0">
                <a:latin typeface="標楷體" pitchFamily="65" charset="-120"/>
                <a:ea typeface="標楷體" pitchFamily="65" charset="-120"/>
              </a:rPr>
              <a:t>:225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國外用戶</a:t>
            </a:r>
            <a:r>
              <a:rPr lang="en-US" altLang="zh-TW" sz="1800" dirty="0">
                <a:latin typeface="標楷體" pitchFamily="65" charset="-120"/>
                <a:ea typeface="標楷體" pitchFamily="65" charset="-120"/>
              </a:rPr>
              <a:t>:175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全球用戶</a:t>
            </a:r>
            <a:r>
              <a:rPr lang="en-US" altLang="zh-TW" sz="1800" dirty="0">
                <a:latin typeface="標楷體" pitchFamily="65" charset="-120"/>
                <a:ea typeface="標楷體" pitchFamily="65" charset="-120"/>
              </a:rPr>
              <a:t>:4840</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年第一季</a:t>
            </a:r>
            <a:r>
              <a:rPr lang="zh-TW" altLang="en-US" sz="1800" u="sng" dirty="0">
                <a:latin typeface="標楷體" pitchFamily="65" charset="-120"/>
                <a:ea typeface="標楷體" pitchFamily="65" charset="-120"/>
              </a:rPr>
              <a:t>      萬人</a:t>
            </a:r>
            <a:endParaRPr lang="en-US" altLang="zh-TW" sz="1800" u="sng"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國際</a:t>
            </a:r>
            <a:r>
              <a:rPr lang="en-US" altLang="zh-TW" sz="1800" dirty="0">
                <a:latin typeface="標楷體" pitchFamily="65" charset="-120"/>
                <a:ea typeface="標楷體" pitchFamily="65" charset="-120"/>
              </a:rPr>
              <a:t>:1253</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COURSE-RA </a:t>
            </a:r>
            <a:r>
              <a:rPr lang="zh-TW" altLang="en-US" sz="1800" dirty="0">
                <a:latin typeface="標楷體" pitchFamily="65" charset="-120"/>
                <a:ea typeface="標楷體" pitchFamily="65" charset="-120"/>
              </a:rPr>
              <a:t>上海交通大學。</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上海復旦大學。</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美國有</a:t>
            </a:r>
            <a:r>
              <a:rPr lang="en-US" altLang="zh-TW" sz="1800" dirty="0">
                <a:latin typeface="標楷體" pitchFamily="65" charset="-120"/>
                <a:ea typeface="標楷體" pitchFamily="65" charset="-120"/>
              </a:rPr>
              <a:t>14%</a:t>
            </a:r>
            <a:r>
              <a:rPr lang="zh-TW" altLang="en-US" sz="1800" dirty="0">
                <a:latin typeface="標楷體" pitchFamily="65" charset="-120"/>
                <a:ea typeface="標楷體" pitchFamily="65" charset="-120"/>
              </a:rPr>
              <a:t>收看</a:t>
            </a:r>
            <a:r>
              <a:rPr lang="en-US" altLang="zh-TW" sz="1800" dirty="0">
                <a:latin typeface="標楷體" pitchFamily="65" charset="-120"/>
                <a:ea typeface="標楷體" pitchFamily="65" charset="-120"/>
              </a:rPr>
              <a:t>Netflix,2017</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YOUTUBE-</a:t>
            </a:r>
            <a:r>
              <a:rPr lang="zh-TW" altLang="en-US" sz="1800" dirty="0">
                <a:latin typeface="標楷體" pitchFamily="65" charset="-120"/>
                <a:ea typeface="標楷體" pitchFamily="65" charset="-120"/>
              </a:rPr>
              <a:t>公共電視</a:t>
            </a:r>
            <a:r>
              <a:rPr lang="en-US" altLang="zh-TW" sz="1800" dirty="0">
                <a:latin typeface="標楷體" pitchFamily="65" charset="-120"/>
                <a:ea typeface="標楷體" pitchFamily="65" charset="-120"/>
              </a:rPr>
              <a:t>-HOUSE OF CARDS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p:txBody>
      </p:sp>
      <p:cxnSp>
        <p:nvCxnSpPr>
          <p:cNvPr id="6" name="直線接點 5"/>
          <p:cNvCxnSpPr/>
          <p:nvPr/>
        </p:nvCxnSpPr>
        <p:spPr>
          <a:xfrm>
            <a:off x="6528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528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6491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7417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176120" y="3429001"/>
            <a:ext cx="720080" cy="1200329"/>
          </a:xfrm>
          <a:prstGeom prst="rect">
            <a:avLst/>
          </a:prstGeom>
          <a:noFill/>
        </p:spPr>
        <p:txBody>
          <a:bodyPr wrap="square" rtlCol="0">
            <a:spAutoFit/>
          </a:bodyPr>
          <a:lstStyle/>
          <a:p>
            <a:r>
              <a:rPr lang="en-US" altLang="zh-TW" dirty="0"/>
              <a:t>20%</a:t>
            </a:r>
          </a:p>
          <a:p>
            <a:endParaRPr lang="en-US" altLang="zh-TW" dirty="0"/>
          </a:p>
          <a:p>
            <a:r>
              <a:rPr lang="en-US" altLang="zh-TW" dirty="0"/>
              <a:t>10%</a:t>
            </a:r>
          </a:p>
          <a:p>
            <a:r>
              <a:rPr lang="zh-TW" altLang="en-US" dirty="0"/>
              <a:t>   </a:t>
            </a:r>
          </a:p>
        </p:txBody>
      </p:sp>
      <p:sp>
        <p:nvSpPr>
          <p:cNvPr id="13" name="文字方塊 12"/>
          <p:cNvSpPr txBox="1"/>
          <p:nvPr/>
        </p:nvSpPr>
        <p:spPr>
          <a:xfrm rot="5400000">
            <a:off x="7072754" y="3846241"/>
            <a:ext cx="576064" cy="461665"/>
          </a:xfrm>
          <a:prstGeom prst="rect">
            <a:avLst/>
          </a:prstGeom>
          <a:noFill/>
        </p:spPr>
        <p:txBody>
          <a:bodyPr wrap="square" rtlCol="0">
            <a:spAutoFit/>
          </a:bodyPr>
          <a:lstStyle/>
          <a:p>
            <a:r>
              <a:rPr lang="en-US" altLang="zh-TW" sz="2400" dirty="0"/>
              <a:t>~</a:t>
            </a:r>
            <a:endParaRPr lang="zh-TW" altLang="en-US" sz="2400" dirty="0"/>
          </a:p>
        </p:txBody>
      </p:sp>
      <p:sp>
        <p:nvSpPr>
          <p:cNvPr id="14" name="文字方塊 13"/>
          <p:cNvSpPr txBox="1"/>
          <p:nvPr/>
        </p:nvSpPr>
        <p:spPr>
          <a:xfrm>
            <a:off x="8040216" y="3059669"/>
            <a:ext cx="2304256" cy="646331"/>
          </a:xfrm>
          <a:prstGeom prst="rect">
            <a:avLst/>
          </a:prstGeom>
          <a:noFill/>
        </p:spPr>
        <p:txBody>
          <a:bodyPr wrap="square" rtlCol="0">
            <a:spAutoFit/>
          </a:bodyPr>
          <a:lstStyle/>
          <a:p>
            <a:r>
              <a:rPr lang="en-US" altLang="zh-TW" dirty="0">
                <a:sym typeface="Wingdings"/>
              </a:rPr>
              <a:t></a:t>
            </a:r>
            <a:r>
              <a:rPr lang="en-US" altLang="zh-TW" dirty="0"/>
              <a:t>70</a:t>
            </a:r>
            <a:r>
              <a:rPr lang="zh-TW" altLang="en-US" dirty="0"/>
              <a:t>億</a:t>
            </a:r>
            <a:r>
              <a:rPr lang="en-US" altLang="zh-TW" dirty="0"/>
              <a:t>:15%→10</a:t>
            </a:r>
            <a:r>
              <a:rPr lang="zh-TW" altLang="en-US" dirty="0"/>
              <a:t>億</a:t>
            </a:r>
            <a:endParaRPr lang="en-US" altLang="zh-TW" dirty="0"/>
          </a:p>
          <a:p>
            <a:r>
              <a:rPr lang="zh-TW" altLang="en-US" dirty="0"/>
              <a:t>      </a:t>
            </a:r>
            <a:r>
              <a:rPr lang="en-US" altLang="zh-TW" dirty="0"/>
              <a:t>3</a:t>
            </a:r>
            <a:r>
              <a:rPr lang="zh-TW" altLang="en-US" dirty="0"/>
              <a:t>億*</a:t>
            </a:r>
            <a:r>
              <a:rPr lang="en-US" altLang="zh-TW" dirty="0"/>
              <a:t>20%=6</a:t>
            </a:r>
            <a:r>
              <a:rPr lang="zh-TW" altLang="en-US" dirty="0"/>
              <a:t>千萬</a:t>
            </a:r>
          </a:p>
        </p:txBody>
      </p:sp>
    </p:spTree>
    <p:extLst>
      <p:ext uri="{BB962C8B-B14F-4D97-AF65-F5344CB8AC3E}">
        <p14:creationId xmlns:p14="http://schemas.microsoft.com/office/powerpoint/2010/main" val="3037946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4511" y="61245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15.12/28</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2711624" y="1052737"/>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7896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2664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Tree>
    <p:extLst>
      <p:ext uri="{BB962C8B-B14F-4D97-AF65-F5344CB8AC3E}">
        <p14:creationId xmlns:p14="http://schemas.microsoft.com/office/powerpoint/2010/main" val="397857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4816" y="475989"/>
            <a:ext cx="10045874"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endParaRPr lang="zh-TW" altLang="en-US" sz="3200" b="1" dirty="0">
              <a:solidFill>
                <a:srgbClr val="FF0000"/>
              </a:solidFill>
            </a:endParaRP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1327758"/>
            <a:ext cx="10972800" cy="5135671"/>
          </a:xfrm>
        </p:spPr>
      </p:pic>
    </p:spTree>
    <p:extLst>
      <p:ext uri="{BB962C8B-B14F-4D97-AF65-F5344CB8AC3E}">
        <p14:creationId xmlns:p14="http://schemas.microsoft.com/office/powerpoint/2010/main" val="3158134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9569579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5231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35960" y="2924944"/>
            <a:ext cx="2664296" cy="369332"/>
          </a:xfrm>
          <a:prstGeom prst="rect">
            <a:avLst/>
          </a:prstGeom>
          <a:noFill/>
        </p:spPr>
        <p:txBody>
          <a:bodyPr wrap="square" rtlCol="0">
            <a:spAutoFit/>
          </a:bodyPr>
          <a:lstStyle/>
          <a:p>
            <a:r>
              <a:rPr lang="zh-TW" altLang="en-US" dirty="0">
                <a:latin typeface="標楷體" pitchFamily="65" charset="-120"/>
                <a:ea typeface="標楷體" pitchFamily="65" charset="-120"/>
              </a:rPr>
              <a:t>平價服飾 </a:t>
            </a:r>
            <a:r>
              <a:rPr lang="en-US" altLang="zh-TW" dirty="0">
                <a:latin typeface="標楷體" pitchFamily="65" charset="-120"/>
                <a:ea typeface="標楷體" pitchFamily="65" charset="-120"/>
              </a:rPr>
              <a:t>H&amp;M:</a:t>
            </a:r>
            <a:r>
              <a:rPr lang="zh-TW" altLang="en-US" dirty="0">
                <a:latin typeface="標楷體" pitchFamily="65" charset="-120"/>
                <a:ea typeface="標楷體" pitchFamily="65" charset="-120"/>
              </a:rPr>
              <a:t>瑞典</a:t>
            </a:r>
          </a:p>
        </p:txBody>
      </p:sp>
    </p:spTree>
    <p:extLst>
      <p:ext uri="{BB962C8B-B14F-4D97-AF65-F5344CB8AC3E}">
        <p14:creationId xmlns:p14="http://schemas.microsoft.com/office/powerpoint/2010/main" val="3111273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3143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(Local)</a:t>
              </a:r>
            </a:p>
            <a:p>
              <a:pPr algn="ctr"/>
              <a:r>
                <a:rPr lang="en-US" altLang="zh-TW" dirty="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通訊</a:t>
              </a: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媒體</a:t>
              </a: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大數據</a:t>
              </a: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a:t>雲端→無所不在</a:t>
              </a:r>
              <a:r>
                <a:rPr lang="en-US" altLang="zh-TW" dirty="0">
                  <a:solidFill>
                    <a:srgbClr val="FF0000"/>
                  </a:solidFill>
                </a:rPr>
                <a:t>(</a:t>
              </a:r>
              <a:r>
                <a:rPr lang="zh-TW" altLang="en-US" dirty="0">
                  <a:solidFill>
                    <a:srgbClr val="FF0000"/>
                  </a:solidFill>
                </a:rPr>
                <a:t>系統</a:t>
              </a:r>
              <a:r>
                <a:rPr lang="en-US" altLang="zh-TW" dirty="0">
                  <a:solidFill>
                    <a:srgbClr val="FF0000"/>
                  </a:solidFill>
                </a:rPr>
                <a:t>)</a:t>
              </a:r>
              <a:endParaRPr lang="zh-TW" altLang="en-US" dirty="0">
                <a:solidFill>
                  <a:srgbClr val="FF0000"/>
                </a:solidFill>
              </a:endParaRPr>
            </a:p>
          </p:txBody>
        </p:sp>
      </p:grpSp>
      <p:sp>
        <p:nvSpPr>
          <p:cNvPr id="29" name="文字方塊 28"/>
          <p:cNvSpPr txBox="1"/>
          <p:nvPr/>
        </p:nvSpPr>
        <p:spPr>
          <a:xfrm>
            <a:off x="3575720" y="4221088"/>
            <a:ext cx="792088" cy="369332"/>
          </a:xfrm>
          <a:prstGeom prst="rect">
            <a:avLst/>
          </a:prstGeom>
          <a:noFill/>
        </p:spPr>
        <p:txBody>
          <a:bodyPr wrap="square" rtlCol="0">
            <a:spAutoFit/>
          </a:bodyPr>
          <a:lstStyle/>
          <a:p>
            <a:r>
              <a:rPr lang="zh-TW" altLang="en-US" dirty="0">
                <a:latin typeface="標楷體" pitchFamily="65" charset="-120"/>
                <a:ea typeface="標楷體" pitchFamily="65" charset="-120"/>
              </a:rPr>
              <a:t>市場</a:t>
            </a:r>
          </a:p>
        </p:txBody>
      </p:sp>
      <p:grpSp>
        <p:nvGrpSpPr>
          <p:cNvPr id="40" name="群組 39"/>
          <p:cNvGrpSpPr/>
          <p:nvPr/>
        </p:nvGrpSpPr>
        <p:grpSpPr>
          <a:xfrm>
            <a:off x="2999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2639616" y="350100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2639616" y="422108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2639616" y="499343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2567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2567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2207568" y="3841304"/>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2207568" y="463339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4520208" y="3717033"/>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4727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4727848" y="4149080"/>
            <a:ext cx="504056" cy="369332"/>
          </a:xfrm>
          <a:prstGeom prst="rect">
            <a:avLst/>
          </a:prstGeom>
          <a:noFill/>
        </p:spPr>
        <p:txBody>
          <a:bodyPr wrap="square" rtlCol="0">
            <a:spAutoFit/>
          </a:bodyPr>
          <a:lstStyle/>
          <a:p>
            <a:r>
              <a:rPr lang="en-US" altLang="zh-TW" dirty="0"/>
              <a:t>B</a:t>
            </a:r>
            <a:endParaRPr lang="zh-TW" altLang="en-US" dirty="0"/>
          </a:p>
        </p:txBody>
      </p:sp>
      <p:sp>
        <p:nvSpPr>
          <p:cNvPr id="56" name="文字方塊 55"/>
          <p:cNvSpPr txBox="1"/>
          <p:nvPr/>
        </p:nvSpPr>
        <p:spPr>
          <a:xfrm>
            <a:off x="4727848" y="4787860"/>
            <a:ext cx="504056" cy="369332"/>
          </a:xfrm>
          <a:prstGeom prst="rect">
            <a:avLst/>
          </a:prstGeom>
          <a:noFill/>
        </p:spPr>
        <p:txBody>
          <a:bodyPr wrap="square" rtlCol="0">
            <a:spAutoFit/>
          </a:bodyPr>
          <a:lstStyle/>
          <a:p>
            <a:r>
              <a:rPr lang="en-US" altLang="zh-TW" dirty="0"/>
              <a:t>C</a:t>
            </a:r>
            <a:endParaRPr lang="zh-TW" altLang="en-US" dirty="0"/>
          </a:p>
        </p:txBody>
      </p:sp>
      <p:cxnSp>
        <p:nvCxnSpPr>
          <p:cNvPr id="58" name="直線單箭頭接點 57"/>
          <p:cNvCxnSpPr/>
          <p:nvPr/>
        </p:nvCxnSpPr>
        <p:spPr>
          <a:xfrm>
            <a:off x="3935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3215680" y="5301208"/>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rPr>
              <a:t>區隔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策略</a:t>
            </a:r>
          </a:p>
        </p:txBody>
      </p:sp>
      <p:sp>
        <p:nvSpPr>
          <p:cNvPr id="60" name="文字方塊 59"/>
          <p:cNvSpPr txBox="1"/>
          <p:nvPr/>
        </p:nvSpPr>
        <p:spPr>
          <a:xfrm>
            <a:off x="5447928" y="3841303"/>
            <a:ext cx="972108" cy="923330"/>
          </a:xfrm>
          <a:prstGeom prst="rect">
            <a:avLst/>
          </a:prstGeom>
          <a:noFill/>
        </p:spPr>
        <p:txBody>
          <a:bodyPr wrap="square" rtlCol="0">
            <a:spAutoFit/>
          </a:bodyPr>
          <a:lstStyle/>
          <a:p>
            <a:r>
              <a:rPr lang="zh-TW" altLang="en-US" dirty="0">
                <a:latin typeface="標楷體" pitchFamily="65" charset="-120"/>
                <a:ea typeface="標楷體" pitchFamily="65" charset="-120"/>
              </a:rPr>
              <a:t>搖擺區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決戰區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2423592" y="6021289"/>
            <a:ext cx="2304256" cy="646331"/>
          </a:xfrm>
          <a:prstGeom prst="rect">
            <a:avLst/>
          </a:prstGeom>
          <a:noFill/>
        </p:spPr>
        <p:txBody>
          <a:bodyPr wrap="square" rtlCol="0">
            <a:spAutoFit/>
          </a:bodyPr>
          <a:lstStyle/>
          <a:p>
            <a:r>
              <a:rPr lang="zh-TW" altLang="en-US" dirty="0">
                <a:latin typeface="標楷體" pitchFamily="65" charset="-120"/>
                <a:ea typeface="標楷體" pitchFamily="65" charset="-120"/>
              </a:rPr>
              <a:t>選情分析</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分析</a:t>
            </a:r>
            <a:r>
              <a:rPr lang="en-US" altLang="zh-TW" dirty="0">
                <a:solidFill>
                  <a:srgbClr val="FF0000"/>
                </a:solidFill>
                <a:latin typeface="標楷體" pitchFamily="65" charset="-120"/>
                <a:ea typeface="標楷體" pitchFamily="65" charset="-120"/>
              </a:rPr>
              <a:t>ABC    </a:t>
            </a:r>
            <a:r>
              <a:rPr lang="zh-TW" altLang="en-US" dirty="0">
                <a:latin typeface="標楷體" pitchFamily="65" charset="-120"/>
                <a:ea typeface="標楷體" pitchFamily="65" charset="-120"/>
              </a:rPr>
              <a:t>路口旗幟</a:t>
            </a:r>
          </a:p>
        </p:txBody>
      </p:sp>
      <p:grpSp>
        <p:nvGrpSpPr>
          <p:cNvPr id="68" name="群組 67"/>
          <p:cNvGrpSpPr/>
          <p:nvPr/>
        </p:nvGrpSpPr>
        <p:grpSpPr>
          <a:xfrm>
            <a:off x="5447928" y="5147320"/>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a:t>Plat </a:t>
              </a:r>
              <a:r>
                <a:rPr lang="en-US" altLang="zh-TW" dirty="0" err="1"/>
                <a:t>form←Infrastructure←Software</a:t>
              </a:r>
              <a:r>
                <a:rPr lang="en-US" altLang="zh-TW" dirty="0"/>
                <a:t>(</a:t>
              </a:r>
              <a:r>
                <a:rPr lang="en-US" altLang="zh-TW" dirty="0" err="1"/>
                <a:t>SaaS</a:t>
              </a:r>
              <a:r>
                <a:rPr lang="en-US" altLang="zh-TW" dirty="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a:t>S</a:t>
              </a:r>
            </a:p>
            <a:p>
              <a:r>
                <a:rPr lang="en-US" altLang="zh-TW" dirty="0"/>
                <a:t>I</a:t>
              </a:r>
            </a:p>
            <a:p>
              <a:r>
                <a:rPr lang="en-US" altLang="zh-TW" dirty="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a:latin typeface="標楷體" pitchFamily="65" charset="-120"/>
                  <a:ea typeface="標楷體" pitchFamily="65" charset="-120"/>
                </a:rPr>
                <a:t>as a </a:t>
              </a:r>
              <a:r>
                <a:rPr lang="en-US" altLang="zh-TW" sz="1600" dirty="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extLst>
      <p:ext uri="{BB962C8B-B14F-4D97-AF65-F5344CB8AC3E}">
        <p14:creationId xmlns:p14="http://schemas.microsoft.com/office/powerpoint/2010/main" val="39210857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62068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16.1/4</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423592" y="1270502"/>
            <a:ext cx="1368152" cy="646331"/>
          </a:xfrm>
          <a:prstGeom prst="rect">
            <a:avLst/>
          </a:prstGeom>
          <a:noFill/>
        </p:spPr>
        <p:txBody>
          <a:bodyPr wrap="square" rtlCol="0">
            <a:spAutoFit/>
          </a:bodyPr>
          <a:lstStyle/>
          <a:p>
            <a:r>
              <a:rPr lang="zh-TW" altLang="en-US" dirty="0">
                <a:latin typeface="標楷體" pitchFamily="65" charset="-120"/>
                <a:ea typeface="標楷體" pitchFamily="65" charset="-120"/>
              </a:rPr>
              <a:t>出口民調</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(93-97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2207568" y="2276873"/>
            <a:ext cx="2664296" cy="646331"/>
          </a:xfrm>
          <a:prstGeom prst="rect">
            <a:avLst/>
          </a:prstGeom>
          <a:noFill/>
        </p:spPr>
        <p:txBody>
          <a:bodyPr wrap="square" rtlCol="0">
            <a:spAutoFit/>
          </a:bodyPr>
          <a:lstStyle/>
          <a:p>
            <a:pPr marL="342900" indent="-342900">
              <a:buAutoNum type="arabicPeriod"/>
            </a:pPr>
            <a:r>
              <a:rPr lang="zh-TW" altLang="en-US" dirty="0">
                <a:latin typeface="標楷體" pitchFamily="65" charset="-120"/>
                <a:ea typeface="標楷體" pitchFamily="65" charset="-120"/>
              </a:rPr>
              <a:t>是一種分層隨機抽樣</a:t>
            </a:r>
            <a:endParaRPr lang="en-US" altLang="zh-TW" dirty="0">
              <a:latin typeface="標楷體" pitchFamily="65" charset="-120"/>
              <a:ea typeface="標楷體" pitchFamily="65" charset="-120"/>
            </a:endParaRPr>
          </a:p>
          <a:p>
            <a:pPr marL="342900" indent="-342900">
              <a:buAutoNum type="arabicPeriod"/>
            </a:pPr>
            <a:r>
              <a:rPr lang="zh-TW" altLang="en-US" dirty="0">
                <a:latin typeface="標楷體" pitchFamily="65" charset="-120"/>
                <a:ea typeface="標楷體" pitchFamily="65" charset="-120"/>
              </a:rPr>
              <a:t>投票所←里←區←市</a:t>
            </a:r>
          </a:p>
        </p:txBody>
      </p:sp>
      <p:cxnSp>
        <p:nvCxnSpPr>
          <p:cNvPr id="8" name="直線接點 7"/>
          <p:cNvCxnSpPr>
            <a:stCxn id="5" idx="3"/>
          </p:cNvCxnSpPr>
          <p:nvPr/>
        </p:nvCxnSpPr>
        <p:spPr>
          <a:xfrm flipV="1">
            <a:off x="3791745"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159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159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807968" y="1340768"/>
            <a:ext cx="2016224" cy="369332"/>
          </a:xfrm>
          <a:prstGeom prst="rect">
            <a:avLst/>
          </a:prstGeom>
          <a:noFill/>
        </p:spPr>
        <p:txBody>
          <a:bodyPr wrap="square" rtlCol="0">
            <a:spAutoFit/>
          </a:bodyPr>
          <a:lstStyle/>
          <a:p>
            <a:r>
              <a:rPr lang="zh-TW" altLang="en-US" dirty="0">
                <a:latin typeface="標楷體" pitchFamily="65" charset="-120"/>
                <a:ea typeface="標楷體" pitchFamily="65" charset="-120"/>
              </a:rPr>
              <a:t>提名民調</a:t>
            </a:r>
          </a:p>
        </p:txBody>
      </p:sp>
      <p:sp>
        <p:nvSpPr>
          <p:cNvPr id="17" name="文字方塊 16"/>
          <p:cNvSpPr txBox="1"/>
          <p:nvPr/>
        </p:nvSpPr>
        <p:spPr>
          <a:xfrm>
            <a:off x="5807968" y="2843645"/>
            <a:ext cx="3672408" cy="1200329"/>
          </a:xfrm>
          <a:prstGeom prst="rect">
            <a:avLst/>
          </a:prstGeom>
          <a:noFill/>
        </p:spPr>
        <p:txBody>
          <a:bodyPr wrap="square" rtlCol="0">
            <a:spAutoFit/>
          </a:bodyPr>
          <a:lstStyle/>
          <a:p>
            <a:r>
              <a:rPr lang="zh-TW" altLang="en-US" dirty="0">
                <a:latin typeface="標楷體" pitchFamily="65" charset="-120"/>
                <a:ea typeface="標楷體" pitchFamily="65" charset="-120"/>
              </a:rPr>
              <a:t>網路問卷模式</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佈告欄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B2B</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聊天室 </a:t>
            </a:r>
            <a:r>
              <a:rPr lang="en-US" altLang="zh-TW" dirty="0">
                <a:latin typeface="標楷體" pitchFamily="65" charset="-120"/>
                <a:ea typeface="標楷體" pitchFamily="65" charset="-120"/>
              </a:rPr>
              <a:t>: B2C</a:t>
            </a:r>
          </a:p>
          <a:p>
            <a:r>
              <a:rPr lang="en-US" altLang="zh-TW" dirty="0">
                <a:latin typeface="標楷體" pitchFamily="65" charset="-120"/>
                <a:ea typeface="標楷體" pitchFamily="65" charset="-120"/>
              </a:rPr>
              <a:t>                         C2C</a:t>
            </a:r>
          </a:p>
          <a:p>
            <a:r>
              <a:rPr lang="en-US" altLang="zh-TW" dirty="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2279576" y="4150822"/>
            <a:ext cx="4176464" cy="646331"/>
          </a:xfrm>
          <a:prstGeom prst="rect">
            <a:avLst/>
          </a:prstGeom>
          <a:noFill/>
        </p:spPr>
        <p:txBody>
          <a:bodyPr wrap="square" rtlCol="0">
            <a:spAutoFit/>
          </a:bodyPr>
          <a:lstStyle/>
          <a:p>
            <a:r>
              <a:rPr lang="zh-TW" altLang="en-US" dirty="0">
                <a:latin typeface="標楷體" pitchFamily="65" charset="-120"/>
                <a:ea typeface="標楷體" pitchFamily="65" charset="-120"/>
              </a:rPr>
              <a:t>公司進銷存</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5663952" y="3645024"/>
            <a:ext cx="1800200" cy="369332"/>
          </a:xfrm>
          <a:prstGeom prst="rect">
            <a:avLst/>
          </a:prstGeom>
          <a:noFill/>
        </p:spPr>
        <p:txBody>
          <a:bodyPr wrap="square" rtlCol="0">
            <a:spAutoFit/>
          </a:bodyPr>
          <a:lstStyle/>
          <a:p>
            <a:r>
              <a:rPr lang="en-US" altLang="zh-TW" dirty="0">
                <a:latin typeface="標楷體" pitchFamily="65" charset="-120"/>
                <a:ea typeface="標楷體" pitchFamily="65" charset="-120"/>
              </a:rPr>
              <a:t>My-survey(</a:t>
            </a:r>
            <a:r>
              <a:rPr lang="zh-TW" altLang="en-US" dirty="0">
                <a:latin typeface="標楷體" pitchFamily="65" charset="-120"/>
                <a:ea typeface="標楷體" pitchFamily="65" charset="-120"/>
              </a:rPr>
              <a:t>免費</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2207568" y="4782052"/>
            <a:ext cx="8208912" cy="2031325"/>
          </a:xfrm>
          <a:prstGeom prst="rect">
            <a:avLst/>
          </a:prstGeom>
          <a:noFill/>
        </p:spPr>
        <p:txBody>
          <a:bodyPr wrap="square" rtlCol="0">
            <a:spAutoFit/>
          </a:bodyPr>
          <a:lstStyle/>
          <a:p>
            <a:r>
              <a:rPr lang="zh-TW" altLang="zh-TW" b="1" dirty="0">
                <a:latin typeface="標楷體" pitchFamily="65" charset="-120"/>
                <a:ea typeface="標楷體" pitchFamily="65" charset="-120"/>
              </a:rPr>
              <a:t>票站調查</a:t>
            </a:r>
            <a:r>
              <a:rPr lang="zh-TW" altLang="zh-TW" dirty="0">
                <a:latin typeface="標楷體" pitchFamily="65" charset="-120"/>
                <a:ea typeface="標楷體" pitchFamily="65" charset="-120"/>
              </a:rPr>
              <a:t>(英文:Exit Poll)，又常被稱做「</a:t>
            </a:r>
            <a:r>
              <a:rPr lang="zh-TW" altLang="zh-TW" b="1" dirty="0">
                <a:latin typeface="標楷體" pitchFamily="65" charset="-120"/>
                <a:ea typeface="標楷體" pitchFamily="65" charset="-120"/>
              </a:rPr>
              <a:t>出口民調</a:t>
            </a:r>
            <a:r>
              <a:rPr lang="zh-TW" altLang="zh-TW" dirty="0">
                <a:latin typeface="標楷體" pitchFamily="65" charset="-120"/>
                <a:ea typeface="標楷體" pitchFamily="65" charset="-120"/>
              </a:rPr>
              <a:t>」，是指在</a:t>
            </a:r>
            <a:r>
              <a:rPr lang="zh-TW" altLang="zh-TW" dirty="0">
                <a:latin typeface="標楷體" pitchFamily="65" charset="-120"/>
                <a:ea typeface="標楷體" pitchFamily="65" charset="-120"/>
                <a:hlinkClick r:id="rId2" tooltip="選舉"/>
              </a:rPr>
              <a:t>選舉</a:t>
            </a:r>
            <a:r>
              <a:rPr lang="zh-TW" altLang="zh-TW" dirty="0">
                <a:latin typeface="標楷體" pitchFamily="65" charset="-120"/>
                <a:ea typeface="標楷體" pitchFamily="65" charset="-120"/>
              </a:rPr>
              <a:t>進行期間，設於</a:t>
            </a:r>
            <a:r>
              <a:rPr lang="zh-TW" altLang="zh-TW" dirty="0">
                <a:latin typeface="標楷體" pitchFamily="65" charset="-120"/>
                <a:ea typeface="標楷體" pitchFamily="65" charset="-120"/>
                <a:hlinkClick r:id="rId3" tooltip="票站"/>
              </a:rPr>
              <a:t>票站</a:t>
            </a:r>
            <a:r>
              <a:rPr lang="zh-TW" altLang="zh-TW" dirty="0">
                <a:latin typeface="標楷體" pitchFamily="65" charset="-120"/>
                <a:ea typeface="標楷體" pitchFamily="65" charset="-120"/>
              </a:rPr>
              <a:t>出口，訪問剛</a:t>
            </a:r>
            <a:r>
              <a:rPr lang="zh-TW" altLang="zh-TW" dirty="0">
                <a:latin typeface="標楷體" pitchFamily="65" charset="-120"/>
                <a:ea typeface="標楷體" pitchFamily="65" charset="-120"/>
                <a:hlinkClick r:id="rId4" tooltip="投票"/>
              </a:rPr>
              <a:t>投票</a:t>
            </a:r>
            <a:r>
              <a:rPr lang="zh-TW" altLang="zh-TW" dirty="0">
                <a:latin typeface="標楷體" pitchFamily="65" charset="-120"/>
                <a:ea typeface="標楷體" pitchFamily="65" charset="-120"/>
              </a:rPr>
              <a:t>的人的投票意向的</a:t>
            </a:r>
            <a:r>
              <a:rPr lang="zh-TW" altLang="zh-TW" dirty="0">
                <a:latin typeface="標楷體" pitchFamily="65" charset="-120"/>
                <a:ea typeface="標楷體" pitchFamily="65" charset="-120"/>
                <a:hlinkClick r:id="rId5" tooltip="民意調查"/>
              </a:rPr>
              <a:t>民意調查</a:t>
            </a:r>
            <a:r>
              <a:rPr lang="zh-TW" altLang="zh-TW" dirty="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a:latin typeface="標楷體" pitchFamily="65" charset="-120"/>
                <a:ea typeface="標楷體" pitchFamily="65" charset="-120"/>
                <a:hlinkClick r:id="rId6"/>
              </a:rPr>
              <a:t>[1]</a:t>
            </a:r>
            <a:r>
              <a:rPr lang="zh-TW" altLang="zh-TW" dirty="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a:latin typeface="標楷體" pitchFamily="65" charset="-120"/>
                <a:ea typeface="標楷體" pitchFamily="65" charset="-120"/>
                <a:hlinkClick r:id="rId7" tooltip="配票"/>
              </a:rPr>
              <a:t>配票</a:t>
            </a:r>
            <a:r>
              <a:rPr lang="zh-TW" altLang="zh-TW" dirty="0">
                <a:latin typeface="標楷體" pitchFamily="65" charset="-120"/>
                <a:ea typeface="標楷體" pitchFamily="65" charset="-120"/>
              </a:rPr>
              <a:t>工具而被杯葛。</a:t>
            </a:r>
            <a:r>
              <a:rPr lang="zh-TW" altLang="zh-TW" baseline="30000" dirty="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216820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351584" y="1196753"/>
            <a:ext cx="7992888" cy="5601533"/>
          </a:xfrm>
          <a:prstGeom prst="rect">
            <a:avLst/>
          </a:prstGeom>
          <a:noFill/>
        </p:spPr>
        <p:txBody>
          <a:bodyPr wrap="square" rtlCol="0">
            <a:spAutoFit/>
          </a:bodyPr>
          <a:lstStyle/>
          <a:p>
            <a:pPr>
              <a:buFont typeface="Arial" pitchFamily="34" charset="0"/>
              <a:buChar char="•"/>
            </a:pPr>
            <a:r>
              <a:rPr lang="zh-TW" altLang="en-US" dirty="0">
                <a:latin typeface="標楷體" pitchFamily="65" charset="-120"/>
                <a:ea typeface="標楷體" pitchFamily="65" charset="-120"/>
              </a:rPr>
              <a:t>未來事件交易所</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中天、年代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eranewsuplod</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播放清單</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2"/>
              </a:rPr>
              <a:t>https://www.youtube.com/user/ctitv/playlists</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3"/>
              </a:rPr>
              <a:t>https://www.youtube.com/user/eranewsupload/playlists</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飢餓行銷</a:t>
            </a:r>
            <a:endParaRPr lang="en-US" altLang="zh-TW" dirty="0">
              <a:latin typeface="標楷體" pitchFamily="65" charset="-120"/>
              <a:ea typeface="標楷體" pitchFamily="65" charset="-120"/>
            </a:endParaRPr>
          </a:p>
          <a:p>
            <a:r>
              <a:rPr lang="zh-TW" altLang="en-US" sz="1600" dirty="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限供量</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017979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3359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人</a:t>
            </a:r>
          </a:p>
        </p:txBody>
      </p:sp>
      <p:sp>
        <p:nvSpPr>
          <p:cNvPr id="6" name="橢圓 5"/>
          <p:cNvSpPr/>
          <p:nvPr/>
        </p:nvSpPr>
        <p:spPr>
          <a:xfrm>
            <a:off x="3359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市場</a:t>
            </a:r>
          </a:p>
        </p:txBody>
      </p:sp>
      <p:cxnSp>
        <p:nvCxnSpPr>
          <p:cNvPr id="8" name="直線單箭頭接點 7"/>
          <p:cNvCxnSpPr>
            <a:stCxn id="5" idx="4"/>
            <a:endCxn id="6" idx="0"/>
          </p:cNvCxnSpPr>
          <p:nvPr/>
        </p:nvCxnSpPr>
        <p:spPr>
          <a:xfrm>
            <a:off x="3863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2711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071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100064" y="1497558"/>
            <a:ext cx="827584" cy="923330"/>
          </a:xfrm>
          <a:prstGeom prst="rect">
            <a:avLst/>
          </a:prstGeom>
          <a:noFill/>
        </p:spPr>
        <p:txBody>
          <a:bodyPr wrap="square" rtlCol="0">
            <a:spAutoFit/>
          </a:bodyPr>
          <a:lstStyle/>
          <a:p>
            <a:r>
              <a:rPr lang="zh-TW" altLang="en-US" dirty="0">
                <a:latin typeface="標楷體" pitchFamily="65" charset="-120"/>
                <a:ea typeface="標楷體" pitchFamily="65" charset="-120"/>
              </a:rPr>
              <a:t>感性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理性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道德</a:t>
            </a:r>
            <a:endParaRPr lang="en-US" altLang="zh-TW" dirty="0">
              <a:latin typeface="標楷體" pitchFamily="65" charset="-120"/>
              <a:ea typeface="標楷體" pitchFamily="65" charset="-120"/>
            </a:endParaRPr>
          </a:p>
        </p:txBody>
      </p:sp>
      <p:cxnSp>
        <p:nvCxnSpPr>
          <p:cNvPr id="16" name="直線接點 15"/>
          <p:cNvCxnSpPr/>
          <p:nvPr/>
        </p:nvCxnSpPr>
        <p:spPr>
          <a:xfrm flipH="1">
            <a:off x="2711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2711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727848" y="1556792"/>
            <a:ext cx="1944216" cy="369332"/>
          </a:xfrm>
          <a:prstGeom prst="rect">
            <a:avLst/>
          </a:prstGeom>
          <a:noFill/>
        </p:spPr>
        <p:txBody>
          <a:bodyPr wrap="square" rtlCol="0">
            <a:spAutoFit/>
          </a:bodyPr>
          <a:lstStyle/>
          <a:p>
            <a:r>
              <a:rPr lang="zh-TW" altLang="en-US" dirty="0">
                <a:latin typeface="標楷體" pitchFamily="65" charset="-120"/>
                <a:ea typeface="標楷體" pitchFamily="65" charset="-120"/>
              </a:rPr>
              <a:t>消費者行為</a:t>
            </a:r>
          </a:p>
        </p:txBody>
      </p:sp>
      <p:sp>
        <p:nvSpPr>
          <p:cNvPr id="14" name="文字方塊 13"/>
          <p:cNvSpPr txBox="1"/>
          <p:nvPr/>
        </p:nvSpPr>
        <p:spPr>
          <a:xfrm>
            <a:off x="4676380" y="2940056"/>
            <a:ext cx="1944216" cy="369332"/>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策略管理</a:t>
            </a:r>
          </a:p>
        </p:txBody>
      </p:sp>
      <p:sp>
        <p:nvSpPr>
          <p:cNvPr id="15" name="文字方塊 14"/>
          <p:cNvSpPr txBox="1"/>
          <p:nvPr/>
        </p:nvSpPr>
        <p:spPr>
          <a:xfrm>
            <a:off x="6312024" y="3140968"/>
            <a:ext cx="648072" cy="369332"/>
          </a:xfrm>
          <a:prstGeom prst="rect">
            <a:avLst/>
          </a:prstGeom>
          <a:noFill/>
        </p:spPr>
        <p:txBody>
          <a:bodyPr wrap="square" rtlCol="0">
            <a:spAutoFit/>
          </a:bodyPr>
          <a:lstStyle/>
          <a:p>
            <a:r>
              <a:rPr lang="zh-TW" altLang="en-US" dirty="0">
                <a:latin typeface="標楷體" pitchFamily="65" charset="-120"/>
                <a:ea typeface="標楷體" pitchFamily="65" charset="-120"/>
              </a:rPr>
              <a:t>戰略</a:t>
            </a:r>
          </a:p>
        </p:txBody>
      </p:sp>
      <p:cxnSp>
        <p:nvCxnSpPr>
          <p:cNvPr id="19" name="直線單箭頭接點 18"/>
          <p:cNvCxnSpPr>
            <a:stCxn id="15" idx="2"/>
          </p:cNvCxnSpPr>
          <p:nvPr/>
        </p:nvCxnSpPr>
        <p:spPr>
          <a:xfrm>
            <a:off x="6636060" y="3510301"/>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312024" y="4067781"/>
            <a:ext cx="2160240" cy="646331"/>
          </a:xfrm>
          <a:prstGeom prst="rect">
            <a:avLst/>
          </a:prstGeom>
          <a:noFill/>
        </p:spPr>
        <p:txBody>
          <a:bodyPr wrap="square" rtlCol="0">
            <a:spAutoFit/>
          </a:bodyPr>
          <a:lstStyle/>
          <a:p>
            <a:r>
              <a:rPr lang="zh-TW" altLang="en-US" dirty="0">
                <a:latin typeface="標楷體" pitchFamily="65" charset="-120"/>
                <a:ea typeface="標楷體" pitchFamily="65" charset="-120"/>
              </a:rPr>
              <a:t>戰術</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企劃、活動</a:t>
            </a:r>
            <a:r>
              <a:rPr lang="en-US" altLang="zh-TW" dirty="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4439816" y="5229201"/>
            <a:ext cx="2448272" cy="1200329"/>
          </a:xfrm>
          <a:prstGeom prst="rect">
            <a:avLst/>
          </a:prstGeom>
          <a:noFill/>
        </p:spPr>
        <p:txBody>
          <a:bodyPr wrap="square" rtlCol="0">
            <a:spAutoFit/>
          </a:bodyPr>
          <a:lstStyle/>
          <a:p>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週←</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月</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票號</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競選總部</a:t>
            </a:r>
          </a:p>
        </p:txBody>
      </p:sp>
      <p:sp>
        <p:nvSpPr>
          <p:cNvPr id="2" name="矩形 1"/>
          <p:cNvSpPr/>
          <p:nvPr/>
        </p:nvSpPr>
        <p:spPr>
          <a:xfrm>
            <a:off x="3192812" y="262089"/>
            <a:ext cx="3070072"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17.1/11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578139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7392144" y="3513782"/>
            <a:ext cx="1296144" cy="923330"/>
          </a:xfrm>
          <a:prstGeom prst="rect">
            <a:avLst/>
          </a:prstGeom>
          <a:noFill/>
        </p:spPr>
        <p:txBody>
          <a:bodyPr wrap="square" rtlCol="0">
            <a:spAutoFit/>
          </a:bodyPr>
          <a:lstStyle/>
          <a:p>
            <a:r>
              <a:rPr lang="en-US" altLang="zh-TW" dirty="0">
                <a:latin typeface="標楷體" pitchFamily="65" charset="-120"/>
                <a:ea typeface="標楷體" pitchFamily="65" charset="-120"/>
              </a:rPr>
              <a:t>HP</a:t>
            </a:r>
          </a:p>
          <a:p>
            <a:r>
              <a:rPr lang="en-US" altLang="zh-TW" dirty="0">
                <a:latin typeface="標楷體" pitchFamily="65" charset="-120"/>
                <a:ea typeface="標楷體" pitchFamily="65" charset="-120"/>
              </a:rPr>
              <a:t>DELL</a:t>
            </a:r>
          </a:p>
          <a:p>
            <a:r>
              <a:rPr lang="en-US" altLang="zh-TW" dirty="0">
                <a:latin typeface="標楷體" pitchFamily="65" charset="-120"/>
                <a:ea typeface="標楷體" pitchFamily="65" charset="-120"/>
              </a:rPr>
              <a:t>CONPAG</a:t>
            </a:r>
          </a:p>
        </p:txBody>
      </p:sp>
      <p:sp>
        <p:nvSpPr>
          <p:cNvPr id="4" name="文字方塊 3"/>
          <p:cNvSpPr txBox="1"/>
          <p:nvPr/>
        </p:nvSpPr>
        <p:spPr>
          <a:xfrm>
            <a:off x="3395700" y="620689"/>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18.1/18</a:t>
            </a:r>
            <a:r>
              <a:rPr lang="zh-TW" altLang="en-US" sz="2400" b="1" dirty="0" smtClean="0">
                <a:latin typeface="標楷體" pitchFamily="65" charset="-120"/>
                <a:ea typeface="標楷體" pitchFamily="65" charset="-120"/>
              </a:rPr>
              <a:t> </a:t>
            </a:r>
            <a:r>
              <a:rPr lang="zh-TW" altLang="en-US" sz="2400" dirty="0">
                <a:solidFill>
                  <a:srgbClr val="FF0000"/>
                </a:solidFill>
              </a:rPr>
              <a:t>行銷</a:t>
            </a:r>
            <a:r>
              <a:rPr lang="zh-TW" altLang="en-US" sz="2400" dirty="0" smtClean="0">
                <a:solidFill>
                  <a:srgbClr val="FF0000"/>
                </a:solidFill>
              </a:rPr>
              <a:t>管理期末考</a:t>
            </a:r>
            <a:endParaRPr lang="en-US" altLang="zh-TW" sz="2400" dirty="0" smtClean="0">
              <a:solidFill>
                <a:srgbClr val="FF0000"/>
              </a:solidFill>
            </a:endParaRPr>
          </a:p>
          <a:p>
            <a:pPr algn="ctr"/>
            <a:endParaRPr lang="zh-TW" altLang="en-US" sz="2400" b="1" dirty="0">
              <a:latin typeface="標楷體" pitchFamily="65" charset="-120"/>
              <a:ea typeface="標楷體" pitchFamily="65" charset="-120"/>
            </a:endParaRPr>
          </a:p>
          <a:p>
            <a:pPr algn="ctr"/>
            <a:endParaRPr lang="zh-TW" altLang="en-US" sz="2400" b="1" dirty="0">
              <a:latin typeface="標楷體" pitchFamily="65" charset="-120"/>
              <a:ea typeface="標楷體" pitchFamily="65" charset="-120"/>
            </a:endParaRPr>
          </a:p>
        </p:txBody>
      </p:sp>
      <p:grpSp>
        <p:nvGrpSpPr>
          <p:cNvPr id="9" name="群組 8"/>
          <p:cNvGrpSpPr/>
          <p:nvPr/>
        </p:nvGrpSpPr>
        <p:grpSpPr>
          <a:xfrm>
            <a:off x="4583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4871865" y="2924944"/>
            <a:ext cx="761747" cy="369332"/>
          </a:xfrm>
          <a:prstGeom prst="rect">
            <a:avLst/>
          </a:prstGeom>
          <a:noFill/>
        </p:spPr>
        <p:txBody>
          <a:bodyPr wrap="none" rtlCol="0">
            <a:spAutoFit/>
          </a:bodyPr>
          <a:lstStyle/>
          <a:p>
            <a:r>
              <a:rPr lang="en-US" altLang="zh-TW" dirty="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4871865" y="3491716"/>
            <a:ext cx="1800493" cy="369332"/>
          </a:xfrm>
          <a:prstGeom prst="rect">
            <a:avLst/>
          </a:prstGeom>
          <a:noFill/>
        </p:spPr>
        <p:txBody>
          <a:bodyPr wrap="none" rtlCol="0">
            <a:spAutoFit/>
          </a:bodyPr>
          <a:lstStyle/>
          <a:p>
            <a:r>
              <a:rPr lang="en-US" altLang="zh-TW" dirty="0" err="1">
                <a:latin typeface="標楷體" pitchFamily="65" charset="-120"/>
                <a:ea typeface="標楷體" pitchFamily="65" charset="-120"/>
              </a:rPr>
              <a:t>MS+Intel</a:t>
            </a:r>
            <a:r>
              <a:rPr lang="en-US" altLang="zh-TW" dirty="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4583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5663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888088" y="2564904"/>
            <a:ext cx="648072" cy="369332"/>
          </a:xfrm>
          <a:prstGeom prst="rect">
            <a:avLst/>
          </a:prstGeom>
          <a:noFill/>
        </p:spPr>
        <p:txBody>
          <a:bodyPr wrap="square" rtlCol="0">
            <a:spAutoFit/>
          </a:bodyPr>
          <a:lstStyle/>
          <a:p>
            <a:r>
              <a:rPr lang="en-US" altLang="zh-TW" dirty="0"/>
              <a:t>Unix</a:t>
            </a:r>
            <a:endParaRPr lang="zh-TW" altLang="en-US" dirty="0"/>
          </a:p>
        </p:txBody>
      </p:sp>
      <p:sp>
        <p:nvSpPr>
          <p:cNvPr id="19" name="文字方塊 18"/>
          <p:cNvSpPr txBox="1"/>
          <p:nvPr/>
        </p:nvSpPr>
        <p:spPr>
          <a:xfrm>
            <a:off x="4871864" y="2708920"/>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20" name="手繪多邊形 19"/>
          <p:cNvSpPr/>
          <p:nvPr/>
        </p:nvSpPr>
        <p:spPr>
          <a:xfrm>
            <a:off x="3540462" y="2173831"/>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3071664" y="2564904"/>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a:t>
            </a:r>
            <a:r>
              <a:rPr lang="en-US" altLang="zh-TW" dirty="0">
                <a:latin typeface="標楷體" pitchFamily="65" charset="-120"/>
                <a:ea typeface="標楷體" pitchFamily="65" charset="-120"/>
                <a:sym typeface="Wingdings"/>
              </a:rPr>
              <a:t>1984</a:t>
            </a:r>
            <a:r>
              <a:rPr lang="zh-TW" altLang="en-US" dirty="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6637064"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8040217" y="3667496"/>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8832304" y="3501008"/>
            <a:ext cx="504056" cy="923330"/>
          </a:xfrm>
          <a:prstGeom prst="rect">
            <a:avLst/>
          </a:prstGeom>
          <a:noFill/>
        </p:spPr>
        <p:txBody>
          <a:bodyPr wrap="square" rtlCol="0">
            <a:spAutoFit/>
          </a:bodyPr>
          <a:lstStyle/>
          <a:p>
            <a:r>
              <a:rPr lang="zh-TW" altLang="en-US" dirty="0">
                <a:latin typeface="標楷體" pitchFamily="65" charset="-120"/>
                <a:ea typeface="標楷體" pitchFamily="65" charset="-120"/>
              </a:rPr>
              <a:t>歐</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亞</a:t>
            </a:r>
          </a:p>
        </p:txBody>
      </p:sp>
      <p:sp>
        <p:nvSpPr>
          <p:cNvPr id="38" name="文字方塊 37"/>
          <p:cNvSpPr txBox="1"/>
          <p:nvPr/>
        </p:nvSpPr>
        <p:spPr>
          <a:xfrm>
            <a:off x="4871864" y="4653136"/>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39" name="文字方塊 38"/>
          <p:cNvSpPr txBox="1"/>
          <p:nvPr/>
        </p:nvSpPr>
        <p:spPr>
          <a:xfrm>
            <a:off x="4655840" y="5229200"/>
            <a:ext cx="1440160" cy="923330"/>
          </a:xfrm>
          <a:prstGeom prst="rect">
            <a:avLst/>
          </a:prstGeom>
          <a:noFill/>
        </p:spPr>
        <p:txBody>
          <a:bodyPr wrap="square" rtlCol="0">
            <a:spAutoFit/>
          </a:bodyPr>
          <a:lstStyle/>
          <a:p>
            <a:r>
              <a:rPr lang="en-US" altLang="zh-TW" dirty="0"/>
              <a:t>Google</a:t>
            </a:r>
          </a:p>
          <a:p>
            <a:r>
              <a:rPr lang="en-US" altLang="zh-TW" dirty="0"/>
              <a:t>FB</a:t>
            </a:r>
          </a:p>
          <a:p>
            <a:r>
              <a:rPr lang="en-US" altLang="zh-TW" dirty="0" err="1"/>
              <a:t>Youtube</a:t>
            </a:r>
            <a:endParaRPr lang="zh-TW" altLang="en-US" dirty="0"/>
          </a:p>
        </p:txBody>
      </p:sp>
      <p:cxnSp>
        <p:nvCxnSpPr>
          <p:cNvPr id="41" name="直線接點 40"/>
          <p:cNvCxnSpPr/>
          <p:nvPr/>
        </p:nvCxnSpPr>
        <p:spPr>
          <a:xfrm>
            <a:off x="5663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663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663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6096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6168008" y="5301208"/>
            <a:ext cx="936104"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+ARM</a:t>
            </a:r>
          </a:p>
          <a:p>
            <a:pPr algn="ctr"/>
            <a:r>
              <a:rPr lang="zh-TW" altLang="en-US" u="sng" dirty="0">
                <a:latin typeface="標楷體" pitchFamily="65" charset="-120"/>
                <a:ea typeface="標楷體" pitchFamily="65" charset="-120"/>
              </a:rPr>
              <a:t>安謀</a:t>
            </a:r>
            <a:endParaRPr lang="en-US" altLang="zh-TW" u="sng" dirty="0">
              <a:latin typeface="標楷體" pitchFamily="65" charset="-120"/>
              <a:ea typeface="標楷體" pitchFamily="65" charset="-120"/>
            </a:endParaRPr>
          </a:p>
          <a:p>
            <a:pPr algn="ctr"/>
            <a:r>
              <a:rPr lang="zh-TW" altLang="en-US" dirty="0">
                <a:latin typeface="標楷體" pitchFamily="65" charset="-120"/>
                <a:ea typeface="標楷體" pitchFamily="65" charset="-120"/>
              </a:rPr>
              <a:t>英</a:t>
            </a:r>
            <a:endParaRPr lang="en-US" altLang="zh-TW" dirty="0">
              <a:latin typeface="標楷體" pitchFamily="65" charset="-120"/>
              <a:ea typeface="標楷體" pitchFamily="65" charset="-120"/>
            </a:endParaRPr>
          </a:p>
        </p:txBody>
      </p:sp>
      <p:sp>
        <p:nvSpPr>
          <p:cNvPr id="47" name="文字方塊 46"/>
          <p:cNvSpPr txBox="1"/>
          <p:nvPr/>
        </p:nvSpPr>
        <p:spPr>
          <a:xfrm>
            <a:off x="7392144" y="5336048"/>
            <a:ext cx="1800200" cy="1477328"/>
          </a:xfrm>
          <a:prstGeom prst="rect">
            <a:avLst/>
          </a:prstGeom>
          <a:noFill/>
        </p:spPr>
        <p:txBody>
          <a:bodyPr wrap="square" rtlCol="0">
            <a:spAutoFit/>
          </a:bodyPr>
          <a:lstStyle/>
          <a:p>
            <a:r>
              <a:rPr lang="en-US" altLang="zh-TW" dirty="0" err="1">
                <a:latin typeface="標楷體" pitchFamily="65" charset="-120"/>
                <a:ea typeface="標楷體" pitchFamily="65" charset="-120"/>
              </a:rPr>
              <a:t>Nokia+Erison</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三星</a:t>
            </a:r>
            <a:r>
              <a:rPr lang="en-US" altLang="zh-TW" dirty="0">
                <a:latin typeface="標楷體" pitchFamily="65" charset="-120"/>
                <a:ea typeface="標楷體" pitchFamily="65" charset="-120"/>
              </a:rPr>
              <a:t>+HTC</a:t>
            </a:r>
          </a:p>
          <a:p>
            <a:r>
              <a:rPr lang="en-US" altLang="zh-TW" dirty="0" err="1">
                <a:latin typeface="標楷體" pitchFamily="65" charset="-120"/>
                <a:ea typeface="標楷體" pitchFamily="65" charset="-120"/>
              </a:rPr>
              <a:t>Amazon+Google</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i</a:t>
            </a:r>
            <a:r>
              <a:rPr lang="en-US" altLang="zh-TW" dirty="0">
                <a:latin typeface="標楷體" pitchFamily="65" charset="-120"/>
                <a:ea typeface="標楷體" pitchFamily="65" charset="-120"/>
              </a:rPr>
              <a:t>-pad)     (Asus)</a:t>
            </a:r>
          </a:p>
        </p:txBody>
      </p:sp>
      <p:cxnSp>
        <p:nvCxnSpPr>
          <p:cNvPr id="49" name="直線接點 48"/>
          <p:cNvCxnSpPr/>
          <p:nvPr/>
        </p:nvCxnSpPr>
        <p:spPr>
          <a:xfrm>
            <a:off x="6960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76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7176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7176121" y="6596744"/>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935760" y="3789041"/>
            <a:ext cx="1080120" cy="646331"/>
          </a:xfrm>
          <a:prstGeom prst="rect">
            <a:avLst/>
          </a:prstGeom>
          <a:noFill/>
        </p:spPr>
        <p:txBody>
          <a:bodyPr wrap="square" rtlCol="0">
            <a:spAutoFit/>
          </a:bodyPr>
          <a:lstStyle/>
          <a:p>
            <a:r>
              <a:rPr lang="en-US" altLang="zh-TW" dirty="0"/>
              <a:t>*WOZ *DOS</a:t>
            </a:r>
            <a:endParaRPr lang="zh-TW" altLang="en-US" dirty="0"/>
          </a:p>
        </p:txBody>
      </p:sp>
      <p:cxnSp>
        <p:nvCxnSpPr>
          <p:cNvPr id="59" name="直線單箭頭接點 58"/>
          <p:cNvCxnSpPr>
            <a:stCxn id="19" idx="1"/>
          </p:cNvCxnSpPr>
          <p:nvPr/>
        </p:nvCxnSpPr>
        <p:spPr>
          <a:xfrm flipH="1">
            <a:off x="3287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423592" y="4283804"/>
            <a:ext cx="2160240" cy="369332"/>
          </a:xfrm>
          <a:prstGeom prst="rect">
            <a:avLst/>
          </a:prstGeom>
          <a:noFill/>
        </p:spPr>
        <p:txBody>
          <a:bodyPr wrap="square" rtlCol="0">
            <a:spAutoFit/>
          </a:bodyPr>
          <a:lstStyle/>
          <a:p>
            <a:r>
              <a:rPr lang="en-US" altLang="zh-TW" dirty="0">
                <a:solidFill>
                  <a:srgbClr val="FF0000"/>
                </a:solidFill>
              </a:rPr>
              <a:t>Content: </a:t>
            </a:r>
            <a:r>
              <a:rPr lang="en-US" altLang="zh-TW" dirty="0" err="1">
                <a:solidFill>
                  <a:srgbClr val="FF0000"/>
                </a:solidFill>
              </a:rPr>
              <a:t>i</a:t>
            </a:r>
            <a:r>
              <a:rPr lang="en-US" altLang="zh-TW" dirty="0">
                <a:solidFill>
                  <a:srgbClr val="FF0000"/>
                </a:solidFill>
              </a:rPr>
              <a:t>-tune</a:t>
            </a:r>
            <a:endParaRPr lang="zh-TW" altLang="en-US" dirty="0">
              <a:solidFill>
                <a:srgbClr val="FF0000"/>
              </a:solidFill>
            </a:endParaRPr>
          </a:p>
        </p:txBody>
      </p:sp>
      <p:sp>
        <p:nvSpPr>
          <p:cNvPr id="62" name="文字方塊 61"/>
          <p:cNvSpPr txBox="1"/>
          <p:nvPr/>
        </p:nvSpPr>
        <p:spPr>
          <a:xfrm>
            <a:off x="2495600" y="5157193"/>
            <a:ext cx="1728192" cy="646331"/>
          </a:xfrm>
          <a:prstGeom prst="rect">
            <a:avLst/>
          </a:prstGeom>
          <a:noFill/>
        </p:spPr>
        <p:txBody>
          <a:bodyPr wrap="square" rtlCol="0">
            <a:spAutoFit/>
          </a:bodyPr>
          <a:lstStyle/>
          <a:p>
            <a:r>
              <a:rPr lang="en-US" altLang="zh-TW" dirty="0"/>
              <a:t>Mac-word</a:t>
            </a:r>
          </a:p>
          <a:p>
            <a:endParaRPr lang="zh-TW" altLang="en-US" dirty="0"/>
          </a:p>
        </p:txBody>
      </p:sp>
      <p:sp>
        <p:nvSpPr>
          <p:cNvPr id="63" name="文字方塊 62"/>
          <p:cNvSpPr txBox="1"/>
          <p:nvPr/>
        </p:nvSpPr>
        <p:spPr>
          <a:xfrm>
            <a:off x="2423592" y="5733256"/>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年</a:t>
            </a:r>
          </a:p>
        </p:txBody>
      </p:sp>
      <p:sp>
        <p:nvSpPr>
          <p:cNvPr id="64" name="手繪多邊形 63"/>
          <p:cNvSpPr/>
          <p:nvPr/>
        </p:nvSpPr>
        <p:spPr>
          <a:xfrm>
            <a:off x="2397460" y="5483561"/>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4871864" y="1484784"/>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66" name="文字方塊 65"/>
          <p:cNvSpPr txBox="1"/>
          <p:nvPr/>
        </p:nvSpPr>
        <p:spPr>
          <a:xfrm>
            <a:off x="4223792" y="1124744"/>
            <a:ext cx="2592288" cy="369332"/>
          </a:xfrm>
          <a:prstGeom prst="rect">
            <a:avLst/>
          </a:prstGeom>
          <a:noFill/>
        </p:spPr>
        <p:txBody>
          <a:bodyPr wrap="square" rtlCol="0">
            <a:spAutoFit/>
          </a:bodyPr>
          <a:lstStyle/>
          <a:p>
            <a:r>
              <a:rPr lang="en-US" altLang="zh-TW" dirty="0" err="1">
                <a:latin typeface="標楷體" pitchFamily="65" charset="-120"/>
                <a:ea typeface="標楷體" pitchFamily="65" charset="-120"/>
              </a:rPr>
              <a:t>NEC+Fuji</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32220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00201"/>
            <a:ext cx="109728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335360" y="274638"/>
            <a:ext cx="1124704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1007435"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431371" y="2924945"/>
                <a:ext cx="2688299"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719403" y="5661248"/>
            <a:ext cx="8465317"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11491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1" y="836712"/>
            <a:ext cx="10900951" cy="685960"/>
          </a:xfrm>
        </p:spPr>
        <p:txBody>
          <a:bodyPr>
            <a:normAutofit fontScale="47500" lnSpcReduction="20000"/>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551543" y="62545"/>
            <a:ext cx="10972800" cy="630152"/>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18.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885507" y="2405075"/>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928923" y="2761566"/>
            <a:ext cx="2417949"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9989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6943" y="464457"/>
            <a:ext cx="10515600" cy="6270172"/>
          </a:xfrm>
        </p:spPr>
        <p:txBody>
          <a:bodyPr>
            <a:normAutofit lnSpcReduction="10000"/>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台灣</a:t>
            </a:r>
            <a:r>
              <a:rPr lang="en-US" altLang="zh-TW" dirty="0">
                <a:latin typeface="標楷體" panose="03000509000000000000" pitchFamily="65" charset="-120"/>
                <a:ea typeface="標楷體" panose="03000509000000000000" pitchFamily="65" charset="-120"/>
              </a:rPr>
              <a:t> 4G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開始營運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未來</a:t>
            </a:r>
            <a:r>
              <a:rPr lang="en-US" altLang="zh-TW" dirty="0">
                <a:latin typeface="標楷體" panose="03000509000000000000" pitchFamily="65" charset="-120"/>
                <a:ea typeface="標楷體" panose="03000509000000000000" pitchFamily="65" charset="-120"/>
              </a:rPr>
              <a:t>5G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開始商用營運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2</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34</a:t>
            </a:r>
            <a:r>
              <a:rPr lang="zh-TW" altLang="zh-TW"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起始，經歷過哪</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請依民國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說明之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 </a:t>
            </a:r>
            <a:r>
              <a:rPr lang="zh-TW" altLang="zh-TW" dirty="0">
                <a:latin typeface="標楷體" panose="03000509000000000000" pitchFamily="65" charset="-120"/>
                <a:ea typeface="標楷體" panose="03000509000000000000" pitchFamily="65" charset="-120"/>
              </a:rPr>
              <a:t>氣象大數據分析</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年均溫最低為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最熱為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今年最冷寒流在</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(106</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:3</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 11 </a:t>
            </a:r>
            <a:r>
              <a:rPr lang="zh-TW" altLang="zh-TW" dirty="0">
                <a:latin typeface="標楷體" panose="03000509000000000000" pitchFamily="65" charset="-120"/>
                <a:ea typeface="標楷體" panose="03000509000000000000" pitchFamily="65" charset="-120"/>
              </a:rPr>
              <a:t>波冷氣團</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:5</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20 </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(11+4+5)</a:t>
            </a:r>
            <a:r>
              <a:rPr lang="zh-TW" altLang="zh-TW" dirty="0">
                <a:latin typeface="標楷體" panose="03000509000000000000" pitchFamily="65" charset="-120"/>
                <a:ea typeface="標楷體" panose="03000509000000000000" pitchFamily="65" charset="-120"/>
              </a:rPr>
              <a:t>冷氣團</a:t>
            </a:r>
            <a:r>
              <a:rPr lang="en-US" altLang="zh-TW" dirty="0">
                <a:latin typeface="標楷體" panose="03000509000000000000" pitchFamily="65" charset="-120"/>
                <a:ea typeface="標楷體" panose="03000509000000000000" pitchFamily="65" charset="-120"/>
              </a:rPr>
              <a:t> ( 5</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).1/1:13-1/8-13:4.7</a:t>
            </a:r>
            <a:r>
              <a:rPr lang="zh-TW" altLang="zh-TW" dirty="0">
                <a:latin typeface="標楷體" panose="03000509000000000000" pitchFamily="65" charset="-120"/>
                <a:ea typeface="標楷體" panose="03000509000000000000" pitchFamily="65" charset="-120"/>
              </a:rPr>
              <a:t>度</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嘉義</a:t>
            </a:r>
            <a:r>
              <a:rPr lang="en-US" altLang="zh-TW" dirty="0">
                <a:latin typeface="標楷體" panose="03000509000000000000" pitchFamily="65" charset="-120"/>
                <a:ea typeface="標楷體" panose="03000509000000000000" pitchFamily="65" charset="-120"/>
              </a:rPr>
              <a:t>&lt;10( </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)-1/23:13.8-1/29:9.8(2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)-2/1:9.3(3</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)-2/5:6.3(4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)-2/12:9.1(5</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)-2/22:11.5-2/26:13.7 &lt;15</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市場系統分析與設計以 市場需求規劃為基礎 ， 請問一般 馬斯洛</a:t>
            </a: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大需求為何</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 </a:t>
            </a:r>
            <a:r>
              <a:rPr lang="zh-TW" altLang="zh-TW" dirty="0">
                <a:latin typeface="標楷體" panose="03000509000000000000" pitchFamily="65" charset="-120"/>
                <a:ea typeface="標楷體" panose="03000509000000000000" pitchFamily="65" charset="-120"/>
              </a:rPr>
              <a:t>台灣歷史上 最有重大 著名的</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大民變 有二次發生在 台中市， 請問為何</a:t>
            </a: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7505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94178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9910" y="609601"/>
            <a:ext cx="10171289" cy="5813778"/>
          </a:xfrm>
        </p:spPr>
        <p:txBody>
          <a:bodyPr>
            <a:normAutofit/>
          </a:bodyPr>
          <a:lstStyle/>
          <a:p>
            <a:r>
              <a:rPr lang="en-US" altLang="zh-TW" dirty="0" smtClean="0"/>
              <a:t>1.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smtClean="0"/>
              <a:t>2.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smtClean="0"/>
              <a:t>3.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smtClean="0"/>
              <a:t>4.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smtClean="0"/>
              <a:t>5. </a:t>
            </a:r>
            <a:r>
              <a:rPr lang="en-US" altLang="zh-TW" dirty="0"/>
              <a:t>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en-US" dirty="0"/>
          </a:p>
        </p:txBody>
      </p:sp>
    </p:spTree>
    <p:extLst>
      <p:ext uri="{BB962C8B-B14F-4D97-AF65-F5344CB8AC3E}">
        <p14:creationId xmlns:p14="http://schemas.microsoft.com/office/powerpoint/2010/main" val="34781956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75771"/>
            <a:ext cx="10515600" cy="6270172"/>
          </a:xfrm>
        </p:spPr>
        <p:txBody>
          <a:bodyPr>
            <a:normAutofit fontScale="77500" lnSpcReduction="20000"/>
          </a:bodyPr>
          <a:lstStyle/>
          <a:p>
            <a:r>
              <a:rPr lang="en-US" altLang="zh-TW" dirty="0"/>
              <a:t>1.</a:t>
            </a:r>
            <a:r>
              <a:rPr lang="zh-TW" altLang="zh-TW" dirty="0"/>
              <a:t>台灣</a:t>
            </a:r>
            <a:r>
              <a:rPr lang="en-US" altLang="zh-TW" dirty="0"/>
              <a:t> 4G </a:t>
            </a:r>
            <a:r>
              <a:rPr lang="zh-TW" altLang="zh-TW" dirty="0"/>
              <a:t>何時</a:t>
            </a:r>
            <a:r>
              <a:rPr lang="en-US" altLang="zh-TW" dirty="0"/>
              <a:t> (? </a:t>
            </a:r>
            <a:r>
              <a:rPr lang="zh-TW" altLang="zh-TW" dirty="0"/>
              <a:t>年</a:t>
            </a:r>
            <a:r>
              <a:rPr lang="en-US" altLang="zh-TW" dirty="0"/>
              <a:t>) </a:t>
            </a:r>
            <a:r>
              <a:rPr lang="zh-TW" altLang="zh-TW" dirty="0"/>
              <a:t>開始營運</a:t>
            </a:r>
            <a:r>
              <a:rPr lang="en-US" altLang="zh-TW" dirty="0"/>
              <a:t> ? </a:t>
            </a:r>
            <a:r>
              <a:rPr lang="zh-TW" altLang="zh-TW" dirty="0"/>
              <a:t>未來</a:t>
            </a:r>
            <a:r>
              <a:rPr lang="en-US" altLang="zh-TW" dirty="0"/>
              <a:t>5G </a:t>
            </a:r>
            <a:r>
              <a:rPr lang="zh-TW" altLang="zh-TW" dirty="0"/>
              <a:t>何時</a:t>
            </a:r>
            <a:r>
              <a:rPr lang="en-US" altLang="zh-TW" dirty="0"/>
              <a:t> (? </a:t>
            </a:r>
            <a:r>
              <a:rPr lang="zh-TW" altLang="zh-TW" dirty="0"/>
              <a:t>年</a:t>
            </a:r>
            <a:r>
              <a:rPr lang="en-US" altLang="zh-TW" dirty="0"/>
              <a:t>) </a:t>
            </a:r>
            <a:r>
              <a:rPr lang="zh-TW" altLang="zh-TW" dirty="0"/>
              <a:t>開始商用營運</a:t>
            </a:r>
            <a:r>
              <a:rPr lang="en-US" altLang="zh-TW" dirty="0"/>
              <a:t> ?</a:t>
            </a:r>
            <a:endParaRPr lang="zh-TW" altLang="zh-TW" dirty="0"/>
          </a:p>
          <a:p>
            <a:r>
              <a:rPr lang="en-US" altLang="zh-TW" dirty="0"/>
              <a:t> </a:t>
            </a:r>
            <a:r>
              <a:rPr lang="en-US" altLang="zh-TW" dirty="0" smtClean="0"/>
              <a:t>2</a:t>
            </a:r>
            <a:r>
              <a:rPr lang="en-US" altLang="zh-TW" dirty="0"/>
              <a:t>. </a:t>
            </a:r>
            <a:r>
              <a:rPr lang="zh-TW" altLang="zh-TW" dirty="0"/>
              <a:t>行銷市場調查分析與行銷研究以 人口市場需求規劃為基礎 ，請問台灣人口從戰後嬰兒潮</a:t>
            </a:r>
            <a:r>
              <a:rPr lang="en-US" altLang="zh-TW" dirty="0"/>
              <a:t>(</a:t>
            </a:r>
            <a:r>
              <a:rPr lang="zh-TW" altLang="zh-TW" dirty="0" smtClean="0"/>
              <a:t>民國</a:t>
            </a:r>
            <a:r>
              <a:rPr lang="en-US" altLang="zh-TW" dirty="0" smtClean="0"/>
              <a:t>34</a:t>
            </a:r>
            <a:r>
              <a:rPr lang="zh-TW" altLang="zh-TW" dirty="0"/>
              <a:t>年次以後</a:t>
            </a:r>
            <a:r>
              <a:rPr lang="en-US" altLang="zh-TW" dirty="0"/>
              <a:t>)</a:t>
            </a:r>
            <a:r>
              <a:rPr lang="zh-TW" altLang="zh-TW" dirty="0"/>
              <a:t>起始，經歷過哪</a:t>
            </a:r>
            <a:r>
              <a:rPr lang="en-US" altLang="zh-TW" dirty="0"/>
              <a:t> 3 </a:t>
            </a:r>
            <a:r>
              <a:rPr lang="zh-TW" altLang="zh-TW" dirty="0"/>
              <a:t>波人口高峰</a:t>
            </a:r>
            <a:r>
              <a:rPr lang="en-US" altLang="zh-TW" dirty="0"/>
              <a:t>(</a:t>
            </a:r>
            <a:r>
              <a:rPr lang="zh-TW" altLang="zh-TW" dirty="0"/>
              <a:t>請依民國</a:t>
            </a:r>
            <a:r>
              <a:rPr lang="en-US" altLang="zh-TW" dirty="0"/>
              <a:t> ? </a:t>
            </a:r>
            <a:r>
              <a:rPr lang="zh-TW" altLang="zh-TW" dirty="0"/>
              <a:t>次</a:t>
            </a:r>
            <a:r>
              <a:rPr lang="en-US" altLang="zh-TW" dirty="0"/>
              <a:t>)</a:t>
            </a:r>
            <a:r>
              <a:rPr lang="zh-TW" altLang="zh-TW" dirty="0"/>
              <a:t>說明之</a:t>
            </a:r>
            <a:r>
              <a:rPr lang="en-US" altLang="zh-TW" dirty="0"/>
              <a:t> ?</a:t>
            </a:r>
            <a:endParaRPr lang="zh-TW" altLang="zh-TW" dirty="0"/>
          </a:p>
          <a:p>
            <a:r>
              <a:rPr lang="en-US" altLang="zh-TW" dirty="0" smtClean="0"/>
              <a:t>3</a:t>
            </a:r>
            <a:r>
              <a:rPr lang="en-US" altLang="zh-TW" dirty="0"/>
              <a:t>.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a:t>4. </a:t>
            </a:r>
            <a:r>
              <a:rPr lang="zh-TW" altLang="zh-TW" dirty="0"/>
              <a:t>氣象大數據分析</a:t>
            </a:r>
            <a:r>
              <a:rPr lang="en-US" altLang="zh-TW" dirty="0"/>
              <a:t>-1</a:t>
            </a:r>
            <a:r>
              <a:rPr lang="zh-TW" altLang="zh-TW" dirty="0"/>
              <a:t>年均溫最低為</a:t>
            </a:r>
            <a:r>
              <a:rPr lang="en-US" altLang="zh-TW" dirty="0"/>
              <a:t> ?</a:t>
            </a:r>
            <a:r>
              <a:rPr lang="zh-TW" altLang="zh-TW" dirty="0"/>
              <a:t>月</a:t>
            </a:r>
            <a:r>
              <a:rPr lang="en-US" altLang="zh-TW" dirty="0"/>
              <a:t>. </a:t>
            </a:r>
            <a:r>
              <a:rPr lang="zh-TW" altLang="zh-TW" dirty="0"/>
              <a:t>最熱為</a:t>
            </a:r>
            <a:r>
              <a:rPr lang="en-US" altLang="zh-TW" dirty="0"/>
              <a:t> ?</a:t>
            </a:r>
            <a:r>
              <a:rPr lang="zh-TW" altLang="zh-TW" dirty="0"/>
              <a:t>月</a:t>
            </a:r>
            <a:r>
              <a:rPr lang="en-US" altLang="zh-TW" dirty="0"/>
              <a:t>.</a:t>
            </a:r>
            <a:r>
              <a:rPr lang="zh-TW" altLang="zh-TW" dirty="0"/>
              <a:t>今年最冷寒流在</a:t>
            </a:r>
            <a:r>
              <a:rPr lang="en-US" altLang="zh-TW" dirty="0"/>
              <a:t> ? </a:t>
            </a:r>
            <a:r>
              <a:rPr lang="zh-TW" altLang="zh-TW" dirty="0"/>
              <a:t>月</a:t>
            </a:r>
            <a:r>
              <a:rPr lang="en-US" altLang="zh-TW" dirty="0"/>
              <a:t> (106</a:t>
            </a:r>
            <a:r>
              <a:rPr lang="zh-TW" altLang="zh-TW" dirty="0"/>
              <a:t>年</a:t>
            </a:r>
            <a:r>
              <a:rPr lang="en-US" altLang="zh-TW" dirty="0"/>
              <a:t>: 10</a:t>
            </a:r>
            <a:r>
              <a:rPr lang="zh-TW" altLang="zh-TW" dirty="0"/>
              <a:t>月</a:t>
            </a:r>
            <a:r>
              <a:rPr lang="en-US" altLang="zh-TW" dirty="0"/>
              <a:t> 2</a:t>
            </a:r>
            <a:r>
              <a:rPr lang="zh-TW" altLang="zh-TW" dirty="0"/>
              <a:t>波</a:t>
            </a:r>
            <a:r>
              <a:rPr lang="en-US" altLang="zh-TW" dirty="0"/>
              <a:t>+11</a:t>
            </a:r>
            <a:r>
              <a:rPr lang="zh-TW" altLang="zh-TW" dirty="0"/>
              <a:t>月</a:t>
            </a:r>
            <a:r>
              <a:rPr lang="en-US" altLang="zh-TW" dirty="0"/>
              <a:t> 4</a:t>
            </a:r>
            <a:r>
              <a:rPr lang="zh-TW" altLang="zh-TW" dirty="0"/>
              <a:t>波</a:t>
            </a:r>
            <a:r>
              <a:rPr lang="en-US" altLang="zh-TW" dirty="0"/>
              <a:t>+12</a:t>
            </a:r>
            <a:r>
              <a:rPr lang="zh-TW" altLang="zh-TW" dirty="0"/>
              <a:t>月</a:t>
            </a:r>
            <a:r>
              <a:rPr lang="en-US" altLang="zh-TW" dirty="0"/>
              <a:t> 4</a:t>
            </a:r>
            <a:r>
              <a:rPr lang="zh-TW" altLang="zh-TW" dirty="0"/>
              <a:t>波</a:t>
            </a:r>
            <a:r>
              <a:rPr lang="en-US" altLang="zh-TW" dirty="0"/>
              <a:t>:10</a:t>
            </a:r>
            <a:r>
              <a:rPr lang="zh-TW" altLang="zh-TW" dirty="0"/>
              <a:t>月</a:t>
            </a:r>
            <a:r>
              <a:rPr lang="en-US" altLang="zh-TW" dirty="0"/>
              <a:t>-12</a:t>
            </a:r>
            <a:r>
              <a:rPr lang="zh-TW" altLang="zh-TW" dirty="0"/>
              <a:t>月</a:t>
            </a:r>
            <a:r>
              <a:rPr lang="en-US" altLang="zh-TW" dirty="0"/>
              <a:t> :3</a:t>
            </a:r>
            <a:r>
              <a:rPr lang="zh-TW" altLang="zh-TW" dirty="0"/>
              <a:t>月共</a:t>
            </a:r>
            <a:r>
              <a:rPr lang="en-US" altLang="zh-TW" dirty="0"/>
              <a:t> 11 </a:t>
            </a:r>
            <a:r>
              <a:rPr lang="zh-TW" altLang="zh-TW" dirty="0"/>
              <a:t>波冷氣團</a:t>
            </a:r>
            <a:r>
              <a:rPr lang="en-US" altLang="zh-TW" dirty="0"/>
              <a:t>?. 10</a:t>
            </a:r>
            <a:r>
              <a:rPr lang="zh-TW" altLang="zh-TW" dirty="0"/>
              <a:t>月</a:t>
            </a:r>
            <a:r>
              <a:rPr lang="en-US" altLang="zh-TW" dirty="0"/>
              <a:t>-2</a:t>
            </a:r>
            <a:r>
              <a:rPr lang="zh-TW" altLang="zh-TW" dirty="0"/>
              <a:t>月</a:t>
            </a:r>
            <a:r>
              <a:rPr lang="en-US" altLang="zh-TW" dirty="0"/>
              <a:t> :5</a:t>
            </a:r>
            <a:r>
              <a:rPr lang="zh-TW" altLang="zh-TW" dirty="0"/>
              <a:t>月共</a:t>
            </a:r>
            <a:r>
              <a:rPr lang="en-US" altLang="zh-TW" dirty="0"/>
              <a:t>20 </a:t>
            </a:r>
            <a:r>
              <a:rPr lang="zh-TW" altLang="zh-TW" dirty="0"/>
              <a:t>波</a:t>
            </a:r>
            <a:r>
              <a:rPr lang="en-US" altLang="zh-TW" dirty="0"/>
              <a:t>(11+4+5)</a:t>
            </a:r>
            <a:r>
              <a:rPr lang="zh-TW" altLang="zh-TW" dirty="0"/>
              <a:t>冷氣團</a:t>
            </a:r>
            <a:r>
              <a:rPr lang="en-US" altLang="zh-TW" dirty="0"/>
              <a:t> ( 5</a:t>
            </a:r>
            <a:r>
              <a:rPr lang="zh-TW" altLang="zh-TW" dirty="0"/>
              <a:t>波寒流</a:t>
            </a:r>
            <a:r>
              <a:rPr lang="en-US" altLang="zh-TW" dirty="0"/>
              <a:t>).1/1:13-1/8-13:4.7</a:t>
            </a:r>
            <a:r>
              <a:rPr lang="zh-TW" altLang="zh-TW" dirty="0"/>
              <a:t>度</a:t>
            </a:r>
            <a:r>
              <a:rPr lang="en-US" altLang="zh-TW" dirty="0"/>
              <a:t>:</a:t>
            </a:r>
            <a:r>
              <a:rPr lang="zh-TW" altLang="zh-TW" dirty="0"/>
              <a:t>嘉義</a:t>
            </a:r>
            <a:r>
              <a:rPr lang="en-US" altLang="zh-TW" dirty="0"/>
              <a:t>&lt;10( </a:t>
            </a:r>
            <a:r>
              <a:rPr lang="zh-TW" altLang="zh-TW" dirty="0"/>
              <a:t>第</a:t>
            </a:r>
            <a:r>
              <a:rPr lang="en-US" altLang="zh-TW" dirty="0"/>
              <a:t>1</a:t>
            </a:r>
            <a:r>
              <a:rPr lang="zh-TW" altLang="zh-TW" dirty="0"/>
              <a:t>波寒流</a:t>
            </a:r>
            <a:r>
              <a:rPr lang="en-US" altLang="zh-TW" dirty="0"/>
              <a:t>)-1/23:13.8-1/29:9.8(2</a:t>
            </a:r>
            <a:r>
              <a:rPr lang="zh-TW" altLang="zh-TW" dirty="0"/>
              <a:t>波</a:t>
            </a:r>
            <a:r>
              <a:rPr lang="en-US" altLang="zh-TW" dirty="0"/>
              <a:t>)-2/1:9.3(3</a:t>
            </a:r>
            <a:r>
              <a:rPr lang="zh-TW" altLang="zh-TW" dirty="0"/>
              <a:t>波</a:t>
            </a:r>
            <a:r>
              <a:rPr lang="en-US" altLang="zh-TW" dirty="0"/>
              <a:t>)-2/5:6.3(4</a:t>
            </a:r>
            <a:r>
              <a:rPr lang="zh-TW" altLang="zh-TW" dirty="0"/>
              <a:t>波</a:t>
            </a:r>
            <a:r>
              <a:rPr lang="en-US" altLang="zh-TW" dirty="0"/>
              <a:t>)-2/12:9.1(5</a:t>
            </a:r>
            <a:r>
              <a:rPr lang="zh-TW" altLang="zh-TW" dirty="0"/>
              <a:t>波</a:t>
            </a:r>
            <a:r>
              <a:rPr lang="en-US" altLang="zh-TW" dirty="0"/>
              <a:t>)-2/22:11.5-2/26:13.7 &lt;15</a:t>
            </a:r>
            <a:endParaRPr lang="zh-TW" altLang="zh-TW" dirty="0"/>
          </a:p>
          <a:p>
            <a:r>
              <a:rPr lang="en-US" altLang="zh-TW" dirty="0"/>
              <a:t>4.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a:t>6.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a:t>7. </a:t>
            </a:r>
            <a:r>
              <a:rPr lang="zh-TW" altLang="zh-TW" dirty="0"/>
              <a:t>市場系統分析與設計以 市場需求規劃為基礎 ， 請問一般 馬斯洛</a:t>
            </a:r>
            <a:r>
              <a:rPr lang="en-US" altLang="zh-TW" dirty="0"/>
              <a:t>5</a:t>
            </a:r>
            <a:r>
              <a:rPr lang="zh-TW" altLang="zh-TW" dirty="0"/>
              <a:t>大需求為何</a:t>
            </a:r>
            <a:r>
              <a:rPr lang="en-US" altLang="zh-TW" dirty="0"/>
              <a:t> ?</a:t>
            </a:r>
            <a:endParaRPr lang="zh-TW" altLang="zh-TW" dirty="0"/>
          </a:p>
          <a:p>
            <a:r>
              <a:rPr lang="en-US" altLang="zh-TW" dirty="0"/>
              <a:t>8.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a:t>9. </a:t>
            </a:r>
            <a:r>
              <a:rPr lang="zh-TW" altLang="zh-TW" dirty="0"/>
              <a:t>台灣歷史上 最有重大 著名的</a:t>
            </a:r>
            <a:r>
              <a:rPr lang="en-US" altLang="zh-TW" dirty="0"/>
              <a:t> 3 </a:t>
            </a:r>
            <a:r>
              <a:rPr lang="zh-TW" altLang="zh-TW" dirty="0"/>
              <a:t>大民變 有二次發生在 台中市， 請問為何</a:t>
            </a:r>
            <a:r>
              <a:rPr lang="en-US" altLang="zh-TW" dirty="0"/>
              <a:t> ?</a:t>
            </a:r>
            <a:endParaRPr lang="zh-TW" altLang="zh-TW" dirty="0"/>
          </a:p>
          <a:p>
            <a:r>
              <a:rPr lang="en-US" altLang="zh-TW" dirty="0"/>
              <a:t>10. 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zh-TW" dirty="0"/>
          </a:p>
          <a:p>
            <a:endParaRPr lang="zh-TW" altLang="en-US" dirty="0"/>
          </a:p>
        </p:txBody>
      </p:sp>
    </p:spTree>
    <p:extLst>
      <p:ext uri="{BB962C8B-B14F-4D97-AF65-F5344CB8AC3E}">
        <p14:creationId xmlns:p14="http://schemas.microsoft.com/office/powerpoint/2010/main" val="16496145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92500" lnSpcReduction="10000"/>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2269234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85000" lnSpcReduction="20000"/>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a:t>
            </a:r>
            <a:r>
              <a:rPr lang="en-US" altLang="zh-TW" sz="4000" dirty="0" smtClean="0">
                <a:solidFill>
                  <a:srgbClr val="0000FF"/>
                </a:solidFill>
                <a:latin typeface="標楷體" pitchFamily="65" charset="-120"/>
                <a:ea typeface="標楷體" pitchFamily="65" charset="-120"/>
              </a:rPr>
              <a:t>.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9741294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5573" y="97033"/>
            <a:ext cx="11824569"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85955921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8671</Words>
  <Application>Microsoft Office PowerPoint</Application>
  <PresentationFormat>寬螢幕</PresentationFormat>
  <Paragraphs>1049</Paragraphs>
  <Slides>94</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94</vt:i4>
      </vt:variant>
    </vt:vector>
  </HeadingPairs>
  <TitlesOfParts>
    <vt:vector size="103" baseType="lpstr">
      <vt:lpstr>ＭＳ Ｐゴシック</vt:lpstr>
      <vt:lpstr>新細明體</vt:lpstr>
      <vt:lpstr>標楷體</vt:lpstr>
      <vt:lpstr>Arial</vt:lpstr>
      <vt:lpstr>Calibri</vt:lpstr>
      <vt:lpstr>Calibri Light</vt:lpstr>
      <vt:lpstr>Cambria Math</vt:lpstr>
      <vt:lpstr>Wingdings</vt:lpstr>
      <vt:lpstr>Office 佈景主題</vt:lpstr>
      <vt:lpstr>108-1 行銷管理教材 (專業課程融入服務學習-網路資訊科技素養-融入在地社區文化推廣策略)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FB人口 全球統計(21億FB/42億網路人口/76億人)</vt:lpstr>
      <vt:lpstr>PowerPoint 簡報</vt:lpstr>
      <vt:lpstr>一. 填充題 : </vt:lpstr>
      <vt:lpstr>PowerPoint 簡報</vt:lpstr>
      <vt:lpstr>PowerPoint 簡報</vt:lpstr>
      <vt:lpstr>PowerPoint 簡報</vt:lpstr>
      <vt:lpstr>一. 填充題 : </vt:lpstr>
      <vt:lpstr>PowerPoint 簡報</vt:lpstr>
      <vt:lpstr>PowerPoint 簡報</vt:lpstr>
      <vt:lpstr>PowerPoint 簡報</vt:lpstr>
      <vt:lpstr>PowerPoint 簡報</vt:lpstr>
      <vt:lpstr>PowerPoint 簡報</vt:lpstr>
      <vt:lpstr>OBS KTV 直播 濾鏡 (綠) 效果 https://youtu.be/qfTsDyDuS9M </vt:lpstr>
      <vt:lpstr>PowerPoint 簡報</vt:lpstr>
      <vt:lpstr>PowerPoint 簡報</vt:lpstr>
      <vt:lpstr>PowerPoint 簡報</vt:lpstr>
      <vt:lpstr>CRM(顧客關係管理):Data—Warehouse(倉儲)                                        Data --Mining(挖掘) </vt:lpstr>
      <vt:lpstr>PowerPoint 簡報</vt:lpstr>
      <vt:lpstr>PowerPoint 簡報</vt:lpstr>
      <vt:lpstr>PowerPoint 簡報</vt:lpstr>
      <vt:lpstr>4.  10/17 行銷管理個案應用</vt:lpstr>
      <vt:lpstr>PowerPoint 簡報</vt:lpstr>
      <vt:lpstr>PowerPoint 簡報</vt:lpstr>
      <vt:lpstr>PowerPoint 簡報</vt:lpstr>
      <vt:lpstr>PowerPoint 簡報</vt:lpstr>
      <vt:lpstr>PowerPoint 簡報</vt:lpstr>
      <vt:lpstr>4.10/17 行銷期中考  50%+ 10題填充題        四大主題-偏好排序. 第5主題-對老師的建議 </vt:lpstr>
      <vt:lpstr>小考1</vt:lpstr>
      <vt:lpstr>小考2</vt:lpstr>
      <vt:lpstr>小考2</vt:lpstr>
      <vt:lpstr>小考3</vt:lpstr>
      <vt:lpstr>7.  10/24 行銷管理個案應用 </vt:lpstr>
      <vt:lpstr>PowerPoint 簡報</vt:lpstr>
      <vt:lpstr>PowerPoint 簡報</vt:lpstr>
      <vt:lpstr>PowerPoint 簡報</vt:lpstr>
      <vt:lpstr>PowerPoint 簡報</vt:lpstr>
      <vt:lpstr>PowerPoint 簡報</vt:lpstr>
      <vt:lpstr>PowerPoint 簡報</vt:lpstr>
      <vt:lpstr>PowerPoint 簡報</vt:lpstr>
      <vt:lpstr>PowerPoint 簡報</vt:lpstr>
      <vt:lpstr>關於阿里巴巴的新聞</vt:lpstr>
      <vt:lpstr>阿里巴巴</vt:lpstr>
      <vt:lpstr>PowerPoint 簡報</vt:lpstr>
      <vt:lpstr>PowerPoint 簡報</vt:lpstr>
      <vt:lpstr>11.11/30 行銷管理個案應用</vt:lpstr>
      <vt:lpstr>PowerPoint 簡報</vt:lpstr>
      <vt:lpstr>9.11/11 </vt:lpstr>
      <vt:lpstr>107.12.23</vt:lpstr>
      <vt:lpstr>107.12.30</vt:lpstr>
      <vt:lpstr>108.1.6</vt:lpstr>
      <vt:lpstr>108.1.6</vt:lpstr>
      <vt:lpstr>108.1.6</vt:lpstr>
      <vt:lpstr>108.1.6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全球(21億FB/42億網路人口/76億人)</vt:lpstr>
      <vt:lpstr>18. 期末考</vt:lpstr>
      <vt:lpstr>PowerPoint 簡報</vt:lpstr>
      <vt:lpstr>PowerPoint 簡報</vt:lpstr>
      <vt:lpstr>PowerPoint 簡報</vt:lpstr>
      <vt:lpstr>18.1/13 期末考</vt:lpstr>
      <vt:lpstr>18. 期末考</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JD生產管制中心-游嘉榮ET3</dc:creator>
  <cp:lastModifiedBy>Win7_64</cp:lastModifiedBy>
  <cp:revision>45</cp:revision>
  <cp:lastPrinted>2016-09-26T09:19:31Z</cp:lastPrinted>
  <dcterms:created xsi:type="dcterms:W3CDTF">2016-09-19T06:07:58Z</dcterms:created>
  <dcterms:modified xsi:type="dcterms:W3CDTF">2019-10-24T08:44:57Z</dcterms:modified>
</cp:coreProperties>
</file>