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531"/>
    <a:srgbClr val="7CBE34"/>
    <a:srgbClr val="7ABB33"/>
    <a:srgbClr val="82C836"/>
    <a:srgbClr val="87CB3D"/>
    <a:srgbClr val="66FF33"/>
    <a:srgbClr val="00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396" y="66"/>
      </p:cViewPr>
      <p:guideLst>
        <p:guide orient="horz" pos="2069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13F29C6-F77A-4C3A-B296-FC9B3E4C2E49}" type="datetimeFigureOut">
              <a:rPr lang="zh-TW" altLang="en-US"/>
              <a:pPr>
                <a:defRPr/>
              </a:pPr>
              <a:t>2019/10/18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074FF1-83F2-4A8D-B724-CA7D03B2E0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58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F1CA87-3D53-4D58-A3B8-55F1C3FC1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0576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3750"/>
          <a:stretch/>
        </p:blipFill>
        <p:spPr>
          <a:xfrm>
            <a:off x="3780040" y="2018704"/>
            <a:ext cx="5363959" cy="4839295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548680"/>
            <a:ext cx="6121400" cy="1470025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2" y="2537998"/>
            <a:ext cx="3992562" cy="791717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7004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387603" y="6559148"/>
            <a:ext cx="720725" cy="2889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137E35-C698-4F17-AD4C-E20FC36D0507}" type="slidenum">
              <a:rPr lang="en-US" altLang="zh-TW" smtClean="0"/>
              <a:pPr>
                <a:defRPr/>
              </a:pPr>
              <a:t>‹#›</a:t>
            </a:fld>
            <a:r>
              <a:rPr lang="en-US" altLang="zh-TW" smtClean="0"/>
              <a:t>/37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113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54575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54575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EC75-CA42-405E-B850-4AA2B5464E00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45270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54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3062A-C9FC-4977-9DC3-56E4E6A5B0ED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1460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54575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54575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3387DE-098C-49B8-BA03-1834477AA0A1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39186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274638"/>
            <a:ext cx="7885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7262" y="6546309"/>
            <a:ext cx="720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374EEA-C616-4999-84D0-3F70F8ED6F3E}" type="slidenum">
              <a:rPr lang="en-US" altLang="zh-TW" smtClean="0"/>
              <a:pPr>
                <a:defRPr/>
              </a:pPr>
              <a:t>‹#›</a:t>
            </a:fld>
            <a:r>
              <a:rPr lang="en-US" altLang="zh-TW" smtClean="0"/>
              <a:t>/37</a:t>
            </a: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06450"/>
            <a:ext cx="6840686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1.</a:t>
            </a:r>
            <a:r>
              <a:rPr lang="zh-TW" altLang="en-US" dirty="0"/>
              <a:t>行銷的</a:t>
            </a:r>
            <a:r>
              <a:rPr lang="zh-TW" altLang="en-US" dirty="0" smtClean="0"/>
              <a:t>本質：</a:t>
            </a:r>
            <a:r>
              <a:rPr lang="zh-TW" altLang="en-US" dirty="0"/>
              <a:t>行銷的真面目</a:t>
            </a:r>
            <a:endParaRPr lang="zh-TW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481355"/>
            <a:ext cx="3992563" cy="7921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授課教師：請自填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650" y="6582259"/>
            <a:ext cx="5864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解析行銷管理  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曾光華</a:t>
            </a:r>
            <a:r>
              <a:rPr lang="en-US" altLang="zh-TW" sz="1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審訂；曾光華、饒怡雲、王建文</a:t>
            </a:r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朱訓麒 著</a:t>
            </a:r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  前程文化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出版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640EE091-FE0C-4D9B-A066-EE35F3899D47}" type="slidenum">
              <a:rPr lang="en-US" altLang="zh-TW" sz="1400"/>
              <a:pPr eaLnBrk="1" hangingPunct="1"/>
              <a:t>10</a:t>
            </a:fld>
            <a:r>
              <a:rPr lang="en-US" altLang="zh-TW" sz="1400"/>
              <a:t>/37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二、行銷的定義</a:t>
            </a:r>
            <a:r>
              <a:rPr lang="en-US" altLang="zh-TW" sz="2400" dirty="0">
                <a:solidFill>
                  <a:srgbClr val="FF9900"/>
                </a:solidFill>
              </a:rPr>
              <a:t>3</a:t>
            </a:r>
            <a:r>
              <a:rPr lang="en-US" altLang="zh-TW" sz="2400" dirty="0" smtClean="0">
                <a:solidFill>
                  <a:srgbClr val="FF9900"/>
                </a:solidFill>
              </a:rPr>
              <a:t>/6</a:t>
            </a:r>
          </a:p>
        </p:txBody>
      </p:sp>
      <p:pic>
        <p:nvPicPr>
          <p:cNvPr id="16388" name="Picture 3" descr="BD1055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179763"/>
            <a:ext cx="1724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PE036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484563"/>
            <a:ext cx="1444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2490788" y="3408363"/>
            <a:ext cx="4267200" cy="685800"/>
          </a:xfrm>
          <a:prstGeom prst="rightArrow">
            <a:avLst>
              <a:gd name="adj1" fmla="val 60713"/>
              <a:gd name="adj2" fmla="val 11856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 rot="10800000">
            <a:off x="2414588" y="4170363"/>
            <a:ext cx="4267200" cy="685800"/>
          </a:xfrm>
          <a:prstGeom prst="rightArrow">
            <a:avLst>
              <a:gd name="adj1" fmla="val 60713"/>
              <a:gd name="adj2" fmla="val 11856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087438" y="29241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花坊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986588" y="30146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消費者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900113" y="5445125"/>
            <a:ext cx="141446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創造利潤</a:t>
            </a:r>
            <a:endParaRPr lang="en-US" altLang="zh-TW" sz="2400"/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永續經營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5940425" y="5006975"/>
            <a:ext cx="29273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altLang="zh-TW" sz="2400" u="sng"/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佈置家居、慰問病患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討女朋友歡心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849313" y="5006975"/>
            <a:ext cx="148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u="sng"/>
              <a:t>需求</a:t>
            </a:r>
            <a:r>
              <a:rPr lang="en-US" altLang="zh-TW" sz="2400" u="sng"/>
              <a:t>/</a:t>
            </a:r>
            <a:r>
              <a:rPr lang="zh-TW" altLang="en-US" sz="2400" u="sng"/>
              <a:t>目標</a:t>
            </a: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6869113" y="5006975"/>
            <a:ext cx="148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u="sng"/>
              <a:t>需求</a:t>
            </a:r>
            <a:r>
              <a:rPr lang="en-US" altLang="zh-TW" sz="2400" u="sng"/>
              <a:t>/</a:t>
            </a:r>
            <a:r>
              <a:rPr lang="zh-TW" altLang="en-US" sz="2400" u="sng"/>
              <a:t>目標</a:t>
            </a: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2490788" y="3560763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>
                <a:solidFill>
                  <a:srgbClr val="A50021"/>
                </a:solidFill>
              </a:rPr>
              <a:t>鮮花、合理定價、資訊、銷售據點</a:t>
            </a: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3246438" y="430688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>
                <a:solidFill>
                  <a:srgbClr val="A50021"/>
                </a:solidFill>
              </a:rPr>
              <a:t>金錢、忠誠、良好口碑</a:t>
            </a:r>
          </a:p>
        </p:txBody>
      </p:sp>
      <p:sp>
        <p:nvSpPr>
          <p:cNvPr id="16400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63575" y="1600200"/>
            <a:ext cx="8002588" cy="1373188"/>
          </a:xfrm>
          <a:noFill/>
        </p:spPr>
        <p:txBody>
          <a:bodyPr/>
          <a:lstStyle/>
          <a:p>
            <a:pPr marL="385763" indent="-385763" eaLnBrk="1" hangingPunct="1"/>
            <a:r>
              <a:rPr lang="zh-TW" altLang="en-US" smtClean="0"/>
              <a:t>行銷的定義</a:t>
            </a:r>
          </a:p>
          <a:p>
            <a:pPr marL="862013" lvl="1" eaLnBrk="1" hangingPunct="1"/>
            <a:r>
              <a:rPr lang="zh-TW" altLang="en-US" smtClean="0"/>
              <a:t>行銷強調價值的創造與交換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 autoUpdateAnimBg="0"/>
      <p:bldP spid="168970" grpId="0" autoUpdateAnimBg="0"/>
      <p:bldP spid="168973" grpId="0" autoUpdateAnimBg="0"/>
      <p:bldP spid="16897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6D93E2D4-B9EA-46B4-91F5-672C181E0E87}" type="slidenum">
              <a:rPr lang="en-US" altLang="zh-TW" sz="1400"/>
              <a:pPr eaLnBrk="1" hangingPunct="1"/>
              <a:t>11</a:t>
            </a:fld>
            <a:r>
              <a:rPr lang="en-US" altLang="zh-TW" sz="1400"/>
              <a:t>/37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二、行銷的定義</a:t>
            </a:r>
            <a:r>
              <a:rPr lang="en-US" altLang="zh-TW" sz="2400" dirty="0">
                <a:solidFill>
                  <a:srgbClr val="FF9900"/>
                </a:solidFill>
              </a:rPr>
              <a:t>4</a:t>
            </a:r>
            <a:r>
              <a:rPr lang="en-US" altLang="zh-TW" sz="2400" dirty="0" smtClean="0">
                <a:solidFill>
                  <a:srgbClr val="FF9900"/>
                </a:solidFill>
              </a:rPr>
              <a:t>/6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298575"/>
          </a:xfrm>
        </p:spPr>
        <p:txBody>
          <a:bodyPr/>
          <a:lstStyle/>
          <a:p>
            <a:pPr marL="385763" indent="-385763" eaLnBrk="1" hangingPunct="1"/>
            <a:r>
              <a:rPr lang="zh-TW" altLang="en-US" smtClean="0"/>
              <a:t>行銷的定義</a:t>
            </a:r>
          </a:p>
          <a:p>
            <a:pPr marL="862013" lvl="1" eaLnBrk="1" hangingPunct="1"/>
            <a:r>
              <a:rPr lang="zh-TW" altLang="en-US" sz="3200" smtClean="0"/>
              <a:t>行銷強調價值的創造與交換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2590800" y="3408363"/>
            <a:ext cx="4267200" cy="685800"/>
          </a:xfrm>
          <a:prstGeom prst="rightArrow">
            <a:avLst>
              <a:gd name="adj1" fmla="val 60713"/>
              <a:gd name="adj2" fmla="val 11856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 rot="10800000">
            <a:off x="2514600" y="4170363"/>
            <a:ext cx="4267200" cy="685800"/>
          </a:xfrm>
          <a:prstGeom prst="rightArrow">
            <a:avLst>
              <a:gd name="adj1" fmla="val 60713"/>
              <a:gd name="adj2" fmla="val 11856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882650" y="292417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社區組織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7131050" y="301466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社區居民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584200" y="5618163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建立幸福的家園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6826250" y="5484813"/>
            <a:ext cx="2012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鄰居融洽相處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子女快樂成長</a:t>
            </a: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949325" y="5083175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u="sng"/>
              <a:t>需求</a:t>
            </a:r>
            <a:r>
              <a:rPr lang="en-US" altLang="zh-TW" sz="2400" u="sng"/>
              <a:t>/</a:t>
            </a:r>
            <a:r>
              <a:rPr lang="zh-TW" altLang="en-US" sz="2400" u="sng"/>
              <a:t>目標</a:t>
            </a: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7165975" y="4949825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u="sng"/>
              <a:t>需求</a:t>
            </a:r>
            <a:r>
              <a:rPr lang="en-US" altLang="zh-TW" sz="2400" u="sng"/>
              <a:t>/</a:t>
            </a:r>
            <a:r>
              <a:rPr lang="zh-TW" altLang="en-US" sz="2400" u="sng"/>
              <a:t>目標</a:t>
            </a: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2590800" y="3560763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>
                <a:solidFill>
                  <a:srgbClr val="A50021"/>
                </a:solidFill>
              </a:rPr>
              <a:t>親子活動、合理的參與成本與管道</a:t>
            </a: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3092450" y="4306888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>
                <a:solidFill>
                  <a:srgbClr val="A50021"/>
                </a:solidFill>
              </a:rPr>
              <a:t>繳費、擔任義工、參與活動</a:t>
            </a:r>
          </a:p>
        </p:txBody>
      </p:sp>
      <p:pic>
        <p:nvPicPr>
          <p:cNvPr id="17423" name="Picture 14" descr="PE0621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60763"/>
            <a:ext cx="17970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5" descr="j02873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8363"/>
            <a:ext cx="14255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 autoUpdateAnimBg="0"/>
      <p:bldP spid="169993" grpId="0" autoUpdateAnimBg="0"/>
      <p:bldP spid="169996" grpId="0" autoUpdateAnimBg="0"/>
      <p:bldP spid="16999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6FF68A9-C64C-4EB2-A541-7CCF47A6A798}" type="slidenum">
              <a:rPr lang="en-US" altLang="zh-TW" sz="1400"/>
              <a:pPr eaLnBrk="1" hangingPunct="1"/>
              <a:t>12</a:t>
            </a:fld>
            <a:r>
              <a:rPr lang="en-US" altLang="zh-TW" sz="1400" dirty="0"/>
              <a:t>/3</a:t>
            </a:r>
            <a:r>
              <a:rPr lang="en-US" altLang="zh-TW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二、行銷的定義</a:t>
            </a:r>
            <a:r>
              <a:rPr lang="en-US" altLang="zh-TW" sz="2400" dirty="0">
                <a:solidFill>
                  <a:srgbClr val="FF9900"/>
                </a:solidFill>
              </a:rPr>
              <a:t>5</a:t>
            </a:r>
            <a:r>
              <a:rPr lang="en-US" altLang="zh-TW" sz="2400" dirty="0" smtClean="0">
                <a:solidFill>
                  <a:srgbClr val="FF9900"/>
                </a:solidFill>
              </a:rPr>
              <a:t>/6</a:t>
            </a:r>
          </a:p>
        </p:txBody>
      </p:sp>
      <p:pic>
        <p:nvPicPr>
          <p:cNvPr id="18436" name="Picture 4" descr="j02819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4238"/>
            <a:ext cx="15240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j0216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7413"/>
            <a:ext cx="1600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590800" y="3348038"/>
            <a:ext cx="4267200" cy="685800"/>
          </a:xfrm>
          <a:prstGeom prst="rightArrow">
            <a:avLst>
              <a:gd name="adj1" fmla="val 60713"/>
              <a:gd name="adj2" fmla="val 11856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10800000">
            <a:off x="2514600" y="4110038"/>
            <a:ext cx="4267200" cy="685800"/>
          </a:xfrm>
          <a:prstGeom prst="rightArrow">
            <a:avLst>
              <a:gd name="adj1" fmla="val 60713"/>
              <a:gd name="adj2" fmla="val 11856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35050" y="28638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大學生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934200" y="29400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企業老闆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584200" y="5557838"/>
            <a:ext cx="2317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工讀賺學費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工作求生活穩定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949325" y="5022850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u="sng"/>
              <a:t>需求</a:t>
            </a:r>
            <a:r>
              <a:rPr lang="en-US" altLang="zh-TW" sz="2400" u="sng"/>
              <a:t>/</a:t>
            </a:r>
            <a:r>
              <a:rPr lang="zh-TW" altLang="en-US" sz="2400" u="sng"/>
              <a:t>目標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2590800" y="3500438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>
                <a:solidFill>
                  <a:srgbClr val="A50021"/>
                </a:solidFill>
              </a:rPr>
              <a:t>專業知識、工作態度、合理的薪資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3346450" y="4246563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>
                <a:solidFill>
                  <a:srgbClr val="A50021"/>
                </a:solidFill>
              </a:rPr>
              <a:t>底薪、獎金、升遷機會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6978650" y="5549900"/>
            <a:ext cx="1403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企業賺錢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永續經營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886575" y="5014913"/>
            <a:ext cx="148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u="sng"/>
              <a:t>需求</a:t>
            </a:r>
            <a:r>
              <a:rPr lang="en-US" altLang="zh-TW" sz="2400" u="sng"/>
              <a:t>/</a:t>
            </a:r>
            <a:r>
              <a:rPr lang="zh-TW" altLang="en-US" sz="2400" u="sng"/>
              <a:t>目標</a:t>
            </a:r>
          </a:p>
        </p:txBody>
      </p:sp>
      <p:sp>
        <p:nvSpPr>
          <p:cNvPr id="18456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252538"/>
          </a:xfrm>
        </p:spPr>
        <p:txBody>
          <a:bodyPr/>
          <a:lstStyle/>
          <a:p>
            <a:pPr eaLnBrk="1" hangingPunct="1"/>
            <a:r>
              <a:rPr lang="zh-TW" altLang="en-US" smtClean="0"/>
              <a:t>行銷的定義</a:t>
            </a:r>
          </a:p>
          <a:p>
            <a:pPr lvl="1" eaLnBrk="1" hangingPunct="1"/>
            <a:r>
              <a:rPr lang="zh-TW" altLang="en-US" sz="3200" smtClean="0"/>
              <a:t>行銷強調價值的創造與交換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autoUpdateAnimBg="0"/>
      <p:bldP spid="171020" grpId="0" autoUpdateAnimBg="0"/>
      <p:bldP spid="171021" grpId="0" autoUpdateAnimBg="0"/>
      <p:bldP spid="1710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C56A1A55-9F91-49A2-9F16-5676C64EF59F}" type="slidenum">
              <a:rPr lang="en-US" altLang="zh-TW" sz="1400"/>
              <a:pPr eaLnBrk="1" hangingPunct="1"/>
              <a:t>13</a:t>
            </a:fld>
            <a:r>
              <a:rPr lang="en-US" altLang="zh-TW" sz="1400"/>
              <a:t>/37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二、行銷的定義</a:t>
            </a:r>
            <a:r>
              <a:rPr lang="en-US" altLang="zh-TW" sz="2400" dirty="0">
                <a:solidFill>
                  <a:srgbClr val="FF9900"/>
                </a:solidFill>
              </a:rPr>
              <a:t>6</a:t>
            </a:r>
            <a:r>
              <a:rPr lang="en-US" altLang="zh-TW" sz="2400" dirty="0" smtClean="0">
                <a:solidFill>
                  <a:srgbClr val="FF9900"/>
                </a:solidFill>
              </a:rPr>
              <a:t>/6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35150" y="3932238"/>
            <a:ext cx="6769100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defTabSz="1042988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zh-TW" altLang="en-US" sz="2800"/>
              <a:t>產品 </a:t>
            </a:r>
            <a:r>
              <a:rPr lang="en-US" altLang="zh-TW" sz="2800">
                <a:solidFill>
                  <a:srgbClr val="CC0000"/>
                </a:solidFill>
              </a:rPr>
              <a:t>p</a:t>
            </a:r>
            <a:r>
              <a:rPr lang="en-US" altLang="zh-TW" sz="2800"/>
              <a:t>roduct</a:t>
            </a:r>
          </a:p>
          <a:p>
            <a:pPr lvl="2" defTabSz="1042988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zh-TW" altLang="en-US" sz="2800"/>
              <a:t>定價 </a:t>
            </a:r>
            <a:r>
              <a:rPr lang="en-US" altLang="zh-TW" sz="2800">
                <a:solidFill>
                  <a:srgbClr val="CC0000"/>
                </a:solidFill>
              </a:rPr>
              <a:t>p</a:t>
            </a:r>
            <a:r>
              <a:rPr lang="en-US" altLang="zh-TW" sz="2800"/>
              <a:t>ricing</a:t>
            </a:r>
          </a:p>
          <a:p>
            <a:pPr lvl="2" defTabSz="1042988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zh-TW" altLang="en-US" sz="2800"/>
              <a:t>推廣 </a:t>
            </a:r>
            <a:r>
              <a:rPr lang="en-US" altLang="zh-TW" sz="2800">
                <a:solidFill>
                  <a:srgbClr val="CC0000"/>
                </a:solidFill>
              </a:rPr>
              <a:t>p</a:t>
            </a:r>
            <a:r>
              <a:rPr lang="en-US" altLang="zh-TW" sz="2800"/>
              <a:t>romotion</a:t>
            </a:r>
          </a:p>
          <a:p>
            <a:pPr lvl="2" defTabSz="1042988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zh-TW" altLang="en-US" sz="2800"/>
              <a:t>通路與配銷 </a:t>
            </a:r>
            <a:r>
              <a:rPr lang="en-US" altLang="zh-TW" sz="2800">
                <a:solidFill>
                  <a:srgbClr val="CC0000"/>
                </a:solidFill>
              </a:rPr>
              <a:t>p</a:t>
            </a:r>
            <a:r>
              <a:rPr lang="en-US" altLang="zh-TW" sz="2800"/>
              <a:t>lace and distribution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-272206">
            <a:off x="968375" y="3060700"/>
            <a:ext cx="7431088" cy="3167063"/>
          </a:xfrm>
          <a:prstGeom prst="verticalScroll">
            <a:avLst>
              <a:gd name="adj" fmla="val 12500"/>
            </a:avLst>
          </a:prstGeom>
          <a:solidFill>
            <a:srgbClr val="666699">
              <a:alpha val="1803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>
              <a:solidFill>
                <a:srgbClr val="000099"/>
              </a:solidFill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 rot="377436" flipH="1">
            <a:off x="1692275" y="2852738"/>
            <a:ext cx="144463" cy="782637"/>
            <a:chOff x="5331" y="3747"/>
            <a:chExt cx="82" cy="266"/>
          </a:xfrm>
        </p:grpSpPr>
        <p:sp>
          <p:nvSpPr>
            <p:cNvPr id="19473" name="Freeform 7"/>
            <p:cNvSpPr>
              <a:spLocks/>
            </p:cNvSpPr>
            <p:nvPr/>
          </p:nvSpPr>
          <p:spPr bwMode="auto">
            <a:xfrm>
              <a:off x="5336" y="3827"/>
              <a:ext cx="77" cy="186"/>
            </a:xfrm>
            <a:custGeom>
              <a:avLst/>
              <a:gdLst>
                <a:gd name="T0" fmla="*/ 75 w 77"/>
                <a:gd name="T1" fmla="*/ 2 h 186"/>
                <a:gd name="T2" fmla="*/ 75 w 77"/>
                <a:gd name="T3" fmla="*/ 2 h 186"/>
                <a:gd name="T4" fmla="*/ 75 w 77"/>
                <a:gd name="T5" fmla="*/ 0 h 186"/>
                <a:gd name="T6" fmla="*/ 74 w 77"/>
                <a:gd name="T7" fmla="*/ 0 h 186"/>
                <a:gd name="T8" fmla="*/ 72 w 77"/>
                <a:gd name="T9" fmla="*/ 0 h 186"/>
                <a:gd name="T10" fmla="*/ 74 w 77"/>
                <a:gd name="T11" fmla="*/ 145 h 186"/>
                <a:gd name="T12" fmla="*/ 74 w 77"/>
                <a:gd name="T13" fmla="*/ 145 h 186"/>
                <a:gd name="T14" fmla="*/ 72 w 77"/>
                <a:gd name="T15" fmla="*/ 151 h 186"/>
                <a:gd name="T16" fmla="*/ 69 w 77"/>
                <a:gd name="T17" fmla="*/ 158 h 186"/>
                <a:gd name="T18" fmla="*/ 65 w 77"/>
                <a:gd name="T19" fmla="*/ 164 h 186"/>
                <a:gd name="T20" fmla="*/ 60 w 77"/>
                <a:gd name="T21" fmla="*/ 169 h 186"/>
                <a:gd name="T22" fmla="*/ 55 w 77"/>
                <a:gd name="T23" fmla="*/ 174 h 186"/>
                <a:gd name="T24" fmla="*/ 47 w 77"/>
                <a:gd name="T25" fmla="*/ 178 h 186"/>
                <a:gd name="T26" fmla="*/ 40 w 77"/>
                <a:gd name="T27" fmla="*/ 179 h 186"/>
                <a:gd name="T28" fmla="*/ 30 w 77"/>
                <a:gd name="T29" fmla="*/ 179 h 186"/>
                <a:gd name="T30" fmla="*/ 30 w 77"/>
                <a:gd name="T31" fmla="*/ 179 h 186"/>
                <a:gd name="T32" fmla="*/ 22 w 77"/>
                <a:gd name="T33" fmla="*/ 179 h 186"/>
                <a:gd name="T34" fmla="*/ 14 w 77"/>
                <a:gd name="T35" fmla="*/ 176 h 186"/>
                <a:gd name="T36" fmla="*/ 7 w 77"/>
                <a:gd name="T37" fmla="*/ 171 h 186"/>
                <a:gd name="T38" fmla="*/ 0 w 77"/>
                <a:gd name="T39" fmla="*/ 166 h 186"/>
                <a:gd name="T40" fmla="*/ 0 w 77"/>
                <a:gd name="T41" fmla="*/ 166 h 186"/>
                <a:gd name="T42" fmla="*/ 7 w 77"/>
                <a:gd name="T43" fmla="*/ 174 h 186"/>
                <a:gd name="T44" fmla="*/ 15 w 77"/>
                <a:gd name="T45" fmla="*/ 181 h 186"/>
                <a:gd name="T46" fmla="*/ 24 w 77"/>
                <a:gd name="T47" fmla="*/ 184 h 186"/>
                <a:gd name="T48" fmla="*/ 35 w 77"/>
                <a:gd name="T49" fmla="*/ 186 h 186"/>
                <a:gd name="T50" fmla="*/ 35 w 77"/>
                <a:gd name="T51" fmla="*/ 186 h 186"/>
                <a:gd name="T52" fmla="*/ 44 w 77"/>
                <a:gd name="T53" fmla="*/ 186 h 186"/>
                <a:gd name="T54" fmla="*/ 52 w 77"/>
                <a:gd name="T55" fmla="*/ 183 h 186"/>
                <a:gd name="T56" fmla="*/ 59 w 77"/>
                <a:gd name="T57" fmla="*/ 179 h 186"/>
                <a:gd name="T58" fmla="*/ 65 w 77"/>
                <a:gd name="T59" fmla="*/ 176 h 186"/>
                <a:gd name="T60" fmla="*/ 70 w 77"/>
                <a:gd name="T61" fmla="*/ 171 h 186"/>
                <a:gd name="T62" fmla="*/ 74 w 77"/>
                <a:gd name="T63" fmla="*/ 164 h 186"/>
                <a:gd name="T64" fmla="*/ 75 w 77"/>
                <a:gd name="T65" fmla="*/ 158 h 186"/>
                <a:gd name="T66" fmla="*/ 77 w 77"/>
                <a:gd name="T67" fmla="*/ 151 h 186"/>
                <a:gd name="T68" fmla="*/ 77 w 77"/>
                <a:gd name="T69" fmla="*/ 151 h 186"/>
                <a:gd name="T70" fmla="*/ 75 w 77"/>
                <a:gd name="T71" fmla="*/ 2 h 186"/>
                <a:gd name="T72" fmla="*/ 75 w 77"/>
                <a:gd name="T73" fmla="*/ 2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" h="186">
                  <a:moveTo>
                    <a:pt x="75" y="2"/>
                  </a:moveTo>
                  <a:lnTo>
                    <a:pt x="75" y="2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8"/>
                  </a:lnTo>
                  <a:lnTo>
                    <a:pt x="65" y="164"/>
                  </a:lnTo>
                  <a:lnTo>
                    <a:pt x="60" y="169"/>
                  </a:lnTo>
                  <a:lnTo>
                    <a:pt x="55" y="174"/>
                  </a:lnTo>
                  <a:lnTo>
                    <a:pt x="47" y="178"/>
                  </a:lnTo>
                  <a:lnTo>
                    <a:pt x="40" y="179"/>
                  </a:lnTo>
                  <a:lnTo>
                    <a:pt x="30" y="179"/>
                  </a:lnTo>
                  <a:lnTo>
                    <a:pt x="22" y="179"/>
                  </a:lnTo>
                  <a:lnTo>
                    <a:pt x="14" y="176"/>
                  </a:lnTo>
                  <a:lnTo>
                    <a:pt x="7" y="171"/>
                  </a:lnTo>
                  <a:lnTo>
                    <a:pt x="0" y="166"/>
                  </a:lnTo>
                  <a:lnTo>
                    <a:pt x="7" y="174"/>
                  </a:lnTo>
                  <a:lnTo>
                    <a:pt x="15" y="181"/>
                  </a:lnTo>
                  <a:lnTo>
                    <a:pt x="24" y="184"/>
                  </a:lnTo>
                  <a:lnTo>
                    <a:pt x="35" y="186"/>
                  </a:lnTo>
                  <a:lnTo>
                    <a:pt x="44" y="186"/>
                  </a:lnTo>
                  <a:lnTo>
                    <a:pt x="52" y="183"/>
                  </a:lnTo>
                  <a:lnTo>
                    <a:pt x="59" y="179"/>
                  </a:lnTo>
                  <a:lnTo>
                    <a:pt x="65" y="176"/>
                  </a:lnTo>
                  <a:lnTo>
                    <a:pt x="70" y="171"/>
                  </a:lnTo>
                  <a:lnTo>
                    <a:pt x="74" y="164"/>
                  </a:lnTo>
                  <a:lnTo>
                    <a:pt x="75" y="158"/>
                  </a:lnTo>
                  <a:lnTo>
                    <a:pt x="77" y="151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858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4" name="Freeform 8"/>
            <p:cNvSpPr>
              <a:spLocks/>
            </p:cNvSpPr>
            <p:nvPr/>
          </p:nvSpPr>
          <p:spPr bwMode="auto">
            <a:xfrm>
              <a:off x="5331" y="3747"/>
              <a:ext cx="79" cy="259"/>
            </a:xfrm>
            <a:custGeom>
              <a:avLst/>
              <a:gdLst>
                <a:gd name="T0" fmla="*/ 77 w 79"/>
                <a:gd name="T1" fmla="*/ 80 h 259"/>
                <a:gd name="T2" fmla="*/ 77 w 79"/>
                <a:gd name="T3" fmla="*/ 80 h 259"/>
                <a:gd name="T4" fmla="*/ 75 w 79"/>
                <a:gd name="T5" fmla="*/ 80 h 259"/>
                <a:gd name="T6" fmla="*/ 72 w 79"/>
                <a:gd name="T7" fmla="*/ 80 h 259"/>
                <a:gd name="T8" fmla="*/ 70 w 79"/>
                <a:gd name="T9" fmla="*/ 82 h 259"/>
                <a:gd name="T10" fmla="*/ 70 w 79"/>
                <a:gd name="T11" fmla="*/ 82 h 259"/>
                <a:gd name="T12" fmla="*/ 70 w 79"/>
                <a:gd name="T13" fmla="*/ 231 h 259"/>
                <a:gd name="T14" fmla="*/ 70 w 79"/>
                <a:gd name="T15" fmla="*/ 231 h 259"/>
                <a:gd name="T16" fmla="*/ 69 w 79"/>
                <a:gd name="T17" fmla="*/ 236 h 259"/>
                <a:gd name="T18" fmla="*/ 67 w 79"/>
                <a:gd name="T19" fmla="*/ 241 h 259"/>
                <a:gd name="T20" fmla="*/ 60 w 79"/>
                <a:gd name="T21" fmla="*/ 248 h 259"/>
                <a:gd name="T22" fmla="*/ 50 w 79"/>
                <a:gd name="T23" fmla="*/ 251 h 259"/>
                <a:gd name="T24" fmla="*/ 40 w 79"/>
                <a:gd name="T25" fmla="*/ 253 h 259"/>
                <a:gd name="T26" fmla="*/ 40 w 79"/>
                <a:gd name="T27" fmla="*/ 253 h 259"/>
                <a:gd name="T28" fmla="*/ 32 w 79"/>
                <a:gd name="T29" fmla="*/ 253 h 259"/>
                <a:gd name="T30" fmla="*/ 25 w 79"/>
                <a:gd name="T31" fmla="*/ 249 h 259"/>
                <a:gd name="T32" fmla="*/ 20 w 79"/>
                <a:gd name="T33" fmla="*/ 244 h 259"/>
                <a:gd name="T34" fmla="*/ 17 w 79"/>
                <a:gd name="T35" fmla="*/ 238 h 259"/>
                <a:gd name="T36" fmla="*/ 17 w 79"/>
                <a:gd name="T37" fmla="*/ 238 h 259"/>
                <a:gd name="T38" fmla="*/ 12 w 79"/>
                <a:gd name="T39" fmla="*/ 231 h 259"/>
                <a:gd name="T40" fmla="*/ 10 w 79"/>
                <a:gd name="T41" fmla="*/ 223 h 259"/>
                <a:gd name="T42" fmla="*/ 10 w 79"/>
                <a:gd name="T43" fmla="*/ 223 h 259"/>
                <a:gd name="T44" fmla="*/ 10 w 79"/>
                <a:gd name="T45" fmla="*/ 34 h 259"/>
                <a:gd name="T46" fmla="*/ 10 w 79"/>
                <a:gd name="T47" fmla="*/ 34 h 259"/>
                <a:gd name="T48" fmla="*/ 10 w 79"/>
                <a:gd name="T49" fmla="*/ 29 h 259"/>
                <a:gd name="T50" fmla="*/ 12 w 79"/>
                <a:gd name="T51" fmla="*/ 24 h 259"/>
                <a:gd name="T52" fmla="*/ 14 w 79"/>
                <a:gd name="T53" fmla="*/ 19 h 259"/>
                <a:gd name="T54" fmla="*/ 17 w 79"/>
                <a:gd name="T55" fmla="*/ 12 h 259"/>
                <a:gd name="T56" fmla="*/ 24 w 79"/>
                <a:gd name="T57" fmla="*/ 7 h 259"/>
                <a:gd name="T58" fmla="*/ 32 w 79"/>
                <a:gd name="T59" fmla="*/ 4 h 259"/>
                <a:gd name="T60" fmla="*/ 42 w 79"/>
                <a:gd name="T61" fmla="*/ 2 h 259"/>
                <a:gd name="T62" fmla="*/ 42 w 79"/>
                <a:gd name="T63" fmla="*/ 2 h 259"/>
                <a:gd name="T64" fmla="*/ 35 w 79"/>
                <a:gd name="T65" fmla="*/ 0 h 259"/>
                <a:gd name="T66" fmla="*/ 35 w 79"/>
                <a:gd name="T67" fmla="*/ 0 h 259"/>
                <a:gd name="T68" fmla="*/ 27 w 79"/>
                <a:gd name="T69" fmla="*/ 0 h 259"/>
                <a:gd name="T70" fmla="*/ 22 w 79"/>
                <a:gd name="T71" fmla="*/ 2 h 259"/>
                <a:gd name="T72" fmla="*/ 15 w 79"/>
                <a:gd name="T73" fmla="*/ 5 h 259"/>
                <a:gd name="T74" fmla="*/ 10 w 79"/>
                <a:gd name="T75" fmla="*/ 9 h 259"/>
                <a:gd name="T76" fmla="*/ 7 w 79"/>
                <a:gd name="T77" fmla="*/ 14 h 259"/>
                <a:gd name="T78" fmla="*/ 4 w 79"/>
                <a:gd name="T79" fmla="*/ 20 h 259"/>
                <a:gd name="T80" fmla="*/ 2 w 79"/>
                <a:gd name="T81" fmla="*/ 27 h 259"/>
                <a:gd name="T82" fmla="*/ 2 w 79"/>
                <a:gd name="T83" fmla="*/ 34 h 259"/>
                <a:gd name="T84" fmla="*/ 2 w 79"/>
                <a:gd name="T85" fmla="*/ 34 h 259"/>
                <a:gd name="T86" fmla="*/ 2 w 79"/>
                <a:gd name="T87" fmla="*/ 34 h 259"/>
                <a:gd name="T88" fmla="*/ 0 w 79"/>
                <a:gd name="T89" fmla="*/ 226 h 259"/>
                <a:gd name="T90" fmla="*/ 0 w 79"/>
                <a:gd name="T91" fmla="*/ 226 h 259"/>
                <a:gd name="T92" fmla="*/ 2 w 79"/>
                <a:gd name="T93" fmla="*/ 236 h 259"/>
                <a:gd name="T94" fmla="*/ 5 w 79"/>
                <a:gd name="T95" fmla="*/ 246 h 259"/>
                <a:gd name="T96" fmla="*/ 5 w 79"/>
                <a:gd name="T97" fmla="*/ 246 h 259"/>
                <a:gd name="T98" fmla="*/ 12 w 79"/>
                <a:gd name="T99" fmla="*/ 251 h 259"/>
                <a:gd name="T100" fmla="*/ 19 w 79"/>
                <a:gd name="T101" fmla="*/ 256 h 259"/>
                <a:gd name="T102" fmla="*/ 27 w 79"/>
                <a:gd name="T103" fmla="*/ 259 h 259"/>
                <a:gd name="T104" fmla="*/ 35 w 79"/>
                <a:gd name="T105" fmla="*/ 259 h 259"/>
                <a:gd name="T106" fmla="*/ 35 w 79"/>
                <a:gd name="T107" fmla="*/ 259 h 259"/>
                <a:gd name="T108" fmla="*/ 45 w 79"/>
                <a:gd name="T109" fmla="*/ 259 h 259"/>
                <a:gd name="T110" fmla="*/ 52 w 79"/>
                <a:gd name="T111" fmla="*/ 258 h 259"/>
                <a:gd name="T112" fmla="*/ 60 w 79"/>
                <a:gd name="T113" fmla="*/ 254 h 259"/>
                <a:gd name="T114" fmla="*/ 65 w 79"/>
                <a:gd name="T115" fmla="*/ 249 h 259"/>
                <a:gd name="T116" fmla="*/ 70 w 79"/>
                <a:gd name="T117" fmla="*/ 244 h 259"/>
                <a:gd name="T118" fmla="*/ 74 w 79"/>
                <a:gd name="T119" fmla="*/ 238 h 259"/>
                <a:gd name="T120" fmla="*/ 77 w 79"/>
                <a:gd name="T121" fmla="*/ 231 h 259"/>
                <a:gd name="T122" fmla="*/ 79 w 79"/>
                <a:gd name="T123" fmla="*/ 225 h 259"/>
                <a:gd name="T124" fmla="*/ 77 w 79"/>
                <a:gd name="T125" fmla="*/ 80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" h="259">
                  <a:moveTo>
                    <a:pt x="77" y="80"/>
                  </a:moveTo>
                  <a:lnTo>
                    <a:pt x="77" y="80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70" y="82"/>
                  </a:lnTo>
                  <a:lnTo>
                    <a:pt x="70" y="231"/>
                  </a:lnTo>
                  <a:lnTo>
                    <a:pt x="69" y="236"/>
                  </a:lnTo>
                  <a:lnTo>
                    <a:pt x="67" y="241"/>
                  </a:lnTo>
                  <a:lnTo>
                    <a:pt x="60" y="248"/>
                  </a:lnTo>
                  <a:lnTo>
                    <a:pt x="50" y="251"/>
                  </a:lnTo>
                  <a:lnTo>
                    <a:pt x="40" y="253"/>
                  </a:lnTo>
                  <a:lnTo>
                    <a:pt x="32" y="253"/>
                  </a:lnTo>
                  <a:lnTo>
                    <a:pt x="25" y="249"/>
                  </a:lnTo>
                  <a:lnTo>
                    <a:pt x="20" y="244"/>
                  </a:lnTo>
                  <a:lnTo>
                    <a:pt x="17" y="238"/>
                  </a:lnTo>
                  <a:lnTo>
                    <a:pt x="12" y="231"/>
                  </a:lnTo>
                  <a:lnTo>
                    <a:pt x="10" y="223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2" y="24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4" y="7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2" y="34"/>
                  </a:lnTo>
                  <a:lnTo>
                    <a:pt x="0" y="226"/>
                  </a:lnTo>
                  <a:lnTo>
                    <a:pt x="2" y="236"/>
                  </a:lnTo>
                  <a:lnTo>
                    <a:pt x="5" y="246"/>
                  </a:lnTo>
                  <a:lnTo>
                    <a:pt x="12" y="251"/>
                  </a:lnTo>
                  <a:lnTo>
                    <a:pt x="19" y="256"/>
                  </a:lnTo>
                  <a:lnTo>
                    <a:pt x="27" y="259"/>
                  </a:lnTo>
                  <a:lnTo>
                    <a:pt x="35" y="259"/>
                  </a:lnTo>
                  <a:lnTo>
                    <a:pt x="45" y="259"/>
                  </a:lnTo>
                  <a:lnTo>
                    <a:pt x="52" y="258"/>
                  </a:lnTo>
                  <a:lnTo>
                    <a:pt x="60" y="254"/>
                  </a:lnTo>
                  <a:lnTo>
                    <a:pt x="65" y="249"/>
                  </a:lnTo>
                  <a:lnTo>
                    <a:pt x="70" y="244"/>
                  </a:lnTo>
                  <a:lnTo>
                    <a:pt x="74" y="238"/>
                  </a:lnTo>
                  <a:lnTo>
                    <a:pt x="77" y="231"/>
                  </a:lnTo>
                  <a:lnTo>
                    <a:pt x="79" y="225"/>
                  </a:lnTo>
                  <a:lnTo>
                    <a:pt x="77" y="80"/>
                  </a:lnTo>
                  <a:close/>
                </a:path>
              </a:pathLst>
            </a:custGeom>
            <a:solidFill>
              <a:srgbClr val="CD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5" name="Freeform 9"/>
            <p:cNvSpPr>
              <a:spLocks/>
            </p:cNvSpPr>
            <p:nvPr/>
          </p:nvSpPr>
          <p:spPr bwMode="auto">
            <a:xfrm>
              <a:off x="5355" y="3832"/>
              <a:ext cx="15" cy="115"/>
            </a:xfrm>
            <a:custGeom>
              <a:avLst/>
              <a:gdLst>
                <a:gd name="T0" fmla="*/ 15 w 15"/>
                <a:gd name="T1" fmla="*/ 106 h 115"/>
                <a:gd name="T2" fmla="*/ 15 w 15"/>
                <a:gd name="T3" fmla="*/ 106 h 115"/>
                <a:gd name="T4" fmla="*/ 13 w 15"/>
                <a:gd name="T5" fmla="*/ 105 h 115"/>
                <a:gd name="T6" fmla="*/ 10 w 15"/>
                <a:gd name="T7" fmla="*/ 101 h 115"/>
                <a:gd name="T8" fmla="*/ 6 w 15"/>
                <a:gd name="T9" fmla="*/ 96 h 115"/>
                <a:gd name="T10" fmla="*/ 5 w 15"/>
                <a:gd name="T11" fmla="*/ 86 h 115"/>
                <a:gd name="T12" fmla="*/ 5 w 15"/>
                <a:gd name="T13" fmla="*/ 86 h 115"/>
                <a:gd name="T14" fmla="*/ 6 w 15"/>
                <a:gd name="T15" fmla="*/ 43 h 115"/>
                <a:gd name="T16" fmla="*/ 5 w 15"/>
                <a:gd name="T17" fmla="*/ 0 h 115"/>
                <a:gd name="T18" fmla="*/ 5 w 15"/>
                <a:gd name="T19" fmla="*/ 0 h 115"/>
                <a:gd name="T20" fmla="*/ 3 w 15"/>
                <a:gd name="T21" fmla="*/ 0 h 115"/>
                <a:gd name="T22" fmla="*/ 0 w 15"/>
                <a:gd name="T23" fmla="*/ 2 h 115"/>
                <a:gd name="T24" fmla="*/ 0 w 15"/>
                <a:gd name="T25" fmla="*/ 2 h 115"/>
                <a:gd name="T26" fmla="*/ 0 w 15"/>
                <a:gd name="T27" fmla="*/ 85 h 115"/>
                <a:gd name="T28" fmla="*/ 0 w 15"/>
                <a:gd name="T29" fmla="*/ 85 h 115"/>
                <a:gd name="T30" fmla="*/ 1 w 15"/>
                <a:gd name="T31" fmla="*/ 101 h 115"/>
                <a:gd name="T32" fmla="*/ 5 w 15"/>
                <a:gd name="T33" fmla="*/ 110 h 115"/>
                <a:gd name="T34" fmla="*/ 8 w 15"/>
                <a:gd name="T35" fmla="*/ 113 h 115"/>
                <a:gd name="T36" fmla="*/ 13 w 15"/>
                <a:gd name="T37" fmla="*/ 115 h 115"/>
                <a:gd name="T38" fmla="*/ 13 w 15"/>
                <a:gd name="T39" fmla="*/ 115 h 115"/>
                <a:gd name="T40" fmla="*/ 15 w 15"/>
                <a:gd name="T41" fmla="*/ 113 h 115"/>
                <a:gd name="T42" fmla="*/ 15 w 15"/>
                <a:gd name="T43" fmla="*/ 110 h 115"/>
                <a:gd name="T44" fmla="*/ 15 w 15"/>
                <a:gd name="T45" fmla="*/ 106 h 115"/>
                <a:gd name="T46" fmla="*/ 15 w 15"/>
                <a:gd name="T47" fmla="*/ 106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5">
                  <a:moveTo>
                    <a:pt x="15" y="106"/>
                  </a:moveTo>
                  <a:lnTo>
                    <a:pt x="15" y="106"/>
                  </a:lnTo>
                  <a:lnTo>
                    <a:pt x="13" y="105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5" y="86"/>
                  </a:lnTo>
                  <a:lnTo>
                    <a:pt x="6" y="4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5"/>
                  </a:lnTo>
                  <a:lnTo>
                    <a:pt x="1" y="101"/>
                  </a:lnTo>
                  <a:lnTo>
                    <a:pt x="5" y="110"/>
                  </a:lnTo>
                  <a:lnTo>
                    <a:pt x="8" y="113"/>
                  </a:lnTo>
                  <a:lnTo>
                    <a:pt x="13" y="115"/>
                  </a:lnTo>
                  <a:lnTo>
                    <a:pt x="15" y="113"/>
                  </a:lnTo>
                  <a:lnTo>
                    <a:pt x="15" y="110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6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6" name="Freeform 10"/>
            <p:cNvSpPr>
              <a:spLocks/>
            </p:cNvSpPr>
            <p:nvPr/>
          </p:nvSpPr>
          <p:spPr bwMode="auto">
            <a:xfrm>
              <a:off x="5346" y="3749"/>
              <a:ext cx="35" cy="15"/>
            </a:xfrm>
            <a:custGeom>
              <a:avLst/>
              <a:gdLst>
                <a:gd name="T0" fmla="*/ 30 w 35"/>
                <a:gd name="T1" fmla="*/ 12 h 15"/>
                <a:gd name="T2" fmla="*/ 30 w 35"/>
                <a:gd name="T3" fmla="*/ 12 h 15"/>
                <a:gd name="T4" fmla="*/ 35 w 35"/>
                <a:gd name="T5" fmla="*/ 2 h 15"/>
                <a:gd name="T6" fmla="*/ 35 w 35"/>
                <a:gd name="T7" fmla="*/ 2 h 15"/>
                <a:gd name="T8" fmla="*/ 30 w 35"/>
                <a:gd name="T9" fmla="*/ 0 h 15"/>
                <a:gd name="T10" fmla="*/ 25 w 35"/>
                <a:gd name="T11" fmla="*/ 0 h 15"/>
                <a:gd name="T12" fmla="*/ 20 w 35"/>
                <a:gd name="T13" fmla="*/ 0 h 15"/>
                <a:gd name="T14" fmla="*/ 15 w 35"/>
                <a:gd name="T15" fmla="*/ 2 h 15"/>
                <a:gd name="T16" fmla="*/ 5 w 35"/>
                <a:gd name="T17" fmla="*/ 7 h 15"/>
                <a:gd name="T18" fmla="*/ 0 w 35"/>
                <a:gd name="T19" fmla="*/ 15 h 15"/>
                <a:gd name="T20" fmla="*/ 0 w 35"/>
                <a:gd name="T21" fmla="*/ 15 h 15"/>
                <a:gd name="T22" fmla="*/ 9 w 35"/>
                <a:gd name="T23" fmla="*/ 10 h 15"/>
                <a:gd name="T24" fmla="*/ 15 w 35"/>
                <a:gd name="T25" fmla="*/ 10 h 15"/>
                <a:gd name="T26" fmla="*/ 20 w 35"/>
                <a:gd name="T27" fmla="*/ 10 h 15"/>
                <a:gd name="T28" fmla="*/ 20 w 35"/>
                <a:gd name="T29" fmla="*/ 10 h 15"/>
                <a:gd name="T30" fmla="*/ 30 w 35"/>
                <a:gd name="T31" fmla="*/ 12 h 15"/>
                <a:gd name="T32" fmla="*/ 30 w 35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5">
                  <a:moveTo>
                    <a:pt x="30" y="12"/>
                  </a:moveTo>
                  <a:lnTo>
                    <a:pt x="30" y="12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5" y="7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7" name="Freeform 11"/>
            <p:cNvSpPr>
              <a:spLocks/>
            </p:cNvSpPr>
            <p:nvPr/>
          </p:nvSpPr>
          <p:spPr bwMode="auto">
            <a:xfrm>
              <a:off x="5340" y="3759"/>
              <a:ext cx="26" cy="226"/>
            </a:xfrm>
            <a:custGeom>
              <a:avLst/>
              <a:gdLst>
                <a:gd name="T0" fmla="*/ 6 w 26"/>
                <a:gd name="T1" fmla="*/ 5 h 226"/>
                <a:gd name="T2" fmla="*/ 6 w 26"/>
                <a:gd name="T3" fmla="*/ 5 h 226"/>
                <a:gd name="T4" fmla="*/ 1 w 26"/>
                <a:gd name="T5" fmla="*/ 13 h 226"/>
                <a:gd name="T6" fmla="*/ 0 w 26"/>
                <a:gd name="T7" fmla="*/ 22 h 226"/>
                <a:gd name="T8" fmla="*/ 0 w 26"/>
                <a:gd name="T9" fmla="*/ 22 h 226"/>
                <a:gd name="T10" fmla="*/ 0 w 26"/>
                <a:gd name="T11" fmla="*/ 22 h 226"/>
                <a:gd name="T12" fmla="*/ 1 w 26"/>
                <a:gd name="T13" fmla="*/ 211 h 226"/>
                <a:gd name="T14" fmla="*/ 1 w 26"/>
                <a:gd name="T15" fmla="*/ 211 h 226"/>
                <a:gd name="T16" fmla="*/ 3 w 26"/>
                <a:gd name="T17" fmla="*/ 219 h 226"/>
                <a:gd name="T18" fmla="*/ 8 w 26"/>
                <a:gd name="T19" fmla="*/ 226 h 226"/>
                <a:gd name="T20" fmla="*/ 8 w 26"/>
                <a:gd name="T21" fmla="*/ 226 h 226"/>
                <a:gd name="T22" fmla="*/ 5 w 26"/>
                <a:gd name="T23" fmla="*/ 217 h 226"/>
                <a:gd name="T24" fmla="*/ 5 w 26"/>
                <a:gd name="T25" fmla="*/ 217 h 226"/>
                <a:gd name="T26" fmla="*/ 5 w 26"/>
                <a:gd name="T27" fmla="*/ 22 h 226"/>
                <a:gd name="T28" fmla="*/ 5 w 26"/>
                <a:gd name="T29" fmla="*/ 22 h 226"/>
                <a:gd name="T30" fmla="*/ 6 w 26"/>
                <a:gd name="T31" fmla="*/ 13 h 226"/>
                <a:gd name="T32" fmla="*/ 11 w 26"/>
                <a:gd name="T33" fmla="*/ 7 h 226"/>
                <a:gd name="T34" fmla="*/ 18 w 26"/>
                <a:gd name="T35" fmla="*/ 2 h 226"/>
                <a:gd name="T36" fmla="*/ 26 w 26"/>
                <a:gd name="T37" fmla="*/ 0 h 226"/>
                <a:gd name="T38" fmla="*/ 26 w 26"/>
                <a:gd name="T39" fmla="*/ 0 h 226"/>
                <a:gd name="T40" fmla="*/ 21 w 26"/>
                <a:gd name="T41" fmla="*/ 0 h 226"/>
                <a:gd name="T42" fmla="*/ 15 w 26"/>
                <a:gd name="T43" fmla="*/ 0 h 226"/>
                <a:gd name="T44" fmla="*/ 6 w 26"/>
                <a:gd name="T45" fmla="*/ 5 h 226"/>
                <a:gd name="T46" fmla="*/ 6 w 26"/>
                <a:gd name="T47" fmla="*/ 5 h 2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226">
                  <a:moveTo>
                    <a:pt x="6" y="5"/>
                  </a:moveTo>
                  <a:lnTo>
                    <a:pt x="6" y="5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1" y="211"/>
                  </a:lnTo>
                  <a:lnTo>
                    <a:pt x="3" y="219"/>
                  </a:lnTo>
                  <a:lnTo>
                    <a:pt x="8" y="226"/>
                  </a:lnTo>
                  <a:lnTo>
                    <a:pt x="5" y="217"/>
                  </a:lnTo>
                  <a:lnTo>
                    <a:pt x="5" y="22"/>
                  </a:lnTo>
                  <a:lnTo>
                    <a:pt x="6" y="13"/>
                  </a:lnTo>
                  <a:lnTo>
                    <a:pt x="11" y="7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B8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8" name="Freeform 12"/>
            <p:cNvSpPr>
              <a:spLocks/>
            </p:cNvSpPr>
            <p:nvPr/>
          </p:nvSpPr>
          <p:spPr bwMode="auto">
            <a:xfrm>
              <a:off x="5360" y="3751"/>
              <a:ext cx="36" cy="197"/>
            </a:xfrm>
            <a:custGeom>
              <a:avLst/>
              <a:gdLst>
                <a:gd name="T0" fmla="*/ 36 w 36"/>
                <a:gd name="T1" fmla="*/ 28 h 197"/>
                <a:gd name="T2" fmla="*/ 36 w 36"/>
                <a:gd name="T3" fmla="*/ 28 h 197"/>
                <a:gd name="T4" fmla="*/ 35 w 36"/>
                <a:gd name="T5" fmla="*/ 20 h 197"/>
                <a:gd name="T6" fmla="*/ 33 w 36"/>
                <a:gd name="T7" fmla="*/ 11 h 197"/>
                <a:gd name="T8" fmla="*/ 28 w 36"/>
                <a:gd name="T9" fmla="*/ 5 h 197"/>
                <a:gd name="T10" fmla="*/ 21 w 36"/>
                <a:gd name="T11" fmla="*/ 0 h 197"/>
                <a:gd name="T12" fmla="*/ 21 w 36"/>
                <a:gd name="T13" fmla="*/ 0 h 197"/>
                <a:gd name="T14" fmla="*/ 16 w 36"/>
                <a:gd name="T15" fmla="*/ 10 h 197"/>
                <a:gd name="T16" fmla="*/ 16 w 36"/>
                <a:gd name="T17" fmla="*/ 10 h 197"/>
                <a:gd name="T18" fmla="*/ 28 w 36"/>
                <a:gd name="T19" fmla="*/ 18 h 197"/>
                <a:gd name="T20" fmla="*/ 28 w 36"/>
                <a:gd name="T21" fmla="*/ 18 h 197"/>
                <a:gd name="T22" fmla="*/ 28 w 36"/>
                <a:gd name="T23" fmla="*/ 18 h 197"/>
                <a:gd name="T24" fmla="*/ 28 w 36"/>
                <a:gd name="T25" fmla="*/ 18 h 197"/>
                <a:gd name="T26" fmla="*/ 28 w 36"/>
                <a:gd name="T27" fmla="*/ 18 h 197"/>
                <a:gd name="T28" fmla="*/ 30 w 36"/>
                <a:gd name="T29" fmla="*/ 161 h 197"/>
                <a:gd name="T30" fmla="*/ 30 w 36"/>
                <a:gd name="T31" fmla="*/ 161 h 197"/>
                <a:gd name="T32" fmla="*/ 30 w 36"/>
                <a:gd name="T33" fmla="*/ 169 h 197"/>
                <a:gd name="T34" fmla="*/ 28 w 36"/>
                <a:gd name="T35" fmla="*/ 176 h 197"/>
                <a:gd name="T36" fmla="*/ 26 w 36"/>
                <a:gd name="T37" fmla="*/ 181 h 197"/>
                <a:gd name="T38" fmla="*/ 25 w 36"/>
                <a:gd name="T39" fmla="*/ 182 h 197"/>
                <a:gd name="T40" fmla="*/ 23 w 36"/>
                <a:gd name="T41" fmla="*/ 184 h 197"/>
                <a:gd name="T42" fmla="*/ 20 w 36"/>
                <a:gd name="T43" fmla="*/ 184 h 197"/>
                <a:gd name="T44" fmla="*/ 15 w 36"/>
                <a:gd name="T45" fmla="*/ 182 h 197"/>
                <a:gd name="T46" fmla="*/ 15 w 36"/>
                <a:gd name="T47" fmla="*/ 182 h 197"/>
                <a:gd name="T48" fmla="*/ 11 w 36"/>
                <a:gd name="T49" fmla="*/ 181 h 197"/>
                <a:gd name="T50" fmla="*/ 10 w 36"/>
                <a:gd name="T51" fmla="*/ 177 h 197"/>
                <a:gd name="T52" fmla="*/ 8 w 36"/>
                <a:gd name="T53" fmla="*/ 172 h 197"/>
                <a:gd name="T54" fmla="*/ 8 w 36"/>
                <a:gd name="T55" fmla="*/ 162 h 197"/>
                <a:gd name="T56" fmla="*/ 8 w 36"/>
                <a:gd name="T57" fmla="*/ 162 h 197"/>
                <a:gd name="T58" fmla="*/ 8 w 36"/>
                <a:gd name="T59" fmla="*/ 83 h 197"/>
                <a:gd name="T60" fmla="*/ 8 w 36"/>
                <a:gd name="T61" fmla="*/ 83 h 197"/>
                <a:gd name="T62" fmla="*/ 0 w 36"/>
                <a:gd name="T63" fmla="*/ 81 h 197"/>
                <a:gd name="T64" fmla="*/ 0 w 36"/>
                <a:gd name="T65" fmla="*/ 81 h 197"/>
                <a:gd name="T66" fmla="*/ 0 w 36"/>
                <a:gd name="T67" fmla="*/ 167 h 197"/>
                <a:gd name="T68" fmla="*/ 0 w 36"/>
                <a:gd name="T69" fmla="*/ 167 h 197"/>
                <a:gd name="T70" fmla="*/ 0 w 36"/>
                <a:gd name="T71" fmla="*/ 167 h 197"/>
                <a:gd name="T72" fmla="*/ 0 w 36"/>
                <a:gd name="T73" fmla="*/ 167 h 197"/>
                <a:gd name="T74" fmla="*/ 1 w 36"/>
                <a:gd name="T75" fmla="*/ 177 h 197"/>
                <a:gd name="T76" fmla="*/ 5 w 36"/>
                <a:gd name="T77" fmla="*/ 182 h 197"/>
                <a:gd name="T78" fmla="*/ 8 w 36"/>
                <a:gd name="T79" fmla="*/ 186 h 197"/>
                <a:gd name="T80" fmla="*/ 10 w 36"/>
                <a:gd name="T81" fmla="*/ 187 h 197"/>
                <a:gd name="T82" fmla="*/ 10 w 36"/>
                <a:gd name="T83" fmla="*/ 187 h 197"/>
                <a:gd name="T84" fmla="*/ 8 w 36"/>
                <a:gd name="T85" fmla="*/ 191 h 197"/>
                <a:gd name="T86" fmla="*/ 6 w 36"/>
                <a:gd name="T87" fmla="*/ 192 h 197"/>
                <a:gd name="T88" fmla="*/ 5 w 36"/>
                <a:gd name="T89" fmla="*/ 194 h 197"/>
                <a:gd name="T90" fmla="*/ 5 w 36"/>
                <a:gd name="T91" fmla="*/ 194 h 197"/>
                <a:gd name="T92" fmla="*/ 11 w 36"/>
                <a:gd name="T93" fmla="*/ 196 h 197"/>
                <a:gd name="T94" fmla="*/ 16 w 36"/>
                <a:gd name="T95" fmla="*/ 197 h 197"/>
                <a:gd name="T96" fmla="*/ 21 w 36"/>
                <a:gd name="T97" fmla="*/ 196 h 197"/>
                <a:gd name="T98" fmla="*/ 26 w 36"/>
                <a:gd name="T99" fmla="*/ 194 h 197"/>
                <a:gd name="T100" fmla="*/ 31 w 36"/>
                <a:gd name="T101" fmla="*/ 189 h 197"/>
                <a:gd name="T102" fmla="*/ 35 w 36"/>
                <a:gd name="T103" fmla="*/ 182 h 197"/>
                <a:gd name="T104" fmla="*/ 36 w 36"/>
                <a:gd name="T105" fmla="*/ 172 h 197"/>
                <a:gd name="T106" fmla="*/ 36 w 36"/>
                <a:gd name="T107" fmla="*/ 172 h 197"/>
                <a:gd name="T108" fmla="*/ 36 w 36"/>
                <a:gd name="T109" fmla="*/ 28 h 197"/>
                <a:gd name="T110" fmla="*/ 36 w 36"/>
                <a:gd name="T111" fmla="*/ 28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" h="197">
                  <a:moveTo>
                    <a:pt x="36" y="28"/>
                  </a:moveTo>
                  <a:lnTo>
                    <a:pt x="36" y="28"/>
                  </a:lnTo>
                  <a:lnTo>
                    <a:pt x="35" y="20"/>
                  </a:lnTo>
                  <a:lnTo>
                    <a:pt x="33" y="11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6" y="10"/>
                  </a:lnTo>
                  <a:lnTo>
                    <a:pt x="28" y="18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28" y="176"/>
                  </a:lnTo>
                  <a:lnTo>
                    <a:pt x="26" y="181"/>
                  </a:lnTo>
                  <a:lnTo>
                    <a:pt x="25" y="182"/>
                  </a:lnTo>
                  <a:lnTo>
                    <a:pt x="23" y="184"/>
                  </a:lnTo>
                  <a:lnTo>
                    <a:pt x="20" y="184"/>
                  </a:lnTo>
                  <a:lnTo>
                    <a:pt x="15" y="182"/>
                  </a:lnTo>
                  <a:lnTo>
                    <a:pt x="11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2"/>
                  </a:lnTo>
                  <a:lnTo>
                    <a:pt x="8" y="83"/>
                  </a:lnTo>
                  <a:lnTo>
                    <a:pt x="0" y="81"/>
                  </a:lnTo>
                  <a:lnTo>
                    <a:pt x="0" y="167"/>
                  </a:lnTo>
                  <a:lnTo>
                    <a:pt x="1" y="177"/>
                  </a:lnTo>
                  <a:lnTo>
                    <a:pt x="5" y="182"/>
                  </a:lnTo>
                  <a:lnTo>
                    <a:pt x="8" y="186"/>
                  </a:lnTo>
                  <a:lnTo>
                    <a:pt x="10" y="187"/>
                  </a:lnTo>
                  <a:lnTo>
                    <a:pt x="8" y="191"/>
                  </a:lnTo>
                  <a:lnTo>
                    <a:pt x="6" y="192"/>
                  </a:lnTo>
                  <a:lnTo>
                    <a:pt x="5" y="194"/>
                  </a:lnTo>
                  <a:lnTo>
                    <a:pt x="11" y="196"/>
                  </a:lnTo>
                  <a:lnTo>
                    <a:pt x="16" y="197"/>
                  </a:lnTo>
                  <a:lnTo>
                    <a:pt x="21" y="196"/>
                  </a:lnTo>
                  <a:lnTo>
                    <a:pt x="26" y="194"/>
                  </a:lnTo>
                  <a:lnTo>
                    <a:pt x="31" y="189"/>
                  </a:lnTo>
                  <a:lnTo>
                    <a:pt x="35" y="182"/>
                  </a:lnTo>
                  <a:lnTo>
                    <a:pt x="36" y="172"/>
                  </a:lnTo>
                  <a:lnTo>
                    <a:pt x="36" y="28"/>
                  </a:lnTo>
                  <a:close/>
                </a:path>
              </a:pathLst>
            </a:custGeom>
            <a:solidFill>
              <a:srgbClr val="85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9" name="Freeform 13"/>
            <p:cNvSpPr>
              <a:spLocks/>
            </p:cNvSpPr>
            <p:nvPr/>
          </p:nvSpPr>
          <p:spPr bwMode="auto">
            <a:xfrm>
              <a:off x="5373" y="3761"/>
              <a:ext cx="17" cy="176"/>
            </a:xfrm>
            <a:custGeom>
              <a:avLst/>
              <a:gdLst>
                <a:gd name="T0" fmla="*/ 17 w 17"/>
                <a:gd name="T1" fmla="*/ 151 h 176"/>
                <a:gd name="T2" fmla="*/ 17 w 17"/>
                <a:gd name="T3" fmla="*/ 151 h 176"/>
                <a:gd name="T4" fmla="*/ 15 w 17"/>
                <a:gd name="T5" fmla="*/ 8 h 176"/>
                <a:gd name="T6" fmla="*/ 15 w 17"/>
                <a:gd name="T7" fmla="*/ 8 h 176"/>
                <a:gd name="T8" fmla="*/ 15 w 17"/>
                <a:gd name="T9" fmla="*/ 8 h 176"/>
                <a:gd name="T10" fmla="*/ 15 w 17"/>
                <a:gd name="T11" fmla="*/ 8 h 176"/>
                <a:gd name="T12" fmla="*/ 12 w 17"/>
                <a:gd name="T13" fmla="*/ 3 h 176"/>
                <a:gd name="T14" fmla="*/ 7 w 17"/>
                <a:gd name="T15" fmla="*/ 0 h 176"/>
                <a:gd name="T16" fmla="*/ 0 w 17"/>
                <a:gd name="T17" fmla="*/ 0 h 176"/>
                <a:gd name="T18" fmla="*/ 0 w 17"/>
                <a:gd name="T19" fmla="*/ 0 h 176"/>
                <a:gd name="T20" fmla="*/ 3 w 17"/>
                <a:gd name="T21" fmla="*/ 1 h 176"/>
                <a:gd name="T22" fmla="*/ 8 w 17"/>
                <a:gd name="T23" fmla="*/ 8 h 176"/>
                <a:gd name="T24" fmla="*/ 8 w 17"/>
                <a:gd name="T25" fmla="*/ 8 h 176"/>
                <a:gd name="T26" fmla="*/ 10 w 17"/>
                <a:gd name="T27" fmla="*/ 89 h 176"/>
                <a:gd name="T28" fmla="*/ 10 w 17"/>
                <a:gd name="T29" fmla="*/ 171 h 176"/>
                <a:gd name="T30" fmla="*/ 10 w 17"/>
                <a:gd name="T31" fmla="*/ 171 h 176"/>
                <a:gd name="T32" fmla="*/ 8 w 17"/>
                <a:gd name="T33" fmla="*/ 171 h 176"/>
                <a:gd name="T34" fmla="*/ 7 w 17"/>
                <a:gd name="T35" fmla="*/ 172 h 176"/>
                <a:gd name="T36" fmla="*/ 2 w 17"/>
                <a:gd name="T37" fmla="*/ 172 h 176"/>
                <a:gd name="T38" fmla="*/ 2 w 17"/>
                <a:gd name="T39" fmla="*/ 172 h 176"/>
                <a:gd name="T40" fmla="*/ 5 w 17"/>
                <a:gd name="T41" fmla="*/ 174 h 176"/>
                <a:gd name="T42" fmla="*/ 8 w 17"/>
                <a:gd name="T43" fmla="*/ 176 h 176"/>
                <a:gd name="T44" fmla="*/ 12 w 17"/>
                <a:gd name="T45" fmla="*/ 174 h 176"/>
                <a:gd name="T46" fmla="*/ 13 w 17"/>
                <a:gd name="T47" fmla="*/ 172 h 176"/>
                <a:gd name="T48" fmla="*/ 15 w 17"/>
                <a:gd name="T49" fmla="*/ 169 h 176"/>
                <a:gd name="T50" fmla="*/ 17 w 17"/>
                <a:gd name="T51" fmla="*/ 161 h 176"/>
                <a:gd name="T52" fmla="*/ 17 w 17"/>
                <a:gd name="T53" fmla="*/ 151 h 176"/>
                <a:gd name="T54" fmla="*/ 17 w 17"/>
                <a:gd name="T55" fmla="*/ 151 h 1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" h="176">
                  <a:moveTo>
                    <a:pt x="17" y="151"/>
                  </a:moveTo>
                  <a:lnTo>
                    <a:pt x="17" y="151"/>
                  </a:lnTo>
                  <a:lnTo>
                    <a:pt x="15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8"/>
                  </a:lnTo>
                  <a:lnTo>
                    <a:pt x="10" y="89"/>
                  </a:lnTo>
                  <a:lnTo>
                    <a:pt x="10" y="171"/>
                  </a:lnTo>
                  <a:lnTo>
                    <a:pt x="8" y="171"/>
                  </a:lnTo>
                  <a:lnTo>
                    <a:pt x="7" y="172"/>
                  </a:lnTo>
                  <a:lnTo>
                    <a:pt x="2" y="172"/>
                  </a:lnTo>
                  <a:lnTo>
                    <a:pt x="5" y="174"/>
                  </a:lnTo>
                  <a:lnTo>
                    <a:pt x="8" y="176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5" y="169"/>
                  </a:lnTo>
                  <a:lnTo>
                    <a:pt x="17" y="161"/>
                  </a:lnTo>
                  <a:lnTo>
                    <a:pt x="17" y="151"/>
                  </a:lnTo>
                  <a:close/>
                </a:path>
              </a:pathLst>
            </a:custGeom>
            <a:solidFill>
              <a:srgbClr val="C3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0" name="Rectangle 14"/>
            <p:cNvSpPr>
              <a:spLocks noChangeArrowheads="1"/>
            </p:cNvSpPr>
            <p:nvPr/>
          </p:nvSpPr>
          <p:spPr bwMode="auto">
            <a:xfrm>
              <a:off x="5403" y="3830"/>
              <a:ext cx="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1" name="Freeform 15"/>
            <p:cNvSpPr>
              <a:spLocks/>
            </p:cNvSpPr>
            <p:nvPr/>
          </p:nvSpPr>
          <p:spPr bwMode="auto">
            <a:xfrm>
              <a:off x="5335" y="3776"/>
              <a:ext cx="31" cy="229"/>
            </a:xfrm>
            <a:custGeom>
              <a:avLst/>
              <a:gdLst>
                <a:gd name="T0" fmla="*/ 0 w 31"/>
                <a:gd name="T1" fmla="*/ 1 h 229"/>
                <a:gd name="T2" fmla="*/ 0 w 31"/>
                <a:gd name="T3" fmla="*/ 192 h 229"/>
                <a:gd name="T4" fmla="*/ 0 w 31"/>
                <a:gd name="T5" fmla="*/ 192 h 229"/>
                <a:gd name="T6" fmla="*/ 0 w 31"/>
                <a:gd name="T7" fmla="*/ 202 h 229"/>
                <a:gd name="T8" fmla="*/ 1 w 31"/>
                <a:gd name="T9" fmla="*/ 207 h 229"/>
                <a:gd name="T10" fmla="*/ 3 w 31"/>
                <a:gd name="T11" fmla="*/ 214 h 229"/>
                <a:gd name="T12" fmla="*/ 8 w 31"/>
                <a:gd name="T13" fmla="*/ 219 h 229"/>
                <a:gd name="T14" fmla="*/ 13 w 31"/>
                <a:gd name="T15" fmla="*/ 224 h 229"/>
                <a:gd name="T16" fmla="*/ 20 w 31"/>
                <a:gd name="T17" fmla="*/ 227 h 229"/>
                <a:gd name="T18" fmla="*/ 30 w 31"/>
                <a:gd name="T19" fmla="*/ 229 h 229"/>
                <a:gd name="T20" fmla="*/ 30 w 31"/>
                <a:gd name="T21" fmla="*/ 229 h 229"/>
                <a:gd name="T22" fmla="*/ 31 w 31"/>
                <a:gd name="T23" fmla="*/ 227 h 229"/>
                <a:gd name="T24" fmla="*/ 31 w 31"/>
                <a:gd name="T25" fmla="*/ 227 h 229"/>
                <a:gd name="T26" fmla="*/ 30 w 31"/>
                <a:gd name="T27" fmla="*/ 225 h 229"/>
                <a:gd name="T28" fmla="*/ 30 w 31"/>
                <a:gd name="T29" fmla="*/ 225 h 229"/>
                <a:gd name="T30" fmla="*/ 21 w 31"/>
                <a:gd name="T31" fmla="*/ 224 h 229"/>
                <a:gd name="T32" fmla="*/ 15 w 31"/>
                <a:gd name="T33" fmla="*/ 222 h 229"/>
                <a:gd name="T34" fmla="*/ 10 w 31"/>
                <a:gd name="T35" fmla="*/ 217 h 229"/>
                <a:gd name="T36" fmla="*/ 6 w 31"/>
                <a:gd name="T37" fmla="*/ 212 h 229"/>
                <a:gd name="T38" fmla="*/ 3 w 31"/>
                <a:gd name="T39" fmla="*/ 200 h 229"/>
                <a:gd name="T40" fmla="*/ 1 w 31"/>
                <a:gd name="T41" fmla="*/ 192 h 229"/>
                <a:gd name="T42" fmla="*/ 1 w 31"/>
                <a:gd name="T43" fmla="*/ 1 h 229"/>
                <a:gd name="T44" fmla="*/ 1 w 31"/>
                <a:gd name="T45" fmla="*/ 1 h 229"/>
                <a:gd name="T46" fmla="*/ 1 w 31"/>
                <a:gd name="T47" fmla="*/ 0 h 229"/>
                <a:gd name="T48" fmla="*/ 1 w 31"/>
                <a:gd name="T49" fmla="*/ 0 h 229"/>
                <a:gd name="T50" fmla="*/ 0 w 31"/>
                <a:gd name="T51" fmla="*/ 1 h 229"/>
                <a:gd name="T52" fmla="*/ 0 w 31"/>
                <a:gd name="T53" fmla="*/ 1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229">
                  <a:moveTo>
                    <a:pt x="0" y="1"/>
                  </a:moveTo>
                  <a:lnTo>
                    <a:pt x="0" y="192"/>
                  </a:lnTo>
                  <a:lnTo>
                    <a:pt x="0" y="202"/>
                  </a:lnTo>
                  <a:lnTo>
                    <a:pt x="1" y="207"/>
                  </a:lnTo>
                  <a:lnTo>
                    <a:pt x="3" y="214"/>
                  </a:lnTo>
                  <a:lnTo>
                    <a:pt x="8" y="219"/>
                  </a:lnTo>
                  <a:lnTo>
                    <a:pt x="13" y="224"/>
                  </a:lnTo>
                  <a:lnTo>
                    <a:pt x="20" y="227"/>
                  </a:lnTo>
                  <a:lnTo>
                    <a:pt x="30" y="229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21" y="224"/>
                  </a:lnTo>
                  <a:lnTo>
                    <a:pt x="15" y="222"/>
                  </a:lnTo>
                  <a:lnTo>
                    <a:pt x="10" y="217"/>
                  </a:lnTo>
                  <a:lnTo>
                    <a:pt x="6" y="212"/>
                  </a:lnTo>
                  <a:lnTo>
                    <a:pt x="3" y="200"/>
                  </a:lnTo>
                  <a:lnTo>
                    <a:pt x="1" y="19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2" name="Line 16"/>
            <p:cNvSpPr>
              <a:spLocks noChangeShapeType="1"/>
            </p:cNvSpPr>
            <p:nvPr/>
          </p:nvSpPr>
          <p:spPr bwMode="auto">
            <a:xfrm>
              <a:off x="5405" y="3829"/>
              <a:ext cx="1" cy="138"/>
            </a:xfrm>
            <a:prstGeom prst="line">
              <a:avLst/>
            </a:prstGeom>
            <a:noFill/>
            <a:ln w="4763">
              <a:solidFill>
                <a:srgbClr val="7073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1828800" y="3429000"/>
            <a:ext cx="447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>
                <a:solidFill>
                  <a:srgbClr val="FF0000"/>
                </a:solidFill>
              </a:rPr>
              <a:t>行銷功能（行銷組合或</a:t>
            </a:r>
            <a:r>
              <a:rPr lang="en-US" altLang="zh-TW" sz="2800">
                <a:solidFill>
                  <a:srgbClr val="FF0000"/>
                </a:solidFill>
              </a:rPr>
              <a:t>4P</a:t>
            </a:r>
            <a:r>
              <a:rPr lang="zh-TW" altLang="en-US" sz="280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9464" name="AutoShape 25"/>
          <p:cNvSpPr>
            <a:spLocks noChangeArrowheads="1"/>
          </p:cNvSpPr>
          <p:nvPr/>
        </p:nvSpPr>
        <p:spPr bwMode="auto">
          <a:xfrm rot="5400000">
            <a:off x="-594519" y="800894"/>
            <a:ext cx="1584325" cy="503238"/>
          </a:xfrm>
          <a:prstGeom prst="homePlate">
            <a:avLst>
              <a:gd name="adj" fmla="val 787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9472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397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行銷的定義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mtClean="0"/>
              <a:t>行銷是一種組織功能與程序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C122B43-C72F-43E8-8715-1A458734FEFB}" type="slidenum">
              <a:rPr lang="en-US" altLang="zh-TW" sz="1400"/>
              <a:pPr eaLnBrk="1" hangingPunct="1"/>
              <a:t>14</a:t>
            </a:fld>
            <a:r>
              <a:rPr lang="en-US" altLang="zh-TW" sz="1400"/>
              <a:t>/37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1/12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863" y="1600200"/>
            <a:ext cx="7675562" cy="45259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mtClean="0"/>
              <a:t>企業對市場的觀點，隨著社會、經濟、競爭情勢的變遷而演化。百餘年來的「市場理念」發展可分為：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zh-TW" altLang="en-US" smtClean="0"/>
              <a:t> 生產導向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zh-TW" altLang="en-US" smtClean="0"/>
              <a:t> 銷售導向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zh-TW" altLang="en-US" smtClean="0"/>
              <a:t> 行銷導向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zh-TW" altLang="en-US" smtClean="0"/>
              <a:t> 社會行銷導向</a:t>
            </a:r>
          </a:p>
        </p:txBody>
      </p:sp>
      <p:pic>
        <p:nvPicPr>
          <p:cNvPr id="20485" name="Picture 4" descr="j0320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9812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DA2CBE5-42BC-4789-9B3A-97BAC3223A09}" type="slidenum">
              <a:rPr lang="en-US" altLang="zh-TW" sz="1400"/>
              <a:pPr eaLnBrk="1" hangingPunct="1"/>
              <a:t>15</a:t>
            </a:fld>
            <a:r>
              <a:rPr lang="en-US" altLang="zh-TW" sz="1400"/>
              <a:t>/37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2/12</a:t>
            </a:r>
          </a:p>
        </p:txBody>
      </p:sp>
      <p:pic>
        <p:nvPicPr>
          <p:cNvPr id="21508" name="Picture 4" descr="j02853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78463"/>
            <a:ext cx="16557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38449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生產導向</a:t>
            </a:r>
            <a:r>
              <a:rPr lang="en-US" altLang="zh-TW" smtClean="0"/>
              <a:t>(production orientation)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「東西只要不錯，就可以賣出去」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需求大於供給、產業受到保護或當事人過度迷戀技術時，容易產生生產導向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容易導致「行銷近視症」</a:t>
            </a:r>
            <a:r>
              <a:rPr lang="en-US" altLang="zh-TW" smtClean="0"/>
              <a:t>(marketing myopia)</a:t>
            </a:r>
          </a:p>
          <a:p>
            <a:pPr lvl="2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忽略行銷環境與消費者需求的變化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930E063A-331D-4E22-86A1-4279FDC46160}" type="slidenum">
              <a:rPr lang="en-US" altLang="zh-TW" sz="1400"/>
              <a:pPr eaLnBrk="1" hangingPunct="1"/>
              <a:t>16</a:t>
            </a:fld>
            <a:r>
              <a:rPr lang="en-US" altLang="zh-TW" sz="1400"/>
              <a:t>/37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3/12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71600" y="3276600"/>
            <a:ext cx="7010400" cy="1041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000099"/>
                </a:solidFill>
              </a:rPr>
              <a:t>以為咖啡只要</a:t>
            </a:r>
            <a:r>
              <a:rPr lang="en-US" altLang="zh-TW" sz="2400">
                <a:solidFill>
                  <a:srgbClr val="000099"/>
                </a:solidFill>
              </a:rPr>
              <a:t>﹍﹍</a:t>
            </a:r>
            <a:r>
              <a:rPr lang="zh-TW" altLang="en-US" sz="2400">
                <a:solidFill>
                  <a:srgbClr val="000099"/>
                </a:solidFill>
              </a:rPr>
              <a:t>即可賣得好，而忽略了咖啡也可用來</a:t>
            </a:r>
            <a:r>
              <a:rPr lang="en-US" altLang="zh-TW" sz="2400">
                <a:solidFill>
                  <a:srgbClr val="000099"/>
                </a:solidFill>
              </a:rPr>
              <a:t>﹍﹍﹍﹍﹍﹍</a:t>
            </a:r>
            <a:r>
              <a:rPr lang="zh-TW" altLang="en-US" sz="2400">
                <a:solidFill>
                  <a:srgbClr val="000099"/>
                </a:solidFill>
              </a:rPr>
              <a:t>、</a:t>
            </a:r>
            <a:r>
              <a:rPr lang="en-US" altLang="zh-TW" sz="2400">
                <a:solidFill>
                  <a:srgbClr val="000099"/>
                </a:solidFill>
              </a:rPr>
              <a:t>﹍﹍﹍﹍﹍﹍</a:t>
            </a:r>
            <a:r>
              <a:rPr lang="zh-TW" altLang="en-US" sz="2400">
                <a:solidFill>
                  <a:srgbClr val="000099"/>
                </a:solidFill>
              </a:rPr>
              <a:t>、</a:t>
            </a:r>
            <a:r>
              <a:rPr lang="en-US" altLang="zh-TW" sz="2400">
                <a:solidFill>
                  <a:srgbClr val="000099"/>
                </a:solidFill>
              </a:rPr>
              <a:t>﹍﹍﹍﹍</a:t>
            </a:r>
            <a:r>
              <a:rPr lang="zh-TW" altLang="en-US" sz="2400">
                <a:solidFill>
                  <a:srgbClr val="000099"/>
                </a:solidFill>
              </a:rPr>
              <a:t>。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168650" y="33528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香濃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1981200" y="381000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凸顯生活品味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4114800" y="381000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與人分享快樂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248400" y="38100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放鬆心情</a:t>
            </a: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1028700" y="4191000"/>
            <a:ext cx="876300" cy="914400"/>
          </a:xfrm>
          <a:custGeom>
            <a:avLst/>
            <a:gdLst>
              <a:gd name="T0" fmla="*/ 342900 w 552"/>
              <a:gd name="T1" fmla="*/ 0 h 576"/>
              <a:gd name="T2" fmla="*/ 38100 w 552"/>
              <a:gd name="T3" fmla="*/ 228600 h 576"/>
              <a:gd name="T4" fmla="*/ 571500 w 552"/>
              <a:gd name="T5" fmla="*/ 762000 h 576"/>
              <a:gd name="T6" fmla="*/ 876300 w 552"/>
              <a:gd name="T7" fmla="*/ 91440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2" h="576">
                <a:moveTo>
                  <a:pt x="216" y="0"/>
                </a:moveTo>
                <a:cubicBezTo>
                  <a:pt x="108" y="32"/>
                  <a:pt x="0" y="64"/>
                  <a:pt x="24" y="144"/>
                </a:cubicBezTo>
                <a:cubicBezTo>
                  <a:pt x="48" y="224"/>
                  <a:pt x="272" y="408"/>
                  <a:pt x="360" y="480"/>
                </a:cubicBezTo>
                <a:cubicBezTo>
                  <a:pt x="448" y="552"/>
                  <a:pt x="500" y="564"/>
                  <a:pt x="552" y="576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81200" y="4876800"/>
            <a:ext cx="5060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chemeClr val="tx2"/>
                </a:solidFill>
              </a:rPr>
              <a:t>這種想法可能會錯失不少市場機會，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chemeClr val="tx2"/>
                </a:solidFill>
              </a:rPr>
              <a:t>甚至導致經營危機。</a:t>
            </a:r>
          </a:p>
        </p:txBody>
      </p:sp>
      <p:sp>
        <p:nvSpPr>
          <p:cNvPr id="22547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541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生產導向</a:t>
            </a:r>
            <a:r>
              <a:rPr lang="en-US" altLang="zh-TW" smtClean="0"/>
              <a:t>(production orientation)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「行銷近視症」例子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utoUpdateAnimBg="0"/>
      <p:bldP spid="175110" grpId="0" autoUpdateAnimBg="0"/>
      <p:bldP spid="175111" grpId="0" autoUpdateAnimBg="0"/>
      <p:bldP spid="1751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7DB8C15D-DFBA-4E91-8EFB-D79150AF89EF}" type="slidenum">
              <a:rPr lang="en-US" altLang="zh-TW" sz="1400"/>
              <a:pPr eaLnBrk="1" hangingPunct="1"/>
              <a:t>17</a:t>
            </a:fld>
            <a:r>
              <a:rPr lang="en-US" altLang="zh-TW" sz="1400"/>
              <a:t>/37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4/12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71600" y="3276600"/>
            <a:ext cx="7010400" cy="1041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000099"/>
                </a:solidFill>
              </a:rPr>
              <a:t>以為手機只要</a:t>
            </a:r>
            <a:r>
              <a:rPr lang="en-US" altLang="zh-TW" sz="2400">
                <a:solidFill>
                  <a:srgbClr val="000099"/>
                </a:solidFill>
              </a:rPr>
              <a:t>____________</a:t>
            </a:r>
            <a:r>
              <a:rPr lang="zh-TW" altLang="en-US" sz="2400">
                <a:solidFill>
                  <a:srgbClr val="000099"/>
                </a:solidFill>
              </a:rPr>
              <a:t>即可賣得好，而忽略了手機也可用來</a:t>
            </a:r>
            <a:r>
              <a:rPr lang="en-US" altLang="zh-TW" sz="2400">
                <a:solidFill>
                  <a:srgbClr val="000099"/>
                </a:solidFill>
              </a:rPr>
              <a:t>________</a:t>
            </a:r>
            <a:r>
              <a:rPr lang="zh-TW" altLang="en-US" sz="2400">
                <a:solidFill>
                  <a:srgbClr val="000099"/>
                </a:solidFill>
              </a:rPr>
              <a:t>、</a:t>
            </a:r>
            <a:r>
              <a:rPr lang="en-US" altLang="zh-TW" sz="2400">
                <a:solidFill>
                  <a:srgbClr val="000099"/>
                </a:solidFill>
              </a:rPr>
              <a:t>________</a:t>
            </a:r>
            <a:r>
              <a:rPr lang="zh-TW" altLang="en-US" sz="2400">
                <a:solidFill>
                  <a:srgbClr val="000099"/>
                </a:solidFill>
              </a:rPr>
              <a:t>、</a:t>
            </a:r>
            <a:r>
              <a:rPr lang="en-US" altLang="zh-TW" sz="2400">
                <a:solidFill>
                  <a:srgbClr val="000099"/>
                </a:solidFill>
              </a:rPr>
              <a:t>________</a:t>
            </a:r>
            <a:r>
              <a:rPr lang="zh-TW" altLang="en-US" sz="2400">
                <a:solidFill>
                  <a:srgbClr val="000099"/>
                </a:solidFill>
              </a:rPr>
              <a:t>。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206750" y="335280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通話品質良好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168650" y="38100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象徵身份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4716463" y="38354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自娛娛人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6248400" y="38100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記錄心情</a:t>
            </a: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1028700" y="4191000"/>
            <a:ext cx="876300" cy="914400"/>
          </a:xfrm>
          <a:custGeom>
            <a:avLst/>
            <a:gdLst>
              <a:gd name="T0" fmla="*/ 342900 w 552"/>
              <a:gd name="T1" fmla="*/ 0 h 576"/>
              <a:gd name="T2" fmla="*/ 38100 w 552"/>
              <a:gd name="T3" fmla="*/ 228600 h 576"/>
              <a:gd name="T4" fmla="*/ 571500 w 552"/>
              <a:gd name="T5" fmla="*/ 762000 h 576"/>
              <a:gd name="T6" fmla="*/ 876300 w 552"/>
              <a:gd name="T7" fmla="*/ 91440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2" h="576">
                <a:moveTo>
                  <a:pt x="216" y="0"/>
                </a:moveTo>
                <a:cubicBezTo>
                  <a:pt x="108" y="32"/>
                  <a:pt x="0" y="64"/>
                  <a:pt x="24" y="144"/>
                </a:cubicBezTo>
                <a:cubicBezTo>
                  <a:pt x="48" y="224"/>
                  <a:pt x="272" y="408"/>
                  <a:pt x="360" y="480"/>
                </a:cubicBezTo>
                <a:cubicBezTo>
                  <a:pt x="448" y="552"/>
                  <a:pt x="500" y="564"/>
                  <a:pt x="552" y="576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981200" y="4876800"/>
            <a:ext cx="5060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chemeClr val="tx2"/>
                </a:solidFill>
              </a:rPr>
              <a:t>這種想法可能會錯失不少市場機會，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chemeClr val="tx2"/>
                </a:solidFill>
              </a:rPr>
              <a:t>甚至導致經營危機。</a:t>
            </a:r>
          </a:p>
        </p:txBody>
      </p:sp>
      <p:sp>
        <p:nvSpPr>
          <p:cNvPr id="2357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541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生產導向</a:t>
            </a:r>
            <a:r>
              <a:rPr lang="en-US" altLang="zh-TW" smtClean="0"/>
              <a:t>(production orientation)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「行銷近視症」例子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  <p:bldP spid="176134" grpId="0" autoUpdateAnimBg="0"/>
      <p:bldP spid="176135" grpId="0" autoUpdateAnimBg="0"/>
      <p:bldP spid="1761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FF96DF9-BA1C-4391-8F92-7554FEC10199}" type="slidenum">
              <a:rPr lang="en-US" altLang="zh-TW" sz="1400"/>
              <a:pPr eaLnBrk="1" hangingPunct="1"/>
              <a:t>18</a:t>
            </a:fld>
            <a:r>
              <a:rPr lang="en-US" altLang="zh-TW" sz="1400"/>
              <a:t>/37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5/12</a:t>
            </a:r>
          </a:p>
        </p:txBody>
      </p:sp>
      <p:pic>
        <p:nvPicPr>
          <p:cNvPr id="24580" name="Picture 4" descr="j0174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941888"/>
            <a:ext cx="1163637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39893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銷售導向</a:t>
            </a:r>
            <a:r>
              <a:rPr lang="en-US" altLang="zh-TW" smtClean="0"/>
              <a:t>(sales orientation)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「要想盡辦法把東西賣出去</a:t>
            </a:r>
            <a:r>
              <a:rPr lang="en-US" altLang="zh-TW" smtClean="0"/>
              <a:t>!</a:t>
            </a:r>
            <a:r>
              <a:rPr lang="zh-TW" altLang="en-US" smtClean="0"/>
              <a:t>」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賣出既有的、但未必是符合消費者需求的產品；炒短線，追求近利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易導致廣告不實、對消費者干擾或造成壓迫感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6D1B0699-E6D4-4BAA-A141-44F20B1538EE}" type="slidenum">
              <a:rPr lang="en-US" altLang="zh-TW" sz="1400"/>
              <a:pPr eaLnBrk="1" hangingPunct="1"/>
              <a:t>19</a:t>
            </a:fld>
            <a:r>
              <a:rPr lang="en-US" altLang="zh-TW" sz="1400"/>
              <a:t>/37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6/12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219200" y="3665538"/>
            <a:ext cx="7086600" cy="15160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000099"/>
                </a:solidFill>
              </a:rPr>
              <a:t>有些商店內掛著「</a:t>
            </a:r>
            <a:r>
              <a:rPr lang="en-US" altLang="zh-TW" sz="2400">
                <a:solidFill>
                  <a:srgbClr val="000099"/>
                </a:solidFill>
              </a:rPr>
              <a:t>﹍﹍﹍﹍</a:t>
            </a:r>
            <a:r>
              <a:rPr lang="zh-TW" altLang="en-US" sz="2400">
                <a:solidFill>
                  <a:srgbClr val="000099"/>
                </a:solidFill>
              </a:rPr>
              <a:t>、</a:t>
            </a:r>
            <a:r>
              <a:rPr lang="en-US" altLang="zh-TW" sz="2400">
                <a:solidFill>
                  <a:srgbClr val="000099"/>
                </a:solidFill>
              </a:rPr>
              <a:t>﹍﹍﹍﹍</a:t>
            </a:r>
            <a:r>
              <a:rPr lang="zh-TW" altLang="en-US" sz="2400">
                <a:solidFill>
                  <a:srgbClr val="000099"/>
                </a:solidFill>
              </a:rPr>
              <a:t>」的告示牌也是一種銷售導向，言下之意是「進來後眼睛瞪大一些，付了錢，東西永遠歸你，錢永遠歸我！」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3581400" y="37417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貨既售出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5226050" y="37417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A50021"/>
                </a:solidFill>
              </a:rPr>
              <a:t>概不負責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1219200" y="2438400"/>
            <a:ext cx="7086600" cy="1041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rgbClr val="000099"/>
                </a:solidFill>
              </a:rPr>
              <a:t>在街上口沫橫飛招攬客人，而後人影無蹤的小販，就是秉持銷售導向。</a:t>
            </a:r>
          </a:p>
        </p:txBody>
      </p:sp>
      <p:pic>
        <p:nvPicPr>
          <p:cNvPr id="25608" name="Picture 8" descr="j0233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257800"/>
            <a:ext cx="16906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7493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zh-TW" altLang="en-US" smtClean="0"/>
              <a:t>銷售導向</a:t>
            </a:r>
            <a:r>
              <a:rPr lang="en-US" altLang="zh-TW" smtClean="0"/>
              <a:t>(sales orientation)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8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  <p:bldP spid="178181" grpId="0" autoUpdateAnimBg="0"/>
      <p:bldP spid="178182" grpId="0" autoUpdateAnimBg="0"/>
      <p:bldP spid="1781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CF9CF90-41E8-43D8-A8BD-B6C320998173}" type="slidenum">
              <a:rPr lang="en-US" altLang="zh-TW" sz="1400"/>
              <a:pPr eaLnBrk="1" hangingPunct="1"/>
              <a:t>2</a:t>
            </a:fld>
            <a:r>
              <a:rPr lang="en-US" altLang="zh-TW" sz="1400"/>
              <a:t>/37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教學大綱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069013" cy="429954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行銷的起源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行銷的定義</a:t>
            </a:r>
          </a:p>
          <a:p>
            <a:pPr eaLnBrk="1" hangingPunct="1"/>
            <a:r>
              <a:rPr lang="zh-TW" altLang="en-US" dirty="0" smtClean="0"/>
              <a:t>市場理念的發展</a:t>
            </a:r>
          </a:p>
          <a:p>
            <a:pPr eaLnBrk="1" hangingPunct="1"/>
            <a:r>
              <a:rPr lang="zh-TW" altLang="en-US" dirty="0" smtClean="0"/>
              <a:t>顧客知覺價值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顧客關係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行銷的應用</a:t>
            </a:r>
          </a:p>
          <a:p>
            <a:pPr eaLnBrk="1" hangingPunct="1"/>
            <a:r>
              <a:rPr lang="zh-TW" altLang="en-US" dirty="0" smtClean="0"/>
              <a:t>行銷管理程序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0CDA1AE1-B4E6-4648-97A6-C41AF12C2637}" type="slidenum">
              <a:rPr lang="en-US" altLang="zh-TW" sz="1400"/>
              <a:pPr eaLnBrk="1" hangingPunct="1"/>
              <a:t>20</a:t>
            </a:fld>
            <a:r>
              <a:rPr lang="en-US" altLang="zh-TW" sz="1400"/>
              <a:t>/37</a:t>
            </a:r>
          </a:p>
        </p:txBody>
      </p:sp>
      <p:sp>
        <p:nvSpPr>
          <p:cNvPr id="26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7/12</a:t>
            </a:r>
          </a:p>
        </p:txBody>
      </p:sp>
      <p:sp>
        <p:nvSpPr>
          <p:cNvPr id="26636" name="AutoShape 20"/>
          <p:cNvSpPr>
            <a:spLocks noChangeArrowheads="1"/>
          </p:cNvSpPr>
          <p:nvPr/>
        </p:nvSpPr>
        <p:spPr bwMode="auto">
          <a:xfrm>
            <a:off x="1835150" y="2852738"/>
            <a:ext cx="6913563" cy="1800225"/>
          </a:xfrm>
          <a:prstGeom prst="rightArrow">
            <a:avLst>
              <a:gd name="adj1" fmla="val 44620"/>
              <a:gd name="adj2" fmla="val 44716"/>
            </a:avLst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1906588" y="342741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廠商</a:t>
            </a: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3130550" y="342741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產品</a:t>
            </a: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4570413" y="328453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強勢</a:t>
            </a:r>
          </a:p>
          <a:p>
            <a:pPr eaLnBrk="1" hangingPunct="1"/>
            <a:r>
              <a:rPr lang="zh-TW" altLang="en-US" sz="2400"/>
              <a:t>推銷</a:t>
            </a: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5940425" y="3427413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透過銷售獲利</a:t>
            </a:r>
          </a:p>
        </p:txBody>
      </p:sp>
      <p:sp>
        <p:nvSpPr>
          <p:cNvPr id="26641" name="AutoShape 25"/>
          <p:cNvSpPr>
            <a:spLocks noChangeArrowheads="1"/>
          </p:cNvSpPr>
          <p:nvPr/>
        </p:nvSpPr>
        <p:spPr bwMode="auto">
          <a:xfrm>
            <a:off x="1835150" y="4724400"/>
            <a:ext cx="6913563" cy="1800225"/>
          </a:xfrm>
          <a:prstGeom prst="rightArrow">
            <a:avLst>
              <a:gd name="adj1" fmla="val 44620"/>
              <a:gd name="adj2" fmla="val 44716"/>
            </a:avLst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908175" y="522763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目標</a:t>
            </a:r>
          </a:p>
          <a:p>
            <a:pPr eaLnBrk="1" hangingPunct="1"/>
            <a:r>
              <a:rPr lang="zh-TW" altLang="en-US" sz="2400"/>
              <a:t>市場</a:t>
            </a: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3130550" y="522763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市場</a:t>
            </a:r>
          </a:p>
          <a:p>
            <a:pPr eaLnBrk="1" hangingPunct="1"/>
            <a:r>
              <a:rPr lang="zh-TW" altLang="en-US" sz="2400"/>
              <a:t>需求</a:t>
            </a: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4535488" y="5370513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整合</a:t>
            </a:r>
            <a:r>
              <a:rPr lang="en-US" altLang="zh-TW" sz="2400"/>
              <a:t>4P</a:t>
            </a:r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5940425" y="5370513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/>
              <a:t>滿足顧客獲利</a:t>
            </a:r>
          </a:p>
        </p:txBody>
      </p:sp>
      <p:sp>
        <p:nvSpPr>
          <p:cNvPr id="26646" name="Text Box 30"/>
          <p:cNvSpPr txBox="1">
            <a:spLocks noChangeArrowheads="1"/>
          </p:cNvSpPr>
          <p:nvPr/>
        </p:nvSpPr>
        <p:spPr bwMode="auto">
          <a:xfrm>
            <a:off x="900113" y="3355975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銷售</a:t>
            </a:r>
          </a:p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導向</a:t>
            </a:r>
          </a:p>
        </p:txBody>
      </p:sp>
      <p:sp>
        <p:nvSpPr>
          <p:cNvPr id="26647" name="Text Box 31"/>
          <p:cNvSpPr txBox="1">
            <a:spLocks noChangeArrowheads="1"/>
          </p:cNvSpPr>
          <p:nvPr/>
        </p:nvSpPr>
        <p:spPr bwMode="auto">
          <a:xfrm>
            <a:off x="900113" y="5156200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行銷</a:t>
            </a:r>
          </a:p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導向</a:t>
            </a:r>
          </a:p>
        </p:txBody>
      </p:sp>
      <p:sp>
        <p:nvSpPr>
          <p:cNvPr id="26648" name="Text Box 32"/>
          <p:cNvSpPr txBox="1">
            <a:spLocks noChangeArrowheads="1"/>
          </p:cNvSpPr>
          <p:nvPr/>
        </p:nvSpPr>
        <p:spPr bwMode="auto">
          <a:xfrm>
            <a:off x="1835150" y="270827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出發點</a:t>
            </a:r>
          </a:p>
        </p:txBody>
      </p:sp>
      <p:sp>
        <p:nvSpPr>
          <p:cNvPr id="26649" name="Text Box 33"/>
          <p:cNvSpPr txBox="1">
            <a:spLocks noChangeArrowheads="1"/>
          </p:cNvSpPr>
          <p:nvPr/>
        </p:nvSpPr>
        <p:spPr bwMode="auto">
          <a:xfrm>
            <a:off x="3203575" y="27082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焦點</a:t>
            </a:r>
          </a:p>
        </p:txBody>
      </p:sp>
      <p:sp>
        <p:nvSpPr>
          <p:cNvPr id="26650" name="Text Box 34"/>
          <p:cNvSpPr txBox="1">
            <a:spLocks noChangeArrowheads="1"/>
          </p:cNvSpPr>
          <p:nvPr/>
        </p:nvSpPr>
        <p:spPr bwMode="auto">
          <a:xfrm>
            <a:off x="4498975" y="27082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方法</a:t>
            </a:r>
          </a:p>
        </p:txBody>
      </p:sp>
      <p:sp>
        <p:nvSpPr>
          <p:cNvPr id="26651" name="Text Box 35"/>
          <p:cNvSpPr txBox="1">
            <a:spLocks noChangeArrowheads="1"/>
          </p:cNvSpPr>
          <p:nvPr/>
        </p:nvSpPr>
        <p:spPr bwMode="auto">
          <a:xfrm>
            <a:off x="6443663" y="27082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FF0000"/>
                </a:solidFill>
              </a:rPr>
              <a:t>目的</a:t>
            </a:r>
          </a:p>
        </p:txBody>
      </p:sp>
      <p:sp>
        <p:nvSpPr>
          <p:cNvPr id="26652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5414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行銷導向</a:t>
            </a:r>
            <a:r>
              <a:rPr lang="en-US" altLang="zh-TW" smtClean="0"/>
              <a:t>(marketing orientation)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mtClean="0"/>
              <a:t>重視消費者的利益，透過滿足客戶來獲利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1" grpId="0"/>
      <p:bldP spid="179222" grpId="0"/>
      <p:bldP spid="179223" grpId="0"/>
      <p:bldP spid="179224" grpId="0"/>
      <p:bldP spid="179226" grpId="0"/>
      <p:bldP spid="179227" grpId="0"/>
      <p:bldP spid="179228" grpId="0"/>
      <p:bldP spid="1792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6FAE862D-6066-4149-863A-389989BBBC66}" type="slidenum">
              <a:rPr lang="en-US" altLang="zh-TW" sz="1400"/>
              <a:pPr eaLnBrk="1" hangingPunct="1"/>
              <a:t>21</a:t>
            </a:fld>
            <a:r>
              <a:rPr lang="en-US" altLang="zh-TW" sz="1400"/>
              <a:t>/37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8/12</a:t>
            </a:r>
          </a:p>
        </p:txBody>
      </p:sp>
      <p:grpSp>
        <p:nvGrpSpPr>
          <p:cNvPr id="180231" name="Group 7"/>
          <p:cNvGrpSpPr>
            <a:grpSpLocks/>
          </p:cNvGrpSpPr>
          <p:nvPr/>
        </p:nvGrpSpPr>
        <p:grpSpPr bwMode="auto">
          <a:xfrm>
            <a:off x="990600" y="3998913"/>
            <a:ext cx="7467600" cy="2093912"/>
            <a:chOff x="624" y="2352"/>
            <a:chExt cx="4704" cy="1319"/>
          </a:xfrm>
        </p:grpSpPr>
        <p:grpSp>
          <p:nvGrpSpPr>
            <p:cNvPr id="27664" name="Group 8"/>
            <p:cNvGrpSpPr>
              <a:grpSpLocks/>
            </p:cNvGrpSpPr>
            <p:nvPr/>
          </p:nvGrpSpPr>
          <p:grpSpPr bwMode="auto">
            <a:xfrm>
              <a:off x="624" y="2352"/>
              <a:ext cx="4704" cy="1319"/>
              <a:chOff x="912" y="2448"/>
              <a:chExt cx="4704" cy="1319"/>
            </a:xfrm>
          </p:grpSpPr>
          <p:graphicFrame>
            <p:nvGraphicFramePr>
              <p:cNvPr id="27666" name="Object 9"/>
              <p:cNvGraphicFramePr>
                <a:graphicFrameLocks noChangeAspect="1"/>
              </p:cNvGraphicFramePr>
              <p:nvPr/>
            </p:nvGraphicFramePr>
            <p:xfrm>
              <a:off x="1392" y="2448"/>
              <a:ext cx="4224" cy="13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98" name="Photo Editor 影像 " r:id="rId3" imgW="3323810" imgH="1038370" progId="MSPhotoEd.3">
                      <p:embed/>
                    </p:oleObj>
                  </mc:Choice>
                  <mc:Fallback>
                    <p:oleObj name="Photo Editor 影像 " r:id="rId3" imgW="3323810" imgH="1038370" progId="MSPhotoEd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2" y="2448"/>
                            <a:ext cx="4224" cy="13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67" name="Object 10"/>
              <p:cNvGraphicFramePr>
                <a:graphicFrameLocks noChangeAspect="1"/>
              </p:cNvGraphicFramePr>
              <p:nvPr/>
            </p:nvGraphicFramePr>
            <p:xfrm>
              <a:off x="912" y="2632"/>
              <a:ext cx="543" cy="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99" name="Photo Editor 影像 " r:id="rId5" imgW="657317" imgH="590476" progId="MSPhotoEd.3">
                      <p:embed/>
                    </p:oleObj>
                  </mc:Choice>
                  <mc:Fallback>
                    <p:oleObj name="Photo Editor 影像 " r:id="rId5" imgW="657317" imgH="590476" progId="MSPhotoEd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2632"/>
                            <a:ext cx="543" cy="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665" name="Rectangle 11"/>
            <p:cNvSpPr>
              <a:spLocks noChangeArrowheads="1"/>
            </p:cNvSpPr>
            <p:nvPr/>
          </p:nvSpPr>
          <p:spPr bwMode="auto">
            <a:xfrm>
              <a:off x="3024" y="3360"/>
              <a:ext cx="1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1800">
                  <a:latin typeface="標楷體" pitchFamily="65" charset="-120"/>
                </a:rPr>
                <a:t>（來源：義美網站）</a:t>
              </a:r>
            </a:p>
          </p:txBody>
        </p:sp>
      </p:grpSp>
      <p:sp>
        <p:nvSpPr>
          <p:cNvPr id="27661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965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行銷導向</a:t>
            </a:r>
            <a:r>
              <a:rPr lang="en-US" altLang="zh-TW" smtClean="0"/>
              <a:t>(marketing orientation)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71550" y="3040063"/>
            <a:ext cx="80010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/>
              <a:t>透過傳遞誠信與幸福的價值，成為客戶心中保險公司的首選。</a:t>
            </a:r>
          </a:p>
        </p:txBody>
      </p:sp>
      <p:pic>
        <p:nvPicPr>
          <p:cNvPr id="27663" name="Picture 33" descr="https://encrypted-tbn1.google.com/images?q=tbn:ANd9GcQmbPqBHTvvjU5-OgTm-G5Z2bsOANSdKKwdCfBbNk8oY-cT6_Q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463800"/>
            <a:ext cx="19510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920CB851-C538-4062-A774-9A8F0A8E12EB}" type="slidenum">
              <a:rPr lang="en-US" altLang="zh-TW" sz="1400"/>
              <a:pPr eaLnBrk="1" hangingPunct="1"/>
              <a:t>22</a:t>
            </a:fld>
            <a:r>
              <a:rPr lang="en-US" altLang="zh-TW" sz="1400"/>
              <a:t>/37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9/12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590800" y="4191000"/>
            <a:ext cx="4862513" cy="2136775"/>
            <a:chOff x="2217" y="2832"/>
            <a:chExt cx="2894" cy="1160"/>
          </a:xfrm>
        </p:grpSpPr>
        <p:sp>
          <p:nvSpPr>
            <p:cNvPr id="28686" name="AutoShape 5"/>
            <p:cNvSpPr>
              <a:spLocks noChangeArrowheads="1"/>
            </p:cNvSpPr>
            <p:nvPr/>
          </p:nvSpPr>
          <p:spPr bwMode="auto">
            <a:xfrm>
              <a:off x="3244" y="3072"/>
              <a:ext cx="1056" cy="86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5000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254" name="Rectangle 6"/>
            <p:cNvSpPr>
              <a:spLocks noChangeArrowheads="1"/>
            </p:cNvSpPr>
            <p:nvPr/>
          </p:nvSpPr>
          <p:spPr bwMode="auto">
            <a:xfrm>
              <a:off x="2217" y="3744"/>
              <a:ext cx="101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  <a:defRPr/>
              </a:pPr>
              <a:r>
                <a:rPr lang="zh-TW" altLang="en-US" sz="24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消費者需求</a:t>
              </a:r>
            </a:p>
          </p:txBody>
        </p:sp>
        <p:sp>
          <p:nvSpPr>
            <p:cNvPr id="181255" name="Rectangle 7"/>
            <p:cNvSpPr>
              <a:spLocks noChangeArrowheads="1"/>
            </p:cNvSpPr>
            <p:nvPr/>
          </p:nvSpPr>
          <p:spPr bwMode="auto">
            <a:xfrm>
              <a:off x="4276" y="3744"/>
              <a:ext cx="8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  <a:defRPr/>
              </a:pPr>
              <a:r>
                <a:rPr lang="zh-TW" altLang="en-US" sz="24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企業利潤</a:t>
              </a:r>
            </a:p>
          </p:txBody>
        </p:sp>
        <p:sp>
          <p:nvSpPr>
            <p:cNvPr id="181256" name="Rectangle 8"/>
            <p:cNvSpPr>
              <a:spLocks noChangeArrowheads="1"/>
            </p:cNvSpPr>
            <p:nvPr/>
          </p:nvSpPr>
          <p:spPr bwMode="auto">
            <a:xfrm>
              <a:off x="2639" y="2832"/>
              <a:ext cx="228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  <a:defRPr/>
              </a:pPr>
              <a:r>
                <a:rPr lang="zh-TW" altLang="en-US" sz="24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整體社會、自然環境的利益</a:t>
              </a:r>
            </a:p>
          </p:txBody>
        </p:sp>
      </p:grpSp>
      <p:sp>
        <p:nvSpPr>
          <p:cNvPr id="28677" name="AutoShape 16"/>
          <p:cNvSpPr>
            <a:spLocks noChangeArrowheads="1"/>
          </p:cNvSpPr>
          <p:nvPr/>
        </p:nvSpPr>
        <p:spPr bwMode="auto">
          <a:xfrm rot="5400000">
            <a:off x="-611982" y="800894"/>
            <a:ext cx="1584325" cy="503238"/>
          </a:xfrm>
          <a:prstGeom prst="homePlate">
            <a:avLst>
              <a:gd name="adj" fmla="val 787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868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28368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社會行銷導向</a:t>
            </a:r>
            <a:r>
              <a:rPr lang="en-US" altLang="zh-TW" smtClean="0"/>
              <a:t>(societal marketing orientation)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mtClean="0"/>
              <a:t>「企業除了滿足消費者與賺取利潤之外，也應維護整體社會與自然環境的利益」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mtClean="0"/>
              <a:t>衍生出「綠色行銷」的觀念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C1EA1A9-2A5F-4FAF-B7D4-5C50E793CE20}" type="slidenum">
              <a:rPr lang="en-US" altLang="zh-TW" sz="1400"/>
              <a:pPr eaLnBrk="1" hangingPunct="1"/>
              <a:t>23</a:t>
            </a:fld>
            <a:r>
              <a:rPr lang="en-US" altLang="zh-TW" sz="1400"/>
              <a:t>/37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10/12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47813" y="3429000"/>
            <a:ext cx="6769100" cy="215265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>
                <a:solidFill>
                  <a:srgbClr val="000000"/>
                </a:solidFill>
                <a:cs typeface="Arial" charset="0"/>
              </a:rPr>
              <a:t>從過去到現在到未來，我們絕不購買那些來自破壞雨林的農場所提供的牛肉。任何麥當勞的供應商若違反這項政策，我們將馬上斷絕交易關係。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022475" y="2940050"/>
            <a:ext cx="3486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>
                <a:solidFill>
                  <a:srgbClr val="FF0000"/>
                </a:solidFill>
              </a:rPr>
              <a:t>麥當勞的「雨林政策」</a:t>
            </a:r>
          </a:p>
        </p:txBody>
      </p:sp>
      <p:pic>
        <p:nvPicPr>
          <p:cNvPr id="29702" name="Picture 13" descr="20061213mcdona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5632">
            <a:off x="790575" y="2852738"/>
            <a:ext cx="10795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075613" cy="10366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社會行銷導向</a:t>
            </a:r>
            <a:r>
              <a:rPr lang="en-US" altLang="zh-TW" smtClean="0"/>
              <a:t>(societal marketing orientation)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7316EF0A-2D6F-4E5A-A13A-DC58107B2AFA}" type="slidenum">
              <a:rPr lang="en-US" altLang="zh-TW" sz="1400"/>
              <a:pPr eaLnBrk="1" hangingPunct="1"/>
              <a:t>24</a:t>
            </a:fld>
            <a:r>
              <a:rPr lang="en-US" altLang="zh-TW" sz="1400"/>
              <a:t>/37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11/12</a:t>
            </a:r>
          </a:p>
        </p:txBody>
      </p:sp>
      <p:sp>
        <p:nvSpPr>
          <p:cNvPr id="3073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8207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社會行銷導向</a:t>
            </a:r>
            <a:r>
              <a:rPr lang="en-US" altLang="zh-TW" smtClean="0"/>
              <a:t>(societal marketing orientation)</a:t>
            </a:r>
          </a:p>
        </p:txBody>
      </p:sp>
      <p:sp>
        <p:nvSpPr>
          <p:cNvPr id="30733" name="Rectangle 4"/>
          <p:cNvSpPr>
            <a:spLocks noChangeArrowheads="1"/>
          </p:cNvSpPr>
          <p:nvPr/>
        </p:nvSpPr>
        <p:spPr bwMode="auto">
          <a:xfrm>
            <a:off x="1311275" y="2435225"/>
            <a:ext cx="6789738" cy="97790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>
                <a:solidFill>
                  <a:schemeClr val="tx2"/>
                </a:solidFill>
                <a:latin typeface="標楷體" pitchFamily="65" charset="-120"/>
              </a:rPr>
              <a:t>花旗全球義工日無論是淨灘、植樹、義賣募款等，都是在實踐社會行銷。 </a:t>
            </a:r>
          </a:p>
        </p:txBody>
      </p:sp>
      <p:pic>
        <p:nvPicPr>
          <p:cNvPr id="17" name="Picture 26" descr="http://tw.img.nextmedia.com/images/IphoneThumbnail/20120617/34305318_e274a066ca580b99ce727c527123b8c8_28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2912581" cy="2226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8" name="Picture 28" descr="http://farm3.static.flickr.com/2250/2052419520_2bfc3c2e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573936" cy="3431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058B09B5-4F85-418D-B2B4-5F7B9CAB0C89}" type="slidenum">
              <a:rPr lang="en-US" altLang="zh-TW" sz="1400"/>
              <a:pPr eaLnBrk="1" hangingPunct="1"/>
              <a:t>25</a:t>
            </a:fld>
            <a:r>
              <a:rPr lang="en-US" altLang="zh-TW" sz="1400"/>
              <a:t>/37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三、市場理念的發展</a:t>
            </a:r>
            <a:r>
              <a:rPr lang="en-US" altLang="zh-TW" sz="2400" dirty="0" smtClean="0">
                <a:solidFill>
                  <a:srgbClr val="FF9900"/>
                </a:solidFill>
              </a:rPr>
              <a:t>12/12</a:t>
            </a:r>
          </a:p>
        </p:txBody>
      </p:sp>
      <p:graphicFrame>
        <p:nvGraphicFramePr>
          <p:cNvPr id="184324" name="Group 4"/>
          <p:cNvGraphicFramePr>
            <a:graphicFrameLocks noGrp="1"/>
          </p:cNvGraphicFramePr>
          <p:nvPr/>
        </p:nvGraphicFramePr>
        <p:xfrm>
          <a:off x="838200" y="2530475"/>
          <a:ext cx="7543800" cy="3779840"/>
        </p:xfrm>
        <a:graphic>
          <a:graphicData uri="http://schemas.openxmlformats.org/drawingml/2006/table">
            <a:tbl>
              <a:tblPr/>
              <a:tblGrid>
                <a:gridCol w="2627313"/>
                <a:gridCol w="4916487"/>
              </a:tblGrid>
              <a:tr h="9449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生產導向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我們的菜色非常豐富，一定受到市場的歡迎。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9449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銷售導向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我們要盡量發傳單、上電台大力宣傳，一定可以掌握市場。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9449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行銷導向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我們必須先瞭解目標客戶的口味等需求，設法滿足他們。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9449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社會行銷導向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我們必須秉持最高的衛生與環保原則，並定期回饋社區。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1773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8207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mtClean="0"/>
              <a:t>市場理念的比較：以餐飲業為例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ABFBC82-3FAA-4AE6-A799-CCF147D01C40}" type="slidenum">
              <a:rPr lang="en-US" altLang="zh-TW" sz="1400"/>
              <a:pPr eaLnBrk="1" hangingPunct="1"/>
              <a:t>26</a:t>
            </a:fld>
            <a:r>
              <a:rPr lang="en-US" altLang="zh-TW" sz="1400"/>
              <a:t>/37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四、顧客知覺價值</a:t>
            </a:r>
            <a:r>
              <a:rPr lang="en-US" altLang="zh-TW" sz="2400" dirty="0" smtClean="0">
                <a:solidFill>
                  <a:srgbClr val="FF9900"/>
                </a:solidFill>
              </a:rPr>
              <a:t>1/5</a:t>
            </a:r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1403350" y="2060575"/>
            <a:ext cx="6408738" cy="12033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>
                <a:solidFill>
                  <a:srgbClr val="000099"/>
                </a:solidFill>
              </a:rPr>
              <a:t>行銷定義中的「</a:t>
            </a:r>
            <a:r>
              <a:rPr lang="zh-TW" altLang="en-US" sz="2800">
                <a:solidFill>
                  <a:srgbClr val="FF0000"/>
                </a:solidFill>
              </a:rPr>
              <a:t>創造、溝通與傳遞價值給顧客</a:t>
            </a:r>
            <a:r>
              <a:rPr lang="zh-TW" altLang="en-US" sz="2800">
                <a:solidFill>
                  <a:srgbClr val="000099"/>
                </a:solidFill>
              </a:rPr>
              <a:t>」，是現代企業的基本精神。</a:t>
            </a:r>
          </a:p>
        </p:txBody>
      </p:sp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7000"/>
            <a:ext cx="22320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3348038" y="3917950"/>
            <a:ext cx="418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800"/>
              <a:t>不只找工作，為你找方向 </a:t>
            </a:r>
          </a:p>
        </p:txBody>
      </p:sp>
      <p:pic>
        <p:nvPicPr>
          <p:cNvPr id="327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962525"/>
            <a:ext cx="2114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3348038" y="4930775"/>
            <a:ext cx="52562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2800"/>
              <a:t>讓更廣大的顧客群眾享受到物美質優、價錢公道的速食麵 </a:t>
            </a:r>
          </a:p>
        </p:txBody>
      </p:sp>
      <p:sp>
        <p:nvSpPr>
          <p:cNvPr id="32777" name="AutoShape 15"/>
          <p:cNvSpPr>
            <a:spLocks noChangeArrowheads="1"/>
          </p:cNvSpPr>
          <p:nvPr/>
        </p:nvSpPr>
        <p:spPr bwMode="auto">
          <a:xfrm rot="5400000">
            <a:off x="-592932" y="800894"/>
            <a:ext cx="1584325" cy="503238"/>
          </a:xfrm>
          <a:prstGeom prst="homePlate">
            <a:avLst>
              <a:gd name="adj" fmla="val 787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/>
      <p:bldP spid="1853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25E3FB6-41BA-4DCC-8F1E-6A5763B0B990}" type="slidenum">
              <a:rPr lang="en-US" altLang="zh-TW" sz="1400"/>
              <a:pPr eaLnBrk="1" hangingPunct="1"/>
              <a:t>27</a:t>
            </a:fld>
            <a:r>
              <a:rPr lang="en-US" altLang="zh-TW" sz="1400"/>
              <a:t>/37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四、顧客知覺價值</a:t>
            </a:r>
            <a:r>
              <a:rPr lang="en-US" altLang="zh-TW" sz="2400" dirty="0" smtClean="0">
                <a:solidFill>
                  <a:srgbClr val="FF9900"/>
                </a:solidFill>
              </a:rPr>
              <a:t>2/5</a:t>
            </a:r>
          </a:p>
        </p:txBody>
      </p:sp>
      <p:sp>
        <p:nvSpPr>
          <p:cNvPr id="3379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762000"/>
          </a:xfrm>
          <a:noFill/>
        </p:spPr>
        <p:txBody>
          <a:bodyPr/>
          <a:lstStyle/>
          <a:p>
            <a:pPr marL="385763" indent="-385763" eaLnBrk="1" hangingPunct="1"/>
            <a:r>
              <a:rPr lang="zh-TW" altLang="en-US" smtClean="0"/>
              <a:t>顧客知覺價值的定義</a:t>
            </a:r>
          </a:p>
        </p:txBody>
      </p:sp>
      <p:sp>
        <p:nvSpPr>
          <p:cNvPr id="33797" name="AutoShape 11"/>
          <p:cNvSpPr>
            <a:spLocks noChangeArrowheads="1"/>
          </p:cNvSpPr>
          <p:nvPr/>
        </p:nvSpPr>
        <p:spPr bwMode="auto">
          <a:xfrm rot="-272206">
            <a:off x="428625" y="2914650"/>
            <a:ext cx="8383588" cy="2173288"/>
          </a:xfrm>
          <a:prstGeom prst="verticalScroll">
            <a:avLst>
              <a:gd name="adj" fmla="val 12500"/>
            </a:avLst>
          </a:prstGeom>
          <a:solidFill>
            <a:srgbClr val="666699">
              <a:alpha val="1803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>
              <a:solidFill>
                <a:srgbClr val="000099"/>
              </a:solidFill>
            </a:endParaRPr>
          </a:p>
        </p:txBody>
      </p:sp>
      <p:grpSp>
        <p:nvGrpSpPr>
          <p:cNvPr id="33798" name="Group 12"/>
          <p:cNvGrpSpPr>
            <a:grpSpLocks/>
          </p:cNvGrpSpPr>
          <p:nvPr/>
        </p:nvGrpSpPr>
        <p:grpSpPr bwMode="auto">
          <a:xfrm rot="377436" flipH="1">
            <a:off x="1416050" y="2852738"/>
            <a:ext cx="144463" cy="782637"/>
            <a:chOff x="5331" y="3747"/>
            <a:chExt cx="82" cy="266"/>
          </a:xfrm>
        </p:grpSpPr>
        <p:sp>
          <p:nvSpPr>
            <p:cNvPr id="33808" name="Freeform 13"/>
            <p:cNvSpPr>
              <a:spLocks/>
            </p:cNvSpPr>
            <p:nvPr/>
          </p:nvSpPr>
          <p:spPr bwMode="auto">
            <a:xfrm>
              <a:off x="5336" y="3827"/>
              <a:ext cx="77" cy="186"/>
            </a:xfrm>
            <a:custGeom>
              <a:avLst/>
              <a:gdLst>
                <a:gd name="T0" fmla="*/ 75 w 77"/>
                <a:gd name="T1" fmla="*/ 2 h 186"/>
                <a:gd name="T2" fmla="*/ 75 w 77"/>
                <a:gd name="T3" fmla="*/ 2 h 186"/>
                <a:gd name="T4" fmla="*/ 75 w 77"/>
                <a:gd name="T5" fmla="*/ 0 h 186"/>
                <a:gd name="T6" fmla="*/ 74 w 77"/>
                <a:gd name="T7" fmla="*/ 0 h 186"/>
                <a:gd name="T8" fmla="*/ 72 w 77"/>
                <a:gd name="T9" fmla="*/ 0 h 186"/>
                <a:gd name="T10" fmla="*/ 74 w 77"/>
                <a:gd name="T11" fmla="*/ 145 h 186"/>
                <a:gd name="T12" fmla="*/ 74 w 77"/>
                <a:gd name="T13" fmla="*/ 145 h 186"/>
                <a:gd name="T14" fmla="*/ 72 w 77"/>
                <a:gd name="T15" fmla="*/ 151 h 186"/>
                <a:gd name="T16" fmla="*/ 69 w 77"/>
                <a:gd name="T17" fmla="*/ 158 h 186"/>
                <a:gd name="T18" fmla="*/ 65 w 77"/>
                <a:gd name="T19" fmla="*/ 164 h 186"/>
                <a:gd name="T20" fmla="*/ 60 w 77"/>
                <a:gd name="T21" fmla="*/ 169 h 186"/>
                <a:gd name="T22" fmla="*/ 55 w 77"/>
                <a:gd name="T23" fmla="*/ 174 h 186"/>
                <a:gd name="T24" fmla="*/ 47 w 77"/>
                <a:gd name="T25" fmla="*/ 178 h 186"/>
                <a:gd name="T26" fmla="*/ 40 w 77"/>
                <a:gd name="T27" fmla="*/ 179 h 186"/>
                <a:gd name="T28" fmla="*/ 30 w 77"/>
                <a:gd name="T29" fmla="*/ 179 h 186"/>
                <a:gd name="T30" fmla="*/ 30 w 77"/>
                <a:gd name="T31" fmla="*/ 179 h 186"/>
                <a:gd name="T32" fmla="*/ 22 w 77"/>
                <a:gd name="T33" fmla="*/ 179 h 186"/>
                <a:gd name="T34" fmla="*/ 14 w 77"/>
                <a:gd name="T35" fmla="*/ 176 h 186"/>
                <a:gd name="T36" fmla="*/ 7 w 77"/>
                <a:gd name="T37" fmla="*/ 171 h 186"/>
                <a:gd name="T38" fmla="*/ 0 w 77"/>
                <a:gd name="T39" fmla="*/ 166 h 186"/>
                <a:gd name="T40" fmla="*/ 0 w 77"/>
                <a:gd name="T41" fmla="*/ 166 h 186"/>
                <a:gd name="T42" fmla="*/ 7 w 77"/>
                <a:gd name="T43" fmla="*/ 174 h 186"/>
                <a:gd name="T44" fmla="*/ 15 w 77"/>
                <a:gd name="T45" fmla="*/ 181 h 186"/>
                <a:gd name="T46" fmla="*/ 24 w 77"/>
                <a:gd name="T47" fmla="*/ 184 h 186"/>
                <a:gd name="T48" fmla="*/ 35 w 77"/>
                <a:gd name="T49" fmla="*/ 186 h 186"/>
                <a:gd name="T50" fmla="*/ 35 w 77"/>
                <a:gd name="T51" fmla="*/ 186 h 186"/>
                <a:gd name="T52" fmla="*/ 44 w 77"/>
                <a:gd name="T53" fmla="*/ 186 h 186"/>
                <a:gd name="T54" fmla="*/ 52 w 77"/>
                <a:gd name="T55" fmla="*/ 183 h 186"/>
                <a:gd name="T56" fmla="*/ 59 w 77"/>
                <a:gd name="T57" fmla="*/ 179 h 186"/>
                <a:gd name="T58" fmla="*/ 65 w 77"/>
                <a:gd name="T59" fmla="*/ 176 h 186"/>
                <a:gd name="T60" fmla="*/ 70 w 77"/>
                <a:gd name="T61" fmla="*/ 171 h 186"/>
                <a:gd name="T62" fmla="*/ 74 w 77"/>
                <a:gd name="T63" fmla="*/ 164 h 186"/>
                <a:gd name="T64" fmla="*/ 75 w 77"/>
                <a:gd name="T65" fmla="*/ 158 h 186"/>
                <a:gd name="T66" fmla="*/ 77 w 77"/>
                <a:gd name="T67" fmla="*/ 151 h 186"/>
                <a:gd name="T68" fmla="*/ 77 w 77"/>
                <a:gd name="T69" fmla="*/ 151 h 186"/>
                <a:gd name="T70" fmla="*/ 75 w 77"/>
                <a:gd name="T71" fmla="*/ 2 h 186"/>
                <a:gd name="T72" fmla="*/ 75 w 77"/>
                <a:gd name="T73" fmla="*/ 2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" h="186">
                  <a:moveTo>
                    <a:pt x="75" y="2"/>
                  </a:moveTo>
                  <a:lnTo>
                    <a:pt x="75" y="2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8"/>
                  </a:lnTo>
                  <a:lnTo>
                    <a:pt x="65" y="164"/>
                  </a:lnTo>
                  <a:lnTo>
                    <a:pt x="60" y="169"/>
                  </a:lnTo>
                  <a:lnTo>
                    <a:pt x="55" y="174"/>
                  </a:lnTo>
                  <a:lnTo>
                    <a:pt x="47" y="178"/>
                  </a:lnTo>
                  <a:lnTo>
                    <a:pt x="40" y="179"/>
                  </a:lnTo>
                  <a:lnTo>
                    <a:pt x="30" y="179"/>
                  </a:lnTo>
                  <a:lnTo>
                    <a:pt x="22" y="179"/>
                  </a:lnTo>
                  <a:lnTo>
                    <a:pt x="14" y="176"/>
                  </a:lnTo>
                  <a:lnTo>
                    <a:pt x="7" y="171"/>
                  </a:lnTo>
                  <a:lnTo>
                    <a:pt x="0" y="166"/>
                  </a:lnTo>
                  <a:lnTo>
                    <a:pt x="7" y="174"/>
                  </a:lnTo>
                  <a:lnTo>
                    <a:pt x="15" y="181"/>
                  </a:lnTo>
                  <a:lnTo>
                    <a:pt x="24" y="184"/>
                  </a:lnTo>
                  <a:lnTo>
                    <a:pt x="35" y="186"/>
                  </a:lnTo>
                  <a:lnTo>
                    <a:pt x="44" y="186"/>
                  </a:lnTo>
                  <a:lnTo>
                    <a:pt x="52" y="183"/>
                  </a:lnTo>
                  <a:lnTo>
                    <a:pt x="59" y="179"/>
                  </a:lnTo>
                  <a:lnTo>
                    <a:pt x="65" y="176"/>
                  </a:lnTo>
                  <a:lnTo>
                    <a:pt x="70" y="171"/>
                  </a:lnTo>
                  <a:lnTo>
                    <a:pt x="74" y="164"/>
                  </a:lnTo>
                  <a:lnTo>
                    <a:pt x="75" y="158"/>
                  </a:lnTo>
                  <a:lnTo>
                    <a:pt x="77" y="151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858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09" name="Freeform 14"/>
            <p:cNvSpPr>
              <a:spLocks/>
            </p:cNvSpPr>
            <p:nvPr/>
          </p:nvSpPr>
          <p:spPr bwMode="auto">
            <a:xfrm>
              <a:off x="5331" y="3747"/>
              <a:ext cx="79" cy="259"/>
            </a:xfrm>
            <a:custGeom>
              <a:avLst/>
              <a:gdLst>
                <a:gd name="T0" fmla="*/ 77 w 79"/>
                <a:gd name="T1" fmla="*/ 80 h 259"/>
                <a:gd name="T2" fmla="*/ 77 w 79"/>
                <a:gd name="T3" fmla="*/ 80 h 259"/>
                <a:gd name="T4" fmla="*/ 75 w 79"/>
                <a:gd name="T5" fmla="*/ 80 h 259"/>
                <a:gd name="T6" fmla="*/ 72 w 79"/>
                <a:gd name="T7" fmla="*/ 80 h 259"/>
                <a:gd name="T8" fmla="*/ 70 w 79"/>
                <a:gd name="T9" fmla="*/ 82 h 259"/>
                <a:gd name="T10" fmla="*/ 70 w 79"/>
                <a:gd name="T11" fmla="*/ 82 h 259"/>
                <a:gd name="T12" fmla="*/ 70 w 79"/>
                <a:gd name="T13" fmla="*/ 231 h 259"/>
                <a:gd name="T14" fmla="*/ 70 w 79"/>
                <a:gd name="T15" fmla="*/ 231 h 259"/>
                <a:gd name="T16" fmla="*/ 69 w 79"/>
                <a:gd name="T17" fmla="*/ 236 h 259"/>
                <a:gd name="T18" fmla="*/ 67 w 79"/>
                <a:gd name="T19" fmla="*/ 241 h 259"/>
                <a:gd name="T20" fmla="*/ 60 w 79"/>
                <a:gd name="T21" fmla="*/ 248 h 259"/>
                <a:gd name="T22" fmla="*/ 50 w 79"/>
                <a:gd name="T23" fmla="*/ 251 h 259"/>
                <a:gd name="T24" fmla="*/ 40 w 79"/>
                <a:gd name="T25" fmla="*/ 253 h 259"/>
                <a:gd name="T26" fmla="*/ 40 w 79"/>
                <a:gd name="T27" fmla="*/ 253 h 259"/>
                <a:gd name="T28" fmla="*/ 32 w 79"/>
                <a:gd name="T29" fmla="*/ 253 h 259"/>
                <a:gd name="T30" fmla="*/ 25 w 79"/>
                <a:gd name="T31" fmla="*/ 249 h 259"/>
                <a:gd name="T32" fmla="*/ 20 w 79"/>
                <a:gd name="T33" fmla="*/ 244 h 259"/>
                <a:gd name="T34" fmla="*/ 17 w 79"/>
                <a:gd name="T35" fmla="*/ 238 h 259"/>
                <a:gd name="T36" fmla="*/ 17 w 79"/>
                <a:gd name="T37" fmla="*/ 238 h 259"/>
                <a:gd name="T38" fmla="*/ 12 w 79"/>
                <a:gd name="T39" fmla="*/ 231 h 259"/>
                <a:gd name="T40" fmla="*/ 10 w 79"/>
                <a:gd name="T41" fmla="*/ 223 h 259"/>
                <a:gd name="T42" fmla="*/ 10 w 79"/>
                <a:gd name="T43" fmla="*/ 223 h 259"/>
                <a:gd name="T44" fmla="*/ 10 w 79"/>
                <a:gd name="T45" fmla="*/ 34 h 259"/>
                <a:gd name="T46" fmla="*/ 10 w 79"/>
                <a:gd name="T47" fmla="*/ 34 h 259"/>
                <a:gd name="T48" fmla="*/ 10 w 79"/>
                <a:gd name="T49" fmla="*/ 29 h 259"/>
                <a:gd name="T50" fmla="*/ 12 w 79"/>
                <a:gd name="T51" fmla="*/ 24 h 259"/>
                <a:gd name="T52" fmla="*/ 14 w 79"/>
                <a:gd name="T53" fmla="*/ 19 h 259"/>
                <a:gd name="T54" fmla="*/ 17 w 79"/>
                <a:gd name="T55" fmla="*/ 12 h 259"/>
                <a:gd name="T56" fmla="*/ 24 w 79"/>
                <a:gd name="T57" fmla="*/ 7 h 259"/>
                <a:gd name="T58" fmla="*/ 32 w 79"/>
                <a:gd name="T59" fmla="*/ 4 h 259"/>
                <a:gd name="T60" fmla="*/ 42 w 79"/>
                <a:gd name="T61" fmla="*/ 2 h 259"/>
                <a:gd name="T62" fmla="*/ 42 w 79"/>
                <a:gd name="T63" fmla="*/ 2 h 259"/>
                <a:gd name="T64" fmla="*/ 35 w 79"/>
                <a:gd name="T65" fmla="*/ 0 h 259"/>
                <a:gd name="T66" fmla="*/ 35 w 79"/>
                <a:gd name="T67" fmla="*/ 0 h 259"/>
                <a:gd name="T68" fmla="*/ 27 w 79"/>
                <a:gd name="T69" fmla="*/ 0 h 259"/>
                <a:gd name="T70" fmla="*/ 22 w 79"/>
                <a:gd name="T71" fmla="*/ 2 h 259"/>
                <a:gd name="T72" fmla="*/ 15 w 79"/>
                <a:gd name="T73" fmla="*/ 5 h 259"/>
                <a:gd name="T74" fmla="*/ 10 w 79"/>
                <a:gd name="T75" fmla="*/ 9 h 259"/>
                <a:gd name="T76" fmla="*/ 7 w 79"/>
                <a:gd name="T77" fmla="*/ 14 h 259"/>
                <a:gd name="T78" fmla="*/ 4 w 79"/>
                <a:gd name="T79" fmla="*/ 20 h 259"/>
                <a:gd name="T80" fmla="*/ 2 w 79"/>
                <a:gd name="T81" fmla="*/ 27 h 259"/>
                <a:gd name="T82" fmla="*/ 2 w 79"/>
                <a:gd name="T83" fmla="*/ 34 h 259"/>
                <a:gd name="T84" fmla="*/ 2 w 79"/>
                <a:gd name="T85" fmla="*/ 34 h 259"/>
                <a:gd name="T86" fmla="*/ 2 w 79"/>
                <a:gd name="T87" fmla="*/ 34 h 259"/>
                <a:gd name="T88" fmla="*/ 0 w 79"/>
                <a:gd name="T89" fmla="*/ 226 h 259"/>
                <a:gd name="T90" fmla="*/ 0 w 79"/>
                <a:gd name="T91" fmla="*/ 226 h 259"/>
                <a:gd name="T92" fmla="*/ 2 w 79"/>
                <a:gd name="T93" fmla="*/ 236 h 259"/>
                <a:gd name="T94" fmla="*/ 5 w 79"/>
                <a:gd name="T95" fmla="*/ 246 h 259"/>
                <a:gd name="T96" fmla="*/ 5 w 79"/>
                <a:gd name="T97" fmla="*/ 246 h 259"/>
                <a:gd name="T98" fmla="*/ 12 w 79"/>
                <a:gd name="T99" fmla="*/ 251 h 259"/>
                <a:gd name="T100" fmla="*/ 19 w 79"/>
                <a:gd name="T101" fmla="*/ 256 h 259"/>
                <a:gd name="T102" fmla="*/ 27 w 79"/>
                <a:gd name="T103" fmla="*/ 259 h 259"/>
                <a:gd name="T104" fmla="*/ 35 w 79"/>
                <a:gd name="T105" fmla="*/ 259 h 259"/>
                <a:gd name="T106" fmla="*/ 35 w 79"/>
                <a:gd name="T107" fmla="*/ 259 h 259"/>
                <a:gd name="T108" fmla="*/ 45 w 79"/>
                <a:gd name="T109" fmla="*/ 259 h 259"/>
                <a:gd name="T110" fmla="*/ 52 w 79"/>
                <a:gd name="T111" fmla="*/ 258 h 259"/>
                <a:gd name="T112" fmla="*/ 60 w 79"/>
                <a:gd name="T113" fmla="*/ 254 h 259"/>
                <a:gd name="T114" fmla="*/ 65 w 79"/>
                <a:gd name="T115" fmla="*/ 249 h 259"/>
                <a:gd name="T116" fmla="*/ 70 w 79"/>
                <a:gd name="T117" fmla="*/ 244 h 259"/>
                <a:gd name="T118" fmla="*/ 74 w 79"/>
                <a:gd name="T119" fmla="*/ 238 h 259"/>
                <a:gd name="T120" fmla="*/ 77 w 79"/>
                <a:gd name="T121" fmla="*/ 231 h 259"/>
                <a:gd name="T122" fmla="*/ 79 w 79"/>
                <a:gd name="T123" fmla="*/ 225 h 259"/>
                <a:gd name="T124" fmla="*/ 77 w 79"/>
                <a:gd name="T125" fmla="*/ 80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" h="259">
                  <a:moveTo>
                    <a:pt x="77" y="80"/>
                  </a:moveTo>
                  <a:lnTo>
                    <a:pt x="77" y="80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70" y="82"/>
                  </a:lnTo>
                  <a:lnTo>
                    <a:pt x="70" y="231"/>
                  </a:lnTo>
                  <a:lnTo>
                    <a:pt x="69" y="236"/>
                  </a:lnTo>
                  <a:lnTo>
                    <a:pt x="67" y="241"/>
                  </a:lnTo>
                  <a:lnTo>
                    <a:pt x="60" y="248"/>
                  </a:lnTo>
                  <a:lnTo>
                    <a:pt x="50" y="251"/>
                  </a:lnTo>
                  <a:lnTo>
                    <a:pt x="40" y="253"/>
                  </a:lnTo>
                  <a:lnTo>
                    <a:pt x="32" y="253"/>
                  </a:lnTo>
                  <a:lnTo>
                    <a:pt x="25" y="249"/>
                  </a:lnTo>
                  <a:lnTo>
                    <a:pt x="20" y="244"/>
                  </a:lnTo>
                  <a:lnTo>
                    <a:pt x="17" y="238"/>
                  </a:lnTo>
                  <a:lnTo>
                    <a:pt x="12" y="231"/>
                  </a:lnTo>
                  <a:lnTo>
                    <a:pt x="10" y="223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2" y="24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4" y="7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2" y="34"/>
                  </a:lnTo>
                  <a:lnTo>
                    <a:pt x="0" y="226"/>
                  </a:lnTo>
                  <a:lnTo>
                    <a:pt x="2" y="236"/>
                  </a:lnTo>
                  <a:lnTo>
                    <a:pt x="5" y="246"/>
                  </a:lnTo>
                  <a:lnTo>
                    <a:pt x="12" y="251"/>
                  </a:lnTo>
                  <a:lnTo>
                    <a:pt x="19" y="256"/>
                  </a:lnTo>
                  <a:lnTo>
                    <a:pt x="27" y="259"/>
                  </a:lnTo>
                  <a:lnTo>
                    <a:pt x="35" y="259"/>
                  </a:lnTo>
                  <a:lnTo>
                    <a:pt x="45" y="259"/>
                  </a:lnTo>
                  <a:lnTo>
                    <a:pt x="52" y="258"/>
                  </a:lnTo>
                  <a:lnTo>
                    <a:pt x="60" y="254"/>
                  </a:lnTo>
                  <a:lnTo>
                    <a:pt x="65" y="249"/>
                  </a:lnTo>
                  <a:lnTo>
                    <a:pt x="70" y="244"/>
                  </a:lnTo>
                  <a:lnTo>
                    <a:pt x="74" y="238"/>
                  </a:lnTo>
                  <a:lnTo>
                    <a:pt x="77" y="231"/>
                  </a:lnTo>
                  <a:lnTo>
                    <a:pt x="79" y="225"/>
                  </a:lnTo>
                  <a:lnTo>
                    <a:pt x="77" y="80"/>
                  </a:lnTo>
                  <a:close/>
                </a:path>
              </a:pathLst>
            </a:custGeom>
            <a:solidFill>
              <a:srgbClr val="CD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0" name="Freeform 15"/>
            <p:cNvSpPr>
              <a:spLocks/>
            </p:cNvSpPr>
            <p:nvPr/>
          </p:nvSpPr>
          <p:spPr bwMode="auto">
            <a:xfrm>
              <a:off x="5355" y="3832"/>
              <a:ext cx="15" cy="115"/>
            </a:xfrm>
            <a:custGeom>
              <a:avLst/>
              <a:gdLst>
                <a:gd name="T0" fmla="*/ 15 w 15"/>
                <a:gd name="T1" fmla="*/ 106 h 115"/>
                <a:gd name="T2" fmla="*/ 15 w 15"/>
                <a:gd name="T3" fmla="*/ 106 h 115"/>
                <a:gd name="T4" fmla="*/ 13 w 15"/>
                <a:gd name="T5" fmla="*/ 105 h 115"/>
                <a:gd name="T6" fmla="*/ 10 w 15"/>
                <a:gd name="T7" fmla="*/ 101 h 115"/>
                <a:gd name="T8" fmla="*/ 6 w 15"/>
                <a:gd name="T9" fmla="*/ 96 h 115"/>
                <a:gd name="T10" fmla="*/ 5 w 15"/>
                <a:gd name="T11" fmla="*/ 86 h 115"/>
                <a:gd name="T12" fmla="*/ 5 w 15"/>
                <a:gd name="T13" fmla="*/ 86 h 115"/>
                <a:gd name="T14" fmla="*/ 6 w 15"/>
                <a:gd name="T15" fmla="*/ 43 h 115"/>
                <a:gd name="T16" fmla="*/ 5 w 15"/>
                <a:gd name="T17" fmla="*/ 0 h 115"/>
                <a:gd name="T18" fmla="*/ 5 w 15"/>
                <a:gd name="T19" fmla="*/ 0 h 115"/>
                <a:gd name="T20" fmla="*/ 3 w 15"/>
                <a:gd name="T21" fmla="*/ 0 h 115"/>
                <a:gd name="T22" fmla="*/ 0 w 15"/>
                <a:gd name="T23" fmla="*/ 2 h 115"/>
                <a:gd name="T24" fmla="*/ 0 w 15"/>
                <a:gd name="T25" fmla="*/ 2 h 115"/>
                <a:gd name="T26" fmla="*/ 0 w 15"/>
                <a:gd name="T27" fmla="*/ 85 h 115"/>
                <a:gd name="T28" fmla="*/ 0 w 15"/>
                <a:gd name="T29" fmla="*/ 85 h 115"/>
                <a:gd name="T30" fmla="*/ 1 w 15"/>
                <a:gd name="T31" fmla="*/ 101 h 115"/>
                <a:gd name="T32" fmla="*/ 5 w 15"/>
                <a:gd name="T33" fmla="*/ 110 h 115"/>
                <a:gd name="T34" fmla="*/ 8 w 15"/>
                <a:gd name="T35" fmla="*/ 113 h 115"/>
                <a:gd name="T36" fmla="*/ 13 w 15"/>
                <a:gd name="T37" fmla="*/ 115 h 115"/>
                <a:gd name="T38" fmla="*/ 13 w 15"/>
                <a:gd name="T39" fmla="*/ 115 h 115"/>
                <a:gd name="T40" fmla="*/ 15 w 15"/>
                <a:gd name="T41" fmla="*/ 113 h 115"/>
                <a:gd name="T42" fmla="*/ 15 w 15"/>
                <a:gd name="T43" fmla="*/ 110 h 115"/>
                <a:gd name="T44" fmla="*/ 15 w 15"/>
                <a:gd name="T45" fmla="*/ 106 h 115"/>
                <a:gd name="T46" fmla="*/ 15 w 15"/>
                <a:gd name="T47" fmla="*/ 106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5">
                  <a:moveTo>
                    <a:pt x="15" y="106"/>
                  </a:moveTo>
                  <a:lnTo>
                    <a:pt x="15" y="106"/>
                  </a:lnTo>
                  <a:lnTo>
                    <a:pt x="13" y="105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5" y="86"/>
                  </a:lnTo>
                  <a:lnTo>
                    <a:pt x="6" y="4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5"/>
                  </a:lnTo>
                  <a:lnTo>
                    <a:pt x="1" y="101"/>
                  </a:lnTo>
                  <a:lnTo>
                    <a:pt x="5" y="110"/>
                  </a:lnTo>
                  <a:lnTo>
                    <a:pt x="8" y="113"/>
                  </a:lnTo>
                  <a:lnTo>
                    <a:pt x="13" y="115"/>
                  </a:lnTo>
                  <a:lnTo>
                    <a:pt x="15" y="113"/>
                  </a:lnTo>
                  <a:lnTo>
                    <a:pt x="15" y="110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6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1" name="Freeform 16"/>
            <p:cNvSpPr>
              <a:spLocks/>
            </p:cNvSpPr>
            <p:nvPr/>
          </p:nvSpPr>
          <p:spPr bwMode="auto">
            <a:xfrm>
              <a:off x="5346" y="3749"/>
              <a:ext cx="35" cy="15"/>
            </a:xfrm>
            <a:custGeom>
              <a:avLst/>
              <a:gdLst>
                <a:gd name="T0" fmla="*/ 30 w 35"/>
                <a:gd name="T1" fmla="*/ 12 h 15"/>
                <a:gd name="T2" fmla="*/ 30 w 35"/>
                <a:gd name="T3" fmla="*/ 12 h 15"/>
                <a:gd name="T4" fmla="*/ 35 w 35"/>
                <a:gd name="T5" fmla="*/ 2 h 15"/>
                <a:gd name="T6" fmla="*/ 35 w 35"/>
                <a:gd name="T7" fmla="*/ 2 h 15"/>
                <a:gd name="T8" fmla="*/ 30 w 35"/>
                <a:gd name="T9" fmla="*/ 0 h 15"/>
                <a:gd name="T10" fmla="*/ 25 w 35"/>
                <a:gd name="T11" fmla="*/ 0 h 15"/>
                <a:gd name="T12" fmla="*/ 20 w 35"/>
                <a:gd name="T13" fmla="*/ 0 h 15"/>
                <a:gd name="T14" fmla="*/ 15 w 35"/>
                <a:gd name="T15" fmla="*/ 2 h 15"/>
                <a:gd name="T16" fmla="*/ 5 w 35"/>
                <a:gd name="T17" fmla="*/ 7 h 15"/>
                <a:gd name="T18" fmla="*/ 0 w 35"/>
                <a:gd name="T19" fmla="*/ 15 h 15"/>
                <a:gd name="T20" fmla="*/ 0 w 35"/>
                <a:gd name="T21" fmla="*/ 15 h 15"/>
                <a:gd name="T22" fmla="*/ 9 w 35"/>
                <a:gd name="T23" fmla="*/ 10 h 15"/>
                <a:gd name="T24" fmla="*/ 15 w 35"/>
                <a:gd name="T25" fmla="*/ 10 h 15"/>
                <a:gd name="T26" fmla="*/ 20 w 35"/>
                <a:gd name="T27" fmla="*/ 10 h 15"/>
                <a:gd name="T28" fmla="*/ 20 w 35"/>
                <a:gd name="T29" fmla="*/ 10 h 15"/>
                <a:gd name="T30" fmla="*/ 30 w 35"/>
                <a:gd name="T31" fmla="*/ 12 h 15"/>
                <a:gd name="T32" fmla="*/ 30 w 35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5">
                  <a:moveTo>
                    <a:pt x="30" y="12"/>
                  </a:moveTo>
                  <a:lnTo>
                    <a:pt x="30" y="12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5" y="7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2" name="Freeform 17"/>
            <p:cNvSpPr>
              <a:spLocks/>
            </p:cNvSpPr>
            <p:nvPr/>
          </p:nvSpPr>
          <p:spPr bwMode="auto">
            <a:xfrm>
              <a:off x="5340" y="3759"/>
              <a:ext cx="26" cy="226"/>
            </a:xfrm>
            <a:custGeom>
              <a:avLst/>
              <a:gdLst>
                <a:gd name="T0" fmla="*/ 6 w 26"/>
                <a:gd name="T1" fmla="*/ 5 h 226"/>
                <a:gd name="T2" fmla="*/ 6 w 26"/>
                <a:gd name="T3" fmla="*/ 5 h 226"/>
                <a:gd name="T4" fmla="*/ 1 w 26"/>
                <a:gd name="T5" fmla="*/ 13 h 226"/>
                <a:gd name="T6" fmla="*/ 0 w 26"/>
                <a:gd name="T7" fmla="*/ 22 h 226"/>
                <a:gd name="T8" fmla="*/ 0 w 26"/>
                <a:gd name="T9" fmla="*/ 22 h 226"/>
                <a:gd name="T10" fmla="*/ 0 w 26"/>
                <a:gd name="T11" fmla="*/ 22 h 226"/>
                <a:gd name="T12" fmla="*/ 1 w 26"/>
                <a:gd name="T13" fmla="*/ 211 h 226"/>
                <a:gd name="T14" fmla="*/ 1 w 26"/>
                <a:gd name="T15" fmla="*/ 211 h 226"/>
                <a:gd name="T16" fmla="*/ 3 w 26"/>
                <a:gd name="T17" fmla="*/ 219 h 226"/>
                <a:gd name="T18" fmla="*/ 8 w 26"/>
                <a:gd name="T19" fmla="*/ 226 h 226"/>
                <a:gd name="T20" fmla="*/ 8 w 26"/>
                <a:gd name="T21" fmla="*/ 226 h 226"/>
                <a:gd name="T22" fmla="*/ 5 w 26"/>
                <a:gd name="T23" fmla="*/ 217 h 226"/>
                <a:gd name="T24" fmla="*/ 5 w 26"/>
                <a:gd name="T25" fmla="*/ 217 h 226"/>
                <a:gd name="T26" fmla="*/ 5 w 26"/>
                <a:gd name="T27" fmla="*/ 22 h 226"/>
                <a:gd name="T28" fmla="*/ 5 w 26"/>
                <a:gd name="T29" fmla="*/ 22 h 226"/>
                <a:gd name="T30" fmla="*/ 6 w 26"/>
                <a:gd name="T31" fmla="*/ 13 h 226"/>
                <a:gd name="T32" fmla="*/ 11 w 26"/>
                <a:gd name="T33" fmla="*/ 7 h 226"/>
                <a:gd name="T34" fmla="*/ 18 w 26"/>
                <a:gd name="T35" fmla="*/ 2 h 226"/>
                <a:gd name="T36" fmla="*/ 26 w 26"/>
                <a:gd name="T37" fmla="*/ 0 h 226"/>
                <a:gd name="T38" fmla="*/ 26 w 26"/>
                <a:gd name="T39" fmla="*/ 0 h 226"/>
                <a:gd name="T40" fmla="*/ 21 w 26"/>
                <a:gd name="T41" fmla="*/ 0 h 226"/>
                <a:gd name="T42" fmla="*/ 15 w 26"/>
                <a:gd name="T43" fmla="*/ 0 h 226"/>
                <a:gd name="T44" fmla="*/ 6 w 26"/>
                <a:gd name="T45" fmla="*/ 5 h 226"/>
                <a:gd name="T46" fmla="*/ 6 w 26"/>
                <a:gd name="T47" fmla="*/ 5 h 2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226">
                  <a:moveTo>
                    <a:pt x="6" y="5"/>
                  </a:moveTo>
                  <a:lnTo>
                    <a:pt x="6" y="5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1" y="211"/>
                  </a:lnTo>
                  <a:lnTo>
                    <a:pt x="3" y="219"/>
                  </a:lnTo>
                  <a:lnTo>
                    <a:pt x="8" y="226"/>
                  </a:lnTo>
                  <a:lnTo>
                    <a:pt x="5" y="217"/>
                  </a:lnTo>
                  <a:lnTo>
                    <a:pt x="5" y="22"/>
                  </a:lnTo>
                  <a:lnTo>
                    <a:pt x="6" y="13"/>
                  </a:lnTo>
                  <a:lnTo>
                    <a:pt x="11" y="7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B8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3" name="Freeform 18"/>
            <p:cNvSpPr>
              <a:spLocks/>
            </p:cNvSpPr>
            <p:nvPr/>
          </p:nvSpPr>
          <p:spPr bwMode="auto">
            <a:xfrm>
              <a:off x="5360" y="3751"/>
              <a:ext cx="36" cy="197"/>
            </a:xfrm>
            <a:custGeom>
              <a:avLst/>
              <a:gdLst>
                <a:gd name="T0" fmla="*/ 36 w 36"/>
                <a:gd name="T1" fmla="*/ 28 h 197"/>
                <a:gd name="T2" fmla="*/ 36 w 36"/>
                <a:gd name="T3" fmla="*/ 28 h 197"/>
                <a:gd name="T4" fmla="*/ 35 w 36"/>
                <a:gd name="T5" fmla="*/ 20 h 197"/>
                <a:gd name="T6" fmla="*/ 33 w 36"/>
                <a:gd name="T7" fmla="*/ 11 h 197"/>
                <a:gd name="T8" fmla="*/ 28 w 36"/>
                <a:gd name="T9" fmla="*/ 5 h 197"/>
                <a:gd name="T10" fmla="*/ 21 w 36"/>
                <a:gd name="T11" fmla="*/ 0 h 197"/>
                <a:gd name="T12" fmla="*/ 21 w 36"/>
                <a:gd name="T13" fmla="*/ 0 h 197"/>
                <a:gd name="T14" fmla="*/ 16 w 36"/>
                <a:gd name="T15" fmla="*/ 10 h 197"/>
                <a:gd name="T16" fmla="*/ 16 w 36"/>
                <a:gd name="T17" fmla="*/ 10 h 197"/>
                <a:gd name="T18" fmla="*/ 28 w 36"/>
                <a:gd name="T19" fmla="*/ 18 h 197"/>
                <a:gd name="T20" fmla="*/ 28 w 36"/>
                <a:gd name="T21" fmla="*/ 18 h 197"/>
                <a:gd name="T22" fmla="*/ 28 w 36"/>
                <a:gd name="T23" fmla="*/ 18 h 197"/>
                <a:gd name="T24" fmla="*/ 28 w 36"/>
                <a:gd name="T25" fmla="*/ 18 h 197"/>
                <a:gd name="T26" fmla="*/ 28 w 36"/>
                <a:gd name="T27" fmla="*/ 18 h 197"/>
                <a:gd name="T28" fmla="*/ 30 w 36"/>
                <a:gd name="T29" fmla="*/ 161 h 197"/>
                <a:gd name="T30" fmla="*/ 30 w 36"/>
                <a:gd name="T31" fmla="*/ 161 h 197"/>
                <a:gd name="T32" fmla="*/ 30 w 36"/>
                <a:gd name="T33" fmla="*/ 169 h 197"/>
                <a:gd name="T34" fmla="*/ 28 w 36"/>
                <a:gd name="T35" fmla="*/ 176 h 197"/>
                <a:gd name="T36" fmla="*/ 26 w 36"/>
                <a:gd name="T37" fmla="*/ 181 h 197"/>
                <a:gd name="T38" fmla="*/ 25 w 36"/>
                <a:gd name="T39" fmla="*/ 182 h 197"/>
                <a:gd name="T40" fmla="*/ 23 w 36"/>
                <a:gd name="T41" fmla="*/ 184 h 197"/>
                <a:gd name="T42" fmla="*/ 20 w 36"/>
                <a:gd name="T43" fmla="*/ 184 h 197"/>
                <a:gd name="T44" fmla="*/ 15 w 36"/>
                <a:gd name="T45" fmla="*/ 182 h 197"/>
                <a:gd name="T46" fmla="*/ 15 w 36"/>
                <a:gd name="T47" fmla="*/ 182 h 197"/>
                <a:gd name="T48" fmla="*/ 11 w 36"/>
                <a:gd name="T49" fmla="*/ 181 h 197"/>
                <a:gd name="T50" fmla="*/ 10 w 36"/>
                <a:gd name="T51" fmla="*/ 177 h 197"/>
                <a:gd name="T52" fmla="*/ 8 w 36"/>
                <a:gd name="T53" fmla="*/ 172 h 197"/>
                <a:gd name="T54" fmla="*/ 8 w 36"/>
                <a:gd name="T55" fmla="*/ 162 h 197"/>
                <a:gd name="T56" fmla="*/ 8 w 36"/>
                <a:gd name="T57" fmla="*/ 162 h 197"/>
                <a:gd name="T58" fmla="*/ 8 w 36"/>
                <a:gd name="T59" fmla="*/ 83 h 197"/>
                <a:gd name="T60" fmla="*/ 8 w 36"/>
                <a:gd name="T61" fmla="*/ 83 h 197"/>
                <a:gd name="T62" fmla="*/ 0 w 36"/>
                <a:gd name="T63" fmla="*/ 81 h 197"/>
                <a:gd name="T64" fmla="*/ 0 w 36"/>
                <a:gd name="T65" fmla="*/ 81 h 197"/>
                <a:gd name="T66" fmla="*/ 0 w 36"/>
                <a:gd name="T67" fmla="*/ 167 h 197"/>
                <a:gd name="T68" fmla="*/ 0 w 36"/>
                <a:gd name="T69" fmla="*/ 167 h 197"/>
                <a:gd name="T70" fmla="*/ 0 w 36"/>
                <a:gd name="T71" fmla="*/ 167 h 197"/>
                <a:gd name="T72" fmla="*/ 0 w 36"/>
                <a:gd name="T73" fmla="*/ 167 h 197"/>
                <a:gd name="T74" fmla="*/ 1 w 36"/>
                <a:gd name="T75" fmla="*/ 177 h 197"/>
                <a:gd name="T76" fmla="*/ 5 w 36"/>
                <a:gd name="T77" fmla="*/ 182 h 197"/>
                <a:gd name="T78" fmla="*/ 8 w 36"/>
                <a:gd name="T79" fmla="*/ 186 h 197"/>
                <a:gd name="T80" fmla="*/ 10 w 36"/>
                <a:gd name="T81" fmla="*/ 187 h 197"/>
                <a:gd name="T82" fmla="*/ 10 w 36"/>
                <a:gd name="T83" fmla="*/ 187 h 197"/>
                <a:gd name="T84" fmla="*/ 8 w 36"/>
                <a:gd name="T85" fmla="*/ 191 h 197"/>
                <a:gd name="T86" fmla="*/ 6 w 36"/>
                <a:gd name="T87" fmla="*/ 192 h 197"/>
                <a:gd name="T88" fmla="*/ 5 w 36"/>
                <a:gd name="T89" fmla="*/ 194 h 197"/>
                <a:gd name="T90" fmla="*/ 5 w 36"/>
                <a:gd name="T91" fmla="*/ 194 h 197"/>
                <a:gd name="T92" fmla="*/ 11 w 36"/>
                <a:gd name="T93" fmla="*/ 196 h 197"/>
                <a:gd name="T94" fmla="*/ 16 w 36"/>
                <a:gd name="T95" fmla="*/ 197 h 197"/>
                <a:gd name="T96" fmla="*/ 21 w 36"/>
                <a:gd name="T97" fmla="*/ 196 h 197"/>
                <a:gd name="T98" fmla="*/ 26 w 36"/>
                <a:gd name="T99" fmla="*/ 194 h 197"/>
                <a:gd name="T100" fmla="*/ 31 w 36"/>
                <a:gd name="T101" fmla="*/ 189 h 197"/>
                <a:gd name="T102" fmla="*/ 35 w 36"/>
                <a:gd name="T103" fmla="*/ 182 h 197"/>
                <a:gd name="T104" fmla="*/ 36 w 36"/>
                <a:gd name="T105" fmla="*/ 172 h 197"/>
                <a:gd name="T106" fmla="*/ 36 w 36"/>
                <a:gd name="T107" fmla="*/ 172 h 197"/>
                <a:gd name="T108" fmla="*/ 36 w 36"/>
                <a:gd name="T109" fmla="*/ 28 h 197"/>
                <a:gd name="T110" fmla="*/ 36 w 36"/>
                <a:gd name="T111" fmla="*/ 28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" h="197">
                  <a:moveTo>
                    <a:pt x="36" y="28"/>
                  </a:moveTo>
                  <a:lnTo>
                    <a:pt x="36" y="28"/>
                  </a:lnTo>
                  <a:lnTo>
                    <a:pt x="35" y="20"/>
                  </a:lnTo>
                  <a:lnTo>
                    <a:pt x="33" y="11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6" y="10"/>
                  </a:lnTo>
                  <a:lnTo>
                    <a:pt x="28" y="18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28" y="176"/>
                  </a:lnTo>
                  <a:lnTo>
                    <a:pt x="26" y="181"/>
                  </a:lnTo>
                  <a:lnTo>
                    <a:pt x="25" y="182"/>
                  </a:lnTo>
                  <a:lnTo>
                    <a:pt x="23" y="184"/>
                  </a:lnTo>
                  <a:lnTo>
                    <a:pt x="20" y="184"/>
                  </a:lnTo>
                  <a:lnTo>
                    <a:pt x="15" y="182"/>
                  </a:lnTo>
                  <a:lnTo>
                    <a:pt x="11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2"/>
                  </a:lnTo>
                  <a:lnTo>
                    <a:pt x="8" y="83"/>
                  </a:lnTo>
                  <a:lnTo>
                    <a:pt x="0" y="81"/>
                  </a:lnTo>
                  <a:lnTo>
                    <a:pt x="0" y="167"/>
                  </a:lnTo>
                  <a:lnTo>
                    <a:pt x="1" y="177"/>
                  </a:lnTo>
                  <a:lnTo>
                    <a:pt x="5" y="182"/>
                  </a:lnTo>
                  <a:lnTo>
                    <a:pt x="8" y="186"/>
                  </a:lnTo>
                  <a:lnTo>
                    <a:pt x="10" y="187"/>
                  </a:lnTo>
                  <a:lnTo>
                    <a:pt x="8" y="191"/>
                  </a:lnTo>
                  <a:lnTo>
                    <a:pt x="6" y="192"/>
                  </a:lnTo>
                  <a:lnTo>
                    <a:pt x="5" y="194"/>
                  </a:lnTo>
                  <a:lnTo>
                    <a:pt x="11" y="196"/>
                  </a:lnTo>
                  <a:lnTo>
                    <a:pt x="16" y="197"/>
                  </a:lnTo>
                  <a:lnTo>
                    <a:pt x="21" y="196"/>
                  </a:lnTo>
                  <a:lnTo>
                    <a:pt x="26" y="194"/>
                  </a:lnTo>
                  <a:lnTo>
                    <a:pt x="31" y="189"/>
                  </a:lnTo>
                  <a:lnTo>
                    <a:pt x="35" y="182"/>
                  </a:lnTo>
                  <a:lnTo>
                    <a:pt x="36" y="172"/>
                  </a:lnTo>
                  <a:lnTo>
                    <a:pt x="36" y="28"/>
                  </a:lnTo>
                  <a:close/>
                </a:path>
              </a:pathLst>
            </a:custGeom>
            <a:solidFill>
              <a:srgbClr val="85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4" name="Freeform 19"/>
            <p:cNvSpPr>
              <a:spLocks/>
            </p:cNvSpPr>
            <p:nvPr/>
          </p:nvSpPr>
          <p:spPr bwMode="auto">
            <a:xfrm>
              <a:off x="5373" y="3761"/>
              <a:ext cx="17" cy="176"/>
            </a:xfrm>
            <a:custGeom>
              <a:avLst/>
              <a:gdLst>
                <a:gd name="T0" fmla="*/ 17 w 17"/>
                <a:gd name="T1" fmla="*/ 151 h 176"/>
                <a:gd name="T2" fmla="*/ 17 w 17"/>
                <a:gd name="T3" fmla="*/ 151 h 176"/>
                <a:gd name="T4" fmla="*/ 15 w 17"/>
                <a:gd name="T5" fmla="*/ 8 h 176"/>
                <a:gd name="T6" fmla="*/ 15 w 17"/>
                <a:gd name="T7" fmla="*/ 8 h 176"/>
                <a:gd name="T8" fmla="*/ 15 w 17"/>
                <a:gd name="T9" fmla="*/ 8 h 176"/>
                <a:gd name="T10" fmla="*/ 15 w 17"/>
                <a:gd name="T11" fmla="*/ 8 h 176"/>
                <a:gd name="T12" fmla="*/ 12 w 17"/>
                <a:gd name="T13" fmla="*/ 3 h 176"/>
                <a:gd name="T14" fmla="*/ 7 w 17"/>
                <a:gd name="T15" fmla="*/ 0 h 176"/>
                <a:gd name="T16" fmla="*/ 0 w 17"/>
                <a:gd name="T17" fmla="*/ 0 h 176"/>
                <a:gd name="T18" fmla="*/ 0 w 17"/>
                <a:gd name="T19" fmla="*/ 0 h 176"/>
                <a:gd name="T20" fmla="*/ 3 w 17"/>
                <a:gd name="T21" fmla="*/ 1 h 176"/>
                <a:gd name="T22" fmla="*/ 8 w 17"/>
                <a:gd name="T23" fmla="*/ 8 h 176"/>
                <a:gd name="T24" fmla="*/ 8 w 17"/>
                <a:gd name="T25" fmla="*/ 8 h 176"/>
                <a:gd name="T26" fmla="*/ 10 w 17"/>
                <a:gd name="T27" fmla="*/ 89 h 176"/>
                <a:gd name="T28" fmla="*/ 10 w 17"/>
                <a:gd name="T29" fmla="*/ 171 h 176"/>
                <a:gd name="T30" fmla="*/ 10 w 17"/>
                <a:gd name="T31" fmla="*/ 171 h 176"/>
                <a:gd name="T32" fmla="*/ 8 w 17"/>
                <a:gd name="T33" fmla="*/ 171 h 176"/>
                <a:gd name="T34" fmla="*/ 7 w 17"/>
                <a:gd name="T35" fmla="*/ 172 h 176"/>
                <a:gd name="T36" fmla="*/ 2 w 17"/>
                <a:gd name="T37" fmla="*/ 172 h 176"/>
                <a:gd name="T38" fmla="*/ 2 w 17"/>
                <a:gd name="T39" fmla="*/ 172 h 176"/>
                <a:gd name="T40" fmla="*/ 5 w 17"/>
                <a:gd name="T41" fmla="*/ 174 h 176"/>
                <a:gd name="T42" fmla="*/ 8 w 17"/>
                <a:gd name="T43" fmla="*/ 176 h 176"/>
                <a:gd name="T44" fmla="*/ 12 w 17"/>
                <a:gd name="T45" fmla="*/ 174 h 176"/>
                <a:gd name="T46" fmla="*/ 13 w 17"/>
                <a:gd name="T47" fmla="*/ 172 h 176"/>
                <a:gd name="T48" fmla="*/ 15 w 17"/>
                <a:gd name="T49" fmla="*/ 169 h 176"/>
                <a:gd name="T50" fmla="*/ 17 w 17"/>
                <a:gd name="T51" fmla="*/ 161 h 176"/>
                <a:gd name="T52" fmla="*/ 17 w 17"/>
                <a:gd name="T53" fmla="*/ 151 h 176"/>
                <a:gd name="T54" fmla="*/ 17 w 17"/>
                <a:gd name="T55" fmla="*/ 151 h 1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" h="176">
                  <a:moveTo>
                    <a:pt x="17" y="151"/>
                  </a:moveTo>
                  <a:lnTo>
                    <a:pt x="17" y="151"/>
                  </a:lnTo>
                  <a:lnTo>
                    <a:pt x="15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8"/>
                  </a:lnTo>
                  <a:lnTo>
                    <a:pt x="10" y="89"/>
                  </a:lnTo>
                  <a:lnTo>
                    <a:pt x="10" y="171"/>
                  </a:lnTo>
                  <a:lnTo>
                    <a:pt x="8" y="171"/>
                  </a:lnTo>
                  <a:lnTo>
                    <a:pt x="7" y="172"/>
                  </a:lnTo>
                  <a:lnTo>
                    <a:pt x="2" y="172"/>
                  </a:lnTo>
                  <a:lnTo>
                    <a:pt x="5" y="174"/>
                  </a:lnTo>
                  <a:lnTo>
                    <a:pt x="8" y="176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5" y="169"/>
                  </a:lnTo>
                  <a:lnTo>
                    <a:pt x="17" y="161"/>
                  </a:lnTo>
                  <a:lnTo>
                    <a:pt x="17" y="151"/>
                  </a:lnTo>
                  <a:close/>
                </a:path>
              </a:pathLst>
            </a:custGeom>
            <a:solidFill>
              <a:srgbClr val="C3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5" name="Rectangle 20"/>
            <p:cNvSpPr>
              <a:spLocks noChangeArrowheads="1"/>
            </p:cNvSpPr>
            <p:nvPr/>
          </p:nvSpPr>
          <p:spPr bwMode="auto">
            <a:xfrm>
              <a:off x="5403" y="3830"/>
              <a:ext cx="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6" name="Freeform 21"/>
            <p:cNvSpPr>
              <a:spLocks/>
            </p:cNvSpPr>
            <p:nvPr/>
          </p:nvSpPr>
          <p:spPr bwMode="auto">
            <a:xfrm>
              <a:off x="5335" y="3776"/>
              <a:ext cx="31" cy="229"/>
            </a:xfrm>
            <a:custGeom>
              <a:avLst/>
              <a:gdLst>
                <a:gd name="T0" fmla="*/ 0 w 31"/>
                <a:gd name="T1" fmla="*/ 1 h 229"/>
                <a:gd name="T2" fmla="*/ 0 w 31"/>
                <a:gd name="T3" fmla="*/ 192 h 229"/>
                <a:gd name="T4" fmla="*/ 0 w 31"/>
                <a:gd name="T5" fmla="*/ 192 h 229"/>
                <a:gd name="T6" fmla="*/ 0 w 31"/>
                <a:gd name="T7" fmla="*/ 202 h 229"/>
                <a:gd name="T8" fmla="*/ 1 w 31"/>
                <a:gd name="T9" fmla="*/ 207 h 229"/>
                <a:gd name="T10" fmla="*/ 3 w 31"/>
                <a:gd name="T11" fmla="*/ 214 h 229"/>
                <a:gd name="T12" fmla="*/ 8 w 31"/>
                <a:gd name="T13" fmla="*/ 219 h 229"/>
                <a:gd name="T14" fmla="*/ 13 w 31"/>
                <a:gd name="T15" fmla="*/ 224 h 229"/>
                <a:gd name="T16" fmla="*/ 20 w 31"/>
                <a:gd name="T17" fmla="*/ 227 h 229"/>
                <a:gd name="T18" fmla="*/ 30 w 31"/>
                <a:gd name="T19" fmla="*/ 229 h 229"/>
                <a:gd name="T20" fmla="*/ 30 w 31"/>
                <a:gd name="T21" fmla="*/ 229 h 229"/>
                <a:gd name="T22" fmla="*/ 31 w 31"/>
                <a:gd name="T23" fmla="*/ 227 h 229"/>
                <a:gd name="T24" fmla="*/ 31 w 31"/>
                <a:gd name="T25" fmla="*/ 227 h 229"/>
                <a:gd name="T26" fmla="*/ 30 w 31"/>
                <a:gd name="T27" fmla="*/ 225 h 229"/>
                <a:gd name="T28" fmla="*/ 30 w 31"/>
                <a:gd name="T29" fmla="*/ 225 h 229"/>
                <a:gd name="T30" fmla="*/ 21 w 31"/>
                <a:gd name="T31" fmla="*/ 224 h 229"/>
                <a:gd name="T32" fmla="*/ 15 w 31"/>
                <a:gd name="T33" fmla="*/ 222 h 229"/>
                <a:gd name="T34" fmla="*/ 10 w 31"/>
                <a:gd name="T35" fmla="*/ 217 h 229"/>
                <a:gd name="T36" fmla="*/ 6 w 31"/>
                <a:gd name="T37" fmla="*/ 212 h 229"/>
                <a:gd name="T38" fmla="*/ 3 w 31"/>
                <a:gd name="T39" fmla="*/ 200 h 229"/>
                <a:gd name="T40" fmla="*/ 1 w 31"/>
                <a:gd name="T41" fmla="*/ 192 h 229"/>
                <a:gd name="T42" fmla="*/ 1 w 31"/>
                <a:gd name="T43" fmla="*/ 1 h 229"/>
                <a:gd name="T44" fmla="*/ 1 w 31"/>
                <a:gd name="T45" fmla="*/ 1 h 229"/>
                <a:gd name="T46" fmla="*/ 1 w 31"/>
                <a:gd name="T47" fmla="*/ 0 h 229"/>
                <a:gd name="T48" fmla="*/ 1 w 31"/>
                <a:gd name="T49" fmla="*/ 0 h 229"/>
                <a:gd name="T50" fmla="*/ 0 w 31"/>
                <a:gd name="T51" fmla="*/ 1 h 229"/>
                <a:gd name="T52" fmla="*/ 0 w 31"/>
                <a:gd name="T53" fmla="*/ 1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229">
                  <a:moveTo>
                    <a:pt x="0" y="1"/>
                  </a:moveTo>
                  <a:lnTo>
                    <a:pt x="0" y="192"/>
                  </a:lnTo>
                  <a:lnTo>
                    <a:pt x="0" y="202"/>
                  </a:lnTo>
                  <a:lnTo>
                    <a:pt x="1" y="207"/>
                  </a:lnTo>
                  <a:lnTo>
                    <a:pt x="3" y="214"/>
                  </a:lnTo>
                  <a:lnTo>
                    <a:pt x="8" y="219"/>
                  </a:lnTo>
                  <a:lnTo>
                    <a:pt x="13" y="224"/>
                  </a:lnTo>
                  <a:lnTo>
                    <a:pt x="20" y="227"/>
                  </a:lnTo>
                  <a:lnTo>
                    <a:pt x="30" y="229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21" y="224"/>
                  </a:lnTo>
                  <a:lnTo>
                    <a:pt x="15" y="222"/>
                  </a:lnTo>
                  <a:lnTo>
                    <a:pt x="10" y="217"/>
                  </a:lnTo>
                  <a:lnTo>
                    <a:pt x="6" y="212"/>
                  </a:lnTo>
                  <a:lnTo>
                    <a:pt x="3" y="200"/>
                  </a:lnTo>
                  <a:lnTo>
                    <a:pt x="1" y="19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7" name="Line 22"/>
            <p:cNvSpPr>
              <a:spLocks noChangeShapeType="1"/>
            </p:cNvSpPr>
            <p:nvPr/>
          </p:nvSpPr>
          <p:spPr bwMode="auto">
            <a:xfrm>
              <a:off x="5405" y="3829"/>
              <a:ext cx="1" cy="138"/>
            </a:xfrm>
            <a:prstGeom prst="line">
              <a:avLst/>
            </a:prstGeom>
            <a:noFill/>
            <a:ln w="4763">
              <a:solidFill>
                <a:srgbClr val="7073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3799" name="Rectangle 23"/>
          <p:cNvSpPr>
            <a:spLocks noChangeArrowheads="1"/>
          </p:cNvSpPr>
          <p:nvPr/>
        </p:nvSpPr>
        <p:spPr bwMode="auto">
          <a:xfrm>
            <a:off x="984250" y="3500438"/>
            <a:ext cx="7632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2800"/>
              <a:t>顧客在綜合考慮了取得產品的</a:t>
            </a:r>
            <a:r>
              <a:rPr lang="zh-TW" altLang="en-US" sz="2800">
                <a:solidFill>
                  <a:srgbClr val="FF0000"/>
                </a:solidFill>
              </a:rPr>
              <a:t>成本</a:t>
            </a:r>
            <a:r>
              <a:rPr lang="en-US" altLang="zh-TW" sz="2800">
                <a:solidFill>
                  <a:srgbClr val="FF0000"/>
                </a:solidFill>
              </a:rPr>
              <a:t>/</a:t>
            </a:r>
            <a:r>
              <a:rPr lang="zh-TW" altLang="en-US" sz="2800">
                <a:solidFill>
                  <a:srgbClr val="FF0000"/>
                </a:solidFill>
              </a:rPr>
              <a:t>代價</a:t>
            </a:r>
            <a:r>
              <a:rPr lang="zh-TW" altLang="en-US" sz="2800"/>
              <a:t>與</a:t>
            </a:r>
          </a:p>
          <a:p>
            <a:pPr>
              <a:lnSpc>
                <a:spcPct val="125000"/>
              </a:lnSpc>
            </a:pPr>
            <a:r>
              <a:rPr lang="zh-TW" altLang="en-US" sz="2800"/>
              <a:t>所得到的</a:t>
            </a:r>
            <a:r>
              <a:rPr lang="zh-TW" altLang="en-US" sz="2800">
                <a:solidFill>
                  <a:srgbClr val="FF0000"/>
                </a:solidFill>
              </a:rPr>
              <a:t>品質</a:t>
            </a:r>
            <a:r>
              <a:rPr lang="en-US" altLang="zh-TW" sz="2800">
                <a:solidFill>
                  <a:srgbClr val="FF0000"/>
                </a:solidFill>
              </a:rPr>
              <a:t>/</a:t>
            </a:r>
            <a:r>
              <a:rPr lang="zh-TW" altLang="en-US" sz="2800">
                <a:solidFill>
                  <a:srgbClr val="FF0000"/>
                </a:solidFill>
              </a:rPr>
              <a:t>利益</a:t>
            </a:r>
            <a:r>
              <a:rPr lang="zh-TW" altLang="en-US" sz="2800"/>
              <a:t>之後，所作出的</a:t>
            </a:r>
            <a:r>
              <a:rPr lang="zh-TW" altLang="en-US" sz="2800">
                <a:solidFill>
                  <a:srgbClr val="FF0000"/>
                </a:solidFill>
              </a:rPr>
              <a:t>效益評估</a:t>
            </a:r>
            <a:r>
              <a:rPr lang="zh-TW" altLang="en-US" sz="2800"/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2C472C5-F846-4DAC-85FB-7F72D085D54A}" type="slidenum">
              <a:rPr lang="en-US" altLang="zh-TW" sz="1400"/>
              <a:pPr eaLnBrk="1" hangingPunct="1"/>
              <a:t>28</a:t>
            </a:fld>
            <a:r>
              <a:rPr lang="en-US" altLang="zh-TW" sz="1400"/>
              <a:t>/37</a:t>
            </a:r>
          </a:p>
        </p:txBody>
      </p:sp>
      <p:sp>
        <p:nvSpPr>
          <p:cNvPr id="34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四、顧客知覺價值</a:t>
            </a:r>
            <a:r>
              <a:rPr lang="en-US" altLang="zh-TW" sz="2400" dirty="0" smtClean="0">
                <a:solidFill>
                  <a:srgbClr val="FF9900"/>
                </a:solidFill>
              </a:rPr>
              <a:t>3/5</a:t>
            </a:r>
          </a:p>
        </p:txBody>
      </p:sp>
      <p:sp>
        <p:nvSpPr>
          <p:cNvPr id="34828" name="Rectangle 3"/>
          <p:cNvSpPr>
            <a:spLocks noChangeArrowheads="1"/>
          </p:cNvSpPr>
          <p:nvPr/>
        </p:nvSpPr>
        <p:spPr bwMode="auto">
          <a:xfrm>
            <a:off x="34925" y="3140075"/>
            <a:ext cx="6084888" cy="36734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9" name="Rectangle 4"/>
          <p:cNvSpPr>
            <a:spLocks noChangeArrowheads="1"/>
          </p:cNvSpPr>
          <p:nvPr/>
        </p:nvSpPr>
        <p:spPr bwMode="auto">
          <a:xfrm>
            <a:off x="4500563" y="2347913"/>
            <a:ext cx="1439862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4830" name="AutoShape 5"/>
          <p:cNvSpPr>
            <a:spLocks noChangeArrowheads="1"/>
          </p:cNvSpPr>
          <p:nvPr/>
        </p:nvSpPr>
        <p:spPr bwMode="auto">
          <a:xfrm>
            <a:off x="2916238" y="2347913"/>
            <a:ext cx="1439862" cy="720725"/>
          </a:xfrm>
          <a:prstGeom prst="homePlate">
            <a:avLst>
              <a:gd name="adj" fmla="val 499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4831" name="AutoShape 6"/>
          <p:cNvSpPr>
            <a:spLocks noChangeArrowheads="1"/>
          </p:cNvSpPr>
          <p:nvPr/>
        </p:nvSpPr>
        <p:spPr bwMode="auto">
          <a:xfrm>
            <a:off x="1331913" y="2347913"/>
            <a:ext cx="1438275" cy="720725"/>
          </a:xfrm>
          <a:prstGeom prst="homePlate">
            <a:avLst>
              <a:gd name="adj" fmla="val 4989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4832" name="Rectangle 7"/>
          <p:cNvSpPr>
            <a:spLocks noChangeArrowheads="1"/>
          </p:cNvSpPr>
          <p:nvPr/>
        </p:nvSpPr>
        <p:spPr bwMode="auto">
          <a:xfrm>
            <a:off x="1368425" y="2490788"/>
            <a:ext cx="109855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購買之前</a:t>
            </a:r>
          </a:p>
        </p:txBody>
      </p:sp>
      <p:sp>
        <p:nvSpPr>
          <p:cNvPr id="34833" name="Rectangle 8"/>
          <p:cNvSpPr>
            <a:spLocks noChangeArrowheads="1"/>
          </p:cNvSpPr>
          <p:nvPr/>
        </p:nvSpPr>
        <p:spPr bwMode="auto">
          <a:xfrm>
            <a:off x="2952750" y="2490788"/>
            <a:ext cx="109855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購買當中</a:t>
            </a:r>
          </a:p>
        </p:txBody>
      </p:sp>
      <p:sp>
        <p:nvSpPr>
          <p:cNvPr id="34834" name="Rectangle 9"/>
          <p:cNvSpPr>
            <a:spLocks noChangeArrowheads="1"/>
          </p:cNvSpPr>
          <p:nvPr/>
        </p:nvSpPr>
        <p:spPr bwMode="auto">
          <a:xfrm>
            <a:off x="4662488" y="2490788"/>
            <a:ext cx="109855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購買之後</a:t>
            </a:r>
          </a:p>
        </p:txBody>
      </p:sp>
      <p:sp>
        <p:nvSpPr>
          <p:cNvPr id="34835" name="Rectangle 10"/>
          <p:cNvSpPr>
            <a:spLocks noChangeArrowheads="1"/>
          </p:cNvSpPr>
          <p:nvPr/>
        </p:nvSpPr>
        <p:spPr bwMode="auto">
          <a:xfrm>
            <a:off x="287338" y="3716338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成本</a:t>
            </a:r>
            <a:r>
              <a:rPr lang="en-US" altLang="zh-TW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/</a:t>
            </a:r>
          </a:p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代價</a:t>
            </a:r>
          </a:p>
        </p:txBody>
      </p:sp>
      <p:sp>
        <p:nvSpPr>
          <p:cNvPr id="34836" name="Rectangle 11"/>
          <p:cNvSpPr>
            <a:spLocks noChangeArrowheads="1"/>
          </p:cNvSpPr>
          <p:nvPr/>
        </p:nvSpPr>
        <p:spPr bwMode="auto">
          <a:xfrm>
            <a:off x="250825" y="5445125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品質</a:t>
            </a:r>
            <a:r>
              <a:rPr lang="en-US" altLang="zh-TW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/</a:t>
            </a:r>
          </a:p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利益</a:t>
            </a:r>
          </a:p>
        </p:txBody>
      </p:sp>
      <p:sp>
        <p:nvSpPr>
          <p:cNvPr id="34837" name="Line 12"/>
          <p:cNvSpPr>
            <a:spLocks noChangeShapeType="1"/>
          </p:cNvSpPr>
          <p:nvPr/>
        </p:nvSpPr>
        <p:spPr bwMode="auto">
          <a:xfrm>
            <a:off x="107950" y="4941888"/>
            <a:ext cx="6011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38" name="Line 13"/>
          <p:cNvSpPr>
            <a:spLocks noChangeShapeType="1"/>
          </p:cNvSpPr>
          <p:nvPr/>
        </p:nvSpPr>
        <p:spPr bwMode="auto">
          <a:xfrm>
            <a:off x="1187450" y="32115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39" name="Line 14"/>
          <p:cNvSpPr>
            <a:spLocks noChangeShapeType="1"/>
          </p:cNvSpPr>
          <p:nvPr/>
        </p:nvSpPr>
        <p:spPr bwMode="auto">
          <a:xfrm>
            <a:off x="34925" y="6740525"/>
            <a:ext cx="5976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40" name="Line 15"/>
          <p:cNvSpPr>
            <a:spLocks noChangeShapeType="1"/>
          </p:cNvSpPr>
          <p:nvPr/>
        </p:nvSpPr>
        <p:spPr bwMode="auto">
          <a:xfrm>
            <a:off x="107950" y="3211513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41" name="Line 16"/>
          <p:cNvSpPr>
            <a:spLocks noChangeShapeType="1"/>
          </p:cNvSpPr>
          <p:nvPr/>
        </p:nvSpPr>
        <p:spPr bwMode="auto">
          <a:xfrm>
            <a:off x="6083300" y="32115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42" name="Line 17"/>
          <p:cNvSpPr>
            <a:spLocks noChangeShapeType="1"/>
          </p:cNvSpPr>
          <p:nvPr/>
        </p:nvSpPr>
        <p:spPr bwMode="auto">
          <a:xfrm>
            <a:off x="2843213" y="32115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43" name="Line 18"/>
          <p:cNvSpPr>
            <a:spLocks noChangeShapeType="1"/>
          </p:cNvSpPr>
          <p:nvPr/>
        </p:nvSpPr>
        <p:spPr bwMode="auto">
          <a:xfrm>
            <a:off x="4498975" y="32115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87411" name="Group 19"/>
          <p:cNvGrpSpPr>
            <a:grpSpLocks/>
          </p:cNvGrpSpPr>
          <p:nvPr/>
        </p:nvGrpSpPr>
        <p:grpSpPr bwMode="auto">
          <a:xfrm>
            <a:off x="6083300" y="3714750"/>
            <a:ext cx="1423988" cy="2376488"/>
            <a:chOff x="3809" y="1932"/>
            <a:chExt cx="897" cy="1497"/>
          </a:xfrm>
        </p:grpSpPr>
        <p:sp>
          <p:nvSpPr>
            <p:cNvPr id="34879" name="AutoShape 20"/>
            <p:cNvSpPr>
              <a:spLocks noChangeArrowheads="1"/>
            </p:cNvSpPr>
            <p:nvPr/>
          </p:nvSpPr>
          <p:spPr bwMode="auto">
            <a:xfrm>
              <a:off x="3809" y="1932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0" name="AutoShape 21"/>
            <p:cNvSpPr>
              <a:spLocks noChangeArrowheads="1"/>
            </p:cNvSpPr>
            <p:nvPr/>
          </p:nvSpPr>
          <p:spPr bwMode="auto">
            <a:xfrm>
              <a:off x="3809" y="3021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1" name="Rectangle 22"/>
            <p:cNvSpPr>
              <a:spLocks noChangeArrowheads="1"/>
            </p:cNvSpPr>
            <p:nvPr/>
          </p:nvSpPr>
          <p:spPr bwMode="auto">
            <a:xfrm>
              <a:off x="4036" y="1932"/>
              <a:ext cx="670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整體</a:t>
              </a:r>
            </a:p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成本</a:t>
              </a:r>
              <a:r>
                <a:rPr lang="en-US" altLang="zh-TW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/</a:t>
              </a:r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代價</a:t>
              </a:r>
            </a:p>
          </p:txBody>
        </p:sp>
        <p:sp>
          <p:nvSpPr>
            <p:cNvPr id="34882" name="Rectangle 23"/>
            <p:cNvSpPr>
              <a:spLocks noChangeArrowheads="1"/>
            </p:cNvSpPr>
            <p:nvPr/>
          </p:nvSpPr>
          <p:spPr bwMode="auto">
            <a:xfrm>
              <a:off x="4036" y="3021"/>
              <a:ext cx="670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整體</a:t>
              </a:r>
            </a:p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品質</a:t>
              </a:r>
              <a:r>
                <a:rPr lang="en-US" altLang="zh-TW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/</a:t>
              </a:r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利益</a:t>
              </a:r>
            </a:p>
          </p:txBody>
        </p:sp>
      </p:grpSp>
      <p:grpSp>
        <p:nvGrpSpPr>
          <p:cNvPr id="187416" name="Group 24"/>
          <p:cNvGrpSpPr>
            <a:grpSpLocks/>
          </p:cNvGrpSpPr>
          <p:nvPr/>
        </p:nvGrpSpPr>
        <p:grpSpPr bwMode="auto">
          <a:xfrm>
            <a:off x="7523163" y="4003675"/>
            <a:ext cx="1585912" cy="1800225"/>
            <a:chOff x="4716" y="2114"/>
            <a:chExt cx="999" cy="1134"/>
          </a:xfrm>
        </p:grpSpPr>
        <p:sp>
          <p:nvSpPr>
            <p:cNvPr id="34874" name="Rectangle 25"/>
            <p:cNvSpPr>
              <a:spLocks noChangeArrowheads="1"/>
            </p:cNvSpPr>
            <p:nvPr/>
          </p:nvSpPr>
          <p:spPr bwMode="auto">
            <a:xfrm>
              <a:off x="5080" y="2477"/>
              <a:ext cx="635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TW" altLang="en-US" sz="16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顧客</a:t>
              </a:r>
            </a:p>
            <a:p>
              <a:pPr algn="ctr"/>
              <a:r>
                <a:rPr lang="zh-TW" altLang="en-US" sz="16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知覺價值</a:t>
              </a:r>
            </a:p>
          </p:txBody>
        </p:sp>
        <p:sp>
          <p:nvSpPr>
            <p:cNvPr id="34875" name="Line 26"/>
            <p:cNvSpPr>
              <a:spLocks noChangeShapeType="1"/>
            </p:cNvSpPr>
            <p:nvPr/>
          </p:nvSpPr>
          <p:spPr bwMode="auto">
            <a:xfrm>
              <a:off x="4852" y="2114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6" name="Line 27"/>
            <p:cNvSpPr>
              <a:spLocks noChangeShapeType="1"/>
            </p:cNvSpPr>
            <p:nvPr/>
          </p:nvSpPr>
          <p:spPr bwMode="auto">
            <a:xfrm>
              <a:off x="4716" y="211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7" name="Line 28"/>
            <p:cNvSpPr>
              <a:spLocks noChangeShapeType="1"/>
            </p:cNvSpPr>
            <p:nvPr/>
          </p:nvSpPr>
          <p:spPr bwMode="auto">
            <a:xfrm>
              <a:off x="471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8" name="AutoShape 29"/>
            <p:cNvSpPr>
              <a:spLocks noChangeArrowheads="1"/>
            </p:cNvSpPr>
            <p:nvPr/>
          </p:nvSpPr>
          <p:spPr bwMode="auto">
            <a:xfrm>
              <a:off x="4852" y="2477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7423" name="Group 31"/>
          <p:cNvGrpSpPr>
            <a:grpSpLocks/>
          </p:cNvGrpSpPr>
          <p:nvPr/>
        </p:nvGrpSpPr>
        <p:grpSpPr bwMode="auto">
          <a:xfrm>
            <a:off x="1403350" y="3140075"/>
            <a:ext cx="4681538" cy="1800225"/>
            <a:chOff x="861" y="1570"/>
            <a:chExt cx="2949" cy="1134"/>
          </a:xfrm>
        </p:grpSpPr>
        <p:sp>
          <p:nvSpPr>
            <p:cNvPr id="34861" name="Rectangle 32"/>
            <p:cNvSpPr>
              <a:spLocks noChangeArrowheads="1"/>
            </p:cNvSpPr>
            <p:nvPr/>
          </p:nvSpPr>
          <p:spPr bwMode="auto">
            <a:xfrm>
              <a:off x="877" y="1720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蒐集成本</a:t>
              </a:r>
            </a:p>
          </p:txBody>
        </p:sp>
        <p:sp>
          <p:nvSpPr>
            <p:cNvPr id="34862" name="Rectangle 33"/>
            <p:cNvSpPr>
              <a:spLocks noChangeArrowheads="1"/>
            </p:cNvSpPr>
            <p:nvPr/>
          </p:nvSpPr>
          <p:spPr bwMode="auto">
            <a:xfrm>
              <a:off x="1956" y="1933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產品金額</a:t>
              </a:r>
            </a:p>
          </p:txBody>
        </p:sp>
        <p:sp>
          <p:nvSpPr>
            <p:cNvPr id="34863" name="Rectangle 34"/>
            <p:cNvSpPr>
              <a:spLocks noChangeArrowheads="1"/>
            </p:cNvSpPr>
            <p:nvPr/>
          </p:nvSpPr>
          <p:spPr bwMode="auto">
            <a:xfrm>
              <a:off x="1949" y="240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心力代價</a:t>
              </a:r>
            </a:p>
          </p:txBody>
        </p:sp>
        <p:sp>
          <p:nvSpPr>
            <p:cNvPr id="34864" name="Rectangle 35"/>
            <p:cNvSpPr>
              <a:spLocks noChangeArrowheads="1"/>
            </p:cNvSpPr>
            <p:nvPr/>
          </p:nvSpPr>
          <p:spPr bwMode="auto">
            <a:xfrm>
              <a:off x="2993" y="162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使用成本</a:t>
              </a:r>
            </a:p>
          </p:txBody>
        </p:sp>
        <p:sp>
          <p:nvSpPr>
            <p:cNvPr id="34865" name="Rectangle 36"/>
            <p:cNvSpPr>
              <a:spLocks noChangeArrowheads="1"/>
            </p:cNvSpPr>
            <p:nvPr/>
          </p:nvSpPr>
          <p:spPr bwMode="auto">
            <a:xfrm>
              <a:off x="2993" y="2265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心理代價</a:t>
              </a:r>
            </a:p>
          </p:txBody>
        </p:sp>
        <p:sp>
          <p:nvSpPr>
            <p:cNvPr id="34866" name="Rectangle 37"/>
            <p:cNvSpPr>
              <a:spLocks noChangeArrowheads="1"/>
            </p:cNvSpPr>
            <p:nvPr/>
          </p:nvSpPr>
          <p:spPr bwMode="auto">
            <a:xfrm>
              <a:off x="2857" y="2492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社會關係代價</a:t>
              </a:r>
            </a:p>
          </p:txBody>
        </p:sp>
        <p:sp>
          <p:nvSpPr>
            <p:cNvPr id="34867" name="Rectangle 38"/>
            <p:cNvSpPr>
              <a:spLocks noChangeArrowheads="1"/>
            </p:cNvSpPr>
            <p:nvPr/>
          </p:nvSpPr>
          <p:spPr bwMode="auto">
            <a:xfrm>
              <a:off x="2797" y="2038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保養與維修成本</a:t>
              </a:r>
            </a:p>
          </p:txBody>
        </p:sp>
        <p:sp>
          <p:nvSpPr>
            <p:cNvPr id="34868" name="Rectangle 39"/>
            <p:cNvSpPr>
              <a:spLocks noChangeArrowheads="1"/>
            </p:cNvSpPr>
            <p:nvPr/>
          </p:nvSpPr>
          <p:spPr bwMode="auto">
            <a:xfrm>
              <a:off x="1956" y="217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時間代價</a:t>
              </a:r>
            </a:p>
          </p:txBody>
        </p:sp>
        <p:sp>
          <p:nvSpPr>
            <p:cNvPr id="34869" name="Rectangle 40"/>
            <p:cNvSpPr>
              <a:spLocks noChangeArrowheads="1"/>
            </p:cNvSpPr>
            <p:nvPr/>
          </p:nvSpPr>
          <p:spPr bwMode="auto">
            <a:xfrm>
              <a:off x="1956" y="172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取得成本</a:t>
              </a:r>
            </a:p>
          </p:txBody>
        </p:sp>
        <p:sp>
          <p:nvSpPr>
            <p:cNvPr id="34870" name="Rectangle 41"/>
            <p:cNvSpPr>
              <a:spLocks noChangeArrowheads="1"/>
            </p:cNvSpPr>
            <p:nvPr/>
          </p:nvSpPr>
          <p:spPr bwMode="auto">
            <a:xfrm>
              <a:off x="861" y="215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心力代價</a:t>
              </a:r>
            </a:p>
          </p:txBody>
        </p:sp>
        <p:sp>
          <p:nvSpPr>
            <p:cNvPr id="34871" name="Rectangle 42"/>
            <p:cNvSpPr>
              <a:spLocks noChangeArrowheads="1"/>
            </p:cNvSpPr>
            <p:nvPr/>
          </p:nvSpPr>
          <p:spPr bwMode="auto">
            <a:xfrm>
              <a:off x="868" y="1932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時間代價</a:t>
              </a:r>
            </a:p>
          </p:txBody>
        </p:sp>
        <p:sp>
          <p:nvSpPr>
            <p:cNvPr id="34872" name="Line 43"/>
            <p:cNvSpPr>
              <a:spLocks noChangeShapeType="1"/>
            </p:cNvSpPr>
            <p:nvPr/>
          </p:nvSpPr>
          <p:spPr bwMode="auto">
            <a:xfrm>
              <a:off x="3628" y="157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73" name="Rectangle 44"/>
            <p:cNvSpPr>
              <a:spLocks noChangeArrowheads="1"/>
            </p:cNvSpPr>
            <p:nvPr/>
          </p:nvSpPr>
          <p:spPr bwMode="auto">
            <a:xfrm>
              <a:off x="2993" y="181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操作成本</a:t>
              </a:r>
            </a:p>
          </p:txBody>
        </p:sp>
      </p:grpSp>
      <p:grpSp>
        <p:nvGrpSpPr>
          <p:cNvPr id="187437" name="Group 45"/>
          <p:cNvGrpSpPr>
            <a:grpSpLocks/>
          </p:cNvGrpSpPr>
          <p:nvPr/>
        </p:nvGrpSpPr>
        <p:grpSpPr bwMode="auto">
          <a:xfrm>
            <a:off x="1182688" y="5083175"/>
            <a:ext cx="4792662" cy="1439863"/>
            <a:chOff x="722" y="2794"/>
            <a:chExt cx="3019" cy="907"/>
          </a:xfrm>
        </p:grpSpPr>
        <p:sp>
          <p:nvSpPr>
            <p:cNvPr id="34851" name="Rectangle 46"/>
            <p:cNvSpPr>
              <a:spLocks noChangeArrowheads="1"/>
            </p:cNvSpPr>
            <p:nvPr/>
          </p:nvSpPr>
          <p:spPr bwMode="auto">
            <a:xfrm>
              <a:off x="794" y="2794"/>
              <a:ext cx="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期望品質</a:t>
              </a:r>
              <a:r>
                <a:rPr lang="en-US" altLang="zh-TW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/</a:t>
              </a:r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利益</a:t>
              </a:r>
            </a:p>
          </p:txBody>
        </p:sp>
        <p:sp>
          <p:nvSpPr>
            <p:cNvPr id="34852" name="Rectangle 47"/>
            <p:cNvSpPr>
              <a:spLocks noChangeArrowheads="1"/>
            </p:cNvSpPr>
            <p:nvPr/>
          </p:nvSpPr>
          <p:spPr bwMode="auto">
            <a:xfrm>
              <a:off x="1965" y="279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交易品質</a:t>
              </a:r>
            </a:p>
          </p:txBody>
        </p:sp>
        <p:sp>
          <p:nvSpPr>
            <p:cNvPr id="34853" name="Rectangle 48"/>
            <p:cNvSpPr>
              <a:spLocks noChangeArrowheads="1"/>
            </p:cNvSpPr>
            <p:nvPr/>
          </p:nvSpPr>
          <p:spPr bwMode="auto">
            <a:xfrm>
              <a:off x="2947" y="279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消費利益</a:t>
              </a:r>
            </a:p>
          </p:txBody>
        </p:sp>
        <p:sp>
          <p:nvSpPr>
            <p:cNvPr id="34854" name="Rectangle 49"/>
            <p:cNvSpPr>
              <a:spLocks noChangeArrowheads="1"/>
            </p:cNvSpPr>
            <p:nvPr/>
          </p:nvSpPr>
          <p:spPr bwMode="auto">
            <a:xfrm>
              <a:off x="1956" y="302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商店形象</a:t>
              </a:r>
            </a:p>
          </p:txBody>
        </p:sp>
        <p:sp>
          <p:nvSpPr>
            <p:cNvPr id="34855" name="Rectangle 50"/>
            <p:cNvSpPr>
              <a:spLocks noChangeArrowheads="1"/>
            </p:cNvSpPr>
            <p:nvPr/>
          </p:nvSpPr>
          <p:spPr bwMode="auto">
            <a:xfrm>
              <a:off x="1949" y="3248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服務品質</a:t>
              </a:r>
            </a:p>
          </p:txBody>
        </p:sp>
        <p:sp>
          <p:nvSpPr>
            <p:cNvPr id="34856" name="Rectangle 51"/>
            <p:cNvSpPr>
              <a:spLocks noChangeArrowheads="1"/>
            </p:cNvSpPr>
            <p:nvPr/>
          </p:nvSpPr>
          <p:spPr bwMode="auto">
            <a:xfrm>
              <a:off x="1949" y="348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購買體驗</a:t>
              </a:r>
            </a:p>
          </p:txBody>
        </p:sp>
        <p:sp>
          <p:nvSpPr>
            <p:cNvPr id="34857" name="Rectangle 52"/>
            <p:cNvSpPr>
              <a:spLocks noChangeArrowheads="1"/>
            </p:cNvSpPr>
            <p:nvPr/>
          </p:nvSpPr>
          <p:spPr bwMode="auto">
            <a:xfrm>
              <a:off x="2857" y="3021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產品功能利益</a:t>
              </a:r>
            </a:p>
          </p:txBody>
        </p:sp>
        <p:sp>
          <p:nvSpPr>
            <p:cNvPr id="34858" name="Rectangle 53"/>
            <p:cNvSpPr>
              <a:spLocks noChangeArrowheads="1"/>
            </p:cNvSpPr>
            <p:nvPr/>
          </p:nvSpPr>
          <p:spPr bwMode="auto">
            <a:xfrm>
              <a:off x="2954" y="3248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心理利益</a:t>
              </a:r>
            </a:p>
          </p:txBody>
        </p:sp>
        <p:sp>
          <p:nvSpPr>
            <p:cNvPr id="34859" name="Rectangle 54"/>
            <p:cNvSpPr>
              <a:spLocks noChangeArrowheads="1"/>
            </p:cNvSpPr>
            <p:nvPr/>
          </p:nvSpPr>
          <p:spPr bwMode="auto">
            <a:xfrm>
              <a:off x="722" y="3036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交易品質的期望</a:t>
              </a:r>
            </a:p>
          </p:txBody>
        </p:sp>
        <p:sp>
          <p:nvSpPr>
            <p:cNvPr id="34860" name="Rectangle 55"/>
            <p:cNvSpPr>
              <a:spLocks noChangeArrowheads="1"/>
            </p:cNvSpPr>
            <p:nvPr/>
          </p:nvSpPr>
          <p:spPr bwMode="auto">
            <a:xfrm>
              <a:off x="722" y="3248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消費利益的期望</a:t>
              </a:r>
            </a:p>
          </p:txBody>
        </p:sp>
      </p:grpSp>
      <p:sp>
        <p:nvSpPr>
          <p:cNvPr id="34849" name="Line 56"/>
          <p:cNvSpPr>
            <a:spLocks noChangeShapeType="1"/>
          </p:cNvSpPr>
          <p:nvPr/>
        </p:nvSpPr>
        <p:spPr bwMode="auto">
          <a:xfrm>
            <a:off x="5688013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50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762000"/>
          </a:xfrm>
          <a:noFill/>
        </p:spPr>
        <p:txBody>
          <a:bodyPr/>
          <a:lstStyle/>
          <a:p>
            <a:pPr marL="385763" indent="-385763" eaLnBrk="1" hangingPunct="1"/>
            <a:r>
              <a:rPr lang="zh-TW" altLang="en-US" smtClean="0"/>
              <a:t>顧客知覺價值的定義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BC9BACD5-9353-4D4C-84F8-A464E0E6023D}" type="slidenum">
              <a:rPr lang="en-US" altLang="zh-TW" sz="1400"/>
              <a:pPr eaLnBrk="1" hangingPunct="1"/>
              <a:t>29</a:t>
            </a:fld>
            <a:r>
              <a:rPr lang="en-US" altLang="zh-TW" sz="1400"/>
              <a:t>/37</a:t>
            </a:r>
          </a:p>
        </p:txBody>
      </p:sp>
      <p:sp>
        <p:nvSpPr>
          <p:cNvPr id="35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四、顧客知覺價值</a:t>
            </a:r>
            <a:r>
              <a:rPr lang="en-US" altLang="zh-TW" sz="2400" dirty="0" smtClean="0">
                <a:solidFill>
                  <a:srgbClr val="FF9900"/>
                </a:solidFill>
              </a:rPr>
              <a:t>4/5</a:t>
            </a:r>
          </a:p>
        </p:txBody>
      </p:sp>
      <p:sp>
        <p:nvSpPr>
          <p:cNvPr id="35852" name="Rectangle 3"/>
          <p:cNvSpPr>
            <a:spLocks noChangeArrowheads="1"/>
          </p:cNvSpPr>
          <p:nvPr/>
        </p:nvSpPr>
        <p:spPr bwMode="auto">
          <a:xfrm>
            <a:off x="107950" y="3213100"/>
            <a:ext cx="5976938" cy="35290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3" name="Rectangle 4"/>
          <p:cNvSpPr>
            <a:spLocks noChangeArrowheads="1"/>
          </p:cNvSpPr>
          <p:nvPr/>
        </p:nvSpPr>
        <p:spPr bwMode="auto">
          <a:xfrm>
            <a:off x="4500563" y="2347913"/>
            <a:ext cx="1439862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5854" name="AutoShape 5"/>
          <p:cNvSpPr>
            <a:spLocks noChangeArrowheads="1"/>
          </p:cNvSpPr>
          <p:nvPr/>
        </p:nvSpPr>
        <p:spPr bwMode="auto">
          <a:xfrm>
            <a:off x="2916238" y="2347913"/>
            <a:ext cx="1439862" cy="720725"/>
          </a:xfrm>
          <a:prstGeom prst="homePlate">
            <a:avLst>
              <a:gd name="adj" fmla="val 499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5855" name="AutoShape 6"/>
          <p:cNvSpPr>
            <a:spLocks noChangeArrowheads="1"/>
          </p:cNvSpPr>
          <p:nvPr/>
        </p:nvSpPr>
        <p:spPr bwMode="auto">
          <a:xfrm>
            <a:off x="1331913" y="2347913"/>
            <a:ext cx="1438275" cy="720725"/>
          </a:xfrm>
          <a:prstGeom prst="homePlate">
            <a:avLst>
              <a:gd name="adj" fmla="val 4989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5856" name="Rectangle 7"/>
          <p:cNvSpPr>
            <a:spLocks noChangeArrowheads="1"/>
          </p:cNvSpPr>
          <p:nvPr/>
        </p:nvSpPr>
        <p:spPr bwMode="auto">
          <a:xfrm>
            <a:off x="1368425" y="2490788"/>
            <a:ext cx="109855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購買之前</a:t>
            </a:r>
          </a:p>
        </p:txBody>
      </p:sp>
      <p:sp>
        <p:nvSpPr>
          <p:cNvPr id="35857" name="Rectangle 8"/>
          <p:cNvSpPr>
            <a:spLocks noChangeArrowheads="1"/>
          </p:cNvSpPr>
          <p:nvPr/>
        </p:nvSpPr>
        <p:spPr bwMode="auto">
          <a:xfrm>
            <a:off x="2952750" y="2490788"/>
            <a:ext cx="109855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購買當中</a:t>
            </a:r>
          </a:p>
        </p:txBody>
      </p:sp>
      <p:sp>
        <p:nvSpPr>
          <p:cNvPr id="35858" name="Rectangle 9"/>
          <p:cNvSpPr>
            <a:spLocks noChangeArrowheads="1"/>
          </p:cNvSpPr>
          <p:nvPr/>
        </p:nvSpPr>
        <p:spPr bwMode="auto">
          <a:xfrm>
            <a:off x="4662488" y="2490788"/>
            <a:ext cx="1098550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購買之後</a:t>
            </a:r>
          </a:p>
        </p:txBody>
      </p:sp>
      <p:sp>
        <p:nvSpPr>
          <p:cNvPr id="35859" name="Rectangle 10"/>
          <p:cNvSpPr>
            <a:spLocks noChangeArrowheads="1"/>
          </p:cNvSpPr>
          <p:nvPr/>
        </p:nvSpPr>
        <p:spPr bwMode="auto">
          <a:xfrm>
            <a:off x="287338" y="3716338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成本</a:t>
            </a:r>
            <a:r>
              <a:rPr lang="en-US" altLang="zh-TW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/</a:t>
            </a:r>
          </a:p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代價</a:t>
            </a:r>
          </a:p>
        </p:txBody>
      </p:sp>
      <p:sp>
        <p:nvSpPr>
          <p:cNvPr id="35860" name="Rectangle 11"/>
          <p:cNvSpPr>
            <a:spLocks noChangeArrowheads="1"/>
          </p:cNvSpPr>
          <p:nvPr/>
        </p:nvSpPr>
        <p:spPr bwMode="auto">
          <a:xfrm>
            <a:off x="250825" y="5445125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品質</a:t>
            </a:r>
            <a:r>
              <a:rPr lang="en-US" altLang="zh-TW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/</a:t>
            </a:r>
          </a:p>
          <a:p>
            <a:r>
              <a:rPr lang="zh-TW" altLang="en-US" sz="2000" b="1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利益</a:t>
            </a:r>
          </a:p>
        </p:txBody>
      </p:sp>
      <p:sp>
        <p:nvSpPr>
          <p:cNvPr id="35861" name="Line 12"/>
          <p:cNvSpPr>
            <a:spLocks noChangeShapeType="1"/>
          </p:cNvSpPr>
          <p:nvPr/>
        </p:nvSpPr>
        <p:spPr bwMode="auto">
          <a:xfrm flipV="1">
            <a:off x="107950" y="4940300"/>
            <a:ext cx="5975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2" name="Line 13"/>
          <p:cNvSpPr>
            <a:spLocks noChangeShapeType="1"/>
          </p:cNvSpPr>
          <p:nvPr/>
        </p:nvSpPr>
        <p:spPr bwMode="auto">
          <a:xfrm>
            <a:off x="1187450" y="32115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3" name="Line 14"/>
          <p:cNvSpPr>
            <a:spLocks noChangeShapeType="1"/>
          </p:cNvSpPr>
          <p:nvPr/>
        </p:nvSpPr>
        <p:spPr bwMode="auto">
          <a:xfrm>
            <a:off x="106363" y="6740525"/>
            <a:ext cx="5976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4" name="Line 15"/>
          <p:cNvSpPr>
            <a:spLocks noChangeShapeType="1"/>
          </p:cNvSpPr>
          <p:nvPr/>
        </p:nvSpPr>
        <p:spPr bwMode="auto">
          <a:xfrm>
            <a:off x="107950" y="3211513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5" name="Line 16"/>
          <p:cNvSpPr>
            <a:spLocks noChangeShapeType="1"/>
          </p:cNvSpPr>
          <p:nvPr/>
        </p:nvSpPr>
        <p:spPr bwMode="auto">
          <a:xfrm>
            <a:off x="6084888" y="3213100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6" name="Line 17"/>
          <p:cNvSpPr>
            <a:spLocks noChangeShapeType="1"/>
          </p:cNvSpPr>
          <p:nvPr/>
        </p:nvSpPr>
        <p:spPr bwMode="auto">
          <a:xfrm>
            <a:off x="2843213" y="32115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67" name="Line 18"/>
          <p:cNvSpPr>
            <a:spLocks noChangeShapeType="1"/>
          </p:cNvSpPr>
          <p:nvPr/>
        </p:nvSpPr>
        <p:spPr bwMode="auto">
          <a:xfrm>
            <a:off x="4498975" y="32115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5868" name="Group 19"/>
          <p:cNvGrpSpPr>
            <a:grpSpLocks/>
          </p:cNvGrpSpPr>
          <p:nvPr/>
        </p:nvGrpSpPr>
        <p:grpSpPr bwMode="auto">
          <a:xfrm>
            <a:off x="6083300" y="3714750"/>
            <a:ext cx="1423988" cy="2376488"/>
            <a:chOff x="3809" y="1932"/>
            <a:chExt cx="897" cy="1497"/>
          </a:xfrm>
        </p:grpSpPr>
        <p:sp>
          <p:nvSpPr>
            <p:cNvPr id="35907" name="AutoShape 20"/>
            <p:cNvSpPr>
              <a:spLocks noChangeArrowheads="1"/>
            </p:cNvSpPr>
            <p:nvPr/>
          </p:nvSpPr>
          <p:spPr bwMode="auto">
            <a:xfrm>
              <a:off x="3809" y="1932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8" name="AutoShape 21"/>
            <p:cNvSpPr>
              <a:spLocks noChangeArrowheads="1"/>
            </p:cNvSpPr>
            <p:nvPr/>
          </p:nvSpPr>
          <p:spPr bwMode="auto">
            <a:xfrm>
              <a:off x="3809" y="3021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9" name="Rectangle 22"/>
            <p:cNvSpPr>
              <a:spLocks noChangeArrowheads="1"/>
            </p:cNvSpPr>
            <p:nvPr/>
          </p:nvSpPr>
          <p:spPr bwMode="auto">
            <a:xfrm>
              <a:off x="4036" y="1932"/>
              <a:ext cx="670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整體</a:t>
              </a:r>
            </a:p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成本</a:t>
              </a:r>
              <a:r>
                <a:rPr lang="en-US" altLang="zh-TW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/</a:t>
              </a:r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代價</a:t>
              </a:r>
            </a:p>
          </p:txBody>
        </p:sp>
        <p:sp>
          <p:nvSpPr>
            <p:cNvPr id="35910" name="Rectangle 23"/>
            <p:cNvSpPr>
              <a:spLocks noChangeArrowheads="1"/>
            </p:cNvSpPr>
            <p:nvPr/>
          </p:nvSpPr>
          <p:spPr bwMode="auto">
            <a:xfrm>
              <a:off x="4036" y="3021"/>
              <a:ext cx="670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整體</a:t>
              </a:r>
            </a:p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品質</a:t>
              </a:r>
              <a:r>
                <a:rPr lang="en-US" altLang="zh-TW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/</a:t>
              </a:r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利益</a:t>
              </a:r>
            </a:p>
          </p:txBody>
        </p:sp>
      </p:grpSp>
      <p:grpSp>
        <p:nvGrpSpPr>
          <p:cNvPr id="35869" name="Group 24"/>
          <p:cNvGrpSpPr>
            <a:grpSpLocks/>
          </p:cNvGrpSpPr>
          <p:nvPr/>
        </p:nvGrpSpPr>
        <p:grpSpPr bwMode="auto">
          <a:xfrm>
            <a:off x="7523163" y="4003675"/>
            <a:ext cx="1585912" cy="1800225"/>
            <a:chOff x="4716" y="2114"/>
            <a:chExt cx="999" cy="1134"/>
          </a:xfrm>
        </p:grpSpPr>
        <p:sp>
          <p:nvSpPr>
            <p:cNvPr id="35902" name="Rectangle 25"/>
            <p:cNvSpPr>
              <a:spLocks noChangeArrowheads="1"/>
            </p:cNvSpPr>
            <p:nvPr/>
          </p:nvSpPr>
          <p:spPr bwMode="auto">
            <a:xfrm>
              <a:off x="5080" y="2477"/>
              <a:ext cx="635" cy="3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969696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zh-TW" altLang="en-US" sz="16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顧客</a:t>
              </a:r>
            </a:p>
            <a:p>
              <a:pPr algn="ctr"/>
              <a:r>
                <a:rPr lang="zh-TW" altLang="en-US" sz="1600" b="1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知覺價值</a:t>
              </a:r>
            </a:p>
          </p:txBody>
        </p:sp>
        <p:sp>
          <p:nvSpPr>
            <p:cNvPr id="35903" name="Line 26"/>
            <p:cNvSpPr>
              <a:spLocks noChangeShapeType="1"/>
            </p:cNvSpPr>
            <p:nvPr/>
          </p:nvSpPr>
          <p:spPr bwMode="auto">
            <a:xfrm>
              <a:off x="4852" y="2114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4" name="Line 27"/>
            <p:cNvSpPr>
              <a:spLocks noChangeShapeType="1"/>
            </p:cNvSpPr>
            <p:nvPr/>
          </p:nvSpPr>
          <p:spPr bwMode="auto">
            <a:xfrm>
              <a:off x="4716" y="211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5" name="Line 28"/>
            <p:cNvSpPr>
              <a:spLocks noChangeShapeType="1"/>
            </p:cNvSpPr>
            <p:nvPr/>
          </p:nvSpPr>
          <p:spPr bwMode="auto">
            <a:xfrm>
              <a:off x="471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6" name="AutoShape 29"/>
            <p:cNvSpPr>
              <a:spLocks noChangeArrowheads="1"/>
            </p:cNvSpPr>
            <p:nvPr/>
          </p:nvSpPr>
          <p:spPr bwMode="auto">
            <a:xfrm>
              <a:off x="4852" y="2477"/>
              <a:ext cx="227" cy="408"/>
            </a:xfrm>
            <a:prstGeom prst="rightArrow">
              <a:avLst>
                <a:gd name="adj1" fmla="val 50000"/>
                <a:gd name="adj2" fmla="val 524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5870" name="Group 31"/>
          <p:cNvGrpSpPr>
            <a:grpSpLocks/>
          </p:cNvGrpSpPr>
          <p:nvPr/>
        </p:nvGrpSpPr>
        <p:grpSpPr bwMode="auto">
          <a:xfrm>
            <a:off x="1403350" y="3141663"/>
            <a:ext cx="4681538" cy="1800225"/>
            <a:chOff x="861" y="1570"/>
            <a:chExt cx="2949" cy="1134"/>
          </a:xfrm>
        </p:grpSpPr>
        <p:sp>
          <p:nvSpPr>
            <p:cNvPr id="35889" name="Rectangle 32"/>
            <p:cNvSpPr>
              <a:spLocks noChangeArrowheads="1"/>
            </p:cNvSpPr>
            <p:nvPr/>
          </p:nvSpPr>
          <p:spPr bwMode="auto">
            <a:xfrm>
              <a:off x="877" y="1720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蒐集成本</a:t>
              </a:r>
            </a:p>
          </p:txBody>
        </p:sp>
        <p:sp>
          <p:nvSpPr>
            <p:cNvPr id="35890" name="Rectangle 33"/>
            <p:cNvSpPr>
              <a:spLocks noChangeArrowheads="1"/>
            </p:cNvSpPr>
            <p:nvPr/>
          </p:nvSpPr>
          <p:spPr bwMode="auto">
            <a:xfrm>
              <a:off x="1956" y="1933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產品金額</a:t>
              </a:r>
            </a:p>
          </p:txBody>
        </p:sp>
        <p:sp>
          <p:nvSpPr>
            <p:cNvPr id="35891" name="Rectangle 34"/>
            <p:cNvSpPr>
              <a:spLocks noChangeArrowheads="1"/>
            </p:cNvSpPr>
            <p:nvPr/>
          </p:nvSpPr>
          <p:spPr bwMode="auto">
            <a:xfrm>
              <a:off x="1949" y="240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心力代價</a:t>
              </a:r>
            </a:p>
          </p:txBody>
        </p:sp>
        <p:sp>
          <p:nvSpPr>
            <p:cNvPr id="35892" name="Rectangle 35"/>
            <p:cNvSpPr>
              <a:spLocks noChangeArrowheads="1"/>
            </p:cNvSpPr>
            <p:nvPr/>
          </p:nvSpPr>
          <p:spPr bwMode="auto">
            <a:xfrm>
              <a:off x="2993" y="162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使用成本</a:t>
              </a:r>
            </a:p>
          </p:txBody>
        </p:sp>
        <p:sp>
          <p:nvSpPr>
            <p:cNvPr id="35893" name="Rectangle 36"/>
            <p:cNvSpPr>
              <a:spLocks noChangeArrowheads="1"/>
            </p:cNvSpPr>
            <p:nvPr/>
          </p:nvSpPr>
          <p:spPr bwMode="auto">
            <a:xfrm>
              <a:off x="2993" y="2265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心理代價</a:t>
              </a:r>
            </a:p>
          </p:txBody>
        </p:sp>
        <p:sp>
          <p:nvSpPr>
            <p:cNvPr id="35894" name="Rectangle 37"/>
            <p:cNvSpPr>
              <a:spLocks noChangeArrowheads="1"/>
            </p:cNvSpPr>
            <p:nvPr/>
          </p:nvSpPr>
          <p:spPr bwMode="auto">
            <a:xfrm>
              <a:off x="2857" y="2492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社會關係代價</a:t>
              </a:r>
            </a:p>
          </p:txBody>
        </p:sp>
        <p:sp>
          <p:nvSpPr>
            <p:cNvPr id="35895" name="Rectangle 38"/>
            <p:cNvSpPr>
              <a:spLocks noChangeArrowheads="1"/>
            </p:cNvSpPr>
            <p:nvPr/>
          </p:nvSpPr>
          <p:spPr bwMode="auto">
            <a:xfrm>
              <a:off x="2797" y="2038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保養與維修成本</a:t>
              </a:r>
            </a:p>
          </p:txBody>
        </p:sp>
        <p:sp>
          <p:nvSpPr>
            <p:cNvPr id="35896" name="Rectangle 39"/>
            <p:cNvSpPr>
              <a:spLocks noChangeArrowheads="1"/>
            </p:cNvSpPr>
            <p:nvPr/>
          </p:nvSpPr>
          <p:spPr bwMode="auto">
            <a:xfrm>
              <a:off x="1956" y="217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時間代價</a:t>
              </a:r>
            </a:p>
          </p:txBody>
        </p:sp>
        <p:sp>
          <p:nvSpPr>
            <p:cNvPr id="35897" name="Rectangle 40"/>
            <p:cNvSpPr>
              <a:spLocks noChangeArrowheads="1"/>
            </p:cNvSpPr>
            <p:nvPr/>
          </p:nvSpPr>
          <p:spPr bwMode="auto">
            <a:xfrm>
              <a:off x="1956" y="172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取得成本</a:t>
              </a:r>
            </a:p>
          </p:txBody>
        </p:sp>
        <p:sp>
          <p:nvSpPr>
            <p:cNvPr id="35898" name="Rectangle 41"/>
            <p:cNvSpPr>
              <a:spLocks noChangeArrowheads="1"/>
            </p:cNvSpPr>
            <p:nvPr/>
          </p:nvSpPr>
          <p:spPr bwMode="auto">
            <a:xfrm>
              <a:off x="861" y="215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心力代價</a:t>
              </a:r>
            </a:p>
          </p:txBody>
        </p:sp>
        <p:sp>
          <p:nvSpPr>
            <p:cNvPr id="35899" name="Rectangle 42"/>
            <p:cNvSpPr>
              <a:spLocks noChangeArrowheads="1"/>
            </p:cNvSpPr>
            <p:nvPr/>
          </p:nvSpPr>
          <p:spPr bwMode="auto">
            <a:xfrm>
              <a:off x="868" y="1932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時間代價</a:t>
              </a:r>
            </a:p>
          </p:txBody>
        </p:sp>
        <p:sp>
          <p:nvSpPr>
            <p:cNvPr id="35900" name="Line 43"/>
            <p:cNvSpPr>
              <a:spLocks noChangeShapeType="1"/>
            </p:cNvSpPr>
            <p:nvPr/>
          </p:nvSpPr>
          <p:spPr bwMode="auto">
            <a:xfrm>
              <a:off x="3628" y="157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901" name="Rectangle 44"/>
            <p:cNvSpPr>
              <a:spLocks noChangeArrowheads="1"/>
            </p:cNvSpPr>
            <p:nvPr/>
          </p:nvSpPr>
          <p:spPr bwMode="auto">
            <a:xfrm>
              <a:off x="2993" y="181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操作成本</a:t>
              </a:r>
            </a:p>
          </p:txBody>
        </p:sp>
      </p:grpSp>
      <p:grpSp>
        <p:nvGrpSpPr>
          <p:cNvPr id="35871" name="Group 45"/>
          <p:cNvGrpSpPr>
            <a:grpSpLocks/>
          </p:cNvGrpSpPr>
          <p:nvPr/>
        </p:nvGrpSpPr>
        <p:grpSpPr bwMode="auto">
          <a:xfrm>
            <a:off x="1182688" y="5083175"/>
            <a:ext cx="4792662" cy="1439863"/>
            <a:chOff x="722" y="2794"/>
            <a:chExt cx="3019" cy="907"/>
          </a:xfrm>
        </p:grpSpPr>
        <p:sp>
          <p:nvSpPr>
            <p:cNvPr id="35879" name="Rectangle 46"/>
            <p:cNvSpPr>
              <a:spLocks noChangeArrowheads="1"/>
            </p:cNvSpPr>
            <p:nvPr/>
          </p:nvSpPr>
          <p:spPr bwMode="auto">
            <a:xfrm>
              <a:off x="794" y="2794"/>
              <a:ext cx="9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期望品質</a:t>
              </a:r>
              <a:r>
                <a:rPr lang="en-US" altLang="zh-TW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/</a:t>
              </a:r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利益</a:t>
              </a:r>
            </a:p>
          </p:txBody>
        </p:sp>
        <p:sp>
          <p:nvSpPr>
            <p:cNvPr id="35880" name="Rectangle 47"/>
            <p:cNvSpPr>
              <a:spLocks noChangeArrowheads="1"/>
            </p:cNvSpPr>
            <p:nvPr/>
          </p:nvSpPr>
          <p:spPr bwMode="auto">
            <a:xfrm>
              <a:off x="1965" y="279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交易品質</a:t>
              </a:r>
            </a:p>
          </p:txBody>
        </p:sp>
        <p:sp>
          <p:nvSpPr>
            <p:cNvPr id="35881" name="Rectangle 48"/>
            <p:cNvSpPr>
              <a:spLocks noChangeArrowheads="1"/>
            </p:cNvSpPr>
            <p:nvPr/>
          </p:nvSpPr>
          <p:spPr bwMode="auto">
            <a:xfrm>
              <a:off x="2947" y="2794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b="1" u="sng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消費利益</a:t>
              </a:r>
            </a:p>
          </p:txBody>
        </p:sp>
        <p:sp>
          <p:nvSpPr>
            <p:cNvPr id="35882" name="Rectangle 49"/>
            <p:cNvSpPr>
              <a:spLocks noChangeArrowheads="1"/>
            </p:cNvSpPr>
            <p:nvPr/>
          </p:nvSpPr>
          <p:spPr bwMode="auto">
            <a:xfrm>
              <a:off x="1956" y="3021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商店形象</a:t>
              </a:r>
            </a:p>
          </p:txBody>
        </p:sp>
        <p:sp>
          <p:nvSpPr>
            <p:cNvPr id="35883" name="Rectangle 50"/>
            <p:cNvSpPr>
              <a:spLocks noChangeArrowheads="1"/>
            </p:cNvSpPr>
            <p:nvPr/>
          </p:nvSpPr>
          <p:spPr bwMode="auto">
            <a:xfrm>
              <a:off x="1949" y="3248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服務品質</a:t>
              </a:r>
            </a:p>
          </p:txBody>
        </p:sp>
        <p:sp>
          <p:nvSpPr>
            <p:cNvPr id="35884" name="Rectangle 51"/>
            <p:cNvSpPr>
              <a:spLocks noChangeArrowheads="1"/>
            </p:cNvSpPr>
            <p:nvPr/>
          </p:nvSpPr>
          <p:spPr bwMode="auto">
            <a:xfrm>
              <a:off x="1949" y="3489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購買體驗</a:t>
              </a:r>
            </a:p>
          </p:txBody>
        </p:sp>
        <p:sp>
          <p:nvSpPr>
            <p:cNvPr id="35885" name="Rectangle 52"/>
            <p:cNvSpPr>
              <a:spLocks noChangeArrowheads="1"/>
            </p:cNvSpPr>
            <p:nvPr/>
          </p:nvSpPr>
          <p:spPr bwMode="auto">
            <a:xfrm>
              <a:off x="2857" y="3021"/>
              <a:ext cx="8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產品功能利益</a:t>
              </a:r>
            </a:p>
          </p:txBody>
        </p:sp>
        <p:sp>
          <p:nvSpPr>
            <p:cNvPr id="35886" name="Rectangle 53"/>
            <p:cNvSpPr>
              <a:spLocks noChangeArrowheads="1"/>
            </p:cNvSpPr>
            <p:nvPr/>
          </p:nvSpPr>
          <p:spPr bwMode="auto">
            <a:xfrm>
              <a:off x="2954" y="3248"/>
              <a:ext cx="6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心理利益</a:t>
              </a:r>
            </a:p>
          </p:txBody>
        </p:sp>
        <p:sp>
          <p:nvSpPr>
            <p:cNvPr id="35887" name="Rectangle 54"/>
            <p:cNvSpPr>
              <a:spLocks noChangeArrowheads="1"/>
            </p:cNvSpPr>
            <p:nvPr/>
          </p:nvSpPr>
          <p:spPr bwMode="auto">
            <a:xfrm>
              <a:off x="722" y="3036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交易品質的期望</a:t>
              </a:r>
            </a:p>
          </p:txBody>
        </p:sp>
        <p:sp>
          <p:nvSpPr>
            <p:cNvPr id="35888" name="Rectangle 55"/>
            <p:cNvSpPr>
              <a:spLocks noChangeArrowheads="1"/>
            </p:cNvSpPr>
            <p:nvPr/>
          </p:nvSpPr>
          <p:spPr bwMode="auto">
            <a:xfrm>
              <a:off x="722" y="3248"/>
              <a:ext cx="10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>
                  <a:solidFill>
                    <a:schemeClr val="tx2"/>
                  </a:solidFill>
                  <a:latin typeface="Arial" charset="0"/>
                  <a:ea typeface="新細明體" pitchFamily="18" charset="-120"/>
                </a:rPr>
                <a:t>消費利益的期望</a:t>
              </a:r>
            </a:p>
          </p:txBody>
        </p:sp>
      </p:grpSp>
      <p:sp>
        <p:nvSpPr>
          <p:cNvPr id="35872" name="Line 56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80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4176712" cy="574675"/>
          </a:xfrm>
          <a:solidFill>
            <a:srgbClr val="CCFFFF"/>
          </a:solidFill>
        </p:spPr>
        <p:txBody>
          <a:bodyPr/>
          <a:lstStyle/>
          <a:p>
            <a:pPr marL="385763" indent="-385763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如何提昇顧客知覺價值？</a:t>
            </a:r>
          </a:p>
        </p:txBody>
      </p:sp>
      <p:pic>
        <p:nvPicPr>
          <p:cNvPr id="188481" name="Picture 65" descr="未命名 -2拷貝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333750"/>
            <a:ext cx="15113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82" name="AutoShape 66"/>
          <p:cNvSpPr>
            <a:spLocks noChangeArrowheads="1"/>
          </p:cNvSpPr>
          <p:nvPr/>
        </p:nvSpPr>
        <p:spPr bwMode="auto">
          <a:xfrm>
            <a:off x="7451725" y="3500438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>
              <a:solidFill>
                <a:srgbClr val="FF0000"/>
              </a:solidFill>
            </a:endParaRPr>
          </a:p>
        </p:txBody>
      </p:sp>
      <p:pic>
        <p:nvPicPr>
          <p:cNvPr id="188483" name="Picture 67" descr="未命名 -2拷貝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84763"/>
            <a:ext cx="15113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84" name="AutoShape 68"/>
          <p:cNvSpPr>
            <a:spLocks noChangeArrowheads="1"/>
          </p:cNvSpPr>
          <p:nvPr/>
        </p:nvSpPr>
        <p:spPr bwMode="auto">
          <a:xfrm rot="10800000">
            <a:off x="7451725" y="5516563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82" grpId="0" animBg="1"/>
      <p:bldP spid="1884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9934FB0-26C3-4BA7-AAF9-97971085CE74}" type="slidenum">
              <a:rPr lang="en-US" altLang="zh-TW" sz="1400"/>
              <a:pPr eaLnBrk="1" hangingPunct="1"/>
              <a:t>3</a:t>
            </a:fld>
            <a:r>
              <a:rPr lang="en-US" altLang="zh-TW" sz="1400"/>
              <a:t>/37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生活與行銷</a:t>
            </a:r>
          </a:p>
        </p:txBody>
      </p:sp>
      <p:pic>
        <p:nvPicPr>
          <p:cNvPr id="9220" name="Picture 3" descr="j0279654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463" y="1751013"/>
            <a:ext cx="1495425" cy="1192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 descr="j0229885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1773238"/>
            <a:ext cx="1243012" cy="966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2124075" y="2781300"/>
            <a:ext cx="3962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/>
              <a:t>從起床到就寢，</a:t>
            </a:r>
          </a:p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/>
              <a:t> 你用了多少產品？</a:t>
            </a:r>
          </a:p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/>
              <a:t> 周圍出現多少產品？</a:t>
            </a:r>
          </a:p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/>
              <a:t> 被多少產品資訊圍繞？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900113" y="5229225"/>
            <a:ext cx="7296150" cy="5191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>
                <a:solidFill>
                  <a:srgbClr val="000099"/>
                </a:solidFill>
              </a:rPr>
              <a:t>在現代化社會，沒有人可以逃離行銷的世界。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5148263" y="34290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180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……</a:t>
            </a:r>
            <a:r>
              <a:rPr lang="zh-TW" altLang="en-US" sz="1800">
                <a:solidFill>
                  <a:srgbClr val="FF0000"/>
                </a:solidFill>
                <a:ea typeface="新細明體" pitchFamily="18" charset="-120"/>
              </a:rPr>
              <a:t>也許算得出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5508625" y="39258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180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……</a:t>
            </a:r>
            <a:r>
              <a:rPr lang="zh-TW" altLang="en-US" sz="1800">
                <a:solidFill>
                  <a:srgbClr val="FF0000"/>
                </a:solidFill>
                <a:ea typeface="新細明體" pitchFamily="18" charset="-120"/>
              </a:rPr>
              <a:t>難算</a:t>
            </a:r>
          </a:p>
        </p:txBody>
      </p:sp>
      <p:grpSp>
        <p:nvGrpSpPr>
          <p:cNvPr id="161801" name="Group 9"/>
          <p:cNvGrpSpPr>
            <a:grpSpLocks/>
          </p:cNvGrpSpPr>
          <p:nvPr/>
        </p:nvGrpSpPr>
        <p:grpSpPr bwMode="auto">
          <a:xfrm>
            <a:off x="5822950" y="4508500"/>
            <a:ext cx="876300" cy="369888"/>
            <a:chOff x="-260901" y="741"/>
            <a:chExt cx="529090" cy="3413"/>
          </a:xfrm>
        </p:grpSpPr>
        <p:sp>
          <p:nvSpPr>
            <p:cNvPr id="9230" name="Rectangle 10"/>
            <p:cNvSpPr>
              <a:spLocks noChangeArrowheads="1"/>
            </p:cNvSpPr>
            <p:nvPr/>
          </p:nvSpPr>
          <p:spPr bwMode="auto">
            <a:xfrm>
              <a:off x="-260901" y="741"/>
              <a:ext cx="529090" cy="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1042988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新細明體" pitchFamily="18" charset="-120"/>
                  <a:ea typeface="新細明體" pitchFamily="18" charset="-120"/>
                </a:rPr>
                <a:t>……</a:t>
              </a:r>
              <a:r>
                <a:rPr lang="zh-TW" altLang="en-US" sz="1800">
                  <a:solidFill>
                    <a:srgbClr val="FF0000"/>
                  </a:solidFill>
                  <a:latin typeface="新細明體" pitchFamily="18" charset="-120"/>
                  <a:ea typeface="新細明體" pitchFamily="18" charset="-120"/>
                </a:rPr>
                <a:t>？</a:t>
              </a:r>
              <a:endParaRPr lang="en-US" altLang="zh-TW" sz="1800">
                <a:solidFill>
                  <a:srgbClr val="FF0000"/>
                </a:solidFill>
                <a:ea typeface="新細明體" pitchFamily="18" charset="-120"/>
              </a:endParaRPr>
            </a:p>
          </p:txBody>
        </p:sp>
        <p:pic>
          <p:nvPicPr>
            <p:cNvPr id="923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2932"/>
              <a:ext cx="18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27" name="Group 12"/>
          <p:cNvGrpSpPr>
            <a:grpSpLocks/>
          </p:cNvGrpSpPr>
          <p:nvPr/>
        </p:nvGrpSpPr>
        <p:grpSpPr bwMode="auto">
          <a:xfrm>
            <a:off x="2411413" y="2132013"/>
            <a:ext cx="4537075" cy="360362"/>
            <a:chOff x="431" y="3430"/>
            <a:chExt cx="816" cy="318"/>
          </a:xfrm>
        </p:grpSpPr>
        <p:sp>
          <p:nvSpPr>
            <p:cNvPr id="9228" name="AutoShape 13"/>
            <p:cNvSpPr>
              <a:spLocks noChangeArrowheads="1"/>
            </p:cNvSpPr>
            <p:nvPr/>
          </p:nvSpPr>
          <p:spPr bwMode="auto">
            <a:xfrm>
              <a:off x="431" y="3521"/>
              <a:ext cx="635" cy="136"/>
            </a:xfrm>
            <a:prstGeom prst="flowChartTerminator">
              <a:avLst/>
            </a:prstGeom>
            <a:solidFill>
              <a:srgbClr val="CCECFF"/>
            </a:solidFill>
            <a:ln w="9525" algn="ctr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9" name="AutoShape 14"/>
            <p:cNvSpPr>
              <a:spLocks noChangeArrowheads="1"/>
            </p:cNvSpPr>
            <p:nvPr/>
          </p:nvSpPr>
          <p:spPr bwMode="auto">
            <a:xfrm rot="-5400000">
              <a:off x="975" y="3475"/>
              <a:ext cx="318" cy="227"/>
            </a:xfrm>
            <a:prstGeom prst="flowChartMerge">
              <a:avLst/>
            </a:prstGeom>
            <a:solidFill>
              <a:srgbClr val="CCECFF"/>
            </a:solidFill>
            <a:ln w="9525" algn="ctr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utoUpdateAnimBg="0"/>
      <p:bldP spid="161799" grpId="0"/>
      <p:bldP spid="1618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BA154FA3-9471-4F21-A7E1-FA1EC955468A}" type="slidenum">
              <a:rPr lang="en-US" altLang="zh-TW" sz="1400"/>
              <a:pPr eaLnBrk="1" hangingPunct="1"/>
              <a:t>30</a:t>
            </a:fld>
            <a:r>
              <a:rPr lang="en-US" altLang="zh-TW" sz="1400"/>
              <a:t>/37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四、顧客知覺價值</a:t>
            </a:r>
            <a:r>
              <a:rPr lang="en-US" altLang="zh-TW" sz="2400" dirty="0" smtClean="0">
                <a:solidFill>
                  <a:srgbClr val="FF9900"/>
                </a:solidFill>
              </a:rPr>
              <a:t>5/5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042988" y="3354388"/>
            <a:ext cx="1063625" cy="590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整體</a:t>
            </a:r>
          </a:p>
          <a:p>
            <a:pPr algn="ctr"/>
            <a:r>
              <a:rPr lang="zh-TW" altLang="en-US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成本</a:t>
            </a:r>
            <a:r>
              <a:rPr lang="en-US" altLang="zh-TW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/</a:t>
            </a:r>
            <a:r>
              <a:rPr lang="zh-TW" altLang="en-US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代價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042988" y="5132388"/>
            <a:ext cx="1063625" cy="590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81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整體</a:t>
            </a:r>
          </a:p>
          <a:p>
            <a:pPr algn="ctr"/>
            <a:r>
              <a:rPr lang="zh-TW" altLang="en-US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品質</a:t>
            </a:r>
            <a:r>
              <a:rPr lang="en-US" altLang="zh-TW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/</a:t>
            </a:r>
            <a:r>
              <a:rPr lang="zh-TW" altLang="en-US" sz="1600">
                <a:solidFill>
                  <a:schemeClr val="tx2"/>
                </a:solidFill>
                <a:latin typeface="Arial" charset="0"/>
                <a:ea typeface="新細明體" pitchFamily="18" charset="-120"/>
              </a:rPr>
              <a:t>利益</a:t>
            </a:r>
          </a:p>
        </p:txBody>
      </p:sp>
      <p:sp>
        <p:nvSpPr>
          <p:cNvPr id="3687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962025" y="1905000"/>
            <a:ext cx="4337050" cy="609600"/>
          </a:xfrm>
          <a:solidFill>
            <a:srgbClr val="CCFFFF"/>
          </a:solidFill>
        </p:spPr>
        <p:txBody>
          <a:bodyPr/>
          <a:lstStyle/>
          <a:p>
            <a:pPr marL="385763" indent="-385763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如何提昇顧客知覺價值？</a:t>
            </a:r>
          </a:p>
        </p:txBody>
      </p:sp>
      <p:pic>
        <p:nvPicPr>
          <p:cNvPr id="36871" name="Picture 13" descr="未命名 -2拷貝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973388"/>
            <a:ext cx="15113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AutoShape 14"/>
          <p:cNvSpPr>
            <a:spLocks noChangeArrowheads="1"/>
          </p:cNvSpPr>
          <p:nvPr/>
        </p:nvSpPr>
        <p:spPr bwMode="auto">
          <a:xfrm>
            <a:off x="2051050" y="3140075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>
              <a:solidFill>
                <a:srgbClr val="FF0000"/>
              </a:solidFill>
            </a:endParaRPr>
          </a:p>
        </p:txBody>
      </p:sp>
      <p:pic>
        <p:nvPicPr>
          <p:cNvPr id="36873" name="Picture 15" descr="未命名 -2拷貝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73613"/>
            <a:ext cx="15113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AutoShape 16"/>
          <p:cNvSpPr>
            <a:spLocks noChangeArrowheads="1"/>
          </p:cNvSpPr>
          <p:nvPr/>
        </p:nvSpPr>
        <p:spPr bwMode="auto">
          <a:xfrm rot="10800000">
            <a:off x="2051050" y="5205413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>
              <a:solidFill>
                <a:srgbClr val="FF0000"/>
              </a:solidFill>
            </a:endParaRPr>
          </a:p>
        </p:txBody>
      </p:sp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2482850" y="3055938"/>
            <a:ext cx="612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2400">
                <a:solidFill>
                  <a:srgbClr val="000099"/>
                </a:solidFill>
              </a:rPr>
              <a:t>相機：簡單易懂的產品使用手冊</a:t>
            </a:r>
          </a:p>
          <a:p>
            <a:r>
              <a:rPr lang="zh-TW" altLang="en-US" sz="2400">
                <a:solidFill>
                  <a:srgbClr val="000099"/>
                </a:solidFill>
              </a:rPr>
              <a:t>餐廳：足夠的停車位、代客泊車</a:t>
            </a:r>
          </a:p>
          <a:p>
            <a:r>
              <a:rPr lang="zh-TW" altLang="en-US" sz="2400">
                <a:solidFill>
                  <a:srgbClr val="000099"/>
                </a:solidFill>
              </a:rPr>
              <a:t>電腦：快速的維修保養服務</a:t>
            </a:r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2482850" y="4833938"/>
            <a:ext cx="612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2400">
                <a:solidFill>
                  <a:srgbClr val="000099"/>
                </a:solidFill>
              </a:rPr>
              <a:t>相機：色彩真實動人</a:t>
            </a:r>
          </a:p>
          <a:p>
            <a:r>
              <a:rPr lang="zh-TW" altLang="en-US" sz="2400">
                <a:solidFill>
                  <a:srgbClr val="000099"/>
                </a:solidFill>
              </a:rPr>
              <a:t>餐廳：美味可口、氣氛佳</a:t>
            </a:r>
          </a:p>
          <a:p>
            <a:r>
              <a:rPr lang="zh-TW" altLang="en-US" sz="2400">
                <a:solidFill>
                  <a:srgbClr val="000099"/>
                </a:solidFill>
              </a:rPr>
              <a:t>電腦：資料處理快速、多媒體功能齊全</a:t>
            </a:r>
          </a:p>
        </p:txBody>
      </p:sp>
      <p:sp>
        <p:nvSpPr>
          <p:cNvPr id="36877" name="AutoShape 19"/>
          <p:cNvSpPr>
            <a:spLocks noChangeArrowheads="1"/>
          </p:cNvSpPr>
          <p:nvPr/>
        </p:nvSpPr>
        <p:spPr bwMode="auto">
          <a:xfrm rot="5400000">
            <a:off x="-592932" y="800894"/>
            <a:ext cx="1584325" cy="503238"/>
          </a:xfrm>
          <a:prstGeom prst="homePlate">
            <a:avLst>
              <a:gd name="adj" fmla="val 787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7" grpId="0" build="p"/>
      <p:bldP spid="18945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7667170A-E73D-4C15-8222-80D513426D0E}" type="slidenum">
              <a:rPr lang="en-US" altLang="zh-TW" sz="1400"/>
              <a:pPr eaLnBrk="1" hangingPunct="1"/>
              <a:t>31</a:t>
            </a:fld>
            <a:r>
              <a:rPr lang="en-US" altLang="zh-TW" sz="1400"/>
              <a:t>/37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五、顧客關係</a:t>
            </a:r>
            <a:r>
              <a:rPr lang="en-US" altLang="zh-TW" sz="2400" dirty="0" smtClean="0">
                <a:solidFill>
                  <a:srgbClr val="FF9900"/>
                </a:solidFill>
              </a:rPr>
              <a:t>1/3</a:t>
            </a:r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1403350" y="2060575"/>
            <a:ext cx="6408738" cy="72548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>
                <a:solidFill>
                  <a:srgbClr val="000099"/>
                </a:solidFill>
              </a:rPr>
              <a:t>行銷定義另一重點：</a:t>
            </a:r>
            <a:r>
              <a:rPr lang="zh-TW" altLang="en-US" sz="3200">
                <a:solidFill>
                  <a:srgbClr val="FF0000"/>
                </a:solidFill>
              </a:rPr>
              <a:t>經營顧客關係</a:t>
            </a:r>
            <a:r>
              <a:rPr lang="zh-TW" altLang="en-US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1476375" y="3213100"/>
            <a:ext cx="6119813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2800" u="sng"/>
              <a:t>產品利益</a:t>
            </a:r>
            <a:r>
              <a:rPr lang="zh-TW" altLang="en-US" sz="2800"/>
              <a:t>普遍上被認為是促進購買及滿足消費者的重要因素之一。然而，</a:t>
            </a:r>
            <a:r>
              <a:rPr lang="zh-TW" altLang="en-US" sz="2800" u="sng"/>
              <a:t>企業和消費者之間的關係</a:t>
            </a:r>
            <a:r>
              <a:rPr lang="zh-TW" altLang="en-US" sz="2800"/>
              <a:t>對交易的發生以及消費者滿足感也有舉足輕重的影響。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E629C9E-45F7-4026-B796-5DB5E0512F88}" type="slidenum">
              <a:rPr lang="en-US" altLang="zh-TW" sz="1400"/>
              <a:pPr eaLnBrk="1" hangingPunct="1"/>
              <a:t>32</a:t>
            </a:fld>
            <a:r>
              <a:rPr lang="en-US" altLang="zh-TW" sz="1400"/>
              <a:t>/37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五、顧客關係</a:t>
            </a:r>
            <a:r>
              <a:rPr lang="en-US" altLang="zh-TW" sz="2400" dirty="0" smtClean="0">
                <a:solidFill>
                  <a:srgbClr val="FF9900"/>
                </a:solidFill>
              </a:rPr>
              <a:t>2/3</a:t>
            </a:r>
          </a:p>
        </p:txBody>
      </p:sp>
      <p:sp>
        <p:nvSpPr>
          <p:cNvPr id="389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762000"/>
          </a:xfrm>
          <a:noFill/>
        </p:spPr>
        <p:txBody>
          <a:bodyPr/>
          <a:lstStyle/>
          <a:p>
            <a:pPr marL="385763" indent="-385763" eaLnBrk="1" hangingPunct="1"/>
            <a:r>
              <a:rPr lang="zh-TW" altLang="en-US" smtClean="0"/>
              <a:t>關係行銷的定義</a:t>
            </a:r>
          </a:p>
        </p:txBody>
      </p:sp>
      <p:sp>
        <p:nvSpPr>
          <p:cNvPr id="38917" name="AutoShape 11"/>
          <p:cNvSpPr>
            <a:spLocks noChangeArrowheads="1"/>
          </p:cNvSpPr>
          <p:nvPr/>
        </p:nvSpPr>
        <p:spPr bwMode="auto">
          <a:xfrm rot="-272206">
            <a:off x="527050" y="3121025"/>
            <a:ext cx="7920038" cy="1820863"/>
          </a:xfrm>
          <a:prstGeom prst="verticalScroll">
            <a:avLst>
              <a:gd name="adj" fmla="val 12500"/>
            </a:avLst>
          </a:prstGeom>
          <a:solidFill>
            <a:srgbClr val="666699">
              <a:alpha val="1803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>
              <a:solidFill>
                <a:srgbClr val="000099"/>
              </a:solidFill>
            </a:endParaRPr>
          </a:p>
        </p:txBody>
      </p:sp>
      <p:grpSp>
        <p:nvGrpSpPr>
          <p:cNvPr id="38918" name="Group 12"/>
          <p:cNvGrpSpPr>
            <a:grpSpLocks/>
          </p:cNvGrpSpPr>
          <p:nvPr/>
        </p:nvGrpSpPr>
        <p:grpSpPr bwMode="auto">
          <a:xfrm rot="377436" flipH="1">
            <a:off x="1416050" y="2852738"/>
            <a:ext cx="144463" cy="782637"/>
            <a:chOff x="5331" y="3747"/>
            <a:chExt cx="82" cy="266"/>
          </a:xfrm>
        </p:grpSpPr>
        <p:sp>
          <p:nvSpPr>
            <p:cNvPr id="38928" name="Freeform 13"/>
            <p:cNvSpPr>
              <a:spLocks/>
            </p:cNvSpPr>
            <p:nvPr/>
          </p:nvSpPr>
          <p:spPr bwMode="auto">
            <a:xfrm>
              <a:off x="5336" y="3827"/>
              <a:ext cx="77" cy="186"/>
            </a:xfrm>
            <a:custGeom>
              <a:avLst/>
              <a:gdLst>
                <a:gd name="T0" fmla="*/ 75 w 77"/>
                <a:gd name="T1" fmla="*/ 2 h 186"/>
                <a:gd name="T2" fmla="*/ 75 w 77"/>
                <a:gd name="T3" fmla="*/ 2 h 186"/>
                <a:gd name="T4" fmla="*/ 75 w 77"/>
                <a:gd name="T5" fmla="*/ 0 h 186"/>
                <a:gd name="T6" fmla="*/ 74 w 77"/>
                <a:gd name="T7" fmla="*/ 0 h 186"/>
                <a:gd name="T8" fmla="*/ 72 w 77"/>
                <a:gd name="T9" fmla="*/ 0 h 186"/>
                <a:gd name="T10" fmla="*/ 74 w 77"/>
                <a:gd name="T11" fmla="*/ 145 h 186"/>
                <a:gd name="T12" fmla="*/ 74 w 77"/>
                <a:gd name="T13" fmla="*/ 145 h 186"/>
                <a:gd name="T14" fmla="*/ 72 w 77"/>
                <a:gd name="T15" fmla="*/ 151 h 186"/>
                <a:gd name="T16" fmla="*/ 69 w 77"/>
                <a:gd name="T17" fmla="*/ 158 h 186"/>
                <a:gd name="T18" fmla="*/ 65 w 77"/>
                <a:gd name="T19" fmla="*/ 164 h 186"/>
                <a:gd name="T20" fmla="*/ 60 w 77"/>
                <a:gd name="T21" fmla="*/ 169 h 186"/>
                <a:gd name="T22" fmla="*/ 55 w 77"/>
                <a:gd name="T23" fmla="*/ 174 h 186"/>
                <a:gd name="T24" fmla="*/ 47 w 77"/>
                <a:gd name="T25" fmla="*/ 178 h 186"/>
                <a:gd name="T26" fmla="*/ 40 w 77"/>
                <a:gd name="T27" fmla="*/ 179 h 186"/>
                <a:gd name="T28" fmla="*/ 30 w 77"/>
                <a:gd name="T29" fmla="*/ 179 h 186"/>
                <a:gd name="T30" fmla="*/ 30 w 77"/>
                <a:gd name="T31" fmla="*/ 179 h 186"/>
                <a:gd name="T32" fmla="*/ 22 w 77"/>
                <a:gd name="T33" fmla="*/ 179 h 186"/>
                <a:gd name="T34" fmla="*/ 14 w 77"/>
                <a:gd name="T35" fmla="*/ 176 h 186"/>
                <a:gd name="T36" fmla="*/ 7 w 77"/>
                <a:gd name="T37" fmla="*/ 171 h 186"/>
                <a:gd name="T38" fmla="*/ 0 w 77"/>
                <a:gd name="T39" fmla="*/ 166 h 186"/>
                <a:gd name="T40" fmla="*/ 0 w 77"/>
                <a:gd name="T41" fmla="*/ 166 h 186"/>
                <a:gd name="T42" fmla="*/ 7 w 77"/>
                <a:gd name="T43" fmla="*/ 174 h 186"/>
                <a:gd name="T44" fmla="*/ 15 w 77"/>
                <a:gd name="T45" fmla="*/ 181 h 186"/>
                <a:gd name="T46" fmla="*/ 24 w 77"/>
                <a:gd name="T47" fmla="*/ 184 h 186"/>
                <a:gd name="T48" fmla="*/ 35 w 77"/>
                <a:gd name="T49" fmla="*/ 186 h 186"/>
                <a:gd name="T50" fmla="*/ 35 w 77"/>
                <a:gd name="T51" fmla="*/ 186 h 186"/>
                <a:gd name="T52" fmla="*/ 44 w 77"/>
                <a:gd name="T53" fmla="*/ 186 h 186"/>
                <a:gd name="T54" fmla="*/ 52 w 77"/>
                <a:gd name="T55" fmla="*/ 183 h 186"/>
                <a:gd name="T56" fmla="*/ 59 w 77"/>
                <a:gd name="T57" fmla="*/ 179 h 186"/>
                <a:gd name="T58" fmla="*/ 65 w 77"/>
                <a:gd name="T59" fmla="*/ 176 h 186"/>
                <a:gd name="T60" fmla="*/ 70 w 77"/>
                <a:gd name="T61" fmla="*/ 171 h 186"/>
                <a:gd name="T62" fmla="*/ 74 w 77"/>
                <a:gd name="T63" fmla="*/ 164 h 186"/>
                <a:gd name="T64" fmla="*/ 75 w 77"/>
                <a:gd name="T65" fmla="*/ 158 h 186"/>
                <a:gd name="T66" fmla="*/ 77 w 77"/>
                <a:gd name="T67" fmla="*/ 151 h 186"/>
                <a:gd name="T68" fmla="*/ 77 w 77"/>
                <a:gd name="T69" fmla="*/ 151 h 186"/>
                <a:gd name="T70" fmla="*/ 75 w 77"/>
                <a:gd name="T71" fmla="*/ 2 h 186"/>
                <a:gd name="T72" fmla="*/ 75 w 77"/>
                <a:gd name="T73" fmla="*/ 2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" h="186">
                  <a:moveTo>
                    <a:pt x="75" y="2"/>
                  </a:moveTo>
                  <a:lnTo>
                    <a:pt x="75" y="2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8"/>
                  </a:lnTo>
                  <a:lnTo>
                    <a:pt x="65" y="164"/>
                  </a:lnTo>
                  <a:lnTo>
                    <a:pt x="60" y="169"/>
                  </a:lnTo>
                  <a:lnTo>
                    <a:pt x="55" y="174"/>
                  </a:lnTo>
                  <a:lnTo>
                    <a:pt x="47" y="178"/>
                  </a:lnTo>
                  <a:lnTo>
                    <a:pt x="40" y="179"/>
                  </a:lnTo>
                  <a:lnTo>
                    <a:pt x="30" y="179"/>
                  </a:lnTo>
                  <a:lnTo>
                    <a:pt x="22" y="179"/>
                  </a:lnTo>
                  <a:lnTo>
                    <a:pt x="14" y="176"/>
                  </a:lnTo>
                  <a:lnTo>
                    <a:pt x="7" y="171"/>
                  </a:lnTo>
                  <a:lnTo>
                    <a:pt x="0" y="166"/>
                  </a:lnTo>
                  <a:lnTo>
                    <a:pt x="7" y="174"/>
                  </a:lnTo>
                  <a:lnTo>
                    <a:pt x="15" y="181"/>
                  </a:lnTo>
                  <a:lnTo>
                    <a:pt x="24" y="184"/>
                  </a:lnTo>
                  <a:lnTo>
                    <a:pt x="35" y="186"/>
                  </a:lnTo>
                  <a:lnTo>
                    <a:pt x="44" y="186"/>
                  </a:lnTo>
                  <a:lnTo>
                    <a:pt x="52" y="183"/>
                  </a:lnTo>
                  <a:lnTo>
                    <a:pt x="59" y="179"/>
                  </a:lnTo>
                  <a:lnTo>
                    <a:pt x="65" y="176"/>
                  </a:lnTo>
                  <a:lnTo>
                    <a:pt x="70" y="171"/>
                  </a:lnTo>
                  <a:lnTo>
                    <a:pt x="74" y="164"/>
                  </a:lnTo>
                  <a:lnTo>
                    <a:pt x="75" y="158"/>
                  </a:lnTo>
                  <a:lnTo>
                    <a:pt x="77" y="151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858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9" name="Freeform 14"/>
            <p:cNvSpPr>
              <a:spLocks/>
            </p:cNvSpPr>
            <p:nvPr/>
          </p:nvSpPr>
          <p:spPr bwMode="auto">
            <a:xfrm>
              <a:off x="5331" y="3747"/>
              <a:ext cx="79" cy="259"/>
            </a:xfrm>
            <a:custGeom>
              <a:avLst/>
              <a:gdLst>
                <a:gd name="T0" fmla="*/ 77 w 79"/>
                <a:gd name="T1" fmla="*/ 80 h 259"/>
                <a:gd name="T2" fmla="*/ 77 w 79"/>
                <a:gd name="T3" fmla="*/ 80 h 259"/>
                <a:gd name="T4" fmla="*/ 75 w 79"/>
                <a:gd name="T5" fmla="*/ 80 h 259"/>
                <a:gd name="T6" fmla="*/ 72 w 79"/>
                <a:gd name="T7" fmla="*/ 80 h 259"/>
                <a:gd name="T8" fmla="*/ 70 w 79"/>
                <a:gd name="T9" fmla="*/ 82 h 259"/>
                <a:gd name="T10" fmla="*/ 70 w 79"/>
                <a:gd name="T11" fmla="*/ 82 h 259"/>
                <a:gd name="T12" fmla="*/ 70 w 79"/>
                <a:gd name="T13" fmla="*/ 231 h 259"/>
                <a:gd name="T14" fmla="*/ 70 w 79"/>
                <a:gd name="T15" fmla="*/ 231 h 259"/>
                <a:gd name="T16" fmla="*/ 69 w 79"/>
                <a:gd name="T17" fmla="*/ 236 h 259"/>
                <a:gd name="T18" fmla="*/ 67 w 79"/>
                <a:gd name="T19" fmla="*/ 241 h 259"/>
                <a:gd name="T20" fmla="*/ 60 w 79"/>
                <a:gd name="T21" fmla="*/ 248 h 259"/>
                <a:gd name="T22" fmla="*/ 50 w 79"/>
                <a:gd name="T23" fmla="*/ 251 h 259"/>
                <a:gd name="T24" fmla="*/ 40 w 79"/>
                <a:gd name="T25" fmla="*/ 253 h 259"/>
                <a:gd name="T26" fmla="*/ 40 w 79"/>
                <a:gd name="T27" fmla="*/ 253 h 259"/>
                <a:gd name="T28" fmla="*/ 32 w 79"/>
                <a:gd name="T29" fmla="*/ 253 h 259"/>
                <a:gd name="T30" fmla="*/ 25 w 79"/>
                <a:gd name="T31" fmla="*/ 249 h 259"/>
                <a:gd name="T32" fmla="*/ 20 w 79"/>
                <a:gd name="T33" fmla="*/ 244 h 259"/>
                <a:gd name="T34" fmla="*/ 17 w 79"/>
                <a:gd name="T35" fmla="*/ 238 h 259"/>
                <a:gd name="T36" fmla="*/ 17 w 79"/>
                <a:gd name="T37" fmla="*/ 238 h 259"/>
                <a:gd name="T38" fmla="*/ 12 w 79"/>
                <a:gd name="T39" fmla="*/ 231 h 259"/>
                <a:gd name="T40" fmla="*/ 10 w 79"/>
                <a:gd name="T41" fmla="*/ 223 h 259"/>
                <a:gd name="T42" fmla="*/ 10 w 79"/>
                <a:gd name="T43" fmla="*/ 223 h 259"/>
                <a:gd name="T44" fmla="*/ 10 w 79"/>
                <a:gd name="T45" fmla="*/ 34 h 259"/>
                <a:gd name="T46" fmla="*/ 10 w 79"/>
                <a:gd name="T47" fmla="*/ 34 h 259"/>
                <a:gd name="T48" fmla="*/ 10 w 79"/>
                <a:gd name="T49" fmla="*/ 29 h 259"/>
                <a:gd name="T50" fmla="*/ 12 w 79"/>
                <a:gd name="T51" fmla="*/ 24 h 259"/>
                <a:gd name="T52" fmla="*/ 14 w 79"/>
                <a:gd name="T53" fmla="*/ 19 h 259"/>
                <a:gd name="T54" fmla="*/ 17 w 79"/>
                <a:gd name="T55" fmla="*/ 12 h 259"/>
                <a:gd name="T56" fmla="*/ 24 w 79"/>
                <a:gd name="T57" fmla="*/ 7 h 259"/>
                <a:gd name="T58" fmla="*/ 32 w 79"/>
                <a:gd name="T59" fmla="*/ 4 h 259"/>
                <a:gd name="T60" fmla="*/ 42 w 79"/>
                <a:gd name="T61" fmla="*/ 2 h 259"/>
                <a:gd name="T62" fmla="*/ 42 w 79"/>
                <a:gd name="T63" fmla="*/ 2 h 259"/>
                <a:gd name="T64" fmla="*/ 35 w 79"/>
                <a:gd name="T65" fmla="*/ 0 h 259"/>
                <a:gd name="T66" fmla="*/ 35 w 79"/>
                <a:gd name="T67" fmla="*/ 0 h 259"/>
                <a:gd name="T68" fmla="*/ 27 w 79"/>
                <a:gd name="T69" fmla="*/ 0 h 259"/>
                <a:gd name="T70" fmla="*/ 22 w 79"/>
                <a:gd name="T71" fmla="*/ 2 h 259"/>
                <a:gd name="T72" fmla="*/ 15 w 79"/>
                <a:gd name="T73" fmla="*/ 5 h 259"/>
                <a:gd name="T74" fmla="*/ 10 w 79"/>
                <a:gd name="T75" fmla="*/ 9 h 259"/>
                <a:gd name="T76" fmla="*/ 7 w 79"/>
                <a:gd name="T77" fmla="*/ 14 h 259"/>
                <a:gd name="T78" fmla="*/ 4 w 79"/>
                <a:gd name="T79" fmla="*/ 20 h 259"/>
                <a:gd name="T80" fmla="*/ 2 w 79"/>
                <a:gd name="T81" fmla="*/ 27 h 259"/>
                <a:gd name="T82" fmla="*/ 2 w 79"/>
                <a:gd name="T83" fmla="*/ 34 h 259"/>
                <a:gd name="T84" fmla="*/ 2 w 79"/>
                <a:gd name="T85" fmla="*/ 34 h 259"/>
                <a:gd name="T86" fmla="*/ 2 w 79"/>
                <a:gd name="T87" fmla="*/ 34 h 259"/>
                <a:gd name="T88" fmla="*/ 0 w 79"/>
                <a:gd name="T89" fmla="*/ 226 h 259"/>
                <a:gd name="T90" fmla="*/ 0 w 79"/>
                <a:gd name="T91" fmla="*/ 226 h 259"/>
                <a:gd name="T92" fmla="*/ 2 w 79"/>
                <a:gd name="T93" fmla="*/ 236 h 259"/>
                <a:gd name="T94" fmla="*/ 5 w 79"/>
                <a:gd name="T95" fmla="*/ 246 h 259"/>
                <a:gd name="T96" fmla="*/ 5 w 79"/>
                <a:gd name="T97" fmla="*/ 246 h 259"/>
                <a:gd name="T98" fmla="*/ 12 w 79"/>
                <a:gd name="T99" fmla="*/ 251 h 259"/>
                <a:gd name="T100" fmla="*/ 19 w 79"/>
                <a:gd name="T101" fmla="*/ 256 h 259"/>
                <a:gd name="T102" fmla="*/ 27 w 79"/>
                <a:gd name="T103" fmla="*/ 259 h 259"/>
                <a:gd name="T104" fmla="*/ 35 w 79"/>
                <a:gd name="T105" fmla="*/ 259 h 259"/>
                <a:gd name="T106" fmla="*/ 35 w 79"/>
                <a:gd name="T107" fmla="*/ 259 h 259"/>
                <a:gd name="T108" fmla="*/ 45 w 79"/>
                <a:gd name="T109" fmla="*/ 259 h 259"/>
                <a:gd name="T110" fmla="*/ 52 w 79"/>
                <a:gd name="T111" fmla="*/ 258 h 259"/>
                <a:gd name="T112" fmla="*/ 60 w 79"/>
                <a:gd name="T113" fmla="*/ 254 h 259"/>
                <a:gd name="T114" fmla="*/ 65 w 79"/>
                <a:gd name="T115" fmla="*/ 249 h 259"/>
                <a:gd name="T116" fmla="*/ 70 w 79"/>
                <a:gd name="T117" fmla="*/ 244 h 259"/>
                <a:gd name="T118" fmla="*/ 74 w 79"/>
                <a:gd name="T119" fmla="*/ 238 h 259"/>
                <a:gd name="T120" fmla="*/ 77 w 79"/>
                <a:gd name="T121" fmla="*/ 231 h 259"/>
                <a:gd name="T122" fmla="*/ 79 w 79"/>
                <a:gd name="T123" fmla="*/ 225 h 259"/>
                <a:gd name="T124" fmla="*/ 77 w 79"/>
                <a:gd name="T125" fmla="*/ 80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" h="259">
                  <a:moveTo>
                    <a:pt x="77" y="80"/>
                  </a:moveTo>
                  <a:lnTo>
                    <a:pt x="77" y="80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70" y="82"/>
                  </a:lnTo>
                  <a:lnTo>
                    <a:pt x="70" y="231"/>
                  </a:lnTo>
                  <a:lnTo>
                    <a:pt x="69" y="236"/>
                  </a:lnTo>
                  <a:lnTo>
                    <a:pt x="67" y="241"/>
                  </a:lnTo>
                  <a:lnTo>
                    <a:pt x="60" y="248"/>
                  </a:lnTo>
                  <a:lnTo>
                    <a:pt x="50" y="251"/>
                  </a:lnTo>
                  <a:lnTo>
                    <a:pt x="40" y="253"/>
                  </a:lnTo>
                  <a:lnTo>
                    <a:pt x="32" y="253"/>
                  </a:lnTo>
                  <a:lnTo>
                    <a:pt x="25" y="249"/>
                  </a:lnTo>
                  <a:lnTo>
                    <a:pt x="20" y="244"/>
                  </a:lnTo>
                  <a:lnTo>
                    <a:pt x="17" y="238"/>
                  </a:lnTo>
                  <a:lnTo>
                    <a:pt x="12" y="231"/>
                  </a:lnTo>
                  <a:lnTo>
                    <a:pt x="10" y="223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2" y="24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4" y="7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2" y="34"/>
                  </a:lnTo>
                  <a:lnTo>
                    <a:pt x="0" y="226"/>
                  </a:lnTo>
                  <a:lnTo>
                    <a:pt x="2" y="236"/>
                  </a:lnTo>
                  <a:lnTo>
                    <a:pt x="5" y="246"/>
                  </a:lnTo>
                  <a:lnTo>
                    <a:pt x="12" y="251"/>
                  </a:lnTo>
                  <a:lnTo>
                    <a:pt x="19" y="256"/>
                  </a:lnTo>
                  <a:lnTo>
                    <a:pt x="27" y="259"/>
                  </a:lnTo>
                  <a:lnTo>
                    <a:pt x="35" y="259"/>
                  </a:lnTo>
                  <a:lnTo>
                    <a:pt x="45" y="259"/>
                  </a:lnTo>
                  <a:lnTo>
                    <a:pt x="52" y="258"/>
                  </a:lnTo>
                  <a:lnTo>
                    <a:pt x="60" y="254"/>
                  </a:lnTo>
                  <a:lnTo>
                    <a:pt x="65" y="249"/>
                  </a:lnTo>
                  <a:lnTo>
                    <a:pt x="70" y="244"/>
                  </a:lnTo>
                  <a:lnTo>
                    <a:pt x="74" y="238"/>
                  </a:lnTo>
                  <a:lnTo>
                    <a:pt x="77" y="231"/>
                  </a:lnTo>
                  <a:lnTo>
                    <a:pt x="79" y="225"/>
                  </a:lnTo>
                  <a:lnTo>
                    <a:pt x="77" y="80"/>
                  </a:lnTo>
                  <a:close/>
                </a:path>
              </a:pathLst>
            </a:custGeom>
            <a:solidFill>
              <a:srgbClr val="CD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0" name="Freeform 15"/>
            <p:cNvSpPr>
              <a:spLocks/>
            </p:cNvSpPr>
            <p:nvPr/>
          </p:nvSpPr>
          <p:spPr bwMode="auto">
            <a:xfrm>
              <a:off x="5355" y="3832"/>
              <a:ext cx="15" cy="115"/>
            </a:xfrm>
            <a:custGeom>
              <a:avLst/>
              <a:gdLst>
                <a:gd name="T0" fmla="*/ 15 w 15"/>
                <a:gd name="T1" fmla="*/ 106 h 115"/>
                <a:gd name="T2" fmla="*/ 15 w 15"/>
                <a:gd name="T3" fmla="*/ 106 h 115"/>
                <a:gd name="T4" fmla="*/ 13 w 15"/>
                <a:gd name="T5" fmla="*/ 105 h 115"/>
                <a:gd name="T6" fmla="*/ 10 w 15"/>
                <a:gd name="T7" fmla="*/ 101 h 115"/>
                <a:gd name="T8" fmla="*/ 6 w 15"/>
                <a:gd name="T9" fmla="*/ 96 h 115"/>
                <a:gd name="T10" fmla="*/ 5 w 15"/>
                <a:gd name="T11" fmla="*/ 86 h 115"/>
                <a:gd name="T12" fmla="*/ 5 w 15"/>
                <a:gd name="T13" fmla="*/ 86 h 115"/>
                <a:gd name="T14" fmla="*/ 6 w 15"/>
                <a:gd name="T15" fmla="*/ 43 h 115"/>
                <a:gd name="T16" fmla="*/ 5 w 15"/>
                <a:gd name="T17" fmla="*/ 0 h 115"/>
                <a:gd name="T18" fmla="*/ 5 w 15"/>
                <a:gd name="T19" fmla="*/ 0 h 115"/>
                <a:gd name="T20" fmla="*/ 3 w 15"/>
                <a:gd name="T21" fmla="*/ 0 h 115"/>
                <a:gd name="T22" fmla="*/ 0 w 15"/>
                <a:gd name="T23" fmla="*/ 2 h 115"/>
                <a:gd name="T24" fmla="*/ 0 w 15"/>
                <a:gd name="T25" fmla="*/ 2 h 115"/>
                <a:gd name="T26" fmla="*/ 0 w 15"/>
                <a:gd name="T27" fmla="*/ 85 h 115"/>
                <a:gd name="T28" fmla="*/ 0 w 15"/>
                <a:gd name="T29" fmla="*/ 85 h 115"/>
                <a:gd name="T30" fmla="*/ 1 w 15"/>
                <a:gd name="T31" fmla="*/ 101 h 115"/>
                <a:gd name="T32" fmla="*/ 5 w 15"/>
                <a:gd name="T33" fmla="*/ 110 h 115"/>
                <a:gd name="T34" fmla="*/ 8 w 15"/>
                <a:gd name="T35" fmla="*/ 113 h 115"/>
                <a:gd name="T36" fmla="*/ 13 w 15"/>
                <a:gd name="T37" fmla="*/ 115 h 115"/>
                <a:gd name="T38" fmla="*/ 13 w 15"/>
                <a:gd name="T39" fmla="*/ 115 h 115"/>
                <a:gd name="T40" fmla="*/ 15 w 15"/>
                <a:gd name="T41" fmla="*/ 113 h 115"/>
                <a:gd name="T42" fmla="*/ 15 w 15"/>
                <a:gd name="T43" fmla="*/ 110 h 115"/>
                <a:gd name="T44" fmla="*/ 15 w 15"/>
                <a:gd name="T45" fmla="*/ 106 h 115"/>
                <a:gd name="T46" fmla="*/ 15 w 15"/>
                <a:gd name="T47" fmla="*/ 106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5">
                  <a:moveTo>
                    <a:pt x="15" y="106"/>
                  </a:moveTo>
                  <a:lnTo>
                    <a:pt x="15" y="106"/>
                  </a:lnTo>
                  <a:lnTo>
                    <a:pt x="13" y="105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5" y="86"/>
                  </a:lnTo>
                  <a:lnTo>
                    <a:pt x="6" y="4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5"/>
                  </a:lnTo>
                  <a:lnTo>
                    <a:pt x="1" y="101"/>
                  </a:lnTo>
                  <a:lnTo>
                    <a:pt x="5" y="110"/>
                  </a:lnTo>
                  <a:lnTo>
                    <a:pt x="8" y="113"/>
                  </a:lnTo>
                  <a:lnTo>
                    <a:pt x="13" y="115"/>
                  </a:lnTo>
                  <a:lnTo>
                    <a:pt x="15" y="113"/>
                  </a:lnTo>
                  <a:lnTo>
                    <a:pt x="15" y="110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6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1" name="Freeform 16"/>
            <p:cNvSpPr>
              <a:spLocks/>
            </p:cNvSpPr>
            <p:nvPr/>
          </p:nvSpPr>
          <p:spPr bwMode="auto">
            <a:xfrm>
              <a:off x="5346" y="3749"/>
              <a:ext cx="35" cy="15"/>
            </a:xfrm>
            <a:custGeom>
              <a:avLst/>
              <a:gdLst>
                <a:gd name="T0" fmla="*/ 30 w 35"/>
                <a:gd name="T1" fmla="*/ 12 h 15"/>
                <a:gd name="T2" fmla="*/ 30 w 35"/>
                <a:gd name="T3" fmla="*/ 12 h 15"/>
                <a:gd name="T4" fmla="*/ 35 w 35"/>
                <a:gd name="T5" fmla="*/ 2 h 15"/>
                <a:gd name="T6" fmla="*/ 35 w 35"/>
                <a:gd name="T7" fmla="*/ 2 h 15"/>
                <a:gd name="T8" fmla="*/ 30 w 35"/>
                <a:gd name="T9" fmla="*/ 0 h 15"/>
                <a:gd name="T10" fmla="*/ 25 w 35"/>
                <a:gd name="T11" fmla="*/ 0 h 15"/>
                <a:gd name="T12" fmla="*/ 20 w 35"/>
                <a:gd name="T13" fmla="*/ 0 h 15"/>
                <a:gd name="T14" fmla="*/ 15 w 35"/>
                <a:gd name="T15" fmla="*/ 2 h 15"/>
                <a:gd name="T16" fmla="*/ 5 w 35"/>
                <a:gd name="T17" fmla="*/ 7 h 15"/>
                <a:gd name="T18" fmla="*/ 0 w 35"/>
                <a:gd name="T19" fmla="*/ 15 h 15"/>
                <a:gd name="T20" fmla="*/ 0 w 35"/>
                <a:gd name="T21" fmla="*/ 15 h 15"/>
                <a:gd name="T22" fmla="*/ 9 w 35"/>
                <a:gd name="T23" fmla="*/ 10 h 15"/>
                <a:gd name="T24" fmla="*/ 15 w 35"/>
                <a:gd name="T25" fmla="*/ 10 h 15"/>
                <a:gd name="T26" fmla="*/ 20 w 35"/>
                <a:gd name="T27" fmla="*/ 10 h 15"/>
                <a:gd name="T28" fmla="*/ 20 w 35"/>
                <a:gd name="T29" fmla="*/ 10 h 15"/>
                <a:gd name="T30" fmla="*/ 30 w 35"/>
                <a:gd name="T31" fmla="*/ 12 h 15"/>
                <a:gd name="T32" fmla="*/ 30 w 35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5">
                  <a:moveTo>
                    <a:pt x="30" y="12"/>
                  </a:moveTo>
                  <a:lnTo>
                    <a:pt x="30" y="12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5" y="7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2" name="Freeform 17"/>
            <p:cNvSpPr>
              <a:spLocks/>
            </p:cNvSpPr>
            <p:nvPr/>
          </p:nvSpPr>
          <p:spPr bwMode="auto">
            <a:xfrm>
              <a:off x="5340" y="3759"/>
              <a:ext cx="26" cy="226"/>
            </a:xfrm>
            <a:custGeom>
              <a:avLst/>
              <a:gdLst>
                <a:gd name="T0" fmla="*/ 6 w 26"/>
                <a:gd name="T1" fmla="*/ 5 h 226"/>
                <a:gd name="T2" fmla="*/ 6 w 26"/>
                <a:gd name="T3" fmla="*/ 5 h 226"/>
                <a:gd name="T4" fmla="*/ 1 w 26"/>
                <a:gd name="T5" fmla="*/ 13 h 226"/>
                <a:gd name="T6" fmla="*/ 0 w 26"/>
                <a:gd name="T7" fmla="*/ 22 h 226"/>
                <a:gd name="T8" fmla="*/ 0 w 26"/>
                <a:gd name="T9" fmla="*/ 22 h 226"/>
                <a:gd name="T10" fmla="*/ 0 w 26"/>
                <a:gd name="T11" fmla="*/ 22 h 226"/>
                <a:gd name="T12" fmla="*/ 1 w 26"/>
                <a:gd name="T13" fmla="*/ 211 h 226"/>
                <a:gd name="T14" fmla="*/ 1 w 26"/>
                <a:gd name="T15" fmla="*/ 211 h 226"/>
                <a:gd name="T16" fmla="*/ 3 w 26"/>
                <a:gd name="T17" fmla="*/ 219 h 226"/>
                <a:gd name="T18" fmla="*/ 8 w 26"/>
                <a:gd name="T19" fmla="*/ 226 h 226"/>
                <a:gd name="T20" fmla="*/ 8 w 26"/>
                <a:gd name="T21" fmla="*/ 226 h 226"/>
                <a:gd name="T22" fmla="*/ 5 w 26"/>
                <a:gd name="T23" fmla="*/ 217 h 226"/>
                <a:gd name="T24" fmla="*/ 5 w 26"/>
                <a:gd name="T25" fmla="*/ 217 h 226"/>
                <a:gd name="T26" fmla="*/ 5 w 26"/>
                <a:gd name="T27" fmla="*/ 22 h 226"/>
                <a:gd name="T28" fmla="*/ 5 w 26"/>
                <a:gd name="T29" fmla="*/ 22 h 226"/>
                <a:gd name="T30" fmla="*/ 6 w 26"/>
                <a:gd name="T31" fmla="*/ 13 h 226"/>
                <a:gd name="T32" fmla="*/ 11 w 26"/>
                <a:gd name="T33" fmla="*/ 7 h 226"/>
                <a:gd name="T34" fmla="*/ 18 w 26"/>
                <a:gd name="T35" fmla="*/ 2 h 226"/>
                <a:gd name="T36" fmla="*/ 26 w 26"/>
                <a:gd name="T37" fmla="*/ 0 h 226"/>
                <a:gd name="T38" fmla="*/ 26 w 26"/>
                <a:gd name="T39" fmla="*/ 0 h 226"/>
                <a:gd name="T40" fmla="*/ 21 w 26"/>
                <a:gd name="T41" fmla="*/ 0 h 226"/>
                <a:gd name="T42" fmla="*/ 15 w 26"/>
                <a:gd name="T43" fmla="*/ 0 h 226"/>
                <a:gd name="T44" fmla="*/ 6 w 26"/>
                <a:gd name="T45" fmla="*/ 5 h 226"/>
                <a:gd name="T46" fmla="*/ 6 w 26"/>
                <a:gd name="T47" fmla="*/ 5 h 2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226">
                  <a:moveTo>
                    <a:pt x="6" y="5"/>
                  </a:moveTo>
                  <a:lnTo>
                    <a:pt x="6" y="5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1" y="211"/>
                  </a:lnTo>
                  <a:lnTo>
                    <a:pt x="3" y="219"/>
                  </a:lnTo>
                  <a:lnTo>
                    <a:pt x="8" y="226"/>
                  </a:lnTo>
                  <a:lnTo>
                    <a:pt x="5" y="217"/>
                  </a:lnTo>
                  <a:lnTo>
                    <a:pt x="5" y="22"/>
                  </a:lnTo>
                  <a:lnTo>
                    <a:pt x="6" y="13"/>
                  </a:lnTo>
                  <a:lnTo>
                    <a:pt x="11" y="7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B8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3" name="Freeform 18"/>
            <p:cNvSpPr>
              <a:spLocks/>
            </p:cNvSpPr>
            <p:nvPr/>
          </p:nvSpPr>
          <p:spPr bwMode="auto">
            <a:xfrm>
              <a:off x="5360" y="3751"/>
              <a:ext cx="36" cy="197"/>
            </a:xfrm>
            <a:custGeom>
              <a:avLst/>
              <a:gdLst>
                <a:gd name="T0" fmla="*/ 36 w 36"/>
                <a:gd name="T1" fmla="*/ 28 h 197"/>
                <a:gd name="T2" fmla="*/ 36 w 36"/>
                <a:gd name="T3" fmla="*/ 28 h 197"/>
                <a:gd name="T4" fmla="*/ 35 w 36"/>
                <a:gd name="T5" fmla="*/ 20 h 197"/>
                <a:gd name="T6" fmla="*/ 33 w 36"/>
                <a:gd name="T7" fmla="*/ 11 h 197"/>
                <a:gd name="T8" fmla="*/ 28 w 36"/>
                <a:gd name="T9" fmla="*/ 5 h 197"/>
                <a:gd name="T10" fmla="*/ 21 w 36"/>
                <a:gd name="T11" fmla="*/ 0 h 197"/>
                <a:gd name="T12" fmla="*/ 21 w 36"/>
                <a:gd name="T13" fmla="*/ 0 h 197"/>
                <a:gd name="T14" fmla="*/ 16 w 36"/>
                <a:gd name="T15" fmla="*/ 10 h 197"/>
                <a:gd name="T16" fmla="*/ 16 w 36"/>
                <a:gd name="T17" fmla="*/ 10 h 197"/>
                <a:gd name="T18" fmla="*/ 28 w 36"/>
                <a:gd name="T19" fmla="*/ 18 h 197"/>
                <a:gd name="T20" fmla="*/ 28 w 36"/>
                <a:gd name="T21" fmla="*/ 18 h 197"/>
                <a:gd name="T22" fmla="*/ 28 w 36"/>
                <a:gd name="T23" fmla="*/ 18 h 197"/>
                <a:gd name="T24" fmla="*/ 28 w 36"/>
                <a:gd name="T25" fmla="*/ 18 h 197"/>
                <a:gd name="T26" fmla="*/ 28 w 36"/>
                <a:gd name="T27" fmla="*/ 18 h 197"/>
                <a:gd name="T28" fmla="*/ 30 w 36"/>
                <a:gd name="T29" fmla="*/ 161 h 197"/>
                <a:gd name="T30" fmla="*/ 30 w 36"/>
                <a:gd name="T31" fmla="*/ 161 h 197"/>
                <a:gd name="T32" fmla="*/ 30 w 36"/>
                <a:gd name="T33" fmla="*/ 169 h 197"/>
                <a:gd name="T34" fmla="*/ 28 w 36"/>
                <a:gd name="T35" fmla="*/ 176 h 197"/>
                <a:gd name="T36" fmla="*/ 26 w 36"/>
                <a:gd name="T37" fmla="*/ 181 h 197"/>
                <a:gd name="T38" fmla="*/ 25 w 36"/>
                <a:gd name="T39" fmla="*/ 182 h 197"/>
                <a:gd name="T40" fmla="*/ 23 w 36"/>
                <a:gd name="T41" fmla="*/ 184 h 197"/>
                <a:gd name="T42" fmla="*/ 20 w 36"/>
                <a:gd name="T43" fmla="*/ 184 h 197"/>
                <a:gd name="T44" fmla="*/ 15 w 36"/>
                <a:gd name="T45" fmla="*/ 182 h 197"/>
                <a:gd name="T46" fmla="*/ 15 w 36"/>
                <a:gd name="T47" fmla="*/ 182 h 197"/>
                <a:gd name="T48" fmla="*/ 11 w 36"/>
                <a:gd name="T49" fmla="*/ 181 h 197"/>
                <a:gd name="T50" fmla="*/ 10 w 36"/>
                <a:gd name="T51" fmla="*/ 177 h 197"/>
                <a:gd name="T52" fmla="*/ 8 w 36"/>
                <a:gd name="T53" fmla="*/ 172 h 197"/>
                <a:gd name="T54" fmla="*/ 8 w 36"/>
                <a:gd name="T55" fmla="*/ 162 h 197"/>
                <a:gd name="T56" fmla="*/ 8 w 36"/>
                <a:gd name="T57" fmla="*/ 162 h 197"/>
                <a:gd name="T58" fmla="*/ 8 w 36"/>
                <a:gd name="T59" fmla="*/ 83 h 197"/>
                <a:gd name="T60" fmla="*/ 8 w 36"/>
                <a:gd name="T61" fmla="*/ 83 h 197"/>
                <a:gd name="T62" fmla="*/ 0 w 36"/>
                <a:gd name="T63" fmla="*/ 81 h 197"/>
                <a:gd name="T64" fmla="*/ 0 w 36"/>
                <a:gd name="T65" fmla="*/ 81 h 197"/>
                <a:gd name="T66" fmla="*/ 0 w 36"/>
                <a:gd name="T67" fmla="*/ 167 h 197"/>
                <a:gd name="T68" fmla="*/ 0 w 36"/>
                <a:gd name="T69" fmla="*/ 167 h 197"/>
                <a:gd name="T70" fmla="*/ 0 w 36"/>
                <a:gd name="T71" fmla="*/ 167 h 197"/>
                <a:gd name="T72" fmla="*/ 0 w 36"/>
                <a:gd name="T73" fmla="*/ 167 h 197"/>
                <a:gd name="T74" fmla="*/ 1 w 36"/>
                <a:gd name="T75" fmla="*/ 177 h 197"/>
                <a:gd name="T76" fmla="*/ 5 w 36"/>
                <a:gd name="T77" fmla="*/ 182 h 197"/>
                <a:gd name="T78" fmla="*/ 8 w 36"/>
                <a:gd name="T79" fmla="*/ 186 h 197"/>
                <a:gd name="T80" fmla="*/ 10 w 36"/>
                <a:gd name="T81" fmla="*/ 187 h 197"/>
                <a:gd name="T82" fmla="*/ 10 w 36"/>
                <a:gd name="T83" fmla="*/ 187 h 197"/>
                <a:gd name="T84" fmla="*/ 8 w 36"/>
                <a:gd name="T85" fmla="*/ 191 h 197"/>
                <a:gd name="T86" fmla="*/ 6 w 36"/>
                <a:gd name="T87" fmla="*/ 192 h 197"/>
                <a:gd name="T88" fmla="*/ 5 w 36"/>
                <a:gd name="T89" fmla="*/ 194 h 197"/>
                <a:gd name="T90" fmla="*/ 5 w 36"/>
                <a:gd name="T91" fmla="*/ 194 h 197"/>
                <a:gd name="T92" fmla="*/ 11 w 36"/>
                <a:gd name="T93" fmla="*/ 196 h 197"/>
                <a:gd name="T94" fmla="*/ 16 w 36"/>
                <a:gd name="T95" fmla="*/ 197 h 197"/>
                <a:gd name="T96" fmla="*/ 21 w 36"/>
                <a:gd name="T97" fmla="*/ 196 h 197"/>
                <a:gd name="T98" fmla="*/ 26 w 36"/>
                <a:gd name="T99" fmla="*/ 194 h 197"/>
                <a:gd name="T100" fmla="*/ 31 w 36"/>
                <a:gd name="T101" fmla="*/ 189 h 197"/>
                <a:gd name="T102" fmla="*/ 35 w 36"/>
                <a:gd name="T103" fmla="*/ 182 h 197"/>
                <a:gd name="T104" fmla="*/ 36 w 36"/>
                <a:gd name="T105" fmla="*/ 172 h 197"/>
                <a:gd name="T106" fmla="*/ 36 w 36"/>
                <a:gd name="T107" fmla="*/ 172 h 197"/>
                <a:gd name="T108" fmla="*/ 36 w 36"/>
                <a:gd name="T109" fmla="*/ 28 h 197"/>
                <a:gd name="T110" fmla="*/ 36 w 36"/>
                <a:gd name="T111" fmla="*/ 28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" h="197">
                  <a:moveTo>
                    <a:pt x="36" y="28"/>
                  </a:moveTo>
                  <a:lnTo>
                    <a:pt x="36" y="28"/>
                  </a:lnTo>
                  <a:lnTo>
                    <a:pt x="35" y="20"/>
                  </a:lnTo>
                  <a:lnTo>
                    <a:pt x="33" y="11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6" y="10"/>
                  </a:lnTo>
                  <a:lnTo>
                    <a:pt x="28" y="18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28" y="176"/>
                  </a:lnTo>
                  <a:lnTo>
                    <a:pt x="26" y="181"/>
                  </a:lnTo>
                  <a:lnTo>
                    <a:pt x="25" y="182"/>
                  </a:lnTo>
                  <a:lnTo>
                    <a:pt x="23" y="184"/>
                  </a:lnTo>
                  <a:lnTo>
                    <a:pt x="20" y="184"/>
                  </a:lnTo>
                  <a:lnTo>
                    <a:pt x="15" y="182"/>
                  </a:lnTo>
                  <a:lnTo>
                    <a:pt x="11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2"/>
                  </a:lnTo>
                  <a:lnTo>
                    <a:pt x="8" y="83"/>
                  </a:lnTo>
                  <a:lnTo>
                    <a:pt x="0" y="81"/>
                  </a:lnTo>
                  <a:lnTo>
                    <a:pt x="0" y="167"/>
                  </a:lnTo>
                  <a:lnTo>
                    <a:pt x="1" y="177"/>
                  </a:lnTo>
                  <a:lnTo>
                    <a:pt x="5" y="182"/>
                  </a:lnTo>
                  <a:lnTo>
                    <a:pt x="8" y="186"/>
                  </a:lnTo>
                  <a:lnTo>
                    <a:pt x="10" y="187"/>
                  </a:lnTo>
                  <a:lnTo>
                    <a:pt x="8" y="191"/>
                  </a:lnTo>
                  <a:lnTo>
                    <a:pt x="6" y="192"/>
                  </a:lnTo>
                  <a:lnTo>
                    <a:pt x="5" y="194"/>
                  </a:lnTo>
                  <a:lnTo>
                    <a:pt x="11" y="196"/>
                  </a:lnTo>
                  <a:lnTo>
                    <a:pt x="16" y="197"/>
                  </a:lnTo>
                  <a:lnTo>
                    <a:pt x="21" y="196"/>
                  </a:lnTo>
                  <a:lnTo>
                    <a:pt x="26" y="194"/>
                  </a:lnTo>
                  <a:lnTo>
                    <a:pt x="31" y="189"/>
                  </a:lnTo>
                  <a:lnTo>
                    <a:pt x="35" y="182"/>
                  </a:lnTo>
                  <a:lnTo>
                    <a:pt x="36" y="172"/>
                  </a:lnTo>
                  <a:lnTo>
                    <a:pt x="36" y="28"/>
                  </a:lnTo>
                  <a:close/>
                </a:path>
              </a:pathLst>
            </a:custGeom>
            <a:solidFill>
              <a:srgbClr val="85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4" name="Freeform 19"/>
            <p:cNvSpPr>
              <a:spLocks/>
            </p:cNvSpPr>
            <p:nvPr/>
          </p:nvSpPr>
          <p:spPr bwMode="auto">
            <a:xfrm>
              <a:off x="5373" y="3761"/>
              <a:ext cx="17" cy="176"/>
            </a:xfrm>
            <a:custGeom>
              <a:avLst/>
              <a:gdLst>
                <a:gd name="T0" fmla="*/ 17 w 17"/>
                <a:gd name="T1" fmla="*/ 151 h 176"/>
                <a:gd name="T2" fmla="*/ 17 w 17"/>
                <a:gd name="T3" fmla="*/ 151 h 176"/>
                <a:gd name="T4" fmla="*/ 15 w 17"/>
                <a:gd name="T5" fmla="*/ 8 h 176"/>
                <a:gd name="T6" fmla="*/ 15 w 17"/>
                <a:gd name="T7" fmla="*/ 8 h 176"/>
                <a:gd name="T8" fmla="*/ 15 w 17"/>
                <a:gd name="T9" fmla="*/ 8 h 176"/>
                <a:gd name="T10" fmla="*/ 15 w 17"/>
                <a:gd name="T11" fmla="*/ 8 h 176"/>
                <a:gd name="T12" fmla="*/ 12 w 17"/>
                <a:gd name="T13" fmla="*/ 3 h 176"/>
                <a:gd name="T14" fmla="*/ 7 w 17"/>
                <a:gd name="T15" fmla="*/ 0 h 176"/>
                <a:gd name="T16" fmla="*/ 0 w 17"/>
                <a:gd name="T17" fmla="*/ 0 h 176"/>
                <a:gd name="T18" fmla="*/ 0 w 17"/>
                <a:gd name="T19" fmla="*/ 0 h 176"/>
                <a:gd name="T20" fmla="*/ 3 w 17"/>
                <a:gd name="T21" fmla="*/ 1 h 176"/>
                <a:gd name="T22" fmla="*/ 8 w 17"/>
                <a:gd name="T23" fmla="*/ 8 h 176"/>
                <a:gd name="T24" fmla="*/ 8 w 17"/>
                <a:gd name="T25" fmla="*/ 8 h 176"/>
                <a:gd name="T26" fmla="*/ 10 w 17"/>
                <a:gd name="T27" fmla="*/ 89 h 176"/>
                <a:gd name="T28" fmla="*/ 10 w 17"/>
                <a:gd name="T29" fmla="*/ 171 h 176"/>
                <a:gd name="T30" fmla="*/ 10 w 17"/>
                <a:gd name="T31" fmla="*/ 171 h 176"/>
                <a:gd name="T32" fmla="*/ 8 w 17"/>
                <a:gd name="T33" fmla="*/ 171 h 176"/>
                <a:gd name="T34" fmla="*/ 7 w 17"/>
                <a:gd name="T35" fmla="*/ 172 h 176"/>
                <a:gd name="T36" fmla="*/ 2 w 17"/>
                <a:gd name="T37" fmla="*/ 172 h 176"/>
                <a:gd name="T38" fmla="*/ 2 w 17"/>
                <a:gd name="T39" fmla="*/ 172 h 176"/>
                <a:gd name="T40" fmla="*/ 5 w 17"/>
                <a:gd name="T41" fmla="*/ 174 h 176"/>
                <a:gd name="T42" fmla="*/ 8 w 17"/>
                <a:gd name="T43" fmla="*/ 176 h 176"/>
                <a:gd name="T44" fmla="*/ 12 w 17"/>
                <a:gd name="T45" fmla="*/ 174 h 176"/>
                <a:gd name="T46" fmla="*/ 13 w 17"/>
                <a:gd name="T47" fmla="*/ 172 h 176"/>
                <a:gd name="T48" fmla="*/ 15 w 17"/>
                <a:gd name="T49" fmla="*/ 169 h 176"/>
                <a:gd name="T50" fmla="*/ 17 w 17"/>
                <a:gd name="T51" fmla="*/ 161 h 176"/>
                <a:gd name="T52" fmla="*/ 17 w 17"/>
                <a:gd name="T53" fmla="*/ 151 h 176"/>
                <a:gd name="T54" fmla="*/ 17 w 17"/>
                <a:gd name="T55" fmla="*/ 151 h 1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" h="176">
                  <a:moveTo>
                    <a:pt x="17" y="151"/>
                  </a:moveTo>
                  <a:lnTo>
                    <a:pt x="17" y="151"/>
                  </a:lnTo>
                  <a:lnTo>
                    <a:pt x="15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8"/>
                  </a:lnTo>
                  <a:lnTo>
                    <a:pt x="10" y="89"/>
                  </a:lnTo>
                  <a:lnTo>
                    <a:pt x="10" y="171"/>
                  </a:lnTo>
                  <a:lnTo>
                    <a:pt x="8" y="171"/>
                  </a:lnTo>
                  <a:lnTo>
                    <a:pt x="7" y="172"/>
                  </a:lnTo>
                  <a:lnTo>
                    <a:pt x="2" y="172"/>
                  </a:lnTo>
                  <a:lnTo>
                    <a:pt x="5" y="174"/>
                  </a:lnTo>
                  <a:lnTo>
                    <a:pt x="8" y="176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5" y="169"/>
                  </a:lnTo>
                  <a:lnTo>
                    <a:pt x="17" y="161"/>
                  </a:lnTo>
                  <a:lnTo>
                    <a:pt x="17" y="151"/>
                  </a:lnTo>
                  <a:close/>
                </a:path>
              </a:pathLst>
            </a:custGeom>
            <a:solidFill>
              <a:srgbClr val="C3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5" name="Rectangle 20"/>
            <p:cNvSpPr>
              <a:spLocks noChangeArrowheads="1"/>
            </p:cNvSpPr>
            <p:nvPr/>
          </p:nvSpPr>
          <p:spPr bwMode="auto">
            <a:xfrm>
              <a:off x="5403" y="3830"/>
              <a:ext cx="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6" name="Freeform 21"/>
            <p:cNvSpPr>
              <a:spLocks/>
            </p:cNvSpPr>
            <p:nvPr/>
          </p:nvSpPr>
          <p:spPr bwMode="auto">
            <a:xfrm>
              <a:off x="5335" y="3776"/>
              <a:ext cx="31" cy="229"/>
            </a:xfrm>
            <a:custGeom>
              <a:avLst/>
              <a:gdLst>
                <a:gd name="T0" fmla="*/ 0 w 31"/>
                <a:gd name="T1" fmla="*/ 1 h 229"/>
                <a:gd name="T2" fmla="*/ 0 w 31"/>
                <a:gd name="T3" fmla="*/ 192 h 229"/>
                <a:gd name="T4" fmla="*/ 0 w 31"/>
                <a:gd name="T5" fmla="*/ 192 h 229"/>
                <a:gd name="T6" fmla="*/ 0 w 31"/>
                <a:gd name="T7" fmla="*/ 202 h 229"/>
                <a:gd name="T8" fmla="*/ 1 w 31"/>
                <a:gd name="T9" fmla="*/ 207 h 229"/>
                <a:gd name="T10" fmla="*/ 3 w 31"/>
                <a:gd name="T11" fmla="*/ 214 h 229"/>
                <a:gd name="T12" fmla="*/ 8 w 31"/>
                <a:gd name="T13" fmla="*/ 219 h 229"/>
                <a:gd name="T14" fmla="*/ 13 w 31"/>
                <a:gd name="T15" fmla="*/ 224 h 229"/>
                <a:gd name="T16" fmla="*/ 20 w 31"/>
                <a:gd name="T17" fmla="*/ 227 h 229"/>
                <a:gd name="T18" fmla="*/ 30 w 31"/>
                <a:gd name="T19" fmla="*/ 229 h 229"/>
                <a:gd name="T20" fmla="*/ 30 w 31"/>
                <a:gd name="T21" fmla="*/ 229 h 229"/>
                <a:gd name="T22" fmla="*/ 31 w 31"/>
                <a:gd name="T23" fmla="*/ 227 h 229"/>
                <a:gd name="T24" fmla="*/ 31 w 31"/>
                <a:gd name="T25" fmla="*/ 227 h 229"/>
                <a:gd name="T26" fmla="*/ 30 w 31"/>
                <a:gd name="T27" fmla="*/ 225 h 229"/>
                <a:gd name="T28" fmla="*/ 30 w 31"/>
                <a:gd name="T29" fmla="*/ 225 h 229"/>
                <a:gd name="T30" fmla="*/ 21 w 31"/>
                <a:gd name="T31" fmla="*/ 224 h 229"/>
                <a:gd name="T32" fmla="*/ 15 w 31"/>
                <a:gd name="T33" fmla="*/ 222 h 229"/>
                <a:gd name="T34" fmla="*/ 10 w 31"/>
                <a:gd name="T35" fmla="*/ 217 h 229"/>
                <a:gd name="T36" fmla="*/ 6 w 31"/>
                <a:gd name="T37" fmla="*/ 212 h 229"/>
                <a:gd name="T38" fmla="*/ 3 w 31"/>
                <a:gd name="T39" fmla="*/ 200 h 229"/>
                <a:gd name="T40" fmla="*/ 1 w 31"/>
                <a:gd name="T41" fmla="*/ 192 h 229"/>
                <a:gd name="T42" fmla="*/ 1 w 31"/>
                <a:gd name="T43" fmla="*/ 1 h 229"/>
                <a:gd name="T44" fmla="*/ 1 w 31"/>
                <a:gd name="T45" fmla="*/ 1 h 229"/>
                <a:gd name="T46" fmla="*/ 1 w 31"/>
                <a:gd name="T47" fmla="*/ 0 h 229"/>
                <a:gd name="T48" fmla="*/ 1 w 31"/>
                <a:gd name="T49" fmla="*/ 0 h 229"/>
                <a:gd name="T50" fmla="*/ 0 w 31"/>
                <a:gd name="T51" fmla="*/ 1 h 229"/>
                <a:gd name="T52" fmla="*/ 0 w 31"/>
                <a:gd name="T53" fmla="*/ 1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229">
                  <a:moveTo>
                    <a:pt x="0" y="1"/>
                  </a:moveTo>
                  <a:lnTo>
                    <a:pt x="0" y="192"/>
                  </a:lnTo>
                  <a:lnTo>
                    <a:pt x="0" y="202"/>
                  </a:lnTo>
                  <a:lnTo>
                    <a:pt x="1" y="207"/>
                  </a:lnTo>
                  <a:lnTo>
                    <a:pt x="3" y="214"/>
                  </a:lnTo>
                  <a:lnTo>
                    <a:pt x="8" y="219"/>
                  </a:lnTo>
                  <a:lnTo>
                    <a:pt x="13" y="224"/>
                  </a:lnTo>
                  <a:lnTo>
                    <a:pt x="20" y="227"/>
                  </a:lnTo>
                  <a:lnTo>
                    <a:pt x="30" y="229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21" y="224"/>
                  </a:lnTo>
                  <a:lnTo>
                    <a:pt x="15" y="222"/>
                  </a:lnTo>
                  <a:lnTo>
                    <a:pt x="10" y="217"/>
                  </a:lnTo>
                  <a:lnTo>
                    <a:pt x="6" y="212"/>
                  </a:lnTo>
                  <a:lnTo>
                    <a:pt x="3" y="200"/>
                  </a:lnTo>
                  <a:lnTo>
                    <a:pt x="1" y="19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7" name="Line 22"/>
            <p:cNvSpPr>
              <a:spLocks noChangeShapeType="1"/>
            </p:cNvSpPr>
            <p:nvPr/>
          </p:nvSpPr>
          <p:spPr bwMode="auto">
            <a:xfrm>
              <a:off x="5405" y="3829"/>
              <a:ext cx="1" cy="138"/>
            </a:xfrm>
            <a:prstGeom prst="line">
              <a:avLst/>
            </a:prstGeom>
            <a:noFill/>
            <a:ln w="4763">
              <a:solidFill>
                <a:srgbClr val="7073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919" name="Rectangle 23"/>
          <p:cNvSpPr>
            <a:spLocks noChangeArrowheads="1"/>
          </p:cNvSpPr>
          <p:nvPr/>
        </p:nvSpPr>
        <p:spPr bwMode="auto">
          <a:xfrm>
            <a:off x="1116013" y="3565525"/>
            <a:ext cx="67691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2800">
                <a:solidFill>
                  <a:srgbClr val="000099"/>
                </a:solidFill>
              </a:rPr>
              <a:t>利用多元化、個人化的溝通方式，和個別的消費者發展長期互惠的聯絡網路。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CAB7F49E-B7D5-4F64-99D0-A807387F578A}" type="slidenum">
              <a:rPr lang="en-US" altLang="zh-TW" sz="1400"/>
              <a:pPr eaLnBrk="1" hangingPunct="1"/>
              <a:t>33</a:t>
            </a:fld>
            <a:r>
              <a:rPr lang="en-US" altLang="zh-TW" sz="1400"/>
              <a:t>/37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五、顧客關係</a:t>
            </a:r>
            <a:r>
              <a:rPr lang="en-US" altLang="zh-TW" sz="2400" dirty="0" smtClean="0">
                <a:solidFill>
                  <a:srgbClr val="FF9900"/>
                </a:solidFill>
              </a:rPr>
              <a:t>3/3</a:t>
            </a:r>
          </a:p>
        </p:txBody>
      </p:sp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2189163" cy="1455737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2549525"/>
          </a:xfrm>
        </p:spPr>
        <p:txBody>
          <a:bodyPr/>
          <a:lstStyle/>
          <a:p>
            <a:pPr eaLnBrk="1" hangingPunct="1"/>
            <a:r>
              <a:rPr lang="zh-TW" altLang="en-US" smtClean="0"/>
              <a:t>關係行銷</a:t>
            </a:r>
          </a:p>
          <a:p>
            <a:pPr lvl="1" eaLnBrk="1" hangingPunct="1"/>
            <a:r>
              <a:rPr lang="zh-TW" altLang="en-US" smtClean="0"/>
              <a:t>生意不是只做一次</a:t>
            </a:r>
          </a:p>
          <a:p>
            <a:pPr lvl="1" eaLnBrk="1" hangingPunct="1"/>
            <a:r>
              <a:rPr lang="zh-TW" altLang="en-US" smtClean="0"/>
              <a:t>商品與服務品質優良，讓顧客滿意</a:t>
            </a:r>
          </a:p>
          <a:p>
            <a:pPr lvl="1" eaLnBrk="1" hangingPunct="1"/>
            <a:r>
              <a:rPr lang="zh-TW" altLang="en-US" smtClean="0"/>
              <a:t>維持與顧客的關係，持續關心他們</a:t>
            </a:r>
          </a:p>
          <a:p>
            <a:pPr lvl="1" eaLnBrk="1" hangingPunct="1">
              <a:buFontTx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BE19960-5BDA-4600-A75B-BE11E8F91549}" type="slidenum">
              <a:rPr lang="en-US" altLang="zh-TW" sz="1400"/>
              <a:pPr eaLnBrk="1" hangingPunct="1"/>
              <a:t>34</a:t>
            </a:fld>
            <a:r>
              <a:rPr lang="en-US" altLang="zh-TW" sz="1400"/>
              <a:t>/37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六、行銷的應用</a:t>
            </a:r>
            <a:r>
              <a:rPr lang="en-US" altLang="zh-TW" sz="2400" dirty="0" smtClean="0">
                <a:solidFill>
                  <a:srgbClr val="FF9900"/>
                </a:solidFill>
              </a:rPr>
              <a:t>1/3</a:t>
            </a:r>
          </a:p>
        </p:txBody>
      </p:sp>
      <p:sp>
        <p:nvSpPr>
          <p:cNvPr id="36" name="內容版面配置區 2"/>
          <p:cNvSpPr txBox="1">
            <a:spLocks/>
          </p:cNvSpPr>
          <p:nvPr/>
        </p:nvSpPr>
        <p:spPr>
          <a:xfrm>
            <a:off x="179512" y="193320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企業（農漁、製造、服務業）</a:t>
            </a: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非政府組織（</a:t>
            </a: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NGO</a:t>
            </a: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）</a:t>
            </a: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國家與地方政府</a:t>
            </a: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個人</a:t>
            </a: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381218" y="1506070"/>
            <a:ext cx="8448254" cy="4531660"/>
            <a:chOff x="265582" y="1506070"/>
            <a:chExt cx="8448254" cy="4531660"/>
          </a:xfrm>
          <a:solidFill>
            <a:schemeClr val="bg1"/>
          </a:solidFill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582" y="1798265"/>
              <a:ext cx="766484" cy="766484"/>
            </a:xfrm>
            <a:prstGeom prst="rect">
              <a:avLst/>
            </a:prstGeom>
            <a:grpFill/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3"/>
            <a:srcRect l="31034" t="25605" r="23692"/>
            <a:stretch/>
          </p:blipFill>
          <p:spPr>
            <a:xfrm>
              <a:off x="265582" y="2857411"/>
              <a:ext cx="866168" cy="853977"/>
            </a:xfrm>
            <a:prstGeom prst="rect">
              <a:avLst/>
            </a:prstGeom>
            <a:grpFill/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 rotWithShape="1">
            <a:blip r:embed="rId4"/>
            <a:srcRect l="9647" r="6274"/>
            <a:stretch/>
          </p:blipFill>
          <p:spPr>
            <a:xfrm>
              <a:off x="265582" y="3846325"/>
              <a:ext cx="866168" cy="1030190"/>
            </a:xfrm>
            <a:prstGeom prst="rect">
              <a:avLst/>
            </a:prstGeom>
            <a:grpFill/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5"/>
            <a:srcRect l="3758" t="15515" r="21732"/>
            <a:stretch/>
          </p:blipFill>
          <p:spPr>
            <a:xfrm>
              <a:off x="334713" y="5011451"/>
              <a:ext cx="727906" cy="894142"/>
            </a:xfrm>
            <a:prstGeom prst="rect">
              <a:avLst/>
            </a:prstGeom>
            <a:grpFill/>
          </p:spPr>
        </p:pic>
        <p:cxnSp>
          <p:nvCxnSpPr>
            <p:cNvPr id="42" name="直線單箭頭接點 41"/>
            <p:cNvCxnSpPr/>
            <p:nvPr/>
          </p:nvCxnSpPr>
          <p:spPr>
            <a:xfrm flipV="1">
              <a:off x="4007226" y="2043952"/>
              <a:ext cx="1411941" cy="13448"/>
            </a:xfrm>
            <a:prstGeom prst="straightConnector1">
              <a:avLst/>
            </a:prstGeom>
            <a:grpFill/>
            <a:ln w="381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線單箭頭接點 42"/>
            <p:cNvCxnSpPr/>
            <p:nvPr/>
          </p:nvCxnSpPr>
          <p:spPr>
            <a:xfrm flipV="1">
              <a:off x="3294532" y="3150394"/>
              <a:ext cx="2131355" cy="39876"/>
            </a:xfrm>
            <a:prstGeom prst="straightConnector1">
              <a:avLst/>
            </a:prstGeom>
            <a:grpFill/>
            <a:ln w="381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直線單箭頭接點 43"/>
            <p:cNvCxnSpPr/>
            <p:nvPr/>
          </p:nvCxnSpPr>
          <p:spPr>
            <a:xfrm flipV="1">
              <a:off x="2877673" y="4297872"/>
              <a:ext cx="2593038" cy="63548"/>
            </a:xfrm>
            <a:prstGeom prst="straightConnector1">
              <a:avLst/>
            </a:prstGeom>
            <a:grpFill/>
            <a:ln w="381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直線單箭頭接點 44"/>
            <p:cNvCxnSpPr/>
            <p:nvPr/>
          </p:nvCxnSpPr>
          <p:spPr>
            <a:xfrm flipV="1">
              <a:off x="1775014" y="5413461"/>
              <a:ext cx="3695697" cy="45061"/>
            </a:xfrm>
            <a:prstGeom prst="straightConnector1">
              <a:avLst/>
            </a:prstGeom>
            <a:grpFill/>
            <a:ln w="381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6" name="矩形 45"/>
            <p:cNvSpPr/>
            <p:nvPr/>
          </p:nvSpPr>
          <p:spPr>
            <a:xfrm>
              <a:off x="4370294" y="1506070"/>
              <a:ext cx="699247" cy="4531660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行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銷 </a:t>
              </a:r>
            </a:p>
          </p:txBody>
        </p:sp>
        <p:sp>
          <p:nvSpPr>
            <p:cNvPr id="47" name="內容版面配置區 2"/>
            <p:cNvSpPr txBox="1">
              <a:spLocks/>
            </p:cNvSpPr>
            <p:nvPr/>
          </p:nvSpPr>
          <p:spPr>
            <a:xfrm>
              <a:off x="5661215" y="1660620"/>
              <a:ext cx="2464174" cy="4351338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創造顧客滿意、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賺取利潤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推動理念、提升生活、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減少社會不公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推動政策、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創造民眾福利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爭取個人發展機會</a:t>
              </a:r>
              <a:endPara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2282" y="2687241"/>
              <a:ext cx="430875" cy="741759"/>
            </a:xfrm>
            <a:prstGeom prst="rect">
              <a:avLst/>
            </a:prstGeom>
            <a:grpFill/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08368" y="1653807"/>
              <a:ext cx="752004" cy="752004"/>
            </a:xfrm>
            <a:prstGeom prst="rect">
              <a:avLst/>
            </a:prstGeom>
            <a:grpFill/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4281" y="3688626"/>
              <a:ext cx="1382938" cy="1035868"/>
            </a:xfrm>
            <a:prstGeom prst="rect">
              <a:avLst/>
            </a:prstGeom>
            <a:grpFill/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2273" y="4906580"/>
              <a:ext cx="1071563" cy="1071563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31F02FF2-2111-424F-89A2-A0B2F14736CD}" type="slidenum">
              <a:rPr lang="en-US" altLang="zh-TW" sz="1400"/>
              <a:pPr eaLnBrk="1" hangingPunct="1"/>
              <a:t>35</a:t>
            </a:fld>
            <a:r>
              <a:rPr lang="en-US" altLang="zh-TW" sz="1400"/>
              <a:t>/37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六、行銷的應用</a:t>
            </a:r>
            <a:r>
              <a:rPr lang="en-US" altLang="zh-TW" sz="2400" dirty="0" smtClean="0">
                <a:solidFill>
                  <a:srgbClr val="FF9900"/>
                </a:solidFill>
              </a:rPr>
              <a:t>2/3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39561"/>
            <a:ext cx="4608512" cy="46085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350695"/>
            <a:ext cx="3921347" cy="55036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0033" y="1819536"/>
            <a:ext cx="40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NGO</a:t>
            </a:r>
            <a:r>
              <a:rPr lang="zh-TW" altLang="en-US" sz="2000" dirty="0" smtClean="0"/>
              <a:t>：臺灣導盲犬協會的行銷活動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CE5E982-543A-4537-816C-432307401EFF}" type="slidenum">
              <a:rPr lang="en-US" altLang="zh-TW" sz="1400"/>
              <a:pPr eaLnBrk="1" hangingPunct="1"/>
              <a:t>36</a:t>
            </a:fld>
            <a:r>
              <a:rPr lang="en-US" altLang="zh-TW" sz="1400"/>
              <a:t>/37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六、行銷的應用</a:t>
            </a:r>
            <a:r>
              <a:rPr lang="en-US" altLang="zh-TW" sz="2400" dirty="0" smtClean="0">
                <a:solidFill>
                  <a:srgbClr val="FF9900"/>
                </a:solidFill>
              </a:rPr>
              <a:t>3/3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2691" t="6624" r="12691" b="6624"/>
          <a:stretch/>
        </p:blipFill>
        <p:spPr>
          <a:xfrm>
            <a:off x="22402" y="3429000"/>
            <a:ext cx="4248472" cy="234784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9512" y="3050413"/>
            <a:ext cx="326243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000" dirty="0" smtClean="0"/>
              <a:t>觀光局在香港推動臺灣旅遊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13770"/>
          <a:stretch/>
        </p:blipFill>
        <p:spPr>
          <a:xfrm>
            <a:off x="4480093" y="3450523"/>
            <a:ext cx="4628235" cy="281783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05912" y="3028890"/>
            <a:ext cx="480131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000" dirty="0" smtClean="0"/>
              <a:t>政治人物、明星、面試者等，都需要行銷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945EAEF4-1065-43BA-B848-9FE8FA2FCEC2}" type="slidenum">
              <a:rPr lang="en-US" altLang="zh-TW" sz="1400"/>
              <a:pPr eaLnBrk="1" hangingPunct="1"/>
              <a:t>37</a:t>
            </a:fld>
            <a:r>
              <a:rPr lang="en-US" altLang="zh-TW" sz="1400"/>
              <a:t>/37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七、行銷管理程序</a:t>
            </a:r>
            <a:r>
              <a:rPr lang="en-US" altLang="zh-TW" sz="2400" smtClean="0">
                <a:solidFill>
                  <a:srgbClr val="FF9900"/>
                </a:solidFill>
              </a:rPr>
              <a:t>1/1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pic>
        <p:nvPicPr>
          <p:cNvPr id="44036" name="Picture 3" descr="圖1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7300" r="7732" b="11679"/>
          <a:stretch>
            <a:fillRect/>
          </a:stretch>
        </p:blipFill>
        <p:spPr bwMode="auto">
          <a:xfrm>
            <a:off x="827088" y="1268413"/>
            <a:ext cx="72009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9727B976-5431-4E0F-ABDF-6EBBFC6D709D}" type="slidenum">
              <a:rPr lang="en-US" altLang="zh-TW" sz="1400"/>
              <a:pPr eaLnBrk="1" hangingPunct="1"/>
              <a:t>4</a:t>
            </a:fld>
            <a:r>
              <a:rPr lang="en-US" altLang="zh-TW" sz="1400"/>
              <a:t>/37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生活與行銷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754063" y="1658938"/>
            <a:ext cx="4681537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1938" indent="-261938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 u="sng"/>
              <a:t>行銷</a:t>
            </a:r>
          </a:p>
          <a:p>
            <a:pPr marL="261938" indent="-261938" defTabSz="1042988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/>
              <a:t>造就密集的店家、擁擠的人潮、琳瑯滿目的商品</a:t>
            </a:r>
          </a:p>
          <a:p>
            <a:pPr marL="261938" indent="-261938" defTabSz="1042988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/>
              <a:t>塑造現代社會的商業面貌</a:t>
            </a:r>
          </a:p>
          <a:p>
            <a:pPr marL="261938" indent="-261938" defTabSz="1042988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/>
              <a:t>影響民眾的生活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879475" y="5516563"/>
            <a:ext cx="7296150" cy="5191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E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042988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zh-TW" altLang="en-US" sz="2800">
                <a:solidFill>
                  <a:srgbClr val="000099"/>
                </a:solidFill>
              </a:rPr>
              <a:t>想像一個沒有店家、人潮、商品的社會。。。</a:t>
            </a:r>
          </a:p>
        </p:txBody>
      </p:sp>
      <p:pic>
        <p:nvPicPr>
          <p:cNvPr id="10246" name="Picture 5" descr="西門町人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484313"/>
            <a:ext cx="3157538" cy="374491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B70DC978-711C-43AD-A9AF-90370A61C68B}" type="slidenum">
              <a:rPr lang="en-US" altLang="zh-TW" sz="1400"/>
              <a:pPr eaLnBrk="1" hangingPunct="1"/>
              <a:t>5</a:t>
            </a:fld>
            <a:r>
              <a:rPr lang="en-US" altLang="zh-TW" sz="1400"/>
              <a:t>/37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一、行銷的起源</a:t>
            </a:r>
            <a:r>
              <a:rPr lang="en-US" altLang="zh-TW" sz="2400" dirty="0" smtClean="0">
                <a:solidFill>
                  <a:srgbClr val="FF9900"/>
                </a:solidFill>
              </a:rPr>
              <a:t>1/3</a:t>
            </a:r>
          </a:p>
        </p:txBody>
      </p:sp>
      <p:sp>
        <p:nvSpPr>
          <p:cNvPr id="11268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6788150" cy="4525963"/>
          </a:xfrm>
        </p:spPr>
        <p:txBody>
          <a:bodyPr/>
          <a:lstStyle/>
          <a:p>
            <a:pPr eaLnBrk="1" hangingPunct="1">
              <a:lnSpc>
                <a:spcPct val="175000"/>
              </a:lnSpc>
              <a:buFont typeface="Wingdings" pitchFamily="2" charset="2"/>
              <a:buNone/>
            </a:pPr>
            <a:r>
              <a:rPr lang="zh-TW" altLang="en-US" smtClean="0"/>
              <a:t>各學科有其關注的焦點或現象，例：</a:t>
            </a:r>
          </a:p>
          <a:p>
            <a:pPr eaLnBrk="1" hangingPunct="1">
              <a:lnSpc>
                <a:spcPct val="175000"/>
              </a:lnSpc>
            </a:pPr>
            <a:r>
              <a:rPr lang="zh-TW" altLang="en-US" smtClean="0"/>
              <a:t>數學：</a:t>
            </a:r>
          </a:p>
          <a:p>
            <a:pPr eaLnBrk="1" hangingPunct="1">
              <a:lnSpc>
                <a:spcPct val="175000"/>
              </a:lnSpc>
            </a:pPr>
            <a:r>
              <a:rPr lang="zh-TW" altLang="en-US" smtClean="0"/>
              <a:t>化學：</a:t>
            </a:r>
          </a:p>
          <a:p>
            <a:pPr eaLnBrk="1" hangingPunct="1">
              <a:lnSpc>
                <a:spcPct val="175000"/>
              </a:lnSpc>
            </a:pPr>
            <a:r>
              <a:rPr lang="zh-TW" altLang="en-US" smtClean="0"/>
              <a:t>社會學：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2555875" y="2708275"/>
            <a:ext cx="1946275" cy="677863"/>
            <a:chOff x="2566" y="1925"/>
            <a:chExt cx="1226" cy="427"/>
          </a:xfrm>
        </p:grpSpPr>
        <p:pic>
          <p:nvPicPr>
            <p:cNvPr id="11285" name="Picture 5" descr="ED00251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" y="1925"/>
              <a:ext cx="58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Rectangle 6"/>
            <p:cNvSpPr>
              <a:spLocks noChangeArrowheads="1"/>
            </p:cNvSpPr>
            <p:nvPr/>
          </p:nvSpPr>
          <p:spPr bwMode="auto">
            <a:xfrm>
              <a:off x="2566" y="1978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3200">
                  <a:solidFill>
                    <a:srgbClr val="000099"/>
                  </a:solidFill>
                </a:rPr>
                <a:t>邏輯</a:t>
              </a:r>
            </a:p>
          </p:txBody>
        </p:sp>
      </p:grpSp>
      <p:grpSp>
        <p:nvGrpSpPr>
          <p:cNvPr id="163847" name="Group 7"/>
          <p:cNvGrpSpPr>
            <a:grpSpLocks/>
          </p:cNvGrpSpPr>
          <p:nvPr/>
        </p:nvGrpSpPr>
        <p:grpSpPr bwMode="auto">
          <a:xfrm>
            <a:off x="2603500" y="3738563"/>
            <a:ext cx="1752600" cy="698500"/>
            <a:chOff x="3504" y="2544"/>
            <a:chExt cx="1104" cy="440"/>
          </a:xfrm>
        </p:grpSpPr>
        <p:pic>
          <p:nvPicPr>
            <p:cNvPr id="11283" name="Picture 8" descr="j02789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544"/>
              <a:ext cx="4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Rectangle 9"/>
            <p:cNvSpPr>
              <a:spLocks noChangeArrowheads="1"/>
            </p:cNvSpPr>
            <p:nvPr/>
          </p:nvSpPr>
          <p:spPr bwMode="auto">
            <a:xfrm>
              <a:off x="3504" y="2592"/>
              <a:ext cx="6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3200">
                  <a:solidFill>
                    <a:srgbClr val="000099"/>
                  </a:solidFill>
                </a:rPr>
                <a:t>物質</a:t>
              </a:r>
            </a:p>
          </p:txBody>
        </p:sp>
      </p:grpSp>
      <p:grpSp>
        <p:nvGrpSpPr>
          <p:cNvPr id="163850" name="Group 10"/>
          <p:cNvGrpSpPr>
            <a:grpSpLocks/>
          </p:cNvGrpSpPr>
          <p:nvPr/>
        </p:nvGrpSpPr>
        <p:grpSpPr bwMode="auto">
          <a:xfrm>
            <a:off x="2705100" y="4759325"/>
            <a:ext cx="2514600" cy="685800"/>
            <a:chOff x="1728" y="2784"/>
            <a:chExt cx="1584" cy="432"/>
          </a:xfrm>
        </p:grpSpPr>
        <p:pic>
          <p:nvPicPr>
            <p:cNvPr id="11281" name="Picture 11" descr="j02854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8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Rectangle 12"/>
            <p:cNvSpPr>
              <a:spLocks noChangeArrowheads="1"/>
            </p:cNvSpPr>
            <p:nvPr/>
          </p:nvSpPr>
          <p:spPr bwMode="auto">
            <a:xfrm>
              <a:off x="1728" y="2784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3200">
                  <a:solidFill>
                    <a:srgbClr val="000099"/>
                  </a:solidFill>
                </a:rPr>
                <a:t>群體行為</a:t>
              </a:r>
            </a:p>
          </p:txBody>
        </p:sp>
      </p:grp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3995738" y="5734050"/>
            <a:ext cx="4171950" cy="6413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3600">
                <a:solidFill>
                  <a:srgbClr val="000099"/>
                </a:solidFill>
              </a:rPr>
              <a:t>行銷學</a:t>
            </a:r>
            <a:r>
              <a:rPr lang="en-US" altLang="zh-TW" sz="3600">
                <a:solidFill>
                  <a:srgbClr val="000099"/>
                </a:solidFill>
              </a:rPr>
              <a:t>(marketing)</a:t>
            </a:r>
            <a:r>
              <a:rPr lang="zh-TW" altLang="en-US" sz="3600">
                <a:solidFill>
                  <a:srgbClr val="000099"/>
                </a:solidFill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一、行銷的起源</a:t>
            </a:r>
            <a:r>
              <a:rPr lang="en-US" altLang="zh-TW" sz="2400" dirty="0" smtClean="0">
                <a:solidFill>
                  <a:srgbClr val="FF9900"/>
                </a:solidFill>
              </a:rPr>
              <a:t>2/3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575" y="1600200"/>
            <a:ext cx="4035425" cy="4525963"/>
          </a:xfrm>
        </p:spPr>
        <p:txBody>
          <a:bodyPr/>
          <a:lstStyle/>
          <a:p>
            <a:pPr marL="385763" indent="-385763" eaLnBrk="1" hangingPunct="1">
              <a:lnSpc>
                <a:spcPct val="15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zh-TW" altLang="en-US" smtClean="0"/>
              <a:t>我們為什麼～</a:t>
            </a:r>
          </a:p>
          <a:p>
            <a:pPr marL="385763" indent="-385763"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TW" altLang="en-US" smtClean="0"/>
              <a:t>付學費？</a:t>
            </a:r>
          </a:p>
          <a:p>
            <a:pPr marL="385763" indent="-385763"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TW" altLang="en-US" smtClean="0"/>
              <a:t>買電影票？</a:t>
            </a:r>
          </a:p>
          <a:p>
            <a:pPr marL="385763" indent="-385763" eaLnBrk="1" hangingPunct="1">
              <a:lnSpc>
                <a:spcPct val="150000"/>
              </a:lnSpc>
              <a:spcBef>
                <a:spcPct val="25000"/>
              </a:spcBef>
            </a:pPr>
            <a:r>
              <a:rPr lang="zh-TW" altLang="en-US" smtClean="0"/>
              <a:t>買人壽保險？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3657600" y="4281488"/>
            <a:ext cx="533400" cy="5334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3276600" y="3443288"/>
            <a:ext cx="914400" cy="533400"/>
          </a:xfrm>
          <a:prstGeom prst="notchedRightArrow">
            <a:avLst>
              <a:gd name="adj1" fmla="val 50000"/>
              <a:gd name="adj2" fmla="val 42857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2819400" y="2667000"/>
            <a:ext cx="1447800" cy="533400"/>
          </a:xfrm>
          <a:prstGeom prst="notchedRightArrow">
            <a:avLst>
              <a:gd name="adj1" fmla="val 50000"/>
              <a:gd name="adj2" fmla="val 67857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755650" y="5445125"/>
            <a:ext cx="8064500" cy="6048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>
                <a:solidFill>
                  <a:srgbClr val="000099"/>
                </a:solidFill>
              </a:rPr>
              <a:t>「交換」是人類的普遍行為，也是行銷學的焦點。</a:t>
            </a: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6516688" y="58054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0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12E7A9F-5181-42F0-BCF2-DBB4B50B3706}" type="slidenum">
              <a:rPr lang="en-US" altLang="zh-TW" sz="1400"/>
              <a:pPr eaLnBrk="1" hangingPunct="1"/>
              <a:t>6</a:t>
            </a:fld>
            <a:r>
              <a:rPr lang="en-US" altLang="zh-TW" sz="1400"/>
              <a:t>/37</a:t>
            </a:r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4267200" y="339725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3200">
                <a:solidFill>
                  <a:srgbClr val="000099"/>
                </a:solidFill>
              </a:rPr>
              <a:t>換取娛樂</a:t>
            </a: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4295775" y="2559050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3200">
                <a:solidFill>
                  <a:srgbClr val="000099"/>
                </a:solidFill>
              </a:rPr>
              <a:t>換取教育</a:t>
            </a:r>
          </a:p>
        </p:txBody>
      </p: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4284663" y="4221163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3200">
                <a:solidFill>
                  <a:srgbClr val="000099"/>
                </a:solidFill>
              </a:rPr>
              <a:t>換取保障</a:t>
            </a:r>
          </a:p>
        </p:txBody>
      </p:sp>
      <p:sp>
        <p:nvSpPr>
          <p:cNvPr id="12301" name="AutoShape 25"/>
          <p:cNvSpPr>
            <a:spLocks noChangeArrowheads="1"/>
          </p:cNvSpPr>
          <p:nvPr/>
        </p:nvSpPr>
        <p:spPr bwMode="auto">
          <a:xfrm rot="5400000">
            <a:off x="-611982" y="800894"/>
            <a:ext cx="1584325" cy="503238"/>
          </a:xfrm>
          <a:prstGeom prst="homePlate">
            <a:avLst>
              <a:gd name="adj" fmla="val 787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TW" altLang="zh-TW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autoUpdateAnimBg="0"/>
      <p:bldP spid="164874" grpId="0"/>
      <p:bldP spid="164877" grpId="0"/>
      <p:bldP spid="1648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95D1796-7C14-4175-9078-EBA78394F2C0}" type="slidenum">
              <a:rPr lang="en-US" altLang="zh-TW" sz="1400"/>
              <a:pPr eaLnBrk="1" hangingPunct="1"/>
              <a:t>7</a:t>
            </a:fld>
            <a:r>
              <a:rPr lang="en-US" altLang="zh-TW" sz="1400"/>
              <a:t>/37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一、行銷的起源</a:t>
            </a:r>
            <a:r>
              <a:rPr lang="en-US" altLang="zh-TW" sz="2400" dirty="0" smtClean="0">
                <a:solidFill>
                  <a:srgbClr val="FF9900"/>
                </a:solidFill>
              </a:rPr>
              <a:t>3/3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5763" indent="-385763" eaLnBrk="1" hangingPunct="1">
              <a:lnSpc>
                <a:spcPct val="110000"/>
              </a:lnSpc>
            </a:pPr>
            <a:r>
              <a:rPr lang="zh-TW" altLang="en-US" smtClean="0"/>
              <a:t>行銷的起源與核心觀念：交換</a:t>
            </a:r>
            <a:r>
              <a:rPr lang="en-US" altLang="zh-TW" smtClean="0"/>
              <a:t>(exchange)</a:t>
            </a:r>
          </a:p>
          <a:p>
            <a:pPr marL="385763" indent="-385763" eaLnBrk="1" hangingPunct="1">
              <a:lnSpc>
                <a:spcPct val="110000"/>
              </a:lnSpc>
            </a:pPr>
            <a:r>
              <a:rPr lang="zh-TW" altLang="en-US" smtClean="0"/>
              <a:t>交換的條件</a:t>
            </a:r>
          </a:p>
          <a:p>
            <a:pPr marL="862013" lvl="1" eaLnBrk="1" hangingPunct="1">
              <a:lnSpc>
                <a:spcPct val="110000"/>
              </a:lnSpc>
            </a:pPr>
            <a:r>
              <a:rPr lang="zh-TW" altLang="en-US" smtClean="0"/>
              <a:t>涉及至少兩個單位（個人、群體或組織）</a:t>
            </a:r>
          </a:p>
          <a:p>
            <a:pPr marL="862013" lvl="1" eaLnBrk="1" hangingPunct="1">
              <a:lnSpc>
                <a:spcPct val="110000"/>
              </a:lnSpc>
            </a:pPr>
            <a:r>
              <a:rPr lang="zh-TW" altLang="en-US" smtClean="0"/>
              <a:t>雙方有某些需求或目標</a:t>
            </a:r>
          </a:p>
          <a:p>
            <a:pPr marL="862013" lvl="1" eaLnBrk="1" hangingPunct="1">
              <a:lnSpc>
                <a:spcPct val="110000"/>
              </a:lnSpc>
            </a:pPr>
            <a:r>
              <a:rPr lang="zh-TW" altLang="en-US" smtClean="0"/>
              <a:t>雙方擁有對方認為有價值的東西</a:t>
            </a:r>
          </a:p>
          <a:p>
            <a:pPr marL="862013" lvl="1" eaLnBrk="1" hangingPunct="1">
              <a:lnSpc>
                <a:spcPct val="110000"/>
              </a:lnSpc>
            </a:pPr>
            <a:r>
              <a:rPr lang="zh-TW" altLang="en-US" smtClean="0"/>
              <a:t>雙方有交換的意願、能力和資格</a:t>
            </a:r>
          </a:p>
          <a:p>
            <a:pPr marL="862013" lvl="1" eaLnBrk="1" hangingPunct="1">
              <a:lnSpc>
                <a:spcPct val="110000"/>
              </a:lnSpc>
            </a:pPr>
            <a:endParaRPr lang="en-US" altLang="zh-TW" smtClean="0"/>
          </a:p>
        </p:txBody>
      </p:sp>
      <p:pic>
        <p:nvPicPr>
          <p:cNvPr id="13317" name="Picture 4" descr="j01498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320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C5A34FF-303B-437C-84DB-033A1E523454}" type="slidenum">
              <a:rPr lang="en-US" altLang="zh-TW" sz="1400"/>
              <a:pPr eaLnBrk="1" hangingPunct="1"/>
              <a:t>8</a:t>
            </a:fld>
            <a:r>
              <a:rPr lang="en-US" altLang="zh-TW" sz="1400"/>
              <a:t>/37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二、行銷的定義</a:t>
            </a:r>
            <a:r>
              <a:rPr lang="en-US" altLang="zh-TW" sz="2400" dirty="0" smtClean="0">
                <a:solidFill>
                  <a:srgbClr val="FF9900"/>
                </a:solidFill>
              </a:rPr>
              <a:t>1/6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915988"/>
          </a:xfrm>
        </p:spPr>
        <p:txBody>
          <a:bodyPr/>
          <a:lstStyle/>
          <a:p>
            <a:pPr marL="385763" indent="-385763" eaLnBrk="1" hangingPunct="1">
              <a:lnSpc>
                <a:spcPct val="115000"/>
              </a:lnSpc>
              <a:spcBef>
                <a:spcPct val="40000"/>
              </a:spcBef>
            </a:pPr>
            <a:r>
              <a:rPr lang="zh-TW" altLang="en-US" smtClean="0"/>
              <a:t>行銷的定義</a:t>
            </a:r>
            <a:r>
              <a:rPr lang="zh-TW" altLang="en-US" sz="2400" smtClean="0"/>
              <a:t>（根據美國行銷協會，</a:t>
            </a:r>
            <a:r>
              <a:rPr lang="en-US" altLang="zh-TW" sz="2400" smtClean="0"/>
              <a:t>2004</a:t>
            </a:r>
            <a:r>
              <a:rPr lang="zh-TW" altLang="en-US" sz="2400" smtClean="0"/>
              <a:t>）</a:t>
            </a:r>
            <a:endParaRPr lang="zh-TW" altLang="en-US" smtClean="0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 rot="-272206">
            <a:off x="900113" y="2925763"/>
            <a:ext cx="7218362" cy="2663825"/>
          </a:xfrm>
          <a:prstGeom prst="verticalScroll">
            <a:avLst>
              <a:gd name="adj" fmla="val 12500"/>
            </a:avLst>
          </a:prstGeom>
          <a:solidFill>
            <a:srgbClr val="666699">
              <a:alpha val="1803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466850" y="3359150"/>
            <a:ext cx="6553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4298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3200">
                <a:solidFill>
                  <a:srgbClr val="FF0000"/>
                </a:solidFill>
              </a:rPr>
              <a:t>行銷</a:t>
            </a:r>
            <a:r>
              <a:rPr lang="zh-TW" altLang="en-US" sz="2800"/>
              <a:t>是</a:t>
            </a:r>
            <a:r>
              <a:rPr lang="zh-TW" altLang="en-US" sz="2800" u="sng"/>
              <a:t>創造、溝通與傳遞價值給顧客</a:t>
            </a:r>
            <a:r>
              <a:rPr lang="zh-TW" altLang="en-US" sz="2800"/>
              <a:t>，以及</a:t>
            </a:r>
            <a:r>
              <a:rPr lang="zh-TW" altLang="en-US" sz="2800" u="sng"/>
              <a:t>經營顧客關係</a:t>
            </a:r>
            <a:r>
              <a:rPr lang="zh-TW" altLang="en-US" sz="2800"/>
              <a:t>以便讓組織與其利益關係人受益的一種</a:t>
            </a:r>
            <a:r>
              <a:rPr lang="zh-TW" altLang="en-US" sz="2800" u="sng"/>
              <a:t>組織功能與程序</a:t>
            </a:r>
            <a:r>
              <a:rPr lang="zh-TW" altLang="en-US" sz="2800"/>
              <a:t>。</a:t>
            </a:r>
          </a:p>
        </p:txBody>
      </p:sp>
      <p:grpSp>
        <p:nvGrpSpPr>
          <p:cNvPr id="14343" name="Group 6"/>
          <p:cNvGrpSpPr>
            <a:grpSpLocks/>
          </p:cNvGrpSpPr>
          <p:nvPr/>
        </p:nvGrpSpPr>
        <p:grpSpPr bwMode="auto">
          <a:xfrm rot="377436" flipH="1">
            <a:off x="1466850" y="2638425"/>
            <a:ext cx="144463" cy="782638"/>
            <a:chOff x="5331" y="3747"/>
            <a:chExt cx="82" cy="266"/>
          </a:xfrm>
        </p:grpSpPr>
        <p:sp>
          <p:nvSpPr>
            <p:cNvPr id="14355" name="Freeform 7"/>
            <p:cNvSpPr>
              <a:spLocks/>
            </p:cNvSpPr>
            <p:nvPr/>
          </p:nvSpPr>
          <p:spPr bwMode="auto">
            <a:xfrm>
              <a:off x="5336" y="3827"/>
              <a:ext cx="77" cy="186"/>
            </a:xfrm>
            <a:custGeom>
              <a:avLst/>
              <a:gdLst>
                <a:gd name="T0" fmla="*/ 75 w 77"/>
                <a:gd name="T1" fmla="*/ 2 h 186"/>
                <a:gd name="T2" fmla="*/ 75 w 77"/>
                <a:gd name="T3" fmla="*/ 2 h 186"/>
                <a:gd name="T4" fmla="*/ 75 w 77"/>
                <a:gd name="T5" fmla="*/ 0 h 186"/>
                <a:gd name="T6" fmla="*/ 74 w 77"/>
                <a:gd name="T7" fmla="*/ 0 h 186"/>
                <a:gd name="T8" fmla="*/ 72 w 77"/>
                <a:gd name="T9" fmla="*/ 0 h 186"/>
                <a:gd name="T10" fmla="*/ 74 w 77"/>
                <a:gd name="T11" fmla="*/ 145 h 186"/>
                <a:gd name="T12" fmla="*/ 74 w 77"/>
                <a:gd name="T13" fmla="*/ 145 h 186"/>
                <a:gd name="T14" fmla="*/ 72 w 77"/>
                <a:gd name="T15" fmla="*/ 151 h 186"/>
                <a:gd name="T16" fmla="*/ 69 w 77"/>
                <a:gd name="T17" fmla="*/ 158 h 186"/>
                <a:gd name="T18" fmla="*/ 65 w 77"/>
                <a:gd name="T19" fmla="*/ 164 h 186"/>
                <a:gd name="T20" fmla="*/ 60 w 77"/>
                <a:gd name="T21" fmla="*/ 169 h 186"/>
                <a:gd name="T22" fmla="*/ 55 w 77"/>
                <a:gd name="T23" fmla="*/ 174 h 186"/>
                <a:gd name="T24" fmla="*/ 47 w 77"/>
                <a:gd name="T25" fmla="*/ 178 h 186"/>
                <a:gd name="T26" fmla="*/ 40 w 77"/>
                <a:gd name="T27" fmla="*/ 179 h 186"/>
                <a:gd name="T28" fmla="*/ 30 w 77"/>
                <a:gd name="T29" fmla="*/ 179 h 186"/>
                <a:gd name="T30" fmla="*/ 30 w 77"/>
                <a:gd name="T31" fmla="*/ 179 h 186"/>
                <a:gd name="T32" fmla="*/ 22 w 77"/>
                <a:gd name="T33" fmla="*/ 179 h 186"/>
                <a:gd name="T34" fmla="*/ 14 w 77"/>
                <a:gd name="T35" fmla="*/ 176 h 186"/>
                <a:gd name="T36" fmla="*/ 7 w 77"/>
                <a:gd name="T37" fmla="*/ 171 h 186"/>
                <a:gd name="T38" fmla="*/ 0 w 77"/>
                <a:gd name="T39" fmla="*/ 166 h 186"/>
                <a:gd name="T40" fmla="*/ 0 w 77"/>
                <a:gd name="T41" fmla="*/ 166 h 186"/>
                <a:gd name="T42" fmla="*/ 7 w 77"/>
                <a:gd name="T43" fmla="*/ 174 h 186"/>
                <a:gd name="T44" fmla="*/ 15 w 77"/>
                <a:gd name="T45" fmla="*/ 181 h 186"/>
                <a:gd name="T46" fmla="*/ 24 w 77"/>
                <a:gd name="T47" fmla="*/ 184 h 186"/>
                <a:gd name="T48" fmla="*/ 35 w 77"/>
                <a:gd name="T49" fmla="*/ 186 h 186"/>
                <a:gd name="T50" fmla="*/ 35 w 77"/>
                <a:gd name="T51" fmla="*/ 186 h 186"/>
                <a:gd name="T52" fmla="*/ 44 w 77"/>
                <a:gd name="T53" fmla="*/ 186 h 186"/>
                <a:gd name="T54" fmla="*/ 52 w 77"/>
                <a:gd name="T55" fmla="*/ 183 h 186"/>
                <a:gd name="T56" fmla="*/ 59 w 77"/>
                <a:gd name="T57" fmla="*/ 179 h 186"/>
                <a:gd name="T58" fmla="*/ 65 w 77"/>
                <a:gd name="T59" fmla="*/ 176 h 186"/>
                <a:gd name="T60" fmla="*/ 70 w 77"/>
                <a:gd name="T61" fmla="*/ 171 h 186"/>
                <a:gd name="T62" fmla="*/ 74 w 77"/>
                <a:gd name="T63" fmla="*/ 164 h 186"/>
                <a:gd name="T64" fmla="*/ 75 w 77"/>
                <a:gd name="T65" fmla="*/ 158 h 186"/>
                <a:gd name="T66" fmla="*/ 77 w 77"/>
                <a:gd name="T67" fmla="*/ 151 h 186"/>
                <a:gd name="T68" fmla="*/ 77 w 77"/>
                <a:gd name="T69" fmla="*/ 151 h 186"/>
                <a:gd name="T70" fmla="*/ 75 w 77"/>
                <a:gd name="T71" fmla="*/ 2 h 186"/>
                <a:gd name="T72" fmla="*/ 75 w 77"/>
                <a:gd name="T73" fmla="*/ 2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" h="186">
                  <a:moveTo>
                    <a:pt x="75" y="2"/>
                  </a:moveTo>
                  <a:lnTo>
                    <a:pt x="75" y="2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8"/>
                  </a:lnTo>
                  <a:lnTo>
                    <a:pt x="65" y="164"/>
                  </a:lnTo>
                  <a:lnTo>
                    <a:pt x="60" y="169"/>
                  </a:lnTo>
                  <a:lnTo>
                    <a:pt x="55" y="174"/>
                  </a:lnTo>
                  <a:lnTo>
                    <a:pt x="47" y="178"/>
                  </a:lnTo>
                  <a:lnTo>
                    <a:pt x="40" y="179"/>
                  </a:lnTo>
                  <a:lnTo>
                    <a:pt x="30" y="179"/>
                  </a:lnTo>
                  <a:lnTo>
                    <a:pt x="22" y="179"/>
                  </a:lnTo>
                  <a:lnTo>
                    <a:pt x="14" y="176"/>
                  </a:lnTo>
                  <a:lnTo>
                    <a:pt x="7" y="171"/>
                  </a:lnTo>
                  <a:lnTo>
                    <a:pt x="0" y="166"/>
                  </a:lnTo>
                  <a:lnTo>
                    <a:pt x="7" y="174"/>
                  </a:lnTo>
                  <a:lnTo>
                    <a:pt x="15" y="181"/>
                  </a:lnTo>
                  <a:lnTo>
                    <a:pt x="24" y="184"/>
                  </a:lnTo>
                  <a:lnTo>
                    <a:pt x="35" y="186"/>
                  </a:lnTo>
                  <a:lnTo>
                    <a:pt x="44" y="186"/>
                  </a:lnTo>
                  <a:lnTo>
                    <a:pt x="52" y="183"/>
                  </a:lnTo>
                  <a:lnTo>
                    <a:pt x="59" y="179"/>
                  </a:lnTo>
                  <a:lnTo>
                    <a:pt x="65" y="176"/>
                  </a:lnTo>
                  <a:lnTo>
                    <a:pt x="70" y="171"/>
                  </a:lnTo>
                  <a:lnTo>
                    <a:pt x="74" y="164"/>
                  </a:lnTo>
                  <a:lnTo>
                    <a:pt x="75" y="158"/>
                  </a:lnTo>
                  <a:lnTo>
                    <a:pt x="77" y="151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858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56" name="Freeform 8"/>
            <p:cNvSpPr>
              <a:spLocks/>
            </p:cNvSpPr>
            <p:nvPr/>
          </p:nvSpPr>
          <p:spPr bwMode="auto">
            <a:xfrm>
              <a:off x="5331" y="3747"/>
              <a:ext cx="79" cy="259"/>
            </a:xfrm>
            <a:custGeom>
              <a:avLst/>
              <a:gdLst>
                <a:gd name="T0" fmla="*/ 77 w 79"/>
                <a:gd name="T1" fmla="*/ 80 h 259"/>
                <a:gd name="T2" fmla="*/ 77 w 79"/>
                <a:gd name="T3" fmla="*/ 80 h 259"/>
                <a:gd name="T4" fmla="*/ 75 w 79"/>
                <a:gd name="T5" fmla="*/ 80 h 259"/>
                <a:gd name="T6" fmla="*/ 72 w 79"/>
                <a:gd name="T7" fmla="*/ 80 h 259"/>
                <a:gd name="T8" fmla="*/ 70 w 79"/>
                <a:gd name="T9" fmla="*/ 82 h 259"/>
                <a:gd name="T10" fmla="*/ 70 w 79"/>
                <a:gd name="T11" fmla="*/ 82 h 259"/>
                <a:gd name="T12" fmla="*/ 70 w 79"/>
                <a:gd name="T13" fmla="*/ 231 h 259"/>
                <a:gd name="T14" fmla="*/ 70 w 79"/>
                <a:gd name="T15" fmla="*/ 231 h 259"/>
                <a:gd name="T16" fmla="*/ 69 w 79"/>
                <a:gd name="T17" fmla="*/ 236 h 259"/>
                <a:gd name="T18" fmla="*/ 67 w 79"/>
                <a:gd name="T19" fmla="*/ 241 h 259"/>
                <a:gd name="T20" fmla="*/ 60 w 79"/>
                <a:gd name="T21" fmla="*/ 248 h 259"/>
                <a:gd name="T22" fmla="*/ 50 w 79"/>
                <a:gd name="T23" fmla="*/ 251 h 259"/>
                <a:gd name="T24" fmla="*/ 40 w 79"/>
                <a:gd name="T25" fmla="*/ 253 h 259"/>
                <a:gd name="T26" fmla="*/ 40 w 79"/>
                <a:gd name="T27" fmla="*/ 253 h 259"/>
                <a:gd name="T28" fmla="*/ 32 w 79"/>
                <a:gd name="T29" fmla="*/ 253 h 259"/>
                <a:gd name="T30" fmla="*/ 25 w 79"/>
                <a:gd name="T31" fmla="*/ 249 h 259"/>
                <a:gd name="T32" fmla="*/ 20 w 79"/>
                <a:gd name="T33" fmla="*/ 244 h 259"/>
                <a:gd name="T34" fmla="*/ 17 w 79"/>
                <a:gd name="T35" fmla="*/ 238 h 259"/>
                <a:gd name="T36" fmla="*/ 17 w 79"/>
                <a:gd name="T37" fmla="*/ 238 h 259"/>
                <a:gd name="T38" fmla="*/ 12 w 79"/>
                <a:gd name="T39" fmla="*/ 231 h 259"/>
                <a:gd name="T40" fmla="*/ 10 w 79"/>
                <a:gd name="T41" fmla="*/ 223 h 259"/>
                <a:gd name="T42" fmla="*/ 10 w 79"/>
                <a:gd name="T43" fmla="*/ 223 h 259"/>
                <a:gd name="T44" fmla="*/ 10 w 79"/>
                <a:gd name="T45" fmla="*/ 34 h 259"/>
                <a:gd name="T46" fmla="*/ 10 w 79"/>
                <a:gd name="T47" fmla="*/ 34 h 259"/>
                <a:gd name="T48" fmla="*/ 10 w 79"/>
                <a:gd name="T49" fmla="*/ 29 h 259"/>
                <a:gd name="T50" fmla="*/ 12 w 79"/>
                <a:gd name="T51" fmla="*/ 24 h 259"/>
                <a:gd name="T52" fmla="*/ 14 w 79"/>
                <a:gd name="T53" fmla="*/ 19 h 259"/>
                <a:gd name="T54" fmla="*/ 17 w 79"/>
                <a:gd name="T55" fmla="*/ 12 h 259"/>
                <a:gd name="T56" fmla="*/ 24 w 79"/>
                <a:gd name="T57" fmla="*/ 7 h 259"/>
                <a:gd name="T58" fmla="*/ 32 w 79"/>
                <a:gd name="T59" fmla="*/ 4 h 259"/>
                <a:gd name="T60" fmla="*/ 42 w 79"/>
                <a:gd name="T61" fmla="*/ 2 h 259"/>
                <a:gd name="T62" fmla="*/ 42 w 79"/>
                <a:gd name="T63" fmla="*/ 2 h 259"/>
                <a:gd name="T64" fmla="*/ 35 w 79"/>
                <a:gd name="T65" fmla="*/ 0 h 259"/>
                <a:gd name="T66" fmla="*/ 35 w 79"/>
                <a:gd name="T67" fmla="*/ 0 h 259"/>
                <a:gd name="T68" fmla="*/ 27 w 79"/>
                <a:gd name="T69" fmla="*/ 0 h 259"/>
                <a:gd name="T70" fmla="*/ 22 w 79"/>
                <a:gd name="T71" fmla="*/ 2 h 259"/>
                <a:gd name="T72" fmla="*/ 15 w 79"/>
                <a:gd name="T73" fmla="*/ 5 h 259"/>
                <a:gd name="T74" fmla="*/ 10 w 79"/>
                <a:gd name="T75" fmla="*/ 9 h 259"/>
                <a:gd name="T76" fmla="*/ 7 w 79"/>
                <a:gd name="T77" fmla="*/ 14 h 259"/>
                <a:gd name="T78" fmla="*/ 4 w 79"/>
                <a:gd name="T79" fmla="*/ 20 h 259"/>
                <a:gd name="T80" fmla="*/ 2 w 79"/>
                <a:gd name="T81" fmla="*/ 27 h 259"/>
                <a:gd name="T82" fmla="*/ 2 w 79"/>
                <a:gd name="T83" fmla="*/ 34 h 259"/>
                <a:gd name="T84" fmla="*/ 2 w 79"/>
                <a:gd name="T85" fmla="*/ 34 h 259"/>
                <a:gd name="T86" fmla="*/ 2 w 79"/>
                <a:gd name="T87" fmla="*/ 34 h 259"/>
                <a:gd name="T88" fmla="*/ 0 w 79"/>
                <a:gd name="T89" fmla="*/ 226 h 259"/>
                <a:gd name="T90" fmla="*/ 0 w 79"/>
                <a:gd name="T91" fmla="*/ 226 h 259"/>
                <a:gd name="T92" fmla="*/ 2 w 79"/>
                <a:gd name="T93" fmla="*/ 236 h 259"/>
                <a:gd name="T94" fmla="*/ 5 w 79"/>
                <a:gd name="T95" fmla="*/ 246 h 259"/>
                <a:gd name="T96" fmla="*/ 5 w 79"/>
                <a:gd name="T97" fmla="*/ 246 h 259"/>
                <a:gd name="T98" fmla="*/ 12 w 79"/>
                <a:gd name="T99" fmla="*/ 251 h 259"/>
                <a:gd name="T100" fmla="*/ 19 w 79"/>
                <a:gd name="T101" fmla="*/ 256 h 259"/>
                <a:gd name="T102" fmla="*/ 27 w 79"/>
                <a:gd name="T103" fmla="*/ 259 h 259"/>
                <a:gd name="T104" fmla="*/ 35 w 79"/>
                <a:gd name="T105" fmla="*/ 259 h 259"/>
                <a:gd name="T106" fmla="*/ 35 w 79"/>
                <a:gd name="T107" fmla="*/ 259 h 259"/>
                <a:gd name="T108" fmla="*/ 45 w 79"/>
                <a:gd name="T109" fmla="*/ 259 h 259"/>
                <a:gd name="T110" fmla="*/ 52 w 79"/>
                <a:gd name="T111" fmla="*/ 258 h 259"/>
                <a:gd name="T112" fmla="*/ 60 w 79"/>
                <a:gd name="T113" fmla="*/ 254 h 259"/>
                <a:gd name="T114" fmla="*/ 65 w 79"/>
                <a:gd name="T115" fmla="*/ 249 h 259"/>
                <a:gd name="T116" fmla="*/ 70 w 79"/>
                <a:gd name="T117" fmla="*/ 244 h 259"/>
                <a:gd name="T118" fmla="*/ 74 w 79"/>
                <a:gd name="T119" fmla="*/ 238 h 259"/>
                <a:gd name="T120" fmla="*/ 77 w 79"/>
                <a:gd name="T121" fmla="*/ 231 h 259"/>
                <a:gd name="T122" fmla="*/ 79 w 79"/>
                <a:gd name="T123" fmla="*/ 225 h 259"/>
                <a:gd name="T124" fmla="*/ 77 w 79"/>
                <a:gd name="T125" fmla="*/ 80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" h="259">
                  <a:moveTo>
                    <a:pt x="77" y="80"/>
                  </a:moveTo>
                  <a:lnTo>
                    <a:pt x="77" y="80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70" y="82"/>
                  </a:lnTo>
                  <a:lnTo>
                    <a:pt x="70" y="231"/>
                  </a:lnTo>
                  <a:lnTo>
                    <a:pt x="69" y="236"/>
                  </a:lnTo>
                  <a:lnTo>
                    <a:pt x="67" y="241"/>
                  </a:lnTo>
                  <a:lnTo>
                    <a:pt x="60" y="248"/>
                  </a:lnTo>
                  <a:lnTo>
                    <a:pt x="50" y="251"/>
                  </a:lnTo>
                  <a:lnTo>
                    <a:pt x="40" y="253"/>
                  </a:lnTo>
                  <a:lnTo>
                    <a:pt x="32" y="253"/>
                  </a:lnTo>
                  <a:lnTo>
                    <a:pt x="25" y="249"/>
                  </a:lnTo>
                  <a:lnTo>
                    <a:pt x="20" y="244"/>
                  </a:lnTo>
                  <a:lnTo>
                    <a:pt x="17" y="238"/>
                  </a:lnTo>
                  <a:lnTo>
                    <a:pt x="12" y="231"/>
                  </a:lnTo>
                  <a:lnTo>
                    <a:pt x="10" y="223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2" y="24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4" y="7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2" y="34"/>
                  </a:lnTo>
                  <a:lnTo>
                    <a:pt x="0" y="226"/>
                  </a:lnTo>
                  <a:lnTo>
                    <a:pt x="2" y="236"/>
                  </a:lnTo>
                  <a:lnTo>
                    <a:pt x="5" y="246"/>
                  </a:lnTo>
                  <a:lnTo>
                    <a:pt x="12" y="251"/>
                  </a:lnTo>
                  <a:lnTo>
                    <a:pt x="19" y="256"/>
                  </a:lnTo>
                  <a:lnTo>
                    <a:pt x="27" y="259"/>
                  </a:lnTo>
                  <a:lnTo>
                    <a:pt x="35" y="259"/>
                  </a:lnTo>
                  <a:lnTo>
                    <a:pt x="45" y="259"/>
                  </a:lnTo>
                  <a:lnTo>
                    <a:pt x="52" y="258"/>
                  </a:lnTo>
                  <a:lnTo>
                    <a:pt x="60" y="254"/>
                  </a:lnTo>
                  <a:lnTo>
                    <a:pt x="65" y="249"/>
                  </a:lnTo>
                  <a:lnTo>
                    <a:pt x="70" y="244"/>
                  </a:lnTo>
                  <a:lnTo>
                    <a:pt x="74" y="238"/>
                  </a:lnTo>
                  <a:lnTo>
                    <a:pt x="77" y="231"/>
                  </a:lnTo>
                  <a:lnTo>
                    <a:pt x="79" y="225"/>
                  </a:lnTo>
                  <a:lnTo>
                    <a:pt x="77" y="80"/>
                  </a:lnTo>
                  <a:close/>
                </a:path>
              </a:pathLst>
            </a:custGeom>
            <a:solidFill>
              <a:srgbClr val="CD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57" name="Freeform 9"/>
            <p:cNvSpPr>
              <a:spLocks/>
            </p:cNvSpPr>
            <p:nvPr/>
          </p:nvSpPr>
          <p:spPr bwMode="auto">
            <a:xfrm>
              <a:off x="5355" y="3832"/>
              <a:ext cx="15" cy="115"/>
            </a:xfrm>
            <a:custGeom>
              <a:avLst/>
              <a:gdLst>
                <a:gd name="T0" fmla="*/ 15 w 15"/>
                <a:gd name="T1" fmla="*/ 106 h 115"/>
                <a:gd name="T2" fmla="*/ 15 w 15"/>
                <a:gd name="T3" fmla="*/ 106 h 115"/>
                <a:gd name="T4" fmla="*/ 13 w 15"/>
                <a:gd name="T5" fmla="*/ 105 h 115"/>
                <a:gd name="T6" fmla="*/ 10 w 15"/>
                <a:gd name="T7" fmla="*/ 101 h 115"/>
                <a:gd name="T8" fmla="*/ 6 w 15"/>
                <a:gd name="T9" fmla="*/ 96 h 115"/>
                <a:gd name="T10" fmla="*/ 5 w 15"/>
                <a:gd name="T11" fmla="*/ 86 h 115"/>
                <a:gd name="T12" fmla="*/ 5 w 15"/>
                <a:gd name="T13" fmla="*/ 86 h 115"/>
                <a:gd name="T14" fmla="*/ 6 w 15"/>
                <a:gd name="T15" fmla="*/ 43 h 115"/>
                <a:gd name="T16" fmla="*/ 5 w 15"/>
                <a:gd name="T17" fmla="*/ 0 h 115"/>
                <a:gd name="T18" fmla="*/ 5 w 15"/>
                <a:gd name="T19" fmla="*/ 0 h 115"/>
                <a:gd name="T20" fmla="*/ 3 w 15"/>
                <a:gd name="T21" fmla="*/ 0 h 115"/>
                <a:gd name="T22" fmla="*/ 0 w 15"/>
                <a:gd name="T23" fmla="*/ 2 h 115"/>
                <a:gd name="T24" fmla="*/ 0 w 15"/>
                <a:gd name="T25" fmla="*/ 2 h 115"/>
                <a:gd name="T26" fmla="*/ 0 w 15"/>
                <a:gd name="T27" fmla="*/ 85 h 115"/>
                <a:gd name="T28" fmla="*/ 0 w 15"/>
                <a:gd name="T29" fmla="*/ 85 h 115"/>
                <a:gd name="T30" fmla="*/ 1 w 15"/>
                <a:gd name="T31" fmla="*/ 101 h 115"/>
                <a:gd name="T32" fmla="*/ 5 w 15"/>
                <a:gd name="T33" fmla="*/ 110 h 115"/>
                <a:gd name="T34" fmla="*/ 8 w 15"/>
                <a:gd name="T35" fmla="*/ 113 h 115"/>
                <a:gd name="T36" fmla="*/ 13 w 15"/>
                <a:gd name="T37" fmla="*/ 115 h 115"/>
                <a:gd name="T38" fmla="*/ 13 w 15"/>
                <a:gd name="T39" fmla="*/ 115 h 115"/>
                <a:gd name="T40" fmla="*/ 15 w 15"/>
                <a:gd name="T41" fmla="*/ 113 h 115"/>
                <a:gd name="T42" fmla="*/ 15 w 15"/>
                <a:gd name="T43" fmla="*/ 110 h 115"/>
                <a:gd name="T44" fmla="*/ 15 w 15"/>
                <a:gd name="T45" fmla="*/ 106 h 115"/>
                <a:gd name="T46" fmla="*/ 15 w 15"/>
                <a:gd name="T47" fmla="*/ 106 h 1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5">
                  <a:moveTo>
                    <a:pt x="15" y="106"/>
                  </a:moveTo>
                  <a:lnTo>
                    <a:pt x="15" y="106"/>
                  </a:lnTo>
                  <a:lnTo>
                    <a:pt x="13" y="105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5" y="86"/>
                  </a:lnTo>
                  <a:lnTo>
                    <a:pt x="6" y="4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5"/>
                  </a:lnTo>
                  <a:lnTo>
                    <a:pt x="1" y="101"/>
                  </a:lnTo>
                  <a:lnTo>
                    <a:pt x="5" y="110"/>
                  </a:lnTo>
                  <a:lnTo>
                    <a:pt x="8" y="113"/>
                  </a:lnTo>
                  <a:lnTo>
                    <a:pt x="13" y="115"/>
                  </a:lnTo>
                  <a:lnTo>
                    <a:pt x="15" y="113"/>
                  </a:lnTo>
                  <a:lnTo>
                    <a:pt x="15" y="110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6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58" name="Freeform 10"/>
            <p:cNvSpPr>
              <a:spLocks/>
            </p:cNvSpPr>
            <p:nvPr/>
          </p:nvSpPr>
          <p:spPr bwMode="auto">
            <a:xfrm>
              <a:off x="5346" y="3749"/>
              <a:ext cx="35" cy="15"/>
            </a:xfrm>
            <a:custGeom>
              <a:avLst/>
              <a:gdLst>
                <a:gd name="T0" fmla="*/ 30 w 35"/>
                <a:gd name="T1" fmla="*/ 12 h 15"/>
                <a:gd name="T2" fmla="*/ 30 w 35"/>
                <a:gd name="T3" fmla="*/ 12 h 15"/>
                <a:gd name="T4" fmla="*/ 35 w 35"/>
                <a:gd name="T5" fmla="*/ 2 h 15"/>
                <a:gd name="T6" fmla="*/ 35 w 35"/>
                <a:gd name="T7" fmla="*/ 2 h 15"/>
                <a:gd name="T8" fmla="*/ 30 w 35"/>
                <a:gd name="T9" fmla="*/ 0 h 15"/>
                <a:gd name="T10" fmla="*/ 25 w 35"/>
                <a:gd name="T11" fmla="*/ 0 h 15"/>
                <a:gd name="T12" fmla="*/ 20 w 35"/>
                <a:gd name="T13" fmla="*/ 0 h 15"/>
                <a:gd name="T14" fmla="*/ 15 w 35"/>
                <a:gd name="T15" fmla="*/ 2 h 15"/>
                <a:gd name="T16" fmla="*/ 5 w 35"/>
                <a:gd name="T17" fmla="*/ 7 h 15"/>
                <a:gd name="T18" fmla="*/ 0 w 35"/>
                <a:gd name="T19" fmla="*/ 15 h 15"/>
                <a:gd name="T20" fmla="*/ 0 w 35"/>
                <a:gd name="T21" fmla="*/ 15 h 15"/>
                <a:gd name="T22" fmla="*/ 9 w 35"/>
                <a:gd name="T23" fmla="*/ 10 h 15"/>
                <a:gd name="T24" fmla="*/ 15 w 35"/>
                <a:gd name="T25" fmla="*/ 10 h 15"/>
                <a:gd name="T26" fmla="*/ 20 w 35"/>
                <a:gd name="T27" fmla="*/ 10 h 15"/>
                <a:gd name="T28" fmla="*/ 20 w 35"/>
                <a:gd name="T29" fmla="*/ 10 h 15"/>
                <a:gd name="T30" fmla="*/ 30 w 35"/>
                <a:gd name="T31" fmla="*/ 12 h 15"/>
                <a:gd name="T32" fmla="*/ 30 w 35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5">
                  <a:moveTo>
                    <a:pt x="30" y="12"/>
                  </a:moveTo>
                  <a:lnTo>
                    <a:pt x="30" y="12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5" y="7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59" name="Freeform 11"/>
            <p:cNvSpPr>
              <a:spLocks/>
            </p:cNvSpPr>
            <p:nvPr/>
          </p:nvSpPr>
          <p:spPr bwMode="auto">
            <a:xfrm>
              <a:off x="5340" y="3759"/>
              <a:ext cx="26" cy="226"/>
            </a:xfrm>
            <a:custGeom>
              <a:avLst/>
              <a:gdLst>
                <a:gd name="T0" fmla="*/ 6 w 26"/>
                <a:gd name="T1" fmla="*/ 5 h 226"/>
                <a:gd name="T2" fmla="*/ 6 w 26"/>
                <a:gd name="T3" fmla="*/ 5 h 226"/>
                <a:gd name="T4" fmla="*/ 1 w 26"/>
                <a:gd name="T5" fmla="*/ 13 h 226"/>
                <a:gd name="T6" fmla="*/ 0 w 26"/>
                <a:gd name="T7" fmla="*/ 22 h 226"/>
                <a:gd name="T8" fmla="*/ 0 w 26"/>
                <a:gd name="T9" fmla="*/ 22 h 226"/>
                <a:gd name="T10" fmla="*/ 0 w 26"/>
                <a:gd name="T11" fmla="*/ 22 h 226"/>
                <a:gd name="T12" fmla="*/ 1 w 26"/>
                <a:gd name="T13" fmla="*/ 211 h 226"/>
                <a:gd name="T14" fmla="*/ 1 w 26"/>
                <a:gd name="T15" fmla="*/ 211 h 226"/>
                <a:gd name="T16" fmla="*/ 3 w 26"/>
                <a:gd name="T17" fmla="*/ 219 h 226"/>
                <a:gd name="T18" fmla="*/ 8 w 26"/>
                <a:gd name="T19" fmla="*/ 226 h 226"/>
                <a:gd name="T20" fmla="*/ 8 w 26"/>
                <a:gd name="T21" fmla="*/ 226 h 226"/>
                <a:gd name="T22" fmla="*/ 5 w 26"/>
                <a:gd name="T23" fmla="*/ 217 h 226"/>
                <a:gd name="T24" fmla="*/ 5 w 26"/>
                <a:gd name="T25" fmla="*/ 217 h 226"/>
                <a:gd name="T26" fmla="*/ 5 w 26"/>
                <a:gd name="T27" fmla="*/ 22 h 226"/>
                <a:gd name="T28" fmla="*/ 5 w 26"/>
                <a:gd name="T29" fmla="*/ 22 h 226"/>
                <a:gd name="T30" fmla="*/ 6 w 26"/>
                <a:gd name="T31" fmla="*/ 13 h 226"/>
                <a:gd name="T32" fmla="*/ 11 w 26"/>
                <a:gd name="T33" fmla="*/ 7 h 226"/>
                <a:gd name="T34" fmla="*/ 18 w 26"/>
                <a:gd name="T35" fmla="*/ 2 h 226"/>
                <a:gd name="T36" fmla="*/ 26 w 26"/>
                <a:gd name="T37" fmla="*/ 0 h 226"/>
                <a:gd name="T38" fmla="*/ 26 w 26"/>
                <a:gd name="T39" fmla="*/ 0 h 226"/>
                <a:gd name="T40" fmla="*/ 21 w 26"/>
                <a:gd name="T41" fmla="*/ 0 h 226"/>
                <a:gd name="T42" fmla="*/ 15 w 26"/>
                <a:gd name="T43" fmla="*/ 0 h 226"/>
                <a:gd name="T44" fmla="*/ 6 w 26"/>
                <a:gd name="T45" fmla="*/ 5 h 226"/>
                <a:gd name="T46" fmla="*/ 6 w 26"/>
                <a:gd name="T47" fmla="*/ 5 h 2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226">
                  <a:moveTo>
                    <a:pt x="6" y="5"/>
                  </a:moveTo>
                  <a:lnTo>
                    <a:pt x="6" y="5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1" y="211"/>
                  </a:lnTo>
                  <a:lnTo>
                    <a:pt x="3" y="219"/>
                  </a:lnTo>
                  <a:lnTo>
                    <a:pt x="8" y="226"/>
                  </a:lnTo>
                  <a:lnTo>
                    <a:pt x="5" y="217"/>
                  </a:lnTo>
                  <a:lnTo>
                    <a:pt x="5" y="22"/>
                  </a:lnTo>
                  <a:lnTo>
                    <a:pt x="6" y="13"/>
                  </a:lnTo>
                  <a:lnTo>
                    <a:pt x="11" y="7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B8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60" name="Freeform 12"/>
            <p:cNvSpPr>
              <a:spLocks/>
            </p:cNvSpPr>
            <p:nvPr/>
          </p:nvSpPr>
          <p:spPr bwMode="auto">
            <a:xfrm>
              <a:off x="5360" y="3751"/>
              <a:ext cx="36" cy="197"/>
            </a:xfrm>
            <a:custGeom>
              <a:avLst/>
              <a:gdLst>
                <a:gd name="T0" fmla="*/ 36 w 36"/>
                <a:gd name="T1" fmla="*/ 28 h 197"/>
                <a:gd name="T2" fmla="*/ 36 w 36"/>
                <a:gd name="T3" fmla="*/ 28 h 197"/>
                <a:gd name="T4" fmla="*/ 35 w 36"/>
                <a:gd name="T5" fmla="*/ 20 h 197"/>
                <a:gd name="T6" fmla="*/ 33 w 36"/>
                <a:gd name="T7" fmla="*/ 11 h 197"/>
                <a:gd name="T8" fmla="*/ 28 w 36"/>
                <a:gd name="T9" fmla="*/ 5 h 197"/>
                <a:gd name="T10" fmla="*/ 21 w 36"/>
                <a:gd name="T11" fmla="*/ 0 h 197"/>
                <a:gd name="T12" fmla="*/ 21 w 36"/>
                <a:gd name="T13" fmla="*/ 0 h 197"/>
                <a:gd name="T14" fmla="*/ 16 w 36"/>
                <a:gd name="T15" fmla="*/ 10 h 197"/>
                <a:gd name="T16" fmla="*/ 16 w 36"/>
                <a:gd name="T17" fmla="*/ 10 h 197"/>
                <a:gd name="T18" fmla="*/ 28 w 36"/>
                <a:gd name="T19" fmla="*/ 18 h 197"/>
                <a:gd name="T20" fmla="*/ 28 w 36"/>
                <a:gd name="T21" fmla="*/ 18 h 197"/>
                <a:gd name="T22" fmla="*/ 28 w 36"/>
                <a:gd name="T23" fmla="*/ 18 h 197"/>
                <a:gd name="T24" fmla="*/ 28 w 36"/>
                <a:gd name="T25" fmla="*/ 18 h 197"/>
                <a:gd name="T26" fmla="*/ 28 w 36"/>
                <a:gd name="T27" fmla="*/ 18 h 197"/>
                <a:gd name="T28" fmla="*/ 30 w 36"/>
                <a:gd name="T29" fmla="*/ 161 h 197"/>
                <a:gd name="T30" fmla="*/ 30 w 36"/>
                <a:gd name="T31" fmla="*/ 161 h 197"/>
                <a:gd name="T32" fmla="*/ 30 w 36"/>
                <a:gd name="T33" fmla="*/ 169 h 197"/>
                <a:gd name="T34" fmla="*/ 28 w 36"/>
                <a:gd name="T35" fmla="*/ 176 h 197"/>
                <a:gd name="T36" fmla="*/ 26 w 36"/>
                <a:gd name="T37" fmla="*/ 181 h 197"/>
                <a:gd name="T38" fmla="*/ 25 w 36"/>
                <a:gd name="T39" fmla="*/ 182 h 197"/>
                <a:gd name="T40" fmla="*/ 23 w 36"/>
                <a:gd name="T41" fmla="*/ 184 h 197"/>
                <a:gd name="T42" fmla="*/ 20 w 36"/>
                <a:gd name="T43" fmla="*/ 184 h 197"/>
                <a:gd name="T44" fmla="*/ 15 w 36"/>
                <a:gd name="T45" fmla="*/ 182 h 197"/>
                <a:gd name="T46" fmla="*/ 15 w 36"/>
                <a:gd name="T47" fmla="*/ 182 h 197"/>
                <a:gd name="T48" fmla="*/ 11 w 36"/>
                <a:gd name="T49" fmla="*/ 181 h 197"/>
                <a:gd name="T50" fmla="*/ 10 w 36"/>
                <a:gd name="T51" fmla="*/ 177 h 197"/>
                <a:gd name="T52" fmla="*/ 8 w 36"/>
                <a:gd name="T53" fmla="*/ 172 h 197"/>
                <a:gd name="T54" fmla="*/ 8 w 36"/>
                <a:gd name="T55" fmla="*/ 162 h 197"/>
                <a:gd name="T56" fmla="*/ 8 w 36"/>
                <a:gd name="T57" fmla="*/ 162 h 197"/>
                <a:gd name="T58" fmla="*/ 8 w 36"/>
                <a:gd name="T59" fmla="*/ 83 h 197"/>
                <a:gd name="T60" fmla="*/ 8 w 36"/>
                <a:gd name="T61" fmla="*/ 83 h 197"/>
                <a:gd name="T62" fmla="*/ 0 w 36"/>
                <a:gd name="T63" fmla="*/ 81 h 197"/>
                <a:gd name="T64" fmla="*/ 0 w 36"/>
                <a:gd name="T65" fmla="*/ 81 h 197"/>
                <a:gd name="T66" fmla="*/ 0 w 36"/>
                <a:gd name="T67" fmla="*/ 167 h 197"/>
                <a:gd name="T68" fmla="*/ 0 w 36"/>
                <a:gd name="T69" fmla="*/ 167 h 197"/>
                <a:gd name="T70" fmla="*/ 0 w 36"/>
                <a:gd name="T71" fmla="*/ 167 h 197"/>
                <a:gd name="T72" fmla="*/ 0 w 36"/>
                <a:gd name="T73" fmla="*/ 167 h 197"/>
                <a:gd name="T74" fmla="*/ 1 w 36"/>
                <a:gd name="T75" fmla="*/ 177 h 197"/>
                <a:gd name="T76" fmla="*/ 5 w 36"/>
                <a:gd name="T77" fmla="*/ 182 h 197"/>
                <a:gd name="T78" fmla="*/ 8 w 36"/>
                <a:gd name="T79" fmla="*/ 186 h 197"/>
                <a:gd name="T80" fmla="*/ 10 w 36"/>
                <a:gd name="T81" fmla="*/ 187 h 197"/>
                <a:gd name="T82" fmla="*/ 10 w 36"/>
                <a:gd name="T83" fmla="*/ 187 h 197"/>
                <a:gd name="T84" fmla="*/ 8 w 36"/>
                <a:gd name="T85" fmla="*/ 191 h 197"/>
                <a:gd name="T86" fmla="*/ 6 w 36"/>
                <a:gd name="T87" fmla="*/ 192 h 197"/>
                <a:gd name="T88" fmla="*/ 5 w 36"/>
                <a:gd name="T89" fmla="*/ 194 h 197"/>
                <a:gd name="T90" fmla="*/ 5 w 36"/>
                <a:gd name="T91" fmla="*/ 194 h 197"/>
                <a:gd name="T92" fmla="*/ 11 w 36"/>
                <a:gd name="T93" fmla="*/ 196 h 197"/>
                <a:gd name="T94" fmla="*/ 16 w 36"/>
                <a:gd name="T95" fmla="*/ 197 h 197"/>
                <a:gd name="T96" fmla="*/ 21 w 36"/>
                <a:gd name="T97" fmla="*/ 196 h 197"/>
                <a:gd name="T98" fmla="*/ 26 w 36"/>
                <a:gd name="T99" fmla="*/ 194 h 197"/>
                <a:gd name="T100" fmla="*/ 31 w 36"/>
                <a:gd name="T101" fmla="*/ 189 h 197"/>
                <a:gd name="T102" fmla="*/ 35 w 36"/>
                <a:gd name="T103" fmla="*/ 182 h 197"/>
                <a:gd name="T104" fmla="*/ 36 w 36"/>
                <a:gd name="T105" fmla="*/ 172 h 197"/>
                <a:gd name="T106" fmla="*/ 36 w 36"/>
                <a:gd name="T107" fmla="*/ 172 h 197"/>
                <a:gd name="T108" fmla="*/ 36 w 36"/>
                <a:gd name="T109" fmla="*/ 28 h 197"/>
                <a:gd name="T110" fmla="*/ 36 w 36"/>
                <a:gd name="T111" fmla="*/ 28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" h="197">
                  <a:moveTo>
                    <a:pt x="36" y="28"/>
                  </a:moveTo>
                  <a:lnTo>
                    <a:pt x="36" y="28"/>
                  </a:lnTo>
                  <a:lnTo>
                    <a:pt x="35" y="20"/>
                  </a:lnTo>
                  <a:lnTo>
                    <a:pt x="33" y="11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6" y="10"/>
                  </a:lnTo>
                  <a:lnTo>
                    <a:pt x="28" y="18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28" y="176"/>
                  </a:lnTo>
                  <a:lnTo>
                    <a:pt x="26" y="181"/>
                  </a:lnTo>
                  <a:lnTo>
                    <a:pt x="25" y="182"/>
                  </a:lnTo>
                  <a:lnTo>
                    <a:pt x="23" y="184"/>
                  </a:lnTo>
                  <a:lnTo>
                    <a:pt x="20" y="184"/>
                  </a:lnTo>
                  <a:lnTo>
                    <a:pt x="15" y="182"/>
                  </a:lnTo>
                  <a:lnTo>
                    <a:pt x="11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2"/>
                  </a:lnTo>
                  <a:lnTo>
                    <a:pt x="8" y="83"/>
                  </a:lnTo>
                  <a:lnTo>
                    <a:pt x="0" y="81"/>
                  </a:lnTo>
                  <a:lnTo>
                    <a:pt x="0" y="167"/>
                  </a:lnTo>
                  <a:lnTo>
                    <a:pt x="1" y="177"/>
                  </a:lnTo>
                  <a:lnTo>
                    <a:pt x="5" y="182"/>
                  </a:lnTo>
                  <a:lnTo>
                    <a:pt x="8" y="186"/>
                  </a:lnTo>
                  <a:lnTo>
                    <a:pt x="10" y="187"/>
                  </a:lnTo>
                  <a:lnTo>
                    <a:pt x="8" y="191"/>
                  </a:lnTo>
                  <a:lnTo>
                    <a:pt x="6" y="192"/>
                  </a:lnTo>
                  <a:lnTo>
                    <a:pt x="5" y="194"/>
                  </a:lnTo>
                  <a:lnTo>
                    <a:pt x="11" y="196"/>
                  </a:lnTo>
                  <a:lnTo>
                    <a:pt x="16" y="197"/>
                  </a:lnTo>
                  <a:lnTo>
                    <a:pt x="21" y="196"/>
                  </a:lnTo>
                  <a:lnTo>
                    <a:pt x="26" y="194"/>
                  </a:lnTo>
                  <a:lnTo>
                    <a:pt x="31" y="189"/>
                  </a:lnTo>
                  <a:lnTo>
                    <a:pt x="35" y="182"/>
                  </a:lnTo>
                  <a:lnTo>
                    <a:pt x="36" y="172"/>
                  </a:lnTo>
                  <a:lnTo>
                    <a:pt x="36" y="28"/>
                  </a:lnTo>
                  <a:close/>
                </a:path>
              </a:pathLst>
            </a:custGeom>
            <a:solidFill>
              <a:srgbClr val="858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61" name="Freeform 13"/>
            <p:cNvSpPr>
              <a:spLocks/>
            </p:cNvSpPr>
            <p:nvPr/>
          </p:nvSpPr>
          <p:spPr bwMode="auto">
            <a:xfrm>
              <a:off x="5373" y="3761"/>
              <a:ext cx="17" cy="176"/>
            </a:xfrm>
            <a:custGeom>
              <a:avLst/>
              <a:gdLst>
                <a:gd name="T0" fmla="*/ 17 w 17"/>
                <a:gd name="T1" fmla="*/ 151 h 176"/>
                <a:gd name="T2" fmla="*/ 17 w 17"/>
                <a:gd name="T3" fmla="*/ 151 h 176"/>
                <a:gd name="T4" fmla="*/ 15 w 17"/>
                <a:gd name="T5" fmla="*/ 8 h 176"/>
                <a:gd name="T6" fmla="*/ 15 w 17"/>
                <a:gd name="T7" fmla="*/ 8 h 176"/>
                <a:gd name="T8" fmla="*/ 15 w 17"/>
                <a:gd name="T9" fmla="*/ 8 h 176"/>
                <a:gd name="T10" fmla="*/ 15 w 17"/>
                <a:gd name="T11" fmla="*/ 8 h 176"/>
                <a:gd name="T12" fmla="*/ 12 w 17"/>
                <a:gd name="T13" fmla="*/ 3 h 176"/>
                <a:gd name="T14" fmla="*/ 7 w 17"/>
                <a:gd name="T15" fmla="*/ 0 h 176"/>
                <a:gd name="T16" fmla="*/ 0 w 17"/>
                <a:gd name="T17" fmla="*/ 0 h 176"/>
                <a:gd name="T18" fmla="*/ 0 w 17"/>
                <a:gd name="T19" fmla="*/ 0 h 176"/>
                <a:gd name="T20" fmla="*/ 3 w 17"/>
                <a:gd name="T21" fmla="*/ 1 h 176"/>
                <a:gd name="T22" fmla="*/ 8 w 17"/>
                <a:gd name="T23" fmla="*/ 8 h 176"/>
                <a:gd name="T24" fmla="*/ 8 w 17"/>
                <a:gd name="T25" fmla="*/ 8 h 176"/>
                <a:gd name="T26" fmla="*/ 10 w 17"/>
                <a:gd name="T27" fmla="*/ 89 h 176"/>
                <a:gd name="T28" fmla="*/ 10 w 17"/>
                <a:gd name="T29" fmla="*/ 171 h 176"/>
                <a:gd name="T30" fmla="*/ 10 w 17"/>
                <a:gd name="T31" fmla="*/ 171 h 176"/>
                <a:gd name="T32" fmla="*/ 8 w 17"/>
                <a:gd name="T33" fmla="*/ 171 h 176"/>
                <a:gd name="T34" fmla="*/ 7 w 17"/>
                <a:gd name="T35" fmla="*/ 172 h 176"/>
                <a:gd name="T36" fmla="*/ 2 w 17"/>
                <a:gd name="T37" fmla="*/ 172 h 176"/>
                <a:gd name="T38" fmla="*/ 2 w 17"/>
                <a:gd name="T39" fmla="*/ 172 h 176"/>
                <a:gd name="T40" fmla="*/ 5 w 17"/>
                <a:gd name="T41" fmla="*/ 174 h 176"/>
                <a:gd name="T42" fmla="*/ 8 w 17"/>
                <a:gd name="T43" fmla="*/ 176 h 176"/>
                <a:gd name="T44" fmla="*/ 12 w 17"/>
                <a:gd name="T45" fmla="*/ 174 h 176"/>
                <a:gd name="T46" fmla="*/ 13 w 17"/>
                <a:gd name="T47" fmla="*/ 172 h 176"/>
                <a:gd name="T48" fmla="*/ 15 w 17"/>
                <a:gd name="T49" fmla="*/ 169 h 176"/>
                <a:gd name="T50" fmla="*/ 17 w 17"/>
                <a:gd name="T51" fmla="*/ 161 h 176"/>
                <a:gd name="T52" fmla="*/ 17 w 17"/>
                <a:gd name="T53" fmla="*/ 151 h 176"/>
                <a:gd name="T54" fmla="*/ 17 w 17"/>
                <a:gd name="T55" fmla="*/ 151 h 1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" h="176">
                  <a:moveTo>
                    <a:pt x="17" y="151"/>
                  </a:moveTo>
                  <a:lnTo>
                    <a:pt x="17" y="151"/>
                  </a:lnTo>
                  <a:lnTo>
                    <a:pt x="15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8"/>
                  </a:lnTo>
                  <a:lnTo>
                    <a:pt x="10" y="89"/>
                  </a:lnTo>
                  <a:lnTo>
                    <a:pt x="10" y="171"/>
                  </a:lnTo>
                  <a:lnTo>
                    <a:pt x="8" y="171"/>
                  </a:lnTo>
                  <a:lnTo>
                    <a:pt x="7" y="172"/>
                  </a:lnTo>
                  <a:lnTo>
                    <a:pt x="2" y="172"/>
                  </a:lnTo>
                  <a:lnTo>
                    <a:pt x="5" y="174"/>
                  </a:lnTo>
                  <a:lnTo>
                    <a:pt x="8" y="176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5" y="169"/>
                  </a:lnTo>
                  <a:lnTo>
                    <a:pt x="17" y="161"/>
                  </a:lnTo>
                  <a:lnTo>
                    <a:pt x="17" y="151"/>
                  </a:lnTo>
                  <a:close/>
                </a:path>
              </a:pathLst>
            </a:custGeom>
            <a:solidFill>
              <a:srgbClr val="C3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62" name="Rectangle 14"/>
            <p:cNvSpPr>
              <a:spLocks noChangeArrowheads="1"/>
            </p:cNvSpPr>
            <p:nvPr/>
          </p:nvSpPr>
          <p:spPr bwMode="auto">
            <a:xfrm>
              <a:off x="5403" y="3830"/>
              <a:ext cx="2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63" name="Freeform 15"/>
            <p:cNvSpPr>
              <a:spLocks/>
            </p:cNvSpPr>
            <p:nvPr/>
          </p:nvSpPr>
          <p:spPr bwMode="auto">
            <a:xfrm>
              <a:off x="5335" y="3776"/>
              <a:ext cx="31" cy="229"/>
            </a:xfrm>
            <a:custGeom>
              <a:avLst/>
              <a:gdLst>
                <a:gd name="T0" fmla="*/ 0 w 31"/>
                <a:gd name="T1" fmla="*/ 1 h 229"/>
                <a:gd name="T2" fmla="*/ 0 w 31"/>
                <a:gd name="T3" fmla="*/ 192 h 229"/>
                <a:gd name="T4" fmla="*/ 0 w 31"/>
                <a:gd name="T5" fmla="*/ 192 h 229"/>
                <a:gd name="T6" fmla="*/ 0 w 31"/>
                <a:gd name="T7" fmla="*/ 202 h 229"/>
                <a:gd name="T8" fmla="*/ 1 w 31"/>
                <a:gd name="T9" fmla="*/ 207 h 229"/>
                <a:gd name="T10" fmla="*/ 3 w 31"/>
                <a:gd name="T11" fmla="*/ 214 h 229"/>
                <a:gd name="T12" fmla="*/ 8 w 31"/>
                <a:gd name="T13" fmla="*/ 219 h 229"/>
                <a:gd name="T14" fmla="*/ 13 w 31"/>
                <a:gd name="T15" fmla="*/ 224 h 229"/>
                <a:gd name="T16" fmla="*/ 20 w 31"/>
                <a:gd name="T17" fmla="*/ 227 h 229"/>
                <a:gd name="T18" fmla="*/ 30 w 31"/>
                <a:gd name="T19" fmla="*/ 229 h 229"/>
                <a:gd name="T20" fmla="*/ 30 w 31"/>
                <a:gd name="T21" fmla="*/ 229 h 229"/>
                <a:gd name="T22" fmla="*/ 31 w 31"/>
                <a:gd name="T23" fmla="*/ 227 h 229"/>
                <a:gd name="T24" fmla="*/ 31 w 31"/>
                <a:gd name="T25" fmla="*/ 227 h 229"/>
                <a:gd name="T26" fmla="*/ 30 w 31"/>
                <a:gd name="T27" fmla="*/ 225 h 229"/>
                <a:gd name="T28" fmla="*/ 30 w 31"/>
                <a:gd name="T29" fmla="*/ 225 h 229"/>
                <a:gd name="T30" fmla="*/ 21 w 31"/>
                <a:gd name="T31" fmla="*/ 224 h 229"/>
                <a:gd name="T32" fmla="*/ 15 w 31"/>
                <a:gd name="T33" fmla="*/ 222 h 229"/>
                <a:gd name="T34" fmla="*/ 10 w 31"/>
                <a:gd name="T35" fmla="*/ 217 h 229"/>
                <a:gd name="T36" fmla="*/ 6 w 31"/>
                <a:gd name="T37" fmla="*/ 212 h 229"/>
                <a:gd name="T38" fmla="*/ 3 w 31"/>
                <a:gd name="T39" fmla="*/ 200 h 229"/>
                <a:gd name="T40" fmla="*/ 1 w 31"/>
                <a:gd name="T41" fmla="*/ 192 h 229"/>
                <a:gd name="T42" fmla="*/ 1 w 31"/>
                <a:gd name="T43" fmla="*/ 1 h 229"/>
                <a:gd name="T44" fmla="*/ 1 w 31"/>
                <a:gd name="T45" fmla="*/ 1 h 229"/>
                <a:gd name="T46" fmla="*/ 1 w 31"/>
                <a:gd name="T47" fmla="*/ 0 h 229"/>
                <a:gd name="T48" fmla="*/ 1 w 31"/>
                <a:gd name="T49" fmla="*/ 0 h 229"/>
                <a:gd name="T50" fmla="*/ 0 w 31"/>
                <a:gd name="T51" fmla="*/ 1 h 229"/>
                <a:gd name="T52" fmla="*/ 0 w 31"/>
                <a:gd name="T53" fmla="*/ 1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" h="229">
                  <a:moveTo>
                    <a:pt x="0" y="1"/>
                  </a:moveTo>
                  <a:lnTo>
                    <a:pt x="0" y="192"/>
                  </a:lnTo>
                  <a:lnTo>
                    <a:pt x="0" y="202"/>
                  </a:lnTo>
                  <a:lnTo>
                    <a:pt x="1" y="207"/>
                  </a:lnTo>
                  <a:lnTo>
                    <a:pt x="3" y="214"/>
                  </a:lnTo>
                  <a:lnTo>
                    <a:pt x="8" y="219"/>
                  </a:lnTo>
                  <a:lnTo>
                    <a:pt x="13" y="224"/>
                  </a:lnTo>
                  <a:lnTo>
                    <a:pt x="20" y="227"/>
                  </a:lnTo>
                  <a:lnTo>
                    <a:pt x="30" y="229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21" y="224"/>
                  </a:lnTo>
                  <a:lnTo>
                    <a:pt x="15" y="222"/>
                  </a:lnTo>
                  <a:lnTo>
                    <a:pt x="10" y="217"/>
                  </a:lnTo>
                  <a:lnTo>
                    <a:pt x="6" y="212"/>
                  </a:lnTo>
                  <a:lnTo>
                    <a:pt x="3" y="200"/>
                  </a:lnTo>
                  <a:lnTo>
                    <a:pt x="1" y="19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64" name="Line 16"/>
            <p:cNvSpPr>
              <a:spLocks noChangeShapeType="1"/>
            </p:cNvSpPr>
            <p:nvPr/>
          </p:nvSpPr>
          <p:spPr bwMode="auto">
            <a:xfrm>
              <a:off x="5405" y="3829"/>
              <a:ext cx="1" cy="138"/>
            </a:xfrm>
            <a:prstGeom prst="line">
              <a:avLst/>
            </a:prstGeom>
            <a:noFill/>
            <a:ln w="4763">
              <a:solidFill>
                <a:srgbClr val="7073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BCFDDC9-49B8-4D68-A479-FE220D0D6215}" type="slidenum">
              <a:rPr lang="en-US" altLang="zh-TW" sz="1400"/>
              <a:pPr eaLnBrk="1" hangingPunct="1"/>
              <a:t>9</a:t>
            </a:fld>
            <a:r>
              <a:rPr lang="en-US" altLang="zh-TW" sz="1400"/>
              <a:t>/37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二、行銷的定義</a:t>
            </a:r>
            <a:r>
              <a:rPr lang="en-US" altLang="zh-TW" sz="2400" dirty="0">
                <a:solidFill>
                  <a:srgbClr val="FF9900"/>
                </a:solidFill>
              </a:rPr>
              <a:t>2</a:t>
            </a:r>
            <a:r>
              <a:rPr lang="en-US" altLang="zh-TW" sz="2400" dirty="0" smtClean="0">
                <a:solidFill>
                  <a:srgbClr val="FF9900"/>
                </a:solidFill>
              </a:rPr>
              <a:t>/6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575" y="1600200"/>
            <a:ext cx="8002588" cy="1373188"/>
          </a:xfrm>
        </p:spPr>
        <p:txBody>
          <a:bodyPr/>
          <a:lstStyle/>
          <a:p>
            <a:pPr marL="385763" indent="-385763" eaLnBrk="1" hangingPunct="1"/>
            <a:r>
              <a:rPr lang="zh-TW" altLang="en-US" smtClean="0"/>
              <a:t>行銷的定義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行銷強調價值的創造與交換</a:t>
            </a:r>
            <a:r>
              <a:rPr lang="zh-TW" altLang="en-US" sz="2400" smtClean="0"/>
              <a:t> </a:t>
            </a:r>
          </a:p>
        </p:txBody>
      </p:sp>
      <p:pic>
        <p:nvPicPr>
          <p:cNvPr id="2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3301" r="6113" b="48795"/>
          <a:stretch>
            <a:fillRect/>
          </a:stretch>
        </p:blipFill>
        <p:spPr>
          <a:xfrm>
            <a:off x="6046788" y="3357563"/>
            <a:ext cx="2341562" cy="1419225"/>
          </a:xfrm>
          <a:ln cap="flat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3062" r="2486" b="46524"/>
          <a:stretch>
            <a:fillRect/>
          </a:stretch>
        </p:blipFill>
        <p:spPr>
          <a:xfrm>
            <a:off x="1300163" y="3313113"/>
            <a:ext cx="2335212" cy="1512887"/>
          </a:xfrm>
          <a:ln cap="flat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44625" y="2924175"/>
            <a:ext cx="22367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>
                <a:latin typeface="細明體" pitchFamily="49" charset="-120"/>
                <a:ea typeface="細明體" pitchFamily="49" charset="-120"/>
              </a:rPr>
              <a:t>個人、群體或組織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940425" y="2924175"/>
            <a:ext cx="22367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b="1">
                <a:latin typeface="細明體" pitchFamily="49" charset="-120"/>
                <a:ea typeface="細明體" pitchFamily="49" charset="-120"/>
              </a:rPr>
              <a:t>個人、群體或組織</a:t>
            </a:r>
          </a:p>
        </p:txBody>
      </p:sp>
      <p:sp>
        <p:nvSpPr>
          <p:cNvPr id="25" name="向右箭號 24"/>
          <p:cNvSpPr/>
          <p:nvPr/>
        </p:nvSpPr>
        <p:spPr>
          <a:xfrm>
            <a:off x="3779838" y="3617913"/>
            <a:ext cx="2160587" cy="3286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10800000">
            <a:off x="3779838" y="4108450"/>
            <a:ext cx="2160587" cy="32861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548188" y="3284538"/>
            <a:ext cx="4556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>
                <a:latin typeface="+mn-lt"/>
                <a:ea typeface="細明體" pitchFamily="49" charset="-120"/>
              </a:rPr>
              <a:t>4P</a:t>
            </a:r>
            <a:endParaRPr lang="zh-TW" altLang="en-US" sz="2000" dirty="0">
              <a:latin typeface="+mn-lt"/>
              <a:ea typeface="細明體" pitchFamily="49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00563" y="4324350"/>
            <a:ext cx="441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>
                <a:latin typeface="+mn-lt"/>
                <a:ea typeface="細明體" pitchFamily="49" charset="-120"/>
              </a:rPr>
              <a:t>$$</a:t>
            </a:r>
            <a:endParaRPr lang="zh-TW" altLang="en-US" sz="2000" dirty="0">
              <a:latin typeface="+mn-lt"/>
              <a:ea typeface="細明體" pitchFamily="49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76375" y="5045075"/>
            <a:ext cx="1979613" cy="13239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latin typeface="細明體" pitchFamily="49" charset="-120"/>
                <a:ea typeface="細明體" pitchFamily="49" charset="-120"/>
              </a:rPr>
              <a:t>需求或目標</a:t>
            </a: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，如</a:t>
            </a:r>
            <a:endParaRPr lang="en-US" altLang="zh-TW" sz="2000" dirty="0">
              <a:latin typeface="細明體" pitchFamily="49" charset="-120"/>
              <a:ea typeface="細明體" pitchFamily="49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企業主成就</a:t>
            </a:r>
            <a:endParaRPr lang="en-US" altLang="zh-TW" sz="2000" dirty="0">
              <a:latin typeface="細明體" pitchFamily="49" charset="-120"/>
              <a:ea typeface="細明體" pitchFamily="49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永續經營</a:t>
            </a:r>
            <a:endParaRPr lang="en-US" altLang="zh-TW" sz="2000" dirty="0">
              <a:latin typeface="細明體" pitchFamily="49" charset="-120"/>
              <a:ea typeface="細明體" pitchFamily="49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員工福利</a:t>
            </a:r>
          </a:p>
        </p:txBody>
      </p:sp>
      <p:sp>
        <p:nvSpPr>
          <p:cNvPr id="30" name="矩形 29"/>
          <p:cNvSpPr/>
          <p:nvPr/>
        </p:nvSpPr>
        <p:spPr>
          <a:xfrm>
            <a:off x="6192838" y="5013325"/>
            <a:ext cx="1979612" cy="13239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latin typeface="細明體" pitchFamily="49" charset="-120"/>
                <a:ea typeface="細明體" pitchFamily="49" charset="-120"/>
              </a:rPr>
              <a:t>需求或目標</a:t>
            </a: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，如</a:t>
            </a:r>
            <a:endParaRPr lang="en-US" altLang="zh-TW" sz="2000" dirty="0">
              <a:latin typeface="細明體" pitchFamily="49" charset="-120"/>
              <a:ea typeface="細明體" pitchFamily="49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生活的方便</a:t>
            </a:r>
            <a:endParaRPr lang="en-US" altLang="zh-TW" sz="2000" dirty="0">
              <a:latin typeface="細明體" pitchFamily="49" charset="-120"/>
              <a:ea typeface="細明體" pitchFamily="49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個人的享受</a:t>
            </a:r>
            <a:endParaRPr lang="en-US" altLang="zh-TW" sz="2000" dirty="0">
              <a:latin typeface="細明體" pitchFamily="49" charset="-120"/>
              <a:ea typeface="細明體" pitchFamily="49" charset="-12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2000" dirty="0">
                <a:latin typeface="細明體" pitchFamily="49" charset="-120"/>
                <a:ea typeface="細明體" pitchFamily="49" charset="-120"/>
              </a:rPr>
              <a:t>專業的發展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</TotalTime>
  <Words>1821</Words>
  <Application>Microsoft Office PowerPoint</Application>
  <PresentationFormat>如螢幕大小 (4:3)</PresentationFormat>
  <Paragraphs>381</Paragraphs>
  <Slides>37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細明體</vt:lpstr>
      <vt:lpstr>新細明體</vt:lpstr>
      <vt:lpstr>標楷體</vt:lpstr>
      <vt:lpstr>Arial</vt:lpstr>
      <vt:lpstr>Calibri</vt:lpstr>
      <vt:lpstr>Times New Roman</vt:lpstr>
      <vt:lpstr>Wingdings</vt:lpstr>
      <vt:lpstr>1_自訂設計</vt:lpstr>
      <vt:lpstr>Photo Editor 影像 </vt:lpstr>
      <vt:lpstr>1.行銷的本質：行銷的真面目</vt:lpstr>
      <vt:lpstr>教學大綱</vt:lpstr>
      <vt:lpstr>生活與行銷</vt:lpstr>
      <vt:lpstr>生活與行銷</vt:lpstr>
      <vt:lpstr>一、行銷的起源1/3</vt:lpstr>
      <vt:lpstr>一、行銷的起源2/3</vt:lpstr>
      <vt:lpstr>一、行銷的起源3/3</vt:lpstr>
      <vt:lpstr>二、行銷的定義1/6</vt:lpstr>
      <vt:lpstr>二、行銷的定義2/6</vt:lpstr>
      <vt:lpstr>二、行銷的定義3/6</vt:lpstr>
      <vt:lpstr>二、行銷的定義4/6</vt:lpstr>
      <vt:lpstr>二、行銷的定義5/6</vt:lpstr>
      <vt:lpstr>二、行銷的定義6/6</vt:lpstr>
      <vt:lpstr>三、市場理念的發展1/12</vt:lpstr>
      <vt:lpstr>三、市場理念的發展2/12</vt:lpstr>
      <vt:lpstr>三、市場理念的發展3/12</vt:lpstr>
      <vt:lpstr>三、市場理念的發展4/12</vt:lpstr>
      <vt:lpstr>三、市場理念的發展5/12</vt:lpstr>
      <vt:lpstr>三、市場理念的發展6/12</vt:lpstr>
      <vt:lpstr>三、市場理念的發展7/12</vt:lpstr>
      <vt:lpstr>三、市場理念的發展8/12</vt:lpstr>
      <vt:lpstr>三、市場理念的發展9/12</vt:lpstr>
      <vt:lpstr>三、市場理念的發展10/12</vt:lpstr>
      <vt:lpstr>三、市場理念的發展11/12</vt:lpstr>
      <vt:lpstr>三、市場理念的發展12/12</vt:lpstr>
      <vt:lpstr>四、顧客知覺價值1/5</vt:lpstr>
      <vt:lpstr>四、顧客知覺價值2/5</vt:lpstr>
      <vt:lpstr>四、顧客知覺價值3/5</vt:lpstr>
      <vt:lpstr>四、顧客知覺價值4/5</vt:lpstr>
      <vt:lpstr>四、顧客知覺價值5/5</vt:lpstr>
      <vt:lpstr>五、顧客關係1/3</vt:lpstr>
      <vt:lpstr>五、顧客關係2/3</vt:lpstr>
      <vt:lpstr>五、顧客關係3/3</vt:lpstr>
      <vt:lpstr>六、行銷的應用1/3</vt:lpstr>
      <vt:lpstr>六、行銷的應用2/3</vt:lpstr>
      <vt:lpstr>六、行銷的應用3/3</vt:lpstr>
      <vt:lpstr>七、行銷管理程序1/1</vt:lpstr>
    </vt:vector>
  </TitlesOfParts>
  <Company>CCU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 行銷環境</dc:title>
  <dc:creator>CCU</dc:creator>
  <cp:lastModifiedBy>user</cp:lastModifiedBy>
  <cp:revision>52</cp:revision>
  <dcterms:created xsi:type="dcterms:W3CDTF">2008-08-17T14:05:13Z</dcterms:created>
  <dcterms:modified xsi:type="dcterms:W3CDTF">2019-10-18T02:52:57Z</dcterms:modified>
</cp:coreProperties>
</file>