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88"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Lst>
  <p:sldSz cx="7556500" cy="10699750"/>
  <p:notesSz cx="7556500" cy="1069975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3108"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411A81F1-CB42-452C-940C-BBF99F46FA8E}" type="datetimeFigureOut">
              <a:rPr lang="zh-TW" altLang="en-US" smtClean="0"/>
              <a:t>2016/2/18</a:t>
            </a:fld>
            <a:endParaRPr lang="zh-TW" altLang="en-US"/>
          </a:p>
        </p:txBody>
      </p:sp>
      <p:sp>
        <p:nvSpPr>
          <p:cNvPr id="4" name="投影片圖像版面配置區 3"/>
          <p:cNvSpPr>
            <a:spLocks noGrp="1" noRot="1" noChangeAspect="1"/>
          </p:cNvSpPr>
          <p:nvPr>
            <p:ph type="sldImg" idx="2"/>
          </p:nvPr>
        </p:nvSpPr>
        <p:spPr>
          <a:xfrm>
            <a:off x="2503488" y="1338263"/>
            <a:ext cx="2549525" cy="36099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755650" y="5149850"/>
            <a:ext cx="6045200" cy="421322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10163175"/>
            <a:ext cx="3275013" cy="5365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279900" y="10163175"/>
            <a:ext cx="3275013" cy="536575"/>
          </a:xfrm>
          <a:prstGeom prst="rect">
            <a:avLst/>
          </a:prstGeom>
        </p:spPr>
        <p:txBody>
          <a:bodyPr vert="horz" lIns="91440" tIns="45720" rIns="91440" bIns="45720" rtlCol="0" anchor="b"/>
          <a:lstStyle>
            <a:lvl1pPr algn="r">
              <a:defRPr sz="1200"/>
            </a:lvl1pPr>
          </a:lstStyle>
          <a:p>
            <a:fld id="{54F2DACE-3314-4C1A-B73B-419BD234CE1C}" type="slidenum">
              <a:rPr lang="zh-TW" altLang="en-US" smtClean="0"/>
              <a:t>‹#›</a:t>
            </a:fld>
            <a:endParaRPr lang="zh-TW" altLang="en-US"/>
          </a:p>
        </p:txBody>
      </p:sp>
    </p:spTree>
    <p:extLst>
      <p:ext uri="{BB962C8B-B14F-4D97-AF65-F5344CB8AC3E}">
        <p14:creationId xmlns:p14="http://schemas.microsoft.com/office/powerpoint/2010/main" val="366085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4F2DACE-3314-4C1A-B73B-419BD234CE1C}" type="slidenum">
              <a:rPr lang="zh-TW" altLang="en-US" smtClean="0"/>
              <a:t>53</a:t>
            </a:fld>
            <a:endParaRPr lang="zh-TW" altLang="en-US"/>
          </a:p>
        </p:txBody>
      </p:sp>
    </p:spTree>
    <p:extLst>
      <p:ext uri="{BB962C8B-B14F-4D97-AF65-F5344CB8AC3E}">
        <p14:creationId xmlns:p14="http://schemas.microsoft.com/office/powerpoint/2010/main" val="872702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2/18/2016</a:t>
            </a:fld>
            <a:endParaRPr lang="en-US"/>
          </a:p>
        </p:txBody>
      </p:sp>
      <p:sp>
        <p:nvSpPr>
          <p:cNvPr id="6" name="Holder 6"/>
          <p:cNvSpPr>
            <a:spLocks noGrp="1"/>
          </p:cNvSpPr>
          <p:nvPr>
            <p:ph type="sldNum" sz="quarter" idx="7"/>
          </p:nvPr>
        </p:nvSpPr>
        <p:spPr>
          <a:xfrm>
            <a:off x="3659632" y="9765904"/>
            <a:ext cx="243204" cy="153670"/>
          </a:xfrm>
          <a:prstGeom prst="rect">
            <a:avLst/>
          </a:prstGeom>
        </p:spPr>
        <p:txBody>
          <a:bodyPr wrap="square" lIns="0" tIns="0" rIns="0" bIns="0">
            <a:spAutoFit/>
          </a:bodyPr>
          <a:lstStyle>
            <a:lvl1pPr>
              <a:defRPr sz="1000" b="0" i="0">
                <a:solidFill>
                  <a:schemeClr val="tx1"/>
                </a:solidFill>
                <a:latin typeface="Times New Roman"/>
                <a:cs typeface="Times New Roman"/>
              </a:defRPr>
            </a:lvl1pPr>
          </a:lstStyle>
          <a:p>
            <a:pPr marL="55880">
              <a:lnSpc>
                <a:spcPts val="11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parenting.com.tw/article/article.action?id=5030540&amp;amp;page=1" TargetMode="External"/><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hyperlink" Target="http://www.shs.edu.tw/search_view_over.php?work_id=1444212" TargetMode="External"/><Relationship Id="rId4" Type="http://schemas.openxmlformats.org/officeDocument/2006/relationships/hyperlink" Target="http://ge.cycu.edu.tw/icharacter/index.php/app/week/12/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w.com.tw/article/article.action?id=5027149&amp;amp;page=1" TargetMode="External"/><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hyperlink" Target="http://zh.wikipedia.org/wiki/" TargetMode="External"/><Relationship Id="rId4" Type="http://schemas.openxmlformats.org/officeDocument/2006/relationships/hyperlink" Target="http://www.cmoney.tw/notes/note-detail.aspx?nid=1099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parenting.com.tw/article/article.action?id=5033055&amp;amp;page=1" TargetMode="External"/><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hyperlink" Target="http://www1.pu.edu.tw/~s1021900/new_page_4.ht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zh.wikipedia.org/wiki/" TargetMode="External"/><Relationship Id="rId3" Type="http://schemas.openxmlformats.org/officeDocument/2006/relationships/hyperlink" Target="http://zh.wikipedia.org/wiki/%E4%BD%9B%E6%95%99" TargetMode="External"/><Relationship Id="rId7" Type="http://schemas.openxmlformats.org/officeDocument/2006/relationships/hyperlink" Target="http://www.readersdigest.tw/article/5964" TargetMode="External"/><Relationship Id="rId2" Type="http://schemas.openxmlformats.org/officeDocument/2006/relationships/hyperlink" Target="http://zh.wikipedia.org/wiki/%E8%87%BA%E6%9D%B1%E5%B8%82" TargetMode="External"/><Relationship Id="rId1" Type="http://schemas.openxmlformats.org/officeDocument/2006/relationships/slideLayout" Target="../slideLayouts/slideLayout5.xml"/><Relationship Id="rId6" Type="http://schemas.openxmlformats.org/officeDocument/2006/relationships/hyperlink" Target="http://zh.wikipedia.org/zh-tw/%E9%99%B3%E6%A8%B9%E8%8F%8A" TargetMode="External"/><Relationship Id="rId5" Type="http://schemas.openxmlformats.org/officeDocument/2006/relationships/hyperlink" Target="http://zh.wikipedia.org/wiki/%E5%9F%BA%E7%9D%A3%E6%95%99" TargetMode="External"/><Relationship Id="rId4" Type="http://schemas.openxmlformats.org/officeDocument/2006/relationships/hyperlink" Target="http://zh.wikipedia.org/wiki/%E5%9C%96%E6%9B%B8%E9%A4%A8" TargetMode="External"/><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hyperlink" Target="http://www1.chihlee.edu.tw/teachers/ctw/kou.htm" TargetMode="External"/><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hyperlink" Target="http://zh.wikipedia.org/wiki/"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blog.roodo.com/k/%E5%92%96%E5%95%A1" TargetMode="External"/><Relationship Id="rId2" Type="http://schemas.openxmlformats.org/officeDocument/2006/relationships/hyperlink" Target="http://blog.roodo.com/k/%E9%9B%9C%E8%AA%8C" TargetMode="Externa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hyperlink" Target="http://reader.roodo.com/flyspirit/archives/4530119.html" TargetMode="External"/><Relationship Id="rId4" Type="http://schemas.openxmlformats.org/officeDocument/2006/relationships/hyperlink" Target="http://eportfolio.lib.ksu.edu.tw/~4961P032/blog?date=2009-12&amp;amp;node=00010000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http://www.parenting.com.tw/article/article.action?id=5030540&amp;amp;page=1" TargetMode="External"/><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hyperlink" Target="http://www.shs.edu.tw/search_view_over.php?work_id=1444212" TargetMode="External"/><Relationship Id="rId4" Type="http://schemas.openxmlformats.org/officeDocument/2006/relationships/hyperlink" Target="http://ge.cycu.edu.tw/icharacter/index.php/app/week/12/1"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zh.wikipedia.org/wiki/%E7%B6%B2%E7%90%83" TargetMode="External"/><Relationship Id="rId13" Type="http://schemas.openxmlformats.org/officeDocument/2006/relationships/hyperlink" Target="http://zh.wikipedia.org/zh-tw/%E5%90%8D%E4%BE%A6%E6%8E%A2%E6%9F%AF%E5%8D%97" TargetMode="External"/><Relationship Id="rId3" Type="http://schemas.openxmlformats.org/officeDocument/2006/relationships/hyperlink" Target="http://zh.wikipedia.org/wiki/%E4%BE%A6%E6%8E%A2" TargetMode="External"/><Relationship Id="rId7" Type="http://schemas.openxmlformats.org/officeDocument/2006/relationships/hyperlink" Target="http://zh.wikipedia.org/wiki/%E8%B6%B3%E7%90%83" TargetMode="External"/><Relationship Id="rId12" Type="http://schemas.openxmlformats.org/officeDocument/2006/relationships/hyperlink" Target="http://zh.wikipedia.org/wiki/%E5%B0%8F%E6%8F%90%E7%90%B4" TargetMode="External"/><Relationship Id="rId17" Type="http://schemas.openxmlformats.org/officeDocument/2006/relationships/image" Target="../media/image46.png"/><Relationship Id="rId2" Type="http://schemas.openxmlformats.org/officeDocument/2006/relationships/hyperlink" Target="http://zh.wikipedia.org/wiki/%E6%97%A5%E6%9C%AC" TargetMode="External"/><Relationship Id="rId16" Type="http://schemas.openxmlformats.org/officeDocument/2006/relationships/hyperlink" Target="http://www.baike.com/wiki/" TargetMode="External"/><Relationship Id="rId1" Type="http://schemas.openxmlformats.org/officeDocument/2006/relationships/slideLayout" Target="../slideLayouts/slideLayout5.xml"/><Relationship Id="rId6" Type="http://schemas.openxmlformats.org/officeDocument/2006/relationships/hyperlink" Target="http://zh.wikipedia.org/wiki/%E6%8E%A8%E7%90%86" TargetMode="External"/><Relationship Id="rId11" Type="http://schemas.openxmlformats.org/officeDocument/2006/relationships/hyperlink" Target="http://zh.wikipedia.org/zh-tw/%E6%B1%9F%E6%88%B7%E5%B7%9D%E6%9F%AF%E5%8D%97#cite_note-16" TargetMode="External"/><Relationship Id="rId5" Type="http://schemas.openxmlformats.org/officeDocument/2006/relationships/hyperlink" Target="http://zh.wikipedia.org/wiki/%E9%9D%92%E5%B1%B1%E5%89%9B%E6%98%8C" TargetMode="External"/><Relationship Id="rId15" Type="http://schemas.openxmlformats.org/officeDocument/2006/relationships/hyperlink" Target="http://zh.wikipedia.org/wiki/%E5%90%8D%E4%BE%A6%E6%8E%A2%E6%9F%AF%E5%8D%97" TargetMode="External"/><Relationship Id="rId10" Type="http://schemas.openxmlformats.org/officeDocument/2006/relationships/hyperlink" Target="http://zh.wikipedia.org/wiki/%E9%A7%95%E9%A7%9B" TargetMode="External"/><Relationship Id="rId4" Type="http://schemas.openxmlformats.org/officeDocument/2006/relationships/hyperlink" Target="http://zh.wikipedia.org/wiki/%E6%BC%AB%E7%95%AB" TargetMode="External"/><Relationship Id="rId9" Type="http://schemas.openxmlformats.org/officeDocument/2006/relationships/hyperlink" Target="http://zh.wikipedia.org/wiki/%E5%B0%84%E5%87%BB" TargetMode="External"/><Relationship Id="rId14" Type="http://schemas.openxmlformats.org/officeDocument/2006/relationships/hyperlink" Target="http://zh.wikipedia.org/zh-tw/%E6%B1%9F%E6%88%B7%E5%B7%9D%E6%9F%AF%E5%8D%97"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parenting.com.tw/article/article.action?id=5033055&amp;amp;page=1" TargetMode="External"/><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hyperlink" Target="http://www1.pu.edu.tw/~s1021900/new_page_4.htm"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zh.wikipedia.org/zh-tw/%E5%93%86%E5%95%A6A%E5%A4%A2" TargetMode="External"/><Relationship Id="rId3" Type="http://schemas.openxmlformats.org/officeDocument/2006/relationships/hyperlink" Target="http://zh.wikipedia.org/wiki/%E7%8C%AB" TargetMode="External"/><Relationship Id="rId7" Type="http://schemas.openxmlformats.org/officeDocument/2006/relationships/hyperlink" Target="http://zh.wikipedia.org/wiki/%E9%87%8E%E6%AF%94%E5%A4%A7%E9%9B%84" TargetMode="External"/><Relationship Id="rId2" Type="http://schemas.openxmlformats.org/officeDocument/2006/relationships/hyperlink" Target="http://zh.wikipedia.org/wiki/%E6%97%A5%E6%9C%AC" TargetMode="External"/><Relationship Id="rId1" Type="http://schemas.openxmlformats.org/officeDocument/2006/relationships/slideLayout" Target="../slideLayouts/slideLayout5.xml"/><Relationship Id="rId6" Type="http://schemas.openxmlformats.org/officeDocument/2006/relationships/hyperlink" Target="http://zh.wikipedia.org/wiki/%E6%97%B6%E9%97%B4%E6%97%85%E8%A1%8C" TargetMode="External"/><Relationship Id="rId11" Type="http://schemas.openxmlformats.org/officeDocument/2006/relationships/image" Target="../media/image47.png"/><Relationship Id="rId5" Type="http://schemas.openxmlformats.org/officeDocument/2006/relationships/hyperlink" Target="http://zh.wikipedia.org/wiki/%E4%B8%96%E4%BF%AE" TargetMode="External"/><Relationship Id="rId10" Type="http://schemas.openxmlformats.org/officeDocument/2006/relationships/hyperlink" Target="http://web2.ctsh.hcc.edu.tw/stu96/s9611221/public_html/r-1.html" TargetMode="External"/><Relationship Id="rId4" Type="http://schemas.openxmlformats.org/officeDocument/2006/relationships/hyperlink" Target="http://zh.wikipedia.org/wiki/%E6%9C%BA%E5%99%A8%E4%BA%BA" TargetMode="External"/><Relationship Id="rId9" Type="http://schemas.openxmlformats.org/officeDocument/2006/relationships/hyperlink" Target="http://chinesedora.com/character/doraemon.htm"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zh.wikipedia.org/wiki/%E5%B0%BE%E7%94%B0%E6%A6%AE%E4%B8%80%E9%83%8E" TargetMode="External"/><Relationship Id="rId7" Type="http://schemas.openxmlformats.org/officeDocument/2006/relationships/image" Target="../media/image48.png"/><Relationship Id="rId2" Type="http://schemas.openxmlformats.org/officeDocument/2006/relationships/hyperlink" Target="http://zh.wikipedia.org/wiki/%E6%97%A5%E6%9C%AC" TargetMode="External"/><Relationship Id="rId1" Type="http://schemas.openxmlformats.org/officeDocument/2006/relationships/slideLayout" Target="../slideLayouts/slideLayout5.xml"/><Relationship Id="rId6" Type="http://schemas.openxmlformats.org/officeDocument/2006/relationships/hyperlink" Target="http://candicefish.pixnet.net/blog/post/2000785-" TargetMode="External"/><Relationship Id="rId5" Type="http://schemas.openxmlformats.org/officeDocument/2006/relationships/hyperlink" Target="http://zh.wikipedia.org/zh-tw/%E8%92%99%E5%85%B6%C2%B7D%C2%B7%E9%AD%AF%E5%A4%AB#.E5.80.8B.E6.80.A7" TargetMode="External"/><Relationship Id="rId4" Type="http://schemas.openxmlformats.org/officeDocument/2006/relationships/hyperlink" Target="http://zh.wikipedia.org/zh-tw/ONE_PIEC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blog.roodo.com/k/%E5%92%96%E5%95%A1" TargetMode="External"/><Relationship Id="rId2" Type="http://schemas.openxmlformats.org/officeDocument/2006/relationships/hyperlink" Target="http://blog.roodo.com/k/%E9%9B%9C%E8%AA%8C" TargetMode="External"/><Relationship Id="rId1" Type="http://schemas.openxmlformats.org/officeDocument/2006/relationships/slideLayout" Target="../slideLayouts/slideLayout5.xml"/><Relationship Id="rId6" Type="http://schemas.openxmlformats.org/officeDocument/2006/relationships/image" Target="../media/image35.jpg"/><Relationship Id="rId5" Type="http://schemas.openxmlformats.org/officeDocument/2006/relationships/hyperlink" Target="http://reader.roodo.com/flyspirit/archives/4530119.html" TargetMode="External"/><Relationship Id="rId4" Type="http://schemas.openxmlformats.org/officeDocument/2006/relationships/hyperlink" Target="http://eportfolio.lib.ksu.edu.tw/~4961P032/blog?date=2009-12&amp;amp;node=00010000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www.taiwanpanorama.com.tw/tw/show_issue.php?id=200989808090c.t"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06827" y="3708400"/>
            <a:ext cx="2945765" cy="317500"/>
          </a:xfrm>
          <a:prstGeom prst="rect">
            <a:avLst/>
          </a:prstGeom>
        </p:spPr>
        <p:txBody>
          <a:bodyPr vert="horz" wrap="square" lIns="0" tIns="0" rIns="0" bIns="0" rtlCol="0">
            <a:spAutoFit/>
          </a:bodyPr>
          <a:lstStyle/>
          <a:p>
            <a:pPr marL="12700">
              <a:lnSpc>
                <a:spcPct val="100000"/>
              </a:lnSpc>
            </a:pPr>
            <a:r>
              <a:rPr sz="2000" spc="-5" dirty="0">
                <a:latin typeface="DFKai-SB"/>
                <a:cs typeface="DFKai-SB"/>
              </a:rPr>
              <a:t>第二節</a:t>
            </a:r>
            <a:r>
              <a:rPr sz="2000" spc="-70" dirty="0">
                <a:latin typeface="DFKai-SB"/>
                <a:cs typeface="DFKai-SB"/>
              </a:rPr>
              <a:t> </a:t>
            </a:r>
            <a:r>
              <a:rPr sz="2000" spc="-5" dirty="0">
                <a:latin typeface="DFKai-SB"/>
                <a:cs typeface="DFKai-SB"/>
              </a:rPr>
              <a:t>主題二：自我探索</a:t>
            </a:r>
            <a:endParaRPr sz="2000">
              <a:latin typeface="DFKai-SB"/>
              <a:cs typeface="DFKai-S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78991"/>
            <a:ext cx="5368925" cy="321945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（五）跨單元的組合應用</a:t>
            </a:r>
            <a:endParaRPr sz="1200">
              <a:latin typeface="DFKai-SB"/>
              <a:cs typeface="DFKai-SB"/>
            </a:endParaRPr>
          </a:p>
          <a:p>
            <a:pPr marL="640080" marR="71755" indent="-180340" algn="just">
              <a:lnSpc>
                <a:spcPct val="138900"/>
              </a:lnSpc>
              <a:spcBef>
                <a:spcPts val="900"/>
              </a:spcBef>
            </a:pPr>
            <a:r>
              <a:rPr sz="1200" spc="-20" dirty="0">
                <a:latin typeface="DFKai-SB"/>
                <a:cs typeface="DFKai-SB"/>
              </a:rPr>
              <a:t>1.將「甲</a:t>
            </a:r>
            <a:r>
              <a:rPr sz="1200" spc="-320" dirty="0">
                <a:latin typeface="DFKai-SB"/>
                <a:cs typeface="DFKai-SB"/>
              </a:rPr>
              <a:t> </a:t>
            </a:r>
            <a:r>
              <a:rPr sz="1200" dirty="0">
                <a:latin typeface="DFKai-SB"/>
                <a:cs typeface="DFKai-SB"/>
              </a:rPr>
              <a:t>1</a:t>
            </a:r>
            <a:r>
              <a:rPr sz="1200" spc="-320" dirty="0">
                <a:latin typeface="DFKai-SB"/>
                <a:cs typeface="DFKai-SB"/>
              </a:rPr>
              <a:t> </a:t>
            </a:r>
            <a:r>
              <a:rPr sz="1200" spc="-80" dirty="0">
                <a:latin typeface="DFKai-SB"/>
                <a:cs typeface="DFKai-SB"/>
              </a:rPr>
              <a:t>釐清生涯理念」「己</a:t>
            </a:r>
            <a:r>
              <a:rPr sz="1200" spc="-320" dirty="0">
                <a:latin typeface="DFKai-SB"/>
                <a:cs typeface="DFKai-SB"/>
              </a:rPr>
              <a:t> </a:t>
            </a:r>
            <a:r>
              <a:rPr sz="1200" dirty="0">
                <a:latin typeface="DFKai-SB"/>
                <a:cs typeface="DFKai-SB"/>
              </a:rPr>
              <a:t>11</a:t>
            </a:r>
            <a:r>
              <a:rPr sz="1200" spc="-320" dirty="0">
                <a:latin typeface="DFKai-SB"/>
                <a:cs typeface="DFKai-SB"/>
              </a:rPr>
              <a:t> </a:t>
            </a:r>
            <a:r>
              <a:rPr sz="1200" spc="-80" dirty="0">
                <a:latin typeface="DFKai-SB"/>
                <a:cs typeface="DFKai-SB"/>
              </a:rPr>
              <a:t>剪輯理想生涯」「宣告未來故事」「享受  </a:t>
            </a:r>
            <a:r>
              <a:rPr sz="1200" spc="15" dirty="0">
                <a:latin typeface="DFKai-SB"/>
                <a:cs typeface="DFKai-SB"/>
              </a:rPr>
              <a:t>生涯變動」組合成籌划未來系列，提供於低年級或有興趣做生涯願景  探索的學生。可以單或雙週工作坊的形式或搭配一學期的課，協助學  </a:t>
            </a:r>
            <a:r>
              <a:rPr sz="1200" dirty="0">
                <a:latin typeface="DFKai-SB"/>
                <a:cs typeface="DFKai-SB"/>
              </a:rPr>
              <a:t>生從中勾勒具體的理想生涯及做出實踐規劃。</a:t>
            </a:r>
            <a:endParaRPr sz="1200">
              <a:latin typeface="DFKai-SB"/>
              <a:cs typeface="DFKai-SB"/>
            </a:endParaRPr>
          </a:p>
          <a:p>
            <a:pPr>
              <a:lnSpc>
                <a:spcPct val="100000"/>
              </a:lnSpc>
              <a:spcBef>
                <a:spcPts val="25"/>
              </a:spcBef>
            </a:pPr>
            <a:endParaRPr sz="1250">
              <a:latin typeface="Times New Roman"/>
              <a:cs typeface="Times New Roman"/>
            </a:endParaRPr>
          </a:p>
          <a:p>
            <a:pPr marL="447675" algn="ctr">
              <a:lnSpc>
                <a:spcPct val="100000"/>
              </a:lnSpc>
            </a:pPr>
            <a:r>
              <a:rPr sz="1200" dirty="0">
                <a:latin typeface="DFKai-SB"/>
                <a:cs typeface="DFKai-SB"/>
              </a:rPr>
              <a:t>2.</a:t>
            </a:r>
            <a:r>
              <a:rPr sz="1200" spc="-15" dirty="0">
                <a:latin typeface="DFKai-SB"/>
                <a:cs typeface="DFKai-SB"/>
              </a:rPr>
              <a:t> </a:t>
            </a:r>
            <a:r>
              <a:rPr sz="1200" spc="-50" dirty="0">
                <a:latin typeface="DFKai-SB"/>
                <a:cs typeface="DFKai-SB"/>
              </a:rPr>
              <a:t>將「乙</a:t>
            </a:r>
            <a:r>
              <a:rPr sz="1200" spc="-325" dirty="0">
                <a:latin typeface="DFKai-SB"/>
                <a:cs typeface="DFKai-SB"/>
              </a:rPr>
              <a:t> </a:t>
            </a:r>
            <a:r>
              <a:rPr sz="1200" dirty="0">
                <a:latin typeface="DFKai-SB"/>
                <a:cs typeface="DFKai-SB"/>
              </a:rPr>
              <a:t>5</a:t>
            </a:r>
            <a:r>
              <a:rPr sz="1200" spc="-325" dirty="0">
                <a:latin typeface="DFKai-SB"/>
                <a:cs typeface="DFKai-SB"/>
              </a:rPr>
              <a:t> </a:t>
            </a:r>
            <a:r>
              <a:rPr sz="1200" spc="-80" dirty="0">
                <a:latin typeface="DFKai-SB"/>
                <a:cs typeface="DFKai-SB"/>
              </a:rPr>
              <a:t>發掘未來工作」「乙</a:t>
            </a:r>
            <a:r>
              <a:rPr sz="1200" spc="-325" dirty="0">
                <a:latin typeface="DFKai-SB"/>
                <a:cs typeface="DFKai-SB"/>
              </a:rPr>
              <a:t> </a:t>
            </a:r>
            <a:r>
              <a:rPr sz="1200" dirty="0">
                <a:latin typeface="DFKai-SB"/>
                <a:cs typeface="DFKai-SB"/>
              </a:rPr>
              <a:t>6</a:t>
            </a:r>
            <a:r>
              <a:rPr sz="1200" spc="-325" dirty="0">
                <a:latin typeface="DFKai-SB"/>
                <a:cs typeface="DFKai-SB"/>
              </a:rPr>
              <a:t> </a:t>
            </a:r>
            <a:r>
              <a:rPr sz="1200" spc="-85" dirty="0">
                <a:latin typeface="DFKai-SB"/>
                <a:cs typeface="DFKai-SB"/>
              </a:rPr>
              <a:t>統整生涯願景」「丙</a:t>
            </a:r>
            <a:r>
              <a:rPr sz="1200" spc="-325" dirty="0">
                <a:latin typeface="DFKai-SB"/>
                <a:cs typeface="DFKai-SB"/>
              </a:rPr>
              <a:t> </a:t>
            </a:r>
            <a:r>
              <a:rPr sz="1200" dirty="0">
                <a:latin typeface="DFKai-SB"/>
                <a:cs typeface="DFKai-SB"/>
              </a:rPr>
              <a:t>1</a:t>
            </a:r>
            <a:r>
              <a:rPr sz="1200" spc="-325" dirty="0">
                <a:latin typeface="DFKai-SB"/>
                <a:cs typeface="DFKai-SB"/>
              </a:rPr>
              <a:t> </a:t>
            </a:r>
            <a:r>
              <a:rPr sz="1200" dirty="0">
                <a:latin typeface="DFKai-SB"/>
                <a:cs typeface="DFKai-SB"/>
              </a:rPr>
              <a:t>工作視窗六宮格」</a:t>
            </a:r>
            <a:endParaRPr sz="1200">
              <a:latin typeface="DFKai-SB"/>
              <a:cs typeface="DFKai-SB"/>
            </a:endParaRPr>
          </a:p>
          <a:p>
            <a:pPr marL="640080" algn="just">
              <a:lnSpc>
                <a:spcPct val="100000"/>
              </a:lnSpc>
              <a:spcBef>
                <a:spcPts val="575"/>
              </a:spcBef>
            </a:pPr>
            <a:r>
              <a:rPr sz="1200" dirty="0">
                <a:latin typeface="DFKai-SB"/>
                <a:cs typeface="DFKai-SB"/>
              </a:rPr>
              <a:t>「丙</a:t>
            </a:r>
            <a:r>
              <a:rPr sz="1200" spc="-330" dirty="0">
                <a:latin typeface="DFKai-SB"/>
                <a:cs typeface="DFKai-SB"/>
              </a:rPr>
              <a:t> </a:t>
            </a:r>
            <a:r>
              <a:rPr sz="1200" dirty="0">
                <a:latin typeface="DFKai-SB"/>
                <a:cs typeface="DFKai-SB"/>
              </a:rPr>
              <a:t>2</a:t>
            </a:r>
            <a:r>
              <a:rPr sz="1200" spc="-330" dirty="0">
                <a:latin typeface="DFKai-SB"/>
                <a:cs typeface="DFKai-SB"/>
              </a:rPr>
              <a:t> </a:t>
            </a:r>
            <a:r>
              <a:rPr sz="1200" spc="-70" dirty="0">
                <a:latin typeface="DFKai-SB"/>
                <a:cs typeface="DFKai-SB"/>
              </a:rPr>
              <a:t>職業訪談報告」「丙</a:t>
            </a:r>
            <a:r>
              <a:rPr sz="1200" spc="-305" dirty="0">
                <a:latin typeface="DFKai-SB"/>
                <a:cs typeface="DFKai-SB"/>
              </a:rPr>
              <a:t> </a:t>
            </a:r>
            <a:r>
              <a:rPr sz="1200" dirty="0">
                <a:latin typeface="DFKai-SB"/>
                <a:cs typeface="DFKai-SB"/>
              </a:rPr>
              <a:t>3</a:t>
            </a:r>
            <a:r>
              <a:rPr sz="1200" spc="-330" dirty="0">
                <a:latin typeface="DFKai-SB"/>
                <a:cs typeface="DFKai-SB"/>
              </a:rPr>
              <a:t> </a:t>
            </a:r>
            <a:r>
              <a:rPr sz="1200" spc="-75" dirty="0">
                <a:latin typeface="DFKai-SB"/>
                <a:cs typeface="DFKai-SB"/>
              </a:rPr>
              <a:t>職業停看聽」「戊</a:t>
            </a:r>
            <a:r>
              <a:rPr sz="1200" spc="-305" dirty="0">
                <a:latin typeface="DFKai-SB"/>
                <a:cs typeface="DFKai-SB"/>
              </a:rPr>
              <a:t> </a:t>
            </a:r>
            <a:r>
              <a:rPr sz="1200" dirty="0">
                <a:latin typeface="DFKai-SB"/>
                <a:cs typeface="DFKai-SB"/>
              </a:rPr>
              <a:t>1</a:t>
            </a:r>
            <a:r>
              <a:rPr sz="1200" spc="-330" dirty="0">
                <a:latin typeface="DFKai-SB"/>
                <a:cs typeface="DFKai-SB"/>
              </a:rPr>
              <a:t> </a:t>
            </a:r>
            <a:r>
              <a:rPr sz="1200" spc="-60" dirty="0">
                <a:latin typeface="DFKai-SB"/>
                <a:cs typeface="DFKai-SB"/>
              </a:rPr>
              <a:t>角色脫離─進入」「戊</a:t>
            </a:r>
            <a:endParaRPr sz="1200">
              <a:latin typeface="DFKai-SB"/>
              <a:cs typeface="DFKai-SB"/>
            </a:endParaRPr>
          </a:p>
          <a:p>
            <a:pPr marL="640080" marR="71755" algn="just">
              <a:lnSpc>
                <a:spcPct val="138300"/>
              </a:lnSpc>
            </a:pPr>
            <a:r>
              <a:rPr sz="1200" dirty="0">
                <a:latin typeface="DFKai-SB"/>
                <a:cs typeface="DFKai-SB"/>
              </a:rPr>
              <a:t>2</a:t>
            </a:r>
            <a:r>
              <a:rPr sz="1200" spc="-320" dirty="0">
                <a:latin typeface="DFKai-SB"/>
                <a:cs typeface="DFKai-SB"/>
              </a:rPr>
              <a:t> </a:t>
            </a:r>
            <a:r>
              <a:rPr sz="1200" spc="-75" dirty="0">
                <a:latin typeface="DFKai-SB"/>
                <a:cs typeface="DFKai-SB"/>
              </a:rPr>
              <a:t>求職與自我行銷」「戊</a:t>
            </a:r>
            <a:r>
              <a:rPr sz="1200" spc="-295" dirty="0">
                <a:latin typeface="DFKai-SB"/>
                <a:cs typeface="DFKai-SB"/>
              </a:rPr>
              <a:t> </a:t>
            </a:r>
            <a:r>
              <a:rPr sz="1200" dirty="0">
                <a:latin typeface="DFKai-SB"/>
                <a:cs typeface="DFKai-SB"/>
              </a:rPr>
              <a:t>3</a:t>
            </a:r>
            <a:r>
              <a:rPr sz="1200" spc="-320" dirty="0">
                <a:latin typeface="DFKai-SB"/>
                <a:cs typeface="DFKai-SB"/>
              </a:rPr>
              <a:t> </a:t>
            </a:r>
            <a:r>
              <a:rPr sz="1200" spc="-90" dirty="0">
                <a:latin typeface="DFKai-SB"/>
                <a:cs typeface="DFKai-SB"/>
              </a:rPr>
              <a:t>職場社會化」「戊</a:t>
            </a:r>
            <a:r>
              <a:rPr sz="1200" spc="-320" dirty="0">
                <a:latin typeface="DFKai-SB"/>
                <a:cs typeface="DFKai-SB"/>
              </a:rPr>
              <a:t> </a:t>
            </a:r>
            <a:r>
              <a:rPr sz="1200" dirty="0">
                <a:latin typeface="DFKai-SB"/>
                <a:cs typeface="DFKai-SB"/>
              </a:rPr>
              <a:t>4</a:t>
            </a:r>
            <a:r>
              <a:rPr sz="1200" spc="-295" dirty="0">
                <a:latin typeface="DFKai-SB"/>
                <a:cs typeface="DFKai-SB"/>
              </a:rPr>
              <a:t> </a:t>
            </a:r>
            <a:r>
              <a:rPr sz="1200" spc="-15" dirty="0">
                <a:latin typeface="DFKai-SB"/>
                <a:cs typeface="DFKai-SB"/>
              </a:rPr>
              <a:t>職場高效習慣」組合職涯  </a:t>
            </a:r>
            <a:r>
              <a:rPr sz="1200" spc="15" dirty="0">
                <a:latin typeface="DFKai-SB"/>
                <a:cs typeface="DFKai-SB"/>
              </a:rPr>
              <a:t>準備系列，提供於高年級，即將步入社會或有興趣預先做就業準備的</a:t>
            </a:r>
            <a:endParaRPr sz="1200">
              <a:latin typeface="DFKai-SB"/>
              <a:cs typeface="DFKai-SB"/>
            </a:endParaRPr>
          </a:p>
          <a:p>
            <a:pPr marL="640080" marR="38100" algn="just">
              <a:lnSpc>
                <a:spcPct val="138300"/>
              </a:lnSpc>
              <a:spcBef>
                <a:spcPts val="25"/>
              </a:spcBef>
            </a:pPr>
            <a:r>
              <a:rPr sz="1200" spc="15" dirty="0">
                <a:latin typeface="DFKai-SB"/>
                <a:cs typeface="DFKai-SB"/>
              </a:rPr>
              <a:t>學生。此系列可各自獨立成一次工作坊，也可作長期規劃，設計成職  </a:t>
            </a:r>
            <a:r>
              <a:rPr sz="1200" spc="-15" dirty="0">
                <a:latin typeface="DFKai-SB"/>
                <a:cs typeface="DFKai-SB"/>
              </a:rPr>
              <a:t>涯探索工作坊集點活動，逐步带領學生從個人志趣、才幹資產之盤點，  </a:t>
            </a:r>
            <a:r>
              <a:rPr sz="1200" dirty="0">
                <a:latin typeface="DFKai-SB"/>
                <a:cs typeface="DFKai-SB"/>
              </a:rPr>
              <a:t>到就業市場需求、文化的掌握，針對個人的優勢與不足作出調整。</a:t>
            </a:r>
            <a:endParaRPr sz="1200">
              <a:latin typeface="DFKai-SB"/>
              <a:cs typeface="DFKai-SB"/>
            </a:endParaRPr>
          </a:p>
        </p:txBody>
      </p:sp>
      <p:sp>
        <p:nvSpPr>
          <p:cNvPr id="3" name="object 3"/>
          <p:cNvSpPr txBox="1"/>
          <p:nvPr/>
        </p:nvSpPr>
        <p:spPr>
          <a:xfrm>
            <a:off x="1130300" y="4837175"/>
            <a:ext cx="5338445" cy="2941955"/>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六、參考資料</a:t>
            </a:r>
            <a:endParaRPr sz="1200">
              <a:latin typeface="DFKai-SB"/>
              <a:cs typeface="DFKai-SB"/>
            </a:endParaRPr>
          </a:p>
          <a:p>
            <a:pPr marL="192405" marR="5080" indent="-180340" algn="just">
              <a:lnSpc>
                <a:spcPct val="140000"/>
              </a:lnSpc>
              <a:spcBef>
                <a:spcPts val="885"/>
              </a:spcBef>
            </a:pPr>
            <a:r>
              <a:rPr sz="1200" dirty="0">
                <a:latin typeface="DFKai-SB"/>
                <a:cs typeface="DFKai-SB"/>
              </a:rPr>
              <a:t>1.</a:t>
            </a:r>
            <a:r>
              <a:rPr sz="1200" spc="-50" dirty="0">
                <a:latin typeface="DFKai-SB"/>
                <a:cs typeface="DFKai-SB"/>
              </a:rPr>
              <a:t> </a:t>
            </a:r>
            <a:r>
              <a:rPr sz="1200" spc="-55" dirty="0">
                <a:latin typeface="DFKai-SB"/>
                <a:cs typeface="DFKai-SB"/>
              </a:rPr>
              <a:t>劉淑慧、王智弘（2014）。頂天立地的生涯發展模型：華人生涯網的理論基礎。  </a:t>
            </a:r>
            <a:r>
              <a:rPr sz="1200" dirty="0">
                <a:latin typeface="DFKai-SB"/>
                <a:cs typeface="DFKai-SB"/>
              </a:rPr>
              <a:t>台灣心理諮商季刊。6(1)，76-87。</a:t>
            </a:r>
            <a:endParaRPr sz="1200">
              <a:latin typeface="DFKai-SB"/>
              <a:cs typeface="DFKai-SB"/>
            </a:endParaRPr>
          </a:p>
          <a:p>
            <a:pPr marL="192405" marR="41275" indent="-180340" algn="just">
              <a:lnSpc>
                <a:spcPct val="140000"/>
              </a:lnSpc>
              <a:spcBef>
                <a:spcPts val="860"/>
              </a:spcBef>
            </a:pPr>
            <a:r>
              <a:rPr sz="1200" dirty="0">
                <a:latin typeface="DFKai-SB"/>
                <a:cs typeface="DFKai-SB"/>
              </a:rPr>
              <a:t>2. </a:t>
            </a:r>
            <a:r>
              <a:rPr sz="1200" spc="-35" dirty="0">
                <a:latin typeface="DFKai-SB"/>
                <a:cs typeface="DFKai-SB"/>
              </a:rPr>
              <a:t>劉淑慧、陳斐娟、吳淑禎、許鶯珠、洪雅鳳、楊育儀（送審中）。知識經濟時  </a:t>
            </a:r>
            <a:r>
              <a:rPr sz="1200" dirty="0">
                <a:latin typeface="DFKai-SB"/>
                <a:cs typeface="DFKai-SB"/>
              </a:rPr>
              <a:t>代的大專生涯發展課程設計：陰陽調和、頂天立地之道。</a:t>
            </a:r>
            <a:endParaRPr sz="1200">
              <a:latin typeface="DFKai-SB"/>
              <a:cs typeface="DFKai-SB"/>
            </a:endParaRPr>
          </a:p>
          <a:p>
            <a:pPr marL="192405" marR="47625" indent="-180340" algn="just">
              <a:lnSpc>
                <a:spcPct val="138300"/>
              </a:lnSpc>
              <a:spcBef>
                <a:spcPts val="910"/>
              </a:spcBef>
            </a:pPr>
            <a:r>
              <a:rPr sz="1200" dirty="0">
                <a:latin typeface="DFKai-SB"/>
                <a:cs typeface="DFKai-SB"/>
              </a:rPr>
              <a:t>3.</a:t>
            </a:r>
            <a:r>
              <a:rPr sz="1200" spc="-25" dirty="0">
                <a:latin typeface="DFKai-SB"/>
                <a:cs typeface="DFKai-SB"/>
              </a:rPr>
              <a:t> </a:t>
            </a:r>
            <a:r>
              <a:rPr sz="1200" dirty="0">
                <a:latin typeface="DFKai-SB"/>
                <a:cs typeface="DFKai-SB"/>
              </a:rPr>
              <a:t>劉淑慧、陳弈靜、盧麗瓊、盧怡任、敬世龍（2014</a:t>
            </a:r>
            <a:r>
              <a:rPr sz="1200" spc="-190" dirty="0">
                <a:latin typeface="DFKai-SB"/>
                <a:cs typeface="DFKai-SB"/>
              </a:rPr>
              <a:t> </a:t>
            </a:r>
            <a:r>
              <a:rPr sz="1200" dirty="0">
                <a:latin typeface="DFKai-SB"/>
                <a:cs typeface="DFKai-SB"/>
              </a:rPr>
              <a:t>年</a:t>
            </a:r>
            <a:r>
              <a:rPr sz="1200" spc="-190" dirty="0">
                <a:latin typeface="DFKai-SB"/>
                <a:cs typeface="DFKai-SB"/>
              </a:rPr>
              <a:t> </a:t>
            </a:r>
            <a:r>
              <a:rPr sz="1200" dirty="0">
                <a:latin typeface="DFKai-SB"/>
                <a:cs typeface="DFKai-SB"/>
              </a:rPr>
              <a:t>9</a:t>
            </a:r>
            <a:r>
              <a:rPr sz="1200" spc="-190" dirty="0">
                <a:latin typeface="DFKai-SB"/>
                <a:cs typeface="DFKai-SB"/>
              </a:rPr>
              <a:t> </a:t>
            </a:r>
            <a:r>
              <a:rPr sz="1200" spc="-70" dirty="0">
                <a:latin typeface="DFKai-SB"/>
                <a:cs typeface="DFKai-SB"/>
              </a:rPr>
              <a:t>月）。存在現象學取  </a:t>
            </a:r>
            <a:r>
              <a:rPr sz="1200" dirty="0">
                <a:latin typeface="DFKai-SB"/>
                <a:cs typeface="DFKai-SB"/>
              </a:rPr>
              <a:t>向生涯輔導方案：以馬來西亞經驗為例。輔導季刊，50(3)，13-23。</a:t>
            </a:r>
            <a:endParaRPr sz="1200">
              <a:latin typeface="DFKai-SB"/>
              <a:cs typeface="DFKai-SB"/>
            </a:endParaRPr>
          </a:p>
          <a:p>
            <a:pPr marL="192405" marR="38100" indent="-180340" algn="just">
              <a:lnSpc>
                <a:spcPct val="139200"/>
              </a:lnSpc>
              <a:spcBef>
                <a:spcPts val="900"/>
              </a:spcBef>
            </a:pPr>
            <a:r>
              <a:rPr sz="1200" dirty="0">
                <a:latin typeface="DFKai-SB"/>
                <a:cs typeface="DFKai-SB"/>
              </a:rPr>
              <a:t>4. </a:t>
            </a:r>
            <a:r>
              <a:rPr sz="1200" spc="-35" dirty="0">
                <a:latin typeface="DFKai-SB"/>
                <a:cs typeface="DFKai-SB"/>
              </a:rPr>
              <a:t>劉淑慧、盧怡任、洪瑞斌、楊育儀、彭心怡（2013）。在世間活出個人獨特意  </a:t>
            </a:r>
            <a:r>
              <a:rPr sz="1200" spc="10" dirty="0">
                <a:latin typeface="DFKai-SB"/>
                <a:cs typeface="DFKai-SB"/>
              </a:rPr>
              <a:t>義：存在現象學取向生涯觀與其在華人生涯網設計理念的落實。輔導季刊，  </a:t>
            </a:r>
            <a:r>
              <a:rPr sz="1200" dirty="0">
                <a:latin typeface="DFKai-SB"/>
                <a:cs typeface="DFKai-SB"/>
              </a:rPr>
              <a:t>49(4)，2-13。</a:t>
            </a:r>
            <a:endParaRPr sz="1200">
              <a:latin typeface="DFKai-SB"/>
              <a:cs typeface="DFKai-S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445000" cy="1111250"/>
          </a:xfrm>
          <a:prstGeom prst="rect">
            <a:avLst/>
          </a:prstGeom>
        </p:spPr>
        <p:txBody>
          <a:bodyPr vert="horz" wrap="square" lIns="0" tIns="0" rIns="0" bIns="0" rtlCol="0">
            <a:spAutoFit/>
          </a:bodyPr>
          <a:lstStyle/>
          <a:p>
            <a:pPr marL="1490980">
              <a:lnSpc>
                <a:spcPct val="100000"/>
              </a:lnSpc>
            </a:pPr>
            <a:r>
              <a:rPr sz="1400" b="1" spc="-5" dirty="0">
                <a:latin typeface="DFKai-SB"/>
                <a:cs typeface="DFKai-SB"/>
              </a:rPr>
              <a:t>單元名稱：乙</a:t>
            </a:r>
            <a:r>
              <a:rPr sz="1400" b="1" spc="-380" dirty="0">
                <a:latin typeface="DFKai-SB"/>
                <a:cs typeface="DFKai-SB"/>
              </a:rPr>
              <a:t> </a:t>
            </a:r>
            <a:r>
              <a:rPr sz="1400" b="1" spc="-10" dirty="0">
                <a:latin typeface="DFKai-SB"/>
                <a:cs typeface="DFKai-SB"/>
              </a:rPr>
              <a:t>1</a:t>
            </a:r>
            <a:r>
              <a:rPr sz="1400" b="1" spc="-380" dirty="0">
                <a:latin typeface="DFKai-SB"/>
                <a:cs typeface="DFKai-SB"/>
              </a:rPr>
              <a:t> </a:t>
            </a:r>
            <a:r>
              <a:rPr sz="1400" b="1" spc="-5" dirty="0">
                <a:latin typeface="DFKai-SB"/>
                <a:cs typeface="DFKai-SB"/>
              </a:rPr>
              <a:t>梳理高峰經驗</a:t>
            </a:r>
            <a:endParaRPr sz="1400">
              <a:latin typeface="DFKai-SB"/>
              <a:cs typeface="DFKai-SB"/>
            </a:endParaRPr>
          </a:p>
          <a:p>
            <a:pPr>
              <a:lnSpc>
                <a:spcPct val="100000"/>
              </a:lnSpc>
            </a:pPr>
            <a:endParaRPr sz="1400">
              <a:latin typeface="Times New Roman"/>
              <a:cs typeface="Times New Roman"/>
            </a:endParaRPr>
          </a:p>
          <a:p>
            <a:pPr>
              <a:lnSpc>
                <a:spcPct val="100000"/>
              </a:lnSpc>
            </a:pPr>
            <a:endParaRPr sz="1150">
              <a:latin typeface="Times New Roman"/>
              <a:cs typeface="Times New Roman"/>
            </a:endParaRPr>
          </a:p>
          <a:p>
            <a:pPr marL="12700" marR="5080">
              <a:lnSpc>
                <a:spcPct val="140000"/>
              </a:lnSpc>
            </a:pPr>
            <a:r>
              <a:rPr sz="1200" b="1" spc="-5" dirty="0">
                <a:latin typeface="DFKai-SB"/>
                <a:cs typeface="DFKai-SB"/>
              </a:rPr>
              <a:t>本單元設計者為：  </a:t>
            </a:r>
            <a:r>
              <a:rPr sz="1200" dirty="0">
                <a:latin typeface="DFKai-SB"/>
                <a:cs typeface="DFKai-SB"/>
              </a:rPr>
              <a:t>陳斐娟(雲林科技大學技職教育研究所副教授兼諮商輔導中心主任)</a:t>
            </a:r>
            <a:endParaRPr sz="120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782383653"/>
              </p:ext>
            </p:extLst>
          </p:nvPr>
        </p:nvGraphicFramePr>
        <p:xfrm>
          <a:off x="1069847" y="2362199"/>
          <a:ext cx="5471158" cy="4062980"/>
        </p:xfrm>
        <a:graphic>
          <a:graphicData uri="http://schemas.openxmlformats.org/drawingml/2006/table">
            <a:tbl>
              <a:tblPr firstRow="1" bandRow="1">
                <a:tableStyleId>{2D5ABB26-0587-4C30-8999-92F81FD0307C}</a:tableStyleId>
              </a:tblPr>
              <a:tblGrid>
                <a:gridCol w="609606"/>
                <a:gridCol w="1402073"/>
                <a:gridCol w="457200"/>
                <a:gridCol w="3002279"/>
              </a:tblGrid>
              <a:tr h="216401">
                <a:tc rowSpan="7">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000">
                        <a:latin typeface="Times New Roman"/>
                        <a:cs typeface="Times New Roman"/>
                      </a:endParaRPr>
                    </a:p>
                    <a:p>
                      <a:pPr marL="149225" marR="141605" algn="ctr">
                        <a:lnSpc>
                          <a:spcPct val="108300"/>
                        </a:lnSpc>
                      </a:pPr>
                      <a:r>
                        <a:rPr sz="1200" dirty="0">
                          <a:latin typeface="DFKai-SB"/>
                          <a:cs typeface="DFKai-SB"/>
                        </a:rPr>
                        <a:t>主題  與  單元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ts val="1415"/>
                        </a:lnSpc>
                      </a:pPr>
                      <a:r>
                        <a:rPr sz="120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630935">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55"/>
                        </a:spcBef>
                      </a:pPr>
                      <a:endParaRPr sz="1350">
                        <a:latin typeface="Times New Roman"/>
                        <a:cs typeface="Times New Roman"/>
                      </a:endParaRPr>
                    </a:p>
                    <a:p>
                      <a:pPr marL="66675">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gridSpan="2">
                  <a:txBody>
                    <a:bodyPr/>
                    <a:lstStyle/>
                    <a:p>
                      <a:pPr marL="66675">
                        <a:lnSpc>
                          <a:spcPct val="100000"/>
                        </a:lnSpc>
                        <a:spcBef>
                          <a:spcPts val="7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215"/>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r>
              <a:tr h="801630">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marL="66675">
                        <a:lnSpc>
                          <a:spcPct val="100000"/>
                        </a:lnSpc>
                        <a:spcBef>
                          <a:spcPts val="900"/>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9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20420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402336">
                <a:tc>
                  <a:txBody>
                    <a:bodyPr/>
                    <a:lstStyle/>
                    <a:p>
                      <a:pPr marL="149225">
                        <a:lnSpc>
                          <a:spcPts val="1370"/>
                        </a:lnSpc>
                      </a:pPr>
                      <a:r>
                        <a:rPr sz="1200" dirty="0">
                          <a:latin typeface="DFKai-SB"/>
                          <a:cs typeface="DFKai-SB"/>
                        </a:rPr>
                        <a:t>授課</a:t>
                      </a:r>
                      <a:endParaRPr sz="1200">
                        <a:latin typeface="DFKai-SB"/>
                        <a:cs typeface="DFKai-SB"/>
                      </a:endParaRPr>
                    </a:p>
                    <a:p>
                      <a:pPr marL="149225">
                        <a:lnSpc>
                          <a:spcPct val="100000"/>
                        </a:lnSpc>
                        <a:spcBef>
                          <a:spcPts val="120"/>
                        </a:spcBef>
                      </a:pPr>
                      <a:r>
                        <a:rPr sz="1200" dirty="0">
                          <a:latin typeface="DFKai-SB"/>
                          <a:cs typeface="DFKai-SB"/>
                        </a:rPr>
                        <a:t>時數</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371475">
                        <a:lnSpc>
                          <a:spcPct val="100000"/>
                        </a:lnSpc>
                        <a:spcBef>
                          <a:spcPts val="695"/>
                        </a:spcBef>
                        <a:tabLst>
                          <a:tab pos="600075"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r>
              <a:tr h="600462">
                <a:tc>
                  <a:txBody>
                    <a:bodyPr/>
                    <a:lstStyle/>
                    <a:p>
                      <a:pPr>
                        <a:lnSpc>
                          <a:spcPct val="100000"/>
                        </a:lnSpc>
                        <a:spcBef>
                          <a:spcPts val="50"/>
                        </a:spcBef>
                      </a:pPr>
                      <a:endParaRPr sz="1250">
                        <a:latin typeface="Times New Roman"/>
                        <a:cs typeface="Times New Roman"/>
                      </a:endParaRPr>
                    </a:p>
                    <a:p>
                      <a:pPr marL="149225">
                        <a:lnSpc>
                          <a:spcPct val="100000"/>
                        </a:lnSpc>
                      </a:pPr>
                      <a:r>
                        <a:rPr sz="1200" dirty="0">
                          <a:latin typeface="DFKai-SB"/>
                          <a:cs typeface="DFKai-SB"/>
                        </a:rPr>
                        <a:t>作業</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gridSpan="3">
                  <a:txBody>
                    <a:bodyPr/>
                    <a:lstStyle/>
                    <a:p>
                      <a:pPr marL="66675">
                        <a:lnSpc>
                          <a:spcPts val="1370"/>
                        </a:lnSpc>
                      </a:pPr>
                      <a:r>
                        <a:rPr sz="1200" dirty="0">
                          <a:latin typeface="DFKai-SB"/>
                          <a:cs typeface="DFKai-SB"/>
                        </a:rPr>
                        <a:t>課前作業：準備足以反映個人過去興趣、價值、知識或技能成果的一樣</a:t>
                      </a:r>
                    </a:p>
                    <a:p>
                      <a:pPr marL="66675" marR="2494280">
                        <a:lnSpc>
                          <a:spcPct val="108300"/>
                        </a:lnSpc>
                      </a:pPr>
                      <a:r>
                        <a:rPr sz="1200" dirty="0">
                          <a:latin typeface="DFKai-SB"/>
                          <a:cs typeface="DFKai-SB"/>
                        </a:rPr>
                        <a:t>物品，以便下週帶至課堂分享。  課後作業：自我統整反思學習單。</a:t>
                      </a: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092200" cy="7880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1</a:t>
            </a:r>
            <a:r>
              <a:rPr sz="1400" b="1" spc="-390" dirty="0">
                <a:latin typeface="DFKai-SB"/>
                <a:cs typeface="DFKai-SB"/>
              </a:rPr>
              <a:t> </a:t>
            </a:r>
            <a:r>
              <a:rPr sz="1400" b="1" spc="-5" dirty="0">
                <a:latin typeface="DFKai-SB"/>
                <a:cs typeface="DFKai-SB"/>
              </a:rPr>
              <a:t>附件一</a:t>
            </a:r>
            <a:endParaRPr sz="1400">
              <a:latin typeface="DFKai-SB"/>
              <a:cs typeface="DFKai-SB"/>
            </a:endParaRPr>
          </a:p>
          <a:p>
            <a:pPr marL="12700" marR="5080">
              <a:lnSpc>
                <a:spcPct val="125000"/>
              </a:lnSpc>
              <a:spcBef>
                <a:spcPts val="825"/>
              </a:spcBef>
            </a:pPr>
            <a:r>
              <a:rPr sz="1200" b="1" spc="-5" dirty="0">
                <a:latin typeface="DFKai-SB"/>
                <a:cs typeface="DFKai-SB"/>
              </a:rPr>
              <a:t>生命線範例  奇奇的生涯線：</a:t>
            </a:r>
            <a:endParaRPr sz="1200">
              <a:latin typeface="DFKai-SB"/>
              <a:cs typeface="DFKai-SB"/>
            </a:endParaRPr>
          </a:p>
        </p:txBody>
      </p:sp>
      <p:sp>
        <p:nvSpPr>
          <p:cNvPr id="3" name="object 3"/>
          <p:cNvSpPr/>
          <p:nvPr/>
        </p:nvSpPr>
        <p:spPr>
          <a:xfrm>
            <a:off x="1149350" y="1844039"/>
            <a:ext cx="5236210" cy="29444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9096" y="1840985"/>
            <a:ext cx="5236845" cy="0"/>
          </a:xfrm>
          <a:custGeom>
            <a:avLst/>
            <a:gdLst/>
            <a:ahLst/>
            <a:cxnLst/>
            <a:rect l="l" t="t" r="r" b="b"/>
            <a:pathLst>
              <a:path w="5236845">
                <a:moveTo>
                  <a:pt x="0" y="0"/>
                </a:moveTo>
                <a:lnTo>
                  <a:pt x="5236476" y="0"/>
                </a:lnTo>
              </a:path>
            </a:pathLst>
          </a:custGeom>
          <a:ln w="6108">
            <a:solidFill>
              <a:srgbClr val="000000"/>
            </a:solidFill>
          </a:ln>
        </p:spPr>
        <p:txBody>
          <a:bodyPr wrap="square" lIns="0" tIns="0" rIns="0" bIns="0" rtlCol="0"/>
          <a:lstStyle/>
          <a:p>
            <a:endParaRPr/>
          </a:p>
        </p:txBody>
      </p:sp>
      <p:sp>
        <p:nvSpPr>
          <p:cNvPr id="5" name="object 5"/>
          <p:cNvSpPr/>
          <p:nvPr/>
        </p:nvSpPr>
        <p:spPr>
          <a:xfrm>
            <a:off x="1146047" y="1837931"/>
            <a:ext cx="0" cy="2957195"/>
          </a:xfrm>
          <a:custGeom>
            <a:avLst/>
            <a:gdLst/>
            <a:ahLst/>
            <a:cxnLst/>
            <a:rect l="l" t="t" r="r" b="b"/>
            <a:pathLst>
              <a:path h="2957195">
                <a:moveTo>
                  <a:pt x="0" y="0"/>
                </a:moveTo>
                <a:lnTo>
                  <a:pt x="0" y="2956572"/>
                </a:lnTo>
              </a:path>
            </a:pathLst>
          </a:custGeom>
          <a:ln w="6096">
            <a:solidFill>
              <a:srgbClr val="000000"/>
            </a:solidFill>
          </a:ln>
        </p:spPr>
        <p:txBody>
          <a:bodyPr wrap="square" lIns="0" tIns="0" rIns="0" bIns="0" rtlCol="0"/>
          <a:lstStyle/>
          <a:p>
            <a:endParaRPr/>
          </a:p>
        </p:txBody>
      </p:sp>
      <p:sp>
        <p:nvSpPr>
          <p:cNvPr id="6" name="object 6"/>
          <p:cNvSpPr/>
          <p:nvPr/>
        </p:nvSpPr>
        <p:spPr>
          <a:xfrm>
            <a:off x="6388608" y="1837931"/>
            <a:ext cx="0" cy="2957195"/>
          </a:xfrm>
          <a:custGeom>
            <a:avLst/>
            <a:gdLst/>
            <a:ahLst/>
            <a:cxnLst/>
            <a:rect l="l" t="t" r="r" b="b"/>
            <a:pathLst>
              <a:path h="2957195">
                <a:moveTo>
                  <a:pt x="0" y="0"/>
                </a:moveTo>
                <a:lnTo>
                  <a:pt x="0" y="2956572"/>
                </a:lnTo>
              </a:path>
            </a:pathLst>
          </a:custGeom>
          <a:ln w="6096">
            <a:solidFill>
              <a:srgbClr val="000000"/>
            </a:solidFill>
          </a:ln>
        </p:spPr>
        <p:txBody>
          <a:bodyPr wrap="square" lIns="0" tIns="0" rIns="0" bIns="0" rtlCol="0"/>
          <a:lstStyle/>
          <a:p>
            <a:endParaRPr/>
          </a:p>
        </p:txBody>
      </p:sp>
      <p:sp>
        <p:nvSpPr>
          <p:cNvPr id="7" name="object 7"/>
          <p:cNvSpPr/>
          <p:nvPr/>
        </p:nvSpPr>
        <p:spPr>
          <a:xfrm>
            <a:off x="1149096" y="4791455"/>
            <a:ext cx="5236845" cy="0"/>
          </a:xfrm>
          <a:custGeom>
            <a:avLst/>
            <a:gdLst/>
            <a:ahLst/>
            <a:cxnLst/>
            <a:rect l="l" t="t" r="r" b="b"/>
            <a:pathLst>
              <a:path w="5236845">
                <a:moveTo>
                  <a:pt x="0" y="0"/>
                </a:moveTo>
                <a:lnTo>
                  <a:pt x="5236476" y="0"/>
                </a:lnTo>
              </a:path>
            </a:pathLst>
          </a:custGeom>
          <a:ln w="6096">
            <a:solidFill>
              <a:srgbClr val="000000"/>
            </a:solidFill>
          </a:ln>
        </p:spPr>
        <p:txBody>
          <a:bodyPr wrap="square" lIns="0" tIns="0" rIns="0" bIns="0" rtlCol="0"/>
          <a:lstStyle/>
          <a:p>
            <a:endParaRPr/>
          </a:p>
        </p:txBody>
      </p:sp>
      <p:sp>
        <p:nvSpPr>
          <p:cNvPr id="8" name="object 8"/>
          <p:cNvSpPr txBox="1"/>
          <p:nvPr/>
        </p:nvSpPr>
        <p:spPr>
          <a:xfrm>
            <a:off x="1130300" y="4764023"/>
            <a:ext cx="5338445" cy="5057410"/>
          </a:xfrm>
          <a:prstGeom prst="rect">
            <a:avLst/>
          </a:prstGeom>
        </p:spPr>
        <p:txBody>
          <a:bodyPr vert="horz" wrap="square" lIns="0" tIns="0" rIns="0" bIns="0" rtlCol="0">
            <a:spAutoFit/>
          </a:bodyPr>
          <a:lstStyle/>
          <a:p>
            <a:pPr marL="317500" marR="44450" indent="-304800">
              <a:lnSpc>
                <a:spcPct val="125000"/>
              </a:lnSpc>
            </a:pPr>
            <a:r>
              <a:rPr sz="1200" b="1" spc="-5" dirty="0" err="1">
                <a:latin typeface="DFKai-SB"/>
                <a:cs typeface="DFKai-SB"/>
              </a:rPr>
              <a:t>奇奇的生涯線敘說</a:t>
            </a:r>
            <a:r>
              <a:rPr sz="1200" b="1" spc="-5" dirty="0" err="1" smtClean="0">
                <a:latin typeface="DFKai-SB"/>
                <a:cs typeface="DFKai-SB"/>
              </a:rPr>
              <a:t>：</a:t>
            </a:r>
            <a:r>
              <a:rPr sz="1200" dirty="0" err="1" smtClean="0">
                <a:latin typeface="DFKai-SB"/>
                <a:cs typeface="DFKai-SB"/>
              </a:rPr>
              <a:t>我在小學階段曾獲選閱讀小博</a:t>
            </a:r>
            <a:r>
              <a:rPr sz="1200" spc="-120" dirty="0" err="1" smtClean="0">
                <a:latin typeface="DFKai-SB"/>
                <a:cs typeface="DFKai-SB"/>
              </a:rPr>
              <a:t>士</a:t>
            </a:r>
            <a:r>
              <a:rPr sz="1200" spc="-120" dirty="0" err="1">
                <a:latin typeface="DFKai-SB"/>
                <a:cs typeface="DFKai-SB"/>
              </a:rPr>
              <a:t>，</a:t>
            </a:r>
            <a:r>
              <a:rPr sz="1200" dirty="0" err="1">
                <a:latin typeface="DFKai-SB"/>
                <a:cs typeface="DFKai-SB"/>
              </a:rPr>
              <a:t>那是我第一次得到別人的表</a:t>
            </a:r>
            <a:r>
              <a:rPr sz="1200" spc="-120" dirty="0" err="1">
                <a:latin typeface="DFKai-SB"/>
                <a:cs typeface="DFKai-SB"/>
              </a:rPr>
              <a:t>揚，</a:t>
            </a:r>
            <a:r>
              <a:rPr sz="1200" dirty="0" err="1">
                <a:latin typeface="DFKai-SB"/>
                <a:cs typeface="DFKai-SB"/>
              </a:rPr>
              <a:t>所以我畫</a:t>
            </a:r>
            <a:endParaRPr sz="1200" dirty="0">
              <a:latin typeface="DFKai-SB"/>
              <a:cs typeface="DFKai-SB"/>
            </a:endParaRPr>
          </a:p>
          <a:p>
            <a:pPr marL="12700" marR="44450" algn="just">
              <a:lnSpc>
                <a:spcPct val="125000"/>
              </a:lnSpc>
            </a:pPr>
            <a:r>
              <a:rPr sz="1200" dirty="0">
                <a:latin typeface="DFKai-SB"/>
                <a:cs typeface="DFKai-SB"/>
              </a:rPr>
              <a:t>了突起的</a:t>
            </a:r>
            <a:r>
              <a:rPr sz="1200" spc="-120" dirty="0">
                <a:latin typeface="DFKai-SB"/>
                <a:cs typeface="DFKai-SB"/>
              </a:rPr>
              <a:t>線，</a:t>
            </a:r>
            <a:r>
              <a:rPr sz="1200" dirty="0">
                <a:latin typeface="DFKai-SB"/>
                <a:cs typeface="DFKai-SB"/>
              </a:rPr>
              <a:t>我想那是因為我很乖的在執行老師說的</a:t>
            </a:r>
            <a:r>
              <a:rPr sz="1200" spc="-120" dirty="0">
                <a:latin typeface="DFKai-SB"/>
                <a:cs typeface="DFKai-SB"/>
              </a:rPr>
              <a:t>話，</a:t>
            </a:r>
            <a:r>
              <a:rPr sz="1200" dirty="0" smtClean="0">
                <a:latin typeface="DFKai-SB"/>
                <a:cs typeface="DFKai-SB"/>
              </a:rPr>
              <a:t>老師說多讀書我就乖乖地配</a:t>
            </a:r>
            <a:r>
              <a:rPr sz="1200" spc="-120" dirty="0" smtClean="0">
                <a:latin typeface="DFKai-SB"/>
                <a:cs typeface="DFKai-SB"/>
              </a:rPr>
              <a:t>合</a:t>
            </a:r>
            <a:r>
              <a:rPr sz="1200" spc="-120" dirty="0">
                <a:latin typeface="DFKai-SB"/>
                <a:cs typeface="DFKai-SB"/>
              </a:rPr>
              <a:t>，</a:t>
            </a:r>
            <a:r>
              <a:rPr sz="1200" dirty="0">
                <a:latin typeface="DFKai-SB"/>
                <a:cs typeface="DFKai-SB"/>
              </a:rPr>
              <a:t>而且我也覺得讀那些書滿有趣</a:t>
            </a:r>
            <a:r>
              <a:rPr sz="1200" spc="-120" dirty="0">
                <a:latin typeface="DFKai-SB"/>
                <a:cs typeface="DFKai-SB"/>
              </a:rPr>
              <a:t>的，</a:t>
            </a:r>
            <a:r>
              <a:rPr sz="1200" dirty="0" smtClean="0">
                <a:latin typeface="DFKai-SB"/>
                <a:cs typeface="DFKai-SB"/>
              </a:rPr>
              <a:t>這個經驗讓我覺得配合老師說的話我覺得是會被重視的</a:t>
            </a:r>
            <a:r>
              <a:rPr sz="1200" dirty="0">
                <a:latin typeface="DFKai-SB"/>
                <a:cs typeface="DFKai-SB"/>
              </a:rPr>
              <a:t>。</a:t>
            </a:r>
          </a:p>
          <a:p>
            <a:pPr marL="12700" marR="41275" indent="304800" algn="just">
              <a:lnSpc>
                <a:spcPct val="125000"/>
              </a:lnSpc>
            </a:pPr>
            <a:r>
              <a:rPr sz="1200" dirty="0">
                <a:latin typeface="DFKai-SB"/>
                <a:cs typeface="DFKai-SB"/>
              </a:rPr>
              <a:t>國中三年我沒有參加特別的活</a:t>
            </a:r>
            <a:r>
              <a:rPr sz="1200" spc="-75" dirty="0">
                <a:latin typeface="DFKai-SB"/>
                <a:cs typeface="DFKai-SB"/>
              </a:rPr>
              <a:t>動，</a:t>
            </a:r>
            <a:r>
              <a:rPr sz="1200" dirty="0">
                <a:latin typeface="DFKai-SB"/>
                <a:cs typeface="DFKai-SB"/>
              </a:rPr>
              <a:t>就是乖乖</a:t>
            </a:r>
            <a:r>
              <a:rPr sz="1200" spc="-25" dirty="0">
                <a:latin typeface="DFKai-SB"/>
                <a:cs typeface="DFKai-SB"/>
              </a:rPr>
              <a:t>地</a:t>
            </a:r>
            <a:r>
              <a:rPr sz="1200" dirty="0">
                <a:latin typeface="DFKai-SB"/>
                <a:cs typeface="DFKai-SB"/>
              </a:rPr>
              <a:t>讀</a:t>
            </a:r>
            <a:r>
              <a:rPr sz="1200" spc="-75" dirty="0">
                <a:latin typeface="DFKai-SB"/>
                <a:cs typeface="DFKai-SB"/>
              </a:rPr>
              <a:t>書，</a:t>
            </a:r>
            <a:r>
              <a:rPr sz="1200" dirty="0">
                <a:latin typeface="DFKai-SB"/>
                <a:cs typeface="DFKai-SB"/>
              </a:rPr>
              <a:t>沒有特別的突</a:t>
            </a:r>
            <a:r>
              <a:rPr sz="1200" spc="-75" dirty="0">
                <a:latin typeface="DFKai-SB"/>
                <a:cs typeface="DFKai-SB"/>
              </a:rPr>
              <a:t>出，</a:t>
            </a:r>
            <a:r>
              <a:rPr sz="1200" dirty="0" smtClean="0">
                <a:latin typeface="DFKai-SB"/>
                <a:cs typeface="DFKai-SB"/>
              </a:rPr>
              <a:t>這並沒有讓我感到挫</a:t>
            </a:r>
            <a:r>
              <a:rPr sz="1200" spc="-75" dirty="0" smtClean="0">
                <a:latin typeface="DFKai-SB"/>
                <a:cs typeface="DFKai-SB"/>
              </a:rPr>
              <a:t>折</a:t>
            </a:r>
            <a:r>
              <a:rPr sz="1200" spc="-75" dirty="0">
                <a:latin typeface="DFKai-SB"/>
                <a:cs typeface="DFKai-SB"/>
              </a:rPr>
              <a:t>，</a:t>
            </a:r>
            <a:r>
              <a:rPr sz="1200" dirty="0">
                <a:latin typeface="DFKai-SB"/>
                <a:cs typeface="DFKai-SB"/>
              </a:rPr>
              <a:t>但還是有點小失</a:t>
            </a:r>
            <a:r>
              <a:rPr sz="1200" spc="-75" dirty="0">
                <a:latin typeface="DFKai-SB"/>
                <a:cs typeface="DFKai-SB"/>
              </a:rPr>
              <a:t>望，</a:t>
            </a:r>
            <a:r>
              <a:rPr sz="1200" dirty="0">
                <a:latin typeface="DFKai-SB"/>
                <a:cs typeface="DFKai-SB"/>
              </a:rPr>
              <a:t>越</a:t>
            </a:r>
            <a:r>
              <a:rPr sz="1200" spc="-25" dirty="0">
                <a:latin typeface="DFKai-SB"/>
                <a:cs typeface="DFKai-SB"/>
              </a:rPr>
              <a:t>發</a:t>
            </a:r>
            <a:r>
              <a:rPr sz="1200" dirty="0">
                <a:latin typeface="DFKai-SB"/>
                <a:cs typeface="DFKai-SB"/>
              </a:rPr>
              <a:t>覺自己的平</a:t>
            </a:r>
            <a:r>
              <a:rPr sz="1200" spc="-75" dirty="0">
                <a:latin typeface="DFKai-SB"/>
                <a:cs typeface="DFKai-SB"/>
              </a:rPr>
              <a:t>凡，</a:t>
            </a:r>
            <a:r>
              <a:rPr sz="1200" dirty="0" smtClean="0">
                <a:latin typeface="DFKai-SB"/>
                <a:cs typeface="DFKai-SB"/>
              </a:rPr>
              <a:t>所以我的線是有點平但慢慢往下走</a:t>
            </a:r>
            <a:r>
              <a:rPr sz="1200" dirty="0">
                <a:latin typeface="DFKai-SB"/>
                <a:cs typeface="DFKai-SB"/>
              </a:rPr>
              <a:t>。</a:t>
            </a:r>
          </a:p>
          <a:p>
            <a:pPr marL="12700" marR="7620" indent="304800" algn="just">
              <a:lnSpc>
                <a:spcPct val="125000"/>
              </a:lnSpc>
            </a:pPr>
            <a:r>
              <a:rPr sz="1200" spc="-15" dirty="0">
                <a:latin typeface="DFKai-SB"/>
                <a:cs typeface="DFKai-SB"/>
              </a:rPr>
              <a:t>後來在高一的時候，我交了一群活潑好玩的朋友，剛好其中一位朋友提議要  參加微電影比賽的活動，我自己本來沒甚麼興趣，是因為朋友們都參加所以我才  一起參加，但在準備籌畫的過程中我覺得我學到很多，而且覺得很好玩，在想劇  本的時候，要不斷挖掘各式各樣奇怪的點子，並且思考它的執行力有幾分，開始  嘗試各種好像不可能達成的影片內容，討論要運用電影手法應該如何呈現，要使  </a:t>
            </a:r>
            <a:r>
              <a:rPr sz="1200" spc="-10" dirty="0">
                <a:latin typeface="DFKai-SB"/>
                <a:cs typeface="DFKai-SB"/>
              </a:rPr>
              <a:t>用哪些程式、那些軟體來改變畫面，那段時間雖然很忙很累，但成果也是好的，  </a:t>
            </a:r>
            <a:r>
              <a:rPr sz="1200" dirty="0">
                <a:latin typeface="DFKai-SB"/>
                <a:cs typeface="DFKai-SB"/>
              </a:rPr>
              <a:t>我們得到了第二名的殊榮。</a:t>
            </a:r>
          </a:p>
          <a:p>
            <a:pPr marL="12700" marR="5080" indent="304800">
              <a:lnSpc>
                <a:spcPct val="125000"/>
              </a:lnSpc>
            </a:pPr>
            <a:r>
              <a:rPr sz="1200" spc="-15" dirty="0">
                <a:latin typeface="DFKai-SB"/>
                <a:cs typeface="DFKai-SB"/>
              </a:rPr>
              <a:t>但在得到第二名後，我的人生陷入一個困境，生涯線往下掉，因為準備微電  影花費了大多的心力，導致接下來的月考考得很差，被爸媽訓了一頓，並且將我  禁足，這對我來說是一個很沉重的打擊，我之前的學生生涯沒有經歷過成績嚴重  下滑的事件，就算考差也會在平均之上，這讓我的自信心受到嚴重的打擊。但幸  </a:t>
            </a:r>
            <a:r>
              <a:rPr sz="1200" dirty="0">
                <a:latin typeface="DFKai-SB"/>
                <a:cs typeface="DFKai-SB"/>
              </a:rPr>
              <a:t>好我遇到一個很好的老師，他鼓勵我參加科展，並在參加的過程中慢慢充實自  </a:t>
            </a:r>
            <a:r>
              <a:rPr sz="1200" spc="-170" dirty="0">
                <a:latin typeface="DFKai-SB"/>
                <a:cs typeface="DFKai-SB"/>
              </a:rPr>
              <a:t>己，</a:t>
            </a:r>
            <a:r>
              <a:rPr sz="1200" dirty="0">
                <a:latin typeface="DFKai-SB"/>
                <a:cs typeface="DFKai-SB"/>
              </a:rPr>
              <a:t>把自己的課業成績拉</a:t>
            </a:r>
            <a:r>
              <a:rPr sz="1200" spc="-170" dirty="0">
                <a:latin typeface="DFKai-SB"/>
                <a:cs typeface="DFKai-SB"/>
              </a:rPr>
              <a:t>提，</a:t>
            </a:r>
            <a:r>
              <a:rPr sz="1200" dirty="0">
                <a:latin typeface="DFKai-SB"/>
                <a:cs typeface="DFKai-SB"/>
              </a:rPr>
              <a:t>參加科展的過程很辛</a:t>
            </a:r>
            <a:r>
              <a:rPr sz="1200" spc="-170" dirty="0">
                <a:latin typeface="DFKai-SB"/>
                <a:cs typeface="DFKai-SB"/>
              </a:rPr>
              <a:t>苦，</a:t>
            </a:r>
            <a:r>
              <a:rPr sz="1200" dirty="0">
                <a:latin typeface="DFKai-SB"/>
                <a:cs typeface="DFKai-SB"/>
              </a:rPr>
              <a:t>不僅要跟別人配</a:t>
            </a:r>
            <a:r>
              <a:rPr sz="1200" spc="-170" dirty="0">
                <a:latin typeface="DFKai-SB"/>
                <a:cs typeface="DFKai-SB"/>
              </a:rPr>
              <a:t>合、</a:t>
            </a:r>
            <a:r>
              <a:rPr sz="1200" dirty="0">
                <a:latin typeface="DFKai-SB"/>
                <a:cs typeface="DFKai-SB"/>
              </a:rPr>
              <a:t>討</a:t>
            </a:r>
            <a:r>
              <a:rPr sz="1200" spc="-25" dirty="0">
                <a:latin typeface="DFKai-SB"/>
                <a:cs typeface="DFKai-SB"/>
              </a:rPr>
              <a:t>論</a:t>
            </a:r>
            <a:r>
              <a:rPr sz="1200" dirty="0">
                <a:latin typeface="DFKai-SB"/>
                <a:cs typeface="DFKai-SB"/>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7823"/>
            <a:ext cx="5338445" cy="2070100"/>
          </a:xfrm>
          <a:prstGeom prst="rect">
            <a:avLst/>
          </a:prstGeom>
        </p:spPr>
        <p:txBody>
          <a:bodyPr vert="horz" wrap="square" lIns="0" tIns="0" rIns="0" bIns="0" rtlCol="0">
            <a:spAutoFit/>
          </a:bodyPr>
          <a:lstStyle/>
          <a:p>
            <a:pPr marL="12700" marR="5080" algn="just">
              <a:lnSpc>
                <a:spcPct val="125000"/>
              </a:lnSpc>
            </a:pPr>
            <a:r>
              <a:rPr sz="1200" spc="-15" dirty="0">
                <a:latin typeface="DFKai-SB"/>
                <a:cs typeface="DFKai-SB"/>
              </a:rPr>
              <a:t>還要不斷的挑戰自己既有的想法，用不同的角度去看待一件事物，來作為我們的  </a:t>
            </a:r>
            <a:r>
              <a:rPr sz="1200" dirty="0">
                <a:latin typeface="DFKai-SB"/>
                <a:cs typeface="DFKai-SB"/>
              </a:rPr>
              <a:t>作品目</a:t>
            </a:r>
            <a:r>
              <a:rPr sz="1200" spc="-170" dirty="0">
                <a:latin typeface="DFKai-SB"/>
                <a:cs typeface="DFKai-SB"/>
              </a:rPr>
              <a:t>標，</a:t>
            </a:r>
            <a:r>
              <a:rPr sz="1200" dirty="0">
                <a:latin typeface="DFKai-SB"/>
                <a:cs typeface="DFKai-SB"/>
              </a:rPr>
              <a:t>過程中會遭遇很多的失</a:t>
            </a:r>
            <a:r>
              <a:rPr sz="1200" spc="-170" dirty="0">
                <a:latin typeface="DFKai-SB"/>
                <a:cs typeface="DFKai-SB"/>
              </a:rPr>
              <a:t>敗，</a:t>
            </a:r>
            <a:r>
              <a:rPr sz="1200" dirty="0">
                <a:latin typeface="DFKai-SB"/>
                <a:cs typeface="DFKai-SB"/>
              </a:rPr>
              <a:t>要重複地做實</a:t>
            </a:r>
            <a:r>
              <a:rPr sz="1200" spc="-170" dirty="0">
                <a:latin typeface="DFKai-SB"/>
                <a:cs typeface="DFKai-SB"/>
              </a:rPr>
              <a:t>驗，</a:t>
            </a:r>
            <a:r>
              <a:rPr sz="1200" dirty="0">
                <a:latin typeface="DFKai-SB"/>
                <a:cs typeface="DFKai-SB"/>
              </a:rPr>
              <a:t>並且測</a:t>
            </a:r>
            <a:r>
              <a:rPr sz="1200" spc="-170" dirty="0">
                <a:latin typeface="DFKai-SB"/>
                <a:cs typeface="DFKai-SB"/>
              </a:rPr>
              <a:t>量，</a:t>
            </a:r>
            <a:r>
              <a:rPr sz="1200" dirty="0">
                <a:latin typeface="DFKai-SB"/>
                <a:cs typeface="DFKai-SB"/>
              </a:rPr>
              <a:t>雖然很辛</a:t>
            </a:r>
            <a:r>
              <a:rPr sz="1200" spc="-25" dirty="0">
                <a:latin typeface="DFKai-SB"/>
                <a:cs typeface="DFKai-SB"/>
              </a:rPr>
              <a:t>苦</a:t>
            </a:r>
            <a:r>
              <a:rPr sz="1200" dirty="0" smtClean="0">
                <a:latin typeface="DFKai-SB"/>
                <a:cs typeface="DFKai-SB"/>
              </a:rPr>
              <a:t>，</a:t>
            </a:r>
            <a:r>
              <a:rPr sz="1200" spc="-15" dirty="0" smtClean="0">
                <a:latin typeface="DFKai-SB"/>
                <a:cs typeface="DFKai-SB"/>
              </a:rPr>
              <a:t>但這個過程讓我覺得我的自信心回升</a:t>
            </a:r>
            <a:r>
              <a:rPr sz="1200" spc="-15" dirty="0">
                <a:latin typeface="DFKai-SB"/>
                <a:cs typeface="DFKai-SB"/>
              </a:rPr>
              <a:t>，並且從中學到很多，課業成績也慢慢地回  </a:t>
            </a:r>
            <a:r>
              <a:rPr sz="1200" dirty="0">
                <a:latin typeface="DFKai-SB"/>
                <a:cs typeface="DFKai-SB"/>
              </a:rPr>
              <a:t>到平均之上。</a:t>
            </a:r>
          </a:p>
          <a:p>
            <a:pPr marL="12700" marR="41275" indent="304800" algn="just">
              <a:lnSpc>
                <a:spcPct val="125000"/>
              </a:lnSpc>
            </a:pPr>
            <a:r>
              <a:rPr sz="1200" dirty="0">
                <a:latin typeface="DFKai-SB"/>
                <a:cs typeface="DFKai-SB"/>
              </a:rPr>
              <a:t>之後就是認真唸書準備學</a:t>
            </a:r>
            <a:r>
              <a:rPr sz="1200" spc="-75" dirty="0">
                <a:latin typeface="DFKai-SB"/>
                <a:cs typeface="DFKai-SB"/>
              </a:rPr>
              <a:t>測，</a:t>
            </a:r>
            <a:r>
              <a:rPr sz="1200" dirty="0">
                <a:latin typeface="DFKai-SB"/>
                <a:cs typeface="DFKai-SB"/>
              </a:rPr>
              <a:t>這個過程很痛</a:t>
            </a:r>
            <a:r>
              <a:rPr sz="1200" spc="-100" dirty="0">
                <a:latin typeface="DFKai-SB"/>
                <a:cs typeface="DFKai-SB"/>
              </a:rPr>
              <a:t>苦</a:t>
            </a:r>
            <a:r>
              <a:rPr sz="1200" spc="-75" dirty="0">
                <a:latin typeface="DFKai-SB"/>
                <a:cs typeface="DFKai-SB"/>
              </a:rPr>
              <a:t>，</a:t>
            </a:r>
            <a:r>
              <a:rPr sz="1200" dirty="0">
                <a:latin typeface="DFKai-SB"/>
                <a:cs typeface="DFKai-SB"/>
              </a:rPr>
              <a:t>每天就是不斷的考</a:t>
            </a:r>
            <a:r>
              <a:rPr sz="1200" spc="-75" dirty="0">
                <a:latin typeface="DFKai-SB"/>
                <a:cs typeface="DFKai-SB"/>
              </a:rPr>
              <a:t>試，</a:t>
            </a:r>
            <a:r>
              <a:rPr sz="1200" dirty="0" smtClean="0">
                <a:latin typeface="DFKai-SB"/>
                <a:cs typeface="DFKai-SB"/>
              </a:rPr>
              <a:t>常常讓我覺得很沒有意</a:t>
            </a:r>
            <a:r>
              <a:rPr sz="1200" spc="-75" dirty="0" smtClean="0">
                <a:latin typeface="DFKai-SB"/>
                <a:cs typeface="DFKai-SB"/>
              </a:rPr>
              <a:t>義</a:t>
            </a:r>
            <a:r>
              <a:rPr sz="1200" spc="-75" dirty="0">
                <a:latin typeface="DFKai-SB"/>
                <a:cs typeface="DFKai-SB"/>
              </a:rPr>
              <a:t>，</a:t>
            </a:r>
            <a:r>
              <a:rPr sz="1200" dirty="0">
                <a:latin typeface="DFKai-SB"/>
                <a:cs typeface="DFKai-SB"/>
              </a:rPr>
              <a:t>所以我把線畫在下</a:t>
            </a:r>
            <a:r>
              <a:rPr sz="1200" spc="-75" dirty="0">
                <a:latin typeface="DFKai-SB"/>
                <a:cs typeface="DFKai-SB"/>
              </a:rPr>
              <a:t>面</a:t>
            </a:r>
            <a:r>
              <a:rPr sz="1200" spc="-100" dirty="0">
                <a:latin typeface="DFKai-SB"/>
                <a:cs typeface="DFKai-SB"/>
              </a:rPr>
              <a:t>，</a:t>
            </a:r>
            <a:r>
              <a:rPr sz="1200" dirty="0">
                <a:latin typeface="DFKai-SB"/>
                <a:cs typeface="DFKai-SB"/>
              </a:rPr>
              <a:t>學測結束</a:t>
            </a:r>
            <a:r>
              <a:rPr sz="1200" spc="-75" dirty="0">
                <a:latin typeface="DFKai-SB"/>
                <a:cs typeface="DFKai-SB"/>
              </a:rPr>
              <a:t>後，</a:t>
            </a:r>
            <a:r>
              <a:rPr sz="1200" dirty="0" smtClean="0">
                <a:latin typeface="DFKai-SB"/>
                <a:cs typeface="DFKai-SB"/>
              </a:rPr>
              <a:t>我跟朋友決定要執行一次現在很風靡的騎腳踏車環</a:t>
            </a:r>
            <a:r>
              <a:rPr sz="1200" spc="-120" dirty="0" smtClean="0">
                <a:latin typeface="DFKai-SB"/>
                <a:cs typeface="DFKai-SB"/>
              </a:rPr>
              <a:t>島</a:t>
            </a:r>
            <a:r>
              <a:rPr sz="1200" spc="-120" dirty="0">
                <a:latin typeface="DFKai-SB"/>
                <a:cs typeface="DFKai-SB"/>
              </a:rPr>
              <a:t>，</a:t>
            </a:r>
            <a:r>
              <a:rPr sz="1200" dirty="0">
                <a:latin typeface="DFKai-SB"/>
                <a:cs typeface="DFKai-SB"/>
              </a:rPr>
              <a:t>線又往上</a:t>
            </a:r>
            <a:r>
              <a:rPr sz="1200" spc="-120" dirty="0">
                <a:latin typeface="DFKai-SB"/>
                <a:cs typeface="DFKai-SB"/>
              </a:rPr>
              <a:t>升，</a:t>
            </a:r>
            <a:r>
              <a:rPr sz="1200" dirty="0" smtClean="0">
                <a:latin typeface="DFKai-SB"/>
                <a:cs typeface="DFKai-SB"/>
              </a:rPr>
              <a:t>我到現在還是覺得我當初的這個決定很熱</a:t>
            </a:r>
            <a:r>
              <a:rPr sz="1200" spc="-75" dirty="0" smtClean="0">
                <a:latin typeface="DFKai-SB"/>
                <a:cs typeface="DFKai-SB"/>
              </a:rPr>
              <a:t>血</a:t>
            </a:r>
            <a:r>
              <a:rPr sz="1200" spc="-75" dirty="0">
                <a:latin typeface="DFKai-SB"/>
                <a:cs typeface="DFKai-SB"/>
              </a:rPr>
              <a:t>，</a:t>
            </a:r>
            <a:r>
              <a:rPr sz="1200" dirty="0">
                <a:latin typeface="DFKai-SB"/>
                <a:cs typeface="DFKai-SB"/>
              </a:rPr>
              <a:t>當時沒有想那麼多就出發</a:t>
            </a:r>
            <a:r>
              <a:rPr sz="1200" spc="-75" dirty="0">
                <a:latin typeface="DFKai-SB"/>
                <a:cs typeface="DFKai-SB"/>
              </a:rPr>
              <a:t>了，</a:t>
            </a:r>
            <a:r>
              <a:rPr sz="1200" spc="-25" dirty="0">
                <a:latin typeface="DFKai-SB"/>
                <a:cs typeface="DFKai-SB"/>
              </a:rPr>
              <a:t>中</a:t>
            </a:r>
            <a:r>
              <a:rPr sz="1200" dirty="0">
                <a:latin typeface="DFKai-SB"/>
                <a:cs typeface="DFKai-SB"/>
              </a:rPr>
              <a:t>間歷經很多很辛苦的</a:t>
            </a:r>
            <a:r>
              <a:rPr sz="1200" spc="-75" dirty="0">
                <a:latin typeface="DFKai-SB"/>
                <a:cs typeface="DFKai-SB"/>
              </a:rPr>
              <a:t>事，</a:t>
            </a:r>
            <a:r>
              <a:rPr sz="1200" dirty="0" smtClean="0">
                <a:latin typeface="DFKai-SB"/>
                <a:cs typeface="DFKai-SB"/>
              </a:rPr>
              <a:t>例如第一天騎到腳都鐵腿又迷路等等</a:t>
            </a:r>
            <a:r>
              <a:rPr sz="1200" dirty="0">
                <a:latin typeface="DFKai-SB"/>
                <a:cs typeface="DFKai-SB"/>
              </a:rPr>
              <a:t>，我們也都撐過來了。</a:t>
            </a:r>
          </a:p>
        </p:txBody>
      </p:sp>
      <p:sp>
        <p:nvSpPr>
          <p:cNvPr id="3" name="object 3"/>
          <p:cNvSpPr/>
          <p:nvPr/>
        </p:nvSpPr>
        <p:spPr>
          <a:xfrm>
            <a:off x="1149350" y="2995929"/>
            <a:ext cx="5202542" cy="29235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49096" y="2993129"/>
            <a:ext cx="5203190" cy="0"/>
          </a:xfrm>
          <a:custGeom>
            <a:avLst/>
            <a:gdLst/>
            <a:ahLst/>
            <a:cxnLst/>
            <a:rect l="l" t="t" r="r" b="b"/>
            <a:pathLst>
              <a:path w="5203190">
                <a:moveTo>
                  <a:pt x="0" y="0"/>
                </a:moveTo>
                <a:lnTo>
                  <a:pt x="5202936" y="0"/>
                </a:lnTo>
              </a:path>
            </a:pathLst>
          </a:custGeom>
          <a:ln w="6108">
            <a:solidFill>
              <a:srgbClr val="000000"/>
            </a:solidFill>
          </a:ln>
        </p:spPr>
        <p:txBody>
          <a:bodyPr wrap="square" lIns="0" tIns="0" rIns="0" bIns="0" rtlCol="0"/>
          <a:lstStyle/>
          <a:p>
            <a:endParaRPr/>
          </a:p>
        </p:txBody>
      </p:sp>
      <p:sp>
        <p:nvSpPr>
          <p:cNvPr id="5" name="object 5"/>
          <p:cNvSpPr/>
          <p:nvPr/>
        </p:nvSpPr>
        <p:spPr>
          <a:xfrm>
            <a:off x="1146047" y="2990075"/>
            <a:ext cx="0" cy="2935605"/>
          </a:xfrm>
          <a:custGeom>
            <a:avLst/>
            <a:gdLst/>
            <a:ahLst/>
            <a:cxnLst/>
            <a:rect l="l" t="t" r="r" b="b"/>
            <a:pathLst>
              <a:path h="2935604">
                <a:moveTo>
                  <a:pt x="0" y="0"/>
                </a:moveTo>
                <a:lnTo>
                  <a:pt x="0" y="2935236"/>
                </a:lnTo>
              </a:path>
            </a:pathLst>
          </a:custGeom>
          <a:ln w="6096">
            <a:solidFill>
              <a:srgbClr val="000000"/>
            </a:solidFill>
          </a:ln>
        </p:spPr>
        <p:txBody>
          <a:bodyPr wrap="square" lIns="0" tIns="0" rIns="0" bIns="0" rtlCol="0"/>
          <a:lstStyle/>
          <a:p>
            <a:endParaRPr/>
          </a:p>
        </p:txBody>
      </p:sp>
      <p:sp>
        <p:nvSpPr>
          <p:cNvPr id="6" name="object 6"/>
          <p:cNvSpPr/>
          <p:nvPr/>
        </p:nvSpPr>
        <p:spPr>
          <a:xfrm>
            <a:off x="6355086" y="2990075"/>
            <a:ext cx="0" cy="2935605"/>
          </a:xfrm>
          <a:custGeom>
            <a:avLst/>
            <a:gdLst/>
            <a:ahLst/>
            <a:cxnLst/>
            <a:rect l="l" t="t" r="r" b="b"/>
            <a:pathLst>
              <a:path h="2935604">
                <a:moveTo>
                  <a:pt x="0" y="0"/>
                </a:moveTo>
                <a:lnTo>
                  <a:pt x="0" y="2935236"/>
                </a:lnTo>
              </a:path>
            </a:pathLst>
          </a:custGeom>
          <a:ln w="6108">
            <a:solidFill>
              <a:srgbClr val="000000"/>
            </a:solidFill>
          </a:ln>
        </p:spPr>
        <p:txBody>
          <a:bodyPr wrap="square" lIns="0" tIns="0" rIns="0" bIns="0" rtlCol="0"/>
          <a:lstStyle/>
          <a:p>
            <a:endParaRPr/>
          </a:p>
        </p:txBody>
      </p:sp>
      <p:sp>
        <p:nvSpPr>
          <p:cNvPr id="7" name="object 7"/>
          <p:cNvSpPr/>
          <p:nvPr/>
        </p:nvSpPr>
        <p:spPr>
          <a:xfrm>
            <a:off x="1149096" y="5922263"/>
            <a:ext cx="5203190" cy="0"/>
          </a:xfrm>
          <a:custGeom>
            <a:avLst/>
            <a:gdLst/>
            <a:ahLst/>
            <a:cxnLst/>
            <a:rect l="l" t="t" r="r" b="b"/>
            <a:pathLst>
              <a:path w="5203190">
                <a:moveTo>
                  <a:pt x="0" y="0"/>
                </a:moveTo>
                <a:lnTo>
                  <a:pt x="5202936" y="0"/>
                </a:lnTo>
              </a:path>
            </a:pathLst>
          </a:custGeom>
          <a:ln w="6096">
            <a:solidFill>
              <a:srgbClr val="000000"/>
            </a:solidFill>
          </a:ln>
        </p:spPr>
        <p:txBody>
          <a:bodyPr wrap="square" lIns="0" tIns="0" rIns="0" bIns="0" rtlCol="0"/>
          <a:lstStyle/>
          <a:p>
            <a:endParaRPr/>
          </a:p>
        </p:txBody>
      </p:sp>
      <p:sp>
        <p:nvSpPr>
          <p:cNvPr id="8" name="object 8"/>
          <p:cNvSpPr txBox="1"/>
          <p:nvPr/>
        </p:nvSpPr>
        <p:spPr>
          <a:xfrm>
            <a:off x="1130300" y="5907023"/>
            <a:ext cx="5335270" cy="3903248"/>
          </a:xfrm>
          <a:prstGeom prst="rect">
            <a:avLst/>
          </a:prstGeom>
        </p:spPr>
        <p:txBody>
          <a:bodyPr vert="horz" wrap="square" lIns="0" tIns="0" rIns="0" bIns="0" rtlCol="0">
            <a:spAutoFit/>
          </a:bodyPr>
          <a:lstStyle/>
          <a:p>
            <a:pPr marL="317500" marR="5080" indent="-304800">
              <a:lnSpc>
                <a:spcPct val="125000"/>
              </a:lnSpc>
            </a:pPr>
            <a:r>
              <a:rPr sz="1200" b="1" spc="-5" dirty="0" err="1">
                <a:latin typeface="DFKai-SB"/>
                <a:cs typeface="DFKai-SB"/>
              </a:rPr>
              <a:t>回饋者給奇奇的話</a:t>
            </a:r>
            <a:r>
              <a:rPr sz="1200" b="1" spc="-5" dirty="0" err="1" smtClean="0">
                <a:latin typeface="DFKai-SB"/>
                <a:cs typeface="DFKai-SB"/>
              </a:rPr>
              <a:t>：</a:t>
            </a:r>
            <a:r>
              <a:rPr sz="1200" spc="-10" dirty="0" err="1" smtClean="0">
                <a:latin typeface="DFKai-SB"/>
                <a:cs typeface="DFKai-SB"/>
              </a:rPr>
              <a:t>我覺得雖然你說你是聽老師的話</a:t>
            </a:r>
            <a:r>
              <a:rPr sz="1200" spc="-10" dirty="0" err="1">
                <a:latin typeface="DFKai-SB"/>
                <a:cs typeface="DFKai-SB"/>
              </a:rPr>
              <a:t>，但是願意那麼認真的去讀書還是很厲害</a:t>
            </a:r>
            <a:r>
              <a:rPr sz="1200" spc="-10" dirty="0">
                <a:latin typeface="DFKai-SB"/>
                <a:cs typeface="DFKai-SB"/>
              </a:rPr>
              <a:t>，</a:t>
            </a:r>
            <a:endParaRPr sz="1200" dirty="0">
              <a:latin typeface="DFKai-SB"/>
              <a:cs typeface="DFKai-SB"/>
            </a:endParaRPr>
          </a:p>
          <a:p>
            <a:pPr marL="12700" marR="41275" algn="just">
              <a:lnSpc>
                <a:spcPct val="125000"/>
              </a:lnSpc>
            </a:pPr>
            <a:r>
              <a:rPr sz="1200" dirty="0">
                <a:latin typeface="DFKai-SB"/>
                <a:cs typeface="DFKai-SB"/>
              </a:rPr>
              <a:t>所以我給了你熱愛學習的便利</a:t>
            </a:r>
            <a:r>
              <a:rPr sz="1200" spc="-120" dirty="0">
                <a:latin typeface="DFKai-SB"/>
                <a:cs typeface="DFKai-SB"/>
              </a:rPr>
              <a:t>貼，</a:t>
            </a:r>
            <a:r>
              <a:rPr sz="1200" dirty="0">
                <a:latin typeface="DFKai-SB"/>
                <a:cs typeface="DFKai-SB"/>
              </a:rPr>
              <a:t>另外你說到你也覺得那些書滿有趣</a:t>
            </a:r>
            <a:r>
              <a:rPr sz="1200" spc="-120" dirty="0">
                <a:latin typeface="DFKai-SB"/>
                <a:cs typeface="DFKai-SB"/>
              </a:rPr>
              <a:t>的，</a:t>
            </a:r>
            <a:r>
              <a:rPr sz="1200" dirty="0" smtClean="0">
                <a:latin typeface="DFKai-SB"/>
                <a:cs typeface="DFKai-SB"/>
              </a:rPr>
              <a:t>我又加上了一個喜歡新知</a:t>
            </a:r>
            <a:r>
              <a:rPr sz="1200" spc="-120" dirty="0" smtClean="0">
                <a:latin typeface="DFKai-SB"/>
                <a:cs typeface="DFKai-SB"/>
              </a:rPr>
              <a:t>識</a:t>
            </a:r>
            <a:r>
              <a:rPr sz="1200" spc="-120" dirty="0">
                <a:latin typeface="DFKai-SB"/>
                <a:cs typeface="DFKai-SB"/>
              </a:rPr>
              <a:t>，</a:t>
            </a:r>
            <a:r>
              <a:rPr sz="1200" dirty="0">
                <a:latin typeface="DFKai-SB"/>
                <a:cs typeface="DFKai-SB"/>
              </a:rPr>
              <a:t>如果是</a:t>
            </a:r>
            <a:r>
              <a:rPr sz="1200" spc="-120" dirty="0">
                <a:latin typeface="DFKai-SB"/>
                <a:cs typeface="DFKai-SB"/>
              </a:rPr>
              <a:t>我，</a:t>
            </a:r>
            <a:r>
              <a:rPr sz="1200" dirty="0">
                <a:latin typeface="DFKai-SB"/>
                <a:cs typeface="DFKai-SB"/>
              </a:rPr>
              <a:t>就算覺得滿有趣的也會懶得去讀吧！</a:t>
            </a:r>
            <a:r>
              <a:rPr sz="1200" dirty="0" smtClean="0">
                <a:latin typeface="DFKai-SB"/>
                <a:cs typeface="DFKai-SB"/>
              </a:rPr>
              <a:t>所以你應該是有喜歡所以才願意花時間去做這件事</a:t>
            </a:r>
            <a:r>
              <a:rPr sz="1200" dirty="0">
                <a:latin typeface="DFKai-SB"/>
                <a:cs typeface="DFKai-SB"/>
              </a:rPr>
              <a:t>。</a:t>
            </a:r>
          </a:p>
          <a:p>
            <a:pPr marL="12700" marR="41275" indent="304800" algn="just">
              <a:lnSpc>
                <a:spcPct val="125000"/>
              </a:lnSpc>
            </a:pPr>
            <a:r>
              <a:rPr sz="1200" dirty="0">
                <a:latin typeface="DFKai-SB"/>
                <a:cs typeface="DFKai-SB"/>
              </a:rPr>
              <a:t>再來在微電影比賽的時</a:t>
            </a:r>
            <a:r>
              <a:rPr sz="1200" spc="-120" dirty="0">
                <a:latin typeface="DFKai-SB"/>
                <a:cs typeface="DFKai-SB"/>
              </a:rPr>
              <a:t>候，</a:t>
            </a:r>
            <a:r>
              <a:rPr sz="1200" dirty="0">
                <a:latin typeface="DFKai-SB"/>
                <a:cs typeface="DFKai-SB"/>
              </a:rPr>
              <a:t>你說你是因為朋友才參加這個活動</a:t>
            </a:r>
            <a:r>
              <a:rPr sz="1200" spc="-120" dirty="0">
                <a:latin typeface="DFKai-SB"/>
                <a:cs typeface="DFKai-SB"/>
              </a:rPr>
              <a:t>的，</a:t>
            </a:r>
            <a:r>
              <a:rPr sz="1200" dirty="0" smtClean="0">
                <a:latin typeface="DFKai-SB"/>
                <a:cs typeface="DFKai-SB"/>
              </a:rPr>
              <a:t>所以我給了你重視朋友的便利</a:t>
            </a:r>
            <a:r>
              <a:rPr sz="1200" spc="-120" dirty="0" smtClean="0">
                <a:latin typeface="DFKai-SB"/>
                <a:cs typeface="DFKai-SB"/>
              </a:rPr>
              <a:t>貼</a:t>
            </a:r>
            <a:r>
              <a:rPr sz="1200" spc="-120" dirty="0">
                <a:latin typeface="DFKai-SB"/>
                <a:cs typeface="DFKai-SB"/>
              </a:rPr>
              <a:t>，</a:t>
            </a:r>
            <a:r>
              <a:rPr sz="1200" dirty="0">
                <a:latin typeface="DFKai-SB"/>
                <a:cs typeface="DFKai-SB"/>
              </a:rPr>
              <a:t>在準備的過程</a:t>
            </a:r>
            <a:r>
              <a:rPr sz="1200" spc="-120" dirty="0">
                <a:latin typeface="DFKai-SB"/>
                <a:cs typeface="DFKai-SB"/>
              </a:rPr>
              <a:t>中，</a:t>
            </a:r>
            <a:r>
              <a:rPr sz="1200" dirty="0" smtClean="0">
                <a:latin typeface="DFKai-SB"/>
                <a:cs typeface="DFKai-SB"/>
              </a:rPr>
              <a:t>我覺得你開始發覺你喜歡創作和勇於挑戰的一面</a:t>
            </a:r>
            <a:r>
              <a:rPr sz="1200" dirty="0">
                <a:latin typeface="DFKai-SB"/>
                <a:cs typeface="DFKai-SB"/>
              </a:rPr>
              <a:t>，不斷的讓自己的作品精益求精。</a:t>
            </a:r>
          </a:p>
          <a:p>
            <a:pPr marL="12700" marR="41275" indent="304800" algn="just">
              <a:lnSpc>
                <a:spcPct val="125000"/>
              </a:lnSpc>
            </a:pPr>
            <a:r>
              <a:rPr sz="1200" dirty="0">
                <a:latin typeface="DFKai-SB"/>
                <a:cs typeface="DFKai-SB"/>
              </a:rPr>
              <a:t>在後來的科展比賽</a:t>
            </a:r>
            <a:r>
              <a:rPr sz="1200" spc="-120" dirty="0">
                <a:latin typeface="DFKai-SB"/>
                <a:cs typeface="DFKai-SB"/>
              </a:rPr>
              <a:t>中，</a:t>
            </a:r>
            <a:r>
              <a:rPr sz="1200" dirty="0">
                <a:latin typeface="DFKai-SB"/>
                <a:cs typeface="DFKai-SB"/>
              </a:rPr>
              <a:t>更是讓我覺得你的創造力有得到發展的空</a:t>
            </a:r>
            <a:r>
              <a:rPr sz="1200" spc="-120" dirty="0">
                <a:latin typeface="DFKai-SB"/>
                <a:cs typeface="DFKai-SB"/>
              </a:rPr>
              <a:t>間，</a:t>
            </a:r>
            <a:r>
              <a:rPr sz="1200" dirty="0" smtClean="0">
                <a:latin typeface="DFKai-SB"/>
                <a:cs typeface="DFKai-SB"/>
              </a:rPr>
              <a:t>運用我覺得很死板的知識來創造出生活化的應用等</a:t>
            </a:r>
            <a:r>
              <a:rPr sz="1200" spc="-120" dirty="0" smtClean="0">
                <a:latin typeface="DFKai-SB"/>
                <a:cs typeface="DFKai-SB"/>
              </a:rPr>
              <a:t>等</a:t>
            </a:r>
            <a:r>
              <a:rPr sz="1200" spc="-120" dirty="0">
                <a:latin typeface="DFKai-SB"/>
                <a:cs typeface="DFKai-SB"/>
              </a:rPr>
              <a:t>，</a:t>
            </a:r>
            <a:r>
              <a:rPr sz="1200" dirty="0">
                <a:latin typeface="DFKai-SB"/>
                <a:cs typeface="DFKai-SB"/>
              </a:rPr>
              <a:t>並且除了科展之</a:t>
            </a:r>
            <a:r>
              <a:rPr sz="1200" spc="-120" dirty="0">
                <a:latin typeface="DFKai-SB"/>
                <a:cs typeface="DFKai-SB"/>
              </a:rPr>
              <a:t>外，</a:t>
            </a:r>
            <a:r>
              <a:rPr sz="1200" dirty="0" smtClean="0">
                <a:latin typeface="DFKai-SB"/>
                <a:cs typeface="DFKai-SB"/>
              </a:rPr>
              <a:t>其實在之前的微電影比賽也很需要耐力</a:t>
            </a:r>
            <a:r>
              <a:rPr sz="1200" dirty="0">
                <a:latin typeface="DFKai-SB"/>
                <a:cs typeface="DFKai-SB"/>
              </a:rPr>
              <a:t>，所以我加上了耐力的便利貼。</a:t>
            </a:r>
          </a:p>
          <a:p>
            <a:pPr marL="12700" marR="38100" indent="304800" algn="just">
              <a:lnSpc>
                <a:spcPct val="125000"/>
              </a:lnSpc>
            </a:pPr>
            <a:r>
              <a:rPr sz="1200" dirty="0">
                <a:latin typeface="DFKai-SB"/>
                <a:cs typeface="DFKai-SB"/>
              </a:rPr>
              <a:t>在聽到你還有去騎腳踏車環島我覺得你真的很熱血而且勇</a:t>
            </a:r>
            <a:r>
              <a:rPr sz="1200" spc="-240" dirty="0">
                <a:latin typeface="DFKai-SB"/>
                <a:cs typeface="DFKai-SB"/>
              </a:rPr>
              <a:t>敢，</a:t>
            </a:r>
            <a:r>
              <a:rPr sz="1200" dirty="0" smtClean="0">
                <a:latin typeface="DFKai-SB"/>
                <a:cs typeface="DFKai-SB"/>
              </a:rPr>
              <a:t>如果是我可能會考慮很</a:t>
            </a:r>
            <a:r>
              <a:rPr sz="1200" spc="-50" dirty="0" smtClean="0">
                <a:latin typeface="DFKai-SB"/>
                <a:cs typeface="DFKai-SB"/>
              </a:rPr>
              <a:t>多</a:t>
            </a:r>
            <a:r>
              <a:rPr sz="1200" spc="-50" dirty="0">
                <a:latin typeface="DFKai-SB"/>
                <a:cs typeface="DFKai-SB"/>
              </a:rPr>
              <a:t>，</a:t>
            </a:r>
            <a:r>
              <a:rPr sz="1200" dirty="0">
                <a:latin typeface="DFKai-SB"/>
                <a:cs typeface="DFKai-SB"/>
              </a:rPr>
              <a:t>怕會</a:t>
            </a:r>
            <a:r>
              <a:rPr sz="1200" spc="-75" dirty="0">
                <a:latin typeface="DFKai-SB"/>
                <a:cs typeface="DFKai-SB"/>
              </a:rPr>
              <a:t>累</a:t>
            </a:r>
            <a:r>
              <a:rPr sz="1200" spc="-50" dirty="0">
                <a:latin typeface="DFKai-SB"/>
                <a:cs typeface="DFKai-SB"/>
              </a:rPr>
              <a:t>、</a:t>
            </a:r>
            <a:r>
              <a:rPr sz="1200" dirty="0">
                <a:latin typeface="DFKai-SB"/>
                <a:cs typeface="DFKai-SB"/>
              </a:rPr>
              <a:t>會遇到很多挫</a:t>
            </a:r>
            <a:r>
              <a:rPr sz="1200" spc="-75" dirty="0">
                <a:latin typeface="DFKai-SB"/>
                <a:cs typeface="DFKai-SB"/>
              </a:rPr>
              <a:t>折</a:t>
            </a:r>
            <a:r>
              <a:rPr sz="1200" spc="-50" dirty="0">
                <a:latin typeface="DFKai-SB"/>
                <a:cs typeface="DFKai-SB"/>
              </a:rPr>
              <a:t>，</a:t>
            </a:r>
            <a:r>
              <a:rPr sz="1200" dirty="0">
                <a:latin typeface="DFKai-SB"/>
                <a:cs typeface="DFKai-SB"/>
              </a:rPr>
              <a:t>就</a:t>
            </a:r>
            <a:r>
              <a:rPr sz="1200" spc="-25" dirty="0">
                <a:latin typeface="DFKai-SB"/>
                <a:cs typeface="DFKai-SB"/>
              </a:rPr>
              <a:t>算</a:t>
            </a:r>
            <a:r>
              <a:rPr sz="1200" dirty="0">
                <a:latin typeface="DFKai-SB"/>
                <a:cs typeface="DFKai-SB"/>
              </a:rPr>
              <a:t>去了可能也會很快放棄回</a:t>
            </a:r>
            <a:r>
              <a:rPr sz="1200" spc="-50" dirty="0">
                <a:latin typeface="DFKai-SB"/>
                <a:cs typeface="DFKai-SB"/>
              </a:rPr>
              <a:t>家，</a:t>
            </a:r>
            <a:r>
              <a:rPr sz="1200" dirty="0">
                <a:latin typeface="DFKai-SB"/>
                <a:cs typeface="DFKai-SB"/>
              </a:rPr>
              <a:t>沒想  到你可以完成，所以我給了你韌性的便利貼。</a:t>
            </a:r>
          </a:p>
          <a:p>
            <a:pPr marL="12700" marR="38100" indent="304800" algn="just">
              <a:lnSpc>
                <a:spcPct val="125000"/>
              </a:lnSpc>
            </a:pPr>
            <a:r>
              <a:rPr sz="1200" dirty="0">
                <a:latin typeface="DFKai-SB"/>
                <a:cs typeface="DFKai-SB"/>
              </a:rPr>
              <a:t>最</a:t>
            </a:r>
            <a:r>
              <a:rPr sz="1200" spc="-75" dirty="0">
                <a:latin typeface="DFKai-SB"/>
                <a:cs typeface="DFKai-SB"/>
              </a:rPr>
              <a:t>後，</a:t>
            </a:r>
            <a:r>
              <a:rPr sz="1200" dirty="0">
                <a:latin typeface="DFKai-SB"/>
                <a:cs typeface="DFKai-SB"/>
              </a:rPr>
              <a:t>我覺得在你的過去的生涯</a:t>
            </a:r>
            <a:r>
              <a:rPr sz="1200" spc="-75" dirty="0">
                <a:latin typeface="DFKai-SB"/>
                <a:cs typeface="DFKai-SB"/>
              </a:rPr>
              <a:t>中，</a:t>
            </a:r>
            <a:r>
              <a:rPr sz="1200" dirty="0">
                <a:latin typeface="DFKai-SB"/>
                <a:cs typeface="DFKai-SB"/>
              </a:rPr>
              <a:t>你不斷</a:t>
            </a:r>
            <a:r>
              <a:rPr sz="1200" spc="-25" dirty="0">
                <a:latin typeface="DFKai-SB"/>
                <a:cs typeface="DFKai-SB"/>
              </a:rPr>
              <a:t>的</a:t>
            </a:r>
            <a:r>
              <a:rPr sz="1200" dirty="0">
                <a:latin typeface="DFKai-SB"/>
                <a:cs typeface="DFKai-SB"/>
              </a:rPr>
              <a:t>嘗試新的東</a:t>
            </a:r>
            <a:r>
              <a:rPr sz="1200" spc="-75" dirty="0">
                <a:latin typeface="DFKai-SB"/>
                <a:cs typeface="DFKai-SB"/>
              </a:rPr>
              <a:t>西，</a:t>
            </a:r>
            <a:r>
              <a:rPr sz="1200" dirty="0" smtClean="0">
                <a:latin typeface="DFKai-SB"/>
                <a:cs typeface="DFKai-SB"/>
              </a:rPr>
              <a:t>雖然有些是別人拉你去參加的</a:t>
            </a:r>
            <a:r>
              <a:rPr sz="1200" dirty="0">
                <a:latin typeface="DFKai-SB"/>
                <a:cs typeface="DFKai-SB"/>
              </a:rPr>
              <a:t>，但我覺得你很熱在其中，於是給了你喜歡新事物的便利貼。</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23543"/>
            <a:ext cx="5335270" cy="2508379"/>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奇奇的分享：</a:t>
            </a:r>
            <a:endParaRPr sz="1200" dirty="0">
              <a:latin typeface="DFKai-SB"/>
              <a:cs typeface="DFKai-SB"/>
            </a:endParaRPr>
          </a:p>
          <a:p>
            <a:pPr marL="12700" marR="5080" indent="304800" algn="just">
              <a:lnSpc>
                <a:spcPct val="125000"/>
              </a:lnSpc>
            </a:pPr>
            <a:r>
              <a:rPr sz="1200" spc="-10" dirty="0">
                <a:latin typeface="DFKai-SB"/>
                <a:cs typeface="DFKai-SB"/>
              </a:rPr>
              <a:t>我沒想到在我看來很普通的一個活動，可以讓別人覺得我有那麼多的優點，  </a:t>
            </a:r>
            <a:r>
              <a:rPr sz="1200" spc="-15" dirty="0">
                <a:latin typeface="DFKai-SB"/>
                <a:cs typeface="DFKai-SB"/>
              </a:rPr>
              <a:t>這是我自己很少想到的，我以前都會覺得這是別人的功勞，如果沒有別人拉我參  加，我可能就會平平淡淡地度過高中生涯，所以雖然我參加了這些活動，但並不  是我的優勢，聽完別人給我的回饋後，我才發現就算是別人拉我一起參加，我還  </a:t>
            </a:r>
            <a:r>
              <a:rPr sz="1200" dirty="0">
                <a:latin typeface="DFKai-SB"/>
                <a:cs typeface="DFKai-SB"/>
              </a:rPr>
              <a:t>是有很多優點，並且在其中發掘到自己更多的優勢。</a:t>
            </a:r>
          </a:p>
          <a:p>
            <a:pPr marL="317500" marR="38100" indent="-304800">
              <a:lnSpc>
                <a:spcPct val="125000"/>
              </a:lnSpc>
            </a:pPr>
            <a:r>
              <a:rPr sz="1200" b="1" spc="-5" dirty="0" err="1">
                <a:latin typeface="DFKai-SB"/>
                <a:cs typeface="DFKai-SB"/>
              </a:rPr>
              <a:t>奇奇給過去的自己</a:t>
            </a:r>
            <a:r>
              <a:rPr sz="1200" b="1" spc="-5" dirty="0" err="1" smtClean="0">
                <a:latin typeface="DFKai-SB"/>
                <a:cs typeface="DFKai-SB"/>
              </a:rPr>
              <a:t>：</a:t>
            </a:r>
            <a:r>
              <a:rPr sz="1200" dirty="0" err="1" smtClean="0">
                <a:latin typeface="DFKai-SB"/>
                <a:cs typeface="DFKai-SB"/>
              </a:rPr>
              <a:t>你可能一直覺得自己不夠</a:t>
            </a:r>
            <a:r>
              <a:rPr sz="1200" spc="-75" dirty="0" err="1" smtClean="0">
                <a:latin typeface="DFKai-SB"/>
                <a:cs typeface="DFKai-SB"/>
              </a:rPr>
              <a:t>好</a:t>
            </a:r>
            <a:r>
              <a:rPr sz="1200" spc="-75" dirty="0" err="1">
                <a:latin typeface="DFKai-SB"/>
                <a:cs typeface="DFKai-SB"/>
              </a:rPr>
              <a:t>，</a:t>
            </a:r>
            <a:r>
              <a:rPr sz="1200" dirty="0" err="1">
                <a:latin typeface="DFKai-SB"/>
                <a:cs typeface="DFKai-SB"/>
              </a:rPr>
              <a:t>但聽了別人的</a:t>
            </a:r>
            <a:r>
              <a:rPr sz="1200" spc="-25" dirty="0" err="1">
                <a:latin typeface="DFKai-SB"/>
                <a:cs typeface="DFKai-SB"/>
              </a:rPr>
              <a:t>話</a:t>
            </a:r>
            <a:r>
              <a:rPr sz="1200" spc="-75" dirty="0" err="1">
                <a:latin typeface="DFKai-SB"/>
                <a:cs typeface="DFKai-SB"/>
              </a:rPr>
              <a:t>後，</a:t>
            </a:r>
            <a:r>
              <a:rPr sz="1200" dirty="0" err="1">
                <a:latin typeface="DFKai-SB"/>
                <a:cs typeface="DFKai-SB"/>
              </a:rPr>
              <a:t>我才發覺其實你很</a:t>
            </a:r>
            <a:r>
              <a:rPr sz="1200" spc="-75" dirty="0" err="1">
                <a:latin typeface="DFKai-SB"/>
                <a:cs typeface="DFKai-SB"/>
              </a:rPr>
              <a:t>棒，</a:t>
            </a:r>
            <a:r>
              <a:rPr sz="1200" dirty="0" err="1">
                <a:latin typeface="DFKai-SB"/>
                <a:cs typeface="DFKai-SB"/>
              </a:rPr>
              <a:t>未</a:t>
            </a:r>
            <a:endParaRPr sz="1200" dirty="0">
              <a:latin typeface="DFKai-SB"/>
              <a:cs typeface="DFKai-SB"/>
            </a:endParaRPr>
          </a:p>
          <a:p>
            <a:pPr marL="12700">
              <a:lnSpc>
                <a:spcPct val="100000"/>
              </a:lnSpc>
              <a:spcBef>
                <a:spcPts val="360"/>
              </a:spcBef>
            </a:pPr>
            <a:r>
              <a:rPr sz="1200" dirty="0">
                <a:latin typeface="DFKai-SB"/>
                <a:cs typeface="DFKai-SB"/>
              </a:rPr>
              <a:t>來我會繼續讓自己再更好的！</a:t>
            </a:r>
          </a:p>
          <a:p>
            <a:pPr>
              <a:lnSpc>
                <a:spcPct val="100000"/>
              </a:lnSpc>
            </a:pPr>
            <a:endParaRPr sz="1200" dirty="0">
              <a:latin typeface="Times New Roman"/>
              <a:cs typeface="Times New Roman"/>
            </a:endParaRPr>
          </a:p>
          <a:p>
            <a:pPr marL="18415">
              <a:lnSpc>
                <a:spcPct val="100000"/>
              </a:lnSpc>
              <a:spcBef>
                <a:spcPts val="780"/>
              </a:spcBef>
            </a:pPr>
            <a:r>
              <a:rPr sz="1200" b="1" spc="-5" dirty="0">
                <a:latin typeface="DFKai-SB"/>
                <a:cs typeface="DFKai-SB"/>
              </a:rPr>
              <a:t>非資管系圖例</a:t>
            </a:r>
            <a:endParaRPr sz="1200" dirty="0">
              <a:latin typeface="DFKai-SB"/>
              <a:cs typeface="DFKai-SB"/>
            </a:endParaRPr>
          </a:p>
        </p:txBody>
      </p:sp>
      <p:sp>
        <p:nvSpPr>
          <p:cNvPr id="3" name="object 3"/>
          <p:cNvSpPr/>
          <p:nvPr/>
        </p:nvSpPr>
        <p:spPr>
          <a:xfrm>
            <a:off x="1149096" y="3212585"/>
            <a:ext cx="914400" cy="0"/>
          </a:xfrm>
          <a:custGeom>
            <a:avLst/>
            <a:gdLst/>
            <a:ahLst/>
            <a:cxnLst/>
            <a:rect l="l" t="t" r="r" b="b"/>
            <a:pathLst>
              <a:path w="914400">
                <a:moveTo>
                  <a:pt x="0" y="0"/>
                </a:moveTo>
                <a:lnTo>
                  <a:pt x="914400" y="0"/>
                </a:lnTo>
              </a:path>
            </a:pathLst>
          </a:custGeom>
          <a:ln w="6108">
            <a:solidFill>
              <a:srgbClr val="000000"/>
            </a:solidFill>
          </a:ln>
        </p:spPr>
        <p:txBody>
          <a:bodyPr wrap="square" lIns="0" tIns="0" rIns="0" bIns="0" rtlCol="0"/>
          <a:lstStyle/>
          <a:p>
            <a:endParaRPr/>
          </a:p>
        </p:txBody>
      </p:sp>
      <p:sp>
        <p:nvSpPr>
          <p:cNvPr id="4" name="object 4"/>
          <p:cNvSpPr/>
          <p:nvPr/>
        </p:nvSpPr>
        <p:spPr>
          <a:xfrm>
            <a:off x="1146047" y="3209531"/>
            <a:ext cx="0" cy="213995"/>
          </a:xfrm>
          <a:custGeom>
            <a:avLst/>
            <a:gdLst/>
            <a:ahLst/>
            <a:cxnLst/>
            <a:rect l="l" t="t" r="r" b="b"/>
            <a:pathLst>
              <a:path h="213995">
                <a:moveTo>
                  <a:pt x="0" y="0"/>
                </a:moveTo>
                <a:lnTo>
                  <a:pt x="0" y="213372"/>
                </a:lnTo>
              </a:path>
            </a:pathLst>
          </a:custGeom>
          <a:ln w="6096">
            <a:solidFill>
              <a:srgbClr val="000000"/>
            </a:solidFill>
          </a:ln>
        </p:spPr>
        <p:txBody>
          <a:bodyPr wrap="square" lIns="0" tIns="0" rIns="0" bIns="0" rtlCol="0"/>
          <a:lstStyle/>
          <a:p>
            <a:endParaRPr/>
          </a:p>
        </p:txBody>
      </p:sp>
      <p:sp>
        <p:nvSpPr>
          <p:cNvPr id="5" name="object 5"/>
          <p:cNvSpPr/>
          <p:nvPr/>
        </p:nvSpPr>
        <p:spPr>
          <a:xfrm>
            <a:off x="2066550" y="3209531"/>
            <a:ext cx="0" cy="213995"/>
          </a:xfrm>
          <a:custGeom>
            <a:avLst/>
            <a:gdLst/>
            <a:ahLst/>
            <a:cxnLst/>
            <a:rect l="l" t="t" r="r" b="b"/>
            <a:pathLst>
              <a:path h="213995">
                <a:moveTo>
                  <a:pt x="0" y="0"/>
                </a:moveTo>
                <a:lnTo>
                  <a:pt x="0" y="213372"/>
                </a:lnTo>
              </a:path>
            </a:pathLst>
          </a:custGeom>
          <a:ln w="6108">
            <a:solidFill>
              <a:srgbClr val="000000"/>
            </a:solidFill>
          </a:ln>
        </p:spPr>
        <p:txBody>
          <a:bodyPr wrap="square" lIns="0" tIns="0" rIns="0" bIns="0" rtlCol="0"/>
          <a:lstStyle/>
          <a:p>
            <a:endParaRPr/>
          </a:p>
        </p:txBody>
      </p:sp>
      <p:sp>
        <p:nvSpPr>
          <p:cNvPr id="6" name="object 6"/>
          <p:cNvSpPr/>
          <p:nvPr/>
        </p:nvSpPr>
        <p:spPr>
          <a:xfrm>
            <a:off x="1149096" y="3419855"/>
            <a:ext cx="914400" cy="0"/>
          </a:xfrm>
          <a:custGeom>
            <a:avLst/>
            <a:gdLst/>
            <a:ahLst/>
            <a:cxnLst/>
            <a:rect l="l" t="t" r="r" b="b"/>
            <a:pathLst>
              <a:path w="914400">
                <a:moveTo>
                  <a:pt x="0" y="0"/>
                </a:moveTo>
                <a:lnTo>
                  <a:pt x="914400" y="0"/>
                </a:lnTo>
              </a:path>
            </a:pathLst>
          </a:custGeom>
          <a:ln w="6096">
            <a:solidFill>
              <a:srgbClr val="000000"/>
            </a:solidFill>
          </a:ln>
        </p:spPr>
        <p:txBody>
          <a:bodyPr wrap="square" lIns="0" tIns="0" rIns="0" bIns="0" rtlCol="0"/>
          <a:lstStyle/>
          <a:p>
            <a:endParaRPr/>
          </a:p>
        </p:txBody>
      </p:sp>
      <p:sp>
        <p:nvSpPr>
          <p:cNvPr id="7" name="object 7"/>
          <p:cNvSpPr/>
          <p:nvPr/>
        </p:nvSpPr>
        <p:spPr>
          <a:xfrm>
            <a:off x="1149350" y="3468369"/>
            <a:ext cx="5141595" cy="289559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149096" y="3465575"/>
            <a:ext cx="5142230" cy="0"/>
          </a:xfrm>
          <a:custGeom>
            <a:avLst/>
            <a:gdLst/>
            <a:ahLst/>
            <a:cxnLst/>
            <a:rect l="l" t="t" r="r" b="b"/>
            <a:pathLst>
              <a:path w="5142230">
                <a:moveTo>
                  <a:pt x="0" y="0"/>
                </a:moveTo>
                <a:lnTo>
                  <a:pt x="5141976" y="0"/>
                </a:lnTo>
              </a:path>
            </a:pathLst>
          </a:custGeom>
          <a:ln w="6096">
            <a:solidFill>
              <a:srgbClr val="000000"/>
            </a:solidFill>
          </a:ln>
        </p:spPr>
        <p:txBody>
          <a:bodyPr wrap="square" lIns="0" tIns="0" rIns="0" bIns="0" rtlCol="0"/>
          <a:lstStyle/>
          <a:p>
            <a:endParaRPr/>
          </a:p>
        </p:txBody>
      </p:sp>
      <p:sp>
        <p:nvSpPr>
          <p:cNvPr id="9" name="object 9"/>
          <p:cNvSpPr/>
          <p:nvPr/>
        </p:nvSpPr>
        <p:spPr>
          <a:xfrm>
            <a:off x="1146047" y="3462527"/>
            <a:ext cx="0" cy="2908300"/>
          </a:xfrm>
          <a:custGeom>
            <a:avLst/>
            <a:gdLst/>
            <a:ahLst/>
            <a:cxnLst/>
            <a:rect l="l" t="t" r="r" b="b"/>
            <a:pathLst>
              <a:path h="2908300">
                <a:moveTo>
                  <a:pt x="0" y="0"/>
                </a:moveTo>
                <a:lnTo>
                  <a:pt x="0" y="2907791"/>
                </a:lnTo>
              </a:path>
            </a:pathLst>
          </a:custGeom>
          <a:ln w="6096">
            <a:solidFill>
              <a:srgbClr val="000000"/>
            </a:solidFill>
          </a:ln>
        </p:spPr>
        <p:txBody>
          <a:bodyPr wrap="square" lIns="0" tIns="0" rIns="0" bIns="0" rtlCol="0"/>
          <a:lstStyle/>
          <a:p>
            <a:endParaRPr/>
          </a:p>
        </p:txBody>
      </p:sp>
      <p:sp>
        <p:nvSpPr>
          <p:cNvPr id="10" name="object 10"/>
          <p:cNvSpPr/>
          <p:nvPr/>
        </p:nvSpPr>
        <p:spPr>
          <a:xfrm>
            <a:off x="6294120" y="3462527"/>
            <a:ext cx="0" cy="2908300"/>
          </a:xfrm>
          <a:custGeom>
            <a:avLst/>
            <a:gdLst/>
            <a:ahLst/>
            <a:cxnLst/>
            <a:rect l="l" t="t" r="r" b="b"/>
            <a:pathLst>
              <a:path h="2908300">
                <a:moveTo>
                  <a:pt x="0" y="0"/>
                </a:moveTo>
                <a:lnTo>
                  <a:pt x="0" y="2907791"/>
                </a:lnTo>
              </a:path>
            </a:pathLst>
          </a:custGeom>
          <a:ln w="6096">
            <a:solidFill>
              <a:srgbClr val="000000"/>
            </a:solidFill>
          </a:ln>
        </p:spPr>
        <p:txBody>
          <a:bodyPr wrap="square" lIns="0" tIns="0" rIns="0" bIns="0" rtlCol="0"/>
          <a:lstStyle/>
          <a:p>
            <a:endParaRPr/>
          </a:p>
        </p:txBody>
      </p:sp>
      <p:sp>
        <p:nvSpPr>
          <p:cNvPr id="11" name="object 11"/>
          <p:cNvSpPr/>
          <p:nvPr/>
        </p:nvSpPr>
        <p:spPr>
          <a:xfrm>
            <a:off x="1149096" y="6367265"/>
            <a:ext cx="5142230" cy="0"/>
          </a:xfrm>
          <a:custGeom>
            <a:avLst/>
            <a:gdLst/>
            <a:ahLst/>
            <a:cxnLst/>
            <a:rect l="l" t="t" r="r" b="b"/>
            <a:pathLst>
              <a:path w="5142230">
                <a:moveTo>
                  <a:pt x="0" y="0"/>
                </a:moveTo>
                <a:lnTo>
                  <a:pt x="5141976" y="0"/>
                </a:lnTo>
              </a:path>
            </a:pathLst>
          </a:custGeom>
          <a:ln w="6108">
            <a:solidFill>
              <a:srgbClr val="000000"/>
            </a:solidFill>
          </a:ln>
        </p:spPr>
        <p:txBody>
          <a:bodyPr wrap="square" lIns="0" tIns="0" rIns="0" bIns="0" rtlCol="0"/>
          <a:lstStyle/>
          <a:p>
            <a:endParaRPr/>
          </a:p>
        </p:txBody>
      </p:sp>
      <p:sp>
        <p:nvSpPr>
          <p:cNvPr id="12" name="object 12"/>
          <p:cNvSpPr/>
          <p:nvPr/>
        </p:nvSpPr>
        <p:spPr>
          <a:xfrm>
            <a:off x="1149350" y="6446519"/>
            <a:ext cx="5141595" cy="288353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149096" y="6443471"/>
            <a:ext cx="5142230" cy="0"/>
          </a:xfrm>
          <a:custGeom>
            <a:avLst/>
            <a:gdLst/>
            <a:ahLst/>
            <a:cxnLst/>
            <a:rect l="l" t="t" r="r" b="b"/>
            <a:pathLst>
              <a:path w="5142230">
                <a:moveTo>
                  <a:pt x="0" y="0"/>
                </a:moveTo>
                <a:lnTo>
                  <a:pt x="5141976" y="0"/>
                </a:lnTo>
              </a:path>
            </a:pathLst>
          </a:custGeom>
          <a:ln w="6096">
            <a:solidFill>
              <a:srgbClr val="000000"/>
            </a:solidFill>
          </a:ln>
        </p:spPr>
        <p:txBody>
          <a:bodyPr wrap="square" lIns="0" tIns="0" rIns="0" bIns="0" rtlCol="0"/>
          <a:lstStyle/>
          <a:p>
            <a:endParaRPr/>
          </a:p>
        </p:txBody>
      </p:sp>
      <p:sp>
        <p:nvSpPr>
          <p:cNvPr id="14" name="object 14"/>
          <p:cNvSpPr/>
          <p:nvPr/>
        </p:nvSpPr>
        <p:spPr>
          <a:xfrm>
            <a:off x="1146047" y="6440423"/>
            <a:ext cx="0" cy="2895600"/>
          </a:xfrm>
          <a:custGeom>
            <a:avLst/>
            <a:gdLst/>
            <a:ahLst/>
            <a:cxnLst/>
            <a:rect l="l" t="t" r="r" b="b"/>
            <a:pathLst>
              <a:path h="2895600">
                <a:moveTo>
                  <a:pt x="0" y="0"/>
                </a:moveTo>
                <a:lnTo>
                  <a:pt x="0" y="2895600"/>
                </a:lnTo>
              </a:path>
            </a:pathLst>
          </a:custGeom>
          <a:ln w="6096">
            <a:solidFill>
              <a:srgbClr val="000000"/>
            </a:solidFill>
          </a:ln>
        </p:spPr>
        <p:txBody>
          <a:bodyPr wrap="square" lIns="0" tIns="0" rIns="0" bIns="0" rtlCol="0"/>
          <a:lstStyle/>
          <a:p>
            <a:endParaRPr/>
          </a:p>
        </p:txBody>
      </p:sp>
      <p:sp>
        <p:nvSpPr>
          <p:cNvPr id="15" name="object 15"/>
          <p:cNvSpPr/>
          <p:nvPr/>
        </p:nvSpPr>
        <p:spPr>
          <a:xfrm>
            <a:off x="6294120" y="6440423"/>
            <a:ext cx="0" cy="2895600"/>
          </a:xfrm>
          <a:custGeom>
            <a:avLst/>
            <a:gdLst/>
            <a:ahLst/>
            <a:cxnLst/>
            <a:rect l="l" t="t" r="r" b="b"/>
            <a:pathLst>
              <a:path h="2895600">
                <a:moveTo>
                  <a:pt x="0" y="0"/>
                </a:moveTo>
                <a:lnTo>
                  <a:pt x="0" y="2895600"/>
                </a:lnTo>
              </a:path>
            </a:pathLst>
          </a:custGeom>
          <a:ln w="6096">
            <a:solidFill>
              <a:srgbClr val="000000"/>
            </a:solidFill>
          </a:ln>
        </p:spPr>
        <p:txBody>
          <a:bodyPr wrap="square" lIns="0" tIns="0" rIns="0" bIns="0" rtlCol="0"/>
          <a:lstStyle/>
          <a:p>
            <a:endParaRPr/>
          </a:p>
        </p:txBody>
      </p:sp>
      <p:sp>
        <p:nvSpPr>
          <p:cNvPr id="16" name="object 16"/>
          <p:cNvSpPr/>
          <p:nvPr/>
        </p:nvSpPr>
        <p:spPr>
          <a:xfrm>
            <a:off x="1149096" y="9332976"/>
            <a:ext cx="5142230" cy="0"/>
          </a:xfrm>
          <a:custGeom>
            <a:avLst/>
            <a:gdLst/>
            <a:ahLst/>
            <a:cxnLst/>
            <a:rect l="l" t="t" r="r" b="b"/>
            <a:pathLst>
              <a:path w="5142230">
                <a:moveTo>
                  <a:pt x="0" y="0"/>
                </a:moveTo>
                <a:lnTo>
                  <a:pt x="5141976" y="0"/>
                </a:lnTo>
              </a:path>
            </a:pathLst>
          </a:custGeom>
          <a:ln w="6096">
            <a:solidFill>
              <a:srgbClr val="00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15669" cy="2260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1</a:t>
            </a:r>
            <a:r>
              <a:rPr sz="1400" b="1" spc="-390" dirty="0">
                <a:latin typeface="DFKai-SB"/>
                <a:cs typeface="DFKai-SB"/>
              </a:rPr>
              <a:t> </a:t>
            </a:r>
            <a:r>
              <a:rPr sz="1400" b="1" spc="-5" dirty="0">
                <a:latin typeface="DFKai-SB"/>
                <a:cs typeface="DFKai-SB"/>
              </a:rPr>
              <a:t>附件二</a:t>
            </a:r>
            <a:endParaRPr sz="1400">
              <a:latin typeface="DFKai-SB"/>
              <a:cs typeface="DFKai-SB"/>
            </a:endParaRPr>
          </a:p>
        </p:txBody>
      </p:sp>
      <p:sp>
        <p:nvSpPr>
          <p:cNvPr id="3" name="object 3"/>
          <p:cNvSpPr/>
          <p:nvPr/>
        </p:nvSpPr>
        <p:spPr>
          <a:xfrm>
            <a:off x="3127768" y="1420964"/>
            <a:ext cx="1302702" cy="3621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2066543"/>
            <a:ext cx="2162175" cy="195580"/>
          </a:xfrm>
          <a:prstGeom prst="rect">
            <a:avLst/>
          </a:prstGeom>
        </p:spPr>
        <p:txBody>
          <a:bodyPr vert="horz" wrap="square" lIns="0" tIns="0" rIns="0" bIns="0" rtlCol="0">
            <a:spAutoFit/>
          </a:bodyPr>
          <a:lstStyle/>
          <a:p>
            <a:pPr marL="12700">
              <a:lnSpc>
                <a:spcPct val="100000"/>
              </a:lnSpc>
              <a:tabLst>
                <a:tab pos="1996439" algn="l"/>
              </a:tabLst>
            </a:pPr>
            <a:r>
              <a:rPr sz="1200" b="1" spc="-5" dirty="0">
                <a:latin typeface="DFKai-SB"/>
                <a:cs typeface="DFKai-SB"/>
              </a:rPr>
              <a:t>經過今天的課程我想說的是	..</a:t>
            </a:r>
            <a:endParaRPr sz="1200">
              <a:latin typeface="DFKai-SB"/>
              <a:cs typeface="DFKai-SB"/>
            </a:endParaRPr>
          </a:p>
        </p:txBody>
      </p:sp>
      <p:sp>
        <p:nvSpPr>
          <p:cNvPr id="5" name="object 5"/>
          <p:cNvSpPr txBox="1"/>
          <p:nvPr/>
        </p:nvSpPr>
        <p:spPr>
          <a:xfrm>
            <a:off x="1130300" y="2752343"/>
            <a:ext cx="101600" cy="195580"/>
          </a:xfrm>
          <a:prstGeom prst="rect">
            <a:avLst/>
          </a:prstGeom>
        </p:spPr>
        <p:txBody>
          <a:bodyPr vert="horz" wrap="square" lIns="0" tIns="0" rIns="0" bIns="0" rtlCol="0">
            <a:spAutoFit/>
          </a:bodyPr>
          <a:lstStyle/>
          <a:p>
            <a:pPr marL="12700">
              <a:lnSpc>
                <a:spcPct val="100000"/>
              </a:lnSpc>
            </a:pPr>
            <a:r>
              <a:rPr sz="1200" dirty="0">
                <a:latin typeface="DFKai-SB"/>
                <a:cs typeface="DFKai-SB"/>
              </a:rPr>
              <a:t>.</a:t>
            </a:r>
            <a:endParaRPr sz="1200">
              <a:latin typeface="DFKai-SB"/>
              <a:cs typeface="DFKai-SB"/>
            </a:endParaRPr>
          </a:p>
        </p:txBody>
      </p:sp>
      <p:sp>
        <p:nvSpPr>
          <p:cNvPr id="6" name="object 6"/>
          <p:cNvSpPr txBox="1"/>
          <p:nvPr/>
        </p:nvSpPr>
        <p:spPr>
          <a:xfrm>
            <a:off x="1130300" y="3209543"/>
            <a:ext cx="12446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我要對過去的我說</a:t>
            </a:r>
            <a:endParaRPr sz="1200">
              <a:latin typeface="DFKai-SB"/>
              <a:cs typeface="DFKai-SB"/>
            </a:endParaRPr>
          </a:p>
        </p:txBody>
      </p:sp>
      <p:sp>
        <p:nvSpPr>
          <p:cNvPr id="7" name="object 7"/>
          <p:cNvSpPr txBox="1"/>
          <p:nvPr/>
        </p:nvSpPr>
        <p:spPr>
          <a:xfrm>
            <a:off x="2654300" y="3209543"/>
            <a:ext cx="1016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a:t>
            </a:r>
            <a:endParaRPr sz="1200">
              <a:latin typeface="DFKai-SB"/>
              <a:cs typeface="DFKai-SB"/>
            </a:endParaRPr>
          </a:p>
        </p:txBody>
      </p:sp>
      <p:sp>
        <p:nvSpPr>
          <p:cNvPr id="8" name="object 8"/>
          <p:cNvSpPr txBox="1"/>
          <p:nvPr/>
        </p:nvSpPr>
        <p:spPr>
          <a:xfrm>
            <a:off x="1130300" y="4352543"/>
            <a:ext cx="12446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我要對現在的我說</a:t>
            </a:r>
            <a:endParaRPr sz="1200">
              <a:latin typeface="DFKai-SB"/>
              <a:cs typeface="DFKai-SB"/>
            </a:endParaRPr>
          </a:p>
        </p:txBody>
      </p:sp>
      <p:sp>
        <p:nvSpPr>
          <p:cNvPr id="9" name="object 9"/>
          <p:cNvSpPr txBox="1"/>
          <p:nvPr/>
        </p:nvSpPr>
        <p:spPr>
          <a:xfrm>
            <a:off x="1130300" y="5495543"/>
            <a:ext cx="12446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我要對未來的我說</a:t>
            </a:r>
            <a:endParaRPr sz="1200">
              <a:latin typeface="DFKai-SB"/>
              <a:cs typeface="DFKai-SB"/>
            </a:endParaRPr>
          </a:p>
        </p:txBody>
      </p:sp>
      <p:sp>
        <p:nvSpPr>
          <p:cNvPr id="10" name="object 10"/>
          <p:cNvSpPr txBox="1"/>
          <p:nvPr/>
        </p:nvSpPr>
        <p:spPr>
          <a:xfrm>
            <a:off x="2654300" y="5495543"/>
            <a:ext cx="1016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a:t>
            </a:r>
            <a:endParaRPr sz="1200">
              <a:latin typeface="DFKai-SB"/>
              <a:cs typeface="DFKai-SB"/>
            </a:endParaRPr>
          </a:p>
        </p:txBody>
      </p:sp>
      <p:sp>
        <p:nvSpPr>
          <p:cNvPr id="11" name="object 11"/>
          <p:cNvSpPr txBox="1"/>
          <p:nvPr/>
        </p:nvSpPr>
        <p:spPr>
          <a:xfrm>
            <a:off x="1130300" y="6638543"/>
            <a:ext cx="15494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我對自己生涯的期待是</a:t>
            </a:r>
            <a:endParaRPr sz="1200">
              <a:latin typeface="DFKai-SB"/>
              <a:cs typeface="DFKai-SB"/>
            </a:endParaRPr>
          </a:p>
        </p:txBody>
      </p:sp>
      <p:sp>
        <p:nvSpPr>
          <p:cNvPr id="12" name="object 12"/>
          <p:cNvSpPr txBox="1"/>
          <p:nvPr/>
        </p:nvSpPr>
        <p:spPr>
          <a:xfrm>
            <a:off x="1130300" y="7781543"/>
            <a:ext cx="3838575"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對於我個人獨一無二的生涯路，我最想立即做的一件事是</a:t>
            </a:r>
            <a:endParaRPr sz="1200">
              <a:latin typeface="DFKai-SB"/>
              <a:cs typeface="DFKai-SB"/>
            </a:endParaRPr>
          </a:p>
        </p:txBody>
      </p:sp>
      <p:sp>
        <p:nvSpPr>
          <p:cNvPr id="13" name="object 13"/>
          <p:cNvSpPr txBox="1"/>
          <p:nvPr/>
        </p:nvSpPr>
        <p:spPr>
          <a:xfrm>
            <a:off x="5248147" y="7781543"/>
            <a:ext cx="1778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a:t>
            </a:r>
            <a:endParaRPr sz="1200">
              <a:latin typeface="DFKai-SB"/>
              <a:cs typeface="DFKai-SB"/>
            </a:endParaRPr>
          </a:p>
        </p:txBody>
      </p:sp>
      <p:sp>
        <p:nvSpPr>
          <p:cNvPr id="14" name="object 14"/>
          <p:cNvSpPr/>
          <p:nvPr/>
        </p:nvSpPr>
        <p:spPr>
          <a:xfrm>
            <a:off x="1101204" y="2272055"/>
            <a:ext cx="5384647" cy="90805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101204" y="4530813"/>
            <a:ext cx="5384647" cy="908050"/>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1101204" y="5687720"/>
            <a:ext cx="5384647" cy="908050"/>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1101204" y="3422103"/>
            <a:ext cx="5384647" cy="908050"/>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101204" y="6857948"/>
            <a:ext cx="5384647" cy="90805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101204" y="7994103"/>
            <a:ext cx="5384647" cy="90805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902200" cy="1461554"/>
          </a:xfrm>
          <a:prstGeom prst="rect">
            <a:avLst/>
          </a:prstGeom>
        </p:spPr>
        <p:txBody>
          <a:bodyPr vert="horz" wrap="square" lIns="0" tIns="0" rIns="0" bIns="0" rtlCol="0">
            <a:spAutoFit/>
          </a:bodyPr>
          <a:lstStyle/>
          <a:p>
            <a:pPr marL="1490980">
              <a:lnSpc>
                <a:spcPct val="100000"/>
              </a:lnSpc>
            </a:pPr>
            <a:r>
              <a:rPr sz="1400" b="1" spc="-5" dirty="0">
                <a:latin typeface="DFKai-SB"/>
                <a:cs typeface="DFKai-SB"/>
              </a:rPr>
              <a:t>單元名稱：乙</a:t>
            </a:r>
            <a:r>
              <a:rPr sz="1400" b="1" spc="-380" dirty="0">
                <a:latin typeface="DFKai-SB"/>
                <a:cs typeface="DFKai-SB"/>
              </a:rPr>
              <a:t> </a:t>
            </a:r>
            <a:r>
              <a:rPr sz="1400" b="1" spc="-10" dirty="0">
                <a:latin typeface="DFKai-SB"/>
                <a:cs typeface="DFKai-SB"/>
              </a:rPr>
              <a:t>2</a:t>
            </a:r>
            <a:r>
              <a:rPr sz="1400" b="1" spc="-380" dirty="0">
                <a:latin typeface="DFKai-SB"/>
                <a:cs typeface="DFKai-SB"/>
              </a:rPr>
              <a:t> </a:t>
            </a:r>
            <a:r>
              <a:rPr sz="1400" b="1" spc="-5" dirty="0">
                <a:latin typeface="DFKai-SB"/>
                <a:cs typeface="DFKai-SB"/>
              </a:rPr>
              <a:t>發掘志趣熱情</a:t>
            </a:r>
            <a:endParaRPr sz="1400" dirty="0">
              <a:latin typeface="DFKai-SB"/>
              <a:cs typeface="DFKai-SB"/>
            </a:endParaRPr>
          </a:p>
          <a:p>
            <a:pPr>
              <a:lnSpc>
                <a:spcPct val="100000"/>
              </a:lnSpc>
            </a:pPr>
            <a:endParaRPr sz="1400" dirty="0">
              <a:latin typeface="Times New Roman"/>
              <a:cs typeface="Times New Roman"/>
            </a:endParaRPr>
          </a:p>
          <a:p>
            <a:pPr marL="12700" marR="157480">
              <a:lnSpc>
                <a:spcPct val="125000"/>
              </a:lnSpc>
              <a:spcBef>
                <a:spcPts val="1015"/>
              </a:spcBef>
            </a:pPr>
            <a:r>
              <a:rPr sz="1200" b="1" spc="-5" dirty="0" err="1">
                <a:latin typeface="DFKai-SB"/>
                <a:cs typeface="DFKai-SB"/>
              </a:rPr>
              <a:t>本單元設計者為</a:t>
            </a:r>
            <a:r>
              <a:rPr sz="1200" b="1" spc="-5" dirty="0" err="1" smtClean="0">
                <a:latin typeface="DFKai-SB"/>
                <a:cs typeface="DFKai-SB"/>
              </a:rPr>
              <a:t>：</a:t>
            </a:r>
            <a:r>
              <a:rPr sz="1200" dirty="0" err="1" smtClean="0">
                <a:latin typeface="DFKai-SB"/>
                <a:cs typeface="DFKai-SB"/>
              </a:rPr>
              <a:t>許鶯珠</a:t>
            </a:r>
            <a:r>
              <a:rPr sz="1200" dirty="0">
                <a:latin typeface="DFKai-SB"/>
                <a:cs typeface="DFKai-SB"/>
              </a:rPr>
              <a:t>(交通大學教育研究所副教授暨諮商中心主任)  吳淑禎(國立臺灣師範大學師資培育與就業輔導處副教授兼任就輔組長)</a:t>
            </a:r>
          </a:p>
          <a:p>
            <a:pPr marL="12700" marR="5080">
              <a:lnSpc>
                <a:spcPct val="125000"/>
              </a:lnSpc>
            </a:pPr>
            <a:r>
              <a:rPr sz="1200" dirty="0">
                <a:latin typeface="DFKai-SB"/>
                <a:cs typeface="DFKai-SB"/>
              </a:rPr>
              <a:t>劉淑慧(國立彰化師範大學輔導與諮商學系教授暨華人生涯研究中心主任)  許菊芬(國立彰化師範大學華人生涯研究中心諮商心理師)</a:t>
            </a:r>
          </a:p>
        </p:txBody>
      </p:sp>
      <p:graphicFrame>
        <p:nvGraphicFramePr>
          <p:cNvPr id="3" name="object 3"/>
          <p:cNvGraphicFramePr>
            <a:graphicFrameLocks noGrp="1"/>
          </p:cNvGraphicFramePr>
          <p:nvPr/>
        </p:nvGraphicFramePr>
        <p:xfrm>
          <a:off x="1069847" y="2971787"/>
          <a:ext cx="5471158" cy="3636267"/>
        </p:xfrm>
        <a:graphic>
          <a:graphicData uri="http://schemas.openxmlformats.org/drawingml/2006/table">
            <a:tbl>
              <a:tblPr firstRow="1" bandRow="1">
                <a:tableStyleId>{2D5ABB26-0587-4C30-8999-92F81FD0307C}</a:tableStyleId>
              </a:tblPr>
              <a:tblGrid>
                <a:gridCol w="609606"/>
                <a:gridCol w="1402073"/>
                <a:gridCol w="457200"/>
                <a:gridCol w="3002279"/>
              </a:tblGrid>
              <a:tr h="216414">
                <a:tc rowSpan="7">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49225" marR="141605" algn="ctr">
                        <a:lnSpc>
                          <a:spcPct val="109200"/>
                        </a:lnSpc>
                        <a:spcBef>
                          <a:spcPts val="1065"/>
                        </a:spcBef>
                      </a:pPr>
                      <a:r>
                        <a:rPr sz="1200" dirty="0">
                          <a:latin typeface="DFKai-SB"/>
                          <a:cs typeface="DFKai-SB"/>
                        </a:rPr>
                        <a:t>主題  與  單元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415"/>
                        </a:lnSpc>
                      </a:pPr>
                      <a:r>
                        <a:rPr sz="120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6675">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6675">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49225">
                        <a:lnSpc>
                          <a:spcPts val="1370"/>
                        </a:lnSpc>
                      </a:pPr>
                      <a:r>
                        <a:rPr sz="1200" dirty="0">
                          <a:latin typeface="DFKai-SB"/>
                          <a:cs typeface="DFKai-SB"/>
                        </a:rPr>
                        <a:t>授課</a:t>
                      </a:r>
                      <a:endParaRPr sz="1200">
                        <a:latin typeface="DFKai-SB"/>
                        <a:cs typeface="DFKai-SB"/>
                      </a:endParaRPr>
                    </a:p>
                    <a:p>
                      <a:pPr marL="149225">
                        <a:lnSpc>
                          <a:spcPct val="100000"/>
                        </a:lnSpc>
                        <a:spcBef>
                          <a:spcPts val="120"/>
                        </a:spcBef>
                      </a:pPr>
                      <a:r>
                        <a:rPr sz="1200" dirty="0">
                          <a:latin typeface="DFKai-SB"/>
                          <a:cs typeface="DFKai-SB"/>
                        </a:rPr>
                        <a:t>時數</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71475">
                        <a:lnSpc>
                          <a:spcPct val="100000"/>
                        </a:lnSpc>
                        <a:spcBef>
                          <a:spcPts val="695"/>
                        </a:spcBef>
                        <a:tabLst>
                          <a:tab pos="600075" algn="l"/>
                        </a:tabLst>
                      </a:pPr>
                      <a:r>
                        <a:rPr sz="1200" dirty="0">
                          <a:latin typeface="DFKai-SB"/>
                          <a:cs typeface="DFKai-SB"/>
                        </a:rPr>
                        <a:t>2	節</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04215">
                <a:tc>
                  <a:txBody>
                    <a:bodyPr/>
                    <a:lstStyle/>
                    <a:p>
                      <a:pPr marL="149225">
                        <a:lnSpc>
                          <a:spcPts val="1370"/>
                        </a:lnSpc>
                      </a:pPr>
                      <a:r>
                        <a:rPr sz="1200" dirty="0">
                          <a:latin typeface="DFKai-SB"/>
                          <a:cs typeface="DFKai-SB"/>
                        </a:rPr>
                        <a:t>作業</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pPr marL="66675">
                        <a:lnSpc>
                          <a:spcPts val="1370"/>
                        </a:lnSpc>
                      </a:pPr>
                      <a:r>
                        <a:rPr sz="1200" dirty="0">
                          <a:latin typeface="DFKai-SB"/>
                          <a:cs typeface="DFKai-SB"/>
                        </a:rPr>
                        <a:t>課程中作業：應用</a:t>
                      </a:r>
                      <a:r>
                        <a:rPr sz="1200" spc="-355" dirty="0">
                          <a:latin typeface="DFKai-SB"/>
                          <a:cs typeface="DFKai-SB"/>
                        </a:rPr>
                        <a:t> </a:t>
                      </a:r>
                      <a:r>
                        <a:rPr sz="1200" dirty="0">
                          <a:latin typeface="DFKai-SB"/>
                          <a:cs typeface="DFKai-SB"/>
                        </a:rPr>
                        <a:t>CCN</a:t>
                      </a:r>
                      <a:r>
                        <a:rPr sz="1200" spc="-355" dirty="0">
                          <a:latin typeface="DFKai-SB"/>
                          <a:cs typeface="DFKai-SB"/>
                        </a:rPr>
                        <a:t> </a:t>
                      </a:r>
                      <a:r>
                        <a:rPr sz="1200" dirty="0">
                          <a:latin typeface="DFKai-SB"/>
                          <a:cs typeface="DFKai-SB"/>
                        </a:rPr>
                        <a:t>平台，完成興趣學習單填寫。</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15669" cy="2260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附件一</a:t>
            </a:r>
            <a:endParaRPr sz="1400">
              <a:latin typeface="DFKai-SB"/>
              <a:cs typeface="DFKai-SB"/>
            </a:endParaRPr>
          </a:p>
        </p:txBody>
      </p:sp>
      <p:sp>
        <p:nvSpPr>
          <p:cNvPr id="3" name="object 3"/>
          <p:cNvSpPr/>
          <p:nvPr/>
        </p:nvSpPr>
        <p:spPr>
          <a:xfrm>
            <a:off x="2514600" y="1414144"/>
            <a:ext cx="3100070" cy="220408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60780" y="3556000"/>
            <a:ext cx="5237480" cy="927100"/>
          </a:xfrm>
          <a:prstGeom prst="rect">
            <a:avLst/>
          </a:prstGeom>
        </p:spPr>
        <p:txBody>
          <a:bodyPr vert="horz" wrap="square" lIns="0" tIns="0" rIns="0" bIns="0" rtlCol="0">
            <a:spAutoFit/>
          </a:bodyPr>
          <a:lstStyle/>
          <a:p>
            <a:pPr marL="2490470" marR="5080" indent="-2478405">
              <a:lnSpc>
                <a:spcPct val="150000"/>
              </a:lnSpc>
            </a:pPr>
            <a:r>
              <a:rPr sz="2000" b="1" spc="-5" dirty="0">
                <a:latin typeface="DFKai-SB"/>
                <a:cs typeface="DFKai-SB"/>
              </a:rPr>
              <a:t>興趣分數 </a:t>
            </a:r>
            <a:r>
              <a:rPr sz="2000" b="1" spc="-10" dirty="0">
                <a:latin typeface="DFKai-SB"/>
                <a:cs typeface="DFKai-SB"/>
              </a:rPr>
              <a:t>VS.自評 </a:t>
            </a:r>
            <a:r>
              <a:rPr sz="2000" b="1" spc="-5" dirty="0">
                <a:latin typeface="DFKai-SB"/>
                <a:cs typeface="DFKai-SB"/>
              </a:rPr>
              <a:t>VS.____ 學系興趣強度折線  </a:t>
            </a:r>
            <a:r>
              <a:rPr sz="2000" b="1" spc="-10" dirty="0">
                <a:latin typeface="DFKai-SB"/>
                <a:cs typeface="DFKai-SB"/>
              </a:rPr>
              <a:t>圖</a:t>
            </a:r>
            <a:endParaRPr sz="2000">
              <a:latin typeface="DFKai-SB"/>
              <a:cs typeface="DFKai-SB"/>
            </a:endParaRPr>
          </a:p>
        </p:txBody>
      </p:sp>
      <p:sp>
        <p:nvSpPr>
          <p:cNvPr id="5" name="object 5"/>
          <p:cNvSpPr/>
          <p:nvPr/>
        </p:nvSpPr>
        <p:spPr>
          <a:xfrm>
            <a:off x="1143000" y="4645024"/>
            <a:ext cx="5224132" cy="3054349"/>
          </a:xfrm>
          <a:prstGeom prst="rect">
            <a:avLst/>
          </a:prstGeom>
          <a:blipFill>
            <a:blip r:embed="rId3"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1124711" y="7772400"/>
          <a:ext cx="5230366" cy="487678"/>
        </p:xfrm>
        <a:graphic>
          <a:graphicData uri="http://schemas.openxmlformats.org/drawingml/2006/table">
            <a:tbl>
              <a:tblPr firstRow="1" bandRow="1">
                <a:tableStyleId>{2D5ABB26-0587-4C30-8999-92F81FD0307C}</a:tableStyleId>
              </a:tblPr>
              <a:tblGrid>
                <a:gridCol w="1357883"/>
                <a:gridCol w="646176"/>
                <a:gridCol w="643128"/>
                <a:gridCol w="646176"/>
                <a:gridCol w="646176"/>
                <a:gridCol w="643127"/>
                <a:gridCol w="647700"/>
              </a:tblGrid>
              <a:tr h="242315">
                <a:tc>
                  <a:txBody>
                    <a:bodyPr/>
                    <a:lstStyle/>
                    <a:p>
                      <a:pPr marL="8890">
                        <a:lnSpc>
                          <a:spcPct val="100000"/>
                        </a:lnSpc>
                        <a:spcBef>
                          <a:spcPts val="220"/>
                        </a:spcBef>
                      </a:pPr>
                      <a:r>
                        <a:rPr sz="1000" b="1" dirty="0">
                          <a:latin typeface="DFKai-SB"/>
                          <a:cs typeface="DFKai-SB"/>
                        </a:rPr>
                        <a:t>HOLLAND</a:t>
                      </a:r>
                      <a:r>
                        <a:rPr sz="1000" b="1" spc="-80" dirty="0">
                          <a:latin typeface="DFKai-SB"/>
                          <a:cs typeface="DFKai-SB"/>
                        </a:rPr>
                        <a:t> </a:t>
                      </a:r>
                      <a:r>
                        <a:rPr sz="1000" b="1" dirty="0">
                          <a:latin typeface="DFKai-SB"/>
                          <a:cs typeface="DFKai-SB"/>
                        </a:rPr>
                        <a:t>興趣六型</a:t>
                      </a:r>
                      <a:endParaRPr sz="1000">
                        <a:latin typeface="DFKai-SB"/>
                        <a:cs typeface="DFKai-SB"/>
                      </a:endParaRPr>
                    </a:p>
                  </a:txBody>
                  <a:tcPr marL="0" marR="0" marT="0" marB="0">
                    <a:lnL w="18287">
                      <a:solidFill>
                        <a:srgbClr val="000000"/>
                      </a:solidFill>
                      <a:prstDash val="solid"/>
                    </a:lnL>
                    <a:lnR w="9144">
                      <a:solidFill>
                        <a:srgbClr val="000000"/>
                      </a:solidFill>
                      <a:prstDash val="solid"/>
                    </a:lnR>
                    <a:lnT w="18287">
                      <a:solidFill>
                        <a:srgbClr val="000000"/>
                      </a:solidFill>
                      <a:prstDash val="solid"/>
                    </a:lnT>
                    <a:lnB w="9144">
                      <a:solidFill>
                        <a:srgbClr val="000000"/>
                      </a:solidFill>
                      <a:prstDash val="solid"/>
                    </a:lnB>
                  </a:tcPr>
                </a:tc>
                <a:tc>
                  <a:txBody>
                    <a:bodyPr/>
                    <a:lstStyle/>
                    <a:p>
                      <a:pPr marL="81915">
                        <a:lnSpc>
                          <a:spcPct val="100000"/>
                        </a:lnSpc>
                        <a:spcBef>
                          <a:spcPts val="220"/>
                        </a:spcBef>
                      </a:pPr>
                      <a:r>
                        <a:rPr sz="1000" b="1" dirty="0">
                          <a:latin typeface="DFKai-SB"/>
                          <a:cs typeface="DFKai-SB"/>
                        </a:rPr>
                        <a:t>R</a:t>
                      </a:r>
                      <a:r>
                        <a:rPr sz="1000" b="1" spc="-360" dirty="0">
                          <a:latin typeface="DFKai-SB"/>
                          <a:cs typeface="DFKai-SB"/>
                        </a:rPr>
                        <a:t> </a:t>
                      </a:r>
                      <a:r>
                        <a:rPr sz="1000" b="1" spc="5" dirty="0">
                          <a:latin typeface="DFKai-SB"/>
                          <a:cs typeface="DFKai-SB"/>
                        </a:rPr>
                        <a:t>實際型</a:t>
                      </a:r>
                      <a:endParaRPr sz="1000">
                        <a:latin typeface="DFKai-SB"/>
                        <a:cs typeface="DFKai-SB"/>
                      </a:endParaRPr>
                    </a:p>
                  </a:txBody>
                  <a:tcPr marL="0" marR="0" marT="0" marB="0">
                    <a:lnL w="9144">
                      <a:solidFill>
                        <a:srgbClr val="000000"/>
                      </a:solidFill>
                      <a:prstDash val="solid"/>
                    </a:lnL>
                    <a:lnR w="9144">
                      <a:solidFill>
                        <a:srgbClr val="000000"/>
                      </a:solidFill>
                      <a:prstDash val="solid"/>
                    </a:lnR>
                    <a:lnT w="18287">
                      <a:solidFill>
                        <a:srgbClr val="000000"/>
                      </a:solidFill>
                      <a:prstDash val="solid"/>
                    </a:lnT>
                    <a:lnB w="9144">
                      <a:solidFill>
                        <a:srgbClr val="000000"/>
                      </a:solidFill>
                      <a:prstDash val="solid"/>
                    </a:lnB>
                  </a:tcPr>
                </a:tc>
                <a:tc>
                  <a:txBody>
                    <a:bodyPr/>
                    <a:lstStyle/>
                    <a:p>
                      <a:pPr marL="78740">
                        <a:lnSpc>
                          <a:spcPct val="100000"/>
                        </a:lnSpc>
                        <a:spcBef>
                          <a:spcPts val="220"/>
                        </a:spcBef>
                      </a:pPr>
                      <a:r>
                        <a:rPr sz="1000" b="1" dirty="0">
                          <a:latin typeface="DFKai-SB"/>
                          <a:cs typeface="DFKai-SB"/>
                        </a:rPr>
                        <a:t>I</a:t>
                      </a:r>
                      <a:r>
                        <a:rPr sz="1000" b="1" spc="-360" dirty="0">
                          <a:latin typeface="DFKai-SB"/>
                          <a:cs typeface="DFKai-SB"/>
                        </a:rPr>
                        <a:t> </a:t>
                      </a:r>
                      <a:r>
                        <a:rPr sz="1000" b="1" spc="5" dirty="0">
                          <a:latin typeface="DFKai-SB"/>
                          <a:cs typeface="DFKai-SB"/>
                        </a:rPr>
                        <a:t>研究型</a:t>
                      </a:r>
                      <a:endParaRPr sz="1000">
                        <a:latin typeface="DFKai-SB"/>
                        <a:cs typeface="DFKai-SB"/>
                      </a:endParaRPr>
                    </a:p>
                  </a:txBody>
                  <a:tcPr marL="0" marR="0" marT="0" marB="0">
                    <a:lnL w="9144">
                      <a:solidFill>
                        <a:srgbClr val="000000"/>
                      </a:solidFill>
                      <a:prstDash val="solid"/>
                    </a:lnL>
                    <a:lnR w="9144">
                      <a:solidFill>
                        <a:srgbClr val="000000"/>
                      </a:solidFill>
                      <a:prstDash val="solid"/>
                    </a:lnR>
                    <a:lnT w="18287">
                      <a:solidFill>
                        <a:srgbClr val="000000"/>
                      </a:solidFill>
                      <a:prstDash val="solid"/>
                    </a:lnT>
                    <a:lnB w="9144">
                      <a:solidFill>
                        <a:srgbClr val="000000"/>
                      </a:solidFill>
                      <a:prstDash val="solid"/>
                    </a:lnB>
                  </a:tcPr>
                </a:tc>
                <a:tc>
                  <a:txBody>
                    <a:bodyPr/>
                    <a:lstStyle/>
                    <a:p>
                      <a:pPr marL="81915">
                        <a:lnSpc>
                          <a:spcPct val="100000"/>
                        </a:lnSpc>
                        <a:spcBef>
                          <a:spcPts val="220"/>
                        </a:spcBef>
                      </a:pPr>
                      <a:r>
                        <a:rPr sz="1000" b="1" dirty="0">
                          <a:latin typeface="DFKai-SB"/>
                          <a:cs typeface="DFKai-SB"/>
                        </a:rPr>
                        <a:t>A</a:t>
                      </a:r>
                      <a:r>
                        <a:rPr sz="1000" b="1" spc="-360" dirty="0">
                          <a:latin typeface="DFKai-SB"/>
                          <a:cs typeface="DFKai-SB"/>
                        </a:rPr>
                        <a:t> </a:t>
                      </a:r>
                      <a:r>
                        <a:rPr sz="1000" b="1" spc="5" dirty="0">
                          <a:latin typeface="DFKai-SB"/>
                          <a:cs typeface="DFKai-SB"/>
                        </a:rPr>
                        <a:t>藝術型</a:t>
                      </a:r>
                      <a:endParaRPr sz="1000">
                        <a:latin typeface="DFKai-SB"/>
                        <a:cs typeface="DFKai-SB"/>
                      </a:endParaRPr>
                    </a:p>
                  </a:txBody>
                  <a:tcPr marL="0" marR="0" marT="0" marB="0">
                    <a:lnL w="9144">
                      <a:solidFill>
                        <a:srgbClr val="000000"/>
                      </a:solidFill>
                      <a:prstDash val="solid"/>
                    </a:lnL>
                    <a:lnR w="9144">
                      <a:solidFill>
                        <a:srgbClr val="000000"/>
                      </a:solidFill>
                      <a:prstDash val="solid"/>
                    </a:lnR>
                    <a:lnT w="18287">
                      <a:solidFill>
                        <a:srgbClr val="000000"/>
                      </a:solidFill>
                      <a:prstDash val="solid"/>
                    </a:lnT>
                    <a:lnB w="9144">
                      <a:solidFill>
                        <a:srgbClr val="000000"/>
                      </a:solidFill>
                      <a:prstDash val="solid"/>
                    </a:lnB>
                  </a:tcPr>
                </a:tc>
                <a:tc>
                  <a:txBody>
                    <a:bodyPr/>
                    <a:lstStyle/>
                    <a:p>
                      <a:pPr marL="81915">
                        <a:lnSpc>
                          <a:spcPct val="100000"/>
                        </a:lnSpc>
                        <a:spcBef>
                          <a:spcPts val="220"/>
                        </a:spcBef>
                      </a:pPr>
                      <a:r>
                        <a:rPr sz="1000" b="1" dirty="0">
                          <a:latin typeface="DFKai-SB"/>
                          <a:cs typeface="DFKai-SB"/>
                        </a:rPr>
                        <a:t>S</a:t>
                      </a:r>
                      <a:r>
                        <a:rPr sz="1000" b="1" spc="-360" dirty="0">
                          <a:latin typeface="DFKai-SB"/>
                          <a:cs typeface="DFKai-SB"/>
                        </a:rPr>
                        <a:t> </a:t>
                      </a:r>
                      <a:r>
                        <a:rPr sz="1000" b="1" spc="5" dirty="0">
                          <a:latin typeface="DFKai-SB"/>
                          <a:cs typeface="DFKai-SB"/>
                        </a:rPr>
                        <a:t>社會型</a:t>
                      </a:r>
                      <a:endParaRPr sz="1000">
                        <a:latin typeface="DFKai-SB"/>
                        <a:cs typeface="DFKai-SB"/>
                      </a:endParaRPr>
                    </a:p>
                  </a:txBody>
                  <a:tcPr marL="0" marR="0" marT="0" marB="0">
                    <a:lnL w="9144">
                      <a:solidFill>
                        <a:srgbClr val="000000"/>
                      </a:solidFill>
                      <a:prstDash val="solid"/>
                    </a:lnL>
                    <a:lnR w="9144">
                      <a:solidFill>
                        <a:srgbClr val="000000"/>
                      </a:solidFill>
                      <a:prstDash val="solid"/>
                    </a:lnR>
                    <a:lnT w="18287">
                      <a:solidFill>
                        <a:srgbClr val="000000"/>
                      </a:solidFill>
                      <a:prstDash val="solid"/>
                    </a:lnT>
                    <a:lnB w="9144">
                      <a:solidFill>
                        <a:srgbClr val="000000"/>
                      </a:solidFill>
                      <a:prstDash val="solid"/>
                    </a:lnB>
                  </a:tcPr>
                </a:tc>
                <a:tc>
                  <a:txBody>
                    <a:bodyPr/>
                    <a:lstStyle/>
                    <a:p>
                      <a:pPr marL="78740">
                        <a:lnSpc>
                          <a:spcPct val="100000"/>
                        </a:lnSpc>
                        <a:spcBef>
                          <a:spcPts val="220"/>
                        </a:spcBef>
                      </a:pPr>
                      <a:r>
                        <a:rPr sz="1000" b="1" dirty="0">
                          <a:latin typeface="DFKai-SB"/>
                          <a:cs typeface="DFKai-SB"/>
                        </a:rPr>
                        <a:t>E</a:t>
                      </a:r>
                      <a:r>
                        <a:rPr sz="1000" b="1" spc="-360" dirty="0">
                          <a:latin typeface="DFKai-SB"/>
                          <a:cs typeface="DFKai-SB"/>
                        </a:rPr>
                        <a:t> </a:t>
                      </a:r>
                      <a:r>
                        <a:rPr sz="1000" b="1" spc="5" dirty="0">
                          <a:latin typeface="DFKai-SB"/>
                          <a:cs typeface="DFKai-SB"/>
                        </a:rPr>
                        <a:t>企業型</a:t>
                      </a:r>
                      <a:endParaRPr sz="1000">
                        <a:latin typeface="DFKai-SB"/>
                        <a:cs typeface="DFKai-SB"/>
                      </a:endParaRPr>
                    </a:p>
                  </a:txBody>
                  <a:tcPr marL="0" marR="0" marT="0" marB="0">
                    <a:lnL w="9144">
                      <a:solidFill>
                        <a:srgbClr val="000000"/>
                      </a:solidFill>
                      <a:prstDash val="solid"/>
                    </a:lnL>
                    <a:lnR w="9144">
                      <a:solidFill>
                        <a:srgbClr val="000000"/>
                      </a:solidFill>
                      <a:prstDash val="solid"/>
                    </a:lnR>
                    <a:lnT w="18287">
                      <a:solidFill>
                        <a:srgbClr val="000000"/>
                      </a:solidFill>
                      <a:prstDash val="solid"/>
                    </a:lnT>
                    <a:lnB w="9144">
                      <a:solidFill>
                        <a:srgbClr val="000000"/>
                      </a:solidFill>
                      <a:prstDash val="solid"/>
                    </a:lnB>
                  </a:tcPr>
                </a:tc>
                <a:tc>
                  <a:txBody>
                    <a:bodyPr/>
                    <a:lstStyle/>
                    <a:p>
                      <a:pPr marL="81915">
                        <a:lnSpc>
                          <a:spcPct val="100000"/>
                        </a:lnSpc>
                        <a:spcBef>
                          <a:spcPts val="220"/>
                        </a:spcBef>
                      </a:pPr>
                      <a:r>
                        <a:rPr sz="1000" b="1" dirty="0">
                          <a:latin typeface="DFKai-SB"/>
                          <a:cs typeface="DFKai-SB"/>
                        </a:rPr>
                        <a:t>C</a:t>
                      </a:r>
                      <a:r>
                        <a:rPr sz="1000" b="1" spc="-360" dirty="0">
                          <a:latin typeface="DFKai-SB"/>
                          <a:cs typeface="DFKai-SB"/>
                        </a:rPr>
                        <a:t> </a:t>
                      </a:r>
                      <a:r>
                        <a:rPr sz="1000" b="1" spc="5" dirty="0">
                          <a:latin typeface="DFKai-SB"/>
                          <a:cs typeface="DFKai-SB"/>
                        </a:rPr>
                        <a:t>事務型</a:t>
                      </a:r>
                      <a:endParaRPr sz="1000">
                        <a:latin typeface="DFKai-SB"/>
                        <a:cs typeface="DFKai-SB"/>
                      </a:endParaRPr>
                    </a:p>
                  </a:txBody>
                  <a:tcPr marL="0" marR="0" marT="0" marB="0">
                    <a:lnL w="9144">
                      <a:solidFill>
                        <a:srgbClr val="000000"/>
                      </a:solidFill>
                      <a:prstDash val="solid"/>
                    </a:lnL>
                    <a:lnR w="18288">
                      <a:solidFill>
                        <a:srgbClr val="000000"/>
                      </a:solidFill>
                      <a:prstDash val="solid"/>
                    </a:lnR>
                    <a:lnT w="18287">
                      <a:solidFill>
                        <a:srgbClr val="000000"/>
                      </a:solidFill>
                      <a:prstDash val="solid"/>
                    </a:lnT>
                    <a:lnB w="9144">
                      <a:solidFill>
                        <a:srgbClr val="000000"/>
                      </a:solidFill>
                      <a:prstDash val="solid"/>
                    </a:lnB>
                  </a:tcPr>
                </a:tc>
              </a:tr>
              <a:tr h="245363">
                <a:tc>
                  <a:txBody>
                    <a:bodyPr/>
                    <a:lstStyle/>
                    <a:p>
                      <a:pPr marL="8890">
                        <a:lnSpc>
                          <a:spcPct val="100000"/>
                        </a:lnSpc>
                        <a:spcBef>
                          <a:spcPts val="220"/>
                        </a:spcBef>
                      </a:pPr>
                      <a:r>
                        <a:rPr sz="1000" b="1" dirty="0">
                          <a:latin typeface="DFKai-SB"/>
                          <a:cs typeface="DFKai-SB"/>
                        </a:rPr>
                        <a:t>毛根人生興趣歸類計次</a:t>
                      </a:r>
                      <a:endParaRPr sz="1000">
                        <a:latin typeface="DFKai-SB"/>
                        <a:cs typeface="DFKai-SB"/>
                      </a:endParaRPr>
                    </a:p>
                  </a:txBody>
                  <a:tcPr marL="0" marR="0" marT="0" marB="0">
                    <a:lnL w="18287">
                      <a:solidFill>
                        <a:srgbClr val="000000"/>
                      </a:solidFill>
                      <a:prstDash val="solid"/>
                    </a:lnL>
                    <a:lnR w="9144">
                      <a:solidFill>
                        <a:srgbClr val="000000"/>
                      </a:solidFill>
                      <a:prstDash val="solid"/>
                    </a:lnR>
                    <a:lnT w="9144">
                      <a:solidFill>
                        <a:srgbClr val="000000"/>
                      </a:solidFill>
                      <a:prstDash val="solid"/>
                    </a:lnT>
                    <a:lnB w="18287">
                      <a:solidFill>
                        <a:srgbClr val="000000"/>
                      </a:solidFill>
                      <a:prstDash val="solid"/>
                    </a:lnB>
                  </a:tcPr>
                </a:tc>
                <a:tc>
                  <a:txBody>
                    <a:bodyPr/>
                    <a:lstStyle/>
                    <a:p>
                      <a:endParaRPr sz="1000">
                        <a:latin typeface="DFKai-SB"/>
                        <a:cs typeface="DFKai-SB"/>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18287">
                      <a:solidFill>
                        <a:srgbClr val="000000"/>
                      </a:solidFill>
                      <a:prstDash val="solid"/>
                    </a:lnB>
                  </a:tcPr>
                </a:tc>
                <a:tc>
                  <a:txBody>
                    <a:bodyPr/>
                    <a:lstStyle/>
                    <a:p>
                      <a:endParaRPr sz="1000">
                        <a:latin typeface="DFKai-SB"/>
                        <a:cs typeface="DFKai-SB"/>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18287">
                      <a:solidFill>
                        <a:srgbClr val="000000"/>
                      </a:solidFill>
                      <a:prstDash val="solid"/>
                    </a:lnB>
                  </a:tcPr>
                </a:tc>
                <a:tc>
                  <a:txBody>
                    <a:bodyPr/>
                    <a:lstStyle/>
                    <a:p>
                      <a:endParaRPr sz="1000">
                        <a:latin typeface="DFKai-SB"/>
                        <a:cs typeface="DFKai-SB"/>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18287">
                      <a:solidFill>
                        <a:srgbClr val="000000"/>
                      </a:solidFill>
                      <a:prstDash val="solid"/>
                    </a:lnB>
                  </a:tcPr>
                </a:tc>
                <a:tc>
                  <a:txBody>
                    <a:bodyPr/>
                    <a:lstStyle/>
                    <a:p>
                      <a:endParaRPr sz="1000">
                        <a:latin typeface="DFKai-SB"/>
                        <a:cs typeface="DFKai-SB"/>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18287">
                      <a:solidFill>
                        <a:srgbClr val="000000"/>
                      </a:solidFill>
                      <a:prstDash val="solid"/>
                    </a:lnB>
                  </a:tcPr>
                </a:tc>
                <a:tc>
                  <a:txBody>
                    <a:bodyPr/>
                    <a:lstStyle/>
                    <a:p>
                      <a:endParaRPr sz="1000">
                        <a:latin typeface="DFKai-SB"/>
                        <a:cs typeface="DFKai-SB"/>
                      </a:endParaRPr>
                    </a:p>
                  </a:txBody>
                  <a:tcPr marL="0" marR="0" marT="0" marB="0">
                    <a:lnL w="9144">
                      <a:solidFill>
                        <a:srgbClr val="000000"/>
                      </a:solidFill>
                      <a:prstDash val="solid"/>
                    </a:lnL>
                    <a:lnR w="9144">
                      <a:solidFill>
                        <a:srgbClr val="000000"/>
                      </a:solidFill>
                      <a:prstDash val="solid"/>
                    </a:lnR>
                    <a:lnT w="9144">
                      <a:solidFill>
                        <a:srgbClr val="000000"/>
                      </a:solidFill>
                      <a:prstDash val="solid"/>
                    </a:lnT>
                    <a:lnB w="18287">
                      <a:solidFill>
                        <a:srgbClr val="000000"/>
                      </a:solidFill>
                      <a:prstDash val="solid"/>
                    </a:lnB>
                  </a:tcPr>
                </a:tc>
                <a:tc>
                  <a:txBody>
                    <a:bodyPr/>
                    <a:lstStyle/>
                    <a:p>
                      <a:endParaRPr sz="1000">
                        <a:latin typeface="DFKai-SB"/>
                        <a:cs typeface="DFKai-SB"/>
                      </a:endParaRPr>
                    </a:p>
                  </a:txBody>
                  <a:tcPr marL="0" marR="0" marT="0" marB="0">
                    <a:lnL w="9144">
                      <a:solidFill>
                        <a:srgbClr val="000000"/>
                      </a:solidFill>
                      <a:prstDash val="solid"/>
                    </a:lnL>
                    <a:lnR w="18288">
                      <a:solidFill>
                        <a:srgbClr val="000000"/>
                      </a:solidFill>
                      <a:prstDash val="solid"/>
                    </a:lnR>
                    <a:lnT w="9144">
                      <a:solidFill>
                        <a:srgbClr val="000000"/>
                      </a:solidFill>
                      <a:prstDash val="solid"/>
                    </a:lnT>
                    <a:lnB w="18287">
                      <a:solidFill>
                        <a:srgbClr val="000000"/>
                      </a:solidFill>
                      <a:prstDash val="soli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15669"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附件二</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spc="-10" dirty="0">
                <a:latin typeface="DFKai-SB"/>
                <a:cs typeface="DFKai-SB"/>
              </a:rPr>
              <a:t>活動題目</a:t>
            </a:r>
            <a:endParaRPr sz="1400">
              <a:latin typeface="DFKai-SB"/>
              <a:cs typeface="DFKai-SB"/>
            </a:endParaRPr>
          </a:p>
        </p:txBody>
      </p:sp>
      <p:sp>
        <p:nvSpPr>
          <p:cNvPr id="3" name="object 3"/>
          <p:cNvSpPr/>
          <p:nvPr/>
        </p:nvSpPr>
        <p:spPr>
          <a:xfrm>
            <a:off x="1143000" y="1913889"/>
            <a:ext cx="5135880" cy="744220"/>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1069086" y="2743187"/>
          <a:ext cx="5201417" cy="5396483"/>
        </p:xfrm>
        <a:graphic>
          <a:graphicData uri="http://schemas.openxmlformats.org/drawingml/2006/table">
            <a:tbl>
              <a:tblPr firstRow="1" bandRow="1">
                <a:tableStyleId>{2D5ABB26-0587-4C30-8999-92F81FD0307C}</a:tableStyleId>
              </a:tblPr>
              <a:tblGrid>
                <a:gridCol w="1735080"/>
                <a:gridCol w="316985"/>
                <a:gridCol w="451110"/>
                <a:gridCol w="966209"/>
                <a:gridCol w="1283214"/>
                <a:gridCol w="448819"/>
              </a:tblGrid>
              <a:tr h="463302">
                <a:tc>
                  <a:txBody>
                    <a:bodyPr/>
                    <a:lstStyle/>
                    <a:p>
                      <a:pPr marL="1905" algn="ctr">
                        <a:lnSpc>
                          <a:spcPct val="100000"/>
                        </a:lnSpc>
                        <a:spcBef>
                          <a:spcPts val="550"/>
                        </a:spcBef>
                      </a:pPr>
                      <a:r>
                        <a:rPr sz="1800" b="1" spc="-5" dirty="0">
                          <a:latin typeface="DFKai-SB"/>
                          <a:cs typeface="DFKai-SB"/>
                        </a:rPr>
                        <a:t>R</a:t>
                      </a:r>
                      <a:r>
                        <a:rPr sz="1800" b="1" spc="-555" dirty="0">
                          <a:latin typeface="DFKai-SB"/>
                          <a:cs typeface="DFKai-SB"/>
                        </a:rPr>
                        <a:t> </a:t>
                      </a:r>
                      <a:r>
                        <a:rPr sz="1800" b="1" spc="-5" dirty="0">
                          <a:latin typeface="DFKai-SB"/>
                          <a:cs typeface="DFKai-SB"/>
                        </a:rPr>
                        <a:t>實際</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gridSpan="3">
                  <a:txBody>
                    <a:bodyPr/>
                    <a:lstStyle/>
                    <a:p>
                      <a:pPr marL="551180">
                        <a:lnSpc>
                          <a:spcPct val="100000"/>
                        </a:lnSpc>
                        <a:spcBef>
                          <a:spcPts val="550"/>
                        </a:spcBef>
                      </a:pPr>
                      <a:r>
                        <a:rPr sz="1800" b="1" spc="-5" dirty="0">
                          <a:latin typeface="DFKai-SB"/>
                          <a:cs typeface="DFKai-SB"/>
                        </a:rPr>
                        <a:t>I</a:t>
                      </a:r>
                      <a:r>
                        <a:rPr sz="1800" b="1" spc="-555" dirty="0">
                          <a:latin typeface="DFKai-SB"/>
                          <a:cs typeface="DFKai-SB"/>
                        </a:rPr>
                        <a:t> </a:t>
                      </a:r>
                      <a:r>
                        <a:rPr sz="1800" b="1" spc="-5" dirty="0">
                          <a:latin typeface="DFKai-SB"/>
                          <a:cs typeface="DFKai-SB"/>
                        </a:rPr>
                        <a:t>研究</a:t>
                      </a:r>
                      <a:endParaRPr sz="18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48005">
                        <a:lnSpc>
                          <a:spcPct val="100000"/>
                        </a:lnSpc>
                        <a:spcBef>
                          <a:spcPts val="550"/>
                        </a:spcBef>
                      </a:pPr>
                      <a:r>
                        <a:rPr sz="1800" b="1" spc="-5" dirty="0">
                          <a:latin typeface="DFKai-SB"/>
                          <a:cs typeface="DFKai-SB"/>
                        </a:rPr>
                        <a:t>A</a:t>
                      </a:r>
                      <a:r>
                        <a:rPr sz="1800" b="1" spc="-555" dirty="0">
                          <a:latin typeface="DFKai-SB"/>
                          <a:cs typeface="DFKai-SB"/>
                        </a:rPr>
                        <a:t> </a:t>
                      </a:r>
                      <a:r>
                        <a:rPr sz="1800" b="1" spc="-5" dirty="0">
                          <a:latin typeface="DFKai-SB"/>
                          <a:cs typeface="DFKai-SB"/>
                        </a:rPr>
                        <a:t>藝術</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63296">
                <a:tc>
                  <a:txBody>
                    <a:bodyPr/>
                    <a:lstStyle/>
                    <a:p>
                      <a:pPr marL="1905" algn="ctr">
                        <a:lnSpc>
                          <a:spcPct val="100000"/>
                        </a:lnSpc>
                        <a:spcBef>
                          <a:spcPts val="550"/>
                        </a:spcBef>
                      </a:pPr>
                      <a:r>
                        <a:rPr sz="1800" b="1" spc="-5" dirty="0">
                          <a:latin typeface="DFKai-SB"/>
                          <a:cs typeface="DFKai-SB"/>
                        </a:rPr>
                        <a:t>S</a:t>
                      </a:r>
                      <a:r>
                        <a:rPr sz="1800" b="1" spc="-555" dirty="0">
                          <a:latin typeface="DFKai-SB"/>
                          <a:cs typeface="DFKai-SB"/>
                        </a:rPr>
                        <a:t> </a:t>
                      </a:r>
                      <a:r>
                        <a:rPr sz="1800" b="1" spc="-5" dirty="0">
                          <a:latin typeface="DFKai-SB"/>
                          <a:cs typeface="DFKai-SB"/>
                        </a:rPr>
                        <a:t>社會</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pPr marL="551180">
                        <a:lnSpc>
                          <a:spcPct val="100000"/>
                        </a:lnSpc>
                        <a:spcBef>
                          <a:spcPts val="550"/>
                        </a:spcBef>
                      </a:pPr>
                      <a:r>
                        <a:rPr sz="1800" b="1" spc="-5" dirty="0">
                          <a:latin typeface="DFKai-SB"/>
                          <a:cs typeface="DFKai-SB"/>
                        </a:rPr>
                        <a:t>E</a:t>
                      </a:r>
                      <a:r>
                        <a:rPr sz="1800" b="1" spc="-555" dirty="0">
                          <a:latin typeface="DFKai-SB"/>
                          <a:cs typeface="DFKai-SB"/>
                        </a:rPr>
                        <a:t> </a:t>
                      </a:r>
                      <a:r>
                        <a:rPr sz="1800" b="1" spc="-5" dirty="0">
                          <a:latin typeface="DFKai-SB"/>
                          <a:cs typeface="DFKai-SB"/>
                        </a:rPr>
                        <a:t>企業</a:t>
                      </a:r>
                      <a:endParaRPr sz="18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48005">
                        <a:lnSpc>
                          <a:spcPct val="100000"/>
                        </a:lnSpc>
                        <a:spcBef>
                          <a:spcPts val="550"/>
                        </a:spcBef>
                      </a:pPr>
                      <a:r>
                        <a:rPr sz="1800" b="1" spc="-5" dirty="0">
                          <a:latin typeface="DFKai-SB"/>
                          <a:cs typeface="DFKai-SB"/>
                        </a:rPr>
                        <a:t>C</a:t>
                      </a:r>
                      <a:r>
                        <a:rPr sz="1800" b="1" spc="-555" dirty="0">
                          <a:latin typeface="DFKai-SB"/>
                          <a:cs typeface="DFKai-SB"/>
                        </a:rPr>
                        <a:t> </a:t>
                      </a:r>
                      <a:r>
                        <a:rPr sz="1800" b="1" spc="-5" dirty="0">
                          <a:latin typeface="DFKai-SB"/>
                          <a:cs typeface="DFKai-SB"/>
                        </a:rPr>
                        <a:t>事務</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295655">
                <a:tc gridSpan="6">
                  <a:txBody>
                    <a:bodyPr/>
                    <a:lstStyle/>
                    <a:p>
                      <a:endParaRPr sz="1800">
                        <a:latin typeface="DFKai-SB"/>
                        <a:cs typeface="DFKai-SB"/>
                      </a:endParaRPr>
                    </a:p>
                  </a:txBody>
                  <a:tcPr marL="0" marR="0" marT="0" marB="0">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63296">
                <a:tc gridSpan="2">
                  <a:txBody>
                    <a:bodyPr/>
                    <a:lstStyle/>
                    <a:p>
                      <a:pPr marL="66675">
                        <a:lnSpc>
                          <a:spcPct val="100000"/>
                        </a:lnSpc>
                        <a:spcBef>
                          <a:spcPts val="805"/>
                        </a:spcBef>
                      </a:pPr>
                      <a:r>
                        <a:rPr sz="1400" spc="-5" dirty="0">
                          <a:latin typeface="DFKai-SB"/>
                          <a:cs typeface="DFKai-SB"/>
                        </a:rPr>
                        <a:t>擔任教學助理</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5" dirty="0">
                          <a:latin typeface="DFKai-SB"/>
                          <a:cs typeface="DFKai-SB"/>
                        </a:rPr>
                        <a:t>解決電腦中毒</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檢測線路</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ct val="100000"/>
                        </a:lnSpc>
                        <a:spcBef>
                          <a:spcPts val="805"/>
                        </a:spcBef>
                      </a:pPr>
                      <a:r>
                        <a:rPr sz="1400" spc="-5" dirty="0">
                          <a:latin typeface="DFKai-SB"/>
                          <a:cs typeface="DFKai-SB"/>
                        </a:rPr>
                        <a:t>測試程式找出</a:t>
                      </a:r>
                      <a:r>
                        <a:rPr sz="1400" spc="-440" dirty="0">
                          <a:latin typeface="DFKai-SB"/>
                          <a:cs typeface="DFKai-SB"/>
                        </a:rPr>
                        <a:t> </a:t>
                      </a:r>
                      <a:r>
                        <a:rPr sz="1400" spc="-5" dirty="0">
                          <a:latin typeface="DFKai-SB"/>
                          <a:cs typeface="DFKai-SB"/>
                        </a:rPr>
                        <a:t>BUG</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3302">
                <a:tc gridSpan="2">
                  <a:txBody>
                    <a:bodyPr/>
                    <a:lstStyle/>
                    <a:p>
                      <a:pPr marL="66675">
                        <a:lnSpc>
                          <a:spcPct val="100000"/>
                        </a:lnSpc>
                        <a:spcBef>
                          <a:spcPts val="805"/>
                        </a:spcBef>
                      </a:pPr>
                      <a:r>
                        <a:rPr sz="1400" spc="-5" dirty="0">
                          <a:latin typeface="DFKai-SB"/>
                          <a:cs typeface="DFKai-SB"/>
                        </a:rPr>
                        <a:t>整理系統資料</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5" dirty="0">
                          <a:latin typeface="DFKai-SB"/>
                          <a:cs typeface="DFKai-SB"/>
                        </a:rPr>
                        <a:t>到偏遠部落當電腦小老師</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63296">
                <a:tc gridSpan="2">
                  <a:txBody>
                    <a:bodyPr/>
                    <a:lstStyle/>
                    <a:p>
                      <a:pPr marL="66675">
                        <a:lnSpc>
                          <a:spcPct val="100000"/>
                        </a:lnSpc>
                        <a:spcBef>
                          <a:spcPts val="805"/>
                        </a:spcBef>
                      </a:pPr>
                      <a:r>
                        <a:rPr sz="1400" spc="-5" dirty="0">
                          <a:latin typeface="DFKai-SB"/>
                          <a:cs typeface="DFKai-SB"/>
                        </a:rPr>
                        <a:t>電腦競賽擔任隊長</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5" dirty="0">
                          <a:latin typeface="DFKai-SB"/>
                          <a:cs typeface="DFKai-SB"/>
                        </a:rPr>
                        <a:t>主動給予意見</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系統分析與設計</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ct val="100000"/>
                        </a:lnSpc>
                        <a:spcBef>
                          <a:spcPts val="805"/>
                        </a:spcBef>
                      </a:pPr>
                      <a:r>
                        <a:rPr sz="1400" spc="-5" dirty="0">
                          <a:latin typeface="DFKai-SB"/>
                          <a:cs typeface="DFKai-SB"/>
                        </a:rPr>
                        <a:t>有很多設計程式的點子</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3302">
                <a:tc gridSpan="2">
                  <a:txBody>
                    <a:bodyPr/>
                    <a:lstStyle/>
                    <a:p>
                      <a:pPr marL="66675">
                        <a:lnSpc>
                          <a:spcPct val="100000"/>
                        </a:lnSpc>
                        <a:spcBef>
                          <a:spcPts val="805"/>
                        </a:spcBef>
                      </a:pPr>
                      <a:r>
                        <a:rPr sz="1400" spc="-10" dirty="0">
                          <a:latin typeface="DFKai-SB"/>
                          <a:cs typeface="DFKai-SB"/>
                        </a:rPr>
                        <a:t>組裝電腦</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5" dirty="0">
                          <a:latin typeface="DFKai-SB"/>
                          <a:cs typeface="DFKai-SB"/>
                        </a:rPr>
                        <a:t>擔任專題組長</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63296">
                <a:tc gridSpan="2">
                  <a:txBody>
                    <a:bodyPr/>
                    <a:lstStyle/>
                    <a:p>
                      <a:pPr marL="66675">
                        <a:lnSpc>
                          <a:spcPct val="100000"/>
                        </a:lnSpc>
                        <a:spcBef>
                          <a:spcPts val="805"/>
                        </a:spcBef>
                      </a:pPr>
                      <a:r>
                        <a:rPr sz="1400" spc="-5" dirty="0">
                          <a:latin typeface="DFKai-SB"/>
                          <a:cs typeface="DFKai-SB"/>
                        </a:rPr>
                        <a:t>選修創新與創業管理</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5" dirty="0">
                          <a:latin typeface="DFKai-SB"/>
                          <a:cs typeface="DFKai-SB"/>
                        </a:rPr>
                        <a:t>在團體中習慣擔任領導人</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5" dirty="0">
                          <a:latin typeface="DFKai-SB"/>
                          <a:cs typeface="DFKai-SB"/>
                        </a:rPr>
                        <a:t>遊戲軟體美編</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ct val="100000"/>
                        </a:lnSpc>
                        <a:spcBef>
                          <a:spcPts val="805"/>
                        </a:spcBef>
                      </a:pPr>
                      <a:r>
                        <a:rPr sz="1400" spc="-5" dirty="0">
                          <a:latin typeface="DFKai-SB"/>
                          <a:cs typeface="DFKai-SB"/>
                        </a:rPr>
                        <a:t>協助同學課業</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7871">
                <a:tc gridSpan="2">
                  <a:txBody>
                    <a:bodyPr/>
                    <a:lstStyle/>
                    <a:p>
                      <a:pPr marL="66675">
                        <a:lnSpc>
                          <a:spcPct val="100000"/>
                        </a:lnSpc>
                        <a:spcBef>
                          <a:spcPts val="830"/>
                        </a:spcBef>
                      </a:pPr>
                      <a:r>
                        <a:rPr sz="1400" spc="-5" dirty="0">
                          <a:latin typeface="DFKai-SB"/>
                          <a:cs typeface="DFKai-SB"/>
                        </a:rPr>
                        <a:t>當學會的總務</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gridSpan="2">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089660"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附件三</a:t>
            </a:r>
            <a:endParaRPr sz="1400" dirty="0">
              <a:latin typeface="DFKai-SB"/>
              <a:cs typeface="DFKai-SB"/>
            </a:endParaRPr>
          </a:p>
          <a:p>
            <a:pPr>
              <a:lnSpc>
                <a:spcPct val="100000"/>
              </a:lnSpc>
              <a:spcBef>
                <a:spcPts val="20"/>
              </a:spcBef>
            </a:pPr>
            <a:endParaRPr sz="1650" dirty="0">
              <a:latin typeface="Times New Roman"/>
              <a:cs typeface="Times New Roman"/>
            </a:endParaRPr>
          </a:p>
          <a:p>
            <a:pPr marL="12700">
              <a:lnSpc>
                <a:spcPct val="100000"/>
              </a:lnSpc>
            </a:pPr>
            <a:r>
              <a:rPr sz="1400" spc="-10" dirty="0">
                <a:latin typeface="DFKai-SB"/>
                <a:cs typeface="DFKai-SB"/>
              </a:rPr>
              <a:t>活動分</a:t>
            </a:r>
            <a:r>
              <a:rPr sz="1400" spc="5" dirty="0">
                <a:latin typeface="DFKai-SB"/>
                <a:cs typeface="DFKai-SB"/>
              </a:rPr>
              <a:t>類</a:t>
            </a:r>
            <a:r>
              <a:rPr sz="1400" spc="-10" dirty="0">
                <a:latin typeface="DFKai-SB"/>
                <a:cs typeface="DFKai-SB"/>
              </a:rPr>
              <a:t>解答</a:t>
            </a:r>
            <a:endParaRPr sz="1400" dirty="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1377915351"/>
              </p:ext>
            </p:extLst>
          </p:nvPr>
        </p:nvGraphicFramePr>
        <p:xfrm>
          <a:off x="1069847" y="1828787"/>
          <a:ext cx="5352285" cy="2688335"/>
        </p:xfrm>
        <a:graphic>
          <a:graphicData uri="http://schemas.openxmlformats.org/drawingml/2006/table">
            <a:tbl>
              <a:tblPr firstRow="1" bandRow="1">
                <a:tableStyleId>{2D5ABB26-0587-4C30-8999-92F81FD0307C}</a:tableStyleId>
              </a:tblPr>
              <a:tblGrid>
                <a:gridCol w="252990"/>
                <a:gridCol w="850392"/>
                <a:gridCol w="850392"/>
                <a:gridCol w="850392"/>
                <a:gridCol w="850391"/>
                <a:gridCol w="850391"/>
                <a:gridCol w="847337"/>
              </a:tblGrid>
              <a:tr h="496830">
                <a:tc>
                  <a:txBody>
                    <a:bodyPr/>
                    <a:lstStyle/>
                    <a:p>
                      <a:pPr marL="66675" marR="19685">
                        <a:lnSpc>
                          <a:spcPct val="108300"/>
                        </a:lnSpc>
                        <a:spcBef>
                          <a:spcPts val="165"/>
                        </a:spcBef>
                      </a:pPr>
                      <a:r>
                        <a:rPr sz="1200" dirty="0">
                          <a:latin typeface="DFKai-SB"/>
                          <a:cs typeface="DFKai-SB"/>
                        </a:rPr>
                        <a:t>類  型</a:t>
                      </a: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1080"/>
                        </a:spcBef>
                      </a:pPr>
                      <a:r>
                        <a:rPr sz="1200" dirty="0">
                          <a:latin typeface="DFKai-SB"/>
                          <a:cs typeface="DFKai-SB"/>
                        </a:rPr>
                        <a:t>R</a:t>
                      </a:r>
                      <a:r>
                        <a:rPr sz="1200" spc="-415" dirty="0">
                          <a:latin typeface="DFKai-SB"/>
                          <a:cs typeface="DFKai-SB"/>
                        </a:rPr>
                        <a:t> </a:t>
                      </a:r>
                      <a:r>
                        <a:rPr sz="1200" dirty="0">
                          <a:latin typeface="DFKai-SB"/>
                          <a:cs typeface="DFKai-SB"/>
                        </a:rPr>
                        <a:t>實際</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210185">
                        <a:lnSpc>
                          <a:spcPct val="100000"/>
                        </a:lnSpc>
                        <a:spcBef>
                          <a:spcPts val="1080"/>
                        </a:spcBef>
                      </a:pPr>
                      <a:r>
                        <a:rPr sz="1200" dirty="0">
                          <a:latin typeface="DFKai-SB"/>
                          <a:cs typeface="DFKai-SB"/>
                        </a:rPr>
                        <a:t>I</a:t>
                      </a:r>
                      <a:r>
                        <a:rPr sz="1200" spc="-415" dirty="0">
                          <a:latin typeface="DFKai-SB"/>
                          <a:cs typeface="DFKai-SB"/>
                        </a:rPr>
                        <a:t> </a:t>
                      </a:r>
                      <a:r>
                        <a:rPr sz="1200" dirty="0">
                          <a:latin typeface="DFKai-SB"/>
                          <a:cs typeface="DFKai-SB"/>
                        </a:rPr>
                        <a:t>研究</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210185">
                        <a:lnSpc>
                          <a:spcPct val="100000"/>
                        </a:lnSpc>
                        <a:spcBef>
                          <a:spcPts val="1080"/>
                        </a:spcBef>
                      </a:pPr>
                      <a:r>
                        <a:rPr sz="1200" dirty="0">
                          <a:latin typeface="DFKai-SB"/>
                          <a:cs typeface="DFKai-SB"/>
                        </a:rPr>
                        <a:t>A</a:t>
                      </a:r>
                      <a:r>
                        <a:rPr sz="1200" spc="-415" dirty="0">
                          <a:latin typeface="DFKai-SB"/>
                          <a:cs typeface="DFKai-SB"/>
                        </a:rPr>
                        <a:t> </a:t>
                      </a:r>
                      <a:r>
                        <a:rPr sz="1200" dirty="0">
                          <a:latin typeface="DFKai-SB"/>
                          <a:cs typeface="DFKai-SB"/>
                        </a:rPr>
                        <a:t>藝術</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1080"/>
                        </a:spcBef>
                      </a:pPr>
                      <a:r>
                        <a:rPr sz="1200" dirty="0">
                          <a:latin typeface="DFKai-SB"/>
                          <a:cs typeface="DFKai-SB"/>
                        </a:rPr>
                        <a:t>S</a:t>
                      </a:r>
                      <a:r>
                        <a:rPr sz="1200" spc="-415" dirty="0">
                          <a:latin typeface="DFKai-SB"/>
                          <a:cs typeface="DFKai-SB"/>
                        </a:rPr>
                        <a:t> </a:t>
                      </a:r>
                      <a:r>
                        <a:rPr sz="1200" dirty="0">
                          <a:latin typeface="DFKai-SB"/>
                          <a:cs typeface="DFKai-SB"/>
                        </a:rPr>
                        <a:t>社會</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210185">
                        <a:lnSpc>
                          <a:spcPct val="100000"/>
                        </a:lnSpc>
                        <a:spcBef>
                          <a:spcPts val="1080"/>
                        </a:spcBef>
                      </a:pPr>
                      <a:r>
                        <a:rPr sz="1200" dirty="0">
                          <a:latin typeface="DFKai-SB"/>
                          <a:cs typeface="DFKai-SB"/>
                        </a:rPr>
                        <a:t>E</a:t>
                      </a:r>
                      <a:r>
                        <a:rPr sz="1200" spc="-415" dirty="0">
                          <a:latin typeface="DFKai-SB"/>
                          <a:cs typeface="DFKai-SB"/>
                        </a:rPr>
                        <a:t> </a:t>
                      </a:r>
                      <a:r>
                        <a:rPr sz="1200" dirty="0">
                          <a:latin typeface="DFKai-SB"/>
                          <a:cs typeface="DFKai-SB"/>
                        </a:rPr>
                        <a:t>企業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210185">
                        <a:lnSpc>
                          <a:spcPct val="100000"/>
                        </a:lnSpc>
                        <a:spcBef>
                          <a:spcPts val="1080"/>
                        </a:spcBef>
                      </a:pPr>
                      <a:r>
                        <a:rPr sz="1200" dirty="0">
                          <a:latin typeface="DFKai-SB"/>
                          <a:cs typeface="DFKai-SB"/>
                        </a:rPr>
                        <a:t>C</a:t>
                      </a:r>
                      <a:r>
                        <a:rPr sz="1200" spc="-415" dirty="0">
                          <a:latin typeface="DFKai-SB"/>
                          <a:cs typeface="DFKai-SB"/>
                        </a:rPr>
                        <a:t> </a:t>
                      </a:r>
                      <a:r>
                        <a:rPr sz="1200" dirty="0">
                          <a:latin typeface="DFKai-SB"/>
                          <a:cs typeface="DFKai-SB"/>
                        </a:rPr>
                        <a:t>事務</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402336">
                <a:tc>
                  <a:txBody>
                    <a:bodyPr/>
                    <a:lstStyle/>
                    <a:p>
                      <a:pPr marL="66675">
                        <a:lnSpc>
                          <a:spcPts val="1370"/>
                        </a:lnSpc>
                      </a:pPr>
                      <a:r>
                        <a:rPr sz="1200" dirty="0">
                          <a:latin typeface="DFKai-SB"/>
                          <a:cs typeface="DFKai-SB"/>
                        </a:rPr>
                        <a:t>人</a:t>
                      </a:r>
                      <a:endParaRPr sz="1200">
                        <a:latin typeface="DFKai-SB"/>
                        <a:cs typeface="DFKai-SB"/>
                      </a:endParaRPr>
                    </a:p>
                    <a:p>
                      <a:pPr marL="66675">
                        <a:lnSpc>
                          <a:spcPct val="100000"/>
                        </a:lnSpc>
                        <a:spcBef>
                          <a:spcPts val="120"/>
                        </a:spcBef>
                      </a:pPr>
                      <a:r>
                        <a:rPr sz="1200" dirty="0">
                          <a:latin typeface="DFKai-SB"/>
                          <a:cs typeface="DFKai-SB"/>
                        </a:rPr>
                        <a:t>名</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695"/>
                        </a:spcBef>
                      </a:pPr>
                      <a:r>
                        <a:rPr sz="1200" dirty="0">
                          <a:latin typeface="DFKai-SB"/>
                          <a:cs typeface="DFKai-SB"/>
                        </a:rPr>
                        <a:t>阿基師</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191770">
                        <a:lnSpc>
                          <a:spcPct val="100000"/>
                        </a:lnSpc>
                        <a:spcBef>
                          <a:spcPts val="695"/>
                        </a:spcBef>
                      </a:pPr>
                      <a:r>
                        <a:rPr sz="1200" dirty="0">
                          <a:latin typeface="DFKai-SB"/>
                          <a:cs typeface="DFKai-SB"/>
                        </a:rPr>
                        <a:t>賈伯斯</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191770">
                        <a:lnSpc>
                          <a:spcPct val="100000"/>
                        </a:lnSpc>
                        <a:spcBef>
                          <a:spcPts val="695"/>
                        </a:spcBef>
                      </a:pPr>
                      <a:r>
                        <a:rPr sz="1200" dirty="0">
                          <a:latin typeface="DFKai-SB"/>
                          <a:cs typeface="DFKai-SB"/>
                        </a:rPr>
                        <a:t>五月天</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695"/>
                        </a:spcBef>
                      </a:pPr>
                      <a:r>
                        <a:rPr sz="1200" dirty="0">
                          <a:latin typeface="DFKai-SB"/>
                          <a:cs typeface="DFKai-SB"/>
                        </a:rPr>
                        <a:t>陳樹菊</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191770">
                        <a:lnSpc>
                          <a:spcPct val="100000"/>
                        </a:lnSpc>
                        <a:spcBef>
                          <a:spcPts val="695"/>
                        </a:spcBef>
                      </a:pPr>
                      <a:r>
                        <a:rPr sz="1200" dirty="0">
                          <a:latin typeface="DFKai-SB"/>
                          <a:cs typeface="DFKai-SB"/>
                        </a:rPr>
                        <a:t>郭台銘</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1370"/>
                        </a:lnSpc>
                      </a:pPr>
                      <a:r>
                        <a:rPr sz="1200" dirty="0">
                          <a:latin typeface="DFKai-SB"/>
                          <a:cs typeface="DFKai-SB"/>
                        </a:rPr>
                        <a:t>PARADA</a:t>
                      </a:r>
                      <a:endParaRPr sz="1200">
                        <a:latin typeface="DFKai-SB"/>
                        <a:cs typeface="DFKai-SB"/>
                      </a:endParaRPr>
                    </a:p>
                    <a:p>
                      <a:pPr algn="ctr">
                        <a:lnSpc>
                          <a:spcPct val="100000"/>
                        </a:lnSpc>
                        <a:spcBef>
                          <a:spcPts val="120"/>
                        </a:spcBef>
                      </a:pPr>
                      <a:r>
                        <a:rPr sz="1200" dirty="0">
                          <a:latin typeface="DFKai-SB"/>
                          <a:cs typeface="DFKai-SB"/>
                        </a:rPr>
                        <a:t>惡魔</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1789169">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66675" marR="19685" algn="just">
                        <a:lnSpc>
                          <a:spcPct val="108300"/>
                        </a:lnSpc>
                        <a:spcBef>
                          <a:spcPts val="960"/>
                        </a:spcBef>
                      </a:pPr>
                      <a:r>
                        <a:rPr sz="1200" dirty="0">
                          <a:latin typeface="DFKai-SB"/>
                          <a:cs typeface="DFKai-SB"/>
                        </a:rPr>
                        <a:t>活  動  清  單</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檢測線路</a:t>
                      </a:r>
                      <a:endParaRPr sz="1200">
                        <a:latin typeface="DFKai-SB"/>
                        <a:cs typeface="DFKai-SB"/>
                      </a:endParaRPr>
                    </a:p>
                    <a:p>
                      <a:pPr marL="63500">
                        <a:lnSpc>
                          <a:spcPct val="100000"/>
                        </a:lnSpc>
                        <a:spcBef>
                          <a:spcPts val="120"/>
                        </a:spcBef>
                      </a:pPr>
                      <a:r>
                        <a:rPr sz="1200" dirty="0">
                          <a:latin typeface="DFKai-SB"/>
                          <a:cs typeface="DFKai-SB"/>
                        </a:rPr>
                        <a:t>組裝電腦</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gn="just">
                        <a:lnSpc>
                          <a:spcPts val="1370"/>
                        </a:lnSpc>
                      </a:pPr>
                      <a:r>
                        <a:rPr sz="1200" spc="195" dirty="0">
                          <a:latin typeface="DFKai-SB"/>
                          <a:cs typeface="DFKai-SB"/>
                        </a:rPr>
                        <a:t>系統分析</a:t>
                      </a:r>
                      <a:r>
                        <a:rPr sz="1200" spc="-340" dirty="0">
                          <a:latin typeface="DFKai-SB"/>
                          <a:cs typeface="DFKai-SB"/>
                        </a:rPr>
                        <a:t> </a:t>
                      </a:r>
                      <a:endParaRPr sz="1200" dirty="0">
                        <a:latin typeface="DFKai-SB"/>
                        <a:cs typeface="DFKai-SB"/>
                      </a:endParaRPr>
                    </a:p>
                    <a:p>
                      <a:pPr marL="63500" algn="just">
                        <a:lnSpc>
                          <a:spcPct val="100000"/>
                        </a:lnSpc>
                        <a:spcBef>
                          <a:spcPts val="120"/>
                        </a:spcBef>
                      </a:pPr>
                      <a:r>
                        <a:rPr sz="1200" dirty="0" err="1" smtClean="0">
                          <a:latin typeface="DFKai-SB"/>
                          <a:cs typeface="DFKai-SB"/>
                        </a:rPr>
                        <a:t>與設計</a:t>
                      </a:r>
                      <a:endParaRPr lang="en-US" sz="1200" dirty="0" smtClean="0">
                        <a:latin typeface="DFKai-SB"/>
                        <a:cs typeface="DFKai-SB"/>
                      </a:endParaRPr>
                    </a:p>
                    <a:p>
                      <a:pPr marL="63500" algn="just">
                        <a:lnSpc>
                          <a:spcPct val="100000"/>
                        </a:lnSpc>
                        <a:spcBef>
                          <a:spcPts val="120"/>
                        </a:spcBef>
                      </a:pPr>
                      <a:r>
                        <a:rPr sz="1200" spc="195" dirty="0" err="1" smtClean="0">
                          <a:latin typeface="DFKai-SB"/>
                          <a:cs typeface="DFKai-SB"/>
                        </a:rPr>
                        <a:t>選修創新與創業管</a:t>
                      </a:r>
                      <a:r>
                        <a:rPr sz="1200" dirty="0" err="1" smtClean="0">
                          <a:latin typeface="DFKai-SB"/>
                          <a:cs typeface="DFKai-SB"/>
                        </a:rPr>
                        <a:t>理</a:t>
                      </a:r>
                      <a:endParaRPr lang="en-US" sz="1200" dirty="0" smtClean="0">
                        <a:latin typeface="DFKai-SB"/>
                        <a:cs typeface="DFKai-SB"/>
                      </a:endParaRPr>
                    </a:p>
                    <a:p>
                      <a:pPr marL="63500" algn="just">
                        <a:lnSpc>
                          <a:spcPct val="100000"/>
                        </a:lnSpc>
                        <a:spcBef>
                          <a:spcPts val="120"/>
                        </a:spcBef>
                      </a:pPr>
                      <a:r>
                        <a:rPr sz="1200" spc="195" dirty="0" err="1" smtClean="0">
                          <a:latin typeface="DFKai-SB"/>
                          <a:cs typeface="DFKai-SB"/>
                        </a:rPr>
                        <a:t>解決電腦</a:t>
                      </a:r>
                      <a:r>
                        <a:rPr sz="1200" dirty="0" err="1" smtClean="0">
                          <a:latin typeface="DFKai-SB"/>
                          <a:cs typeface="DFKai-SB"/>
                        </a:rPr>
                        <a:t>中毒</a:t>
                      </a:r>
                      <a:endParaRPr lang="en-US" sz="1200" dirty="0" smtClean="0">
                        <a:latin typeface="DFKai-SB"/>
                        <a:cs typeface="DFKai-SB"/>
                      </a:endParaRPr>
                    </a:p>
                    <a:p>
                      <a:pPr marL="63500" algn="just">
                        <a:lnSpc>
                          <a:spcPct val="100000"/>
                        </a:lnSpc>
                        <a:spcBef>
                          <a:spcPts val="120"/>
                        </a:spcBef>
                      </a:pPr>
                      <a:r>
                        <a:rPr sz="1200" spc="195" dirty="0" err="1" smtClean="0">
                          <a:latin typeface="DFKai-SB"/>
                          <a:cs typeface="DFKai-SB"/>
                        </a:rPr>
                        <a:t>主動給予</a:t>
                      </a:r>
                      <a:r>
                        <a:rPr sz="1200" dirty="0" err="1" smtClean="0">
                          <a:latin typeface="DFKai-SB"/>
                          <a:cs typeface="DFKai-SB"/>
                        </a:rPr>
                        <a:t>意見</a:t>
                      </a:r>
                      <a:endParaRPr sz="1200" dirty="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gn="just">
                        <a:lnSpc>
                          <a:spcPts val="1370"/>
                        </a:lnSpc>
                      </a:pPr>
                      <a:r>
                        <a:rPr sz="1200" spc="130" dirty="0" err="1" smtClean="0">
                          <a:latin typeface="DFKai-SB"/>
                          <a:cs typeface="DFKai-SB"/>
                        </a:rPr>
                        <a:t>遊戲軟體</a:t>
                      </a:r>
                      <a:r>
                        <a:rPr sz="1200" spc="-340" dirty="0" smtClean="0">
                          <a:latin typeface="DFKai-SB"/>
                          <a:cs typeface="DFKai-SB"/>
                        </a:rPr>
                        <a:t> </a:t>
                      </a:r>
                      <a:endParaRPr sz="1200" dirty="0">
                        <a:latin typeface="DFKai-SB"/>
                        <a:cs typeface="DFKai-SB"/>
                      </a:endParaRPr>
                    </a:p>
                    <a:p>
                      <a:pPr marL="63500" algn="just">
                        <a:lnSpc>
                          <a:spcPct val="100000"/>
                        </a:lnSpc>
                        <a:spcBef>
                          <a:spcPts val="120"/>
                        </a:spcBef>
                      </a:pPr>
                      <a:r>
                        <a:rPr sz="1200" dirty="0" err="1" smtClean="0">
                          <a:latin typeface="DFKai-SB"/>
                          <a:cs typeface="DFKai-SB"/>
                        </a:rPr>
                        <a:t>美編</a:t>
                      </a:r>
                      <a:endParaRPr lang="en-US" sz="1200" dirty="0" smtClean="0">
                        <a:latin typeface="DFKai-SB"/>
                        <a:cs typeface="DFKai-SB"/>
                      </a:endParaRPr>
                    </a:p>
                    <a:p>
                      <a:pPr marL="63500" algn="just">
                        <a:lnSpc>
                          <a:spcPct val="100000"/>
                        </a:lnSpc>
                        <a:spcBef>
                          <a:spcPts val="120"/>
                        </a:spcBef>
                      </a:pPr>
                      <a:r>
                        <a:rPr sz="1200" spc="195" dirty="0" err="1" smtClean="0">
                          <a:latin typeface="DFKai-SB"/>
                          <a:cs typeface="DFKai-SB"/>
                        </a:rPr>
                        <a:t>有很多設計程式的</a:t>
                      </a:r>
                      <a:r>
                        <a:rPr sz="1200" dirty="0" err="1" smtClean="0">
                          <a:latin typeface="DFKai-SB"/>
                          <a:cs typeface="DFKai-SB"/>
                        </a:rPr>
                        <a:t>點子</a:t>
                      </a:r>
                      <a:endParaRPr sz="1200" dirty="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gn="just">
                        <a:lnSpc>
                          <a:spcPts val="1370"/>
                        </a:lnSpc>
                      </a:pPr>
                      <a:r>
                        <a:rPr sz="1200" spc="195" dirty="0">
                          <a:latin typeface="DFKai-SB"/>
                          <a:cs typeface="DFKai-SB"/>
                        </a:rPr>
                        <a:t>擔任教學</a:t>
                      </a:r>
                      <a:r>
                        <a:rPr sz="1200" spc="-340" dirty="0">
                          <a:latin typeface="DFKai-SB"/>
                          <a:cs typeface="DFKai-SB"/>
                        </a:rPr>
                        <a:t> </a:t>
                      </a:r>
                      <a:endParaRPr sz="1200" dirty="0">
                        <a:latin typeface="DFKai-SB"/>
                        <a:cs typeface="DFKai-SB"/>
                      </a:endParaRPr>
                    </a:p>
                    <a:p>
                      <a:pPr marL="63500" algn="just">
                        <a:lnSpc>
                          <a:spcPct val="100000"/>
                        </a:lnSpc>
                        <a:spcBef>
                          <a:spcPts val="120"/>
                        </a:spcBef>
                      </a:pPr>
                      <a:r>
                        <a:rPr sz="1200" dirty="0" err="1" smtClean="0">
                          <a:latin typeface="DFKai-SB"/>
                          <a:cs typeface="DFKai-SB"/>
                        </a:rPr>
                        <a:t>助理</a:t>
                      </a:r>
                      <a:endParaRPr lang="en-US" sz="1200" dirty="0" smtClean="0">
                        <a:latin typeface="DFKai-SB"/>
                        <a:cs typeface="DFKai-SB"/>
                      </a:endParaRPr>
                    </a:p>
                    <a:p>
                      <a:pPr marL="63500" algn="just">
                        <a:lnSpc>
                          <a:spcPct val="100000"/>
                        </a:lnSpc>
                        <a:spcBef>
                          <a:spcPts val="120"/>
                        </a:spcBef>
                      </a:pPr>
                      <a:r>
                        <a:rPr sz="1200" spc="195" dirty="0" err="1" smtClean="0">
                          <a:latin typeface="DFKai-SB"/>
                          <a:cs typeface="DFKai-SB"/>
                        </a:rPr>
                        <a:t>到偏遠部落當電腦</a:t>
                      </a:r>
                      <a:r>
                        <a:rPr sz="1200" dirty="0" err="1" smtClean="0">
                          <a:latin typeface="DFKai-SB"/>
                          <a:cs typeface="DFKai-SB"/>
                        </a:rPr>
                        <a:t>小老師</a:t>
                      </a:r>
                      <a:endParaRPr sz="1200" dirty="0">
                        <a:latin typeface="DFKai-SB"/>
                        <a:cs typeface="DFKai-SB"/>
                      </a:endParaRPr>
                    </a:p>
                    <a:p>
                      <a:pPr marL="63500" marR="28575" algn="just">
                        <a:lnSpc>
                          <a:spcPct val="108300"/>
                        </a:lnSpc>
                      </a:pPr>
                      <a:r>
                        <a:rPr sz="1200" spc="195" dirty="0">
                          <a:latin typeface="DFKai-SB"/>
                          <a:cs typeface="DFKai-SB"/>
                        </a:rPr>
                        <a:t>協助同學  </a:t>
                      </a:r>
                      <a:r>
                        <a:rPr sz="1200" dirty="0">
                          <a:latin typeface="DFKai-SB"/>
                          <a:cs typeface="DFKai-SB"/>
                        </a:rPr>
                        <a:t>課業</a:t>
                      </a: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spc="195" dirty="0">
                          <a:latin typeface="DFKai-SB"/>
                          <a:cs typeface="DFKai-SB"/>
                        </a:rPr>
                        <a:t>電腦競賽</a:t>
                      </a:r>
                      <a:r>
                        <a:rPr sz="1200" spc="-340" dirty="0">
                          <a:latin typeface="DFKai-SB"/>
                          <a:cs typeface="DFKai-SB"/>
                        </a:rPr>
                        <a:t> </a:t>
                      </a:r>
                      <a:endParaRPr sz="1200" dirty="0">
                        <a:latin typeface="DFKai-SB"/>
                        <a:cs typeface="DFKai-SB"/>
                      </a:endParaRPr>
                    </a:p>
                    <a:p>
                      <a:pPr marL="63500" marR="28575">
                        <a:lnSpc>
                          <a:spcPct val="108300"/>
                        </a:lnSpc>
                      </a:pPr>
                      <a:r>
                        <a:rPr sz="1200" dirty="0">
                          <a:latin typeface="DFKai-SB"/>
                          <a:cs typeface="DFKai-SB"/>
                        </a:rPr>
                        <a:t>擔任隊長  </a:t>
                      </a:r>
                      <a:r>
                        <a:rPr sz="1200" spc="195" dirty="0" err="1">
                          <a:latin typeface="DFKai-SB"/>
                          <a:cs typeface="DFKai-SB"/>
                        </a:rPr>
                        <a:t>擔任專題</a:t>
                      </a:r>
                      <a:r>
                        <a:rPr sz="1200" spc="195" dirty="0">
                          <a:latin typeface="DFKai-SB"/>
                          <a:cs typeface="DFKai-SB"/>
                        </a:rPr>
                        <a:t>  </a:t>
                      </a:r>
                      <a:r>
                        <a:rPr sz="1200" dirty="0" err="1" smtClean="0">
                          <a:latin typeface="DFKai-SB"/>
                          <a:cs typeface="DFKai-SB"/>
                        </a:rPr>
                        <a:t>組長</a:t>
                      </a:r>
                      <a:endParaRPr lang="en-US" sz="1200" dirty="0" smtClean="0">
                        <a:latin typeface="DFKai-SB"/>
                        <a:cs typeface="DFKai-SB"/>
                      </a:endParaRPr>
                    </a:p>
                    <a:p>
                      <a:pPr marL="63500" marR="28575">
                        <a:lnSpc>
                          <a:spcPct val="108300"/>
                        </a:lnSpc>
                      </a:pPr>
                      <a:r>
                        <a:rPr sz="1200" spc="195" dirty="0" err="1" smtClean="0">
                          <a:latin typeface="DFKai-SB"/>
                          <a:cs typeface="DFKai-SB"/>
                        </a:rPr>
                        <a:t>在團體中習慣擔任</a:t>
                      </a:r>
                      <a:r>
                        <a:rPr sz="1200" dirty="0" err="1" smtClean="0">
                          <a:latin typeface="DFKai-SB"/>
                          <a:cs typeface="DFKai-SB"/>
                        </a:rPr>
                        <a:t>領導人</a:t>
                      </a:r>
                      <a:endParaRPr sz="1200" dirty="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spc="195" dirty="0">
                          <a:latin typeface="DFKai-SB"/>
                          <a:cs typeface="DFKai-SB"/>
                        </a:rPr>
                        <a:t>整理系統</a:t>
                      </a:r>
                      <a:r>
                        <a:rPr sz="1200" spc="-340" dirty="0">
                          <a:latin typeface="DFKai-SB"/>
                          <a:cs typeface="DFKai-SB"/>
                        </a:rPr>
                        <a:t> </a:t>
                      </a:r>
                      <a:endParaRPr sz="1200" dirty="0">
                        <a:latin typeface="DFKai-SB"/>
                        <a:cs typeface="DFKai-SB"/>
                      </a:endParaRPr>
                    </a:p>
                    <a:p>
                      <a:pPr marL="63500">
                        <a:lnSpc>
                          <a:spcPct val="100000"/>
                        </a:lnSpc>
                        <a:spcBef>
                          <a:spcPts val="120"/>
                        </a:spcBef>
                      </a:pPr>
                      <a:r>
                        <a:rPr sz="1200" dirty="0" err="1" smtClean="0">
                          <a:latin typeface="DFKai-SB"/>
                          <a:cs typeface="DFKai-SB"/>
                        </a:rPr>
                        <a:t>資料</a:t>
                      </a:r>
                      <a:endParaRPr lang="en-US" sz="1200" dirty="0" smtClean="0">
                        <a:latin typeface="DFKai-SB"/>
                        <a:cs typeface="DFKai-SB"/>
                      </a:endParaRPr>
                    </a:p>
                    <a:p>
                      <a:pPr marL="63500">
                        <a:lnSpc>
                          <a:spcPct val="100000"/>
                        </a:lnSpc>
                        <a:spcBef>
                          <a:spcPts val="120"/>
                        </a:spcBef>
                      </a:pPr>
                      <a:r>
                        <a:rPr sz="1200" spc="195" dirty="0" err="1" smtClean="0">
                          <a:latin typeface="DFKai-SB"/>
                          <a:cs typeface="DFKai-SB"/>
                        </a:rPr>
                        <a:t>當學會的</a:t>
                      </a:r>
                      <a:r>
                        <a:rPr sz="1200" dirty="0" err="1" smtClean="0">
                          <a:latin typeface="DFKai-SB"/>
                          <a:cs typeface="DFKai-SB"/>
                        </a:rPr>
                        <a:t>總務</a:t>
                      </a:r>
                      <a:endParaRPr sz="1200" dirty="0">
                        <a:latin typeface="DFKai-SB"/>
                        <a:cs typeface="DFKai-SB"/>
                      </a:endParaRPr>
                    </a:p>
                    <a:p>
                      <a:pPr marL="63500" marR="25400">
                        <a:lnSpc>
                          <a:spcPct val="108300"/>
                        </a:lnSpc>
                      </a:pPr>
                      <a:r>
                        <a:rPr sz="1200" spc="195" dirty="0">
                          <a:latin typeface="DFKai-SB"/>
                          <a:cs typeface="DFKai-SB"/>
                        </a:rPr>
                        <a:t>測試程式  </a:t>
                      </a:r>
                      <a:r>
                        <a:rPr sz="1200" dirty="0">
                          <a:latin typeface="DFKai-SB"/>
                          <a:cs typeface="DFKai-SB"/>
                        </a:rPr>
                        <a:t>找出</a:t>
                      </a:r>
                      <a:r>
                        <a:rPr sz="1200" spc="-415" dirty="0">
                          <a:latin typeface="DFKai-SB"/>
                          <a:cs typeface="DFKai-SB"/>
                        </a:rPr>
                        <a:t> </a:t>
                      </a:r>
                      <a:r>
                        <a:rPr sz="1200" dirty="0">
                          <a:latin typeface="DFKai-SB"/>
                          <a:cs typeface="DFKai-SB"/>
                        </a:rPr>
                        <a:t>BUG</a:t>
                      </a: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bl>
          </a:graphicData>
        </a:graphic>
      </p:graphicFrame>
      <p:graphicFrame>
        <p:nvGraphicFramePr>
          <p:cNvPr id="4" name="object 4"/>
          <p:cNvGraphicFramePr>
            <a:graphicFrameLocks noGrp="1"/>
          </p:cNvGraphicFramePr>
          <p:nvPr/>
        </p:nvGraphicFramePr>
        <p:xfrm>
          <a:off x="1069847" y="4980431"/>
          <a:ext cx="5291333" cy="2115302"/>
        </p:xfrm>
        <a:graphic>
          <a:graphicData uri="http://schemas.openxmlformats.org/drawingml/2006/table">
            <a:tbl>
              <a:tblPr firstRow="1" bandRow="1">
                <a:tableStyleId>{2D5ABB26-0587-4C30-8999-92F81FD0307C}</a:tableStyleId>
              </a:tblPr>
              <a:tblGrid>
                <a:gridCol w="2246382"/>
                <a:gridCol w="344417"/>
                <a:gridCol w="2368296"/>
                <a:gridCol w="332238"/>
              </a:tblGrid>
              <a:tr h="234695">
                <a:tc>
                  <a:txBody>
                    <a:bodyPr/>
                    <a:lstStyle/>
                    <a:p>
                      <a:pPr marL="66675">
                        <a:lnSpc>
                          <a:spcPct val="100000"/>
                        </a:lnSpc>
                        <a:spcBef>
                          <a:spcPts val="70"/>
                        </a:spcBef>
                      </a:pPr>
                      <a:r>
                        <a:rPr sz="1200" dirty="0">
                          <a:latin typeface="DFKai-SB"/>
                          <a:cs typeface="DFKai-SB"/>
                        </a:rPr>
                        <a:t>擔任教學助理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R="43815" algn="ctr">
                        <a:lnSpc>
                          <a:spcPct val="100000"/>
                        </a:lnSpc>
                        <a:spcBef>
                          <a:spcPts val="70"/>
                        </a:spcBef>
                      </a:pPr>
                      <a:r>
                        <a:rPr sz="1200" dirty="0">
                          <a:latin typeface="DFKai-SB"/>
                          <a:cs typeface="DFKai-SB"/>
                        </a:rPr>
                        <a:t>Ｓ</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解決電腦中毒</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Ｉ</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7744">
                <a:tc>
                  <a:txBody>
                    <a:bodyPr/>
                    <a:lstStyle/>
                    <a:p>
                      <a:pPr marL="66675">
                        <a:lnSpc>
                          <a:spcPct val="100000"/>
                        </a:lnSpc>
                        <a:spcBef>
                          <a:spcPts val="95"/>
                        </a:spcBef>
                      </a:pPr>
                      <a:r>
                        <a:rPr sz="1200" dirty="0">
                          <a:latin typeface="DFKai-SB"/>
                          <a:cs typeface="DFKai-SB"/>
                        </a:rPr>
                        <a:t>檢測線路</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R="43815" algn="ctr">
                        <a:lnSpc>
                          <a:spcPct val="100000"/>
                        </a:lnSpc>
                        <a:spcBef>
                          <a:spcPts val="95"/>
                        </a:spcBef>
                      </a:pPr>
                      <a:r>
                        <a:rPr sz="1200" dirty="0">
                          <a:latin typeface="DFKai-SB"/>
                          <a:cs typeface="DFKai-SB"/>
                        </a:rPr>
                        <a:t>Ｒ</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95"/>
                        </a:spcBef>
                      </a:pPr>
                      <a:r>
                        <a:rPr sz="1200" dirty="0">
                          <a:latin typeface="DFKai-SB"/>
                          <a:cs typeface="DFKai-SB"/>
                        </a:rPr>
                        <a:t>測試程式找出</a:t>
                      </a:r>
                      <a:r>
                        <a:rPr sz="1200" spc="-415" dirty="0">
                          <a:latin typeface="DFKai-SB"/>
                          <a:cs typeface="DFKai-SB"/>
                        </a:rPr>
                        <a:t> </a:t>
                      </a:r>
                      <a:r>
                        <a:rPr sz="1200" dirty="0">
                          <a:latin typeface="DFKai-SB"/>
                          <a:cs typeface="DFKai-SB"/>
                        </a:rPr>
                        <a:t>BUG</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95"/>
                        </a:spcBef>
                      </a:pPr>
                      <a:r>
                        <a:rPr sz="1200" dirty="0">
                          <a:latin typeface="DFKai-SB"/>
                          <a:cs typeface="DFKai-SB"/>
                        </a:rPr>
                        <a:t>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整理系統資料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R="43815" algn="ctr">
                        <a:lnSpc>
                          <a:spcPct val="100000"/>
                        </a:lnSpc>
                        <a:spcBef>
                          <a:spcPts val="70"/>
                        </a:spcBef>
                      </a:pPr>
                      <a:r>
                        <a:rPr sz="1200" dirty="0">
                          <a:latin typeface="DFKai-SB"/>
                          <a:cs typeface="DFKai-SB"/>
                        </a:rPr>
                        <a:t>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到偏遠部落當電腦小老師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Ｓ</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電腦競賽擔任隊長</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R="43815" algn="ctr">
                        <a:lnSpc>
                          <a:spcPct val="100000"/>
                        </a:lnSpc>
                        <a:spcBef>
                          <a:spcPts val="70"/>
                        </a:spcBef>
                      </a:pPr>
                      <a:r>
                        <a:rPr sz="1200" dirty="0">
                          <a:latin typeface="DFKai-SB"/>
                          <a:cs typeface="DFKai-SB"/>
                        </a:rPr>
                        <a:t>Ｅ</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主動給予意見</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Ｉ</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系統分析與設計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R="43815" algn="ctr">
                        <a:lnSpc>
                          <a:spcPct val="100000"/>
                        </a:lnSpc>
                        <a:spcBef>
                          <a:spcPts val="70"/>
                        </a:spcBef>
                      </a:pPr>
                      <a:r>
                        <a:rPr sz="1200" dirty="0">
                          <a:latin typeface="DFKai-SB"/>
                          <a:cs typeface="DFKai-SB"/>
                        </a:rPr>
                        <a:t>Ｉ</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有很多設計程式的點子</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Ａ</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組裝電腦</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R="43815" algn="ctr">
                        <a:lnSpc>
                          <a:spcPct val="100000"/>
                        </a:lnSpc>
                        <a:spcBef>
                          <a:spcPts val="70"/>
                        </a:spcBef>
                      </a:pPr>
                      <a:r>
                        <a:rPr sz="1200" dirty="0">
                          <a:latin typeface="DFKai-SB"/>
                          <a:cs typeface="DFKai-SB"/>
                        </a:rPr>
                        <a:t>Ｒ</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擔任專題組長</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Ｅ</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選修創新與創業管理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R="43815" algn="ctr">
                        <a:lnSpc>
                          <a:spcPct val="100000"/>
                        </a:lnSpc>
                        <a:spcBef>
                          <a:spcPts val="70"/>
                        </a:spcBef>
                      </a:pPr>
                      <a:r>
                        <a:rPr sz="1200" dirty="0">
                          <a:latin typeface="DFKai-SB"/>
                          <a:cs typeface="DFKai-SB"/>
                        </a:rPr>
                        <a:t>Ｉ</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在團體中習慣擔任領導人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Ｅ</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遊戲軟體美編</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R="43815" algn="ctr">
                        <a:lnSpc>
                          <a:spcPct val="100000"/>
                        </a:lnSpc>
                        <a:spcBef>
                          <a:spcPts val="70"/>
                        </a:spcBef>
                      </a:pPr>
                      <a:r>
                        <a:rPr sz="1200" dirty="0">
                          <a:latin typeface="DFKai-SB"/>
                          <a:cs typeface="DFKai-SB"/>
                        </a:rPr>
                        <a:t>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協助同學課業</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Ｓ</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當學會的總務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R="43815" algn="ctr">
                        <a:lnSpc>
                          <a:spcPct val="100000"/>
                        </a:lnSpc>
                        <a:spcBef>
                          <a:spcPts val="70"/>
                        </a:spcBef>
                      </a:pPr>
                      <a:r>
                        <a:rPr sz="1200" dirty="0">
                          <a:latin typeface="DFKai-SB"/>
                          <a:cs typeface="DFKai-SB"/>
                        </a:rPr>
                        <a:t>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01615" cy="8948475"/>
          </a:xfrm>
          <a:prstGeom prst="rect">
            <a:avLst/>
          </a:prstGeom>
        </p:spPr>
        <p:txBody>
          <a:bodyPr vert="horz" wrap="square" lIns="0" tIns="0" rIns="0" bIns="0" rtlCol="0">
            <a:spAutoFit/>
          </a:bodyPr>
          <a:lstStyle/>
          <a:p>
            <a:pPr marL="1670685">
              <a:lnSpc>
                <a:spcPct val="100000"/>
              </a:lnSpc>
            </a:pPr>
            <a:r>
              <a:rPr sz="1400" b="1" spc="-5" dirty="0">
                <a:latin typeface="DFKai-SB"/>
                <a:cs typeface="DFKai-SB"/>
              </a:rPr>
              <a:t>「自我探索」大單元簡介</a:t>
            </a:r>
            <a:endParaRPr sz="1400" dirty="0">
              <a:latin typeface="DFKai-SB"/>
              <a:cs typeface="DFKai-SB"/>
            </a:endParaRPr>
          </a:p>
          <a:p>
            <a:pPr>
              <a:lnSpc>
                <a:spcPct val="100000"/>
              </a:lnSpc>
            </a:pPr>
            <a:endParaRPr sz="1400" dirty="0">
              <a:latin typeface="Times New Roman"/>
              <a:cs typeface="Times New Roman"/>
            </a:endParaRPr>
          </a:p>
          <a:p>
            <a:pPr marL="12700" marR="708660">
              <a:lnSpc>
                <a:spcPct val="139200"/>
              </a:lnSpc>
              <a:spcBef>
                <a:spcPts val="1145"/>
              </a:spcBef>
              <a:tabLst>
                <a:tab pos="621665" algn="l"/>
              </a:tabLst>
            </a:pPr>
            <a:r>
              <a:rPr sz="1200" dirty="0">
                <a:latin typeface="DFKai-SB"/>
                <a:cs typeface="DFKai-SB"/>
              </a:rPr>
              <a:t>劉淑慧	彰化師範大學輔導與諮商學系教授兼華人生涯研究中心主任  陳斐娟	雲林科技大學技職教育研究所副教授兼諮商輔導中心主任  許鶯珠	交通大學教育研究所副教授</a:t>
            </a:r>
          </a:p>
          <a:p>
            <a:pPr marL="12700" marR="1775460">
              <a:lnSpc>
                <a:spcPct val="138300"/>
              </a:lnSpc>
              <a:tabLst>
                <a:tab pos="621665" algn="l"/>
              </a:tabLst>
            </a:pPr>
            <a:r>
              <a:rPr sz="1200" dirty="0">
                <a:latin typeface="DFKai-SB"/>
                <a:cs typeface="DFKai-SB"/>
              </a:rPr>
              <a:t>吳淑禎	</a:t>
            </a:r>
            <a:r>
              <a:rPr sz="1200" dirty="0" err="1">
                <a:latin typeface="DFKai-SB"/>
                <a:cs typeface="DFKai-SB"/>
              </a:rPr>
              <a:t>台灣師大師資培育與就業輔導處副教授</a:t>
            </a:r>
            <a:r>
              <a:rPr sz="1200" dirty="0">
                <a:latin typeface="DFKai-SB"/>
                <a:cs typeface="DFKai-SB"/>
              </a:rPr>
              <a:t>  </a:t>
            </a:r>
            <a:endParaRPr lang="en-US" sz="1200" dirty="0" smtClean="0">
              <a:latin typeface="DFKai-SB"/>
              <a:cs typeface="DFKai-SB"/>
            </a:endParaRPr>
          </a:p>
          <a:p>
            <a:pPr marL="12700" marR="1775460">
              <a:lnSpc>
                <a:spcPct val="138300"/>
              </a:lnSpc>
              <a:tabLst>
                <a:tab pos="621665" algn="l"/>
              </a:tabLst>
            </a:pPr>
            <a:r>
              <a:rPr sz="1200" dirty="0" err="1" smtClean="0">
                <a:latin typeface="DFKai-SB"/>
                <a:cs typeface="DFKai-SB"/>
              </a:rPr>
              <a:t>洪雅鳳</a:t>
            </a:r>
            <a:r>
              <a:rPr sz="1200" dirty="0">
                <a:latin typeface="DFKai-SB"/>
                <a:cs typeface="DFKai-SB"/>
              </a:rPr>
              <a:t>	臺中教育大學諮商與應用心理學系助理教授</a:t>
            </a:r>
          </a:p>
          <a:p>
            <a:pPr marL="12700">
              <a:lnSpc>
                <a:spcPct val="100000"/>
              </a:lnSpc>
              <a:spcBef>
                <a:spcPts val="575"/>
              </a:spcBef>
              <a:tabLst>
                <a:tab pos="621665" algn="l"/>
              </a:tabLst>
            </a:pPr>
            <a:r>
              <a:rPr sz="1200" dirty="0">
                <a:latin typeface="DFKai-SB"/>
                <a:cs typeface="DFKai-SB"/>
              </a:rPr>
              <a:t>楊育儀	嘉義師範大學輔導與諮商學系助理教授</a:t>
            </a:r>
          </a:p>
          <a:p>
            <a:pPr marL="12700">
              <a:lnSpc>
                <a:spcPct val="100000"/>
              </a:lnSpc>
              <a:spcBef>
                <a:spcPts val="550"/>
              </a:spcBef>
              <a:tabLst>
                <a:tab pos="621665" algn="l"/>
              </a:tabLst>
            </a:pPr>
            <a:r>
              <a:rPr sz="1200" dirty="0">
                <a:latin typeface="DFKai-SB"/>
                <a:cs typeface="DFKai-SB"/>
              </a:rPr>
              <a:t>許菊芬	國立彰化師範大學華人生涯研究中心諮商心理師</a:t>
            </a:r>
          </a:p>
          <a:p>
            <a:pPr>
              <a:lnSpc>
                <a:spcPct val="100000"/>
              </a:lnSpc>
            </a:pPr>
            <a:endParaRPr sz="1200" dirty="0">
              <a:latin typeface="Times New Roman"/>
              <a:cs typeface="Times New Roman"/>
            </a:endParaRPr>
          </a:p>
          <a:p>
            <a:pPr>
              <a:lnSpc>
                <a:spcPct val="100000"/>
              </a:lnSpc>
              <a:spcBef>
                <a:spcPts val="20"/>
              </a:spcBef>
            </a:pPr>
            <a:endParaRPr sz="1600" dirty="0">
              <a:latin typeface="Times New Roman"/>
              <a:cs typeface="Times New Roman"/>
            </a:endParaRPr>
          </a:p>
          <a:p>
            <a:pPr marL="12700">
              <a:lnSpc>
                <a:spcPct val="100000"/>
              </a:lnSpc>
            </a:pPr>
            <a:r>
              <a:rPr sz="1200" b="1" spc="-5" dirty="0">
                <a:latin typeface="DFKai-SB"/>
                <a:cs typeface="DFKai-SB"/>
              </a:rPr>
              <a:t>一、設計理念</a:t>
            </a:r>
            <a:endParaRPr sz="1200" dirty="0">
              <a:latin typeface="DFKai-SB"/>
              <a:cs typeface="DFKai-SB"/>
            </a:endParaRPr>
          </a:p>
          <a:p>
            <a:pPr marL="12700" marR="5080" indent="304800">
              <a:lnSpc>
                <a:spcPct val="140000"/>
              </a:lnSpc>
              <a:spcBef>
                <a:spcPts val="885"/>
              </a:spcBef>
            </a:pPr>
            <a:r>
              <a:rPr sz="1200" dirty="0">
                <a:latin typeface="DFKai-SB"/>
                <a:cs typeface="DFKai-SB"/>
              </a:rPr>
              <a:t>自我探索主題的核心目標在協助學生提升掌控</a:t>
            </a:r>
            <a:r>
              <a:rPr sz="1200" spc="-75" dirty="0">
                <a:latin typeface="DFKai-SB"/>
                <a:cs typeface="DFKai-SB"/>
              </a:rPr>
              <a:t>力、</a:t>
            </a:r>
            <a:r>
              <a:rPr sz="1200" dirty="0">
                <a:latin typeface="DFKai-SB"/>
                <a:cs typeface="DFKai-SB"/>
              </a:rPr>
              <a:t>執行</a:t>
            </a:r>
            <a:r>
              <a:rPr sz="1200" spc="-75" dirty="0">
                <a:latin typeface="DFKai-SB"/>
                <a:cs typeface="DFKai-SB"/>
              </a:rPr>
              <a:t>力、</a:t>
            </a:r>
            <a:r>
              <a:rPr sz="1200" dirty="0">
                <a:latin typeface="DFKai-SB"/>
                <a:cs typeface="DFKai-SB"/>
              </a:rPr>
              <a:t>建構</a:t>
            </a:r>
            <a:r>
              <a:rPr sz="1200" spc="-100" dirty="0">
                <a:latin typeface="DFKai-SB"/>
                <a:cs typeface="DFKai-SB"/>
              </a:rPr>
              <a:t>力</a:t>
            </a:r>
            <a:r>
              <a:rPr sz="1200" spc="-75" dirty="0">
                <a:latin typeface="DFKai-SB"/>
                <a:cs typeface="DFKai-SB"/>
              </a:rPr>
              <a:t>、</a:t>
            </a:r>
            <a:r>
              <a:rPr sz="1200" dirty="0">
                <a:latin typeface="DFKai-SB"/>
                <a:cs typeface="DFKai-SB"/>
              </a:rPr>
              <a:t>開放力  和生命力等生涯素養（career</a:t>
            </a:r>
            <a:r>
              <a:rPr sz="1200" spc="-100" dirty="0">
                <a:latin typeface="DFKai-SB"/>
                <a:cs typeface="DFKai-SB"/>
              </a:rPr>
              <a:t> </a:t>
            </a:r>
            <a:r>
              <a:rPr sz="1200" dirty="0">
                <a:latin typeface="DFKai-SB"/>
                <a:cs typeface="DFKai-SB"/>
              </a:rPr>
              <a:t>literacy）達成下列生涯發展任務：</a:t>
            </a:r>
          </a:p>
          <a:p>
            <a:pPr marL="640080" marR="5080" indent="-268605" algn="just">
              <a:lnSpc>
                <a:spcPct val="140000"/>
              </a:lnSpc>
              <a:spcBef>
                <a:spcPts val="860"/>
              </a:spcBef>
            </a:pPr>
            <a:r>
              <a:rPr sz="1200" dirty="0">
                <a:latin typeface="DFKai-SB"/>
                <a:cs typeface="DFKai-SB"/>
              </a:rPr>
              <a:t>1. </a:t>
            </a:r>
            <a:r>
              <a:rPr sz="1200" spc="20" dirty="0">
                <a:latin typeface="DFKai-SB"/>
                <a:cs typeface="DFKai-SB"/>
              </a:rPr>
              <a:t>發掘志趣熱情：透過客觀心理評量與主觀生活經驗，觀察與反思個人  </a:t>
            </a:r>
            <a:r>
              <a:rPr sz="1200" dirty="0">
                <a:latin typeface="DFKai-SB"/>
                <a:cs typeface="DFKai-SB"/>
              </a:rPr>
              <a:t>特質傾向，據以發掘志趣熱情。</a:t>
            </a:r>
          </a:p>
          <a:p>
            <a:pPr marL="640080" marR="5080" indent="-268605" algn="just">
              <a:lnSpc>
                <a:spcPct val="139200"/>
              </a:lnSpc>
              <a:spcBef>
                <a:spcPts val="900"/>
              </a:spcBef>
            </a:pPr>
            <a:r>
              <a:rPr sz="1200" dirty="0">
                <a:latin typeface="DFKai-SB"/>
                <a:cs typeface="DFKai-SB"/>
              </a:rPr>
              <a:t>2. </a:t>
            </a:r>
            <a:r>
              <a:rPr sz="1200" spc="20" dirty="0">
                <a:latin typeface="DFKai-SB"/>
                <a:cs typeface="DFKai-SB"/>
              </a:rPr>
              <a:t>建立才幹資產：掌握學習資源與方法，培養基本素養、博雅素養、學  </a:t>
            </a:r>
            <a:r>
              <a:rPr sz="1200" spc="15" dirty="0">
                <a:latin typeface="DFKai-SB"/>
                <a:cs typeface="DFKai-SB"/>
              </a:rPr>
              <a:t>習創新力、職場軟實力、專業硬實力等才幹資產，並發展出個人特色  </a:t>
            </a:r>
            <a:r>
              <a:rPr sz="1200" dirty="0">
                <a:latin typeface="DFKai-SB"/>
                <a:cs typeface="DFKai-SB"/>
              </a:rPr>
              <a:t>與優勢，據以做為生涯願景的憑藉。</a:t>
            </a:r>
          </a:p>
          <a:p>
            <a:pPr marL="640080" marR="5080" indent="-268605" algn="just">
              <a:lnSpc>
                <a:spcPct val="139400"/>
              </a:lnSpc>
              <a:spcBef>
                <a:spcPts val="869"/>
              </a:spcBef>
            </a:pPr>
            <a:r>
              <a:rPr sz="1200" dirty="0">
                <a:latin typeface="DFKai-SB"/>
                <a:cs typeface="DFKai-SB"/>
              </a:rPr>
              <a:t>3. </a:t>
            </a:r>
            <a:r>
              <a:rPr sz="1200" spc="20" dirty="0">
                <a:latin typeface="DFKai-SB"/>
                <a:cs typeface="DFKai-SB"/>
              </a:rPr>
              <a:t>掌握資源網絡：藉由搜尋與掌握多元的學習、工作與生活資源，發掘  </a:t>
            </a:r>
            <a:r>
              <a:rPr sz="1200" spc="15" dirty="0">
                <a:latin typeface="DFKai-SB"/>
                <a:cs typeface="DFKai-SB"/>
              </a:rPr>
              <a:t>有助生涯發展（例如帶來學習或工作機會）的各種機會與管道；以及  藉由溝通、人際、政治、組織等技能建立與維持有助生涯發展的人際  </a:t>
            </a:r>
            <a:r>
              <a:rPr sz="1200" dirty="0">
                <a:latin typeface="DFKai-SB"/>
                <a:cs typeface="DFKai-SB"/>
              </a:rPr>
              <a:t>網絡。</a:t>
            </a:r>
          </a:p>
          <a:p>
            <a:pPr marL="640080" marR="5080" indent="-268605" algn="just">
              <a:lnSpc>
                <a:spcPct val="140000"/>
              </a:lnSpc>
              <a:spcBef>
                <a:spcPts val="865"/>
              </a:spcBef>
            </a:pPr>
            <a:r>
              <a:rPr sz="1200" dirty="0">
                <a:latin typeface="DFKai-SB"/>
                <a:cs typeface="DFKai-SB"/>
              </a:rPr>
              <a:t>4. </a:t>
            </a:r>
            <a:r>
              <a:rPr sz="1200" spc="20" dirty="0">
                <a:latin typeface="DFKai-SB"/>
                <a:cs typeface="DFKai-SB"/>
              </a:rPr>
              <a:t>勾勒生涯願景：在教育或職業環境脈絡中，勾勒出呼應個人志趣熱情  </a:t>
            </a:r>
            <a:r>
              <a:rPr sz="1200" dirty="0">
                <a:latin typeface="DFKai-SB"/>
                <a:cs typeface="DFKai-SB"/>
              </a:rPr>
              <a:t>與才幹資產以及照顧群體需求與福祉的生涯願景。</a:t>
            </a:r>
          </a:p>
          <a:p>
            <a:pPr marL="640080" marR="5080" indent="-268605" algn="just">
              <a:lnSpc>
                <a:spcPct val="139400"/>
              </a:lnSpc>
              <a:spcBef>
                <a:spcPts val="869"/>
              </a:spcBef>
            </a:pPr>
            <a:r>
              <a:rPr sz="1200" dirty="0">
                <a:latin typeface="DFKai-SB"/>
                <a:cs typeface="DFKai-SB"/>
              </a:rPr>
              <a:t>5. </a:t>
            </a:r>
            <a:r>
              <a:rPr sz="1200" spc="20" dirty="0">
                <a:latin typeface="DFKai-SB"/>
                <a:cs typeface="DFKai-SB"/>
              </a:rPr>
              <a:t>持續建構調整：持續關注自己的生涯發展，應用個人生涯籌劃策略與  </a:t>
            </a:r>
            <a:r>
              <a:rPr sz="1200" spc="15" dirty="0">
                <a:latin typeface="DFKai-SB"/>
                <a:cs typeface="DFKai-SB"/>
              </a:rPr>
              <a:t>管理方法來探索與實踐自己的生涯願景，在此歷程中欣賞與享受各種  預期和非預期的經驗，並時時反思與調整生涯願景或生涯管理與實踐  </a:t>
            </a:r>
            <a:r>
              <a:rPr sz="1200" dirty="0">
                <a:latin typeface="DFKai-SB"/>
                <a:cs typeface="DFKai-SB"/>
              </a:rPr>
              <a:t>方法。</a:t>
            </a:r>
          </a:p>
          <a:p>
            <a:pPr marL="12700" marR="5080" indent="304800">
              <a:lnSpc>
                <a:spcPct val="140000"/>
              </a:lnSpc>
              <a:spcBef>
                <a:spcPts val="865"/>
              </a:spcBef>
            </a:pPr>
            <a:r>
              <a:rPr sz="1200" dirty="0">
                <a:latin typeface="DFKai-SB"/>
                <a:cs typeface="DFKai-SB"/>
              </a:rPr>
              <a:t>整個主題教材設計的理論基礎以存在現象</a:t>
            </a:r>
            <a:r>
              <a:rPr sz="1200" spc="-120" dirty="0">
                <a:latin typeface="DFKai-SB"/>
                <a:cs typeface="DFKai-SB"/>
              </a:rPr>
              <a:t>學</a:t>
            </a:r>
            <a:r>
              <a:rPr sz="1200" dirty="0">
                <a:latin typeface="DFKai-SB"/>
                <a:cs typeface="DFKai-SB"/>
              </a:rPr>
              <a:t>（劉淑</a:t>
            </a:r>
            <a:r>
              <a:rPr sz="1200" spc="-50" dirty="0">
                <a:latin typeface="DFKai-SB"/>
                <a:cs typeface="DFKai-SB"/>
              </a:rPr>
              <a:t>慧、</a:t>
            </a:r>
            <a:r>
              <a:rPr sz="1200" dirty="0">
                <a:latin typeface="DFKai-SB"/>
                <a:cs typeface="DFKai-SB"/>
              </a:rPr>
              <a:t>陳弈</a:t>
            </a:r>
            <a:r>
              <a:rPr sz="1200" spc="-75" dirty="0">
                <a:latin typeface="DFKai-SB"/>
                <a:cs typeface="DFKai-SB"/>
              </a:rPr>
              <a:t>靜</a:t>
            </a:r>
            <a:r>
              <a:rPr sz="1200" spc="-50" dirty="0">
                <a:latin typeface="DFKai-SB"/>
                <a:cs typeface="DFKai-SB"/>
              </a:rPr>
              <a:t>、</a:t>
            </a:r>
            <a:r>
              <a:rPr sz="1200" dirty="0">
                <a:latin typeface="DFKai-SB"/>
                <a:cs typeface="DFKai-SB"/>
              </a:rPr>
              <a:t>盧麗</a:t>
            </a:r>
            <a:r>
              <a:rPr sz="1200" spc="-75" dirty="0">
                <a:latin typeface="DFKai-SB"/>
                <a:cs typeface="DFKai-SB"/>
              </a:rPr>
              <a:t>瓊</a:t>
            </a:r>
            <a:r>
              <a:rPr sz="1200" spc="-50" dirty="0">
                <a:latin typeface="DFKai-SB"/>
                <a:cs typeface="DFKai-SB"/>
              </a:rPr>
              <a:t>、</a:t>
            </a:r>
            <a:r>
              <a:rPr sz="1200" dirty="0" smtClean="0">
                <a:latin typeface="DFKai-SB"/>
                <a:cs typeface="DFKai-SB"/>
              </a:rPr>
              <a:t>盧</a:t>
            </a:r>
            <a:r>
              <a:rPr sz="1200" spc="-15" dirty="0" smtClean="0">
                <a:latin typeface="DFKai-SB"/>
                <a:cs typeface="DFKai-SB"/>
              </a:rPr>
              <a:t>怡任</a:t>
            </a:r>
            <a:r>
              <a:rPr sz="1200" spc="-15" dirty="0">
                <a:latin typeface="DFKai-SB"/>
                <a:cs typeface="DFKai-SB"/>
              </a:rPr>
              <a:t>、敬世龍，2014；劉淑慧、盧怡任、洪瑞斌、楊育儀、彭心怡，2013）和易</a:t>
            </a:r>
            <a:endParaRPr sz="1200" dirty="0">
              <a:latin typeface="DFKai-SB"/>
              <a:cs typeface="DFKai-S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089660"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附件四</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spc="-10" dirty="0">
                <a:latin typeface="DFKai-SB"/>
                <a:cs typeface="DFKai-SB"/>
              </a:rPr>
              <a:t>人格特</a:t>
            </a:r>
            <a:r>
              <a:rPr sz="1400" spc="5" dirty="0">
                <a:latin typeface="DFKai-SB"/>
                <a:cs typeface="DFKai-SB"/>
              </a:rPr>
              <a:t>質</a:t>
            </a:r>
            <a:r>
              <a:rPr sz="1400" spc="-10" dirty="0">
                <a:latin typeface="DFKai-SB"/>
                <a:cs typeface="DFKai-SB"/>
              </a:rPr>
              <a:t>題目</a:t>
            </a:r>
            <a:endParaRPr sz="1400">
              <a:latin typeface="DFKai-SB"/>
              <a:cs typeface="DFKai-SB"/>
            </a:endParaRPr>
          </a:p>
        </p:txBody>
      </p:sp>
      <p:sp>
        <p:nvSpPr>
          <p:cNvPr id="3" name="object 3"/>
          <p:cNvSpPr/>
          <p:nvPr/>
        </p:nvSpPr>
        <p:spPr>
          <a:xfrm>
            <a:off x="1143000" y="1852929"/>
            <a:ext cx="5190490" cy="637540"/>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1069086" y="2743187"/>
          <a:ext cx="5292858" cy="5396483"/>
        </p:xfrm>
        <a:graphic>
          <a:graphicData uri="http://schemas.openxmlformats.org/drawingml/2006/table">
            <a:tbl>
              <a:tblPr firstRow="1" bandRow="1">
                <a:tableStyleId>{2D5ABB26-0587-4C30-8999-92F81FD0307C}</a:tableStyleId>
              </a:tblPr>
              <a:tblGrid>
                <a:gridCol w="1765554"/>
                <a:gridCol w="192024"/>
                <a:gridCol w="633984"/>
                <a:gridCol w="935742"/>
                <a:gridCol w="1130801"/>
                <a:gridCol w="634753"/>
              </a:tblGrid>
              <a:tr h="463302">
                <a:tc>
                  <a:txBody>
                    <a:bodyPr/>
                    <a:lstStyle/>
                    <a:p>
                      <a:pPr algn="ctr">
                        <a:lnSpc>
                          <a:spcPct val="100000"/>
                        </a:lnSpc>
                        <a:spcBef>
                          <a:spcPts val="550"/>
                        </a:spcBef>
                      </a:pPr>
                      <a:r>
                        <a:rPr sz="1800" b="1" spc="-5" dirty="0">
                          <a:latin typeface="DFKai-SB"/>
                          <a:cs typeface="DFKai-SB"/>
                        </a:rPr>
                        <a:t>R</a:t>
                      </a:r>
                      <a:r>
                        <a:rPr sz="1800" b="1" spc="-555" dirty="0">
                          <a:latin typeface="DFKai-SB"/>
                          <a:cs typeface="DFKai-SB"/>
                        </a:rPr>
                        <a:t> </a:t>
                      </a:r>
                      <a:r>
                        <a:rPr sz="1800" b="1" spc="-5" dirty="0">
                          <a:latin typeface="DFKai-SB"/>
                          <a:cs typeface="DFKai-SB"/>
                        </a:rPr>
                        <a:t>實際</a:t>
                      </a:r>
                      <a:endParaRPr sz="18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3">
                  <a:txBody>
                    <a:bodyPr/>
                    <a:lstStyle/>
                    <a:p>
                      <a:pPr marL="563245">
                        <a:lnSpc>
                          <a:spcPct val="100000"/>
                        </a:lnSpc>
                        <a:spcBef>
                          <a:spcPts val="550"/>
                        </a:spcBef>
                      </a:pPr>
                      <a:r>
                        <a:rPr sz="1800" b="1" spc="-5" dirty="0">
                          <a:latin typeface="DFKai-SB"/>
                          <a:cs typeface="DFKai-SB"/>
                        </a:rPr>
                        <a:t>I</a:t>
                      </a:r>
                      <a:r>
                        <a:rPr sz="1800" b="1" spc="-555" dirty="0">
                          <a:latin typeface="DFKai-SB"/>
                          <a:cs typeface="DFKai-SB"/>
                        </a:rPr>
                        <a:t> </a:t>
                      </a:r>
                      <a:r>
                        <a:rPr sz="1800" b="1" spc="-5" dirty="0">
                          <a:latin typeface="DFKai-SB"/>
                          <a:cs typeface="DFKai-SB"/>
                        </a:rPr>
                        <a:t>研究</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66420">
                        <a:lnSpc>
                          <a:spcPct val="100000"/>
                        </a:lnSpc>
                        <a:spcBef>
                          <a:spcPts val="550"/>
                        </a:spcBef>
                      </a:pPr>
                      <a:r>
                        <a:rPr sz="1800" b="1" spc="-5" dirty="0">
                          <a:latin typeface="DFKai-SB"/>
                          <a:cs typeface="DFKai-SB"/>
                        </a:rPr>
                        <a:t>A</a:t>
                      </a:r>
                      <a:r>
                        <a:rPr sz="1800" b="1" spc="-555" dirty="0">
                          <a:latin typeface="DFKai-SB"/>
                          <a:cs typeface="DFKai-SB"/>
                        </a:rPr>
                        <a:t> </a:t>
                      </a:r>
                      <a:r>
                        <a:rPr sz="1800" b="1" spc="-5" dirty="0">
                          <a:latin typeface="DFKai-SB"/>
                          <a:cs typeface="DFKai-SB"/>
                        </a:rPr>
                        <a:t>藝術</a:t>
                      </a:r>
                      <a:endParaRPr sz="18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63296">
                <a:tc>
                  <a:txBody>
                    <a:bodyPr/>
                    <a:lstStyle/>
                    <a:p>
                      <a:pPr algn="ctr">
                        <a:lnSpc>
                          <a:spcPct val="100000"/>
                        </a:lnSpc>
                        <a:spcBef>
                          <a:spcPts val="550"/>
                        </a:spcBef>
                      </a:pPr>
                      <a:r>
                        <a:rPr sz="1800" b="1" spc="-5" dirty="0">
                          <a:latin typeface="DFKai-SB"/>
                          <a:cs typeface="DFKai-SB"/>
                        </a:rPr>
                        <a:t>S</a:t>
                      </a:r>
                      <a:r>
                        <a:rPr sz="1800" b="1" spc="-555" dirty="0">
                          <a:latin typeface="DFKai-SB"/>
                          <a:cs typeface="DFKai-SB"/>
                        </a:rPr>
                        <a:t> </a:t>
                      </a:r>
                      <a:r>
                        <a:rPr sz="1800" b="1" spc="-5" dirty="0">
                          <a:latin typeface="DFKai-SB"/>
                          <a:cs typeface="DFKai-SB"/>
                        </a:rPr>
                        <a:t>社會</a:t>
                      </a:r>
                      <a:endParaRPr sz="18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3">
                  <a:txBody>
                    <a:bodyPr/>
                    <a:lstStyle/>
                    <a:p>
                      <a:pPr marL="563245">
                        <a:lnSpc>
                          <a:spcPct val="100000"/>
                        </a:lnSpc>
                        <a:spcBef>
                          <a:spcPts val="550"/>
                        </a:spcBef>
                      </a:pPr>
                      <a:r>
                        <a:rPr sz="1800" b="1" spc="-5" dirty="0">
                          <a:latin typeface="DFKai-SB"/>
                          <a:cs typeface="DFKai-SB"/>
                        </a:rPr>
                        <a:t>E</a:t>
                      </a:r>
                      <a:r>
                        <a:rPr sz="1800" b="1" spc="-555" dirty="0">
                          <a:latin typeface="DFKai-SB"/>
                          <a:cs typeface="DFKai-SB"/>
                        </a:rPr>
                        <a:t> </a:t>
                      </a:r>
                      <a:r>
                        <a:rPr sz="1800" b="1" spc="-5" dirty="0">
                          <a:latin typeface="DFKai-SB"/>
                          <a:cs typeface="DFKai-SB"/>
                        </a:rPr>
                        <a:t>企業</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66420">
                        <a:lnSpc>
                          <a:spcPct val="100000"/>
                        </a:lnSpc>
                        <a:spcBef>
                          <a:spcPts val="550"/>
                        </a:spcBef>
                      </a:pPr>
                      <a:r>
                        <a:rPr sz="1800" b="1" spc="-5" dirty="0">
                          <a:latin typeface="DFKai-SB"/>
                          <a:cs typeface="DFKai-SB"/>
                        </a:rPr>
                        <a:t>C</a:t>
                      </a:r>
                      <a:r>
                        <a:rPr sz="1800" b="1" spc="-555" dirty="0">
                          <a:latin typeface="DFKai-SB"/>
                          <a:cs typeface="DFKai-SB"/>
                        </a:rPr>
                        <a:t> </a:t>
                      </a:r>
                      <a:r>
                        <a:rPr sz="1800" b="1" spc="-5" dirty="0">
                          <a:latin typeface="DFKai-SB"/>
                          <a:cs typeface="DFKai-SB"/>
                        </a:rPr>
                        <a:t>事務</a:t>
                      </a:r>
                      <a:endParaRPr sz="18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295655">
                <a:tc gridSpan="6">
                  <a:txBody>
                    <a:bodyPr/>
                    <a:lstStyle/>
                    <a:p>
                      <a:endParaRPr sz="1800">
                        <a:latin typeface="DFKai-SB"/>
                        <a:cs typeface="DFKai-SB"/>
                      </a:endParaRPr>
                    </a:p>
                  </a:txBody>
                  <a:tcPr marL="0" marR="0" marT="0" marB="0">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63296">
                <a:tc gridSpan="2">
                  <a:txBody>
                    <a:bodyPr/>
                    <a:lstStyle/>
                    <a:p>
                      <a:pPr marL="66675">
                        <a:lnSpc>
                          <a:spcPct val="100000"/>
                        </a:lnSpc>
                        <a:spcBef>
                          <a:spcPts val="805"/>
                        </a:spcBef>
                      </a:pPr>
                      <a:r>
                        <a:rPr sz="1400" spc="-10" dirty="0">
                          <a:latin typeface="DFKai-SB"/>
                          <a:cs typeface="DFKai-SB"/>
                        </a:rPr>
                        <a:t>善於觀察</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企圖心強</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手巧</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善表達</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3302">
                <a:tc gridSpan="2">
                  <a:txBody>
                    <a:bodyPr/>
                    <a:lstStyle/>
                    <a:p>
                      <a:pPr marL="66675">
                        <a:lnSpc>
                          <a:spcPct val="100000"/>
                        </a:lnSpc>
                        <a:spcBef>
                          <a:spcPts val="805"/>
                        </a:spcBef>
                      </a:pPr>
                      <a:r>
                        <a:rPr sz="1400" spc="-5" dirty="0">
                          <a:latin typeface="DFKai-SB"/>
                          <a:cs typeface="DFKai-SB"/>
                        </a:rPr>
                        <a:t>喜歡動手做</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注意細節</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63296">
                <a:tc gridSpan="2">
                  <a:txBody>
                    <a:bodyPr/>
                    <a:lstStyle/>
                    <a:p>
                      <a:pPr marL="66675">
                        <a:lnSpc>
                          <a:spcPct val="100000"/>
                        </a:lnSpc>
                        <a:spcBef>
                          <a:spcPts val="805"/>
                        </a:spcBef>
                      </a:pPr>
                      <a:r>
                        <a:rPr sz="1400" spc="-10" dirty="0">
                          <a:latin typeface="DFKai-SB"/>
                          <a:cs typeface="DFKai-SB"/>
                        </a:rPr>
                        <a:t>謹慎</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樂於助人</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創新</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喜歡變化</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3302">
                <a:tc gridSpan="2">
                  <a:txBody>
                    <a:bodyPr/>
                    <a:lstStyle/>
                    <a:p>
                      <a:pPr marL="66675">
                        <a:lnSpc>
                          <a:spcPct val="100000"/>
                        </a:lnSpc>
                        <a:spcBef>
                          <a:spcPts val="805"/>
                        </a:spcBef>
                      </a:pPr>
                      <a:r>
                        <a:rPr sz="1400" spc="-10" dirty="0">
                          <a:latin typeface="DFKai-SB"/>
                          <a:cs typeface="DFKai-SB"/>
                        </a:rPr>
                        <a:t>有耐心</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重視方法</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63296">
                <a:tc gridSpan="2">
                  <a:txBody>
                    <a:bodyPr/>
                    <a:lstStyle/>
                    <a:p>
                      <a:pPr marL="66675">
                        <a:lnSpc>
                          <a:spcPct val="100000"/>
                        </a:lnSpc>
                        <a:spcBef>
                          <a:spcPts val="805"/>
                        </a:spcBef>
                      </a:pPr>
                      <a:r>
                        <a:rPr sz="1400" spc="-10" dirty="0">
                          <a:latin typeface="DFKai-SB"/>
                          <a:cs typeface="DFKai-SB"/>
                        </a:rPr>
                        <a:t>人緣好</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3500">
                        <a:lnSpc>
                          <a:spcPct val="100000"/>
                        </a:lnSpc>
                        <a:spcBef>
                          <a:spcPts val="805"/>
                        </a:spcBef>
                      </a:pPr>
                      <a:r>
                        <a:rPr sz="1400" spc="-5" dirty="0">
                          <a:latin typeface="DFKai-SB"/>
                          <a:cs typeface="DFKai-SB"/>
                        </a:rPr>
                        <a:t>喜歡領導別人</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有理想</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3500">
                        <a:lnSpc>
                          <a:spcPct val="100000"/>
                        </a:lnSpc>
                        <a:spcBef>
                          <a:spcPts val="805"/>
                        </a:spcBef>
                      </a:pPr>
                      <a:r>
                        <a:rPr sz="1400" spc="-10" dirty="0">
                          <a:latin typeface="DFKai-SB"/>
                          <a:cs typeface="DFKai-SB"/>
                        </a:rPr>
                        <a:t>喜歡規律</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7871">
                <a:tc gridSpan="2">
                  <a:txBody>
                    <a:bodyPr/>
                    <a:lstStyle/>
                    <a:p>
                      <a:pPr marL="66675">
                        <a:lnSpc>
                          <a:spcPct val="100000"/>
                        </a:lnSpc>
                        <a:spcBef>
                          <a:spcPts val="830"/>
                        </a:spcBef>
                      </a:pPr>
                      <a:r>
                        <a:rPr sz="1400" spc="-10" dirty="0">
                          <a:latin typeface="DFKai-SB"/>
                          <a:cs typeface="DFKai-SB"/>
                        </a:rPr>
                        <a:t>勤奮</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gridSpan="2">
                  <a:txBody>
                    <a:bodyPr/>
                    <a:lstStyle/>
                    <a:p>
                      <a:pPr marL="63500">
                        <a:lnSpc>
                          <a:spcPct val="100000"/>
                        </a:lnSpc>
                        <a:spcBef>
                          <a:spcPts val="830"/>
                        </a:spcBef>
                      </a:pPr>
                      <a:r>
                        <a:rPr sz="1400" spc="-10" dirty="0">
                          <a:latin typeface="DFKai-SB"/>
                          <a:cs typeface="DFKai-SB"/>
                        </a:rPr>
                        <a:t>善於分析</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089660"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附件四</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spc="-10" dirty="0">
                <a:latin typeface="DFKai-SB"/>
                <a:cs typeface="DFKai-SB"/>
              </a:rPr>
              <a:t>人格特</a:t>
            </a:r>
            <a:r>
              <a:rPr sz="1400" spc="5" dirty="0">
                <a:latin typeface="DFKai-SB"/>
                <a:cs typeface="DFKai-SB"/>
              </a:rPr>
              <a:t>質</a:t>
            </a:r>
            <a:r>
              <a:rPr sz="1400" spc="-10" dirty="0">
                <a:latin typeface="DFKai-SB"/>
                <a:cs typeface="DFKai-SB"/>
              </a:rPr>
              <a:t>解答</a:t>
            </a:r>
            <a:endParaRPr sz="140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282954386"/>
              </p:ext>
            </p:extLst>
          </p:nvPr>
        </p:nvGraphicFramePr>
        <p:xfrm>
          <a:off x="1069847" y="1828787"/>
          <a:ext cx="5291332" cy="1758701"/>
        </p:xfrm>
        <a:graphic>
          <a:graphicData uri="http://schemas.openxmlformats.org/drawingml/2006/table">
            <a:tbl>
              <a:tblPr firstRow="1" bandRow="1">
                <a:tableStyleId>{2D5ABB26-0587-4C30-8999-92F81FD0307C}</a:tableStyleId>
              </a:tblPr>
              <a:tblGrid>
                <a:gridCol w="252990"/>
                <a:gridCol w="838193"/>
                <a:gridCol w="841248"/>
                <a:gridCol w="838200"/>
                <a:gridCol w="841247"/>
                <a:gridCol w="841248"/>
                <a:gridCol w="838206"/>
              </a:tblGrid>
              <a:tr h="496830">
                <a:tc>
                  <a:txBody>
                    <a:bodyPr/>
                    <a:lstStyle/>
                    <a:p>
                      <a:pPr marL="66675" marR="19685">
                        <a:lnSpc>
                          <a:spcPct val="108300"/>
                        </a:lnSpc>
                        <a:spcBef>
                          <a:spcPts val="165"/>
                        </a:spcBef>
                      </a:pPr>
                      <a:r>
                        <a:rPr sz="1200" dirty="0">
                          <a:latin typeface="DFKai-SB"/>
                          <a:cs typeface="DFKai-SB"/>
                        </a:rPr>
                        <a:t>類  型</a:t>
                      </a: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203835">
                        <a:lnSpc>
                          <a:spcPct val="100000"/>
                        </a:lnSpc>
                        <a:spcBef>
                          <a:spcPts val="1080"/>
                        </a:spcBef>
                      </a:pPr>
                      <a:r>
                        <a:rPr sz="1200" dirty="0">
                          <a:latin typeface="DFKai-SB"/>
                          <a:cs typeface="DFKai-SB"/>
                        </a:rPr>
                        <a:t>R</a:t>
                      </a:r>
                      <a:r>
                        <a:rPr sz="1200" spc="-415" dirty="0">
                          <a:latin typeface="DFKai-SB"/>
                          <a:cs typeface="DFKai-SB"/>
                        </a:rPr>
                        <a:t> </a:t>
                      </a:r>
                      <a:r>
                        <a:rPr sz="1200" dirty="0">
                          <a:latin typeface="DFKai-SB"/>
                          <a:cs typeface="DFKai-SB"/>
                        </a:rPr>
                        <a:t>實際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07010">
                        <a:lnSpc>
                          <a:spcPct val="100000"/>
                        </a:lnSpc>
                        <a:spcBef>
                          <a:spcPts val="1080"/>
                        </a:spcBef>
                      </a:pPr>
                      <a:r>
                        <a:rPr sz="1200" dirty="0">
                          <a:latin typeface="DFKai-SB"/>
                          <a:cs typeface="DFKai-SB"/>
                        </a:rPr>
                        <a:t>I</a:t>
                      </a:r>
                      <a:r>
                        <a:rPr sz="1200" spc="-415" dirty="0">
                          <a:latin typeface="DFKai-SB"/>
                          <a:cs typeface="DFKai-SB"/>
                        </a:rPr>
                        <a:t> </a:t>
                      </a:r>
                      <a:r>
                        <a:rPr sz="1200" dirty="0">
                          <a:latin typeface="DFKai-SB"/>
                          <a:cs typeface="DFKai-SB"/>
                        </a:rPr>
                        <a:t>研究</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1080"/>
                        </a:spcBef>
                      </a:pPr>
                      <a:r>
                        <a:rPr sz="1200" dirty="0">
                          <a:latin typeface="DFKai-SB"/>
                          <a:cs typeface="DFKai-SB"/>
                        </a:rPr>
                        <a:t>A</a:t>
                      </a:r>
                      <a:r>
                        <a:rPr sz="1200" spc="-415" dirty="0">
                          <a:latin typeface="DFKai-SB"/>
                          <a:cs typeface="DFKai-SB"/>
                        </a:rPr>
                        <a:t> </a:t>
                      </a:r>
                      <a:r>
                        <a:rPr sz="1200" dirty="0">
                          <a:latin typeface="DFKai-SB"/>
                          <a:cs typeface="DFKai-SB"/>
                        </a:rPr>
                        <a:t>藝術</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10185">
                        <a:lnSpc>
                          <a:spcPct val="100000"/>
                        </a:lnSpc>
                        <a:spcBef>
                          <a:spcPts val="1080"/>
                        </a:spcBef>
                      </a:pPr>
                      <a:r>
                        <a:rPr sz="1200" dirty="0">
                          <a:latin typeface="DFKai-SB"/>
                          <a:cs typeface="DFKai-SB"/>
                        </a:rPr>
                        <a:t>S</a:t>
                      </a:r>
                      <a:r>
                        <a:rPr sz="1200" spc="-415" dirty="0">
                          <a:latin typeface="DFKai-SB"/>
                          <a:cs typeface="DFKai-SB"/>
                        </a:rPr>
                        <a:t> </a:t>
                      </a:r>
                      <a:r>
                        <a:rPr sz="1200" dirty="0">
                          <a:latin typeface="DFKai-SB"/>
                          <a:cs typeface="DFKai-SB"/>
                        </a:rPr>
                        <a:t>社會</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1080"/>
                        </a:spcBef>
                      </a:pPr>
                      <a:r>
                        <a:rPr sz="1200" dirty="0">
                          <a:latin typeface="DFKai-SB"/>
                          <a:cs typeface="DFKai-SB"/>
                        </a:rPr>
                        <a:t>E</a:t>
                      </a:r>
                      <a:r>
                        <a:rPr sz="1200" spc="-415" dirty="0">
                          <a:latin typeface="DFKai-SB"/>
                          <a:cs typeface="DFKai-SB"/>
                        </a:rPr>
                        <a:t> </a:t>
                      </a:r>
                      <a:r>
                        <a:rPr sz="1200" dirty="0">
                          <a:latin typeface="DFKai-SB"/>
                          <a:cs typeface="DFKai-SB"/>
                        </a:rPr>
                        <a:t>企業</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03835">
                        <a:lnSpc>
                          <a:spcPct val="100000"/>
                        </a:lnSpc>
                        <a:spcBef>
                          <a:spcPts val="1080"/>
                        </a:spcBef>
                      </a:pPr>
                      <a:r>
                        <a:rPr sz="1200" dirty="0">
                          <a:latin typeface="DFKai-SB"/>
                          <a:cs typeface="DFKai-SB"/>
                        </a:rPr>
                        <a:t>C</a:t>
                      </a:r>
                      <a:r>
                        <a:rPr sz="1200" spc="-415" dirty="0">
                          <a:latin typeface="DFKai-SB"/>
                          <a:cs typeface="DFKai-SB"/>
                        </a:rPr>
                        <a:t> </a:t>
                      </a:r>
                      <a:r>
                        <a:rPr sz="1200" dirty="0">
                          <a:latin typeface="DFKai-SB"/>
                          <a:cs typeface="DFKai-SB"/>
                        </a:rPr>
                        <a:t>事務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02336">
                <a:tc>
                  <a:txBody>
                    <a:bodyPr/>
                    <a:lstStyle/>
                    <a:p>
                      <a:pPr marL="66675">
                        <a:lnSpc>
                          <a:spcPts val="1370"/>
                        </a:lnSpc>
                      </a:pPr>
                      <a:r>
                        <a:rPr sz="1200" dirty="0">
                          <a:latin typeface="DFKai-SB"/>
                          <a:cs typeface="DFKai-SB"/>
                        </a:rPr>
                        <a:t>人</a:t>
                      </a:r>
                      <a:endParaRPr sz="1200">
                        <a:latin typeface="DFKai-SB"/>
                        <a:cs typeface="DFKai-SB"/>
                      </a:endParaRPr>
                    </a:p>
                    <a:p>
                      <a:pPr marL="66675">
                        <a:lnSpc>
                          <a:spcPct val="100000"/>
                        </a:lnSpc>
                        <a:spcBef>
                          <a:spcPts val="120"/>
                        </a:spcBef>
                      </a:pPr>
                      <a:r>
                        <a:rPr sz="1200" dirty="0">
                          <a:latin typeface="DFKai-SB"/>
                          <a:cs typeface="DFKai-SB"/>
                        </a:rPr>
                        <a:t>名</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185420">
                        <a:lnSpc>
                          <a:spcPct val="100000"/>
                        </a:lnSpc>
                        <a:spcBef>
                          <a:spcPts val="695"/>
                        </a:spcBef>
                      </a:pPr>
                      <a:r>
                        <a:rPr sz="1200" dirty="0">
                          <a:latin typeface="DFKai-SB"/>
                          <a:cs typeface="DFKai-SB"/>
                        </a:rPr>
                        <a:t>阿基師</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85420">
                        <a:lnSpc>
                          <a:spcPct val="100000"/>
                        </a:lnSpc>
                        <a:spcBef>
                          <a:spcPts val="695"/>
                        </a:spcBef>
                      </a:pPr>
                      <a:r>
                        <a:rPr sz="1200" dirty="0">
                          <a:latin typeface="DFKai-SB"/>
                          <a:cs typeface="DFKai-SB"/>
                        </a:rPr>
                        <a:t>賈伯斯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695"/>
                        </a:spcBef>
                      </a:pPr>
                      <a:r>
                        <a:rPr sz="1200" dirty="0">
                          <a:latin typeface="DFKai-SB"/>
                          <a:cs typeface="DFKai-SB"/>
                        </a:rPr>
                        <a:t>五月天</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88595">
                        <a:lnSpc>
                          <a:spcPct val="100000"/>
                        </a:lnSpc>
                        <a:spcBef>
                          <a:spcPts val="695"/>
                        </a:spcBef>
                      </a:pPr>
                      <a:r>
                        <a:rPr sz="1200" dirty="0">
                          <a:latin typeface="DFKai-SB"/>
                          <a:cs typeface="DFKai-SB"/>
                        </a:rPr>
                        <a:t>陳樹菊</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695"/>
                        </a:spcBef>
                      </a:pPr>
                      <a:r>
                        <a:rPr sz="1200" dirty="0">
                          <a:latin typeface="DFKai-SB"/>
                          <a:cs typeface="DFKai-SB"/>
                        </a:rPr>
                        <a:t>郭台銘</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1370"/>
                        </a:lnSpc>
                      </a:pPr>
                      <a:r>
                        <a:rPr sz="1200" dirty="0">
                          <a:latin typeface="DFKai-SB"/>
                          <a:cs typeface="DFKai-SB"/>
                        </a:rPr>
                        <a:t>PARADA</a:t>
                      </a:r>
                      <a:endParaRPr sz="1200">
                        <a:latin typeface="DFKai-SB"/>
                        <a:cs typeface="DFKai-SB"/>
                      </a:endParaRPr>
                    </a:p>
                    <a:p>
                      <a:pPr algn="ctr">
                        <a:lnSpc>
                          <a:spcPct val="100000"/>
                        </a:lnSpc>
                        <a:spcBef>
                          <a:spcPts val="120"/>
                        </a:spcBef>
                      </a:pPr>
                      <a:r>
                        <a:rPr sz="1200" dirty="0">
                          <a:latin typeface="DFKai-SB"/>
                          <a:cs typeface="DFKai-SB"/>
                        </a:rPr>
                        <a:t>惡魔</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859535">
                <a:tc>
                  <a:txBody>
                    <a:bodyPr/>
                    <a:lstStyle/>
                    <a:p>
                      <a:pPr marL="66675" marR="19685" algn="just">
                        <a:lnSpc>
                          <a:spcPct val="108300"/>
                        </a:lnSpc>
                        <a:spcBef>
                          <a:spcPts val="45"/>
                        </a:spcBef>
                      </a:pPr>
                      <a:r>
                        <a:rPr sz="1200" dirty="0">
                          <a:latin typeface="DFKai-SB"/>
                          <a:cs typeface="DFKai-SB"/>
                        </a:rPr>
                        <a:t>人  格  特  質</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spc="180" dirty="0">
                          <a:latin typeface="DFKai-SB"/>
                          <a:cs typeface="DFKai-SB"/>
                        </a:rPr>
                        <a:t>喜歡動手</a:t>
                      </a:r>
                      <a:r>
                        <a:rPr sz="1200" spc="-360" dirty="0">
                          <a:latin typeface="DFKai-SB"/>
                          <a:cs typeface="DFKai-SB"/>
                        </a:rPr>
                        <a:t> </a:t>
                      </a:r>
                      <a:endParaRPr sz="1200" dirty="0">
                        <a:latin typeface="DFKai-SB"/>
                        <a:cs typeface="DFKai-SB"/>
                      </a:endParaRPr>
                    </a:p>
                    <a:p>
                      <a:pPr marL="63500" marR="455295">
                        <a:lnSpc>
                          <a:spcPct val="108300"/>
                        </a:lnSpc>
                      </a:pPr>
                      <a:r>
                        <a:rPr sz="1200" dirty="0" smtClean="0">
                          <a:latin typeface="DFKai-SB"/>
                          <a:cs typeface="DFKai-SB"/>
                        </a:rPr>
                        <a:t>做</a:t>
                      </a:r>
                      <a:endParaRPr lang="en-US" sz="1200" dirty="0" smtClean="0">
                        <a:latin typeface="DFKai-SB"/>
                        <a:cs typeface="DFKai-SB"/>
                      </a:endParaRPr>
                    </a:p>
                    <a:p>
                      <a:pPr marL="63500" marR="455295">
                        <a:lnSpc>
                          <a:spcPct val="108300"/>
                        </a:lnSpc>
                      </a:pPr>
                      <a:r>
                        <a:rPr sz="1200" dirty="0" err="1" smtClean="0">
                          <a:latin typeface="DFKai-SB"/>
                          <a:cs typeface="DFKai-SB"/>
                        </a:rPr>
                        <a:t>勤奮手巧</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善於觀察</a:t>
                      </a:r>
                      <a:endParaRPr sz="1200">
                        <a:latin typeface="DFKai-SB"/>
                        <a:cs typeface="DFKai-SB"/>
                      </a:endParaRPr>
                    </a:p>
                    <a:p>
                      <a:pPr marL="63500" marR="153670">
                        <a:lnSpc>
                          <a:spcPct val="108300"/>
                        </a:lnSpc>
                      </a:pPr>
                      <a:r>
                        <a:rPr sz="1200" dirty="0">
                          <a:latin typeface="DFKai-SB"/>
                          <a:cs typeface="DFKai-SB"/>
                        </a:rPr>
                        <a:t>善於分析  重視方法</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err="1" smtClean="0">
                          <a:latin typeface="DFKai-SB"/>
                          <a:cs typeface="DFKai-SB"/>
                        </a:rPr>
                        <a:t>創新</a:t>
                      </a:r>
                      <a:endParaRPr lang="en-US" sz="1200" dirty="0" smtClean="0">
                        <a:latin typeface="DFKai-SB"/>
                        <a:cs typeface="DFKai-SB"/>
                      </a:endParaRPr>
                    </a:p>
                    <a:p>
                      <a:pPr marL="63500">
                        <a:lnSpc>
                          <a:spcPts val="1370"/>
                        </a:lnSpc>
                      </a:pPr>
                      <a:r>
                        <a:rPr sz="1200" dirty="0" err="1" smtClean="0">
                          <a:latin typeface="DFKai-SB"/>
                          <a:cs typeface="DFKai-SB"/>
                        </a:rPr>
                        <a:t>喜歡變化</a:t>
                      </a:r>
                      <a:endParaRPr lang="en-US" sz="1200" dirty="0" smtClean="0">
                        <a:latin typeface="DFKai-SB"/>
                        <a:cs typeface="DFKai-SB"/>
                      </a:endParaRPr>
                    </a:p>
                    <a:p>
                      <a:pPr marL="63500">
                        <a:lnSpc>
                          <a:spcPts val="1370"/>
                        </a:lnSpc>
                      </a:pPr>
                      <a:r>
                        <a:rPr sz="1200" dirty="0" err="1" smtClean="0">
                          <a:latin typeface="DFKai-SB"/>
                          <a:cs typeface="DFKai-SB"/>
                        </a:rPr>
                        <a:t>有理想</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ts val="1370"/>
                        </a:lnSpc>
                      </a:pPr>
                      <a:r>
                        <a:rPr sz="1200" dirty="0" err="1" smtClean="0">
                          <a:latin typeface="DFKai-SB"/>
                          <a:cs typeface="DFKai-SB"/>
                        </a:rPr>
                        <a:t>有耐心</a:t>
                      </a:r>
                      <a:endParaRPr lang="en-US" sz="1200" dirty="0" smtClean="0">
                        <a:latin typeface="DFKai-SB"/>
                        <a:cs typeface="DFKai-SB"/>
                      </a:endParaRPr>
                    </a:p>
                    <a:p>
                      <a:pPr marL="66675">
                        <a:lnSpc>
                          <a:spcPts val="1370"/>
                        </a:lnSpc>
                      </a:pPr>
                      <a:r>
                        <a:rPr sz="1200" dirty="0" err="1" smtClean="0">
                          <a:latin typeface="DFKai-SB"/>
                          <a:cs typeface="DFKai-SB"/>
                        </a:rPr>
                        <a:t>人緣好</a:t>
                      </a:r>
                      <a:endParaRPr lang="en-US" sz="1200" dirty="0" smtClean="0">
                        <a:latin typeface="DFKai-SB"/>
                        <a:cs typeface="DFKai-SB"/>
                      </a:endParaRPr>
                    </a:p>
                    <a:p>
                      <a:pPr marL="66675">
                        <a:lnSpc>
                          <a:spcPts val="1370"/>
                        </a:lnSpc>
                      </a:pPr>
                      <a:r>
                        <a:rPr sz="1200" dirty="0" err="1" smtClean="0">
                          <a:latin typeface="DFKai-SB"/>
                          <a:cs typeface="DFKai-SB"/>
                        </a:rPr>
                        <a:t>樂於助人</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err="1" smtClean="0">
                          <a:latin typeface="DFKai-SB"/>
                          <a:cs typeface="DFKai-SB"/>
                        </a:rPr>
                        <a:t>企圖心強</a:t>
                      </a:r>
                      <a:endParaRPr lang="en-US" sz="1200" dirty="0" smtClean="0">
                        <a:latin typeface="DFKai-SB"/>
                        <a:cs typeface="DFKai-SB"/>
                      </a:endParaRPr>
                    </a:p>
                    <a:p>
                      <a:pPr marL="63500">
                        <a:lnSpc>
                          <a:spcPts val="1370"/>
                        </a:lnSpc>
                      </a:pPr>
                      <a:r>
                        <a:rPr sz="1200" dirty="0" err="1" smtClean="0">
                          <a:latin typeface="DFKai-SB"/>
                          <a:cs typeface="DFKai-SB"/>
                        </a:rPr>
                        <a:t>善表達</a:t>
                      </a:r>
                      <a:endParaRPr lang="en-US" sz="1200" dirty="0" smtClean="0">
                        <a:latin typeface="DFKai-SB"/>
                        <a:cs typeface="DFKai-SB"/>
                      </a:endParaRPr>
                    </a:p>
                    <a:p>
                      <a:pPr marL="63500">
                        <a:lnSpc>
                          <a:spcPts val="1370"/>
                        </a:lnSpc>
                      </a:pPr>
                      <a:r>
                        <a:rPr sz="1200" spc="180" dirty="0" err="1" smtClean="0">
                          <a:latin typeface="DFKai-SB"/>
                          <a:cs typeface="DFKai-SB"/>
                        </a:rPr>
                        <a:t>喜歡領導</a:t>
                      </a:r>
                      <a:r>
                        <a:rPr sz="1200" dirty="0" err="1" smtClean="0">
                          <a:latin typeface="DFKai-SB"/>
                          <a:cs typeface="DFKai-SB"/>
                        </a:rPr>
                        <a:t>別人</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err="1" smtClean="0">
                          <a:latin typeface="DFKai-SB"/>
                          <a:cs typeface="DFKai-SB"/>
                        </a:rPr>
                        <a:t>謹慎</a:t>
                      </a:r>
                      <a:endParaRPr lang="en-US" sz="1200" dirty="0" smtClean="0">
                        <a:latin typeface="DFKai-SB"/>
                        <a:cs typeface="DFKai-SB"/>
                      </a:endParaRPr>
                    </a:p>
                    <a:p>
                      <a:pPr marL="63500">
                        <a:lnSpc>
                          <a:spcPts val="1370"/>
                        </a:lnSpc>
                      </a:pPr>
                      <a:r>
                        <a:rPr sz="1200" dirty="0" err="1" smtClean="0">
                          <a:latin typeface="DFKai-SB"/>
                          <a:cs typeface="DFKai-SB"/>
                        </a:rPr>
                        <a:t>喜歡規律</a:t>
                      </a:r>
                      <a:endParaRPr lang="en-US" sz="1200" dirty="0" smtClean="0">
                        <a:latin typeface="DFKai-SB"/>
                        <a:cs typeface="DFKai-SB"/>
                      </a:endParaRPr>
                    </a:p>
                    <a:p>
                      <a:pPr marL="63500">
                        <a:lnSpc>
                          <a:spcPts val="1370"/>
                        </a:lnSpc>
                      </a:pPr>
                      <a:r>
                        <a:rPr sz="1200" dirty="0" err="1" smtClean="0">
                          <a:latin typeface="DFKai-SB"/>
                          <a:cs typeface="DFKai-SB"/>
                        </a:rPr>
                        <a:t>注意細節</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bl>
          </a:graphicData>
        </a:graphic>
      </p:graphicFrame>
      <p:graphicFrame>
        <p:nvGraphicFramePr>
          <p:cNvPr id="4" name="object 4"/>
          <p:cNvGraphicFramePr>
            <a:graphicFrameLocks noGrp="1"/>
          </p:cNvGraphicFramePr>
          <p:nvPr/>
        </p:nvGraphicFramePr>
        <p:xfrm>
          <a:off x="1069847" y="4050779"/>
          <a:ext cx="5291332" cy="2115315"/>
        </p:xfrm>
        <a:graphic>
          <a:graphicData uri="http://schemas.openxmlformats.org/drawingml/2006/table">
            <a:tbl>
              <a:tblPr firstRow="1" bandRow="1">
                <a:tableStyleId>{2D5ABB26-0587-4C30-8999-92F81FD0307C}</a:tableStyleId>
              </a:tblPr>
              <a:tblGrid>
                <a:gridCol w="1944630"/>
                <a:gridCol w="646169"/>
                <a:gridCol w="2057399"/>
                <a:gridCol w="643134"/>
              </a:tblGrid>
              <a:tr h="234702">
                <a:tc>
                  <a:txBody>
                    <a:bodyPr/>
                    <a:lstStyle/>
                    <a:p>
                      <a:pPr marL="66675">
                        <a:lnSpc>
                          <a:spcPct val="100000"/>
                        </a:lnSpc>
                        <a:spcBef>
                          <a:spcPts val="70"/>
                        </a:spcBef>
                      </a:pPr>
                      <a:r>
                        <a:rPr sz="1200" dirty="0">
                          <a:latin typeface="DFKai-SB"/>
                          <a:cs typeface="DFKai-SB"/>
                        </a:rPr>
                        <a:t>善於觀察</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Ｉ</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企圖心強</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Ｅ</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手巧</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Ｒ</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善表達</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Ｅ</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喜歡動手做</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Ｒ</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注意細節</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謹慎</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樂於助人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Ｓ</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創新</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喜歡變化</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Ａ</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有耐心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Ｓ</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重視方法</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Ｉ</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人緣好</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Ｓ</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喜歡領導別人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Ｅ</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有理想</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喜歡規律</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7743">
                <a:tc>
                  <a:txBody>
                    <a:bodyPr/>
                    <a:lstStyle/>
                    <a:p>
                      <a:pPr marL="66675">
                        <a:lnSpc>
                          <a:spcPct val="100000"/>
                        </a:lnSpc>
                        <a:spcBef>
                          <a:spcPts val="95"/>
                        </a:spcBef>
                      </a:pPr>
                      <a:r>
                        <a:rPr sz="1200" dirty="0">
                          <a:latin typeface="DFKai-SB"/>
                          <a:cs typeface="DFKai-SB"/>
                        </a:rPr>
                        <a:t>勤奮</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95"/>
                        </a:spcBef>
                      </a:pPr>
                      <a:r>
                        <a:rPr sz="1200" dirty="0">
                          <a:latin typeface="DFKai-SB"/>
                          <a:cs typeface="DFKai-SB"/>
                        </a:rPr>
                        <a:t>Ｒ</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95"/>
                        </a:spcBef>
                      </a:pPr>
                      <a:r>
                        <a:rPr sz="1200" dirty="0">
                          <a:latin typeface="DFKai-SB"/>
                          <a:cs typeface="DFKai-SB"/>
                        </a:rPr>
                        <a:t>善於分析</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95"/>
                        </a:spcBef>
                      </a:pPr>
                      <a:r>
                        <a:rPr sz="1200" dirty="0">
                          <a:latin typeface="DFKai-SB"/>
                          <a:cs typeface="DFKai-SB"/>
                        </a:rPr>
                        <a:t>Ｉ</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15669"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附件五</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spc="-10" dirty="0">
                <a:latin typeface="DFKai-SB"/>
                <a:cs typeface="DFKai-SB"/>
              </a:rPr>
              <a:t>價值觀</a:t>
            </a:r>
            <a:r>
              <a:rPr sz="1400" spc="5" dirty="0">
                <a:latin typeface="DFKai-SB"/>
                <a:cs typeface="DFKai-SB"/>
              </a:rPr>
              <a:t>題</a:t>
            </a:r>
            <a:r>
              <a:rPr sz="1400" spc="-10" dirty="0">
                <a:latin typeface="DFKai-SB"/>
                <a:cs typeface="DFKai-SB"/>
              </a:rPr>
              <a:t>目</a:t>
            </a:r>
            <a:endParaRPr sz="1400">
              <a:latin typeface="DFKai-SB"/>
              <a:cs typeface="DFKai-SB"/>
            </a:endParaRPr>
          </a:p>
        </p:txBody>
      </p:sp>
      <p:sp>
        <p:nvSpPr>
          <p:cNvPr id="3" name="object 3"/>
          <p:cNvSpPr/>
          <p:nvPr/>
        </p:nvSpPr>
        <p:spPr>
          <a:xfrm>
            <a:off x="1143000" y="1852929"/>
            <a:ext cx="5117465" cy="637540"/>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1069086" y="2743187"/>
          <a:ext cx="5292857" cy="5859782"/>
        </p:xfrm>
        <a:graphic>
          <a:graphicData uri="http://schemas.openxmlformats.org/drawingml/2006/table">
            <a:tbl>
              <a:tblPr firstRow="1" bandRow="1">
                <a:tableStyleId>{2D5ABB26-0587-4C30-8999-92F81FD0307C}</a:tableStyleId>
              </a:tblPr>
              <a:tblGrid>
                <a:gridCol w="1765554"/>
                <a:gridCol w="106686"/>
                <a:gridCol w="807713"/>
                <a:gridCol w="847350"/>
                <a:gridCol w="954017"/>
                <a:gridCol w="811537"/>
              </a:tblGrid>
              <a:tr h="463302">
                <a:tc>
                  <a:txBody>
                    <a:bodyPr/>
                    <a:lstStyle/>
                    <a:p>
                      <a:pPr algn="ctr">
                        <a:lnSpc>
                          <a:spcPct val="100000"/>
                        </a:lnSpc>
                        <a:spcBef>
                          <a:spcPts val="550"/>
                        </a:spcBef>
                      </a:pPr>
                      <a:r>
                        <a:rPr sz="1800" b="1" spc="-5" dirty="0">
                          <a:latin typeface="DFKai-SB"/>
                          <a:cs typeface="DFKai-SB"/>
                        </a:rPr>
                        <a:t>R</a:t>
                      </a:r>
                      <a:r>
                        <a:rPr sz="1800" b="1" spc="-555" dirty="0">
                          <a:latin typeface="DFKai-SB"/>
                          <a:cs typeface="DFKai-SB"/>
                        </a:rPr>
                        <a:t> </a:t>
                      </a:r>
                      <a:r>
                        <a:rPr sz="1800" b="1" spc="-5" dirty="0">
                          <a:latin typeface="DFKai-SB"/>
                          <a:cs typeface="DFKai-SB"/>
                        </a:rPr>
                        <a:t>實際</a:t>
                      </a:r>
                      <a:endParaRPr sz="18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3">
                  <a:txBody>
                    <a:bodyPr/>
                    <a:lstStyle/>
                    <a:p>
                      <a:pPr marL="563245">
                        <a:lnSpc>
                          <a:spcPct val="100000"/>
                        </a:lnSpc>
                        <a:spcBef>
                          <a:spcPts val="550"/>
                        </a:spcBef>
                      </a:pPr>
                      <a:r>
                        <a:rPr sz="1800" b="1" spc="-5" dirty="0">
                          <a:latin typeface="DFKai-SB"/>
                          <a:cs typeface="DFKai-SB"/>
                        </a:rPr>
                        <a:t>I</a:t>
                      </a:r>
                      <a:r>
                        <a:rPr sz="1800" b="1" spc="-555" dirty="0">
                          <a:latin typeface="DFKai-SB"/>
                          <a:cs typeface="DFKai-SB"/>
                        </a:rPr>
                        <a:t> </a:t>
                      </a:r>
                      <a:r>
                        <a:rPr sz="1800" b="1" spc="-5" dirty="0">
                          <a:latin typeface="DFKai-SB"/>
                          <a:cs typeface="DFKai-SB"/>
                        </a:rPr>
                        <a:t>研究</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66420">
                        <a:lnSpc>
                          <a:spcPct val="100000"/>
                        </a:lnSpc>
                        <a:spcBef>
                          <a:spcPts val="550"/>
                        </a:spcBef>
                      </a:pPr>
                      <a:r>
                        <a:rPr sz="1800" b="1" spc="-5" dirty="0">
                          <a:latin typeface="DFKai-SB"/>
                          <a:cs typeface="DFKai-SB"/>
                        </a:rPr>
                        <a:t>A</a:t>
                      </a:r>
                      <a:r>
                        <a:rPr sz="1800" b="1" spc="-555" dirty="0">
                          <a:latin typeface="DFKai-SB"/>
                          <a:cs typeface="DFKai-SB"/>
                        </a:rPr>
                        <a:t> </a:t>
                      </a:r>
                      <a:r>
                        <a:rPr sz="1800" b="1" spc="-5" dirty="0">
                          <a:latin typeface="DFKai-SB"/>
                          <a:cs typeface="DFKai-SB"/>
                        </a:rPr>
                        <a:t>藝術</a:t>
                      </a:r>
                      <a:endParaRPr sz="18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63296">
                <a:tc>
                  <a:txBody>
                    <a:bodyPr/>
                    <a:lstStyle/>
                    <a:p>
                      <a:pPr algn="ctr">
                        <a:lnSpc>
                          <a:spcPct val="100000"/>
                        </a:lnSpc>
                        <a:spcBef>
                          <a:spcPts val="550"/>
                        </a:spcBef>
                      </a:pPr>
                      <a:r>
                        <a:rPr sz="1800" b="1" spc="-5" dirty="0">
                          <a:latin typeface="DFKai-SB"/>
                          <a:cs typeface="DFKai-SB"/>
                        </a:rPr>
                        <a:t>S</a:t>
                      </a:r>
                      <a:r>
                        <a:rPr sz="1800" b="1" spc="-555" dirty="0">
                          <a:latin typeface="DFKai-SB"/>
                          <a:cs typeface="DFKai-SB"/>
                        </a:rPr>
                        <a:t> </a:t>
                      </a:r>
                      <a:r>
                        <a:rPr sz="1800" b="1" spc="-5" dirty="0">
                          <a:latin typeface="DFKai-SB"/>
                          <a:cs typeface="DFKai-SB"/>
                        </a:rPr>
                        <a:t>社會</a:t>
                      </a:r>
                      <a:endParaRPr sz="18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3">
                  <a:txBody>
                    <a:bodyPr/>
                    <a:lstStyle/>
                    <a:p>
                      <a:pPr marL="563245">
                        <a:lnSpc>
                          <a:spcPct val="100000"/>
                        </a:lnSpc>
                        <a:spcBef>
                          <a:spcPts val="550"/>
                        </a:spcBef>
                      </a:pPr>
                      <a:r>
                        <a:rPr sz="1800" b="1" spc="-5" dirty="0">
                          <a:latin typeface="DFKai-SB"/>
                          <a:cs typeface="DFKai-SB"/>
                        </a:rPr>
                        <a:t>E</a:t>
                      </a:r>
                      <a:r>
                        <a:rPr sz="1800" b="1" spc="-555" dirty="0">
                          <a:latin typeface="DFKai-SB"/>
                          <a:cs typeface="DFKai-SB"/>
                        </a:rPr>
                        <a:t> </a:t>
                      </a:r>
                      <a:r>
                        <a:rPr sz="1800" b="1" spc="-5" dirty="0">
                          <a:latin typeface="DFKai-SB"/>
                          <a:cs typeface="DFKai-SB"/>
                        </a:rPr>
                        <a:t>企業</a:t>
                      </a:r>
                      <a:endParaRPr sz="18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566420">
                        <a:lnSpc>
                          <a:spcPct val="100000"/>
                        </a:lnSpc>
                        <a:spcBef>
                          <a:spcPts val="550"/>
                        </a:spcBef>
                      </a:pPr>
                      <a:r>
                        <a:rPr sz="1800" b="1" spc="-5" dirty="0">
                          <a:latin typeface="DFKai-SB"/>
                          <a:cs typeface="DFKai-SB"/>
                        </a:rPr>
                        <a:t>C</a:t>
                      </a:r>
                      <a:r>
                        <a:rPr sz="1800" b="1" spc="-555" dirty="0">
                          <a:latin typeface="DFKai-SB"/>
                          <a:cs typeface="DFKai-SB"/>
                        </a:rPr>
                        <a:t> </a:t>
                      </a:r>
                      <a:r>
                        <a:rPr sz="1800" b="1" spc="-5" dirty="0">
                          <a:latin typeface="DFKai-SB"/>
                          <a:cs typeface="DFKai-SB"/>
                        </a:rPr>
                        <a:t>事務</a:t>
                      </a:r>
                      <a:endParaRPr sz="18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295655">
                <a:tc gridSpan="6">
                  <a:txBody>
                    <a:bodyPr/>
                    <a:lstStyle/>
                    <a:p>
                      <a:endParaRPr sz="1800">
                        <a:latin typeface="DFKai-SB"/>
                        <a:cs typeface="DFKai-SB"/>
                      </a:endParaRPr>
                    </a:p>
                  </a:txBody>
                  <a:tcPr marL="0" marR="0" marT="0" marB="0">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63296">
                <a:tc gridSpan="2">
                  <a:txBody>
                    <a:bodyPr/>
                    <a:lstStyle/>
                    <a:p>
                      <a:pPr marL="66675">
                        <a:lnSpc>
                          <a:spcPct val="100000"/>
                        </a:lnSpc>
                        <a:spcBef>
                          <a:spcPts val="805"/>
                        </a:spcBef>
                      </a:pPr>
                      <a:r>
                        <a:rPr sz="1400" spc="-10" dirty="0">
                          <a:latin typeface="DFKai-SB"/>
                          <a:cs typeface="DFKai-SB"/>
                        </a:rPr>
                        <a:t>效率</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倫理價值</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正義</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ct val="100000"/>
                        </a:lnSpc>
                        <a:spcBef>
                          <a:spcPts val="805"/>
                        </a:spcBef>
                      </a:pPr>
                      <a:r>
                        <a:rPr sz="1400" dirty="0">
                          <a:latin typeface="DFKai-SB"/>
                          <a:cs typeface="DFKai-SB"/>
                        </a:rPr>
                        <a:t>愛</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3302">
                <a:tc gridSpan="2">
                  <a:txBody>
                    <a:bodyPr/>
                    <a:lstStyle/>
                    <a:p>
                      <a:pPr marL="66675">
                        <a:lnSpc>
                          <a:spcPct val="100000"/>
                        </a:lnSpc>
                        <a:spcBef>
                          <a:spcPts val="805"/>
                        </a:spcBef>
                      </a:pPr>
                      <a:r>
                        <a:rPr sz="1400" spc="-10" dirty="0">
                          <a:latin typeface="DFKai-SB"/>
                          <a:cs typeface="DFKai-SB"/>
                        </a:rPr>
                        <a:t>獨立自主</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人道</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63296">
                <a:tc gridSpan="2">
                  <a:txBody>
                    <a:bodyPr/>
                    <a:lstStyle/>
                    <a:p>
                      <a:pPr marL="66675">
                        <a:lnSpc>
                          <a:spcPct val="100000"/>
                        </a:lnSpc>
                        <a:spcBef>
                          <a:spcPts val="805"/>
                        </a:spcBef>
                      </a:pPr>
                      <a:r>
                        <a:rPr sz="1400" spc="-10" dirty="0">
                          <a:latin typeface="DFKai-SB"/>
                          <a:cs typeface="DFKai-SB"/>
                        </a:rPr>
                        <a:t>準確</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享樂主義</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自由創造</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成就表現</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3302">
                <a:tc gridSpan="2">
                  <a:txBody>
                    <a:bodyPr/>
                    <a:lstStyle/>
                    <a:p>
                      <a:pPr marL="66675">
                        <a:lnSpc>
                          <a:spcPct val="100000"/>
                        </a:lnSpc>
                        <a:spcBef>
                          <a:spcPts val="805"/>
                        </a:spcBef>
                      </a:pPr>
                      <a:r>
                        <a:rPr sz="1400" spc="-10" dirty="0">
                          <a:latin typeface="DFKai-SB"/>
                          <a:cs typeface="DFKai-SB"/>
                        </a:rPr>
                        <a:t>人際關係</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物質財富</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63296">
                <a:tc gridSpan="2">
                  <a:txBody>
                    <a:bodyPr/>
                    <a:lstStyle/>
                    <a:p>
                      <a:pPr marL="66675">
                        <a:lnSpc>
                          <a:spcPct val="100000"/>
                        </a:lnSpc>
                        <a:spcBef>
                          <a:spcPts val="805"/>
                        </a:spcBef>
                      </a:pPr>
                      <a:r>
                        <a:rPr sz="1400" spc="-10" dirty="0">
                          <a:latin typeface="DFKai-SB"/>
                          <a:cs typeface="DFKai-SB"/>
                        </a:rPr>
                        <a:t>社會聲望</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智慧知識</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89">
                <a:tc gridSpan="2">
                  <a:txBody>
                    <a:bodyPr/>
                    <a:lstStyle/>
                    <a:p>
                      <a:pPr marL="66675">
                        <a:lnSpc>
                          <a:spcPct val="100000"/>
                        </a:lnSpc>
                        <a:spcBef>
                          <a:spcPts val="805"/>
                        </a:spcBef>
                      </a:pPr>
                      <a:r>
                        <a:rPr sz="1400" spc="-10" dirty="0">
                          <a:latin typeface="DFKai-SB"/>
                          <a:cs typeface="DFKai-SB"/>
                        </a:rPr>
                        <a:t>理想主義</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ct val="100000"/>
                        </a:lnSpc>
                        <a:spcBef>
                          <a:spcPts val="805"/>
                        </a:spcBef>
                      </a:pPr>
                      <a:r>
                        <a:rPr sz="1400" spc="-10" dirty="0">
                          <a:latin typeface="DFKai-SB"/>
                          <a:cs typeface="DFKai-SB"/>
                        </a:rPr>
                        <a:t>邏輯</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66344">
                <a:tc gridSpan="2">
                  <a:txBody>
                    <a:bodyPr/>
                    <a:lstStyle/>
                    <a:p>
                      <a:pPr marL="66675">
                        <a:lnSpc>
                          <a:spcPct val="100000"/>
                        </a:lnSpc>
                        <a:spcBef>
                          <a:spcPts val="830"/>
                        </a:spcBef>
                      </a:pPr>
                      <a:r>
                        <a:rPr sz="1400" spc="-10" dirty="0">
                          <a:latin typeface="DFKai-SB"/>
                          <a:cs typeface="DFKai-SB"/>
                        </a:rPr>
                        <a:t>支持感</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gridSpan="2">
                  <a:txBody>
                    <a:bodyPr/>
                    <a:lstStyle/>
                    <a:p>
                      <a:pPr marL="66675">
                        <a:lnSpc>
                          <a:spcPct val="100000"/>
                        </a:lnSpc>
                        <a:spcBef>
                          <a:spcPts val="830"/>
                        </a:spcBef>
                      </a:pPr>
                      <a:r>
                        <a:rPr sz="1400" spc="-10" dirty="0">
                          <a:latin typeface="DFKai-SB"/>
                          <a:cs typeface="DFKai-SB"/>
                        </a:rPr>
                        <a:t>心靈超越</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464826">
                <a:tc gridSpan="2">
                  <a:txBody>
                    <a:bodyPr/>
                    <a:lstStyle/>
                    <a:p>
                      <a:pPr marL="66675">
                        <a:lnSpc>
                          <a:spcPct val="100000"/>
                        </a:lnSpc>
                        <a:spcBef>
                          <a:spcPts val="805"/>
                        </a:spcBef>
                      </a:pPr>
                      <a:r>
                        <a:rPr sz="1400" spc="-10" dirty="0">
                          <a:latin typeface="DFKai-SB"/>
                          <a:cs typeface="DFKai-SB"/>
                        </a:rPr>
                        <a:t>實用</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15669"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附件五</a:t>
            </a:r>
            <a:endParaRPr sz="1400" dirty="0">
              <a:latin typeface="DFKai-SB"/>
              <a:cs typeface="DFKai-SB"/>
            </a:endParaRPr>
          </a:p>
          <a:p>
            <a:pPr>
              <a:lnSpc>
                <a:spcPct val="100000"/>
              </a:lnSpc>
              <a:spcBef>
                <a:spcPts val="20"/>
              </a:spcBef>
            </a:pPr>
            <a:endParaRPr sz="1650" dirty="0">
              <a:latin typeface="Times New Roman"/>
              <a:cs typeface="Times New Roman"/>
            </a:endParaRPr>
          </a:p>
          <a:p>
            <a:pPr marL="12700">
              <a:lnSpc>
                <a:spcPct val="100000"/>
              </a:lnSpc>
            </a:pPr>
            <a:r>
              <a:rPr sz="1400" spc="-10" dirty="0">
                <a:latin typeface="DFKai-SB"/>
                <a:cs typeface="DFKai-SB"/>
              </a:rPr>
              <a:t>價值觀</a:t>
            </a:r>
            <a:r>
              <a:rPr sz="1400" spc="5" dirty="0">
                <a:latin typeface="DFKai-SB"/>
                <a:cs typeface="DFKai-SB"/>
              </a:rPr>
              <a:t>解</a:t>
            </a:r>
            <a:r>
              <a:rPr sz="1400" spc="-10" dirty="0">
                <a:latin typeface="DFKai-SB"/>
                <a:cs typeface="DFKai-SB"/>
              </a:rPr>
              <a:t>答</a:t>
            </a:r>
            <a:endParaRPr sz="1400" dirty="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3779918632"/>
              </p:ext>
            </p:extLst>
          </p:nvPr>
        </p:nvGraphicFramePr>
        <p:xfrm>
          <a:off x="1069847" y="1828787"/>
          <a:ext cx="5291332" cy="2093975"/>
        </p:xfrm>
        <a:graphic>
          <a:graphicData uri="http://schemas.openxmlformats.org/drawingml/2006/table">
            <a:tbl>
              <a:tblPr firstRow="1" bandRow="1">
                <a:tableStyleId>{2D5ABB26-0587-4C30-8999-92F81FD0307C}</a:tableStyleId>
              </a:tblPr>
              <a:tblGrid>
                <a:gridCol w="252990"/>
                <a:gridCol w="838193"/>
                <a:gridCol w="841248"/>
                <a:gridCol w="838200"/>
                <a:gridCol w="841247"/>
                <a:gridCol w="841248"/>
                <a:gridCol w="838206"/>
              </a:tblGrid>
              <a:tr h="496830">
                <a:tc>
                  <a:txBody>
                    <a:bodyPr/>
                    <a:lstStyle/>
                    <a:p>
                      <a:pPr marL="66675" marR="19685">
                        <a:lnSpc>
                          <a:spcPct val="108300"/>
                        </a:lnSpc>
                        <a:spcBef>
                          <a:spcPts val="165"/>
                        </a:spcBef>
                      </a:pPr>
                      <a:r>
                        <a:rPr sz="1200" dirty="0">
                          <a:latin typeface="DFKai-SB"/>
                          <a:cs typeface="DFKai-SB"/>
                        </a:rPr>
                        <a:t>類  型</a:t>
                      </a: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203835">
                        <a:lnSpc>
                          <a:spcPct val="100000"/>
                        </a:lnSpc>
                        <a:spcBef>
                          <a:spcPts val="1080"/>
                        </a:spcBef>
                      </a:pPr>
                      <a:r>
                        <a:rPr sz="1200" dirty="0">
                          <a:latin typeface="DFKai-SB"/>
                          <a:cs typeface="DFKai-SB"/>
                        </a:rPr>
                        <a:t>R</a:t>
                      </a:r>
                      <a:r>
                        <a:rPr sz="1200" spc="-415" dirty="0">
                          <a:latin typeface="DFKai-SB"/>
                          <a:cs typeface="DFKai-SB"/>
                        </a:rPr>
                        <a:t> </a:t>
                      </a:r>
                      <a:r>
                        <a:rPr sz="1200" dirty="0">
                          <a:latin typeface="DFKai-SB"/>
                          <a:cs typeface="DFKai-SB"/>
                        </a:rPr>
                        <a:t>實際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07010">
                        <a:lnSpc>
                          <a:spcPct val="100000"/>
                        </a:lnSpc>
                        <a:spcBef>
                          <a:spcPts val="1080"/>
                        </a:spcBef>
                      </a:pPr>
                      <a:r>
                        <a:rPr sz="1200" dirty="0">
                          <a:latin typeface="DFKai-SB"/>
                          <a:cs typeface="DFKai-SB"/>
                        </a:rPr>
                        <a:t>I</a:t>
                      </a:r>
                      <a:r>
                        <a:rPr sz="1200" spc="-415" dirty="0">
                          <a:latin typeface="DFKai-SB"/>
                          <a:cs typeface="DFKai-SB"/>
                        </a:rPr>
                        <a:t> </a:t>
                      </a:r>
                      <a:r>
                        <a:rPr sz="1200" dirty="0">
                          <a:latin typeface="DFKai-SB"/>
                          <a:cs typeface="DFKai-SB"/>
                        </a:rPr>
                        <a:t>研究</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1080"/>
                        </a:spcBef>
                      </a:pPr>
                      <a:r>
                        <a:rPr sz="1200" dirty="0">
                          <a:latin typeface="DFKai-SB"/>
                          <a:cs typeface="DFKai-SB"/>
                        </a:rPr>
                        <a:t>A</a:t>
                      </a:r>
                      <a:r>
                        <a:rPr sz="1200" spc="-415" dirty="0">
                          <a:latin typeface="DFKai-SB"/>
                          <a:cs typeface="DFKai-SB"/>
                        </a:rPr>
                        <a:t> </a:t>
                      </a:r>
                      <a:r>
                        <a:rPr sz="1200" dirty="0">
                          <a:latin typeface="DFKai-SB"/>
                          <a:cs typeface="DFKai-SB"/>
                        </a:rPr>
                        <a:t>藝術</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10185">
                        <a:lnSpc>
                          <a:spcPct val="100000"/>
                        </a:lnSpc>
                        <a:spcBef>
                          <a:spcPts val="1080"/>
                        </a:spcBef>
                      </a:pPr>
                      <a:r>
                        <a:rPr sz="1200" dirty="0">
                          <a:latin typeface="DFKai-SB"/>
                          <a:cs typeface="DFKai-SB"/>
                        </a:rPr>
                        <a:t>S</a:t>
                      </a:r>
                      <a:r>
                        <a:rPr sz="1200" spc="-415" dirty="0">
                          <a:latin typeface="DFKai-SB"/>
                          <a:cs typeface="DFKai-SB"/>
                        </a:rPr>
                        <a:t> </a:t>
                      </a:r>
                      <a:r>
                        <a:rPr sz="1200" dirty="0">
                          <a:latin typeface="DFKai-SB"/>
                          <a:cs typeface="DFKai-SB"/>
                        </a:rPr>
                        <a:t>社會</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gn="ctr">
                        <a:lnSpc>
                          <a:spcPct val="100000"/>
                        </a:lnSpc>
                        <a:spcBef>
                          <a:spcPts val="1080"/>
                        </a:spcBef>
                      </a:pPr>
                      <a:r>
                        <a:rPr sz="1200" dirty="0">
                          <a:latin typeface="DFKai-SB"/>
                          <a:cs typeface="DFKai-SB"/>
                        </a:rPr>
                        <a:t>E</a:t>
                      </a:r>
                      <a:r>
                        <a:rPr sz="1200" spc="-415" dirty="0">
                          <a:latin typeface="DFKai-SB"/>
                          <a:cs typeface="DFKai-SB"/>
                        </a:rPr>
                        <a:t> </a:t>
                      </a:r>
                      <a:r>
                        <a:rPr sz="1200" dirty="0">
                          <a:latin typeface="DFKai-SB"/>
                          <a:cs typeface="DFKai-SB"/>
                        </a:rPr>
                        <a:t>企業</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203835">
                        <a:lnSpc>
                          <a:spcPct val="100000"/>
                        </a:lnSpc>
                        <a:spcBef>
                          <a:spcPts val="1080"/>
                        </a:spcBef>
                      </a:pPr>
                      <a:r>
                        <a:rPr sz="1200" dirty="0">
                          <a:latin typeface="DFKai-SB"/>
                          <a:cs typeface="DFKai-SB"/>
                        </a:rPr>
                        <a:t>C</a:t>
                      </a:r>
                      <a:r>
                        <a:rPr sz="1200" spc="-415" dirty="0">
                          <a:latin typeface="DFKai-SB"/>
                          <a:cs typeface="DFKai-SB"/>
                        </a:rPr>
                        <a:t> </a:t>
                      </a:r>
                      <a:r>
                        <a:rPr sz="1200" dirty="0">
                          <a:latin typeface="DFKai-SB"/>
                          <a:cs typeface="DFKai-SB"/>
                        </a:rPr>
                        <a:t>事務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02336">
                <a:tc>
                  <a:txBody>
                    <a:bodyPr/>
                    <a:lstStyle/>
                    <a:p>
                      <a:pPr marL="66675">
                        <a:lnSpc>
                          <a:spcPts val="1370"/>
                        </a:lnSpc>
                      </a:pPr>
                      <a:r>
                        <a:rPr sz="1200" dirty="0">
                          <a:latin typeface="DFKai-SB"/>
                          <a:cs typeface="DFKai-SB"/>
                        </a:rPr>
                        <a:t>人</a:t>
                      </a:r>
                      <a:endParaRPr sz="1200">
                        <a:latin typeface="DFKai-SB"/>
                        <a:cs typeface="DFKai-SB"/>
                      </a:endParaRPr>
                    </a:p>
                    <a:p>
                      <a:pPr marL="66675">
                        <a:lnSpc>
                          <a:spcPct val="100000"/>
                        </a:lnSpc>
                        <a:spcBef>
                          <a:spcPts val="120"/>
                        </a:spcBef>
                      </a:pPr>
                      <a:r>
                        <a:rPr sz="1200" dirty="0">
                          <a:latin typeface="DFKai-SB"/>
                          <a:cs typeface="DFKai-SB"/>
                        </a:rPr>
                        <a:t>名</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185420">
                        <a:lnSpc>
                          <a:spcPct val="100000"/>
                        </a:lnSpc>
                        <a:spcBef>
                          <a:spcPts val="695"/>
                        </a:spcBef>
                      </a:pPr>
                      <a:r>
                        <a:rPr sz="1200" dirty="0">
                          <a:latin typeface="DFKai-SB"/>
                          <a:cs typeface="DFKai-SB"/>
                        </a:rPr>
                        <a:t>阿基師</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85420">
                        <a:lnSpc>
                          <a:spcPct val="100000"/>
                        </a:lnSpc>
                        <a:spcBef>
                          <a:spcPts val="695"/>
                        </a:spcBef>
                      </a:pPr>
                      <a:r>
                        <a:rPr sz="1200" dirty="0">
                          <a:latin typeface="DFKai-SB"/>
                          <a:cs typeface="DFKai-SB"/>
                        </a:rPr>
                        <a:t>賈伯斯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695"/>
                        </a:spcBef>
                      </a:pPr>
                      <a:r>
                        <a:rPr sz="1200" dirty="0">
                          <a:latin typeface="DFKai-SB"/>
                          <a:cs typeface="DFKai-SB"/>
                        </a:rPr>
                        <a:t>五月天</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88595">
                        <a:lnSpc>
                          <a:spcPct val="100000"/>
                        </a:lnSpc>
                        <a:spcBef>
                          <a:spcPts val="695"/>
                        </a:spcBef>
                      </a:pPr>
                      <a:r>
                        <a:rPr sz="1200" dirty="0">
                          <a:latin typeface="DFKai-SB"/>
                          <a:cs typeface="DFKai-SB"/>
                        </a:rPr>
                        <a:t>陳樹菊</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695"/>
                        </a:spcBef>
                      </a:pPr>
                      <a:r>
                        <a:rPr sz="1200" dirty="0">
                          <a:latin typeface="DFKai-SB"/>
                          <a:cs typeface="DFKai-SB"/>
                        </a:rPr>
                        <a:t>郭台銘</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ts val="1370"/>
                        </a:lnSpc>
                      </a:pPr>
                      <a:r>
                        <a:rPr sz="1200" dirty="0">
                          <a:latin typeface="DFKai-SB"/>
                          <a:cs typeface="DFKai-SB"/>
                        </a:rPr>
                        <a:t>PARADA</a:t>
                      </a:r>
                      <a:endParaRPr sz="1200">
                        <a:latin typeface="DFKai-SB"/>
                        <a:cs typeface="DFKai-SB"/>
                      </a:endParaRPr>
                    </a:p>
                    <a:p>
                      <a:pPr algn="ctr">
                        <a:lnSpc>
                          <a:spcPct val="100000"/>
                        </a:lnSpc>
                        <a:spcBef>
                          <a:spcPts val="120"/>
                        </a:spcBef>
                      </a:pPr>
                      <a:r>
                        <a:rPr sz="1200" dirty="0">
                          <a:latin typeface="DFKai-SB"/>
                          <a:cs typeface="DFKai-SB"/>
                        </a:rPr>
                        <a:t>惡魔</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1194809">
                <a:tc>
                  <a:txBody>
                    <a:bodyPr/>
                    <a:lstStyle/>
                    <a:p>
                      <a:pPr>
                        <a:lnSpc>
                          <a:spcPct val="100000"/>
                        </a:lnSpc>
                      </a:pPr>
                      <a:endParaRPr sz="1200">
                        <a:latin typeface="Times New Roman"/>
                        <a:cs typeface="Times New Roman"/>
                      </a:endParaRPr>
                    </a:p>
                    <a:p>
                      <a:pPr marL="66675" marR="19685" algn="just">
                        <a:lnSpc>
                          <a:spcPct val="108300"/>
                        </a:lnSpc>
                        <a:spcBef>
                          <a:spcPts val="780"/>
                        </a:spcBef>
                      </a:pPr>
                      <a:r>
                        <a:rPr sz="1200" dirty="0">
                          <a:latin typeface="DFKai-SB"/>
                          <a:cs typeface="DFKai-SB"/>
                        </a:rPr>
                        <a:t>價  值  觀</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err="1" smtClean="0">
                          <a:latin typeface="DFKai-SB"/>
                          <a:cs typeface="DFKai-SB"/>
                        </a:rPr>
                        <a:t>實用</a:t>
                      </a:r>
                      <a:endParaRPr lang="en-US" sz="1200" dirty="0" smtClean="0">
                        <a:latin typeface="DFKai-SB"/>
                        <a:cs typeface="DFKai-SB"/>
                      </a:endParaRPr>
                    </a:p>
                    <a:p>
                      <a:pPr marL="63500">
                        <a:lnSpc>
                          <a:spcPts val="1370"/>
                        </a:lnSpc>
                      </a:pPr>
                      <a:r>
                        <a:rPr sz="1200" dirty="0" err="1" smtClean="0">
                          <a:latin typeface="DFKai-SB"/>
                          <a:cs typeface="DFKai-SB"/>
                        </a:rPr>
                        <a:t>理想主義效率</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智慧知識</a:t>
                      </a:r>
                      <a:endParaRPr sz="1200">
                        <a:latin typeface="DFKai-SB"/>
                        <a:cs typeface="DFKai-SB"/>
                      </a:endParaRPr>
                    </a:p>
                    <a:p>
                      <a:pPr marL="63500" marR="153670">
                        <a:lnSpc>
                          <a:spcPct val="108300"/>
                        </a:lnSpc>
                      </a:pPr>
                      <a:r>
                        <a:rPr sz="1200" dirty="0">
                          <a:latin typeface="DFKai-SB"/>
                          <a:cs typeface="DFKai-SB"/>
                        </a:rPr>
                        <a:t>理想主義  獨立自主</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心靈超越</a:t>
                      </a:r>
                      <a:endParaRPr sz="1200">
                        <a:latin typeface="DFKai-SB"/>
                        <a:cs typeface="DFKai-SB"/>
                      </a:endParaRPr>
                    </a:p>
                    <a:p>
                      <a:pPr marL="63500" marR="150495">
                        <a:lnSpc>
                          <a:spcPct val="108300"/>
                        </a:lnSpc>
                      </a:pPr>
                      <a:r>
                        <a:rPr sz="1200" dirty="0">
                          <a:latin typeface="DFKai-SB"/>
                          <a:cs typeface="DFKai-SB"/>
                        </a:rPr>
                        <a:t>智慧知識  理想主義</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ts val="1370"/>
                        </a:lnSpc>
                      </a:pPr>
                      <a:r>
                        <a:rPr sz="1200" dirty="0" smtClean="0">
                          <a:latin typeface="DFKai-SB"/>
                          <a:cs typeface="DFKai-SB"/>
                        </a:rPr>
                        <a:t>愛</a:t>
                      </a:r>
                      <a:endParaRPr lang="en-US" sz="1200" dirty="0" smtClean="0">
                        <a:latin typeface="DFKai-SB"/>
                        <a:cs typeface="DFKai-SB"/>
                      </a:endParaRPr>
                    </a:p>
                    <a:p>
                      <a:pPr marL="66675">
                        <a:lnSpc>
                          <a:spcPts val="1370"/>
                        </a:lnSpc>
                      </a:pPr>
                      <a:r>
                        <a:rPr sz="1200" dirty="0" err="1" smtClean="0">
                          <a:latin typeface="DFKai-SB"/>
                          <a:cs typeface="DFKai-SB"/>
                        </a:rPr>
                        <a:t>人際關係</a:t>
                      </a:r>
                      <a:r>
                        <a:rPr sz="1200" dirty="0" smtClean="0">
                          <a:latin typeface="DFKai-SB"/>
                          <a:cs typeface="DFKai-SB"/>
                        </a:rPr>
                        <a:t>  </a:t>
                      </a:r>
                      <a:r>
                        <a:rPr sz="1200" dirty="0" err="1" smtClean="0">
                          <a:latin typeface="DFKai-SB"/>
                          <a:cs typeface="DFKai-SB"/>
                        </a:rPr>
                        <a:t>人道</a:t>
                      </a:r>
                      <a:endParaRPr lang="en-US" sz="1200" dirty="0" smtClean="0">
                        <a:latin typeface="DFKai-SB"/>
                        <a:cs typeface="DFKai-SB"/>
                      </a:endParaRPr>
                    </a:p>
                    <a:p>
                      <a:pPr marL="66675">
                        <a:lnSpc>
                          <a:spcPts val="1370"/>
                        </a:lnSpc>
                      </a:pPr>
                      <a:r>
                        <a:rPr sz="1200" dirty="0" err="1" smtClean="0">
                          <a:latin typeface="DFKai-SB"/>
                          <a:cs typeface="DFKai-SB"/>
                        </a:rPr>
                        <a:t>支持感</a:t>
                      </a:r>
                      <a:endParaRPr lang="en-US" sz="1200" dirty="0" smtClean="0">
                        <a:latin typeface="DFKai-SB"/>
                        <a:cs typeface="DFKai-SB"/>
                      </a:endParaRPr>
                    </a:p>
                    <a:p>
                      <a:pPr marL="66675">
                        <a:lnSpc>
                          <a:spcPts val="1370"/>
                        </a:lnSpc>
                      </a:pPr>
                      <a:r>
                        <a:rPr sz="1200" dirty="0" err="1" smtClean="0">
                          <a:latin typeface="DFKai-SB"/>
                          <a:cs typeface="DFKai-SB"/>
                        </a:rPr>
                        <a:t>倫理價值</a:t>
                      </a:r>
                      <a:endParaRPr lang="en-US" sz="1200" dirty="0" smtClean="0">
                        <a:latin typeface="DFKai-SB"/>
                        <a:cs typeface="DFKai-SB"/>
                      </a:endParaRPr>
                    </a:p>
                    <a:p>
                      <a:pPr marL="66675">
                        <a:lnSpc>
                          <a:spcPts val="1370"/>
                        </a:lnSpc>
                      </a:pPr>
                      <a:r>
                        <a:rPr sz="1200" dirty="0" err="1" smtClean="0">
                          <a:latin typeface="DFKai-SB"/>
                          <a:cs typeface="DFKai-SB"/>
                        </a:rPr>
                        <a:t>理想主義</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gn="just">
                        <a:lnSpc>
                          <a:spcPts val="1370"/>
                        </a:lnSpc>
                      </a:pPr>
                      <a:r>
                        <a:rPr sz="1200" dirty="0">
                          <a:latin typeface="DFKai-SB"/>
                          <a:cs typeface="DFKai-SB"/>
                        </a:rPr>
                        <a:t>成就表現</a:t>
                      </a:r>
                      <a:endParaRPr sz="1200">
                        <a:latin typeface="DFKai-SB"/>
                        <a:cs typeface="DFKai-SB"/>
                      </a:endParaRPr>
                    </a:p>
                    <a:p>
                      <a:pPr marL="63500" marR="153670" algn="just">
                        <a:lnSpc>
                          <a:spcPct val="108300"/>
                        </a:lnSpc>
                      </a:pPr>
                      <a:r>
                        <a:rPr sz="1200" dirty="0">
                          <a:latin typeface="DFKai-SB"/>
                          <a:cs typeface="DFKai-SB"/>
                        </a:rPr>
                        <a:t>社會聲望  理想主義  物質財富  享樂主義</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準確</a:t>
                      </a:r>
                    </a:p>
                    <a:p>
                      <a:pPr marL="63500" marR="150495">
                        <a:lnSpc>
                          <a:spcPct val="108300"/>
                        </a:lnSpc>
                      </a:pPr>
                      <a:r>
                        <a:rPr sz="1200" dirty="0" err="1" smtClean="0">
                          <a:latin typeface="DFKai-SB"/>
                          <a:cs typeface="DFKai-SB"/>
                        </a:rPr>
                        <a:t>實用理想主義</a:t>
                      </a:r>
                      <a:endParaRPr lang="en-US" sz="1200" dirty="0" smtClean="0">
                        <a:latin typeface="DFKai-SB"/>
                        <a:cs typeface="DFKai-SB"/>
                      </a:endParaRPr>
                    </a:p>
                    <a:p>
                      <a:pPr marL="63500" marR="150495">
                        <a:lnSpc>
                          <a:spcPct val="108300"/>
                        </a:lnSpc>
                      </a:pPr>
                      <a:r>
                        <a:rPr sz="1200" dirty="0" err="1" smtClean="0">
                          <a:latin typeface="DFKai-SB"/>
                          <a:cs typeface="DFKai-SB"/>
                        </a:rPr>
                        <a:t>效率</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graphicFrame>
        <p:nvGraphicFramePr>
          <p:cNvPr id="4" name="object 4"/>
          <p:cNvGraphicFramePr>
            <a:graphicFrameLocks noGrp="1"/>
          </p:cNvGraphicFramePr>
          <p:nvPr/>
        </p:nvGraphicFramePr>
        <p:xfrm>
          <a:off x="1069847" y="4386071"/>
          <a:ext cx="5291333" cy="2350004"/>
        </p:xfrm>
        <a:graphic>
          <a:graphicData uri="http://schemas.openxmlformats.org/drawingml/2006/table">
            <a:tbl>
              <a:tblPr firstRow="1" bandRow="1">
                <a:tableStyleId>{2D5ABB26-0587-4C30-8999-92F81FD0307C}</a:tableStyleId>
              </a:tblPr>
              <a:tblGrid>
                <a:gridCol w="1511808"/>
                <a:gridCol w="990606"/>
                <a:gridCol w="1798313"/>
                <a:gridCol w="990606"/>
              </a:tblGrid>
              <a:tr h="234695">
                <a:tc>
                  <a:txBody>
                    <a:bodyPr/>
                    <a:lstStyle/>
                    <a:p>
                      <a:pPr marL="66675">
                        <a:lnSpc>
                          <a:spcPct val="100000"/>
                        </a:lnSpc>
                        <a:spcBef>
                          <a:spcPts val="70"/>
                        </a:spcBef>
                      </a:pPr>
                      <a:r>
                        <a:rPr sz="1200" dirty="0">
                          <a:latin typeface="DFKai-SB"/>
                          <a:cs typeface="DFKai-SB"/>
                        </a:rPr>
                        <a:t>效率</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Ｒ.C</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倫理價值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S</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正義</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S</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7744">
                <a:tc>
                  <a:txBody>
                    <a:bodyPr/>
                    <a:lstStyle/>
                    <a:p>
                      <a:pPr marL="66675">
                        <a:lnSpc>
                          <a:spcPct val="100000"/>
                        </a:lnSpc>
                        <a:spcBef>
                          <a:spcPts val="95"/>
                        </a:spcBef>
                      </a:pPr>
                      <a:r>
                        <a:rPr sz="1200" dirty="0">
                          <a:latin typeface="DFKai-SB"/>
                          <a:cs typeface="DFKai-SB"/>
                        </a:rPr>
                        <a:t>獨立自主</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ct val="100000"/>
                        </a:lnSpc>
                        <a:spcBef>
                          <a:spcPts val="95"/>
                        </a:spcBef>
                      </a:pPr>
                      <a:r>
                        <a:rPr sz="1200" dirty="0">
                          <a:latin typeface="DFKai-SB"/>
                          <a:cs typeface="DFKai-SB"/>
                        </a:rPr>
                        <a:t>I</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ct val="100000"/>
                        </a:lnSpc>
                        <a:spcBef>
                          <a:spcPts val="95"/>
                        </a:spcBef>
                      </a:pPr>
                      <a:r>
                        <a:rPr sz="1200" dirty="0">
                          <a:latin typeface="DFKai-SB"/>
                          <a:cs typeface="DFKai-SB"/>
                        </a:rPr>
                        <a:t>人道</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6675">
                        <a:lnSpc>
                          <a:spcPct val="100000"/>
                        </a:lnSpc>
                        <a:spcBef>
                          <a:spcPts val="95"/>
                        </a:spcBef>
                      </a:pPr>
                      <a:r>
                        <a:rPr sz="1200" dirty="0">
                          <a:latin typeface="DFKai-SB"/>
                          <a:cs typeface="DFKai-SB"/>
                        </a:rPr>
                        <a:t>S</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準確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C</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享樂主義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E</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自由創造</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成就表現</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E</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人際關係</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S</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物質財富</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E</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社會聲望</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E</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智慧知識</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I.A</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34696">
                <a:tc>
                  <a:txBody>
                    <a:bodyPr/>
                    <a:lstStyle/>
                    <a:p>
                      <a:pPr marL="66675">
                        <a:lnSpc>
                          <a:spcPct val="100000"/>
                        </a:lnSpc>
                        <a:spcBef>
                          <a:spcPts val="70"/>
                        </a:spcBef>
                      </a:pPr>
                      <a:r>
                        <a:rPr sz="1200" dirty="0">
                          <a:latin typeface="DFKai-SB"/>
                          <a:cs typeface="DFKai-SB"/>
                        </a:rPr>
                        <a:t>理想主義</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R.I.A.S.E.C</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邏輯</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66675">
                        <a:lnSpc>
                          <a:spcPct val="100000"/>
                        </a:lnSpc>
                        <a:spcBef>
                          <a:spcPts val="70"/>
                        </a:spcBef>
                      </a:pPr>
                      <a:r>
                        <a:rPr sz="1200" dirty="0">
                          <a:latin typeface="DFKai-SB"/>
                          <a:cs typeface="DFKai-SB"/>
                        </a:rPr>
                        <a:t>支持感</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S</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心靈超越</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A</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34702">
                <a:tc>
                  <a:txBody>
                    <a:bodyPr/>
                    <a:lstStyle/>
                    <a:p>
                      <a:pPr marL="66675">
                        <a:lnSpc>
                          <a:spcPct val="100000"/>
                        </a:lnSpc>
                        <a:spcBef>
                          <a:spcPts val="70"/>
                        </a:spcBef>
                      </a:pPr>
                      <a:r>
                        <a:rPr sz="1200" dirty="0">
                          <a:latin typeface="DFKai-SB"/>
                          <a:cs typeface="DFKai-SB"/>
                        </a:rPr>
                        <a:t>實用</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R.C</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267960" cy="56616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附件六</a:t>
            </a:r>
            <a:endParaRPr sz="1400">
              <a:latin typeface="DFKai-SB"/>
              <a:cs typeface="DFKai-SB"/>
            </a:endParaRPr>
          </a:p>
          <a:p>
            <a:pPr marL="45720" marR="3766185" indent="-33655">
              <a:lnSpc>
                <a:spcPct val="151700"/>
              </a:lnSpc>
              <a:spcBef>
                <a:spcPts val="439"/>
              </a:spcBef>
            </a:pPr>
            <a:r>
              <a:rPr sz="1200" dirty="0">
                <a:latin typeface="DFKai-SB"/>
                <a:cs typeface="DFKai-SB"/>
              </a:rPr>
              <a:t>腦筋急轉彎範例  腦筋急轉彎範例答案:</a:t>
            </a:r>
            <a:endParaRPr sz="1200">
              <a:latin typeface="DFKai-SB"/>
              <a:cs typeface="DFKai-SB"/>
            </a:endParaRPr>
          </a:p>
          <a:p>
            <a:pPr marL="1152525" marR="525780" indent="-1106805">
              <a:lnSpc>
                <a:spcPts val="2020"/>
              </a:lnSpc>
              <a:spcBef>
                <a:spcPts val="135"/>
              </a:spcBef>
            </a:pPr>
            <a:r>
              <a:rPr sz="1200" dirty="0">
                <a:latin typeface="DFKai-SB"/>
                <a:cs typeface="DFKai-SB"/>
              </a:rPr>
              <a:t>1. R(實際型)→</a:t>
            </a:r>
            <a:r>
              <a:rPr sz="1200" spc="-390" dirty="0">
                <a:latin typeface="DFKai-SB"/>
                <a:cs typeface="DFKai-SB"/>
              </a:rPr>
              <a:t> </a:t>
            </a:r>
            <a:r>
              <a:rPr sz="1200" dirty="0">
                <a:latin typeface="DFKai-SB"/>
                <a:cs typeface="DFKai-SB"/>
              </a:rPr>
              <a:t>掌控:善用手巧等優勢學習維修或組裝電腦的等技能。  開放:情緒比較穩定做事比較實際。</a:t>
            </a:r>
            <a:endParaRPr sz="1200">
              <a:latin typeface="DFKai-SB"/>
              <a:cs typeface="DFKai-SB"/>
            </a:endParaRPr>
          </a:p>
          <a:p>
            <a:pPr marL="1152525" indent="-1106805">
              <a:lnSpc>
                <a:spcPct val="100000"/>
              </a:lnSpc>
              <a:spcBef>
                <a:spcPts val="385"/>
              </a:spcBef>
            </a:pPr>
            <a:r>
              <a:rPr sz="1200" dirty="0">
                <a:latin typeface="DFKai-SB"/>
                <a:cs typeface="DFKai-SB"/>
              </a:rPr>
              <a:t>2. I(研究型)→</a:t>
            </a:r>
            <a:r>
              <a:rPr sz="1200" spc="-280" dirty="0">
                <a:latin typeface="DFKai-SB"/>
                <a:cs typeface="DFKai-SB"/>
              </a:rPr>
              <a:t> </a:t>
            </a:r>
            <a:r>
              <a:rPr sz="1200" spc="-30" dirty="0">
                <a:latin typeface="DFKai-SB"/>
                <a:cs typeface="DFKai-SB"/>
              </a:rPr>
              <a:t>掌控:專研【資訊技術】等領域的研發，較不需接觸管理層面。</a:t>
            </a:r>
            <a:endParaRPr sz="1200">
              <a:latin typeface="DFKai-SB"/>
              <a:cs typeface="DFKai-SB"/>
            </a:endParaRPr>
          </a:p>
          <a:p>
            <a:pPr marL="1554480" marR="44450" indent="-402590">
              <a:lnSpc>
                <a:spcPts val="2020"/>
              </a:lnSpc>
              <a:spcBef>
                <a:spcPts val="135"/>
              </a:spcBef>
            </a:pPr>
            <a:r>
              <a:rPr sz="1200" dirty="0">
                <a:latin typeface="DFKai-SB"/>
                <a:cs typeface="DFKai-SB"/>
              </a:rPr>
              <a:t>開放:研究型的人認為 E</a:t>
            </a:r>
            <a:r>
              <a:rPr sz="1200" spc="-434" dirty="0">
                <a:latin typeface="DFKai-SB"/>
                <a:cs typeface="DFKai-SB"/>
              </a:rPr>
              <a:t> </a:t>
            </a:r>
            <a:r>
              <a:rPr sz="1200" spc="-5" dirty="0">
                <a:latin typeface="DFKai-SB"/>
                <a:cs typeface="DFKai-SB"/>
              </a:rPr>
              <a:t>不強的人言論較不會誇大其實，且較  </a:t>
            </a:r>
            <a:r>
              <a:rPr sz="1200" dirty="0">
                <a:latin typeface="DFKai-SB"/>
                <a:cs typeface="DFKai-SB"/>
              </a:rPr>
              <a:t>不易衝動會三思後再行動。</a:t>
            </a:r>
            <a:endParaRPr sz="1200">
              <a:latin typeface="DFKai-SB"/>
              <a:cs typeface="DFKai-SB"/>
            </a:endParaRPr>
          </a:p>
          <a:p>
            <a:pPr marL="45720">
              <a:lnSpc>
                <a:spcPct val="100000"/>
              </a:lnSpc>
              <a:spcBef>
                <a:spcPts val="385"/>
              </a:spcBef>
            </a:pPr>
            <a:r>
              <a:rPr sz="1200" dirty="0">
                <a:latin typeface="DFKai-SB"/>
                <a:cs typeface="DFKai-SB"/>
              </a:rPr>
              <a:t>3. A(藝術型)→</a:t>
            </a:r>
            <a:r>
              <a:rPr sz="1200" spc="-390" dirty="0">
                <a:latin typeface="DFKai-SB"/>
                <a:cs typeface="DFKai-SB"/>
              </a:rPr>
              <a:t> </a:t>
            </a:r>
            <a:r>
              <a:rPr sz="1200" dirty="0">
                <a:latin typeface="DFKai-SB"/>
                <a:cs typeface="DFKai-SB"/>
              </a:rPr>
              <a:t>掌控:可以專研多媒體或網頁設計或開發新程式語言。</a:t>
            </a:r>
            <a:endParaRPr sz="1200">
              <a:latin typeface="DFKai-SB"/>
              <a:cs typeface="DFKai-SB"/>
            </a:endParaRPr>
          </a:p>
          <a:p>
            <a:pPr marL="1554480" marR="44450" indent="-399415">
              <a:lnSpc>
                <a:spcPts val="2020"/>
              </a:lnSpc>
              <a:spcBef>
                <a:spcPts val="135"/>
              </a:spcBef>
            </a:pPr>
            <a:r>
              <a:rPr sz="1200" dirty="0">
                <a:latin typeface="DFKai-SB"/>
                <a:cs typeface="DFKai-SB"/>
              </a:rPr>
              <a:t>開放:藝術型認為</a:t>
            </a:r>
            <a:r>
              <a:rPr sz="1200" spc="-270" dirty="0">
                <a:latin typeface="DFKai-SB"/>
                <a:cs typeface="DFKai-SB"/>
              </a:rPr>
              <a:t> </a:t>
            </a:r>
            <a:r>
              <a:rPr sz="1200" dirty="0">
                <a:latin typeface="DFKai-SB"/>
                <a:cs typeface="DFKai-SB"/>
              </a:rPr>
              <a:t>E</a:t>
            </a:r>
            <a:r>
              <a:rPr sz="1200" spc="-270" dirty="0">
                <a:latin typeface="DFKai-SB"/>
                <a:cs typeface="DFKai-SB"/>
              </a:rPr>
              <a:t> </a:t>
            </a:r>
            <a:r>
              <a:rPr sz="1200" dirty="0">
                <a:latin typeface="DFKai-SB"/>
                <a:cs typeface="DFKai-SB"/>
              </a:rPr>
              <a:t>較不強的人不會時時要推銷他們的理念或  很功利主義，會尊重藝術的原創概念</a:t>
            </a:r>
            <a:endParaRPr sz="1200">
              <a:latin typeface="DFKai-SB"/>
              <a:cs typeface="DFKai-SB"/>
            </a:endParaRPr>
          </a:p>
          <a:p>
            <a:pPr marL="30480">
              <a:lnSpc>
                <a:spcPct val="100000"/>
              </a:lnSpc>
              <a:spcBef>
                <a:spcPts val="385"/>
              </a:spcBef>
            </a:pPr>
            <a:r>
              <a:rPr sz="1200" dirty="0">
                <a:latin typeface="DFKai-SB"/>
                <a:cs typeface="DFKai-SB"/>
              </a:rPr>
              <a:t>4.</a:t>
            </a:r>
            <a:r>
              <a:rPr sz="1200" spc="-35" dirty="0">
                <a:latin typeface="DFKai-SB"/>
                <a:cs typeface="DFKai-SB"/>
              </a:rPr>
              <a:t> </a:t>
            </a:r>
            <a:r>
              <a:rPr sz="1200" dirty="0">
                <a:latin typeface="DFKai-SB"/>
                <a:cs typeface="DFKai-SB"/>
              </a:rPr>
              <a:t>S(社會型)→</a:t>
            </a:r>
            <a:r>
              <a:rPr sz="1200" spc="-195" dirty="0">
                <a:latin typeface="DFKai-SB"/>
                <a:cs typeface="DFKai-SB"/>
              </a:rPr>
              <a:t> </a:t>
            </a:r>
            <a:r>
              <a:rPr sz="1200" dirty="0">
                <a:latin typeface="DFKai-SB"/>
                <a:cs typeface="DFKai-SB"/>
              </a:rPr>
              <a:t>掌控:善用社會型喜歡和人相處且和善的優勢，結交</a:t>
            </a:r>
            <a:r>
              <a:rPr sz="1200" spc="-220" dirty="0">
                <a:latin typeface="DFKai-SB"/>
                <a:cs typeface="DFKai-SB"/>
              </a:rPr>
              <a:t> </a:t>
            </a:r>
            <a:r>
              <a:rPr sz="1200" dirty="0">
                <a:latin typeface="DFKai-SB"/>
                <a:cs typeface="DFKai-SB"/>
              </a:rPr>
              <a:t>E</a:t>
            </a:r>
            <a:r>
              <a:rPr sz="1200" spc="-220" dirty="0">
                <a:latin typeface="DFKai-SB"/>
                <a:cs typeface="DFKai-SB"/>
              </a:rPr>
              <a:t> </a:t>
            </a:r>
            <a:r>
              <a:rPr sz="1200" dirty="0">
                <a:latin typeface="DFKai-SB"/>
                <a:cs typeface="DFKai-SB"/>
              </a:rPr>
              <a:t>強的朋</a:t>
            </a:r>
            <a:endParaRPr sz="1200">
              <a:latin typeface="DFKai-SB"/>
              <a:cs typeface="DFKai-SB"/>
            </a:endParaRPr>
          </a:p>
          <a:p>
            <a:pPr marL="1152525" marR="44450" indent="401955">
              <a:lnSpc>
                <a:spcPts val="2020"/>
              </a:lnSpc>
              <a:spcBef>
                <a:spcPts val="135"/>
              </a:spcBef>
            </a:pPr>
            <a:r>
              <a:rPr sz="1200" dirty="0">
                <a:latin typeface="DFKai-SB"/>
                <a:cs typeface="DFKai-SB"/>
              </a:rPr>
              <a:t>友作為學習榜樣或請其傳授管理技巧。  開放:社會型的人認為 E</a:t>
            </a:r>
            <a:r>
              <a:rPr sz="1200" spc="-434" dirty="0">
                <a:latin typeface="DFKai-SB"/>
                <a:cs typeface="DFKai-SB"/>
              </a:rPr>
              <a:t> </a:t>
            </a:r>
            <a:r>
              <a:rPr sz="1200" spc="-5" dirty="0">
                <a:latin typeface="DFKai-SB"/>
                <a:cs typeface="DFKai-SB"/>
              </a:rPr>
              <a:t>型不高的人較不咄咄逼人和善比較好</a:t>
            </a:r>
            <a:endParaRPr sz="1200">
              <a:latin typeface="DFKai-SB"/>
              <a:cs typeface="DFKai-SB"/>
            </a:endParaRPr>
          </a:p>
          <a:p>
            <a:pPr marL="1554480">
              <a:lnSpc>
                <a:spcPct val="100000"/>
              </a:lnSpc>
              <a:spcBef>
                <a:spcPts val="385"/>
              </a:spcBef>
            </a:pPr>
            <a:r>
              <a:rPr sz="1200" dirty="0">
                <a:latin typeface="DFKai-SB"/>
                <a:cs typeface="DFKai-SB"/>
              </a:rPr>
              <a:t>相處。</a:t>
            </a:r>
            <a:endParaRPr sz="1200">
              <a:latin typeface="DFKai-SB"/>
              <a:cs typeface="DFKai-SB"/>
            </a:endParaRPr>
          </a:p>
          <a:p>
            <a:pPr marL="27940">
              <a:lnSpc>
                <a:spcPct val="100000"/>
              </a:lnSpc>
              <a:spcBef>
                <a:spcPts val="550"/>
              </a:spcBef>
            </a:pPr>
            <a:r>
              <a:rPr sz="1200" dirty="0">
                <a:latin typeface="DFKai-SB"/>
                <a:cs typeface="DFKai-SB"/>
              </a:rPr>
              <a:t>5. E(企業型)→</a:t>
            </a:r>
            <a:r>
              <a:rPr sz="1200" spc="-245" dirty="0">
                <a:latin typeface="DFKai-SB"/>
                <a:cs typeface="DFKai-SB"/>
              </a:rPr>
              <a:t> </a:t>
            </a:r>
            <a:r>
              <a:rPr sz="1200" spc="5" dirty="0">
                <a:latin typeface="DFKai-SB"/>
                <a:cs typeface="DFKai-SB"/>
              </a:rPr>
              <a:t>掌控:善用企業型的好口才和影響人的優勢，介紹或推銷管理</a:t>
            </a:r>
            <a:endParaRPr sz="1200">
              <a:latin typeface="DFKai-SB"/>
              <a:cs typeface="DFKai-SB"/>
            </a:endParaRPr>
          </a:p>
          <a:p>
            <a:pPr marL="1554480" marR="44450">
              <a:lnSpc>
                <a:spcPct val="138300"/>
              </a:lnSpc>
              <a:spcBef>
                <a:spcPts val="25"/>
              </a:spcBef>
            </a:pPr>
            <a:r>
              <a:rPr sz="1200" dirty="0">
                <a:latin typeface="DFKai-SB"/>
                <a:cs typeface="DFKai-SB"/>
              </a:rPr>
              <a:t>進修課程給需要增強</a:t>
            </a:r>
            <a:r>
              <a:rPr sz="1200" spc="-340" dirty="0">
                <a:latin typeface="DFKai-SB"/>
                <a:cs typeface="DFKai-SB"/>
              </a:rPr>
              <a:t> </a:t>
            </a:r>
            <a:r>
              <a:rPr sz="1200" dirty="0">
                <a:latin typeface="DFKai-SB"/>
                <a:cs typeface="DFKai-SB"/>
              </a:rPr>
              <a:t>E</a:t>
            </a:r>
            <a:r>
              <a:rPr sz="1200" spc="-340" dirty="0">
                <a:latin typeface="DFKai-SB"/>
                <a:cs typeface="DFKai-SB"/>
              </a:rPr>
              <a:t> </a:t>
            </a:r>
            <a:r>
              <a:rPr sz="1200" dirty="0">
                <a:latin typeface="DFKai-SB"/>
                <a:cs typeface="DFKai-SB"/>
              </a:rPr>
              <a:t>的人或鼓勵他們抓住機會多嘗試  和練習當領導者。</a:t>
            </a:r>
            <a:endParaRPr sz="1200">
              <a:latin typeface="DFKai-SB"/>
              <a:cs typeface="DFKai-SB"/>
            </a:endParaRPr>
          </a:p>
          <a:p>
            <a:pPr marL="1152525">
              <a:lnSpc>
                <a:spcPct val="100000"/>
              </a:lnSpc>
              <a:spcBef>
                <a:spcPts val="550"/>
              </a:spcBef>
            </a:pPr>
            <a:r>
              <a:rPr sz="1200" dirty="0">
                <a:latin typeface="DFKai-SB"/>
                <a:cs typeface="DFKai-SB"/>
              </a:rPr>
              <a:t>開放:E</a:t>
            </a:r>
            <a:r>
              <a:rPr sz="1200" spc="-325" dirty="0">
                <a:latin typeface="DFKai-SB"/>
                <a:cs typeface="DFKai-SB"/>
              </a:rPr>
              <a:t> </a:t>
            </a:r>
            <a:r>
              <a:rPr sz="1200" spc="-20" dirty="0">
                <a:latin typeface="DFKai-SB"/>
                <a:cs typeface="DFKai-SB"/>
              </a:rPr>
              <a:t>不強的人可能企圖心就比較弱，不是潛在的競爭對手。</a:t>
            </a:r>
            <a:endParaRPr sz="1200">
              <a:latin typeface="DFKai-SB"/>
              <a:cs typeface="DFKai-SB"/>
            </a:endParaRPr>
          </a:p>
          <a:p>
            <a:pPr marL="1554480" marR="47625" indent="-1524000">
              <a:lnSpc>
                <a:spcPct val="138300"/>
              </a:lnSpc>
              <a:spcBef>
                <a:spcPts val="25"/>
              </a:spcBef>
            </a:pPr>
            <a:r>
              <a:rPr sz="1200" dirty="0">
                <a:latin typeface="DFKai-SB"/>
                <a:cs typeface="DFKai-SB"/>
              </a:rPr>
              <a:t>6. C(事務型)→</a:t>
            </a:r>
            <a:r>
              <a:rPr sz="1200" spc="-265" dirty="0">
                <a:latin typeface="DFKai-SB"/>
                <a:cs typeface="DFKai-SB"/>
              </a:rPr>
              <a:t> </a:t>
            </a:r>
            <a:r>
              <a:rPr sz="1200" spc="5" dirty="0">
                <a:latin typeface="DFKai-SB"/>
                <a:cs typeface="DFKai-SB"/>
              </a:rPr>
              <a:t>掌控:發揮善於整合和收集資訊的優勢，活用數據資料來應用  </a:t>
            </a:r>
            <a:r>
              <a:rPr sz="1200" dirty="0">
                <a:latin typeface="DFKai-SB"/>
                <a:cs typeface="DFKai-SB"/>
              </a:rPr>
              <a:t>於管理財務或流程控管;或負責測試程式等職務。</a:t>
            </a:r>
            <a:endParaRPr sz="1200">
              <a:latin typeface="DFKai-SB"/>
              <a:cs typeface="DFKai-SB"/>
            </a:endParaRPr>
          </a:p>
          <a:p>
            <a:pPr marL="1152525">
              <a:lnSpc>
                <a:spcPct val="100000"/>
              </a:lnSpc>
              <a:spcBef>
                <a:spcPts val="550"/>
              </a:spcBef>
            </a:pPr>
            <a:r>
              <a:rPr sz="1200" dirty="0">
                <a:latin typeface="DFKai-SB"/>
                <a:cs typeface="DFKai-SB"/>
              </a:rPr>
              <a:t>開放:較不浮誇謹慎注意細節，且有效率配合度佳。</a:t>
            </a:r>
            <a:endParaRPr sz="1200">
              <a:latin typeface="DFKai-SB"/>
              <a:cs typeface="DFKai-SB"/>
            </a:endParaRPr>
          </a:p>
        </p:txBody>
      </p:sp>
      <p:sp>
        <p:nvSpPr>
          <p:cNvPr id="3" name="object 3"/>
          <p:cNvSpPr/>
          <p:nvPr/>
        </p:nvSpPr>
        <p:spPr>
          <a:xfrm>
            <a:off x="1146047" y="1603241"/>
            <a:ext cx="5215255" cy="0"/>
          </a:xfrm>
          <a:custGeom>
            <a:avLst/>
            <a:gdLst/>
            <a:ahLst/>
            <a:cxnLst/>
            <a:rect l="l" t="t" r="r" b="b"/>
            <a:pathLst>
              <a:path w="5215255">
                <a:moveTo>
                  <a:pt x="0" y="0"/>
                </a:moveTo>
                <a:lnTo>
                  <a:pt x="5215115" y="0"/>
                </a:lnTo>
              </a:path>
            </a:pathLst>
          </a:custGeom>
          <a:ln w="6108">
            <a:solidFill>
              <a:srgbClr val="000000"/>
            </a:solidFill>
          </a:ln>
        </p:spPr>
        <p:txBody>
          <a:bodyPr wrap="square" lIns="0" tIns="0" rIns="0" bIns="0" rtlCol="0"/>
          <a:lstStyle/>
          <a:p>
            <a:endParaRPr/>
          </a:p>
        </p:txBody>
      </p:sp>
      <p:sp>
        <p:nvSpPr>
          <p:cNvPr id="4" name="object 4"/>
          <p:cNvSpPr/>
          <p:nvPr/>
        </p:nvSpPr>
        <p:spPr>
          <a:xfrm>
            <a:off x="1143006" y="1600187"/>
            <a:ext cx="0" cy="5093335"/>
          </a:xfrm>
          <a:custGeom>
            <a:avLst/>
            <a:gdLst/>
            <a:ahLst/>
            <a:cxnLst/>
            <a:rect l="l" t="t" r="r" b="b"/>
            <a:pathLst>
              <a:path h="5093334">
                <a:moveTo>
                  <a:pt x="0" y="0"/>
                </a:moveTo>
                <a:lnTo>
                  <a:pt x="0" y="5093220"/>
                </a:lnTo>
              </a:path>
            </a:pathLst>
          </a:custGeom>
          <a:ln w="6108">
            <a:solidFill>
              <a:srgbClr val="000000"/>
            </a:solidFill>
          </a:ln>
        </p:spPr>
        <p:txBody>
          <a:bodyPr wrap="square" lIns="0" tIns="0" rIns="0" bIns="0" rtlCol="0"/>
          <a:lstStyle/>
          <a:p>
            <a:endParaRPr/>
          </a:p>
        </p:txBody>
      </p:sp>
      <p:sp>
        <p:nvSpPr>
          <p:cNvPr id="5" name="object 5"/>
          <p:cNvSpPr/>
          <p:nvPr/>
        </p:nvSpPr>
        <p:spPr>
          <a:xfrm>
            <a:off x="1146047" y="6690359"/>
            <a:ext cx="5215255" cy="0"/>
          </a:xfrm>
          <a:custGeom>
            <a:avLst/>
            <a:gdLst/>
            <a:ahLst/>
            <a:cxnLst/>
            <a:rect l="l" t="t" r="r" b="b"/>
            <a:pathLst>
              <a:path w="5215255">
                <a:moveTo>
                  <a:pt x="0" y="0"/>
                </a:moveTo>
                <a:lnTo>
                  <a:pt x="5215115" y="0"/>
                </a:lnTo>
              </a:path>
            </a:pathLst>
          </a:custGeom>
          <a:ln w="6096">
            <a:solidFill>
              <a:srgbClr val="000000"/>
            </a:solidFill>
          </a:ln>
        </p:spPr>
        <p:txBody>
          <a:bodyPr wrap="square" lIns="0" tIns="0" rIns="0" bIns="0" rtlCol="0"/>
          <a:lstStyle/>
          <a:p>
            <a:endParaRPr/>
          </a:p>
        </p:txBody>
      </p:sp>
      <p:sp>
        <p:nvSpPr>
          <p:cNvPr id="6" name="object 6"/>
          <p:cNvSpPr/>
          <p:nvPr/>
        </p:nvSpPr>
        <p:spPr>
          <a:xfrm>
            <a:off x="6364230" y="1600187"/>
            <a:ext cx="0" cy="5093335"/>
          </a:xfrm>
          <a:custGeom>
            <a:avLst/>
            <a:gdLst/>
            <a:ahLst/>
            <a:cxnLst/>
            <a:rect l="l" t="t" r="r" b="b"/>
            <a:pathLst>
              <a:path h="5093334">
                <a:moveTo>
                  <a:pt x="0" y="0"/>
                </a:moveTo>
                <a:lnTo>
                  <a:pt x="0" y="5093220"/>
                </a:lnTo>
              </a:path>
            </a:pathLst>
          </a:custGeom>
          <a:ln w="6108">
            <a:solidFill>
              <a:srgbClr val="000000"/>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2463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2</a:t>
            </a:r>
            <a:r>
              <a:rPr sz="1400" b="1" spc="-385" dirty="0">
                <a:latin typeface="DFKai-SB"/>
                <a:cs typeface="DFKai-SB"/>
              </a:rPr>
              <a:t> </a:t>
            </a:r>
            <a:r>
              <a:rPr sz="1400" b="1" spc="-5" dirty="0">
                <a:latin typeface="DFKai-SB"/>
                <a:cs typeface="DFKai-SB"/>
              </a:rPr>
              <a:t>附件七之一</a:t>
            </a:r>
            <a:endParaRPr sz="1400">
              <a:latin typeface="DFKai-SB"/>
              <a:cs typeface="DFKai-SB"/>
            </a:endParaRPr>
          </a:p>
          <a:p>
            <a:pPr marL="12700">
              <a:lnSpc>
                <a:spcPct val="100000"/>
              </a:lnSpc>
              <a:spcBef>
                <a:spcPts val="1185"/>
              </a:spcBef>
              <a:tabLst>
                <a:tab pos="1536065" algn="l"/>
              </a:tabLst>
            </a:pPr>
            <a:r>
              <a:rPr sz="1200" dirty="0">
                <a:latin typeface="DFKai-SB"/>
                <a:cs typeface="DFKai-SB"/>
              </a:rPr>
              <a:t>應援團集思廣益範例	1.資訊管理系</a:t>
            </a:r>
            <a:endParaRPr sz="1200">
              <a:latin typeface="DFKai-SB"/>
              <a:cs typeface="DFKai-SB"/>
            </a:endParaRPr>
          </a:p>
        </p:txBody>
      </p:sp>
      <p:sp>
        <p:nvSpPr>
          <p:cNvPr id="3" name="object 3"/>
          <p:cNvSpPr txBox="1"/>
          <p:nvPr/>
        </p:nvSpPr>
        <p:spPr>
          <a:xfrm>
            <a:off x="1072896" y="1603241"/>
            <a:ext cx="5291455" cy="6276340"/>
          </a:xfrm>
          <a:prstGeom prst="rect">
            <a:avLst/>
          </a:prstGeom>
          <a:ln w="6108">
            <a:solidFill>
              <a:srgbClr val="000000"/>
            </a:solidFill>
          </a:ln>
        </p:spPr>
        <p:txBody>
          <a:bodyPr vert="horz" wrap="square" lIns="0" tIns="51435" rIns="0" bIns="0" rtlCol="0">
            <a:spAutoFit/>
          </a:bodyPr>
          <a:lstStyle/>
          <a:p>
            <a:pPr marL="66675">
              <a:lnSpc>
                <a:spcPct val="100000"/>
              </a:lnSpc>
              <a:spcBef>
                <a:spcPts val="405"/>
              </a:spcBef>
            </a:pPr>
            <a:r>
              <a:rPr sz="1200" b="1" spc="-5" dirty="0">
                <a:latin typeface="DFKai-SB"/>
                <a:cs typeface="DFKai-SB"/>
              </a:rPr>
              <a:t>資訊管理系範例</a:t>
            </a:r>
            <a:endParaRPr sz="1200">
              <a:latin typeface="DFKai-SB"/>
              <a:cs typeface="DFKai-SB"/>
            </a:endParaRPr>
          </a:p>
          <a:p>
            <a:pPr marL="66675">
              <a:lnSpc>
                <a:spcPct val="100000"/>
              </a:lnSpc>
              <a:spcBef>
                <a:spcPts val="550"/>
              </a:spcBef>
            </a:pPr>
            <a:r>
              <a:rPr sz="1200" b="1" spc="-5" dirty="0">
                <a:latin typeface="DFKai-SB"/>
                <a:cs typeface="DFKai-SB"/>
              </a:rPr>
              <a:t>問題</a:t>
            </a:r>
            <a:r>
              <a:rPr sz="1200" b="1" spc="-320" dirty="0">
                <a:latin typeface="DFKai-SB"/>
                <a:cs typeface="DFKai-SB"/>
              </a:rPr>
              <a:t> </a:t>
            </a:r>
            <a:r>
              <a:rPr sz="1200" b="1" spc="-25" dirty="0">
                <a:latin typeface="DFKai-SB"/>
                <a:cs typeface="DFKai-SB"/>
              </a:rPr>
              <a:t>1:用掌控力的方法來思考如何善用題目上的【系所資源】</a:t>
            </a:r>
            <a:r>
              <a:rPr sz="1200" spc="-25" dirty="0">
                <a:latin typeface="DFKai-SB"/>
                <a:cs typeface="DFKai-SB"/>
              </a:rPr>
              <a:t>。</a:t>
            </a:r>
            <a:endParaRPr sz="1200">
              <a:latin typeface="DFKai-SB"/>
              <a:cs typeface="DFKai-SB"/>
            </a:endParaRPr>
          </a:p>
          <a:p>
            <a:pPr marL="426084" marR="59055">
              <a:lnSpc>
                <a:spcPct val="138300"/>
              </a:lnSpc>
              <a:spcBef>
                <a:spcPts val="25"/>
              </a:spcBef>
            </a:pPr>
            <a:r>
              <a:rPr sz="1200" spc="-25" dirty="0">
                <a:latin typeface="DFKai-SB"/>
                <a:cs typeface="DFKai-SB"/>
              </a:rPr>
              <a:t>每一組先找出你單子上的【系所資源】。例如：個人興趣分數</a:t>
            </a:r>
            <a:r>
              <a:rPr sz="1200" spc="-100" dirty="0">
                <a:latin typeface="DFKai-SB"/>
                <a:cs typeface="DFKai-SB"/>
              </a:rPr>
              <a:t> </a:t>
            </a:r>
            <a:r>
              <a:rPr sz="1200" dirty="0">
                <a:latin typeface="DFKai-SB"/>
                <a:cs typeface="DFKai-SB"/>
              </a:rPr>
              <a:t>I＜資管系  的興趣強度，全組討論出至少</a:t>
            </a:r>
            <a:r>
              <a:rPr sz="1200" spc="-335" dirty="0">
                <a:latin typeface="DFKai-SB"/>
                <a:cs typeface="DFKai-SB"/>
              </a:rPr>
              <a:t> </a:t>
            </a:r>
            <a:r>
              <a:rPr sz="1200" dirty="0">
                <a:latin typeface="DFKai-SB"/>
                <a:cs typeface="DFKai-SB"/>
              </a:rPr>
              <a:t>1</a:t>
            </a:r>
            <a:r>
              <a:rPr sz="1200" spc="-335" dirty="0">
                <a:latin typeface="DFKai-SB"/>
                <a:cs typeface="DFKai-SB"/>
              </a:rPr>
              <a:t> </a:t>
            </a:r>
            <a:r>
              <a:rPr sz="1200" dirty="0">
                <a:latin typeface="DFKai-SB"/>
                <a:cs typeface="DFKai-SB"/>
              </a:rPr>
              <a:t>種善用資源提升</a:t>
            </a:r>
            <a:r>
              <a:rPr sz="1200" spc="-335" dirty="0">
                <a:latin typeface="DFKai-SB"/>
                <a:cs typeface="DFKai-SB"/>
              </a:rPr>
              <a:t> </a:t>
            </a:r>
            <a:r>
              <a:rPr sz="1200" dirty="0">
                <a:latin typeface="DFKai-SB"/>
                <a:cs typeface="DFKai-SB"/>
              </a:rPr>
              <a:t>I</a:t>
            </a:r>
            <a:r>
              <a:rPr sz="1200" spc="-335" dirty="0">
                <a:latin typeface="DFKai-SB"/>
                <a:cs typeface="DFKai-SB"/>
              </a:rPr>
              <a:t> </a:t>
            </a:r>
            <a:r>
              <a:rPr sz="1200" dirty="0">
                <a:latin typeface="DFKai-SB"/>
                <a:cs typeface="DFKai-SB"/>
              </a:rPr>
              <a:t>的強化辦法或畫。</a:t>
            </a:r>
            <a:endParaRPr sz="1200">
              <a:latin typeface="DFKai-SB"/>
              <a:cs typeface="DFKai-SB"/>
            </a:endParaRPr>
          </a:p>
          <a:p>
            <a:pPr marL="66675">
              <a:lnSpc>
                <a:spcPct val="100000"/>
              </a:lnSpc>
              <a:spcBef>
                <a:spcPts val="550"/>
              </a:spcBef>
              <a:tabLst>
                <a:tab pos="2623820" algn="l"/>
              </a:tabLst>
            </a:pPr>
            <a:r>
              <a:rPr sz="1200" b="1" spc="-5" dirty="0">
                <a:latin typeface="DFKai-SB"/>
                <a:cs typeface="DFKai-SB"/>
              </a:rPr>
              <a:t>問題</a:t>
            </a:r>
            <a:r>
              <a:rPr sz="1200" b="1" spc="-280" dirty="0">
                <a:latin typeface="DFKai-SB"/>
                <a:cs typeface="DFKai-SB"/>
              </a:rPr>
              <a:t> </a:t>
            </a:r>
            <a:r>
              <a:rPr sz="1200" b="1" spc="-5" dirty="0">
                <a:latin typeface="DFKai-SB"/>
                <a:cs typeface="DFKai-SB"/>
              </a:rPr>
              <a:t>2</a:t>
            </a:r>
            <a:r>
              <a:rPr sz="1200" spc="-5" dirty="0">
                <a:latin typeface="DFKai-SB"/>
                <a:cs typeface="DFKai-SB"/>
              </a:rPr>
              <a:t>：</a:t>
            </a:r>
            <a:r>
              <a:rPr sz="1200" b="1" spc="-5" dirty="0">
                <a:latin typeface="DFKai-SB"/>
                <a:cs typeface="DFKai-SB"/>
              </a:rPr>
              <a:t>以開放心來欣賞</a:t>
            </a:r>
            <a:r>
              <a:rPr sz="1200" b="1" spc="-280" dirty="0">
                <a:latin typeface="DFKai-SB"/>
                <a:cs typeface="DFKai-SB"/>
              </a:rPr>
              <a:t> </a:t>
            </a:r>
            <a:r>
              <a:rPr sz="1200" b="1" spc="-5" dirty="0">
                <a:latin typeface="DFKai-SB"/>
                <a:cs typeface="DFKai-SB"/>
              </a:rPr>
              <a:t>I</a:t>
            </a:r>
            <a:r>
              <a:rPr sz="1200" b="1" spc="-280" dirty="0">
                <a:latin typeface="DFKai-SB"/>
                <a:cs typeface="DFKai-SB"/>
              </a:rPr>
              <a:t> </a:t>
            </a:r>
            <a:r>
              <a:rPr sz="1200" b="1" spc="-5" dirty="0">
                <a:latin typeface="DFKai-SB"/>
                <a:cs typeface="DFKai-SB"/>
              </a:rPr>
              <a:t>低的優點	</a:t>
            </a:r>
            <a:r>
              <a:rPr sz="1200" b="1" spc="-10" dirty="0">
                <a:latin typeface="DFKai-SB"/>
                <a:cs typeface="DFKai-SB"/>
              </a:rPr>
              <a:t>變優勢】</a:t>
            </a:r>
            <a:endParaRPr sz="1200">
              <a:latin typeface="DFKai-SB"/>
              <a:cs typeface="DFKai-SB"/>
            </a:endParaRPr>
          </a:p>
          <a:p>
            <a:pPr marL="426084" marR="59055">
              <a:lnSpc>
                <a:spcPct val="138300"/>
              </a:lnSpc>
              <a:spcBef>
                <a:spcPts val="25"/>
              </a:spcBef>
            </a:pPr>
            <a:r>
              <a:rPr sz="1200" dirty="0">
                <a:latin typeface="DFKai-SB"/>
                <a:cs typeface="DFKai-SB"/>
              </a:rPr>
              <a:t>例如：我的 I </a:t>
            </a:r>
            <a:r>
              <a:rPr sz="1200" spc="-5" dirty="0">
                <a:latin typeface="DFKai-SB"/>
                <a:cs typeface="DFKai-SB"/>
              </a:rPr>
              <a:t>比較低，所以比較不會追根究底，判斷事情也不只以道理  </a:t>
            </a:r>
            <a:r>
              <a:rPr sz="1200" dirty="0">
                <a:latin typeface="DFKai-SB"/>
                <a:cs typeface="DFKai-SB"/>
              </a:rPr>
              <a:t>來評斷，會考慮情緒等因素且比較具有同理心。</a:t>
            </a:r>
            <a:endParaRPr sz="1200">
              <a:latin typeface="DFKai-SB"/>
              <a:cs typeface="DFKai-SB"/>
            </a:endParaRPr>
          </a:p>
          <a:p>
            <a:pPr marL="426084" marR="318135" indent="-360045">
              <a:lnSpc>
                <a:spcPts val="2020"/>
              </a:lnSpc>
              <a:spcBef>
                <a:spcPts val="135"/>
              </a:spcBef>
            </a:pPr>
            <a:r>
              <a:rPr sz="1200" b="1" spc="-5" dirty="0">
                <a:latin typeface="DFKai-SB"/>
                <a:cs typeface="DFKai-SB"/>
              </a:rPr>
              <a:t>問題 3：以開放心:創意問題解決/發揮個人優勢來處理限制</a:t>
            </a:r>
            <a:r>
              <a:rPr sz="1200" spc="-5" dirty="0">
                <a:latin typeface="DFKai-SB"/>
                <a:cs typeface="DFKai-SB"/>
              </a:rPr>
              <a:t>。  </a:t>
            </a:r>
            <a:r>
              <a:rPr sz="1200" dirty="0">
                <a:latin typeface="DFKai-SB"/>
                <a:cs typeface="DFKai-SB"/>
              </a:rPr>
              <a:t>例如：以高分</a:t>
            </a:r>
            <a:r>
              <a:rPr sz="1200" spc="-345" dirty="0">
                <a:latin typeface="DFKai-SB"/>
                <a:cs typeface="DFKai-SB"/>
              </a:rPr>
              <a:t> </a:t>
            </a:r>
            <a:r>
              <a:rPr sz="1200" dirty="0">
                <a:latin typeface="DFKai-SB"/>
                <a:cs typeface="DFKai-SB"/>
              </a:rPr>
              <a:t>C</a:t>
            </a:r>
            <a:r>
              <a:rPr sz="1200" spc="-345" dirty="0">
                <a:latin typeface="DFKai-SB"/>
                <a:cs typeface="DFKai-SB"/>
              </a:rPr>
              <a:t> </a:t>
            </a:r>
            <a:r>
              <a:rPr sz="1200" dirty="0">
                <a:latin typeface="DFKai-SB"/>
                <a:cs typeface="DFKai-SB"/>
              </a:rPr>
              <a:t>幫助低分</a:t>
            </a:r>
            <a:r>
              <a:rPr sz="1200" spc="-345" dirty="0">
                <a:latin typeface="DFKai-SB"/>
                <a:cs typeface="DFKai-SB"/>
              </a:rPr>
              <a:t> </a:t>
            </a:r>
            <a:r>
              <a:rPr sz="1200" dirty="0">
                <a:latin typeface="DFKai-SB"/>
                <a:cs typeface="DFKai-SB"/>
              </a:rPr>
              <a:t>I、在作業小組擔任文書打字或校正資料。</a:t>
            </a:r>
            <a:endParaRPr sz="1200">
              <a:latin typeface="DFKai-SB"/>
              <a:cs typeface="DFKai-SB"/>
            </a:endParaRPr>
          </a:p>
          <a:p>
            <a:pPr marL="66675">
              <a:lnSpc>
                <a:spcPct val="100000"/>
              </a:lnSpc>
              <a:spcBef>
                <a:spcPts val="385"/>
              </a:spcBef>
            </a:pPr>
            <a:r>
              <a:rPr sz="1200" b="1" spc="-5" dirty="0">
                <a:latin typeface="DFKai-SB"/>
                <a:cs typeface="DFKai-SB"/>
              </a:rPr>
              <a:t>問題</a:t>
            </a:r>
            <a:r>
              <a:rPr sz="1200" b="1" spc="-295" dirty="0">
                <a:latin typeface="DFKai-SB"/>
                <a:cs typeface="DFKai-SB"/>
              </a:rPr>
              <a:t> </a:t>
            </a:r>
            <a:r>
              <a:rPr sz="1200" b="1" spc="-5" dirty="0">
                <a:latin typeface="DFKai-SB"/>
                <a:cs typeface="DFKai-SB"/>
              </a:rPr>
              <a:t>4：用開放心:創意問題解決/開創新的發揮場域。</a:t>
            </a:r>
            <a:endParaRPr sz="1200">
              <a:latin typeface="DFKai-SB"/>
              <a:cs typeface="DFKai-SB"/>
            </a:endParaRPr>
          </a:p>
          <a:p>
            <a:pPr marL="426084" marR="59055">
              <a:lnSpc>
                <a:spcPts val="2020"/>
              </a:lnSpc>
              <a:spcBef>
                <a:spcPts val="135"/>
              </a:spcBef>
            </a:pPr>
            <a:r>
              <a:rPr sz="1200" dirty="0">
                <a:latin typeface="DFKai-SB"/>
                <a:cs typeface="DFKai-SB"/>
              </a:rPr>
              <a:t>例如:用</a:t>
            </a:r>
            <a:r>
              <a:rPr sz="1200" spc="-325" dirty="0">
                <a:latin typeface="DFKai-SB"/>
                <a:cs typeface="DFKai-SB"/>
              </a:rPr>
              <a:t> </a:t>
            </a:r>
            <a:r>
              <a:rPr sz="1200" dirty="0">
                <a:latin typeface="DFKai-SB"/>
                <a:cs typeface="DFKai-SB"/>
              </a:rPr>
              <a:t>C</a:t>
            </a:r>
            <a:r>
              <a:rPr sz="1200" spc="-325" dirty="0">
                <a:latin typeface="DFKai-SB"/>
                <a:cs typeface="DFKai-SB"/>
              </a:rPr>
              <a:t> </a:t>
            </a:r>
            <a:r>
              <a:rPr sz="1200" spc="-5" dirty="0">
                <a:latin typeface="DFKai-SB"/>
                <a:cs typeface="DFKai-SB"/>
              </a:rPr>
              <a:t>型整合資訊，也許可做出一套關於管理的軟體，可以把可能人  </a:t>
            </a:r>
            <a:r>
              <a:rPr sz="1200" dirty="0">
                <a:latin typeface="DFKai-SB"/>
                <a:cs typeface="DFKai-SB"/>
              </a:rPr>
              <a:t>格特質、情境</a:t>
            </a:r>
            <a:r>
              <a:rPr sz="1200" spc="-100" dirty="0">
                <a:latin typeface="DFKai-SB"/>
                <a:cs typeface="DFKai-SB"/>
              </a:rPr>
              <a:t> </a:t>
            </a:r>
            <a:r>
              <a:rPr sz="1200" dirty="0">
                <a:latin typeface="DFKai-SB"/>
                <a:cs typeface="DFKai-SB"/>
              </a:rPr>
              <a:t>、管理會發生的狀況都可用電腦軟體模擬出來解決!</a:t>
            </a:r>
            <a:endParaRPr sz="1200">
              <a:latin typeface="DFKai-SB"/>
              <a:cs typeface="DFKai-SB"/>
            </a:endParaRPr>
          </a:p>
          <a:p>
            <a:pPr marL="66675">
              <a:lnSpc>
                <a:spcPct val="100000"/>
              </a:lnSpc>
              <a:spcBef>
                <a:spcPts val="385"/>
              </a:spcBef>
            </a:pPr>
            <a:r>
              <a:rPr sz="1200" b="1" spc="-5" dirty="0">
                <a:latin typeface="DFKai-SB"/>
                <a:cs typeface="DFKai-SB"/>
              </a:rPr>
              <a:t>問題</a:t>
            </a:r>
            <a:r>
              <a:rPr sz="1200" b="1" spc="-305" dirty="0">
                <a:latin typeface="DFKai-SB"/>
                <a:cs typeface="DFKai-SB"/>
              </a:rPr>
              <a:t> </a:t>
            </a:r>
            <a:r>
              <a:rPr sz="1200" b="1" spc="-5" dirty="0">
                <a:latin typeface="DFKai-SB"/>
                <a:cs typeface="DFKai-SB"/>
              </a:rPr>
              <a:t>5：用開放心做創意組合或任何自由突發奇想!</a:t>
            </a:r>
            <a:endParaRPr sz="1200">
              <a:latin typeface="DFKai-SB"/>
              <a:cs typeface="DFKai-SB"/>
            </a:endParaRPr>
          </a:p>
        </p:txBody>
      </p:sp>
      <p:sp>
        <p:nvSpPr>
          <p:cNvPr id="4" name="object 4"/>
          <p:cNvSpPr/>
          <p:nvPr/>
        </p:nvSpPr>
        <p:spPr>
          <a:xfrm>
            <a:off x="1542414" y="5105399"/>
            <a:ext cx="4355680" cy="277063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2463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2</a:t>
            </a:r>
            <a:r>
              <a:rPr sz="1400" b="1" spc="-385" dirty="0">
                <a:latin typeface="DFKai-SB"/>
                <a:cs typeface="DFKai-SB"/>
              </a:rPr>
              <a:t> </a:t>
            </a:r>
            <a:r>
              <a:rPr sz="1400" b="1" spc="-5" dirty="0">
                <a:latin typeface="DFKai-SB"/>
                <a:cs typeface="DFKai-SB"/>
              </a:rPr>
              <a:t>附件七之二</a:t>
            </a:r>
            <a:endParaRPr sz="1400">
              <a:latin typeface="DFKai-SB"/>
              <a:cs typeface="DFKai-SB"/>
            </a:endParaRPr>
          </a:p>
          <a:p>
            <a:pPr marL="12700">
              <a:lnSpc>
                <a:spcPct val="100000"/>
              </a:lnSpc>
              <a:spcBef>
                <a:spcPts val="1185"/>
              </a:spcBef>
              <a:tabLst>
                <a:tab pos="1536065" algn="l"/>
              </a:tabLst>
            </a:pPr>
            <a:r>
              <a:rPr sz="1200" dirty="0">
                <a:latin typeface="DFKai-SB"/>
                <a:cs typeface="DFKai-SB"/>
              </a:rPr>
              <a:t>應援團集思廣益範例	2.諮商輔導系</a:t>
            </a:r>
            <a:endParaRPr sz="1200">
              <a:latin typeface="DFKai-SB"/>
              <a:cs typeface="DFKai-SB"/>
            </a:endParaRPr>
          </a:p>
        </p:txBody>
      </p:sp>
      <p:sp>
        <p:nvSpPr>
          <p:cNvPr id="3" name="object 3"/>
          <p:cNvSpPr txBox="1"/>
          <p:nvPr/>
        </p:nvSpPr>
        <p:spPr>
          <a:xfrm>
            <a:off x="1124718" y="1603241"/>
            <a:ext cx="5309870" cy="6708775"/>
          </a:xfrm>
          <a:prstGeom prst="rect">
            <a:avLst/>
          </a:prstGeom>
          <a:ln w="6096">
            <a:solidFill>
              <a:srgbClr val="000000"/>
            </a:solidFill>
          </a:ln>
        </p:spPr>
        <p:txBody>
          <a:bodyPr vert="horz" wrap="square" lIns="0" tIns="1905" rIns="0" bIns="0" rtlCol="0">
            <a:spAutoFit/>
          </a:bodyPr>
          <a:lstStyle/>
          <a:p>
            <a:pPr marL="14604" marR="16510" indent="24130">
              <a:lnSpc>
                <a:spcPts val="1989"/>
              </a:lnSpc>
              <a:spcBef>
                <a:spcPts val="15"/>
              </a:spcBef>
            </a:pPr>
            <a:r>
              <a:rPr sz="1200" b="1" spc="-5" dirty="0">
                <a:latin typeface="DFKai-SB"/>
                <a:cs typeface="DFKai-SB"/>
              </a:rPr>
              <a:t>諮商輔導系範例  問題１:用生涯開展風格</a:t>
            </a:r>
            <a:r>
              <a:rPr sz="1200" b="1" spc="10" dirty="0">
                <a:latin typeface="DFKai-SB"/>
                <a:cs typeface="DFKai-SB"/>
              </a:rPr>
              <a:t>中</a:t>
            </a:r>
            <a:r>
              <a:rPr sz="1200" b="1" spc="-5" dirty="0">
                <a:latin typeface="DFKai-SB"/>
                <a:cs typeface="DFKai-SB"/>
              </a:rPr>
              <a:t>的【掌控力】的方法來解決題目上的【興趣</a:t>
            </a:r>
            <a:r>
              <a:rPr sz="1200" b="1" spc="10" dirty="0">
                <a:latin typeface="DFKai-SB"/>
                <a:cs typeface="DFKai-SB"/>
              </a:rPr>
              <a:t>強</a:t>
            </a:r>
            <a:r>
              <a:rPr sz="1200" b="1" spc="-5" dirty="0">
                <a:latin typeface="DFKai-SB"/>
                <a:cs typeface="DFKai-SB"/>
              </a:rPr>
              <a:t>度低】</a:t>
            </a:r>
            <a:endParaRPr sz="1200">
              <a:latin typeface="DFKai-SB"/>
              <a:cs typeface="DFKai-SB"/>
            </a:endParaRPr>
          </a:p>
          <a:p>
            <a:pPr marL="14604">
              <a:lnSpc>
                <a:spcPct val="100000"/>
              </a:lnSpc>
              <a:spcBef>
                <a:spcPts val="415"/>
              </a:spcBef>
            </a:pPr>
            <a:r>
              <a:rPr sz="1200" b="1" dirty="0">
                <a:latin typeface="DFKai-SB"/>
                <a:cs typeface="DFKai-SB"/>
              </a:rPr>
              <a:t>的興趣類型</a:t>
            </a:r>
            <a:r>
              <a:rPr sz="1200" dirty="0">
                <a:latin typeface="DFKai-SB"/>
                <a:cs typeface="DFKai-SB"/>
              </a:rPr>
              <a:t>。</a:t>
            </a:r>
            <a:endParaRPr sz="1200">
              <a:latin typeface="DFKai-SB"/>
              <a:cs typeface="DFKai-SB"/>
            </a:endParaRPr>
          </a:p>
          <a:p>
            <a:pPr marL="374650" marR="10160">
              <a:lnSpc>
                <a:spcPct val="138300"/>
              </a:lnSpc>
            </a:pPr>
            <a:r>
              <a:rPr sz="1200" dirty="0">
                <a:latin typeface="DFKai-SB"/>
                <a:cs typeface="DFKai-SB"/>
              </a:rPr>
              <a:t>每一組先找出你單子上的【興趣強度低於學系強度】的興趣類型，例如：  個人興趣分數</a:t>
            </a:r>
            <a:r>
              <a:rPr sz="1200" spc="-330" dirty="0">
                <a:latin typeface="DFKai-SB"/>
                <a:cs typeface="DFKai-SB"/>
              </a:rPr>
              <a:t> </a:t>
            </a:r>
            <a:r>
              <a:rPr sz="1200" spc="-40" dirty="0">
                <a:latin typeface="DFKai-SB"/>
                <a:cs typeface="DFKai-SB"/>
              </a:rPr>
              <a:t>S＜諮商系的強度，全組討論出至少</a:t>
            </a:r>
            <a:r>
              <a:rPr sz="1200" spc="-330" dirty="0">
                <a:latin typeface="DFKai-SB"/>
                <a:cs typeface="DFKai-SB"/>
              </a:rPr>
              <a:t> </a:t>
            </a:r>
            <a:r>
              <a:rPr sz="1200" dirty="0">
                <a:latin typeface="DFKai-SB"/>
                <a:cs typeface="DFKai-SB"/>
              </a:rPr>
              <a:t>1</a:t>
            </a:r>
            <a:r>
              <a:rPr sz="1200" spc="-330" dirty="0">
                <a:latin typeface="DFKai-SB"/>
                <a:cs typeface="DFKai-SB"/>
              </a:rPr>
              <a:t> </a:t>
            </a:r>
            <a:r>
              <a:rPr sz="1200" dirty="0">
                <a:latin typeface="DFKai-SB"/>
                <a:cs typeface="DFKai-SB"/>
              </a:rPr>
              <a:t>種提升</a:t>
            </a:r>
            <a:r>
              <a:rPr sz="1200" spc="-305" dirty="0">
                <a:latin typeface="DFKai-SB"/>
                <a:cs typeface="DFKai-SB"/>
              </a:rPr>
              <a:t> </a:t>
            </a:r>
            <a:r>
              <a:rPr sz="1200" dirty="0">
                <a:latin typeface="DFKai-SB"/>
                <a:cs typeface="DFKai-SB"/>
              </a:rPr>
              <a:t>S</a:t>
            </a:r>
            <a:r>
              <a:rPr sz="1200" spc="-330" dirty="0">
                <a:latin typeface="DFKai-SB"/>
                <a:cs typeface="DFKai-SB"/>
              </a:rPr>
              <a:t> </a:t>
            </a:r>
            <a:r>
              <a:rPr sz="1200" dirty="0">
                <a:latin typeface="DFKai-SB"/>
                <a:cs typeface="DFKai-SB"/>
              </a:rPr>
              <a:t>的強化辦法或</a:t>
            </a:r>
            <a:endParaRPr sz="1200">
              <a:latin typeface="DFKai-SB"/>
              <a:cs typeface="DFKai-SB"/>
            </a:endParaRPr>
          </a:p>
          <a:p>
            <a:pPr marL="374650">
              <a:lnSpc>
                <a:spcPct val="100000"/>
              </a:lnSpc>
              <a:spcBef>
                <a:spcPts val="575"/>
              </a:spcBef>
            </a:pPr>
            <a:r>
              <a:rPr sz="1200" dirty="0">
                <a:latin typeface="DFKai-SB"/>
                <a:cs typeface="DFKai-SB"/>
              </a:rPr>
              <a:t>計畫。</a:t>
            </a:r>
            <a:endParaRPr sz="1200">
              <a:latin typeface="DFKai-SB"/>
              <a:cs typeface="DFKai-SB"/>
            </a:endParaRPr>
          </a:p>
          <a:p>
            <a:pPr marL="14604">
              <a:lnSpc>
                <a:spcPct val="100000"/>
              </a:lnSpc>
              <a:spcBef>
                <a:spcPts val="550"/>
              </a:spcBef>
            </a:pPr>
            <a:r>
              <a:rPr sz="1200" b="1" spc="-5" dirty="0">
                <a:latin typeface="DFKai-SB"/>
                <a:cs typeface="DFKai-SB"/>
              </a:rPr>
              <a:t>問題</a:t>
            </a:r>
            <a:r>
              <a:rPr sz="1200" b="1" spc="-305" dirty="0">
                <a:latin typeface="DFKai-SB"/>
                <a:cs typeface="DFKai-SB"/>
              </a:rPr>
              <a:t> </a:t>
            </a:r>
            <a:r>
              <a:rPr sz="1200" b="1" spc="-5" dirty="0">
                <a:latin typeface="DFKai-SB"/>
                <a:cs typeface="DFKai-SB"/>
              </a:rPr>
              <a:t>2:以開放力的方法來欣賞</a:t>
            </a:r>
            <a:r>
              <a:rPr sz="1200" b="1" spc="-305" dirty="0">
                <a:latin typeface="DFKai-SB"/>
                <a:cs typeface="DFKai-SB"/>
              </a:rPr>
              <a:t> </a:t>
            </a:r>
            <a:r>
              <a:rPr sz="1200" b="1" spc="-5" dirty="0">
                <a:latin typeface="DFKai-SB"/>
                <a:cs typeface="DFKai-SB"/>
              </a:rPr>
              <a:t>S</a:t>
            </a:r>
            <a:r>
              <a:rPr sz="1200" b="1" spc="-305" dirty="0">
                <a:latin typeface="DFKai-SB"/>
                <a:cs typeface="DFKai-SB"/>
              </a:rPr>
              <a:t> </a:t>
            </a:r>
            <a:r>
              <a:rPr sz="1200" b="1" spc="-5" dirty="0">
                <a:latin typeface="DFKai-SB"/>
                <a:cs typeface="DFKai-SB"/>
              </a:rPr>
              <a:t>低的優點變優勢</a:t>
            </a:r>
            <a:endParaRPr sz="1200">
              <a:latin typeface="DFKai-SB"/>
              <a:cs typeface="DFKai-SB"/>
            </a:endParaRPr>
          </a:p>
          <a:p>
            <a:pPr marL="14604" marR="184150" indent="295275">
              <a:lnSpc>
                <a:spcPts val="2020"/>
              </a:lnSpc>
              <a:spcBef>
                <a:spcPts val="135"/>
              </a:spcBef>
            </a:pPr>
            <a:r>
              <a:rPr sz="1200" dirty="0">
                <a:latin typeface="DFKai-SB"/>
                <a:cs typeface="DFKai-SB"/>
              </a:rPr>
              <a:t>例如:我的</a:t>
            </a:r>
            <a:r>
              <a:rPr sz="1200" spc="-350" dirty="0">
                <a:latin typeface="DFKai-SB"/>
                <a:cs typeface="DFKai-SB"/>
              </a:rPr>
              <a:t> </a:t>
            </a:r>
            <a:r>
              <a:rPr sz="1200" dirty="0">
                <a:latin typeface="DFKai-SB"/>
                <a:cs typeface="DFKai-SB"/>
              </a:rPr>
              <a:t>S</a:t>
            </a:r>
            <a:r>
              <a:rPr sz="1200" spc="-350" dirty="0">
                <a:latin typeface="DFKai-SB"/>
                <a:cs typeface="DFKai-SB"/>
              </a:rPr>
              <a:t> </a:t>
            </a:r>
            <a:r>
              <a:rPr sz="1200" dirty="0">
                <a:latin typeface="DFKai-SB"/>
                <a:cs typeface="DFKai-SB"/>
              </a:rPr>
              <a:t>比較低，不會花太多時間處理人際，但可更善用時間學習。  </a:t>
            </a:r>
            <a:r>
              <a:rPr sz="1200" b="1" spc="-5" dirty="0">
                <a:latin typeface="DFKai-SB"/>
                <a:cs typeface="DFKai-SB"/>
              </a:rPr>
              <a:t>問題 3</a:t>
            </a:r>
            <a:r>
              <a:rPr sz="1200" b="1" spc="-260" dirty="0">
                <a:latin typeface="DFKai-SB"/>
                <a:cs typeface="DFKai-SB"/>
              </a:rPr>
              <a:t> </a:t>
            </a:r>
            <a:r>
              <a:rPr sz="1200" b="1" spc="-5" dirty="0">
                <a:latin typeface="DFKai-SB"/>
                <a:cs typeface="DFKai-SB"/>
              </a:rPr>
              <a:t>:以開放力的方法來創意問題解決/發揮特色來處理限制</a:t>
            </a:r>
            <a:r>
              <a:rPr sz="1200" spc="-5" dirty="0">
                <a:latin typeface="DFKai-SB"/>
                <a:cs typeface="DFKai-SB"/>
              </a:rPr>
              <a:t>。</a:t>
            </a:r>
            <a:endParaRPr sz="1200">
              <a:latin typeface="DFKai-SB"/>
              <a:cs typeface="DFKai-SB"/>
            </a:endParaRPr>
          </a:p>
          <a:p>
            <a:pPr marL="310515">
              <a:lnSpc>
                <a:spcPct val="100000"/>
              </a:lnSpc>
              <a:spcBef>
                <a:spcPts val="385"/>
              </a:spcBef>
            </a:pPr>
            <a:r>
              <a:rPr sz="1200" dirty="0">
                <a:latin typeface="DFKai-SB"/>
                <a:cs typeface="DFKai-SB"/>
              </a:rPr>
              <a:t>例如:以高分</a:t>
            </a:r>
            <a:r>
              <a:rPr sz="1200" spc="-345" dirty="0">
                <a:latin typeface="DFKai-SB"/>
                <a:cs typeface="DFKai-SB"/>
              </a:rPr>
              <a:t> </a:t>
            </a:r>
            <a:r>
              <a:rPr sz="1200" dirty="0">
                <a:latin typeface="DFKai-SB"/>
                <a:cs typeface="DFKai-SB"/>
              </a:rPr>
              <a:t>C</a:t>
            </a:r>
            <a:r>
              <a:rPr sz="1200" spc="-345" dirty="0">
                <a:latin typeface="DFKai-SB"/>
                <a:cs typeface="DFKai-SB"/>
              </a:rPr>
              <a:t> </a:t>
            </a:r>
            <a:r>
              <a:rPr sz="1200" dirty="0">
                <a:latin typeface="DFKai-SB"/>
                <a:cs typeface="DFKai-SB"/>
              </a:rPr>
              <a:t>幫助低分</a:t>
            </a:r>
            <a:r>
              <a:rPr sz="1200" spc="-345" dirty="0">
                <a:latin typeface="DFKai-SB"/>
                <a:cs typeface="DFKai-SB"/>
              </a:rPr>
              <a:t> </a:t>
            </a:r>
            <a:r>
              <a:rPr sz="1200" dirty="0">
                <a:latin typeface="DFKai-SB"/>
                <a:cs typeface="DFKai-SB"/>
              </a:rPr>
              <a:t>S、在作業小組擔任文書打字或校正資料。</a:t>
            </a:r>
            <a:endParaRPr sz="1200">
              <a:latin typeface="DFKai-SB"/>
              <a:cs typeface="DFKai-SB"/>
            </a:endParaRPr>
          </a:p>
          <a:p>
            <a:pPr marL="310515" marR="107950" indent="-295910">
              <a:lnSpc>
                <a:spcPts val="2020"/>
              </a:lnSpc>
              <a:spcBef>
                <a:spcPts val="135"/>
              </a:spcBef>
            </a:pPr>
            <a:r>
              <a:rPr sz="1200" b="1" spc="-5" dirty="0">
                <a:latin typeface="DFKai-SB"/>
                <a:cs typeface="DFKai-SB"/>
              </a:rPr>
              <a:t>問題 4:用開放力的方法:創意問題解決/開創新的發揮場域  </a:t>
            </a:r>
            <a:r>
              <a:rPr sz="1200" dirty="0">
                <a:latin typeface="DFKai-SB"/>
                <a:cs typeface="DFKai-SB"/>
              </a:rPr>
              <a:t>例如:可創造獨特的學習/職業舞台─分析製作懶人包或人工智慧諮商師。</a:t>
            </a:r>
            <a:endParaRPr sz="1200">
              <a:latin typeface="DFKai-SB"/>
              <a:cs typeface="DFKai-SB"/>
            </a:endParaRPr>
          </a:p>
          <a:p>
            <a:pPr marL="14604">
              <a:lnSpc>
                <a:spcPct val="100000"/>
              </a:lnSpc>
              <a:spcBef>
                <a:spcPts val="385"/>
              </a:spcBef>
            </a:pPr>
            <a:r>
              <a:rPr sz="1200" b="1" spc="-5" dirty="0">
                <a:latin typeface="DFKai-SB"/>
                <a:cs typeface="DFKai-SB"/>
              </a:rPr>
              <a:t>問題</a:t>
            </a:r>
            <a:r>
              <a:rPr sz="1200" b="1" spc="-290" dirty="0">
                <a:latin typeface="DFKai-SB"/>
                <a:cs typeface="DFKai-SB"/>
              </a:rPr>
              <a:t> </a:t>
            </a:r>
            <a:r>
              <a:rPr sz="1200" b="1" spc="-5" dirty="0">
                <a:latin typeface="DFKai-SB"/>
                <a:cs typeface="DFKai-SB"/>
              </a:rPr>
              <a:t>5:用開放力的方法</a:t>
            </a:r>
            <a:r>
              <a:rPr sz="1200" b="1" spc="-290" dirty="0">
                <a:latin typeface="DFKai-SB"/>
                <a:cs typeface="DFKai-SB"/>
              </a:rPr>
              <a:t> </a:t>
            </a:r>
            <a:r>
              <a:rPr sz="1200" b="1" spc="-5" dirty="0">
                <a:latin typeface="DFKai-SB"/>
                <a:cs typeface="DFKai-SB"/>
              </a:rPr>
              <a:t>4:創意組合或任何自由突發奇想!</a:t>
            </a:r>
            <a:endParaRPr sz="1200">
              <a:latin typeface="DFKai-SB"/>
              <a:cs typeface="DFKai-SB"/>
            </a:endParaRPr>
          </a:p>
        </p:txBody>
      </p:sp>
      <p:sp>
        <p:nvSpPr>
          <p:cNvPr id="4" name="object 4"/>
          <p:cNvSpPr/>
          <p:nvPr/>
        </p:nvSpPr>
        <p:spPr>
          <a:xfrm>
            <a:off x="1414144" y="5126989"/>
            <a:ext cx="4774260" cy="293178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15669" cy="2260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附件八</a:t>
            </a:r>
            <a:endParaRPr sz="1400">
              <a:latin typeface="DFKai-SB"/>
              <a:cs typeface="DFKai-SB"/>
            </a:endParaRPr>
          </a:p>
        </p:txBody>
      </p:sp>
      <p:sp>
        <p:nvSpPr>
          <p:cNvPr id="3" name="object 3"/>
          <p:cNvSpPr txBox="1"/>
          <p:nvPr/>
        </p:nvSpPr>
        <p:spPr>
          <a:xfrm>
            <a:off x="1130300" y="2009596"/>
            <a:ext cx="5298440" cy="1080135"/>
          </a:xfrm>
          <a:prstGeom prst="rect">
            <a:avLst/>
          </a:prstGeom>
        </p:spPr>
        <p:txBody>
          <a:bodyPr vert="horz" wrap="square" lIns="0" tIns="0" rIns="0" bIns="0" rtlCol="0">
            <a:spAutoFit/>
          </a:bodyPr>
          <a:lstStyle/>
          <a:p>
            <a:pPr marL="12700" marR="5080" algn="ctr">
              <a:lnSpc>
                <a:spcPct val="170500"/>
              </a:lnSpc>
            </a:pPr>
            <a:r>
              <a:rPr sz="1200" dirty="0">
                <a:latin typeface="DFKai-SB"/>
                <a:cs typeface="DFKai-SB"/>
              </a:rPr>
              <a:t>請在</a:t>
            </a:r>
            <a:r>
              <a:rPr sz="1400" spc="-10" dirty="0">
                <a:latin typeface="DFKai-SB"/>
                <a:cs typeface="DFKai-SB"/>
              </a:rPr>
              <a:t>左方</a:t>
            </a:r>
            <a:r>
              <a:rPr sz="1200" spc="-10" dirty="0">
                <a:latin typeface="DFKai-SB"/>
                <a:cs typeface="DFKai-SB"/>
              </a:rPr>
              <a:t>框框寫</a:t>
            </a:r>
            <a:r>
              <a:rPr sz="1200" spc="-100" dirty="0">
                <a:latin typeface="DFKai-SB"/>
                <a:cs typeface="DFKai-SB"/>
              </a:rPr>
              <a:t>下</a:t>
            </a:r>
            <a:r>
              <a:rPr sz="1200" dirty="0">
                <a:latin typeface="DFKai-SB"/>
                <a:cs typeface="DFKai-SB"/>
              </a:rPr>
              <a:t>「</a:t>
            </a:r>
            <a:r>
              <a:rPr sz="1200" u="sng" dirty="0">
                <a:latin typeface="DFKai-SB"/>
                <a:cs typeface="DFKai-SB"/>
              </a:rPr>
              <a:t>曾經投入且</a:t>
            </a:r>
            <a:r>
              <a:rPr sz="1200" dirty="0">
                <a:latin typeface="DFKai-SB"/>
                <a:cs typeface="DFKai-SB"/>
              </a:rPr>
              <a:t>讓你充滿熱</a:t>
            </a:r>
            <a:r>
              <a:rPr sz="1200" spc="-25" dirty="0">
                <a:latin typeface="DFKai-SB"/>
                <a:cs typeface="DFKai-SB"/>
              </a:rPr>
              <a:t>情</a:t>
            </a:r>
            <a:r>
              <a:rPr sz="1200" spc="-50" dirty="0">
                <a:latin typeface="DFKai-SB"/>
                <a:cs typeface="DFKai-SB"/>
              </a:rPr>
              <a:t>，</a:t>
            </a:r>
            <a:r>
              <a:rPr sz="1200" dirty="0">
                <a:latin typeface="DFKai-SB"/>
                <a:cs typeface="DFKai-SB"/>
              </a:rPr>
              <a:t>開心愉悅的事?</a:t>
            </a:r>
            <a:r>
              <a:rPr sz="1200" spc="-100" dirty="0">
                <a:latin typeface="DFKai-SB"/>
                <a:cs typeface="DFKai-SB"/>
              </a:rPr>
              <a:t>」</a:t>
            </a:r>
            <a:r>
              <a:rPr sz="1200" dirty="0">
                <a:latin typeface="DFKai-SB"/>
                <a:cs typeface="DFKai-SB"/>
              </a:rPr>
              <a:t>請簡單描述或  畫下經驗</a:t>
            </a:r>
            <a:endParaRPr sz="1200">
              <a:latin typeface="DFKai-SB"/>
              <a:cs typeface="DFKai-SB"/>
            </a:endParaRPr>
          </a:p>
          <a:p>
            <a:pPr algn="ctr">
              <a:lnSpc>
                <a:spcPct val="100000"/>
              </a:lnSpc>
              <a:spcBef>
                <a:spcPts val="990"/>
              </a:spcBef>
            </a:pPr>
            <a:r>
              <a:rPr sz="1200" spc="-5" dirty="0">
                <a:latin typeface="DFKai-SB"/>
                <a:cs typeface="DFKai-SB"/>
              </a:rPr>
              <a:t>在</a:t>
            </a:r>
            <a:r>
              <a:rPr sz="1600" spc="-5" dirty="0">
                <a:latin typeface="DFKai-SB"/>
                <a:cs typeface="DFKai-SB"/>
              </a:rPr>
              <a:t>右方</a:t>
            </a:r>
            <a:r>
              <a:rPr sz="1200" spc="-5" dirty="0">
                <a:latin typeface="DFKai-SB"/>
                <a:cs typeface="DFKai-SB"/>
              </a:rPr>
              <a:t>框框填寫或畫出曾經想過的</a:t>
            </a:r>
            <a:r>
              <a:rPr sz="1200" u="sng" spc="-5" dirty="0">
                <a:latin typeface="DFKai-SB"/>
                <a:cs typeface="DFKai-SB"/>
              </a:rPr>
              <a:t>夢想的畫面</a:t>
            </a:r>
            <a:r>
              <a:rPr sz="1200" spc="-5" dirty="0">
                <a:latin typeface="DFKai-SB"/>
                <a:cs typeface="DFKai-SB"/>
              </a:rPr>
              <a:t>為何?</a:t>
            </a:r>
            <a:endParaRPr sz="1200">
              <a:latin typeface="DFKai-SB"/>
              <a:cs typeface="DFKai-SB"/>
            </a:endParaRPr>
          </a:p>
        </p:txBody>
      </p:sp>
      <p:sp>
        <p:nvSpPr>
          <p:cNvPr id="4" name="object 4"/>
          <p:cNvSpPr/>
          <p:nvPr/>
        </p:nvSpPr>
        <p:spPr>
          <a:xfrm>
            <a:off x="1143000" y="3307079"/>
            <a:ext cx="2520937" cy="252984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816350" y="3307079"/>
            <a:ext cx="2517140" cy="252984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90625" y="6685915"/>
            <a:ext cx="2381885" cy="2968625"/>
          </a:xfrm>
          <a:custGeom>
            <a:avLst/>
            <a:gdLst/>
            <a:ahLst/>
            <a:cxnLst/>
            <a:rect l="l" t="t" r="r" b="b"/>
            <a:pathLst>
              <a:path w="2381885" h="2968625">
                <a:moveTo>
                  <a:pt x="396976" y="0"/>
                </a:moveTo>
                <a:lnTo>
                  <a:pt x="350683" y="2671"/>
                </a:lnTo>
                <a:lnTo>
                  <a:pt x="305958" y="10485"/>
                </a:lnTo>
                <a:lnTo>
                  <a:pt x="263099" y="23146"/>
                </a:lnTo>
                <a:lnTo>
                  <a:pt x="222403" y="40354"/>
                </a:lnTo>
                <a:lnTo>
                  <a:pt x="184169" y="61811"/>
                </a:lnTo>
                <a:lnTo>
                  <a:pt x="148695" y="87220"/>
                </a:lnTo>
                <a:lnTo>
                  <a:pt x="116278" y="116282"/>
                </a:lnTo>
                <a:lnTo>
                  <a:pt x="87216" y="148700"/>
                </a:lnTo>
                <a:lnTo>
                  <a:pt x="61808" y="184175"/>
                </a:lnTo>
                <a:lnTo>
                  <a:pt x="40352" y="222409"/>
                </a:lnTo>
                <a:lnTo>
                  <a:pt x="23145" y="263104"/>
                </a:lnTo>
                <a:lnTo>
                  <a:pt x="10485" y="305962"/>
                </a:lnTo>
                <a:lnTo>
                  <a:pt x="2670" y="350686"/>
                </a:lnTo>
                <a:lnTo>
                  <a:pt x="0" y="396976"/>
                </a:lnTo>
                <a:lnTo>
                  <a:pt x="0" y="2571648"/>
                </a:lnTo>
                <a:lnTo>
                  <a:pt x="2670" y="2617938"/>
                </a:lnTo>
                <a:lnTo>
                  <a:pt x="10485" y="2662662"/>
                </a:lnTo>
                <a:lnTo>
                  <a:pt x="23145" y="2705520"/>
                </a:lnTo>
                <a:lnTo>
                  <a:pt x="40352" y="2746215"/>
                </a:lnTo>
                <a:lnTo>
                  <a:pt x="61808" y="2784449"/>
                </a:lnTo>
                <a:lnTo>
                  <a:pt x="87216" y="2819924"/>
                </a:lnTo>
                <a:lnTo>
                  <a:pt x="116278" y="2852342"/>
                </a:lnTo>
                <a:lnTo>
                  <a:pt x="148695" y="2881404"/>
                </a:lnTo>
                <a:lnTo>
                  <a:pt x="184169" y="2906813"/>
                </a:lnTo>
                <a:lnTo>
                  <a:pt x="222403" y="2928270"/>
                </a:lnTo>
                <a:lnTo>
                  <a:pt x="263099" y="2945478"/>
                </a:lnTo>
                <a:lnTo>
                  <a:pt x="305958" y="2958139"/>
                </a:lnTo>
                <a:lnTo>
                  <a:pt x="350683" y="2965953"/>
                </a:lnTo>
                <a:lnTo>
                  <a:pt x="396976" y="2968625"/>
                </a:lnTo>
                <a:lnTo>
                  <a:pt x="1984895" y="2968625"/>
                </a:lnTo>
                <a:lnTo>
                  <a:pt x="2031188" y="2965953"/>
                </a:lnTo>
                <a:lnTo>
                  <a:pt x="2075914" y="2958139"/>
                </a:lnTo>
                <a:lnTo>
                  <a:pt x="2118774" y="2945478"/>
                </a:lnTo>
                <a:lnTo>
                  <a:pt x="2159471" y="2928270"/>
                </a:lnTo>
                <a:lnTo>
                  <a:pt x="2197706" y="2906813"/>
                </a:lnTo>
                <a:lnTo>
                  <a:pt x="2233182" y="2881404"/>
                </a:lnTo>
                <a:lnTo>
                  <a:pt x="2265600" y="2852342"/>
                </a:lnTo>
                <a:lnTo>
                  <a:pt x="2294663" y="2819924"/>
                </a:lnTo>
                <a:lnTo>
                  <a:pt x="2320072" y="2784449"/>
                </a:lnTo>
                <a:lnTo>
                  <a:pt x="2341530" y="2746215"/>
                </a:lnTo>
                <a:lnTo>
                  <a:pt x="2358738" y="2705520"/>
                </a:lnTo>
                <a:lnTo>
                  <a:pt x="2371398" y="2662662"/>
                </a:lnTo>
                <a:lnTo>
                  <a:pt x="2379213" y="2617938"/>
                </a:lnTo>
                <a:lnTo>
                  <a:pt x="2381885" y="2571648"/>
                </a:lnTo>
                <a:lnTo>
                  <a:pt x="2381885" y="396976"/>
                </a:lnTo>
                <a:lnTo>
                  <a:pt x="2379213" y="350686"/>
                </a:lnTo>
                <a:lnTo>
                  <a:pt x="2371398" y="305962"/>
                </a:lnTo>
                <a:lnTo>
                  <a:pt x="2358738" y="263104"/>
                </a:lnTo>
                <a:lnTo>
                  <a:pt x="2341530" y="222409"/>
                </a:lnTo>
                <a:lnTo>
                  <a:pt x="2320072" y="184175"/>
                </a:lnTo>
                <a:lnTo>
                  <a:pt x="2294663" y="148700"/>
                </a:lnTo>
                <a:lnTo>
                  <a:pt x="2265600" y="116282"/>
                </a:lnTo>
                <a:lnTo>
                  <a:pt x="2233182" y="87220"/>
                </a:lnTo>
                <a:lnTo>
                  <a:pt x="2197706" y="61811"/>
                </a:lnTo>
                <a:lnTo>
                  <a:pt x="2159471" y="40354"/>
                </a:lnTo>
                <a:lnTo>
                  <a:pt x="2118774" y="23146"/>
                </a:lnTo>
                <a:lnTo>
                  <a:pt x="2075914" y="10485"/>
                </a:lnTo>
                <a:lnTo>
                  <a:pt x="2031188" y="2671"/>
                </a:lnTo>
                <a:lnTo>
                  <a:pt x="1984895" y="0"/>
                </a:lnTo>
                <a:lnTo>
                  <a:pt x="396976" y="0"/>
                </a:lnTo>
                <a:close/>
              </a:path>
            </a:pathLst>
          </a:custGeom>
          <a:ln w="19050">
            <a:solidFill>
              <a:srgbClr val="00B050"/>
            </a:solidFill>
            <a:prstDash val="lgDash"/>
          </a:ln>
        </p:spPr>
        <p:txBody>
          <a:bodyPr wrap="square" lIns="0" tIns="0" rIns="0" bIns="0" rtlCol="0"/>
          <a:lstStyle/>
          <a:p>
            <a:endParaRPr/>
          </a:p>
        </p:txBody>
      </p:sp>
      <p:sp>
        <p:nvSpPr>
          <p:cNvPr id="7" name="object 7"/>
          <p:cNvSpPr/>
          <p:nvPr/>
        </p:nvSpPr>
        <p:spPr>
          <a:xfrm>
            <a:off x="3965575" y="6677659"/>
            <a:ext cx="2477135" cy="2976880"/>
          </a:xfrm>
          <a:custGeom>
            <a:avLst/>
            <a:gdLst/>
            <a:ahLst/>
            <a:cxnLst/>
            <a:rect l="l" t="t" r="r" b="b"/>
            <a:pathLst>
              <a:path w="2477135" h="2976879">
                <a:moveTo>
                  <a:pt x="412851" y="0"/>
                </a:moveTo>
                <a:lnTo>
                  <a:pt x="364708" y="2777"/>
                </a:lnTo>
                <a:lnTo>
                  <a:pt x="318195" y="10904"/>
                </a:lnTo>
                <a:lnTo>
                  <a:pt x="273622" y="24070"/>
                </a:lnTo>
                <a:lnTo>
                  <a:pt x="231299" y="41966"/>
                </a:lnTo>
                <a:lnTo>
                  <a:pt x="191536" y="64281"/>
                </a:lnTo>
                <a:lnTo>
                  <a:pt x="154642" y="90705"/>
                </a:lnTo>
                <a:lnTo>
                  <a:pt x="120929" y="120929"/>
                </a:lnTo>
                <a:lnTo>
                  <a:pt x="90705" y="154642"/>
                </a:lnTo>
                <a:lnTo>
                  <a:pt x="64281" y="191536"/>
                </a:lnTo>
                <a:lnTo>
                  <a:pt x="41966" y="231299"/>
                </a:lnTo>
                <a:lnTo>
                  <a:pt x="24070" y="273622"/>
                </a:lnTo>
                <a:lnTo>
                  <a:pt x="10904" y="318195"/>
                </a:lnTo>
                <a:lnTo>
                  <a:pt x="2777" y="364708"/>
                </a:lnTo>
                <a:lnTo>
                  <a:pt x="0" y="412851"/>
                </a:lnTo>
                <a:lnTo>
                  <a:pt x="0" y="2564028"/>
                </a:lnTo>
                <a:lnTo>
                  <a:pt x="2777" y="2612171"/>
                </a:lnTo>
                <a:lnTo>
                  <a:pt x="10904" y="2658684"/>
                </a:lnTo>
                <a:lnTo>
                  <a:pt x="24070" y="2703257"/>
                </a:lnTo>
                <a:lnTo>
                  <a:pt x="41966" y="2745580"/>
                </a:lnTo>
                <a:lnTo>
                  <a:pt x="64281" y="2785343"/>
                </a:lnTo>
                <a:lnTo>
                  <a:pt x="90705" y="2822237"/>
                </a:lnTo>
                <a:lnTo>
                  <a:pt x="120929" y="2855950"/>
                </a:lnTo>
                <a:lnTo>
                  <a:pt x="154642" y="2886174"/>
                </a:lnTo>
                <a:lnTo>
                  <a:pt x="191536" y="2912598"/>
                </a:lnTo>
                <a:lnTo>
                  <a:pt x="231299" y="2934913"/>
                </a:lnTo>
                <a:lnTo>
                  <a:pt x="273622" y="2952809"/>
                </a:lnTo>
                <a:lnTo>
                  <a:pt x="318195" y="2965975"/>
                </a:lnTo>
                <a:lnTo>
                  <a:pt x="364708" y="2974102"/>
                </a:lnTo>
                <a:lnTo>
                  <a:pt x="412851" y="2976880"/>
                </a:lnTo>
                <a:lnTo>
                  <a:pt x="2064270" y="2976880"/>
                </a:lnTo>
                <a:lnTo>
                  <a:pt x="2112414" y="2974102"/>
                </a:lnTo>
                <a:lnTo>
                  <a:pt x="2158927" y="2965975"/>
                </a:lnTo>
                <a:lnTo>
                  <a:pt x="2203501" y="2952809"/>
                </a:lnTo>
                <a:lnTo>
                  <a:pt x="2245825" y="2934913"/>
                </a:lnTo>
                <a:lnTo>
                  <a:pt x="2285589" y="2912598"/>
                </a:lnTo>
                <a:lnTo>
                  <a:pt x="2322484" y="2886174"/>
                </a:lnTo>
                <a:lnTo>
                  <a:pt x="2356199" y="2855950"/>
                </a:lnTo>
                <a:lnTo>
                  <a:pt x="2386424" y="2822237"/>
                </a:lnTo>
                <a:lnTo>
                  <a:pt x="2412850" y="2785343"/>
                </a:lnTo>
                <a:lnTo>
                  <a:pt x="2435166" y="2745580"/>
                </a:lnTo>
                <a:lnTo>
                  <a:pt x="2453062" y="2703257"/>
                </a:lnTo>
                <a:lnTo>
                  <a:pt x="2466229" y="2658684"/>
                </a:lnTo>
                <a:lnTo>
                  <a:pt x="2474356" y="2612171"/>
                </a:lnTo>
                <a:lnTo>
                  <a:pt x="2477135" y="2564028"/>
                </a:lnTo>
                <a:lnTo>
                  <a:pt x="2477135" y="412851"/>
                </a:lnTo>
                <a:lnTo>
                  <a:pt x="2474356" y="364708"/>
                </a:lnTo>
                <a:lnTo>
                  <a:pt x="2466229" y="318195"/>
                </a:lnTo>
                <a:lnTo>
                  <a:pt x="2453062" y="273622"/>
                </a:lnTo>
                <a:lnTo>
                  <a:pt x="2435166" y="231299"/>
                </a:lnTo>
                <a:lnTo>
                  <a:pt x="2412850" y="191536"/>
                </a:lnTo>
                <a:lnTo>
                  <a:pt x="2386424" y="154642"/>
                </a:lnTo>
                <a:lnTo>
                  <a:pt x="2356199" y="120929"/>
                </a:lnTo>
                <a:lnTo>
                  <a:pt x="2322484" y="90705"/>
                </a:lnTo>
                <a:lnTo>
                  <a:pt x="2285589" y="64281"/>
                </a:lnTo>
                <a:lnTo>
                  <a:pt x="2245825" y="41966"/>
                </a:lnTo>
                <a:lnTo>
                  <a:pt x="2203501" y="24070"/>
                </a:lnTo>
                <a:lnTo>
                  <a:pt x="2158927" y="10904"/>
                </a:lnTo>
                <a:lnTo>
                  <a:pt x="2112414" y="2777"/>
                </a:lnTo>
                <a:lnTo>
                  <a:pt x="2064270" y="0"/>
                </a:lnTo>
                <a:lnTo>
                  <a:pt x="412851" y="0"/>
                </a:lnTo>
                <a:close/>
              </a:path>
            </a:pathLst>
          </a:custGeom>
          <a:ln w="19050">
            <a:solidFill>
              <a:srgbClr val="00B050"/>
            </a:solidFill>
            <a:prstDash val="lgDash"/>
          </a:ln>
        </p:spPr>
        <p:txBody>
          <a:bodyPr wrap="square" lIns="0" tIns="0" rIns="0" bIns="0" rtlCol="0"/>
          <a:lstStyle/>
          <a:p>
            <a:endParaRPr/>
          </a:p>
        </p:txBody>
      </p:sp>
      <p:sp>
        <p:nvSpPr>
          <p:cNvPr id="8" name="object 8"/>
          <p:cNvSpPr/>
          <p:nvPr/>
        </p:nvSpPr>
        <p:spPr>
          <a:xfrm>
            <a:off x="1970214" y="5947409"/>
            <a:ext cx="855980" cy="563880"/>
          </a:xfrm>
          <a:custGeom>
            <a:avLst/>
            <a:gdLst/>
            <a:ahLst/>
            <a:cxnLst/>
            <a:rect l="l" t="t" r="r" b="b"/>
            <a:pathLst>
              <a:path w="855980" h="563879">
                <a:moveTo>
                  <a:pt x="611225" y="0"/>
                </a:moveTo>
                <a:lnTo>
                  <a:pt x="244513" y="0"/>
                </a:lnTo>
                <a:lnTo>
                  <a:pt x="244513" y="392912"/>
                </a:lnTo>
                <a:lnTo>
                  <a:pt x="0" y="392912"/>
                </a:lnTo>
                <a:lnTo>
                  <a:pt x="427863" y="563435"/>
                </a:lnTo>
                <a:lnTo>
                  <a:pt x="479294" y="542937"/>
                </a:lnTo>
                <a:lnTo>
                  <a:pt x="427863" y="542937"/>
                </a:lnTo>
                <a:lnTo>
                  <a:pt x="99250" y="411962"/>
                </a:lnTo>
                <a:lnTo>
                  <a:pt x="263563" y="411962"/>
                </a:lnTo>
                <a:lnTo>
                  <a:pt x="263563" y="19049"/>
                </a:lnTo>
                <a:lnTo>
                  <a:pt x="611225" y="19049"/>
                </a:lnTo>
                <a:lnTo>
                  <a:pt x="611225" y="0"/>
                </a:lnTo>
                <a:close/>
              </a:path>
              <a:path w="855980" h="563879">
                <a:moveTo>
                  <a:pt x="592175" y="19049"/>
                </a:moveTo>
                <a:lnTo>
                  <a:pt x="263563" y="19049"/>
                </a:lnTo>
                <a:lnTo>
                  <a:pt x="263563" y="411962"/>
                </a:lnTo>
                <a:lnTo>
                  <a:pt x="99250" y="411962"/>
                </a:lnTo>
                <a:lnTo>
                  <a:pt x="427863" y="542937"/>
                </a:lnTo>
                <a:lnTo>
                  <a:pt x="479323" y="522427"/>
                </a:lnTo>
                <a:lnTo>
                  <a:pt x="427863" y="522427"/>
                </a:lnTo>
                <a:lnTo>
                  <a:pt x="198501" y="431012"/>
                </a:lnTo>
                <a:lnTo>
                  <a:pt x="282613" y="431012"/>
                </a:lnTo>
                <a:lnTo>
                  <a:pt x="282613" y="38099"/>
                </a:lnTo>
                <a:lnTo>
                  <a:pt x="592175" y="38099"/>
                </a:lnTo>
                <a:lnTo>
                  <a:pt x="592175" y="19049"/>
                </a:lnTo>
                <a:close/>
              </a:path>
              <a:path w="855980" h="563879">
                <a:moveTo>
                  <a:pt x="611225" y="19049"/>
                </a:moveTo>
                <a:lnTo>
                  <a:pt x="592175" y="19049"/>
                </a:lnTo>
                <a:lnTo>
                  <a:pt x="592175" y="411962"/>
                </a:lnTo>
                <a:lnTo>
                  <a:pt x="756475" y="411962"/>
                </a:lnTo>
                <a:lnTo>
                  <a:pt x="427863" y="542937"/>
                </a:lnTo>
                <a:lnTo>
                  <a:pt x="479294" y="542937"/>
                </a:lnTo>
                <a:lnTo>
                  <a:pt x="855726" y="392912"/>
                </a:lnTo>
                <a:lnTo>
                  <a:pt x="611225" y="392912"/>
                </a:lnTo>
                <a:lnTo>
                  <a:pt x="611225" y="19049"/>
                </a:lnTo>
                <a:close/>
              </a:path>
              <a:path w="855980" h="563879">
                <a:moveTo>
                  <a:pt x="657225" y="431012"/>
                </a:moveTo>
                <a:lnTo>
                  <a:pt x="198501" y="431012"/>
                </a:lnTo>
                <a:lnTo>
                  <a:pt x="427863" y="522427"/>
                </a:lnTo>
                <a:lnTo>
                  <a:pt x="657225" y="431012"/>
                </a:lnTo>
                <a:close/>
              </a:path>
              <a:path w="855980" h="563879">
                <a:moveTo>
                  <a:pt x="592175" y="38099"/>
                </a:moveTo>
                <a:lnTo>
                  <a:pt x="573125" y="38099"/>
                </a:lnTo>
                <a:lnTo>
                  <a:pt x="573125" y="431012"/>
                </a:lnTo>
                <a:lnTo>
                  <a:pt x="657225" y="431012"/>
                </a:lnTo>
                <a:lnTo>
                  <a:pt x="427863" y="522427"/>
                </a:lnTo>
                <a:lnTo>
                  <a:pt x="479323" y="522427"/>
                </a:lnTo>
                <a:lnTo>
                  <a:pt x="756475" y="411962"/>
                </a:lnTo>
                <a:lnTo>
                  <a:pt x="592175" y="411962"/>
                </a:lnTo>
                <a:lnTo>
                  <a:pt x="592175" y="38099"/>
                </a:lnTo>
                <a:close/>
              </a:path>
              <a:path w="855980" h="563879">
                <a:moveTo>
                  <a:pt x="573125" y="38099"/>
                </a:moveTo>
                <a:lnTo>
                  <a:pt x="282613" y="38099"/>
                </a:lnTo>
                <a:lnTo>
                  <a:pt x="282613" y="431012"/>
                </a:lnTo>
                <a:lnTo>
                  <a:pt x="573125" y="431012"/>
                </a:lnTo>
                <a:lnTo>
                  <a:pt x="573125" y="38099"/>
                </a:lnTo>
                <a:close/>
              </a:path>
            </a:pathLst>
          </a:custGeom>
          <a:solidFill>
            <a:srgbClr val="205867"/>
          </a:solidFill>
        </p:spPr>
        <p:txBody>
          <a:bodyPr wrap="square" lIns="0" tIns="0" rIns="0" bIns="0" rtlCol="0"/>
          <a:lstStyle/>
          <a:p>
            <a:endParaRPr/>
          </a:p>
        </p:txBody>
      </p:sp>
      <p:sp>
        <p:nvSpPr>
          <p:cNvPr id="9" name="object 9"/>
          <p:cNvSpPr/>
          <p:nvPr/>
        </p:nvSpPr>
        <p:spPr>
          <a:xfrm>
            <a:off x="2056764" y="5941059"/>
            <a:ext cx="657225" cy="523875"/>
          </a:xfrm>
          <a:custGeom>
            <a:avLst/>
            <a:gdLst/>
            <a:ahLst/>
            <a:cxnLst/>
            <a:rect l="l" t="t" r="r" b="b"/>
            <a:pathLst>
              <a:path w="657225" h="523875">
                <a:moveTo>
                  <a:pt x="657225" y="392912"/>
                </a:moveTo>
                <a:lnTo>
                  <a:pt x="0" y="392912"/>
                </a:lnTo>
                <a:lnTo>
                  <a:pt x="328612" y="523887"/>
                </a:lnTo>
                <a:lnTo>
                  <a:pt x="657225" y="392912"/>
                </a:lnTo>
                <a:close/>
              </a:path>
              <a:path w="657225" h="523875">
                <a:moveTo>
                  <a:pt x="492925" y="0"/>
                </a:moveTo>
                <a:lnTo>
                  <a:pt x="164312" y="0"/>
                </a:lnTo>
                <a:lnTo>
                  <a:pt x="164312" y="392912"/>
                </a:lnTo>
                <a:lnTo>
                  <a:pt x="492925" y="392912"/>
                </a:lnTo>
                <a:lnTo>
                  <a:pt x="492925" y="0"/>
                </a:lnTo>
                <a:close/>
              </a:path>
            </a:pathLst>
          </a:custGeom>
          <a:solidFill>
            <a:srgbClr val="4BACC6"/>
          </a:solidFill>
        </p:spPr>
        <p:txBody>
          <a:bodyPr wrap="square" lIns="0" tIns="0" rIns="0" bIns="0" rtlCol="0"/>
          <a:lstStyle/>
          <a:p>
            <a:endParaRPr/>
          </a:p>
        </p:txBody>
      </p:sp>
      <p:sp>
        <p:nvSpPr>
          <p:cNvPr id="10" name="object 10"/>
          <p:cNvSpPr/>
          <p:nvPr/>
        </p:nvSpPr>
        <p:spPr>
          <a:xfrm>
            <a:off x="2056764" y="5941059"/>
            <a:ext cx="657225" cy="523875"/>
          </a:xfrm>
          <a:custGeom>
            <a:avLst/>
            <a:gdLst/>
            <a:ahLst/>
            <a:cxnLst/>
            <a:rect l="l" t="t" r="r" b="b"/>
            <a:pathLst>
              <a:path w="657225" h="523875">
                <a:moveTo>
                  <a:pt x="0" y="392912"/>
                </a:moveTo>
                <a:lnTo>
                  <a:pt x="164312" y="392912"/>
                </a:lnTo>
                <a:lnTo>
                  <a:pt x="164312" y="0"/>
                </a:lnTo>
                <a:lnTo>
                  <a:pt x="492925" y="0"/>
                </a:lnTo>
                <a:lnTo>
                  <a:pt x="492925" y="392912"/>
                </a:lnTo>
                <a:lnTo>
                  <a:pt x="657225" y="392912"/>
                </a:lnTo>
                <a:lnTo>
                  <a:pt x="328612" y="523887"/>
                </a:lnTo>
                <a:lnTo>
                  <a:pt x="0" y="392912"/>
                </a:lnTo>
                <a:close/>
              </a:path>
            </a:pathLst>
          </a:custGeom>
          <a:ln w="38099">
            <a:solidFill>
              <a:srgbClr val="F2F2F2"/>
            </a:solidFill>
          </a:ln>
        </p:spPr>
        <p:txBody>
          <a:bodyPr wrap="square" lIns="0" tIns="0" rIns="0" bIns="0" rtlCol="0"/>
          <a:lstStyle/>
          <a:p>
            <a:endParaRPr/>
          </a:p>
        </p:txBody>
      </p:sp>
      <p:sp>
        <p:nvSpPr>
          <p:cNvPr id="11" name="object 11"/>
          <p:cNvSpPr/>
          <p:nvPr/>
        </p:nvSpPr>
        <p:spPr>
          <a:xfrm>
            <a:off x="4714049" y="5947409"/>
            <a:ext cx="855980" cy="563880"/>
          </a:xfrm>
          <a:custGeom>
            <a:avLst/>
            <a:gdLst/>
            <a:ahLst/>
            <a:cxnLst/>
            <a:rect l="l" t="t" r="r" b="b"/>
            <a:pathLst>
              <a:path w="855979" h="563879">
                <a:moveTo>
                  <a:pt x="611225" y="0"/>
                </a:moveTo>
                <a:lnTo>
                  <a:pt x="244513" y="0"/>
                </a:lnTo>
                <a:lnTo>
                  <a:pt x="244513" y="392912"/>
                </a:lnTo>
                <a:lnTo>
                  <a:pt x="0" y="392912"/>
                </a:lnTo>
                <a:lnTo>
                  <a:pt x="427863" y="563435"/>
                </a:lnTo>
                <a:lnTo>
                  <a:pt x="479294" y="542937"/>
                </a:lnTo>
                <a:lnTo>
                  <a:pt x="427863" y="542937"/>
                </a:lnTo>
                <a:lnTo>
                  <a:pt x="99250" y="411962"/>
                </a:lnTo>
                <a:lnTo>
                  <a:pt x="263563" y="411962"/>
                </a:lnTo>
                <a:lnTo>
                  <a:pt x="263563" y="19049"/>
                </a:lnTo>
                <a:lnTo>
                  <a:pt x="611225" y="19049"/>
                </a:lnTo>
                <a:lnTo>
                  <a:pt x="611225" y="0"/>
                </a:lnTo>
                <a:close/>
              </a:path>
              <a:path w="855979" h="563879">
                <a:moveTo>
                  <a:pt x="592175" y="19049"/>
                </a:moveTo>
                <a:lnTo>
                  <a:pt x="263563" y="19049"/>
                </a:lnTo>
                <a:lnTo>
                  <a:pt x="263563" y="411962"/>
                </a:lnTo>
                <a:lnTo>
                  <a:pt x="99250" y="411962"/>
                </a:lnTo>
                <a:lnTo>
                  <a:pt x="427863" y="542937"/>
                </a:lnTo>
                <a:lnTo>
                  <a:pt x="479323" y="522427"/>
                </a:lnTo>
                <a:lnTo>
                  <a:pt x="427863" y="522427"/>
                </a:lnTo>
                <a:lnTo>
                  <a:pt x="198501" y="431012"/>
                </a:lnTo>
                <a:lnTo>
                  <a:pt x="282613" y="431012"/>
                </a:lnTo>
                <a:lnTo>
                  <a:pt x="282613" y="38099"/>
                </a:lnTo>
                <a:lnTo>
                  <a:pt x="592175" y="38099"/>
                </a:lnTo>
                <a:lnTo>
                  <a:pt x="592175" y="19049"/>
                </a:lnTo>
                <a:close/>
              </a:path>
              <a:path w="855979" h="563879">
                <a:moveTo>
                  <a:pt x="611225" y="19049"/>
                </a:moveTo>
                <a:lnTo>
                  <a:pt x="592175" y="19049"/>
                </a:lnTo>
                <a:lnTo>
                  <a:pt x="592175" y="411962"/>
                </a:lnTo>
                <a:lnTo>
                  <a:pt x="756475" y="411962"/>
                </a:lnTo>
                <a:lnTo>
                  <a:pt x="427863" y="542937"/>
                </a:lnTo>
                <a:lnTo>
                  <a:pt x="479294" y="542937"/>
                </a:lnTo>
                <a:lnTo>
                  <a:pt x="855726" y="392912"/>
                </a:lnTo>
                <a:lnTo>
                  <a:pt x="611225" y="392912"/>
                </a:lnTo>
                <a:lnTo>
                  <a:pt x="611225" y="19049"/>
                </a:lnTo>
                <a:close/>
              </a:path>
              <a:path w="855979" h="563879">
                <a:moveTo>
                  <a:pt x="657225" y="431012"/>
                </a:moveTo>
                <a:lnTo>
                  <a:pt x="198501" y="431012"/>
                </a:lnTo>
                <a:lnTo>
                  <a:pt x="427863" y="522427"/>
                </a:lnTo>
                <a:lnTo>
                  <a:pt x="657225" y="431012"/>
                </a:lnTo>
                <a:close/>
              </a:path>
              <a:path w="855979" h="563879">
                <a:moveTo>
                  <a:pt x="592175" y="38099"/>
                </a:moveTo>
                <a:lnTo>
                  <a:pt x="573125" y="38099"/>
                </a:lnTo>
                <a:lnTo>
                  <a:pt x="573125" y="431012"/>
                </a:lnTo>
                <a:lnTo>
                  <a:pt x="657225" y="431012"/>
                </a:lnTo>
                <a:lnTo>
                  <a:pt x="427863" y="522427"/>
                </a:lnTo>
                <a:lnTo>
                  <a:pt x="479323" y="522427"/>
                </a:lnTo>
                <a:lnTo>
                  <a:pt x="756475" y="411962"/>
                </a:lnTo>
                <a:lnTo>
                  <a:pt x="592175" y="411962"/>
                </a:lnTo>
                <a:lnTo>
                  <a:pt x="592175" y="38099"/>
                </a:lnTo>
                <a:close/>
              </a:path>
              <a:path w="855979" h="563879">
                <a:moveTo>
                  <a:pt x="573125" y="38099"/>
                </a:moveTo>
                <a:lnTo>
                  <a:pt x="282613" y="38099"/>
                </a:lnTo>
                <a:lnTo>
                  <a:pt x="282613" y="431012"/>
                </a:lnTo>
                <a:lnTo>
                  <a:pt x="573125" y="431012"/>
                </a:lnTo>
                <a:lnTo>
                  <a:pt x="573125" y="38099"/>
                </a:lnTo>
                <a:close/>
              </a:path>
            </a:pathLst>
          </a:custGeom>
          <a:solidFill>
            <a:srgbClr val="205867"/>
          </a:solidFill>
        </p:spPr>
        <p:txBody>
          <a:bodyPr wrap="square" lIns="0" tIns="0" rIns="0" bIns="0" rtlCol="0"/>
          <a:lstStyle/>
          <a:p>
            <a:endParaRPr/>
          </a:p>
        </p:txBody>
      </p:sp>
      <p:sp>
        <p:nvSpPr>
          <p:cNvPr id="12" name="object 12"/>
          <p:cNvSpPr/>
          <p:nvPr/>
        </p:nvSpPr>
        <p:spPr>
          <a:xfrm>
            <a:off x="4800600" y="5941059"/>
            <a:ext cx="657225" cy="523875"/>
          </a:xfrm>
          <a:custGeom>
            <a:avLst/>
            <a:gdLst/>
            <a:ahLst/>
            <a:cxnLst/>
            <a:rect l="l" t="t" r="r" b="b"/>
            <a:pathLst>
              <a:path w="657225" h="523875">
                <a:moveTo>
                  <a:pt x="657225" y="392912"/>
                </a:moveTo>
                <a:lnTo>
                  <a:pt x="0" y="392912"/>
                </a:lnTo>
                <a:lnTo>
                  <a:pt x="328612" y="523887"/>
                </a:lnTo>
                <a:lnTo>
                  <a:pt x="657225" y="392912"/>
                </a:lnTo>
                <a:close/>
              </a:path>
              <a:path w="657225" h="523875">
                <a:moveTo>
                  <a:pt x="492925" y="0"/>
                </a:moveTo>
                <a:lnTo>
                  <a:pt x="164312" y="0"/>
                </a:lnTo>
                <a:lnTo>
                  <a:pt x="164312" y="392912"/>
                </a:lnTo>
                <a:lnTo>
                  <a:pt x="492925" y="392912"/>
                </a:lnTo>
                <a:lnTo>
                  <a:pt x="492925" y="0"/>
                </a:lnTo>
                <a:close/>
              </a:path>
            </a:pathLst>
          </a:custGeom>
          <a:solidFill>
            <a:srgbClr val="4BACC6"/>
          </a:solidFill>
        </p:spPr>
        <p:txBody>
          <a:bodyPr wrap="square" lIns="0" tIns="0" rIns="0" bIns="0" rtlCol="0"/>
          <a:lstStyle/>
          <a:p>
            <a:endParaRPr/>
          </a:p>
        </p:txBody>
      </p:sp>
      <p:sp>
        <p:nvSpPr>
          <p:cNvPr id="13" name="object 13"/>
          <p:cNvSpPr/>
          <p:nvPr/>
        </p:nvSpPr>
        <p:spPr>
          <a:xfrm>
            <a:off x="4800600" y="5941059"/>
            <a:ext cx="657225" cy="523875"/>
          </a:xfrm>
          <a:custGeom>
            <a:avLst/>
            <a:gdLst/>
            <a:ahLst/>
            <a:cxnLst/>
            <a:rect l="l" t="t" r="r" b="b"/>
            <a:pathLst>
              <a:path w="657225" h="523875">
                <a:moveTo>
                  <a:pt x="0" y="392912"/>
                </a:moveTo>
                <a:lnTo>
                  <a:pt x="164312" y="392912"/>
                </a:lnTo>
                <a:lnTo>
                  <a:pt x="164312" y="0"/>
                </a:lnTo>
                <a:lnTo>
                  <a:pt x="492925" y="0"/>
                </a:lnTo>
                <a:lnTo>
                  <a:pt x="492925" y="392912"/>
                </a:lnTo>
                <a:lnTo>
                  <a:pt x="657225" y="392912"/>
                </a:lnTo>
                <a:lnTo>
                  <a:pt x="328612" y="523887"/>
                </a:lnTo>
                <a:lnTo>
                  <a:pt x="0" y="392912"/>
                </a:lnTo>
                <a:close/>
              </a:path>
            </a:pathLst>
          </a:custGeom>
          <a:ln w="38099">
            <a:solidFill>
              <a:srgbClr val="F2F2F2"/>
            </a:solidFill>
          </a:ln>
        </p:spPr>
        <p:txBody>
          <a:bodyPr wrap="square" lIns="0" tIns="0" rIns="0" bIns="0" rtlCol="0"/>
          <a:lstStyle/>
          <a:p>
            <a:endParaRPr/>
          </a:p>
        </p:txBody>
      </p:sp>
      <p:sp>
        <p:nvSpPr>
          <p:cNvPr id="14" name="object 14"/>
          <p:cNvSpPr/>
          <p:nvPr/>
        </p:nvSpPr>
        <p:spPr>
          <a:xfrm>
            <a:off x="1711325" y="3829049"/>
            <a:ext cx="2099310" cy="457200"/>
          </a:xfrm>
          <a:custGeom>
            <a:avLst/>
            <a:gdLst/>
            <a:ahLst/>
            <a:cxnLst/>
            <a:rect l="l" t="t" r="r" b="b"/>
            <a:pathLst>
              <a:path w="2099310" h="457200">
                <a:moveTo>
                  <a:pt x="0" y="457200"/>
                </a:moveTo>
                <a:lnTo>
                  <a:pt x="2099310" y="457200"/>
                </a:lnTo>
                <a:lnTo>
                  <a:pt x="2099310" y="0"/>
                </a:lnTo>
                <a:lnTo>
                  <a:pt x="0" y="0"/>
                </a:lnTo>
                <a:lnTo>
                  <a:pt x="0" y="457200"/>
                </a:lnTo>
                <a:close/>
              </a:path>
            </a:pathLst>
          </a:custGeom>
          <a:solidFill>
            <a:srgbClr val="FFFFFF"/>
          </a:solidFill>
        </p:spPr>
        <p:txBody>
          <a:bodyPr wrap="square" lIns="0" tIns="0" rIns="0" bIns="0" rtlCol="0"/>
          <a:lstStyle/>
          <a:p>
            <a:endParaRPr/>
          </a:p>
        </p:txBody>
      </p:sp>
      <p:sp>
        <p:nvSpPr>
          <p:cNvPr id="15" name="object 15"/>
          <p:cNvSpPr txBox="1"/>
          <p:nvPr/>
        </p:nvSpPr>
        <p:spPr>
          <a:xfrm>
            <a:off x="1383283" y="6952934"/>
            <a:ext cx="1704975" cy="470534"/>
          </a:xfrm>
          <a:prstGeom prst="rect">
            <a:avLst/>
          </a:prstGeom>
        </p:spPr>
        <p:txBody>
          <a:bodyPr vert="horz" wrap="square" lIns="0" tIns="0" rIns="0" bIns="0" rtlCol="0">
            <a:spAutoFit/>
          </a:bodyPr>
          <a:lstStyle/>
          <a:p>
            <a:pPr marL="12700" marR="5080">
              <a:lnSpc>
                <a:spcPct val="136400"/>
              </a:lnSpc>
            </a:pPr>
            <a:r>
              <a:rPr sz="1100" b="1" dirty="0">
                <a:solidFill>
                  <a:srgbClr val="1F497D"/>
                </a:solidFill>
                <a:latin typeface="PMingLiU"/>
                <a:cs typeface="PMingLiU"/>
              </a:rPr>
              <a:t>個人描述：熱衷經驗中</a:t>
            </a:r>
            <a:r>
              <a:rPr sz="1100" b="1" spc="-25" dirty="0">
                <a:solidFill>
                  <a:srgbClr val="1F497D"/>
                </a:solidFill>
                <a:latin typeface="PMingLiU"/>
                <a:cs typeface="PMingLiU"/>
              </a:rPr>
              <a:t>有</a:t>
            </a:r>
            <a:r>
              <a:rPr sz="1100" b="1" dirty="0">
                <a:solidFill>
                  <a:srgbClr val="1F497D"/>
                </a:solidFill>
                <a:latin typeface="PMingLiU"/>
                <a:cs typeface="PMingLiU"/>
              </a:rPr>
              <a:t>何  價值意涵？</a:t>
            </a:r>
            <a:endParaRPr sz="1100">
              <a:latin typeface="PMingLiU"/>
              <a:cs typeface="PMingLiU"/>
            </a:endParaRPr>
          </a:p>
        </p:txBody>
      </p:sp>
      <p:sp>
        <p:nvSpPr>
          <p:cNvPr id="16" name="object 16"/>
          <p:cNvSpPr txBox="1"/>
          <p:nvPr/>
        </p:nvSpPr>
        <p:spPr>
          <a:xfrm>
            <a:off x="4224020" y="6943790"/>
            <a:ext cx="1704975" cy="470534"/>
          </a:xfrm>
          <a:prstGeom prst="rect">
            <a:avLst/>
          </a:prstGeom>
        </p:spPr>
        <p:txBody>
          <a:bodyPr vert="horz" wrap="square" lIns="0" tIns="0" rIns="0" bIns="0" rtlCol="0">
            <a:spAutoFit/>
          </a:bodyPr>
          <a:lstStyle/>
          <a:p>
            <a:pPr marL="12700" marR="5080">
              <a:lnSpc>
                <a:spcPct val="136400"/>
              </a:lnSpc>
            </a:pPr>
            <a:r>
              <a:rPr sz="1100" b="1" dirty="0">
                <a:solidFill>
                  <a:srgbClr val="1F497D"/>
                </a:solidFill>
                <a:latin typeface="PMingLiU"/>
                <a:cs typeface="PMingLiU"/>
              </a:rPr>
              <a:t>個人描述：熱衷經驗中</a:t>
            </a:r>
            <a:r>
              <a:rPr sz="1100" b="1" spc="-25" dirty="0">
                <a:solidFill>
                  <a:srgbClr val="1F497D"/>
                </a:solidFill>
                <a:latin typeface="PMingLiU"/>
                <a:cs typeface="PMingLiU"/>
              </a:rPr>
              <a:t>有</a:t>
            </a:r>
            <a:r>
              <a:rPr sz="1100" b="1" dirty="0">
                <a:solidFill>
                  <a:srgbClr val="1F497D"/>
                </a:solidFill>
                <a:latin typeface="PMingLiU"/>
                <a:cs typeface="PMingLiU"/>
              </a:rPr>
              <a:t>何  價值意涵？</a:t>
            </a:r>
            <a:endParaRPr sz="1100">
              <a:latin typeface="PMingLiU"/>
              <a:cs typeface="PMingLiU"/>
            </a:endParaRPr>
          </a:p>
        </p:txBody>
      </p:sp>
      <p:sp>
        <p:nvSpPr>
          <p:cNvPr id="17" name="object 17"/>
          <p:cNvSpPr txBox="1"/>
          <p:nvPr/>
        </p:nvSpPr>
        <p:spPr>
          <a:xfrm>
            <a:off x="4224020" y="8833611"/>
            <a:ext cx="726440" cy="180340"/>
          </a:xfrm>
          <a:prstGeom prst="rect">
            <a:avLst/>
          </a:prstGeom>
        </p:spPr>
        <p:txBody>
          <a:bodyPr vert="horz" wrap="square" lIns="0" tIns="0" rIns="0" bIns="0" rtlCol="0">
            <a:spAutoFit/>
          </a:bodyPr>
          <a:lstStyle/>
          <a:p>
            <a:pPr marL="12700">
              <a:lnSpc>
                <a:spcPct val="100000"/>
              </a:lnSpc>
            </a:pPr>
            <a:r>
              <a:rPr sz="1100" b="1" dirty="0">
                <a:solidFill>
                  <a:srgbClr val="1F497D"/>
                </a:solidFill>
                <a:latin typeface="PMingLiU"/>
                <a:cs typeface="PMingLiU"/>
              </a:rPr>
              <a:t>夥伴回饋：</a:t>
            </a:r>
            <a:endParaRPr sz="1100">
              <a:latin typeface="PMingLiU"/>
              <a:cs typeface="PMingLiU"/>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298440" cy="171577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附件八</a:t>
            </a:r>
            <a:endParaRPr sz="1400">
              <a:latin typeface="DFKai-SB"/>
              <a:cs typeface="DFKai-SB"/>
            </a:endParaRPr>
          </a:p>
          <a:p>
            <a:pPr>
              <a:lnSpc>
                <a:spcPct val="100000"/>
              </a:lnSpc>
              <a:spcBef>
                <a:spcPts val="20"/>
              </a:spcBef>
            </a:pPr>
            <a:endParaRPr sz="1600">
              <a:latin typeface="Times New Roman"/>
              <a:cs typeface="Times New Roman"/>
            </a:endParaRPr>
          </a:p>
          <a:p>
            <a:pPr algn="ctr">
              <a:lnSpc>
                <a:spcPct val="100000"/>
              </a:lnSpc>
              <a:spcBef>
                <a:spcPts val="5"/>
              </a:spcBef>
            </a:pPr>
            <a:r>
              <a:rPr sz="2800" b="1" dirty="0">
                <a:latin typeface="DFKai-SB"/>
                <a:cs typeface="DFKai-SB"/>
              </a:rPr>
              <a:t>WHAT </a:t>
            </a:r>
            <a:r>
              <a:rPr sz="2800" b="1" spc="-10" dirty="0">
                <a:latin typeface="DFKai-SB"/>
                <a:cs typeface="DFKai-SB"/>
              </a:rPr>
              <a:t>IS MY</a:t>
            </a:r>
            <a:r>
              <a:rPr sz="2800" b="1" spc="-45" dirty="0">
                <a:latin typeface="DFKai-SB"/>
                <a:cs typeface="DFKai-SB"/>
              </a:rPr>
              <a:t> </a:t>
            </a:r>
            <a:r>
              <a:rPr sz="2800" b="1" spc="-10" dirty="0">
                <a:latin typeface="DFKai-SB"/>
                <a:cs typeface="DFKai-SB"/>
              </a:rPr>
              <a:t>PASSION</a:t>
            </a:r>
            <a:endParaRPr sz="2800">
              <a:latin typeface="DFKai-SB"/>
              <a:cs typeface="DFKai-SB"/>
            </a:endParaRPr>
          </a:p>
          <a:p>
            <a:pPr marL="12700" marR="5080" algn="ctr">
              <a:lnSpc>
                <a:spcPct val="110500"/>
              </a:lnSpc>
              <a:spcBef>
                <a:spcPts val="1005"/>
              </a:spcBef>
            </a:pPr>
            <a:r>
              <a:rPr sz="1200" dirty="0">
                <a:latin typeface="DFKai-SB"/>
                <a:cs typeface="DFKai-SB"/>
              </a:rPr>
              <a:t>請在</a:t>
            </a:r>
            <a:r>
              <a:rPr sz="1400" spc="-10" dirty="0">
                <a:latin typeface="DFKai-SB"/>
                <a:cs typeface="DFKai-SB"/>
              </a:rPr>
              <a:t>左方</a:t>
            </a:r>
            <a:r>
              <a:rPr sz="1200" spc="-10" dirty="0">
                <a:latin typeface="DFKai-SB"/>
                <a:cs typeface="DFKai-SB"/>
              </a:rPr>
              <a:t>框框寫</a:t>
            </a:r>
            <a:r>
              <a:rPr sz="1200" spc="-100" dirty="0">
                <a:latin typeface="DFKai-SB"/>
                <a:cs typeface="DFKai-SB"/>
              </a:rPr>
              <a:t>下</a:t>
            </a:r>
            <a:r>
              <a:rPr sz="1200" dirty="0">
                <a:latin typeface="DFKai-SB"/>
                <a:cs typeface="DFKai-SB"/>
              </a:rPr>
              <a:t>「</a:t>
            </a:r>
            <a:r>
              <a:rPr sz="1200" u="sng" dirty="0">
                <a:latin typeface="DFKai-SB"/>
                <a:cs typeface="DFKai-SB"/>
              </a:rPr>
              <a:t>曾經投入且</a:t>
            </a:r>
            <a:r>
              <a:rPr sz="1200" dirty="0">
                <a:latin typeface="DFKai-SB"/>
                <a:cs typeface="DFKai-SB"/>
              </a:rPr>
              <a:t>讓你充滿熱</a:t>
            </a:r>
            <a:r>
              <a:rPr sz="1200" spc="-25" dirty="0">
                <a:latin typeface="DFKai-SB"/>
                <a:cs typeface="DFKai-SB"/>
              </a:rPr>
              <a:t>情</a:t>
            </a:r>
            <a:r>
              <a:rPr sz="1200" spc="-50" dirty="0">
                <a:latin typeface="DFKai-SB"/>
                <a:cs typeface="DFKai-SB"/>
              </a:rPr>
              <a:t>，</a:t>
            </a:r>
            <a:r>
              <a:rPr sz="1200" dirty="0">
                <a:latin typeface="DFKai-SB"/>
                <a:cs typeface="DFKai-SB"/>
              </a:rPr>
              <a:t>開心愉悅的事?</a:t>
            </a:r>
            <a:r>
              <a:rPr sz="1200" spc="-100" dirty="0">
                <a:latin typeface="DFKai-SB"/>
                <a:cs typeface="DFKai-SB"/>
              </a:rPr>
              <a:t>」</a:t>
            </a:r>
            <a:r>
              <a:rPr sz="1200" dirty="0">
                <a:latin typeface="DFKai-SB"/>
                <a:cs typeface="DFKai-SB"/>
              </a:rPr>
              <a:t>請簡單描述或  畫下經驗</a:t>
            </a:r>
            <a:endParaRPr sz="1200">
              <a:latin typeface="DFKai-SB"/>
              <a:cs typeface="DFKai-SB"/>
            </a:endParaRPr>
          </a:p>
          <a:p>
            <a:pPr algn="ctr">
              <a:lnSpc>
                <a:spcPct val="100000"/>
              </a:lnSpc>
              <a:spcBef>
                <a:spcPts val="105"/>
              </a:spcBef>
            </a:pPr>
            <a:r>
              <a:rPr sz="1200" spc="-5" dirty="0">
                <a:latin typeface="DFKai-SB"/>
                <a:cs typeface="DFKai-SB"/>
              </a:rPr>
              <a:t>在</a:t>
            </a:r>
            <a:r>
              <a:rPr sz="1600" spc="-5" dirty="0">
                <a:latin typeface="DFKai-SB"/>
                <a:cs typeface="DFKai-SB"/>
              </a:rPr>
              <a:t>右方</a:t>
            </a:r>
            <a:r>
              <a:rPr sz="1200" spc="-5" dirty="0">
                <a:latin typeface="DFKai-SB"/>
                <a:cs typeface="DFKai-SB"/>
              </a:rPr>
              <a:t>框框填寫或畫出曾經想過的</a:t>
            </a:r>
            <a:r>
              <a:rPr sz="1200" u="sng" spc="-5" dirty="0">
                <a:latin typeface="DFKai-SB"/>
                <a:cs typeface="DFKai-SB"/>
              </a:rPr>
              <a:t>夢想的畫面</a:t>
            </a:r>
            <a:r>
              <a:rPr sz="1200" spc="-5" dirty="0">
                <a:latin typeface="DFKai-SB"/>
                <a:cs typeface="DFKai-SB"/>
              </a:rPr>
              <a:t>為何?</a:t>
            </a:r>
            <a:endParaRPr sz="1200">
              <a:latin typeface="DFKai-SB"/>
              <a:cs typeface="DFKai-SB"/>
            </a:endParaRPr>
          </a:p>
        </p:txBody>
      </p:sp>
      <p:sp>
        <p:nvSpPr>
          <p:cNvPr id="3" name="object 3"/>
          <p:cNvSpPr/>
          <p:nvPr/>
        </p:nvSpPr>
        <p:spPr>
          <a:xfrm>
            <a:off x="1143000" y="2846704"/>
            <a:ext cx="2328545" cy="23285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81145" y="2865119"/>
            <a:ext cx="2258694" cy="231013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65505" y="5466079"/>
            <a:ext cx="2797810" cy="4269105"/>
          </a:xfrm>
          <a:custGeom>
            <a:avLst/>
            <a:gdLst/>
            <a:ahLst/>
            <a:cxnLst/>
            <a:rect l="l" t="t" r="r" b="b"/>
            <a:pathLst>
              <a:path w="2797810" h="4269105">
                <a:moveTo>
                  <a:pt x="466305" y="0"/>
                </a:moveTo>
                <a:lnTo>
                  <a:pt x="418633" y="2407"/>
                </a:lnTo>
                <a:lnTo>
                  <a:pt x="372337" y="9474"/>
                </a:lnTo>
                <a:lnTo>
                  <a:pt x="327651" y="20966"/>
                </a:lnTo>
                <a:lnTo>
                  <a:pt x="284810" y="36648"/>
                </a:lnTo>
                <a:lnTo>
                  <a:pt x="244049" y="56286"/>
                </a:lnTo>
                <a:lnTo>
                  <a:pt x="205602" y="79645"/>
                </a:lnTo>
                <a:lnTo>
                  <a:pt x="169703" y="106490"/>
                </a:lnTo>
                <a:lnTo>
                  <a:pt x="136588" y="136588"/>
                </a:lnTo>
                <a:lnTo>
                  <a:pt x="106490" y="169703"/>
                </a:lnTo>
                <a:lnTo>
                  <a:pt x="79645" y="205602"/>
                </a:lnTo>
                <a:lnTo>
                  <a:pt x="56286" y="244049"/>
                </a:lnTo>
                <a:lnTo>
                  <a:pt x="36648" y="284810"/>
                </a:lnTo>
                <a:lnTo>
                  <a:pt x="20966" y="327651"/>
                </a:lnTo>
                <a:lnTo>
                  <a:pt x="9474" y="372337"/>
                </a:lnTo>
                <a:lnTo>
                  <a:pt x="2407" y="418633"/>
                </a:lnTo>
                <a:lnTo>
                  <a:pt x="0" y="466305"/>
                </a:lnTo>
                <a:lnTo>
                  <a:pt x="0" y="3802811"/>
                </a:lnTo>
                <a:lnTo>
                  <a:pt x="2407" y="3850481"/>
                </a:lnTo>
                <a:lnTo>
                  <a:pt x="9474" y="3896776"/>
                </a:lnTo>
                <a:lnTo>
                  <a:pt x="20966" y="3941460"/>
                </a:lnTo>
                <a:lnTo>
                  <a:pt x="36648" y="3984299"/>
                </a:lnTo>
                <a:lnTo>
                  <a:pt x="56286" y="4025059"/>
                </a:lnTo>
                <a:lnTo>
                  <a:pt x="79645" y="4063505"/>
                </a:lnTo>
                <a:lnTo>
                  <a:pt x="106490" y="4099403"/>
                </a:lnTo>
                <a:lnTo>
                  <a:pt x="136588" y="4132518"/>
                </a:lnTo>
                <a:lnTo>
                  <a:pt x="169703" y="4162615"/>
                </a:lnTo>
                <a:lnTo>
                  <a:pt x="205602" y="4189460"/>
                </a:lnTo>
                <a:lnTo>
                  <a:pt x="244049" y="4212819"/>
                </a:lnTo>
                <a:lnTo>
                  <a:pt x="284810" y="4232456"/>
                </a:lnTo>
                <a:lnTo>
                  <a:pt x="327651" y="4248138"/>
                </a:lnTo>
                <a:lnTo>
                  <a:pt x="372337" y="4259630"/>
                </a:lnTo>
                <a:lnTo>
                  <a:pt x="418633" y="4266697"/>
                </a:lnTo>
                <a:lnTo>
                  <a:pt x="466305" y="4269105"/>
                </a:lnTo>
                <a:lnTo>
                  <a:pt x="2331516" y="4269105"/>
                </a:lnTo>
                <a:lnTo>
                  <a:pt x="2379186" y="4266697"/>
                </a:lnTo>
                <a:lnTo>
                  <a:pt x="2425481" y="4259630"/>
                </a:lnTo>
                <a:lnTo>
                  <a:pt x="2470165" y="4248138"/>
                </a:lnTo>
                <a:lnTo>
                  <a:pt x="2513004" y="4232456"/>
                </a:lnTo>
                <a:lnTo>
                  <a:pt x="2553764" y="4212819"/>
                </a:lnTo>
                <a:lnTo>
                  <a:pt x="2592210" y="4189460"/>
                </a:lnTo>
                <a:lnTo>
                  <a:pt x="2628108" y="4162615"/>
                </a:lnTo>
                <a:lnTo>
                  <a:pt x="2661223" y="4132518"/>
                </a:lnTo>
                <a:lnTo>
                  <a:pt x="2691320" y="4099403"/>
                </a:lnTo>
                <a:lnTo>
                  <a:pt x="2718165" y="4063505"/>
                </a:lnTo>
                <a:lnTo>
                  <a:pt x="2741524" y="4025059"/>
                </a:lnTo>
                <a:lnTo>
                  <a:pt x="2761161" y="3984299"/>
                </a:lnTo>
                <a:lnTo>
                  <a:pt x="2776843" y="3941460"/>
                </a:lnTo>
                <a:lnTo>
                  <a:pt x="2788335" y="3896776"/>
                </a:lnTo>
                <a:lnTo>
                  <a:pt x="2795402" y="3850481"/>
                </a:lnTo>
                <a:lnTo>
                  <a:pt x="2797810" y="3802811"/>
                </a:lnTo>
                <a:lnTo>
                  <a:pt x="2797810" y="466305"/>
                </a:lnTo>
                <a:lnTo>
                  <a:pt x="2795402" y="418633"/>
                </a:lnTo>
                <a:lnTo>
                  <a:pt x="2788335" y="372337"/>
                </a:lnTo>
                <a:lnTo>
                  <a:pt x="2776843" y="327651"/>
                </a:lnTo>
                <a:lnTo>
                  <a:pt x="2761161" y="284810"/>
                </a:lnTo>
                <a:lnTo>
                  <a:pt x="2741524" y="244049"/>
                </a:lnTo>
                <a:lnTo>
                  <a:pt x="2718165" y="205602"/>
                </a:lnTo>
                <a:lnTo>
                  <a:pt x="2691320" y="169703"/>
                </a:lnTo>
                <a:lnTo>
                  <a:pt x="2661223" y="136588"/>
                </a:lnTo>
                <a:lnTo>
                  <a:pt x="2628108" y="106490"/>
                </a:lnTo>
                <a:lnTo>
                  <a:pt x="2592210" y="79645"/>
                </a:lnTo>
                <a:lnTo>
                  <a:pt x="2553764" y="56286"/>
                </a:lnTo>
                <a:lnTo>
                  <a:pt x="2513004" y="36648"/>
                </a:lnTo>
                <a:lnTo>
                  <a:pt x="2470165" y="20966"/>
                </a:lnTo>
                <a:lnTo>
                  <a:pt x="2425481" y="9474"/>
                </a:lnTo>
                <a:lnTo>
                  <a:pt x="2379186" y="2407"/>
                </a:lnTo>
                <a:lnTo>
                  <a:pt x="2331516" y="0"/>
                </a:lnTo>
                <a:lnTo>
                  <a:pt x="466305" y="0"/>
                </a:lnTo>
                <a:close/>
              </a:path>
            </a:pathLst>
          </a:custGeom>
          <a:ln w="19050">
            <a:solidFill>
              <a:srgbClr val="00B050"/>
            </a:solidFill>
            <a:prstDash val="lgDash"/>
          </a:ln>
        </p:spPr>
        <p:txBody>
          <a:bodyPr wrap="square" lIns="0" tIns="0" rIns="0" bIns="0" rtlCol="0"/>
          <a:lstStyle/>
          <a:p>
            <a:endParaRPr/>
          </a:p>
        </p:txBody>
      </p:sp>
      <p:sp>
        <p:nvSpPr>
          <p:cNvPr id="6" name="object 6"/>
          <p:cNvSpPr/>
          <p:nvPr/>
        </p:nvSpPr>
        <p:spPr>
          <a:xfrm>
            <a:off x="3731895" y="5466079"/>
            <a:ext cx="2839085" cy="4269105"/>
          </a:xfrm>
          <a:custGeom>
            <a:avLst/>
            <a:gdLst/>
            <a:ahLst/>
            <a:cxnLst/>
            <a:rect l="l" t="t" r="r" b="b"/>
            <a:pathLst>
              <a:path w="2839084" h="4269105">
                <a:moveTo>
                  <a:pt x="473176" y="0"/>
                </a:moveTo>
                <a:lnTo>
                  <a:pt x="424801" y="2443"/>
                </a:lnTo>
                <a:lnTo>
                  <a:pt x="377822" y="9614"/>
                </a:lnTo>
                <a:lnTo>
                  <a:pt x="332477" y="21275"/>
                </a:lnTo>
                <a:lnTo>
                  <a:pt x="289005" y="37188"/>
                </a:lnTo>
                <a:lnTo>
                  <a:pt x="247643" y="57115"/>
                </a:lnTo>
                <a:lnTo>
                  <a:pt x="208630" y="80817"/>
                </a:lnTo>
                <a:lnTo>
                  <a:pt x="172203" y="108058"/>
                </a:lnTo>
                <a:lnTo>
                  <a:pt x="138599" y="138599"/>
                </a:lnTo>
                <a:lnTo>
                  <a:pt x="108058" y="172203"/>
                </a:lnTo>
                <a:lnTo>
                  <a:pt x="80817" y="208630"/>
                </a:lnTo>
                <a:lnTo>
                  <a:pt x="57115" y="247643"/>
                </a:lnTo>
                <a:lnTo>
                  <a:pt x="37188" y="289005"/>
                </a:lnTo>
                <a:lnTo>
                  <a:pt x="21275" y="332477"/>
                </a:lnTo>
                <a:lnTo>
                  <a:pt x="9614" y="377822"/>
                </a:lnTo>
                <a:lnTo>
                  <a:pt x="2443" y="424801"/>
                </a:lnTo>
                <a:lnTo>
                  <a:pt x="0" y="473176"/>
                </a:lnTo>
                <a:lnTo>
                  <a:pt x="0" y="3795928"/>
                </a:lnTo>
                <a:lnTo>
                  <a:pt x="2443" y="3844303"/>
                </a:lnTo>
                <a:lnTo>
                  <a:pt x="9614" y="3891282"/>
                </a:lnTo>
                <a:lnTo>
                  <a:pt x="21275" y="3936627"/>
                </a:lnTo>
                <a:lnTo>
                  <a:pt x="37188" y="3980099"/>
                </a:lnTo>
                <a:lnTo>
                  <a:pt x="57115" y="4021461"/>
                </a:lnTo>
                <a:lnTo>
                  <a:pt x="80817" y="4060474"/>
                </a:lnTo>
                <a:lnTo>
                  <a:pt x="108058" y="4096901"/>
                </a:lnTo>
                <a:lnTo>
                  <a:pt x="138599" y="4130505"/>
                </a:lnTo>
                <a:lnTo>
                  <a:pt x="172203" y="4161046"/>
                </a:lnTo>
                <a:lnTo>
                  <a:pt x="208630" y="4188287"/>
                </a:lnTo>
                <a:lnTo>
                  <a:pt x="247643" y="4211989"/>
                </a:lnTo>
                <a:lnTo>
                  <a:pt x="289005" y="4231916"/>
                </a:lnTo>
                <a:lnTo>
                  <a:pt x="332477" y="4247829"/>
                </a:lnTo>
                <a:lnTo>
                  <a:pt x="377822" y="4259490"/>
                </a:lnTo>
                <a:lnTo>
                  <a:pt x="424801" y="4266661"/>
                </a:lnTo>
                <a:lnTo>
                  <a:pt x="473176" y="4269105"/>
                </a:lnTo>
                <a:lnTo>
                  <a:pt x="2365895" y="4269105"/>
                </a:lnTo>
                <a:lnTo>
                  <a:pt x="2414271" y="4266661"/>
                </a:lnTo>
                <a:lnTo>
                  <a:pt x="2461250" y="4259490"/>
                </a:lnTo>
                <a:lnTo>
                  <a:pt x="2506595" y="4247829"/>
                </a:lnTo>
                <a:lnTo>
                  <a:pt x="2550068" y="4231916"/>
                </a:lnTo>
                <a:lnTo>
                  <a:pt x="2591431" y="4211989"/>
                </a:lnTo>
                <a:lnTo>
                  <a:pt x="2630445" y="4188287"/>
                </a:lnTo>
                <a:lnTo>
                  <a:pt x="2666874" y="4161046"/>
                </a:lnTo>
                <a:lnTo>
                  <a:pt x="2700478" y="4130505"/>
                </a:lnTo>
                <a:lnTo>
                  <a:pt x="2731020" y="4096901"/>
                </a:lnTo>
                <a:lnTo>
                  <a:pt x="2758263" y="4060474"/>
                </a:lnTo>
                <a:lnTo>
                  <a:pt x="2781967" y="4021461"/>
                </a:lnTo>
                <a:lnTo>
                  <a:pt x="2801894" y="3980099"/>
                </a:lnTo>
                <a:lnTo>
                  <a:pt x="2817808" y="3936627"/>
                </a:lnTo>
                <a:lnTo>
                  <a:pt x="2829470" y="3891282"/>
                </a:lnTo>
                <a:lnTo>
                  <a:pt x="2836641" y="3844303"/>
                </a:lnTo>
                <a:lnTo>
                  <a:pt x="2839085" y="3795928"/>
                </a:lnTo>
                <a:lnTo>
                  <a:pt x="2839085" y="473176"/>
                </a:lnTo>
                <a:lnTo>
                  <a:pt x="2836641" y="424801"/>
                </a:lnTo>
                <a:lnTo>
                  <a:pt x="2829470" y="377822"/>
                </a:lnTo>
                <a:lnTo>
                  <a:pt x="2817808" y="332477"/>
                </a:lnTo>
                <a:lnTo>
                  <a:pt x="2801894" y="289005"/>
                </a:lnTo>
                <a:lnTo>
                  <a:pt x="2781967" y="247643"/>
                </a:lnTo>
                <a:lnTo>
                  <a:pt x="2758263" y="208630"/>
                </a:lnTo>
                <a:lnTo>
                  <a:pt x="2731020" y="172203"/>
                </a:lnTo>
                <a:lnTo>
                  <a:pt x="2700478" y="138599"/>
                </a:lnTo>
                <a:lnTo>
                  <a:pt x="2666874" y="108058"/>
                </a:lnTo>
                <a:lnTo>
                  <a:pt x="2630445" y="80817"/>
                </a:lnTo>
                <a:lnTo>
                  <a:pt x="2591431" y="57115"/>
                </a:lnTo>
                <a:lnTo>
                  <a:pt x="2550068" y="37188"/>
                </a:lnTo>
                <a:lnTo>
                  <a:pt x="2506595" y="21275"/>
                </a:lnTo>
                <a:lnTo>
                  <a:pt x="2461250" y="9614"/>
                </a:lnTo>
                <a:lnTo>
                  <a:pt x="2414271" y="2443"/>
                </a:lnTo>
                <a:lnTo>
                  <a:pt x="2365895" y="0"/>
                </a:lnTo>
                <a:lnTo>
                  <a:pt x="473176" y="0"/>
                </a:lnTo>
                <a:close/>
              </a:path>
            </a:pathLst>
          </a:custGeom>
          <a:ln w="19050">
            <a:solidFill>
              <a:srgbClr val="00B050"/>
            </a:solidFill>
            <a:prstDash val="lgDash"/>
          </a:ln>
        </p:spPr>
        <p:txBody>
          <a:bodyPr wrap="square" lIns="0" tIns="0" rIns="0" bIns="0" rtlCol="0"/>
          <a:lstStyle/>
          <a:p>
            <a:endParaRPr/>
          </a:p>
        </p:txBody>
      </p:sp>
      <p:sp>
        <p:nvSpPr>
          <p:cNvPr id="7" name="object 7"/>
          <p:cNvSpPr/>
          <p:nvPr/>
        </p:nvSpPr>
        <p:spPr>
          <a:xfrm>
            <a:off x="1855914" y="5093982"/>
            <a:ext cx="855980" cy="563880"/>
          </a:xfrm>
          <a:custGeom>
            <a:avLst/>
            <a:gdLst/>
            <a:ahLst/>
            <a:cxnLst/>
            <a:rect l="l" t="t" r="r" b="b"/>
            <a:pathLst>
              <a:path w="855980" h="563879">
                <a:moveTo>
                  <a:pt x="611225" y="0"/>
                </a:moveTo>
                <a:lnTo>
                  <a:pt x="244513" y="0"/>
                </a:lnTo>
                <a:lnTo>
                  <a:pt x="244513" y="392899"/>
                </a:lnTo>
                <a:lnTo>
                  <a:pt x="0" y="392899"/>
                </a:lnTo>
                <a:lnTo>
                  <a:pt x="427863" y="563422"/>
                </a:lnTo>
                <a:lnTo>
                  <a:pt x="479294" y="542925"/>
                </a:lnTo>
                <a:lnTo>
                  <a:pt x="427863" y="542925"/>
                </a:lnTo>
                <a:lnTo>
                  <a:pt x="99250" y="411949"/>
                </a:lnTo>
                <a:lnTo>
                  <a:pt x="263563" y="411949"/>
                </a:lnTo>
                <a:lnTo>
                  <a:pt x="263563" y="19050"/>
                </a:lnTo>
                <a:lnTo>
                  <a:pt x="611225" y="19050"/>
                </a:lnTo>
                <a:lnTo>
                  <a:pt x="611225" y="0"/>
                </a:lnTo>
                <a:close/>
              </a:path>
              <a:path w="855980" h="563879">
                <a:moveTo>
                  <a:pt x="592175" y="19050"/>
                </a:moveTo>
                <a:lnTo>
                  <a:pt x="263563" y="19050"/>
                </a:lnTo>
                <a:lnTo>
                  <a:pt x="263563" y="411949"/>
                </a:lnTo>
                <a:lnTo>
                  <a:pt x="99250" y="411949"/>
                </a:lnTo>
                <a:lnTo>
                  <a:pt x="427863" y="542925"/>
                </a:lnTo>
                <a:lnTo>
                  <a:pt x="479323" y="522414"/>
                </a:lnTo>
                <a:lnTo>
                  <a:pt x="427863" y="522414"/>
                </a:lnTo>
                <a:lnTo>
                  <a:pt x="198501" y="430999"/>
                </a:lnTo>
                <a:lnTo>
                  <a:pt x="282613" y="430999"/>
                </a:lnTo>
                <a:lnTo>
                  <a:pt x="282613" y="38100"/>
                </a:lnTo>
                <a:lnTo>
                  <a:pt x="592175" y="38100"/>
                </a:lnTo>
                <a:lnTo>
                  <a:pt x="592175" y="19050"/>
                </a:lnTo>
                <a:close/>
              </a:path>
              <a:path w="855980" h="563879">
                <a:moveTo>
                  <a:pt x="611225" y="19050"/>
                </a:moveTo>
                <a:lnTo>
                  <a:pt x="592175" y="19050"/>
                </a:lnTo>
                <a:lnTo>
                  <a:pt x="592175" y="411949"/>
                </a:lnTo>
                <a:lnTo>
                  <a:pt x="756475" y="411949"/>
                </a:lnTo>
                <a:lnTo>
                  <a:pt x="427863" y="542925"/>
                </a:lnTo>
                <a:lnTo>
                  <a:pt x="479294" y="542925"/>
                </a:lnTo>
                <a:lnTo>
                  <a:pt x="855726" y="392899"/>
                </a:lnTo>
                <a:lnTo>
                  <a:pt x="611225" y="392899"/>
                </a:lnTo>
                <a:lnTo>
                  <a:pt x="611225" y="19050"/>
                </a:lnTo>
                <a:close/>
              </a:path>
              <a:path w="855980" h="563879">
                <a:moveTo>
                  <a:pt x="657225" y="430999"/>
                </a:moveTo>
                <a:lnTo>
                  <a:pt x="198501" y="430999"/>
                </a:lnTo>
                <a:lnTo>
                  <a:pt x="427863" y="522414"/>
                </a:lnTo>
                <a:lnTo>
                  <a:pt x="657225" y="430999"/>
                </a:lnTo>
                <a:close/>
              </a:path>
              <a:path w="855980" h="563879">
                <a:moveTo>
                  <a:pt x="592175" y="38100"/>
                </a:moveTo>
                <a:lnTo>
                  <a:pt x="573125" y="38100"/>
                </a:lnTo>
                <a:lnTo>
                  <a:pt x="573125" y="430999"/>
                </a:lnTo>
                <a:lnTo>
                  <a:pt x="657225" y="430999"/>
                </a:lnTo>
                <a:lnTo>
                  <a:pt x="427863" y="522414"/>
                </a:lnTo>
                <a:lnTo>
                  <a:pt x="479323" y="522414"/>
                </a:lnTo>
                <a:lnTo>
                  <a:pt x="756475" y="411949"/>
                </a:lnTo>
                <a:lnTo>
                  <a:pt x="592175" y="411949"/>
                </a:lnTo>
                <a:lnTo>
                  <a:pt x="592175" y="38100"/>
                </a:lnTo>
                <a:close/>
              </a:path>
              <a:path w="855980" h="563879">
                <a:moveTo>
                  <a:pt x="573125" y="38100"/>
                </a:moveTo>
                <a:lnTo>
                  <a:pt x="282613" y="38100"/>
                </a:lnTo>
                <a:lnTo>
                  <a:pt x="282613" y="430999"/>
                </a:lnTo>
                <a:lnTo>
                  <a:pt x="573125" y="430999"/>
                </a:lnTo>
                <a:lnTo>
                  <a:pt x="573125" y="38100"/>
                </a:lnTo>
                <a:close/>
              </a:path>
            </a:pathLst>
          </a:custGeom>
          <a:solidFill>
            <a:srgbClr val="205867"/>
          </a:solidFill>
        </p:spPr>
        <p:txBody>
          <a:bodyPr wrap="square" lIns="0" tIns="0" rIns="0" bIns="0" rtlCol="0"/>
          <a:lstStyle/>
          <a:p>
            <a:endParaRPr/>
          </a:p>
        </p:txBody>
      </p:sp>
      <p:sp>
        <p:nvSpPr>
          <p:cNvPr id="8" name="object 8"/>
          <p:cNvSpPr/>
          <p:nvPr/>
        </p:nvSpPr>
        <p:spPr>
          <a:xfrm>
            <a:off x="1942464" y="5087619"/>
            <a:ext cx="657225" cy="523875"/>
          </a:xfrm>
          <a:custGeom>
            <a:avLst/>
            <a:gdLst/>
            <a:ahLst/>
            <a:cxnLst/>
            <a:rect l="l" t="t" r="r" b="b"/>
            <a:pathLst>
              <a:path w="657225" h="523875">
                <a:moveTo>
                  <a:pt x="657225" y="392912"/>
                </a:moveTo>
                <a:lnTo>
                  <a:pt x="0" y="392912"/>
                </a:lnTo>
                <a:lnTo>
                  <a:pt x="328612" y="523887"/>
                </a:lnTo>
                <a:lnTo>
                  <a:pt x="657225" y="392912"/>
                </a:lnTo>
                <a:close/>
              </a:path>
              <a:path w="657225" h="523875">
                <a:moveTo>
                  <a:pt x="492925" y="0"/>
                </a:moveTo>
                <a:lnTo>
                  <a:pt x="164312" y="0"/>
                </a:lnTo>
                <a:lnTo>
                  <a:pt x="164312" y="392912"/>
                </a:lnTo>
                <a:lnTo>
                  <a:pt x="492925" y="392912"/>
                </a:lnTo>
                <a:lnTo>
                  <a:pt x="492925" y="0"/>
                </a:lnTo>
                <a:close/>
              </a:path>
            </a:pathLst>
          </a:custGeom>
          <a:solidFill>
            <a:srgbClr val="4BACC6"/>
          </a:solidFill>
        </p:spPr>
        <p:txBody>
          <a:bodyPr wrap="square" lIns="0" tIns="0" rIns="0" bIns="0" rtlCol="0"/>
          <a:lstStyle/>
          <a:p>
            <a:endParaRPr/>
          </a:p>
        </p:txBody>
      </p:sp>
      <p:sp>
        <p:nvSpPr>
          <p:cNvPr id="9" name="object 9"/>
          <p:cNvSpPr/>
          <p:nvPr/>
        </p:nvSpPr>
        <p:spPr>
          <a:xfrm>
            <a:off x="1942464" y="5087619"/>
            <a:ext cx="657225" cy="523875"/>
          </a:xfrm>
          <a:custGeom>
            <a:avLst/>
            <a:gdLst/>
            <a:ahLst/>
            <a:cxnLst/>
            <a:rect l="l" t="t" r="r" b="b"/>
            <a:pathLst>
              <a:path w="657225" h="523875">
                <a:moveTo>
                  <a:pt x="0" y="392912"/>
                </a:moveTo>
                <a:lnTo>
                  <a:pt x="164312" y="392912"/>
                </a:lnTo>
                <a:lnTo>
                  <a:pt x="164312" y="0"/>
                </a:lnTo>
                <a:lnTo>
                  <a:pt x="492925" y="0"/>
                </a:lnTo>
                <a:lnTo>
                  <a:pt x="492925" y="392912"/>
                </a:lnTo>
                <a:lnTo>
                  <a:pt x="657225" y="392912"/>
                </a:lnTo>
                <a:lnTo>
                  <a:pt x="328612" y="523887"/>
                </a:lnTo>
                <a:lnTo>
                  <a:pt x="0" y="392912"/>
                </a:lnTo>
                <a:close/>
              </a:path>
            </a:pathLst>
          </a:custGeom>
          <a:ln w="38099">
            <a:solidFill>
              <a:srgbClr val="F2F2F2"/>
            </a:solidFill>
          </a:ln>
        </p:spPr>
        <p:txBody>
          <a:bodyPr wrap="square" lIns="0" tIns="0" rIns="0" bIns="0" rtlCol="0"/>
          <a:lstStyle/>
          <a:p>
            <a:endParaRPr/>
          </a:p>
        </p:txBody>
      </p:sp>
      <p:sp>
        <p:nvSpPr>
          <p:cNvPr id="10" name="object 10"/>
          <p:cNvSpPr/>
          <p:nvPr/>
        </p:nvSpPr>
        <p:spPr>
          <a:xfrm>
            <a:off x="4827079" y="5093982"/>
            <a:ext cx="855980" cy="563880"/>
          </a:xfrm>
          <a:custGeom>
            <a:avLst/>
            <a:gdLst/>
            <a:ahLst/>
            <a:cxnLst/>
            <a:rect l="l" t="t" r="r" b="b"/>
            <a:pathLst>
              <a:path w="855979" h="563879">
                <a:moveTo>
                  <a:pt x="611225" y="0"/>
                </a:moveTo>
                <a:lnTo>
                  <a:pt x="244513" y="0"/>
                </a:lnTo>
                <a:lnTo>
                  <a:pt x="244513" y="392899"/>
                </a:lnTo>
                <a:lnTo>
                  <a:pt x="0" y="392899"/>
                </a:lnTo>
                <a:lnTo>
                  <a:pt x="427863" y="563422"/>
                </a:lnTo>
                <a:lnTo>
                  <a:pt x="479294" y="542925"/>
                </a:lnTo>
                <a:lnTo>
                  <a:pt x="427863" y="542925"/>
                </a:lnTo>
                <a:lnTo>
                  <a:pt x="99250" y="411949"/>
                </a:lnTo>
                <a:lnTo>
                  <a:pt x="263563" y="411949"/>
                </a:lnTo>
                <a:lnTo>
                  <a:pt x="263563" y="19050"/>
                </a:lnTo>
                <a:lnTo>
                  <a:pt x="611225" y="19050"/>
                </a:lnTo>
                <a:lnTo>
                  <a:pt x="611225" y="0"/>
                </a:lnTo>
                <a:close/>
              </a:path>
              <a:path w="855979" h="563879">
                <a:moveTo>
                  <a:pt x="592175" y="19050"/>
                </a:moveTo>
                <a:lnTo>
                  <a:pt x="263563" y="19050"/>
                </a:lnTo>
                <a:lnTo>
                  <a:pt x="263563" y="411949"/>
                </a:lnTo>
                <a:lnTo>
                  <a:pt x="99250" y="411949"/>
                </a:lnTo>
                <a:lnTo>
                  <a:pt x="427863" y="542925"/>
                </a:lnTo>
                <a:lnTo>
                  <a:pt x="479323" y="522414"/>
                </a:lnTo>
                <a:lnTo>
                  <a:pt x="427863" y="522414"/>
                </a:lnTo>
                <a:lnTo>
                  <a:pt x="198501" y="430999"/>
                </a:lnTo>
                <a:lnTo>
                  <a:pt x="282613" y="430999"/>
                </a:lnTo>
                <a:lnTo>
                  <a:pt x="282613" y="38100"/>
                </a:lnTo>
                <a:lnTo>
                  <a:pt x="592175" y="38100"/>
                </a:lnTo>
                <a:lnTo>
                  <a:pt x="592175" y="19050"/>
                </a:lnTo>
                <a:close/>
              </a:path>
              <a:path w="855979" h="563879">
                <a:moveTo>
                  <a:pt x="611225" y="19050"/>
                </a:moveTo>
                <a:lnTo>
                  <a:pt x="592175" y="19050"/>
                </a:lnTo>
                <a:lnTo>
                  <a:pt x="592175" y="411949"/>
                </a:lnTo>
                <a:lnTo>
                  <a:pt x="756475" y="411949"/>
                </a:lnTo>
                <a:lnTo>
                  <a:pt x="427863" y="542925"/>
                </a:lnTo>
                <a:lnTo>
                  <a:pt x="479294" y="542925"/>
                </a:lnTo>
                <a:lnTo>
                  <a:pt x="855726" y="392899"/>
                </a:lnTo>
                <a:lnTo>
                  <a:pt x="611225" y="392899"/>
                </a:lnTo>
                <a:lnTo>
                  <a:pt x="611225" y="19050"/>
                </a:lnTo>
                <a:close/>
              </a:path>
              <a:path w="855979" h="563879">
                <a:moveTo>
                  <a:pt x="657225" y="430999"/>
                </a:moveTo>
                <a:lnTo>
                  <a:pt x="198501" y="430999"/>
                </a:lnTo>
                <a:lnTo>
                  <a:pt x="427863" y="522414"/>
                </a:lnTo>
                <a:lnTo>
                  <a:pt x="657225" y="430999"/>
                </a:lnTo>
                <a:close/>
              </a:path>
              <a:path w="855979" h="563879">
                <a:moveTo>
                  <a:pt x="592175" y="38100"/>
                </a:moveTo>
                <a:lnTo>
                  <a:pt x="573125" y="38100"/>
                </a:lnTo>
                <a:lnTo>
                  <a:pt x="573125" y="430999"/>
                </a:lnTo>
                <a:lnTo>
                  <a:pt x="657225" y="430999"/>
                </a:lnTo>
                <a:lnTo>
                  <a:pt x="427863" y="522414"/>
                </a:lnTo>
                <a:lnTo>
                  <a:pt x="479323" y="522414"/>
                </a:lnTo>
                <a:lnTo>
                  <a:pt x="756475" y="411949"/>
                </a:lnTo>
                <a:lnTo>
                  <a:pt x="592175" y="411949"/>
                </a:lnTo>
                <a:lnTo>
                  <a:pt x="592175" y="38100"/>
                </a:lnTo>
                <a:close/>
              </a:path>
              <a:path w="855979" h="563879">
                <a:moveTo>
                  <a:pt x="573125" y="38100"/>
                </a:moveTo>
                <a:lnTo>
                  <a:pt x="282613" y="38100"/>
                </a:lnTo>
                <a:lnTo>
                  <a:pt x="282613" y="430999"/>
                </a:lnTo>
                <a:lnTo>
                  <a:pt x="573125" y="430999"/>
                </a:lnTo>
                <a:lnTo>
                  <a:pt x="573125" y="38100"/>
                </a:lnTo>
                <a:close/>
              </a:path>
            </a:pathLst>
          </a:custGeom>
          <a:solidFill>
            <a:srgbClr val="205867"/>
          </a:solidFill>
        </p:spPr>
        <p:txBody>
          <a:bodyPr wrap="square" lIns="0" tIns="0" rIns="0" bIns="0" rtlCol="0"/>
          <a:lstStyle/>
          <a:p>
            <a:endParaRPr/>
          </a:p>
        </p:txBody>
      </p:sp>
      <p:sp>
        <p:nvSpPr>
          <p:cNvPr id="11" name="object 11"/>
          <p:cNvSpPr/>
          <p:nvPr/>
        </p:nvSpPr>
        <p:spPr>
          <a:xfrm>
            <a:off x="4913629" y="5087619"/>
            <a:ext cx="657225" cy="523875"/>
          </a:xfrm>
          <a:custGeom>
            <a:avLst/>
            <a:gdLst/>
            <a:ahLst/>
            <a:cxnLst/>
            <a:rect l="l" t="t" r="r" b="b"/>
            <a:pathLst>
              <a:path w="657225" h="523875">
                <a:moveTo>
                  <a:pt x="657225" y="392912"/>
                </a:moveTo>
                <a:lnTo>
                  <a:pt x="0" y="392912"/>
                </a:lnTo>
                <a:lnTo>
                  <a:pt x="328612" y="523887"/>
                </a:lnTo>
                <a:lnTo>
                  <a:pt x="657225" y="392912"/>
                </a:lnTo>
                <a:close/>
              </a:path>
              <a:path w="657225" h="523875">
                <a:moveTo>
                  <a:pt x="492925" y="0"/>
                </a:moveTo>
                <a:lnTo>
                  <a:pt x="164312" y="0"/>
                </a:lnTo>
                <a:lnTo>
                  <a:pt x="164312" y="392912"/>
                </a:lnTo>
                <a:lnTo>
                  <a:pt x="492925" y="392912"/>
                </a:lnTo>
                <a:lnTo>
                  <a:pt x="492925" y="0"/>
                </a:lnTo>
                <a:close/>
              </a:path>
            </a:pathLst>
          </a:custGeom>
          <a:solidFill>
            <a:srgbClr val="4BACC6"/>
          </a:solidFill>
        </p:spPr>
        <p:txBody>
          <a:bodyPr wrap="square" lIns="0" tIns="0" rIns="0" bIns="0" rtlCol="0"/>
          <a:lstStyle/>
          <a:p>
            <a:endParaRPr/>
          </a:p>
        </p:txBody>
      </p:sp>
      <p:sp>
        <p:nvSpPr>
          <p:cNvPr id="12" name="object 12"/>
          <p:cNvSpPr/>
          <p:nvPr/>
        </p:nvSpPr>
        <p:spPr>
          <a:xfrm>
            <a:off x="4913629" y="5087619"/>
            <a:ext cx="657225" cy="523875"/>
          </a:xfrm>
          <a:custGeom>
            <a:avLst/>
            <a:gdLst/>
            <a:ahLst/>
            <a:cxnLst/>
            <a:rect l="l" t="t" r="r" b="b"/>
            <a:pathLst>
              <a:path w="657225" h="523875">
                <a:moveTo>
                  <a:pt x="0" y="392912"/>
                </a:moveTo>
                <a:lnTo>
                  <a:pt x="164312" y="392912"/>
                </a:lnTo>
                <a:lnTo>
                  <a:pt x="164312" y="0"/>
                </a:lnTo>
                <a:lnTo>
                  <a:pt x="492925" y="0"/>
                </a:lnTo>
                <a:lnTo>
                  <a:pt x="492925" y="392912"/>
                </a:lnTo>
                <a:lnTo>
                  <a:pt x="657225" y="392912"/>
                </a:lnTo>
                <a:lnTo>
                  <a:pt x="328612" y="523887"/>
                </a:lnTo>
                <a:lnTo>
                  <a:pt x="0" y="392912"/>
                </a:lnTo>
                <a:close/>
              </a:path>
            </a:pathLst>
          </a:custGeom>
          <a:ln w="38099">
            <a:solidFill>
              <a:srgbClr val="F2F2F2"/>
            </a:solidFill>
          </a:ln>
        </p:spPr>
        <p:txBody>
          <a:bodyPr wrap="square" lIns="0" tIns="0" rIns="0" bIns="0" rtlCol="0"/>
          <a:lstStyle/>
          <a:p>
            <a:endParaRPr/>
          </a:p>
        </p:txBody>
      </p:sp>
      <p:sp>
        <p:nvSpPr>
          <p:cNvPr id="13" name="object 13"/>
          <p:cNvSpPr/>
          <p:nvPr/>
        </p:nvSpPr>
        <p:spPr>
          <a:xfrm>
            <a:off x="1443989" y="3413123"/>
            <a:ext cx="1799234" cy="1212241"/>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4399915" y="3317239"/>
            <a:ext cx="1770430" cy="1412671"/>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057147" y="5669894"/>
            <a:ext cx="2427605" cy="3909060"/>
          </a:xfrm>
          <a:prstGeom prst="rect">
            <a:avLst/>
          </a:prstGeom>
        </p:spPr>
        <p:txBody>
          <a:bodyPr vert="horz" wrap="square" lIns="0" tIns="0" rIns="0" bIns="0" rtlCol="0">
            <a:spAutoFit/>
          </a:bodyPr>
          <a:lstStyle/>
          <a:p>
            <a:pPr marL="12700" marR="17145" algn="r">
              <a:lnSpc>
                <a:spcPct val="136300"/>
              </a:lnSpc>
            </a:pPr>
            <a:r>
              <a:rPr sz="1100" b="1" dirty="0">
                <a:solidFill>
                  <a:srgbClr val="1F497D"/>
                </a:solidFill>
                <a:latin typeface="PMingLiU"/>
                <a:cs typeface="PMingLiU"/>
              </a:rPr>
              <a:t>個人描述：熱衷經驗中</a:t>
            </a:r>
            <a:r>
              <a:rPr sz="1100" b="1" spc="-25" dirty="0">
                <a:solidFill>
                  <a:srgbClr val="1F497D"/>
                </a:solidFill>
                <a:latin typeface="PMingLiU"/>
                <a:cs typeface="PMingLiU"/>
              </a:rPr>
              <a:t>有</a:t>
            </a:r>
            <a:r>
              <a:rPr sz="1100" b="1" dirty="0">
                <a:solidFill>
                  <a:srgbClr val="1F497D"/>
                </a:solidFill>
                <a:latin typeface="PMingLiU"/>
                <a:cs typeface="PMingLiU"/>
              </a:rPr>
              <a:t>何價值意涵？  </a:t>
            </a:r>
            <a:r>
              <a:rPr sz="1100" dirty="0">
                <a:solidFill>
                  <a:srgbClr val="1F497D"/>
                </a:solidFill>
                <a:latin typeface="PMingLiU"/>
                <a:cs typeface="PMingLiU"/>
              </a:rPr>
              <a:t>高中曾參加過</a:t>
            </a:r>
            <a:r>
              <a:rPr sz="1100" spc="20" dirty="0">
                <a:solidFill>
                  <a:srgbClr val="1F497D"/>
                </a:solidFill>
                <a:latin typeface="PMingLiU"/>
                <a:cs typeface="PMingLiU"/>
              </a:rPr>
              <a:t>微</a:t>
            </a:r>
            <a:r>
              <a:rPr sz="1100" dirty="0">
                <a:solidFill>
                  <a:srgbClr val="1F497D"/>
                </a:solidFill>
                <a:latin typeface="PMingLiU"/>
                <a:cs typeface="PMingLiU"/>
              </a:rPr>
              <a:t>電影比賽</a:t>
            </a:r>
            <a:r>
              <a:rPr sz="1100" spc="20" dirty="0">
                <a:solidFill>
                  <a:srgbClr val="1F497D"/>
                </a:solidFill>
                <a:latin typeface="PMingLiU"/>
                <a:cs typeface="PMingLiU"/>
              </a:rPr>
              <a:t>，</a:t>
            </a:r>
            <a:r>
              <a:rPr sz="1100" dirty="0">
                <a:solidFill>
                  <a:srgbClr val="1F497D"/>
                </a:solidFill>
                <a:latin typeface="PMingLiU"/>
                <a:cs typeface="PMingLiU"/>
              </a:rPr>
              <a:t>在製作  微電影當中，意外</a:t>
            </a:r>
            <a:r>
              <a:rPr sz="1100" spc="20" dirty="0">
                <a:solidFill>
                  <a:srgbClr val="1F497D"/>
                </a:solidFill>
                <a:latin typeface="PMingLiU"/>
                <a:cs typeface="PMingLiU"/>
              </a:rPr>
              <a:t>接</a:t>
            </a:r>
            <a:r>
              <a:rPr sz="1100" dirty="0">
                <a:solidFill>
                  <a:srgbClr val="1F497D"/>
                </a:solidFill>
                <a:latin typeface="PMingLiU"/>
                <a:cs typeface="PMingLiU"/>
              </a:rPr>
              <a:t>觸到許多新奇有趣  的動畫軟體和繪畫</a:t>
            </a:r>
            <a:r>
              <a:rPr sz="1100" spc="20" dirty="0">
                <a:solidFill>
                  <a:srgbClr val="1F497D"/>
                </a:solidFill>
                <a:latin typeface="PMingLiU"/>
                <a:cs typeface="PMingLiU"/>
              </a:rPr>
              <a:t>軟</a:t>
            </a:r>
            <a:r>
              <a:rPr sz="1100" dirty="0">
                <a:solidFill>
                  <a:srgbClr val="1F497D"/>
                </a:solidFill>
                <a:latin typeface="PMingLiU"/>
                <a:cs typeface="PMingLiU"/>
              </a:rPr>
              <a:t>體，覺得軟體的特  效又炫又酷，可以</a:t>
            </a:r>
            <a:r>
              <a:rPr sz="1100" spc="20" dirty="0">
                <a:solidFill>
                  <a:srgbClr val="1F497D"/>
                </a:solidFill>
                <a:latin typeface="PMingLiU"/>
                <a:cs typeface="PMingLiU"/>
              </a:rPr>
              <a:t>把</a:t>
            </a:r>
            <a:r>
              <a:rPr sz="1100" dirty="0">
                <a:solidFill>
                  <a:srgbClr val="1F497D"/>
                </a:solidFill>
                <a:latin typeface="PMingLiU"/>
                <a:cs typeface="PMingLiU"/>
              </a:rPr>
              <a:t>呆板的影片轉變成  精彩的電影，把有</a:t>
            </a:r>
            <a:r>
              <a:rPr sz="1100" spc="20" dirty="0">
                <a:solidFill>
                  <a:srgbClr val="1F497D"/>
                </a:solidFill>
                <a:latin typeface="PMingLiU"/>
                <a:cs typeface="PMingLiU"/>
              </a:rPr>
              <a:t>缺</a:t>
            </a:r>
            <a:r>
              <a:rPr sz="1100" dirty="0">
                <a:solidFill>
                  <a:srgbClr val="1F497D"/>
                </a:solidFill>
                <a:latin typeface="PMingLiU"/>
                <a:cs typeface="PMingLiU"/>
              </a:rPr>
              <a:t>損的畫面修得完美  無缺，好像自己是</a:t>
            </a:r>
            <a:r>
              <a:rPr sz="1100" spc="20" dirty="0">
                <a:solidFill>
                  <a:srgbClr val="1F497D"/>
                </a:solidFill>
                <a:latin typeface="PMingLiU"/>
                <a:cs typeface="PMingLiU"/>
              </a:rPr>
              <a:t>魔</a:t>
            </a:r>
            <a:r>
              <a:rPr sz="1100" dirty="0">
                <a:solidFill>
                  <a:srgbClr val="1F497D"/>
                </a:solidFill>
                <a:latin typeface="PMingLiU"/>
                <a:cs typeface="PMingLiU"/>
              </a:rPr>
              <a:t>術師，揮幾下魔杖</a:t>
            </a:r>
            <a:endParaRPr sz="1100">
              <a:latin typeface="PMingLiU"/>
              <a:cs typeface="PMingLiU"/>
            </a:endParaRPr>
          </a:p>
          <a:p>
            <a:pPr marL="292735" marR="17145" indent="-280670">
              <a:lnSpc>
                <a:spcPts val="1800"/>
              </a:lnSpc>
              <a:spcBef>
                <a:spcPts val="140"/>
              </a:spcBef>
            </a:pPr>
            <a:r>
              <a:rPr sz="1100" dirty="0">
                <a:solidFill>
                  <a:srgbClr val="1F497D"/>
                </a:solidFill>
                <a:latin typeface="PMingLiU"/>
                <a:cs typeface="PMingLiU"/>
              </a:rPr>
              <a:t>就可以產生千變萬化的效果。  </a:t>
            </a:r>
            <a:r>
              <a:rPr sz="1100" b="1" dirty="0">
                <a:solidFill>
                  <a:srgbClr val="1F497D"/>
                </a:solidFill>
                <a:latin typeface="PMingLiU"/>
                <a:cs typeface="PMingLiU"/>
              </a:rPr>
              <a:t>重</a:t>
            </a:r>
            <a:r>
              <a:rPr sz="1100" b="1" spc="20" dirty="0">
                <a:solidFill>
                  <a:srgbClr val="1F497D"/>
                </a:solidFill>
                <a:latin typeface="PMingLiU"/>
                <a:cs typeface="PMingLiU"/>
              </a:rPr>
              <a:t>視</a:t>
            </a:r>
            <a:r>
              <a:rPr sz="1100" b="1" dirty="0">
                <a:solidFill>
                  <a:srgbClr val="1F497D"/>
                </a:solidFill>
                <a:latin typeface="PMingLiU"/>
                <a:cs typeface="PMingLiU"/>
              </a:rPr>
              <a:t>價</a:t>
            </a:r>
            <a:r>
              <a:rPr sz="1100" b="1" spc="20" dirty="0">
                <a:solidFill>
                  <a:srgbClr val="1F497D"/>
                </a:solidFill>
                <a:latin typeface="PMingLiU"/>
                <a:cs typeface="PMingLiU"/>
              </a:rPr>
              <a:t>值</a:t>
            </a:r>
            <a:r>
              <a:rPr sz="1100" dirty="0">
                <a:solidFill>
                  <a:srgbClr val="1F497D"/>
                </a:solidFill>
                <a:latin typeface="PMingLiU"/>
                <a:cs typeface="PMingLiU"/>
              </a:rPr>
              <a:t>：軟體的使用讓我展現了</a:t>
            </a:r>
            <a:endParaRPr sz="1100">
              <a:latin typeface="PMingLiU"/>
              <a:cs typeface="PMingLiU"/>
            </a:endParaRPr>
          </a:p>
          <a:p>
            <a:pPr marL="12700" marR="19685" algn="just">
              <a:lnSpc>
                <a:spcPts val="1800"/>
              </a:lnSpc>
            </a:pPr>
            <a:r>
              <a:rPr sz="1100" dirty="0">
                <a:solidFill>
                  <a:srgbClr val="1F497D"/>
                </a:solidFill>
                <a:latin typeface="PMingLiU"/>
                <a:cs typeface="PMingLiU"/>
              </a:rPr>
              <a:t>自己無限的創造力</a:t>
            </a:r>
            <a:r>
              <a:rPr sz="1100" spc="20" dirty="0">
                <a:solidFill>
                  <a:srgbClr val="1F497D"/>
                </a:solidFill>
                <a:latin typeface="PMingLiU"/>
                <a:cs typeface="PMingLiU"/>
              </a:rPr>
              <a:t>，</a:t>
            </a:r>
            <a:r>
              <a:rPr sz="1100" dirty="0">
                <a:solidFill>
                  <a:srgbClr val="1F497D"/>
                </a:solidFill>
                <a:latin typeface="PMingLiU"/>
                <a:cs typeface="PMingLiU"/>
              </a:rPr>
              <a:t>把不可能都變成可  能，而當我堅持完</a:t>
            </a:r>
            <a:r>
              <a:rPr sz="1100" spc="20" dirty="0">
                <a:solidFill>
                  <a:srgbClr val="1F497D"/>
                </a:solidFill>
                <a:latin typeface="PMingLiU"/>
                <a:cs typeface="PMingLiU"/>
              </a:rPr>
              <a:t>成</a:t>
            </a:r>
            <a:r>
              <a:rPr sz="1100" dirty="0">
                <a:solidFill>
                  <a:srgbClr val="1F497D"/>
                </a:solidFill>
                <a:latin typeface="PMingLiU"/>
                <a:cs typeface="PMingLiU"/>
              </a:rPr>
              <a:t>電影後也有滿滿成  就感。</a:t>
            </a:r>
            <a:endParaRPr sz="1100">
              <a:latin typeface="PMingLiU"/>
              <a:cs typeface="PMingLiU"/>
            </a:endParaRPr>
          </a:p>
          <a:p>
            <a:pPr marL="12700" algn="just">
              <a:lnSpc>
                <a:spcPct val="100000"/>
              </a:lnSpc>
              <a:spcBef>
                <a:spcPts val="340"/>
              </a:spcBef>
            </a:pPr>
            <a:r>
              <a:rPr sz="1100" b="1" dirty="0">
                <a:solidFill>
                  <a:srgbClr val="1F497D"/>
                </a:solidFill>
                <a:latin typeface="PMingLiU"/>
                <a:cs typeface="PMingLiU"/>
              </a:rPr>
              <a:t>夥伴回饋：</a:t>
            </a:r>
            <a:endParaRPr sz="1100">
              <a:latin typeface="PMingLiU"/>
              <a:cs typeface="PMingLiU"/>
            </a:endParaRPr>
          </a:p>
          <a:p>
            <a:pPr marL="12700" marR="5080" indent="304800">
              <a:lnSpc>
                <a:spcPct val="125000"/>
              </a:lnSpc>
              <a:spcBef>
                <a:spcPts val="40"/>
              </a:spcBef>
            </a:pPr>
            <a:r>
              <a:rPr sz="1200" spc="70" dirty="0">
                <a:solidFill>
                  <a:srgbClr val="002060"/>
                </a:solidFill>
                <a:latin typeface="PMingLiU"/>
                <a:cs typeface="PMingLiU"/>
              </a:rPr>
              <a:t>我覺得你是個會為了</a:t>
            </a:r>
            <a:r>
              <a:rPr sz="1200" spc="45" dirty="0">
                <a:solidFill>
                  <a:srgbClr val="002060"/>
                </a:solidFill>
                <a:latin typeface="PMingLiU"/>
                <a:cs typeface="PMingLiU"/>
              </a:rPr>
              <a:t>追</a:t>
            </a:r>
            <a:r>
              <a:rPr sz="1200" spc="70" dirty="0">
                <a:solidFill>
                  <a:srgbClr val="002060"/>
                </a:solidFill>
                <a:latin typeface="PMingLiU"/>
                <a:cs typeface="PMingLiU"/>
              </a:rPr>
              <a:t>求理想  </a:t>
            </a:r>
            <a:r>
              <a:rPr sz="1200" dirty="0">
                <a:solidFill>
                  <a:srgbClr val="002060"/>
                </a:solidFill>
                <a:latin typeface="PMingLiU"/>
                <a:cs typeface="PMingLiU"/>
              </a:rPr>
              <a:t>而有毅力堅持下去的人。</a:t>
            </a:r>
            <a:endParaRPr sz="1200">
              <a:latin typeface="PMingLiU"/>
              <a:cs typeface="PMingLiU"/>
            </a:endParaRPr>
          </a:p>
          <a:p>
            <a:pPr marL="12700" marR="17145" indent="304800">
              <a:lnSpc>
                <a:spcPct val="123300"/>
              </a:lnSpc>
              <a:spcBef>
                <a:spcPts val="25"/>
              </a:spcBef>
            </a:pPr>
            <a:r>
              <a:rPr sz="1200" dirty="0">
                <a:solidFill>
                  <a:srgbClr val="7030A0"/>
                </a:solidFill>
                <a:latin typeface="PMingLiU"/>
                <a:cs typeface="PMingLiU"/>
              </a:rPr>
              <a:t>我覺得你肯定是個喜歡創</a:t>
            </a:r>
            <a:r>
              <a:rPr sz="1200" spc="-195" dirty="0">
                <a:solidFill>
                  <a:srgbClr val="7030A0"/>
                </a:solidFill>
                <a:latin typeface="PMingLiU"/>
                <a:cs typeface="PMingLiU"/>
              </a:rPr>
              <a:t>作，</a:t>
            </a:r>
            <a:r>
              <a:rPr sz="1200" dirty="0">
                <a:solidFill>
                  <a:srgbClr val="7030A0"/>
                </a:solidFill>
                <a:latin typeface="PMingLiU"/>
                <a:cs typeface="PMingLiU"/>
              </a:rPr>
              <a:t>並  且有很多想法的藝術家</a:t>
            </a:r>
            <a:r>
              <a:rPr sz="1200" dirty="0">
                <a:solidFill>
                  <a:srgbClr val="7030A0"/>
                </a:solidFill>
                <a:latin typeface="Calibri"/>
                <a:cs typeface="Calibri"/>
              </a:rPr>
              <a:t>!</a:t>
            </a:r>
            <a:endParaRPr sz="1200">
              <a:latin typeface="Calibri"/>
              <a:cs typeface="Calibri"/>
            </a:endParaRPr>
          </a:p>
        </p:txBody>
      </p:sp>
      <p:sp>
        <p:nvSpPr>
          <p:cNvPr id="16" name="object 16"/>
          <p:cNvSpPr txBox="1"/>
          <p:nvPr/>
        </p:nvSpPr>
        <p:spPr>
          <a:xfrm>
            <a:off x="3949534" y="5584428"/>
            <a:ext cx="2482850" cy="4115435"/>
          </a:xfrm>
          <a:prstGeom prst="rect">
            <a:avLst/>
          </a:prstGeom>
        </p:spPr>
        <p:txBody>
          <a:bodyPr vert="horz" wrap="square" lIns="0" tIns="0" rIns="0" bIns="0" rtlCol="0">
            <a:spAutoFit/>
          </a:bodyPr>
          <a:lstStyle/>
          <a:p>
            <a:pPr marL="283845" marR="5080" indent="-271780">
              <a:lnSpc>
                <a:spcPct val="129099"/>
              </a:lnSpc>
            </a:pPr>
            <a:r>
              <a:rPr sz="1100" b="1" dirty="0">
                <a:solidFill>
                  <a:srgbClr val="1F497D"/>
                </a:solidFill>
                <a:latin typeface="PMingLiU"/>
                <a:cs typeface="PMingLiU"/>
              </a:rPr>
              <a:t>個人描述：熱衷經驗中有何價值意涵？  </a:t>
            </a:r>
            <a:r>
              <a:rPr sz="1100" dirty="0">
                <a:solidFill>
                  <a:srgbClr val="002060"/>
                </a:solidFill>
                <a:latin typeface="PMingLiU"/>
                <a:cs typeface="PMingLiU"/>
              </a:rPr>
              <a:t>現在大家幾乎人</a:t>
            </a:r>
            <a:r>
              <a:rPr sz="1100" spc="-25" dirty="0">
                <a:solidFill>
                  <a:srgbClr val="002060"/>
                </a:solidFill>
                <a:latin typeface="PMingLiU"/>
                <a:cs typeface="PMingLiU"/>
              </a:rPr>
              <a:t>手</a:t>
            </a:r>
            <a:r>
              <a:rPr sz="1100" spc="-195" dirty="0">
                <a:solidFill>
                  <a:srgbClr val="002060"/>
                </a:solidFill>
                <a:latin typeface="PMingLiU"/>
                <a:cs typeface="PMingLiU"/>
              </a:rPr>
              <a:t>一</a:t>
            </a:r>
            <a:r>
              <a:rPr sz="1100" dirty="0">
                <a:solidFill>
                  <a:srgbClr val="002060"/>
                </a:solidFill>
                <a:latin typeface="PMingLiU"/>
                <a:cs typeface="PMingLiU"/>
              </a:rPr>
              <a:t>「</a:t>
            </a:r>
            <a:r>
              <a:rPr sz="1100" spc="-25" dirty="0">
                <a:solidFill>
                  <a:srgbClr val="002060"/>
                </a:solidFill>
                <a:latin typeface="PMingLiU"/>
                <a:cs typeface="PMingLiU"/>
              </a:rPr>
              <a:t>機</a:t>
            </a:r>
            <a:r>
              <a:rPr sz="1100" spc="-195" dirty="0">
                <a:solidFill>
                  <a:srgbClr val="002060"/>
                </a:solidFill>
                <a:latin typeface="PMingLiU"/>
                <a:cs typeface="PMingLiU"/>
              </a:rPr>
              <a:t>」</a:t>
            </a:r>
            <a:r>
              <a:rPr sz="1100" dirty="0">
                <a:solidFill>
                  <a:srgbClr val="002060"/>
                </a:solidFill>
                <a:latin typeface="PMingLiU"/>
                <a:cs typeface="PMingLiU"/>
              </a:rPr>
              <a:t>，所</a:t>
            </a:r>
            <a:r>
              <a:rPr sz="1100" spc="-25" dirty="0">
                <a:solidFill>
                  <a:srgbClr val="002060"/>
                </a:solidFill>
                <a:latin typeface="PMingLiU"/>
                <a:cs typeface="PMingLiU"/>
              </a:rPr>
              <a:t>以</a:t>
            </a:r>
            <a:r>
              <a:rPr sz="1100" dirty="0">
                <a:solidFill>
                  <a:srgbClr val="002060"/>
                </a:solidFill>
                <a:latin typeface="PMingLiU"/>
                <a:cs typeface="PMingLiU"/>
              </a:rPr>
              <a:t>配</a:t>
            </a:r>
            <a:endParaRPr sz="1100">
              <a:latin typeface="PMingLiU"/>
              <a:cs typeface="PMingLiU"/>
            </a:endParaRPr>
          </a:p>
          <a:p>
            <a:pPr marL="12700" marR="5080" algn="just">
              <a:lnSpc>
                <a:spcPct val="128800"/>
              </a:lnSpc>
            </a:pPr>
            <a:r>
              <a:rPr sz="1100" dirty="0">
                <a:solidFill>
                  <a:srgbClr val="002060"/>
                </a:solidFill>
                <a:latin typeface="PMingLiU"/>
                <a:cs typeface="PMingLiU"/>
              </a:rPr>
              <a:t>合潮流，希望未來可以成為一個 </a:t>
            </a:r>
            <a:r>
              <a:rPr sz="1100" spc="-5" dirty="0">
                <a:solidFill>
                  <a:srgbClr val="002060"/>
                </a:solidFill>
                <a:latin typeface="PMingLiU"/>
                <a:cs typeface="PMingLiU"/>
              </a:rPr>
              <a:t>APP </a:t>
            </a:r>
            <a:r>
              <a:rPr sz="1100" dirty="0">
                <a:solidFill>
                  <a:srgbClr val="002060"/>
                </a:solidFill>
                <a:latin typeface="PMingLiU"/>
                <a:cs typeface="PMingLiU"/>
              </a:rPr>
              <a:t>程  </a:t>
            </a:r>
            <a:r>
              <a:rPr sz="1100" spc="30" dirty="0">
                <a:solidFill>
                  <a:srgbClr val="002060"/>
                </a:solidFill>
                <a:latin typeface="PMingLiU"/>
                <a:cs typeface="PMingLiU"/>
              </a:rPr>
              <a:t>式設計師，將自己覺得很棒的電腦動畫  </a:t>
            </a:r>
            <a:r>
              <a:rPr sz="1100" dirty="0">
                <a:solidFill>
                  <a:srgbClr val="002060"/>
                </a:solidFill>
                <a:latin typeface="PMingLiU"/>
                <a:cs typeface="PMingLiU"/>
              </a:rPr>
              <a:t>或繪畫軟體製成 </a:t>
            </a:r>
            <a:r>
              <a:rPr sz="1100" spc="-5" dirty="0">
                <a:solidFill>
                  <a:srgbClr val="002060"/>
                </a:solidFill>
                <a:latin typeface="PMingLiU"/>
                <a:cs typeface="PMingLiU"/>
              </a:rPr>
              <a:t>APP </a:t>
            </a:r>
            <a:r>
              <a:rPr sz="1100" dirty="0">
                <a:solidFill>
                  <a:srgbClr val="002060"/>
                </a:solidFill>
                <a:latin typeface="PMingLiU"/>
                <a:cs typeface="PMingLiU"/>
              </a:rPr>
              <a:t>軟體，這樣就可以  </a:t>
            </a:r>
            <a:r>
              <a:rPr sz="1100" spc="30" dirty="0">
                <a:solidFill>
                  <a:srgbClr val="002060"/>
                </a:solidFill>
                <a:latin typeface="PMingLiU"/>
                <a:cs typeface="PMingLiU"/>
              </a:rPr>
              <a:t>靠著手機隨時隨地創作新的作品，不需  要受到地點或設備的限制，而讓突然來  的靈感消失無影無蹤，成為心中小小的  </a:t>
            </a:r>
            <a:r>
              <a:rPr sz="1100" dirty="0">
                <a:solidFill>
                  <a:srgbClr val="002060"/>
                </a:solidFill>
                <a:latin typeface="PMingLiU"/>
                <a:cs typeface="PMingLiU"/>
              </a:rPr>
              <a:t>遺憾!</a:t>
            </a:r>
            <a:endParaRPr sz="1100">
              <a:latin typeface="PMingLiU"/>
              <a:cs typeface="PMingLiU"/>
            </a:endParaRPr>
          </a:p>
          <a:p>
            <a:pPr marL="12700" marR="5080" indent="271145">
              <a:lnSpc>
                <a:spcPct val="128800"/>
              </a:lnSpc>
              <a:spcBef>
                <a:spcPts val="5"/>
              </a:spcBef>
            </a:pPr>
            <a:r>
              <a:rPr sz="1100" b="1" spc="45" dirty="0">
                <a:solidFill>
                  <a:srgbClr val="002060"/>
                </a:solidFill>
                <a:latin typeface="PMingLiU"/>
                <a:cs typeface="PMingLiU"/>
              </a:rPr>
              <a:t>重視價值：</a:t>
            </a:r>
            <a:r>
              <a:rPr sz="1100" spc="45" dirty="0">
                <a:solidFill>
                  <a:srgbClr val="002060"/>
                </a:solidFill>
                <a:latin typeface="PMingLiU"/>
                <a:cs typeface="PMingLiU"/>
              </a:rPr>
              <a:t>期望透過自己的努</a:t>
            </a:r>
            <a:r>
              <a:rPr sz="1100" spc="20" dirty="0">
                <a:solidFill>
                  <a:srgbClr val="002060"/>
                </a:solidFill>
                <a:latin typeface="PMingLiU"/>
                <a:cs typeface="PMingLiU"/>
              </a:rPr>
              <a:t>力</a:t>
            </a:r>
            <a:r>
              <a:rPr sz="1100" dirty="0">
                <a:solidFill>
                  <a:srgbClr val="002060"/>
                </a:solidFill>
                <a:latin typeface="PMingLiU"/>
                <a:cs typeface="PMingLiU"/>
              </a:rPr>
              <a:t>，  </a:t>
            </a:r>
            <a:r>
              <a:rPr sz="1100" spc="30" dirty="0">
                <a:solidFill>
                  <a:srgbClr val="002060"/>
                </a:solidFill>
                <a:latin typeface="PMingLiU"/>
                <a:cs typeface="PMingLiU"/>
              </a:rPr>
              <a:t>分享自己認為很棒的東西，讓更多人可  以因此獲利，也算對社會栽培我所作的  回饋。另外，因為覺得靈感是倏忽即逝  的，所以創作如果可以變成便利性的活  </a:t>
            </a:r>
            <a:r>
              <a:rPr sz="1100" dirty="0">
                <a:solidFill>
                  <a:srgbClr val="002060"/>
                </a:solidFill>
                <a:latin typeface="PMingLiU"/>
                <a:cs typeface="PMingLiU"/>
              </a:rPr>
              <a:t>動，一定可以為世界帶來更多「美」!  </a:t>
            </a:r>
            <a:r>
              <a:rPr sz="1100" b="1" dirty="0">
                <a:solidFill>
                  <a:srgbClr val="1F497D"/>
                </a:solidFill>
                <a:latin typeface="PMingLiU"/>
                <a:cs typeface="PMingLiU"/>
              </a:rPr>
              <a:t>夥伴回饋：</a:t>
            </a:r>
            <a:endParaRPr sz="1100">
              <a:latin typeface="PMingLiU"/>
              <a:cs typeface="PMingLiU"/>
            </a:endParaRPr>
          </a:p>
          <a:p>
            <a:pPr marL="12700" marR="5080" indent="280035" algn="just">
              <a:lnSpc>
                <a:spcPct val="128200"/>
              </a:lnSpc>
              <a:spcBef>
                <a:spcPts val="10"/>
              </a:spcBef>
            </a:pPr>
            <a:r>
              <a:rPr sz="1100" spc="35" dirty="0">
                <a:solidFill>
                  <a:srgbClr val="7030A0"/>
                </a:solidFill>
                <a:latin typeface="PMingLiU"/>
                <a:cs typeface="PMingLiU"/>
              </a:rPr>
              <a:t>覺得勇敢追夢又有造福社會的心的  </a:t>
            </a:r>
            <a:r>
              <a:rPr sz="1100" dirty="0">
                <a:solidFill>
                  <a:srgbClr val="7030A0"/>
                </a:solidFill>
                <a:latin typeface="PMingLiU"/>
                <a:cs typeface="PMingLiU"/>
              </a:rPr>
              <a:t>你</a:t>
            </a:r>
            <a:r>
              <a:rPr sz="1100" spc="-150" dirty="0">
                <a:solidFill>
                  <a:srgbClr val="7030A0"/>
                </a:solidFill>
                <a:latin typeface="PMingLiU"/>
                <a:cs typeface="PMingLiU"/>
              </a:rPr>
              <a:t> </a:t>
            </a:r>
            <a:r>
              <a:rPr sz="1100" spc="60" dirty="0">
                <a:solidFill>
                  <a:srgbClr val="7030A0"/>
                </a:solidFill>
                <a:latin typeface="PMingLiU"/>
                <a:cs typeface="PMingLiU"/>
              </a:rPr>
              <a:t>超讚</a:t>
            </a:r>
            <a:r>
              <a:rPr sz="1100" spc="-150" dirty="0">
                <a:solidFill>
                  <a:srgbClr val="7030A0"/>
                </a:solidFill>
                <a:latin typeface="PMingLiU"/>
                <a:cs typeface="PMingLiU"/>
              </a:rPr>
              <a:t> </a:t>
            </a:r>
            <a:r>
              <a:rPr sz="1100" dirty="0">
                <a:solidFill>
                  <a:srgbClr val="7030A0"/>
                </a:solidFill>
                <a:latin typeface="PMingLiU"/>
                <a:cs typeface="PMingLiU"/>
              </a:rPr>
              <a:t>!</a:t>
            </a:r>
            <a:r>
              <a:rPr sz="1100" spc="-185" dirty="0">
                <a:solidFill>
                  <a:srgbClr val="7030A0"/>
                </a:solidFill>
                <a:latin typeface="PMingLiU"/>
                <a:cs typeface="PMingLiU"/>
              </a:rPr>
              <a:t> </a:t>
            </a:r>
            <a:r>
              <a:rPr sz="1100" spc="70" dirty="0">
                <a:solidFill>
                  <a:srgbClr val="7030A0"/>
                </a:solidFill>
                <a:latin typeface="PMingLiU"/>
                <a:cs typeface="PMingLiU"/>
              </a:rPr>
              <a:t>加油</a:t>
            </a:r>
            <a:r>
              <a:rPr sz="1100" spc="-150" dirty="0">
                <a:solidFill>
                  <a:srgbClr val="7030A0"/>
                </a:solidFill>
                <a:latin typeface="PMingLiU"/>
                <a:cs typeface="PMingLiU"/>
              </a:rPr>
              <a:t> </a:t>
            </a:r>
            <a:r>
              <a:rPr sz="1100" dirty="0">
                <a:solidFill>
                  <a:srgbClr val="7030A0"/>
                </a:solidFill>
                <a:latin typeface="PMingLiU"/>
                <a:cs typeface="PMingLiU"/>
              </a:rPr>
              <a:t>!</a:t>
            </a:r>
            <a:r>
              <a:rPr sz="1100" spc="-180" dirty="0">
                <a:solidFill>
                  <a:srgbClr val="7030A0"/>
                </a:solidFill>
                <a:latin typeface="PMingLiU"/>
                <a:cs typeface="PMingLiU"/>
              </a:rPr>
              <a:t> </a:t>
            </a:r>
            <a:r>
              <a:rPr sz="1100" spc="60" dirty="0">
                <a:solidFill>
                  <a:srgbClr val="7030A0"/>
                </a:solidFill>
                <a:latin typeface="PMingLiU"/>
                <a:cs typeface="PMingLiU"/>
              </a:rPr>
              <a:t>希望</a:t>
            </a:r>
            <a:r>
              <a:rPr sz="1100" spc="-150" dirty="0">
                <a:solidFill>
                  <a:srgbClr val="7030A0"/>
                </a:solidFill>
                <a:latin typeface="PMingLiU"/>
                <a:cs typeface="PMingLiU"/>
              </a:rPr>
              <a:t> </a:t>
            </a:r>
            <a:r>
              <a:rPr sz="1100" spc="60" dirty="0">
                <a:solidFill>
                  <a:srgbClr val="7030A0"/>
                </a:solidFill>
                <a:latin typeface="PMingLiU"/>
                <a:cs typeface="PMingLiU"/>
              </a:rPr>
              <a:t>手機</a:t>
            </a:r>
            <a:r>
              <a:rPr sz="1100" spc="-150" dirty="0">
                <a:solidFill>
                  <a:srgbClr val="7030A0"/>
                </a:solidFill>
                <a:latin typeface="PMingLiU"/>
                <a:cs typeface="PMingLiU"/>
              </a:rPr>
              <a:t> </a:t>
            </a:r>
            <a:r>
              <a:rPr sz="1100" spc="80" dirty="0">
                <a:solidFill>
                  <a:srgbClr val="7030A0"/>
                </a:solidFill>
                <a:latin typeface="PMingLiU"/>
                <a:cs typeface="PMingLiU"/>
              </a:rPr>
              <a:t>有更多</a:t>
            </a:r>
            <a:r>
              <a:rPr sz="1100" spc="-150" dirty="0">
                <a:solidFill>
                  <a:srgbClr val="7030A0"/>
                </a:solidFill>
                <a:latin typeface="PMingLiU"/>
                <a:cs typeface="PMingLiU"/>
              </a:rPr>
              <a:t> </a:t>
            </a:r>
            <a:r>
              <a:rPr sz="1100" spc="60" dirty="0">
                <a:solidFill>
                  <a:srgbClr val="7030A0"/>
                </a:solidFill>
                <a:latin typeface="PMingLiU"/>
                <a:cs typeface="PMingLiU"/>
              </a:rPr>
              <a:t>實用</a:t>
            </a:r>
            <a:r>
              <a:rPr sz="1100" spc="-150" dirty="0">
                <a:solidFill>
                  <a:srgbClr val="7030A0"/>
                </a:solidFill>
                <a:latin typeface="PMingLiU"/>
                <a:cs typeface="PMingLiU"/>
              </a:rPr>
              <a:t> </a:t>
            </a:r>
            <a:r>
              <a:rPr sz="1100" dirty="0">
                <a:solidFill>
                  <a:srgbClr val="7030A0"/>
                </a:solidFill>
                <a:latin typeface="PMingLiU"/>
                <a:cs typeface="PMingLiU"/>
              </a:rPr>
              <a:t>的  </a:t>
            </a:r>
            <a:r>
              <a:rPr sz="1100" spc="-5" dirty="0">
                <a:solidFill>
                  <a:srgbClr val="7030A0"/>
                </a:solidFill>
                <a:latin typeface="PMingLiU"/>
                <a:cs typeface="PMingLiU"/>
              </a:rPr>
              <a:t>APP!</a:t>
            </a:r>
            <a:endParaRPr sz="1100">
              <a:latin typeface="PMingLiU"/>
              <a:cs typeface="PMingLiU"/>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39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附錄一</a:t>
            </a:r>
            <a:endParaRPr sz="1400">
              <a:latin typeface="DFKai-SB"/>
              <a:cs typeface="DFKai-SB"/>
            </a:endParaRPr>
          </a:p>
          <a:p>
            <a:pPr marL="12700">
              <a:lnSpc>
                <a:spcPct val="100000"/>
              </a:lnSpc>
              <a:spcBef>
                <a:spcPts val="1185"/>
              </a:spcBef>
            </a:pPr>
            <a:r>
              <a:rPr sz="1200" dirty="0">
                <a:latin typeface="DFKai-SB"/>
                <a:cs typeface="DFKai-SB"/>
              </a:rPr>
              <a:t>職業興趣清單</a:t>
            </a:r>
            <a:endParaRPr sz="1200">
              <a:latin typeface="DFKai-SB"/>
              <a:cs typeface="DFKai-SB"/>
            </a:endParaRPr>
          </a:p>
        </p:txBody>
      </p:sp>
      <p:graphicFrame>
        <p:nvGraphicFramePr>
          <p:cNvPr id="3" name="object 3"/>
          <p:cNvGraphicFramePr>
            <a:graphicFrameLocks noGrp="1"/>
          </p:cNvGraphicFramePr>
          <p:nvPr/>
        </p:nvGraphicFramePr>
        <p:xfrm>
          <a:off x="1039367" y="1600187"/>
          <a:ext cx="5477255" cy="7056121"/>
        </p:xfrm>
        <a:graphic>
          <a:graphicData uri="http://schemas.openxmlformats.org/drawingml/2006/table">
            <a:tbl>
              <a:tblPr firstRow="1" bandRow="1">
                <a:tableStyleId>{2D5ABB26-0587-4C30-8999-92F81FD0307C}</a:tableStyleId>
              </a:tblPr>
              <a:tblGrid>
                <a:gridCol w="819905"/>
                <a:gridCol w="4657350"/>
              </a:tblGrid>
              <a:tr h="539496">
                <a:tc gridSpan="2">
                  <a:txBody>
                    <a:bodyPr/>
                    <a:lstStyle/>
                    <a:p>
                      <a:pPr algn="ctr">
                        <a:lnSpc>
                          <a:spcPct val="100000"/>
                        </a:lnSpc>
                        <a:spcBef>
                          <a:spcPts val="965"/>
                        </a:spcBef>
                      </a:pPr>
                      <a:r>
                        <a:rPr sz="1600" b="1" spc="-5" dirty="0">
                          <a:latin typeface="DFKai-SB"/>
                          <a:cs typeface="DFKai-SB"/>
                        </a:rPr>
                        <a:t>實際型(Realistic)</a:t>
                      </a:r>
                      <a:endParaRPr sz="16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595958"/>
                      </a:solidFill>
                      <a:prstDash val="solid"/>
                    </a:lnB>
                    <a:solidFill>
                      <a:srgbClr val="FBD4B4"/>
                    </a:solidFill>
                  </a:tcPr>
                </a:tc>
                <a:tc hMerge="1">
                  <a:txBody>
                    <a:bodyPr/>
                    <a:lstStyle/>
                    <a:p>
                      <a:endParaRPr/>
                    </a:p>
                  </a:txBody>
                  <a:tcPr marL="0" marR="0" marT="0" marB="0"/>
                </a:tc>
              </a:tr>
              <a:tr h="310896">
                <a:tc>
                  <a:txBody>
                    <a:bodyPr/>
                    <a:lstStyle/>
                    <a:p>
                      <a:pPr marL="63500">
                        <a:lnSpc>
                          <a:spcPct val="100000"/>
                        </a:lnSpc>
                        <a:spcBef>
                          <a:spcPts val="360"/>
                        </a:spcBef>
                      </a:pPr>
                      <a:r>
                        <a:rPr sz="1200" b="1" spc="-5" dirty="0">
                          <a:latin typeface="DFKai-SB"/>
                          <a:cs typeface="DFKai-SB"/>
                        </a:rPr>
                        <a:t>活動偏好</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108">
                      <a:solidFill>
                        <a:srgbClr val="595958"/>
                      </a:solidFill>
                      <a:prstDash val="solid"/>
                    </a:lnT>
                    <a:lnB w="6108">
                      <a:solidFill>
                        <a:srgbClr val="595958"/>
                      </a:solidFill>
                      <a:prstDash val="solid"/>
                    </a:lnB>
                  </a:tcPr>
                </a:tc>
                <a:tc>
                  <a:txBody>
                    <a:bodyPr/>
                    <a:lstStyle/>
                    <a:p>
                      <a:pPr marL="66675">
                        <a:lnSpc>
                          <a:spcPct val="100000"/>
                        </a:lnSpc>
                        <a:spcBef>
                          <a:spcPts val="360"/>
                        </a:spcBef>
                      </a:pPr>
                      <a:r>
                        <a:rPr sz="1200" dirty="0">
                          <a:latin typeface="DFKai-SB"/>
                          <a:cs typeface="DFKai-SB"/>
                        </a:rPr>
                        <a:t>偏好實際操作、製作具體事物。</a:t>
                      </a:r>
                      <a:endParaRPr sz="1200">
                        <a:latin typeface="DFKai-SB"/>
                        <a:cs typeface="DFKai-SB"/>
                      </a:endParaRPr>
                    </a:p>
                  </a:txBody>
                  <a:tcPr marL="0" marR="0" marT="0" marB="0">
                    <a:lnL w="6096">
                      <a:solidFill>
                        <a:srgbClr val="595958"/>
                      </a:solidFill>
                      <a:prstDash val="solid"/>
                    </a:lnL>
                    <a:lnR w="6108">
                      <a:solidFill>
                        <a:srgbClr val="000000"/>
                      </a:solidFill>
                      <a:prstDash val="solid"/>
                    </a:lnR>
                    <a:lnT w="6108">
                      <a:solidFill>
                        <a:srgbClr val="595958"/>
                      </a:solidFill>
                      <a:prstDash val="solid"/>
                    </a:lnT>
                    <a:lnB w="6108">
                      <a:solidFill>
                        <a:srgbClr val="595958"/>
                      </a:solidFill>
                      <a:prstDash val="solid"/>
                    </a:lnB>
                  </a:tcPr>
                </a:tc>
              </a:tr>
              <a:tr h="454158">
                <a:tc>
                  <a:txBody>
                    <a:bodyPr/>
                    <a:lstStyle/>
                    <a:p>
                      <a:pPr marL="63500" marR="132080">
                        <a:lnSpc>
                          <a:spcPct val="108300"/>
                        </a:lnSpc>
                      </a:pPr>
                      <a:r>
                        <a:rPr sz="1200" b="1" dirty="0">
                          <a:latin typeface="DFKai-SB"/>
                          <a:cs typeface="DFKai-SB"/>
                        </a:rPr>
                        <a:t>常見生涯  </a:t>
                      </a:r>
                      <a:r>
                        <a:rPr sz="1200" b="1" spc="-5" dirty="0">
                          <a:latin typeface="DFKai-SB"/>
                          <a:cs typeface="DFKai-SB"/>
                        </a:rPr>
                        <a:t>主題</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108">
                      <a:solidFill>
                        <a:srgbClr val="595958"/>
                      </a:solidFill>
                      <a:prstDash val="solid"/>
                    </a:lnT>
                    <a:lnB w="6096">
                      <a:solidFill>
                        <a:srgbClr val="595958"/>
                      </a:solidFill>
                      <a:prstDash val="solid"/>
                    </a:lnB>
                  </a:tcPr>
                </a:tc>
                <a:tc>
                  <a:txBody>
                    <a:bodyPr/>
                    <a:lstStyle/>
                    <a:p>
                      <a:pPr marL="66675" marR="156845">
                        <a:lnSpc>
                          <a:spcPct val="108300"/>
                        </a:lnSpc>
                      </a:pPr>
                      <a:r>
                        <a:rPr sz="1200" dirty="0">
                          <a:latin typeface="DFKai-SB"/>
                          <a:cs typeface="DFKai-SB"/>
                        </a:rPr>
                        <a:t>重視具體明確的事物及平穩踏實的運作。會注重細節與實用，有方  法、有技能、有系統且具效率的完成工作任務；傾向物質主義。</a:t>
                      </a:r>
                      <a:endParaRPr sz="1200">
                        <a:latin typeface="DFKai-SB"/>
                        <a:cs typeface="DFKai-SB"/>
                      </a:endParaRPr>
                    </a:p>
                  </a:txBody>
                  <a:tcPr marL="0" marR="0" marT="0" marB="0">
                    <a:lnL w="6096">
                      <a:solidFill>
                        <a:srgbClr val="595958"/>
                      </a:solidFill>
                      <a:prstDash val="solid"/>
                    </a:lnL>
                    <a:lnR w="6108">
                      <a:solidFill>
                        <a:srgbClr val="000000"/>
                      </a:solidFill>
                      <a:prstDash val="solid"/>
                    </a:lnR>
                    <a:lnT w="6108">
                      <a:solidFill>
                        <a:srgbClr val="595958"/>
                      </a:solidFill>
                      <a:prstDash val="solid"/>
                    </a:lnT>
                    <a:lnB w="6096">
                      <a:solidFill>
                        <a:srgbClr val="595958"/>
                      </a:solidFill>
                      <a:prstDash val="solid"/>
                    </a:lnB>
                  </a:tcPr>
                </a:tc>
              </a:tr>
              <a:tr h="448055">
                <a:tc>
                  <a:txBody>
                    <a:bodyPr/>
                    <a:lstStyle/>
                    <a:p>
                      <a:pPr marL="63500" marR="132080">
                        <a:lnSpc>
                          <a:spcPts val="1560"/>
                        </a:lnSpc>
                        <a:spcBef>
                          <a:spcPts val="45"/>
                        </a:spcBef>
                      </a:pPr>
                      <a:r>
                        <a:rPr sz="1200" b="1" dirty="0">
                          <a:latin typeface="DFKai-SB"/>
                          <a:cs typeface="DFKai-SB"/>
                        </a:rPr>
                        <a:t>常見人格  </a:t>
                      </a:r>
                      <a:r>
                        <a:rPr sz="1200" b="1" spc="-5" dirty="0">
                          <a:latin typeface="DFKai-SB"/>
                          <a:cs typeface="DFKai-SB"/>
                        </a:rPr>
                        <a:t>傾向</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096">
                      <a:solidFill>
                        <a:srgbClr val="595958"/>
                      </a:solidFill>
                      <a:prstDash val="solid"/>
                    </a:lnT>
                    <a:lnB w="6096">
                      <a:solidFill>
                        <a:srgbClr val="595958"/>
                      </a:solidFill>
                      <a:prstDash val="solid"/>
                    </a:lnB>
                  </a:tcPr>
                </a:tc>
                <a:tc>
                  <a:txBody>
                    <a:bodyPr/>
                    <a:lstStyle/>
                    <a:p>
                      <a:pPr marL="66675" marR="25400">
                        <a:lnSpc>
                          <a:spcPts val="1560"/>
                        </a:lnSpc>
                        <a:spcBef>
                          <a:spcPts val="45"/>
                        </a:spcBef>
                      </a:pPr>
                      <a:r>
                        <a:rPr sz="1200" dirty="0">
                          <a:latin typeface="DFKai-SB"/>
                          <a:cs typeface="DFKai-SB"/>
                        </a:rPr>
                        <a:t>此種類型的人具有情緒穩</a:t>
                      </a:r>
                      <a:r>
                        <a:rPr sz="1200" spc="-145" dirty="0">
                          <a:latin typeface="DFKai-SB"/>
                          <a:cs typeface="DFKai-SB"/>
                        </a:rPr>
                        <a:t>定、</a:t>
                      </a:r>
                      <a:r>
                        <a:rPr sz="1200" dirty="0">
                          <a:latin typeface="DFKai-SB"/>
                          <a:cs typeface="DFKai-SB"/>
                        </a:rPr>
                        <a:t>穩</a:t>
                      </a:r>
                      <a:r>
                        <a:rPr sz="1200" spc="-145" dirty="0">
                          <a:latin typeface="DFKai-SB"/>
                          <a:cs typeface="DFKai-SB"/>
                        </a:rPr>
                        <a:t>健、</a:t>
                      </a:r>
                      <a:r>
                        <a:rPr sz="1200" dirty="0">
                          <a:latin typeface="DFKai-SB"/>
                          <a:cs typeface="DFKai-SB"/>
                        </a:rPr>
                        <a:t>有耐</a:t>
                      </a:r>
                      <a:r>
                        <a:rPr sz="1200" spc="-120" dirty="0">
                          <a:latin typeface="DFKai-SB"/>
                          <a:cs typeface="DFKai-SB"/>
                        </a:rPr>
                        <a:t>心</a:t>
                      </a:r>
                      <a:r>
                        <a:rPr sz="1200" spc="-145" dirty="0">
                          <a:latin typeface="DFKai-SB"/>
                          <a:cs typeface="DFKai-SB"/>
                        </a:rPr>
                        <a:t>、</a:t>
                      </a:r>
                      <a:r>
                        <a:rPr sz="1200" spc="20" dirty="0">
                          <a:latin typeface="DFKai-SB"/>
                          <a:cs typeface="DFKai-SB"/>
                        </a:rPr>
                        <a:t>順</a:t>
                      </a:r>
                      <a:r>
                        <a:rPr sz="1200" spc="-145" dirty="0">
                          <a:latin typeface="DFKai-SB"/>
                          <a:cs typeface="DFKai-SB"/>
                        </a:rPr>
                        <a:t>從、</a:t>
                      </a:r>
                      <a:r>
                        <a:rPr sz="1200" dirty="0">
                          <a:latin typeface="DFKai-SB"/>
                          <a:cs typeface="DFKai-SB"/>
                        </a:rPr>
                        <a:t>坦誠直</a:t>
                      </a:r>
                      <a:r>
                        <a:rPr sz="1200" spc="-145" dirty="0">
                          <a:latin typeface="DFKai-SB"/>
                          <a:cs typeface="DFKai-SB"/>
                        </a:rPr>
                        <a:t>率、</a:t>
                      </a:r>
                      <a:r>
                        <a:rPr sz="1200" dirty="0">
                          <a:latin typeface="DFKai-SB"/>
                          <a:cs typeface="DFKai-SB"/>
                        </a:rPr>
                        <a:t>謙</a:t>
                      </a:r>
                      <a:r>
                        <a:rPr sz="1200" spc="20" dirty="0">
                          <a:latin typeface="DFKai-SB"/>
                          <a:cs typeface="DFKai-SB"/>
                        </a:rPr>
                        <a:t>虛</a:t>
                      </a:r>
                      <a:r>
                        <a:rPr sz="1200" dirty="0">
                          <a:latin typeface="DFKai-SB"/>
                          <a:cs typeface="DFKai-SB"/>
                        </a:rPr>
                        <a:t>、  堅毅、實際、害羞、節儉、保守、勤勉等特徵。</a:t>
                      </a:r>
                      <a:endParaRPr sz="1200">
                        <a:latin typeface="DFKai-SB"/>
                        <a:cs typeface="DFKai-SB"/>
                      </a:endParaRPr>
                    </a:p>
                  </a:txBody>
                  <a:tcPr marL="0" marR="0" marT="0" marB="0">
                    <a:lnL w="6096">
                      <a:solidFill>
                        <a:srgbClr val="595958"/>
                      </a:solidFill>
                      <a:prstDash val="solid"/>
                    </a:lnL>
                    <a:lnR w="6108">
                      <a:solidFill>
                        <a:srgbClr val="000000"/>
                      </a:solidFill>
                      <a:prstDash val="solid"/>
                    </a:lnR>
                    <a:lnT w="6096">
                      <a:solidFill>
                        <a:srgbClr val="595958"/>
                      </a:solidFill>
                      <a:prstDash val="solid"/>
                    </a:lnT>
                    <a:lnB w="6096">
                      <a:solidFill>
                        <a:srgbClr val="595958"/>
                      </a:solidFill>
                      <a:prstDash val="solid"/>
                    </a:lnB>
                  </a:tcPr>
                </a:tc>
              </a:tr>
              <a:tr h="448056">
                <a:tc>
                  <a:txBody>
                    <a:bodyPr/>
                    <a:lstStyle/>
                    <a:p>
                      <a:pPr marL="63500">
                        <a:lnSpc>
                          <a:spcPct val="100000"/>
                        </a:lnSpc>
                        <a:spcBef>
                          <a:spcPts val="885"/>
                        </a:spcBef>
                      </a:pPr>
                      <a:r>
                        <a:rPr sz="1200" b="1" spc="-5" dirty="0">
                          <a:latin typeface="DFKai-SB"/>
                          <a:cs typeface="DFKai-SB"/>
                        </a:rPr>
                        <a:t>環境資料</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096">
                      <a:solidFill>
                        <a:srgbClr val="595958"/>
                      </a:solidFill>
                      <a:prstDash val="solid"/>
                    </a:lnT>
                    <a:lnB w="6096">
                      <a:solidFill>
                        <a:srgbClr val="595958"/>
                      </a:solidFill>
                      <a:prstDash val="solid"/>
                    </a:lnB>
                  </a:tcPr>
                </a:tc>
                <a:tc>
                  <a:txBody>
                    <a:bodyPr/>
                    <a:lstStyle/>
                    <a:p>
                      <a:pPr marL="66675" marR="918844">
                        <a:lnSpc>
                          <a:spcPct val="108300"/>
                        </a:lnSpc>
                      </a:pPr>
                      <a:r>
                        <a:rPr sz="1200" dirty="0">
                          <a:latin typeface="DFKai-SB"/>
                          <a:cs typeface="DFKai-SB"/>
                        </a:rPr>
                        <a:t>典型職業：製造工程師、農牧場經理、交通和鐵路員警  典型學系：醫學工程、電子工程、園藝</a:t>
                      </a:r>
                      <a:endParaRPr sz="1200">
                        <a:latin typeface="DFKai-SB"/>
                        <a:cs typeface="DFKai-SB"/>
                      </a:endParaRPr>
                    </a:p>
                  </a:txBody>
                  <a:tcPr marL="0" marR="0" marT="0" marB="0">
                    <a:lnL w="6096">
                      <a:solidFill>
                        <a:srgbClr val="595958"/>
                      </a:solidFill>
                      <a:prstDash val="solid"/>
                    </a:lnL>
                    <a:lnR w="6108">
                      <a:solidFill>
                        <a:srgbClr val="000000"/>
                      </a:solidFill>
                      <a:prstDash val="solid"/>
                    </a:lnR>
                    <a:lnT w="6096">
                      <a:solidFill>
                        <a:srgbClr val="595958"/>
                      </a:solidFill>
                      <a:prstDash val="solid"/>
                    </a:lnT>
                    <a:lnB w="6096">
                      <a:solidFill>
                        <a:srgbClr val="595958"/>
                      </a:solidFill>
                      <a:prstDash val="solid"/>
                    </a:lnB>
                  </a:tcPr>
                </a:tc>
              </a:tr>
              <a:tr h="542537">
                <a:tc gridSpan="2">
                  <a:txBody>
                    <a:bodyPr/>
                    <a:lstStyle/>
                    <a:p>
                      <a:pPr marL="1663700">
                        <a:lnSpc>
                          <a:spcPct val="100000"/>
                        </a:lnSpc>
                        <a:spcBef>
                          <a:spcPts val="990"/>
                        </a:spcBef>
                      </a:pPr>
                      <a:r>
                        <a:rPr sz="1600" b="1" spc="-5" dirty="0">
                          <a:latin typeface="DFKai-SB"/>
                          <a:cs typeface="DFKai-SB"/>
                        </a:rPr>
                        <a:t>研究型(Investigative)</a:t>
                      </a:r>
                      <a:endParaRPr sz="1600">
                        <a:latin typeface="DFKai-SB"/>
                        <a:cs typeface="DFKai-SB"/>
                      </a:endParaRPr>
                    </a:p>
                  </a:txBody>
                  <a:tcPr marL="0" marR="0" marT="0" marB="0">
                    <a:lnL w="6108">
                      <a:solidFill>
                        <a:srgbClr val="000000"/>
                      </a:solidFill>
                      <a:prstDash val="solid"/>
                    </a:lnL>
                    <a:lnR w="6108">
                      <a:solidFill>
                        <a:srgbClr val="595958"/>
                      </a:solidFill>
                      <a:prstDash val="solid"/>
                    </a:lnR>
                    <a:lnT w="6096">
                      <a:solidFill>
                        <a:srgbClr val="595958"/>
                      </a:solidFill>
                      <a:prstDash val="solid"/>
                    </a:lnT>
                    <a:lnB w="6108">
                      <a:solidFill>
                        <a:srgbClr val="595958"/>
                      </a:solidFill>
                      <a:prstDash val="solid"/>
                    </a:lnB>
                    <a:solidFill>
                      <a:srgbClr val="DAEEF3"/>
                    </a:solidFill>
                  </a:tcPr>
                </a:tc>
                <a:tc hMerge="1">
                  <a:txBody>
                    <a:bodyPr/>
                    <a:lstStyle/>
                    <a:p>
                      <a:endParaRPr/>
                    </a:p>
                  </a:txBody>
                  <a:tcPr marL="0" marR="0" marT="0" marB="0"/>
                </a:tc>
              </a:tr>
              <a:tr h="304806">
                <a:tc>
                  <a:txBody>
                    <a:bodyPr/>
                    <a:lstStyle/>
                    <a:p>
                      <a:pPr marL="63500">
                        <a:lnSpc>
                          <a:spcPct val="100000"/>
                        </a:lnSpc>
                        <a:spcBef>
                          <a:spcPts val="310"/>
                        </a:spcBef>
                      </a:pPr>
                      <a:r>
                        <a:rPr sz="1200" b="1" spc="-5" dirty="0">
                          <a:latin typeface="DFKai-SB"/>
                          <a:cs typeface="DFKai-SB"/>
                        </a:rPr>
                        <a:t>活動偏好</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108">
                      <a:solidFill>
                        <a:srgbClr val="595958"/>
                      </a:solidFill>
                      <a:prstDash val="solid"/>
                    </a:lnT>
                    <a:lnB w="6096">
                      <a:solidFill>
                        <a:srgbClr val="595958"/>
                      </a:solidFill>
                      <a:prstDash val="solid"/>
                    </a:lnB>
                  </a:tcPr>
                </a:tc>
                <a:tc>
                  <a:txBody>
                    <a:bodyPr/>
                    <a:lstStyle/>
                    <a:p>
                      <a:pPr marL="66675">
                        <a:lnSpc>
                          <a:spcPct val="100000"/>
                        </a:lnSpc>
                        <a:spcBef>
                          <a:spcPts val="310"/>
                        </a:spcBef>
                      </a:pPr>
                      <a:r>
                        <a:rPr sz="1200" dirty="0">
                          <a:latin typeface="DFKai-SB"/>
                          <a:cs typeface="DFKai-SB"/>
                        </a:rPr>
                        <a:t>偏好觀察、思考、分析與推理。</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108">
                      <a:solidFill>
                        <a:srgbClr val="595958"/>
                      </a:solidFill>
                      <a:prstDash val="solid"/>
                    </a:lnT>
                    <a:lnB w="6096">
                      <a:solidFill>
                        <a:srgbClr val="595958"/>
                      </a:solidFill>
                      <a:prstDash val="solid"/>
                    </a:lnB>
                  </a:tcPr>
                </a:tc>
              </a:tr>
              <a:tr h="600449">
                <a:tc>
                  <a:txBody>
                    <a:bodyPr/>
                    <a:lstStyle/>
                    <a:p>
                      <a:pPr marL="63500" marR="132080">
                        <a:lnSpc>
                          <a:spcPct val="108300"/>
                        </a:lnSpc>
                        <a:spcBef>
                          <a:spcPts val="575"/>
                        </a:spcBef>
                      </a:pPr>
                      <a:r>
                        <a:rPr sz="1200" b="1" dirty="0">
                          <a:latin typeface="DFKai-SB"/>
                          <a:cs typeface="DFKai-SB"/>
                        </a:rPr>
                        <a:t>常見生涯  </a:t>
                      </a:r>
                      <a:r>
                        <a:rPr sz="1200" b="1" spc="-5" dirty="0">
                          <a:latin typeface="DFKai-SB"/>
                          <a:cs typeface="DFKai-SB"/>
                        </a:rPr>
                        <a:t>主題</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096">
                      <a:solidFill>
                        <a:srgbClr val="595958"/>
                      </a:solidFill>
                      <a:prstDash val="solid"/>
                    </a:lnT>
                    <a:lnB w="6108">
                      <a:solidFill>
                        <a:srgbClr val="595958"/>
                      </a:solidFill>
                      <a:prstDash val="solid"/>
                    </a:lnB>
                  </a:tcPr>
                </a:tc>
                <a:tc>
                  <a:txBody>
                    <a:bodyPr/>
                    <a:lstStyle/>
                    <a:p>
                      <a:pPr marL="66675">
                        <a:lnSpc>
                          <a:spcPts val="1370"/>
                        </a:lnSpc>
                      </a:pPr>
                      <a:r>
                        <a:rPr sz="1200" spc="-15" dirty="0">
                          <a:latin typeface="DFKai-SB"/>
                          <a:cs typeface="DFKai-SB"/>
                        </a:rPr>
                        <a:t>重視邏輯、知識智慧與科學價值。為了達成所重視的價值，喜歡剖析</a:t>
                      </a:r>
                      <a:endParaRPr sz="1200">
                        <a:latin typeface="DFKai-SB"/>
                        <a:cs typeface="DFKai-SB"/>
                      </a:endParaRPr>
                    </a:p>
                    <a:p>
                      <a:pPr marL="66675" marR="59055">
                        <a:lnSpc>
                          <a:spcPct val="108300"/>
                        </a:lnSpc>
                      </a:pPr>
                      <a:r>
                        <a:rPr sz="1200" dirty="0">
                          <a:latin typeface="DFKai-SB"/>
                          <a:cs typeface="DFKai-SB"/>
                        </a:rPr>
                        <a:t>與理解事</a:t>
                      </a:r>
                      <a:r>
                        <a:rPr sz="1200" spc="-100" dirty="0">
                          <a:latin typeface="DFKai-SB"/>
                          <a:cs typeface="DFKai-SB"/>
                        </a:rPr>
                        <a:t>理，</a:t>
                      </a:r>
                      <a:r>
                        <a:rPr sz="1200" dirty="0">
                          <a:latin typeface="DFKai-SB"/>
                          <a:cs typeface="DFKai-SB"/>
                        </a:rPr>
                        <a:t>試圖建立組織系統或解決問</a:t>
                      </a:r>
                      <a:r>
                        <a:rPr sz="1200" spc="-120" dirty="0">
                          <a:latin typeface="DFKai-SB"/>
                          <a:cs typeface="DFKai-SB"/>
                        </a:rPr>
                        <a:t>題，</a:t>
                      </a:r>
                      <a:r>
                        <a:rPr sz="1200" dirty="0">
                          <a:latin typeface="DFKai-SB"/>
                          <a:cs typeface="DFKai-SB"/>
                        </a:rPr>
                        <a:t>過程中傾向科學化並講  求方法與效率。</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096">
                      <a:solidFill>
                        <a:srgbClr val="595958"/>
                      </a:solidFill>
                      <a:prstDash val="solid"/>
                    </a:lnT>
                    <a:lnB w="6108">
                      <a:solidFill>
                        <a:srgbClr val="595958"/>
                      </a:solidFill>
                      <a:prstDash val="solid"/>
                    </a:lnB>
                  </a:tcPr>
                </a:tc>
              </a:tr>
              <a:tr h="454158">
                <a:tc>
                  <a:txBody>
                    <a:bodyPr/>
                    <a:lstStyle/>
                    <a:p>
                      <a:pPr marL="63500" marR="132080">
                        <a:lnSpc>
                          <a:spcPct val="108300"/>
                        </a:lnSpc>
                      </a:pPr>
                      <a:r>
                        <a:rPr sz="1200" b="1" dirty="0">
                          <a:latin typeface="DFKai-SB"/>
                          <a:cs typeface="DFKai-SB"/>
                        </a:rPr>
                        <a:t>常見人格  </a:t>
                      </a:r>
                      <a:r>
                        <a:rPr sz="1200" b="1" spc="-5" dirty="0">
                          <a:latin typeface="DFKai-SB"/>
                          <a:cs typeface="DFKai-SB"/>
                        </a:rPr>
                        <a:t>傾向</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108">
                      <a:solidFill>
                        <a:srgbClr val="595958"/>
                      </a:solidFill>
                      <a:prstDash val="solid"/>
                    </a:lnT>
                    <a:lnB w="6096">
                      <a:solidFill>
                        <a:srgbClr val="595958"/>
                      </a:solidFill>
                      <a:prstDash val="solid"/>
                    </a:lnB>
                  </a:tcPr>
                </a:tc>
                <a:tc>
                  <a:txBody>
                    <a:bodyPr/>
                    <a:lstStyle/>
                    <a:p>
                      <a:pPr marL="66675" marR="19685">
                        <a:lnSpc>
                          <a:spcPct val="108300"/>
                        </a:lnSpc>
                      </a:pPr>
                      <a:r>
                        <a:rPr sz="1200" dirty="0">
                          <a:latin typeface="DFKai-SB"/>
                          <a:cs typeface="DFKai-SB"/>
                        </a:rPr>
                        <a:t>此種人具有謹</a:t>
                      </a:r>
                      <a:r>
                        <a:rPr sz="1200" spc="-100" dirty="0">
                          <a:latin typeface="DFKai-SB"/>
                          <a:cs typeface="DFKai-SB"/>
                        </a:rPr>
                        <a:t>慎、</a:t>
                      </a:r>
                      <a:r>
                        <a:rPr sz="1200" dirty="0">
                          <a:latin typeface="DFKai-SB"/>
                          <a:cs typeface="DFKai-SB"/>
                        </a:rPr>
                        <a:t>分</a:t>
                      </a:r>
                      <a:r>
                        <a:rPr sz="1200" spc="-100" dirty="0">
                          <a:latin typeface="DFKai-SB"/>
                          <a:cs typeface="DFKai-SB"/>
                        </a:rPr>
                        <a:t>析、</a:t>
                      </a:r>
                      <a:r>
                        <a:rPr sz="1200" dirty="0">
                          <a:latin typeface="DFKai-SB"/>
                          <a:cs typeface="DFKai-SB"/>
                        </a:rPr>
                        <a:t>批</a:t>
                      </a:r>
                      <a:r>
                        <a:rPr sz="1200" spc="-100" dirty="0">
                          <a:latin typeface="DFKai-SB"/>
                          <a:cs typeface="DFKai-SB"/>
                        </a:rPr>
                        <a:t>判、</a:t>
                      </a:r>
                      <a:r>
                        <a:rPr sz="1200" dirty="0">
                          <a:latin typeface="DFKai-SB"/>
                          <a:cs typeface="DFKai-SB"/>
                        </a:rPr>
                        <a:t>獨</a:t>
                      </a:r>
                      <a:r>
                        <a:rPr sz="1200" spc="-120" dirty="0">
                          <a:latin typeface="DFKai-SB"/>
                          <a:cs typeface="DFKai-SB"/>
                        </a:rPr>
                        <a:t>立</a:t>
                      </a:r>
                      <a:r>
                        <a:rPr sz="1200" spc="-100" dirty="0">
                          <a:latin typeface="DFKai-SB"/>
                          <a:cs typeface="DFKai-SB"/>
                        </a:rPr>
                        <a:t>、</a:t>
                      </a:r>
                      <a:r>
                        <a:rPr sz="1200" dirty="0">
                          <a:latin typeface="DFKai-SB"/>
                          <a:cs typeface="DFKai-SB"/>
                        </a:rPr>
                        <a:t>有主</a:t>
                      </a:r>
                      <a:r>
                        <a:rPr sz="1200" spc="-100" dirty="0">
                          <a:latin typeface="DFKai-SB"/>
                          <a:cs typeface="DFKai-SB"/>
                        </a:rPr>
                        <a:t>見</a:t>
                      </a:r>
                      <a:r>
                        <a:rPr sz="1200" spc="-120" dirty="0">
                          <a:latin typeface="DFKai-SB"/>
                          <a:cs typeface="DFKai-SB"/>
                        </a:rPr>
                        <a:t>、</a:t>
                      </a:r>
                      <a:r>
                        <a:rPr sz="1200" dirty="0">
                          <a:latin typeface="DFKai-SB"/>
                          <a:cs typeface="DFKai-SB"/>
                        </a:rPr>
                        <a:t>好</a:t>
                      </a:r>
                      <a:r>
                        <a:rPr sz="1200" spc="-100" dirty="0">
                          <a:latin typeface="DFKai-SB"/>
                          <a:cs typeface="DFKai-SB"/>
                        </a:rPr>
                        <a:t>奇、</a:t>
                      </a:r>
                      <a:r>
                        <a:rPr sz="1200" dirty="0">
                          <a:latin typeface="DFKai-SB"/>
                          <a:cs typeface="DFKai-SB"/>
                        </a:rPr>
                        <a:t>積</a:t>
                      </a:r>
                      <a:r>
                        <a:rPr sz="1200" spc="-100" dirty="0">
                          <a:latin typeface="DFKai-SB"/>
                          <a:cs typeface="DFKai-SB"/>
                        </a:rPr>
                        <a:t>極、</a:t>
                      </a:r>
                      <a:r>
                        <a:rPr sz="1200" spc="20" dirty="0">
                          <a:latin typeface="DFKai-SB"/>
                          <a:cs typeface="DFKai-SB"/>
                        </a:rPr>
                        <a:t>有條理</a:t>
                      </a:r>
                      <a:r>
                        <a:rPr sz="1200" dirty="0">
                          <a:latin typeface="DFKai-SB"/>
                          <a:cs typeface="DFKai-SB"/>
                        </a:rPr>
                        <a:t>、  謙遜、精確、嚴謹、理性、保守、內向、追根究底等特徵。</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108">
                      <a:solidFill>
                        <a:srgbClr val="595958"/>
                      </a:solidFill>
                      <a:prstDash val="solid"/>
                    </a:lnT>
                    <a:lnB w="6096">
                      <a:solidFill>
                        <a:srgbClr val="595958"/>
                      </a:solidFill>
                      <a:prstDash val="solid"/>
                    </a:lnB>
                  </a:tcPr>
                </a:tc>
              </a:tr>
              <a:tr h="441953">
                <a:tc>
                  <a:txBody>
                    <a:bodyPr/>
                    <a:lstStyle/>
                    <a:p>
                      <a:pPr marL="63500">
                        <a:lnSpc>
                          <a:spcPct val="100000"/>
                        </a:lnSpc>
                        <a:spcBef>
                          <a:spcPts val="860"/>
                        </a:spcBef>
                      </a:pPr>
                      <a:r>
                        <a:rPr sz="1200" b="1" spc="-5" dirty="0">
                          <a:latin typeface="DFKai-SB"/>
                          <a:cs typeface="DFKai-SB"/>
                        </a:rPr>
                        <a:t>環境資料</a:t>
                      </a:r>
                      <a:endParaRPr sz="1200">
                        <a:latin typeface="DFKai-SB"/>
                        <a:cs typeface="DFKai-SB"/>
                      </a:endParaRPr>
                    </a:p>
                  </a:txBody>
                  <a:tcPr marL="0" marR="0" marT="0" marB="0">
                    <a:lnL w="6108">
                      <a:solidFill>
                        <a:srgbClr val="000000"/>
                      </a:solidFill>
                      <a:prstDash val="solid"/>
                    </a:lnL>
                    <a:lnR w="6096">
                      <a:solidFill>
                        <a:srgbClr val="595958"/>
                      </a:solidFill>
                      <a:prstDash val="solid"/>
                    </a:lnR>
                    <a:lnT w="6096">
                      <a:solidFill>
                        <a:srgbClr val="595958"/>
                      </a:solidFill>
                      <a:prstDash val="solid"/>
                    </a:lnT>
                    <a:lnB w="6108">
                      <a:solidFill>
                        <a:srgbClr val="000000"/>
                      </a:solidFill>
                      <a:prstDash val="solid"/>
                    </a:lnB>
                  </a:tcPr>
                </a:tc>
                <a:tc>
                  <a:txBody>
                    <a:bodyPr/>
                    <a:lstStyle/>
                    <a:p>
                      <a:pPr marL="66675" marR="1376045">
                        <a:lnSpc>
                          <a:spcPts val="1560"/>
                        </a:lnSpc>
                        <a:spcBef>
                          <a:spcPts val="25"/>
                        </a:spcBef>
                      </a:pPr>
                      <a:r>
                        <a:rPr sz="1200" dirty="0">
                          <a:latin typeface="DFKai-SB"/>
                          <a:cs typeface="DFKai-SB"/>
                        </a:rPr>
                        <a:t>典型職業：法醫、電腦程式設計師、管理分析師  典型學系：生物資訊、醫學、物理</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096">
                      <a:solidFill>
                        <a:srgbClr val="595958"/>
                      </a:solidFill>
                      <a:prstDash val="solid"/>
                    </a:lnT>
                    <a:lnB w="6108">
                      <a:solidFill>
                        <a:srgbClr val="000000"/>
                      </a:solidFill>
                      <a:prstDash val="solid"/>
                    </a:lnB>
                  </a:tcPr>
                </a:tc>
              </a:tr>
              <a:tr h="539496">
                <a:tc gridSpan="2">
                  <a:txBody>
                    <a:bodyPr/>
                    <a:lstStyle/>
                    <a:p>
                      <a:pPr algn="ctr">
                        <a:lnSpc>
                          <a:spcPct val="100000"/>
                        </a:lnSpc>
                        <a:spcBef>
                          <a:spcPts val="965"/>
                        </a:spcBef>
                      </a:pPr>
                      <a:r>
                        <a:rPr sz="1600" b="1" spc="-5" dirty="0">
                          <a:latin typeface="DFKai-SB"/>
                          <a:cs typeface="DFKai-SB"/>
                        </a:rPr>
                        <a:t>藝術型(Artistic)</a:t>
                      </a:r>
                      <a:endParaRPr sz="16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E5DFEC"/>
                    </a:solidFill>
                  </a:tcPr>
                </a:tc>
                <a:tc hMerge="1">
                  <a:txBody>
                    <a:bodyPr/>
                    <a:lstStyle/>
                    <a:p>
                      <a:endParaRPr/>
                    </a:p>
                  </a:txBody>
                  <a:tcPr marL="0" marR="0" marT="0" marB="0"/>
                </a:tc>
              </a:tr>
              <a:tr h="350526">
                <a:tc>
                  <a:txBody>
                    <a:bodyPr/>
                    <a:lstStyle/>
                    <a:p>
                      <a:pPr marL="63500">
                        <a:lnSpc>
                          <a:spcPct val="100000"/>
                        </a:lnSpc>
                        <a:spcBef>
                          <a:spcPts val="505"/>
                        </a:spcBef>
                      </a:pPr>
                      <a:r>
                        <a:rPr sz="1200" b="1" spc="-5" dirty="0">
                          <a:latin typeface="DFKai-SB"/>
                          <a:cs typeface="DFKai-SB"/>
                        </a:rPr>
                        <a:t>活動偏好</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505"/>
                        </a:spcBef>
                      </a:pPr>
                      <a:r>
                        <a:rPr sz="1200" dirty="0">
                          <a:latin typeface="DFKai-SB"/>
                          <a:cs typeface="DFKai-SB"/>
                        </a:rPr>
                        <a:t>偏好直覺、情感表達以及美感創造。</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618737">
                <a:tc>
                  <a:txBody>
                    <a:bodyPr/>
                    <a:lstStyle/>
                    <a:p>
                      <a:pPr marL="63500" marR="132080">
                        <a:lnSpc>
                          <a:spcPct val="108300"/>
                        </a:lnSpc>
                        <a:spcBef>
                          <a:spcPts val="645"/>
                        </a:spcBef>
                      </a:pPr>
                      <a:r>
                        <a:rPr sz="1200" b="1" dirty="0">
                          <a:latin typeface="DFKai-SB"/>
                          <a:cs typeface="DFKai-SB"/>
                        </a:rPr>
                        <a:t>常見生涯  </a:t>
                      </a:r>
                      <a:r>
                        <a:rPr sz="1200" b="1" spc="-5" dirty="0">
                          <a:latin typeface="DFKai-SB"/>
                          <a:cs typeface="DFKai-SB"/>
                        </a:rPr>
                        <a:t>主題</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pPr>
                      <a:r>
                        <a:rPr sz="1200" dirty="0">
                          <a:latin typeface="DFKai-SB"/>
                          <a:cs typeface="DFKai-SB"/>
                        </a:rPr>
                        <a:t>重視審美價值與美感經驗，追求自我表達。由於注重美感與自我表</a:t>
                      </a:r>
                      <a:endParaRPr sz="1200">
                        <a:latin typeface="DFKai-SB"/>
                        <a:cs typeface="DFKai-SB"/>
                      </a:endParaRPr>
                    </a:p>
                    <a:p>
                      <a:pPr marL="66675" marR="59055">
                        <a:lnSpc>
                          <a:spcPct val="108300"/>
                        </a:lnSpc>
                      </a:pPr>
                      <a:r>
                        <a:rPr sz="1200" spc="-20" dirty="0">
                          <a:latin typeface="DFKai-SB"/>
                          <a:cs typeface="DFKai-SB"/>
                        </a:rPr>
                        <a:t>達，傾向理想主義，喜愛新奇、變化、自由創造與冒險嘗試；厭惡一  </a:t>
                      </a:r>
                      <a:r>
                        <a:rPr sz="1200" dirty="0">
                          <a:latin typeface="DFKai-SB"/>
                          <a:cs typeface="DFKai-SB"/>
                        </a:rPr>
                        <a:t>成不變，排斥監督或約束。</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600462">
                <a:tc>
                  <a:txBody>
                    <a:bodyPr/>
                    <a:lstStyle/>
                    <a:p>
                      <a:pPr marL="63500" marR="132080">
                        <a:lnSpc>
                          <a:spcPct val="108300"/>
                        </a:lnSpc>
                        <a:spcBef>
                          <a:spcPts val="575"/>
                        </a:spcBef>
                      </a:pPr>
                      <a:r>
                        <a:rPr sz="1200" b="1" dirty="0">
                          <a:latin typeface="DFKai-SB"/>
                          <a:cs typeface="DFKai-SB"/>
                        </a:rPr>
                        <a:t>常見人格  </a:t>
                      </a:r>
                      <a:r>
                        <a:rPr sz="1200" b="1" spc="-5" dirty="0">
                          <a:latin typeface="DFKai-SB"/>
                          <a:cs typeface="DFKai-SB"/>
                        </a:rPr>
                        <a:t>傾向</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370"/>
                        </a:lnSpc>
                      </a:pPr>
                      <a:r>
                        <a:rPr sz="1200" spc="-45" dirty="0">
                          <a:latin typeface="DFKai-SB"/>
                          <a:cs typeface="DFKai-SB"/>
                        </a:rPr>
                        <a:t>此種人具有直覺敏銳、感情豐富、複雜、衝動、獨立、自發、理想化、</a:t>
                      </a:r>
                      <a:endParaRPr sz="1200">
                        <a:latin typeface="DFKai-SB"/>
                        <a:cs typeface="DFKai-SB"/>
                      </a:endParaRPr>
                    </a:p>
                    <a:p>
                      <a:pPr marL="66675" marR="55880">
                        <a:lnSpc>
                          <a:spcPct val="108300"/>
                        </a:lnSpc>
                      </a:pPr>
                      <a:r>
                        <a:rPr sz="1200" dirty="0">
                          <a:latin typeface="DFKai-SB"/>
                          <a:cs typeface="DFKai-SB"/>
                        </a:rPr>
                        <a:t>不重實際</a:t>
                      </a:r>
                      <a:r>
                        <a:rPr sz="1200" spc="-50" dirty="0">
                          <a:latin typeface="DFKai-SB"/>
                          <a:cs typeface="DFKai-SB"/>
                        </a:rPr>
                        <a:t>的、</a:t>
                      </a:r>
                      <a:r>
                        <a:rPr sz="1200" dirty="0">
                          <a:latin typeface="DFKai-SB"/>
                          <a:cs typeface="DFKai-SB"/>
                        </a:rPr>
                        <a:t>富於想</a:t>
                      </a:r>
                      <a:r>
                        <a:rPr sz="1200" spc="-50" dirty="0">
                          <a:latin typeface="DFKai-SB"/>
                          <a:cs typeface="DFKai-SB"/>
                        </a:rPr>
                        <a:t>像、</a:t>
                      </a:r>
                      <a:r>
                        <a:rPr sz="1200" dirty="0">
                          <a:latin typeface="DFKai-SB"/>
                          <a:cs typeface="DFKai-SB"/>
                        </a:rPr>
                        <a:t>有創</a:t>
                      </a:r>
                      <a:r>
                        <a:rPr sz="1200" spc="-50" dirty="0">
                          <a:latin typeface="DFKai-SB"/>
                          <a:cs typeface="DFKai-SB"/>
                        </a:rPr>
                        <a:t>意、</a:t>
                      </a:r>
                      <a:r>
                        <a:rPr sz="1200" dirty="0">
                          <a:latin typeface="DFKai-SB"/>
                          <a:cs typeface="DFKai-SB"/>
                        </a:rPr>
                        <a:t>富叛逆性</a:t>
                      </a:r>
                      <a:r>
                        <a:rPr sz="1200" spc="-25" dirty="0">
                          <a:latin typeface="DFKai-SB"/>
                          <a:cs typeface="DFKai-SB"/>
                        </a:rPr>
                        <a:t>與</a:t>
                      </a:r>
                      <a:r>
                        <a:rPr sz="1200" dirty="0">
                          <a:latin typeface="DFKai-SB"/>
                          <a:cs typeface="DFKai-SB"/>
                        </a:rPr>
                        <a:t>冒險</a:t>
                      </a:r>
                      <a:r>
                        <a:rPr sz="1200" spc="-50" dirty="0">
                          <a:latin typeface="DFKai-SB"/>
                          <a:cs typeface="DFKai-SB"/>
                        </a:rPr>
                        <a:t>性、</a:t>
                      </a:r>
                      <a:r>
                        <a:rPr sz="1200" dirty="0">
                          <a:latin typeface="DFKai-SB"/>
                          <a:cs typeface="DFKai-SB"/>
                        </a:rPr>
                        <a:t>喜歡自我表達  並引人注意等特徵。</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02336">
                <a:tc>
                  <a:txBody>
                    <a:bodyPr/>
                    <a:lstStyle/>
                    <a:p>
                      <a:pPr marL="63500">
                        <a:lnSpc>
                          <a:spcPct val="100000"/>
                        </a:lnSpc>
                        <a:spcBef>
                          <a:spcPts val="695"/>
                        </a:spcBef>
                      </a:pPr>
                      <a:r>
                        <a:rPr sz="1200" b="1" spc="-5" dirty="0">
                          <a:latin typeface="DFKai-SB"/>
                          <a:cs typeface="DFKai-SB"/>
                        </a:rPr>
                        <a:t>環境資料</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典型職業：編輯、時裝設計師、演員</a:t>
                      </a:r>
                      <a:endParaRPr sz="1200">
                        <a:latin typeface="DFKai-SB"/>
                        <a:cs typeface="DFKai-SB"/>
                      </a:endParaRPr>
                    </a:p>
                    <a:p>
                      <a:pPr marL="66675">
                        <a:lnSpc>
                          <a:spcPct val="100000"/>
                        </a:lnSpc>
                        <a:spcBef>
                          <a:spcPts val="120"/>
                        </a:spcBef>
                      </a:pPr>
                      <a:r>
                        <a:rPr sz="1200" dirty="0">
                          <a:latin typeface="DFKai-SB"/>
                          <a:cs typeface="DFKai-SB"/>
                        </a:rPr>
                        <a:t>典型學系：景觀與空間設計、舞蹈、工業設計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95258"/>
            <a:ext cx="5335270" cy="6720814"/>
          </a:xfrm>
          <a:prstGeom prst="rect">
            <a:avLst/>
          </a:prstGeom>
        </p:spPr>
        <p:txBody>
          <a:bodyPr vert="horz" wrap="square" lIns="0" tIns="70485" rIns="0" bIns="0" rtlCol="0">
            <a:spAutoFit/>
          </a:bodyPr>
          <a:lstStyle/>
          <a:p>
            <a:pPr marL="12700" algn="just">
              <a:lnSpc>
                <a:spcPct val="100000"/>
              </a:lnSpc>
              <a:spcBef>
                <a:spcPts val="555"/>
              </a:spcBef>
            </a:pPr>
            <a:r>
              <a:rPr sz="1200" dirty="0">
                <a:latin typeface="DFKai-SB"/>
                <a:cs typeface="DFKai-SB"/>
              </a:rPr>
              <a:t>經生涯模式（劉淑慧、王智弘，2014）為主，搭配</a:t>
            </a:r>
            <a:r>
              <a:rPr sz="1200" spc="-290" dirty="0">
                <a:latin typeface="DFKai-SB"/>
                <a:cs typeface="DFKai-SB"/>
              </a:rPr>
              <a:t> </a:t>
            </a:r>
            <a:r>
              <a:rPr sz="1200" dirty="0">
                <a:latin typeface="DFKai-SB"/>
                <a:cs typeface="DFKai-SB"/>
              </a:rPr>
              <a:t>Peterson</a:t>
            </a:r>
            <a:r>
              <a:rPr sz="1200" spc="-290" dirty="0">
                <a:latin typeface="DFKai-SB"/>
                <a:cs typeface="DFKai-SB"/>
              </a:rPr>
              <a:t> </a:t>
            </a:r>
            <a:r>
              <a:rPr sz="1200" dirty="0">
                <a:latin typeface="DFKai-SB"/>
                <a:cs typeface="DFKai-SB"/>
              </a:rPr>
              <a:t>的訊息處理理論、</a:t>
            </a:r>
          </a:p>
          <a:p>
            <a:pPr marL="12700" algn="just">
              <a:lnSpc>
                <a:spcPct val="100000"/>
              </a:lnSpc>
              <a:spcBef>
                <a:spcPts val="550"/>
              </a:spcBef>
            </a:pPr>
            <a:r>
              <a:rPr sz="1200" dirty="0">
                <a:latin typeface="DFKai-SB"/>
                <a:cs typeface="DFKai-SB"/>
              </a:rPr>
              <a:t>Kelly</a:t>
            </a:r>
            <a:r>
              <a:rPr sz="1200" spc="-335" dirty="0">
                <a:latin typeface="DFKai-SB"/>
                <a:cs typeface="DFKai-SB"/>
              </a:rPr>
              <a:t> </a:t>
            </a:r>
            <a:r>
              <a:rPr sz="1200" spc="-35" dirty="0">
                <a:latin typeface="DFKai-SB"/>
                <a:cs typeface="DFKai-SB"/>
              </a:rPr>
              <a:t>的個人建構論、Cochran</a:t>
            </a:r>
            <a:r>
              <a:rPr sz="1200" spc="-335" dirty="0">
                <a:latin typeface="DFKai-SB"/>
                <a:cs typeface="DFKai-SB"/>
              </a:rPr>
              <a:t> </a:t>
            </a:r>
            <a:r>
              <a:rPr sz="1200" dirty="0">
                <a:latin typeface="DFKai-SB"/>
                <a:cs typeface="DFKai-SB"/>
              </a:rPr>
              <a:t>的生涯敘事理論以及</a:t>
            </a:r>
            <a:r>
              <a:rPr sz="1200" spc="-335" dirty="0">
                <a:latin typeface="DFKai-SB"/>
                <a:cs typeface="DFKai-SB"/>
              </a:rPr>
              <a:t> </a:t>
            </a:r>
            <a:r>
              <a:rPr sz="1200" dirty="0">
                <a:latin typeface="DFKai-SB"/>
                <a:cs typeface="DFKai-SB"/>
              </a:rPr>
              <a:t>Savickas</a:t>
            </a:r>
            <a:r>
              <a:rPr sz="1200" spc="-335" dirty="0">
                <a:latin typeface="DFKai-SB"/>
                <a:cs typeface="DFKai-SB"/>
              </a:rPr>
              <a:t> </a:t>
            </a:r>
            <a:r>
              <a:rPr sz="1200" dirty="0">
                <a:latin typeface="DFKai-SB"/>
                <a:cs typeface="DFKai-SB"/>
              </a:rPr>
              <a:t>的生涯建構論等理</a:t>
            </a:r>
          </a:p>
          <a:p>
            <a:pPr marL="12700" marR="41275" algn="just">
              <a:lnSpc>
                <a:spcPct val="138300"/>
              </a:lnSpc>
              <a:spcBef>
                <a:spcPts val="25"/>
              </a:spcBef>
            </a:pPr>
            <a:r>
              <a:rPr sz="1200" dirty="0">
                <a:latin typeface="DFKai-SB"/>
                <a:cs typeface="DFKai-SB"/>
              </a:rPr>
              <a:t>論作為基</a:t>
            </a:r>
            <a:r>
              <a:rPr sz="1200" spc="-120" dirty="0">
                <a:latin typeface="DFKai-SB"/>
                <a:cs typeface="DFKai-SB"/>
              </a:rPr>
              <a:t>礎。</a:t>
            </a:r>
            <a:r>
              <a:rPr sz="1200" dirty="0">
                <a:latin typeface="DFKai-SB"/>
                <a:cs typeface="DFKai-SB"/>
              </a:rPr>
              <a:t>整體課程鼓勵學生承擔抉擇自由與責</a:t>
            </a:r>
            <a:r>
              <a:rPr sz="1200" spc="-120" dirty="0">
                <a:latin typeface="DFKai-SB"/>
                <a:cs typeface="DFKai-SB"/>
              </a:rPr>
              <a:t>任，</a:t>
            </a:r>
            <a:r>
              <a:rPr sz="1200" dirty="0" smtClean="0">
                <a:latin typeface="DFKai-SB"/>
                <a:cs typeface="DFKai-SB"/>
              </a:rPr>
              <a:t>建立理解自己和職業的認知架</a:t>
            </a:r>
            <a:r>
              <a:rPr sz="1200" spc="-120" dirty="0" smtClean="0">
                <a:latin typeface="DFKai-SB"/>
                <a:cs typeface="DFKai-SB"/>
              </a:rPr>
              <a:t>構</a:t>
            </a:r>
            <a:r>
              <a:rPr sz="1200" spc="-120" dirty="0">
                <a:latin typeface="DFKai-SB"/>
                <a:cs typeface="DFKai-SB"/>
              </a:rPr>
              <a:t>，</a:t>
            </a:r>
            <a:r>
              <a:rPr sz="1200" dirty="0">
                <a:latin typeface="DFKai-SB"/>
                <a:cs typeface="DFKai-SB"/>
              </a:rPr>
              <a:t>綜合客觀測驗與過去現在未來的切身經驗體</a:t>
            </a:r>
            <a:r>
              <a:rPr sz="1200" spc="-120" dirty="0">
                <a:latin typeface="DFKai-SB"/>
                <a:cs typeface="DFKai-SB"/>
              </a:rPr>
              <a:t>會，</a:t>
            </a:r>
            <a:r>
              <a:rPr sz="1200" dirty="0">
                <a:latin typeface="DFKai-SB"/>
                <a:cs typeface="DFKai-SB"/>
              </a:rPr>
              <a:t>探索與發展自己的熱情  與才幹，創造未來生涯發展的願景。</a:t>
            </a:r>
          </a:p>
          <a:p>
            <a:pPr marL="12700" marR="41275" indent="304800" algn="just">
              <a:lnSpc>
                <a:spcPct val="139200"/>
              </a:lnSpc>
              <a:spcBef>
                <a:spcPts val="900"/>
              </a:spcBef>
            </a:pPr>
            <a:r>
              <a:rPr sz="1200" dirty="0">
                <a:latin typeface="DFKai-SB"/>
                <a:cs typeface="DFKai-SB"/>
              </a:rPr>
              <a:t>由於大專學生已經初步選擇精專領域(學系</a:t>
            </a:r>
            <a:r>
              <a:rPr sz="1200" spc="-240" dirty="0">
                <a:latin typeface="DFKai-SB"/>
                <a:cs typeface="DFKai-SB"/>
              </a:rPr>
              <a:t>)，</a:t>
            </a:r>
            <a:r>
              <a:rPr sz="1200" dirty="0">
                <a:latin typeface="DFKai-SB"/>
                <a:cs typeface="DFKai-SB"/>
              </a:rPr>
              <a:t>他們的自我探索重點和尚未選  擇專精領域的國高中生有所不</a:t>
            </a:r>
            <a:r>
              <a:rPr sz="1200" spc="-240" dirty="0">
                <a:latin typeface="DFKai-SB"/>
                <a:cs typeface="DFKai-SB"/>
              </a:rPr>
              <a:t>同。</a:t>
            </a:r>
            <a:r>
              <a:rPr sz="1200" dirty="0" smtClean="0">
                <a:latin typeface="DFKai-SB"/>
                <a:cs typeface="DFKai-SB"/>
              </a:rPr>
              <a:t>他們需要的不是像國高中一樣重新評估所有學系之中哪一個跟自己的特質傾向最相</a:t>
            </a:r>
            <a:r>
              <a:rPr sz="1200" spc="-240" dirty="0" smtClean="0">
                <a:latin typeface="DFKai-SB"/>
                <a:cs typeface="DFKai-SB"/>
              </a:rPr>
              <a:t>應</a:t>
            </a:r>
            <a:r>
              <a:rPr sz="1200" spc="-240" dirty="0">
                <a:latin typeface="DFKai-SB"/>
                <a:cs typeface="DFKai-SB"/>
              </a:rPr>
              <a:t>，</a:t>
            </a:r>
            <a:r>
              <a:rPr sz="1200" dirty="0" smtClean="0">
                <a:latin typeface="DFKai-SB"/>
                <a:cs typeface="DFKai-SB"/>
              </a:rPr>
              <a:t>而是針對目前就讀學系去探究相契合點與差異點究竟何</a:t>
            </a:r>
            <a:r>
              <a:rPr sz="1200" spc="-240" dirty="0" smtClean="0">
                <a:latin typeface="DFKai-SB"/>
                <a:cs typeface="DFKai-SB"/>
              </a:rPr>
              <a:t>在</a:t>
            </a:r>
            <a:r>
              <a:rPr sz="1200" spc="-240" dirty="0">
                <a:latin typeface="DFKai-SB"/>
                <a:cs typeface="DFKai-SB"/>
              </a:rPr>
              <a:t>，</a:t>
            </a:r>
            <a:r>
              <a:rPr sz="1200" dirty="0" smtClean="0">
                <a:latin typeface="DFKai-SB"/>
                <a:cs typeface="DFKai-SB"/>
              </a:rPr>
              <a:t>以及優先針對未來可考慮就業空間去尋找或創造自己的發展方向</a:t>
            </a:r>
            <a:r>
              <a:rPr sz="1200" dirty="0">
                <a:latin typeface="DFKai-SB"/>
                <a:cs typeface="DFKai-SB"/>
              </a:rPr>
              <a:t>。因此，教材設計的特色如下：</a:t>
            </a:r>
          </a:p>
          <a:p>
            <a:pPr marL="551815" marR="78105" indent="-180340">
              <a:lnSpc>
                <a:spcPct val="140000"/>
              </a:lnSpc>
              <a:spcBef>
                <a:spcPts val="860"/>
              </a:spcBef>
            </a:pPr>
            <a:r>
              <a:rPr sz="1200" dirty="0">
                <a:latin typeface="DFKai-SB"/>
                <a:cs typeface="DFKai-SB"/>
              </a:rPr>
              <a:t>1.探索的內涵包含「想要」與「能要」兩個向度，探索的範疇包含過去經  驗、現在生活和未來願景。</a:t>
            </a:r>
          </a:p>
          <a:p>
            <a:pPr>
              <a:lnSpc>
                <a:spcPct val="100000"/>
              </a:lnSpc>
            </a:pPr>
            <a:endParaRPr sz="1250" dirty="0">
              <a:latin typeface="Times New Roman"/>
              <a:cs typeface="Times New Roman"/>
            </a:endParaRPr>
          </a:p>
          <a:p>
            <a:pPr marL="372110">
              <a:lnSpc>
                <a:spcPct val="100000"/>
              </a:lnSpc>
            </a:pPr>
            <a:r>
              <a:rPr sz="1200" dirty="0">
                <a:latin typeface="DFKai-SB"/>
                <a:cs typeface="DFKai-SB"/>
              </a:rPr>
              <a:t>2.探索的方法包含客觀的理性分析、量化評量，以及主觀的體驗敘說。</a:t>
            </a:r>
          </a:p>
          <a:p>
            <a:pPr marL="551815" marR="78105" indent="-180340">
              <a:lnSpc>
                <a:spcPct val="140000"/>
              </a:lnSpc>
              <a:spcBef>
                <a:spcPts val="885"/>
              </a:spcBef>
            </a:pPr>
            <a:r>
              <a:rPr sz="1200" dirty="0">
                <a:latin typeface="DFKai-SB"/>
                <a:cs typeface="DFKai-SB"/>
              </a:rPr>
              <a:t>3.探索的成果包括建立理解自我和職業的認知架構（也就是興趣和技能的  </a:t>
            </a:r>
            <a:r>
              <a:rPr sz="1200" spc="-30" dirty="0">
                <a:latin typeface="DFKai-SB"/>
                <a:cs typeface="DFKai-SB"/>
              </a:rPr>
              <a:t>概念架構）、形成自我認同以及勾勒生涯願景。</a:t>
            </a:r>
            <a:endParaRPr sz="1200" dirty="0">
              <a:latin typeface="DFKai-SB"/>
              <a:cs typeface="DFKai-SB"/>
            </a:endParaRPr>
          </a:p>
          <a:p>
            <a:pPr marL="12700" marR="5080" indent="304800">
              <a:lnSpc>
                <a:spcPct val="139000"/>
              </a:lnSpc>
              <a:spcBef>
                <a:spcPts val="875"/>
              </a:spcBef>
            </a:pPr>
            <a:r>
              <a:rPr sz="1200" spc="-15" dirty="0">
                <a:latin typeface="DFKai-SB"/>
                <a:cs typeface="DFKai-SB"/>
              </a:rPr>
              <a:t>整體而言，將運用客觀測驗以及個人生活經驗的主觀敘說，以協助學生建立  理解架構、形成自我認同、勾勒生涯願景為終極目標。透過回顧學生從過去到現  </a:t>
            </a:r>
            <a:r>
              <a:rPr sz="1200" dirty="0">
                <a:latin typeface="DFKai-SB"/>
                <a:cs typeface="DFKai-SB"/>
              </a:rPr>
              <a:t>在的成長過</a:t>
            </a:r>
            <a:r>
              <a:rPr sz="1200" spc="-145" dirty="0">
                <a:latin typeface="DFKai-SB"/>
                <a:cs typeface="DFKai-SB"/>
              </a:rPr>
              <a:t>程，</a:t>
            </a:r>
            <a:r>
              <a:rPr sz="1200" dirty="0">
                <a:latin typeface="DFKai-SB"/>
                <a:cs typeface="DFKai-SB"/>
              </a:rPr>
              <a:t>所展現之個人能</a:t>
            </a:r>
            <a:r>
              <a:rPr sz="1200" spc="-145" dirty="0">
                <a:latin typeface="DFKai-SB"/>
                <a:cs typeface="DFKai-SB"/>
              </a:rPr>
              <a:t>力、</a:t>
            </a:r>
            <a:r>
              <a:rPr sz="1200" dirty="0">
                <a:latin typeface="DFKai-SB"/>
                <a:cs typeface="DFKai-SB"/>
              </a:rPr>
              <a:t>特</a:t>
            </a:r>
            <a:r>
              <a:rPr sz="1200" spc="-145" dirty="0">
                <a:latin typeface="DFKai-SB"/>
                <a:cs typeface="DFKai-SB"/>
              </a:rPr>
              <a:t>質、</a:t>
            </a:r>
            <a:r>
              <a:rPr sz="1200" dirty="0">
                <a:latin typeface="DFKai-SB"/>
                <a:cs typeface="DFKai-SB"/>
              </a:rPr>
              <a:t>興</a:t>
            </a:r>
            <a:r>
              <a:rPr sz="1200" spc="-120" dirty="0">
                <a:latin typeface="DFKai-SB"/>
                <a:cs typeface="DFKai-SB"/>
              </a:rPr>
              <a:t>趣</a:t>
            </a:r>
            <a:r>
              <a:rPr sz="1200" spc="-145" dirty="0">
                <a:latin typeface="DFKai-SB"/>
                <a:cs typeface="DFKai-SB"/>
              </a:rPr>
              <a:t>、</a:t>
            </a:r>
            <a:r>
              <a:rPr sz="1200" dirty="0">
                <a:latin typeface="DFKai-SB"/>
                <a:cs typeface="DFKai-SB"/>
              </a:rPr>
              <a:t>價</a:t>
            </a:r>
            <a:r>
              <a:rPr sz="1200" spc="-145" dirty="0">
                <a:latin typeface="DFKai-SB"/>
                <a:cs typeface="DFKai-SB"/>
              </a:rPr>
              <a:t>值、</a:t>
            </a:r>
            <a:r>
              <a:rPr sz="1200" dirty="0">
                <a:latin typeface="DFKai-SB"/>
                <a:cs typeface="DFKai-SB"/>
              </a:rPr>
              <a:t>知識與技能等個人熱情、  </a:t>
            </a:r>
            <a:r>
              <a:rPr sz="1200" dirty="0" err="1">
                <a:latin typeface="DFKai-SB"/>
                <a:cs typeface="DFKai-SB"/>
              </a:rPr>
              <a:t>優勢資產，結合職業方向的探索，</a:t>
            </a:r>
            <a:r>
              <a:rPr sz="1200" dirty="0" err="1" smtClean="0">
                <a:latin typeface="DFKai-SB"/>
                <a:cs typeface="DFKai-SB"/>
              </a:rPr>
              <a:t>建立或增強學生處理現實生活中學校科系選</a:t>
            </a:r>
            <a:r>
              <a:rPr sz="1200" spc="-20" dirty="0" err="1" smtClean="0">
                <a:latin typeface="DFKai-SB"/>
                <a:cs typeface="DFKai-SB"/>
              </a:rPr>
              <a:t>擇</a:t>
            </a:r>
            <a:r>
              <a:rPr sz="1200" spc="-20" dirty="0" err="1">
                <a:latin typeface="DFKai-SB"/>
                <a:cs typeface="DFKai-SB"/>
              </a:rPr>
              <a:t>、職業投入、生活管理等現實議題的能力及開創未來可能就業</a:t>
            </a:r>
            <a:r>
              <a:rPr sz="1200" spc="-20" dirty="0">
                <a:latin typeface="DFKai-SB"/>
                <a:cs typeface="DFKai-SB"/>
              </a:rPr>
              <a:t>(生涯)方向。</a:t>
            </a:r>
            <a:r>
              <a:rPr sz="1200" spc="-20" dirty="0" smtClean="0">
                <a:latin typeface="DFKai-SB"/>
                <a:cs typeface="DFKai-SB"/>
              </a:rPr>
              <a:t>另</a:t>
            </a:r>
            <a:r>
              <a:rPr sz="1200" spc="-15" dirty="0" smtClean="0">
                <a:latin typeface="DFKai-SB"/>
                <a:cs typeface="DFKai-SB"/>
              </a:rPr>
              <a:t>外</a:t>
            </a:r>
            <a:r>
              <a:rPr sz="1200" spc="-15" dirty="0">
                <a:latin typeface="DFKai-SB"/>
                <a:cs typeface="DFKai-SB"/>
              </a:rPr>
              <a:t>，</a:t>
            </a:r>
            <a:r>
              <a:rPr sz="1200" spc="-15" dirty="0">
                <a:latin typeface="PMingLiU"/>
                <a:cs typeface="PMingLiU"/>
              </a:rPr>
              <a:t>透過</a:t>
            </a:r>
            <a:r>
              <a:rPr sz="1200" spc="-15" dirty="0">
                <a:latin typeface="DFKai-SB"/>
                <a:cs typeface="DFKai-SB"/>
              </a:rPr>
              <a:t>目前生活型態檢視，瞭解學生將生涯願景落實在生活中的執行力，</a:t>
            </a:r>
            <a:r>
              <a:rPr sz="1200" spc="-15" dirty="0" smtClean="0">
                <a:latin typeface="DFKai-SB"/>
                <a:cs typeface="DFKai-SB"/>
              </a:rPr>
              <a:t>並能協助學生連結過去</a:t>
            </a:r>
            <a:r>
              <a:rPr sz="1200" spc="-15" dirty="0">
                <a:latin typeface="DFKai-SB"/>
                <a:cs typeface="DFKai-SB"/>
              </a:rPr>
              <a:t>、現在與未來，</a:t>
            </a:r>
            <a:r>
              <a:rPr sz="1200" spc="-15" dirty="0" smtClean="0">
                <a:latin typeface="DFKai-SB"/>
                <a:cs typeface="DFKai-SB"/>
              </a:rPr>
              <a:t>進行自我認同統整並能從中去探索自身生命的</a:t>
            </a:r>
            <a:r>
              <a:rPr sz="1200" dirty="0" smtClean="0">
                <a:latin typeface="DFKai-SB"/>
                <a:cs typeface="DFKai-SB"/>
              </a:rPr>
              <a:t>價</a:t>
            </a:r>
            <a:r>
              <a:rPr sz="1200" spc="-220" dirty="0" smtClean="0">
                <a:latin typeface="DFKai-SB"/>
                <a:cs typeface="DFKai-SB"/>
              </a:rPr>
              <a:t>值</a:t>
            </a:r>
            <a:r>
              <a:rPr sz="1200" spc="-220" dirty="0">
                <a:latin typeface="DFKai-SB"/>
                <a:cs typeface="DFKai-SB"/>
              </a:rPr>
              <a:t>、</a:t>
            </a:r>
            <a:r>
              <a:rPr sz="1200" dirty="0">
                <a:latin typeface="DFKai-SB"/>
                <a:cs typeface="DFKai-SB"/>
              </a:rPr>
              <a:t>期許及意</a:t>
            </a:r>
            <a:r>
              <a:rPr sz="1200" spc="-220" dirty="0">
                <a:latin typeface="DFKai-SB"/>
                <a:cs typeface="DFKai-SB"/>
              </a:rPr>
              <a:t>義，</a:t>
            </a:r>
            <a:r>
              <a:rPr sz="1200" dirty="0">
                <a:latin typeface="DFKai-SB"/>
                <a:cs typeface="DFKai-SB"/>
              </a:rPr>
              <a:t>將其融合入個人生涯的規</a:t>
            </a:r>
            <a:r>
              <a:rPr sz="1200" spc="20" dirty="0">
                <a:latin typeface="DFKai-SB"/>
                <a:cs typeface="DFKai-SB"/>
              </a:rPr>
              <a:t>劃</a:t>
            </a:r>
            <a:r>
              <a:rPr sz="1200" dirty="0">
                <a:latin typeface="DFKai-SB"/>
                <a:cs typeface="DFKai-SB"/>
              </a:rPr>
              <a:t>與實</a:t>
            </a:r>
            <a:r>
              <a:rPr sz="1200" spc="-220" dirty="0">
                <a:latin typeface="DFKai-SB"/>
                <a:cs typeface="DFKai-SB"/>
              </a:rPr>
              <a:t>踐，</a:t>
            </a:r>
            <a:r>
              <a:rPr sz="1200" dirty="0">
                <a:latin typeface="DFKai-SB"/>
                <a:cs typeface="DFKai-SB"/>
              </a:rPr>
              <a:t>活出自身的天道與精</a:t>
            </a:r>
            <a:r>
              <a:rPr sz="1200" spc="-120" dirty="0">
                <a:latin typeface="DFKai-SB"/>
                <a:cs typeface="DFKai-SB"/>
              </a:rPr>
              <a:t>彩</a:t>
            </a:r>
            <a:r>
              <a:rPr sz="1200" dirty="0">
                <a:latin typeface="DFKai-SB"/>
                <a:cs typeface="DFKai-SB"/>
              </a:rPr>
              <a:t>。</a:t>
            </a:r>
          </a:p>
        </p:txBody>
      </p:sp>
      <p:sp>
        <p:nvSpPr>
          <p:cNvPr id="3" name="object 3"/>
          <p:cNvSpPr txBox="1"/>
          <p:nvPr/>
        </p:nvSpPr>
        <p:spPr>
          <a:xfrm>
            <a:off x="1130300" y="7860791"/>
            <a:ext cx="5298440" cy="158242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二、自我探索範疇與方法</a:t>
            </a:r>
            <a:endParaRPr sz="1200">
              <a:latin typeface="DFKai-SB"/>
              <a:cs typeface="DFKai-SB"/>
            </a:endParaRPr>
          </a:p>
          <a:p>
            <a:pPr marL="12700" marR="5080" indent="304800" algn="just">
              <a:lnSpc>
                <a:spcPct val="139200"/>
              </a:lnSpc>
              <a:spcBef>
                <a:spcPts val="900"/>
              </a:spcBef>
            </a:pPr>
            <a:r>
              <a:rPr sz="1200" spc="-20" dirty="0">
                <a:latin typeface="DFKai-SB"/>
                <a:cs typeface="DFKai-SB"/>
              </a:rPr>
              <a:t>自我探索以個人「想要」與「能要」二個向度為主要探索範疇，本教材以志  </a:t>
            </a:r>
            <a:r>
              <a:rPr sz="1200" dirty="0">
                <a:latin typeface="DFKai-SB"/>
                <a:cs typeface="DFKai-SB"/>
              </a:rPr>
              <a:t>趣熱情作為個</a:t>
            </a:r>
            <a:r>
              <a:rPr sz="1200" spc="-100" dirty="0">
                <a:latin typeface="DFKai-SB"/>
                <a:cs typeface="DFKai-SB"/>
              </a:rPr>
              <a:t>人</a:t>
            </a:r>
            <a:r>
              <a:rPr sz="1200" dirty="0">
                <a:latin typeface="DFKai-SB"/>
                <a:cs typeface="DFKai-SB"/>
              </a:rPr>
              <a:t>「想要</a:t>
            </a:r>
            <a:r>
              <a:rPr sz="1200" spc="-100" dirty="0">
                <a:latin typeface="DFKai-SB"/>
                <a:cs typeface="DFKai-SB"/>
              </a:rPr>
              <a:t>」</a:t>
            </a:r>
            <a:r>
              <a:rPr sz="1200" dirty="0">
                <a:latin typeface="DFKai-SB"/>
                <a:cs typeface="DFKai-SB"/>
              </a:rPr>
              <a:t>的探索方</a:t>
            </a:r>
            <a:r>
              <a:rPr sz="1200" spc="-50" dirty="0">
                <a:latin typeface="DFKai-SB"/>
                <a:cs typeface="DFKai-SB"/>
              </a:rPr>
              <a:t>向，</a:t>
            </a:r>
            <a:r>
              <a:rPr sz="1200" dirty="0">
                <a:latin typeface="DFKai-SB"/>
                <a:cs typeface="DFKai-SB"/>
              </a:rPr>
              <a:t>使用個人偏</a:t>
            </a:r>
            <a:r>
              <a:rPr sz="1200" spc="-50" dirty="0">
                <a:latin typeface="DFKai-SB"/>
                <a:cs typeface="DFKai-SB"/>
              </a:rPr>
              <a:t>好、</a:t>
            </a:r>
            <a:r>
              <a:rPr sz="1200" dirty="0">
                <a:latin typeface="DFKai-SB"/>
                <a:cs typeface="DFKai-SB"/>
              </a:rPr>
              <a:t>及看重或在意之</a:t>
            </a:r>
            <a:r>
              <a:rPr sz="1200" spc="-50" dirty="0">
                <a:latin typeface="DFKai-SB"/>
                <a:cs typeface="DFKai-SB"/>
              </a:rPr>
              <a:t>事，</a:t>
            </a:r>
            <a:r>
              <a:rPr sz="1200" dirty="0">
                <a:latin typeface="DFKai-SB"/>
                <a:cs typeface="DFKai-SB"/>
              </a:rPr>
              <a:t>作為  檢視指</a:t>
            </a:r>
            <a:r>
              <a:rPr sz="1200" spc="-50" dirty="0">
                <a:latin typeface="DFKai-SB"/>
                <a:cs typeface="DFKai-SB"/>
              </a:rPr>
              <a:t>標，</a:t>
            </a:r>
            <a:r>
              <a:rPr sz="1200" dirty="0">
                <a:latin typeface="DFKai-SB"/>
                <a:cs typeface="DFKai-SB"/>
              </a:rPr>
              <a:t>諸如職業興</a:t>
            </a:r>
            <a:r>
              <a:rPr sz="1200" spc="-50" dirty="0">
                <a:latin typeface="DFKai-SB"/>
                <a:cs typeface="DFKai-SB"/>
              </a:rPr>
              <a:t>趣、</a:t>
            </a:r>
            <a:r>
              <a:rPr sz="1200" dirty="0">
                <a:latin typeface="DFKai-SB"/>
                <a:cs typeface="DFKai-SB"/>
              </a:rPr>
              <a:t>工作價值</a:t>
            </a:r>
            <a:r>
              <a:rPr sz="1200" spc="-50" dirty="0">
                <a:latin typeface="DFKai-SB"/>
                <a:cs typeface="DFKai-SB"/>
              </a:rPr>
              <a:t>觀；</a:t>
            </a:r>
            <a:r>
              <a:rPr sz="1200" dirty="0">
                <a:latin typeface="DFKai-SB"/>
                <a:cs typeface="DFKai-SB"/>
              </a:rPr>
              <a:t>以才幹資產作為個</a:t>
            </a:r>
            <a:r>
              <a:rPr sz="1200" spc="-100" dirty="0">
                <a:latin typeface="DFKai-SB"/>
                <a:cs typeface="DFKai-SB"/>
              </a:rPr>
              <a:t>人</a:t>
            </a:r>
            <a:r>
              <a:rPr sz="1200" dirty="0">
                <a:latin typeface="DFKai-SB"/>
                <a:cs typeface="DFKai-SB"/>
              </a:rPr>
              <a:t>「能要</a:t>
            </a:r>
            <a:r>
              <a:rPr sz="1200" spc="-100" dirty="0">
                <a:latin typeface="DFKai-SB"/>
                <a:cs typeface="DFKai-SB"/>
              </a:rPr>
              <a:t>」</a:t>
            </a:r>
            <a:r>
              <a:rPr sz="1200" dirty="0">
                <a:latin typeface="DFKai-SB"/>
                <a:cs typeface="DFKai-SB"/>
              </a:rPr>
              <a:t>的探索方  </a:t>
            </a:r>
            <a:r>
              <a:rPr sz="1200" spc="-50" dirty="0">
                <a:latin typeface="DFKai-SB"/>
                <a:cs typeface="DFKai-SB"/>
              </a:rPr>
              <a:t>向，</a:t>
            </a:r>
            <a:r>
              <a:rPr sz="1200" dirty="0">
                <a:latin typeface="DFKai-SB"/>
                <a:cs typeface="DFKai-SB"/>
              </a:rPr>
              <a:t>使用個人所具備及勝任之知</a:t>
            </a:r>
            <a:r>
              <a:rPr sz="1200" spc="-50" dirty="0">
                <a:latin typeface="DFKai-SB"/>
                <a:cs typeface="DFKai-SB"/>
              </a:rPr>
              <a:t>識、</a:t>
            </a:r>
            <a:r>
              <a:rPr sz="1200" dirty="0">
                <a:latin typeface="DFKai-SB"/>
                <a:cs typeface="DFKai-SB"/>
              </a:rPr>
              <a:t>技</a:t>
            </a:r>
            <a:r>
              <a:rPr sz="1200" spc="-50" dirty="0">
                <a:latin typeface="DFKai-SB"/>
                <a:cs typeface="DFKai-SB"/>
              </a:rPr>
              <a:t>能，</a:t>
            </a:r>
            <a:r>
              <a:rPr sz="1200" dirty="0">
                <a:latin typeface="DFKai-SB"/>
                <a:cs typeface="DFKai-SB"/>
              </a:rPr>
              <a:t>作為檢視指</a:t>
            </a:r>
            <a:r>
              <a:rPr sz="1200" spc="-50" dirty="0">
                <a:latin typeface="DFKai-SB"/>
                <a:cs typeface="DFKai-SB"/>
              </a:rPr>
              <a:t>標，</a:t>
            </a:r>
            <a:r>
              <a:rPr sz="1200" dirty="0">
                <a:latin typeface="DFKai-SB"/>
                <a:cs typeface="DFKai-SB"/>
              </a:rPr>
              <a:t>諸如知識測</a:t>
            </a:r>
            <a:r>
              <a:rPr sz="1200" spc="-50" dirty="0">
                <a:latin typeface="DFKai-SB"/>
                <a:cs typeface="DFKai-SB"/>
              </a:rPr>
              <a:t>驗、</a:t>
            </a:r>
            <a:r>
              <a:rPr sz="1200" dirty="0">
                <a:latin typeface="DFKai-SB"/>
                <a:cs typeface="DFKai-SB"/>
              </a:rPr>
              <a:t>技能  測驗，如下列所示。</a:t>
            </a:r>
            <a:endParaRPr sz="1200">
              <a:latin typeface="DFKai-SB"/>
              <a:cs typeface="DFKai-SB"/>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08888" y="1142987"/>
          <a:ext cx="5535173" cy="7644376"/>
        </p:xfrm>
        <a:graphic>
          <a:graphicData uri="http://schemas.openxmlformats.org/drawingml/2006/table">
            <a:tbl>
              <a:tblPr firstRow="1" bandRow="1">
                <a:tableStyleId>{2D5ABB26-0587-4C30-8999-92F81FD0307C}</a:tableStyleId>
              </a:tblPr>
              <a:tblGrid>
                <a:gridCol w="852423"/>
                <a:gridCol w="4682750"/>
              </a:tblGrid>
              <a:tr h="417582">
                <a:tc gridSpan="2">
                  <a:txBody>
                    <a:bodyPr/>
                    <a:lstStyle/>
                    <a:p>
                      <a:pPr marL="3810" algn="ctr">
                        <a:lnSpc>
                          <a:spcPct val="100000"/>
                        </a:lnSpc>
                        <a:spcBef>
                          <a:spcPts val="484"/>
                        </a:spcBef>
                      </a:pPr>
                      <a:r>
                        <a:rPr sz="1600" b="1" spc="-5" dirty="0">
                          <a:latin typeface="DFKai-SB"/>
                          <a:cs typeface="DFKai-SB"/>
                        </a:rPr>
                        <a:t>社會型(Social)</a:t>
                      </a:r>
                      <a:endParaRPr sz="16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2DBDB"/>
                    </a:solidFill>
                  </a:tcPr>
                </a:tc>
                <a:tc hMerge="1">
                  <a:txBody>
                    <a:bodyPr/>
                    <a:lstStyle/>
                    <a:p>
                      <a:endParaRPr/>
                    </a:p>
                  </a:txBody>
                  <a:tcPr marL="0" marR="0" marT="0" marB="0"/>
                </a:tc>
              </a:tr>
              <a:tr h="326135">
                <a:tc>
                  <a:txBody>
                    <a:bodyPr/>
                    <a:lstStyle/>
                    <a:p>
                      <a:pPr marL="66675">
                        <a:lnSpc>
                          <a:spcPct val="100000"/>
                        </a:lnSpc>
                        <a:spcBef>
                          <a:spcPts val="120"/>
                        </a:spcBef>
                      </a:pPr>
                      <a:r>
                        <a:rPr sz="1200" b="1" spc="-5" dirty="0">
                          <a:latin typeface="DFKai-SB"/>
                          <a:cs typeface="DFKai-SB"/>
                        </a:rPr>
                        <a:t>活動偏好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cap="flat" cmpd="sng" algn="ctr">
                      <a:solidFill>
                        <a:srgbClr val="000000"/>
                      </a:solidFill>
                      <a:prstDash val="solid"/>
                      <a:round/>
                      <a:headEnd type="none" w="med" len="med"/>
                      <a:tailEnd type="none" w="med" len="med"/>
                    </a:lnT>
                    <a:lnB w="6096">
                      <a:solidFill>
                        <a:srgbClr val="000000"/>
                      </a:solidFill>
                      <a:prstDash val="solid"/>
                    </a:lnB>
                  </a:tcPr>
                </a:tc>
                <a:tc>
                  <a:txBody>
                    <a:bodyPr/>
                    <a:lstStyle/>
                    <a:p>
                      <a:pPr marL="67945">
                        <a:lnSpc>
                          <a:spcPct val="100000"/>
                        </a:lnSpc>
                        <a:spcBef>
                          <a:spcPts val="120"/>
                        </a:spcBef>
                      </a:pPr>
                      <a:r>
                        <a:rPr sz="1200" dirty="0">
                          <a:latin typeface="DFKai-SB"/>
                          <a:cs typeface="DFKai-SB"/>
                        </a:rPr>
                        <a:t>偏好人際互動、教導協助與心靈成長，會關心自己和別人的感受。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79248">
                      <a:solidFill>
                        <a:srgbClr val="F2DBDB"/>
                      </a:solidFill>
                      <a:prstDash val="solid"/>
                    </a:lnT>
                    <a:lnB w="6096">
                      <a:solidFill>
                        <a:srgbClr val="000000"/>
                      </a:solidFill>
                      <a:prstDash val="solid"/>
                    </a:lnB>
                  </a:tcPr>
                </a:tc>
              </a:tr>
              <a:tr h="536441">
                <a:tc>
                  <a:txBody>
                    <a:bodyPr/>
                    <a:lstStyle/>
                    <a:p>
                      <a:pPr marL="66675" marR="161925">
                        <a:lnSpc>
                          <a:spcPct val="108300"/>
                        </a:lnSpc>
                        <a:spcBef>
                          <a:spcPts val="335"/>
                        </a:spcBef>
                      </a:pPr>
                      <a:r>
                        <a:rPr sz="1200" b="1" dirty="0">
                          <a:latin typeface="DFKai-SB"/>
                          <a:cs typeface="DFKai-SB"/>
                        </a:rPr>
                        <a:t>常見生涯  </a:t>
                      </a:r>
                      <a:r>
                        <a:rPr sz="1200" b="1" spc="-5" dirty="0">
                          <a:latin typeface="DFKai-SB"/>
                          <a:cs typeface="DFKai-SB"/>
                        </a:rPr>
                        <a:t>主題</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7945" marR="59055">
                        <a:lnSpc>
                          <a:spcPct val="108300"/>
                        </a:lnSpc>
                        <a:spcBef>
                          <a:spcPts val="335"/>
                        </a:spcBef>
                      </a:pPr>
                      <a:r>
                        <a:rPr sz="1200" dirty="0">
                          <a:latin typeface="DFKai-SB"/>
                          <a:cs typeface="DFKai-SB"/>
                        </a:rPr>
                        <a:t>重視倫理價</a:t>
                      </a:r>
                      <a:r>
                        <a:rPr sz="1200" spc="-50" dirty="0">
                          <a:latin typeface="DFKai-SB"/>
                          <a:cs typeface="DFKai-SB"/>
                        </a:rPr>
                        <a:t>值、</a:t>
                      </a:r>
                      <a:r>
                        <a:rPr sz="1200" dirty="0">
                          <a:latin typeface="DFKai-SB"/>
                          <a:cs typeface="DFKai-SB"/>
                        </a:rPr>
                        <a:t>人類福祉與服務奉</a:t>
                      </a:r>
                      <a:r>
                        <a:rPr sz="1200" spc="-25" dirty="0">
                          <a:latin typeface="DFKai-SB"/>
                          <a:cs typeface="DFKai-SB"/>
                        </a:rPr>
                        <a:t>獻</a:t>
                      </a:r>
                      <a:r>
                        <a:rPr sz="1200" spc="-50" dirty="0">
                          <a:latin typeface="DFKai-SB"/>
                          <a:cs typeface="DFKai-SB"/>
                        </a:rPr>
                        <a:t>。</a:t>
                      </a:r>
                      <a:r>
                        <a:rPr sz="1200" dirty="0">
                          <a:latin typeface="DFKai-SB"/>
                          <a:cs typeface="DFKai-SB"/>
                        </a:rPr>
                        <a:t>為實</a:t>
                      </a:r>
                      <a:r>
                        <a:rPr sz="1200" spc="20" dirty="0">
                          <a:latin typeface="DFKai-SB"/>
                          <a:cs typeface="DFKai-SB"/>
                        </a:rPr>
                        <a:t>現</a:t>
                      </a:r>
                      <a:r>
                        <a:rPr sz="1200" dirty="0">
                          <a:latin typeface="DFKai-SB"/>
                          <a:cs typeface="DFKai-SB"/>
                        </a:rPr>
                        <a:t>價</a:t>
                      </a:r>
                      <a:r>
                        <a:rPr sz="1200" spc="-50" dirty="0">
                          <a:latin typeface="DFKai-SB"/>
                          <a:cs typeface="DFKai-SB"/>
                        </a:rPr>
                        <a:t>值，</a:t>
                      </a:r>
                      <a:r>
                        <a:rPr sz="1200" dirty="0">
                          <a:latin typeface="DFKai-SB"/>
                          <a:cs typeface="DFKai-SB"/>
                        </a:rPr>
                        <a:t>會積極而堅定地  投入社群，與社會接觸。喜歡主動親近他人、社會適應能力強。</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603503">
                <a:tc>
                  <a:txBody>
                    <a:bodyPr/>
                    <a:lstStyle/>
                    <a:p>
                      <a:pPr marL="66675" marR="161925">
                        <a:lnSpc>
                          <a:spcPct val="108300"/>
                        </a:lnSpc>
                        <a:spcBef>
                          <a:spcPts val="600"/>
                        </a:spcBef>
                      </a:pPr>
                      <a:r>
                        <a:rPr sz="1200" b="1" dirty="0">
                          <a:latin typeface="DFKai-SB"/>
                          <a:cs typeface="DFKai-SB"/>
                        </a:rPr>
                        <a:t>常見人格  </a:t>
                      </a:r>
                      <a:r>
                        <a:rPr sz="1200" b="1" spc="-5" dirty="0">
                          <a:latin typeface="DFKai-SB"/>
                          <a:cs typeface="DFKai-SB"/>
                        </a:rPr>
                        <a:t>傾向</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7945">
                        <a:lnSpc>
                          <a:spcPts val="1370"/>
                        </a:lnSpc>
                      </a:pPr>
                      <a:r>
                        <a:rPr sz="1200" dirty="0">
                          <a:latin typeface="DFKai-SB"/>
                          <a:cs typeface="DFKai-SB"/>
                        </a:rPr>
                        <a:t>此種人具有合作、友善、慷慨仁慈、樂於助人、受人歡迎、理想化、</a:t>
                      </a:r>
                      <a:endParaRPr sz="1200">
                        <a:latin typeface="DFKai-SB"/>
                        <a:cs typeface="DFKai-SB"/>
                      </a:endParaRPr>
                    </a:p>
                    <a:p>
                      <a:pPr marL="67945" marR="59055">
                        <a:lnSpc>
                          <a:spcPct val="108300"/>
                        </a:lnSpc>
                        <a:spcBef>
                          <a:spcPts val="25"/>
                        </a:spcBef>
                      </a:pPr>
                      <a:r>
                        <a:rPr sz="1200" dirty="0">
                          <a:latin typeface="DFKai-SB"/>
                          <a:cs typeface="DFKai-SB"/>
                        </a:rPr>
                        <a:t>負</a:t>
                      </a:r>
                      <a:r>
                        <a:rPr sz="1200" spc="-25" dirty="0">
                          <a:latin typeface="DFKai-SB"/>
                          <a:cs typeface="DFKai-SB"/>
                        </a:rPr>
                        <a:t>責、</a:t>
                      </a:r>
                      <a:r>
                        <a:rPr sz="1200" dirty="0">
                          <a:latin typeface="DFKai-SB"/>
                          <a:cs typeface="DFKai-SB"/>
                        </a:rPr>
                        <a:t>善社</a:t>
                      </a:r>
                      <a:r>
                        <a:rPr sz="1200" spc="-25" dirty="0">
                          <a:latin typeface="DFKai-SB"/>
                          <a:cs typeface="DFKai-SB"/>
                        </a:rPr>
                        <a:t>交、</a:t>
                      </a:r>
                      <a:r>
                        <a:rPr sz="1200" dirty="0">
                          <a:latin typeface="DFKai-SB"/>
                          <a:cs typeface="DFKai-SB"/>
                        </a:rPr>
                        <a:t>圓</a:t>
                      </a:r>
                      <a:r>
                        <a:rPr sz="1200" spc="-25" dirty="0">
                          <a:latin typeface="DFKai-SB"/>
                          <a:cs typeface="DFKai-SB"/>
                        </a:rPr>
                        <a:t>滑、</a:t>
                      </a:r>
                      <a:r>
                        <a:rPr sz="1200" dirty="0">
                          <a:latin typeface="DFKai-SB"/>
                          <a:cs typeface="DFKai-SB"/>
                        </a:rPr>
                        <a:t>善解人</a:t>
                      </a:r>
                      <a:r>
                        <a:rPr sz="1200" spc="-25" dirty="0">
                          <a:latin typeface="DFKai-SB"/>
                          <a:cs typeface="DFKai-SB"/>
                        </a:rPr>
                        <a:t>意、</a:t>
                      </a:r>
                      <a:r>
                        <a:rPr sz="1200" dirty="0">
                          <a:latin typeface="DFKai-SB"/>
                          <a:cs typeface="DFKai-SB"/>
                        </a:rPr>
                        <a:t>具表達力與說服</a:t>
                      </a:r>
                      <a:r>
                        <a:rPr sz="1200" spc="-25" dirty="0">
                          <a:latin typeface="DFKai-SB"/>
                          <a:cs typeface="DFKai-SB"/>
                        </a:rPr>
                        <a:t>力、</a:t>
                      </a:r>
                      <a:r>
                        <a:rPr sz="1200" dirty="0">
                          <a:latin typeface="DFKai-SB"/>
                          <a:cs typeface="DFKai-SB"/>
                        </a:rPr>
                        <a:t>富洞察力的特  徵。</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451110">
                <a:tc>
                  <a:txBody>
                    <a:bodyPr/>
                    <a:lstStyle/>
                    <a:p>
                      <a:pPr marL="66675">
                        <a:lnSpc>
                          <a:spcPct val="100000"/>
                        </a:lnSpc>
                        <a:spcBef>
                          <a:spcPts val="885"/>
                        </a:spcBef>
                      </a:pPr>
                      <a:r>
                        <a:rPr sz="1200" b="1" spc="-5" dirty="0">
                          <a:latin typeface="DFKai-SB"/>
                          <a:cs typeface="DFKai-SB"/>
                        </a:rPr>
                        <a:t>環境資料</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7945" marR="1552575">
                        <a:lnSpc>
                          <a:spcPct val="108300"/>
                        </a:lnSpc>
                      </a:pPr>
                      <a:r>
                        <a:rPr sz="1200" dirty="0">
                          <a:latin typeface="DFKai-SB"/>
                          <a:cs typeface="DFKai-SB"/>
                        </a:rPr>
                        <a:t>典型職業：諮商師、神職人員、大學/專教師  典型學系：輔導與諮商、特殊教育、職能治療</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51103">
                <a:tc gridSpan="2">
                  <a:txBody>
                    <a:bodyPr/>
                    <a:lstStyle/>
                    <a:p>
                      <a:pPr marL="1746250">
                        <a:lnSpc>
                          <a:spcPct val="100000"/>
                        </a:lnSpc>
                        <a:spcBef>
                          <a:spcPts val="605"/>
                        </a:spcBef>
                      </a:pPr>
                      <a:r>
                        <a:rPr sz="1600" b="1" spc="-5" dirty="0">
                          <a:latin typeface="DFKai-SB"/>
                          <a:cs typeface="DFKai-SB"/>
                        </a:rPr>
                        <a:t>企業型(Enterprising)</a:t>
                      </a:r>
                      <a:endParaRPr sz="1600">
                        <a:latin typeface="DFKai-SB"/>
                        <a:cs typeface="DFKai-SB"/>
                      </a:endParaRPr>
                    </a:p>
                  </a:txBody>
                  <a:tcPr marL="0" marR="0" marT="0" marB="0">
                    <a:lnL w="6096">
                      <a:solidFill>
                        <a:srgbClr val="000000"/>
                      </a:solidFill>
                      <a:prstDash val="solid"/>
                    </a:lnL>
                    <a:lnR w="6108">
                      <a:solidFill>
                        <a:srgbClr val="595958"/>
                      </a:solidFill>
                      <a:prstDash val="solid"/>
                    </a:lnR>
                    <a:lnT w="6096">
                      <a:solidFill>
                        <a:srgbClr val="000000"/>
                      </a:solidFill>
                      <a:prstDash val="solid"/>
                    </a:lnT>
                    <a:lnB w="6096">
                      <a:solidFill>
                        <a:srgbClr val="000000"/>
                      </a:solidFill>
                      <a:prstDash val="solid"/>
                    </a:lnB>
                    <a:solidFill>
                      <a:srgbClr val="EAF1DD"/>
                    </a:solidFill>
                  </a:tcPr>
                </a:tc>
                <a:tc hMerge="1">
                  <a:txBody>
                    <a:bodyPr/>
                    <a:lstStyle/>
                    <a:p>
                      <a:endParaRPr/>
                    </a:p>
                  </a:txBody>
                  <a:tcPr marL="0" marR="0" marT="0" marB="0"/>
                </a:tc>
              </a:tr>
              <a:tr h="381000">
                <a:tc>
                  <a:txBody>
                    <a:bodyPr/>
                    <a:lstStyle/>
                    <a:p>
                      <a:pPr marL="66675">
                        <a:lnSpc>
                          <a:spcPct val="100000"/>
                        </a:lnSpc>
                        <a:spcBef>
                          <a:spcPts val="620"/>
                        </a:spcBef>
                      </a:pPr>
                      <a:r>
                        <a:rPr sz="1200" b="1" spc="-5" dirty="0">
                          <a:latin typeface="DFKai-SB"/>
                          <a:cs typeface="DFKai-SB"/>
                        </a:rPr>
                        <a:t>活動偏好</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096">
                      <a:solidFill>
                        <a:srgbClr val="000000"/>
                      </a:solidFill>
                      <a:prstDash val="solid"/>
                    </a:lnT>
                    <a:lnB w="6096">
                      <a:solidFill>
                        <a:srgbClr val="000000"/>
                      </a:solidFill>
                      <a:prstDash val="solid"/>
                    </a:lnB>
                  </a:tcPr>
                </a:tc>
                <a:tc>
                  <a:txBody>
                    <a:bodyPr/>
                    <a:lstStyle/>
                    <a:p>
                      <a:pPr marL="64769">
                        <a:lnSpc>
                          <a:spcPct val="100000"/>
                        </a:lnSpc>
                        <a:spcBef>
                          <a:spcPts val="620"/>
                        </a:spcBef>
                      </a:pPr>
                      <a:r>
                        <a:rPr sz="1200" dirty="0">
                          <a:latin typeface="DFKai-SB"/>
                          <a:cs typeface="DFKai-SB"/>
                        </a:rPr>
                        <a:t>偏好影響組織或他人、追求成就表現。</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096">
                      <a:solidFill>
                        <a:srgbClr val="000000"/>
                      </a:solidFill>
                      <a:prstDash val="solid"/>
                    </a:lnT>
                    <a:lnB w="6096">
                      <a:solidFill>
                        <a:srgbClr val="000000"/>
                      </a:solidFill>
                      <a:prstDash val="solid"/>
                    </a:lnB>
                  </a:tcPr>
                </a:tc>
              </a:tr>
              <a:tr h="600449">
                <a:tc>
                  <a:txBody>
                    <a:bodyPr/>
                    <a:lstStyle/>
                    <a:p>
                      <a:pPr marL="66675" marR="161925">
                        <a:lnSpc>
                          <a:spcPct val="108300"/>
                        </a:lnSpc>
                        <a:spcBef>
                          <a:spcPts val="600"/>
                        </a:spcBef>
                      </a:pPr>
                      <a:r>
                        <a:rPr sz="1200" b="1" dirty="0">
                          <a:latin typeface="DFKai-SB"/>
                          <a:cs typeface="DFKai-SB"/>
                        </a:rPr>
                        <a:t>常見生涯  </a:t>
                      </a:r>
                      <a:r>
                        <a:rPr sz="1200" b="1" spc="-5" dirty="0">
                          <a:latin typeface="DFKai-SB"/>
                          <a:cs typeface="DFKai-SB"/>
                        </a:rPr>
                        <a:t>主題</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096">
                      <a:solidFill>
                        <a:srgbClr val="000000"/>
                      </a:solidFill>
                      <a:prstDash val="solid"/>
                    </a:lnT>
                    <a:lnB w="6108">
                      <a:solidFill>
                        <a:srgbClr val="000000"/>
                      </a:solidFill>
                      <a:prstDash val="solid"/>
                    </a:lnB>
                  </a:tcPr>
                </a:tc>
                <a:tc>
                  <a:txBody>
                    <a:bodyPr/>
                    <a:lstStyle/>
                    <a:p>
                      <a:pPr marL="64769">
                        <a:lnSpc>
                          <a:spcPts val="1370"/>
                        </a:lnSpc>
                      </a:pPr>
                      <a:r>
                        <a:rPr sz="1200" spc="-10" dirty="0">
                          <a:latin typeface="DFKai-SB"/>
                          <a:cs typeface="DFKai-SB"/>
                        </a:rPr>
                        <a:t>重視個人的成就表現與社會酬賞。為了尋求獎賞與認可，會追求掌控</a:t>
                      </a:r>
                      <a:endParaRPr sz="1200">
                        <a:latin typeface="DFKai-SB"/>
                        <a:cs typeface="DFKai-SB"/>
                      </a:endParaRPr>
                    </a:p>
                    <a:p>
                      <a:pPr marL="64769" marR="55880">
                        <a:lnSpc>
                          <a:spcPct val="108300"/>
                        </a:lnSpc>
                      </a:pPr>
                      <a:r>
                        <a:rPr sz="1200" spc="-10" dirty="0">
                          <a:latin typeface="DFKai-SB"/>
                          <a:cs typeface="DFKai-SB"/>
                        </a:rPr>
                        <a:t>感與影響力，喜歡領導與影響他人，不喜歡被監督或約束。較傾向享  </a:t>
                      </a:r>
                      <a:r>
                        <a:rPr sz="1200" dirty="0">
                          <a:latin typeface="DFKai-SB"/>
                          <a:cs typeface="DFKai-SB"/>
                        </a:rPr>
                        <a:t>樂主義、愛好自由、競爭與冒險，環境適應能力強。</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096">
                      <a:solidFill>
                        <a:srgbClr val="000000"/>
                      </a:solidFill>
                      <a:prstDash val="solid"/>
                    </a:lnT>
                    <a:lnB w="6108">
                      <a:solidFill>
                        <a:srgbClr val="000000"/>
                      </a:solidFill>
                      <a:prstDash val="solid"/>
                    </a:lnB>
                  </a:tcPr>
                </a:tc>
              </a:tr>
              <a:tr h="603504">
                <a:tc>
                  <a:txBody>
                    <a:bodyPr/>
                    <a:lstStyle/>
                    <a:p>
                      <a:pPr marL="66675" marR="161925">
                        <a:lnSpc>
                          <a:spcPct val="108300"/>
                        </a:lnSpc>
                        <a:spcBef>
                          <a:spcPts val="600"/>
                        </a:spcBef>
                      </a:pPr>
                      <a:r>
                        <a:rPr sz="1200" b="1" dirty="0">
                          <a:latin typeface="DFKai-SB"/>
                          <a:cs typeface="DFKai-SB"/>
                        </a:rPr>
                        <a:t>常見人格  </a:t>
                      </a:r>
                      <a:r>
                        <a:rPr sz="1200" b="1" spc="-5" dirty="0">
                          <a:latin typeface="DFKai-SB"/>
                          <a:cs typeface="DFKai-SB"/>
                        </a:rPr>
                        <a:t>傾向</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108">
                      <a:solidFill>
                        <a:srgbClr val="000000"/>
                      </a:solidFill>
                      <a:prstDash val="solid"/>
                    </a:lnT>
                    <a:lnB w="6108">
                      <a:solidFill>
                        <a:srgbClr val="000000"/>
                      </a:solidFill>
                      <a:prstDash val="solid"/>
                    </a:lnB>
                  </a:tcPr>
                </a:tc>
                <a:tc>
                  <a:txBody>
                    <a:bodyPr/>
                    <a:lstStyle/>
                    <a:p>
                      <a:pPr marL="64769">
                        <a:lnSpc>
                          <a:spcPts val="1390"/>
                        </a:lnSpc>
                      </a:pPr>
                      <a:r>
                        <a:rPr sz="1200" spc="-10" dirty="0">
                          <a:latin typeface="DFKai-SB"/>
                          <a:cs typeface="DFKai-SB"/>
                        </a:rPr>
                        <a:t>此種人具有愛冒險、精力充沛、野心大、競爭心盛、獨立、果斷、衝</a:t>
                      </a:r>
                      <a:endParaRPr sz="1200">
                        <a:latin typeface="DFKai-SB"/>
                        <a:cs typeface="DFKai-SB"/>
                      </a:endParaRPr>
                    </a:p>
                    <a:p>
                      <a:pPr marL="64769" marR="59055">
                        <a:lnSpc>
                          <a:spcPct val="108300"/>
                        </a:lnSpc>
                      </a:pPr>
                      <a:r>
                        <a:rPr sz="1200" spc="-25" dirty="0">
                          <a:latin typeface="DFKai-SB"/>
                          <a:cs typeface="DFKai-SB"/>
                        </a:rPr>
                        <a:t>動、</a:t>
                      </a:r>
                      <a:r>
                        <a:rPr sz="1200" dirty="0">
                          <a:latin typeface="DFKai-SB"/>
                          <a:cs typeface="DFKai-SB"/>
                        </a:rPr>
                        <a:t>樂</a:t>
                      </a:r>
                      <a:r>
                        <a:rPr sz="1200" spc="-25" dirty="0">
                          <a:latin typeface="DFKai-SB"/>
                          <a:cs typeface="DFKai-SB"/>
                        </a:rPr>
                        <a:t>觀、</a:t>
                      </a:r>
                      <a:r>
                        <a:rPr sz="1200" dirty="0">
                          <a:latin typeface="DFKai-SB"/>
                          <a:cs typeface="DFKai-SB"/>
                        </a:rPr>
                        <a:t>自</a:t>
                      </a:r>
                      <a:r>
                        <a:rPr sz="1200" spc="-25" dirty="0">
                          <a:latin typeface="DFKai-SB"/>
                          <a:cs typeface="DFKai-SB"/>
                        </a:rPr>
                        <a:t>信、</a:t>
                      </a:r>
                      <a:r>
                        <a:rPr sz="1200" dirty="0">
                          <a:latin typeface="DFKai-SB"/>
                          <a:cs typeface="DFKai-SB"/>
                        </a:rPr>
                        <a:t>追求享</a:t>
                      </a:r>
                      <a:r>
                        <a:rPr sz="1200" spc="-25" dirty="0">
                          <a:latin typeface="DFKai-SB"/>
                          <a:cs typeface="DFKai-SB"/>
                        </a:rPr>
                        <a:t>樂、</a:t>
                      </a:r>
                      <a:r>
                        <a:rPr sz="1200" dirty="0">
                          <a:latin typeface="DFKai-SB"/>
                          <a:cs typeface="DFKai-SB"/>
                        </a:rPr>
                        <a:t>善於社交與遊說</a:t>
                      </a:r>
                      <a:r>
                        <a:rPr sz="1200" spc="-25" dirty="0">
                          <a:latin typeface="DFKai-SB"/>
                          <a:cs typeface="DFKai-SB"/>
                        </a:rPr>
                        <a:t>、</a:t>
                      </a:r>
                      <a:r>
                        <a:rPr sz="1200" dirty="0">
                          <a:latin typeface="DFKai-SB"/>
                          <a:cs typeface="DFKai-SB"/>
                        </a:rPr>
                        <a:t>喜歡獲取他人注意與  知名度等特徵。</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108">
                      <a:solidFill>
                        <a:srgbClr val="000000"/>
                      </a:solidFill>
                      <a:prstDash val="solid"/>
                    </a:lnT>
                    <a:lnB w="6108">
                      <a:solidFill>
                        <a:srgbClr val="000000"/>
                      </a:solidFill>
                      <a:prstDash val="solid"/>
                    </a:lnB>
                  </a:tcPr>
                </a:tc>
              </a:tr>
              <a:tr h="402335">
                <a:tc>
                  <a:txBody>
                    <a:bodyPr/>
                    <a:lstStyle/>
                    <a:p>
                      <a:pPr marL="66675">
                        <a:lnSpc>
                          <a:spcPct val="100000"/>
                        </a:lnSpc>
                        <a:spcBef>
                          <a:spcPts val="695"/>
                        </a:spcBef>
                      </a:pPr>
                      <a:r>
                        <a:rPr sz="1200" b="1" spc="-5" dirty="0">
                          <a:latin typeface="DFKai-SB"/>
                          <a:cs typeface="DFKai-SB"/>
                        </a:rPr>
                        <a:t>環境資料</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108">
                      <a:solidFill>
                        <a:srgbClr val="000000"/>
                      </a:solidFill>
                      <a:prstDash val="solid"/>
                    </a:lnT>
                    <a:lnB w="6108">
                      <a:solidFill>
                        <a:srgbClr val="000000"/>
                      </a:solidFill>
                      <a:prstDash val="solid"/>
                    </a:lnB>
                  </a:tcPr>
                </a:tc>
                <a:tc>
                  <a:txBody>
                    <a:bodyPr/>
                    <a:lstStyle/>
                    <a:p>
                      <a:pPr marL="64769">
                        <a:lnSpc>
                          <a:spcPts val="1370"/>
                        </a:lnSpc>
                      </a:pPr>
                      <a:r>
                        <a:rPr sz="1200" dirty="0">
                          <a:latin typeface="DFKai-SB"/>
                          <a:cs typeface="DFKai-SB"/>
                        </a:rPr>
                        <a:t>典型職業：執行長、物流管理人員、經理</a:t>
                      </a:r>
                      <a:endParaRPr sz="1200">
                        <a:latin typeface="DFKai-SB"/>
                        <a:cs typeface="DFKai-SB"/>
                      </a:endParaRPr>
                    </a:p>
                    <a:p>
                      <a:pPr marL="64769">
                        <a:lnSpc>
                          <a:spcPct val="100000"/>
                        </a:lnSpc>
                        <a:spcBef>
                          <a:spcPts val="120"/>
                        </a:spcBef>
                      </a:pPr>
                      <a:r>
                        <a:rPr sz="1200" dirty="0">
                          <a:latin typeface="DFKai-SB"/>
                          <a:cs typeface="DFKai-SB"/>
                        </a:rPr>
                        <a:t>典型學系：企業管理、行銷經營、廣告</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108">
                      <a:solidFill>
                        <a:srgbClr val="000000"/>
                      </a:solidFill>
                      <a:prstDash val="solid"/>
                    </a:lnT>
                    <a:lnB w="6108">
                      <a:solidFill>
                        <a:srgbClr val="000000"/>
                      </a:solidFill>
                      <a:prstDash val="solid"/>
                    </a:lnB>
                  </a:tcPr>
                </a:tc>
              </a:tr>
              <a:tr h="539496">
                <a:tc gridSpan="2">
                  <a:txBody>
                    <a:bodyPr/>
                    <a:lstStyle/>
                    <a:p>
                      <a:pPr marL="1572260">
                        <a:lnSpc>
                          <a:spcPct val="100000"/>
                        </a:lnSpc>
                        <a:spcBef>
                          <a:spcPts val="965"/>
                        </a:spcBef>
                      </a:pPr>
                      <a:r>
                        <a:rPr sz="1500" b="1" dirty="0">
                          <a:latin typeface="DFKai-SB"/>
                          <a:cs typeface="DFKai-SB"/>
                        </a:rPr>
                        <a:t>事務型(C)</a:t>
                      </a:r>
                      <a:r>
                        <a:rPr sz="1500" b="1" spc="-45" dirty="0">
                          <a:latin typeface="DFKai-SB"/>
                          <a:cs typeface="DFKai-SB"/>
                        </a:rPr>
                        <a:t> </a:t>
                      </a:r>
                      <a:r>
                        <a:rPr sz="1600" b="1" spc="-5" dirty="0">
                          <a:latin typeface="DFKai-SB"/>
                          <a:cs typeface="DFKai-SB"/>
                        </a:rPr>
                        <a:t>(Conventional)</a:t>
                      </a:r>
                      <a:endParaRPr sz="1600">
                        <a:latin typeface="DFKai-SB"/>
                        <a:cs typeface="DFKai-SB"/>
                      </a:endParaRPr>
                    </a:p>
                  </a:txBody>
                  <a:tcPr marL="0" marR="0" marT="0" marB="0">
                    <a:lnL w="6096">
                      <a:solidFill>
                        <a:srgbClr val="000000"/>
                      </a:solidFill>
                      <a:prstDash val="solid"/>
                    </a:lnL>
                    <a:lnR w="6108">
                      <a:solidFill>
                        <a:srgbClr val="595958"/>
                      </a:solidFill>
                      <a:prstDash val="solid"/>
                    </a:lnR>
                    <a:lnT w="6108">
                      <a:solidFill>
                        <a:srgbClr val="000000"/>
                      </a:solidFill>
                      <a:prstDash val="solid"/>
                    </a:lnT>
                    <a:lnB w="6108">
                      <a:solidFill>
                        <a:srgbClr val="000000"/>
                      </a:solidFill>
                      <a:prstDash val="solid"/>
                    </a:lnB>
                    <a:solidFill>
                      <a:srgbClr val="EAF1DD"/>
                    </a:solidFill>
                  </a:tcPr>
                </a:tc>
                <a:tc hMerge="1">
                  <a:txBody>
                    <a:bodyPr/>
                    <a:lstStyle/>
                    <a:p>
                      <a:endParaRPr/>
                    </a:p>
                  </a:txBody>
                  <a:tcPr marL="0" marR="0" marT="0" marB="0"/>
                </a:tc>
              </a:tr>
              <a:tr h="463302">
                <a:tc>
                  <a:txBody>
                    <a:bodyPr/>
                    <a:lstStyle/>
                    <a:p>
                      <a:pPr marL="66675">
                        <a:lnSpc>
                          <a:spcPct val="100000"/>
                        </a:lnSpc>
                        <a:spcBef>
                          <a:spcPts val="935"/>
                        </a:spcBef>
                      </a:pPr>
                      <a:r>
                        <a:rPr sz="1200" b="1" spc="-5" dirty="0">
                          <a:latin typeface="DFKai-SB"/>
                          <a:cs typeface="DFKai-SB"/>
                        </a:rPr>
                        <a:t>活動偏好</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108">
                      <a:solidFill>
                        <a:srgbClr val="000000"/>
                      </a:solidFill>
                      <a:prstDash val="solid"/>
                    </a:lnT>
                    <a:lnB w="6096">
                      <a:solidFill>
                        <a:srgbClr val="000000"/>
                      </a:solidFill>
                      <a:prstDash val="solid"/>
                    </a:lnB>
                  </a:tcPr>
                </a:tc>
                <a:tc>
                  <a:txBody>
                    <a:bodyPr/>
                    <a:lstStyle/>
                    <a:p>
                      <a:pPr marL="64769" marR="55880">
                        <a:lnSpc>
                          <a:spcPct val="108300"/>
                        </a:lnSpc>
                        <a:spcBef>
                          <a:spcPts val="45"/>
                        </a:spcBef>
                      </a:pPr>
                      <a:r>
                        <a:rPr sz="1200" spc="-10" dirty="0">
                          <a:latin typeface="DFKai-SB"/>
                          <a:cs typeface="DFKai-SB"/>
                        </a:rPr>
                        <a:t>偏好文數字整理有組織、規律且有系統地工作，會儘可能地以最短時  </a:t>
                      </a:r>
                      <a:r>
                        <a:rPr sz="1200" dirty="0">
                          <a:latin typeface="DFKai-SB"/>
                          <a:cs typeface="DFKai-SB"/>
                        </a:rPr>
                        <a:t>間完成最大工作量。</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108">
                      <a:solidFill>
                        <a:srgbClr val="000000"/>
                      </a:solidFill>
                      <a:prstDash val="solid"/>
                    </a:lnT>
                    <a:lnB w="6096">
                      <a:solidFill>
                        <a:srgbClr val="000000"/>
                      </a:solidFill>
                      <a:prstDash val="solid"/>
                    </a:lnB>
                  </a:tcPr>
                </a:tc>
              </a:tr>
              <a:tr h="716273">
                <a:tc>
                  <a:txBody>
                    <a:bodyPr/>
                    <a:lstStyle/>
                    <a:p>
                      <a:pPr marL="66675" marR="161925">
                        <a:lnSpc>
                          <a:spcPct val="108300"/>
                        </a:lnSpc>
                        <a:spcBef>
                          <a:spcPts val="1030"/>
                        </a:spcBef>
                      </a:pPr>
                      <a:r>
                        <a:rPr sz="1200" b="1" dirty="0">
                          <a:latin typeface="DFKai-SB"/>
                          <a:cs typeface="DFKai-SB"/>
                        </a:rPr>
                        <a:t>常見生涯  </a:t>
                      </a:r>
                      <a:r>
                        <a:rPr sz="1200" b="1" spc="-5" dirty="0">
                          <a:latin typeface="DFKai-SB"/>
                          <a:cs typeface="DFKai-SB"/>
                        </a:rPr>
                        <a:t>主題</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096">
                      <a:solidFill>
                        <a:srgbClr val="000000"/>
                      </a:solidFill>
                      <a:prstDash val="solid"/>
                    </a:lnT>
                    <a:lnB w="6108">
                      <a:solidFill>
                        <a:srgbClr val="000000"/>
                      </a:solidFill>
                      <a:prstDash val="solid"/>
                    </a:lnB>
                  </a:tcPr>
                </a:tc>
                <a:tc>
                  <a:txBody>
                    <a:bodyPr/>
                    <a:lstStyle/>
                    <a:p>
                      <a:pPr marL="64769">
                        <a:lnSpc>
                          <a:spcPct val="100000"/>
                        </a:lnSpc>
                        <a:spcBef>
                          <a:spcPts val="165"/>
                        </a:spcBef>
                      </a:pPr>
                      <a:r>
                        <a:rPr sz="1200" spc="-40" dirty="0">
                          <a:latin typeface="DFKai-SB"/>
                          <a:cs typeface="DFKai-SB"/>
                        </a:rPr>
                        <a:t>重視生活的規律、安適與平穩。由於追求平穩安定，傾向於保守主義，</a:t>
                      </a:r>
                      <a:endParaRPr sz="1200">
                        <a:latin typeface="DFKai-SB"/>
                        <a:cs typeface="DFKai-SB"/>
                      </a:endParaRPr>
                    </a:p>
                    <a:p>
                      <a:pPr marL="64769" marR="55880">
                        <a:lnSpc>
                          <a:spcPct val="125000"/>
                        </a:lnSpc>
                      </a:pPr>
                      <a:r>
                        <a:rPr sz="1200" spc="-10" dirty="0">
                          <a:latin typeface="DFKai-SB"/>
                          <a:cs typeface="DFKai-SB"/>
                        </a:rPr>
                        <a:t>做事有耐心、細心與毅力，且注意細節、系統性，在達成準確性的同  </a:t>
                      </a:r>
                      <a:r>
                        <a:rPr sz="1200" dirty="0">
                          <a:latin typeface="DFKai-SB"/>
                          <a:cs typeface="DFKai-SB"/>
                        </a:rPr>
                        <a:t>時，仍具備效率。</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096">
                      <a:solidFill>
                        <a:srgbClr val="000000"/>
                      </a:solidFill>
                      <a:prstDash val="solid"/>
                    </a:lnT>
                    <a:lnB w="6108">
                      <a:solidFill>
                        <a:srgbClr val="000000"/>
                      </a:solidFill>
                      <a:prstDash val="solid"/>
                    </a:lnB>
                  </a:tcPr>
                </a:tc>
              </a:tr>
              <a:tr h="551694">
                <a:tc>
                  <a:txBody>
                    <a:bodyPr/>
                    <a:lstStyle/>
                    <a:p>
                      <a:pPr marL="66675" marR="161925">
                        <a:lnSpc>
                          <a:spcPct val="108300"/>
                        </a:lnSpc>
                        <a:spcBef>
                          <a:spcPts val="384"/>
                        </a:spcBef>
                      </a:pPr>
                      <a:r>
                        <a:rPr sz="1200" b="1" dirty="0">
                          <a:latin typeface="DFKai-SB"/>
                          <a:cs typeface="DFKai-SB"/>
                        </a:rPr>
                        <a:t>常見人格  </a:t>
                      </a:r>
                      <a:r>
                        <a:rPr sz="1200" b="1" spc="-5" dirty="0">
                          <a:latin typeface="DFKai-SB"/>
                          <a:cs typeface="DFKai-SB"/>
                        </a:rPr>
                        <a:t>傾向</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108">
                      <a:solidFill>
                        <a:srgbClr val="000000"/>
                      </a:solidFill>
                      <a:prstDash val="solid"/>
                    </a:lnT>
                    <a:lnB w="6096">
                      <a:solidFill>
                        <a:srgbClr val="000000"/>
                      </a:solidFill>
                      <a:prstDash val="solid"/>
                    </a:lnB>
                  </a:tcPr>
                </a:tc>
                <a:tc>
                  <a:txBody>
                    <a:bodyPr/>
                    <a:lstStyle/>
                    <a:p>
                      <a:pPr marL="64769" marR="59055">
                        <a:lnSpc>
                          <a:spcPct val="125000"/>
                        </a:lnSpc>
                        <a:spcBef>
                          <a:spcPts val="45"/>
                        </a:spcBef>
                      </a:pPr>
                      <a:r>
                        <a:rPr sz="1200" dirty="0">
                          <a:latin typeface="DFKai-SB"/>
                          <a:cs typeface="DFKai-SB"/>
                        </a:rPr>
                        <a:t>此種人具有謹</a:t>
                      </a:r>
                      <a:r>
                        <a:rPr sz="1200" spc="-25" dirty="0">
                          <a:latin typeface="DFKai-SB"/>
                          <a:cs typeface="DFKai-SB"/>
                        </a:rPr>
                        <a:t>慎、</a:t>
                      </a:r>
                      <a:r>
                        <a:rPr sz="1200" dirty="0">
                          <a:latin typeface="DFKai-SB"/>
                          <a:cs typeface="DFKai-SB"/>
                        </a:rPr>
                        <a:t>保守</a:t>
                      </a:r>
                      <a:r>
                        <a:rPr sz="1200" spc="-25" dirty="0">
                          <a:latin typeface="DFKai-SB"/>
                          <a:cs typeface="DFKai-SB"/>
                        </a:rPr>
                        <a:t>、</a:t>
                      </a:r>
                      <a:r>
                        <a:rPr sz="1200" dirty="0">
                          <a:latin typeface="DFKai-SB"/>
                          <a:cs typeface="DFKai-SB"/>
                        </a:rPr>
                        <a:t>含蓄</a:t>
                      </a:r>
                      <a:r>
                        <a:rPr sz="1200" spc="-25" dirty="0">
                          <a:latin typeface="DFKai-SB"/>
                          <a:cs typeface="DFKai-SB"/>
                        </a:rPr>
                        <a:t>、</a:t>
                      </a:r>
                      <a:r>
                        <a:rPr sz="1200" dirty="0">
                          <a:latin typeface="DFKai-SB"/>
                          <a:cs typeface="DFKai-SB"/>
                        </a:rPr>
                        <a:t>平淡</a:t>
                      </a:r>
                      <a:r>
                        <a:rPr sz="1200" spc="-25" dirty="0">
                          <a:latin typeface="DFKai-SB"/>
                          <a:cs typeface="DFKai-SB"/>
                        </a:rPr>
                        <a:t>、</a:t>
                      </a:r>
                      <a:r>
                        <a:rPr sz="1200" dirty="0">
                          <a:latin typeface="DFKai-SB"/>
                          <a:cs typeface="DFKai-SB"/>
                        </a:rPr>
                        <a:t>順服、規</a:t>
                      </a:r>
                      <a:r>
                        <a:rPr sz="1200" spc="-25" dirty="0">
                          <a:latin typeface="DFKai-SB"/>
                          <a:cs typeface="DFKai-SB"/>
                        </a:rPr>
                        <a:t>律、</a:t>
                      </a:r>
                      <a:r>
                        <a:rPr sz="1200" dirty="0">
                          <a:latin typeface="DFKai-SB"/>
                          <a:cs typeface="DFKai-SB"/>
                        </a:rPr>
                        <a:t>堅毅</a:t>
                      </a:r>
                      <a:r>
                        <a:rPr sz="1200" spc="-25" dirty="0">
                          <a:latin typeface="DFKai-SB"/>
                          <a:cs typeface="DFKai-SB"/>
                        </a:rPr>
                        <a:t>、</a:t>
                      </a:r>
                      <a:r>
                        <a:rPr sz="1200" dirty="0">
                          <a:latin typeface="DFKai-SB"/>
                          <a:cs typeface="DFKai-SB"/>
                        </a:rPr>
                        <a:t>勤勉</a:t>
                      </a:r>
                      <a:r>
                        <a:rPr sz="1200" spc="-25" dirty="0">
                          <a:latin typeface="DFKai-SB"/>
                          <a:cs typeface="DFKai-SB"/>
                        </a:rPr>
                        <a:t>、</a:t>
                      </a:r>
                      <a:r>
                        <a:rPr sz="1200" dirty="0">
                          <a:latin typeface="DFKai-SB"/>
                          <a:cs typeface="DFKai-SB"/>
                        </a:rPr>
                        <a:t>實  際、穩重、有效率、注重道德良心等特徵。</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108">
                      <a:solidFill>
                        <a:srgbClr val="000000"/>
                      </a:solidFill>
                      <a:prstDash val="solid"/>
                    </a:lnT>
                    <a:lnB w="6096">
                      <a:solidFill>
                        <a:srgbClr val="000000"/>
                      </a:solidFill>
                      <a:prstDash val="solid"/>
                    </a:lnB>
                  </a:tcPr>
                </a:tc>
              </a:tr>
              <a:tr h="600449">
                <a:tc>
                  <a:txBody>
                    <a:bodyPr/>
                    <a:lstStyle/>
                    <a:p>
                      <a:pPr>
                        <a:lnSpc>
                          <a:spcPct val="100000"/>
                        </a:lnSpc>
                        <a:spcBef>
                          <a:spcPts val="50"/>
                        </a:spcBef>
                      </a:pPr>
                      <a:endParaRPr sz="1250">
                        <a:latin typeface="Times New Roman"/>
                        <a:cs typeface="Times New Roman"/>
                      </a:endParaRPr>
                    </a:p>
                    <a:p>
                      <a:pPr marL="66675">
                        <a:lnSpc>
                          <a:spcPct val="100000"/>
                        </a:lnSpc>
                      </a:pPr>
                      <a:r>
                        <a:rPr sz="1200" b="1" spc="-5" dirty="0">
                          <a:latin typeface="DFKai-SB"/>
                          <a:cs typeface="DFKai-SB"/>
                        </a:rPr>
                        <a:t>所需知能</a:t>
                      </a:r>
                      <a:endParaRPr sz="1200">
                        <a:latin typeface="DFKai-SB"/>
                        <a:cs typeface="DFKai-SB"/>
                      </a:endParaRPr>
                    </a:p>
                  </a:txBody>
                  <a:tcPr marL="0" marR="0" marT="0" marB="0">
                    <a:lnL w="6096">
                      <a:solidFill>
                        <a:srgbClr val="000000"/>
                      </a:solidFill>
                      <a:prstDash val="solid"/>
                    </a:lnL>
                    <a:lnR w="6096">
                      <a:solidFill>
                        <a:srgbClr val="595958"/>
                      </a:solidFill>
                      <a:prstDash val="solid"/>
                    </a:lnR>
                    <a:lnT w="6096">
                      <a:solidFill>
                        <a:srgbClr val="000000"/>
                      </a:solidFill>
                      <a:prstDash val="solid"/>
                    </a:lnT>
                    <a:lnB w="6108">
                      <a:solidFill>
                        <a:srgbClr val="000000"/>
                      </a:solidFill>
                      <a:prstDash val="solid"/>
                    </a:lnB>
                  </a:tcPr>
                </a:tc>
                <a:tc>
                  <a:txBody>
                    <a:bodyPr/>
                    <a:lstStyle/>
                    <a:p>
                      <a:pPr marL="64769">
                        <a:lnSpc>
                          <a:spcPts val="1370"/>
                        </a:lnSpc>
                      </a:pPr>
                      <a:r>
                        <a:rPr sz="1200" spc="-10" dirty="0">
                          <a:latin typeface="DFKai-SB"/>
                          <a:cs typeface="DFKai-SB"/>
                        </a:rPr>
                        <a:t>典型職業：會計、銀行行員、編輯、辦公室主任、圖書館員、公務人</a:t>
                      </a:r>
                      <a:endParaRPr sz="1200">
                        <a:latin typeface="DFKai-SB"/>
                        <a:cs typeface="DFKai-SB"/>
                      </a:endParaRPr>
                    </a:p>
                    <a:p>
                      <a:pPr marL="64769" marR="2774950" indent="777240">
                        <a:lnSpc>
                          <a:spcPct val="108300"/>
                        </a:lnSpc>
                      </a:pPr>
                      <a:r>
                        <a:rPr sz="1200" dirty="0">
                          <a:latin typeface="DFKai-SB"/>
                          <a:cs typeface="DFKai-SB"/>
                        </a:rPr>
                        <a:t>員  典型學系：會計系、圖資系</a:t>
                      </a:r>
                      <a:endParaRPr sz="1200">
                        <a:latin typeface="DFKai-SB"/>
                        <a:cs typeface="DFKai-SB"/>
                      </a:endParaRPr>
                    </a:p>
                  </a:txBody>
                  <a:tcPr marL="0" marR="0" marT="0" marB="0">
                    <a:lnL w="6096">
                      <a:solidFill>
                        <a:srgbClr val="595958"/>
                      </a:solidFill>
                      <a:prstDash val="solid"/>
                    </a:lnL>
                    <a:lnR w="6108">
                      <a:solidFill>
                        <a:srgbClr val="595958"/>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54829" y="1769109"/>
            <a:ext cx="2078989" cy="23901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1017015"/>
            <a:ext cx="5335270" cy="8331834"/>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2</a:t>
            </a:r>
            <a:r>
              <a:rPr sz="1400" b="1" spc="-390" dirty="0">
                <a:latin typeface="DFKai-SB"/>
                <a:cs typeface="DFKai-SB"/>
              </a:rPr>
              <a:t> </a:t>
            </a:r>
            <a:r>
              <a:rPr sz="1400" b="1" spc="-5" dirty="0">
                <a:latin typeface="DFKai-SB"/>
                <a:cs typeface="DFKai-SB"/>
              </a:rPr>
              <a:t>附錄二</a:t>
            </a:r>
            <a:endParaRPr sz="1400">
              <a:latin typeface="DFKai-SB"/>
              <a:cs typeface="DFKai-SB"/>
            </a:endParaRPr>
          </a:p>
          <a:p>
            <a:pPr>
              <a:lnSpc>
                <a:spcPct val="100000"/>
              </a:lnSpc>
            </a:pPr>
            <a:endParaRPr sz="1400">
              <a:latin typeface="Times New Roman"/>
              <a:cs typeface="Times New Roman"/>
            </a:endParaRPr>
          </a:p>
          <a:p>
            <a:pPr marL="12700">
              <a:lnSpc>
                <a:spcPct val="100000"/>
              </a:lnSpc>
              <a:spcBef>
                <a:spcPts val="910"/>
              </a:spcBef>
            </a:pPr>
            <a:r>
              <a:rPr sz="1400" b="1" spc="-5" dirty="0">
                <a:latin typeface="DFKai-SB"/>
                <a:cs typeface="DFKai-SB"/>
              </a:rPr>
              <a:t>興趣六型人物簡介</a:t>
            </a:r>
            <a:endParaRPr sz="1400">
              <a:latin typeface="DFKai-SB"/>
              <a:cs typeface="DFKai-SB"/>
            </a:endParaRPr>
          </a:p>
          <a:p>
            <a:pPr>
              <a:lnSpc>
                <a:spcPct val="100000"/>
              </a:lnSpc>
              <a:spcBef>
                <a:spcPts val="25"/>
              </a:spcBef>
            </a:pPr>
            <a:endParaRPr sz="1750">
              <a:latin typeface="Times New Roman"/>
              <a:cs typeface="Times New Roman"/>
            </a:endParaRPr>
          </a:p>
          <a:p>
            <a:pPr marL="12700">
              <a:lnSpc>
                <a:spcPct val="100000"/>
              </a:lnSpc>
            </a:pPr>
            <a:r>
              <a:rPr sz="1400" b="1" spc="-10" dirty="0">
                <a:latin typeface="DFKai-SB"/>
                <a:cs typeface="DFKai-SB"/>
              </a:rPr>
              <a:t>R</a:t>
            </a:r>
            <a:r>
              <a:rPr sz="1400" b="1" spc="-409" dirty="0">
                <a:latin typeface="DFKai-SB"/>
                <a:cs typeface="DFKai-SB"/>
              </a:rPr>
              <a:t> </a:t>
            </a:r>
            <a:r>
              <a:rPr sz="1400" b="1" spc="-5" dirty="0">
                <a:latin typeface="DFKai-SB"/>
                <a:cs typeface="DFKai-SB"/>
              </a:rPr>
              <a:t>阿基師：冷板凳磨出硬底</a:t>
            </a:r>
            <a:endParaRPr sz="1400">
              <a:latin typeface="DFKai-SB"/>
              <a:cs typeface="DFKai-SB"/>
            </a:endParaRPr>
          </a:p>
          <a:p>
            <a:pPr marL="12700" marR="2159635" indent="304800">
              <a:lnSpc>
                <a:spcPct val="125000"/>
              </a:lnSpc>
              <a:spcBef>
                <a:spcPts val="705"/>
              </a:spcBef>
            </a:pPr>
            <a:r>
              <a:rPr sz="1200" spc="-220" dirty="0">
                <a:latin typeface="DFKai-SB"/>
                <a:cs typeface="DFKai-SB"/>
              </a:rPr>
              <a:t>食、衣、住、行，</a:t>
            </a:r>
            <a:r>
              <a:rPr sz="1200" dirty="0">
                <a:latin typeface="DFKai-SB"/>
                <a:cs typeface="DFKai-SB"/>
              </a:rPr>
              <a:t>脫離不了人們的生</a:t>
            </a:r>
            <a:r>
              <a:rPr sz="1200" spc="-220" dirty="0">
                <a:latin typeface="DFKai-SB"/>
                <a:cs typeface="DFKai-SB"/>
              </a:rPr>
              <a:t>活</a:t>
            </a:r>
            <a:r>
              <a:rPr sz="1200" spc="-819" dirty="0">
                <a:latin typeface="DFKai-SB"/>
                <a:cs typeface="DFKai-SB"/>
              </a:rPr>
              <a:t>。</a:t>
            </a:r>
            <a:r>
              <a:rPr sz="1200" dirty="0">
                <a:latin typeface="DFKai-SB"/>
                <a:cs typeface="DFKai-SB"/>
              </a:rPr>
              <a:t>「食」  </a:t>
            </a:r>
            <a:r>
              <a:rPr sz="1200" spc="10" dirty="0">
                <a:latin typeface="DFKai-SB"/>
                <a:cs typeface="DFKai-SB"/>
              </a:rPr>
              <a:t>既然排在第一順位，負責料理食材的人，承擔  化腐朽為神奇的任務，廚師的稱號就是一種專  業。阿基師曾是蔣經國總統、李登輝總統、陳  水扁總統官邸御廚。即在餐飲行業裡佔有舉足  輕重的地位。在廚藝這一行，即使到今天，都  還是非常講究「師徒制」的傳承，一個學徒跟  </a:t>
            </a:r>
            <a:r>
              <a:rPr sz="1200" spc="-85" dirty="0">
                <a:latin typeface="DFKai-SB"/>
                <a:cs typeface="DFKai-SB"/>
              </a:rPr>
              <a:t>著一個大廚，入行的起步工作，都是從「跑腿」、</a:t>
            </a:r>
            <a:endParaRPr sz="1200">
              <a:latin typeface="DFKai-SB"/>
              <a:cs typeface="DFKai-SB"/>
            </a:endParaRPr>
          </a:p>
          <a:p>
            <a:pPr marL="12700">
              <a:lnSpc>
                <a:spcPct val="100000"/>
              </a:lnSpc>
              <a:spcBef>
                <a:spcPts val="360"/>
              </a:spcBef>
            </a:pPr>
            <a:r>
              <a:rPr sz="1200" dirty="0">
                <a:latin typeface="DFKai-SB"/>
                <a:cs typeface="DFKai-SB"/>
              </a:rPr>
              <a:t>「打雜」開始。</a:t>
            </a:r>
            <a:endParaRPr sz="1200">
              <a:latin typeface="DFKai-SB"/>
              <a:cs typeface="DFKai-SB"/>
            </a:endParaRPr>
          </a:p>
          <a:p>
            <a:pPr marL="12700" marR="5080" indent="304800">
              <a:lnSpc>
                <a:spcPct val="125000"/>
              </a:lnSpc>
              <a:spcBef>
                <a:spcPts val="600"/>
              </a:spcBef>
            </a:pPr>
            <a:r>
              <a:rPr sz="1200" spc="-15" dirty="0">
                <a:latin typeface="DFKai-SB"/>
                <a:cs typeface="DFKai-SB"/>
              </a:rPr>
              <a:t>阿基師出了名的書「偷吃步」做菜法，其實是阿基師以前當學徒時精進廚藝  </a:t>
            </a:r>
            <a:r>
              <a:rPr sz="1200" dirty="0">
                <a:latin typeface="DFKai-SB"/>
                <a:cs typeface="DFKai-SB"/>
              </a:rPr>
              <a:t>的方法!</a:t>
            </a:r>
            <a:r>
              <a:rPr sz="1200" spc="-85" dirty="0">
                <a:latin typeface="DFKai-SB"/>
                <a:cs typeface="DFKai-SB"/>
              </a:rPr>
              <a:t> </a:t>
            </a:r>
            <a:r>
              <a:rPr sz="1200" spc="-45" dirty="0">
                <a:latin typeface="DFKai-SB"/>
                <a:cs typeface="DFKai-SB"/>
              </a:rPr>
              <a:t>他奉行「一步一腳印，穩扎穩打」的價值觀，他不走捷徑，不願意取巧，  </a:t>
            </a:r>
            <a:r>
              <a:rPr sz="1200" spc="-15" dirty="0">
                <a:latin typeface="DFKai-SB"/>
                <a:cs typeface="DFKai-SB"/>
              </a:rPr>
              <a:t>甚至在面對七百多萬的債務時，他憑著自己的責任感，勇於面對，咬牙撐過那段  償債的歲月，他的成功，說穿了其實沒有什麼太深奧的道理，就是他能夠「忍人  </a:t>
            </a:r>
            <a:r>
              <a:rPr sz="1200" spc="-20" dirty="0">
                <a:latin typeface="DFKai-SB"/>
                <a:cs typeface="DFKai-SB"/>
              </a:rPr>
              <a:t>所不能忍」。阿基師，用人生經歷驗證了許多不朽的名言。阿基師並非出生在一  </a:t>
            </a:r>
            <a:r>
              <a:rPr sz="1200" spc="-15" dirty="0">
                <a:latin typeface="DFKai-SB"/>
                <a:cs typeface="DFKai-SB"/>
              </a:rPr>
              <a:t>個富裕的環境裡，而是一個以小吃店為生的小家庭。多次親眼目睹自己的家一夕  </a:t>
            </a:r>
            <a:r>
              <a:rPr sz="1200" spc="-10" dirty="0">
                <a:latin typeface="DFKai-SB"/>
                <a:cs typeface="DFKai-SB"/>
              </a:rPr>
              <a:t>之間全然消失，讓阿基師從小就比別人更早一步清楚地感受到人生的冷暖無常，  </a:t>
            </a:r>
            <a:r>
              <a:rPr sz="1200" spc="-15" dirty="0">
                <a:latin typeface="DFKai-SB"/>
                <a:cs typeface="DFKai-SB"/>
              </a:rPr>
              <a:t>在不斷遷徙中成長的童年，培養出憂患意識。阿基師學會把態度放得更低，撿別  人不做的來做，例如當其他廚師爭先成為大廚的助手，想盡辦法往上爬時，阿基  </a:t>
            </a:r>
            <a:r>
              <a:rPr sz="1200" dirty="0">
                <a:latin typeface="DFKai-SB"/>
                <a:cs typeface="DFKai-SB"/>
              </a:rPr>
              <a:t>師會主動去煮</a:t>
            </a:r>
            <a:r>
              <a:rPr sz="1200" spc="-320" dirty="0">
                <a:latin typeface="DFKai-SB"/>
                <a:cs typeface="DFKai-SB"/>
              </a:rPr>
              <a:t> </a:t>
            </a:r>
            <a:r>
              <a:rPr sz="1200" spc="-20" dirty="0">
                <a:latin typeface="DFKai-SB"/>
                <a:cs typeface="DFKai-SB"/>
              </a:rPr>
              <a:t>70、80</a:t>
            </a:r>
            <a:r>
              <a:rPr sz="1200" spc="-320" dirty="0">
                <a:latin typeface="DFKai-SB"/>
                <a:cs typeface="DFKai-SB"/>
              </a:rPr>
              <a:t> </a:t>
            </a:r>
            <a:r>
              <a:rPr sz="1200" spc="-40" dirty="0">
                <a:latin typeface="DFKai-SB"/>
                <a:cs typeface="DFKai-SB"/>
              </a:rPr>
              <a:t>人的員工餐，既使如此，他也樂在其中。「你要自己主動多  </a:t>
            </a:r>
            <a:r>
              <a:rPr sz="1200" spc="-145" dirty="0">
                <a:latin typeface="DFKai-SB"/>
                <a:cs typeface="DFKai-SB"/>
              </a:rPr>
              <a:t>做，</a:t>
            </a:r>
            <a:r>
              <a:rPr sz="1200" dirty="0">
                <a:latin typeface="DFKai-SB"/>
                <a:cs typeface="DFKai-SB"/>
              </a:rPr>
              <a:t>讓師傅喜歡</a:t>
            </a:r>
            <a:r>
              <a:rPr sz="1200" spc="-145" dirty="0">
                <a:latin typeface="DFKai-SB"/>
                <a:cs typeface="DFKai-SB"/>
              </a:rPr>
              <a:t>你，</a:t>
            </a:r>
            <a:r>
              <a:rPr sz="1200" dirty="0">
                <a:latin typeface="DFKai-SB"/>
                <a:cs typeface="DFKai-SB"/>
              </a:rPr>
              <a:t>才會願意給你機</a:t>
            </a:r>
            <a:r>
              <a:rPr sz="1200" spc="-145" dirty="0">
                <a:latin typeface="DFKai-SB"/>
                <a:cs typeface="DFKai-SB"/>
              </a:rPr>
              <a:t>會，</a:t>
            </a:r>
            <a:r>
              <a:rPr sz="1200" spc="-290" dirty="0">
                <a:latin typeface="DFKai-SB"/>
                <a:cs typeface="DFKai-SB"/>
              </a:rPr>
              <a:t>」</a:t>
            </a:r>
            <a:r>
              <a:rPr sz="1200" dirty="0">
                <a:latin typeface="DFKai-SB"/>
                <a:cs typeface="DFKai-SB"/>
              </a:rPr>
              <a:t>阿</a:t>
            </a:r>
            <a:r>
              <a:rPr sz="1200" spc="20" dirty="0">
                <a:latin typeface="DFKai-SB"/>
                <a:cs typeface="DFKai-SB"/>
              </a:rPr>
              <a:t>基</a:t>
            </a:r>
            <a:r>
              <a:rPr sz="1200" dirty="0">
                <a:latin typeface="DFKai-SB"/>
                <a:cs typeface="DFKai-SB"/>
              </a:rPr>
              <a:t>師</a:t>
            </a:r>
            <a:r>
              <a:rPr sz="1200" spc="-145" dirty="0">
                <a:latin typeface="DFKai-SB"/>
                <a:cs typeface="DFKai-SB"/>
              </a:rPr>
              <a:t>說。</a:t>
            </a:r>
            <a:r>
              <a:rPr sz="1200" dirty="0">
                <a:latin typeface="DFKai-SB"/>
                <a:cs typeface="DFKai-SB"/>
              </a:rPr>
              <a:t>學廚藝的辛苦點滴在心頭，  </a:t>
            </a:r>
            <a:r>
              <a:rPr sz="1200" spc="-20" dirty="0">
                <a:latin typeface="DFKai-SB"/>
                <a:cs typeface="DFKai-SB"/>
              </a:rPr>
              <a:t>吃苦當吃補，「人家肯收你就不錯了，哪還敢有的沒有的抱怨呢？」</a:t>
            </a:r>
            <a:endParaRPr sz="1200">
              <a:latin typeface="DFKai-SB"/>
              <a:cs typeface="DFKai-SB"/>
            </a:endParaRPr>
          </a:p>
          <a:p>
            <a:pPr marL="12700" marR="38100" indent="304800" algn="just">
              <a:lnSpc>
                <a:spcPct val="125000"/>
              </a:lnSpc>
              <a:spcBef>
                <a:spcPts val="600"/>
              </a:spcBef>
            </a:pPr>
            <a:r>
              <a:rPr sz="1200" dirty="0">
                <a:latin typeface="DFKai-SB"/>
                <a:cs typeface="DFKai-SB"/>
              </a:rPr>
              <a:t>成功的背</a:t>
            </a:r>
            <a:r>
              <a:rPr sz="1200" spc="-75" dirty="0">
                <a:latin typeface="DFKai-SB"/>
                <a:cs typeface="DFKai-SB"/>
              </a:rPr>
              <a:t>後，</a:t>
            </a:r>
            <a:r>
              <a:rPr sz="1200" dirty="0">
                <a:latin typeface="DFKai-SB"/>
                <a:cs typeface="DFKai-SB"/>
              </a:rPr>
              <a:t>都是許多挫敗的積</a:t>
            </a:r>
            <a:r>
              <a:rPr sz="1200" spc="-75" dirty="0">
                <a:latin typeface="DFKai-SB"/>
                <a:cs typeface="DFKai-SB"/>
              </a:rPr>
              <a:t>累。</a:t>
            </a:r>
            <a:r>
              <a:rPr sz="1200" dirty="0">
                <a:latin typeface="DFKai-SB"/>
                <a:cs typeface="DFKai-SB"/>
              </a:rPr>
              <a:t>一名廚</a:t>
            </a:r>
            <a:r>
              <a:rPr sz="1200" spc="-25" dirty="0">
                <a:latin typeface="DFKai-SB"/>
                <a:cs typeface="DFKai-SB"/>
              </a:rPr>
              <a:t>師</a:t>
            </a:r>
            <a:r>
              <a:rPr sz="1200" dirty="0">
                <a:latin typeface="DFKai-SB"/>
                <a:cs typeface="DFKai-SB"/>
              </a:rPr>
              <a:t>能夠上電</a:t>
            </a:r>
            <a:r>
              <a:rPr sz="1200" spc="-75" dirty="0">
                <a:latin typeface="DFKai-SB"/>
                <a:cs typeface="DFKai-SB"/>
              </a:rPr>
              <a:t>視，</a:t>
            </a:r>
            <a:r>
              <a:rPr sz="1200" dirty="0">
                <a:latin typeface="DFKai-SB"/>
                <a:cs typeface="DFKai-SB"/>
              </a:rPr>
              <a:t>變成有如巨星般  人人稱羨的人</a:t>
            </a:r>
            <a:r>
              <a:rPr sz="1200" spc="-120" dirty="0">
                <a:latin typeface="DFKai-SB"/>
                <a:cs typeface="DFKai-SB"/>
              </a:rPr>
              <a:t>物，</a:t>
            </a:r>
            <a:r>
              <a:rPr sz="1200" dirty="0">
                <a:latin typeface="DFKai-SB"/>
                <a:cs typeface="DFKai-SB"/>
              </a:rPr>
              <a:t>是何等的不容易？有誰看到在巨星背後的人生歷</a:t>
            </a:r>
            <a:r>
              <a:rPr sz="1200" spc="-120" dirty="0">
                <a:latin typeface="DFKai-SB"/>
                <a:cs typeface="DFKai-SB"/>
              </a:rPr>
              <a:t>練，</a:t>
            </a:r>
            <a:r>
              <a:rPr sz="1200" dirty="0">
                <a:latin typeface="DFKai-SB"/>
                <a:cs typeface="DFKai-SB"/>
              </a:rPr>
              <a:t>或者他花  了多少歲月和心力去積蓄能量，才能展現如此耀眼的光芒呢?</a:t>
            </a:r>
            <a:endParaRPr sz="1200">
              <a:latin typeface="DFKai-SB"/>
              <a:cs typeface="DFKai-SB"/>
            </a:endParaRPr>
          </a:p>
          <a:p>
            <a:pPr>
              <a:lnSpc>
                <a:spcPct val="100000"/>
              </a:lnSpc>
              <a:spcBef>
                <a:spcPts val="15"/>
              </a:spcBef>
            </a:pPr>
            <a:endParaRPr sz="1550">
              <a:latin typeface="Times New Roman"/>
              <a:cs typeface="Times New Roman"/>
            </a:endParaRPr>
          </a:p>
          <a:p>
            <a:pPr marL="12700" marR="132715">
              <a:lnSpc>
                <a:spcPct val="125000"/>
              </a:lnSpc>
            </a:pPr>
            <a:r>
              <a:rPr sz="1200" dirty="0">
                <a:latin typeface="DFKai-SB"/>
                <a:cs typeface="DFKai-SB"/>
              </a:rPr>
              <a:t>取自:  </a:t>
            </a:r>
            <a:r>
              <a:rPr sz="1200" u="sng" dirty="0">
                <a:latin typeface="DFKai-SB"/>
                <a:cs typeface="DFKai-SB"/>
                <a:hlinkClick r:id="rId3"/>
              </a:rPr>
              <a:t>http://www.parenting.com.tw/article/article.action?id=5030540&amp;page=1 </a:t>
            </a:r>
            <a:r>
              <a:rPr sz="1200" dirty="0">
                <a:latin typeface="DFKai-SB"/>
                <a:cs typeface="DFKai-SB"/>
              </a:rPr>
              <a:t> (親子天下雜誌－阿基師：身段柔軟熬出一片天)  </a:t>
            </a:r>
            <a:r>
              <a:rPr sz="1200" u="sng" dirty="0">
                <a:solidFill>
                  <a:srgbClr val="0000FF"/>
                </a:solidFill>
                <a:latin typeface="DFKai-SB"/>
                <a:cs typeface="DFKai-SB"/>
                <a:hlinkClick r:id="rId4"/>
              </a:rPr>
              <a:t>http://ge.cycu.edu.tw/icharacter/index.php/app/week/12/1 </a:t>
            </a:r>
            <a:r>
              <a:rPr sz="1200" u="sng" dirty="0">
                <a:solidFill>
                  <a:srgbClr val="0000FF"/>
                </a:solidFill>
                <a:latin typeface="DFKai-SB"/>
                <a:cs typeface="DFKai-SB"/>
              </a:rPr>
              <a:t> </a:t>
            </a:r>
            <a:r>
              <a:rPr sz="1200" dirty="0">
                <a:latin typeface="DFKai-SB"/>
                <a:cs typeface="DFKai-SB"/>
                <a:hlinkClick r:id="rId5"/>
              </a:rPr>
              <a:t>http://www.shs.edu.tw/search_view_over.php?work_id=1444212</a:t>
            </a:r>
            <a:endParaRPr sz="1200">
              <a:latin typeface="DFKai-SB"/>
              <a:cs typeface="DFKai-SB"/>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47465" y="1070609"/>
            <a:ext cx="2599690" cy="187134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1032255"/>
            <a:ext cx="5332095" cy="7160678"/>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I</a:t>
            </a:r>
            <a:r>
              <a:rPr sz="1400" b="1" spc="-420" dirty="0">
                <a:latin typeface="DFKai-SB"/>
                <a:cs typeface="DFKai-SB"/>
              </a:rPr>
              <a:t> </a:t>
            </a:r>
            <a:r>
              <a:rPr sz="1400" b="1" spc="-5" dirty="0">
                <a:latin typeface="DFKai-SB"/>
                <a:cs typeface="DFKai-SB"/>
              </a:rPr>
              <a:t>賈伯斯：驚奇發明家</a:t>
            </a:r>
            <a:endParaRPr sz="1400" dirty="0">
              <a:latin typeface="DFKai-SB"/>
              <a:cs typeface="DFKai-SB"/>
            </a:endParaRPr>
          </a:p>
          <a:p>
            <a:pPr marL="317500">
              <a:lnSpc>
                <a:spcPct val="100000"/>
              </a:lnSpc>
              <a:spcBef>
                <a:spcPts val="1230"/>
              </a:spcBef>
            </a:pPr>
            <a:r>
              <a:rPr sz="1200" spc="140" dirty="0">
                <a:latin typeface="DFKai-SB"/>
                <a:cs typeface="DFKai-SB"/>
              </a:rPr>
              <a:t>史蒂芬·保羅·</a:t>
            </a:r>
            <a:r>
              <a:rPr sz="1200" spc="-495" dirty="0">
                <a:latin typeface="DFKai-SB"/>
                <a:cs typeface="DFKai-SB"/>
              </a:rPr>
              <a:t> </a:t>
            </a:r>
            <a:r>
              <a:rPr sz="1200" spc="140" dirty="0">
                <a:latin typeface="DFKai-SB"/>
                <a:cs typeface="DFKai-SB"/>
              </a:rPr>
              <a:t>賈伯斯（英語：</a:t>
            </a:r>
            <a:r>
              <a:rPr sz="1200" spc="-434" dirty="0">
                <a:latin typeface="DFKai-SB"/>
                <a:cs typeface="DFKai-SB"/>
              </a:rPr>
              <a:t> </a:t>
            </a:r>
            <a:endParaRPr sz="1200" dirty="0">
              <a:latin typeface="DFKai-SB"/>
              <a:cs typeface="DFKai-SB"/>
            </a:endParaRPr>
          </a:p>
          <a:p>
            <a:pPr marL="12700">
              <a:lnSpc>
                <a:spcPct val="100000"/>
              </a:lnSpc>
              <a:spcBef>
                <a:spcPts val="360"/>
              </a:spcBef>
            </a:pPr>
            <a:r>
              <a:rPr sz="1200" dirty="0">
                <a:latin typeface="DFKai-SB"/>
                <a:cs typeface="DFKai-SB"/>
              </a:rPr>
              <a:t>Steven</a:t>
            </a:r>
            <a:r>
              <a:rPr sz="1200" spc="-20" dirty="0">
                <a:latin typeface="DFKai-SB"/>
                <a:cs typeface="DFKai-SB"/>
              </a:rPr>
              <a:t> </a:t>
            </a:r>
            <a:r>
              <a:rPr sz="1200" dirty="0">
                <a:latin typeface="DFKai-SB"/>
                <a:cs typeface="DFKai-SB"/>
              </a:rPr>
              <a:t>Paul</a:t>
            </a:r>
            <a:r>
              <a:rPr sz="1200" spc="-20" dirty="0">
                <a:latin typeface="DFKai-SB"/>
                <a:cs typeface="DFKai-SB"/>
              </a:rPr>
              <a:t> </a:t>
            </a:r>
            <a:r>
              <a:rPr sz="1200" dirty="0">
                <a:latin typeface="DFKai-SB"/>
                <a:cs typeface="DFKai-SB"/>
              </a:rPr>
              <a:t>Jobs，1955</a:t>
            </a:r>
            <a:r>
              <a:rPr sz="1200" spc="-280" dirty="0">
                <a:latin typeface="DFKai-SB"/>
                <a:cs typeface="DFKai-SB"/>
              </a:rPr>
              <a:t> </a:t>
            </a:r>
            <a:r>
              <a:rPr sz="1200" dirty="0">
                <a:latin typeface="DFKai-SB"/>
                <a:cs typeface="DFKai-SB"/>
              </a:rPr>
              <a:t>年</a:t>
            </a:r>
            <a:r>
              <a:rPr sz="1200" spc="-280" dirty="0">
                <a:latin typeface="DFKai-SB"/>
                <a:cs typeface="DFKai-SB"/>
              </a:rPr>
              <a:t> </a:t>
            </a:r>
            <a:r>
              <a:rPr sz="1200" dirty="0">
                <a:latin typeface="DFKai-SB"/>
                <a:cs typeface="DFKai-SB"/>
              </a:rPr>
              <a:t>2</a:t>
            </a:r>
            <a:r>
              <a:rPr sz="1200" spc="-280" dirty="0">
                <a:latin typeface="DFKai-SB"/>
                <a:cs typeface="DFKai-SB"/>
              </a:rPr>
              <a:t> </a:t>
            </a:r>
            <a:r>
              <a:rPr sz="1200" dirty="0">
                <a:latin typeface="DFKai-SB"/>
                <a:cs typeface="DFKai-SB"/>
              </a:rPr>
              <a:t>月</a:t>
            </a:r>
            <a:r>
              <a:rPr sz="1200" spc="-280" dirty="0">
                <a:latin typeface="DFKai-SB"/>
                <a:cs typeface="DFKai-SB"/>
              </a:rPr>
              <a:t> </a:t>
            </a:r>
            <a:r>
              <a:rPr sz="1200" spc="-15" dirty="0">
                <a:latin typeface="DFKai-SB"/>
                <a:cs typeface="DFKai-SB"/>
              </a:rPr>
              <a:t>24</a:t>
            </a:r>
            <a:r>
              <a:rPr sz="1200" spc="-280" dirty="0">
                <a:latin typeface="DFKai-SB"/>
                <a:cs typeface="DFKai-SB"/>
              </a:rPr>
              <a:t> </a:t>
            </a:r>
            <a:r>
              <a:rPr sz="1200" dirty="0">
                <a:latin typeface="DFKai-SB"/>
                <a:cs typeface="DFKai-SB"/>
              </a:rPr>
              <a:t>日</a:t>
            </a:r>
          </a:p>
          <a:p>
            <a:pPr marL="12700" marR="2738755" algn="just">
              <a:lnSpc>
                <a:spcPct val="125000"/>
              </a:lnSpc>
            </a:pPr>
            <a:r>
              <a:rPr sz="1200" dirty="0">
                <a:latin typeface="DFKai-SB"/>
                <a:cs typeface="DFKai-SB"/>
              </a:rPr>
              <a:t>－2011</a:t>
            </a:r>
            <a:r>
              <a:rPr sz="1200" spc="-165" dirty="0">
                <a:latin typeface="DFKai-SB"/>
                <a:cs typeface="DFKai-SB"/>
              </a:rPr>
              <a:t> </a:t>
            </a:r>
            <a:r>
              <a:rPr sz="1200" dirty="0">
                <a:latin typeface="DFKai-SB"/>
                <a:cs typeface="DFKai-SB"/>
              </a:rPr>
              <a:t>年</a:t>
            </a:r>
            <a:r>
              <a:rPr sz="1200" spc="-165" dirty="0">
                <a:latin typeface="DFKai-SB"/>
                <a:cs typeface="DFKai-SB"/>
              </a:rPr>
              <a:t> </a:t>
            </a:r>
            <a:r>
              <a:rPr sz="1200" dirty="0">
                <a:latin typeface="DFKai-SB"/>
                <a:cs typeface="DFKai-SB"/>
              </a:rPr>
              <a:t>10</a:t>
            </a:r>
            <a:r>
              <a:rPr sz="1200" spc="-165" dirty="0">
                <a:latin typeface="DFKai-SB"/>
                <a:cs typeface="DFKai-SB"/>
              </a:rPr>
              <a:t> </a:t>
            </a:r>
            <a:r>
              <a:rPr sz="1200" dirty="0">
                <a:latin typeface="DFKai-SB"/>
                <a:cs typeface="DFKai-SB"/>
              </a:rPr>
              <a:t>月</a:t>
            </a:r>
            <a:r>
              <a:rPr sz="1200" spc="-190" dirty="0">
                <a:latin typeface="DFKai-SB"/>
                <a:cs typeface="DFKai-SB"/>
              </a:rPr>
              <a:t> </a:t>
            </a:r>
            <a:r>
              <a:rPr sz="1200" dirty="0">
                <a:latin typeface="DFKai-SB"/>
                <a:cs typeface="DFKai-SB"/>
              </a:rPr>
              <a:t>5</a:t>
            </a:r>
            <a:r>
              <a:rPr sz="1200" spc="-165" dirty="0">
                <a:latin typeface="DFKai-SB"/>
                <a:cs typeface="DFKai-SB"/>
              </a:rPr>
              <a:t> </a:t>
            </a:r>
            <a:r>
              <a:rPr sz="1200" dirty="0">
                <a:latin typeface="DFKai-SB"/>
                <a:cs typeface="DFKai-SB"/>
              </a:rPr>
              <a:t>日），通稱史蒂夫·  賈伯斯（英語：Steve</a:t>
            </a:r>
            <a:r>
              <a:rPr sz="1200" spc="-245" dirty="0">
                <a:latin typeface="DFKai-SB"/>
                <a:cs typeface="DFKai-SB"/>
              </a:rPr>
              <a:t> </a:t>
            </a:r>
            <a:r>
              <a:rPr sz="1200" dirty="0">
                <a:latin typeface="DFKai-SB"/>
                <a:cs typeface="DFKai-SB"/>
              </a:rPr>
              <a:t>Jobs），美國企  </a:t>
            </a:r>
            <a:r>
              <a:rPr sz="1200" spc="-15" dirty="0">
                <a:latin typeface="DFKai-SB"/>
                <a:cs typeface="DFKai-SB"/>
              </a:rPr>
              <a:t>業家、行銷家和發明家，蘋果公司的聯  </a:t>
            </a:r>
            <a:r>
              <a:rPr sz="1200" dirty="0">
                <a:latin typeface="DFKai-SB"/>
                <a:cs typeface="DFKai-SB"/>
              </a:rPr>
              <a:t>合創始人之</a:t>
            </a:r>
            <a:r>
              <a:rPr sz="1200" spc="-75" dirty="0">
                <a:latin typeface="DFKai-SB"/>
                <a:cs typeface="DFKai-SB"/>
              </a:rPr>
              <a:t>一，</a:t>
            </a:r>
            <a:r>
              <a:rPr sz="1200" dirty="0">
                <a:latin typeface="DFKai-SB"/>
                <a:cs typeface="DFKai-SB"/>
              </a:rPr>
              <a:t>曾任董事長及執行長職  </a:t>
            </a:r>
            <a:r>
              <a:rPr sz="1200" spc="-40" dirty="0">
                <a:latin typeface="DFKai-SB"/>
                <a:cs typeface="DFKai-SB"/>
              </a:rPr>
              <a:t>位，NeXT</a:t>
            </a:r>
            <a:r>
              <a:rPr sz="1200" spc="-395" dirty="0">
                <a:latin typeface="DFKai-SB"/>
                <a:cs typeface="DFKai-SB"/>
              </a:rPr>
              <a:t> </a:t>
            </a:r>
            <a:r>
              <a:rPr sz="1200" spc="-20" dirty="0">
                <a:latin typeface="DFKai-SB"/>
                <a:cs typeface="DFKai-SB"/>
              </a:rPr>
              <a:t>創辦人及執行長，也是皮克斯</a:t>
            </a:r>
            <a:endParaRPr sz="1200" dirty="0">
              <a:latin typeface="DFKai-SB"/>
              <a:cs typeface="DFKai-SB"/>
            </a:endParaRPr>
          </a:p>
          <a:p>
            <a:pPr marL="12700" marR="38100">
              <a:lnSpc>
                <a:spcPct val="125000"/>
              </a:lnSpc>
            </a:pPr>
            <a:r>
              <a:rPr sz="1200" spc="-10" dirty="0">
                <a:latin typeface="DFKai-SB"/>
                <a:cs typeface="DFKai-SB"/>
              </a:rPr>
              <a:t>動畫的創辦人並曾任執行長，2006</a:t>
            </a:r>
            <a:r>
              <a:rPr sz="1200" spc="-325" dirty="0">
                <a:latin typeface="DFKai-SB"/>
                <a:cs typeface="DFKai-SB"/>
              </a:rPr>
              <a:t> </a:t>
            </a:r>
            <a:r>
              <a:rPr sz="1200" spc="-5" dirty="0">
                <a:latin typeface="DFKai-SB"/>
                <a:cs typeface="DFKai-SB"/>
              </a:rPr>
              <a:t>年為華特迪士尼公司的董事會成員。(根據維  </a:t>
            </a:r>
            <a:r>
              <a:rPr sz="1200" dirty="0">
                <a:latin typeface="DFKai-SB"/>
                <a:cs typeface="DFKai-SB"/>
              </a:rPr>
              <a:t>基百科的介紹)</a:t>
            </a:r>
          </a:p>
          <a:p>
            <a:pPr marL="12700" marR="36195" indent="304800" algn="just">
              <a:lnSpc>
                <a:spcPct val="125600"/>
              </a:lnSpc>
              <a:spcBef>
                <a:spcPts val="880"/>
              </a:spcBef>
            </a:pPr>
            <a:r>
              <a:rPr sz="1200" dirty="0">
                <a:latin typeface="DFKai-SB"/>
                <a:cs typeface="DFKai-SB"/>
              </a:rPr>
              <a:t>賈伯斯曾經被自己所創設的公司趕出</a:t>
            </a:r>
            <a:r>
              <a:rPr sz="1200" spc="-120" dirty="0">
                <a:latin typeface="DFKai-SB"/>
                <a:cs typeface="DFKai-SB"/>
              </a:rPr>
              <a:t>去，</a:t>
            </a:r>
            <a:r>
              <a:rPr sz="1200" dirty="0">
                <a:latin typeface="DFKai-SB"/>
                <a:cs typeface="DFKai-SB"/>
              </a:rPr>
              <a:t>曾經為了自己的理想而休</a:t>
            </a:r>
            <a:r>
              <a:rPr sz="1200" spc="-120" dirty="0">
                <a:latin typeface="DFKai-SB"/>
                <a:cs typeface="DFKai-SB"/>
              </a:rPr>
              <a:t>學，</a:t>
            </a:r>
            <a:r>
              <a:rPr sz="1200" dirty="0" smtClean="0">
                <a:latin typeface="DFKai-SB"/>
                <a:cs typeface="DFKai-SB"/>
              </a:rPr>
              <a:t>對於他自己而</a:t>
            </a:r>
            <a:r>
              <a:rPr sz="1200" spc="-50" dirty="0" smtClean="0">
                <a:latin typeface="DFKai-SB"/>
                <a:cs typeface="DFKai-SB"/>
              </a:rPr>
              <a:t>言</a:t>
            </a:r>
            <a:r>
              <a:rPr sz="1200" spc="-50" dirty="0">
                <a:latin typeface="DFKai-SB"/>
                <a:cs typeface="DFKai-SB"/>
              </a:rPr>
              <a:t>，</a:t>
            </a:r>
            <a:r>
              <a:rPr sz="1200" dirty="0">
                <a:latin typeface="DFKai-SB"/>
                <a:cs typeface="DFKai-SB"/>
              </a:rPr>
              <a:t>從不妥</a:t>
            </a:r>
            <a:r>
              <a:rPr sz="1200" spc="-75" dirty="0">
                <a:latin typeface="DFKai-SB"/>
                <a:cs typeface="DFKai-SB"/>
              </a:rPr>
              <a:t>協</a:t>
            </a:r>
            <a:r>
              <a:rPr sz="1200" spc="-50" dirty="0">
                <a:latin typeface="DFKai-SB"/>
                <a:cs typeface="DFKai-SB"/>
              </a:rPr>
              <a:t>，</a:t>
            </a:r>
            <a:r>
              <a:rPr sz="1200" dirty="0">
                <a:latin typeface="DFKai-SB"/>
                <a:cs typeface="DFKai-SB"/>
              </a:rPr>
              <a:t>生命短</a:t>
            </a:r>
            <a:r>
              <a:rPr sz="1200" spc="-75" dirty="0">
                <a:latin typeface="DFKai-SB"/>
                <a:cs typeface="DFKai-SB"/>
              </a:rPr>
              <a:t>暫</a:t>
            </a:r>
            <a:r>
              <a:rPr sz="1200" spc="-50" dirty="0">
                <a:latin typeface="DFKai-SB"/>
                <a:cs typeface="DFKai-SB"/>
              </a:rPr>
              <a:t>，</a:t>
            </a:r>
            <a:r>
              <a:rPr sz="1200" dirty="0">
                <a:latin typeface="DFKai-SB"/>
                <a:cs typeface="DFKai-SB"/>
              </a:rPr>
              <a:t>不應浪</a:t>
            </a:r>
            <a:r>
              <a:rPr sz="1200" spc="-25" dirty="0">
                <a:latin typeface="DFKai-SB"/>
                <a:cs typeface="DFKai-SB"/>
              </a:rPr>
              <a:t>費</a:t>
            </a:r>
            <a:r>
              <a:rPr sz="1200" dirty="0">
                <a:latin typeface="DFKai-SB"/>
                <a:cs typeface="DFKai-SB"/>
              </a:rPr>
              <a:t>時間活在別人的陰影</a:t>
            </a:r>
            <a:r>
              <a:rPr sz="1200" spc="-50" dirty="0">
                <a:latin typeface="DFKai-SB"/>
                <a:cs typeface="DFKai-SB"/>
              </a:rPr>
              <a:t>裡。</a:t>
            </a:r>
            <a:r>
              <a:rPr sz="1200" dirty="0" smtClean="0">
                <a:latin typeface="DFKai-SB"/>
                <a:cs typeface="DFKai-SB"/>
              </a:rPr>
              <a:t>他也從來不被教條所困</a:t>
            </a:r>
            <a:r>
              <a:rPr sz="1200" spc="-120" dirty="0" smtClean="0">
                <a:latin typeface="DFKai-SB"/>
                <a:cs typeface="DFKai-SB"/>
              </a:rPr>
              <a:t>惑</a:t>
            </a:r>
            <a:r>
              <a:rPr sz="1200" spc="-120" dirty="0">
                <a:latin typeface="DFKai-SB"/>
                <a:cs typeface="DFKai-SB"/>
              </a:rPr>
              <a:t>，</a:t>
            </a:r>
            <a:r>
              <a:rPr sz="1200" dirty="0">
                <a:latin typeface="DFKai-SB"/>
                <a:cs typeface="DFKai-SB"/>
              </a:rPr>
              <a:t>盲從教條等於活在別人的思考</a:t>
            </a:r>
            <a:r>
              <a:rPr sz="1200" spc="-120" dirty="0">
                <a:latin typeface="DFKai-SB"/>
                <a:cs typeface="DFKai-SB"/>
              </a:rPr>
              <a:t>中；</a:t>
            </a:r>
            <a:r>
              <a:rPr sz="1200" dirty="0" smtClean="0">
                <a:latin typeface="DFKai-SB"/>
                <a:cs typeface="DFKai-SB"/>
              </a:rPr>
              <a:t>不要讓他人的噪音壓過自己的心聲</a:t>
            </a:r>
            <a:r>
              <a:rPr sz="1200" dirty="0">
                <a:latin typeface="DFKai-SB"/>
                <a:cs typeface="DFKai-SB"/>
              </a:rPr>
              <a:t>。最重要的，有勇氣跟著自己的內心與直覺。</a:t>
            </a:r>
          </a:p>
          <a:p>
            <a:pPr marL="12700" marR="5080" indent="304800" algn="just">
              <a:lnSpc>
                <a:spcPct val="125000"/>
              </a:lnSpc>
              <a:spcBef>
                <a:spcPts val="885"/>
              </a:spcBef>
            </a:pPr>
            <a:r>
              <a:rPr sz="1200" dirty="0">
                <a:latin typeface="DFKai-SB"/>
                <a:cs typeface="DFKai-SB"/>
              </a:rPr>
              <a:t>賈伯斯畢生有無數發明，其中不少發生舉足輕重的影響，例如：(1)製造：  </a:t>
            </a:r>
            <a:r>
              <a:rPr sz="1200" spc="-15" dirty="0">
                <a:latin typeface="DFKai-SB"/>
                <a:cs typeface="DFKai-SB"/>
              </a:rPr>
              <a:t>當所有科技大廠競相追逐處理器的快速度，賈伯斯卻想著如何讓電腦設計更簡單  </a:t>
            </a:r>
            <a:r>
              <a:rPr sz="1200" dirty="0">
                <a:latin typeface="DFKai-SB"/>
                <a:cs typeface="DFKai-SB"/>
              </a:rPr>
              <a:t>化，這個逆向操作的決定，讓蘋果電腦的</a:t>
            </a:r>
            <a:r>
              <a:rPr sz="1200" spc="-265" dirty="0">
                <a:latin typeface="DFKai-SB"/>
                <a:cs typeface="DFKai-SB"/>
              </a:rPr>
              <a:t> </a:t>
            </a:r>
            <a:r>
              <a:rPr sz="1200" dirty="0">
                <a:latin typeface="DFKai-SB"/>
                <a:cs typeface="DFKai-SB"/>
              </a:rPr>
              <a:t>MacBook</a:t>
            </a:r>
            <a:r>
              <a:rPr sz="1200" spc="-40" dirty="0">
                <a:latin typeface="DFKai-SB"/>
                <a:cs typeface="DFKai-SB"/>
              </a:rPr>
              <a:t> </a:t>
            </a:r>
            <a:r>
              <a:rPr sz="1200" dirty="0">
                <a:latin typeface="DFKai-SB"/>
                <a:cs typeface="DFKai-SB"/>
              </a:rPr>
              <a:t>Air</a:t>
            </a:r>
            <a:r>
              <a:rPr sz="1200" spc="-265" dirty="0">
                <a:latin typeface="DFKai-SB"/>
                <a:cs typeface="DFKai-SB"/>
              </a:rPr>
              <a:t> </a:t>
            </a:r>
            <a:r>
              <a:rPr sz="1200" dirty="0">
                <a:latin typeface="DFKai-SB"/>
                <a:cs typeface="DFKai-SB"/>
              </a:rPr>
              <a:t>系列成了熱賣品。(2)音  </a:t>
            </a:r>
            <a:r>
              <a:rPr sz="1200" spc="-10" dirty="0">
                <a:latin typeface="DFKai-SB"/>
                <a:cs typeface="DFKai-SB"/>
              </a:rPr>
              <a:t>樂：iPod</a:t>
            </a:r>
            <a:r>
              <a:rPr sz="1200" spc="-325" dirty="0">
                <a:latin typeface="DFKai-SB"/>
                <a:cs typeface="DFKai-SB"/>
              </a:rPr>
              <a:t> </a:t>
            </a:r>
            <a:r>
              <a:rPr sz="1200" dirty="0">
                <a:latin typeface="DFKai-SB"/>
                <a:cs typeface="DFKai-SB"/>
              </a:rPr>
              <a:t>與</a:t>
            </a:r>
            <a:r>
              <a:rPr sz="1200" spc="-325" dirty="0">
                <a:latin typeface="DFKai-SB"/>
                <a:cs typeface="DFKai-SB"/>
              </a:rPr>
              <a:t> </a:t>
            </a:r>
            <a:r>
              <a:rPr sz="1200" dirty="0">
                <a:latin typeface="DFKai-SB"/>
                <a:cs typeface="DFKai-SB"/>
              </a:rPr>
              <a:t>iTunes</a:t>
            </a:r>
            <a:r>
              <a:rPr sz="1200" spc="-325" dirty="0">
                <a:latin typeface="DFKai-SB"/>
                <a:cs typeface="DFKai-SB"/>
              </a:rPr>
              <a:t> </a:t>
            </a:r>
            <a:r>
              <a:rPr sz="1200" spc="-5" dirty="0">
                <a:latin typeface="DFKai-SB"/>
                <a:cs typeface="DFKai-SB"/>
              </a:rPr>
              <a:t>的結合，讓消費者只需要購買自己喜愛的單曲，成為全球最  </a:t>
            </a:r>
            <a:r>
              <a:rPr sz="1200" dirty="0">
                <a:latin typeface="DFKai-SB"/>
                <a:cs typeface="DFKai-SB"/>
              </a:rPr>
              <a:t>大的線上音樂零售商。(3)個人電腦：1977</a:t>
            </a:r>
            <a:r>
              <a:rPr sz="1200" spc="-335" dirty="0">
                <a:latin typeface="DFKai-SB"/>
                <a:cs typeface="DFKai-SB"/>
              </a:rPr>
              <a:t> </a:t>
            </a:r>
            <a:r>
              <a:rPr sz="1200" dirty="0">
                <a:latin typeface="DFKai-SB"/>
                <a:cs typeface="DFKai-SB"/>
              </a:rPr>
              <a:t>年，賈伯斯推出</a:t>
            </a:r>
            <a:r>
              <a:rPr sz="1200" spc="-335" dirty="0">
                <a:latin typeface="DFKai-SB"/>
                <a:cs typeface="DFKai-SB"/>
              </a:rPr>
              <a:t> </a:t>
            </a:r>
            <a:r>
              <a:rPr sz="1200" dirty="0">
                <a:latin typeface="DFKai-SB"/>
                <a:cs typeface="DFKai-SB"/>
              </a:rPr>
              <a:t>8</a:t>
            </a:r>
            <a:r>
              <a:rPr sz="1200" spc="-335" dirty="0">
                <a:latin typeface="DFKai-SB"/>
                <a:cs typeface="DFKai-SB"/>
              </a:rPr>
              <a:t> </a:t>
            </a:r>
            <a:r>
              <a:rPr sz="1200" dirty="0">
                <a:latin typeface="DFKai-SB"/>
                <a:cs typeface="DFKai-SB"/>
              </a:rPr>
              <a:t>位元的</a:t>
            </a:r>
            <a:r>
              <a:rPr sz="1200" spc="-335" dirty="0">
                <a:latin typeface="DFKai-SB"/>
                <a:cs typeface="DFKai-SB"/>
              </a:rPr>
              <a:t> </a:t>
            </a:r>
            <a:r>
              <a:rPr sz="1200" dirty="0">
                <a:latin typeface="DFKai-SB"/>
                <a:cs typeface="DFKai-SB"/>
              </a:rPr>
              <a:t>Apple</a:t>
            </a:r>
            <a:r>
              <a:rPr sz="1200" spc="-200" dirty="0">
                <a:latin typeface="DFKai-SB"/>
                <a:cs typeface="DFKai-SB"/>
              </a:rPr>
              <a:t> </a:t>
            </a:r>
            <a:r>
              <a:rPr sz="1200" dirty="0">
                <a:latin typeface="DFKai-SB"/>
                <a:cs typeface="DFKai-SB"/>
              </a:rPr>
              <a:t>II，  </a:t>
            </a:r>
            <a:r>
              <a:rPr sz="1200" spc="-5" dirty="0">
                <a:latin typeface="DFKai-SB"/>
                <a:cs typeface="DFKai-SB"/>
              </a:rPr>
              <a:t>掀起了個人電腦熱潮，2010</a:t>
            </a:r>
            <a:r>
              <a:rPr sz="1200" spc="-330" dirty="0">
                <a:latin typeface="DFKai-SB"/>
                <a:cs typeface="DFKai-SB"/>
              </a:rPr>
              <a:t> </a:t>
            </a:r>
            <a:r>
              <a:rPr sz="1200" spc="-10" dirty="0">
                <a:latin typeface="DFKai-SB"/>
                <a:cs typeface="DFKai-SB"/>
              </a:rPr>
              <a:t>年，平板電腦</a:t>
            </a:r>
            <a:r>
              <a:rPr sz="1200" spc="-330" dirty="0">
                <a:latin typeface="DFKai-SB"/>
                <a:cs typeface="DFKai-SB"/>
              </a:rPr>
              <a:t> </a:t>
            </a:r>
            <a:r>
              <a:rPr sz="1200" dirty="0">
                <a:latin typeface="DFKai-SB"/>
                <a:cs typeface="DFKai-SB"/>
              </a:rPr>
              <a:t>iPad</a:t>
            </a:r>
            <a:r>
              <a:rPr sz="1200" spc="-330" dirty="0">
                <a:latin typeface="DFKai-SB"/>
                <a:cs typeface="DFKai-SB"/>
              </a:rPr>
              <a:t> </a:t>
            </a:r>
            <a:r>
              <a:rPr sz="1200" spc="-5" dirty="0">
                <a:latin typeface="DFKai-SB"/>
                <a:cs typeface="DFKai-SB"/>
              </a:rPr>
              <a:t>正式推出，又親手終結了個人電  </a:t>
            </a:r>
            <a:r>
              <a:rPr sz="1200" spc="-15" dirty="0">
                <a:latin typeface="DFKai-SB"/>
                <a:cs typeface="DFKai-SB"/>
              </a:rPr>
              <a:t>腦的黃金時代。(4)手機：2007</a:t>
            </a:r>
            <a:r>
              <a:rPr sz="1200" spc="-325" dirty="0">
                <a:latin typeface="DFKai-SB"/>
                <a:cs typeface="DFKai-SB"/>
              </a:rPr>
              <a:t> </a:t>
            </a:r>
            <a:r>
              <a:rPr sz="1200" dirty="0">
                <a:latin typeface="DFKai-SB"/>
                <a:cs typeface="DFKai-SB"/>
              </a:rPr>
              <a:t>年花費蘋果電腦將近</a:t>
            </a:r>
            <a:r>
              <a:rPr sz="1200" spc="-325" dirty="0">
                <a:latin typeface="DFKai-SB"/>
                <a:cs typeface="DFKai-SB"/>
              </a:rPr>
              <a:t> </a:t>
            </a:r>
            <a:r>
              <a:rPr sz="1200" dirty="0">
                <a:latin typeface="DFKai-SB"/>
                <a:cs typeface="DFKai-SB"/>
              </a:rPr>
              <a:t>1.5</a:t>
            </a:r>
            <a:r>
              <a:rPr sz="1200" spc="-325" dirty="0">
                <a:latin typeface="DFKai-SB"/>
                <a:cs typeface="DFKai-SB"/>
              </a:rPr>
              <a:t> </a:t>
            </a:r>
            <a:r>
              <a:rPr sz="1200" dirty="0">
                <a:latin typeface="DFKai-SB"/>
                <a:cs typeface="DFKai-SB"/>
              </a:rPr>
              <a:t>億美元研發成本的新產  品</a:t>
            </a:r>
            <a:r>
              <a:rPr sz="1200" spc="-355" dirty="0">
                <a:latin typeface="DFKai-SB"/>
                <a:cs typeface="DFKai-SB"/>
              </a:rPr>
              <a:t> </a:t>
            </a:r>
            <a:r>
              <a:rPr sz="1200" dirty="0">
                <a:latin typeface="DFKai-SB"/>
                <a:cs typeface="DFKai-SB"/>
              </a:rPr>
              <a:t>iPhone</a:t>
            </a:r>
            <a:r>
              <a:rPr sz="1200" spc="-355" dirty="0">
                <a:latin typeface="DFKai-SB"/>
                <a:cs typeface="DFKai-SB"/>
              </a:rPr>
              <a:t> </a:t>
            </a:r>
            <a:r>
              <a:rPr sz="1200" dirty="0">
                <a:latin typeface="DFKai-SB"/>
                <a:cs typeface="DFKai-SB"/>
              </a:rPr>
              <a:t>上市，讓原本在手機市場稱霸的諾基亞和摩托羅拉灰頭土臉。</a:t>
            </a:r>
          </a:p>
          <a:p>
            <a:pPr>
              <a:lnSpc>
                <a:spcPct val="100000"/>
              </a:lnSpc>
            </a:pPr>
            <a:endParaRPr sz="1200" dirty="0">
              <a:latin typeface="Times New Roman"/>
              <a:cs typeface="Times New Roman"/>
            </a:endParaRPr>
          </a:p>
          <a:p>
            <a:pPr>
              <a:lnSpc>
                <a:spcPct val="100000"/>
              </a:lnSpc>
              <a:spcBef>
                <a:spcPts val="5"/>
              </a:spcBef>
            </a:pPr>
            <a:endParaRPr sz="1150" dirty="0">
              <a:latin typeface="Times New Roman"/>
              <a:cs typeface="Times New Roman"/>
            </a:endParaRPr>
          </a:p>
          <a:p>
            <a:pPr marL="12700" marR="662940">
              <a:lnSpc>
                <a:spcPct val="125000"/>
              </a:lnSpc>
              <a:spcBef>
                <a:spcPts val="5"/>
              </a:spcBef>
            </a:pPr>
            <a:r>
              <a:rPr sz="1200" dirty="0">
                <a:latin typeface="DFKai-SB"/>
                <a:cs typeface="DFKai-SB"/>
              </a:rPr>
              <a:t>取自:  </a:t>
            </a:r>
            <a:r>
              <a:rPr sz="1200" u="sng" dirty="0">
                <a:latin typeface="DFKai-SB"/>
                <a:cs typeface="DFKai-SB"/>
                <a:hlinkClick r:id="rId3"/>
              </a:rPr>
              <a:t>http://www.cw.com.tw/article/article.action?id=5027149&amp;page=1 </a:t>
            </a:r>
            <a:r>
              <a:rPr sz="1200" dirty="0">
                <a:latin typeface="DFKai-SB"/>
                <a:cs typeface="DFKai-SB"/>
              </a:rPr>
              <a:t> (賈伯斯扼殺 iPhone 5 上市？》賈伯斯史上６個驚奇發明大公開！)  </a:t>
            </a:r>
            <a:r>
              <a:rPr sz="1200" u="sng" dirty="0">
                <a:solidFill>
                  <a:srgbClr val="0000FF"/>
                </a:solidFill>
                <a:latin typeface="DFKai-SB"/>
                <a:cs typeface="DFKai-SB"/>
                <a:hlinkClick r:id="rId4"/>
              </a:rPr>
              <a:t>http://www.cmoney.tw/notes/note-detail.aspx?nid=10996</a:t>
            </a:r>
            <a:endParaRPr sz="1200" dirty="0">
              <a:latin typeface="DFKai-SB"/>
              <a:cs typeface="DFKai-SB"/>
            </a:endParaRPr>
          </a:p>
          <a:p>
            <a:pPr marL="12700" marR="53340">
              <a:lnSpc>
                <a:spcPct val="125000"/>
              </a:lnSpc>
            </a:pPr>
            <a:r>
              <a:rPr sz="1200" spc="-125" dirty="0">
                <a:latin typeface="DFKai-SB"/>
                <a:cs typeface="DFKai-SB"/>
                <a:hlinkClick r:id="rId5"/>
              </a:rPr>
              <a:t>http://zh.wikipedia.org/wiki/E58FB2E89282E5A4ABC2B7E4B9 </a:t>
            </a:r>
            <a:r>
              <a:rPr sz="1200" spc="-125" dirty="0">
                <a:latin typeface="DFKai-SB"/>
                <a:cs typeface="DFKai-SB"/>
              </a:rPr>
              <a:t> </a:t>
            </a:r>
            <a:r>
              <a:rPr sz="1200" spc="-180" dirty="0">
                <a:latin typeface="DFKai-SB"/>
                <a:cs typeface="DFKai-SB"/>
              </a:rPr>
              <a:t>94E5B883E696AF</a:t>
            </a:r>
            <a:endParaRPr sz="1200" dirty="0">
              <a:latin typeface="DFKai-SB"/>
              <a:cs typeface="DFKai-SB"/>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26204" y="946149"/>
            <a:ext cx="2487929" cy="197992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919479"/>
            <a:ext cx="5301615" cy="4457700"/>
          </a:xfrm>
          <a:prstGeom prst="rect">
            <a:avLst/>
          </a:prstGeom>
        </p:spPr>
        <p:txBody>
          <a:bodyPr vert="horz" wrap="square" lIns="0" tIns="0" rIns="0" bIns="0" rtlCol="0">
            <a:spAutoFit/>
          </a:bodyPr>
          <a:lstStyle/>
          <a:p>
            <a:pPr marL="12700" algn="just">
              <a:lnSpc>
                <a:spcPct val="100000"/>
              </a:lnSpc>
            </a:pPr>
            <a:r>
              <a:rPr sz="1400" b="1" spc="-10" dirty="0">
                <a:latin typeface="DFKai-SB"/>
                <a:cs typeface="DFKai-SB"/>
              </a:rPr>
              <a:t>A</a:t>
            </a:r>
            <a:r>
              <a:rPr sz="1400" b="1" spc="-420" dirty="0">
                <a:latin typeface="DFKai-SB"/>
                <a:cs typeface="DFKai-SB"/>
              </a:rPr>
              <a:t> </a:t>
            </a:r>
            <a:r>
              <a:rPr sz="1400" b="1" spc="-5" dirty="0">
                <a:latin typeface="DFKai-SB"/>
                <a:cs typeface="DFKai-SB"/>
              </a:rPr>
              <a:t>五月天：比誰都精彩</a:t>
            </a:r>
            <a:endParaRPr sz="1400" dirty="0">
              <a:latin typeface="DFKai-SB"/>
              <a:cs typeface="DFKai-SB"/>
            </a:endParaRPr>
          </a:p>
          <a:p>
            <a:pPr marL="12700" marR="2689860" indent="304800" algn="just">
              <a:lnSpc>
                <a:spcPct val="108800"/>
              </a:lnSpc>
              <a:spcBef>
                <a:spcPts val="770"/>
              </a:spcBef>
            </a:pPr>
            <a:r>
              <a:rPr sz="1200" dirty="0">
                <a:latin typeface="DFKai-SB"/>
                <a:cs typeface="DFKai-SB"/>
              </a:rPr>
              <a:t>如果問說，有那些台灣藝人能紅遍  全世界，能夠數出來的藝人沒有幾個，  然而其中就是有一個樂團能夠風靡全世  界，擁有來自於各個國家的歌迷，這個  樂團就是大家耳熟能詳的五月天。</a:t>
            </a:r>
          </a:p>
          <a:p>
            <a:pPr marL="12700" marR="2689860" indent="304800" algn="just">
              <a:lnSpc>
                <a:spcPct val="108300"/>
              </a:lnSpc>
              <a:spcBef>
                <a:spcPts val="960"/>
              </a:spcBef>
            </a:pPr>
            <a:r>
              <a:rPr sz="1200" dirty="0">
                <a:latin typeface="DFKai-SB"/>
                <a:cs typeface="DFKai-SB"/>
              </a:rPr>
              <a:t>現在是世界天團的五月天為了實現  理想，在成名前會把握每一個被瑪莎形  容為「難以理解的演出機會」。例如曾</a:t>
            </a:r>
          </a:p>
          <a:p>
            <a:pPr marL="12700" marR="5080" algn="just">
              <a:lnSpc>
                <a:spcPct val="108300"/>
              </a:lnSpc>
            </a:pPr>
            <a:r>
              <a:rPr sz="1200" dirty="0" err="1">
                <a:latin typeface="DFKai-SB"/>
                <a:cs typeface="DFKai-SB"/>
              </a:rPr>
              <a:t>經有一家炸雞店開</a:t>
            </a:r>
            <a:r>
              <a:rPr sz="1200" spc="-75" dirty="0" err="1">
                <a:latin typeface="DFKai-SB"/>
                <a:cs typeface="DFKai-SB"/>
              </a:rPr>
              <a:t>幕，</a:t>
            </a:r>
            <a:r>
              <a:rPr sz="1200" dirty="0" err="1">
                <a:latin typeface="DFKai-SB"/>
                <a:cs typeface="DFKai-SB"/>
              </a:rPr>
              <a:t>想要請樂團來熱鬧一</a:t>
            </a:r>
            <a:r>
              <a:rPr sz="1200" spc="-100" dirty="0" err="1">
                <a:latin typeface="DFKai-SB"/>
                <a:cs typeface="DFKai-SB"/>
              </a:rPr>
              <a:t>下</a:t>
            </a:r>
            <a:r>
              <a:rPr sz="1200" spc="-75" dirty="0" err="1">
                <a:latin typeface="DFKai-SB"/>
                <a:cs typeface="DFKai-SB"/>
              </a:rPr>
              <a:t>，</a:t>
            </a:r>
            <a:r>
              <a:rPr sz="1200" dirty="0" err="1">
                <a:latin typeface="DFKai-SB"/>
                <a:cs typeface="DFKai-SB"/>
              </a:rPr>
              <a:t>沒有舞台也沒有酬</a:t>
            </a:r>
            <a:r>
              <a:rPr sz="1200" spc="-75" dirty="0" err="1">
                <a:latin typeface="DFKai-SB"/>
                <a:cs typeface="DFKai-SB"/>
              </a:rPr>
              <a:t>勞，</a:t>
            </a:r>
            <a:r>
              <a:rPr sz="1200" dirty="0" err="1" smtClean="0">
                <a:latin typeface="DFKai-SB"/>
                <a:cs typeface="DFKai-SB"/>
              </a:rPr>
              <a:t>還要自己帶樂</a:t>
            </a:r>
            <a:r>
              <a:rPr sz="1200" spc="-50" dirty="0" err="1" smtClean="0">
                <a:latin typeface="DFKai-SB"/>
                <a:cs typeface="DFKai-SB"/>
              </a:rPr>
              <a:t>器</a:t>
            </a:r>
            <a:r>
              <a:rPr sz="1200" spc="-145" dirty="0">
                <a:latin typeface="DFKai-SB"/>
                <a:cs typeface="DFKai-SB"/>
              </a:rPr>
              <a:t>，</a:t>
            </a:r>
            <a:r>
              <a:rPr sz="1200" dirty="0">
                <a:latin typeface="DFKai-SB"/>
                <a:cs typeface="DFKai-SB"/>
              </a:rPr>
              <a:t>「但可以現場吃免費炸雞啦！</a:t>
            </a:r>
            <a:r>
              <a:rPr sz="1200" spc="-100" dirty="0">
                <a:latin typeface="DFKai-SB"/>
                <a:cs typeface="DFKai-SB"/>
              </a:rPr>
              <a:t>」</a:t>
            </a:r>
            <a:r>
              <a:rPr sz="1200" dirty="0">
                <a:latin typeface="DFKai-SB"/>
                <a:cs typeface="DFKai-SB"/>
              </a:rPr>
              <a:t>講到這一</a:t>
            </a:r>
            <a:r>
              <a:rPr sz="1200" spc="-50" dirty="0">
                <a:latin typeface="DFKai-SB"/>
                <a:cs typeface="DFKai-SB"/>
              </a:rPr>
              <a:t>段，</a:t>
            </a:r>
            <a:r>
              <a:rPr sz="1200" dirty="0">
                <a:latin typeface="DFKai-SB"/>
                <a:cs typeface="DFKai-SB"/>
              </a:rPr>
              <a:t>五個人忍不住大</a:t>
            </a:r>
            <a:r>
              <a:rPr sz="1200" spc="-50" dirty="0">
                <a:latin typeface="DFKai-SB"/>
                <a:cs typeface="DFKai-SB"/>
              </a:rPr>
              <a:t>笑。</a:t>
            </a:r>
            <a:r>
              <a:rPr sz="1200" dirty="0">
                <a:latin typeface="DFKai-SB"/>
                <a:cs typeface="DFKai-SB"/>
              </a:rPr>
              <a:t>那時  光只要有張印有演出訊息的小小傳單就可以讓五月天開心半天。</a:t>
            </a:r>
          </a:p>
          <a:p>
            <a:pPr marL="12700" marR="5080" indent="304800" algn="just">
              <a:lnSpc>
                <a:spcPct val="108300"/>
              </a:lnSpc>
              <a:spcBef>
                <a:spcPts val="960"/>
              </a:spcBef>
            </a:pPr>
            <a:r>
              <a:rPr sz="1200" dirty="0">
                <a:latin typeface="DFKai-SB"/>
                <a:cs typeface="DFKai-SB"/>
              </a:rPr>
              <a:t>曾榮獲各種音樂界的大小獎</a:t>
            </a:r>
            <a:r>
              <a:rPr sz="1200" spc="-120" dirty="0">
                <a:latin typeface="DFKai-SB"/>
                <a:cs typeface="DFKai-SB"/>
              </a:rPr>
              <a:t>項，</a:t>
            </a:r>
            <a:r>
              <a:rPr sz="1200" dirty="0">
                <a:latin typeface="DFKai-SB"/>
                <a:cs typeface="DFKai-SB"/>
              </a:rPr>
              <a:t>出道十年出了七張專輯和近百首歌</a:t>
            </a:r>
            <a:r>
              <a:rPr sz="1200" spc="-120" dirty="0">
                <a:latin typeface="DFKai-SB"/>
                <a:cs typeface="DFKai-SB"/>
              </a:rPr>
              <a:t>曲，</a:t>
            </a:r>
            <a:r>
              <a:rPr sz="1200" dirty="0" smtClean="0">
                <a:latin typeface="DFKai-SB"/>
                <a:cs typeface="DFKai-SB"/>
              </a:rPr>
              <a:t>五月天也曾面對突破瓶頸的困</a:t>
            </a:r>
            <a:r>
              <a:rPr sz="1200" spc="-120" dirty="0" smtClean="0">
                <a:latin typeface="DFKai-SB"/>
                <a:cs typeface="DFKai-SB"/>
              </a:rPr>
              <a:t>境</a:t>
            </a:r>
            <a:r>
              <a:rPr sz="1200" spc="-120" dirty="0">
                <a:latin typeface="DFKai-SB"/>
                <a:cs typeface="DFKai-SB"/>
              </a:rPr>
              <a:t>。</a:t>
            </a:r>
            <a:r>
              <a:rPr sz="1200" dirty="0">
                <a:latin typeface="DFKai-SB"/>
                <a:cs typeface="DFKai-SB"/>
              </a:rPr>
              <a:t>一個對音樂的熱情與傻</a:t>
            </a:r>
            <a:r>
              <a:rPr sz="1200" spc="-120" dirty="0">
                <a:latin typeface="DFKai-SB"/>
                <a:cs typeface="DFKai-SB"/>
              </a:rPr>
              <a:t>勁，</a:t>
            </a:r>
            <a:r>
              <a:rPr sz="1200" dirty="0" smtClean="0">
                <a:latin typeface="DFKai-SB"/>
                <a:cs typeface="DFKai-SB"/>
              </a:rPr>
              <a:t>是讓他們能夠創作出許多動人心</a:t>
            </a:r>
            <a:r>
              <a:rPr sz="1200" spc="-75" dirty="0" smtClean="0">
                <a:latin typeface="DFKai-SB"/>
                <a:cs typeface="DFKai-SB"/>
              </a:rPr>
              <a:t>弦</a:t>
            </a:r>
            <a:r>
              <a:rPr sz="1200" spc="-75" dirty="0">
                <a:latin typeface="DFKai-SB"/>
                <a:cs typeface="DFKai-SB"/>
              </a:rPr>
              <a:t>、</a:t>
            </a:r>
            <a:r>
              <a:rPr sz="1200" dirty="0">
                <a:latin typeface="DFKai-SB"/>
                <a:cs typeface="DFKai-SB"/>
              </a:rPr>
              <a:t>膾炙人口音樂的原</a:t>
            </a:r>
            <a:r>
              <a:rPr sz="1200" spc="-75" dirty="0">
                <a:latin typeface="DFKai-SB"/>
                <a:cs typeface="DFKai-SB"/>
              </a:rPr>
              <a:t>因，</a:t>
            </a:r>
            <a:r>
              <a:rPr sz="1200" dirty="0">
                <a:latin typeface="DFKai-SB"/>
                <a:cs typeface="DFKai-SB"/>
              </a:rPr>
              <a:t>搖滾出</a:t>
            </a:r>
            <a:r>
              <a:rPr sz="1200" spc="-25" dirty="0">
                <a:latin typeface="DFKai-SB"/>
                <a:cs typeface="DFKai-SB"/>
              </a:rPr>
              <a:t>屬</a:t>
            </a:r>
            <a:r>
              <a:rPr sz="1200" dirty="0">
                <a:latin typeface="DFKai-SB"/>
                <a:cs typeface="DFKai-SB"/>
              </a:rPr>
              <a:t>於自己的熱情與理</a:t>
            </a:r>
            <a:r>
              <a:rPr sz="1200" spc="-75" dirty="0">
                <a:latin typeface="DFKai-SB"/>
                <a:cs typeface="DFKai-SB"/>
              </a:rPr>
              <a:t>想，</a:t>
            </a:r>
            <a:r>
              <a:rPr sz="1200" dirty="0" smtClean="0">
                <a:latin typeface="DFKai-SB"/>
                <a:cs typeface="DFKai-SB"/>
              </a:rPr>
              <a:t>讓無數的聽眾找回自己的音樂夢</a:t>
            </a:r>
            <a:r>
              <a:rPr sz="1200" dirty="0">
                <a:latin typeface="DFKai-SB"/>
                <a:cs typeface="DFKai-SB"/>
              </a:rPr>
              <a:t>，拿起樂器也想找到自己的天空。</a:t>
            </a:r>
          </a:p>
          <a:p>
            <a:pPr marL="12700" marR="5080" indent="304800" algn="just">
              <a:lnSpc>
                <a:spcPct val="108300"/>
              </a:lnSpc>
              <a:spcBef>
                <a:spcPts val="960"/>
              </a:spcBef>
            </a:pPr>
            <a:r>
              <a:rPr sz="1200" dirty="0" err="1">
                <a:latin typeface="DFKai-SB"/>
                <a:cs typeface="DFKai-SB"/>
              </a:rPr>
              <a:t>阿信認</a:t>
            </a:r>
            <a:r>
              <a:rPr sz="1200" spc="-75" dirty="0" err="1">
                <a:latin typeface="DFKai-SB"/>
                <a:cs typeface="DFKai-SB"/>
              </a:rPr>
              <a:t>為：</a:t>
            </a:r>
            <a:r>
              <a:rPr sz="1200" dirty="0" err="1">
                <a:latin typeface="DFKai-SB"/>
                <a:cs typeface="DFKai-SB"/>
              </a:rPr>
              <a:t>創作百分之九十九都是瓶</a:t>
            </a:r>
            <a:r>
              <a:rPr sz="1200" spc="-75" dirty="0" err="1">
                <a:latin typeface="DFKai-SB"/>
                <a:cs typeface="DFKai-SB"/>
              </a:rPr>
              <a:t>頸，</a:t>
            </a:r>
            <a:r>
              <a:rPr sz="1200" dirty="0" err="1">
                <a:latin typeface="DFKai-SB"/>
                <a:cs typeface="DFKai-SB"/>
              </a:rPr>
              <a:t>因</a:t>
            </a:r>
            <a:r>
              <a:rPr sz="1200" spc="-25" dirty="0" err="1">
                <a:latin typeface="DFKai-SB"/>
                <a:cs typeface="DFKai-SB"/>
              </a:rPr>
              <a:t>為</a:t>
            </a:r>
            <a:r>
              <a:rPr sz="1200" dirty="0" err="1">
                <a:latin typeface="DFKai-SB"/>
                <a:cs typeface="DFKai-SB"/>
              </a:rPr>
              <a:t>創作是你盡了一百分努</a:t>
            </a:r>
            <a:r>
              <a:rPr sz="1200" spc="-75" dirty="0" err="1">
                <a:latin typeface="DFKai-SB"/>
                <a:cs typeface="DFKai-SB"/>
              </a:rPr>
              <a:t>力，</a:t>
            </a:r>
            <a:r>
              <a:rPr sz="1200" dirty="0" err="1" smtClean="0">
                <a:latin typeface="DFKai-SB"/>
                <a:cs typeface="DFKai-SB"/>
              </a:rPr>
              <a:t>最後才會有一分成</a:t>
            </a:r>
            <a:r>
              <a:rPr sz="1200" spc="-50" dirty="0" err="1" smtClean="0">
                <a:latin typeface="DFKai-SB"/>
                <a:cs typeface="DFKai-SB"/>
              </a:rPr>
              <a:t>果</a:t>
            </a:r>
            <a:r>
              <a:rPr sz="1200" spc="-50" dirty="0">
                <a:latin typeface="DFKai-SB"/>
                <a:cs typeface="DFKai-SB"/>
              </a:rPr>
              <a:t>，</a:t>
            </a:r>
            <a:r>
              <a:rPr sz="1200" spc="-100" dirty="0">
                <a:latin typeface="DFKai-SB"/>
                <a:cs typeface="DFKai-SB"/>
              </a:rPr>
              <a:t>」</a:t>
            </a:r>
            <a:r>
              <a:rPr sz="1200" dirty="0">
                <a:latin typeface="DFKai-SB"/>
                <a:cs typeface="DFKai-SB"/>
              </a:rPr>
              <a:t>所以阿信寫歌</a:t>
            </a:r>
            <a:r>
              <a:rPr sz="1200" spc="-50" dirty="0">
                <a:latin typeface="DFKai-SB"/>
                <a:cs typeface="DFKai-SB"/>
              </a:rPr>
              <a:t>詞，</a:t>
            </a:r>
            <a:r>
              <a:rPr sz="1200" dirty="0">
                <a:latin typeface="DFKai-SB"/>
                <a:cs typeface="DFKai-SB"/>
              </a:rPr>
              <a:t>寫一百句大約只能用一</a:t>
            </a:r>
            <a:r>
              <a:rPr sz="1200" spc="-50" dirty="0">
                <a:latin typeface="DFKai-SB"/>
                <a:cs typeface="DFKai-SB"/>
              </a:rPr>
              <a:t>句</a:t>
            </a:r>
            <a:r>
              <a:rPr sz="1200" spc="-145" dirty="0">
                <a:latin typeface="DFKai-SB"/>
                <a:cs typeface="DFKai-SB"/>
              </a:rPr>
              <a:t>，</a:t>
            </a:r>
            <a:r>
              <a:rPr sz="1200" dirty="0">
                <a:latin typeface="DFKai-SB"/>
                <a:cs typeface="DFKai-SB"/>
              </a:rPr>
              <a:t>「</a:t>
            </a:r>
            <a:r>
              <a:rPr sz="1200" dirty="0" err="1" smtClean="0">
                <a:latin typeface="DFKai-SB"/>
                <a:cs typeface="DFKai-SB"/>
              </a:rPr>
              <a:t>所以每完成一句歌</a:t>
            </a:r>
            <a:r>
              <a:rPr sz="1200" spc="-75" dirty="0" err="1" smtClean="0">
                <a:latin typeface="DFKai-SB"/>
                <a:cs typeface="DFKai-SB"/>
              </a:rPr>
              <a:t>詞</a:t>
            </a:r>
            <a:r>
              <a:rPr sz="1200" spc="-75" dirty="0" err="1">
                <a:latin typeface="DFKai-SB"/>
                <a:cs typeface="DFKai-SB"/>
              </a:rPr>
              <a:t>，</a:t>
            </a:r>
            <a:r>
              <a:rPr sz="1200" dirty="0" err="1">
                <a:latin typeface="DFKai-SB"/>
                <a:cs typeface="DFKai-SB"/>
              </a:rPr>
              <a:t>我就要面對九十九句的失</a:t>
            </a:r>
            <a:r>
              <a:rPr sz="1200" spc="-75" dirty="0" err="1">
                <a:latin typeface="DFKai-SB"/>
                <a:cs typeface="DFKai-SB"/>
              </a:rPr>
              <a:t>敗</a:t>
            </a:r>
            <a:r>
              <a:rPr sz="1200" spc="-75" dirty="0">
                <a:latin typeface="DFKai-SB"/>
                <a:cs typeface="DFKai-SB"/>
              </a:rPr>
              <a:t>。</a:t>
            </a:r>
            <a:r>
              <a:rPr sz="1200" spc="-195" dirty="0">
                <a:latin typeface="DFKai-SB"/>
                <a:cs typeface="DFKai-SB"/>
              </a:rPr>
              <a:t>」</a:t>
            </a:r>
            <a:r>
              <a:rPr sz="1200" dirty="0" err="1" smtClean="0">
                <a:latin typeface="DFKai-SB"/>
                <a:cs typeface="DFKai-SB"/>
              </a:rPr>
              <a:t>而他們的成功就是來自許多詩派的累積和不放季的堅持</a:t>
            </a:r>
            <a:r>
              <a:rPr sz="1200" dirty="0">
                <a:latin typeface="DFKai-SB"/>
                <a:cs typeface="DFKai-SB"/>
              </a:rPr>
              <a:t>！</a:t>
            </a:r>
          </a:p>
        </p:txBody>
      </p:sp>
      <p:sp>
        <p:nvSpPr>
          <p:cNvPr id="4" name="object 4"/>
          <p:cNvSpPr txBox="1"/>
          <p:nvPr/>
        </p:nvSpPr>
        <p:spPr>
          <a:xfrm>
            <a:off x="1130300" y="5811499"/>
            <a:ext cx="5207000" cy="1028700"/>
          </a:xfrm>
          <a:prstGeom prst="rect">
            <a:avLst/>
          </a:prstGeom>
        </p:spPr>
        <p:txBody>
          <a:bodyPr vert="horz" wrap="square" lIns="0" tIns="71120" rIns="0" bIns="0" rtlCol="0">
            <a:spAutoFit/>
          </a:bodyPr>
          <a:lstStyle/>
          <a:p>
            <a:pPr marL="12700">
              <a:lnSpc>
                <a:spcPct val="100000"/>
              </a:lnSpc>
              <a:spcBef>
                <a:spcPts val="560"/>
              </a:spcBef>
            </a:pPr>
            <a:r>
              <a:rPr sz="1200" dirty="0">
                <a:latin typeface="DFKai-SB"/>
                <a:cs typeface="DFKai-SB"/>
              </a:rPr>
              <a:t>取自:</a:t>
            </a:r>
            <a:endParaRPr sz="1200">
              <a:latin typeface="DFKai-SB"/>
              <a:cs typeface="DFKai-SB"/>
            </a:endParaRPr>
          </a:p>
          <a:p>
            <a:pPr marL="12700" marR="5080">
              <a:lnSpc>
                <a:spcPct val="138300"/>
              </a:lnSpc>
              <a:spcBef>
                <a:spcPts val="25"/>
              </a:spcBef>
            </a:pPr>
            <a:r>
              <a:rPr sz="1200" u="sng" dirty="0">
                <a:latin typeface="DFKai-SB"/>
                <a:cs typeface="DFKai-SB"/>
                <a:hlinkClick r:id="rId3"/>
              </a:rPr>
              <a:t>http://www.parenting.com.tw/article/article.action?id=5033055&amp;page=1 </a:t>
            </a:r>
            <a:r>
              <a:rPr sz="1200" dirty="0">
                <a:latin typeface="DFKai-SB"/>
                <a:cs typeface="DFKai-SB"/>
              </a:rPr>
              <a:t> (親子天下雜誌－五月天：我們的成功，是失敗的累積)  </a:t>
            </a:r>
            <a:r>
              <a:rPr sz="1200" dirty="0">
                <a:latin typeface="DFKai-SB"/>
                <a:cs typeface="DFKai-SB"/>
                <a:hlinkClick r:id="rId4"/>
              </a:rPr>
              <a:t>http://www1.pu.edu.tw/~s1021900/new_page_4.htm</a:t>
            </a:r>
            <a:endParaRPr sz="1200">
              <a:latin typeface="DFKai-SB"/>
              <a:cs typeface="DFKai-SB"/>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32255"/>
            <a:ext cx="5335270" cy="8797152"/>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S</a:t>
            </a:r>
            <a:r>
              <a:rPr sz="1400" b="1" spc="-420" dirty="0">
                <a:latin typeface="DFKai-SB"/>
                <a:cs typeface="DFKai-SB"/>
              </a:rPr>
              <a:t> </a:t>
            </a:r>
            <a:r>
              <a:rPr sz="1400" b="1" spc="-5" dirty="0">
                <a:latin typeface="DFKai-SB"/>
                <a:cs typeface="DFKai-SB"/>
              </a:rPr>
              <a:t>陳樹菊：賣菜樂捐</a:t>
            </a:r>
            <a:endParaRPr sz="1400" dirty="0">
              <a:latin typeface="DFKai-SB"/>
              <a:cs typeface="DFKai-SB"/>
            </a:endParaRPr>
          </a:p>
          <a:p>
            <a:pPr marL="12700" marR="3019425" indent="304800" algn="just">
              <a:lnSpc>
                <a:spcPct val="125000"/>
              </a:lnSpc>
              <a:spcBef>
                <a:spcPts val="869"/>
              </a:spcBef>
            </a:pPr>
            <a:r>
              <a:rPr sz="1200" dirty="0">
                <a:latin typeface="DFKai-SB"/>
                <a:cs typeface="DFKai-SB"/>
              </a:rPr>
              <a:t>陳樹菊臺東</a:t>
            </a:r>
            <a:r>
              <a:rPr sz="1200" spc="20" dirty="0">
                <a:latin typeface="DFKai-SB"/>
                <a:cs typeface="DFKai-SB"/>
              </a:rPr>
              <a:t>鎮</a:t>
            </a:r>
            <a:r>
              <a:rPr sz="1200" dirty="0">
                <a:latin typeface="DFKai-SB"/>
                <a:cs typeface="DFKai-SB"/>
                <a:hlinkClick r:id="rId2"/>
              </a:rPr>
              <a:t>（今臺東</a:t>
            </a:r>
            <a:r>
              <a:rPr sz="1200" spc="20" dirty="0">
                <a:latin typeface="DFKai-SB"/>
                <a:cs typeface="DFKai-SB"/>
                <a:hlinkClick r:id="rId2"/>
              </a:rPr>
              <a:t>市</a:t>
            </a:r>
            <a:r>
              <a:rPr sz="1200" dirty="0">
                <a:latin typeface="DFKai-SB"/>
                <a:cs typeface="DFKai-SB"/>
              </a:rPr>
              <a:t>）仁  愛國民小學畢業</a:t>
            </a:r>
            <a:r>
              <a:rPr sz="1200" spc="20" dirty="0">
                <a:latin typeface="DFKai-SB"/>
                <a:cs typeface="DFKai-SB"/>
              </a:rPr>
              <a:t>時</a:t>
            </a:r>
            <a:r>
              <a:rPr sz="1200" dirty="0">
                <a:latin typeface="DFKai-SB"/>
                <a:cs typeface="DFKai-SB"/>
              </a:rPr>
              <a:t>，家中貧</a:t>
            </a:r>
            <a:r>
              <a:rPr sz="1200" spc="20" dirty="0">
                <a:latin typeface="DFKai-SB"/>
                <a:cs typeface="DFKai-SB"/>
              </a:rPr>
              <a:t>困</a:t>
            </a:r>
            <a:r>
              <a:rPr sz="1200" dirty="0">
                <a:latin typeface="DFKai-SB"/>
                <a:cs typeface="DFKai-SB"/>
              </a:rPr>
              <a:t>，一  家八口都賴父親</a:t>
            </a:r>
            <a:r>
              <a:rPr sz="1200" spc="20" dirty="0">
                <a:latin typeface="DFKai-SB"/>
                <a:cs typeface="DFKai-SB"/>
              </a:rPr>
              <a:t>賣</a:t>
            </a:r>
            <a:r>
              <a:rPr sz="1200" dirty="0">
                <a:latin typeface="DFKai-SB"/>
                <a:cs typeface="DFKai-SB"/>
              </a:rPr>
              <a:t>菜為生，</a:t>
            </a:r>
            <a:r>
              <a:rPr sz="1200" spc="20" dirty="0">
                <a:latin typeface="DFKai-SB"/>
                <a:cs typeface="DFKai-SB"/>
              </a:rPr>
              <a:t>然</a:t>
            </a:r>
            <a:r>
              <a:rPr sz="1200" dirty="0">
                <a:latin typeface="DFKai-SB"/>
                <a:cs typeface="DFKai-SB"/>
              </a:rPr>
              <a:t>而陳  樹菊在這樣的環</a:t>
            </a:r>
            <a:r>
              <a:rPr sz="1200" spc="20" dirty="0">
                <a:latin typeface="DFKai-SB"/>
                <a:cs typeface="DFKai-SB"/>
              </a:rPr>
              <a:t>境</a:t>
            </a:r>
            <a:r>
              <a:rPr sz="1200" dirty="0">
                <a:latin typeface="DFKai-SB"/>
                <a:cs typeface="DFKai-SB"/>
              </a:rPr>
              <a:t>下成長，</a:t>
            </a:r>
            <a:r>
              <a:rPr sz="1200" spc="20" dirty="0">
                <a:latin typeface="DFKai-SB"/>
                <a:cs typeface="DFKai-SB"/>
              </a:rPr>
              <a:t>現</a:t>
            </a:r>
            <a:r>
              <a:rPr sz="1200" dirty="0">
                <a:latin typeface="DFKai-SB"/>
                <a:cs typeface="DFKai-SB"/>
              </a:rPr>
              <a:t>在卻  是一位台灣家喻</a:t>
            </a:r>
            <a:r>
              <a:rPr sz="1200" spc="20" dirty="0">
                <a:latin typeface="DFKai-SB"/>
                <a:cs typeface="DFKai-SB"/>
              </a:rPr>
              <a:t>戶</a:t>
            </a:r>
            <a:r>
              <a:rPr sz="1200" dirty="0">
                <a:latin typeface="DFKai-SB"/>
                <a:cs typeface="DFKai-SB"/>
              </a:rPr>
              <a:t>曉的慈善</a:t>
            </a:r>
            <a:r>
              <a:rPr sz="1200" spc="20" dirty="0">
                <a:latin typeface="DFKai-SB"/>
                <a:cs typeface="DFKai-SB"/>
              </a:rPr>
              <a:t>家</a:t>
            </a:r>
            <a:r>
              <a:rPr sz="1200" dirty="0">
                <a:latin typeface="DFKai-SB"/>
                <a:cs typeface="DFKai-SB"/>
              </a:rPr>
              <a:t>、台  東中央市場女性</a:t>
            </a:r>
            <a:r>
              <a:rPr sz="1200" spc="20" dirty="0">
                <a:latin typeface="DFKai-SB"/>
                <a:cs typeface="DFKai-SB"/>
              </a:rPr>
              <a:t>菜</a:t>
            </a:r>
            <a:r>
              <a:rPr sz="1200" dirty="0">
                <a:latin typeface="DFKai-SB"/>
                <a:cs typeface="DFKai-SB"/>
              </a:rPr>
              <a:t>販。陳樹</a:t>
            </a:r>
            <a:r>
              <a:rPr sz="1200" spc="20" dirty="0">
                <a:latin typeface="DFKai-SB"/>
                <a:cs typeface="DFKai-SB"/>
              </a:rPr>
              <a:t>菊</a:t>
            </a:r>
            <a:r>
              <a:rPr sz="1200" dirty="0">
                <a:latin typeface="DFKai-SB"/>
                <a:cs typeface="DFKai-SB"/>
              </a:rPr>
              <a:t>多年  來共捐出了近</a:t>
            </a:r>
            <a:r>
              <a:rPr sz="1200" spc="-315" dirty="0">
                <a:latin typeface="DFKai-SB"/>
                <a:cs typeface="DFKai-SB"/>
              </a:rPr>
              <a:t> </a:t>
            </a:r>
            <a:r>
              <a:rPr sz="1200" dirty="0">
                <a:latin typeface="DFKai-SB"/>
                <a:cs typeface="DFKai-SB"/>
              </a:rPr>
              <a:t>1,000</a:t>
            </a:r>
            <a:r>
              <a:rPr sz="1200" spc="-315" dirty="0">
                <a:latin typeface="DFKai-SB"/>
                <a:cs typeface="DFKai-SB"/>
              </a:rPr>
              <a:t> </a:t>
            </a:r>
            <a:r>
              <a:rPr sz="1200" dirty="0">
                <a:latin typeface="DFKai-SB"/>
                <a:cs typeface="DFKai-SB"/>
              </a:rPr>
              <a:t>萬新台幣作為  慈善用途，包括</a:t>
            </a:r>
            <a:r>
              <a:rPr sz="1200" spc="20" dirty="0">
                <a:latin typeface="DFKai-SB"/>
                <a:cs typeface="DFKai-SB"/>
              </a:rPr>
              <a:t>幫</a:t>
            </a:r>
            <a:r>
              <a:rPr sz="1200" dirty="0">
                <a:latin typeface="DFKai-SB"/>
                <a:cs typeface="DFKai-SB"/>
              </a:rPr>
              <a:t>助兒童和</a:t>
            </a:r>
            <a:r>
              <a:rPr sz="1200" spc="20" dirty="0">
                <a:latin typeface="DFKai-SB"/>
                <a:cs typeface="DFKai-SB"/>
              </a:rPr>
              <a:t>孤</a:t>
            </a:r>
            <a:r>
              <a:rPr sz="1200" dirty="0">
                <a:latin typeface="DFKai-SB"/>
                <a:cs typeface="DFKai-SB"/>
              </a:rPr>
              <a:t>兒，  以及建立圖書館</a:t>
            </a:r>
            <a:r>
              <a:rPr sz="1200" spc="20" dirty="0">
                <a:latin typeface="DFKai-SB"/>
                <a:cs typeface="DFKai-SB"/>
              </a:rPr>
              <a:t>等</a:t>
            </a:r>
            <a:r>
              <a:rPr sz="1200" dirty="0">
                <a:latin typeface="DFKai-SB"/>
                <a:cs typeface="DFKai-SB"/>
              </a:rPr>
              <a:t>。《富比</a:t>
            </a:r>
            <a:r>
              <a:rPr sz="1200" spc="20" dirty="0">
                <a:latin typeface="DFKai-SB"/>
                <a:cs typeface="DFKai-SB"/>
              </a:rPr>
              <a:t>士</a:t>
            </a:r>
            <a:r>
              <a:rPr sz="1200" dirty="0">
                <a:latin typeface="DFKai-SB"/>
                <a:cs typeface="DFKai-SB"/>
              </a:rPr>
              <a:t>》雜  誌將她選入和 </a:t>
            </a:r>
            <a:r>
              <a:rPr sz="1200" spc="5" dirty="0">
                <a:latin typeface="DFKai-SB"/>
                <a:cs typeface="DFKai-SB"/>
              </a:rPr>
              <a:t>2010</a:t>
            </a:r>
            <a:r>
              <a:rPr sz="1200" spc="-85" dirty="0">
                <a:latin typeface="DFKai-SB"/>
                <a:cs typeface="DFKai-SB"/>
              </a:rPr>
              <a:t> </a:t>
            </a:r>
            <a:r>
              <a:rPr sz="1200" dirty="0">
                <a:latin typeface="DFKai-SB"/>
                <a:cs typeface="DFKai-SB"/>
              </a:rPr>
              <a:t>年亞洲慈善英</a:t>
            </a:r>
          </a:p>
          <a:p>
            <a:pPr marL="12700">
              <a:lnSpc>
                <a:spcPct val="100000"/>
              </a:lnSpc>
              <a:spcBef>
                <a:spcPts val="360"/>
              </a:spcBef>
            </a:pPr>
            <a:r>
              <a:rPr sz="1200" dirty="0">
                <a:latin typeface="DFKai-SB"/>
                <a:cs typeface="DFKai-SB"/>
              </a:rPr>
              <a:t>雄人物第</a:t>
            </a:r>
            <a:r>
              <a:rPr sz="1200" spc="-365" dirty="0">
                <a:latin typeface="DFKai-SB"/>
                <a:cs typeface="DFKai-SB"/>
              </a:rPr>
              <a:t> </a:t>
            </a:r>
            <a:r>
              <a:rPr sz="1200" dirty="0">
                <a:latin typeface="DFKai-SB"/>
                <a:cs typeface="DFKai-SB"/>
              </a:rPr>
              <a:t>48</a:t>
            </a:r>
            <a:r>
              <a:rPr sz="1200" spc="-365" dirty="0">
                <a:latin typeface="DFKai-SB"/>
                <a:cs typeface="DFKai-SB"/>
              </a:rPr>
              <a:t> </a:t>
            </a:r>
            <a:r>
              <a:rPr sz="1200" dirty="0">
                <a:latin typeface="DFKai-SB"/>
                <a:cs typeface="DFKai-SB"/>
              </a:rPr>
              <a:t>位。</a:t>
            </a:r>
          </a:p>
          <a:p>
            <a:pPr marL="12700" marR="38100" indent="304800" algn="just">
              <a:lnSpc>
                <a:spcPct val="126699"/>
              </a:lnSpc>
              <a:spcBef>
                <a:spcPts val="860"/>
              </a:spcBef>
            </a:pPr>
            <a:r>
              <a:rPr sz="1200" dirty="0">
                <a:latin typeface="DFKai-SB"/>
                <a:cs typeface="DFKai-SB"/>
              </a:rPr>
              <a:t>多年賣</a:t>
            </a:r>
            <a:r>
              <a:rPr sz="1200" spc="-75" dirty="0">
                <a:latin typeface="DFKai-SB"/>
                <a:cs typeface="DFKai-SB"/>
              </a:rPr>
              <a:t>菜，</a:t>
            </a:r>
            <a:r>
              <a:rPr sz="1200" dirty="0">
                <a:latin typeface="DFKai-SB"/>
                <a:cs typeface="DFKai-SB"/>
              </a:rPr>
              <a:t>陳樹菊已經買了房</a:t>
            </a:r>
            <a:r>
              <a:rPr sz="1200" spc="-75" dirty="0">
                <a:latin typeface="DFKai-SB"/>
                <a:cs typeface="DFKai-SB"/>
              </a:rPr>
              <a:t>子，</a:t>
            </a:r>
            <a:r>
              <a:rPr sz="1200" dirty="0">
                <a:latin typeface="DFKai-SB"/>
                <a:cs typeface="DFKai-SB"/>
              </a:rPr>
              <a:t>但本人生</a:t>
            </a:r>
            <a:r>
              <a:rPr sz="1200" spc="-25" dirty="0">
                <a:latin typeface="DFKai-SB"/>
                <a:cs typeface="DFKai-SB"/>
              </a:rPr>
              <a:t>活</a:t>
            </a:r>
            <a:r>
              <a:rPr sz="1200" dirty="0">
                <a:latin typeface="DFKai-SB"/>
                <a:cs typeface="DFKai-SB"/>
              </a:rPr>
              <a:t>卻仍非常刻</a:t>
            </a:r>
            <a:r>
              <a:rPr sz="1200" spc="-75" dirty="0">
                <a:latin typeface="DFKai-SB"/>
                <a:cs typeface="DFKai-SB"/>
              </a:rPr>
              <a:t>苦，</a:t>
            </a:r>
            <a:r>
              <a:rPr sz="1200" dirty="0">
                <a:latin typeface="DFKai-SB"/>
                <a:cs typeface="DFKai-SB"/>
              </a:rPr>
              <a:t>每天生活費不  到</a:t>
            </a:r>
            <a:r>
              <a:rPr sz="1200" spc="-200" dirty="0">
                <a:latin typeface="DFKai-SB"/>
                <a:cs typeface="DFKai-SB"/>
              </a:rPr>
              <a:t> </a:t>
            </a:r>
            <a:r>
              <a:rPr sz="1200" dirty="0">
                <a:latin typeface="DFKai-SB"/>
                <a:cs typeface="DFKai-SB"/>
              </a:rPr>
              <a:t>100</a:t>
            </a:r>
            <a:r>
              <a:rPr sz="1200" spc="-200" dirty="0">
                <a:latin typeface="DFKai-SB"/>
                <a:cs typeface="DFKai-SB"/>
              </a:rPr>
              <a:t> </a:t>
            </a:r>
            <a:r>
              <a:rPr sz="1200" dirty="0">
                <a:latin typeface="DFKai-SB"/>
                <a:cs typeface="DFKai-SB"/>
                <a:hlinkClick r:id="rId3"/>
              </a:rPr>
              <a:t>元。身為佛教</a:t>
            </a:r>
            <a:r>
              <a:rPr sz="1200" dirty="0">
                <a:latin typeface="DFKai-SB"/>
                <a:cs typeface="DFKai-SB"/>
              </a:rPr>
              <a:t>徒的她吃素，平時省吃儉用，卻很樂意捐款。父親在</a:t>
            </a:r>
            <a:r>
              <a:rPr sz="1200" spc="-200" dirty="0">
                <a:latin typeface="DFKai-SB"/>
                <a:cs typeface="DFKai-SB"/>
              </a:rPr>
              <a:t> </a:t>
            </a:r>
            <a:r>
              <a:rPr sz="1200" dirty="0">
                <a:latin typeface="DFKai-SB"/>
                <a:cs typeface="DFKai-SB"/>
              </a:rPr>
              <a:t>1993</a:t>
            </a:r>
          </a:p>
          <a:p>
            <a:pPr marL="12700">
              <a:lnSpc>
                <a:spcPct val="100000"/>
              </a:lnSpc>
              <a:spcBef>
                <a:spcPts val="360"/>
              </a:spcBef>
            </a:pPr>
            <a:r>
              <a:rPr sz="1200" dirty="0">
                <a:latin typeface="DFKai-SB"/>
                <a:cs typeface="DFKai-SB"/>
              </a:rPr>
              <a:t>年病逝後，陳樹菊曾捐</a:t>
            </a:r>
            <a:r>
              <a:rPr sz="1200" spc="-240" dirty="0">
                <a:latin typeface="DFKai-SB"/>
                <a:cs typeface="DFKai-SB"/>
              </a:rPr>
              <a:t> </a:t>
            </a:r>
            <a:r>
              <a:rPr sz="1200" dirty="0">
                <a:latin typeface="DFKai-SB"/>
                <a:cs typeface="DFKai-SB"/>
              </a:rPr>
              <a:t>100</a:t>
            </a:r>
            <a:r>
              <a:rPr sz="1200" spc="-240" dirty="0">
                <a:latin typeface="DFKai-SB"/>
                <a:cs typeface="DFKai-SB"/>
              </a:rPr>
              <a:t> </a:t>
            </a:r>
            <a:r>
              <a:rPr sz="1200" dirty="0">
                <a:latin typeface="DFKai-SB"/>
                <a:cs typeface="DFKai-SB"/>
              </a:rPr>
              <a:t>萬元給佛光學院。1997</a:t>
            </a:r>
            <a:r>
              <a:rPr sz="1200" spc="-240" dirty="0">
                <a:latin typeface="DFKai-SB"/>
                <a:cs typeface="DFKai-SB"/>
              </a:rPr>
              <a:t> </a:t>
            </a:r>
            <a:r>
              <a:rPr sz="1200" dirty="0">
                <a:latin typeface="DFKai-SB"/>
                <a:cs typeface="DFKai-SB"/>
              </a:rPr>
              <a:t>年間又捐款新台幣</a:t>
            </a:r>
            <a:r>
              <a:rPr sz="1200" spc="-240" dirty="0">
                <a:latin typeface="DFKai-SB"/>
                <a:cs typeface="DFKai-SB"/>
              </a:rPr>
              <a:t> </a:t>
            </a:r>
            <a:r>
              <a:rPr sz="1200" dirty="0">
                <a:latin typeface="DFKai-SB"/>
                <a:cs typeface="DFKai-SB"/>
              </a:rPr>
              <a:t>100</a:t>
            </a:r>
            <a:r>
              <a:rPr sz="1200" spc="-240" dirty="0">
                <a:latin typeface="DFKai-SB"/>
                <a:cs typeface="DFKai-SB"/>
              </a:rPr>
              <a:t> </a:t>
            </a:r>
            <a:r>
              <a:rPr sz="1200" dirty="0">
                <a:latin typeface="DFKai-SB"/>
                <a:cs typeface="DFKai-SB"/>
              </a:rPr>
              <a:t>萬元</a:t>
            </a:r>
          </a:p>
          <a:p>
            <a:pPr marL="12700">
              <a:lnSpc>
                <a:spcPct val="100000"/>
              </a:lnSpc>
              <a:spcBef>
                <a:spcPts val="360"/>
              </a:spcBef>
            </a:pPr>
            <a:r>
              <a:rPr sz="1200" dirty="0">
                <a:latin typeface="DFKai-SB"/>
                <a:cs typeface="DFKai-SB"/>
              </a:rPr>
              <a:t>給母校仁愛國小成立急難救助獎學金，回饋多年前受到的幫助。在</a:t>
            </a:r>
            <a:r>
              <a:rPr sz="1200" spc="-290" dirty="0">
                <a:latin typeface="DFKai-SB"/>
                <a:cs typeface="DFKai-SB"/>
              </a:rPr>
              <a:t> </a:t>
            </a:r>
            <a:r>
              <a:rPr sz="1200" dirty="0">
                <a:latin typeface="DFKai-SB"/>
                <a:cs typeface="DFKai-SB"/>
              </a:rPr>
              <a:t>2005</a:t>
            </a:r>
            <a:r>
              <a:rPr sz="1200" spc="-290" dirty="0">
                <a:latin typeface="DFKai-SB"/>
                <a:cs typeface="DFKai-SB"/>
              </a:rPr>
              <a:t> </a:t>
            </a:r>
            <a:r>
              <a:rPr sz="1200" dirty="0">
                <a:latin typeface="DFKai-SB"/>
                <a:cs typeface="DFKai-SB"/>
              </a:rPr>
              <a:t>年又捐</a:t>
            </a:r>
          </a:p>
          <a:p>
            <a:pPr marL="12700" marR="5080">
              <a:lnSpc>
                <a:spcPct val="125000"/>
              </a:lnSpc>
            </a:pPr>
            <a:r>
              <a:rPr sz="1200" dirty="0">
                <a:latin typeface="DFKai-SB"/>
                <a:cs typeface="DFKai-SB"/>
              </a:rPr>
              <a:t>了新台幣</a:t>
            </a:r>
            <a:r>
              <a:rPr sz="1200" spc="-310" dirty="0">
                <a:latin typeface="DFKai-SB"/>
                <a:cs typeface="DFKai-SB"/>
              </a:rPr>
              <a:t> </a:t>
            </a:r>
            <a:r>
              <a:rPr sz="1200" dirty="0">
                <a:latin typeface="DFKai-SB"/>
                <a:cs typeface="DFKai-SB"/>
              </a:rPr>
              <a:t>450</a:t>
            </a:r>
            <a:r>
              <a:rPr sz="1200" spc="-310" dirty="0">
                <a:latin typeface="DFKai-SB"/>
                <a:cs typeface="DFKai-SB"/>
              </a:rPr>
              <a:t> </a:t>
            </a:r>
            <a:r>
              <a:rPr sz="1200" spc="-20" dirty="0">
                <a:latin typeface="DFKai-SB"/>
                <a:cs typeface="DFKai-SB"/>
                <a:hlinkClick r:id="rId4"/>
              </a:rPr>
              <a:t>萬元給仁愛國小蓋圖書館</a:t>
            </a:r>
            <a:r>
              <a:rPr sz="1200" spc="-20" dirty="0">
                <a:latin typeface="DFKai-SB"/>
                <a:cs typeface="DFKai-SB"/>
              </a:rPr>
              <a:t>，彌補自幼失學遺憾。十年來，陳樹菊還  </a:t>
            </a:r>
            <a:r>
              <a:rPr sz="1200" spc="-10" dirty="0">
                <a:latin typeface="DFKai-SB"/>
                <a:cs typeface="DFKai-SB"/>
              </a:rPr>
              <a:t>在</a:t>
            </a:r>
            <a:r>
              <a:rPr sz="1200" spc="-10" dirty="0">
                <a:latin typeface="DFKai-SB"/>
                <a:cs typeface="DFKai-SB"/>
                <a:hlinkClick r:id="rId5"/>
              </a:rPr>
              <a:t>基督教</a:t>
            </a:r>
            <a:r>
              <a:rPr sz="1200" spc="-10" dirty="0">
                <a:latin typeface="DFKai-SB"/>
                <a:cs typeface="DFKai-SB"/>
              </a:rPr>
              <a:t>「阿尼色弗兒童之家」認養三名孤兒院童，每年捐新台幣三萬六千元，  </a:t>
            </a:r>
            <a:r>
              <a:rPr sz="1200" dirty="0">
                <a:latin typeface="DFKai-SB"/>
                <a:cs typeface="DFKai-SB"/>
              </a:rPr>
              <a:t>另外又曾捐給阿尼色弗</a:t>
            </a:r>
            <a:r>
              <a:rPr sz="1200" spc="-335" dirty="0">
                <a:latin typeface="DFKai-SB"/>
                <a:cs typeface="DFKai-SB"/>
              </a:rPr>
              <a:t> </a:t>
            </a:r>
            <a:r>
              <a:rPr sz="1200" dirty="0">
                <a:latin typeface="DFKai-SB"/>
                <a:cs typeface="DFKai-SB"/>
              </a:rPr>
              <a:t>100</a:t>
            </a:r>
            <a:r>
              <a:rPr sz="1200" spc="-335" dirty="0">
                <a:latin typeface="DFKai-SB"/>
                <a:cs typeface="DFKai-SB"/>
              </a:rPr>
              <a:t> </a:t>
            </a:r>
            <a:r>
              <a:rPr sz="1200" spc="-20" dirty="0">
                <a:latin typeface="DFKai-SB"/>
                <a:cs typeface="DFKai-SB"/>
              </a:rPr>
              <a:t>萬元。她目前的目標是存</a:t>
            </a:r>
            <a:r>
              <a:rPr sz="1200" spc="-335" dirty="0">
                <a:latin typeface="DFKai-SB"/>
                <a:cs typeface="DFKai-SB"/>
              </a:rPr>
              <a:t> </a:t>
            </a:r>
            <a:r>
              <a:rPr sz="1200" dirty="0">
                <a:latin typeface="DFKai-SB"/>
                <a:cs typeface="DFKai-SB"/>
              </a:rPr>
              <a:t>1,000</a:t>
            </a:r>
            <a:r>
              <a:rPr sz="1200" spc="-335" dirty="0">
                <a:latin typeface="DFKai-SB"/>
                <a:cs typeface="DFKai-SB"/>
              </a:rPr>
              <a:t> </a:t>
            </a:r>
            <a:r>
              <a:rPr sz="1200" spc="-40" dirty="0">
                <a:latin typeface="DFKai-SB"/>
                <a:cs typeface="DFKai-SB"/>
              </a:rPr>
              <a:t>萬元成立基金會，讓  </a:t>
            </a:r>
            <a:r>
              <a:rPr sz="1200" dirty="0">
                <a:latin typeface="DFKai-SB"/>
                <a:cs typeface="DFKai-SB"/>
              </a:rPr>
              <a:t>窮人吃飯、看醫生。</a:t>
            </a:r>
          </a:p>
          <a:p>
            <a:pPr marL="12700" marR="38100" indent="304800" algn="just">
              <a:lnSpc>
                <a:spcPct val="125000"/>
              </a:lnSpc>
              <a:spcBef>
                <a:spcPts val="885"/>
              </a:spcBef>
            </a:pPr>
            <a:r>
              <a:rPr sz="1200" dirty="0">
                <a:latin typeface="DFKai-SB"/>
                <a:cs typeface="DFKai-SB"/>
              </a:rPr>
              <a:t>極致奉獻的傳</a:t>
            </a:r>
            <a:r>
              <a:rPr sz="1200" spc="-120" dirty="0">
                <a:latin typeface="DFKai-SB"/>
                <a:cs typeface="DFKai-SB"/>
              </a:rPr>
              <a:t>奇：</a:t>
            </a:r>
            <a:r>
              <a:rPr sz="1200" dirty="0">
                <a:latin typeface="DFKai-SB"/>
                <a:cs typeface="DFKai-SB"/>
              </a:rPr>
              <a:t>陳樹菊給我們的故事也給了許多人鼓</a:t>
            </a:r>
            <a:r>
              <a:rPr sz="1200" spc="-120" dirty="0">
                <a:latin typeface="DFKai-SB"/>
                <a:cs typeface="DFKai-SB"/>
              </a:rPr>
              <a:t>勵，</a:t>
            </a:r>
            <a:r>
              <a:rPr sz="1200" dirty="0" smtClean="0">
                <a:latin typeface="DFKai-SB"/>
                <a:cs typeface="DFKai-SB"/>
              </a:rPr>
              <a:t>不少弱勢者都經歷過重大挫</a:t>
            </a:r>
            <a:r>
              <a:rPr sz="1200" spc="-120" dirty="0" smtClean="0">
                <a:latin typeface="DFKai-SB"/>
                <a:cs typeface="DFKai-SB"/>
              </a:rPr>
              <a:t>折</a:t>
            </a:r>
            <a:r>
              <a:rPr sz="1200" spc="-120" dirty="0">
                <a:latin typeface="DFKai-SB"/>
                <a:cs typeface="DFKai-SB"/>
              </a:rPr>
              <a:t>，</a:t>
            </a:r>
            <a:r>
              <a:rPr sz="1200" dirty="0">
                <a:latin typeface="DFKai-SB"/>
                <a:cs typeface="DFKai-SB"/>
              </a:rPr>
              <a:t>被貧窮困境折磨得抬不起頭</a:t>
            </a:r>
            <a:r>
              <a:rPr sz="1200" spc="-120" dirty="0">
                <a:latin typeface="DFKai-SB"/>
                <a:cs typeface="DFKai-SB"/>
              </a:rPr>
              <a:t>來，</a:t>
            </a:r>
            <a:r>
              <a:rPr sz="1200" dirty="0" smtClean="0">
                <a:latin typeface="DFKai-SB"/>
                <a:cs typeface="DFKai-SB"/>
              </a:rPr>
              <a:t>但陳樹菊並沒有自怨自艾灰心喪</a:t>
            </a:r>
            <a:r>
              <a:rPr sz="1200" spc="-75" dirty="0" smtClean="0">
                <a:latin typeface="DFKai-SB"/>
                <a:cs typeface="DFKai-SB"/>
              </a:rPr>
              <a:t>志</a:t>
            </a:r>
            <a:r>
              <a:rPr sz="1200" spc="-75" dirty="0">
                <a:latin typeface="DFKai-SB"/>
                <a:cs typeface="DFKai-SB"/>
              </a:rPr>
              <a:t>，</a:t>
            </a:r>
            <a:r>
              <a:rPr sz="1200" dirty="0">
                <a:latin typeface="DFKai-SB"/>
                <a:cs typeface="DFKai-SB"/>
              </a:rPr>
              <a:t>反而決定在能力範圍內盡量幫助別</a:t>
            </a:r>
            <a:r>
              <a:rPr sz="1200" spc="-75" dirty="0">
                <a:latin typeface="DFKai-SB"/>
                <a:cs typeface="DFKai-SB"/>
              </a:rPr>
              <a:t>人，</a:t>
            </a:r>
            <a:r>
              <a:rPr sz="1200" spc="-25" dirty="0">
                <a:latin typeface="DFKai-SB"/>
                <a:cs typeface="DFKai-SB"/>
              </a:rPr>
              <a:t>這</a:t>
            </a:r>
            <a:r>
              <a:rPr sz="1200" dirty="0">
                <a:latin typeface="DFKai-SB"/>
                <a:cs typeface="DFKai-SB"/>
              </a:rPr>
              <a:t>不是容易做到的</a:t>
            </a:r>
            <a:r>
              <a:rPr sz="1200" spc="-75" dirty="0">
                <a:latin typeface="DFKai-SB"/>
                <a:cs typeface="DFKai-SB"/>
              </a:rPr>
              <a:t>事。</a:t>
            </a:r>
            <a:r>
              <a:rPr sz="1200" dirty="0" smtClean="0">
                <a:latin typeface="DFKai-SB"/>
                <a:cs typeface="DFKai-SB"/>
              </a:rPr>
              <a:t>在命運的考驗下</a:t>
            </a:r>
            <a:r>
              <a:rPr sz="1200" dirty="0">
                <a:latin typeface="DFKai-SB"/>
                <a:cs typeface="DFKai-SB"/>
              </a:rPr>
              <a:t>，這位菜販阿嬤展現出堅韌的意志，和寬廣敦厚的心胸，讓人由衷敬佩。</a:t>
            </a:r>
          </a:p>
          <a:p>
            <a:pPr marL="12700" marR="5080" indent="304800" algn="just">
              <a:lnSpc>
                <a:spcPct val="125600"/>
              </a:lnSpc>
              <a:spcBef>
                <a:spcPts val="880"/>
              </a:spcBef>
            </a:pPr>
            <a:r>
              <a:rPr sz="1200" spc="-15" dirty="0">
                <a:latin typeface="DFKai-SB"/>
                <a:cs typeface="DFKai-SB"/>
              </a:rPr>
              <a:t>富貴如雲，而陳樹菊的精神卻是讓許多人由衷的敬佩。一位小人物，能夠在  </a:t>
            </a:r>
            <a:r>
              <a:rPr sz="1200" spc="-10" dirty="0">
                <a:latin typeface="DFKai-SB"/>
                <a:cs typeface="DFKai-SB"/>
              </a:rPr>
              <a:t>困境中分享溫暖，真誠地活出人性光輝，而且在成為注目焦點後仍能依然故我，  </a:t>
            </a:r>
            <a:r>
              <a:rPr sz="1200" spc="-15" dirty="0">
                <a:latin typeface="DFKai-SB"/>
                <a:cs typeface="DFKai-SB"/>
              </a:rPr>
              <a:t>沒有失去生活態度與人生方向，實在是非常難得的。菜販阿嬤陳樹菊，是台灣的  </a:t>
            </a:r>
            <a:r>
              <a:rPr sz="1200" dirty="0">
                <a:latin typeface="DFKai-SB"/>
                <a:cs typeface="DFKai-SB"/>
              </a:rPr>
              <a:t>真英雄！是我們該學習的地方</a:t>
            </a:r>
          </a:p>
          <a:p>
            <a:pPr>
              <a:lnSpc>
                <a:spcPct val="100000"/>
              </a:lnSpc>
            </a:pPr>
            <a:endParaRPr sz="1200" dirty="0">
              <a:latin typeface="Times New Roman"/>
              <a:cs typeface="Times New Roman"/>
            </a:endParaRPr>
          </a:p>
          <a:p>
            <a:pPr>
              <a:lnSpc>
                <a:spcPct val="100000"/>
              </a:lnSpc>
              <a:spcBef>
                <a:spcPts val="50"/>
              </a:spcBef>
            </a:pPr>
            <a:endParaRPr sz="1550" dirty="0">
              <a:latin typeface="Times New Roman"/>
              <a:cs typeface="Times New Roman"/>
            </a:endParaRPr>
          </a:p>
          <a:p>
            <a:pPr marL="12700">
              <a:lnSpc>
                <a:spcPct val="100000"/>
              </a:lnSpc>
            </a:pPr>
            <a:r>
              <a:rPr sz="1200" dirty="0">
                <a:latin typeface="DFKai-SB"/>
                <a:cs typeface="DFKai-SB"/>
              </a:rPr>
              <a:t>取自:</a:t>
            </a:r>
          </a:p>
          <a:p>
            <a:pPr marL="12700">
              <a:lnSpc>
                <a:spcPct val="100000"/>
              </a:lnSpc>
              <a:spcBef>
                <a:spcPts val="550"/>
              </a:spcBef>
            </a:pPr>
            <a:r>
              <a:rPr sz="1200" u="sng" spc="-95" dirty="0">
                <a:latin typeface="DFKai-SB"/>
                <a:cs typeface="DFKai-SB"/>
                <a:hlinkClick r:id="rId6"/>
              </a:rPr>
              <a:t>http://zh.wikipedia.org/zh-tw/E999B3E6A8B9E88F8A</a:t>
            </a:r>
            <a:endParaRPr sz="1200" dirty="0">
              <a:latin typeface="DFKai-SB"/>
              <a:cs typeface="DFKai-SB"/>
            </a:endParaRPr>
          </a:p>
          <a:p>
            <a:pPr marL="12700" marR="1047115">
              <a:lnSpc>
                <a:spcPct val="138300"/>
              </a:lnSpc>
              <a:spcBef>
                <a:spcPts val="25"/>
              </a:spcBef>
            </a:pPr>
            <a:r>
              <a:rPr sz="1200" u="sng" dirty="0">
                <a:solidFill>
                  <a:srgbClr val="0000FF"/>
                </a:solidFill>
                <a:latin typeface="DFKai-SB"/>
                <a:cs typeface="DFKai-SB"/>
                <a:hlinkClick r:id="rId7"/>
              </a:rPr>
              <a:t>http://www.readersdigest.tw/article/5964 </a:t>
            </a:r>
            <a:r>
              <a:rPr sz="1200" u="sng" dirty="0">
                <a:solidFill>
                  <a:srgbClr val="0000FF"/>
                </a:solidFill>
                <a:latin typeface="DFKai-SB"/>
                <a:cs typeface="DFKai-SB"/>
              </a:rPr>
              <a:t> </a:t>
            </a:r>
            <a:r>
              <a:rPr sz="1200" spc="-100" dirty="0">
                <a:latin typeface="DFKai-SB"/>
                <a:cs typeface="DFKai-SB"/>
                <a:hlinkClick r:id="rId8"/>
              </a:rPr>
              <a:t>http://zh.wikipedia.org/wiki/E999B3E6A8B9E88F8A</a:t>
            </a:r>
            <a:endParaRPr sz="1200" dirty="0">
              <a:latin typeface="DFKai-SB"/>
              <a:cs typeface="DFKai-SB"/>
            </a:endParaRPr>
          </a:p>
        </p:txBody>
      </p:sp>
      <p:sp>
        <p:nvSpPr>
          <p:cNvPr id="3" name="object 3"/>
          <p:cNvSpPr/>
          <p:nvPr/>
        </p:nvSpPr>
        <p:spPr>
          <a:xfrm>
            <a:off x="3551554" y="1005204"/>
            <a:ext cx="2863850" cy="2493009"/>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00779" y="882662"/>
            <a:ext cx="2722232" cy="209929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919479"/>
            <a:ext cx="5338445" cy="715518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E</a:t>
            </a:r>
            <a:r>
              <a:rPr sz="1400" b="1" spc="-420" dirty="0">
                <a:latin typeface="DFKai-SB"/>
                <a:cs typeface="DFKai-SB"/>
              </a:rPr>
              <a:t> </a:t>
            </a:r>
            <a:r>
              <a:rPr sz="1400" b="1" spc="-5" dirty="0">
                <a:latin typeface="DFKai-SB"/>
                <a:cs typeface="DFKai-SB"/>
              </a:rPr>
              <a:t>郭台銘的管理哲學</a:t>
            </a:r>
            <a:endParaRPr sz="1400" dirty="0">
              <a:latin typeface="DFKai-SB"/>
              <a:cs typeface="DFKai-SB"/>
            </a:endParaRPr>
          </a:p>
          <a:p>
            <a:pPr marL="12700" marR="2879090" indent="304800" algn="just">
              <a:lnSpc>
                <a:spcPct val="125200"/>
              </a:lnSpc>
              <a:spcBef>
                <a:spcPts val="844"/>
              </a:spcBef>
            </a:pPr>
            <a:r>
              <a:rPr sz="1200" spc="-10" dirty="0" err="1">
                <a:latin typeface="DFKai-SB"/>
                <a:cs typeface="DFKai-SB"/>
              </a:rPr>
              <a:t>郭台銘，台灣著名企業家，籍貫</a:t>
            </a:r>
            <a:r>
              <a:rPr sz="1200" spc="-10" dirty="0">
                <a:latin typeface="DFKai-SB"/>
                <a:cs typeface="DFKai-SB"/>
              </a:rPr>
              <a:t>  </a:t>
            </a:r>
            <a:r>
              <a:rPr sz="1200" spc="20" dirty="0" err="1" smtClean="0">
                <a:latin typeface="DFKai-SB"/>
                <a:cs typeface="DFKai-SB"/>
              </a:rPr>
              <a:t>山西省晉城市澤州，</a:t>
            </a:r>
            <a:r>
              <a:rPr sz="1200" spc="20" dirty="0" err="1">
                <a:latin typeface="DFKai-SB"/>
                <a:cs typeface="DFKai-SB"/>
              </a:rPr>
              <a:t>生於台灣臺北</a:t>
            </a:r>
            <a:r>
              <a:rPr sz="1200" spc="20" dirty="0">
                <a:latin typeface="DFKai-SB"/>
                <a:cs typeface="DFKai-SB"/>
              </a:rPr>
              <a:t>  </a:t>
            </a:r>
            <a:r>
              <a:rPr sz="1200" dirty="0">
                <a:latin typeface="DFKai-SB"/>
                <a:cs typeface="DFKai-SB"/>
              </a:rPr>
              <a:t>縣板橋鎮（後改制為台北縣板橋市，  </a:t>
            </a:r>
            <a:r>
              <a:rPr sz="1200" spc="70" dirty="0">
                <a:latin typeface="DFKai-SB"/>
                <a:cs typeface="DFKai-SB"/>
              </a:rPr>
              <a:t>今新北市板橋區），板橋高中初中  部、中國海事專科學校航運管理科  </a:t>
            </a:r>
            <a:r>
              <a:rPr sz="1200" spc="65" dirty="0">
                <a:latin typeface="DFKai-SB"/>
                <a:cs typeface="DFKai-SB"/>
              </a:rPr>
              <a:t>(今台北海洋技術學院航海學系)畢  </a:t>
            </a:r>
            <a:r>
              <a:rPr sz="1200" spc="-10" dirty="0">
                <a:latin typeface="DFKai-SB"/>
                <a:cs typeface="DFKai-SB"/>
              </a:rPr>
              <a:t>業，台灣第一大企業鴻海精密、華人  </a:t>
            </a:r>
            <a:r>
              <a:rPr sz="1200" spc="70" dirty="0">
                <a:latin typeface="DFKai-SB"/>
                <a:cs typeface="DFKai-SB"/>
              </a:rPr>
              <a:t>第一大民營科技集團富士康科技集</a:t>
            </a:r>
            <a:endParaRPr sz="1200" dirty="0">
              <a:latin typeface="DFKai-SB"/>
              <a:cs typeface="DFKai-SB"/>
            </a:endParaRPr>
          </a:p>
          <a:p>
            <a:pPr marL="12700" marR="44450" algn="just">
              <a:lnSpc>
                <a:spcPct val="125000"/>
              </a:lnSpc>
            </a:pPr>
            <a:r>
              <a:rPr sz="1200" dirty="0">
                <a:latin typeface="DFKai-SB"/>
                <a:cs typeface="DFKai-SB"/>
              </a:rPr>
              <a:t>團的董事</a:t>
            </a:r>
            <a:r>
              <a:rPr sz="1200" spc="-50" dirty="0">
                <a:latin typeface="DFKai-SB"/>
                <a:cs typeface="DFKai-SB"/>
              </a:rPr>
              <a:t>長，</a:t>
            </a:r>
            <a:r>
              <a:rPr sz="1200" dirty="0">
                <a:latin typeface="DFKai-SB"/>
                <a:cs typeface="DFKai-SB"/>
              </a:rPr>
              <a:t>以及永齡文教慈善基金會創辦</a:t>
            </a:r>
            <a:r>
              <a:rPr sz="1200" spc="-50" dirty="0">
                <a:latin typeface="DFKai-SB"/>
                <a:cs typeface="DFKai-SB"/>
              </a:rPr>
              <a:t>人，</a:t>
            </a:r>
            <a:r>
              <a:rPr sz="1200" spc="-100" dirty="0">
                <a:latin typeface="DFKai-SB"/>
                <a:cs typeface="DFKai-SB"/>
              </a:rPr>
              <a:t>有</a:t>
            </a:r>
            <a:r>
              <a:rPr sz="1200" dirty="0">
                <a:latin typeface="DFKai-SB"/>
                <a:cs typeface="DFKai-SB"/>
              </a:rPr>
              <a:t>「台灣科技龍頭</a:t>
            </a:r>
            <a:r>
              <a:rPr sz="1200" spc="-100" dirty="0">
                <a:latin typeface="DFKai-SB"/>
                <a:cs typeface="DFKai-SB"/>
              </a:rPr>
              <a:t>」</a:t>
            </a:r>
            <a:r>
              <a:rPr sz="1200" dirty="0">
                <a:latin typeface="DFKai-SB"/>
                <a:cs typeface="DFKai-SB"/>
              </a:rPr>
              <a:t>之</a:t>
            </a:r>
            <a:r>
              <a:rPr sz="1200" spc="-50" dirty="0">
                <a:latin typeface="DFKai-SB"/>
                <a:cs typeface="DFKai-SB"/>
              </a:rPr>
              <a:t>稱。</a:t>
            </a:r>
            <a:r>
              <a:rPr sz="1200" dirty="0">
                <a:latin typeface="DFKai-SB"/>
                <a:cs typeface="DFKai-SB"/>
              </a:rPr>
              <a:t>他多  年名列富比士億萬富翁列表中。2013</a:t>
            </a:r>
            <a:r>
              <a:rPr sz="1200" spc="-200" dirty="0">
                <a:latin typeface="DFKai-SB"/>
                <a:cs typeface="DFKai-SB"/>
              </a:rPr>
              <a:t> </a:t>
            </a:r>
            <a:r>
              <a:rPr sz="1200" dirty="0">
                <a:latin typeface="DFKai-SB"/>
                <a:cs typeface="DFKai-SB"/>
              </a:rPr>
              <a:t>年</a:t>
            </a:r>
            <a:r>
              <a:rPr sz="1200" spc="-200" dirty="0">
                <a:latin typeface="DFKai-SB"/>
                <a:cs typeface="DFKai-SB"/>
              </a:rPr>
              <a:t> </a:t>
            </a:r>
            <a:r>
              <a:rPr sz="1200" dirty="0">
                <a:latin typeface="DFKai-SB"/>
                <a:cs typeface="DFKai-SB"/>
              </a:rPr>
              <a:t>3</a:t>
            </a:r>
            <a:r>
              <a:rPr sz="1200" spc="-200" dirty="0">
                <a:latin typeface="DFKai-SB"/>
                <a:cs typeface="DFKai-SB"/>
              </a:rPr>
              <a:t> </a:t>
            </a:r>
            <a:r>
              <a:rPr sz="1200" dirty="0">
                <a:latin typeface="DFKai-SB"/>
                <a:cs typeface="DFKai-SB"/>
              </a:rPr>
              <a:t>月，富比士公佈全球富豪排行榜，郭  台銘以</a:t>
            </a:r>
            <a:r>
              <a:rPr sz="1200" spc="-345" dirty="0">
                <a:latin typeface="DFKai-SB"/>
                <a:cs typeface="DFKai-SB"/>
              </a:rPr>
              <a:t> </a:t>
            </a:r>
            <a:r>
              <a:rPr sz="1200" dirty="0">
                <a:latin typeface="DFKai-SB"/>
                <a:cs typeface="DFKai-SB"/>
              </a:rPr>
              <a:t>51</a:t>
            </a:r>
            <a:r>
              <a:rPr sz="1200" spc="-345" dirty="0">
                <a:latin typeface="DFKai-SB"/>
                <a:cs typeface="DFKai-SB"/>
              </a:rPr>
              <a:t> </a:t>
            </a:r>
            <a:r>
              <a:rPr sz="1200" dirty="0">
                <a:latin typeface="DFKai-SB"/>
                <a:cs typeface="DFKai-SB"/>
              </a:rPr>
              <a:t>億美元，排名台灣第</a:t>
            </a:r>
            <a:r>
              <a:rPr sz="1200" spc="-345" dirty="0">
                <a:latin typeface="DFKai-SB"/>
                <a:cs typeface="DFKai-SB"/>
              </a:rPr>
              <a:t> </a:t>
            </a:r>
            <a:r>
              <a:rPr sz="1200" dirty="0">
                <a:latin typeface="DFKai-SB"/>
                <a:cs typeface="DFKai-SB"/>
              </a:rPr>
              <a:t>3。（根據維基百科）</a:t>
            </a:r>
          </a:p>
          <a:p>
            <a:pPr marL="12700" marR="41275" indent="304800" algn="just">
              <a:lnSpc>
                <a:spcPct val="125000"/>
              </a:lnSpc>
              <a:spcBef>
                <a:spcPts val="885"/>
              </a:spcBef>
            </a:pPr>
            <a:r>
              <a:rPr sz="1200" dirty="0">
                <a:latin typeface="DFKai-SB"/>
                <a:cs typeface="DFKai-SB"/>
              </a:rPr>
              <a:t>郭台銘做事一</a:t>
            </a:r>
            <a:r>
              <a:rPr sz="1200" spc="-75" dirty="0">
                <a:latin typeface="DFKai-SB"/>
                <a:cs typeface="DFKai-SB"/>
              </a:rPr>
              <a:t>向</a:t>
            </a:r>
            <a:r>
              <a:rPr sz="1200" dirty="0">
                <a:latin typeface="DFKai-SB"/>
                <a:cs typeface="DFKai-SB"/>
              </a:rPr>
              <a:t>「</a:t>
            </a:r>
            <a:r>
              <a:rPr sz="1200" spc="-25" dirty="0">
                <a:latin typeface="DFKai-SB"/>
                <a:cs typeface="DFKai-SB"/>
              </a:rPr>
              <a:t>快、狠、</a:t>
            </a:r>
            <a:r>
              <a:rPr sz="1200" dirty="0">
                <a:latin typeface="DFKai-SB"/>
                <a:cs typeface="DFKai-SB"/>
              </a:rPr>
              <a:t>準</a:t>
            </a:r>
            <a:r>
              <a:rPr sz="1200" spc="-120" dirty="0">
                <a:latin typeface="DFKai-SB"/>
                <a:cs typeface="DFKai-SB"/>
              </a:rPr>
              <a:t>」</a:t>
            </a:r>
            <a:r>
              <a:rPr sz="1200" spc="-25" dirty="0">
                <a:latin typeface="DFKai-SB"/>
                <a:cs typeface="DFKai-SB"/>
              </a:rPr>
              <a:t>，</a:t>
            </a:r>
            <a:r>
              <a:rPr sz="1200" dirty="0" err="1">
                <a:latin typeface="DFKai-SB"/>
                <a:cs typeface="DFKai-SB"/>
              </a:rPr>
              <a:t>說起話來</a:t>
            </a:r>
            <a:r>
              <a:rPr sz="1200" spc="-25" dirty="0" err="1">
                <a:latin typeface="DFKai-SB"/>
                <a:cs typeface="DFKai-SB"/>
              </a:rPr>
              <a:t>也</a:t>
            </a:r>
            <a:r>
              <a:rPr sz="1200" dirty="0" err="1">
                <a:latin typeface="DFKai-SB"/>
                <a:cs typeface="DFKai-SB"/>
              </a:rPr>
              <a:t>言簡意</a:t>
            </a:r>
            <a:r>
              <a:rPr sz="1200" spc="-25" dirty="0" err="1">
                <a:latin typeface="DFKai-SB"/>
                <a:cs typeface="DFKai-SB"/>
              </a:rPr>
              <a:t>賅。</a:t>
            </a:r>
            <a:r>
              <a:rPr sz="1200" dirty="0" err="1">
                <a:latin typeface="DFKai-SB"/>
                <a:cs typeface="DFKai-SB"/>
              </a:rPr>
              <a:t>凡</a:t>
            </a:r>
            <a:r>
              <a:rPr sz="1200" spc="-50" dirty="0" err="1">
                <a:latin typeface="DFKai-SB"/>
                <a:cs typeface="DFKai-SB"/>
              </a:rPr>
              <a:t>事</a:t>
            </a:r>
            <a:r>
              <a:rPr sz="1200" spc="-25" dirty="0" err="1">
                <a:latin typeface="DFKai-SB"/>
                <a:cs typeface="DFKai-SB"/>
              </a:rPr>
              <a:t>，</a:t>
            </a:r>
            <a:r>
              <a:rPr sz="1200" dirty="0" err="1" smtClean="0">
                <a:latin typeface="DFKai-SB"/>
                <a:cs typeface="DFKai-SB"/>
              </a:rPr>
              <a:t>經過郭台銘的幾句</a:t>
            </a:r>
            <a:r>
              <a:rPr sz="1200" spc="-75" dirty="0" err="1" smtClean="0">
                <a:latin typeface="DFKai-SB"/>
                <a:cs typeface="DFKai-SB"/>
              </a:rPr>
              <a:t>話</a:t>
            </a:r>
            <a:r>
              <a:rPr sz="1200" spc="-75" dirty="0" err="1">
                <a:latin typeface="DFKai-SB"/>
                <a:cs typeface="DFKai-SB"/>
              </a:rPr>
              <a:t>、</a:t>
            </a:r>
            <a:r>
              <a:rPr sz="1200" dirty="0" err="1">
                <a:latin typeface="DFKai-SB"/>
                <a:cs typeface="DFKai-SB"/>
              </a:rPr>
              <a:t>幾次會</a:t>
            </a:r>
            <a:r>
              <a:rPr sz="1200" spc="-75" dirty="0" err="1">
                <a:latin typeface="DFKai-SB"/>
                <a:cs typeface="DFKai-SB"/>
              </a:rPr>
              <a:t>議，</a:t>
            </a:r>
            <a:r>
              <a:rPr sz="1200" dirty="0" err="1">
                <a:latin typeface="DFKai-SB"/>
                <a:cs typeface="DFKai-SB"/>
              </a:rPr>
              <a:t>員工就能充分了解並</a:t>
            </a:r>
            <a:r>
              <a:rPr sz="1200" spc="-25" dirty="0" err="1">
                <a:latin typeface="DFKai-SB"/>
                <a:cs typeface="DFKai-SB"/>
              </a:rPr>
              <a:t>實</a:t>
            </a:r>
            <a:r>
              <a:rPr sz="1200" spc="-75" dirty="0" err="1">
                <a:latin typeface="DFKai-SB"/>
                <a:cs typeface="DFKai-SB"/>
              </a:rPr>
              <a:t>行。</a:t>
            </a:r>
            <a:r>
              <a:rPr sz="1200" dirty="0" err="1">
                <a:latin typeface="DFKai-SB"/>
                <a:cs typeface="DFKai-SB"/>
              </a:rPr>
              <a:t>這是讓鴻海能夠在商場上叱吒</a:t>
            </a:r>
            <a:r>
              <a:rPr sz="1200" dirty="0">
                <a:latin typeface="DFKai-SB"/>
                <a:cs typeface="DFKai-SB"/>
              </a:rPr>
              <a:t>  風雲，讓許多投資家或是其他企業敬佩的原因。</a:t>
            </a:r>
          </a:p>
          <a:p>
            <a:pPr marL="12700" marR="41275" indent="304800" algn="just">
              <a:lnSpc>
                <a:spcPct val="125600"/>
              </a:lnSpc>
              <a:spcBef>
                <a:spcPts val="880"/>
              </a:spcBef>
            </a:pPr>
            <a:r>
              <a:rPr sz="1200" spc="15" dirty="0">
                <a:latin typeface="DFKai-SB"/>
                <a:cs typeface="DFKai-SB"/>
              </a:rPr>
              <a:t>郭台銘相當重視生產管理、軍事化的管理方式是讓人最為熟悉的地方，嚴  </a:t>
            </a:r>
            <a:r>
              <a:rPr sz="1200" spc="-50" dirty="0" err="1">
                <a:latin typeface="DFKai-SB"/>
                <a:cs typeface="DFKai-SB"/>
              </a:rPr>
              <a:t>苛、</a:t>
            </a:r>
            <a:r>
              <a:rPr sz="1200" dirty="0" err="1">
                <a:latin typeface="DFKai-SB"/>
                <a:cs typeface="DFKai-SB"/>
              </a:rPr>
              <a:t>絕對服</a:t>
            </a:r>
            <a:r>
              <a:rPr sz="1200" spc="-75" dirty="0" err="1">
                <a:latin typeface="DFKai-SB"/>
                <a:cs typeface="DFKai-SB"/>
              </a:rPr>
              <a:t>從</a:t>
            </a:r>
            <a:r>
              <a:rPr sz="1200" spc="-50" dirty="0" err="1">
                <a:latin typeface="DFKai-SB"/>
                <a:cs typeface="DFKai-SB"/>
              </a:rPr>
              <a:t>，</a:t>
            </a:r>
            <a:r>
              <a:rPr sz="1200" dirty="0" err="1">
                <a:latin typeface="DFKai-SB"/>
                <a:cs typeface="DFKai-SB"/>
              </a:rPr>
              <a:t>卻又有明確的升遷制</a:t>
            </a:r>
            <a:r>
              <a:rPr sz="1200" spc="-75" dirty="0" err="1">
                <a:latin typeface="DFKai-SB"/>
                <a:cs typeface="DFKai-SB"/>
              </a:rPr>
              <a:t>度</a:t>
            </a:r>
            <a:r>
              <a:rPr sz="1200" spc="-50" dirty="0" err="1">
                <a:latin typeface="DFKai-SB"/>
                <a:cs typeface="DFKai-SB"/>
              </a:rPr>
              <a:t>，</a:t>
            </a:r>
            <a:r>
              <a:rPr sz="1200" dirty="0" err="1">
                <a:latin typeface="DFKai-SB"/>
                <a:cs typeface="DFKai-SB"/>
              </a:rPr>
              <a:t>做</a:t>
            </a:r>
            <a:r>
              <a:rPr sz="1200" spc="-25" dirty="0" err="1">
                <a:latin typeface="DFKai-SB"/>
                <a:cs typeface="DFKai-SB"/>
              </a:rPr>
              <a:t>得</a:t>
            </a:r>
            <a:r>
              <a:rPr sz="1200" dirty="0" err="1">
                <a:latin typeface="DFKai-SB"/>
                <a:cs typeface="DFKai-SB"/>
              </a:rPr>
              <a:t>好必然會有升遷機</a:t>
            </a:r>
            <a:r>
              <a:rPr sz="1200" spc="-50" dirty="0" err="1">
                <a:latin typeface="DFKai-SB"/>
                <a:cs typeface="DFKai-SB"/>
              </a:rPr>
              <a:t>會，</a:t>
            </a:r>
            <a:r>
              <a:rPr sz="1200" dirty="0" err="1" smtClean="0">
                <a:latin typeface="DFKai-SB"/>
                <a:cs typeface="DFKai-SB"/>
              </a:rPr>
              <a:t>而這樣的比員工還要認真</a:t>
            </a:r>
            <a:r>
              <a:rPr sz="1200" spc="-120" dirty="0" err="1" smtClean="0">
                <a:latin typeface="DFKai-SB"/>
                <a:cs typeface="DFKai-SB"/>
              </a:rPr>
              <a:t>的</a:t>
            </a:r>
            <a:r>
              <a:rPr sz="1200" dirty="0" err="1">
                <a:latin typeface="DFKai-SB"/>
                <a:cs typeface="DFKai-SB"/>
              </a:rPr>
              <a:t>「郭老闆</a:t>
            </a:r>
            <a:r>
              <a:rPr sz="1200" spc="-170" dirty="0">
                <a:latin typeface="DFKai-SB"/>
                <a:cs typeface="DFKai-SB"/>
              </a:rPr>
              <a:t>」</a:t>
            </a:r>
            <a:r>
              <a:rPr sz="1200" spc="-50" dirty="0">
                <a:latin typeface="DFKai-SB"/>
                <a:cs typeface="DFKai-SB"/>
              </a:rPr>
              <a:t>，</a:t>
            </a:r>
            <a:r>
              <a:rPr sz="1200" dirty="0" err="1">
                <a:latin typeface="DFKai-SB"/>
                <a:cs typeface="DFKai-SB"/>
              </a:rPr>
              <a:t>是成功讓鴻海</a:t>
            </a:r>
            <a:r>
              <a:rPr sz="1200" spc="-25" dirty="0" err="1">
                <a:latin typeface="DFKai-SB"/>
                <a:cs typeface="DFKai-SB"/>
              </a:rPr>
              <a:t>發</a:t>
            </a:r>
            <a:r>
              <a:rPr sz="1200" dirty="0" err="1">
                <a:latin typeface="DFKai-SB"/>
                <a:cs typeface="DFKai-SB"/>
              </a:rPr>
              <a:t>揚光大的原</a:t>
            </a:r>
            <a:r>
              <a:rPr sz="1200" spc="-50" dirty="0" err="1">
                <a:latin typeface="DFKai-SB"/>
                <a:cs typeface="DFKai-SB"/>
              </a:rPr>
              <a:t>因，</a:t>
            </a:r>
            <a:r>
              <a:rPr sz="1200" dirty="0" err="1" smtClean="0">
                <a:latin typeface="DFKai-SB"/>
                <a:cs typeface="DFKai-SB"/>
              </a:rPr>
              <a:t>認真踏實是成功不二法門</a:t>
            </a:r>
            <a:endParaRPr sz="1200" dirty="0">
              <a:latin typeface="DFKai-SB"/>
              <a:cs typeface="DFKai-SB"/>
            </a:endParaRPr>
          </a:p>
          <a:p>
            <a:pPr marL="12700" marR="5080" indent="304800" algn="just">
              <a:lnSpc>
                <a:spcPct val="125000"/>
              </a:lnSpc>
              <a:spcBef>
                <a:spcPts val="885"/>
              </a:spcBef>
            </a:pPr>
            <a:r>
              <a:rPr sz="1200" spc="-20" dirty="0">
                <a:latin typeface="DFKai-SB"/>
                <a:cs typeface="DFKai-SB"/>
              </a:rPr>
              <a:t>郭台銘雖然是「嚴以律己、嚴以待人」，但卻懂得在適當時機鼓勵大家，不  </a:t>
            </a:r>
            <a:r>
              <a:rPr sz="1200" spc="-15" dirty="0">
                <a:latin typeface="DFKai-SB"/>
                <a:cs typeface="DFKai-SB"/>
              </a:rPr>
              <a:t>管是實質上的，還是精神上的，他都有辦法留住員工的心。許多員工埋怨過後還  是乖乖回頭認真做，自初創鴻海，郭台銘的奮鬥目標就很明確，就是要成為臺灣  </a:t>
            </a:r>
            <a:r>
              <a:rPr sz="1200" dirty="0" err="1">
                <a:latin typeface="DFKai-SB"/>
                <a:cs typeface="DFKai-SB"/>
              </a:rPr>
              <a:t>第</a:t>
            </a:r>
            <a:r>
              <a:rPr sz="1200" spc="-170" dirty="0" err="1">
                <a:latin typeface="DFKai-SB"/>
                <a:cs typeface="DFKai-SB"/>
              </a:rPr>
              <a:t>一、</a:t>
            </a:r>
            <a:r>
              <a:rPr sz="1200" dirty="0" err="1">
                <a:latin typeface="DFKai-SB"/>
                <a:cs typeface="DFKai-SB"/>
              </a:rPr>
              <a:t>亞洲第</a:t>
            </a:r>
            <a:r>
              <a:rPr sz="1200" spc="-170" dirty="0" err="1">
                <a:latin typeface="DFKai-SB"/>
                <a:cs typeface="DFKai-SB"/>
              </a:rPr>
              <a:t>一、</a:t>
            </a:r>
            <a:r>
              <a:rPr sz="1200" dirty="0" err="1">
                <a:latin typeface="DFKai-SB"/>
                <a:cs typeface="DFKai-SB"/>
              </a:rPr>
              <a:t>世界第</a:t>
            </a:r>
            <a:r>
              <a:rPr sz="1200" spc="-170" dirty="0" err="1">
                <a:latin typeface="DFKai-SB"/>
                <a:cs typeface="DFKai-SB"/>
              </a:rPr>
              <a:t>一。</a:t>
            </a:r>
            <a:r>
              <a:rPr sz="1200" dirty="0" err="1">
                <a:latin typeface="DFKai-SB"/>
                <a:cs typeface="DFKai-SB"/>
              </a:rPr>
              <a:t>為實現這一巨集大目</a:t>
            </a:r>
            <a:r>
              <a:rPr sz="1200" spc="-170" dirty="0" err="1">
                <a:latin typeface="DFKai-SB"/>
                <a:cs typeface="DFKai-SB"/>
              </a:rPr>
              <a:t>標，</a:t>
            </a:r>
            <a:r>
              <a:rPr sz="1200" dirty="0" err="1">
                <a:latin typeface="DFKai-SB"/>
                <a:cs typeface="DFKai-SB"/>
              </a:rPr>
              <a:t>他創造了自己的經營哲</a:t>
            </a:r>
            <a:r>
              <a:rPr sz="1200" spc="-25" dirty="0" err="1">
                <a:latin typeface="DFKai-SB"/>
                <a:cs typeface="DFKai-SB"/>
              </a:rPr>
              <a:t>學</a:t>
            </a:r>
            <a:r>
              <a:rPr sz="1200" dirty="0" err="1" smtClean="0">
                <a:latin typeface="DFKai-SB"/>
                <a:cs typeface="DFKai-SB"/>
              </a:rPr>
              <a:t>。成功在台灣的商場上打造自己的一片天</a:t>
            </a:r>
            <a:r>
              <a:rPr sz="1200" dirty="0">
                <a:latin typeface="DFKai-SB"/>
                <a:cs typeface="DFKai-SB"/>
              </a:rPr>
              <a:t>。</a:t>
            </a:r>
          </a:p>
          <a:p>
            <a:pPr>
              <a:lnSpc>
                <a:spcPct val="100000"/>
              </a:lnSpc>
            </a:pPr>
            <a:endParaRPr sz="1200" dirty="0">
              <a:latin typeface="Times New Roman"/>
              <a:cs typeface="Times New Roman"/>
            </a:endParaRPr>
          </a:p>
          <a:p>
            <a:pPr>
              <a:lnSpc>
                <a:spcPct val="100000"/>
              </a:lnSpc>
              <a:spcBef>
                <a:spcPts val="5"/>
              </a:spcBef>
            </a:pPr>
            <a:endParaRPr sz="1150" dirty="0">
              <a:latin typeface="Times New Roman"/>
              <a:cs typeface="Times New Roman"/>
            </a:endParaRPr>
          </a:p>
          <a:p>
            <a:pPr marL="12700" marR="1431290">
              <a:lnSpc>
                <a:spcPct val="125000"/>
              </a:lnSpc>
              <a:spcBef>
                <a:spcPts val="5"/>
              </a:spcBef>
            </a:pPr>
            <a:r>
              <a:rPr sz="1200" dirty="0">
                <a:latin typeface="DFKai-SB"/>
                <a:cs typeface="DFKai-SB"/>
              </a:rPr>
              <a:t>取自:  </a:t>
            </a:r>
            <a:r>
              <a:rPr sz="1200" u="sng" dirty="0">
                <a:latin typeface="DFKai-SB"/>
                <a:cs typeface="DFKai-SB"/>
                <a:hlinkClick r:id="rId3"/>
              </a:rPr>
              <a:t>http://www1.chihlee.edu.tw/teachers/ctw/kou.htm </a:t>
            </a:r>
            <a:r>
              <a:rPr sz="1200" u="sng" dirty="0">
                <a:latin typeface="DFKai-SB"/>
                <a:cs typeface="DFKai-SB"/>
              </a:rPr>
              <a:t> </a:t>
            </a:r>
            <a:r>
              <a:rPr sz="1200" dirty="0">
                <a:latin typeface="DFKai-SB"/>
                <a:cs typeface="DFKai-SB"/>
              </a:rPr>
              <a:t>(獨家披露郭台銘一生心血結晶)(</a:t>
            </a:r>
            <a:r>
              <a:rPr sz="1200" spc="-100" dirty="0">
                <a:latin typeface="DFKai-SB"/>
                <a:cs typeface="DFKai-SB"/>
              </a:rPr>
              <a:t> </a:t>
            </a:r>
            <a:r>
              <a:rPr sz="1200" dirty="0">
                <a:latin typeface="DFKai-SB"/>
                <a:cs typeface="DFKai-SB"/>
              </a:rPr>
              <a:t>鴻海員工眼中的郭皇帝)</a:t>
            </a:r>
          </a:p>
          <a:p>
            <a:pPr marL="12700">
              <a:lnSpc>
                <a:spcPct val="100000"/>
              </a:lnSpc>
              <a:spcBef>
                <a:spcPts val="45"/>
              </a:spcBef>
            </a:pPr>
            <a:r>
              <a:rPr sz="1200" spc="-100" dirty="0">
                <a:latin typeface="DFKai-SB"/>
                <a:cs typeface="DFKai-SB"/>
                <a:hlinkClick r:id="rId4"/>
              </a:rPr>
              <a:t>http://zh.wikipedia.org/wiki/E983ADE58FB0E98A98</a:t>
            </a:r>
            <a:endParaRPr sz="1200" dirty="0">
              <a:latin typeface="DFKai-SB"/>
              <a:cs typeface="DFKai-S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19479"/>
            <a:ext cx="5335270" cy="7649530"/>
          </a:xfrm>
          <a:prstGeom prst="rect">
            <a:avLst/>
          </a:prstGeom>
        </p:spPr>
        <p:txBody>
          <a:bodyPr vert="horz" wrap="square" lIns="0" tIns="0" rIns="0" bIns="0" rtlCol="0">
            <a:spAutoFit/>
          </a:bodyPr>
          <a:lstStyle/>
          <a:p>
            <a:pPr marL="317500" indent="-304800">
              <a:lnSpc>
                <a:spcPct val="100000"/>
              </a:lnSpc>
            </a:pPr>
            <a:r>
              <a:rPr sz="1400" b="1" spc="-10" dirty="0">
                <a:latin typeface="DFKai-SB"/>
                <a:cs typeface="DFKai-SB"/>
              </a:rPr>
              <a:t>C</a:t>
            </a:r>
            <a:r>
              <a:rPr sz="1400" b="1" spc="-365" dirty="0">
                <a:latin typeface="DFKai-SB"/>
                <a:cs typeface="DFKai-SB"/>
              </a:rPr>
              <a:t> </a:t>
            </a:r>
            <a:r>
              <a:rPr sz="1400" b="1" spc="-10" dirty="0">
                <a:latin typeface="DFKai-SB"/>
                <a:cs typeface="DFKai-SB"/>
              </a:rPr>
              <a:t>穿著</a:t>
            </a:r>
            <a:r>
              <a:rPr sz="1400" b="1" spc="-365" dirty="0">
                <a:latin typeface="DFKai-SB"/>
                <a:cs typeface="DFKai-SB"/>
              </a:rPr>
              <a:t> </a:t>
            </a:r>
            <a:r>
              <a:rPr sz="1400" b="1" spc="-5" dirty="0">
                <a:latin typeface="DFKai-SB"/>
                <a:cs typeface="DFKai-SB"/>
              </a:rPr>
              <a:t>PARADA</a:t>
            </a:r>
            <a:r>
              <a:rPr sz="1400" b="1" spc="-20" dirty="0">
                <a:latin typeface="DFKai-SB"/>
                <a:cs typeface="DFKai-SB"/>
              </a:rPr>
              <a:t> </a:t>
            </a:r>
            <a:r>
              <a:rPr sz="1400" b="1" spc="-5" dirty="0">
                <a:latin typeface="DFKai-SB"/>
                <a:cs typeface="DFKai-SB"/>
              </a:rPr>
              <a:t>惡魔：照章行事</a:t>
            </a:r>
            <a:endParaRPr sz="1400" dirty="0">
              <a:latin typeface="DFKai-SB"/>
              <a:cs typeface="DFKai-SB"/>
            </a:endParaRPr>
          </a:p>
          <a:p>
            <a:pPr marL="12700" marR="3165475" indent="304800" algn="just">
              <a:lnSpc>
                <a:spcPct val="125200"/>
              </a:lnSpc>
              <a:spcBef>
                <a:spcPts val="844"/>
              </a:spcBef>
            </a:pPr>
            <a:r>
              <a:rPr sz="1200" spc="105" dirty="0">
                <a:latin typeface="DFKai-SB"/>
                <a:cs typeface="DFKai-SB"/>
              </a:rPr>
              <a:t>安德莉亞得到了百萬女孩  </a:t>
            </a:r>
            <a:r>
              <a:rPr sz="1200" spc="30" dirty="0">
                <a:latin typeface="DFKai-SB"/>
                <a:cs typeface="DFKai-SB"/>
              </a:rPr>
              <a:t>都羨慕的時尚工作－Runway </a:t>
            </a:r>
            <a:r>
              <a:rPr sz="1200" dirty="0">
                <a:latin typeface="DFKai-SB"/>
                <a:cs typeface="DFKai-SB"/>
              </a:rPr>
              <a:t>時  </a:t>
            </a:r>
            <a:r>
              <a:rPr sz="1200" spc="95" dirty="0">
                <a:latin typeface="DFKai-SB"/>
                <a:cs typeface="DFKai-SB"/>
                <a:hlinkClick r:id="rId2"/>
              </a:rPr>
              <a:t>尚雜誌</a:t>
            </a:r>
            <a:r>
              <a:rPr sz="1200" spc="95" dirty="0">
                <a:latin typeface="DFKai-SB"/>
                <a:cs typeface="DFKai-SB"/>
              </a:rPr>
              <a:t>知名編輯米蘭達的私人  </a:t>
            </a:r>
            <a:r>
              <a:rPr sz="1200" dirty="0">
                <a:latin typeface="DFKai-SB"/>
                <a:cs typeface="DFKai-SB"/>
              </a:rPr>
              <a:t>助理。米蘭達只要一聲令下，員  工沒人可以有第二句話，任何問  題都要自己想辦法解決。幫她跑  </a:t>
            </a:r>
            <a:r>
              <a:rPr sz="1200" spc="35" dirty="0">
                <a:latin typeface="DFKai-SB"/>
                <a:cs typeface="DFKai-SB"/>
              </a:rPr>
              <a:t>腿、買</a:t>
            </a:r>
            <a:r>
              <a:rPr sz="1200" spc="35" dirty="0">
                <a:latin typeface="DFKai-SB"/>
                <a:cs typeface="DFKai-SB"/>
                <a:hlinkClick r:id="rId3"/>
              </a:rPr>
              <a:t>咖啡</a:t>
            </a:r>
            <a:r>
              <a:rPr sz="1200" spc="35" dirty="0">
                <a:latin typeface="DFKai-SB"/>
                <a:cs typeface="DFKai-SB"/>
              </a:rPr>
              <a:t>、買午餐...時要注  </a:t>
            </a:r>
            <a:r>
              <a:rPr sz="1200" dirty="0">
                <a:latin typeface="DFKai-SB"/>
                <a:cs typeface="DFKai-SB"/>
              </a:rPr>
              <a:t>意一切細節，要不然米蘭達會用  </a:t>
            </a:r>
            <a:r>
              <a:rPr sz="1200" dirty="0" err="1">
                <a:latin typeface="DFKai-SB"/>
                <a:cs typeface="DFKai-SB"/>
              </a:rPr>
              <a:t>眼神殺死你</a:t>
            </a:r>
            <a:r>
              <a:rPr sz="1200" dirty="0" smtClean="0">
                <a:latin typeface="DFKai-SB"/>
                <a:cs typeface="DFKai-SB"/>
              </a:rPr>
              <a:t>。</a:t>
            </a:r>
            <a:endParaRPr lang="en-US" sz="1200" dirty="0" smtClean="0">
              <a:latin typeface="DFKai-SB"/>
              <a:cs typeface="DFKai-SB"/>
            </a:endParaRPr>
          </a:p>
          <a:p>
            <a:pPr marL="12700" marR="3165475" indent="304800" algn="just">
              <a:lnSpc>
                <a:spcPct val="125200"/>
              </a:lnSpc>
              <a:spcBef>
                <a:spcPts val="844"/>
              </a:spcBef>
            </a:pPr>
            <a:endParaRPr sz="1200" dirty="0">
              <a:latin typeface="DFKai-SB"/>
              <a:cs typeface="DFKai-SB"/>
            </a:endParaRPr>
          </a:p>
          <a:p>
            <a:pPr marL="12700" marR="41275" indent="304800">
              <a:lnSpc>
                <a:spcPct val="125000"/>
              </a:lnSpc>
              <a:spcBef>
                <a:spcPts val="885"/>
              </a:spcBef>
            </a:pPr>
            <a:r>
              <a:rPr sz="1200" spc="45" dirty="0">
                <a:latin typeface="DFKai-SB"/>
                <a:cs typeface="DFKai-SB"/>
              </a:rPr>
              <a:t>米蘭達·普瑞斯特－</a:t>
            </a:r>
            <a:r>
              <a:rPr sz="1200" spc="45" dirty="0" smtClean="0">
                <a:latin typeface="DFKai-SB"/>
                <a:cs typeface="DFKai-SB"/>
              </a:rPr>
              <a:t>對很多</a:t>
            </a:r>
            <a:r>
              <a:rPr sz="1200" dirty="0" smtClean="0">
                <a:latin typeface="DFKai-SB"/>
                <a:cs typeface="DFKai-SB"/>
              </a:rPr>
              <a:t>人來</a:t>
            </a:r>
            <a:r>
              <a:rPr sz="1200" spc="-120" dirty="0" smtClean="0">
                <a:latin typeface="DFKai-SB"/>
                <a:cs typeface="DFKai-SB"/>
              </a:rPr>
              <a:t>說</a:t>
            </a:r>
            <a:r>
              <a:rPr sz="1200" spc="-120" dirty="0">
                <a:latin typeface="DFKai-SB"/>
                <a:cs typeface="DFKai-SB"/>
              </a:rPr>
              <a:t>，</a:t>
            </a:r>
            <a:r>
              <a:rPr sz="1200" dirty="0">
                <a:latin typeface="DFKai-SB"/>
                <a:cs typeface="DFKai-SB"/>
              </a:rPr>
              <a:t>他們的主管似乎是惡</a:t>
            </a:r>
            <a:r>
              <a:rPr sz="1200" spc="-120" dirty="0">
                <a:latin typeface="DFKai-SB"/>
                <a:cs typeface="DFKai-SB"/>
              </a:rPr>
              <a:t>魔，</a:t>
            </a:r>
            <a:r>
              <a:rPr sz="1200" dirty="0" smtClean="0">
                <a:latin typeface="DFKai-SB"/>
                <a:cs typeface="DFKai-SB"/>
              </a:rPr>
              <a:t>但是這個惡魔卻在面試的時候給你機會到這份工作來一展長</a:t>
            </a:r>
            <a:r>
              <a:rPr sz="1200" spc="-120" dirty="0" smtClean="0">
                <a:latin typeface="DFKai-SB"/>
                <a:cs typeface="DFKai-SB"/>
              </a:rPr>
              <a:t>才</a:t>
            </a:r>
            <a:r>
              <a:rPr sz="1200" spc="-120" dirty="0">
                <a:latin typeface="DFKai-SB"/>
                <a:cs typeface="DFKai-SB"/>
              </a:rPr>
              <a:t>，</a:t>
            </a:r>
            <a:r>
              <a:rPr sz="1200" dirty="0">
                <a:latin typeface="DFKai-SB"/>
                <a:cs typeface="DFKai-SB"/>
              </a:rPr>
              <a:t>當時的他在你心中或許就像是天使一樣可</a:t>
            </a:r>
            <a:r>
              <a:rPr sz="1200" spc="-120" dirty="0">
                <a:latin typeface="DFKai-SB"/>
                <a:cs typeface="DFKai-SB"/>
              </a:rPr>
              <a:t>愛，</a:t>
            </a:r>
            <a:r>
              <a:rPr sz="1200" dirty="0" smtClean="0">
                <a:latin typeface="DFKai-SB"/>
                <a:cs typeface="DFKai-SB"/>
              </a:rPr>
              <a:t>可是怎麼工作之後卻反而變成了惡魔呢</a:t>
            </a:r>
            <a:r>
              <a:rPr sz="1200" dirty="0">
                <a:latin typeface="DFKai-SB"/>
                <a:cs typeface="DFKai-SB"/>
              </a:rPr>
              <a:t>？</a:t>
            </a:r>
          </a:p>
          <a:p>
            <a:pPr marL="12700" marR="5080" indent="304800" algn="just">
              <a:lnSpc>
                <a:spcPct val="125200"/>
              </a:lnSpc>
              <a:spcBef>
                <a:spcPts val="885"/>
              </a:spcBef>
            </a:pPr>
            <a:r>
              <a:rPr sz="1200" dirty="0">
                <a:latin typeface="DFKai-SB"/>
                <a:cs typeface="DFKai-SB"/>
              </a:rPr>
              <a:t>米蘭達·普瑞斯特融合專業、強悍、權謀、蠻橫、孤獨與惜材，讓她這個人  </a:t>
            </a:r>
            <a:r>
              <a:rPr sz="1200" spc="-15" dirty="0">
                <a:latin typeface="DFKai-SB"/>
                <a:cs typeface="DFKai-SB"/>
              </a:rPr>
              <a:t>從最初的可恨、可畏到最後的可敬，是一個耐人尋味卻又讓人不敢恭維的一位惡  魔主管：有一次米蘭達給安德莉亞一個任務，安德莉亞沒有達成，隔天被米蘭達  </a:t>
            </a:r>
            <a:r>
              <a:rPr sz="1200" dirty="0">
                <a:latin typeface="DFKai-SB"/>
                <a:cs typeface="DFKai-SB"/>
              </a:rPr>
              <a:t>痛罵的她，跑去跟</a:t>
            </a:r>
            <a:r>
              <a:rPr sz="1200" spc="-340" dirty="0">
                <a:latin typeface="DFKai-SB"/>
                <a:cs typeface="DFKai-SB"/>
              </a:rPr>
              <a:t> </a:t>
            </a:r>
            <a:r>
              <a:rPr sz="1200" dirty="0">
                <a:latin typeface="DFKai-SB"/>
                <a:cs typeface="DFKai-SB"/>
              </a:rPr>
              <a:t>Nigel</a:t>
            </a:r>
            <a:r>
              <a:rPr sz="1200" spc="-340" dirty="0">
                <a:latin typeface="DFKai-SB"/>
                <a:cs typeface="DFKai-SB"/>
              </a:rPr>
              <a:t> </a:t>
            </a:r>
            <a:r>
              <a:rPr sz="1200" dirty="0">
                <a:latin typeface="DFKai-SB"/>
                <a:cs typeface="DFKai-SB"/>
              </a:rPr>
              <a:t>訴苦，Nidel</a:t>
            </a:r>
            <a:r>
              <a:rPr sz="1200" spc="-340" dirty="0">
                <a:latin typeface="DFKai-SB"/>
                <a:cs typeface="DFKai-SB"/>
              </a:rPr>
              <a:t> </a:t>
            </a:r>
            <a:r>
              <a:rPr sz="1200" dirty="0">
                <a:latin typeface="DFKai-SB"/>
                <a:cs typeface="DFKai-SB"/>
              </a:rPr>
              <a:t>告訴她：「</a:t>
            </a:r>
            <a:r>
              <a:rPr sz="1200" b="1" dirty="0">
                <a:latin typeface="DFKai-SB"/>
                <a:cs typeface="DFKai-SB"/>
              </a:rPr>
              <a:t>你要積極的扮演好你的角色，  </a:t>
            </a:r>
            <a:r>
              <a:rPr sz="1200" b="1" spc="-10" dirty="0">
                <a:latin typeface="DFKai-SB"/>
                <a:cs typeface="DFKai-SB"/>
              </a:rPr>
              <a:t>演什麼要像什麼！</a:t>
            </a:r>
            <a:r>
              <a:rPr sz="1200" spc="-10" dirty="0">
                <a:latin typeface="DFKai-SB"/>
                <a:cs typeface="DFKai-SB"/>
              </a:rPr>
              <a:t>」。助理不能期望上司有時間跟你多談，在責怪上司的同時，  </a:t>
            </a:r>
            <a:r>
              <a:rPr sz="1200" spc="-15" dirty="0">
                <a:latin typeface="DFKai-SB"/>
                <a:cs typeface="DFKai-SB"/>
              </a:rPr>
              <a:t>也需要自省，過多的抱怨是沒有用的，反而從嚴苛的訓練中學到什麼才是最重要  </a:t>
            </a:r>
            <a:r>
              <a:rPr sz="1200" spc="-10" dirty="0">
                <a:latin typeface="DFKai-SB"/>
                <a:cs typeface="DFKai-SB"/>
              </a:rPr>
              <a:t>的。冷漠的個性和苛刻的要求為她贏得了「核武器溫特」的稱號，效率、效率、  </a:t>
            </a:r>
            <a:r>
              <a:rPr sz="1200" dirty="0">
                <a:latin typeface="DFKai-SB"/>
                <a:cs typeface="DFKai-SB"/>
              </a:rPr>
              <a:t>在效率的做事節奏，是米蘭達·普瑞斯特讓人感受的極端而害怕的個性，卻也成  功地帶出一位出色的助理。</a:t>
            </a:r>
          </a:p>
          <a:p>
            <a:pPr marL="12700" marR="38100" indent="304800" algn="just">
              <a:lnSpc>
                <a:spcPct val="125000"/>
              </a:lnSpc>
              <a:spcBef>
                <a:spcPts val="885"/>
              </a:spcBef>
            </a:pPr>
            <a:r>
              <a:rPr sz="1200" dirty="0">
                <a:latin typeface="DFKai-SB"/>
                <a:cs typeface="DFKai-SB"/>
              </a:rPr>
              <a:t>後</a:t>
            </a:r>
            <a:r>
              <a:rPr sz="1200" spc="-75" dirty="0">
                <a:latin typeface="DFKai-SB"/>
                <a:cs typeface="DFKai-SB"/>
              </a:rPr>
              <a:t>來，</a:t>
            </a:r>
            <a:r>
              <a:rPr sz="1200" dirty="0">
                <a:latin typeface="DFKai-SB"/>
                <a:cs typeface="DFKai-SB"/>
              </a:rPr>
              <a:t>安德莉亞成功地以她聰明的頭</a:t>
            </a:r>
            <a:r>
              <a:rPr sz="1200" spc="-75" dirty="0">
                <a:latin typeface="DFKai-SB"/>
                <a:cs typeface="DFKai-SB"/>
              </a:rPr>
              <a:t>腦</a:t>
            </a:r>
            <a:r>
              <a:rPr sz="1200" spc="-100" dirty="0">
                <a:latin typeface="DFKai-SB"/>
                <a:cs typeface="DFKai-SB"/>
              </a:rPr>
              <a:t>，</a:t>
            </a:r>
            <a:r>
              <a:rPr sz="1200" dirty="0">
                <a:latin typeface="DFKai-SB"/>
                <a:cs typeface="DFKai-SB"/>
              </a:rPr>
              <a:t>仔細積極地學</a:t>
            </a:r>
            <a:r>
              <a:rPr sz="1200" spc="-75" dirty="0">
                <a:latin typeface="DFKai-SB"/>
                <a:cs typeface="DFKai-SB"/>
              </a:rPr>
              <a:t>習：</a:t>
            </a:r>
            <a:r>
              <a:rPr sz="1200" dirty="0" smtClean="0">
                <a:latin typeface="DFKai-SB"/>
                <a:cs typeface="DFKai-SB"/>
              </a:rPr>
              <a:t>她讓自己融入米蘭達要求的氣質和形</a:t>
            </a:r>
            <a:r>
              <a:rPr sz="1200" spc="-120" dirty="0" smtClean="0">
                <a:latin typeface="DFKai-SB"/>
                <a:cs typeface="DFKai-SB"/>
              </a:rPr>
              <a:t>象</a:t>
            </a:r>
            <a:r>
              <a:rPr sz="1200" spc="-120" dirty="0">
                <a:latin typeface="DFKai-SB"/>
                <a:cs typeface="DFKai-SB"/>
              </a:rPr>
              <a:t>，</a:t>
            </a:r>
            <a:r>
              <a:rPr sz="1200" dirty="0">
                <a:latin typeface="DFKai-SB"/>
                <a:cs typeface="DFKai-SB"/>
              </a:rPr>
              <a:t>在短時間</a:t>
            </a:r>
            <a:r>
              <a:rPr sz="1200" spc="-120" dirty="0">
                <a:latin typeface="DFKai-SB"/>
                <a:cs typeface="DFKai-SB"/>
              </a:rPr>
              <a:t>裡，</a:t>
            </a:r>
            <a:r>
              <a:rPr sz="1200" dirty="0" smtClean="0">
                <a:latin typeface="DFKai-SB"/>
                <a:cs typeface="DFKai-SB"/>
              </a:rPr>
              <a:t>她學會了這一行說話的模樣身段及行事方法</a:t>
            </a:r>
            <a:r>
              <a:rPr sz="1200" dirty="0">
                <a:latin typeface="DFKai-SB"/>
                <a:cs typeface="DFKai-SB"/>
              </a:rPr>
              <a:t>，穿上名牌服飾，走起路來精神奕奕。</a:t>
            </a:r>
          </a:p>
          <a:p>
            <a:pPr>
              <a:lnSpc>
                <a:spcPct val="100000"/>
              </a:lnSpc>
            </a:pPr>
            <a:endParaRPr sz="1200" dirty="0">
              <a:latin typeface="Times New Roman"/>
              <a:cs typeface="Times New Roman"/>
            </a:endParaRPr>
          </a:p>
          <a:p>
            <a:pPr>
              <a:lnSpc>
                <a:spcPct val="100000"/>
              </a:lnSpc>
              <a:spcBef>
                <a:spcPts val="45"/>
              </a:spcBef>
            </a:pPr>
            <a:endParaRPr sz="950" dirty="0">
              <a:latin typeface="Times New Roman"/>
              <a:cs typeface="Times New Roman"/>
            </a:endParaRPr>
          </a:p>
          <a:p>
            <a:pPr marL="12700">
              <a:lnSpc>
                <a:spcPct val="100000"/>
              </a:lnSpc>
            </a:pPr>
            <a:r>
              <a:rPr sz="1200" dirty="0">
                <a:latin typeface="DFKai-SB"/>
                <a:cs typeface="DFKai-SB"/>
              </a:rPr>
              <a:t>取自:</a:t>
            </a:r>
          </a:p>
          <a:p>
            <a:pPr marL="12700" marR="56515">
              <a:lnSpc>
                <a:spcPct val="108300"/>
              </a:lnSpc>
            </a:pPr>
            <a:r>
              <a:rPr sz="1200" u="sng" dirty="0">
                <a:latin typeface="DFKai-SB"/>
                <a:cs typeface="DFKai-SB"/>
                <a:hlinkClick r:id="rId4"/>
              </a:rPr>
              <a:t>http://eportfolio.lib.ksu.edu.tw/~4961P032/blog?date=2009-12&amp;node=000 </a:t>
            </a:r>
            <a:r>
              <a:rPr sz="1200" dirty="0">
                <a:latin typeface="DFKai-SB"/>
                <a:cs typeface="DFKai-SB"/>
              </a:rPr>
              <a:t> </a:t>
            </a:r>
            <a:r>
              <a:rPr sz="1200" u="sng" dirty="0">
                <a:latin typeface="DFKai-SB"/>
                <a:cs typeface="DFKai-SB"/>
                <a:hlinkClick r:id="rId4"/>
              </a:rPr>
              <a:t>100007</a:t>
            </a:r>
            <a:endParaRPr sz="1200" dirty="0">
              <a:latin typeface="DFKai-SB"/>
              <a:cs typeface="DFKai-SB"/>
            </a:endParaRPr>
          </a:p>
          <a:p>
            <a:pPr marL="12700">
              <a:lnSpc>
                <a:spcPct val="100000"/>
              </a:lnSpc>
              <a:spcBef>
                <a:spcPts val="120"/>
              </a:spcBef>
            </a:pPr>
            <a:r>
              <a:rPr sz="1200" u="sng" dirty="0">
                <a:latin typeface="DFKai-SB"/>
                <a:cs typeface="DFKai-SB"/>
                <a:hlinkClick r:id="rId5"/>
              </a:rPr>
              <a:t>http://reader.roodo.com/flyspirit/archives/4530119.html</a:t>
            </a:r>
            <a:endParaRPr sz="1200" dirty="0">
              <a:latin typeface="DFKai-SB"/>
              <a:cs typeface="DFKai-SB"/>
            </a:endParaRPr>
          </a:p>
        </p:txBody>
      </p:sp>
      <p:sp>
        <p:nvSpPr>
          <p:cNvPr id="3" name="object 3"/>
          <p:cNvSpPr/>
          <p:nvPr/>
        </p:nvSpPr>
        <p:spPr>
          <a:xfrm>
            <a:off x="3389629" y="1233804"/>
            <a:ext cx="2886710" cy="227583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902200" cy="1841530"/>
          </a:xfrm>
          <a:prstGeom prst="rect">
            <a:avLst/>
          </a:prstGeom>
        </p:spPr>
        <p:txBody>
          <a:bodyPr vert="horz" wrap="square" lIns="0" tIns="0" rIns="0" bIns="0" rtlCol="0">
            <a:spAutoFit/>
          </a:bodyPr>
          <a:lstStyle/>
          <a:p>
            <a:pPr marL="1490980">
              <a:lnSpc>
                <a:spcPct val="100000"/>
              </a:lnSpc>
            </a:pPr>
            <a:r>
              <a:rPr sz="1400" b="1" spc="-5" dirty="0">
                <a:latin typeface="DFKai-SB"/>
                <a:cs typeface="DFKai-SB"/>
              </a:rPr>
              <a:t>單元名稱：乙</a:t>
            </a:r>
            <a:r>
              <a:rPr sz="1400" b="1" spc="-380" dirty="0">
                <a:latin typeface="DFKai-SB"/>
                <a:cs typeface="DFKai-SB"/>
              </a:rPr>
              <a:t> </a:t>
            </a:r>
            <a:r>
              <a:rPr sz="1400" b="1" spc="-10" dirty="0">
                <a:latin typeface="DFKai-SB"/>
                <a:cs typeface="DFKai-SB"/>
              </a:rPr>
              <a:t>3</a:t>
            </a:r>
            <a:r>
              <a:rPr sz="1400" b="1" spc="-380" dirty="0">
                <a:latin typeface="DFKai-SB"/>
                <a:cs typeface="DFKai-SB"/>
              </a:rPr>
              <a:t> </a:t>
            </a:r>
            <a:r>
              <a:rPr sz="1400" b="1" spc="-5" dirty="0">
                <a:latin typeface="DFKai-SB"/>
                <a:cs typeface="DFKai-SB"/>
              </a:rPr>
              <a:t>掌握才幹資產</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本單元設計者為</a:t>
            </a:r>
            <a:r>
              <a:rPr sz="1200" b="1" spc="-5" dirty="0" smtClean="0">
                <a:latin typeface="DFKai-SB"/>
                <a:cs typeface="DFKai-SB"/>
              </a:rPr>
              <a:t>：</a:t>
            </a:r>
            <a:endParaRPr lang="en-US" sz="1200" b="1" spc="-5" dirty="0" smtClean="0">
              <a:latin typeface="DFKai-SB"/>
              <a:cs typeface="DFKai-SB"/>
            </a:endParaRPr>
          </a:p>
          <a:p>
            <a:pPr marL="12700" marR="5080">
              <a:lnSpc>
                <a:spcPct val="125000"/>
              </a:lnSpc>
              <a:spcBef>
                <a:spcPts val="1015"/>
              </a:spcBef>
            </a:pPr>
            <a:r>
              <a:rPr sz="1200" dirty="0" err="1" smtClean="0">
                <a:latin typeface="DFKai-SB"/>
                <a:cs typeface="DFKai-SB"/>
              </a:rPr>
              <a:t>吳淑禎</a:t>
            </a:r>
            <a:r>
              <a:rPr sz="1200" dirty="0">
                <a:latin typeface="DFKai-SB"/>
                <a:cs typeface="DFKai-SB"/>
              </a:rPr>
              <a:t>(</a:t>
            </a:r>
            <a:r>
              <a:rPr sz="1200" dirty="0" err="1">
                <a:latin typeface="DFKai-SB"/>
                <a:cs typeface="DFKai-SB"/>
              </a:rPr>
              <a:t>國立臺灣師範大學師資培育與就業輔導處副教授兼任就輔組長</a:t>
            </a:r>
            <a:r>
              <a:rPr sz="1200" dirty="0" smtClean="0">
                <a:latin typeface="DFKai-SB"/>
                <a:cs typeface="DFKai-SB"/>
              </a:rPr>
              <a:t>)  </a:t>
            </a:r>
            <a:r>
              <a:rPr sz="1200" dirty="0" err="1" smtClean="0">
                <a:latin typeface="DFKai-SB"/>
                <a:cs typeface="DFKai-SB"/>
              </a:rPr>
              <a:t>許鶯珠</a:t>
            </a:r>
            <a:r>
              <a:rPr sz="1200" dirty="0">
                <a:latin typeface="DFKai-SB"/>
                <a:cs typeface="DFKai-SB"/>
              </a:rPr>
              <a:t>(</a:t>
            </a:r>
            <a:r>
              <a:rPr sz="1200" dirty="0" err="1">
                <a:latin typeface="DFKai-SB"/>
                <a:cs typeface="DFKai-SB"/>
              </a:rPr>
              <a:t>交通大學教育研究所副教授暨諮商中心主任</a:t>
            </a:r>
            <a:r>
              <a:rPr sz="1200" dirty="0" smtClean="0">
                <a:latin typeface="DFKai-SB"/>
                <a:cs typeface="DFKai-SB"/>
              </a:rPr>
              <a:t>)</a:t>
            </a:r>
            <a:r>
              <a:rPr lang="en-US" sz="1200" dirty="0" smtClean="0">
                <a:latin typeface="DFKai-SB"/>
                <a:cs typeface="DFKai-SB"/>
              </a:rPr>
              <a:t/>
            </a:r>
            <a:br>
              <a:rPr lang="en-US" sz="1200" dirty="0" smtClean="0">
                <a:latin typeface="DFKai-SB"/>
                <a:cs typeface="DFKai-SB"/>
              </a:rPr>
            </a:br>
            <a:r>
              <a:rPr sz="1200" dirty="0" err="1" smtClean="0">
                <a:latin typeface="DFKai-SB"/>
                <a:cs typeface="DFKai-SB"/>
              </a:rPr>
              <a:t>劉淑慧</a:t>
            </a:r>
            <a:r>
              <a:rPr sz="1200" dirty="0">
                <a:latin typeface="DFKai-SB"/>
                <a:cs typeface="DFKai-SB"/>
              </a:rPr>
              <a:t>(國立彰化師範大學輔導與諮商學系教授暨華人生涯研究中心主任)  許菊芬(國立彰化師範大學華人生涯研究中心諮商心理師)</a:t>
            </a:r>
          </a:p>
        </p:txBody>
      </p:sp>
      <p:graphicFrame>
        <p:nvGraphicFramePr>
          <p:cNvPr id="3" name="object 3"/>
          <p:cNvGraphicFramePr>
            <a:graphicFrameLocks noGrp="1"/>
          </p:cNvGraphicFramePr>
          <p:nvPr>
            <p:extLst>
              <p:ext uri="{D42A27DB-BD31-4B8C-83A1-F6EECF244321}">
                <p14:modId xmlns:p14="http://schemas.microsoft.com/office/powerpoint/2010/main" val="3785950435"/>
              </p:ext>
            </p:extLst>
          </p:nvPr>
        </p:nvGraphicFramePr>
        <p:xfrm>
          <a:off x="1069847" y="2971787"/>
          <a:ext cx="5471158" cy="3666741"/>
        </p:xfrm>
        <a:graphic>
          <a:graphicData uri="http://schemas.openxmlformats.org/drawingml/2006/table">
            <a:tbl>
              <a:tblPr firstRow="1" bandRow="1">
                <a:tableStyleId>{2D5ABB26-0587-4C30-8999-92F81FD0307C}</a:tableStyleId>
              </a:tblPr>
              <a:tblGrid>
                <a:gridCol w="609606"/>
                <a:gridCol w="1402073"/>
                <a:gridCol w="457200"/>
                <a:gridCol w="3002279"/>
              </a:tblGrid>
              <a:tr h="216414">
                <a:tc rowSpan="7">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49225" marR="141605" algn="ctr">
                        <a:lnSpc>
                          <a:spcPct val="109200"/>
                        </a:lnSpc>
                        <a:spcBef>
                          <a:spcPts val="1065"/>
                        </a:spcBef>
                      </a:pPr>
                      <a:r>
                        <a:rPr sz="1200" dirty="0">
                          <a:latin typeface="DFKai-SB"/>
                          <a:cs typeface="DFKai-SB"/>
                        </a:rPr>
                        <a:t>主題  與  單元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415"/>
                        </a:lnSpc>
                      </a:pPr>
                      <a:r>
                        <a:rPr sz="120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6675">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6675">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49225">
                        <a:lnSpc>
                          <a:spcPts val="1370"/>
                        </a:lnSpc>
                      </a:pPr>
                      <a:r>
                        <a:rPr sz="1200" dirty="0">
                          <a:latin typeface="DFKai-SB"/>
                          <a:cs typeface="DFKai-SB"/>
                        </a:rPr>
                        <a:t>授課</a:t>
                      </a:r>
                      <a:endParaRPr sz="1200">
                        <a:latin typeface="DFKai-SB"/>
                        <a:cs typeface="DFKai-SB"/>
                      </a:endParaRPr>
                    </a:p>
                    <a:p>
                      <a:pPr marL="149225">
                        <a:lnSpc>
                          <a:spcPct val="100000"/>
                        </a:lnSpc>
                        <a:spcBef>
                          <a:spcPts val="120"/>
                        </a:spcBef>
                      </a:pPr>
                      <a:r>
                        <a:rPr sz="1200" dirty="0">
                          <a:latin typeface="DFKai-SB"/>
                          <a:cs typeface="DFKai-SB"/>
                        </a:rPr>
                        <a:t>時數</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71475">
                        <a:lnSpc>
                          <a:spcPct val="100000"/>
                        </a:lnSpc>
                        <a:spcBef>
                          <a:spcPts val="695"/>
                        </a:spcBef>
                        <a:tabLst>
                          <a:tab pos="600075"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149225">
                        <a:lnSpc>
                          <a:spcPct val="100000"/>
                        </a:lnSpc>
                        <a:spcBef>
                          <a:spcPts val="45"/>
                        </a:spcBef>
                      </a:pPr>
                      <a:r>
                        <a:rPr sz="1200" dirty="0">
                          <a:latin typeface="DFKai-SB"/>
                          <a:cs typeface="DFKai-SB"/>
                        </a:rPr>
                        <a:t>作業</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gridSpan="3">
                  <a:txBody>
                    <a:bodyPr/>
                    <a:lstStyle/>
                    <a:p>
                      <a:pPr marL="66675">
                        <a:lnSpc>
                          <a:spcPct val="100000"/>
                        </a:lnSpc>
                        <a:spcBef>
                          <a:spcPts val="70"/>
                        </a:spcBef>
                      </a:pPr>
                      <a:r>
                        <a:rPr sz="1200" dirty="0">
                          <a:latin typeface="DFKai-SB"/>
                          <a:cs typeface="DFKai-SB"/>
                        </a:rPr>
                        <a:t>課程中作業：應用</a:t>
                      </a:r>
                      <a:r>
                        <a:rPr sz="1200" spc="-355" dirty="0">
                          <a:latin typeface="DFKai-SB"/>
                          <a:cs typeface="DFKai-SB"/>
                        </a:rPr>
                        <a:t> </a:t>
                      </a:r>
                      <a:r>
                        <a:rPr sz="1200" dirty="0">
                          <a:latin typeface="DFKai-SB"/>
                          <a:cs typeface="DFKai-SB"/>
                        </a:rPr>
                        <a:t>CCN</a:t>
                      </a:r>
                      <a:r>
                        <a:rPr sz="1200" spc="-355" dirty="0">
                          <a:latin typeface="DFKai-SB"/>
                          <a:cs typeface="DFKai-SB"/>
                        </a:rPr>
                        <a:t> </a:t>
                      </a:r>
                      <a:r>
                        <a:rPr sz="1200" dirty="0">
                          <a:latin typeface="DFKai-SB"/>
                          <a:cs typeface="DFKai-SB"/>
                        </a:rPr>
                        <a:t>平台，完成才幹優勢彙整表。</a:t>
                      </a: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66920" cy="95123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附件一之一</a:t>
            </a:r>
            <a:endParaRPr sz="1400">
              <a:latin typeface="DFKai-SB"/>
              <a:cs typeface="DFKai-SB"/>
            </a:endParaRPr>
          </a:p>
          <a:p>
            <a:pPr marL="12700">
              <a:lnSpc>
                <a:spcPct val="100000"/>
              </a:lnSpc>
              <a:spcBef>
                <a:spcPts val="1185"/>
              </a:spcBef>
            </a:pPr>
            <a:r>
              <a:rPr sz="1200" b="1" spc="-5" dirty="0">
                <a:latin typeface="DFKai-SB"/>
                <a:cs typeface="DFKai-SB"/>
              </a:rPr>
              <a:t>*低年級版本</a:t>
            </a:r>
            <a:endParaRPr sz="1200">
              <a:latin typeface="DFKai-SB"/>
              <a:cs typeface="DFKai-SB"/>
            </a:endParaRPr>
          </a:p>
          <a:p>
            <a:pPr marL="741045">
              <a:lnSpc>
                <a:spcPct val="100000"/>
              </a:lnSpc>
              <a:spcBef>
                <a:spcPts val="685"/>
              </a:spcBef>
            </a:pPr>
            <a:r>
              <a:rPr sz="2000" b="1" spc="-5" dirty="0">
                <a:latin typeface="DFKai-SB"/>
                <a:cs typeface="DFKai-SB"/>
              </a:rPr>
              <a:t>才幹優勢彙整表（對照折線圖版）</a:t>
            </a:r>
            <a:endParaRPr sz="2000">
              <a:latin typeface="DFKai-SB"/>
              <a:cs typeface="DFKai-SB"/>
            </a:endParaRPr>
          </a:p>
        </p:txBody>
      </p:sp>
      <p:graphicFrame>
        <p:nvGraphicFramePr>
          <p:cNvPr id="3" name="object 3"/>
          <p:cNvGraphicFramePr>
            <a:graphicFrameLocks noGrp="1"/>
          </p:cNvGraphicFramePr>
          <p:nvPr/>
        </p:nvGraphicFramePr>
        <p:xfrm>
          <a:off x="1139952" y="2057387"/>
          <a:ext cx="5312661" cy="5614411"/>
        </p:xfrm>
        <a:graphic>
          <a:graphicData uri="http://schemas.openxmlformats.org/drawingml/2006/table">
            <a:tbl>
              <a:tblPr firstRow="1" bandRow="1">
                <a:tableStyleId>{2D5ABB26-0587-4C30-8999-92F81FD0307C}</a:tableStyleId>
              </a:tblPr>
              <a:tblGrid>
                <a:gridCol w="719321"/>
                <a:gridCol w="384048"/>
                <a:gridCol w="381000"/>
                <a:gridCol w="384048"/>
                <a:gridCol w="381006"/>
                <a:gridCol w="384048"/>
                <a:gridCol w="380993"/>
                <a:gridCol w="384048"/>
                <a:gridCol w="381000"/>
                <a:gridCol w="384048"/>
                <a:gridCol w="381006"/>
                <a:gridCol w="384047"/>
                <a:gridCol w="384048"/>
              </a:tblGrid>
              <a:tr h="926604">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59055" algn="r">
                        <a:lnSpc>
                          <a:spcPct val="100000"/>
                        </a:lnSpc>
                        <a:spcBef>
                          <a:spcPts val="635"/>
                        </a:spcBef>
                      </a:pPr>
                      <a:r>
                        <a:rPr sz="1000" b="1" spc="5" dirty="0">
                          <a:latin typeface="DFKai-SB"/>
                          <a:cs typeface="DFKai-SB"/>
                        </a:rPr>
                        <a:t>技能</a:t>
                      </a:r>
                      <a:r>
                        <a:rPr sz="1000" b="1" spc="-310" dirty="0">
                          <a:latin typeface="DFKai-SB"/>
                          <a:cs typeface="DFKai-SB"/>
                        </a:rPr>
                        <a:t> </a:t>
                      </a:r>
                      <a:r>
                        <a:rPr sz="1000" b="1" dirty="0">
                          <a:latin typeface="DFKai-SB"/>
                          <a:cs typeface="DFKai-SB"/>
                        </a:rPr>
                        <a:t>12</a:t>
                      </a:r>
                      <a:r>
                        <a:rPr sz="1000" b="1" spc="-310" dirty="0">
                          <a:latin typeface="DFKai-SB"/>
                          <a:cs typeface="DFKai-SB"/>
                        </a:rPr>
                        <a:t> </a:t>
                      </a:r>
                      <a:r>
                        <a:rPr sz="1000" b="1" spc="5" dirty="0">
                          <a:latin typeface="DFKai-SB"/>
                          <a:cs typeface="DFKai-SB"/>
                        </a:rPr>
                        <a:t>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6108">
                      <a:solidFill>
                        <a:srgbClr val="000000"/>
                      </a:solidFill>
                      <a:prstDash val="solid"/>
                    </a:lnT>
                    <a:lnB w="12179">
                      <a:solidFill>
                        <a:srgbClr val="000000"/>
                      </a:solidFill>
                      <a:prstDash val="solid"/>
                    </a:lnB>
                  </a:tcPr>
                </a:tc>
                <a:tc>
                  <a:txBody>
                    <a:bodyPr/>
                    <a:lstStyle/>
                    <a:p>
                      <a:pPr marL="118745" algn="just">
                        <a:lnSpc>
                          <a:spcPct val="100000"/>
                        </a:lnSpc>
                        <a:spcBef>
                          <a:spcPts val="220"/>
                        </a:spcBef>
                      </a:pPr>
                      <a:r>
                        <a:rPr sz="1000" b="1" dirty="0">
                          <a:latin typeface="DFKai-SB"/>
                          <a:cs typeface="DFKai-SB"/>
                        </a:rPr>
                        <a:t>使</a:t>
                      </a:r>
                      <a:endParaRPr sz="1000">
                        <a:latin typeface="DFKai-SB"/>
                        <a:cs typeface="DFKai-SB"/>
                      </a:endParaRPr>
                    </a:p>
                    <a:p>
                      <a:pPr marL="118745" marR="116839" algn="just">
                        <a:lnSpc>
                          <a:spcPct val="150000"/>
                        </a:lnSpc>
                      </a:pPr>
                      <a:r>
                        <a:rPr sz="1000" b="1" dirty="0">
                          <a:latin typeface="DFKai-SB"/>
                          <a:cs typeface="DFKai-SB"/>
                        </a:rPr>
                        <a:t>用  器  物</a:t>
                      </a:r>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養</a:t>
                      </a:r>
                      <a:endParaRPr sz="1000">
                        <a:latin typeface="DFKai-SB"/>
                        <a:cs typeface="DFKai-SB"/>
                      </a:endParaRPr>
                    </a:p>
                    <a:p>
                      <a:pPr marL="121285" marR="116839" algn="just">
                        <a:lnSpc>
                          <a:spcPct val="150000"/>
                        </a:lnSpc>
                      </a:pPr>
                      <a:r>
                        <a:rPr sz="1000" b="1" dirty="0">
                          <a:latin typeface="DFKai-SB"/>
                          <a:cs typeface="DFKai-SB"/>
                        </a:rPr>
                        <a:t>護  器  物</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問</a:t>
                      </a:r>
                      <a:endParaRPr sz="1000">
                        <a:latin typeface="DFKai-SB"/>
                        <a:cs typeface="DFKai-SB"/>
                      </a:endParaRPr>
                    </a:p>
                    <a:p>
                      <a:pPr marL="124460" marR="116839" algn="just">
                        <a:lnSpc>
                          <a:spcPct val="150000"/>
                        </a:lnSpc>
                      </a:pPr>
                      <a:r>
                        <a:rPr sz="1000" b="1" dirty="0">
                          <a:latin typeface="DFKai-SB"/>
                          <a:cs typeface="DFKai-SB"/>
                        </a:rPr>
                        <a:t>題  解  決</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分</a:t>
                      </a:r>
                      <a:endParaRPr sz="1000">
                        <a:latin typeface="DFKai-SB"/>
                        <a:cs typeface="DFKai-SB"/>
                      </a:endParaRPr>
                    </a:p>
                    <a:p>
                      <a:pPr marL="121285" marR="116839" algn="just">
                        <a:lnSpc>
                          <a:spcPct val="150000"/>
                        </a:lnSpc>
                      </a:pPr>
                      <a:r>
                        <a:rPr sz="1000" b="1" dirty="0">
                          <a:latin typeface="DFKai-SB"/>
                          <a:cs typeface="DFKai-SB"/>
                        </a:rPr>
                        <a:t>析  推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批</a:t>
                      </a:r>
                      <a:endParaRPr sz="1000">
                        <a:latin typeface="DFKai-SB"/>
                        <a:cs typeface="DFKai-SB"/>
                      </a:endParaRPr>
                    </a:p>
                    <a:p>
                      <a:pPr marL="124460" marR="116839" algn="just">
                        <a:lnSpc>
                          <a:spcPct val="150000"/>
                        </a:lnSpc>
                      </a:pPr>
                      <a:r>
                        <a:rPr sz="1000" b="1" dirty="0">
                          <a:latin typeface="DFKai-SB"/>
                          <a:cs typeface="DFKai-SB"/>
                        </a:rPr>
                        <a:t>判  學  習</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造  體  驗</a:t>
                      </a:r>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表</a:t>
                      </a:r>
                      <a:endParaRPr sz="1000">
                        <a:latin typeface="DFKai-SB"/>
                        <a:cs typeface="DFKai-SB"/>
                      </a:endParaRPr>
                    </a:p>
                    <a:p>
                      <a:pPr marL="124460" marR="116839" algn="just">
                        <a:lnSpc>
                          <a:spcPct val="150000"/>
                        </a:lnSpc>
                      </a:pPr>
                      <a:r>
                        <a:rPr sz="1000" b="1" dirty="0">
                          <a:latin typeface="DFKai-SB"/>
                          <a:cs typeface="DFKai-SB"/>
                        </a:rPr>
                        <a:t>達  教  導</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協</a:t>
                      </a:r>
                      <a:endParaRPr sz="1000">
                        <a:latin typeface="DFKai-SB"/>
                        <a:cs typeface="DFKai-SB"/>
                      </a:endParaRPr>
                    </a:p>
                    <a:p>
                      <a:pPr marL="121285" marR="116839" algn="just">
                        <a:lnSpc>
                          <a:spcPct val="150000"/>
                        </a:lnSpc>
                      </a:pPr>
                      <a:r>
                        <a:rPr sz="1000" b="1" dirty="0">
                          <a:latin typeface="DFKai-SB"/>
                          <a:cs typeface="DFKai-SB"/>
                        </a:rPr>
                        <a:t>調  服  務</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領</a:t>
                      </a:r>
                      <a:endParaRPr sz="1000">
                        <a:latin typeface="DFKai-SB"/>
                        <a:cs typeface="DFKai-SB"/>
                      </a:endParaRPr>
                    </a:p>
                    <a:p>
                      <a:pPr marL="124460" marR="116839" algn="just">
                        <a:lnSpc>
                          <a:spcPct val="150000"/>
                        </a:lnSpc>
                      </a:pPr>
                      <a:r>
                        <a:rPr sz="1000" b="1" dirty="0">
                          <a:latin typeface="DFKai-SB"/>
                          <a:cs typeface="DFKai-SB"/>
                        </a:rPr>
                        <a:t>導  調  解</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新  管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配</a:t>
                      </a:r>
                      <a:endParaRPr sz="1000">
                        <a:latin typeface="DFKai-SB"/>
                        <a:cs typeface="DFKai-SB"/>
                      </a:endParaRPr>
                    </a:p>
                    <a:p>
                      <a:pPr marL="124460" marR="116839" algn="just">
                        <a:lnSpc>
                          <a:spcPct val="150000"/>
                        </a:lnSpc>
                      </a:pPr>
                      <a:r>
                        <a:rPr sz="1000" b="1" dirty="0">
                          <a:latin typeface="DFKai-SB"/>
                          <a:cs typeface="DFKai-SB"/>
                        </a:rPr>
                        <a:t>合  執  行</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控</a:t>
                      </a:r>
                      <a:endParaRPr sz="1000">
                        <a:latin typeface="DFKai-SB"/>
                        <a:cs typeface="DFKai-SB"/>
                      </a:endParaRPr>
                    </a:p>
                    <a:p>
                      <a:pPr marL="121285" marR="120014" algn="just">
                        <a:lnSpc>
                          <a:spcPct val="150000"/>
                        </a:lnSpc>
                      </a:pPr>
                      <a:r>
                        <a:rPr sz="1000" b="1" dirty="0">
                          <a:latin typeface="DFKai-SB"/>
                          <a:cs typeface="DFKai-SB"/>
                        </a:rPr>
                        <a:t>管  產  品</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r>
              <a:tr h="701033">
                <a:tc>
                  <a:txBody>
                    <a:bodyPr/>
                    <a:lstStyle/>
                    <a:p>
                      <a:pPr marL="5715" algn="ctr">
                        <a:lnSpc>
                          <a:spcPct val="100000"/>
                        </a:lnSpc>
                        <a:spcBef>
                          <a:spcPts val="245"/>
                        </a:spcBef>
                      </a:pPr>
                      <a:r>
                        <a:rPr sz="1000" spc="5" dirty="0">
                          <a:latin typeface="DFKai-SB"/>
                          <a:cs typeface="DFKai-SB"/>
                        </a:rPr>
                        <a:t>A=學系</a:t>
                      </a:r>
                      <a:endParaRPr sz="1000">
                        <a:latin typeface="DFKai-SB"/>
                        <a:cs typeface="DFKai-SB"/>
                      </a:endParaRPr>
                    </a:p>
                    <a:p>
                      <a:pPr marL="5715" algn="ctr">
                        <a:lnSpc>
                          <a:spcPct val="100000"/>
                        </a:lnSpc>
                        <a:spcBef>
                          <a:spcPts val="600"/>
                        </a:spcBef>
                      </a:pPr>
                      <a:r>
                        <a:rPr sz="1000" spc="5" dirty="0">
                          <a:latin typeface="DFKai-SB"/>
                          <a:cs typeface="DFKai-SB"/>
                        </a:rPr>
                        <a:t>要求水準</a:t>
                      </a:r>
                      <a:endParaRPr sz="1000">
                        <a:latin typeface="DFKai-SB"/>
                        <a:cs typeface="DFKai-SB"/>
                      </a:endParaRPr>
                    </a:p>
                    <a:p>
                      <a:pPr marL="149225">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79">
                      <a:solidFill>
                        <a:srgbClr val="000000"/>
                      </a:solidFill>
                      <a:prstDash val="solid"/>
                    </a:lnB>
                    <a:solidFill>
                      <a:srgbClr val="FDE9D9"/>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r>
              <a:tr h="701040">
                <a:tc>
                  <a:txBody>
                    <a:bodyPr/>
                    <a:lstStyle/>
                    <a:p>
                      <a:pPr algn="ctr">
                        <a:lnSpc>
                          <a:spcPct val="100000"/>
                        </a:lnSpc>
                        <a:spcBef>
                          <a:spcPts val="245"/>
                        </a:spcBef>
                      </a:pPr>
                      <a:r>
                        <a:rPr sz="1000" dirty="0">
                          <a:latin typeface="DFKai-SB"/>
                          <a:cs typeface="DFKai-SB"/>
                        </a:rPr>
                        <a:t>B=</a:t>
                      </a:r>
                      <a:endParaRPr sz="1000">
                        <a:latin typeface="DFKai-SB"/>
                        <a:cs typeface="DFKai-SB"/>
                      </a:endParaRPr>
                    </a:p>
                    <a:p>
                      <a:pPr marL="5715" algn="ctr">
                        <a:lnSpc>
                          <a:spcPct val="100000"/>
                        </a:lnSpc>
                        <a:spcBef>
                          <a:spcPts val="600"/>
                        </a:spcBef>
                      </a:pPr>
                      <a:r>
                        <a:rPr sz="1000" spc="5" dirty="0">
                          <a:latin typeface="DFKai-SB"/>
                          <a:cs typeface="DFKai-SB"/>
                        </a:rPr>
                        <a:t>精熟水準</a:t>
                      </a:r>
                      <a:endParaRPr sz="1000">
                        <a:latin typeface="DFKai-SB"/>
                        <a:cs typeface="DFKai-SB"/>
                      </a:endParaRPr>
                    </a:p>
                    <a:p>
                      <a:pPr marL="5715" algn="ctr">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518159">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b="1" dirty="0">
                          <a:latin typeface="DFKai-SB"/>
                          <a:cs typeface="DFKai-SB"/>
                        </a:rPr>
                        <a:t>精熟</a:t>
                      </a:r>
                      <a:r>
                        <a:rPr sz="1000" dirty="0">
                          <a:latin typeface="DFKai-SB"/>
                          <a:cs typeface="DFKai-SB"/>
                        </a:rPr>
                        <a:t>排名</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r>
              <a:tr h="521207">
                <a:tc>
                  <a:txBody>
                    <a:bodyPr/>
                    <a:lstStyle/>
                    <a:p>
                      <a:pPr marL="149225" indent="-48895">
                        <a:lnSpc>
                          <a:spcPct val="100000"/>
                        </a:lnSpc>
                        <a:spcBef>
                          <a:spcPts val="415"/>
                        </a:spcBef>
                      </a:pPr>
                      <a:r>
                        <a:rPr sz="1000" spc="5" dirty="0">
                          <a:latin typeface="DFKai-SB"/>
                          <a:cs typeface="DFKai-SB"/>
                        </a:rPr>
                        <a:t>理想水準</a:t>
                      </a:r>
                      <a:endParaRPr sz="1000">
                        <a:latin typeface="DFKai-SB"/>
                        <a:cs typeface="DFKai-SB"/>
                      </a:endParaRPr>
                    </a:p>
                    <a:p>
                      <a:pPr marL="149225">
                        <a:lnSpc>
                          <a:spcPct val="100000"/>
                        </a:lnSpc>
                        <a:spcBef>
                          <a:spcPts val="600"/>
                        </a:spcBef>
                      </a:pPr>
                      <a:r>
                        <a:rPr sz="1000" dirty="0">
                          <a:latin typeface="DFKai-SB"/>
                          <a:cs typeface="DFKai-SB"/>
                        </a:rPr>
                        <a:t>12</a:t>
                      </a:r>
                      <a:r>
                        <a:rPr sz="1000" spc="-350"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8287">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r>
              <a:tr h="515112">
                <a:tc>
                  <a:txBody>
                    <a:bodyPr/>
                    <a:lstStyle/>
                    <a:p>
                      <a:pPr marL="5715" algn="ctr">
                        <a:lnSpc>
                          <a:spcPct val="100000"/>
                        </a:lnSpc>
                        <a:spcBef>
                          <a:spcPts val="415"/>
                        </a:spcBef>
                      </a:pPr>
                      <a:r>
                        <a:rPr sz="1000" spc="5" dirty="0">
                          <a:latin typeface="DFKai-SB"/>
                          <a:cs typeface="DFKai-SB"/>
                        </a:rPr>
                        <a:t>個人優勢</a:t>
                      </a:r>
                      <a:endParaRPr sz="1000">
                        <a:latin typeface="DFKai-SB"/>
                        <a:cs typeface="DFKai-SB"/>
                      </a:endParaRPr>
                    </a:p>
                    <a:p>
                      <a:pPr marL="2540" algn="ctr">
                        <a:lnSpc>
                          <a:spcPct val="100000"/>
                        </a:lnSpc>
                        <a:spcBef>
                          <a:spcPts val="600"/>
                        </a:spcBef>
                      </a:pPr>
                      <a:r>
                        <a:rPr sz="1000" dirty="0">
                          <a:latin typeface="DFKai-SB"/>
                          <a:cs typeface="DFKai-SB"/>
                        </a:rPr>
                        <a:t>B&gt;A</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FDE9D9"/>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r>
              <a:tr h="518159">
                <a:tc>
                  <a:txBody>
                    <a:bodyPr/>
                    <a:lstStyle/>
                    <a:p>
                      <a:pPr marL="5715" algn="ctr">
                        <a:lnSpc>
                          <a:spcPct val="100000"/>
                        </a:lnSpc>
                        <a:spcBef>
                          <a:spcPts val="415"/>
                        </a:spcBef>
                      </a:pPr>
                      <a:r>
                        <a:rPr sz="1000" spc="5" dirty="0">
                          <a:latin typeface="DFKai-SB"/>
                          <a:cs typeface="DFKai-SB"/>
                        </a:rPr>
                        <a:t>職業資源</a:t>
                      </a:r>
                      <a:endParaRPr sz="1000">
                        <a:latin typeface="DFKai-SB"/>
                        <a:cs typeface="DFKai-SB"/>
                      </a:endParaRPr>
                    </a:p>
                    <a:p>
                      <a:pPr marL="5715" algn="ctr">
                        <a:lnSpc>
                          <a:spcPct val="100000"/>
                        </a:lnSpc>
                        <a:spcBef>
                          <a:spcPts val="600"/>
                        </a:spcBef>
                      </a:pPr>
                      <a:r>
                        <a:rPr sz="1000" spc="5" dirty="0">
                          <a:latin typeface="DFKai-SB"/>
                          <a:cs typeface="DFKai-SB"/>
                        </a:rPr>
                        <a:t>Ａ＞Ｂ</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697992">
                <a:tc>
                  <a:txBody>
                    <a:bodyPr/>
                    <a:lstStyle/>
                    <a:p>
                      <a:pPr marL="100330">
                        <a:lnSpc>
                          <a:spcPct val="100000"/>
                        </a:lnSpc>
                        <a:spcBef>
                          <a:spcPts val="225"/>
                        </a:spcBef>
                      </a:pPr>
                      <a:r>
                        <a:rPr sz="1000" spc="5" dirty="0">
                          <a:latin typeface="DFKai-SB"/>
                          <a:cs typeface="DFKai-SB"/>
                        </a:rPr>
                        <a:t>志同道合</a:t>
                      </a:r>
                      <a:endParaRPr sz="1000">
                        <a:latin typeface="DFKai-SB"/>
                        <a:cs typeface="DFKai-SB"/>
                      </a:endParaRPr>
                    </a:p>
                    <a:p>
                      <a:pPr marL="227965" marR="86360" indent="-128270">
                        <a:lnSpc>
                          <a:spcPct val="150000"/>
                        </a:lnSpc>
                      </a:pPr>
                      <a:r>
                        <a:rPr sz="1000" dirty="0">
                          <a:latin typeface="DFKai-SB"/>
                          <a:cs typeface="DFKai-SB"/>
                        </a:rPr>
                        <a:t>Ａ＝Ｂ或  </a:t>
                      </a:r>
                      <a:r>
                        <a:rPr sz="1000" spc="5" dirty="0">
                          <a:latin typeface="DFKai-SB"/>
                          <a:cs typeface="DFKai-SB"/>
                        </a:rPr>
                        <a:t>接近</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FDE9D9"/>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r>
              <a:tr h="515105">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dirty="0">
                          <a:latin typeface="DFKai-SB"/>
                          <a:cs typeface="DFKai-SB"/>
                        </a:rPr>
                        <a:t>理想強項</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66920" cy="95123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附件一之一</a:t>
            </a:r>
            <a:endParaRPr sz="1400">
              <a:latin typeface="DFKai-SB"/>
              <a:cs typeface="DFKai-SB"/>
            </a:endParaRPr>
          </a:p>
          <a:p>
            <a:pPr marL="12700">
              <a:lnSpc>
                <a:spcPct val="100000"/>
              </a:lnSpc>
              <a:spcBef>
                <a:spcPts val="1185"/>
              </a:spcBef>
            </a:pPr>
            <a:r>
              <a:rPr sz="1200" b="1" dirty="0">
                <a:latin typeface="DFKai-SB"/>
                <a:cs typeface="DFKai-SB"/>
              </a:rPr>
              <a:t>*低年級版本（以資訊管理學系為範例）</a:t>
            </a:r>
            <a:endParaRPr sz="1200">
              <a:latin typeface="DFKai-SB"/>
              <a:cs typeface="DFKai-SB"/>
            </a:endParaRPr>
          </a:p>
          <a:p>
            <a:pPr marL="741045">
              <a:lnSpc>
                <a:spcPct val="100000"/>
              </a:lnSpc>
              <a:spcBef>
                <a:spcPts val="685"/>
              </a:spcBef>
            </a:pPr>
            <a:r>
              <a:rPr sz="2000" b="1" spc="-5" dirty="0">
                <a:latin typeface="DFKai-SB"/>
                <a:cs typeface="DFKai-SB"/>
              </a:rPr>
              <a:t>才幹優勢彙整表（對照折線圖版）</a:t>
            </a:r>
            <a:endParaRPr sz="2000">
              <a:latin typeface="DFKai-SB"/>
              <a:cs typeface="DFKai-SB"/>
            </a:endParaRPr>
          </a:p>
        </p:txBody>
      </p:sp>
      <p:graphicFrame>
        <p:nvGraphicFramePr>
          <p:cNvPr id="3" name="object 3"/>
          <p:cNvGraphicFramePr>
            <a:graphicFrameLocks noGrp="1"/>
          </p:cNvGraphicFramePr>
          <p:nvPr/>
        </p:nvGraphicFramePr>
        <p:xfrm>
          <a:off x="1139952" y="2057387"/>
          <a:ext cx="5312661" cy="5614411"/>
        </p:xfrm>
        <a:graphic>
          <a:graphicData uri="http://schemas.openxmlformats.org/drawingml/2006/table">
            <a:tbl>
              <a:tblPr firstRow="1" bandRow="1">
                <a:tableStyleId>{2D5ABB26-0587-4C30-8999-92F81FD0307C}</a:tableStyleId>
              </a:tblPr>
              <a:tblGrid>
                <a:gridCol w="719321"/>
                <a:gridCol w="384048"/>
                <a:gridCol w="381000"/>
                <a:gridCol w="384048"/>
                <a:gridCol w="381006"/>
                <a:gridCol w="384048"/>
                <a:gridCol w="380993"/>
                <a:gridCol w="384048"/>
                <a:gridCol w="381000"/>
                <a:gridCol w="384048"/>
                <a:gridCol w="381006"/>
                <a:gridCol w="384047"/>
                <a:gridCol w="384048"/>
              </a:tblGrid>
              <a:tr h="926604">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59055" algn="r">
                        <a:lnSpc>
                          <a:spcPct val="100000"/>
                        </a:lnSpc>
                        <a:spcBef>
                          <a:spcPts val="635"/>
                        </a:spcBef>
                      </a:pPr>
                      <a:r>
                        <a:rPr sz="1000" b="1" spc="5" dirty="0">
                          <a:latin typeface="DFKai-SB"/>
                          <a:cs typeface="DFKai-SB"/>
                        </a:rPr>
                        <a:t>技能</a:t>
                      </a:r>
                      <a:r>
                        <a:rPr sz="1000" b="1" spc="-310" dirty="0">
                          <a:latin typeface="DFKai-SB"/>
                          <a:cs typeface="DFKai-SB"/>
                        </a:rPr>
                        <a:t> </a:t>
                      </a:r>
                      <a:r>
                        <a:rPr sz="1000" b="1" dirty="0">
                          <a:latin typeface="DFKai-SB"/>
                          <a:cs typeface="DFKai-SB"/>
                        </a:rPr>
                        <a:t>12</a:t>
                      </a:r>
                      <a:r>
                        <a:rPr sz="1000" b="1" spc="-310" dirty="0">
                          <a:latin typeface="DFKai-SB"/>
                          <a:cs typeface="DFKai-SB"/>
                        </a:rPr>
                        <a:t> </a:t>
                      </a:r>
                      <a:r>
                        <a:rPr sz="1000" b="1" spc="5" dirty="0">
                          <a:latin typeface="DFKai-SB"/>
                          <a:cs typeface="DFKai-SB"/>
                        </a:rPr>
                        <a:t>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6108">
                      <a:solidFill>
                        <a:srgbClr val="000000"/>
                      </a:solidFill>
                      <a:prstDash val="solid"/>
                    </a:lnT>
                    <a:lnB w="12179">
                      <a:solidFill>
                        <a:srgbClr val="000000"/>
                      </a:solidFill>
                      <a:prstDash val="solid"/>
                    </a:lnB>
                  </a:tcPr>
                </a:tc>
                <a:tc>
                  <a:txBody>
                    <a:bodyPr/>
                    <a:lstStyle/>
                    <a:p>
                      <a:pPr marL="118745" algn="just">
                        <a:lnSpc>
                          <a:spcPct val="100000"/>
                        </a:lnSpc>
                        <a:spcBef>
                          <a:spcPts val="220"/>
                        </a:spcBef>
                      </a:pPr>
                      <a:r>
                        <a:rPr sz="1000" b="1" dirty="0">
                          <a:latin typeface="DFKai-SB"/>
                          <a:cs typeface="DFKai-SB"/>
                        </a:rPr>
                        <a:t>使</a:t>
                      </a:r>
                      <a:endParaRPr sz="1000">
                        <a:latin typeface="DFKai-SB"/>
                        <a:cs typeface="DFKai-SB"/>
                      </a:endParaRPr>
                    </a:p>
                    <a:p>
                      <a:pPr marL="118745" marR="116839" algn="just">
                        <a:lnSpc>
                          <a:spcPct val="150000"/>
                        </a:lnSpc>
                      </a:pPr>
                      <a:r>
                        <a:rPr sz="1000" b="1" dirty="0">
                          <a:latin typeface="DFKai-SB"/>
                          <a:cs typeface="DFKai-SB"/>
                        </a:rPr>
                        <a:t>用  器  物</a:t>
                      </a:r>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養</a:t>
                      </a:r>
                      <a:endParaRPr sz="1000">
                        <a:latin typeface="DFKai-SB"/>
                        <a:cs typeface="DFKai-SB"/>
                      </a:endParaRPr>
                    </a:p>
                    <a:p>
                      <a:pPr marL="121285" marR="116839" algn="just">
                        <a:lnSpc>
                          <a:spcPct val="150000"/>
                        </a:lnSpc>
                      </a:pPr>
                      <a:r>
                        <a:rPr sz="1000" b="1" dirty="0">
                          <a:latin typeface="DFKai-SB"/>
                          <a:cs typeface="DFKai-SB"/>
                        </a:rPr>
                        <a:t>護  器  物</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問</a:t>
                      </a:r>
                      <a:endParaRPr sz="1000">
                        <a:latin typeface="DFKai-SB"/>
                        <a:cs typeface="DFKai-SB"/>
                      </a:endParaRPr>
                    </a:p>
                    <a:p>
                      <a:pPr marL="124460" marR="116839" algn="just">
                        <a:lnSpc>
                          <a:spcPct val="150000"/>
                        </a:lnSpc>
                      </a:pPr>
                      <a:r>
                        <a:rPr sz="1000" b="1" dirty="0">
                          <a:latin typeface="DFKai-SB"/>
                          <a:cs typeface="DFKai-SB"/>
                        </a:rPr>
                        <a:t>題  解  決</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分</a:t>
                      </a:r>
                      <a:endParaRPr sz="1000">
                        <a:latin typeface="DFKai-SB"/>
                        <a:cs typeface="DFKai-SB"/>
                      </a:endParaRPr>
                    </a:p>
                    <a:p>
                      <a:pPr marL="121285" marR="116839" algn="just">
                        <a:lnSpc>
                          <a:spcPct val="150000"/>
                        </a:lnSpc>
                      </a:pPr>
                      <a:r>
                        <a:rPr sz="1000" b="1" dirty="0">
                          <a:latin typeface="DFKai-SB"/>
                          <a:cs typeface="DFKai-SB"/>
                        </a:rPr>
                        <a:t>析  推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批</a:t>
                      </a:r>
                      <a:endParaRPr sz="1000">
                        <a:latin typeface="DFKai-SB"/>
                        <a:cs typeface="DFKai-SB"/>
                      </a:endParaRPr>
                    </a:p>
                    <a:p>
                      <a:pPr marL="124460" marR="116839" algn="just">
                        <a:lnSpc>
                          <a:spcPct val="150000"/>
                        </a:lnSpc>
                      </a:pPr>
                      <a:r>
                        <a:rPr sz="1000" b="1" dirty="0">
                          <a:latin typeface="DFKai-SB"/>
                          <a:cs typeface="DFKai-SB"/>
                        </a:rPr>
                        <a:t>判  學  習</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造  體  驗</a:t>
                      </a:r>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表</a:t>
                      </a:r>
                      <a:endParaRPr sz="1000">
                        <a:latin typeface="DFKai-SB"/>
                        <a:cs typeface="DFKai-SB"/>
                      </a:endParaRPr>
                    </a:p>
                    <a:p>
                      <a:pPr marL="124460" marR="116839" algn="just">
                        <a:lnSpc>
                          <a:spcPct val="150000"/>
                        </a:lnSpc>
                      </a:pPr>
                      <a:r>
                        <a:rPr sz="1000" b="1" dirty="0">
                          <a:latin typeface="DFKai-SB"/>
                          <a:cs typeface="DFKai-SB"/>
                        </a:rPr>
                        <a:t>達  教  導</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協</a:t>
                      </a:r>
                      <a:endParaRPr sz="1000">
                        <a:latin typeface="DFKai-SB"/>
                        <a:cs typeface="DFKai-SB"/>
                      </a:endParaRPr>
                    </a:p>
                    <a:p>
                      <a:pPr marL="121285" marR="116839" algn="just">
                        <a:lnSpc>
                          <a:spcPct val="150000"/>
                        </a:lnSpc>
                      </a:pPr>
                      <a:r>
                        <a:rPr sz="1000" b="1" dirty="0">
                          <a:latin typeface="DFKai-SB"/>
                          <a:cs typeface="DFKai-SB"/>
                        </a:rPr>
                        <a:t>調  服  務</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領</a:t>
                      </a:r>
                      <a:endParaRPr sz="1000">
                        <a:latin typeface="DFKai-SB"/>
                        <a:cs typeface="DFKai-SB"/>
                      </a:endParaRPr>
                    </a:p>
                    <a:p>
                      <a:pPr marL="124460" marR="116839" algn="just">
                        <a:lnSpc>
                          <a:spcPct val="150000"/>
                        </a:lnSpc>
                      </a:pPr>
                      <a:r>
                        <a:rPr sz="1000" b="1" dirty="0">
                          <a:latin typeface="DFKai-SB"/>
                          <a:cs typeface="DFKai-SB"/>
                        </a:rPr>
                        <a:t>導  調  解</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新  管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配</a:t>
                      </a:r>
                      <a:endParaRPr sz="1000">
                        <a:latin typeface="DFKai-SB"/>
                        <a:cs typeface="DFKai-SB"/>
                      </a:endParaRPr>
                    </a:p>
                    <a:p>
                      <a:pPr marL="124460" marR="116839" algn="just">
                        <a:lnSpc>
                          <a:spcPct val="150000"/>
                        </a:lnSpc>
                      </a:pPr>
                      <a:r>
                        <a:rPr sz="1000" b="1" dirty="0">
                          <a:latin typeface="DFKai-SB"/>
                          <a:cs typeface="DFKai-SB"/>
                        </a:rPr>
                        <a:t>合  執  行</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控</a:t>
                      </a:r>
                      <a:endParaRPr sz="1000">
                        <a:latin typeface="DFKai-SB"/>
                        <a:cs typeface="DFKai-SB"/>
                      </a:endParaRPr>
                    </a:p>
                    <a:p>
                      <a:pPr marL="121285" marR="120014" algn="just">
                        <a:lnSpc>
                          <a:spcPct val="150000"/>
                        </a:lnSpc>
                      </a:pPr>
                      <a:r>
                        <a:rPr sz="1000" b="1" dirty="0">
                          <a:latin typeface="DFKai-SB"/>
                          <a:cs typeface="DFKai-SB"/>
                        </a:rPr>
                        <a:t>管  產  品</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r>
              <a:tr h="701033">
                <a:tc>
                  <a:txBody>
                    <a:bodyPr/>
                    <a:lstStyle/>
                    <a:p>
                      <a:pPr marL="5715" algn="ctr">
                        <a:lnSpc>
                          <a:spcPct val="100000"/>
                        </a:lnSpc>
                        <a:spcBef>
                          <a:spcPts val="245"/>
                        </a:spcBef>
                      </a:pPr>
                      <a:r>
                        <a:rPr sz="1000" spc="5" dirty="0">
                          <a:latin typeface="DFKai-SB"/>
                          <a:cs typeface="DFKai-SB"/>
                        </a:rPr>
                        <a:t>A=學系</a:t>
                      </a:r>
                      <a:endParaRPr sz="1000">
                        <a:latin typeface="DFKai-SB"/>
                        <a:cs typeface="DFKai-SB"/>
                      </a:endParaRPr>
                    </a:p>
                    <a:p>
                      <a:pPr marL="5715" algn="ctr">
                        <a:lnSpc>
                          <a:spcPct val="100000"/>
                        </a:lnSpc>
                        <a:spcBef>
                          <a:spcPts val="600"/>
                        </a:spcBef>
                      </a:pPr>
                      <a:r>
                        <a:rPr sz="1000" spc="5" dirty="0">
                          <a:latin typeface="DFKai-SB"/>
                          <a:cs typeface="DFKai-SB"/>
                        </a:rPr>
                        <a:t>要求水準</a:t>
                      </a:r>
                      <a:endParaRPr sz="1000">
                        <a:latin typeface="DFKai-SB"/>
                        <a:cs typeface="DFKai-SB"/>
                      </a:endParaRPr>
                    </a:p>
                    <a:p>
                      <a:pPr marL="149225">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79">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1.28</a:t>
                      </a:r>
                      <a:endParaRPr sz="900">
                        <a:latin typeface="DFKai-SB"/>
                        <a:cs typeface="DFKai-SB"/>
                      </a:endParaRPr>
                    </a:p>
                  </a:txBody>
                  <a:tcPr marL="0" marR="0" marT="0" marB="0">
                    <a:lnL w="18287">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marL="2540" algn="ctr">
                        <a:lnSpc>
                          <a:spcPct val="100000"/>
                        </a:lnSpc>
                      </a:pPr>
                      <a:r>
                        <a:rPr sz="900" spc="5" dirty="0">
                          <a:latin typeface="DFKai-SB"/>
                          <a:cs typeface="DFKai-SB"/>
                        </a:rPr>
                        <a:t>1.53</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2.63</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marL="2540" algn="ctr">
                        <a:lnSpc>
                          <a:spcPct val="100000"/>
                        </a:lnSpc>
                      </a:pPr>
                      <a:r>
                        <a:rPr sz="900" spc="5" dirty="0">
                          <a:latin typeface="DFKai-SB"/>
                          <a:cs typeface="DFKai-SB"/>
                        </a:rPr>
                        <a:t>2.67</a:t>
                      </a:r>
                      <a:endParaRPr sz="9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2.65</a:t>
                      </a:r>
                      <a:endParaRPr sz="9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dirty="0">
                          <a:latin typeface="DFKai-SB"/>
                          <a:cs typeface="DFKai-SB"/>
                        </a:rPr>
                        <a:t>/</a:t>
                      </a:r>
                      <a:endParaRPr sz="900">
                        <a:latin typeface="DFKai-SB"/>
                        <a:cs typeface="DFKai-SB"/>
                      </a:endParaRPr>
                    </a:p>
                  </a:txBody>
                  <a:tcPr marL="0" marR="0" marT="0" marB="0">
                    <a:lnL w="6108">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2.63</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2.2</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marR="65405" algn="r">
                        <a:lnSpc>
                          <a:spcPct val="100000"/>
                        </a:lnSpc>
                      </a:pPr>
                      <a:r>
                        <a:rPr sz="900" dirty="0">
                          <a:latin typeface="DFKai-SB"/>
                          <a:cs typeface="DFKai-SB"/>
                        </a:rPr>
                        <a:t>2.19</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marL="2540" algn="ctr">
                        <a:lnSpc>
                          <a:spcPct val="100000"/>
                        </a:lnSpc>
                      </a:pPr>
                      <a:r>
                        <a:rPr sz="900" spc="5" dirty="0">
                          <a:latin typeface="DFKai-SB"/>
                          <a:cs typeface="DFKai-SB"/>
                        </a:rPr>
                        <a:t>1.87</a:t>
                      </a:r>
                      <a:endParaRPr sz="9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2.48</a:t>
                      </a:r>
                      <a:endParaRPr sz="9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5"/>
                        </a:spcBef>
                      </a:pPr>
                      <a:endParaRPr sz="900">
                        <a:latin typeface="Times New Roman"/>
                        <a:cs typeface="Times New Roman"/>
                      </a:endParaRPr>
                    </a:p>
                    <a:p>
                      <a:pPr algn="ctr">
                        <a:lnSpc>
                          <a:spcPct val="100000"/>
                        </a:lnSpc>
                      </a:pPr>
                      <a:r>
                        <a:rPr sz="900" spc="5" dirty="0">
                          <a:latin typeface="DFKai-SB"/>
                          <a:cs typeface="DFKai-SB"/>
                        </a:rPr>
                        <a:t>2.02</a:t>
                      </a:r>
                      <a:endParaRPr sz="9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FDE9D9"/>
                    </a:solidFill>
                  </a:tcPr>
                </a:tc>
              </a:tr>
              <a:tr h="701040">
                <a:tc>
                  <a:txBody>
                    <a:bodyPr/>
                    <a:lstStyle/>
                    <a:p>
                      <a:pPr algn="ctr">
                        <a:lnSpc>
                          <a:spcPct val="100000"/>
                        </a:lnSpc>
                        <a:spcBef>
                          <a:spcPts val="245"/>
                        </a:spcBef>
                      </a:pPr>
                      <a:r>
                        <a:rPr sz="1000" dirty="0">
                          <a:latin typeface="DFKai-SB"/>
                          <a:cs typeface="DFKai-SB"/>
                        </a:rPr>
                        <a:t>B=</a:t>
                      </a:r>
                      <a:endParaRPr sz="1000">
                        <a:latin typeface="DFKai-SB"/>
                        <a:cs typeface="DFKai-SB"/>
                      </a:endParaRPr>
                    </a:p>
                    <a:p>
                      <a:pPr marL="5715" algn="ctr">
                        <a:lnSpc>
                          <a:spcPct val="100000"/>
                        </a:lnSpc>
                        <a:spcBef>
                          <a:spcPts val="600"/>
                        </a:spcBef>
                      </a:pPr>
                      <a:r>
                        <a:rPr sz="1000" spc="5" dirty="0">
                          <a:latin typeface="DFKai-SB"/>
                          <a:cs typeface="DFKai-SB"/>
                        </a:rPr>
                        <a:t>精熟水準</a:t>
                      </a:r>
                      <a:endParaRPr sz="1000">
                        <a:latin typeface="DFKai-SB"/>
                        <a:cs typeface="DFKai-SB"/>
                      </a:endParaRPr>
                    </a:p>
                    <a:p>
                      <a:pPr marL="5715" algn="ctr">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92">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spc="5" dirty="0">
                          <a:latin typeface="DFKai-SB"/>
                          <a:cs typeface="DFKai-SB"/>
                        </a:rPr>
                        <a:t>1.5</a:t>
                      </a:r>
                      <a:endParaRPr sz="9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spc="5" dirty="0">
                          <a:latin typeface="DFKai-SB"/>
                          <a:cs typeface="DFKai-SB"/>
                        </a:rPr>
                        <a:t>1.8</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spc="5" dirty="0">
                          <a:latin typeface="DFKai-SB"/>
                          <a:cs typeface="DFKai-SB"/>
                        </a:rPr>
                        <a:t>2.43</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marL="2540" algn="ctr">
                        <a:lnSpc>
                          <a:spcPct val="100000"/>
                        </a:lnSpc>
                        <a:spcBef>
                          <a:spcPts val="5"/>
                        </a:spcBef>
                      </a:pPr>
                      <a:r>
                        <a:rPr sz="900" spc="5" dirty="0">
                          <a:latin typeface="DFKai-SB"/>
                          <a:cs typeface="DFKai-SB"/>
                        </a:rPr>
                        <a:t>2.25</a:t>
                      </a:r>
                      <a:endParaRPr sz="9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dirty="0">
                          <a:latin typeface="DFKai-SB"/>
                          <a:cs typeface="DFKai-SB"/>
                        </a:rPr>
                        <a:t>3</a:t>
                      </a:r>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marL="2540" algn="ctr">
                        <a:lnSpc>
                          <a:spcPct val="100000"/>
                        </a:lnSpc>
                        <a:spcBef>
                          <a:spcPts val="5"/>
                        </a:spcBef>
                      </a:pPr>
                      <a:r>
                        <a:rPr sz="900" spc="5" dirty="0">
                          <a:latin typeface="DFKai-SB"/>
                          <a:cs typeface="DFKai-SB"/>
                        </a:rPr>
                        <a:t>2.67</a:t>
                      </a:r>
                      <a:endParaRPr sz="9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dirty="0">
                          <a:latin typeface="DFKai-SB"/>
                          <a:cs typeface="DFKai-SB"/>
                        </a:rPr>
                        <a:t>3</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dirty="0">
                          <a:latin typeface="DFKai-SB"/>
                          <a:cs typeface="DFKai-SB"/>
                        </a:rPr>
                        <a:t>3</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marR="92710" algn="r">
                        <a:lnSpc>
                          <a:spcPct val="100000"/>
                        </a:lnSpc>
                        <a:spcBef>
                          <a:spcPts val="5"/>
                        </a:spcBef>
                      </a:pPr>
                      <a:r>
                        <a:rPr sz="900" dirty="0">
                          <a:latin typeface="DFKai-SB"/>
                          <a:cs typeface="DFKai-SB"/>
                        </a:rPr>
                        <a:t>2.5</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dirty="0">
                          <a:latin typeface="DFKai-SB"/>
                          <a:cs typeface="DFKai-SB"/>
                        </a:rPr>
                        <a:t>3</a:t>
                      </a:r>
                      <a:endParaRPr sz="9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spc="5" dirty="0">
                          <a:latin typeface="DFKai-SB"/>
                          <a:cs typeface="DFKai-SB"/>
                        </a:rPr>
                        <a:t>3.33</a:t>
                      </a:r>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pPr>
                      <a:endParaRPr sz="900">
                        <a:latin typeface="Times New Roman"/>
                        <a:cs typeface="Times New Roman"/>
                      </a:endParaRPr>
                    </a:p>
                    <a:p>
                      <a:pPr>
                        <a:lnSpc>
                          <a:spcPct val="100000"/>
                        </a:lnSpc>
                        <a:spcBef>
                          <a:spcPts val="50"/>
                        </a:spcBef>
                      </a:pPr>
                      <a:endParaRPr sz="900">
                        <a:latin typeface="Times New Roman"/>
                        <a:cs typeface="Times New Roman"/>
                      </a:endParaRPr>
                    </a:p>
                    <a:p>
                      <a:pPr algn="ctr">
                        <a:lnSpc>
                          <a:spcPct val="100000"/>
                        </a:lnSpc>
                        <a:spcBef>
                          <a:spcPts val="5"/>
                        </a:spcBef>
                      </a:pPr>
                      <a:r>
                        <a:rPr sz="900" spc="5" dirty="0">
                          <a:latin typeface="DFKai-SB"/>
                          <a:cs typeface="DFKai-SB"/>
                        </a:rPr>
                        <a:t>1.75</a:t>
                      </a:r>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518159">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b="1" dirty="0">
                          <a:latin typeface="DFKai-SB"/>
                          <a:cs typeface="DFKai-SB"/>
                        </a:rPr>
                        <a:t>精熟</a:t>
                      </a:r>
                      <a:r>
                        <a:rPr sz="1000" dirty="0">
                          <a:latin typeface="DFKai-SB"/>
                          <a:cs typeface="DFKai-SB"/>
                        </a:rPr>
                        <a:t>排名</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2</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2</a:t>
                      </a:r>
                      <a:endParaRPr sz="9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1</a:t>
                      </a:r>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FDE9D9"/>
                    </a:solidFill>
                  </a:tcPr>
                </a:tc>
              </a:tr>
              <a:tr h="521207">
                <a:tc>
                  <a:txBody>
                    <a:bodyPr/>
                    <a:lstStyle/>
                    <a:p>
                      <a:pPr marL="149225" indent="-48895">
                        <a:lnSpc>
                          <a:spcPct val="100000"/>
                        </a:lnSpc>
                        <a:spcBef>
                          <a:spcPts val="415"/>
                        </a:spcBef>
                      </a:pPr>
                      <a:r>
                        <a:rPr sz="1000" spc="5" dirty="0">
                          <a:latin typeface="DFKai-SB"/>
                          <a:cs typeface="DFKai-SB"/>
                        </a:rPr>
                        <a:t>理想水準</a:t>
                      </a:r>
                      <a:endParaRPr sz="1000">
                        <a:latin typeface="DFKai-SB"/>
                        <a:cs typeface="DFKai-SB"/>
                      </a:endParaRPr>
                    </a:p>
                    <a:p>
                      <a:pPr marL="149225">
                        <a:lnSpc>
                          <a:spcPct val="100000"/>
                        </a:lnSpc>
                        <a:spcBef>
                          <a:spcPts val="600"/>
                        </a:spcBef>
                      </a:pPr>
                      <a:r>
                        <a:rPr sz="1000" dirty="0">
                          <a:latin typeface="DFKai-SB"/>
                          <a:cs typeface="DFKai-SB"/>
                        </a:rPr>
                        <a:t>12</a:t>
                      </a:r>
                      <a:r>
                        <a:rPr sz="1000" spc="-350"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8287">
                      <a:solidFill>
                        <a:srgbClr val="000000"/>
                      </a:solidFill>
                      <a:prstDash val="solid"/>
                    </a:lnT>
                    <a:lnB w="12192">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2.75</a:t>
                      </a:r>
                      <a:endParaRPr sz="900">
                        <a:latin typeface="DFKai-SB"/>
                        <a:cs typeface="DFKai-SB"/>
                      </a:endParaRPr>
                    </a:p>
                  </a:txBody>
                  <a:tcPr marL="0" marR="0" marT="0" marB="0">
                    <a:lnL w="18287">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2.8</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3.86</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marL="2540" algn="ctr">
                        <a:lnSpc>
                          <a:spcPct val="100000"/>
                        </a:lnSpc>
                      </a:pPr>
                      <a:r>
                        <a:rPr sz="900" spc="5" dirty="0">
                          <a:latin typeface="DFKai-SB"/>
                          <a:cs typeface="DFKai-SB"/>
                        </a:rPr>
                        <a:t>3.75</a:t>
                      </a:r>
                      <a:endParaRPr sz="9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4.25</a:t>
                      </a:r>
                      <a:endParaRPr sz="9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3</a:t>
                      </a:r>
                      <a:endParaRPr sz="900">
                        <a:latin typeface="DFKai-SB"/>
                        <a:cs typeface="DFKai-SB"/>
                      </a:endParaRPr>
                    </a:p>
                  </a:txBody>
                  <a:tcPr marL="0" marR="0" marT="0" marB="0">
                    <a:lnL w="6108">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4.33</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marL="2540" algn="ctr">
                        <a:lnSpc>
                          <a:spcPct val="100000"/>
                        </a:lnSpc>
                      </a:pPr>
                      <a:r>
                        <a:rPr sz="900" spc="5" dirty="0">
                          <a:latin typeface="DFKai-SB"/>
                          <a:cs typeface="DFKai-SB"/>
                        </a:rPr>
                        <a:t>4.67</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marR="92710" algn="r">
                        <a:lnSpc>
                          <a:spcPct val="100000"/>
                        </a:lnSpc>
                      </a:pPr>
                      <a:r>
                        <a:rPr sz="900" dirty="0">
                          <a:latin typeface="DFKai-SB"/>
                          <a:cs typeface="DFKai-SB"/>
                        </a:rPr>
                        <a:t>4.5</a:t>
                      </a:r>
                      <a:endParaRPr sz="9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marL="2540" algn="ctr">
                        <a:lnSpc>
                          <a:spcPct val="100000"/>
                        </a:lnSpc>
                      </a:pPr>
                      <a:r>
                        <a:rPr sz="900" spc="5" dirty="0">
                          <a:latin typeface="DFKai-SB"/>
                          <a:cs typeface="DFKai-SB"/>
                        </a:rPr>
                        <a:t>4.67</a:t>
                      </a:r>
                      <a:endParaRPr sz="9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4.67</a:t>
                      </a:r>
                      <a:endParaRPr sz="9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spc="5" dirty="0">
                          <a:latin typeface="DFKai-SB"/>
                          <a:cs typeface="DFKai-SB"/>
                        </a:rPr>
                        <a:t>2.5</a:t>
                      </a:r>
                      <a:endParaRPr sz="9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r>
              <a:tr h="515112">
                <a:tc>
                  <a:txBody>
                    <a:bodyPr/>
                    <a:lstStyle/>
                    <a:p>
                      <a:pPr marL="5715" algn="ctr">
                        <a:lnSpc>
                          <a:spcPct val="100000"/>
                        </a:lnSpc>
                        <a:spcBef>
                          <a:spcPts val="415"/>
                        </a:spcBef>
                      </a:pPr>
                      <a:r>
                        <a:rPr sz="1000" spc="5" dirty="0">
                          <a:latin typeface="DFKai-SB"/>
                          <a:cs typeface="DFKai-SB"/>
                        </a:rPr>
                        <a:t>個人優勢</a:t>
                      </a:r>
                      <a:endParaRPr sz="1000">
                        <a:latin typeface="DFKai-SB"/>
                        <a:cs typeface="DFKai-SB"/>
                      </a:endParaRPr>
                    </a:p>
                    <a:p>
                      <a:pPr marL="2540" algn="ctr">
                        <a:lnSpc>
                          <a:spcPct val="100000"/>
                        </a:lnSpc>
                        <a:spcBef>
                          <a:spcPts val="600"/>
                        </a:spcBef>
                      </a:pPr>
                      <a:r>
                        <a:rPr sz="1000" dirty="0">
                          <a:latin typeface="DFKai-SB"/>
                          <a:cs typeface="DFKai-SB"/>
                        </a:rPr>
                        <a:t>B&gt;A</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FDE9D9"/>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r>
              <a:tr h="518159">
                <a:tc>
                  <a:txBody>
                    <a:bodyPr/>
                    <a:lstStyle/>
                    <a:p>
                      <a:pPr marL="5715" algn="ctr">
                        <a:lnSpc>
                          <a:spcPct val="100000"/>
                        </a:lnSpc>
                        <a:spcBef>
                          <a:spcPts val="415"/>
                        </a:spcBef>
                      </a:pPr>
                      <a:r>
                        <a:rPr sz="1000" spc="5" dirty="0">
                          <a:latin typeface="DFKai-SB"/>
                          <a:cs typeface="DFKai-SB"/>
                        </a:rPr>
                        <a:t>職業資源</a:t>
                      </a:r>
                      <a:endParaRPr sz="1000">
                        <a:latin typeface="DFKai-SB"/>
                        <a:cs typeface="DFKai-SB"/>
                      </a:endParaRPr>
                    </a:p>
                    <a:p>
                      <a:pPr marL="5715" algn="ctr">
                        <a:lnSpc>
                          <a:spcPct val="100000"/>
                        </a:lnSpc>
                        <a:spcBef>
                          <a:spcPts val="600"/>
                        </a:spcBef>
                      </a:pPr>
                      <a:r>
                        <a:rPr sz="1000" spc="5" dirty="0">
                          <a:latin typeface="DFKai-SB"/>
                          <a:cs typeface="DFKai-SB"/>
                        </a:rPr>
                        <a:t>Ａ＞Ｂ</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20"/>
                        </a:spcBef>
                      </a:pPr>
                      <a:endParaRPr sz="1200">
                        <a:latin typeface="Times New Roman"/>
                        <a:cs typeface="Times New Roman"/>
                      </a:endParaRPr>
                    </a:p>
                    <a:p>
                      <a:pPr algn="ctr">
                        <a:lnSpc>
                          <a:spcPct val="100000"/>
                        </a:lnSpc>
                        <a:spcBef>
                          <a:spcPts val="5"/>
                        </a:spcBef>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697992">
                <a:tc>
                  <a:txBody>
                    <a:bodyPr/>
                    <a:lstStyle/>
                    <a:p>
                      <a:pPr marL="100330">
                        <a:lnSpc>
                          <a:spcPct val="100000"/>
                        </a:lnSpc>
                        <a:spcBef>
                          <a:spcPts val="225"/>
                        </a:spcBef>
                      </a:pPr>
                      <a:r>
                        <a:rPr sz="1000" spc="5" dirty="0">
                          <a:latin typeface="DFKai-SB"/>
                          <a:cs typeface="DFKai-SB"/>
                        </a:rPr>
                        <a:t>志同道合</a:t>
                      </a:r>
                      <a:endParaRPr sz="1000">
                        <a:latin typeface="DFKai-SB"/>
                        <a:cs typeface="DFKai-SB"/>
                      </a:endParaRPr>
                    </a:p>
                    <a:p>
                      <a:pPr marL="227965" marR="86360" indent="-128270">
                        <a:lnSpc>
                          <a:spcPct val="150000"/>
                        </a:lnSpc>
                      </a:pPr>
                      <a:r>
                        <a:rPr sz="1000" dirty="0">
                          <a:latin typeface="DFKai-SB"/>
                          <a:cs typeface="DFKai-SB"/>
                        </a:rPr>
                        <a:t>Ａ＝Ｂ或  </a:t>
                      </a:r>
                      <a:r>
                        <a:rPr sz="1000" spc="5" dirty="0">
                          <a:latin typeface="DFKai-SB"/>
                          <a:cs typeface="DFKai-SB"/>
                        </a:rPr>
                        <a:t>接近</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marR="1270" algn="ctr">
                        <a:lnSpc>
                          <a:spcPct val="100000"/>
                        </a:lnSpc>
                      </a:pPr>
                      <a:r>
                        <a:rPr sz="900" dirty="0">
                          <a:latin typeface="DFKai-SB"/>
                          <a:cs typeface="DFKai-SB"/>
                        </a:rPr>
                        <a:t>V</a:t>
                      </a:r>
                      <a:endParaRPr sz="9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900">
                        <a:latin typeface="Times New Roman"/>
                        <a:cs typeface="Times New Roman"/>
                      </a:endParaRPr>
                    </a:p>
                    <a:p>
                      <a:pPr>
                        <a:lnSpc>
                          <a:spcPct val="100000"/>
                        </a:lnSpc>
                        <a:spcBef>
                          <a:spcPts val="30"/>
                        </a:spcBef>
                      </a:pPr>
                      <a:endParaRPr sz="9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r>
              <a:tr h="515105">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dirty="0">
                          <a:latin typeface="DFKai-SB"/>
                          <a:cs typeface="DFKai-SB"/>
                        </a:rPr>
                        <a:t>理想強項</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pPr>
                      <a:endParaRPr sz="1200">
                        <a:latin typeface="Times New Roman"/>
                        <a:cs typeface="Times New Roman"/>
                      </a:endParaRPr>
                    </a:p>
                    <a:p>
                      <a:pPr algn="ctr">
                        <a:lnSpc>
                          <a:spcPct val="100000"/>
                        </a:lnSpc>
                      </a:pPr>
                      <a:r>
                        <a:rPr sz="900" dirty="0">
                          <a:latin typeface="DFKai-SB"/>
                          <a:cs typeface="DFKai-SB"/>
                        </a:rPr>
                        <a:t>V</a:t>
                      </a:r>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9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35100" y="8210275"/>
            <a:ext cx="4993640" cy="1028700"/>
          </a:xfrm>
          <a:prstGeom prst="rect">
            <a:avLst/>
          </a:prstGeom>
        </p:spPr>
        <p:txBody>
          <a:bodyPr vert="horz" wrap="square" lIns="0" tIns="635" rIns="0" bIns="0" rtlCol="0">
            <a:spAutoFit/>
          </a:bodyPr>
          <a:lstStyle/>
          <a:p>
            <a:pPr marL="12700" marR="5080" indent="304800">
              <a:lnSpc>
                <a:spcPct val="138300"/>
              </a:lnSpc>
              <a:spcBef>
                <a:spcPts val="5"/>
              </a:spcBef>
            </a:pPr>
            <a:r>
              <a:rPr sz="1200" spc="-20" dirty="0">
                <a:latin typeface="DFKai-SB"/>
                <a:cs typeface="DFKai-SB"/>
              </a:rPr>
              <a:t>在探索方法上，兼重客觀量化的心理評量結果分析以及個人主觀經驗體  會以及想像敘說，一方面協助個體掌控自己在客觀條件上的想要與能要，另</a:t>
            </a:r>
            <a:endParaRPr sz="1200">
              <a:latin typeface="DFKai-SB"/>
              <a:cs typeface="DFKai-SB"/>
            </a:endParaRPr>
          </a:p>
          <a:p>
            <a:pPr marL="12700" marR="5080">
              <a:lnSpc>
                <a:spcPct val="138300"/>
              </a:lnSpc>
              <a:spcBef>
                <a:spcPts val="25"/>
              </a:spcBef>
            </a:pPr>
            <a:r>
              <a:rPr sz="1200" dirty="0">
                <a:latin typeface="DFKai-SB"/>
                <a:cs typeface="DFKai-SB"/>
              </a:rPr>
              <a:t>方面也從過去現在的經驗體會以及未來經驗的想像感</a:t>
            </a:r>
            <a:r>
              <a:rPr sz="1200" spc="-240" dirty="0">
                <a:latin typeface="DFKai-SB"/>
                <a:cs typeface="DFKai-SB"/>
              </a:rPr>
              <a:t>受，</a:t>
            </a:r>
            <a:r>
              <a:rPr sz="1200" dirty="0">
                <a:latin typeface="DFKai-SB"/>
                <a:cs typeface="DFKai-SB"/>
              </a:rPr>
              <a:t>對自己的所想與所  能，保留彈性，以展現個人的生命意義與價值。</a:t>
            </a:r>
            <a:endParaRPr sz="1200">
              <a:latin typeface="DFKai-SB"/>
              <a:cs typeface="DFKai-SB"/>
            </a:endParaRPr>
          </a:p>
        </p:txBody>
      </p:sp>
      <p:graphicFrame>
        <p:nvGraphicFramePr>
          <p:cNvPr id="3" name="object 3"/>
          <p:cNvGraphicFramePr>
            <a:graphicFrameLocks noGrp="1"/>
          </p:cNvGraphicFramePr>
          <p:nvPr/>
        </p:nvGraphicFramePr>
        <p:xfrm>
          <a:off x="1518919" y="1029969"/>
          <a:ext cx="4826000" cy="6873240"/>
        </p:xfrm>
        <a:graphic>
          <a:graphicData uri="http://schemas.openxmlformats.org/drawingml/2006/table">
            <a:tbl>
              <a:tblPr firstRow="1" bandRow="1">
                <a:tableStyleId>{2D5ABB26-0587-4C30-8999-92F81FD0307C}</a:tableStyleId>
              </a:tblPr>
              <a:tblGrid>
                <a:gridCol w="4826000"/>
              </a:tblGrid>
              <a:tr h="3523614">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30"/>
                        </a:spcBef>
                      </a:pPr>
                      <a:endParaRPr sz="1100">
                        <a:latin typeface="Times New Roman"/>
                        <a:cs typeface="Times New Roman"/>
                      </a:endParaRPr>
                    </a:p>
                  </a:txBody>
                  <a:tcPr marL="0" marR="0" marT="0" marB="0"/>
                </a:tc>
              </a:tr>
              <a:tr h="3147885">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txBody>
                  <a:tcPr marL="0" marR="0" marT="0" marB="0"/>
                </a:tc>
              </a:tr>
            </a:tbl>
          </a:graphicData>
        </a:graphic>
      </p:graphicFrame>
      <p:sp>
        <p:nvSpPr>
          <p:cNvPr id="4" name="object 4"/>
          <p:cNvSpPr/>
          <p:nvPr/>
        </p:nvSpPr>
        <p:spPr>
          <a:xfrm>
            <a:off x="1645920" y="1029969"/>
            <a:ext cx="4572000" cy="342899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45920" y="4648199"/>
            <a:ext cx="4572000" cy="305327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66920" cy="95123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附件一之二</a:t>
            </a:r>
            <a:endParaRPr sz="1400">
              <a:latin typeface="DFKai-SB"/>
              <a:cs typeface="DFKai-SB"/>
            </a:endParaRPr>
          </a:p>
          <a:p>
            <a:pPr marL="12700">
              <a:lnSpc>
                <a:spcPct val="100000"/>
              </a:lnSpc>
              <a:spcBef>
                <a:spcPts val="1185"/>
              </a:spcBef>
            </a:pPr>
            <a:r>
              <a:rPr sz="1200" b="1" spc="-5" dirty="0">
                <a:latin typeface="DFKai-SB"/>
                <a:cs typeface="DFKai-SB"/>
              </a:rPr>
              <a:t>*高年級版本</a:t>
            </a:r>
            <a:endParaRPr sz="1200">
              <a:latin typeface="DFKai-SB"/>
              <a:cs typeface="DFKai-SB"/>
            </a:endParaRPr>
          </a:p>
          <a:p>
            <a:pPr marL="741045">
              <a:lnSpc>
                <a:spcPct val="100000"/>
              </a:lnSpc>
              <a:spcBef>
                <a:spcPts val="685"/>
              </a:spcBef>
            </a:pPr>
            <a:r>
              <a:rPr sz="2000" b="1" spc="-5" dirty="0">
                <a:latin typeface="DFKai-SB"/>
                <a:cs typeface="DFKai-SB"/>
              </a:rPr>
              <a:t>才幹優勢彙整表（對照折線圖版）</a:t>
            </a:r>
            <a:endParaRPr sz="2000">
              <a:latin typeface="DFKai-SB"/>
              <a:cs typeface="DFKai-SB"/>
            </a:endParaRPr>
          </a:p>
        </p:txBody>
      </p:sp>
      <p:graphicFrame>
        <p:nvGraphicFramePr>
          <p:cNvPr id="3" name="object 3"/>
          <p:cNvGraphicFramePr>
            <a:graphicFrameLocks noGrp="1"/>
          </p:cNvGraphicFramePr>
          <p:nvPr/>
        </p:nvGraphicFramePr>
        <p:xfrm>
          <a:off x="1139952" y="2057387"/>
          <a:ext cx="5312661" cy="5614411"/>
        </p:xfrm>
        <a:graphic>
          <a:graphicData uri="http://schemas.openxmlformats.org/drawingml/2006/table">
            <a:tbl>
              <a:tblPr firstRow="1" bandRow="1">
                <a:tableStyleId>{2D5ABB26-0587-4C30-8999-92F81FD0307C}</a:tableStyleId>
              </a:tblPr>
              <a:tblGrid>
                <a:gridCol w="719321"/>
                <a:gridCol w="384048"/>
                <a:gridCol w="381000"/>
                <a:gridCol w="384048"/>
                <a:gridCol w="381006"/>
                <a:gridCol w="384048"/>
                <a:gridCol w="380993"/>
                <a:gridCol w="384048"/>
                <a:gridCol w="381000"/>
                <a:gridCol w="384048"/>
                <a:gridCol w="381006"/>
                <a:gridCol w="384047"/>
                <a:gridCol w="384048"/>
              </a:tblGrid>
              <a:tr h="926604">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59055" algn="r">
                        <a:lnSpc>
                          <a:spcPct val="100000"/>
                        </a:lnSpc>
                        <a:spcBef>
                          <a:spcPts val="635"/>
                        </a:spcBef>
                      </a:pPr>
                      <a:r>
                        <a:rPr sz="1000" b="1" spc="5" dirty="0">
                          <a:latin typeface="DFKai-SB"/>
                          <a:cs typeface="DFKai-SB"/>
                        </a:rPr>
                        <a:t>技能</a:t>
                      </a:r>
                      <a:r>
                        <a:rPr sz="1000" b="1" spc="-310" dirty="0">
                          <a:latin typeface="DFKai-SB"/>
                          <a:cs typeface="DFKai-SB"/>
                        </a:rPr>
                        <a:t> </a:t>
                      </a:r>
                      <a:r>
                        <a:rPr sz="1000" b="1" dirty="0">
                          <a:latin typeface="DFKai-SB"/>
                          <a:cs typeface="DFKai-SB"/>
                        </a:rPr>
                        <a:t>12</a:t>
                      </a:r>
                      <a:r>
                        <a:rPr sz="1000" b="1" spc="-310" dirty="0">
                          <a:latin typeface="DFKai-SB"/>
                          <a:cs typeface="DFKai-SB"/>
                        </a:rPr>
                        <a:t> </a:t>
                      </a:r>
                      <a:r>
                        <a:rPr sz="1000" b="1" spc="5" dirty="0">
                          <a:latin typeface="DFKai-SB"/>
                          <a:cs typeface="DFKai-SB"/>
                        </a:rPr>
                        <a:t>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6108">
                      <a:solidFill>
                        <a:srgbClr val="000000"/>
                      </a:solidFill>
                      <a:prstDash val="solid"/>
                    </a:lnT>
                    <a:lnB w="12179">
                      <a:solidFill>
                        <a:srgbClr val="000000"/>
                      </a:solidFill>
                      <a:prstDash val="solid"/>
                    </a:lnB>
                  </a:tcPr>
                </a:tc>
                <a:tc>
                  <a:txBody>
                    <a:bodyPr/>
                    <a:lstStyle/>
                    <a:p>
                      <a:pPr marL="118745" algn="just">
                        <a:lnSpc>
                          <a:spcPct val="100000"/>
                        </a:lnSpc>
                        <a:spcBef>
                          <a:spcPts val="220"/>
                        </a:spcBef>
                      </a:pPr>
                      <a:r>
                        <a:rPr sz="1000" b="1" dirty="0">
                          <a:latin typeface="DFKai-SB"/>
                          <a:cs typeface="DFKai-SB"/>
                        </a:rPr>
                        <a:t>使</a:t>
                      </a:r>
                      <a:endParaRPr sz="1000">
                        <a:latin typeface="DFKai-SB"/>
                        <a:cs typeface="DFKai-SB"/>
                      </a:endParaRPr>
                    </a:p>
                    <a:p>
                      <a:pPr marL="118745" marR="116839" algn="just">
                        <a:lnSpc>
                          <a:spcPct val="150000"/>
                        </a:lnSpc>
                      </a:pPr>
                      <a:r>
                        <a:rPr sz="1000" b="1" dirty="0">
                          <a:latin typeface="DFKai-SB"/>
                          <a:cs typeface="DFKai-SB"/>
                        </a:rPr>
                        <a:t>用  器  物</a:t>
                      </a:r>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養</a:t>
                      </a:r>
                      <a:endParaRPr sz="1000">
                        <a:latin typeface="DFKai-SB"/>
                        <a:cs typeface="DFKai-SB"/>
                      </a:endParaRPr>
                    </a:p>
                    <a:p>
                      <a:pPr marL="121285" marR="116839" algn="just">
                        <a:lnSpc>
                          <a:spcPct val="150000"/>
                        </a:lnSpc>
                      </a:pPr>
                      <a:r>
                        <a:rPr sz="1000" b="1" dirty="0">
                          <a:latin typeface="DFKai-SB"/>
                          <a:cs typeface="DFKai-SB"/>
                        </a:rPr>
                        <a:t>護  器  物</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問</a:t>
                      </a:r>
                      <a:endParaRPr sz="1000">
                        <a:latin typeface="DFKai-SB"/>
                        <a:cs typeface="DFKai-SB"/>
                      </a:endParaRPr>
                    </a:p>
                    <a:p>
                      <a:pPr marL="124460" marR="116839" algn="just">
                        <a:lnSpc>
                          <a:spcPct val="150000"/>
                        </a:lnSpc>
                      </a:pPr>
                      <a:r>
                        <a:rPr sz="1000" b="1" dirty="0">
                          <a:latin typeface="DFKai-SB"/>
                          <a:cs typeface="DFKai-SB"/>
                        </a:rPr>
                        <a:t>題  解  決</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分</a:t>
                      </a:r>
                      <a:endParaRPr sz="1000">
                        <a:latin typeface="DFKai-SB"/>
                        <a:cs typeface="DFKai-SB"/>
                      </a:endParaRPr>
                    </a:p>
                    <a:p>
                      <a:pPr marL="121285" marR="116839" algn="just">
                        <a:lnSpc>
                          <a:spcPct val="150000"/>
                        </a:lnSpc>
                      </a:pPr>
                      <a:r>
                        <a:rPr sz="1000" b="1" dirty="0">
                          <a:latin typeface="DFKai-SB"/>
                          <a:cs typeface="DFKai-SB"/>
                        </a:rPr>
                        <a:t>析  推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批</a:t>
                      </a:r>
                      <a:endParaRPr sz="1000">
                        <a:latin typeface="DFKai-SB"/>
                        <a:cs typeface="DFKai-SB"/>
                      </a:endParaRPr>
                    </a:p>
                    <a:p>
                      <a:pPr marL="124460" marR="116839" algn="just">
                        <a:lnSpc>
                          <a:spcPct val="150000"/>
                        </a:lnSpc>
                      </a:pPr>
                      <a:r>
                        <a:rPr sz="1000" b="1" dirty="0">
                          <a:latin typeface="DFKai-SB"/>
                          <a:cs typeface="DFKai-SB"/>
                        </a:rPr>
                        <a:t>判  學  習</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造  體  驗</a:t>
                      </a:r>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表</a:t>
                      </a:r>
                      <a:endParaRPr sz="1000">
                        <a:latin typeface="DFKai-SB"/>
                        <a:cs typeface="DFKai-SB"/>
                      </a:endParaRPr>
                    </a:p>
                    <a:p>
                      <a:pPr marL="124460" marR="116839" algn="just">
                        <a:lnSpc>
                          <a:spcPct val="150000"/>
                        </a:lnSpc>
                      </a:pPr>
                      <a:r>
                        <a:rPr sz="1000" b="1" dirty="0">
                          <a:latin typeface="DFKai-SB"/>
                          <a:cs typeface="DFKai-SB"/>
                        </a:rPr>
                        <a:t>達  教  導</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協</a:t>
                      </a:r>
                      <a:endParaRPr sz="1000">
                        <a:latin typeface="DFKai-SB"/>
                        <a:cs typeface="DFKai-SB"/>
                      </a:endParaRPr>
                    </a:p>
                    <a:p>
                      <a:pPr marL="121285" marR="116839" algn="just">
                        <a:lnSpc>
                          <a:spcPct val="150000"/>
                        </a:lnSpc>
                      </a:pPr>
                      <a:r>
                        <a:rPr sz="1000" b="1" dirty="0">
                          <a:latin typeface="DFKai-SB"/>
                          <a:cs typeface="DFKai-SB"/>
                        </a:rPr>
                        <a:t>調  服  務</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領</a:t>
                      </a:r>
                      <a:endParaRPr sz="1000">
                        <a:latin typeface="DFKai-SB"/>
                        <a:cs typeface="DFKai-SB"/>
                      </a:endParaRPr>
                    </a:p>
                    <a:p>
                      <a:pPr marL="124460" marR="116839" algn="just">
                        <a:lnSpc>
                          <a:spcPct val="150000"/>
                        </a:lnSpc>
                      </a:pPr>
                      <a:r>
                        <a:rPr sz="1000" b="1" dirty="0">
                          <a:latin typeface="DFKai-SB"/>
                          <a:cs typeface="DFKai-SB"/>
                        </a:rPr>
                        <a:t>導  調  解</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新  管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配</a:t>
                      </a:r>
                      <a:endParaRPr sz="1000">
                        <a:latin typeface="DFKai-SB"/>
                        <a:cs typeface="DFKai-SB"/>
                      </a:endParaRPr>
                    </a:p>
                    <a:p>
                      <a:pPr marL="124460" marR="116839" algn="just">
                        <a:lnSpc>
                          <a:spcPct val="150000"/>
                        </a:lnSpc>
                      </a:pPr>
                      <a:r>
                        <a:rPr sz="1000" b="1" dirty="0">
                          <a:latin typeface="DFKai-SB"/>
                          <a:cs typeface="DFKai-SB"/>
                        </a:rPr>
                        <a:t>合  執  行</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控</a:t>
                      </a:r>
                      <a:endParaRPr sz="1000">
                        <a:latin typeface="DFKai-SB"/>
                        <a:cs typeface="DFKai-SB"/>
                      </a:endParaRPr>
                    </a:p>
                    <a:p>
                      <a:pPr marL="121285" marR="120014" algn="just">
                        <a:lnSpc>
                          <a:spcPct val="150000"/>
                        </a:lnSpc>
                      </a:pPr>
                      <a:r>
                        <a:rPr sz="1000" b="1" dirty="0">
                          <a:latin typeface="DFKai-SB"/>
                          <a:cs typeface="DFKai-SB"/>
                        </a:rPr>
                        <a:t>管  產  品</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r>
              <a:tr h="701033">
                <a:tc>
                  <a:txBody>
                    <a:bodyPr/>
                    <a:lstStyle/>
                    <a:p>
                      <a:pPr marL="5715" algn="ctr">
                        <a:lnSpc>
                          <a:spcPct val="100000"/>
                        </a:lnSpc>
                        <a:spcBef>
                          <a:spcPts val="245"/>
                        </a:spcBef>
                      </a:pPr>
                      <a:r>
                        <a:rPr sz="1000" spc="5" dirty="0">
                          <a:latin typeface="DFKai-SB"/>
                          <a:cs typeface="DFKai-SB"/>
                        </a:rPr>
                        <a:t>A=職業</a:t>
                      </a:r>
                      <a:endParaRPr sz="1000">
                        <a:latin typeface="DFKai-SB"/>
                        <a:cs typeface="DFKai-SB"/>
                      </a:endParaRPr>
                    </a:p>
                    <a:p>
                      <a:pPr marL="5715" algn="ctr">
                        <a:lnSpc>
                          <a:spcPct val="100000"/>
                        </a:lnSpc>
                        <a:spcBef>
                          <a:spcPts val="600"/>
                        </a:spcBef>
                      </a:pPr>
                      <a:r>
                        <a:rPr sz="1000" spc="5" dirty="0">
                          <a:latin typeface="DFKai-SB"/>
                          <a:cs typeface="DFKai-SB"/>
                        </a:rPr>
                        <a:t>要求水準</a:t>
                      </a:r>
                      <a:endParaRPr sz="1000">
                        <a:latin typeface="DFKai-SB"/>
                        <a:cs typeface="DFKai-SB"/>
                      </a:endParaRPr>
                    </a:p>
                    <a:p>
                      <a:pPr marL="149225">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79">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r>
              <a:tr h="701040">
                <a:tc>
                  <a:txBody>
                    <a:bodyPr/>
                    <a:lstStyle/>
                    <a:p>
                      <a:pPr algn="ctr">
                        <a:lnSpc>
                          <a:spcPct val="100000"/>
                        </a:lnSpc>
                        <a:spcBef>
                          <a:spcPts val="245"/>
                        </a:spcBef>
                      </a:pPr>
                      <a:r>
                        <a:rPr sz="1000" dirty="0">
                          <a:latin typeface="DFKai-SB"/>
                          <a:cs typeface="DFKai-SB"/>
                        </a:rPr>
                        <a:t>B=</a:t>
                      </a:r>
                      <a:endParaRPr sz="1000">
                        <a:latin typeface="DFKai-SB"/>
                        <a:cs typeface="DFKai-SB"/>
                      </a:endParaRPr>
                    </a:p>
                    <a:p>
                      <a:pPr marL="5715" algn="ctr">
                        <a:lnSpc>
                          <a:spcPct val="100000"/>
                        </a:lnSpc>
                        <a:spcBef>
                          <a:spcPts val="600"/>
                        </a:spcBef>
                      </a:pPr>
                      <a:r>
                        <a:rPr sz="1000" spc="5" dirty="0">
                          <a:latin typeface="DFKai-SB"/>
                          <a:cs typeface="DFKai-SB"/>
                        </a:rPr>
                        <a:t>精熟水準</a:t>
                      </a:r>
                      <a:endParaRPr sz="1000">
                        <a:latin typeface="DFKai-SB"/>
                        <a:cs typeface="DFKai-SB"/>
                      </a:endParaRPr>
                    </a:p>
                    <a:p>
                      <a:pPr marL="5715" algn="ctr">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518159">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b="1" dirty="0">
                          <a:latin typeface="DFKai-SB"/>
                          <a:cs typeface="DFKai-SB"/>
                        </a:rPr>
                        <a:t>精熟</a:t>
                      </a:r>
                      <a:r>
                        <a:rPr sz="1000" dirty="0">
                          <a:latin typeface="DFKai-SB"/>
                          <a:cs typeface="DFKai-SB"/>
                        </a:rPr>
                        <a:t>排名</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r>
              <a:tr h="521207">
                <a:tc>
                  <a:txBody>
                    <a:bodyPr/>
                    <a:lstStyle/>
                    <a:p>
                      <a:pPr marL="149225" indent="-48895">
                        <a:lnSpc>
                          <a:spcPct val="100000"/>
                        </a:lnSpc>
                        <a:spcBef>
                          <a:spcPts val="415"/>
                        </a:spcBef>
                      </a:pPr>
                      <a:r>
                        <a:rPr sz="1000" spc="5" dirty="0">
                          <a:latin typeface="DFKai-SB"/>
                          <a:cs typeface="DFKai-SB"/>
                        </a:rPr>
                        <a:t>理想水準</a:t>
                      </a:r>
                      <a:endParaRPr sz="1000">
                        <a:latin typeface="DFKai-SB"/>
                        <a:cs typeface="DFKai-SB"/>
                      </a:endParaRPr>
                    </a:p>
                    <a:p>
                      <a:pPr marL="149225">
                        <a:lnSpc>
                          <a:spcPct val="100000"/>
                        </a:lnSpc>
                        <a:spcBef>
                          <a:spcPts val="600"/>
                        </a:spcBef>
                      </a:pPr>
                      <a:r>
                        <a:rPr sz="1000" dirty="0">
                          <a:latin typeface="DFKai-SB"/>
                          <a:cs typeface="DFKai-SB"/>
                        </a:rPr>
                        <a:t>12</a:t>
                      </a:r>
                      <a:r>
                        <a:rPr sz="1000" spc="-350"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8287">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r>
              <a:tr h="515112">
                <a:tc>
                  <a:txBody>
                    <a:bodyPr/>
                    <a:lstStyle/>
                    <a:p>
                      <a:pPr marL="5715" algn="ctr">
                        <a:lnSpc>
                          <a:spcPct val="100000"/>
                        </a:lnSpc>
                        <a:spcBef>
                          <a:spcPts val="415"/>
                        </a:spcBef>
                      </a:pPr>
                      <a:r>
                        <a:rPr sz="1000" spc="5" dirty="0">
                          <a:latin typeface="DFKai-SB"/>
                          <a:cs typeface="DFKai-SB"/>
                        </a:rPr>
                        <a:t>個人優勢</a:t>
                      </a:r>
                      <a:endParaRPr sz="1000">
                        <a:latin typeface="DFKai-SB"/>
                        <a:cs typeface="DFKai-SB"/>
                      </a:endParaRPr>
                    </a:p>
                    <a:p>
                      <a:pPr marL="2540" algn="ctr">
                        <a:lnSpc>
                          <a:spcPct val="100000"/>
                        </a:lnSpc>
                        <a:spcBef>
                          <a:spcPts val="600"/>
                        </a:spcBef>
                      </a:pPr>
                      <a:r>
                        <a:rPr sz="1000" dirty="0">
                          <a:latin typeface="DFKai-SB"/>
                          <a:cs typeface="DFKai-SB"/>
                        </a:rPr>
                        <a:t>B&gt;A</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r>
              <a:tr h="518159">
                <a:tc>
                  <a:txBody>
                    <a:bodyPr/>
                    <a:lstStyle/>
                    <a:p>
                      <a:pPr marL="5715" algn="ctr">
                        <a:lnSpc>
                          <a:spcPct val="100000"/>
                        </a:lnSpc>
                        <a:spcBef>
                          <a:spcPts val="415"/>
                        </a:spcBef>
                      </a:pPr>
                      <a:r>
                        <a:rPr sz="1000" spc="5" dirty="0">
                          <a:latin typeface="DFKai-SB"/>
                          <a:cs typeface="DFKai-SB"/>
                        </a:rPr>
                        <a:t>職業資源</a:t>
                      </a:r>
                      <a:endParaRPr sz="1000">
                        <a:latin typeface="DFKai-SB"/>
                        <a:cs typeface="DFKai-SB"/>
                      </a:endParaRPr>
                    </a:p>
                    <a:p>
                      <a:pPr marL="5715" algn="ctr">
                        <a:lnSpc>
                          <a:spcPct val="100000"/>
                        </a:lnSpc>
                        <a:spcBef>
                          <a:spcPts val="600"/>
                        </a:spcBef>
                      </a:pPr>
                      <a:r>
                        <a:rPr sz="1000" spc="5" dirty="0">
                          <a:latin typeface="DFKai-SB"/>
                          <a:cs typeface="DFKai-SB"/>
                        </a:rPr>
                        <a:t>Ａ＞Ｂ</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697992">
                <a:tc>
                  <a:txBody>
                    <a:bodyPr/>
                    <a:lstStyle/>
                    <a:p>
                      <a:pPr marL="100330">
                        <a:lnSpc>
                          <a:spcPct val="100000"/>
                        </a:lnSpc>
                        <a:spcBef>
                          <a:spcPts val="225"/>
                        </a:spcBef>
                      </a:pPr>
                      <a:r>
                        <a:rPr sz="1000" spc="5" dirty="0">
                          <a:latin typeface="DFKai-SB"/>
                          <a:cs typeface="DFKai-SB"/>
                        </a:rPr>
                        <a:t>志同道合</a:t>
                      </a:r>
                      <a:endParaRPr sz="1000">
                        <a:latin typeface="DFKai-SB"/>
                        <a:cs typeface="DFKai-SB"/>
                      </a:endParaRPr>
                    </a:p>
                    <a:p>
                      <a:pPr marL="227965" marR="86360" indent="-128270">
                        <a:lnSpc>
                          <a:spcPct val="150000"/>
                        </a:lnSpc>
                      </a:pPr>
                      <a:r>
                        <a:rPr sz="1000" dirty="0">
                          <a:latin typeface="DFKai-SB"/>
                          <a:cs typeface="DFKai-SB"/>
                        </a:rPr>
                        <a:t>Ａ＝Ｂ或  </a:t>
                      </a:r>
                      <a:r>
                        <a:rPr sz="1000" spc="5" dirty="0">
                          <a:latin typeface="DFKai-SB"/>
                          <a:cs typeface="DFKai-SB"/>
                        </a:rPr>
                        <a:t>接近</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r>
              <a:tr h="515105">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dirty="0">
                          <a:latin typeface="DFKai-SB"/>
                          <a:cs typeface="DFKai-SB"/>
                        </a:rPr>
                        <a:t>理想強項</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66920" cy="95123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附件一之二</a:t>
            </a:r>
            <a:endParaRPr sz="1400">
              <a:latin typeface="DFKai-SB"/>
              <a:cs typeface="DFKai-SB"/>
            </a:endParaRPr>
          </a:p>
          <a:p>
            <a:pPr marL="12700">
              <a:lnSpc>
                <a:spcPct val="100000"/>
              </a:lnSpc>
              <a:spcBef>
                <a:spcPts val="1185"/>
              </a:spcBef>
            </a:pPr>
            <a:r>
              <a:rPr sz="1200" b="1" spc="-5" dirty="0">
                <a:latin typeface="DFKai-SB"/>
                <a:cs typeface="DFKai-SB"/>
              </a:rPr>
              <a:t>*高年級版本（以電腦程式設計師為範例）</a:t>
            </a:r>
            <a:endParaRPr sz="1200">
              <a:latin typeface="DFKai-SB"/>
              <a:cs typeface="DFKai-SB"/>
            </a:endParaRPr>
          </a:p>
          <a:p>
            <a:pPr marL="741045">
              <a:lnSpc>
                <a:spcPct val="100000"/>
              </a:lnSpc>
              <a:spcBef>
                <a:spcPts val="685"/>
              </a:spcBef>
            </a:pPr>
            <a:r>
              <a:rPr sz="2000" b="1" spc="-5" dirty="0">
                <a:latin typeface="DFKai-SB"/>
                <a:cs typeface="DFKai-SB"/>
              </a:rPr>
              <a:t>才幹優勢彙整表（對照折線圖版）</a:t>
            </a:r>
            <a:endParaRPr sz="2000">
              <a:latin typeface="DFKai-SB"/>
              <a:cs typeface="DFKai-SB"/>
            </a:endParaRPr>
          </a:p>
        </p:txBody>
      </p:sp>
      <p:graphicFrame>
        <p:nvGraphicFramePr>
          <p:cNvPr id="3" name="object 3"/>
          <p:cNvGraphicFramePr>
            <a:graphicFrameLocks noGrp="1"/>
          </p:cNvGraphicFramePr>
          <p:nvPr/>
        </p:nvGraphicFramePr>
        <p:xfrm>
          <a:off x="1139952" y="2057387"/>
          <a:ext cx="5312661" cy="5614411"/>
        </p:xfrm>
        <a:graphic>
          <a:graphicData uri="http://schemas.openxmlformats.org/drawingml/2006/table">
            <a:tbl>
              <a:tblPr firstRow="1" bandRow="1">
                <a:tableStyleId>{2D5ABB26-0587-4C30-8999-92F81FD0307C}</a:tableStyleId>
              </a:tblPr>
              <a:tblGrid>
                <a:gridCol w="719321"/>
                <a:gridCol w="384048"/>
                <a:gridCol w="381000"/>
                <a:gridCol w="384048"/>
                <a:gridCol w="381006"/>
                <a:gridCol w="384048"/>
                <a:gridCol w="380993"/>
                <a:gridCol w="384048"/>
                <a:gridCol w="381000"/>
                <a:gridCol w="384048"/>
                <a:gridCol w="381006"/>
                <a:gridCol w="384047"/>
                <a:gridCol w="384048"/>
              </a:tblGrid>
              <a:tr h="926604">
                <a:tc>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R="59055" algn="r">
                        <a:lnSpc>
                          <a:spcPct val="100000"/>
                        </a:lnSpc>
                        <a:spcBef>
                          <a:spcPts val="635"/>
                        </a:spcBef>
                      </a:pPr>
                      <a:r>
                        <a:rPr sz="1000" b="1" spc="5" dirty="0">
                          <a:latin typeface="DFKai-SB"/>
                          <a:cs typeface="DFKai-SB"/>
                        </a:rPr>
                        <a:t>技能</a:t>
                      </a:r>
                      <a:r>
                        <a:rPr sz="1000" b="1" spc="-310" dirty="0">
                          <a:latin typeface="DFKai-SB"/>
                          <a:cs typeface="DFKai-SB"/>
                        </a:rPr>
                        <a:t> </a:t>
                      </a:r>
                      <a:r>
                        <a:rPr sz="1000" b="1" dirty="0">
                          <a:latin typeface="DFKai-SB"/>
                          <a:cs typeface="DFKai-SB"/>
                        </a:rPr>
                        <a:t>12</a:t>
                      </a:r>
                      <a:r>
                        <a:rPr sz="1000" b="1" spc="-310" dirty="0">
                          <a:latin typeface="DFKai-SB"/>
                          <a:cs typeface="DFKai-SB"/>
                        </a:rPr>
                        <a:t> </a:t>
                      </a:r>
                      <a:r>
                        <a:rPr sz="1000" b="1" spc="5" dirty="0">
                          <a:latin typeface="DFKai-SB"/>
                          <a:cs typeface="DFKai-SB"/>
                        </a:rPr>
                        <a:t>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6108">
                      <a:solidFill>
                        <a:srgbClr val="000000"/>
                      </a:solidFill>
                      <a:prstDash val="solid"/>
                    </a:lnT>
                    <a:lnB w="12179">
                      <a:solidFill>
                        <a:srgbClr val="000000"/>
                      </a:solidFill>
                      <a:prstDash val="solid"/>
                    </a:lnB>
                  </a:tcPr>
                </a:tc>
                <a:tc>
                  <a:txBody>
                    <a:bodyPr/>
                    <a:lstStyle/>
                    <a:p>
                      <a:pPr marL="118745" algn="just">
                        <a:lnSpc>
                          <a:spcPct val="100000"/>
                        </a:lnSpc>
                        <a:spcBef>
                          <a:spcPts val="220"/>
                        </a:spcBef>
                      </a:pPr>
                      <a:r>
                        <a:rPr sz="1000" b="1" dirty="0">
                          <a:latin typeface="DFKai-SB"/>
                          <a:cs typeface="DFKai-SB"/>
                        </a:rPr>
                        <a:t>使</a:t>
                      </a:r>
                      <a:endParaRPr sz="1000">
                        <a:latin typeface="DFKai-SB"/>
                        <a:cs typeface="DFKai-SB"/>
                      </a:endParaRPr>
                    </a:p>
                    <a:p>
                      <a:pPr marL="118745" marR="116839" algn="just">
                        <a:lnSpc>
                          <a:spcPct val="150000"/>
                        </a:lnSpc>
                      </a:pPr>
                      <a:r>
                        <a:rPr sz="1000" b="1" dirty="0">
                          <a:latin typeface="DFKai-SB"/>
                          <a:cs typeface="DFKai-SB"/>
                        </a:rPr>
                        <a:t>用  器  物</a:t>
                      </a:r>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養</a:t>
                      </a:r>
                      <a:endParaRPr sz="1000">
                        <a:latin typeface="DFKai-SB"/>
                        <a:cs typeface="DFKai-SB"/>
                      </a:endParaRPr>
                    </a:p>
                    <a:p>
                      <a:pPr marL="121285" marR="116839" algn="just">
                        <a:lnSpc>
                          <a:spcPct val="150000"/>
                        </a:lnSpc>
                      </a:pPr>
                      <a:r>
                        <a:rPr sz="1000" b="1" dirty="0">
                          <a:latin typeface="DFKai-SB"/>
                          <a:cs typeface="DFKai-SB"/>
                        </a:rPr>
                        <a:t>護  器  物</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問</a:t>
                      </a:r>
                      <a:endParaRPr sz="1000">
                        <a:latin typeface="DFKai-SB"/>
                        <a:cs typeface="DFKai-SB"/>
                      </a:endParaRPr>
                    </a:p>
                    <a:p>
                      <a:pPr marL="124460" marR="116839" algn="just">
                        <a:lnSpc>
                          <a:spcPct val="150000"/>
                        </a:lnSpc>
                      </a:pPr>
                      <a:r>
                        <a:rPr sz="1000" b="1" dirty="0">
                          <a:latin typeface="DFKai-SB"/>
                          <a:cs typeface="DFKai-SB"/>
                        </a:rPr>
                        <a:t>題  解  決</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分</a:t>
                      </a:r>
                      <a:endParaRPr sz="1000">
                        <a:latin typeface="DFKai-SB"/>
                        <a:cs typeface="DFKai-SB"/>
                      </a:endParaRPr>
                    </a:p>
                    <a:p>
                      <a:pPr marL="121285" marR="116839" algn="just">
                        <a:lnSpc>
                          <a:spcPct val="150000"/>
                        </a:lnSpc>
                      </a:pPr>
                      <a:r>
                        <a:rPr sz="1000" b="1" dirty="0">
                          <a:latin typeface="DFKai-SB"/>
                          <a:cs typeface="DFKai-SB"/>
                        </a:rPr>
                        <a:t>析  推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批</a:t>
                      </a:r>
                      <a:endParaRPr sz="1000">
                        <a:latin typeface="DFKai-SB"/>
                        <a:cs typeface="DFKai-SB"/>
                      </a:endParaRPr>
                    </a:p>
                    <a:p>
                      <a:pPr marL="124460" marR="116839" algn="just">
                        <a:lnSpc>
                          <a:spcPct val="150000"/>
                        </a:lnSpc>
                      </a:pPr>
                      <a:r>
                        <a:rPr sz="1000" b="1" dirty="0">
                          <a:latin typeface="DFKai-SB"/>
                          <a:cs typeface="DFKai-SB"/>
                        </a:rPr>
                        <a:t>判  學  習</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造  體  驗</a:t>
                      </a:r>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表</a:t>
                      </a:r>
                      <a:endParaRPr sz="1000">
                        <a:latin typeface="DFKai-SB"/>
                        <a:cs typeface="DFKai-SB"/>
                      </a:endParaRPr>
                    </a:p>
                    <a:p>
                      <a:pPr marL="124460" marR="116839" algn="just">
                        <a:lnSpc>
                          <a:spcPct val="150000"/>
                        </a:lnSpc>
                      </a:pPr>
                      <a:r>
                        <a:rPr sz="1000" b="1" dirty="0">
                          <a:latin typeface="DFKai-SB"/>
                          <a:cs typeface="DFKai-SB"/>
                        </a:rPr>
                        <a:t>達  教  導</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協</a:t>
                      </a:r>
                      <a:endParaRPr sz="1000">
                        <a:latin typeface="DFKai-SB"/>
                        <a:cs typeface="DFKai-SB"/>
                      </a:endParaRPr>
                    </a:p>
                    <a:p>
                      <a:pPr marL="121285" marR="116839" algn="just">
                        <a:lnSpc>
                          <a:spcPct val="150000"/>
                        </a:lnSpc>
                      </a:pPr>
                      <a:r>
                        <a:rPr sz="1000" b="1" dirty="0">
                          <a:latin typeface="DFKai-SB"/>
                          <a:cs typeface="DFKai-SB"/>
                        </a:rPr>
                        <a:t>調  服  務</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領</a:t>
                      </a:r>
                      <a:endParaRPr sz="1000">
                        <a:latin typeface="DFKai-SB"/>
                        <a:cs typeface="DFKai-SB"/>
                      </a:endParaRPr>
                    </a:p>
                    <a:p>
                      <a:pPr marL="124460" marR="116839" algn="just">
                        <a:lnSpc>
                          <a:spcPct val="150000"/>
                        </a:lnSpc>
                      </a:pPr>
                      <a:r>
                        <a:rPr sz="1000" b="1" dirty="0">
                          <a:latin typeface="DFKai-SB"/>
                          <a:cs typeface="DFKai-SB"/>
                        </a:rPr>
                        <a:t>導  調  解</a:t>
                      </a:r>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創</a:t>
                      </a:r>
                      <a:endParaRPr sz="1000">
                        <a:latin typeface="DFKai-SB"/>
                        <a:cs typeface="DFKai-SB"/>
                      </a:endParaRPr>
                    </a:p>
                    <a:p>
                      <a:pPr marL="121285" marR="116839" algn="just">
                        <a:lnSpc>
                          <a:spcPct val="150000"/>
                        </a:lnSpc>
                      </a:pPr>
                      <a:r>
                        <a:rPr sz="1000" b="1" dirty="0">
                          <a:latin typeface="DFKai-SB"/>
                          <a:cs typeface="DFKai-SB"/>
                        </a:rPr>
                        <a:t>新  管  理</a:t>
                      </a:r>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4460" algn="just">
                        <a:lnSpc>
                          <a:spcPct val="100000"/>
                        </a:lnSpc>
                        <a:spcBef>
                          <a:spcPts val="220"/>
                        </a:spcBef>
                      </a:pPr>
                      <a:r>
                        <a:rPr sz="1000" b="1" dirty="0">
                          <a:latin typeface="DFKai-SB"/>
                          <a:cs typeface="DFKai-SB"/>
                        </a:rPr>
                        <a:t>配</a:t>
                      </a:r>
                      <a:endParaRPr sz="1000">
                        <a:latin typeface="DFKai-SB"/>
                        <a:cs typeface="DFKai-SB"/>
                      </a:endParaRPr>
                    </a:p>
                    <a:p>
                      <a:pPr marL="124460" marR="116839" algn="just">
                        <a:lnSpc>
                          <a:spcPct val="150000"/>
                        </a:lnSpc>
                      </a:pPr>
                      <a:r>
                        <a:rPr sz="1000" b="1" dirty="0">
                          <a:latin typeface="DFKai-SB"/>
                          <a:cs typeface="DFKai-SB"/>
                        </a:rPr>
                        <a:t>合  執  行</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c>
                  <a:txBody>
                    <a:bodyPr/>
                    <a:lstStyle/>
                    <a:p>
                      <a:pPr marL="121285" algn="just">
                        <a:lnSpc>
                          <a:spcPct val="100000"/>
                        </a:lnSpc>
                        <a:spcBef>
                          <a:spcPts val="220"/>
                        </a:spcBef>
                      </a:pPr>
                      <a:r>
                        <a:rPr sz="1000" b="1" dirty="0">
                          <a:latin typeface="DFKai-SB"/>
                          <a:cs typeface="DFKai-SB"/>
                        </a:rPr>
                        <a:t>控</a:t>
                      </a:r>
                      <a:endParaRPr sz="1000">
                        <a:latin typeface="DFKai-SB"/>
                        <a:cs typeface="DFKai-SB"/>
                      </a:endParaRPr>
                    </a:p>
                    <a:p>
                      <a:pPr marL="121285" marR="120014" algn="just">
                        <a:lnSpc>
                          <a:spcPct val="150000"/>
                        </a:lnSpc>
                      </a:pPr>
                      <a:r>
                        <a:rPr sz="1000" b="1" dirty="0">
                          <a:latin typeface="DFKai-SB"/>
                          <a:cs typeface="DFKai-SB"/>
                        </a:rPr>
                        <a:t>管  產  品</a:t>
                      </a:r>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18288">
                      <a:solidFill>
                        <a:srgbClr val="000000"/>
                      </a:solidFill>
                      <a:prstDash val="solid"/>
                    </a:lnB>
                  </a:tcPr>
                </a:tc>
              </a:tr>
              <a:tr h="701033">
                <a:tc>
                  <a:txBody>
                    <a:bodyPr/>
                    <a:lstStyle/>
                    <a:p>
                      <a:pPr marL="5715" algn="ctr">
                        <a:lnSpc>
                          <a:spcPct val="100000"/>
                        </a:lnSpc>
                        <a:spcBef>
                          <a:spcPts val="245"/>
                        </a:spcBef>
                      </a:pPr>
                      <a:r>
                        <a:rPr sz="1000" spc="5" dirty="0">
                          <a:latin typeface="DFKai-SB"/>
                          <a:cs typeface="DFKai-SB"/>
                        </a:rPr>
                        <a:t>A=職業</a:t>
                      </a:r>
                      <a:endParaRPr sz="1000">
                        <a:latin typeface="DFKai-SB"/>
                        <a:cs typeface="DFKai-SB"/>
                      </a:endParaRPr>
                    </a:p>
                    <a:p>
                      <a:pPr marL="5715" algn="ctr">
                        <a:lnSpc>
                          <a:spcPct val="100000"/>
                        </a:lnSpc>
                        <a:spcBef>
                          <a:spcPts val="600"/>
                        </a:spcBef>
                      </a:pPr>
                      <a:r>
                        <a:rPr sz="1000" spc="5" dirty="0">
                          <a:latin typeface="DFKai-SB"/>
                          <a:cs typeface="DFKai-SB"/>
                        </a:rPr>
                        <a:t>要求水準</a:t>
                      </a:r>
                      <a:endParaRPr sz="1000">
                        <a:latin typeface="DFKai-SB"/>
                        <a:cs typeface="DFKai-SB"/>
                      </a:endParaRPr>
                    </a:p>
                    <a:p>
                      <a:pPr marL="149225">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79">
                      <a:solidFill>
                        <a:srgbClr val="000000"/>
                      </a:solidFill>
                      <a:prstDash val="solid"/>
                    </a:lnB>
                    <a:solidFill>
                      <a:srgbClr val="DBE5F1"/>
                    </a:solidFill>
                  </a:tcPr>
                </a:tc>
                <a:tc>
                  <a:txBody>
                    <a:bodyPr/>
                    <a:lstStyle/>
                    <a:p>
                      <a:pPr>
                        <a:lnSpc>
                          <a:spcPct val="100000"/>
                        </a:lnSpc>
                        <a:spcBef>
                          <a:spcPts val="40"/>
                        </a:spcBef>
                      </a:pPr>
                      <a:endParaRPr sz="950">
                        <a:latin typeface="Times New Roman"/>
                        <a:cs typeface="Times New Roman"/>
                      </a:endParaRPr>
                    </a:p>
                    <a:p>
                      <a:pPr marL="88265">
                        <a:lnSpc>
                          <a:spcPct val="100000"/>
                        </a:lnSpc>
                      </a:pPr>
                      <a:r>
                        <a:rPr sz="1000" dirty="0">
                          <a:latin typeface="DFKai-SB"/>
                          <a:cs typeface="DFKai-SB"/>
                        </a:rPr>
                        <a:t>0.8</a:t>
                      </a:r>
                      <a:endParaRPr sz="1000">
                        <a:latin typeface="DFKai-SB"/>
                        <a:cs typeface="DFKai-SB"/>
                      </a:endParaRPr>
                    </a:p>
                    <a:p>
                      <a:pPr marL="118745">
                        <a:lnSpc>
                          <a:spcPct val="100000"/>
                        </a:lnSpc>
                        <a:spcBef>
                          <a:spcPts val="600"/>
                        </a:spcBef>
                      </a:pPr>
                      <a:r>
                        <a:rPr sz="1000" dirty="0">
                          <a:latin typeface="DFKai-SB"/>
                          <a:cs typeface="DFKai-SB"/>
                        </a:rPr>
                        <a:t>25</a:t>
                      </a:r>
                      <a:endParaRPr sz="1000">
                        <a:latin typeface="DFKai-SB"/>
                        <a:cs typeface="DFKai-SB"/>
                      </a:endParaRPr>
                    </a:p>
                  </a:txBody>
                  <a:tcPr marL="0" marR="0" marT="0" marB="0">
                    <a:lnL w="18287">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40"/>
                        </a:spcBef>
                      </a:pPr>
                      <a:endParaRPr sz="950">
                        <a:latin typeface="Times New Roman"/>
                        <a:cs typeface="Times New Roman"/>
                      </a:endParaRPr>
                    </a:p>
                    <a:p>
                      <a:pPr marL="90805">
                        <a:lnSpc>
                          <a:spcPct val="100000"/>
                        </a:lnSpc>
                      </a:pPr>
                      <a:r>
                        <a:rPr sz="1000" dirty="0">
                          <a:latin typeface="DFKai-SB"/>
                          <a:cs typeface="DFKai-SB"/>
                        </a:rPr>
                        <a:t>1.0</a:t>
                      </a:r>
                      <a:endParaRPr sz="1000">
                        <a:latin typeface="DFKai-SB"/>
                        <a:cs typeface="DFKai-SB"/>
                      </a:endParaRPr>
                    </a:p>
                    <a:p>
                      <a:pPr marL="121285">
                        <a:lnSpc>
                          <a:spcPct val="100000"/>
                        </a:lnSpc>
                        <a:spcBef>
                          <a:spcPts val="600"/>
                        </a:spcBef>
                      </a:pPr>
                      <a:r>
                        <a:rPr sz="1000" dirty="0">
                          <a:latin typeface="DFKai-SB"/>
                          <a:cs typeface="DFKai-SB"/>
                        </a:rPr>
                        <a:t>34</a:t>
                      </a:r>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gn="ctr">
                        <a:lnSpc>
                          <a:spcPct val="100000"/>
                        </a:lnSpc>
                        <a:spcBef>
                          <a:spcPts val="980"/>
                        </a:spcBef>
                      </a:pPr>
                      <a:r>
                        <a:rPr sz="1200" dirty="0">
                          <a:latin typeface="DFKai-SB"/>
                          <a:cs typeface="DFKai-SB"/>
                        </a:rPr>
                        <a:t>2.4</a:t>
                      </a:r>
                      <a:endParaRPr sz="1200">
                        <a:latin typeface="DFKai-SB"/>
                        <a:cs typeface="DFKai-SB"/>
                      </a:endParaRPr>
                    </a:p>
                    <a:p>
                      <a:pPr algn="ctr">
                        <a:lnSpc>
                          <a:spcPct val="100000"/>
                        </a:lnSpc>
                        <a:spcBef>
                          <a:spcPts val="360"/>
                        </a:spcBef>
                      </a:pPr>
                      <a:r>
                        <a:rPr sz="1200" dirty="0">
                          <a:latin typeface="DFKai-SB"/>
                          <a:cs typeface="DFKai-SB"/>
                        </a:rPr>
                        <a:t>7</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gn="ctr">
                        <a:lnSpc>
                          <a:spcPct val="100000"/>
                        </a:lnSpc>
                        <a:spcBef>
                          <a:spcPts val="980"/>
                        </a:spcBef>
                      </a:pPr>
                      <a:r>
                        <a:rPr sz="1200" dirty="0">
                          <a:latin typeface="DFKai-SB"/>
                          <a:cs typeface="DFKai-SB"/>
                        </a:rPr>
                        <a:t>2.4</a:t>
                      </a:r>
                      <a:endParaRPr sz="1200">
                        <a:latin typeface="DFKai-SB"/>
                        <a:cs typeface="DFKai-SB"/>
                      </a:endParaRPr>
                    </a:p>
                    <a:p>
                      <a:pPr algn="ctr">
                        <a:lnSpc>
                          <a:spcPct val="100000"/>
                        </a:lnSpc>
                        <a:spcBef>
                          <a:spcPts val="360"/>
                        </a:spcBef>
                      </a:pPr>
                      <a:r>
                        <a:rPr sz="1200" dirty="0">
                          <a:latin typeface="DFKai-SB"/>
                          <a:cs typeface="DFKai-SB"/>
                        </a:rPr>
                        <a:t>1</a:t>
                      </a:r>
                      <a:endParaRPr sz="12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40"/>
                        </a:spcBef>
                      </a:pPr>
                      <a:endParaRPr sz="950">
                        <a:latin typeface="Times New Roman"/>
                        <a:cs typeface="Times New Roman"/>
                      </a:endParaRPr>
                    </a:p>
                    <a:p>
                      <a:pPr marL="93980">
                        <a:lnSpc>
                          <a:spcPct val="100000"/>
                        </a:lnSpc>
                      </a:pPr>
                      <a:r>
                        <a:rPr sz="1000" dirty="0">
                          <a:latin typeface="DFKai-SB"/>
                          <a:cs typeface="DFKai-SB"/>
                        </a:rPr>
                        <a:t>2.1</a:t>
                      </a:r>
                      <a:endParaRPr sz="1000">
                        <a:latin typeface="DFKai-SB"/>
                        <a:cs typeface="DFKai-SB"/>
                      </a:endParaRPr>
                    </a:p>
                    <a:p>
                      <a:pPr marL="124460">
                        <a:lnSpc>
                          <a:spcPct val="100000"/>
                        </a:lnSpc>
                        <a:spcBef>
                          <a:spcPts val="600"/>
                        </a:spcBef>
                      </a:pPr>
                      <a:r>
                        <a:rPr sz="1000" dirty="0">
                          <a:latin typeface="DFKai-SB"/>
                          <a:cs typeface="DFKai-SB"/>
                        </a:rPr>
                        <a:t>85</a:t>
                      </a:r>
                      <a:endParaRPr sz="10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30"/>
                        </a:spcBef>
                      </a:pPr>
                      <a:endParaRPr sz="1600">
                        <a:latin typeface="Times New Roman"/>
                        <a:cs typeface="Times New Roman"/>
                      </a:endParaRPr>
                    </a:p>
                    <a:p>
                      <a:pPr algn="ctr">
                        <a:lnSpc>
                          <a:spcPct val="100000"/>
                        </a:lnSpc>
                      </a:pPr>
                      <a:r>
                        <a:rPr sz="1200" dirty="0">
                          <a:latin typeface="DFKai-SB"/>
                          <a:cs typeface="DFKai-SB"/>
                        </a:rPr>
                        <a:t>/</a:t>
                      </a:r>
                      <a:endParaRPr sz="1200">
                        <a:latin typeface="DFKai-SB"/>
                        <a:cs typeface="DFKai-SB"/>
                      </a:endParaRPr>
                    </a:p>
                  </a:txBody>
                  <a:tcPr marL="0" marR="0" marT="0" marB="0">
                    <a:lnL w="6108">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40"/>
                        </a:spcBef>
                      </a:pPr>
                      <a:endParaRPr sz="950">
                        <a:latin typeface="Times New Roman"/>
                        <a:cs typeface="Times New Roman"/>
                      </a:endParaRPr>
                    </a:p>
                    <a:p>
                      <a:pPr marL="93980">
                        <a:lnSpc>
                          <a:spcPct val="100000"/>
                        </a:lnSpc>
                      </a:pPr>
                      <a:r>
                        <a:rPr sz="1000" dirty="0">
                          <a:latin typeface="DFKai-SB"/>
                          <a:cs typeface="DFKai-SB"/>
                        </a:rPr>
                        <a:t>2.4</a:t>
                      </a:r>
                      <a:endParaRPr sz="1000">
                        <a:latin typeface="DFKai-SB"/>
                        <a:cs typeface="DFKai-SB"/>
                      </a:endParaRPr>
                    </a:p>
                    <a:p>
                      <a:pPr marL="124460">
                        <a:lnSpc>
                          <a:spcPct val="100000"/>
                        </a:lnSpc>
                        <a:spcBef>
                          <a:spcPts val="600"/>
                        </a:spcBef>
                      </a:pPr>
                      <a:r>
                        <a:rPr sz="1000" dirty="0">
                          <a:latin typeface="DFKai-SB"/>
                          <a:cs typeface="DFKai-SB"/>
                        </a:rPr>
                        <a:t>23</a:t>
                      </a:r>
                      <a:endParaRPr sz="10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gn="ctr">
                        <a:lnSpc>
                          <a:spcPct val="100000"/>
                        </a:lnSpc>
                        <a:spcBef>
                          <a:spcPts val="980"/>
                        </a:spcBef>
                      </a:pPr>
                      <a:r>
                        <a:rPr sz="1200" dirty="0">
                          <a:latin typeface="DFKai-SB"/>
                          <a:cs typeface="DFKai-SB"/>
                        </a:rPr>
                        <a:t>2.0</a:t>
                      </a:r>
                      <a:endParaRPr sz="1200">
                        <a:latin typeface="DFKai-SB"/>
                        <a:cs typeface="DFKai-SB"/>
                      </a:endParaRPr>
                    </a:p>
                    <a:p>
                      <a:pPr algn="ctr">
                        <a:lnSpc>
                          <a:spcPct val="100000"/>
                        </a:lnSpc>
                        <a:spcBef>
                          <a:spcPts val="360"/>
                        </a:spcBef>
                      </a:pPr>
                      <a:r>
                        <a:rPr sz="1200" dirty="0">
                          <a:latin typeface="DFKai-SB"/>
                          <a:cs typeface="DFKai-SB"/>
                        </a:rPr>
                        <a:t>6</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gn="ctr">
                        <a:lnSpc>
                          <a:spcPct val="100000"/>
                        </a:lnSpc>
                        <a:spcBef>
                          <a:spcPts val="980"/>
                        </a:spcBef>
                      </a:pPr>
                      <a:r>
                        <a:rPr sz="1200" dirty="0">
                          <a:latin typeface="DFKai-SB"/>
                          <a:cs typeface="DFKai-SB"/>
                        </a:rPr>
                        <a:t>1.6</a:t>
                      </a:r>
                      <a:endParaRPr sz="1200">
                        <a:latin typeface="DFKai-SB"/>
                        <a:cs typeface="DFKai-SB"/>
                      </a:endParaRPr>
                    </a:p>
                    <a:p>
                      <a:pPr algn="ctr">
                        <a:lnSpc>
                          <a:spcPct val="100000"/>
                        </a:lnSpc>
                        <a:spcBef>
                          <a:spcPts val="360"/>
                        </a:spcBef>
                      </a:pPr>
                      <a:r>
                        <a:rPr sz="1200" dirty="0">
                          <a:latin typeface="DFKai-SB"/>
                          <a:cs typeface="DFKai-SB"/>
                        </a:rPr>
                        <a:t>9</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40"/>
                        </a:spcBef>
                      </a:pPr>
                      <a:endParaRPr sz="950">
                        <a:latin typeface="Times New Roman"/>
                        <a:cs typeface="Times New Roman"/>
                      </a:endParaRPr>
                    </a:p>
                    <a:p>
                      <a:pPr marL="90805">
                        <a:lnSpc>
                          <a:spcPct val="100000"/>
                        </a:lnSpc>
                      </a:pPr>
                      <a:r>
                        <a:rPr sz="1000" dirty="0">
                          <a:latin typeface="DFKai-SB"/>
                          <a:cs typeface="DFKai-SB"/>
                        </a:rPr>
                        <a:t>1.1</a:t>
                      </a:r>
                      <a:endParaRPr sz="1000">
                        <a:latin typeface="DFKai-SB"/>
                        <a:cs typeface="DFKai-SB"/>
                      </a:endParaRPr>
                    </a:p>
                    <a:p>
                      <a:pPr marL="121285">
                        <a:lnSpc>
                          <a:spcPct val="100000"/>
                        </a:lnSpc>
                        <a:spcBef>
                          <a:spcPts val="600"/>
                        </a:spcBef>
                      </a:pPr>
                      <a:r>
                        <a:rPr sz="1000" dirty="0">
                          <a:latin typeface="DFKai-SB"/>
                          <a:cs typeface="DFKai-SB"/>
                        </a:rPr>
                        <a:t>65</a:t>
                      </a:r>
                      <a:endParaRPr sz="1000">
                        <a:latin typeface="DFKai-SB"/>
                        <a:cs typeface="DFKai-SB"/>
                      </a:endParaRPr>
                    </a:p>
                  </a:txBody>
                  <a:tcPr marL="0" marR="0" marT="0" marB="0">
                    <a:lnL w="6096">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gn="ctr">
                        <a:lnSpc>
                          <a:spcPct val="100000"/>
                        </a:lnSpc>
                        <a:spcBef>
                          <a:spcPts val="980"/>
                        </a:spcBef>
                      </a:pPr>
                      <a:r>
                        <a:rPr sz="1200" dirty="0">
                          <a:latin typeface="DFKai-SB"/>
                          <a:cs typeface="DFKai-SB"/>
                        </a:rPr>
                        <a:t>2.2</a:t>
                      </a:r>
                      <a:endParaRPr sz="1200">
                        <a:latin typeface="DFKai-SB"/>
                        <a:cs typeface="DFKai-SB"/>
                      </a:endParaRPr>
                    </a:p>
                    <a:p>
                      <a:pPr algn="ctr">
                        <a:lnSpc>
                          <a:spcPct val="100000"/>
                        </a:lnSpc>
                        <a:spcBef>
                          <a:spcPts val="360"/>
                        </a:spcBef>
                      </a:pPr>
                      <a:r>
                        <a:rPr sz="1200" dirty="0">
                          <a:latin typeface="DFKai-SB"/>
                          <a:cs typeface="DFKai-SB"/>
                        </a:rPr>
                        <a:t>3</a:t>
                      </a:r>
                      <a:endParaRPr sz="12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30"/>
                        </a:spcBef>
                      </a:pPr>
                      <a:endParaRPr sz="1600">
                        <a:latin typeface="Times New Roman"/>
                        <a:cs typeface="Times New Roman"/>
                      </a:endParaRPr>
                    </a:p>
                    <a:p>
                      <a:pPr algn="ctr">
                        <a:lnSpc>
                          <a:spcPct val="100000"/>
                        </a:lnSpc>
                      </a:pPr>
                      <a:r>
                        <a:rPr sz="1200" dirty="0">
                          <a:latin typeface="DFKai-SB"/>
                          <a:cs typeface="DFKai-SB"/>
                        </a:rPr>
                        <a:t>2.1</a:t>
                      </a:r>
                      <a:endParaRPr sz="1200">
                        <a:latin typeface="DFKai-SB"/>
                        <a:cs typeface="DFKai-SB"/>
                      </a:endParaRPr>
                    </a:p>
                  </a:txBody>
                  <a:tcPr marL="0" marR="0" marT="0" marB="0">
                    <a:lnL w="6108">
                      <a:solidFill>
                        <a:srgbClr val="000000"/>
                      </a:solidFill>
                      <a:prstDash val="solid"/>
                    </a:lnL>
                    <a:lnR w="6108">
                      <a:solidFill>
                        <a:srgbClr val="000000"/>
                      </a:solidFill>
                      <a:prstDash val="solid"/>
                    </a:lnR>
                    <a:lnT w="18288">
                      <a:solidFill>
                        <a:srgbClr val="000000"/>
                      </a:solidFill>
                      <a:prstDash val="solid"/>
                    </a:lnT>
                    <a:lnB w="6096">
                      <a:solidFill>
                        <a:srgbClr val="000000"/>
                      </a:solidFill>
                      <a:prstDash val="solid"/>
                    </a:lnB>
                    <a:solidFill>
                      <a:srgbClr val="DBE5F1"/>
                    </a:solidFill>
                  </a:tcPr>
                </a:tc>
              </a:tr>
              <a:tr h="701040">
                <a:tc>
                  <a:txBody>
                    <a:bodyPr/>
                    <a:lstStyle/>
                    <a:p>
                      <a:pPr algn="ctr">
                        <a:lnSpc>
                          <a:spcPct val="100000"/>
                        </a:lnSpc>
                        <a:spcBef>
                          <a:spcPts val="245"/>
                        </a:spcBef>
                      </a:pPr>
                      <a:r>
                        <a:rPr sz="1000" dirty="0">
                          <a:latin typeface="DFKai-SB"/>
                          <a:cs typeface="DFKai-SB"/>
                        </a:rPr>
                        <a:t>B=</a:t>
                      </a:r>
                      <a:endParaRPr sz="1000">
                        <a:latin typeface="DFKai-SB"/>
                        <a:cs typeface="DFKai-SB"/>
                      </a:endParaRPr>
                    </a:p>
                    <a:p>
                      <a:pPr marL="5715" algn="ctr">
                        <a:lnSpc>
                          <a:spcPct val="100000"/>
                        </a:lnSpc>
                        <a:spcBef>
                          <a:spcPts val="600"/>
                        </a:spcBef>
                      </a:pPr>
                      <a:r>
                        <a:rPr sz="1000" spc="5" dirty="0">
                          <a:latin typeface="DFKai-SB"/>
                          <a:cs typeface="DFKai-SB"/>
                        </a:rPr>
                        <a:t>精熟水準</a:t>
                      </a:r>
                      <a:endParaRPr sz="1000">
                        <a:latin typeface="DFKai-SB"/>
                        <a:cs typeface="DFKai-SB"/>
                      </a:endParaRPr>
                    </a:p>
                    <a:p>
                      <a:pPr marL="5715" algn="ctr">
                        <a:lnSpc>
                          <a:spcPct val="100000"/>
                        </a:lnSpc>
                        <a:spcBef>
                          <a:spcPts val="600"/>
                        </a:spcBef>
                      </a:pPr>
                      <a:r>
                        <a:rPr sz="1000" dirty="0">
                          <a:latin typeface="DFKai-SB"/>
                          <a:cs typeface="DFKai-SB"/>
                        </a:rPr>
                        <a:t>12</a:t>
                      </a:r>
                      <a:r>
                        <a:rPr sz="1000" spc="-355"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79">
                      <a:solidFill>
                        <a:srgbClr val="000000"/>
                      </a:solidFill>
                      <a:prstDash val="solid"/>
                    </a:lnT>
                    <a:lnB w="12192">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marL="66675">
                        <a:lnSpc>
                          <a:spcPct val="100000"/>
                        </a:lnSpc>
                      </a:pPr>
                      <a:r>
                        <a:rPr sz="1200" dirty="0">
                          <a:latin typeface="DFKai-SB"/>
                          <a:cs typeface="DFKai-SB"/>
                        </a:rPr>
                        <a:t>1.5</a:t>
                      </a:r>
                      <a:endParaRPr sz="12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algn="ctr">
                        <a:lnSpc>
                          <a:spcPct val="100000"/>
                        </a:lnSpc>
                      </a:pPr>
                      <a:r>
                        <a:rPr sz="1200" dirty="0">
                          <a:latin typeface="DFKai-SB"/>
                          <a:cs typeface="DFKai-SB"/>
                        </a:rPr>
                        <a:t>1.8</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1005"/>
                        </a:spcBef>
                      </a:pPr>
                      <a:r>
                        <a:rPr sz="1200" dirty="0">
                          <a:latin typeface="DFKai-SB"/>
                          <a:cs typeface="DFKai-SB"/>
                        </a:rPr>
                        <a:t>2.4</a:t>
                      </a:r>
                      <a:endParaRPr sz="1200">
                        <a:latin typeface="DFKai-SB"/>
                        <a:cs typeface="DFKai-SB"/>
                      </a:endParaRPr>
                    </a:p>
                    <a:p>
                      <a:pPr algn="ctr">
                        <a:lnSpc>
                          <a:spcPct val="100000"/>
                        </a:lnSpc>
                        <a:spcBef>
                          <a:spcPts val="360"/>
                        </a:spcBef>
                      </a:pPr>
                      <a:r>
                        <a:rPr sz="1200" dirty="0">
                          <a:latin typeface="DFKai-SB"/>
                          <a:cs typeface="DFKai-SB"/>
                        </a:rPr>
                        <a:t>3</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1005"/>
                        </a:spcBef>
                      </a:pPr>
                      <a:r>
                        <a:rPr sz="1200" dirty="0">
                          <a:latin typeface="DFKai-SB"/>
                          <a:cs typeface="DFKai-SB"/>
                        </a:rPr>
                        <a:t>2.2</a:t>
                      </a:r>
                      <a:endParaRPr sz="1200">
                        <a:latin typeface="DFKai-SB"/>
                        <a:cs typeface="DFKai-SB"/>
                      </a:endParaRPr>
                    </a:p>
                    <a:p>
                      <a:pPr algn="ctr">
                        <a:lnSpc>
                          <a:spcPct val="100000"/>
                        </a:lnSpc>
                        <a:spcBef>
                          <a:spcPts val="360"/>
                        </a:spcBef>
                      </a:pPr>
                      <a:r>
                        <a:rPr sz="1200" dirty="0">
                          <a:latin typeface="DFKai-SB"/>
                          <a:cs typeface="DFKai-SB"/>
                        </a:rPr>
                        <a:t>5</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algn="ctr">
                        <a:lnSpc>
                          <a:spcPct val="100000"/>
                        </a:lnSpc>
                      </a:pPr>
                      <a:r>
                        <a:rPr sz="1200" dirty="0">
                          <a:latin typeface="DFKai-SB"/>
                          <a:cs typeface="DFKai-SB"/>
                        </a:rPr>
                        <a:t>3</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1005"/>
                        </a:spcBef>
                      </a:pPr>
                      <a:r>
                        <a:rPr sz="1200" dirty="0">
                          <a:latin typeface="DFKai-SB"/>
                          <a:cs typeface="DFKai-SB"/>
                        </a:rPr>
                        <a:t>2.6</a:t>
                      </a:r>
                      <a:endParaRPr sz="1200">
                        <a:latin typeface="DFKai-SB"/>
                        <a:cs typeface="DFKai-SB"/>
                      </a:endParaRPr>
                    </a:p>
                    <a:p>
                      <a:pPr algn="ctr">
                        <a:lnSpc>
                          <a:spcPct val="100000"/>
                        </a:lnSpc>
                        <a:spcBef>
                          <a:spcPts val="360"/>
                        </a:spcBef>
                      </a:pPr>
                      <a:r>
                        <a:rPr sz="1200" dirty="0">
                          <a:latin typeface="DFKai-SB"/>
                          <a:cs typeface="DFKai-SB"/>
                        </a:rPr>
                        <a:t>7</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algn="ctr">
                        <a:lnSpc>
                          <a:spcPct val="100000"/>
                        </a:lnSpc>
                      </a:pPr>
                      <a:r>
                        <a:rPr sz="1200" dirty="0">
                          <a:latin typeface="DFKai-SB"/>
                          <a:cs typeface="DFKai-SB"/>
                        </a:rPr>
                        <a:t>3</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algn="ctr">
                        <a:lnSpc>
                          <a:spcPct val="100000"/>
                        </a:lnSpc>
                      </a:pPr>
                      <a:r>
                        <a:rPr sz="1200" dirty="0">
                          <a:latin typeface="DFKai-SB"/>
                          <a:cs typeface="DFKai-SB"/>
                        </a:rPr>
                        <a:t>3</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algn="ctr">
                        <a:lnSpc>
                          <a:spcPct val="100000"/>
                        </a:lnSpc>
                      </a:pPr>
                      <a:r>
                        <a:rPr sz="1200" dirty="0">
                          <a:latin typeface="DFKai-SB"/>
                          <a:cs typeface="DFKai-SB"/>
                        </a:rPr>
                        <a:t>2.5</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a:lnSpc>
                          <a:spcPct val="100000"/>
                        </a:lnSpc>
                        <a:spcBef>
                          <a:spcPts val="20"/>
                        </a:spcBef>
                      </a:pPr>
                      <a:endParaRPr sz="1650">
                        <a:latin typeface="Times New Roman"/>
                        <a:cs typeface="Times New Roman"/>
                      </a:endParaRPr>
                    </a:p>
                    <a:p>
                      <a:pPr algn="ctr">
                        <a:lnSpc>
                          <a:spcPct val="100000"/>
                        </a:lnSpc>
                      </a:pPr>
                      <a:r>
                        <a:rPr sz="1200" dirty="0">
                          <a:latin typeface="DFKai-SB"/>
                          <a:cs typeface="DFKai-SB"/>
                        </a:rPr>
                        <a:t>3</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1005"/>
                        </a:spcBef>
                      </a:pPr>
                      <a:r>
                        <a:rPr sz="1200" dirty="0">
                          <a:latin typeface="DFKai-SB"/>
                          <a:cs typeface="DFKai-SB"/>
                        </a:rPr>
                        <a:t>3.3</a:t>
                      </a:r>
                      <a:endParaRPr sz="1200">
                        <a:latin typeface="DFKai-SB"/>
                        <a:cs typeface="DFKai-SB"/>
                      </a:endParaRPr>
                    </a:p>
                    <a:p>
                      <a:pPr algn="ctr">
                        <a:lnSpc>
                          <a:spcPct val="100000"/>
                        </a:lnSpc>
                        <a:spcBef>
                          <a:spcPts val="360"/>
                        </a:spcBef>
                      </a:pPr>
                      <a:r>
                        <a:rPr sz="1200" dirty="0">
                          <a:latin typeface="DFKai-SB"/>
                          <a:cs typeface="DFKai-SB"/>
                        </a:rPr>
                        <a:t>3</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1005"/>
                        </a:spcBef>
                      </a:pPr>
                      <a:r>
                        <a:rPr sz="1200" dirty="0">
                          <a:latin typeface="DFKai-SB"/>
                          <a:cs typeface="DFKai-SB"/>
                        </a:rPr>
                        <a:t>1.7</a:t>
                      </a:r>
                      <a:endParaRPr sz="1200">
                        <a:latin typeface="DFKai-SB"/>
                        <a:cs typeface="DFKai-SB"/>
                      </a:endParaRPr>
                    </a:p>
                    <a:p>
                      <a:pPr algn="ctr">
                        <a:lnSpc>
                          <a:spcPct val="100000"/>
                        </a:lnSpc>
                        <a:spcBef>
                          <a:spcPts val="360"/>
                        </a:spcBef>
                      </a:pPr>
                      <a:r>
                        <a:rPr sz="1200" dirty="0">
                          <a:latin typeface="DFKai-SB"/>
                          <a:cs typeface="DFKai-SB"/>
                        </a:rPr>
                        <a:t>5</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518159">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b="1" dirty="0">
                          <a:latin typeface="DFKai-SB"/>
                          <a:cs typeface="DFKai-SB"/>
                        </a:rPr>
                        <a:t>精熟</a:t>
                      </a:r>
                      <a:r>
                        <a:rPr sz="1000" dirty="0">
                          <a:latin typeface="DFKai-SB"/>
                          <a:cs typeface="DFKai-SB"/>
                        </a:rPr>
                        <a:t>排名</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2</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2</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pPr>
                        <a:lnSpc>
                          <a:spcPct val="100000"/>
                        </a:lnSpc>
                        <a:spcBef>
                          <a:spcPts val="25"/>
                        </a:spcBef>
                      </a:pPr>
                      <a:endParaRPr sz="1000">
                        <a:latin typeface="Times New Roman"/>
                        <a:cs typeface="Times New Roman"/>
                      </a:endParaRPr>
                    </a:p>
                    <a:p>
                      <a:pPr marL="149225">
                        <a:lnSpc>
                          <a:spcPct val="100000"/>
                        </a:lnSpc>
                      </a:pPr>
                      <a:r>
                        <a:rPr sz="1200" dirty="0">
                          <a:latin typeface="DFKai-SB"/>
                          <a:cs typeface="DFKai-SB"/>
                        </a:rPr>
                        <a:t>1</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18287">
                      <a:solidFill>
                        <a:srgbClr val="000000"/>
                      </a:solidFill>
                      <a:prstDash val="solid"/>
                    </a:lnB>
                    <a:solidFill>
                      <a:srgbClr val="DBE5F1"/>
                    </a:solidFill>
                  </a:tcPr>
                </a:tc>
              </a:tr>
              <a:tr h="521207">
                <a:tc>
                  <a:txBody>
                    <a:bodyPr/>
                    <a:lstStyle/>
                    <a:p>
                      <a:pPr marL="149225" indent="-48895">
                        <a:lnSpc>
                          <a:spcPct val="100000"/>
                        </a:lnSpc>
                        <a:spcBef>
                          <a:spcPts val="415"/>
                        </a:spcBef>
                      </a:pPr>
                      <a:r>
                        <a:rPr sz="1000" spc="5" dirty="0">
                          <a:latin typeface="DFKai-SB"/>
                          <a:cs typeface="DFKai-SB"/>
                        </a:rPr>
                        <a:t>理想水準</a:t>
                      </a:r>
                      <a:endParaRPr sz="1000">
                        <a:latin typeface="DFKai-SB"/>
                        <a:cs typeface="DFKai-SB"/>
                      </a:endParaRPr>
                    </a:p>
                    <a:p>
                      <a:pPr marL="149225">
                        <a:lnSpc>
                          <a:spcPct val="100000"/>
                        </a:lnSpc>
                        <a:spcBef>
                          <a:spcPts val="600"/>
                        </a:spcBef>
                      </a:pPr>
                      <a:r>
                        <a:rPr sz="1000" dirty="0">
                          <a:latin typeface="DFKai-SB"/>
                          <a:cs typeface="DFKai-SB"/>
                        </a:rPr>
                        <a:t>12</a:t>
                      </a:r>
                      <a:r>
                        <a:rPr sz="1000" spc="-350" dirty="0">
                          <a:latin typeface="DFKai-SB"/>
                          <a:cs typeface="DFKai-SB"/>
                        </a:rPr>
                        <a:t> </a:t>
                      </a:r>
                      <a:r>
                        <a:rPr sz="1000" spc="5" dirty="0">
                          <a:latin typeface="DFKai-SB"/>
                          <a:cs typeface="DFKai-SB"/>
                        </a:rPr>
                        <a:t>小類</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8287">
                      <a:solidFill>
                        <a:srgbClr val="000000"/>
                      </a:solidFill>
                      <a:prstDash val="solid"/>
                    </a:lnT>
                    <a:lnB w="12192">
                      <a:solidFill>
                        <a:srgbClr val="000000"/>
                      </a:solidFill>
                      <a:prstDash val="solid"/>
                    </a:lnB>
                  </a:tcPr>
                </a:tc>
                <a:tc>
                  <a:txBody>
                    <a:bodyPr/>
                    <a:lstStyle/>
                    <a:p>
                      <a:pPr marR="1270" algn="ctr">
                        <a:lnSpc>
                          <a:spcPct val="100000"/>
                        </a:lnSpc>
                        <a:spcBef>
                          <a:spcPts val="260"/>
                        </a:spcBef>
                      </a:pPr>
                      <a:r>
                        <a:rPr sz="1200" dirty="0">
                          <a:latin typeface="DFKai-SB"/>
                          <a:cs typeface="DFKai-SB"/>
                        </a:rPr>
                        <a:t>2.7</a:t>
                      </a:r>
                      <a:endParaRPr sz="1200">
                        <a:latin typeface="DFKai-SB"/>
                        <a:cs typeface="DFKai-SB"/>
                      </a:endParaRPr>
                    </a:p>
                    <a:p>
                      <a:pPr marR="1270" algn="ctr">
                        <a:lnSpc>
                          <a:spcPct val="100000"/>
                        </a:lnSpc>
                        <a:spcBef>
                          <a:spcPts val="360"/>
                        </a:spcBef>
                      </a:pPr>
                      <a:r>
                        <a:rPr sz="1200" dirty="0">
                          <a:latin typeface="DFKai-SB"/>
                          <a:cs typeface="DFKai-SB"/>
                        </a:rPr>
                        <a:t>5</a:t>
                      </a:r>
                      <a:endParaRPr sz="1200">
                        <a:latin typeface="DFKai-SB"/>
                        <a:cs typeface="DFKai-SB"/>
                      </a:endParaRPr>
                    </a:p>
                  </a:txBody>
                  <a:tcPr marL="0" marR="0" marT="0" marB="0">
                    <a:lnL w="18287">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2.8</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3.8</a:t>
                      </a:r>
                      <a:endParaRPr sz="1200">
                        <a:latin typeface="DFKai-SB"/>
                        <a:cs typeface="DFKai-SB"/>
                      </a:endParaRPr>
                    </a:p>
                    <a:p>
                      <a:pPr algn="ctr">
                        <a:lnSpc>
                          <a:spcPct val="100000"/>
                        </a:lnSpc>
                        <a:spcBef>
                          <a:spcPts val="360"/>
                        </a:spcBef>
                      </a:pPr>
                      <a:r>
                        <a:rPr sz="1200" dirty="0">
                          <a:latin typeface="DFKai-SB"/>
                          <a:cs typeface="DFKai-SB"/>
                        </a:rPr>
                        <a:t>6</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3.7</a:t>
                      </a:r>
                      <a:endParaRPr sz="1200">
                        <a:latin typeface="DFKai-SB"/>
                        <a:cs typeface="DFKai-SB"/>
                      </a:endParaRPr>
                    </a:p>
                    <a:p>
                      <a:pPr algn="ctr">
                        <a:lnSpc>
                          <a:spcPct val="100000"/>
                        </a:lnSpc>
                        <a:spcBef>
                          <a:spcPts val="360"/>
                        </a:spcBef>
                      </a:pPr>
                      <a:r>
                        <a:rPr sz="1200" dirty="0">
                          <a:latin typeface="DFKai-SB"/>
                          <a:cs typeface="DFKai-SB"/>
                        </a:rPr>
                        <a:t>5</a:t>
                      </a:r>
                      <a:endParaRPr sz="12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4.2</a:t>
                      </a:r>
                      <a:endParaRPr sz="1200">
                        <a:latin typeface="DFKai-SB"/>
                        <a:cs typeface="DFKai-SB"/>
                      </a:endParaRPr>
                    </a:p>
                    <a:p>
                      <a:pPr algn="ctr">
                        <a:lnSpc>
                          <a:spcPct val="100000"/>
                        </a:lnSpc>
                        <a:spcBef>
                          <a:spcPts val="360"/>
                        </a:spcBef>
                      </a:pPr>
                      <a:r>
                        <a:rPr sz="1200" dirty="0">
                          <a:latin typeface="DFKai-SB"/>
                          <a:cs typeface="DFKai-SB"/>
                        </a:rPr>
                        <a:t>5</a:t>
                      </a:r>
                      <a:endParaRPr sz="12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3</a:t>
                      </a:r>
                      <a:endParaRPr sz="1200">
                        <a:latin typeface="DFKai-SB"/>
                        <a:cs typeface="DFKai-SB"/>
                      </a:endParaRPr>
                    </a:p>
                  </a:txBody>
                  <a:tcPr marL="0" marR="0" marT="0" marB="0">
                    <a:lnL w="6108">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4.3</a:t>
                      </a:r>
                      <a:endParaRPr sz="1200">
                        <a:latin typeface="DFKai-SB"/>
                        <a:cs typeface="DFKai-SB"/>
                      </a:endParaRPr>
                    </a:p>
                    <a:p>
                      <a:pPr algn="ctr">
                        <a:lnSpc>
                          <a:spcPct val="100000"/>
                        </a:lnSpc>
                        <a:spcBef>
                          <a:spcPts val="360"/>
                        </a:spcBef>
                      </a:pPr>
                      <a:r>
                        <a:rPr sz="1200" dirty="0">
                          <a:latin typeface="DFKai-SB"/>
                          <a:cs typeface="DFKai-SB"/>
                        </a:rPr>
                        <a:t>3</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4.6</a:t>
                      </a:r>
                      <a:endParaRPr sz="1200">
                        <a:latin typeface="DFKai-SB"/>
                        <a:cs typeface="DFKai-SB"/>
                      </a:endParaRPr>
                    </a:p>
                    <a:p>
                      <a:pPr algn="ctr">
                        <a:lnSpc>
                          <a:spcPct val="100000"/>
                        </a:lnSpc>
                        <a:spcBef>
                          <a:spcPts val="360"/>
                        </a:spcBef>
                      </a:pPr>
                      <a:r>
                        <a:rPr sz="1200" dirty="0">
                          <a:latin typeface="DFKai-SB"/>
                          <a:cs typeface="DFKai-SB"/>
                        </a:rPr>
                        <a:t>7</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4.5</a:t>
                      </a:r>
                      <a:endParaRPr sz="1200">
                        <a:latin typeface="DFKai-SB"/>
                        <a:cs typeface="DFKai-SB"/>
                      </a:endParaRPr>
                    </a:p>
                  </a:txBody>
                  <a:tcPr marL="0" marR="0" marT="0" marB="0">
                    <a:lnL w="6096">
                      <a:solidFill>
                        <a:srgbClr val="000000"/>
                      </a:solidFill>
                      <a:prstDash val="solid"/>
                    </a:lnL>
                    <a:lnR w="6096">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4.6</a:t>
                      </a:r>
                      <a:endParaRPr sz="1200">
                        <a:latin typeface="DFKai-SB"/>
                        <a:cs typeface="DFKai-SB"/>
                      </a:endParaRPr>
                    </a:p>
                    <a:p>
                      <a:pPr algn="ctr">
                        <a:lnSpc>
                          <a:spcPct val="100000"/>
                        </a:lnSpc>
                        <a:spcBef>
                          <a:spcPts val="360"/>
                        </a:spcBef>
                      </a:pPr>
                      <a:r>
                        <a:rPr sz="1200" dirty="0">
                          <a:latin typeface="DFKai-SB"/>
                          <a:cs typeface="DFKai-SB"/>
                        </a:rPr>
                        <a:t>7</a:t>
                      </a:r>
                      <a:endParaRPr sz="1200">
                        <a:latin typeface="DFKai-SB"/>
                        <a:cs typeface="DFKai-SB"/>
                      </a:endParaRPr>
                    </a:p>
                  </a:txBody>
                  <a:tcPr marL="0" marR="0" marT="0" marB="0">
                    <a:lnL w="6096">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gn="ctr">
                        <a:lnSpc>
                          <a:spcPct val="100000"/>
                        </a:lnSpc>
                        <a:spcBef>
                          <a:spcPts val="260"/>
                        </a:spcBef>
                      </a:pPr>
                      <a:r>
                        <a:rPr sz="1200" dirty="0">
                          <a:latin typeface="DFKai-SB"/>
                          <a:cs typeface="DFKai-SB"/>
                        </a:rPr>
                        <a:t>4.6</a:t>
                      </a:r>
                      <a:endParaRPr sz="1200">
                        <a:latin typeface="DFKai-SB"/>
                        <a:cs typeface="DFKai-SB"/>
                      </a:endParaRPr>
                    </a:p>
                    <a:p>
                      <a:pPr algn="ctr">
                        <a:lnSpc>
                          <a:spcPct val="100000"/>
                        </a:lnSpc>
                        <a:spcBef>
                          <a:spcPts val="360"/>
                        </a:spcBef>
                      </a:pPr>
                      <a:r>
                        <a:rPr sz="1200" dirty="0">
                          <a:latin typeface="DFKai-SB"/>
                          <a:cs typeface="DFKai-SB"/>
                        </a:rPr>
                        <a:t>7</a:t>
                      </a:r>
                      <a:endParaRPr sz="12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2.5</a:t>
                      </a:r>
                      <a:endParaRPr sz="1200">
                        <a:latin typeface="DFKai-SB"/>
                        <a:cs typeface="DFKai-SB"/>
                      </a:endParaRPr>
                    </a:p>
                  </a:txBody>
                  <a:tcPr marL="0" marR="0" marT="0" marB="0">
                    <a:lnL w="6108">
                      <a:solidFill>
                        <a:srgbClr val="000000"/>
                      </a:solidFill>
                      <a:prstDash val="solid"/>
                    </a:lnL>
                    <a:lnR w="6108">
                      <a:solidFill>
                        <a:srgbClr val="000000"/>
                      </a:solidFill>
                      <a:prstDash val="solid"/>
                    </a:lnR>
                    <a:lnT w="18287">
                      <a:solidFill>
                        <a:srgbClr val="000000"/>
                      </a:solidFill>
                      <a:prstDash val="solid"/>
                    </a:lnT>
                    <a:lnB w="6108">
                      <a:solidFill>
                        <a:srgbClr val="000000"/>
                      </a:solidFill>
                      <a:prstDash val="solid"/>
                    </a:lnB>
                  </a:tcPr>
                </a:tc>
              </a:tr>
              <a:tr h="515112">
                <a:tc>
                  <a:txBody>
                    <a:bodyPr/>
                    <a:lstStyle/>
                    <a:p>
                      <a:pPr marL="5715" algn="ctr">
                        <a:lnSpc>
                          <a:spcPct val="100000"/>
                        </a:lnSpc>
                        <a:spcBef>
                          <a:spcPts val="415"/>
                        </a:spcBef>
                      </a:pPr>
                      <a:r>
                        <a:rPr sz="1000" spc="5" dirty="0">
                          <a:latin typeface="DFKai-SB"/>
                          <a:cs typeface="DFKai-SB"/>
                        </a:rPr>
                        <a:t>個人優勢</a:t>
                      </a:r>
                      <a:endParaRPr sz="1000">
                        <a:latin typeface="DFKai-SB"/>
                        <a:cs typeface="DFKai-SB"/>
                      </a:endParaRPr>
                    </a:p>
                    <a:p>
                      <a:pPr marL="2540" algn="ctr">
                        <a:lnSpc>
                          <a:spcPct val="100000"/>
                        </a:lnSpc>
                        <a:spcBef>
                          <a:spcPts val="600"/>
                        </a:spcBef>
                      </a:pPr>
                      <a:r>
                        <a:rPr sz="1000" dirty="0">
                          <a:latin typeface="DFKai-SB"/>
                          <a:cs typeface="DFKai-SB"/>
                        </a:rPr>
                        <a:t>B&gt;A</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25"/>
                        </a:spcBef>
                      </a:pPr>
                      <a:endParaRPr sz="1000">
                        <a:latin typeface="Times New Roman"/>
                        <a:cs typeface="Times New Roman"/>
                      </a:endParaRPr>
                    </a:p>
                    <a:p>
                      <a:pPr marL="149225">
                        <a:lnSpc>
                          <a:spcPct val="100000"/>
                        </a:lnSpc>
                      </a:pPr>
                      <a:r>
                        <a:rPr sz="1200" dirty="0">
                          <a:latin typeface="DFKai-SB"/>
                          <a:cs typeface="DFKai-SB"/>
                        </a:rPr>
                        <a:t>V</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r>
              <a:tr h="518159">
                <a:tc>
                  <a:txBody>
                    <a:bodyPr/>
                    <a:lstStyle/>
                    <a:p>
                      <a:pPr marL="5715" algn="ctr">
                        <a:lnSpc>
                          <a:spcPct val="100000"/>
                        </a:lnSpc>
                        <a:spcBef>
                          <a:spcPts val="415"/>
                        </a:spcBef>
                      </a:pPr>
                      <a:r>
                        <a:rPr sz="1000" spc="5" dirty="0">
                          <a:latin typeface="DFKai-SB"/>
                          <a:cs typeface="DFKai-SB"/>
                        </a:rPr>
                        <a:t>職業資源</a:t>
                      </a:r>
                      <a:endParaRPr sz="1000">
                        <a:latin typeface="DFKai-SB"/>
                        <a:cs typeface="DFKai-SB"/>
                      </a:endParaRPr>
                    </a:p>
                    <a:p>
                      <a:pPr marL="5715" algn="ctr">
                        <a:lnSpc>
                          <a:spcPct val="100000"/>
                        </a:lnSpc>
                        <a:spcBef>
                          <a:spcPts val="600"/>
                        </a:spcBef>
                      </a:pPr>
                      <a:r>
                        <a:rPr sz="1000" spc="5" dirty="0">
                          <a:latin typeface="DFKai-SB"/>
                          <a:cs typeface="DFKai-SB"/>
                        </a:rPr>
                        <a:t>Ａ＞Ｂ</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50"/>
                        </a:spcBef>
                      </a:pPr>
                      <a:endParaRPr sz="10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697992">
                <a:tc>
                  <a:txBody>
                    <a:bodyPr/>
                    <a:lstStyle/>
                    <a:p>
                      <a:pPr marL="100330">
                        <a:lnSpc>
                          <a:spcPct val="100000"/>
                        </a:lnSpc>
                        <a:spcBef>
                          <a:spcPts val="225"/>
                        </a:spcBef>
                      </a:pPr>
                      <a:r>
                        <a:rPr sz="1000" spc="5" dirty="0">
                          <a:latin typeface="DFKai-SB"/>
                          <a:cs typeface="DFKai-SB"/>
                        </a:rPr>
                        <a:t>志同道合</a:t>
                      </a:r>
                      <a:endParaRPr sz="1000">
                        <a:latin typeface="DFKai-SB"/>
                        <a:cs typeface="DFKai-SB"/>
                      </a:endParaRPr>
                    </a:p>
                    <a:p>
                      <a:pPr marL="227965" marR="86360" indent="-128270">
                        <a:lnSpc>
                          <a:spcPct val="150000"/>
                        </a:lnSpc>
                      </a:pPr>
                      <a:r>
                        <a:rPr sz="1000" dirty="0">
                          <a:latin typeface="DFKai-SB"/>
                          <a:cs typeface="DFKai-SB"/>
                        </a:rPr>
                        <a:t>Ａ＝Ｂ或  </a:t>
                      </a:r>
                      <a:r>
                        <a:rPr sz="1000" spc="5" dirty="0">
                          <a:latin typeface="DFKai-SB"/>
                          <a:cs typeface="DFKai-SB"/>
                        </a:rPr>
                        <a:t>接近</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12192">
                      <a:solidFill>
                        <a:srgbClr val="000000"/>
                      </a:solidFill>
                      <a:prstDash val="solid"/>
                    </a:lnB>
                    <a:solidFill>
                      <a:srgbClr val="DBE5F1"/>
                    </a:solidFill>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55"/>
                        </a:spcBef>
                      </a:pPr>
                      <a:endParaRPr sz="16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pPr>
                        <a:lnSpc>
                          <a:spcPct val="100000"/>
                        </a:lnSpc>
                        <a:spcBef>
                          <a:spcPts val="55"/>
                        </a:spcBef>
                      </a:pPr>
                      <a:endParaRPr sz="16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DBE5F1"/>
                    </a:solidFill>
                  </a:tcPr>
                </a:tc>
              </a:tr>
              <a:tr h="515105">
                <a:tc>
                  <a:txBody>
                    <a:bodyPr/>
                    <a:lstStyle/>
                    <a:p>
                      <a:pPr>
                        <a:lnSpc>
                          <a:spcPct val="100000"/>
                        </a:lnSpc>
                        <a:spcBef>
                          <a:spcPts val="35"/>
                        </a:spcBef>
                      </a:pPr>
                      <a:endParaRPr sz="1100">
                        <a:latin typeface="Times New Roman"/>
                        <a:cs typeface="Times New Roman"/>
                      </a:endParaRPr>
                    </a:p>
                    <a:p>
                      <a:pPr marR="86360" algn="r">
                        <a:lnSpc>
                          <a:spcPct val="100000"/>
                        </a:lnSpc>
                        <a:spcBef>
                          <a:spcPts val="5"/>
                        </a:spcBef>
                      </a:pPr>
                      <a:r>
                        <a:rPr sz="1000" dirty="0">
                          <a:latin typeface="DFKai-SB"/>
                          <a:cs typeface="DFKai-SB"/>
                        </a:rPr>
                        <a:t>理想強項</a:t>
                      </a:r>
                      <a:endParaRPr sz="1000">
                        <a:latin typeface="DFKai-SB"/>
                        <a:cs typeface="DFKai-SB"/>
                      </a:endParaRPr>
                    </a:p>
                  </a:txBody>
                  <a:tcPr marL="0" marR="0" marT="0" marB="0">
                    <a:lnL w="6108">
                      <a:solidFill>
                        <a:srgbClr val="000000"/>
                      </a:solidFill>
                      <a:prstDash val="solid"/>
                    </a:lnL>
                    <a:lnR w="18287">
                      <a:solidFill>
                        <a:srgbClr val="000000"/>
                      </a:solidFill>
                      <a:prstDash val="solid"/>
                    </a:lnR>
                    <a:lnT w="12192">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18287">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0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algn="ctr">
                        <a:lnSpc>
                          <a:spcPct val="100000"/>
                        </a:lnSpc>
                      </a:pPr>
                      <a:r>
                        <a:rPr sz="1200" dirty="0">
                          <a:latin typeface="DFKai-SB"/>
                          <a:cs typeface="DFKai-SB"/>
                        </a:rPr>
                        <a:t>V</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a:lnSpc>
                          <a:spcPct val="100000"/>
                        </a:lnSpc>
                        <a:spcBef>
                          <a:spcPts val="25"/>
                        </a:spcBef>
                      </a:pPr>
                      <a:endParaRPr sz="1000">
                        <a:latin typeface="Times New Roman"/>
                        <a:cs typeface="Times New Roman"/>
                      </a:endParaRPr>
                    </a:p>
                    <a:p>
                      <a:pPr marL="149225">
                        <a:lnSpc>
                          <a:spcPct val="100000"/>
                        </a:lnSpc>
                      </a:pPr>
                      <a:r>
                        <a:rPr sz="1200" dirty="0">
                          <a:latin typeface="DFKai-SB"/>
                          <a:cs typeface="DFKai-SB"/>
                        </a:rPr>
                        <a:t>V</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2783840"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附件二之一</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*低年級版本*系統改版前</a:t>
            </a:r>
            <a:r>
              <a:rPr sz="1400" b="1" spc="-370" dirty="0">
                <a:latin typeface="DFKai-SB"/>
                <a:cs typeface="DFKai-SB"/>
              </a:rPr>
              <a:t> </a:t>
            </a:r>
            <a:r>
              <a:rPr sz="1400" b="1" spc="-10" dirty="0">
                <a:latin typeface="DFKai-SB"/>
                <a:cs typeface="DFKai-SB"/>
              </a:rPr>
              <a:t>48</a:t>
            </a:r>
            <a:r>
              <a:rPr sz="1400" b="1" spc="-370" dirty="0">
                <a:latin typeface="DFKai-SB"/>
                <a:cs typeface="DFKai-SB"/>
              </a:rPr>
              <a:t> </a:t>
            </a:r>
            <a:r>
              <a:rPr sz="1400" b="1" spc="-5" dirty="0">
                <a:latin typeface="DFKai-SB"/>
                <a:cs typeface="DFKai-SB"/>
              </a:rPr>
              <a:t>項目用</a:t>
            </a:r>
            <a:endParaRPr sz="1400">
              <a:latin typeface="DFKai-SB"/>
              <a:cs typeface="DFKai-SB"/>
            </a:endParaRPr>
          </a:p>
        </p:txBody>
      </p:sp>
      <p:graphicFrame>
        <p:nvGraphicFramePr>
          <p:cNvPr id="3" name="object 3"/>
          <p:cNvGraphicFramePr>
            <a:graphicFrameLocks noGrp="1"/>
          </p:cNvGraphicFramePr>
          <p:nvPr/>
        </p:nvGraphicFramePr>
        <p:xfrm>
          <a:off x="1057655" y="1828799"/>
          <a:ext cx="5294375" cy="7495024"/>
        </p:xfrm>
        <a:graphic>
          <a:graphicData uri="http://schemas.openxmlformats.org/drawingml/2006/table">
            <a:tbl>
              <a:tblPr firstRow="1" bandRow="1">
                <a:tableStyleId>{2D5ABB26-0587-4C30-8999-92F81FD0307C}</a:tableStyleId>
              </a:tblPr>
              <a:tblGrid>
                <a:gridCol w="1194816"/>
                <a:gridCol w="2965704"/>
                <a:gridCol w="1133855"/>
              </a:tblGrid>
              <a:tr h="571499">
                <a:tc gridSpan="3">
                  <a:txBody>
                    <a:bodyPr/>
                    <a:lstStyle/>
                    <a:p>
                      <a:pPr marL="347345">
                        <a:lnSpc>
                          <a:spcPct val="100000"/>
                        </a:lnSpc>
                        <a:spcBef>
                          <a:spcPts val="120"/>
                        </a:spcBef>
                      </a:pPr>
                      <a:r>
                        <a:rPr sz="2400" b="1" spc="-5" dirty="0">
                          <a:latin typeface="DFKai-SB"/>
                          <a:cs typeface="DFKai-SB"/>
                        </a:rPr>
                        <a:t>才幹優勢彙整表（對照折線圖版）</a:t>
                      </a:r>
                      <a:endParaRPr sz="2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77012">
                <a:tc gridSpan="3">
                  <a:txBody>
                    <a:bodyPr/>
                    <a:lstStyle/>
                    <a:p>
                      <a:pPr marL="57785">
                        <a:lnSpc>
                          <a:spcPct val="100000"/>
                        </a:lnSpc>
                        <a:spcBef>
                          <a:spcPts val="830"/>
                        </a:spcBef>
                      </a:pPr>
                      <a:r>
                        <a:rPr sz="1400" b="1" spc="-5" dirty="0">
                          <a:latin typeface="DFKai-SB"/>
                          <a:cs typeface="DFKai-SB"/>
                        </a:rPr>
                        <a:t>1.精熟強項技能：(</a:t>
                      </a:r>
                      <a:r>
                        <a:rPr sz="1400" spc="-5" dirty="0">
                          <a:latin typeface="DFKai-SB"/>
                          <a:cs typeface="DFKai-SB"/>
                        </a:rPr>
                        <a:t>請填入最高分的</a:t>
                      </a:r>
                      <a:r>
                        <a:rPr sz="1400" b="1" spc="-5" dirty="0">
                          <a:latin typeface="DFKai-SB"/>
                          <a:cs typeface="DFKai-SB"/>
                        </a:rPr>
                        <a:t>前五項技能名稱和分數)</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2">
                <a:tc>
                  <a:txBody>
                    <a:bodyPr/>
                    <a:lstStyle/>
                    <a:p>
                      <a:endParaRPr sz="14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1">
                      <a:solidFill>
                        <a:srgbClr val="000000"/>
                      </a:solidFill>
                      <a:prstDash val="solid"/>
                    </a:lnB>
                  </a:tcPr>
                </a:tc>
                <a:tc>
                  <a:txBody>
                    <a:bodyPr/>
                    <a:lstStyle/>
                    <a:p>
                      <a:pPr marL="935355">
                        <a:lnSpc>
                          <a:spcPct val="100000"/>
                        </a:lnSpc>
                        <a:spcBef>
                          <a:spcPts val="805"/>
                        </a:spcBef>
                      </a:pPr>
                      <a:r>
                        <a:rPr sz="1400" b="1" spc="-5" dirty="0">
                          <a:latin typeface="DFKai-SB"/>
                          <a:cs typeface="DFKai-SB"/>
                        </a:rPr>
                        <a:t>精熟水準排序</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a:txBody>
                    <a:bodyPr/>
                    <a:lstStyle/>
                    <a:p>
                      <a:pPr marL="2540" algn="ctr">
                        <a:lnSpc>
                          <a:spcPct val="100000"/>
                        </a:lnSpc>
                        <a:spcBef>
                          <a:spcPts val="805"/>
                        </a:spcBef>
                      </a:pPr>
                      <a:r>
                        <a:rPr sz="1400" b="1" spc="10" dirty="0">
                          <a:latin typeface="DFKai-SB"/>
                          <a:cs typeface="DFKai-SB"/>
                        </a:rPr>
                        <a:t>分數</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r>
              <a:tr h="473963">
                <a:tc rowSpan="5">
                  <a:txBody>
                    <a:bodyPr/>
                    <a:lstStyle/>
                    <a:p>
                      <a:pPr marL="228600">
                        <a:lnSpc>
                          <a:spcPct val="100000"/>
                        </a:lnSpc>
                        <a:spcBef>
                          <a:spcPts val="805"/>
                        </a:spcBef>
                      </a:pPr>
                      <a:r>
                        <a:rPr sz="1400" b="1" spc="5" dirty="0">
                          <a:latin typeface="DFKai-SB"/>
                          <a:cs typeface="DFKai-SB"/>
                        </a:rPr>
                        <a:t>技能項目</a:t>
                      </a:r>
                      <a:endParaRPr sz="14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c>
                  <a:txBody>
                    <a:bodyPr/>
                    <a:lstStyle/>
                    <a:p>
                      <a:endParaRPr sz="14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r>
              <a:tr h="463295">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6096">
                      <a:solidFill>
                        <a:srgbClr val="000000"/>
                      </a:solidFill>
                      <a:prstDash val="solid"/>
                    </a:lnB>
                  </a:tcPr>
                </a:tc>
                <a:tc>
                  <a:txBody>
                    <a:bodyPr/>
                    <a:lstStyle/>
                    <a:p>
                      <a:endParaRPr sz="14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6096">
                      <a:solidFill>
                        <a:srgbClr val="000000"/>
                      </a:solidFill>
                      <a:prstDash val="solid"/>
                    </a:lnB>
                  </a:tcPr>
                </a:tc>
              </a:tr>
              <a:tr h="463289">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6108">
                      <a:solidFill>
                        <a:srgbClr val="000000"/>
                      </a:solidFill>
                      <a:prstDash val="solid"/>
                    </a:lnB>
                  </a:tcPr>
                </a:tc>
                <a:tc>
                  <a:txBody>
                    <a:bodyPr/>
                    <a:lstStyle/>
                    <a:p>
                      <a:endParaRPr sz="14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6108">
                      <a:solidFill>
                        <a:srgbClr val="000000"/>
                      </a:solidFill>
                      <a:prstDash val="solid"/>
                    </a:lnB>
                  </a:tcPr>
                </a:tc>
              </a:tr>
              <a:tr h="466344">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c>
                  <a:txBody>
                    <a:bodyPr/>
                    <a:lstStyle/>
                    <a:p>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r>
              <a:tr h="473970">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27432">
                      <a:solidFill>
                        <a:srgbClr val="000000"/>
                      </a:solidFill>
                      <a:prstDash val="solid"/>
                    </a:lnB>
                  </a:tcPr>
                </a:tc>
                <a:tc>
                  <a:txBody>
                    <a:bodyPr/>
                    <a:lstStyle/>
                    <a:p>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27432">
                      <a:solidFill>
                        <a:srgbClr val="000000"/>
                      </a:solidFill>
                      <a:prstDash val="solid"/>
                    </a:lnB>
                  </a:tcPr>
                </a:tc>
              </a:tr>
              <a:tr h="419100">
                <a:tc gridSpan="3">
                  <a:txBody>
                    <a:bodyPr/>
                    <a:lstStyle/>
                    <a:p>
                      <a:pPr marL="57785">
                        <a:lnSpc>
                          <a:spcPts val="2065"/>
                        </a:lnSpc>
                      </a:pPr>
                      <a:r>
                        <a:rPr sz="1600" spc="-5" dirty="0">
                          <a:latin typeface="DFKai-SB"/>
                          <a:cs typeface="DFKai-SB"/>
                        </a:rPr>
                        <a:t>2.</a:t>
                      </a:r>
                      <a:r>
                        <a:rPr sz="1400" b="1" spc="-5" dirty="0">
                          <a:latin typeface="DFKai-SB"/>
                          <a:cs typeface="DFKai-SB"/>
                        </a:rPr>
                        <a:t>個人優勢＝</a:t>
                      </a:r>
                      <a:r>
                        <a:rPr sz="1800" b="1" spc="-5" dirty="0">
                          <a:latin typeface="DFKai-SB"/>
                          <a:cs typeface="DFKai-SB"/>
                        </a:rPr>
                        <a:t>個人</a:t>
                      </a:r>
                      <a:r>
                        <a:rPr sz="1400" b="1" spc="-5" dirty="0">
                          <a:latin typeface="DFKai-SB"/>
                          <a:cs typeface="DFKai-SB"/>
                        </a:rPr>
                        <a:t>精熟水準</a:t>
                      </a:r>
                      <a:r>
                        <a:rPr sz="1800" b="1" spc="-5" dirty="0">
                          <a:latin typeface="DFKai-SB"/>
                          <a:cs typeface="DFKai-SB"/>
                        </a:rPr>
                        <a:t>高於&gt;系所</a:t>
                      </a:r>
                      <a:r>
                        <a:rPr sz="1400" b="1" spc="-5" dirty="0">
                          <a:latin typeface="DFKai-SB"/>
                          <a:cs typeface="DFKai-SB"/>
                        </a:rPr>
                        <a:t>要求水準的技能項目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1828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19099">
                <a:tc gridSpan="3">
                  <a:txBody>
                    <a:bodyPr/>
                    <a:lstStyle/>
                    <a:p>
                      <a:pPr marL="57785">
                        <a:lnSpc>
                          <a:spcPct val="100000"/>
                        </a:lnSpc>
                        <a:spcBef>
                          <a:spcPts val="70"/>
                        </a:spcBef>
                      </a:pPr>
                      <a:r>
                        <a:rPr sz="1200" dirty="0">
                          <a:latin typeface="DFKai-SB"/>
                          <a:cs typeface="DFKai-SB"/>
                        </a:rPr>
                        <a:t>1.</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18288">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2">
                <a:tc gridSpan="3">
                  <a:txBody>
                    <a:bodyPr/>
                    <a:lstStyle/>
                    <a:p>
                      <a:pPr marL="45720">
                        <a:lnSpc>
                          <a:spcPts val="2090"/>
                        </a:lnSpc>
                      </a:pPr>
                      <a:r>
                        <a:rPr sz="1600" b="1" spc="-5" dirty="0">
                          <a:latin typeface="DFKai-SB"/>
                          <a:cs typeface="DFKai-SB"/>
                        </a:rPr>
                        <a:t>3</a:t>
                      </a:r>
                      <a:r>
                        <a:rPr sz="1400" b="1" spc="-5" dirty="0">
                          <a:latin typeface="DFKai-SB"/>
                          <a:cs typeface="DFKai-SB"/>
                        </a:rPr>
                        <a:t>.系所資源＝</a:t>
                      </a:r>
                      <a:r>
                        <a:rPr sz="1800" b="1" spc="-5" dirty="0">
                          <a:latin typeface="DFKai-SB"/>
                          <a:cs typeface="DFKai-SB"/>
                        </a:rPr>
                        <a:t>系所</a:t>
                      </a:r>
                      <a:r>
                        <a:rPr sz="1400" b="1" spc="-5" dirty="0">
                          <a:latin typeface="DFKai-SB"/>
                          <a:cs typeface="DFKai-SB"/>
                        </a:rPr>
                        <a:t>要求水準</a:t>
                      </a:r>
                      <a:r>
                        <a:rPr sz="1800" b="1" spc="-5" dirty="0">
                          <a:latin typeface="DFKai-SB"/>
                          <a:cs typeface="DFKai-SB"/>
                        </a:rPr>
                        <a:t>高於&gt;個人</a:t>
                      </a:r>
                      <a:r>
                        <a:rPr sz="1400" b="1" spc="-5" dirty="0">
                          <a:latin typeface="DFKai-SB"/>
                          <a:cs typeface="DFKai-SB"/>
                        </a:rPr>
                        <a:t>精熟水準的技能項目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7679">
                <a:tc gridSpan="3">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3672">
                <a:tc gridSpan="3">
                  <a:txBody>
                    <a:bodyPr/>
                    <a:lstStyle/>
                    <a:p>
                      <a:pPr marL="57785">
                        <a:lnSpc>
                          <a:spcPts val="2065"/>
                        </a:lnSpc>
                      </a:pPr>
                      <a:r>
                        <a:rPr sz="1600" spc="-5" dirty="0">
                          <a:latin typeface="DFKai-SB"/>
                          <a:cs typeface="DFKai-SB"/>
                        </a:rPr>
                        <a:t>4.</a:t>
                      </a:r>
                      <a:r>
                        <a:rPr sz="1400" b="1" spc="-5" dirty="0">
                          <a:latin typeface="DFKai-SB"/>
                          <a:cs typeface="DFKai-SB"/>
                        </a:rPr>
                        <a:t>志同道合＝</a:t>
                      </a:r>
                      <a:r>
                        <a:rPr sz="1800" b="1" spc="-5" dirty="0">
                          <a:latin typeface="DFKai-SB"/>
                          <a:cs typeface="DFKai-SB"/>
                        </a:rPr>
                        <a:t>系所</a:t>
                      </a:r>
                      <a:r>
                        <a:rPr sz="1400" b="1" spc="-5" dirty="0">
                          <a:latin typeface="DFKai-SB"/>
                          <a:cs typeface="DFKai-SB"/>
                        </a:rPr>
                        <a:t>要求水準</a:t>
                      </a:r>
                      <a:r>
                        <a:rPr sz="1800" b="1" spc="-5" dirty="0">
                          <a:latin typeface="DFKai-SB"/>
                          <a:cs typeface="DFKai-SB"/>
                        </a:rPr>
                        <a:t>等於=個人</a:t>
                      </a:r>
                      <a:r>
                        <a:rPr sz="1400" b="1" spc="-5" dirty="0">
                          <a:latin typeface="DFKai-SB"/>
                          <a:cs typeface="DFKai-SB"/>
                        </a:rPr>
                        <a:t>精熟水準的技能項目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0059">
                <a:tc gridSpan="3">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18287">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2148">
                <a:tc gridSpan="3">
                  <a:txBody>
                    <a:bodyPr/>
                    <a:lstStyle/>
                    <a:p>
                      <a:pPr marL="57785">
                        <a:lnSpc>
                          <a:spcPts val="2090"/>
                        </a:lnSpc>
                      </a:pPr>
                      <a:r>
                        <a:rPr sz="1600" spc="5" dirty="0">
                          <a:latin typeface="DFKai-SB"/>
                          <a:cs typeface="DFKai-SB"/>
                        </a:rPr>
                        <a:t>5. </a:t>
                      </a:r>
                      <a:r>
                        <a:rPr sz="1400" b="1" spc="-5" dirty="0">
                          <a:latin typeface="DFKai-SB"/>
                          <a:cs typeface="DFKai-SB"/>
                        </a:rPr>
                        <a:t>理想強項:</a:t>
                      </a:r>
                      <a:r>
                        <a:rPr sz="1800" b="1" spc="-5" dirty="0">
                          <a:latin typeface="DFKai-SB"/>
                          <a:cs typeface="DFKai-SB"/>
                        </a:rPr>
                        <a:t>理想水準&gt;=4</a:t>
                      </a:r>
                      <a:r>
                        <a:rPr sz="1800" b="1" spc="-515" dirty="0">
                          <a:latin typeface="DFKai-SB"/>
                          <a:cs typeface="DFKai-SB"/>
                        </a:rPr>
                        <a:t> </a:t>
                      </a:r>
                      <a:r>
                        <a:rPr sz="1400" b="1" spc="-5" dirty="0">
                          <a:latin typeface="DFKai-SB"/>
                          <a:cs typeface="DFKai-SB"/>
                        </a:rPr>
                        <a:t>的項目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18287">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1">
                <a:tc gridSpan="3">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3320415"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70" dirty="0">
                <a:latin typeface="DFKai-SB"/>
                <a:cs typeface="DFKai-SB"/>
              </a:rPr>
              <a:t> </a:t>
            </a:r>
            <a:r>
              <a:rPr sz="1400" b="1" spc="-10" dirty="0">
                <a:latin typeface="DFKai-SB"/>
                <a:cs typeface="DFKai-SB"/>
              </a:rPr>
              <a:t>3</a:t>
            </a:r>
            <a:r>
              <a:rPr sz="1400" b="1" spc="-370" dirty="0">
                <a:latin typeface="DFKai-SB"/>
                <a:cs typeface="DFKai-SB"/>
              </a:rPr>
              <a:t> </a:t>
            </a:r>
            <a:r>
              <a:rPr sz="1400" b="1" spc="-10" dirty="0">
                <a:latin typeface="DFKai-SB"/>
                <a:cs typeface="DFKai-SB"/>
              </a:rPr>
              <a:t>附件</a:t>
            </a:r>
            <a:r>
              <a:rPr sz="1400" b="1" spc="-370" dirty="0">
                <a:latin typeface="DFKai-SB"/>
                <a:cs typeface="DFKai-SB"/>
              </a:rPr>
              <a:t> </a:t>
            </a:r>
            <a:r>
              <a:rPr sz="1400" b="1" spc="-10" dirty="0">
                <a:latin typeface="DFKai-SB"/>
                <a:cs typeface="DFKai-SB"/>
              </a:rPr>
              <a:t>2</a:t>
            </a:r>
            <a:r>
              <a:rPr sz="1400" b="1" spc="-370" dirty="0">
                <a:latin typeface="DFKai-SB"/>
                <a:cs typeface="DFKai-SB"/>
              </a:rPr>
              <a:t> </a:t>
            </a:r>
            <a:r>
              <a:rPr sz="1400" b="1" spc="-5" dirty="0">
                <a:latin typeface="DFKai-SB"/>
                <a:cs typeface="DFKai-SB"/>
              </a:rPr>
              <a:t>二之一</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*低年級版本*系統改版前</a:t>
            </a:r>
            <a:r>
              <a:rPr sz="1400" b="1" spc="-375" dirty="0">
                <a:latin typeface="DFKai-SB"/>
                <a:cs typeface="DFKai-SB"/>
              </a:rPr>
              <a:t> </a:t>
            </a:r>
            <a:r>
              <a:rPr sz="1400" b="1" spc="-10" dirty="0">
                <a:latin typeface="DFKai-SB"/>
                <a:cs typeface="DFKai-SB"/>
              </a:rPr>
              <a:t>48</a:t>
            </a:r>
            <a:r>
              <a:rPr sz="1400" b="1" spc="-375" dirty="0">
                <a:latin typeface="DFKai-SB"/>
                <a:cs typeface="DFKai-SB"/>
              </a:rPr>
              <a:t> </a:t>
            </a:r>
            <a:r>
              <a:rPr sz="1400" b="1" dirty="0">
                <a:latin typeface="DFKai-SB"/>
                <a:cs typeface="DFKai-SB"/>
              </a:rPr>
              <a:t>項目用(範例)</a:t>
            </a:r>
            <a:endParaRPr sz="1400">
              <a:latin typeface="DFKai-SB"/>
              <a:cs typeface="DFKai-SB"/>
            </a:endParaRPr>
          </a:p>
        </p:txBody>
      </p:sp>
      <p:graphicFrame>
        <p:nvGraphicFramePr>
          <p:cNvPr id="3" name="object 3"/>
          <p:cNvGraphicFramePr>
            <a:graphicFrameLocks noGrp="1"/>
          </p:cNvGraphicFramePr>
          <p:nvPr/>
        </p:nvGraphicFramePr>
        <p:xfrm>
          <a:off x="1057655" y="1828799"/>
          <a:ext cx="5294375" cy="7434065"/>
        </p:xfrm>
        <a:graphic>
          <a:graphicData uri="http://schemas.openxmlformats.org/drawingml/2006/table">
            <a:tbl>
              <a:tblPr firstRow="1" bandRow="1">
                <a:tableStyleId>{2D5ABB26-0587-4C30-8999-92F81FD0307C}</a:tableStyleId>
              </a:tblPr>
              <a:tblGrid>
                <a:gridCol w="1194816"/>
                <a:gridCol w="2965704"/>
                <a:gridCol w="1133855"/>
              </a:tblGrid>
              <a:tr h="571499">
                <a:tc gridSpan="3">
                  <a:txBody>
                    <a:bodyPr/>
                    <a:lstStyle/>
                    <a:p>
                      <a:pPr marL="347345">
                        <a:lnSpc>
                          <a:spcPct val="100000"/>
                        </a:lnSpc>
                        <a:spcBef>
                          <a:spcPts val="120"/>
                        </a:spcBef>
                      </a:pPr>
                      <a:r>
                        <a:rPr sz="2400" b="1" spc="-5" dirty="0">
                          <a:latin typeface="DFKai-SB"/>
                          <a:cs typeface="DFKai-SB"/>
                        </a:rPr>
                        <a:t>才幹優勢彙整表（對照折線圖版）</a:t>
                      </a:r>
                      <a:endParaRPr sz="2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77012">
                <a:tc gridSpan="3">
                  <a:txBody>
                    <a:bodyPr/>
                    <a:lstStyle/>
                    <a:p>
                      <a:pPr marL="57785">
                        <a:lnSpc>
                          <a:spcPct val="100000"/>
                        </a:lnSpc>
                        <a:spcBef>
                          <a:spcPts val="830"/>
                        </a:spcBef>
                      </a:pPr>
                      <a:r>
                        <a:rPr sz="1400" b="1" spc="-5" dirty="0">
                          <a:latin typeface="DFKai-SB"/>
                          <a:cs typeface="DFKai-SB"/>
                        </a:rPr>
                        <a:t>1.精熟強項技能：(</a:t>
                      </a:r>
                      <a:r>
                        <a:rPr sz="1400" spc="-5" dirty="0">
                          <a:latin typeface="DFKai-SB"/>
                          <a:cs typeface="DFKai-SB"/>
                        </a:rPr>
                        <a:t>請填入最高分的</a:t>
                      </a:r>
                      <a:r>
                        <a:rPr sz="1400" b="1" spc="-5" dirty="0">
                          <a:latin typeface="DFKai-SB"/>
                          <a:cs typeface="DFKai-SB"/>
                        </a:rPr>
                        <a:t>前五項技能名稱和分數)</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2">
                <a:tc>
                  <a:txBody>
                    <a:bodyPr/>
                    <a:lstStyle/>
                    <a:p>
                      <a:endParaRPr sz="14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1">
                      <a:solidFill>
                        <a:srgbClr val="000000"/>
                      </a:solidFill>
                      <a:prstDash val="solid"/>
                    </a:lnB>
                  </a:tcPr>
                </a:tc>
                <a:tc>
                  <a:txBody>
                    <a:bodyPr/>
                    <a:lstStyle/>
                    <a:p>
                      <a:pPr marL="935355">
                        <a:lnSpc>
                          <a:spcPct val="100000"/>
                        </a:lnSpc>
                        <a:spcBef>
                          <a:spcPts val="805"/>
                        </a:spcBef>
                      </a:pPr>
                      <a:r>
                        <a:rPr sz="1400" b="1" spc="-5" dirty="0">
                          <a:latin typeface="DFKai-SB"/>
                          <a:cs typeface="DFKai-SB"/>
                        </a:rPr>
                        <a:t>精熟水準排序</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a:txBody>
                    <a:bodyPr/>
                    <a:lstStyle/>
                    <a:p>
                      <a:pPr marL="2540" algn="ctr">
                        <a:lnSpc>
                          <a:spcPct val="100000"/>
                        </a:lnSpc>
                        <a:spcBef>
                          <a:spcPts val="805"/>
                        </a:spcBef>
                      </a:pPr>
                      <a:r>
                        <a:rPr sz="1400" b="1" spc="10" dirty="0">
                          <a:latin typeface="DFKai-SB"/>
                          <a:cs typeface="DFKai-SB"/>
                        </a:rPr>
                        <a:t>分數</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r>
              <a:tr h="473963">
                <a:tc rowSpan="5">
                  <a:txBody>
                    <a:bodyPr/>
                    <a:lstStyle/>
                    <a:p>
                      <a:pPr marL="228600">
                        <a:lnSpc>
                          <a:spcPct val="100000"/>
                        </a:lnSpc>
                        <a:spcBef>
                          <a:spcPts val="805"/>
                        </a:spcBef>
                      </a:pPr>
                      <a:r>
                        <a:rPr sz="1400" b="1" spc="5" dirty="0">
                          <a:latin typeface="DFKai-SB"/>
                          <a:cs typeface="DFKai-SB"/>
                        </a:rPr>
                        <a:t>技能項目</a:t>
                      </a:r>
                      <a:endParaRPr sz="14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ct val="100000"/>
                        </a:lnSpc>
                        <a:spcBef>
                          <a:spcPts val="805"/>
                        </a:spcBef>
                      </a:pPr>
                      <a:r>
                        <a:rPr sz="1400" spc="-5" dirty="0">
                          <a:latin typeface="DFKai-SB"/>
                          <a:cs typeface="DFKai-SB"/>
                        </a:rPr>
                        <a:t>1.覺察與理解他人</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c>
                  <a:txBody>
                    <a:bodyPr/>
                    <a:lstStyle/>
                    <a:p>
                      <a:pPr algn="ctr">
                        <a:lnSpc>
                          <a:spcPct val="100000"/>
                        </a:lnSpc>
                        <a:spcBef>
                          <a:spcPts val="805"/>
                        </a:spcBef>
                      </a:pPr>
                      <a:r>
                        <a:rPr sz="1400" dirty="0">
                          <a:latin typeface="DFKai-SB"/>
                          <a:cs typeface="DFKai-SB"/>
                        </a:rPr>
                        <a:t>4</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r>
              <a:tr h="463295">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ct val="100000"/>
                        </a:lnSpc>
                        <a:spcBef>
                          <a:spcPts val="805"/>
                        </a:spcBef>
                      </a:pPr>
                      <a:r>
                        <a:rPr sz="1400" spc="-5" dirty="0">
                          <a:latin typeface="DFKai-SB"/>
                          <a:cs typeface="DFKai-SB"/>
                        </a:rPr>
                        <a:t>2.策略性學習</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6096">
                      <a:solidFill>
                        <a:srgbClr val="000000"/>
                      </a:solidFill>
                      <a:prstDash val="solid"/>
                    </a:lnB>
                  </a:tcPr>
                </a:tc>
                <a:tc>
                  <a:txBody>
                    <a:bodyPr/>
                    <a:lstStyle/>
                    <a:p>
                      <a:pPr algn="ctr">
                        <a:lnSpc>
                          <a:spcPct val="100000"/>
                        </a:lnSpc>
                        <a:spcBef>
                          <a:spcPts val="805"/>
                        </a:spcBef>
                      </a:pPr>
                      <a:r>
                        <a:rPr sz="1400" dirty="0">
                          <a:latin typeface="DFKai-SB"/>
                          <a:cs typeface="DFKai-SB"/>
                        </a:rPr>
                        <a:t>4</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6096">
                      <a:solidFill>
                        <a:srgbClr val="000000"/>
                      </a:solidFill>
                      <a:prstDash val="solid"/>
                    </a:lnB>
                  </a:tcPr>
                </a:tc>
              </a:tr>
              <a:tr h="463289">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ct val="100000"/>
                        </a:lnSpc>
                        <a:spcBef>
                          <a:spcPts val="805"/>
                        </a:spcBef>
                      </a:pPr>
                      <a:r>
                        <a:rPr sz="1400" spc="-5" dirty="0">
                          <a:latin typeface="DFKai-SB"/>
                          <a:cs typeface="DFKai-SB"/>
                        </a:rPr>
                        <a:t>3.規劃執行細節</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6108">
                      <a:solidFill>
                        <a:srgbClr val="000000"/>
                      </a:solidFill>
                      <a:prstDash val="solid"/>
                    </a:lnB>
                  </a:tcPr>
                </a:tc>
                <a:tc>
                  <a:txBody>
                    <a:bodyPr/>
                    <a:lstStyle/>
                    <a:p>
                      <a:pPr algn="ctr">
                        <a:lnSpc>
                          <a:spcPct val="100000"/>
                        </a:lnSpc>
                        <a:spcBef>
                          <a:spcPts val="805"/>
                        </a:spcBef>
                      </a:pPr>
                      <a:r>
                        <a:rPr sz="1400" dirty="0">
                          <a:latin typeface="DFKai-SB"/>
                          <a:cs typeface="DFKai-SB"/>
                        </a:rPr>
                        <a:t>4</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6108">
                      <a:solidFill>
                        <a:srgbClr val="000000"/>
                      </a:solidFill>
                      <a:prstDash val="solid"/>
                    </a:lnB>
                  </a:tcPr>
                </a:tc>
              </a:tr>
              <a:tr h="466344">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ct val="100000"/>
                        </a:lnSpc>
                        <a:spcBef>
                          <a:spcPts val="830"/>
                        </a:spcBef>
                      </a:pPr>
                      <a:r>
                        <a:rPr sz="1400" spc="-5" dirty="0">
                          <a:latin typeface="DFKai-SB"/>
                          <a:cs typeface="DFKai-SB"/>
                        </a:rPr>
                        <a:t>4.</a:t>
                      </a:r>
                      <a:r>
                        <a:rPr sz="1400" spc="-100" dirty="0">
                          <a:latin typeface="DFKai-SB"/>
                          <a:cs typeface="DFKai-SB"/>
                        </a:rPr>
                        <a:t> </a:t>
                      </a:r>
                      <a:r>
                        <a:rPr sz="1400" spc="-5" dirty="0">
                          <a:latin typeface="DFKai-SB"/>
                          <a:cs typeface="DFKai-SB"/>
                        </a:rPr>
                        <a:t>影響他人</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c>
                  <a:txBody>
                    <a:bodyPr/>
                    <a:lstStyle/>
                    <a:p>
                      <a:pPr algn="ctr">
                        <a:lnSpc>
                          <a:spcPct val="100000"/>
                        </a:lnSpc>
                        <a:spcBef>
                          <a:spcPts val="830"/>
                        </a:spcBef>
                      </a:pPr>
                      <a:r>
                        <a:rPr sz="1400" dirty="0">
                          <a:latin typeface="DFKai-SB"/>
                          <a:cs typeface="DFKai-SB"/>
                        </a:rPr>
                        <a:t>3</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r>
              <a:tr h="473970">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ct val="100000"/>
                        </a:lnSpc>
                        <a:spcBef>
                          <a:spcPts val="805"/>
                        </a:spcBef>
                      </a:pPr>
                      <a:r>
                        <a:rPr sz="1400" spc="-5" dirty="0">
                          <a:latin typeface="DFKai-SB"/>
                          <a:cs typeface="DFKai-SB"/>
                        </a:rPr>
                        <a:t>5.管理人力資源</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27432">
                      <a:solidFill>
                        <a:srgbClr val="000000"/>
                      </a:solidFill>
                      <a:prstDash val="solid"/>
                    </a:lnB>
                  </a:tcPr>
                </a:tc>
                <a:tc>
                  <a:txBody>
                    <a:bodyPr/>
                    <a:lstStyle/>
                    <a:p>
                      <a:pPr algn="ctr">
                        <a:lnSpc>
                          <a:spcPct val="100000"/>
                        </a:lnSpc>
                        <a:spcBef>
                          <a:spcPts val="805"/>
                        </a:spcBef>
                      </a:pPr>
                      <a:r>
                        <a:rPr sz="1400" dirty="0">
                          <a:latin typeface="DFKai-SB"/>
                          <a:cs typeface="DFKai-SB"/>
                        </a:rPr>
                        <a:t>3</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27432">
                      <a:solidFill>
                        <a:srgbClr val="000000"/>
                      </a:solidFill>
                      <a:prstDash val="solid"/>
                    </a:lnB>
                  </a:tcPr>
                </a:tc>
              </a:tr>
              <a:tr h="419100">
                <a:tc gridSpan="3">
                  <a:txBody>
                    <a:bodyPr/>
                    <a:lstStyle/>
                    <a:p>
                      <a:pPr marL="57785">
                        <a:lnSpc>
                          <a:spcPts val="2065"/>
                        </a:lnSpc>
                      </a:pPr>
                      <a:r>
                        <a:rPr sz="1600" spc="-5" dirty="0">
                          <a:latin typeface="DFKai-SB"/>
                          <a:cs typeface="DFKai-SB"/>
                        </a:rPr>
                        <a:t>2.</a:t>
                      </a:r>
                      <a:r>
                        <a:rPr sz="1400" b="1" spc="-5" dirty="0">
                          <a:latin typeface="DFKai-SB"/>
                          <a:cs typeface="DFKai-SB"/>
                        </a:rPr>
                        <a:t>個人優勢＝</a:t>
                      </a:r>
                      <a:r>
                        <a:rPr sz="1800" b="1" spc="-5" dirty="0">
                          <a:latin typeface="DFKai-SB"/>
                          <a:cs typeface="DFKai-SB"/>
                        </a:rPr>
                        <a:t>個人</a:t>
                      </a:r>
                      <a:r>
                        <a:rPr sz="1400" b="1" spc="-5" dirty="0">
                          <a:latin typeface="DFKai-SB"/>
                          <a:cs typeface="DFKai-SB"/>
                        </a:rPr>
                        <a:t>精熟水準</a:t>
                      </a:r>
                      <a:r>
                        <a:rPr sz="1800" b="1" spc="-5" dirty="0">
                          <a:latin typeface="DFKai-SB"/>
                          <a:cs typeface="DFKai-SB"/>
                        </a:rPr>
                        <a:t>高於&gt;系所</a:t>
                      </a:r>
                      <a:r>
                        <a:rPr sz="1400" b="1" spc="-5" dirty="0">
                          <a:latin typeface="DFKai-SB"/>
                          <a:cs typeface="DFKai-SB"/>
                        </a:rPr>
                        <a:t>要求水準的技能項目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1828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19099">
                <a:tc gridSpan="3">
                  <a:txBody>
                    <a:bodyPr/>
                    <a:lstStyle/>
                    <a:p>
                      <a:pPr marL="57785">
                        <a:lnSpc>
                          <a:spcPct val="100000"/>
                        </a:lnSpc>
                        <a:spcBef>
                          <a:spcPts val="70"/>
                        </a:spcBef>
                      </a:pPr>
                      <a:r>
                        <a:rPr sz="1200" dirty="0">
                          <a:latin typeface="DFKai-SB"/>
                          <a:cs typeface="DFKai-SB"/>
                        </a:rPr>
                        <a:t>(1)策略性學習(２)</a:t>
                      </a:r>
                      <a:r>
                        <a:rPr sz="1200" spc="-100" dirty="0">
                          <a:latin typeface="DFKai-SB"/>
                          <a:cs typeface="DFKai-SB"/>
                        </a:rPr>
                        <a:t> </a:t>
                      </a:r>
                      <a:r>
                        <a:rPr sz="1200" dirty="0">
                          <a:latin typeface="DFKai-SB"/>
                          <a:cs typeface="DFKai-SB"/>
                        </a:rPr>
                        <a:t>覺察與理解他人(3)調解分歧衝突</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18288">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2">
                <a:tc gridSpan="3">
                  <a:txBody>
                    <a:bodyPr/>
                    <a:lstStyle/>
                    <a:p>
                      <a:pPr marL="45720">
                        <a:lnSpc>
                          <a:spcPts val="2090"/>
                        </a:lnSpc>
                      </a:pPr>
                      <a:r>
                        <a:rPr sz="1600" b="1" spc="-5" dirty="0">
                          <a:latin typeface="DFKai-SB"/>
                          <a:cs typeface="DFKai-SB"/>
                        </a:rPr>
                        <a:t>3</a:t>
                      </a:r>
                      <a:r>
                        <a:rPr sz="1400" b="1" spc="-5" dirty="0">
                          <a:latin typeface="DFKai-SB"/>
                          <a:cs typeface="DFKai-SB"/>
                        </a:rPr>
                        <a:t>.系所資源＝</a:t>
                      </a:r>
                      <a:r>
                        <a:rPr sz="1800" b="1" spc="-5" dirty="0">
                          <a:latin typeface="DFKai-SB"/>
                          <a:cs typeface="DFKai-SB"/>
                        </a:rPr>
                        <a:t>系所</a:t>
                      </a:r>
                      <a:r>
                        <a:rPr sz="1400" b="1" spc="-5" dirty="0">
                          <a:latin typeface="DFKai-SB"/>
                          <a:cs typeface="DFKai-SB"/>
                        </a:rPr>
                        <a:t>要求水準</a:t>
                      </a:r>
                      <a:r>
                        <a:rPr sz="1800" b="1" spc="-5" dirty="0">
                          <a:latin typeface="DFKai-SB"/>
                          <a:cs typeface="DFKai-SB"/>
                        </a:rPr>
                        <a:t>高於&gt;個人</a:t>
                      </a:r>
                      <a:r>
                        <a:rPr sz="1400" b="1" spc="-5" dirty="0">
                          <a:latin typeface="DFKai-SB"/>
                          <a:cs typeface="DFKai-SB"/>
                        </a:rPr>
                        <a:t>精熟水準的技能項目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7679">
                <a:tc gridSpan="3">
                  <a:txBody>
                    <a:bodyPr/>
                    <a:lstStyle/>
                    <a:p>
                      <a:pPr marL="57785">
                        <a:lnSpc>
                          <a:spcPct val="100000"/>
                        </a:lnSpc>
                        <a:spcBef>
                          <a:spcPts val="830"/>
                        </a:spcBef>
                      </a:pPr>
                      <a:r>
                        <a:rPr sz="1400" b="1" dirty="0">
                          <a:latin typeface="DFKai-SB"/>
                          <a:cs typeface="DFKai-SB"/>
                        </a:rPr>
                        <a:t>(</a:t>
                      </a:r>
                      <a:r>
                        <a:rPr sz="1200" dirty="0">
                          <a:latin typeface="DFKai-SB"/>
                          <a:cs typeface="DFKai-SB"/>
                        </a:rPr>
                        <a:t>1)積極學習與應用(2)作業分析(3)撰寫程式</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3672">
                <a:tc gridSpan="3">
                  <a:txBody>
                    <a:bodyPr/>
                    <a:lstStyle/>
                    <a:p>
                      <a:pPr marL="57785">
                        <a:lnSpc>
                          <a:spcPts val="2065"/>
                        </a:lnSpc>
                      </a:pPr>
                      <a:r>
                        <a:rPr sz="1600" spc="-5" dirty="0">
                          <a:latin typeface="DFKai-SB"/>
                          <a:cs typeface="DFKai-SB"/>
                        </a:rPr>
                        <a:t>4.</a:t>
                      </a:r>
                      <a:r>
                        <a:rPr sz="1400" b="1" spc="-5" dirty="0">
                          <a:latin typeface="DFKai-SB"/>
                          <a:cs typeface="DFKai-SB"/>
                        </a:rPr>
                        <a:t>志同道合＝</a:t>
                      </a:r>
                      <a:r>
                        <a:rPr sz="1800" b="1" spc="-5" dirty="0">
                          <a:latin typeface="DFKai-SB"/>
                          <a:cs typeface="DFKai-SB"/>
                        </a:rPr>
                        <a:t>系所</a:t>
                      </a:r>
                      <a:r>
                        <a:rPr sz="1400" b="1" spc="-5" dirty="0">
                          <a:latin typeface="DFKai-SB"/>
                          <a:cs typeface="DFKai-SB"/>
                        </a:rPr>
                        <a:t>要求水準</a:t>
                      </a:r>
                      <a:r>
                        <a:rPr sz="1800" b="1" spc="-5" dirty="0">
                          <a:latin typeface="DFKai-SB"/>
                          <a:cs typeface="DFKai-SB"/>
                        </a:rPr>
                        <a:t>等於=個人</a:t>
                      </a:r>
                      <a:r>
                        <a:rPr sz="1400" b="1" spc="-5" dirty="0">
                          <a:latin typeface="DFKai-SB"/>
                          <a:cs typeface="DFKai-SB"/>
                        </a:rPr>
                        <a:t>精熟水準的技能項目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19100">
                <a:tc gridSpan="3">
                  <a:txBody>
                    <a:bodyPr/>
                    <a:lstStyle/>
                    <a:p>
                      <a:pPr marL="57785">
                        <a:lnSpc>
                          <a:spcPts val="1370"/>
                        </a:lnSpc>
                      </a:pPr>
                      <a:r>
                        <a:rPr sz="1200" dirty="0">
                          <a:latin typeface="DFKai-SB"/>
                          <a:cs typeface="DFKai-SB"/>
                        </a:rPr>
                        <a:t>(1)閱讀理解(2)口語理解(3)批判性思考</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18287">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2148">
                <a:tc gridSpan="3">
                  <a:txBody>
                    <a:bodyPr/>
                    <a:lstStyle/>
                    <a:p>
                      <a:pPr marL="57785">
                        <a:lnSpc>
                          <a:spcPts val="2090"/>
                        </a:lnSpc>
                      </a:pPr>
                      <a:r>
                        <a:rPr sz="1600" spc="5" dirty="0">
                          <a:latin typeface="DFKai-SB"/>
                          <a:cs typeface="DFKai-SB"/>
                        </a:rPr>
                        <a:t>5. </a:t>
                      </a:r>
                      <a:r>
                        <a:rPr sz="1400" b="1" spc="-5" dirty="0">
                          <a:latin typeface="DFKai-SB"/>
                          <a:cs typeface="DFKai-SB"/>
                        </a:rPr>
                        <a:t>理想強項:</a:t>
                      </a:r>
                      <a:r>
                        <a:rPr sz="1800" b="1" spc="-5" dirty="0">
                          <a:latin typeface="DFKai-SB"/>
                          <a:cs typeface="DFKai-SB"/>
                        </a:rPr>
                        <a:t>理想水準&gt;=4</a:t>
                      </a:r>
                      <a:r>
                        <a:rPr sz="1800" b="1" spc="-515" dirty="0">
                          <a:latin typeface="DFKai-SB"/>
                          <a:cs typeface="DFKai-SB"/>
                        </a:rPr>
                        <a:t> </a:t>
                      </a:r>
                      <a:r>
                        <a:rPr sz="1400" b="1" spc="-5" dirty="0">
                          <a:latin typeface="DFKai-SB"/>
                          <a:cs typeface="DFKai-SB"/>
                        </a:rPr>
                        <a:t>的項目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18287">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1">
                <a:tc gridSpan="3">
                  <a:txBody>
                    <a:bodyPr/>
                    <a:lstStyle/>
                    <a:p>
                      <a:pPr marL="57785">
                        <a:lnSpc>
                          <a:spcPct val="100000"/>
                        </a:lnSpc>
                        <a:spcBef>
                          <a:spcPts val="70"/>
                        </a:spcBef>
                      </a:pPr>
                      <a:r>
                        <a:rPr sz="1200" dirty="0">
                          <a:latin typeface="DFKai-SB"/>
                          <a:cs typeface="DFKai-SB"/>
                        </a:rPr>
                        <a:t>(1)口語理解(2)批判性思考(3)覺察與理解他人</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2610485"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附件二之二</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*高年級版本*系統改版前</a:t>
            </a:r>
            <a:r>
              <a:rPr sz="1400" b="1" spc="-375" dirty="0">
                <a:latin typeface="DFKai-SB"/>
                <a:cs typeface="DFKai-SB"/>
              </a:rPr>
              <a:t> </a:t>
            </a:r>
            <a:r>
              <a:rPr sz="1400" b="1" spc="-10" dirty="0">
                <a:latin typeface="DFKai-SB"/>
                <a:cs typeface="DFKai-SB"/>
              </a:rPr>
              <a:t>48</a:t>
            </a:r>
            <a:r>
              <a:rPr sz="1400" b="1" spc="-375" dirty="0">
                <a:latin typeface="DFKai-SB"/>
                <a:cs typeface="DFKai-SB"/>
              </a:rPr>
              <a:t> </a:t>
            </a:r>
            <a:r>
              <a:rPr sz="1400" b="1" spc="10" dirty="0">
                <a:latin typeface="DFKai-SB"/>
                <a:cs typeface="DFKai-SB"/>
              </a:rPr>
              <a:t>項用</a:t>
            </a:r>
            <a:endParaRPr sz="1400">
              <a:latin typeface="DFKai-SB"/>
              <a:cs typeface="DFKai-SB"/>
            </a:endParaRPr>
          </a:p>
        </p:txBody>
      </p:sp>
      <p:graphicFrame>
        <p:nvGraphicFramePr>
          <p:cNvPr id="3" name="object 3"/>
          <p:cNvGraphicFramePr>
            <a:graphicFrameLocks noGrp="1"/>
          </p:cNvGraphicFramePr>
          <p:nvPr/>
        </p:nvGraphicFramePr>
        <p:xfrm>
          <a:off x="1057655" y="1828799"/>
          <a:ext cx="5294375" cy="6443467"/>
        </p:xfrm>
        <a:graphic>
          <a:graphicData uri="http://schemas.openxmlformats.org/drawingml/2006/table">
            <a:tbl>
              <a:tblPr firstRow="1" bandRow="1">
                <a:tableStyleId>{2D5ABB26-0587-4C30-8999-92F81FD0307C}</a:tableStyleId>
              </a:tblPr>
              <a:tblGrid>
                <a:gridCol w="1307592"/>
                <a:gridCol w="2907791"/>
                <a:gridCol w="1078992"/>
              </a:tblGrid>
              <a:tr h="483101">
                <a:tc gridSpan="3">
                  <a:txBody>
                    <a:bodyPr/>
                    <a:lstStyle/>
                    <a:p>
                      <a:pPr marL="347345">
                        <a:lnSpc>
                          <a:spcPct val="100000"/>
                        </a:lnSpc>
                        <a:spcBef>
                          <a:spcPts val="120"/>
                        </a:spcBef>
                      </a:pPr>
                      <a:r>
                        <a:rPr sz="2400" b="1" spc="-5" dirty="0">
                          <a:latin typeface="DFKai-SB"/>
                          <a:cs typeface="DFKai-SB"/>
                        </a:rPr>
                        <a:t>才幹優勢彙整表（對照折線圖版）</a:t>
                      </a:r>
                      <a:endParaRPr sz="2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10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0066">
                <a:tc gridSpan="3">
                  <a:txBody>
                    <a:bodyPr/>
                    <a:lstStyle/>
                    <a:p>
                      <a:pPr marL="57785">
                        <a:lnSpc>
                          <a:spcPct val="100000"/>
                        </a:lnSpc>
                        <a:spcBef>
                          <a:spcPts val="805"/>
                        </a:spcBef>
                      </a:pPr>
                      <a:r>
                        <a:rPr sz="1400" b="1" spc="-10" dirty="0">
                          <a:latin typeface="DFKai-SB"/>
                          <a:cs typeface="DFKai-SB"/>
                        </a:rPr>
                        <a:t>1.</a:t>
                      </a:r>
                      <a:r>
                        <a:rPr sz="1400" b="1" spc="-5" dirty="0">
                          <a:latin typeface="DFKai-SB"/>
                          <a:cs typeface="DFKai-SB"/>
                        </a:rPr>
                        <a:t> 強項技能：(</a:t>
                      </a:r>
                      <a:r>
                        <a:rPr sz="1400" spc="-5" dirty="0">
                          <a:latin typeface="DFKai-SB"/>
                          <a:cs typeface="DFKai-SB"/>
                        </a:rPr>
                        <a:t>請填入最高分的</a:t>
                      </a:r>
                      <a:r>
                        <a:rPr sz="1400" b="1" spc="-5" dirty="0">
                          <a:latin typeface="DFKai-SB"/>
                          <a:cs typeface="DFKai-SB"/>
                        </a:rPr>
                        <a:t>前五項技能名稱和分數)</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7680">
                <a:tc>
                  <a:txBody>
                    <a:bodyPr/>
                    <a:lstStyle/>
                    <a:p>
                      <a:endParaRPr sz="14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1">
                      <a:solidFill>
                        <a:srgbClr val="000000"/>
                      </a:solidFill>
                      <a:prstDash val="solid"/>
                    </a:lnB>
                  </a:tcPr>
                </a:tc>
                <a:tc>
                  <a:txBody>
                    <a:bodyPr/>
                    <a:lstStyle/>
                    <a:p>
                      <a:pPr marL="752475">
                        <a:lnSpc>
                          <a:spcPct val="100000"/>
                        </a:lnSpc>
                        <a:spcBef>
                          <a:spcPts val="575"/>
                        </a:spcBef>
                      </a:pPr>
                      <a:r>
                        <a:rPr sz="1800" b="1" spc="-5" dirty="0">
                          <a:latin typeface="DFKai-SB"/>
                          <a:cs typeface="DFKai-SB"/>
                        </a:rPr>
                        <a:t>精熟水準排序</a:t>
                      </a:r>
                      <a:endParaRPr sz="18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a:txBody>
                    <a:bodyPr/>
                    <a:lstStyle/>
                    <a:p>
                      <a:pPr marL="298450">
                        <a:lnSpc>
                          <a:spcPct val="100000"/>
                        </a:lnSpc>
                        <a:spcBef>
                          <a:spcPts val="575"/>
                        </a:spcBef>
                      </a:pPr>
                      <a:r>
                        <a:rPr sz="1800" b="1" spc="-5" dirty="0">
                          <a:latin typeface="DFKai-SB"/>
                          <a:cs typeface="DFKai-SB"/>
                        </a:rPr>
                        <a:t>分數</a:t>
                      </a:r>
                      <a:endParaRPr sz="18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r>
              <a:tr h="245363">
                <a:tc rowSpan="5">
                  <a:txBody>
                    <a:bodyPr/>
                    <a:lstStyle/>
                    <a:p>
                      <a:pPr marL="182880">
                        <a:lnSpc>
                          <a:spcPct val="100000"/>
                        </a:lnSpc>
                        <a:spcBef>
                          <a:spcPts val="550"/>
                        </a:spcBef>
                      </a:pPr>
                      <a:r>
                        <a:rPr sz="1800" b="1" spc="-5" dirty="0">
                          <a:latin typeface="DFKai-SB"/>
                          <a:cs typeface="DFKai-SB"/>
                        </a:rPr>
                        <a:t>技能項目</a:t>
                      </a:r>
                      <a:endParaRPr sz="18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8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c>
                  <a:txBody>
                    <a:bodyPr/>
                    <a:lstStyle/>
                    <a:p>
                      <a:endParaRPr sz="18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6096">
                      <a:solidFill>
                        <a:srgbClr val="000000"/>
                      </a:solidFill>
                      <a:prstDash val="solid"/>
                    </a:lnB>
                  </a:tcPr>
                </a:tc>
              </a:tr>
              <a:tr h="234696">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8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6096">
                      <a:solidFill>
                        <a:srgbClr val="000000"/>
                      </a:solidFill>
                      <a:prstDash val="solid"/>
                    </a:lnB>
                  </a:tcPr>
                </a:tc>
                <a:tc>
                  <a:txBody>
                    <a:bodyPr/>
                    <a:lstStyle/>
                    <a:p>
                      <a:endParaRPr sz="18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6096">
                      <a:solidFill>
                        <a:srgbClr val="000000"/>
                      </a:solidFill>
                      <a:prstDash val="solid"/>
                    </a:lnB>
                  </a:tcPr>
                </a:tc>
              </a:tr>
              <a:tr h="234689">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8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6108">
                      <a:solidFill>
                        <a:srgbClr val="000000"/>
                      </a:solidFill>
                      <a:prstDash val="solid"/>
                    </a:lnB>
                  </a:tcPr>
                </a:tc>
                <a:tc>
                  <a:txBody>
                    <a:bodyPr/>
                    <a:lstStyle/>
                    <a:p>
                      <a:endParaRPr sz="18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6108">
                      <a:solidFill>
                        <a:srgbClr val="000000"/>
                      </a:solidFill>
                      <a:prstDash val="solid"/>
                    </a:lnB>
                  </a:tcPr>
                </a:tc>
              </a:tr>
              <a:tr h="234702">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8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6096">
                      <a:solidFill>
                        <a:srgbClr val="000000"/>
                      </a:solidFill>
                      <a:prstDash val="solid"/>
                    </a:lnB>
                  </a:tcPr>
                </a:tc>
                <a:tc>
                  <a:txBody>
                    <a:bodyPr/>
                    <a:lstStyle/>
                    <a:p>
                      <a:endParaRPr sz="18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6096">
                      <a:solidFill>
                        <a:srgbClr val="000000"/>
                      </a:solidFill>
                      <a:prstDash val="solid"/>
                    </a:lnB>
                  </a:tcPr>
                </a:tc>
              </a:tr>
              <a:tr h="248412">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endParaRPr sz="1800">
                        <a:latin typeface="DFKai-SB"/>
                        <a:cs typeface="DFKai-SB"/>
                      </a:endParaRPr>
                    </a:p>
                  </a:txBody>
                  <a:tcPr marL="0" marR="0" marT="0" marB="0">
                    <a:lnL w="27431">
                      <a:solidFill>
                        <a:srgbClr val="000000"/>
                      </a:solidFill>
                      <a:prstDash val="solid"/>
                    </a:lnL>
                    <a:lnR w="27432">
                      <a:solidFill>
                        <a:srgbClr val="000000"/>
                      </a:solidFill>
                      <a:prstDash val="solid"/>
                    </a:lnR>
                    <a:lnT w="6096">
                      <a:solidFill>
                        <a:srgbClr val="000000"/>
                      </a:solidFill>
                      <a:prstDash val="solid"/>
                    </a:lnT>
                    <a:lnB w="27432">
                      <a:solidFill>
                        <a:srgbClr val="000000"/>
                      </a:solidFill>
                      <a:prstDash val="solid"/>
                    </a:lnB>
                  </a:tcPr>
                </a:tc>
                <a:tc>
                  <a:txBody>
                    <a:bodyPr/>
                    <a:lstStyle/>
                    <a:p>
                      <a:endParaRPr sz="1800">
                        <a:latin typeface="DFKai-SB"/>
                        <a:cs typeface="DFKai-SB"/>
                      </a:endParaRPr>
                    </a:p>
                  </a:txBody>
                  <a:tcPr marL="0" marR="0" marT="0" marB="0">
                    <a:lnL w="27432">
                      <a:solidFill>
                        <a:srgbClr val="000000"/>
                      </a:solidFill>
                      <a:prstDash val="solid"/>
                    </a:lnL>
                    <a:lnR w="27432">
                      <a:solidFill>
                        <a:srgbClr val="000000"/>
                      </a:solidFill>
                      <a:prstDash val="solid"/>
                    </a:lnR>
                    <a:lnT w="6096">
                      <a:solidFill>
                        <a:srgbClr val="000000"/>
                      </a:solidFill>
                      <a:prstDash val="solid"/>
                    </a:lnT>
                    <a:lnB w="27432">
                      <a:solidFill>
                        <a:srgbClr val="000000"/>
                      </a:solidFill>
                      <a:prstDash val="solid"/>
                    </a:lnB>
                  </a:tcPr>
                </a:tc>
              </a:tr>
              <a:tr h="419100">
                <a:tc gridSpan="3">
                  <a:txBody>
                    <a:bodyPr/>
                    <a:lstStyle/>
                    <a:p>
                      <a:pPr marL="57785">
                        <a:lnSpc>
                          <a:spcPts val="2065"/>
                        </a:lnSpc>
                      </a:pPr>
                      <a:r>
                        <a:rPr sz="1600" spc="-5" dirty="0">
                          <a:latin typeface="DFKai-SB"/>
                          <a:cs typeface="DFKai-SB"/>
                        </a:rPr>
                        <a:t>2.</a:t>
                      </a:r>
                      <a:r>
                        <a:rPr sz="1400" b="1" spc="-5" dirty="0">
                          <a:latin typeface="DFKai-SB"/>
                          <a:cs typeface="DFKai-SB"/>
                        </a:rPr>
                        <a:t>個人優勢＝</a:t>
                      </a:r>
                      <a:r>
                        <a:rPr sz="1800" b="1" spc="-5" dirty="0">
                          <a:latin typeface="DFKai-SB"/>
                          <a:cs typeface="DFKai-SB"/>
                        </a:rPr>
                        <a:t>理想職業</a:t>
                      </a:r>
                      <a:r>
                        <a:rPr sz="1400" b="1" spc="-5" dirty="0">
                          <a:latin typeface="DFKai-SB"/>
                          <a:cs typeface="DFKai-SB"/>
                        </a:rPr>
                        <a:t>要求水準低於</a:t>
                      </a:r>
                      <a:r>
                        <a:rPr sz="1800" b="1" spc="-5" dirty="0">
                          <a:latin typeface="DFKai-SB"/>
                          <a:cs typeface="DFKai-SB"/>
                        </a:rPr>
                        <a:t>&lt;個人</a:t>
                      </a:r>
                      <a:r>
                        <a:rPr sz="1300" b="1" spc="-5" dirty="0">
                          <a:latin typeface="DFKai-SB"/>
                          <a:cs typeface="DFKai-SB"/>
                        </a:rPr>
                        <a:t>精熟水準的技能項目</a:t>
                      </a:r>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1828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19100">
                <a:tc gridSpan="3">
                  <a:txBody>
                    <a:bodyPr/>
                    <a:lstStyle/>
                    <a:p>
                      <a:endParaRPr sz="1300">
                        <a:latin typeface="DFKai-SB"/>
                        <a:cs typeface="DFKai-SB"/>
                      </a:endParaRPr>
                    </a:p>
                  </a:txBody>
                  <a:tcPr marL="0" marR="0" marT="0" marB="0">
                    <a:lnL w="27431">
                      <a:solidFill>
                        <a:srgbClr val="000000"/>
                      </a:solidFill>
                      <a:prstDash val="solid"/>
                    </a:lnL>
                    <a:lnR w="27432">
                      <a:solidFill>
                        <a:srgbClr val="000000"/>
                      </a:solidFill>
                      <a:prstDash val="solid"/>
                    </a:lnR>
                    <a:lnT w="18288">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1">
                <a:tc gridSpan="3">
                  <a:txBody>
                    <a:bodyPr/>
                    <a:lstStyle/>
                    <a:p>
                      <a:pPr marL="54610">
                        <a:lnSpc>
                          <a:spcPts val="2090"/>
                        </a:lnSpc>
                      </a:pPr>
                      <a:r>
                        <a:rPr sz="1400" b="1" spc="-5" dirty="0">
                          <a:latin typeface="DFKai-SB"/>
                          <a:cs typeface="DFKai-SB"/>
                        </a:rPr>
                        <a:t>3.職業資源＝</a:t>
                      </a:r>
                      <a:r>
                        <a:rPr sz="1800" b="1" spc="-5" dirty="0">
                          <a:latin typeface="DFKai-SB"/>
                          <a:cs typeface="DFKai-SB"/>
                        </a:rPr>
                        <a:t>理想職業</a:t>
                      </a:r>
                      <a:r>
                        <a:rPr sz="1400" b="1" spc="-5" dirty="0">
                          <a:latin typeface="DFKai-SB"/>
                          <a:cs typeface="DFKai-SB"/>
                        </a:rPr>
                        <a:t>要求水準高於&gt;</a:t>
                      </a:r>
                      <a:r>
                        <a:rPr sz="1800" b="1" spc="-5" dirty="0">
                          <a:latin typeface="DFKai-SB"/>
                          <a:cs typeface="DFKai-SB"/>
                        </a:rPr>
                        <a:t>個人</a:t>
                      </a:r>
                      <a:r>
                        <a:rPr sz="1300" b="1" spc="-5" dirty="0">
                          <a:latin typeface="DFKai-SB"/>
                          <a:cs typeface="DFKai-SB"/>
                        </a:rPr>
                        <a:t>精熟水準的技能項目</a:t>
                      </a:r>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7679">
                <a:tc gridSpan="3">
                  <a:txBody>
                    <a:bodyPr/>
                    <a:lstStyle/>
                    <a:p>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3672">
                <a:tc gridSpan="3">
                  <a:txBody>
                    <a:bodyPr/>
                    <a:lstStyle/>
                    <a:p>
                      <a:pPr marL="57785">
                        <a:lnSpc>
                          <a:spcPts val="2065"/>
                        </a:lnSpc>
                      </a:pPr>
                      <a:r>
                        <a:rPr sz="1600" spc="-5" dirty="0">
                          <a:latin typeface="DFKai-SB"/>
                          <a:cs typeface="DFKai-SB"/>
                        </a:rPr>
                        <a:t>4.</a:t>
                      </a:r>
                      <a:r>
                        <a:rPr sz="1400" b="1" spc="-5" dirty="0">
                          <a:latin typeface="DFKai-SB"/>
                          <a:cs typeface="DFKai-SB"/>
                        </a:rPr>
                        <a:t>志同道合:</a:t>
                      </a:r>
                      <a:r>
                        <a:rPr sz="1800" b="1" spc="-5" dirty="0">
                          <a:latin typeface="DFKai-SB"/>
                          <a:cs typeface="DFKai-SB"/>
                        </a:rPr>
                        <a:t>理想職業</a:t>
                      </a:r>
                      <a:r>
                        <a:rPr sz="1400" b="1" spc="-5" dirty="0">
                          <a:latin typeface="DFKai-SB"/>
                          <a:cs typeface="DFKai-SB"/>
                        </a:rPr>
                        <a:t>要求水準等於</a:t>
                      </a:r>
                      <a:r>
                        <a:rPr sz="1800" b="1" spc="-5" dirty="0">
                          <a:latin typeface="DFKai-SB"/>
                          <a:cs typeface="DFKai-SB"/>
                        </a:rPr>
                        <a:t>=個人</a:t>
                      </a:r>
                      <a:r>
                        <a:rPr sz="1300" b="1" spc="-5" dirty="0">
                          <a:latin typeface="DFKai-SB"/>
                          <a:cs typeface="DFKai-SB"/>
                        </a:rPr>
                        <a:t>精熟水準的技能項目</a:t>
                      </a:r>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0060">
                <a:tc gridSpan="3">
                  <a:txBody>
                    <a:bodyPr/>
                    <a:lstStyle/>
                    <a:p>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1828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0059">
                <a:tc gridSpan="3">
                  <a:txBody>
                    <a:bodyPr/>
                    <a:lstStyle/>
                    <a:p>
                      <a:pPr marL="57785">
                        <a:lnSpc>
                          <a:spcPct val="100000"/>
                        </a:lnSpc>
                        <a:spcBef>
                          <a:spcPts val="400"/>
                        </a:spcBef>
                      </a:pPr>
                      <a:r>
                        <a:rPr sz="1600" spc="5" dirty="0">
                          <a:latin typeface="DFKai-SB"/>
                          <a:cs typeface="DFKai-SB"/>
                        </a:rPr>
                        <a:t>5. </a:t>
                      </a:r>
                      <a:r>
                        <a:rPr sz="1400" b="1" spc="-5" dirty="0">
                          <a:latin typeface="DFKai-SB"/>
                          <a:cs typeface="DFKai-SB"/>
                        </a:rPr>
                        <a:t>理想強</a:t>
                      </a:r>
                      <a:r>
                        <a:rPr sz="1800" b="1" spc="-5" dirty="0">
                          <a:latin typeface="DFKai-SB"/>
                          <a:cs typeface="DFKai-SB"/>
                        </a:rPr>
                        <a:t>項理想水準&gt;</a:t>
                      </a:r>
                      <a:r>
                        <a:rPr sz="2000" b="1" spc="-5" dirty="0">
                          <a:latin typeface="DFKai-SB"/>
                          <a:cs typeface="DFKai-SB"/>
                        </a:rPr>
                        <a:t>=4</a:t>
                      </a:r>
                      <a:r>
                        <a:rPr sz="2000" b="1" spc="-565" dirty="0">
                          <a:latin typeface="DFKai-SB"/>
                          <a:cs typeface="DFKai-SB"/>
                        </a:rPr>
                        <a:t> </a:t>
                      </a:r>
                      <a:r>
                        <a:rPr sz="1400" b="1" spc="-5" dirty="0">
                          <a:latin typeface="DFKai-SB"/>
                          <a:cs typeface="DFKai-SB"/>
                        </a:rPr>
                        <a:t>的項目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18288">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6719">
                <a:tc gridSpan="3">
                  <a:txBody>
                    <a:bodyPr/>
                    <a:lstStyle/>
                    <a:p>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3140710"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85" dirty="0">
                <a:latin typeface="DFKai-SB"/>
                <a:cs typeface="DFKai-SB"/>
              </a:rPr>
              <a:t> </a:t>
            </a:r>
            <a:r>
              <a:rPr sz="1400" b="1" spc="-10" dirty="0">
                <a:latin typeface="DFKai-SB"/>
                <a:cs typeface="DFKai-SB"/>
              </a:rPr>
              <a:t>3</a:t>
            </a:r>
            <a:r>
              <a:rPr sz="1400" b="1" spc="-385" dirty="0">
                <a:latin typeface="DFKai-SB"/>
                <a:cs typeface="DFKai-SB"/>
              </a:rPr>
              <a:t> </a:t>
            </a:r>
            <a:r>
              <a:rPr sz="1400" b="1" spc="-5" dirty="0">
                <a:latin typeface="DFKai-SB"/>
                <a:cs typeface="DFKai-SB"/>
              </a:rPr>
              <a:t>附件二之二</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*高年級版本*系統改版前</a:t>
            </a:r>
            <a:r>
              <a:rPr sz="1400" b="1" spc="-365" dirty="0">
                <a:latin typeface="DFKai-SB"/>
                <a:cs typeface="DFKai-SB"/>
              </a:rPr>
              <a:t> </a:t>
            </a:r>
            <a:r>
              <a:rPr sz="1400" b="1" spc="-10" dirty="0">
                <a:latin typeface="DFKai-SB"/>
                <a:cs typeface="DFKai-SB"/>
              </a:rPr>
              <a:t>48</a:t>
            </a:r>
            <a:r>
              <a:rPr sz="1400" b="1" spc="-365" dirty="0">
                <a:latin typeface="DFKai-SB"/>
                <a:cs typeface="DFKai-SB"/>
              </a:rPr>
              <a:t> </a:t>
            </a:r>
            <a:r>
              <a:rPr sz="1400" b="1" spc="-5" dirty="0">
                <a:latin typeface="DFKai-SB"/>
                <a:cs typeface="DFKai-SB"/>
              </a:rPr>
              <a:t>項用(範例)</a:t>
            </a:r>
            <a:endParaRPr sz="1400">
              <a:latin typeface="DFKai-SB"/>
              <a:cs typeface="DFKai-SB"/>
            </a:endParaRPr>
          </a:p>
        </p:txBody>
      </p:sp>
      <p:graphicFrame>
        <p:nvGraphicFramePr>
          <p:cNvPr id="3" name="object 3"/>
          <p:cNvGraphicFramePr>
            <a:graphicFrameLocks noGrp="1"/>
          </p:cNvGraphicFramePr>
          <p:nvPr/>
        </p:nvGraphicFramePr>
        <p:xfrm>
          <a:off x="1057655" y="1828799"/>
          <a:ext cx="5294375" cy="6056371"/>
        </p:xfrm>
        <a:graphic>
          <a:graphicData uri="http://schemas.openxmlformats.org/drawingml/2006/table">
            <a:tbl>
              <a:tblPr firstRow="1" bandRow="1">
                <a:tableStyleId>{2D5ABB26-0587-4C30-8999-92F81FD0307C}</a:tableStyleId>
              </a:tblPr>
              <a:tblGrid>
                <a:gridCol w="1307592"/>
                <a:gridCol w="2907791"/>
                <a:gridCol w="1078992"/>
              </a:tblGrid>
              <a:tr h="483101">
                <a:tc gridSpan="3">
                  <a:txBody>
                    <a:bodyPr/>
                    <a:lstStyle/>
                    <a:p>
                      <a:pPr marL="347345">
                        <a:lnSpc>
                          <a:spcPct val="100000"/>
                        </a:lnSpc>
                        <a:spcBef>
                          <a:spcPts val="120"/>
                        </a:spcBef>
                      </a:pPr>
                      <a:r>
                        <a:rPr sz="2400" b="1" spc="-5" dirty="0">
                          <a:latin typeface="DFKai-SB"/>
                          <a:cs typeface="DFKai-SB"/>
                        </a:rPr>
                        <a:t>才幹優勢彙整表（對照折線圖版）</a:t>
                      </a:r>
                      <a:endParaRPr sz="2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10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0066">
                <a:tc gridSpan="3">
                  <a:txBody>
                    <a:bodyPr/>
                    <a:lstStyle/>
                    <a:p>
                      <a:pPr marL="57785">
                        <a:lnSpc>
                          <a:spcPct val="100000"/>
                        </a:lnSpc>
                        <a:spcBef>
                          <a:spcPts val="70"/>
                        </a:spcBef>
                      </a:pPr>
                      <a:r>
                        <a:rPr sz="1200" b="1" spc="-5" dirty="0">
                          <a:latin typeface="DFKai-SB"/>
                          <a:cs typeface="DFKai-SB"/>
                        </a:rPr>
                        <a:t>1.</a:t>
                      </a:r>
                      <a:r>
                        <a:rPr sz="1200" b="1" spc="15" dirty="0">
                          <a:latin typeface="DFKai-SB"/>
                          <a:cs typeface="DFKai-SB"/>
                        </a:rPr>
                        <a:t> </a:t>
                      </a:r>
                      <a:r>
                        <a:rPr sz="1200" b="1" spc="-5" dirty="0">
                          <a:latin typeface="DFKai-SB"/>
                          <a:cs typeface="DFKai-SB"/>
                        </a:rPr>
                        <a:t>強項技能：(</a:t>
                      </a:r>
                      <a:r>
                        <a:rPr sz="1200" spc="-5" dirty="0">
                          <a:latin typeface="DFKai-SB"/>
                          <a:cs typeface="DFKai-SB"/>
                        </a:rPr>
                        <a:t>請填入最高分的</a:t>
                      </a:r>
                      <a:r>
                        <a:rPr sz="1200" b="1" spc="-5" dirty="0">
                          <a:latin typeface="DFKai-SB"/>
                          <a:cs typeface="DFKai-SB"/>
                        </a:rPr>
                        <a:t>前五項技能名稱和分數)</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259080">
                <a:tc>
                  <a:txBody>
                    <a:bodyPr/>
                    <a:lstStyle/>
                    <a:p>
                      <a:endParaRPr sz="12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1">
                      <a:solidFill>
                        <a:srgbClr val="000000"/>
                      </a:solidFill>
                      <a:prstDash val="solid"/>
                    </a:lnB>
                  </a:tcPr>
                </a:tc>
                <a:tc>
                  <a:txBody>
                    <a:bodyPr/>
                    <a:lstStyle/>
                    <a:p>
                      <a:pPr algn="ctr">
                        <a:lnSpc>
                          <a:spcPct val="100000"/>
                        </a:lnSpc>
                        <a:spcBef>
                          <a:spcPts val="95"/>
                        </a:spcBef>
                      </a:pPr>
                      <a:r>
                        <a:rPr sz="1200" b="1" spc="-5" dirty="0">
                          <a:latin typeface="DFKai-SB"/>
                          <a:cs typeface="DFKai-SB"/>
                        </a:rPr>
                        <a:t>精熟水準排序</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a:txBody>
                    <a:bodyPr/>
                    <a:lstStyle/>
                    <a:p>
                      <a:pPr marL="2540" algn="ctr">
                        <a:lnSpc>
                          <a:spcPct val="100000"/>
                        </a:lnSpc>
                        <a:spcBef>
                          <a:spcPts val="95"/>
                        </a:spcBef>
                      </a:pPr>
                      <a:r>
                        <a:rPr sz="1200" b="1" spc="-5" dirty="0">
                          <a:latin typeface="DFKai-SB"/>
                          <a:cs typeface="DFKai-SB"/>
                        </a:rPr>
                        <a:t>分數</a:t>
                      </a:r>
                      <a:endParaRPr sz="12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r>
              <a:tr h="248405">
                <a:tc rowSpan="5">
                  <a:txBody>
                    <a:bodyPr/>
                    <a:lstStyle/>
                    <a:p>
                      <a:pPr marL="57785">
                        <a:lnSpc>
                          <a:spcPct val="100000"/>
                        </a:lnSpc>
                        <a:spcBef>
                          <a:spcPts val="70"/>
                        </a:spcBef>
                      </a:pPr>
                      <a:r>
                        <a:rPr sz="1200" b="1" spc="-5" dirty="0">
                          <a:latin typeface="DFKai-SB"/>
                          <a:cs typeface="DFKai-SB"/>
                        </a:rPr>
                        <a:t>技能項目</a:t>
                      </a:r>
                      <a:endParaRPr sz="1200">
                        <a:latin typeface="DFKai-SB"/>
                        <a:cs typeface="DFKai-SB"/>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ts val="1575"/>
                        </a:lnSpc>
                      </a:pPr>
                      <a:r>
                        <a:rPr sz="1400" spc="-5" dirty="0">
                          <a:latin typeface="DFKai-SB"/>
                          <a:cs typeface="DFKai-SB"/>
                        </a:rPr>
                        <a:t>1.察覺與理解他人</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6108">
                      <a:solidFill>
                        <a:srgbClr val="000000"/>
                      </a:solidFill>
                      <a:prstDash val="solid"/>
                    </a:lnB>
                  </a:tcPr>
                </a:tc>
                <a:tc>
                  <a:txBody>
                    <a:bodyPr/>
                    <a:lstStyle/>
                    <a:p>
                      <a:pPr marL="6350" algn="ctr">
                        <a:lnSpc>
                          <a:spcPts val="1575"/>
                        </a:lnSpc>
                      </a:pPr>
                      <a:r>
                        <a:rPr sz="1400" dirty="0">
                          <a:latin typeface="DFKai-SB"/>
                          <a:cs typeface="DFKai-SB"/>
                        </a:rPr>
                        <a:t>4</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27431">
                      <a:solidFill>
                        <a:srgbClr val="000000"/>
                      </a:solidFill>
                      <a:prstDash val="solid"/>
                    </a:lnT>
                    <a:lnB w="6108">
                      <a:solidFill>
                        <a:srgbClr val="000000"/>
                      </a:solidFill>
                      <a:prstDash val="solid"/>
                    </a:lnB>
                  </a:tcPr>
                </a:tc>
              </a:tr>
              <a:tr h="237743">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ts val="1575"/>
                        </a:lnSpc>
                      </a:pPr>
                      <a:r>
                        <a:rPr sz="1400" spc="-5" dirty="0">
                          <a:latin typeface="DFKai-SB"/>
                          <a:cs typeface="DFKai-SB"/>
                        </a:rPr>
                        <a:t>2.策略性學習</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c>
                  <a:txBody>
                    <a:bodyPr/>
                    <a:lstStyle/>
                    <a:p>
                      <a:pPr marL="5715" algn="ctr">
                        <a:lnSpc>
                          <a:spcPts val="1575"/>
                        </a:lnSpc>
                      </a:pPr>
                      <a:r>
                        <a:rPr sz="1400" dirty="0">
                          <a:latin typeface="DFKai-SB"/>
                          <a:cs typeface="DFKai-SB"/>
                        </a:rPr>
                        <a:t>4</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r>
              <a:tr h="237744">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ts val="1575"/>
                        </a:lnSpc>
                      </a:pPr>
                      <a:r>
                        <a:rPr sz="1400" spc="-5" dirty="0">
                          <a:latin typeface="DFKai-SB"/>
                          <a:cs typeface="DFKai-SB"/>
                        </a:rPr>
                        <a:t>3.規劃執行細節</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c>
                  <a:txBody>
                    <a:bodyPr/>
                    <a:lstStyle/>
                    <a:p>
                      <a:pPr marL="5715" algn="ctr">
                        <a:lnSpc>
                          <a:spcPts val="1575"/>
                        </a:lnSpc>
                      </a:pPr>
                      <a:r>
                        <a:rPr sz="1400" dirty="0">
                          <a:latin typeface="DFKai-SB"/>
                          <a:cs typeface="DFKai-SB"/>
                        </a:rPr>
                        <a:t>4</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r>
              <a:tr h="237744">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ts val="1575"/>
                        </a:lnSpc>
                      </a:pPr>
                      <a:r>
                        <a:rPr sz="1400" spc="-5" dirty="0">
                          <a:latin typeface="DFKai-SB"/>
                          <a:cs typeface="DFKai-SB"/>
                        </a:rPr>
                        <a:t>4.影響他人</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c>
                  <a:txBody>
                    <a:bodyPr/>
                    <a:lstStyle/>
                    <a:p>
                      <a:pPr marL="5715" algn="ctr">
                        <a:lnSpc>
                          <a:spcPts val="1575"/>
                        </a:lnSpc>
                      </a:pPr>
                      <a:r>
                        <a:rPr sz="1400" dirty="0">
                          <a:latin typeface="DFKai-SB"/>
                          <a:cs typeface="DFKai-SB"/>
                        </a:rPr>
                        <a:t>3</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6108">
                      <a:solidFill>
                        <a:srgbClr val="000000"/>
                      </a:solidFill>
                      <a:prstDash val="solid"/>
                    </a:lnB>
                  </a:tcPr>
                </a:tc>
              </a:tr>
              <a:tr h="248418">
                <a:tc vMerge="1">
                  <a:txBody>
                    <a:bodyPr/>
                    <a:lstStyle/>
                    <a:p>
                      <a:endParaRPr/>
                    </a:p>
                  </a:txBody>
                  <a:tcPr marL="0" marR="0" marT="0" marB="0">
                    <a:lnL w="27431">
                      <a:solidFill>
                        <a:srgbClr val="000000"/>
                      </a:solidFill>
                      <a:prstDash val="solid"/>
                    </a:lnL>
                    <a:lnR w="27431">
                      <a:solidFill>
                        <a:srgbClr val="000000"/>
                      </a:solidFill>
                      <a:prstDash val="solid"/>
                    </a:lnR>
                    <a:lnT w="27431">
                      <a:solidFill>
                        <a:srgbClr val="000000"/>
                      </a:solidFill>
                      <a:prstDash val="solid"/>
                    </a:lnT>
                    <a:lnB w="27432">
                      <a:solidFill>
                        <a:srgbClr val="000000"/>
                      </a:solidFill>
                      <a:prstDash val="solid"/>
                    </a:lnB>
                  </a:tcPr>
                </a:tc>
                <a:tc>
                  <a:txBody>
                    <a:bodyPr/>
                    <a:lstStyle/>
                    <a:p>
                      <a:pPr marL="54610">
                        <a:lnSpc>
                          <a:spcPts val="1575"/>
                        </a:lnSpc>
                      </a:pPr>
                      <a:r>
                        <a:rPr sz="1400" spc="-5" dirty="0">
                          <a:latin typeface="DFKai-SB"/>
                          <a:cs typeface="DFKai-SB"/>
                        </a:rPr>
                        <a:t>5.管理人力資源</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6108">
                      <a:solidFill>
                        <a:srgbClr val="000000"/>
                      </a:solidFill>
                      <a:prstDash val="solid"/>
                    </a:lnT>
                    <a:lnB w="27432">
                      <a:solidFill>
                        <a:srgbClr val="000000"/>
                      </a:solidFill>
                      <a:prstDash val="solid"/>
                    </a:lnB>
                  </a:tcPr>
                </a:tc>
                <a:tc>
                  <a:txBody>
                    <a:bodyPr/>
                    <a:lstStyle/>
                    <a:p>
                      <a:pPr marL="5715" algn="ctr">
                        <a:lnSpc>
                          <a:spcPts val="1575"/>
                        </a:lnSpc>
                      </a:pPr>
                      <a:r>
                        <a:rPr sz="1400" dirty="0">
                          <a:latin typeface="DFKai-SB"/>
                          <a:cs typeface="DFKai-SB"/>
                        </a:rPr>
                        <a:t>3</a:t>
                      </a:r>
                      <a:endParaRPr sz="1400">
                        <a:latin typeface="DFKai-SB"/>
                        <a:cs typeface="DFKai-SB"/>
                      </a:endParaRPr>
                    </a:p>
                  </a:txBody>
                  <a:tcPr marL="0" marR="0" marT="0" marB="0">
                    <a:lnL w="27432">
                      <a:solidFill>
                        <a:srgbClr val="000000"/>
                      </a:solidFill>
                      <a:prstDash val="solid"/>
                    </a:lnL>
                    <a:lnR w="27432">
                      <a:solidFill>
                        <a:srgbClr val="000000"/>
                      </a:solidFill>
                      <a:prstDash val="solid"/>
                    </a:lnR>
                    <a:lnT w="6108">
                      <a:solidFill>
                        <a:srgbClr val="000000"/>
                      </a:solidFill>
                      <a:prstDash val="solid"/>
                    </a:lnT>
                    <a:lnB w="27432">
                      <a:solidFill>
                        <a:srgbClr val="000000"/>
                      </a:solidFill>
                      <a:prstDash val="solid"/>
                    </a:lnB>
                  </a:tcPr>
                </a:tc>
              </a:tr>
              <a:tr h="480060">
                <a:tc gridSpan="3">
                  <a:txBody>
                    <a:bodyPr/>
                    <a:lstStyle/>
                    <a:p>
                      <a:pPr marL="57785">
                        <a:lnSpc>
                          <a:spcPct val="100000"/>
                        </a:lnSpc>
                        <a:spcBef>
                          <a:spcPts val="550"/>
                        </a:spcBef>
                      </a:pPr>
                      <a:r>
                        <a:rPr sz="1600" spc="-5" dirty="0">
                          <a:latin typeface="DFKai-SB"/>
                          <a:cs typeface="DFKai-SB"/>
                        </a:rPr>
                        <a:t>2.</a:t>
                      </a:r>
                      <a:r>
                        <a:rPr sz="1400" b="1" spc="-5" dirty="0">
                          <a:latin typeface="DFKai-SB"/>
                          <a:cs typeface="DFKai-SB"/>
                        </a:rPr>
                        <a:t>個人優勢＝</a:t>
                      </a:r>
                      <a:r>
                        <a:rPr sz="1800" b="1" spc="-5" dirty="0">
                          <a:latin typeface="DFKai-SB"/>
                          <a:cs typeface="DFKai-SB"/>
                        </a:rPr>
                        <a:t>理想職業</a:t>
                      </a:r>
                      <a:r>
                        <a:rPr sz="1400" b="1" spc="-5" dirty="0">
                          <a:latin typeface="DFKai-SB"/>
                          <a:cs typeface="DFKai-SB"/>
                        </a:rPr>
                        <a:t>要求水準低於</a:t>
                      </a:r>
                      <a:r>
                        <a:rPr sz="1800" b="1" spc="-5" dirty="0">
                          <a:latin typeface="DFKai-SB"/>
                          <a:cs typeface="DFKai-SB"/>
                        </a:rPr>
                        <a:t>&lt;個人</a:t>
                      </a:r>
                      <a:r>
                        <a:rPr sz="1300" b="1" spc="-5" dirty="0">
                          <a:latin typeface="DFKai-SB"/>
                          <a:cs typeface="DFKai-SB"/>
                        </a:rPr>
                        <a:t>精熟水準的技能項目</a:t>
                      </a:r>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1828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2148">
                <a:tc gridSpan="3">
                  <a:txBody>
                    <a:bodyPr/>
                    <a:lstStyle/>
                    <a:p>
                      <a:pPr marL="57785">
                        <a:lnSpc>
                          <a:spcPct val="100000"/>
                        </a:lnSpc>
                        <a:spcBef>
                          <a:spcPts val="95"/>
                        </a:spcBef>
                      </a:pPr>
                      <a:r>
                        <a:rPr sz="1200" dirty="0">
                          <a:latin typeface="DFKai-SB"/>
                          <a:cs typeface="DFKai-SB"/>
                        </a:rPr>
                        <a:t>(1)策略型學習(2)覺察與理解他人(3)選用設備</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18288">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4631">
                <a:tc gridSpan="3">
                  <a:txBody>
                    <a:bodyPr/>
                    <a:lstStyle/>
                    <a:p>
                      <a:pPr marL="57785">
                        <a:lnSpc>
                          <a:spcPct val="100000"/>
                        </a:lnSpc>
                        <a:spcBef>
                          <a:spcPts val="550"/>
                        </a:spcBef>
                      </a:pPr>
                      <a:r>
                        <a:rPr sz="1200" b="1" spc="-5" dirty="0">
                          <a:latin typeface="DFKai-SB"/>
                          <a:cs typeface="DFKai-SB"/>
                        </a:rPr>
                        <a:t>3.</a:t>
                      </a:r>
                      <a:r>
                        <a:rPr sz="1400" b="1" spc="-5" dirty="0">
                          <a:latin typeface="DFKai-SB"/>
                          <a:cs typeface="DFKai-SB"/>
                        </a:rPr>
                        <a:t>職業資源＝</a:t>
                      </a:r>
                      <a:r>
                        <a:rPr sz="1800" b="1" spc="-5" dirty="0">
                          <a:latin typeface="DFKai-SB"/>
                          <a:cs typeface="DFKai-SB"/>
                        </a:rPr>
                        <a:t>理想職業</a:t>
                      </a:r>
                      <a:r>
                        <a:rPr sz="1400" b="1" spc="-5" dirty="0">
                          <a:latin typeface="DFKai-SB"/>
                          <a:cs typeface="DFKai-SB"/>
                        </a:rPr>
                        <a:t>要求水準高於&gt;</a:t>
                      </a:r>
                      <a:r>
                        <a:rPr sz="1800" b="1" spc="-5" dirty="0">
                          <a:latin typeface="DFKai-SB"/>
                          <a:cs typeface="DFKai-SB"/>
                        </a:rPr>
                        <a:t>個人</a:t>
                      </a:r>
                      <a:r>
                        <a:rPr sz="1300" b="1" spc="-5" dirty="0">
                          <a:latin typeface="DFKai-SB"/>
                          <a:cs typeface="DFKai-SB"/>
                        </a:rPr>
                        <a:t>精熟水準的技能項目</a:t>
                      </a:r>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3672">
                <a:tc gridSpan="3">
                  <a:txBody>
                    <a:bodyPr/>
                    <a:lstStyle/>
                    <a:p>
                      <a:pPr marL="57785">
                        <a:lnSpc>
                          <a:spcPct val="100000"/>
                        </a:lnSpc>
                        <a:spcBef>
                          <a:spcPts val="70"/>
                        </a:spcBef>
                      </a:pPr>
                      <a:r>
                        <a:rPr sz="1200" dirty="0">
                          <a:latin typeface="DFKai-SB"/>
                          <a:cs typeface="DFKai-SB"/>
                        </a:rPr>
                        <a:t>(1)撰寫程式(2)品管分析(3)作業分析</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7679">
                <a:tc gridSpan="3">
                  <a:txBody>
                    <a:bodyPr/>
                    <a:lstStyle/>
                    <a:p>
                      <a:pPr marL="57785">
                        <a:lnSpc>
                          <a:spcPct val="100000"/>
                        </a:lnSpc>
                        <a:spcBef>
                          <a:spcPts val="575"/>
                        </a:spcBef>
                      </a:pPr>
                      <a:r>
                        <a:rPr sz="1600" spc="-5" dirty="0">
                          <a:latin typeface="DFKai-SB"/>
                          <a:cs typeface="DFKai-SB"/>
                        </a:rPr>
                        <a:t>4.</a:t>
                      </a:r>
                      <a:r>
                        <a:rPr sz="1400" b="1" spc="-5" dirty="0">
                          <a:latin typeface="DFKai-SB"/>
                          <a:cs typeface="DFKai-SB"/>
                        </a:rPr>
                        <a:t>志同道合:</a:t>
                      </a:r>
                      <a:r>
                        <a:rPr sz="1800" b="1" spc="-5" dirty="0">
                          <a:latin typeface="DFKai-SB"/>
                          <a:cs typeface="DFKai-SB"/>
                        </a:rPr>
                        <a:t>理想職業</a:t>
                      </a:r>
                      <a:r>
                        <a:rPr sz="1400" b="1" spc="-5" dirty="0">
                          <a:latin typeface="DFKai-SB"/>
                          <a:cs typeface="DFKai-SB"/>
                        </a:rPr>
                        <a:t>要求水準等於</a:t>
                      </a:r>
                      <a:r>
                        <a:rPr sz="1800" b="1" spc="-5" dirty="0">
                          <a:latin typeface="DFKai-SB"/>
                          <a:cs typeface="DFKai-SB"/>
                        </a:rPr>
                        <a:t>=個人</a:t>
                      </a:r>
                      <a:r>
                        <a:rPr sz="1300" b="1" spc="-5" dirty="0">
                          <a:latin typeface="DFKai-SB"/>
                          <a:cs typeface="DFKai-SB"/>
                        </a:rPr>
                        <a:t>精熟水準的技能項目</a:t>
                      </a:r>
                      <a:endParaRPr sz="13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19100">
                <a:tc gridSpan="3">
                  <a:txBody>
                    <a:bodyPr/>
                    <a:lstStyle/>
                    <a:p>
                      <a:pPr marL="57785">
                        <a:lnSpc>
                          <a:spcPct val="100000"/>
                        </a:lnSpc>
                        <a:spcBef>
                          <a:spcPts val="70"/>
                        </a:spcBef>
                      </a:pPr>
                      <a:r>
                        <a:rPr sz="1200" dirty="0">
                          <a:latin typeface="DFKai-SB"/>
                          <a:cs typeface="DFKai-SB"/>
                        </a:rPr>
                        <a:t>(1)閱讀理解(2)運用科學方法(3)積極學習與運用</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2">
                      <a:solidFill>
                        <a:srgbClr val="000000"/>
                      </a:solidFill>
                      <a:prstDash val="solid"/>
                    </a:lnT>
                    <a:lnB w="18288">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80060">
                <a:tc gridSpan="3">
                  <a:txBody>
                    <a:bodyPr/>
                    <a:lstStyle/>
                    <a:p>
                      <a:pPr marL="57785">
                        <a:lnSpc>
                          <a:spcPct val="100000"/>
                        </a:lnSpc>
                        <a:spcBef>
                          <a:spcPts val="550"/>
                        </a:spcBef>
                      </a:pPr>
                      <a:r>
                        <a:rPr sz="1200" dirty="0">
                          <a:latin typeface="DFKai-SB"/>
                          <a:cs typeface="DFKai-SB"/>
                        </a:rPr>
                        <a:t>5. </a:t>
                      </a:r>
                      <a:r>
                        <a:rPr sz="1400" b="1" spc="-5" dirty="0">
                          <a:latin typeface="DFKai-SB"/>
                          <a:cs typeface="DFKai-SB"/>
                        </a:rPr>
                        <a:t>理想強項</a:t>
                      </a:r>
                      <a:r>
                        <a:rPr sz="1800" b="1" spc="-5" dirty="0">
                          <a:latin typeface="DFKai-SB"/>
                          <a:cs typeface="DFKai-SB"/>
                        </a:rPr>
                        <a:t>理想水準&gt;=4</a:t>
                      </a:r>
                      <a:r>
                        <a:rPr sz="1800" b="1" spc="-495" dirty="0">
                          <a:latin typeface="DFKai-SB"/>
                          <a:cs typeface="DFKai-SB"/>
                        </a:rPr>
                        <a:t> </a:t>
                      </a:r>
                      <a:r>
                        <a:rPr sz="1400" b="1" spc="-10" dirty="0">
                          <a:latin typeface="DFKai-SB"/>
                          <a:cs typeface="DFKai-SB"/>
                        </a:rPr>
                        <a:t>的項目</a:t>
                      </a:r>
                      <a:endParaRPr sz="1400">
                        <a:latin typeface="DFKai-SB"/>
                        <a:cs typeface="DFKai-SB"/>
                      </a:endParaRPr>
                    </a:p>
                  </a:txBody>
                  <a:tcPr marL="0" marR="0" marT="0" marB="0">
                    <a:lnL w="27431">
                      <a:solidFill>
                        <a:srgbClr val="000000"/>
                      </a:solidFill>
                      <a:prstDash val="solid"/>
                    </a:lnL>
                    <a:lnR w="27432">
                      <a:solidFill>
                        <a:srgbClr val="000000"/>
                      </a:solidFill>
                      <a:prstDash val="solid"/>
                    </a:lnR>
                    <a:lnT w="18288">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426720">
                <a:tc gridSpan="3">
                  <a:txBody>
                    <a:bodyPr/>
                    <a:lstStyle/>
                    <a:p>
                      <a:pPr marL="57785">
                        <a:lnSpc>
                          <a:spcPct val="100000"/>
                        </a:lnSpc>
                        <a:spcBef>
                          <a:spcPts val="95"/>
                        </a:spcBef>
                      </a:pPr>
                      <a:r>
                        <a:rPr sz="1200" dirty="0">
                          <a:latin typeface="DFKai-SB"/>
                          <a:cs typeface="DFKai-SB"/>
                        </a:rPr>
                        <a:t>(1) 配合他人行動(2)</a:t>
                      </a:r>
                      <a:r>
                        <a:rPr sz="1200" spc="-100" dirty="0">
                          <a:latin typeface="DFKai-SB"/>
                          <a:cs typeface="DFKai-SB"/>
                        </a:rPr>
                        <a:t> </a:t>
                      </a:r>
                      <a:r>
                        <a:rPr sz="1200" dirty="0">
                          <a:latin typeface="DFKai-SB"/>
                          <a:cs typeface="DFKai-SB"/>
                        </a:rPr>
                        <a:t>影響他人(3)閱讀理解</a:t>
                      </a:r>
                      <a:endParaRPr sz="1200">
                        <a:latin typeface="DFKai-SB"/>
                        <a:cs typeface="DFKai-SB"/>
                      </a:endParaRPr>
                    </a:p>
                  </a:txBody>
                  <a:tcPr marL="0" marR="0" marT="0" marB="0">
                    <a:lnL w="27431">
                      <a:solidFill>
                        <a:srgbClr val="000000"/>
                      </a:solidFill>
                      <a:prstDash val="solid"/>
                    </a:lnL>
                    <a:lnR w="27432">
                      <a:solidFill>
                        <a:srgbClr val="000000"/>
                      </a:solidFill>
                      <a:prstDash val="solid"/>
                    </a:lnR>
                    <a:lnT w="27431">
                      <a:solidFill>
                        <a:srgbClr val="000000"/>
                      </a:solidFill>
                      <a:prstDash val="solid"/>
                    </a:lnT>
                    <a:lnB w="27431">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2961005"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附件三</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*才幹優勢彙整表（個人探索札記版）</a:t>
            </a:r>
            <a:endParaRPr sz="1400">
              <a:latin typeface="DFKai-SB"/>
              <a:cs typeface="DFKai-SB"/>
            </a:endParaRPr>
          </a:p>
        </p:txBody>
      </p:sp>
      <p:graphicFrame>
        <p:nvGraphicFramePr>
          <p:cNvPr id="3" name="object 3"/>
          <p:cNvGraphicFramePr>
            <a:graphicFrameLocks noGrp="1"/>
          </p:cNvGraphicFramePr>
          <p:nvPr/>
        </p:nvGraphicFramePr>
        <p:xfrm>
          <a:off x="1139952" y="1828787"/>
          <a:ext cx="5370569" cy="2990087"/>
        </p:xfrm>
        <a:graphic>
          <a:graphicData uri="http://schemas.openxmlformats.org/drawingml/2006/table">
            <a:tbl>
              <a:tblPr firstRow="1" bandRow="1">
                <a:tableStyleId>{2D5ABB26-0587-4C30-8999-92F81FD0307C}</a:tableStyleId>
              </a:tblPr>
              <a:tblGrid>
                <a:gridCol w="5370569"/>
              </a:tblGrid>
              <a:tr h="463302">
                <a:tc>
                  <a:txBody>
                    <a:bodyPr/>
                    <a:lstStyle/>
                    <a:p>
                      <a:pPr marL="850265">
                        <a:lnSpc>
                          <a:spcPct val="100000"/>
                        </a:lnSpc>
                        <a:spcBef>
                          <a:spcPts val="550"/>
                        </a:spcBef>
                      </a:pPr>
                      <a:r>
                        <a:rPr sz="1800" b="1" spc="-5" dirty="0">
                          <a:latin typeface="DFKai-SB"/>
                          <a:cs typeface="DFKai-SB"/>
                        </a:rPr>
                        <a:t>才幹優勢彙整表（個人探索札記版）</a:t>
                      </a:r>
                      <a:endParaRPr sz="18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463296">
                <a:tc>
                  <a:txBody>
                    <a:bodyPr/>
                    <a:lstStyle/>
                    <a:p>
                      <a:pPr marL="63500">
                        <a:lnSpc>
                          <a:spcPct val="100000"/>
                        </a:lnSpc>
                        <a:spcBef>
                          <a:spcPts val="805"/>
                        </a:spcBef>
                      </a:pPr>
                      <a:r>
                        <a:rPr sz="1400" b="1" spc="-5" dirty="0">
                          <a:latin typeface="DFKai-SB"/>
                          <a:cs typeface="DFKai-SB"/>
                        </a:rPr>
                        <a:t>個人技能優勢＝</a:t>
                      </a:r>
                      <a:r>
                        <a:rPr sz="1200" b="1" spc="-5" dirty="0">
                          <a:latin typeface="DFKai-SB"/>
                          <a:cs typeface="DFKai-SB"/>
                        </a:rPr>
                        <a:t>A</a:t>
                      </a:r>
                      <a:r>
                        <a:rPr sz="1200" b="1" spc="-295" dirty="0">
                          <a:latin typeface="DFKai-SB"/>
                          <a:cs typeface="DFKai-SB"/>
                        </a:rPr>
                        <a:t> </a:t>
                      </a:r>
                      <a:r>
                        <a:rPr sz="1200" b="1" spc="-5" dirty="0">
                          <a:latin typeface="DFKai-SB"/>
                          <a:cs typeface="DFKai-SB"/>
                        </a:rPr>
                        <a:t>理想且精熟+B</a:t>
                      </a:r>
                      <a:r>
                        <a:rPr sz="1200" b="1" spc="-295" dirty="0">
                          <a:latin typeface="DFKai-SB"/>
                          <a:cs typeface="DFKai-SB"/>
                        </a:rPr>
                        <a:t> </a:t>
                      </a:r>
                      <a:r>
                        <a:rPr sz="1200" b="1" spc="-5" dirty="0">
                          <a:latin typeface="DFKai-SB"/>
                          <a:cs typeface="DFKai-SB"/>
                        </a:rPr>
                        <a:t>理想待精熟+C</a:t>
                      </a:r>
                      <a:r>
                        <a:rPr sz="1200" b="1" spc="-295" dirty="0">
                          <a:latin typeface="DFKai-SB"/>
                          <a:cs typeface="DFKai-SB"/>
                        </a:rPr>
                        <a:t> </a:t>
                      </a:r>
                      <a:r>
                        <a:rPr sz="1200" b="1" spc="-5" dirty="0">
                          <a:latin typeface="DFKai-SB"/>
                          <a:cs typeface="DFKai-SB"/>
                        </a:rPr>
                        <a:t>精熟但非個人理想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063489">
                <a:tc>
                  <a:txBody>
                    <a:bodyPr/>
                    <a:lstStyle/>
                    <a:p>
                      <a:pPr marL="63500">
                        <a:lnSpc>
                          <a:spcPct val="100000"/>
                        </a:lnSpc>
                        <a:spcBef>
                          <a:spcPts val="70"/>
                        </a:spcBef>
                      </a:pPr>
                      <a:r>
                        <a:rPr sz="1200" dirty="0">
                          <a:latin typeface="DFKai-SB"/>
                          <a:cs typeface="DFKai-SB"/>
                        </a:rPr>
                        <a:t>參考華人生涯網技能量表解釋之</a:t>
                      </a:r>
                      <a:r>
                        <a:rPr sz="1200" b="1" dirty="0">
                          <a:latin typeface="DFKai-SB"/>
                          <a:cs typeface="DFKai-SB"/>
                        </a:rPr>
                        <a:t>「個人探索札記」</a:t>
                      </a:r>
                      <a:r>
                        <a:rPr sz="1200" dirty="0">
                          <a:latin typeface="DFKai-SB"/>
                          <a:cs typeface="DFKai-SB"/>
                        </a:rPr>
                        <a:t>的理想水準與精熟水準交叉</a:t>
                      </a:r>
                      <a:endParaRPr sz="1200">
                        <a:latin typeface="DFKai-SB"/>
                        <a:cs typeface="DFKai-SB"/>
                      </a:endParaRPr>
                    </a:p>
                    <a:p>
                      <a:pPr marL="63500">
                        <a:lnSpc>
                          <a:spcPct val="100000"/>
                        </a:lnSpc>
                        <a:spcBef>
                          <a:spcPts val="360"/>
                        </a:spcBef>
                      </a:pPr>
                      <a:r>
                        <a:rPr sz="1200" dirty="0">
                          <a:latin typeface="DFKai-SB"/>
                          <a:cs typeface="DFKai-SB"/>
                        </a:rPr>
                        <a:t>列表填寫。</a:t>
                      </a:r>
                      <a:endParaRPr sz="1200">
                        <a:latin typeface="DFKai-SB"/>
                        <a:cs typeface="DFKai-SB"/>
                      </a:endParaRPr>
                    </a:p>
                    <a:p>
                      <a:pPr marL="63500">
                        <a:lnSpc>
                          <a:spcPct val="100000"/>
                        </a:lnSpc>
                        <a:spcBef>
                          <a:spcPts val="360"/>
                        </a:spcBef>
                      </a:pPr>
                      <a:r>
                        <a:rPr sz="1200" b="1" spc="-5" dirty="0">
                          <a:latin typeface="DFKai-SB"/>
                          <a:cs typeface="DFKai-SB"/>
                        </a:rPr>
                        <a:t>A</a:t>
                      </a:r>
                      <a:r>
                        <a:rPr sz="1200" b="1" spc="-340" dirty="0">
                          <a:latin typeface="DFKai-SB"/>
                          <a:cs typeface="DFKai-SB"/>
                        </a:rPr>
                        <a:t> </a:t>
                      </a:r>
                      <a:r>
                        <a:rPr sz="1200" b="1" spc="-5" dirty="0">
                          <a:latin typeface="DFKai-SB"/>
                          <a:cs typeface="DFKai-SB"/>
                        </a:rPr>
                        <a:t>個人理想且精熟的技能項目：</a:t>
                      </a:r>
                      <a:endParaRPr sz="1200">
                        <a:latin typeface="DFKai-SB"/>
                        <a:cs typeface="DFKai-SB"/>
                      </a:endParaRPr>
                    </a:p>
                    <a:p>
                      <a:pPr marL="63500" marR="2890520">
                        <a:lnSpc>
                          <a:spcPct val="250000"/>
                        </a:lnSpc>
                      </a:pPr>
                      <a:r>
                        <a:rPr sz="1200" b="1" spc="-5" dirty="0">
                          <a:latin typeface="DFKai-SB"/>
                          <a:cs typeface="DFKai-SB"/>
                        </a:rPr>
                        <a:t>B 個人理想但還沒精熟的技能項目</a:t>
                      </a:r>
                      <a:r>
                        <a:rPr sz="1200" b="1" spc="-330" dirty="0">
                          <a:latin typeface="DFKai-SB"/>
                          <a:cs typeface="DFKai-SB"/>
                        </a:rPr>
                        <a:t> </a:t>
                      </a:r>
                      <a:r>
                        <a:rPr sz="1200" b="1" spc="-5" dirty="0">
                          <a:latin typeface="DFKai-SB"/>
                          <a:cs typeface="DFKai-SB"/>
                        </a:rPr>
                        <a:t>:  C</a:t>
                      </a:r>
                      <a:r>
                        <a:rPr sz="1200" b="1" spc="-335" dirty="0">
                          <a:latin typeface="DFKai-SB"/>
                          <a:cs typeface="DFKai-SB"/>
                        </a:rPr>
                        <a:t> </a:t>
                      </a:r>
                      <a:r>
                        <a:rPr sz="1200" b="1" spc="-5" dirty="0">
                          <a:latin typeface="DFKai-SB"/>
                          <a:cs typeface="DFKai-SB"/>
                        </a:rPr>
                        <a:t>精熟但非個人理想的技能項目：</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564380"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附件三</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*才幹優勢彙整表（個人探索札記版）(範例-技能</a:t>
            </a:r>
            <a:r>
              <a:rPr sz="1400" b="1" spc="-325" dirty="0">
                <a:latin typeface="DFKai-SB"/>
                <a:cs typeface="DFKai-SB"/>
              </a:rPr>
              <a:t> </a:t>
            </a:r>
            <a:r>
              <a:rPr sz="1400" b="1" spc="-10" dirty="0">
                <a:latin typeface="DFKai-SB"/>
                <a:cs typeface="DFKai-SB"/>
              </a:rPr>
              <a:t>12</a:t>
            </a:r>
            <a:r>
              <a:rPr sz="1400" b="1" spc="-350" dirty="0">
                <a:latin typeface="DFKai-SB"/>
                <a:cs typeface="DFKai-SB"/>
              </a:rPr>
              <a:t> </a:t>
            </a:r>
            <a:r>
              <a:rPr sz="1400" b="1" spc="-10" dirty="0">
                <a:latin typeface="DFKai-SB"/>
                <a:cs typeface="DFKai-SB"/>
              </a:rPr>
              <a:t>小類)</a:t>
            </a:r>
            <a:endParaRPr sz="1400">
              <a:latin typeface="DFKai-SB"/>
              <a:cs typeface="DFKai-SB"/>
            </a:endParaRPr>
          </a:p>
        </p:txBody>
      </p:sp>
      <p:graphicFrame>
        <p:nvGraphicFramePr>
          <p:cNvPr id="3" name="object 3"/>
          <p:cNvGraphicFramePr>
            <a:graphicFrameLocks noGrp="1"/>
          </p:cNvGraphicFramePr>
          <p:nvPr/>
        </p:nvGraphicFramePr>
        <p:xfrm>
          <a:off x="1139952" y="1828787"/>
          <a:ext cx="5370569" cy="3675887"/>
        </p:xfrm>
        <a:graphic>
          <a:graphicData uri="http://schemas.openxmlformats.org/drawingml/2006/table">
            <a:tbl>
              <a:tblPr firstRow="1" bandRow="1">
                <a:tableStyleId>{2D5ABB26-0587-4C30-8999-92F81FD0307C}</a:tableStyleId>
              </a:tblPr>
              <a:tblGrid>
                <a:gridCol w="5370569"/>
              </a:tblGrid>
              <a:tr h="463302">
                <a:tc>
                  <a:txBody>
                    <a:bodyPr/>
                    <a:lstStyle/>
                    <a:p>
                      <a:pPr marL="850265">
                        <a:lnSpc>
                          <a:spcPct val="100000"/>
                        </a:lnSpc>
                        <a:spcBef>
                          <a:spcPts val="550"/>
                        </a:spcBef>
                      </a:pPr>
                      <a:r>
                        <a:rPr sz="1800" b="1" spc="-5" dirty="0">
                          <a:latin typeface="DFKai-SB"/>
                          <a:cs typeface="DFKai-SB"/>
                        </a:rPr>
                        <a:t>才幹優勢彙整表（個人探索札記版）</a:t>
                      </a:r>
                      <a:endParaRPr sz="18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463296">
                <a:tc>
                  <a:txBody>
                    <a:bodyPr/>
                    <a:lstStyle/>
                    <a:p>
                      <a:pPr marL="63500">
                        <a:lnSpc>
                          <a:spcPct val="100000"/>
                        </a:lnSpc>
                        <a:spcBef>
                          <a:spcPts val="805"/>
                        </a:spcBef>
                      </a:pPr>
                      <a:r>
                        <a:rPr sz="1400" b="1" spc="-5" dirty="0">
                          <a:latin typeface="DFKai-SB"/>
                          <a:cs typeface="DFKai-SB"/>
                        </a:rPr>
                        <a:t>個人技能優勢＝</a:t>
                      </a:r>
                      <a:r>
                        <a:rPr sz="1200" b="1" spc="-5" dirty="0">
                          <a:latin typeface="DFKai-SB"/>
                          <a:cs typeface="DFKai-SB"/>
                        </a:rPr>
                        <a:t>A</a:t>
                      </a:r>
                      <a:r>
                        <a:rPr sz="1200" b="1" spc="-295" dirty="0">
                          <a:latin typeface="DFKai-SB"/>
                          <a:cs typeface="DFKai-SB"/>
                        </a:rPr>
                        <a:t> </a:t>
                      </a:r>
                      <a:r>
                        <a:rPr sz="1200" b="1" spc="-5" dirty="0">
                          <a:latin typeface="DFKai-SB"/>
                          <a:cs typeface="DFKai-SB"/>
                        </a:rPr>
                        <a:t>理想且精熟+B</a:t>
                      </a:r>
                      <a:r>
                        <a:rPr sz="1200" b="1" spc="-295" dirty="0">
                          <a:latin typeface="DFKai-SB"/>
                          <a:cs typeface="DFKai-SB"/>
                        </a:rPr>
                        <a:t> </a:t>
                      </a:r>
                      <a:r>
                        <a:rPr sz="1200" b="1" spc="-5" dirty="0">
                          <a:latin typeface="DFKai-SB"/>
                          <a:cs typeface="DFKai-SB"/>
                        </a:rPr>
                        <a:t>理想待精熟+C</a:t>
                      </a:r>
                      <a:r>
                        <a:rPr sz="1200" b="1" spc="-295" dirty="0">
                          <a:latin typeface="DFKai-SB"/>
                          <a:cs typeface="DFKai-SB"/>
                        </a:rPr>
                        <a:t> </a:t>
                      </a:r>
                      <a:r>
                        <a:rPr sz="1200" b="1" spc="-5" dirty="0">
                          <a:latin typeface="DFKai-SB"/>
                          <a:cs typeface="DFKai-SB"/>
                        </a:rPr>
                        <a:t>精熟但非個人理想</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749289">
                <a:tc>
                  <a:txBody>
                    <a:bodyPr/>
                    <a:lstStyle/>
                    <a:p>
                      <a:pPr marL="63500">
                        <a:lnSpc>
                          <a:spcPct val="100000"/>
                        </a:lnSpc>
                        <a:spcBef>
                          <a:spcPts val="70"/>
                        </a:spcBef>
                      </a:pPr>
                      <a:r>
                        <a:rPr sz="1200" dirty="0">
                          <a:latin typeface="DFKai-SB"/>
                          <a:cs typeface="DFKai-SB"/>
                        </a:rPr>
                        <a:t>參考華人生涯網技能量表解釋之</a:t>
                      </a:r>
                      <a:r>
                        <a:rPr sz="1200" b="1" dirty="0">
                          <a:latin typeface="DFKai-SB"/>
                          <a:cs typeface="DFKai-SB"/>
                        </a:rPr>
                        <a:t>「個人探索札記」</a:t>
                      </a:r>
                      <a:r>
                        <a:rPr sz="1200" dirty="0">
                          <a:latin typeface="DFKai-SB"/>
                          <a:cs typeface="DFKai-SB"/>
                        </a:rPr>
                        <a:t>的理想水準與精熟水準交叉</a:t>
                      </a:r>
                      <a:endParaRPr sz="1200">
                        <a:latin typeface="DFKai-SB"/>
                        <a:cs typeface="DFKai-SB"/>
                      </a:endParaRPr>
                    </a:p>
                    <a:p>
                      <a:pPr marL="63500">
                        <a:lnSpc>
                          <a:spcPct val="100000"/>
                        </a:lnSpc>
                        <a:spcBef>
                          <a:spcPts val="360"/>
                        </a:spcBef>
                      </a:pPr>
                      <a:r>
                        <a:rPr sz="1200" dirty="0">
                          <a:latin typeface="DFKai-SB"/>
                          <a:cs typeface="DFKai-SB"/>
                        </a:rPr>
                        <a:t>列表填寫。</a:t>
                      </a:r>
                      <a:endParaRPr sz="1200">
                        <a:latin typeface="DFKai-SB"/>
                        <a:cs typeface="DFKai-SB"/>
                      </a:endParaRPr>
                    </a:p>
                    <a:p>
                      <a:pPr marL="63500" marR="3195320">
                        <a:lnSpc>
                          <a:spcPct val="125000"/>
                        </a:lnSpc>
                      </a:pPr>
                      <a:r>
                        <a:rPr sz="1200" b="1" spc="-5" dirty="0">
                          <a:latin typeface="DFKai-SB"/>
                          <a:cs typeface="DFKai-SB"/>
                        </a:rPr>
                        <a:t>A</a:t>
                      </a:r>
                      <a:r>
                        <a:rPr sz="1200" b="1" spc="-335" dirty="0">
                          <a:latin typeface="DFKai-SB"/>
                          <a:cs typeface="DFKai-SB"/>
                        </a:rPr>
                        <a:t> </a:t>
                      </a:r>
                      <a:r>
                        <a:rPr sz="1200" b="1" spc="-5" dirty="0">
                          <a:latin typeface="DFKai-SB"/>
                          <a:cs typeface="DFKai-SB"/>
                        </a:rPr>
                        <a:t>個人理想且精熟的技能項目：  </a:t>
                      </a:r>
                      <a:r>
                        <a:rPr sz="1200" dirty="0">
                          <a:latin typeface="DFKai-SB"/>
                          <a:cs typeface="DFKai-SB"/>
                        </a:rPr>
                        <a:t>無</a:t>
                      </a:r>
                      <a:endParaRPr sz="1200">
                        <a:latin typeface="DFKai-SB"/>
                        <a:cs typeface="DFKai-SB"/>
                      </a:endParaRPr>
                    </a:p>
                    <a:p>
                      <a:pPr>
                        <a:lnSpc>
                          <a:spcPct val="100000"/>
                        </a:lnSpc>
                      </a:pPr>
                      <a:endParaRPr sz="1200">
                        <a:latin typeface="Times New Roman"/>
                        <a:cs typeface="Times New Roman"/>
                      </a:endParaRPr>
                    </a:p>
                    <a:p>
                      <a:pPr marL="63500">
                        <a:lnSpc>
                          <a:spcPct val="100000"/>
                        </a:lnSpc>
                        <a:spcBef>
                          <a:spcPts val="780"/>
                        </a:spcBef>
                      </a:pPr>
                      <a:r>
                        <a:rPr sz="1200" b="1" spc="-5" dirty="0">
                          <a:latin typeface="DFKai-SB"/>
                          <a:cs typeface="DFKai-SB"/>
                        </a:rPr>
                        <a:t>B 個人理想但還沒精熟的技能項目</a:t>
                      </a:r>
                      <a:r>
                        <a:rPr sz="1200" b="1" spc="-330" dirty="0">
                          <a:latin typeface="DFKai-SB"/>
                          <a:cs typeface="DFKai-SB"/>
                        </a:rPr>
                        <a:t> </a:t>
                      </a:r>
                      <a:r>
                        <a:rPr sz="1200" b="1" spc="-5" dirty="0">
                          <a:latin typeface="DFKai-SB"/>
                          <a:cs typeface="DFKai-SB"/>
                        </a:rPr>
                        <a:t>:</a:t>
                      </a:r>
                      <a:endParaRPr sz="1200">
                        <a:latin typeface="DFKai-SB"/>
                        <a:cs typeface="DFKai-SB"/>
                      </a:endParaRPr>
                    </a:p>
                    <a:p>
                      <a:pPr marL="63500">
                        <a:lnSpc>
                          <a:spcPct val="100000"/>
                        </a:lnSpc>
                        <a:spcBef>
                          <a:spcPts val="360"/>
                        </a:spcBef>
                      </a:pPr>
                      <a:r>
                        <a:rPr sz="1200" dirty="0">
                          <a:latin typeface="DFKai-SB"/>
                          <a:cs typeface="DFKai-SB"/>
                        </a:rPr>
                        <a:t>配合執行</a:t>
                      </a:r>
                      <a:endParaRPr sz="1200">
                        <a:latin typeface="DFKai-SB"/>
                        <a:cs typeface="DFKai-SB"/>
                      </a:endParaRPr>
                    </a:p>
                    <a:p>
                      <a:pPr>
                        <a:lnSpc>
                          <a:spcPct val="100000"/>
                        </a:lnSpc>
                        <a:spcBef>
                          <a:spcPts val="15"/>
                        </a:spcBef>
                      </a:pPr>
                      <a:endParaRPr sz="1550">
                        <a:latin typeface="Times New Roman"/>
                        <a:cs typeface="Times New Roman"/>
                      </a:endParaRPr>
                    </a:p>
                    <a:p>
                      <a:pPr marL="63500" marR="3042920">
                        <a:lnSpc>
                          <a:spcPct val="125000"/>
                        </a:lnSpc>
                      </a:pPr>
                      <a:r>
                        <a:rPr sz="1200" b="1" spc="-5" dirty="0">
                          <a:latin typeface="DFKai-SB"/>
                          <a:cs typeface="DFKai-SB"/>
                        </a:rPr>
                        <a:t>C</a:t>
                      </a:r>
                      <a:r>
                        <a:rPr sz="1200" b="1" spc="-335" dirty="0">
                          <a:latin typeface="DFKai-SB"/>
                          <a:cs typeface="DFKai-SB"/>
                        </a:rPr>
                        <a:t> </a:t>
                      </a:r>
                      <a:r>
                        <a:rPr sz="1200" b="1" spc="-5" dirty="0">
                          <a:latin typeface="DFKai-SB"/>
                          <a:cs typeface="DFKai-SB"/>
                        </a:rPr>
                        <a:t>精熟但非個人理想的技能項目：  </a:t>
                      </a:r>
                      <a:r>
                        <a:rPr sz="1200" dirty="0">
                          <a:latin typeface="DFKai-SB"/>
                          <a:cs typeface="DFKai-SB"/>
                        </a:rPr>
                        <a:t>無</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537335"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附件四</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*創造優勢畢業履歷</a:t>
            </a:r>
            <a:endParaRPr sz="1400">
              <a:latin typeface="DFKai-SB"/>
              <a:cs typeface="DFKai-SB"/>
            </a:endParaRPr>
          </a:p>
        </p:txBody>
      </p:sp>
      <p:sp>
        <p:nvSpPr>
          <p:cNvPr id="3" name="object 3"/>
          <p:cNvSpPr txBox="1"/>
          <p:nvPr/>
        </p:nvSpPr>
        <p:spPr>
          <a:xfrm>
            <a:off x="6308769" y="2387600"/>
            <a:ext cx="229870" cy="257175"/>
          </a:xfrm>
          <a:prstGeom prst="rect">
            <a:avLst/>
          </a:prstGeom>
        </p:spPr>
        <p:txBody>
          <a:bodyPr vert="horz" wrap="square" lIns="0" tIns="0" rIns="0" bIns="0" rtlCol="0">
            <a:spAutoFit/>
          </a:bodyPr>
          <a:lstStyle/>
          <a:p>
            <a:pPr marL="12700">
              <a:lnSpc>
                <a:spcPct val="100000"/>
              </a:lnSpc>
            </a:pPr>
            <a:r>
              <a:rPr sz="1600" b="1" spc="5" dirty="0">
                <a:latin typeface="DFKai-SB"/>
                <a:cs typeface="DFKai-SB"/>
              </a:rPr>
              <a:t>）</a:t>
            </a:r>
            <a:endParaRPr sz="1600">
              <a:latin typeface="DFKai-SB"/>
              <a:cs typeface="DFKai-SB"/>
            </a:endParaRPr>
          </a:p>
        </p:txBody>
      </p:sp>
      <p:graphicFrame>
        <p:nvGraphicFramePr>
          <p:cNvPr id="4" name="object 4"/>
          <p:cNvGraphicFramePr>
            <a:graphicFrameLocks noGrp="1"/>
          </p:cNvGraphicFramePr>
          <p:nvPr/>
        </p:nvGraphicFramePr>
        <p:xfrm>
          <a:off x="1069847" y="1828787"/>
          <a:ext cx="5416294" cy="7540757"/>
        </p:xfrm>
        <a:graphic>
          <a:graphicData uri="http://schemas.openxmlformats.org/drawingml/2006/table">
            <a:tbl>
              <a:tblPr firstRow="1" bandRow="1">
                <a:tableStyleId>{2D5ABB26-0587-4C30-8999-92F81FD0307C}</a:tableStyleId>
              </a:tblPr>
              <a:tblGrid>
                <a:gridCol w="993654"/>
                <a:gridCol w="1709928"/>
                <a:gridCol w="316985"/>
                <a:gridCol w="1039368"/>
                <a:gridCol w="313943"/>
                <a:gridCol w="1042416"/>
              </a:tblGrid>
              <a:tr h="463302">
                <a:tc gridSpan="6">
                  <a:txBody>
                    <a:bodyPr/>
                    <a:lstStyle/>
                    <a:p>
                      <a:pPr marL="66675">
                        <a:lnSpc>
                          <a:spcPct val="100000"/>
                        </a:lnSpc>
                        <a:spcBef>
                          <a:spcPts val="700"/>
                        </a:spcBef>
                      </a:pPr>
                      <a:r>
                        <a:rPr sz="1600" b="1" dirty="0">
                          <a:latin typeface="DFKai-SB"/>
                          <a:cs typeface="DFKai-SB"/>
                        </a:rPr>
                        <a:t>創造優勢畢業履歷學習單</a:t>
                      </a:r>
                      <a:endParaRPr sz="16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115056">
                <a:tc gridSpan="2">
                  <a:txBody>
                    <a:bodyPr/>
                    <a:lstStyle/>
                    <a:p>
                      <a:pPr marL="66675">
                        <a:lnSpc>
                          <a:spcPct val="100000"/>
                        </a:lnSpc>
                        <a:spcBef>
                          <a:spcPts val="705"/>
                        </a:spcBef>
                      </a:pPr>
                      <a:r>
                        <a:rPr sz="1600" b="1" spc="-65" dirty="0">
                          <a:latin typeface="DFKai-SB"/>
                          <a:cs typeface="DFKai-SB"/>
                        </a:rPr>
                        <a:t>職業：（用繪圖或文字表示）</a:t>
                      </a:r>
                      <a:endParaRPr sz="16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gridSpan="4">
                  <a:txBody>
                    <a:bodyPr/>
                    <a:lstStyle/>
                    <a:p>
                      <a:pPr marL="66675">
                        <a:lnSpc>
                          <a:spcPct val="100000"/>
                        </a:lnSpc>
                        <a:spcBef>
                          <a:spcPts val="705"/>
                        </a:spcBef>
                      </a:pPr>
                      <a:r>
                        <a:rPr sz="1600" b="1" spc="-105" dirty="0">
                          <a:latin typeface="DFKai-SB"/>
                          <a:cs typeface="DFKai-SB"/>
                        </a:rPr>
                        <a:t>技能：（用繪圖或是文字表示</a:t>
                      </a:r>
                      <a:endParaRPr sz="16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63289">
                <a:tc>
                  <a:txBody>
                    <a:bodyPr/>
                    <a:lstStyle/>
                    <a:p>
                      <a:pPr marL="66675">
                        <a:lnSpc>
                          <a:spcPct val="100000"/>
                        </a:lnSpc>
                        <a:spcBef>
                          <a:spcPts val="700"/>
                        </a:spcBef>
                      </a:pPr>
                      <a:r>
                        <a:rPr sz="1600" b="1" spc="5" dirty="0">
                          <a:latin typeface="DFKai-SB"/>
                          <a:cs typeface="DFKai-SB"/>
                        </a:rPr>
                        <a:t>信念卡：</a:t>
                      </a:r>
                      <a:endParaRPr sz="16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6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6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0"/>
                        </a:spcBef>
                      </a:pPr>
                      <a:r>
                        <a:rPr sz="1600" b="1" spc="5" dirty="0">
                          <a:latin typeface="DFKai-SB"/>
                          <a:cs typeface="DFKai-SB"/>
                        </a:rPr>
                        <a:t>學涯信念</a:t>
                      </a:r>
                      <a:endParaRPr sz="16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6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0"/>
                        </a:spcBef>
                      </a:pPr>
                      <a:r>
                        <a:rPr sz="1600" b="1" spc="5" dirty="0">
                          <a:latin typeface="DFKai-SB"/>
                          <a:cs typeface="DFKai-SB"/>
                        </a:rPr>
                        <a:t>職涯信念</a:t>
                      </a:r>
                      <a:endParaRPr sz="16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3499110">
                <a:tc gridSpan="6">
                  <a:txBody>
                    <a:bodyPr/>
                    <a:lstStyle/>
                    <a:p>
                      <a:endParaRPr sz="16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2070735"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附件四</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*創造優勢畢業履歷(範例)</a:t>
            </a:r>
            <a:endParaRPr sz="1400">
              <a:latin typeface="DFKai-SB"/>
              <a:cs typeface="DFKai-SB"/>
            </a:endParaRPr>
          </a:p>
        </p:txBody>
      </p:sp>
      <p:graphicFrame>
        <p:nvGraphicFramePr>
          <p:cNvPr id="3" name="object 3"/>
          <p:cNvGraphicFramePr>
            <a:graphicFrameLocks noGrp="1"/>
          </p:cNvGraphicFramePr>
          <p:nvPr/>
        </p:nvGraphicFramePr>
        <p:xfrm>
          <a:off x="1069847" y="1828787"/>
          <a:ext cx="5382772" cy="7181093"/>
        </p:xfrm>
        <a:graphic>
          <a:graphicData uri="http://schemas.openxmlformats.org/drawingml/2006/table">
            <a:tbl>
              <a:tblPr firstRow="1" bandRow="1">
                <a:tableStyleId>{2D5ABB26-0587-4C30-8999-92F81FD0307C}</a:tableStyleId>
              </a:tblPr>
              <a:tblGrid>
                <a:gridCol w="880871"/>
                <a:gridCol w="2039112"/>
                <a:gridCol w="237743"/>
                <a:gridCol w="1005840"/>
                <a:gridCol w="286518"/>
                <a:gridCol w="932688"/>
              </a:tblGrid>
              <a:tr h="463302">
                <a:tc gridSpan="6">
                  <a:txBody>
                    <a:bodyPr/>
                    <a:lstStyle/>
                    <a:p>
                      <a:pPr marL="66675">
                        <a:lnSpc>
                          <a:spcPct val="100000"/>
                        </a:lnSpc>
                        <a:spcBef>
                          <a:spcPts val="805"/>
                        </a:spcBef>
                      </a:pPr>
                      <a:r>
                        <a:rPr sz="1400" b="1" spc="-5" dirty="0">
                          <a:latin typeface="DFKai-SB"/>
                          <a:cs typeface="DFKai-SB"/>
                        </a:rPr>
                        <a:t>創造優勢畢業履歷學習單</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755385">
                <a:tc gridSpan="2">
                  <a:txBody>
                    <a:bodyPr/>
                    <a:lstStyle/>
                    <a:p>
                      <a:pPr marL="66675">
                        <a:lnSpc>
                          <a:spcPct val="100000"/>
                        </a:lnSpc>
                        <a:spcBef>
                          <a:spcPts val="805"/>
                        </a:spcBef>
                      </a:pPr>
                      <a:r>
                        <a:rPr sz="1400" b="1" spc="-50" dirty="0">
                          <a:latin typeface="DFKai-SB"/>
                          <a:cs typeface="DFKai-SB"/>
                        </a:rPr>
                        <a:t>職業：（用繪圖表示或文字表示）</a:t>
                      </a:r>
                      <a:endParaRPr sz="1400">
                        <a:latin typeface="DFKai-SB"/>
                        <a:cs typeface="DFKai-SB"/>
                      </a:endParaRPr>
                    </a:p>
                    <a:p>
                      <a:pPr>
                        <a:lnSpc>
                          <a:spcPct val="100000"/>
                        </a:lnSpc>
                        <a:spcBef>
                          <a:spcPts val="20"/>
                        </a:spcBef>
                      </a:pPr>
                      <a:endParaRPr sz="1650">
                        <a:latin typeface="Times New Roman"/>
                        <a:cs typeface="Times New Roman"/>
                      </a:endParaRPr>
                    </a:p>
                    <a:p>
                      <a:pPr marL="66675">
                        <a:lnSpc>
                          <a:spcPct val="100000"/>
                        </a:lnSpc>
                      </a:pPr>
                      <a:r>
                        <a:rPr sz="1400" b="1" spc="-5" dirty="0">
                          <a:latin typeface="DFKai-SB"/>
                          <a:cs typeface="DFKai-SB"/>
                        </a:rPr>
                        <a:t>電腦程式設計師</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gridSpan="4">
                  <a:txBody>
                    <a:bodyPr/>
                    <a:lstStyle/>
                    <a:p>
                      <a:pPr marL="63500">
                        <a:lnSpc>
                          <a:spcPct val="100000"/>
                        </a:lnSpc>
                        <a:spcBef>
                          <a:spcPts val="805"/>
                        </a:spcBef>
                      </a:pPr>
                      <a:r>
                        <a:rPr sz="1400" b="1" spc="20" dirty="0">
                          <a:latin typeface="DFKai-SB"/>
                          <a:cs typeface="DFKai-SB"/>
                        </a:rPr>
                        <a:t>技</a:t>
                      </a:r>
                      <a:r>
                        <a:rPr sz="1400" b="1" spc="-240" dirty="0">
                          <a:latin typeface="DFKai-SB"/>
                          <a:cs typeface="DFKai-SB"/>
                        </a:rPr>
                        <a:t>能</a:t>
                      </a:r>
                      <a:r>
                        <a:rPr sz="1400" b="1" spc="-940" dirty="0">
                          <a:latin typeface="DFKai-SB"/>
                          <a:cs typeface="DFKai-SB"/>
                        </a:rPr>
                        <a:t>：</a:t>
                      </a:r>
                      <a:r>
                        <a:rPr sz="1400" b="1" spc="-5" dirty="0">
                          <a:latin typeface="DFKai-SB"/>
                          <a:cs typeface="DFKai-SB"/>
                        </a:rPr>
                        <a:t>（</a:t>
                      </a:r>
                      <a:r>
                        <a:rPr sz="1200" b="1" dirty="0">
                          <a:latin typeface="DFKai-SB"/>
                          <a:cs typeface="DFKai-SB"/>
                        </a:rPr>
                        <a:t>用繪圖或是文字方式表示</a:t>
                      </a:r>
                      <a:r>
                        <a:rPr sz="1400" b="1" dirty="0">
                          <a:latin typeface="DFKai-SB"/>
                          <a:cs typeface="DFKai-SB"/>
                        </a:rPr>
                        <a:t>）</a:t>
                      </a:r>
                      <a:endParaRPr sz="1400">
                        <a:latin typeface="DFKai-SB"/>
                        <a:cs typeface="DFKai-SB"/>
                      </a:endParaRPr>
                    </a:p>
                    <a:p>
                      <a:pPr>
                        <a:lnSpc>
                          <a:spcPct val="100000"/>
                        </a:lnSpc>
                        <a:spcBef>
                          <a:spcPts val="20"/>
                        </a:spcBef>
                      </a:pPr>
                      <a:endParaRPr sz="1650">
                        <a:latin typeface="Times New Roman"/>
                        <a:cs typeface="Times New Roman"/>
                      </a:endParaRPr>
                    </a:p>
                    <a:p>
                      <a:pPr marL="63500">
                        <a:lnSpc>
                          <a:spcPct val="100000"/>
                        </a:lnSpc>
                      </a:pPr>
                      <a:r>
                        <a:rPr sz="1400" b="1" spc="-10" dirty="0">
                          <a:latin typeface="DFKai-SB"/>
                          <a:cs typeface="DFKai-SB"/>
                        </a:rPr>
                        <a:t>1.</a:t>
                      </a:r>
                      <a:r>
                        <a:rPr sz="1400" b="1" spc="-385" dirty="0">
                          <a:latin typeface="DFKai-SB"/>
                          <a:cs typeface="DFKai-SB"/>
                        </a:rPr>
                        <a:t> </a:t>
                      </a:r>
                      <a:r>
                        <a:rPr sz="1400" b="1" spc="5" dirty="0">
                          <a:latin typeface="DFKai-SB"/>
                          <a:cs typeface="DFKai-SB"/>
                        </a:rPr>
                        <a:t>撰寫程式</a:t>
                      </a:r>
                      <a:endParaRPr sz="1400">
                        <a:latin typeface="DFKai-SB"/>
                        <a:cs typeface="DFKai-SB"/>
                      </a:endParaRPr>
                    </a:p>
                    <a:p>
                      <a:pPr>
                        <a:lnSpc>
                          <a:spcPct val="100000"/>
                        </a:lnSpc>
                        <a:spcBef>
                          <a:spcPts val="20"/>
                        </a:spcBef>
                      </a:pPr>
                      <a:endParaRPr sz="1650">
                        <a:latin typeface="Times New Roman"/>
                        <a:cs typeface="Times New Roman"/>
                      </a:endParaRPr>
                    </a:p>
                    <a:p>
                      <a:pPr marL="63500">
                        <a:lnSpc>
                          <a:spcPct val="100000"/>
                        </a:lnSpc>
                      </a:pPr>
                      <a:r>
                        <a:rPr sz="1400" b="1" spc="-10" dirty="0">
                          <a:latin typeface="DFKai-SB"/>
                          <a:cs typeface="DFKai-SB"/>
                        </a:rPr>
                        <a:t>2.</a:t>
                      </a:r>
                      <a:r>
                        <a:rPr sz="1400" b="1" spc="-385" dirty="0">
                          <a:latin typeface="DFKai-SB"/>
                          <a:cs typeface="DFKai-SB"/>
                        </a:rPr>
                        <a:t> </a:t>
                      </a:r>
                      <a:r>
                        <a:rPr sz="1400" b="1" spc="5" dirty="0">
                          <a:latin typeface="DFKai-SB"/>
                          <a:cs typeface="DFKai-SB"/>
                        </a:rPr>
                        <a:t>品管分析</a:t>
                      </a:r>
                      <a:endParaRPr sz="1400">
                        <a:latin typeface="DFKai-SB"/>
                        <a:cs typeface="DFKai-SB"/>
                      </a:endParaRPr>
                    </a:p>
                    <a:p>
                      <a:pPr>
                        <a:lnSpc>
                          <a:spcPct val="100000"/>
                        </a:lnSpc>
                        <a:spcBef>
                          <a:spcPts val="20"/>
                        </a:spcBef>
                      </a:pPr>
                      <a:endParaRPr sz="1650">
                        <a:latin typeface="Times New Roman"/>
                        <a:cs typeface="Times New Roman"/>
                      </a:endParaRPr>
                    </a:p>
                    <a:p>
                      <a:pPr marL="63500">
                        <a:lnSpc>
                          <a:spcPct val="100000"/>
                        </a:lnSpc>
                      </a:pPr>
                      <a:r>
                        <a:rPr sz="1400" b="1" spc="-10" dirty="0">
                          <a:latin typeface="DFKai-SB"/>
                          <a:cs typeface="DFKai-SB"/>
                        </a:rPr>
                        <a:t>3.</a:t>
                      </a:r>
                      <a:r>
                        <a:rPr sz="1400" b="1" spc="-385" dirty="0">
                          <a:latin typeface="DFKai-SB"/>
                          <a:cs typeface="DFKai-SB"/>
                        </a:rPr>
                        <a:t> </a:t>
                      </a:r>
                      <a:r>
                        <a:rPr sz="1400" b="1" spc="5" dirty="0">
                          <a:latin typeface="DFKai-SB"/>
                          <a:cs typeface="DFKai-SB"/>
                        </a:rPr>
                        <a:t>閱讀理解</a:t>
                      </a:r>
                      <a:endParaRPr sz="1400">
                        <a:latin typeface="DFKai-SB"/>
                        <a:cs typeface="DFKai-SB"/>
                      </a:endParaRPr>
                    </a:p>
                    <a:p>
                      <a:pPr>
                        <a:lnSpc>
                          <a:spcPct val="100000"/>
                        </a:lnSpc>
                        <a:spcBef>
                          <a:spcPts val="20"/>
                        </a:spcBef>
                      </a:pPr>
                      <a:endParaRPr sz="1650">
                        <a:latin typeface="Times New Roman"/>
                        <a:cs typeface="Times New Roman"/>
                      </a:endParaRPr>
                    </a:p>
                    <a:p>
                      <a:pPr marL="63500">
                        <a:lnSpc>
                          <a:spcPct val="100000"/>
                        </a:lnSpc>
                      </a:pPr>
                      <a:r>
                        <a:rPr sz="1400" b="1" spc="-10" dirty="0">
                          <a:latin typeface="DFKai-SB"/>
                          <a:cs typeface="DFKai-SB"/>
                        </a:rPr>
                        <a:t>4.</a:t>
                      </a:r>
                      <a:r>
                        <a:rPr sz="1400" b="1" spc="-370" dirty="0">
                          <a:latin typeface="DFKai-SB"/>
                          <a:cs typeface="DFKai-SB"/>
                        </a:rPr>
                        <a:t> </a:t>
                      </a:r>
                      <a:r>
                        <a:rPr sz="1400" b="1" spc="-5" dirty="0">
                          <a:latin typeface="DFKai-SB"/>
                          <a:cs typeface="DFKai-SB"/>
                        </a:rPr>
                        <a:t>批判性思考</a:t>
                      </a:r>
                      <a:endParaRPr sz="14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63302">
                <a:tc>
                  <a:txBody>
                    <a:bodyPr/>
                    <a:lstStyle/>
                    <a:p>
                      <a:pPr marL="66675">
                        <a:lnSpc>
                          <a:spcPct val="100000"/>
                        </a:lnSpc>
                        <a:spcBef>
                          <a:spcPts val="805"/>
                        </a:spcBef>
                      </a:pPr>
                      <a:r>
                        <a:rPr sz="1400" b="1" spc="5" dirty="0">
                          <a:latin typeface="DFKai-SB"/>
                          <a:cs typeface="DFKai-SB"/>
                        </a:rPr>
                        <a:t>信念卡：</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805"/>
                        </a:spcBef>
                      </a:pPr>
                      <a:r>
                        <a:rPr sz="1400" b="1" spc="10" dirty="0">
                          <a:latin typeface="DFKai-SB"/>
                          <a:cs typeface="DFKai-SB"/>
                        </a:rPr>
                        <a:t>博雅</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805"/>
                        </a:spcBef>
                      </a:pPr>
                      <a:r>
                        <a:rPr sz="1400" b="1" dirty="0">
                          <a:latin typeface="DFKai-SB"/>
                          <a:cs typeface="DFKai-SB"/>
                        </a:rPr>
                        <a:t>V</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805"/>
                        </a:spcBef>
                      </a:pPr>
                      <a:r>
                        <a:rPr sz="1400" b="1" spc="5" dirty="0">
                          <a:latin typeface="DFKai-SB"/>
                          <a:cs typeface="DFKai-SB"/>
                        </a:rPr>
                        <a:t>學涯信念</a:t>
                      </a:r>
                      <a:endParaRPr sz="14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14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805"/>
                        </a:spcBef>
                      </a:pPr>
                      <a:r>
                        <a:rPr sz="1400" b="1" spc="5" dirty="0">
                          <a:latin typeface="DFKai-SB"/>
                          <a:cs typeface="DFKai-SB"/>
                        </a:rPr>
                        <a:t>職涯信念</a:t>
                      </a:r>
                      <a:endParaRPr sz="14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3499104">
                <a:tc gridSpan="6">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
                        </a:spcBef>
                      </a:pPr>
                      <a:endParaRPr sz="2050">
                        <a:latin typeface="Times New Roman"/>
                        <a:cs typeface="Times New Roman"/>
                      </a:endParaRPr>
                    </a:p>
                    <a:p>
                      <a:pPr marL="1444625">
                        <a:lnSpc>
                          <a:spcPct val="100000"/>
                        </a:lnSpc>
                      </a:pPr>
                      <a:r>
                        <a:rPr sz="1400" b="1" spc="-5" dirty="0">
                          <a:latin typeface="DFKai-SB"/>
                          <a:cs typeface="DFKai-SB"/>
                        </a:rPr>
                        <a:t>1.國樂社學南胡</a:t>
                      </a:r>
                      <a:r>
                        <a:rPr sz="1200" b="1" spc="-5" dirty="0">
                          <a:latin typeface="DFKai-SB"/>
                          <a:cs typeface="DFKai-SB"/>
                        </a:rPr>
                        <a:t>-</a:t>
                      </a:r>
                      <a:r>
                        <a:rPr sz="1200" spc="-5" dirty="0">
                          <a:latin typeface="DFKai-SB"/>
                          <a:cs typeface="DFKai-SB"/>
                        </a:rPr>
                        <a:t>使用器物(R)表達教導(S)批判學習(I)</a:t>
                      </a:r>
                      <a:endParaRPr sz="1200">
                        <a:latin typeface="DFKai-SB"/>
                        <a:cs typeface="DFKai-SB"/>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2000">
                        <a:latin typeface="Times New Roman"/>
                        <a:cs typeface="Times New Roman"/>
                      </a:endParaRPr>
                    </a:p>
                    <a:p>
                      <a:pPr marL="920115">
                        <a:lnSpc>
                          <a:spcPct val="100000"/>
                        </a:lnSpc>
                        <a:spcBef>
                          <a:spcPts val="5"/>
                        </a:spcBef>
                      </a:pPr>
                      <a:r>
                        <a:rPr sz="1400" b="1" spc="-5" dirty="0">
                          <a:latin typeface="DFKai-SB"/>
                          <a:cs typeface="DFKai-SB"/>
                        </a:rPr>
                        <a:t>2.保齡球校隊選手-</a:t>
                      </a:r>
                      <a:r>
                        <a:rPr sz="1200" spc="-5" dirty="0">
                          <a:latin typeface="DFKai-SB"/>
                          <a:cs typeface="DFKai-SB"/>
                        </a:rPr>
                        <a:t>使用器物(R)批判學習(I)</a:t>
                      </a:r>
                      <a:endParaRPr sz="1200">
                        <a:latin typeface="DFKai-SB"/>
                        <a:cs typeface="DFKai-SB"/>
                      </a:endParaRPr>
                    </a:p>
                    <a:p>
                      <a:pPr marL="66675">
                        <a:lnSpc>
                          <a:spcPct val="100000"/>
                        </a:lnSpc>
                        <a:spcBef>
                          <a:spcPts val="145"/>
                        </a:spcBef>
                      </a:pPr>
                      <a:r>
                        <a:rPr sz="1400" b="1" dirty="0">
                          <a:latin typeface="DFKai-SB"/>
                          <a:cs typeface="DFKai-SB"/>
                        </a:rPr>
                        <a:t>3.修心理學-</a:t>
                      </a:r>
                      <a:r>
                        <a:rPr sz="1200" dirty="0">
                          <a:latin typeface="DFKai-SB"/>
                          <a:cs typeface="DFKai-SB"/>
                        </a:rPr>
                        <a:t>表達教導(S)</a:t>
                      </a:r>
                      <a:r>
                        <a:rPr sz="1200" spc="-35" dirty="0">
                          <a:latin typeface="DFKai-SB"/>
                          <a:cs typeface="DFKai-SB"/>
                        </a:rPr>
                        <a:t> </a:t>
                      </a:r>
                      <a:r>
                        <a:rPr sz="1200" spc="-5" dirty="0">
                          <a:latin typeface="DFKai-SB"/>
                          <a:cs typeface="DFKai-SB"/>
                        </a:rPr>
                        <a:t>(覺察與理解他人)/領導調解(E)</a:t>
                      </a:r>
                      <a:endParaRPr sz="1200">
                        <a:latin typeface="DFKai-SB"/>
                        <a:cs typeface="DFKai-SB"/>
                      </a:endParaRPr>
                    </a:p>
                    <a:p>
                      <a:pPr marL="66675">
                        <a:lnSpc>
                          <a:spcPct val="100000"/>
                        </a:lnSpc>
                        <a:spcBef>
                          <a:spcPts val="140"/>
                        </a:spcBef>
                      </a:pPr>
                      <a:r>
                        <a:rPr sz="1400" b="1" spc="-5" dirty="0">
                          <a:latin typeface="DFKai-SB"/>
                          <a:cs typeface="DFKai-SB"/>
                        </a:rPr>
                        <a:t>4.修企業概論-</a:t>
                      </a:r>
                      <a:r>
                        <a:rPr sz="1400" b="1" spc="-215" dirty="0">
                          <a:latin typeface="DFKai-SB"/>
                          <a:cs typeface="DFKai-SB"/>
                        </a:rPr>
                        <a:t> </a:t>
                      </a:r>
                      <a:r>
                        <a:rPr sz="1200" dirty="0">
                          <a:latin typeface="DFKai-SB"/>
                          <a:cs typeface="DFKai-SB"/>
                        </a:rPr>
                        <a:t>領導調解(E)/創新管理(E)</a:t>
                      </a:r>
                      <a:endParaRPr sz="1200">
                        <a:latin typeface="DFKai-SB"/>
                        <a:cs typeface="DFKai-SB"/>
                      </a:endParaRPr>
                    </a:p>
                    <a:p>
                      <a:pPr marL="66675">
                        <a:lnSpc>
                          <a:spcPct val="100000"/>
                        </a:lnSpc>
                        <a:spcBef>
                          <a:spcPts val="145"/>
                        </a:spcBef>
                      </a:pPr>
                      <a:r>
                        <a:rPr sz="1400" b="1" spc="-5" dirty="0">
                          <a:latin typeface="DFKai-SB"/>
                          <a:cs typeface="DFKai-SB"/>
                        </a:rPr>
                        <a:t>5.實習就輔組義工-</a:t>
                      </a:r>
                      <a:r>
                        <a:rPr sz="1200" spc="-5" dirty="0">
                          <a:latin typeface="DFKai-SB"/>
                          <a:cs typeface="DFKai-SB"/>
                        </a:rPr>
                        <a:t>協調服務(S)/表達教導(覺察與理解他人)</a:t>
                      </a:r>
                      <a:endParaRPr sz="1200">
                        <a:latin typeface="DFKai-SB"/>
                        <a:cs typeface="DFKai-SB"/>
                      </a:endParaRPr>
                    </a:p>
                    <a:p>
                      <a:pPr marL="66675">
                        <a:lnSpc>
                          <a:spcPct val="100000"/>
                        </a:lnSpc>
                        <a:spcBef>
                          <a:spcPts val="120"/>
                        </a:spcBef>
                      </a:pPr>
                      <a:r>
                        <a:rPr sz="1400" b="1" dirty="0">
                          <a:latin typeface="DFKai-SB"/>
                          <a:cs typeface="DFKai-SB"/>
                        </a:rPr>
                        <a:t>6.新生營隊總召-</a:t>
                      </a:r>
                      <a:r>
                        <a:rPr sz="1200" dirty="0">
                          <a:latin typeface="DFKai-SB"/>
                          <a:cs typeface="DFKai-SB"/>
                        </a:rPr>
                        <a:t>領導調解(E)/</a:t>
                      </a:r>
                      <a:r>
                        <a:rPr sz="1200" spc="-75" dirty="0">
                          <a:latin typeface="DFKai-SB"/>
                          <a:cs typeface="DFKai-SB"/>
                        </a:rPr>
                        <a:t> </a:t>
                      </a:r>
                      <a:r>
                        <a:rPr sz="1200" spc="-10" dirty="0">
                          <a:latin typeface="DFKai-SB"/>
                          <a:cs typeface="DFKai-SB"/>
                        </a:rPr>
                        <a:t>協調服務(S)</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
        <p:nvSpPr>
          <p:cNvPr id="4" name="object 4"/>
          <p:cNvSpPr/>
          <p:nvPr/>
        </p:nvSpPr>
        <p:spPr>
          <a:xfrm>
            <a:off x="1143000" y="3242944"/>
            <a:ext cx="2529840" cy="17678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43000" y="5516879"/>
            <a:ext cx="1377937" cy="88709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3000" y="6468109"/>
            <a:ext cx="853439" cy="85343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45920" y="1029969"/>
            <a:ext cx="4572000" cy="3428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5038343"/>
            <a:ext cx="5338445" cy="2868930"/>
          </a:xfrm>
          <a:prstGeom prst="rect">
            <a:avLst/>
          </a:prstGeom>
        </p:spPr>
        <p:txBody>
          <a:bodyPr vert="horz" wrap="square" lIns="0" tIns="0" rIns="0" bIns="0" rtlCol="0">
            <a:spAutoFit/>
          </a:bodyPr>
          <a:lstStyle/>
          <a:p>
            <a:pPr marL="12700">
              <a:lnSpc>
                <a:spcPct val="100000"/>
              </a:lnSpc>
            </a:pPr>
            <a:r>
              <a:rPr sz="1200" b="1" dirty="0">
                <a:latin typeface="DFKai-SB"/>
                <a:cs typeface="DFKai-SB"/>
              </a:rPr>
              <a:t>三、統整自我探索的個人認知建構系統</a:t>
            </a:r>
            <a:endParaRPr sz="1200">
              <a:latin typeface="DFKai-SB"/>
              <a:cs typeface="DFKai-SB"/>
            </a:endParaRPr>
          </a:p>
          <a:p>
            <a:pPr marL="12700" marR="5080" indent="304800" algn="just">
              <a:lnSpc>
                <a:spcPct val="139100"/>
              </a:lnSpc>
              <a:spcBef>
                <a:spcPts val="1019"/>
              </a:spcBef>
            </a:pPr>
            <a:r>
              <a:rPr sz="1200" spc="-15" dirty="0">
                <a:latin typeface="DFKai-SB"/>
                <a:cs typeface="DFKai-SB"/>
              </a:rPr>
              <a:t>個人透過自我探索建構個人認知建構系統，該系統需要串連以下四種個人認  </a:t>
            </a:r>
            <a:r>
              <a:rPr sz="1200" dirty="0">
                <a:latin typeface="DFKai-SB"/>
                <a:cs typeface="DFKai-SB"/>
              </a:rPr>
              <a:t>知建構子系統：(1)學習、反思並內化來自社會文化或生涯輔導專業所提供的公  </a:t>
            </a:r>
            <a:r>
              <a:rPr sz="1200" spc="-15" dirty="0">
                <a:latin typeface="DFKai-SB"/>
                <a:cs typeface="DFKai-SB"/>
              </a:rPr>
              <a:t>眾概念架構，例如本主題單元所提供的職業興趣、工作價值觀、知識與技能等評  </a:t>
            </a:r>
            <a:r>
              <a:rPr sz="1200" dirty="0">
                <a:latin typeface="DFKai-SB"/>
                <a:cs typeface="DFKai-SB"/>
              </a:rPr>
              <a:t>量工具之概念架構，(2)個人認知基模，個人在訊息處理過程中所型塑的一套理  </a:t>
            </a:r>
            <a:r>
              <a:rPr sz="1200" spc="-15" dirty="0">
                <a:latin typeface="DFKai-SB"/>
                <a:cs typeface="DFKai-SB"/>
              </a:rPr>
              <a:t>解生活周遭事物的個人化認知基模，該認知基模可能受到前述公眾概念架構的影  響，但不一定與公眾概念架構完全相同或一致，而且是實際上直接影響個人理解  </a:t>
            </a:r>
            <a:r>
              <a:rPr sz="1200" dirty="0">
                <a:latin typeface="DFKai-SB"/>
                <a:cs typeface="DFKai-SB"/>
              </a:rPr>
              <a:t>的認知系統，(3)情節記憶，個人對自己過去到現在生活經驗的記憶，以事件或  </a:t>
            </a:r>
            <a:r>
              <a:rPr sz="1200" spc="-15" dirty="0">
                <a:latin typeface="DFKai-SB"/>
                <a:cs typeface="DFKai-SB"/>
              </a:rPr>
              <a:t>情節的形式被儲存與提取，對個人經驗的反思與概念化會同時影響個人的認知基  </a:t>
            </a:r>
            <a:r>
              <a:rPr sz="1200" spc="-25" dirty="0">
                <a:latin typeface="DFKai-SB"/>
                <a:cs typeface="DFKai-SB"/>
              </a:rPr>
              <a:t>模以及情節記憶之脈絡，(4)自我認同，個人綜合前述三者而形成對自我之所是、  </a:t>
            </a:r>
            <a:r>
              <a:rPr sz="1200" dirty="0">
                <a:latin typeface="DFKai-SB"/>
                <a:cs typeface="DFKai-SB"/>
              </a:rPr>
              <a:t>所不是、所願、所怨等等的認定。</a:t>
            </a:r>
            <a:endParaRPr sz="1200">
              <a:latin typeface="DFKai-SB"/>
              <a:cs typeface="DFKai-SB"/>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3655695" cy="12166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附件五</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*我的創意職涯</a:t>
            </a:r>
            <a:endParaRPr sz="1400">
              <a:latin typeface="DFKai-SB"/>
              <a:cs typeface="DFKai-SB"/>
            </a:endParaRPr>
          </a:p>
          <a:p>
            <a:pPr marL="1655445">
              <a:lnSpc>
                <a:spcPct val="100000"/>
              </a:lnSpc>
              <a:spcBef>
                <a:spcPts val="1080"/>
              </a:spcBef>
            </a:pPr>
            <a:r>
              <a:rPr sz="2600" b="1" spc="0" dirty="0">
                <a:latin typeface="DFKai-SB"/>
                <a:cs typeface="DFKai-SB"/>
              </a:rPr>
              <a:t>我</a:t>
            </a:r>
            <a:r>
              <a:rPr sz="2600" b="1" spc="-15" dirty="0">
                <a:latin typeface="DFKai-SB"/>
                <a:cs typeface="DFKai-SB"/>
              </a:rPr>
              <a:t>的</a:t>
            </a:r>
            <a:r>
              <a:rPr sz="2600" b="1" spc="0" dirty="0">
                <a:latin typeface="DFKai-SB"/>
                <a:cs typeface="DFKai-SB"/>
              </a:rPr>
              <a:t>創</a:t>
            </a:r>
            <a:r>
              <a:rPr sz="2600" b="1" spc="-15" dirty="0">
                <a:latin typeface="DFKai-SB"/>
                <a:cs typeface="DFKai-SB"/>
              </a:rPr>
              <a:t>意</a:t>
            </a:r>
            <a:r>
              <a:rPr sz="2600" b="1" spc="0" dirty="0">
                <a:latin typeface="DFKai-SB"/>
                <a:cs typeface="DFKai-SB"/>
              </a:rPr>
              <a:t>職涯</a:t>
            </a:r>
            <a:endParaRPr sz="2600">
              <a:latin typeface="DFKai-SB"/>
              <a:cs typeface="DFKai-SB"/>
            </a:endParaRPr>
          </a:p>
        </p:txBody>
      </p:sp>
      <p:sp>
        <p:nvSpPr>
          <p:cNvPr id="3" name="object 3"/>
          <p:cNvSpPr/>
          <p:nvPr/>
        </p:nvSpPr>
        <p:spPr>
          <a:xfrm>
            <a:off x="1127760" y="2392692"/>
            <a:ext cx="3670046" cy="1922145"/>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1091183" y="2285999"/>
          <a:ext cx="5327903" cy="6998208"/>
        </p:xfrm>
        <a:graphic>
          <a:graphicData uri="http://schemas.openxmlformats.org/drawingml/2006/table">
            <a:tbl>
              <a:tblPr firstRow="1" bandRow="1">
                <a:tableStyleId>{2D5ABB26-0587-4C30-8999-92F81FD0307C}</a:tableStyleId>
              </a:tblPr>
              <a:tblGrid>
                <a:gridCol w="1645920"/>
                <a:gridCol w="2106168"/>
                <a:gridCol w="1575815"/>
              </a:tblGrid>
              <a:tr h="2097024">
                <a:tc grid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1100">
                        <a:latin typeface="Times New Roman"/>
                        <a:cs typeface="Times New Roman"/>
                      </a:endParaRPr>
                    </a:p>
                  </a:txBody>
                  <a:tcPr marL="0" marR="0" marT="0" marB="0">
                    <a:lnL w="36575">
                      <a:solidFill>
                        <a:srgbClr val="000000"/>
                      </a:solidFill>
                      <a:prstDash val="solid"/>
                    </a:lnL>
                    <a:lnR w="36575">
                      <a:solidFill>
                        <a:srgbClr val="000000"/>
                      </a:solidFill>
                      <a:prstDash val="solid"/>
                    </a:lnR>
                    <a:lnT w="36576">
                      <a:solidFill>
                        <a:srgbClr val="000000"/>
                      </a:solidFill>
                      <a:prstDash val="solid"/>
                    </a:lnT>
                    <a:lnB w="36575">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950976">
                <a:tc>
                  <a:txBody>
                    <a:bodyPr/>
                    <a:lstStyle/>
                    <a:p>
                      <a:pPr algn="ctr">
                        <a:lnSpc>
                          <a:spcPct val="100000"/>
                        </a:lnSpc>
                        <a:spcBef>
                          <a:spcPts val="550"/>
                        </a:spcBef>
                      </a:pPr>
                      <a:r>
                        <a:rPr sz="1800" b="1" spc="-5" dirty="0">
                          <a:solidFill>
                            <a:srgbClr val="C7EDCC"/>
                          </a:solidFill>
                          <a:latin typeface="DFKai-SB"/>
                          <a:cs typeface="DFKai-SB"/>
                        </a:rPr>
                        <a:t>個人才幹</a:t>
                      </a:r>
                      <a:endParaRPr sz="1800">
                        <a:latin typeface="DFKai-SB"/>
                        <a:cs typeface="DFKai-SB"/>
                      </a:endParaRPr>
                    </a:p>
                    <a:p>
                      <a:pPr algn="ctr">
                        <a:lnSpc>
                          <a:spcPct val="100000"/>
                        </a:lnSpc>
                        <a:spcBef>
                          <a:spcPts val="1440"/>
                        </a:spcBef>
                      </a:pPr>
                      <a:r>
                        <a:rPr sz="1800" b="1" spc="-5" dirty="0">
                          <a:solidFill>
                            <a:srgbClr val="C7EDCC"/>
                          </a:solidFill>
                          <a:latin typeface="DFKai-SB"/>
                          <a:cs typeface="DFKai-SB"/>
                        </a:rPr>
                        <a:t>(技能)優勢</a:t>
                      </a:r>
                      <a:endParaRPr sz="18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solidFill>
                      <a:srgbClr val="C0504D"/>
                    </a:solidFill>
                  </a:tcPr>
                </a:tc>
                <a:tc>
                  <a:txBody>
                    <a:bodyPr/>
                    <a:lstStyle/>
                    <a:p>
                      <a:pPr algn="ctr">
                        <a:lnSpc>
                          <a:spcPct val="100000"/>
                        </a:lnSpc>
                        <a:spcBef>
                          <a:spcPts val="550"/>
                        </a:spcBef>
                      </a:pPr>
                      <a:r>
                        <a:rPr sz="1800" b="1" spc="-5" dirty="0">
                          <a:solidFill>
                            <a:srgbClr val="C7EDCC"/>
                          </a:solidFill>
                          <a:latin typeface="DFKai-SB"/>
                          <a:cs typeface="DFKai-SB"/>
                        </a:rPr>
                        <a:t>未來環境優勢</a:t>
                      </a:r>
                      <a:endParaRPr sz="1800">
                        <a:latin typeface="DFKai-SB"/>
                        <a:cs typeface="DFKai-SB"/>
                      </a:endParaRPr>
                    </a:p>
                    <a:p>
                      <a:pPr algn="ctr">
                        <a:lnSpc>
                          <a:spcPct val="100000"/>
                        </a:lnSpc>
                        <a:spcBef>
                          <a:spcPts val="1440"/>
                        </a:spcBef>
                      </a:pPr>
                      <a:r>
                        <a:rPr sz="1800" b="1" dirty="0">
                          <a:solidFill>
                            <a:srgbClr val="C7EDCC"/>
                          </a:solidFill>
                          <a:latin typeface="DFKai-SB"/>
                          <a:cs typeface="DFKai-SB"/>
                        </a:rPr>
                        <a:t>(或需求)</a:t>
                      </a:r>
                      <a:endParaRPr sz="18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solidFill>
                      <a:srgbClr val="C4BC96"/>
                    </a:solidFill>
                  </a:tcPr>
                </a:tc>
                <a:tc>
                  <a:txBody>
                    <a:bodyPr/>
                    <a:lstStyle/>
                    <a:p>
                      <a:pPr marL="2540" algn="ctr">
                        <a:lnSpc>
                          <a:spcPct val="100000"/>
                        </a:lnSpc>
                        <a:spcBef>
                          <a:spcPts val="700"/>
                        </a:spcBef>
                      </a:pPr>
                      <a:r>
                        <a:rPr sz="1600" b="1" dirty="0">
                          <a:solidFill>
                            <a:srgbClr val="FF0000"/>
                          </a:solidFill>
                          <a:latin typeface="DFKai-SB"/>
                          <a:cs typeface="DFKai-SB"/>
                        </a:rPr>
                        <a:t>個人理想獨特生</a:t>
                      </a:r>
                      <a:endParaRPr sz="1600">
                        <a:latin typeface="DFKai-SB"/>
                        <a:cs typeface="DFKai-SB"/>
                      </a:endParaRPr>
                    </a:p>
                    <a:p>
                      <a:pPr>
                        <a:lnSpc>
                          <a:spcPct val="100000"/>
                        </a:lnSpc>
                        <a:spcBef>
                          <a:spcPts val="10"/>
                        </a:spcBef>
                      </a:pPr>
                      <a:endParaRPr sz="1450">
                        <a:latin typeface="Times New Roman"/>
                        <a:cs typeface="Times New Roman"/>
                      </a:endParaRPr>
                    </a:p>
                    <a:p>
                      <a:pPr algn="ctr">
                        <a:lnSpc>
                          <a:spcPct val="100000"/>
                        </a:lnSpc>
                      </a:pPr>
                      <a:r>
                        <a:rPr sz="1600" b="1" dirty="0">
                          <a:solidFill>
                            <a:srgbClr val="FF0000"/>
                          </a:solidFill>
                          <a:latin typeface="DFKai-SB"/>
                          <a:cs typeface="DFKai-SB"/>
                        </a:rPr>
                        <a:t>涯</a:t>
                      </a:r>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solidFill>
                      <a:srgbClr val="FFFF00"/>
                    </a:solidFill>
                  </a:tcPr>
                </a:tc>
              </a:tr>
              <a:tr h="3898392">
                <a:tc>
                  <a:txBody>
                    <a:bodyPr/>
                    <a:lstStyle/>
                    <a:p>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tcPr>
                </a:tc>
                <a:tc>
                  <a:txBody>
                    <a:bodyPr/>
                    <a:lstStyle/>
                    <a:p>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tcPr>
                </a:tc>
                <a:tc>
                  <a:txBody>
                    <a:bodyPr/>
                    <a:lstStyle/>
                    <a:p>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3655695" cy="12166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附件五</a:t>
            </a:r>
            <a:endParaRPr sz="1400">
              <a:latin typeface="DFKai-SB"/>
              <a:cs typeface="DFKai-SB"/>
            </a:endParaRPr>
          </a:p>
          <a:p>
            <a:pPr>
              <a:lnSpc>
                <a:spcPct val="100000"/>
              </a:lnSpc>
              <a:spcBef>
                <a:spcPts val="20"/>
              </a:spcBef>
            </a:pPr>
            <a:endParaRPr sz="1650">
              <a:latin typeface="Times New Roman"/>
              <a:cs typeface="Times New Roman"/>
            </a:endParaRPr>
          </a:p>
          <a:p>
            <a:pPr marL="12700">
              <a:lnSpc>
                <a:spcPct val="100000"/>
              </a:lnSpc>
            </a:pPr>
            <a:r>
              <a:rPr sz="1400" b="1" spc="-5" dirty="0">
                <a:latin typeface="DFKai-SB"/>
                <a:cs typeface="DFKai-SB"/>
              </a:rPr>
              <a:t>*我的創意職涯(範例）</a:t>
            </a:r>
            <a:endParaRPr sz="1400">
              <a:latin typeface="DFKai-SB"/>
              <a:cs typeface="DFKai-SB"/>
            </a:endParaRPr>
          </a:p>
          <a:p>
            <a:pPr marL="1655445">
              <a:lnSpc>
                <a:spcPct val="100000"/>
              </a:lnSpc>
              <a:spcBef>
                <a:spcPts val="1080"/>
              </a:spcBef>
            </a:pPr>
            <a:r>
              <a:rPr sz="2600" b="1" spc="0" dirty="0">
                <a:latin typeface="DFKai-SB"/>
                <a:cs typeface="DFKai-SB"/>
              </a:rPr>
              <a:t>我</a:t>
            </a:r>
            <a:r>
              <a:rPr sz="2600" b="1" spc="-15" dirty="0">
                <a:latin typeface="DFKai-SB"/>
                <a:cs typeface="DFKai-SB"/>
              </a:rPr>
              <a:t>的</a:t>
            </a:r>
            <a:r>
              <a:rPr sz="2600" b="1" spc="0" dirty="0">
                <a:latin typeface="DFKai-SB"/>
                <a:cs typeface="DFKai-SB"/>
              </a:rPr>
              <a:t>創</a:t>
            </a:r>
            <a:r>
              <a:rPr sz="2600" b="1" spc="-15" dirty="0">
                <a:latin typeface="DFKai-SB"/>
                <a:cs typeface="DFKai-SB"/>
              </a:rPr>
              <a:t>意</a:t>
            </a:r>
            <a:r>
              <a:rPr sz="2600" b="1" spc="0" dirty="0">
                <a:latin typeface="DFKai-SB"/>
                <a:cs typeface="DFKai-SB"/>
              </a:rPr>
              <a:t>職涯</a:t>
            </a:r>
            <a:endParaRPr sz="2600">
              <a:latin typeface="DFKai-SB"/>
              <a:cs typeface="DFKai-SB"/>
            </a:endParaRPr>
          </a:p>
        </p:txBody>
      </p:sp>
      <p:sp>
        <p:nvSpPr>
          <p:cNvPr id="3" name="object 3"/>
          <p:cNvSpPr/>
          <p:nvPr/>
        </p:nvSpPr>
        <p:spPr>
          <a:xfrm>
            <a:off x="1127760" y="2392679"/>
            <a:ext cx="3683495" cy="192658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188719" y="6120129"/>
            <a:ext cx="1414145" cy="1252854"/>
          </a:xfrm>
          <a:prstGeom prst="rect">
            <a:avLst/>
          </a:prstGeom>
          <a:blipFill>
            <a:blip r:embed="rId3"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nvGraphicFramePr>
        <p:xfrm>
          <a:off x="1095755" y="2285999"/>
          <a:ext cx="5250179" cy="7418832"/>
        </p:xfrm>
        <a:graphic>
          <a:graphicData uri="http://schemas.openxmlformats.org/drawingml/2006/table">
            <a:tbl>
              <a:tblPr firstRow="1" bandRow="1">
                <a:tableStyleId>{2D5ABB26-0587-4C30-8999-92F81FD0307C}</a:tableStyleId>
              </a:tblPr>
              <a:tblGrid>
                <a:gridCol w="1616964"/>
                <a:gridCol w="1905000"/>
                <a:gridCol w="1728215"/>
              </a:tblGrid>
              <a:tr h="2097024">
                <a:tc gridSpan="3">
                  <a:txBody>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10"/>
                        </a:spcBef>
                      </a:pPr>
                      <a:endParaRPr sz="1100">
                        <a:latin typeface="Times New Roman"/>
                        <a:cs typeface="Times New Roman"/>
                      </a:endParaRPr>
                    </a:p>
                  </a:txBody>
                  <a:tcPr marL="0" marR="0" marT="0" marB="0">
                    <a:lnL w="36575">
                      <a:solidFill>
                        <a:srgbClr val="000000"/>
                      </a:solidFill>
                      <a:prstDash val="solid"/>
                    </a:lnL>
                    <a:lnR w="36575">
                      <a:solidFill>
                        <a:srgbClr val="000000"/>
                      </a:solidFill>
                      <a:prstDash val="solid"/>
                    </a:lnR>
                    <a:lnT w="36576">
                      <a:solidFill>
                        <a:srgbClr val="000000"/>
                      </a:solidFill>
                      <a:prstDash val="solid"/>
                    </a:lnT>
                    <a:lnB w="36575">
                      <a:solidFill>
                        <a:srgbClr val="000000"/>
                      </a:solidFill>
                      <a:prstDash val="solid"/>
                    </a:lnB>
                  </a:tcPr>
                </a:tc>
                <a:tc hMerge="1">
                  <a:txBody>
                    <a:bodyPr/>
                    <a:lstStyle/>
                    <a:p>
                      <a:endParaRPr/>
                    </a:p>
                  </a:txBody>
                  <a:tcPr marL="0" marR="0" marT="0" marB="0"/>
                </a:tc>
                <a:tc hMerge="1">
                  <a:txBody>
                    <a:bodyPr/>
                    <a:lstStyle/>
                    <a:p>
                      <a:endParaRPr/>
                    </a:p>
                  </a:txBody>
                  <a:tcPr marL="0" marR="0" marT="0" marB="0"/>
                </a:tc>
              </a:tr>
              <a:tr h="950976">
                <a:tc>
                  <a:txBody>
                    <a:bodyPr/>
                    <a:lstStyle/>
                    <a:p>
                      <a:pPr marL="4445" algn="ctr">
                        <a:lnSpc>
                          <a:spcPct val="100000"/>
                        </a:lnSpc>
                        <a:spcBef>
                          <a:spcPts val="550"/>
                        </a:spcBef>
                      </a:pPr>
                      <a:r>
                        <a:rPr sz="1800" b="1" spc="-5" dirty="0">
                          <a:solidFill>
                            <a:srgbClr val="C7EDCC"/>
                          </a:solidFill>
                          <a:latin typeface="DFKai-SB"/>
                          <a:cs typeface="DFKai-SB"/>
                        </a:rPr>
                        <a:t>個人才幹</a:t>
                      </a:r>
                      <a:endParaRPr sz="1800">
                        <a:latin typeface="DFKai-SB"/>
                        <a:cs typeface="DFKai-SB"/>
                      </a:endParaRPr>
                    </a:p>
                    <a:p>
                      <a:pPr marL="4445" algn="ctr">
                        <a:lnSpc>
                          <a:spcPct val="100000"/>
                        </a:lnSpc>
                        <a:spcBef>
                          <a:spcPts val="1440"/>
                        </a:spcBef>
                      </a:pPr>
                      <a:r>
                        <a:rPr sz="1800" b="1" spc="-5" dirty="0">
                          <a:solidFill>
                            <a:srgbClr val="C7EDCC"/>
                          </a:solidFill>
                          <a:latin typeface="DFKai-SB"/>
                          <a:cs typeface="DFKai-SB"/>
                        </a:rPr>
                        <a:t>(技能)優勢</a:t>
                      </a:r>
                      <a:endParaRPr sz="18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solidFill>
                      <a:srgbClr val="C0504D"/>
                    </a:solidFill>
                  </a:tcPr>
                </a:tc>
                <a:tc>
                  <a:txBody>
                    <a:bodyPr/>
                    <a:lstStyle/>
                    <a:p>
                      <a:pPr marL="2540" algn="ctr">
                        <a:lnSpc>
                          <a:spcPct val="100000"/>
                        </a:lnSpc>
                        <a:spcBef>
                          <a:spcPts val="550"/>
                        </a:spcBef>
                      </a:pPr>
                      <a:r>
                        <a:rPr sz="1800" b="1" spc="-5" dirty="0">
                          <a:solidFill>
                            <a:srgbClr val="C7EDCC"/>
                          </a:solidFill>
                          <a:latin typeface="DFKai-SB"/>
                          <a:cs typeface="DFKai-SB"/>
                        </a:rPr>
                        <a:t>未來環境優勢</a:t>
                      </a:r>
                      <a:endParaRPr sz="1800">
                        <a:latin typeface="DFKai-SB"/>
                        <a:cs typeface="DFKai-SB"/>
                      </a:endParaRPr>
                    </a:p>
                    <a:p>
                      <a:pPr marL="4445" algn="ctr">
                        <a:lnSpc>
                          <a:spcPct val="100000"/>
                        </a:lnSpc>
                        <a:spcBef>
                          <a:spcPts val="1440"/>
                        </a:spcBef>
                      </a:pPr>
                      <a:r>
                        <a:rPr sz="1800" b="1" dirty="0">
                          <a:solidFill>
                            <a:srgbClr val="C7EDCC"/>
                          </a:solidFill>
                          <a:latin typeface="DFKai-SB"/>
                          <a:cs typeface="DFKai-SB"/>
                        </a:rPr>
                        <a:t>(或需求)</a:t>
                      </a:r>
                      <a:endParaRPr sz="18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solidFill>
                      <a:srgbClr val="C4BC96"/>
                    </a:solidFill>
                  </a:tcPr>
                </a:tc>
                <a:tc>
                  <a:txBody>
                    <a:bodyPr/>
                    <a:lstStyle/>
                    <a:p>
                      <a:pPr marL="2540" algn="ctr">
                        <a:lnSpc>
                          <a:spcPct val="100000"/>
                        </a:lnSpc>
                        <a:spcBef>
                          <a:spcPts val="700"/>
                        </a:spcBef>
                      </a:pPr>
                      <a:r>
                        <a:rPr sz="1600" b="1" dirty="0">
                          <a:solidFill>
                            <a:srgbClr val="FF0000"/>
                          </a:solidFill>
                          <a:latin typeface="DFKai-SB"/>
                          <a:cs typeface="DFKai-SB"/>
                        </a:rPr>
                        <a:t>個人理想獨特生</a:t>
                      </a:r>
                      <a:endParaRPr sz="1600">
                        <a:latin typeface="DFKai-SB"/>
                        <a:cs typeface="DFKai-SB"/>
                      </a:endParaRPr>
                    </a:p>
                    <a:p>
                      <a:pPr>
                        <a:lnSpc>
                          <a:spcPct val="100000"/>
                        </a:lnSpc>
                        <a:spcBef>
                          <a:spcPts val="10"/>
                        </a:spcBef>
                      </a:pPr>
                      <a:endParaRPr sz="1450">
                        <a:latin typeface="Times New Roman"/>
                        <a:cs typeface="Times New Roman"/>
                      </a:endParaRPr>
                    </a:p>
                    <a:p>
                      <a:pPr algn="ctr">
                        <a:lnSpc>
                          <a:spcPct val="100000"/>
                        </a:lnSpc>
                      </a:pPr>
                      <a:r>
                        <a:rPr sz="1600" b="1" dirty="0">
                          <a:solidFill>
                            <a:srgbClr val="FF0000"/>
                          </a:solidFill>
                          <a:latin typeface="DFKai-SB"/>
                          <a:cs typeface="DFKai-SB"/>
                        </a:rPr>
                        <a:t>涯</a:t>
                      </a:r>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solidFill>
                      <a:srgbClr val="FFFF00"/>
                    </a:solidFill>
                  </a:tcPr>
                </a:tc>
              </a:tr>
              <a:tr h="4319016">
                <a:tc>
                  <a:txBody>
                    <a:bodyPr/>
                    <a:lstStyle/>
                    <a:p>
                      <a:pPr marL="55880">
                        <a:lnSpc>
                          <a:spcPct val="100000"/>
                        </a:lnSpc>
                        <a:spcBef>
                          <a:spcPts val="725"/>
                        </a:spcBef>
                      </a:pPr>
                      <a:r>
                        <a:rPr sz="1600" b="1" spc="5" dirty="0">
                          <a:latin typeface="DFKai-SB"/>
                          <a:cs typeface="DFKai-SB"/>
                        </a:rPr>
                        <a:t>體驗美感</a:t>
                      </a:r>
                      <a:endParaRPr sz="1600">
                        <a:latin typeface="DFKai-SB"/>
                        <a:cs typeface="DFKai-SB"/>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L="55880">
                        <a:lnSpc>
                          <a:spcPct val="100000"/>
                        </a:lnSpc>
                        <a:spcBef>
                          <a:spcPts val="1360"/>
                        </a:spcBef>
                      </a:pPr>
                      <a:r>
                        <a:rPr sz="1600" b="1" dirty="0">
                          <a:latin typeface="DFKai-SB"/>
                          <a:cs typeface="DFKai-SB"/>
                        </a:rPr>
                        <a:t>管理物資資源</a:t>
                      </a:r>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tcPr>
                </a:tc>
                <a:tc>
                  <a:txBody>
                    <a:bodyPr/>
                    <a:lstStyle/>
                    <a:p>
                      <a:pPr marL="51435">
                        <a:lnSpc>
                          <a:spcPct val="100000"/>
                        </a:lnSpc>
                        <a:spcBef>
                          <a:spcPts val="725"/>
                        </a:spcBef>
                      </a:pPr>
                      <a:r>
                        <a:rPr sz="1600" b="1" dirty="0">
                          <a:latin typeface="DFKai-SB"/>
                          <a:cs typeface="DFKai-SB"/>
                        </a:rPr>
                        <a:t>資料愈來愈多</a:t>
                      </a:r>
                      <a:endParaRPr sz="1600">
                        <a:latin typeface="DFKai-SB"/>
                        <a:cs typeface="DFKai-SB"/>
                      </a:endParaRPr>
                    </a:p>
                    <a:p>
                      <a:pPr marL="51435" marR="177800">
                        <a:lnSpc>
                          <a:spcPct val="187500"/>
                        </a:lnSpc>
                      </a:pPr>
                      <a:r>
                        <a:rPr sz="1600" b="1" dirty="0">
                          <a:latin typeface="DFKai-SB"/>
                          <a:cs typeface="DFKai-SB"/>
                        </a:rPr>
                        <a:t>儲物空間缺乏  不知如何</a:t>
                      </a:r>
                      <a:r>
                        <a:rPr sz="1600" b="1" spc="-25" dirty="0">
                          <a:latin typeface="DFKai-SB"/>
                          <a:cs typeface="DFKai-SB"/>
                        </a:rPr>
                        <a:t>整</a:t>
                      </a:r>
                      <a:r>
                        <a:rPr sz="1600" b="1" dirty="0">
                          <a:latin typeface="DFKai-SB"/>
                          <a:cs typeface="DFKai-SB"/>
                        </a:rPr>
                        <a:t>理資料</a:t>
                      </a:r>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tcPr>
                </a:tc>
                <a:tc>
                  <a:txBody>
                    <a:bodyPr/>
                    <a:lstStyle/>
                    <a:p>
                      <a:pPr marL="51435">
                        <a:lnSpc>
                          <a:spcPct val="100000"/>
                        </a:lnSpc>
                        <a:spcBef>
                          <a:spcPts val="725"/>
                        </a:spcBef>
                      </a:pPr>
                      <a:r>
                        <a:rPr sz="1600" b="1" dirty="0">
                          <a:solidFill>
                            <a:srgbClr val="FF0000"/>
                          </a:solidFill>
                          <a:latin typeface="DFKai-SB"/>
                          <a:cs typeface="DFKai-SB"/>
                        </a:rPr>
                        <a:t>檔案色彩分類師</a:t>
                      </a:r>
                      <a:endParaRPr sz="1600">
                        <a:latin typeface="DFKai-SB"/>
                        <a:cs typeface="DFKai-SB"/>
                      </a:endParaRPr>
                    </a:p>
                  </a:txBody>
                  <a:tcPr marL="0" marR="0" marT="0" marB="0">
                    <a:lnL w="36575">
                      <a:solidFill>
                        <a:srgbClr val="000000"/>
                      </a:solidFill>
                      <a:prstDash val="solid"/>
                    </a:lnL>
                    <a:lnR w="36575">
                      <a:solidFill>
                        <a:srgbClr val="000000"/>
                      </a:solidFill>
                      <a:prstDash val="solid"/>
                    </a:lnR>
                    <a:lnT w="36575">
                      <a:solidFill>
                        <a:srgbClr val="000000"/>
                      </a:solidFill>
                      <a:prstDash val="solid"/>
                    </a:lnT>
                    <a:lnB w="36575">
                      <a:solidFill>
                        <a:srgbClr val="000000"/>
                      </a:solidFill>
                      <a:prstDash val="solid"/>
                    </a:lnB>
                  </a:tcPr>
                </a:tc>
              </a:tr>
            </a:tbl>
          </a:graphicData>
        </a:graphic>
      </p:graphicFrame>
      <p:sp>
        <p:nvSpPr>
          <p:cNvPr id="6" name="object 6"/>
          <p:cNvSpPr/>
          <p:nvPr/>
        </p:nvSpPr>
        <p:spPr>
          <a:xfrm>
            <a:off x="1188719" y="8199119"/>
            <a:ext cx="1466215" cy="97853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800985" y="6793865"/>
            <a:ext cx="1722107" cy="12769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705984" y="5891529"/>
            <a:ext cx="1536064" cy="171005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705984" y="7687309"/>
            <a:ext cx="1551305" cy="131953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39800" cy="7880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3</a:t>
            </a:r>
            <a:r>
              <a:rPr sz="1400" b="1" spc="-390" dirty="0">
                <a:latin typeface="DFKai-SB"/>
                <a:cs typeface="DFKai-SB"/>
              </a:rPr>
              <a:t> </a:t>
            </a:r>
            <a:r>
              <a:rPr sz="1400" b="1" spc="-5" dirty="0">
                <a:latin typeface="DFKai-SB"/>
                <a:cs typeface="DFKai-SB"/>
              </a:rPr>
              <a:t>附錄一</a:t>
            </a:r>
            <a:endParaRPr sz="1400">
              <a:latin typeface="DFKai-SB"/>
              <a:cs typeface="DFKai-SB"/>
            </a:endParaRPr>
          </a:p>
          <a:p>
            <a:pPr>
              <a:lnSpc>
                <a:spcPct val="100000"/>
              </a:lnSpc>
            </a:pPr>
            <a:endParaRPr sz="1400">
              <a:latin typeface="Times New Roman"/>
              <a:cs typeface="Times New Roman"/>
            </a:endParaRPr>
          </a:p>
          <a:p>
            <a:pPr>
              <a:lnSpc>
                <a:spcPct val="100000"/>
              </a:lnSpc>
              <a:spcBef>
                <a:spcPts val="50"/>
              </a:spcBef>
            </a:pPr>
            <a:endParaRPr sz="1150">
              <a:latin typeface="Times New Roman"/>
              <a:cs typeface="Times New Roman"/>
            </a:endParaRPr>
          </a:p>
          <a:p>
            <a:pPr marL="12700">
              <a:lnSpc>
                <a:spcPct val="100000"/>
              </a:lnSpc>
            </a:pPr>
            <a:r>
              <a:rPr sz="1200" b="1" spc="-5" dirty="0">
                <a:latin typeface="DFKai-SB"/>
                <a:cs typeface="DFKai-SB"/>
              </a:rPr>
              <a:t>技能項目說明</a:t>
            </a:r>
            <a:endParaRPr sz="1200">
              <a:latin typeface="DFKai-SB"/>
              <a:cs typeface="DFKai-SB"/>
            </a:endParaRPr>
          </a:p>
        </p:txBody>
      </p:sp>
      <p:graphicFrame>
        <p:nvGraphicFramePr>
          <p:cNvPr id="3" name="object 3"/>
          <p:cNvGraphicFramePr>
            <a:graphicFrameLocks noGrp="1"/>
          </p:cNvGraphicFramePr>
          <p:nvPr/>
        </p:nvGraphicFramePr>
        <p:xfrm>
          <a:off x="1071372" y="1828787"/>
          <a:ext cx="5381249" cy="7921746"/>
        </p:xfrm>
        <a:graphic>
          <a:graphicData uri="http://schemas.openxmlformats.org/drawingml/2006/table">
            <a:tbl>
              <a:tblPr firstRow="1" bandRow="1">
                <a:tableStyleId>{2D5ABB26-0587-4C30-8999-92F81FD0307C}</a:tableStyleId>
              </a:tblPr>
              <a:tblGrid>
                <a:gridCol w="297186"/>
                <a:gridCol w="289553"/>
                <a:gridCol w="1283214"/>
                <a:gridCol w="3511296"/>
              </a:tblGrid>
              <a:tr h="359670">
                <a:tc rowSpan="4">
                  <a:txBody>
                    <a:bodyPr/>
                    <a:lstStyle/>
                    <a:p>
                      <a:pPr marL="1270" algn="ctr">
                        <a:lnSpc>
                          <a:spcPts val="1370"/>
                        </a:lnSpc>
                      </a:pPr>
                      <a:r>
                        <a:rPr sz="1200" b="1" dirty="0">
                          <a:latin typeface="DFKai-SB"/>
                          <a:cs typeface="DFKai-SB"/>
                        </a:rPr>
                        <a:t>R</a:t>
                      </a:r>
                      <a:endParaRPr sz="1200" dirty="0">
                        <a:latin typeface="DFKai-SB"/>
                        <a:cs typeface="DFKai-SB"/>
                      </a:endParaRPr>
                    </a:p>
                    <a:p>
                      <a:pPr marL="68580" marR="62230" algn="just">
                        <a:lnSpc>
                          <a:spcPct val="108300"/>
                        </a:lnSpc>
                      </a:pPr>
                      <a:r>
                        <a:rPr sz="1200" b="1" dirty="0">
                          <a:latin typeface="DFKai-SB"/>
                          <a:cs typeface="DFKai-SB"/>
                        </a:rPr>
                        <a:t>實  做</a:t>
                      </a:r>
                      <a:endParaRPr sz="1200" dirty="0">
                        <a:latin typeface="DFKai-SB"/>
                        <a:cs typeface="DFKai-SB"/>
                      </a:endParaRPr>
                    </a:p>
                    <a:p>
                      <a:pPr marL="68580" algn="just">
                        <a:lnSpc>
                          <a:spcPct val="100000"/>
                        </a:lnSpc>
                        <a:spcBef>
                          <a:spcPts val="120"/>
                        </a:spcBef>
                      </a:pPr>
                      <a:r>
                        <a:rPr sz="1200" b="1" spc="-5" dirty="0">
                          <a:latin typeface="DFKai-SB"/>
                          <a:cs typeface="DFKai-SB"/>
                        </a:rPr>
                        <a:t>--</a:t>
                      </a:r>
                      <a:endParaRPr sz="1200" dirty="0">
                        <a:latin typeface="DFKai-SB"/>
                        <a:cs typeface="DFKai-SB"/>
                      </a:endParaRPr>
                    </a:p>
                    <a:p>
                      <a:pPr marL="68580" marR="62230" algn="just">
                        <a:lnSpc>
                          <a:spcPct val="108300"/>
                        </a:lnSpc>
                      </a:pPr>
                      <a:r>
                        <a:rPr sz="1200" b="1" dirty="0">
                          <a:latin typeface="DFKai-SB"/>
                          <a:cs typeface="DFKai-SB"/>
                        </a:rPr>
                        <a:t>實  際  型</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AFAF"/>
                    </a:solidFill>
                  </a:tcPr>
                </a:tc>
                <a:tc rowSpan="4">
                  <a:txBody>
                    <a:bodyPr/>
                    <a:lstStyle/>
                    <a:p>
                      <a:pPr marL="63500" algn="just">
                        <a:lnSpc>
                          <a:spcPts val="1370"/>
                        </a:lnSpc>
                      </a:pPr>
                      <a:r>
                        <a:rPr sz="1200" b="1" dirty="0">
                          <a:latin typeface="DFKai-SB"/>
                          <a:cs typeface="DFKai-SB"/>
                        </a:rPr>
                        <a:t>使</a:t>
                      </a:r>
                      <a:endParaRPr sz="1200">
                        <a:latin typeface="DFKai-SB"/>
                        <a:cs typeface="DFKai-SB"/>
                      </a:endParaRPr>
                    </a:p>
                    <a:p>
                      <a:pPr marL="63500" marR="59055" algn="just">
                        <a:lnSpc>
                          <a:spcPct val="108300"/>
                        </a:lnSpc>
                      </a:pPr>
                      <a:r>
                        <a:rPr sz="1200" b="1" dirty="0">
                          <a:latin typeface="DFKai-SB"/>
                          <a:cs typeface="DFKai-SB"/>
                        </a:rPr>
                        <a:t>用  器  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AFAF"/>
                    </a:solidFill>
                  </a:tcPr>
                </a:tc>
                <a:tc>
                  <a:txBody>
                    <a:bodyPr/>
                    <a:lstStyle/>
                    <a:p>
                      <a:pPr marL="34925">
                        <a:lnSpc>
                          <a:spcPts val="1370"/>
                        </a:lnSpc>
                      </a:pPr>
                      <a:r>
                        <a:rPr sz="1200" dirty="0">
                          <a:latin typeface="DFKai-SB"/>
                          <a:cs typeface="DFKai-SB"/>
                        </a:rPr>
                        <a:t>選用設備</a:t>
                      </a:r>
                      <a:endParaRPr sz="1200">
                        <a:latin typeface="DFKai-SB"/>
                        <a:cs typeface="DFKai-SB"/>
                      </a:endParaRPr>
                    </a:p>
                  </a:txBody>
                  <a:tcPr marL="0" marR="0" marT="0" marB="0">
                    <a:lnL w="6096" cap="flat" cmpd="sng" algn="ctr">
                      <a:solidFill>
                        <a:srgbClr val="000000"/>
                      </a:solidFill>
                      <a:prstDash val="solid"/>
                      <a:round/>
                      <a:headEnd type="none" w="med" len="med"/>
                      <a:tailEnd type="none" w="med" len="me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525"/>
                        </a:spcBef>
                      </a:pPr>
                      <a:r>
                        <a:rPr sz="1200" dirty="0">
                          <a:latin typeface="DFKai-SB"/>
                          <a:cs typeface="DFKai-SB"/>
                        </a:rPr>
                        <a:t>挑選工作所需要的工具和設備類型。</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35966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AFAF"/>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AFAF"/>
                    </a:solidFill>
                  </a:tcPr>
                </a:tc>
                <a:tc>
                  <a:txBody>
                    <a:bodyPr/>
                    <a:lstStyle/>
                    <a:p>
                      <a:pPr marL="34925">
                        <a:lnSpc>
                          <a:spcPts val="1370"/>
                        </a:lnSpc>
                      </a:pPr>
                      <a:r>
                        <a:rPr sz="1200" dirty="0">
                          <a:latin typeface="DFKai-SB"/>
                          <a:cs typeface="DFKai-SB"/>
                        </a:rPr>
                        <a:t>安裝設備</a:t>
                      </a:r>
                    </a:p>
                  </a:txBody>
                  <a:tcPr marL="0" marR="0" marT="0" marB="0">
                    <a:lnL w="70104">
                      <a:solidFill>
                        <a:srgbClr val="FFAFAF"/>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525"/>
                        </a:spcBef>
                      </a:pPr>
                      <a:r>
                        <a:rPr sz="1200" dirty="0">
                          <a:latin typeface="DFKai-SB"/>
                          <a:cs typeface="DFKai-SB"/>
                        </a:rPr>
                        <a:t>精確地安裝器材及設備。</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359657">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AFAF"/>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AFAF"/>
                    </a:solidFill>
                  </a:tcPr>
                </a:tc>
                <a:tc>
                  <a:txBody>
                    <a:bodyPr/>
                    <a:lstStyle/>
                    <a:p>
                      <a:pPr marL="34925">
                        <a:lnSpc>
                          <a:spcPts val="1370"/>
                        </a:lnSpc>
                      </a:pPr>
                      <a:r>
                        <a:rPr sz="1200" dirty="0">
                          <a:latin typeface="DFKai-SB"/>
                          <a:cs typeface="DFKai-SB"/>
                        </a:rPr>
                        <a:t>監控設備</a:t>
                      </a:r>
                    </a:p>
                  </a:txBody>
                  <a:tcPr marL="0" marR="0" marT="0" marB="0">
                    <a:lnL w="70104">
                      <a:solidFill>
                        <a:srgbClr val="FFAFAF"/>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525"/>
                        </a:spcBef>
                      </a:pPr>
                      <a:r>
                        <a:rPr sz="1200" dirty="0">
                          <a:latin typeface="DFKai-SB"/>
                          <a:cs typeface="DFKai-SB"/>
                        </a:rPr>
                        <a:t>監控儀錶或相關顯示器，以確保機械正常運作。</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359670">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AFAF"/>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AFAF"/>
                    </a:solidFill>
                  </a:tcPr>
                </a:tc>
                <a:tc>
                  <a:txBody>
                    <a:bodyPr/>
                    <a:lstStyle/>
                    <a:p>
                      <a:pPr marL="66675">
                        <a:lnSpc>
                          <a:spcPts val="1370"/>
                        </a:lnSpc>
                      </a:pPr>
                      <a:r>
                        <a:rPr sz="1200" dirty="0">
                          <a:latin typeface="DFKai-SB"/>
                          <a:cs typeface="DFKai-SB"/>
                        </a:rPr>
                        <a:t>操控設備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525"/>
                        </a:spcBef>
                      </a:pPr>
                      <a:r>
                        <a:rPr sz="1200" dirty="0">
                          <a:latin typeface="DFKai-SB"/>
                          <a:cs typeface="DFKai-SB"/>
                        </a:rPr>
                        <a:t>控制設備或系統之運作。</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5">
                <a:tc rowSpan="21">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600">
                        <a:latin typeface="Times New Roman"/>
                        <a:cs typeface="Times New Roman"/>
                      </a:endParaRPr>
                    </a:p>
                    <a:p>
                      <a:pPr marL="1270" algn="ctr">
                        <a:lnSpc>
                          <a:spcPct val="100000"/>
                        </a:lnSpc>
                      </a:pPr>
                      <a:r>
                        <a:rPr sz="1200" b="1" dirty="0">
                          <a:latin typeface="DFKai-SB"/>
                          <a:cs typeface="DFKai-SB"/>
                        </a:rPr>
                        <a:t>I</a:t>
                      </a:r>
                      <a:endParaRPr sz="1200">
                        <a:latin typeface="DFKai-SB"/>
                        <a:cs typeface="DFKai-SB"/>
                      </a:endParaRPr>
                    </a:p>
                    <a:p>
                      <a:pPr marL="68580" marR="62230" algn="just">
                        <a:lnSpc>
                          <a:spcPct val="108300"/>
                        </a:lnSpc>
                      </a:pPr>
                      <a:r>
                        <a:rPr sz="1200" b="1" dirty="0">
                          <a:latin typeface="DFKai-SB"/>
                          <a:cs typeface="DFKai-SB"/>
                        </a:rPr>
                        <a:t>求  知</a:t>
                      </a:r>
                      <a:endParaRPr sz="1200">
                        <a:latin typeface="DFKai-SB"/>
                        <a:cs typeface="DFKai-SB"/>
                      </a:endParaRPr>
                    </a:p>
                    <a:p>
                      <a:pPr marL="68580" algn="just">
                        <a:lnSpc>
                          <a:spcPct val="100000"/>
                        </a:lnSpc>
                        <a:spcBef>
                          <a:spcPts val="120"/>
                        </a:spcBef>
                      </a:pPr>
                      <a:r>
                        <a:rPr sz="1200" b="1" spc="-5" dirty="0">
                          <a:latin typeface="DFKai-SB"/>
                          <a:cs typeface="DFKai-SB"/>
                        </a:rPr>
                        <a:t>--</a:t>
                      </a:r>
                      <a:endParaRPr sz="1200">
                        <a:latin typeface="DFKai-SB"/>
                        <a:cs typeface="DFKai-SB"/>
                      </a:endParaRPr>
                    </a:p>
                    <a:p>
                      <a:pPr marL="68580" marR="62230" algn="just">
                        <a:lnSpc>
                          <a:spcPct val="108300"/>
                        </a:lnSpc>
                      </a:pPr>
                      <a:r>
                        <a:rPr sz="1200" b="1" dirty="0">
                          <a:latin typeface="DFKai-SB"/>
                          <a:cs typeface="DFKai-SB"/>
                        </a:rPr>
                        <a:t>研  究  型</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cap="flat" cmpd="sng" algn="ctr">
                      <a:solidFill>
                        <a:srgbClr val="000000"/>
                      </a:solidFill>
                      <a:prstDash val="solid"/>
                      <a:round/>
                      <a:headEnd type="none" w="med" len="med"/>
                      <a:tailEnd type="none" w="med" len="med"/>
                    </a:lnT>
                    <a:lnB w="6096">
                      <a:solidFill>
                        <a:srgbClr val="000000"/>
                      </a:solidFill>
                      <a:prstDash val="solid"/>
                    </a:lnB>
                    <a:solidFill>
                      <a:srgbClr val="FFFF99"/>
                    </a:solidFill>
                  </a:tcPr>
                </a:tc>
                <a:tc rowSpan="5">
                  <a:txBody>
                    <a:bodyPr/>
                    <a:lstStyle/>
                    <a:p>
                      <a:pPr marL="63500" algn="just">
                        <a:lnSpc>
                          <a:spcPts val="1370"/>
                        </a:lnSpc>
                      </a:pPr>
                      <a:r>
                        <a:rPr sz="1200" b="1" dirty="0">
                          <a:latin typeface="DFKai-SB"/>
                          <a:cs typeface="DFKai-SB"/>
                        </a:rPr>
                        <a:t>養</a:t>
                      </a:r>
                      <a:endParaRPr sz="1200">
                        <a:latin typeface="DFKai-SB"/>
                        <a:cs typeface="DFKai-SB"/>
                      </a:endParaRPr>
                    </a:p>
                    <a:p>
                      <a:pPr marL="63500" marR="59055" algn="just">
                        <a:lnSpc>
                          <a:spcPct val="108300"/>
                        </a:lnSpc>
                      </a:pPr>
                      <a:r>
                        <a:rPr sz="1200" b="1" dirty="0">
                          <a:latin typeface="DFKai-SB"/>
                          <a:cs typeface="DFKai-SB"/>
                        </a:rPr>
                        <a:t>護  器  物</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6675">
                        <a:lnSpc>
                          <a:spcPts val="1370"/>
                        </a:lnSpc>
                      </a:pPr>
                      <a:r>
                        <a:rPr sz="1200" dirty="0">
                          <a:latin typeface="DFKai-SB"/>
                          <a:cs typeface="DFKai-SB"/>
                        </a:rPr>
                        <a:t>保養設備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規劃與執行例行性設備保養的時間和種類。</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6675">
                        <a:lnSpc>
                          <a:spcPts val="1370"/>
                        </a:lnSpc>
                      </a:pPr>
                      <a:r>
                        <a:rPr sz="1200" dirty="0">
                          <a:latin typeface="DFKai-SB"/>
                          <a:cs typeface="DFKai-SB"/>
                        </a:rPr>
                        <a:t>運用科學方法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運用邏輯規則和假設考驗來理解事理或突破現況</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6675">
                        <a:lnSpc>
                          <a:spcPts val="1370"/>
                        </a:lnSpc>
                      </a:pPr>
                      <a:r>
                        <a:rPr sz="1200" dirty="0">
                          <a:latin typeface="DFKai-SB"/>
                          <a:cs typeface="DFKai-SB"/>
                        </a:rPr>
                        <a:t>運用數學方法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運用數學原理和方法來理解事理或解決問題。</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5">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6675">
                        <a:lnSpc>
                          <a:spcPts val="1370"/>
                        </a:lnSpc>
                      </a:pPr>
                      <a:r>
                        <a:rPr sz="1200" dirty="0">
                          <a:latin typeface="DFKai-SB"/>
                          <a:cs typeface="DFKai-SB"/>
                        </a:rPr>
                        <a:t>排除設備障礙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發現運作錯誤的原因並加以解決。</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6675">
                        <a:lnSpc>
                          <a:spcPts val="1370"/>
                        </a:lnSpc>
                      </a:pPr>
                      <a:r>
                        <a:rPr sz="1200" dirty="0">
                          <a:latin typeface="DFKai-SB"/>
                          <a:cs typeface="DFKai-SB"/>
                        </a:rPr>
                        <a:t>維修設備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運用適當工具維修機械或系統。</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rowSpan="8">
                  <a:txBody>
                    <a:bodyPr/>
                    <a:lstStyle/>
                    <a:p>
                      <a:pPr marL="63500" algn="just">
                        <a:lnSpc>
                          <a:spcPts val="1370"/>
                        </a:lnSpc>
                      </a:pPr>
                      <a:r>
                        <a:rPr sz="1200" b="1" dirty="0">
                          <a:latin typeface="DFKai-SB"/>
                          <a:cs typeface="DFKai-SB"/>
                        </a:rPr>
                        <a:t>問</a:t>
                      </a:r>
                      <a:endParaRPr sz="1200">
                        <a:latin typeface="DFKai-SB"/>
                        <a:cs typeface="DFKai-SB"/>
                      </a:endParaRPr>
                    </a:p>
                    <a:p>
                      <a:pPr marL="63500" marR="59055" algn="just">
                        <a:lnSpc>
                          <a:spcPct val="108300"/>
                        </a:lnSpc>
                      </a:pPr>
                      <a:r>
                        <a:rPr sz="1200" b="1" dirty="0">
                          <a:latin typeface="DFKai-SB"/>
                          <a:cs typeface="DFKai-SB"/>
                        </a:rPr>
                        <a:t>題  解  決</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大量創造想法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針對主題提出大量而多元的構想。</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05384">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原創性思考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針對某個主題或情境，提出新穎聰明的想法或有創</a:t>
                      </a:r>
                      <a:endParaRPr sz="1200">
                        <a:latin typeface="DFKai-SB"/>
                        <a:cs typeface="DFKai-SB"/>
                      </a:endParaRPr>
                    </a:p>
                    <a:p>
                      <a:pPr marL="63500">
                        <a:lnSpc>
                          <a:spcPct val="100000"/>
                        </a:lnSpc>
                        <a:spcBef>
                          <a:spcPts val="140"/>
                        </a:spcBef>
                      </a:pPr>
                      <a:r>
                        <a:rPr sz="1200" dirty="0">
                          <a:latin typeface="DFKai-SB"/>
                          <a:cs typeface="DFKai-SB"/>
                        </a:rPr>
                        <a:t>意的問題解決之道。</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選擇系統方案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評估與篩選最符合成本效益的方案。</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確認問題性質</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能掌握複雜問題的本質。</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掌握處理關鍵</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掌握處理問題的重要關鍵點。</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調整解決行動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觀察評估問題解決的結果並機動調整因應之道。</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因應變化危機</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快速沉著地處理突發或危機狀況。</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6675">
                        <a:lnSpc>
                          <a:spcPts val="1370"/>
                        </a:lnSpc>
                      </a:pPr>
                      <a:r>
                        <a:rPr sz="1200" dirty="0">
                          <a:latin typeface="DFKai-SB"/>
                          <a:cs typeface="DFKai-SB"/>
                        </a:rPr>
                        <a:t>作業分析</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分析產品需求，以匯出新的作業設計。</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rowSpan="4">
                  <a:txBody>
                    <a:bodyPr/>
                    <a:lstStyle/>
                    <a:p>
                      <a:pPr marL="63500" algn="just">
                        <a:lnSpc>
                          <a:spcPts val="1370"/>
                        </a:lnSpc>
                      </a:pPr>
                      <a:r>
                        <a:rPr sz="1200" b="1" dirty="0">
                          <a:latin typeface="DFKai-SB"/>
                          <a:cs typeface="DFKai-SB"/>
                        </a:rPr>
                        <a:t>分</a:t>
                      </a:r>
                      <a:endParaRPr sz="1200">
                        <a:latin typeface="DFKai-SB"/>
                        <a:cs typeface="DFKai-SB"/>
                      </a:endParaRPr>
                    </a:p>
                    <a:p>
                      <a:pPr marL="63500" marR="59055" algn="just">
                        <a:lnSpc>
                          <a:spcPct val="108300"/>
                        </a:lnSpc>
                      </a:pPr>
                      <a:r>
                        <a:rPr sz="1200" b="1" dirty="0">
                          <a:latin typeface="DFKai-SB"/>
                          <a:cs typeface="DFKai-SB"/>
                        </a:rPr>
                        <a:t>析  推  理</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演繹性推理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應用一般性規則找出特定問題的合理答案。</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05390">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90"/>
                        </a:lnSpc>
                      </a:pPr>
                      <a:r>
                        <a:rPr sz="1200" dirty="0">
                          <a:latin typeface="DFKai-SB"/>
                          <a:cs typeface="DFKai-SB"/>
                        </a:rPr>
                        <a:t>歸納性推理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90"/>
                        </a:lnSpc>
                      </a:pPr>
                      <a:r>
                        <a:rPr sz="1200" dirty="0">
                          <a:latin typeface="DFKai-SB"/>
                          <a:cs typeface="DFKai-SB"/>
                        </a:rPr>
                        <a:t>連結片段訊息以發展出普遍性規則、整體性理解或</a:t>
                      </a:r>
                      <a:endParaRPr sz="1200">
                        <a:latin typeface="DFKai-SB"/>
                        <a:cs typeface="DFKai-SB"/>
                      </a:endParaRPr>
                    </a:p>
                    <a:p>
                      <a:pPr marL="63500">
                        <a:lnSpc>
                          <a:spcPct val="100000"/>
                        </a:lnSpc>
                        <a:spcBef>
                          <a:spcPts val="120"/>
                        </a:spcBef>
                      </a:pPr>
                      <a:r>
                        <a:rPr sz="1200" dirty="0">
                          <a:latin typeface="DFKai-SB"/>
                          <a:cs typeface="DFKai-SB"/>
                        </a:rPr>
                        <a:t>結論。</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402335">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分析系統運作</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分析系統的理想運作機轉以及影響其運作之條件、</a:t>
                      </a:r>
                      <a:endParaRPr sz="1200">
                        <a:latin typeface="DFKai-SB"/>
                        <a:cs typeface="DFKai-SB"/>
                      </a:endParaRPr>
                    </a:p>
                    <a:p>
                      <a:pPr marL="63500">
                        <a:lnSpc>
                          <a:spcPct val="100000"/>
                        </a:lnSpc>
                        <a:spcBef>
                          <a:spcPts val="120"/>
                        </a:spcBef>
                      </a:pPr>
                      <a:r>
                        <a:rPr sz="1200" dirty="0">
                          <a:latin typeface="DFKai-SB"/>
                          <a:cs typeface="DFKai-SB"/>
                        </a:rPr>
                        <a:t>操作及情境。</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評估系統成效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確認達成系統目標之成效指標以及所需改善行動。</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rowSpan="4">
                  <a:txBody>
                    <a:bodyPr/>
                    <a:lstStyle/>
                    <a:p>
                      <a:pPr marL="63500" algn="just">
                        <a:lnSpc>
                          <a:spcPts val="1370"/>
                        </a:lnSpc>
                      </a:pPr>
                      <a:r>
                        <a:rPr sz="1200" b="1" dirty="0">
                          <a:latin typeface="DFKai-SB"/>
                          <a:cs typeface="DFKai-SB"/>
                        </a:rPr>
                        <a:t>批</a:t>
                      </a:r>
                      <a:endParaRPr sz="1200">
                        <a:latin typeface="DFKai-SB"/>
                        <a:cs typeface="DFKai-SB"/>
                      </a:endParaRPr>
                    </a:p>
                    <a:p>
                      <a:pPr marL="63500" marR="59055" algn="just">
                        <a:lnSpc>
                          <a:spcPct val="108300"/>
                        </a:lnSpc>
                      </a:pPr>
                      <a:r>
                        <a:rPr sz="1200" b="1" dirty="0">
                          <a:latin typeface="DFKai-SB"/>
                          <a:cs typeface="DFKai-SB"/>
                        </a:rPr>
                        <a:t>判  學  習</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積極學習與應用</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學習與應用新資訊來解決問題或做決定。</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402336">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監控表現</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評估自己、他人或組織的表現，以便加以改善或更</a:t>
                      </a:r>
                      <a:endParaRPr sz="1200">
                        <a:latin typeface="DFKai-SB"/>
                        <a:cs typeface="DFKai-SB"/>
                      </a:endParaRPr>
                    </a:p>
                    <a:p>
                      <a:pPr marL="63500">
                        <a:lnSpc>
                          <a:spcPct val="100000"/>
                        </a:lnSpc>
                        <a:spcBef>
                          <a:spcPts val="120"/>
                        </a:spcBef>
                      </a:pPr>
                      <a:r>
                        <a:rPr sz="1200" dirty="0">
                          <a:latin typeface="DFKai-SB"/>
                          <a:cs typeface="DFKai-SB"/>
                        </a:rPr>
                        <a:t>正。</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策略性學習</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選用適當的方法和程式，以學習或教導新事物。</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51816">
                      <a:solidFill>
                        <a:srgbClr val="FFAFAF"/>
                      </a:solidFill>
                      <a:prstDash val="solid"/>
                    </a:lnT>
                    <a:lnB w="6096">
                      <a:solidFill>
                        <a:srgbClr val="000000"/>
                      </a:solidFill>
                      <a:prstDash val="solid"/>
                    </a:lnB>
                    <a:solidFill>
                      <a:srgbClr val="FFFF9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EFC9A"/>
                    </a:solidFill>
                  </a:tcPr>
                </a:tc>
                <a:tc>
                  <a:txBody>
                    <a:bodyPr/>
                    <a:lstStyle/>
                    <a:p>
                      <a:pPr marL="66675">
                        <a:lnSpc>
                          <a:spcPts val="1370"/>
                        </a:lnSpc>
                      </a:pPr>
                      <a:r>
                        <a:rPr sz="1200" dirty="0">
                          <a:latin typeface="DFKai-SB"/>
                          <a:cs typeface="DFKai-SB"/>
                        </a:rPr>
                        <a:t>批判性思考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透過邏輯與推理來探究各種問題解決之道的優劣。</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6343">
                <a:tc rowSpan="3">
                  <a:txBody>
                    <a:bodyPr/>
                    <a:lstStyle/>
                    <a:p>
                      <a:pPr marL="1270" algn="ctr">
                        <a:lnSpc>
                          <a:spcPts val="1370"/>
                        </a:lnSpc>
                      </a:pPr>
                      <a:r>
                        <a:rPr sz="1200" b="1" dirty="0">
                          <a:latin typeface="DFKai-SB"/>
                          <a:cs typeface="DFKai-SB"/>
                        </a:rPr>
                        <a:t>A</a:t>
                      </a:r>
                      <a:endParaRPr sz="1200">
                        <a:latin typeface="DFKai-SB"/>
                        <a:cs typeface="DFKai-SB"/>
                      </a:endParaRPr>
                    </a:p>
                    <a:p>
                      <a:pPr marL="68580" marR="62230" algn="just">
                        <a:lnSpc>
                          <a:spcPct val="108300"/>
                        </a:lnSpc>
                        <a:spcBef>
                          <a:spcPts val="25"/>
                        </a:spcBef>
                      </a:pPr>
                      <a:r>
                        <a:rPr sz="1200" b="1" dirty="0">
                          <a:latin typeface="DFKai-SB"/>
                          <a:cs typeface="DFKai-SB"/>
                        </a:rPr>
                        <a:t>創  造</a:t>
                      </a:r>
                      <a:endParaRPr sz="1200">
                        <a:latin typeface="DFKai-SB"/>
                        <a:cs typeface="DFKai-SB"/>
                      </a:endParaRPr>
                    </a:p>
                    <a:p>
                      <a:pPr marL="68580" marR="62230" indent="39370" algn="just">
                        <a:lnSpc>
                          <a:spcPct val="108300"/>
                        </a:lnSpc>
                      </a:pPr>
                      <a:r>
                        <a:rPr sz="1200" b="1" spc="-5" dirty="0">
                          <a:latin typeface="DFKai-SB"/>
                          <a:cs typeface="DFKai-SB"/>
                        </a:rPr>
                        <a:t>/  </a:t>
                      </a:r>
                      <a:r>
                        <a:rPr sz="1200" b="1" dirty="0">
                          <a:latin typeface="DFKai-SB"/>
                          <a:cs typeface="DFKai-SB"/>
                        </a:rPr>
                        <a:t>藝  術  型</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DBAFE"/>
                    </a:solidFill>
                  </a:tcPr>
                </a:tc>
                <a:tc rowSpan="3">
                  <a:txBody>
                    <a:bodyPr/>
                    <a:lstStyle/>
                    <a:p>
                      <a:pPr marL="63500" algn="just">
                        <a:lnSpc>
                          <a:spcPts val="1370"/>
                        </a:lnSpc>
                      </a:pPr>
                      <a:r>
                        <a:rPr sz="1200" b="1" dirty="0">
                          <a:latin typeface="DFKai-SB"/>
                          <a:cs typeface="DFKai-SB"/>
                        </a:rPr>
                        <a:t>創</a:t>
                      </a:r>
                      <a:endParaRPr sz="1200">
                        <a:latin typeface="DFKai-SB"/>
                        <a:cs typeface="DFKai-SB"/>
                      </a:endParaRPr>
                    </a:p>
                    <a:p>
                      <a:pPr marL="63500" marR="59055" algn="just">
                        <a:lnSpc>
                          <a:spcPct val="108300"/>
                        </a:lnSpc>
                        <a:spcBef>
                          <a:spcPts val="25"/>
                        </a:spcBef>
                      </a:pPr>
                      <a:r>
                        <a:rPr sz="1200" b="1" dirty="0">
                          <a:latin typeface="DFKai-SB"/>
                          <a:cs typeface="DFKai-SB"/>
                        </a:rPr>
                        <a:t>造  體  驗</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DBAFE"/>
                    </a:solidFill>
                  </a:tcPr>
                </a:tc>
                <a:tc>
                  <a:txBody>
                    <a:bodyPr/>
                    <a:lstStyle/>
                    <a:p>
                      <a:pPr marL="34925">
                        <a:lnSpc>
                          <a:spcPts val="1370"/>
                        </a:lnSpc>
                      </a:pPr>
                      <a:r>
                        <a:rPr sz="1200" dirty="0">
                          <a:latin typeface="DFKai-SB"/>
                          <a:cs typeface="DFKai-SB"/>
                        </a:rPr>
                        <a:t>體驗美感</a:t>
                      </a:r>
                      <a:endParaRPr sz="1200">
                        <a:latin typeface="DFKai-SB"/>
                        <a:cs typeface="DFKai-SB"/>
                      </a:endParaRPr>
                    </a:p>
                  </a:txBody>
                  <a:tcPr marL="0" marR="0" marT="0" marB="0">
                    <a:lnL w="6096" cap="flat" cmpd="sng" algn="ctr">
                      <a:solidFill>
                        <a:srgbClr val="000000"/>
                      </a:solidFill>
                      <a:prstDash val="solid"/>
                      <a:round/>
                      <a:headEnd type="none" w="med" len="med"/>
                      <a:tailEnd type="none" w="med" len="me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960"/>
                        </a:spcBef>
                      </a:pPr>
                      <a:r>
                        <a:rPr sz="1200" dirty="0">
                          <a:latin typeface="DFKai-SB"/>
                          <a:cs typeface="DFKai-SB"/>
                        </a:rPr>
                        <a:t>欣賞與感受事物之美。</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3295">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DBAFE"/>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DBAFE"/>
                    </a:solidFill>
                  </a:tcPr>
                </a:tc>
                <a:tc>
                  <a:txBody>
                    <a:bodyPr/>
                    <a:lstStyle/>
                    <a:p>
                      <a:pPr marL="34925">
                        <a:lnSpc>
                          <a:spcPts val="1370"/>
                        </a:lnSpc>
                      </a:pPr>
                      <a:r>
                        <a:rPr sz="1200" dirty="0">
                          <a:latin typeface="DFKai-SB"/>
                          <a:cs typeface="DFKai-SB"/>
                        </a:rPr>
                        <a:t>敏銳感受媒材</a:t>
                      </a:r>
                      <a:endParaRPr sz="1200">
                        <a:latin typeface="DFKai-SB"/>
                        <a:cs typeface="DFKai-SB"/>
                      </a:endParaRPr>
                    </a:p>
                  </a:txBody>
                  <a:tcPr marL="0" marR="0" marT="0" marB="0">
                    <a:lnL w="70104">
                      <a:solidFill>
                        <a:srgbClr val="CDBAFE"/>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marR="23495">
                        <a:lnSpc>
                          <a:spcPct val="108300"/>
                        </a:lnSpc>
                        <a:spcBef>
                          <a:spcPts val="45"/>
                        </a:spcBef>
                      </a:pPr>
                      <a:r>
                        <a:rPr sz="1200" dirty="0">
                          <a:latin typeface="DFKai-SB"/>
                          <a:cs typeface="DFKai-SB"/>
                        </a:rPr>
                        <a:t>敏銳而豐富地感受語</a:t>
                      </a:r>
                      <a:r>
                        <a:rPr sz="1200" spc="-100" dirty="0">
                          <a:latin typeface="DFKai-SB"/>
                          <a:cs typeface="DFKai-SB"/>
                        </a:rPr>
                        <a:t>文、</a:t>
                      </a:r>
                      <a:r>
                        <a:rPr sz="1200" dirty="0">
                          <a:latin typeface="DFKai-SB"/>
                          <a:cs typeface="DFKai-SB"/>
                        </a:rPr>
                        <a:t>聲</a:t>
                      </a:r>
                      <a:r>
                        <a:rPr sz="1200" spc="-100" dirty="0">
                          <a:latin typeface="DFKai-SB"/>
                          <a:cs typeface="DFKai-SB"/>
                        </a:rPr>
                        <a:t>音、</a:t>
                      </a:r>
                      <a:r>
                        <a:rPr sz="1200" dirty="0">
                          <a:latin typeface="DFKai-SB"/>
                          <a:cs typeface="DFKai-SB"/>
                        </a:rPr>
                        <a:t>旋</a:t>
                      </a:r>
                      <a:r>
                        <a:rPr sz="1200" spc="-120" dirty="0">
                          <a:latin typeface="DFKai-SB"/>
                          <a:cs typeface="DFKai-SB"/>
                        </a:rPr>
                        <a:t>律</a:t>
                      </a:r>
                      <a:r>
                        <a:rPr sz="1200" spc="-100" dirty="0">
                          <a:latin typeface="DFKai-SB"/>
                          <a:cs typeface="DFKai-SB"/>
                        </a:rPr>
                        <a:t>、</a:t>
                      </a:r>
                      <a:r>
                        <a:rPr sz="1200" dirty="0">
                          <a:latin typeface="DFKai-SB"/>
                          <a:cs typeface="DFKai-SB"/>
                        </a:rPr>
                        <a:t>顏</a:t>
                      </a:r>
                      <a:r>
                        <a:rPr sz="1200" spc="-100" dirty="0">
                          <a:latin typeface="DFKai-SB"/>
                          <a:cs typeface="DFKai-SB"/>
                        </a:rPr>
                        <a:t>色</a:t>
                      </a:r>
                      <a:r>
                        <a:rPr sz="1200" spc="-75" dirty="0">
                          <a:latin typeface="DFKai-SB"/>
                          <a:cs typeface="DFKai-SB"/>
                        </a:rPr>
                        <a:t>、</a:t>
                      </a:r>
                      <a:r>
                        <a:rPr sz="1200" dirty="0">
                          <a:latin typeface="DFKai-SB"/>
                          <a:cs typeface="DFKai-SB"/>
                        </a:rPr>
                        <a:t>圖</a:t>
                      </a:r>
                      <a:r>
                        <a:rPr sz="1200" spc="20" dirty="0">
                          <a:latin typeface="DFKai-SB"/>
                          <a:cs typeface="DFKai-SB"/>
                        </a:rPr>
                        <a:t>像</a:t>
                      </a:r>
                      <a:r>
                        <a:rPr sz="1200" dirty="0">
                          <a:latin typeface="DFKai-SB"/>
                          <a:cs typeface="DFKai-SB"/>
                        </a:rPr>
                        <a:t>、  動作。</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6634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DBAFE"/>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DBAFE"/>
                    </a:solidFill>
                  </a:tcPr>
                </a:tc>
                <a:tc>
                  <a:txBody>
                    <a:bodyPr/>
                    <a:lstStyle/>
                    <a:p>
                      <a:pPr marL="66675">
                        <a:lnSpc>
                          <a:spcPts val="1370"/>
                        </a:lnSpc>
                      </a:pPr>
                      <a:r>
                        <a:rPr sz="1200" dirty="0">
                          <a:latin typeface="DFKai-SB"/>
                          <a:cs typeface="DFKai-SB"/>
                        </a:rPr>
                        <a:t>創意表達</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960"/>
                        </a:spcBef>
                      </a:pPr>
                      <a:r>
                        <a:rPr sz="1200" dirty="0">
                          <a:latin typeface="DFKai-SB"/>
                          <a:cs typeface="DFKai-SB"/>
                        </a:rPr>
                        <a:t>以有創意和美感的方式表達情感、理念或意境。</a:t>
                      </a: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069847" y="914387"/>
          <a:ext cx="5382773" cy="5492490"/>
        </p:xfrm>
        <a:graphic>
          <a:graphicData uri="http://schemas.openxmlformats.org/drawingml/2006/table">
            <a:tbl>
              <a:tblPr firstRow="1" bandRow="1">
                <a:tableStyleId>{2D5ABB26-0587-4C30-8999-92F81FD0307C}</a:tableStyleId>
              </a:tblPr>
              <a:tblGrid>
                <a:gridCol w="298710"/>
                <a:gridCol w="289553"/>
                <a:gridCol w="1283214"/>
                <a:gridCol w="3511296"/>
              </a:tblGrid>
              <a:tr h="204222">
                <a:tc rowSpan="10">
                  <a:txBody>
                    <a:bodyPr/>
                    <a:lstStyle/>
                    <a:p>
                      <a:pPr marL="2540" algn="ctr">
                        <a:lnSpc>
                          <a:spcPts val="1370"/>
                        </a:lnSpc>
                      </a:pPr>
                      <a:r>
                        <a:rPr sz="1200" b="1" dirty="0">
                          <a:latin typeface="DFKai-SB"/>
                          <a:cs typeface="DFKai-SB"/>
                        </a:rPr>
                        <a:t>S</a:t>
                      </a:r>
                      <a:endParaRPr sz="1200">
                        <a:latin typeface="DFKai-SB"/>
                        <a:cs typeface="DFKai-SB"/>
                      </a:endParaRPr>
                    </a:p>
                    <a:p>
                      <a:pPr marL="69850" marR="62230" algn="just">
                        <a:lnSpc>
                          <a:spcPct val="108300"/>
                        </a:lnSpc>
                      </a:pPr>
                      <a:r>
                        <a:rPr sz="1200" b="1" dirty="0">
                          <a:latin typeface="DFKai-SB"/>
                          <a:cs typeface="DFKai-SB"/>
                        </a:rPr>
                        <a:t>助  人</a:t>
                      </a:r>
                      <a:endParaRPr sz="1200">
                        <a:latin typeface="DFKai-SB"/>
                        <a:cs typeface="DFKai-SB"/>
                      </a:endParaRPr>
                    </a:p>
                    <a:p>
                      <a:pPr marL="69850" marR="62230" indent="39370" algn="just">
                        <a:lnSpc>
                          <a:spcPct val="108300"/>
                        </a:lnSpc>
                      </a:pPr>
                      <a:r>
                        <a:rPr sz="1200" b="1" spc="-5" dirty="0">
                          <a:latin typeface="DFKai-SB"/>
                          <a:cs typeface="DFKai-SB"/>
                        </a:rPr>
                        <a:t>/  </a:t>
                      </a:r>
                      <a:r>
                        <a:rPr sz="1200" b="1" dirty="0">
                          <a:latin typeface="DFKai-SB"/>
                          <a:cs typeface="DFKai-SB"/>
                        </a:rPr>
                        <a:t>社  會  型</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rowSpan="6">
                  <a:txBody>
                    <a:bodyPr/>
                    <a:lstStyle/>
                    <a:p>
                      <a:pPr marL="63500" algn="just">
                        <a:lnSpc>
                          <a:spcPts val="1370"/>
                        </a:lnSpc>
                      </a:pPr>
                      <a:r>
                        <a:rPr sz="1200" b="1" dirty="0">
                          <a:latin typeface="DFKai-SB"/>
                          <a:cs typeface="DFKai-SB"/>
                        </a:rPr>
                        <a:t>表</a:t>
                      </a:r>
                      <a:endParaRPr sz="1200">
                        <a:latin typeface="DFKai-SB"/>
                        <a:cs typeface="DFKai-SB"/>
                      </a:endParaRPr>
                    </a:p>
                    <a:p>
                      <a:pPr marL="63500" marR="59055" algn="just">
                        <a:lnSpc>
                          <a:spcPct val="108300"/>
                        </a:lnSpc>
                      </a:pPr>
                      <a:r>
                        <a:rPr sz="1200" b="1" dirty="0">
                          <a:latin typeface="DFKai-SB"/>
                          <a:cs typeface="DFKai-SB"/>
                        </a:rPr>
                        <a:t>達  教  導</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CFFFD0"/>
                    </a:solidFill>
                  </a:tcPr>
                </a:tc>
                <a:tc>
                  <a:txBody>
                    <a:bodyPr/>
                    <a:lstStyle/>
                    <a:p>
                      <a:pPr marL="66675">
                        <a:lnSpc>
                          <a:spcPts val="1370"/>
                        </a:lnSpc>
                      </a:pPr>
                      <a:r>
                        <a:rPr sz="1200" dirty="0">
                          <a:latin typeface="DFKai-SB"/>
                          <a:cs typeface="DFKai-SB"/>
                        </a:rPr>
                        <a:t>閱讀理解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掌握工作或學習相關文件的內涵。</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CFFFD0"/>
                    </a:solidFill>
                  </a:tcPr>
                </a:tc>
                <a:tc>
                  <a:txBody>
                    <a:bodyPr/>
                    <a:lstStyle/>
                    <a:p>
                      <a:pPr marL="66675">
                        <a:lnSpc>
                          <a:spcPts val="1370"/>
                        </a:lnSpc>
                      </a:pPr>
                      <a:r>
                        <a:rPr sz="1200" dirty="0">
                          <a:latin typeface="DFKai-SB"/>
                          <a:cs typeface="DFKai-SB"/>
                        </a:rPr>
                        <a:t>口語理解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透過聆聽與發問來掌握別人所說的重點。</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0233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CFFFD0"/>
                    </a:solidFill>
                  </a:tcPr>
                </a:tc>
                <a:tc>
                  <a:txBody>
                    <a:bodyPr/>
                    <a:lstStyle/>
                    <a:p>
                      <a:pPr marL="66675">
                        <a:lnSpc>
                          <a:spcPts val="1370"/>
                        </a:lnSpc>
                      </a:pPr>
                      <a:r>
                        <a:rPr sz="1200" dirty="0">
                          <a:latin typeface="DFKai-SB"/>
                          <a:cs typeface="DFKai-SB"/>
                        </a:rPr>
                        <a:t>文字表達</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透過編撰文稿提供適合他人需要或期待的訊息或作</a:t>
                      </a:r>
                      <a:endParaRPr sz="1200">
                        <a:latin typeface="DFKai-SB"/>
                        <a:cs typeface="DFKai-SB"/>
                      </a:endParaRPr>
                    </a:p>
                    <a:p>
                      <a:pPr marL="63500">
                        <a:lnSpc>
                          <a:spcPct val="100000"/>
                        </a:lnSpc>
                        <a:spcBef>
                          <a:spcPts val="120"/>
                        </a:spcBef>
                      </a:pPr>
                      <a:r>
                        <a:rPr sz="1200" dirty="0">
                          <a:latin typeface="DFKai-SB"/>
                          <a:cs typeface="DFKai-SB"/>
                        </a:rPr>
                        <a:t>品。</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726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CFFFD0"/>
                    </a:solidFill>
                  </a:tcPr>
                </a:tc>
                <a:tc>
                  <a:txBody>
                    <a:bodyPr/>
                    <a:lstStyle/>
                    <a:p>
                      <a:pPr marL="66675">
                        <a:lnSpc>
                          <a:spcPts val="1370"/>
                        </a:lnSpc>
                      </a:pPr>
                      <a:r>
                        <a:rPr sz="1200" dirty="0">
                          <a:latin typeface="DFKai-SB"/>
                          <a:cs typeface="DFKai-SB"/>
                        </a:rPr>
                        <a:t>口語表達</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透過口語陳述有效傳遞資訊或達到溝通目的。</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1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CFFFD0"/>
                    </a:solidFill>
                  </a:tcPr>
                </a:tc>
                <a:tc>
                  <a:txBody>
                    <a:bodyPr/>
                    <a:lstStyle/>
                    <a:p>
                      <a:pPr marL="66675">
                        <a:lnSpc>
                          <a:spcPts val="1370"/>
                        </a:lnSpc>
                      </a:pPr>
                      <a:r>
                        <a:rPr sz="1200" dirty="0">
                          <a:latin typeface="DFKai-SB"/>
                          <a:cs typeface="DFKai-SB"/>
                        </a:rPr>
                        <a:t>覺察與理解他人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注意到別人的反應並瞭解其原因。</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CFFFD0"/>
                    </a:solidFill>
                  </a:tcPr>
                </a:tc>
                <a:tc>
                  <a:txBody>
                    <a:bodyPr/>
                    <a:lstStyle/>
                    <a:p>
                      <a:pPr marL="66675">
                        <a:lnSpc>
                          <a:spcPts val="1370"/>
                        </a:lnSpc>
                      </a:pPr>
                      <a:r>
                        <a:rPr sz="1200" dirty="0">
                          <a:latin typeface="DFKai-SB"/>
                          <a:cs typeface="DFKai-SB"/>
                        </a:rPr>
                        <a:t>教導他人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教導他人做事的方法。</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rowSpan="4">
                  <a:txBody>
                    <a:bodyPr/>
                    <a:lstStyle/>
                    <a:p>
                      <a:pPr marL="63500" algn="just">
                        <a:lnSpc>
                          <a:spcPts val="1370"/>
                        </a:lnSpc>
                      </a:pPr>
                      <a:r>
                        <a:rPr sz="1200" b="1" dirty="0">
                          <a:latin typeface="DFKai-SB"/>
                          <a:cs typeface="DFKai-SB"/>
                        </a:rPr>
                        <a:t>協</a:t>
                      </a:r>
                      <a:endParaRPr sz="1200">
                        <a:latin typeface="DFKai-SB"/>
                        <a:cs typeface="DFKai-SB"/>
                      </a:endParaRPr>
                    </a:p>
                    <a:p>
                      <a:pPr marL="63500" marR="59055" algn="just">
                        <a:lnSpc>
                          <a:spcPct val="108300"/>
                        </a:lnSpc>
                      </a:pPr>
                      <a:r>
                        <a:rPr sz="1200" b="1" dirty="0">
                          <a:latin typeface="DFKai-SB"/>
                          <a:cs typeface="DFKai-SB"/>
                        </a:rPr>
                        <a:t>調  服  務</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CFFFD0"/>
                    </a:solidFill>
                  </a:tcPr>
                </a:tc>
                <a:tc>
                  <a:txBody>
                    <a:bodyPr/>
                    <a:lstStyle/>
                    <a:p>
                      <a:pPr marL="66675">
                        <a:lnSpc>
                          <a:spcPts val="1370"/>
                        </a:lnSpc>
                      </a:pPr>
                      <a:r>
                        <a:rPr sz="1200" dirty="0">
                          <a:latin typeface="DFKai-SB"/>
                          <a:cs typeface="DFKai-SB"/>
                        </a:rPr>
                        <a:t>積極服務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積極主動尋求協助他人之道。</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CFFFD0"/>
                    </a:solidFill>
                  </a:tcPr>
                </a:tc>
                <a:tc>
                  <a:txBody>
                    <a:bodyPr/>
                    <a:lstStyle/>
                    <a:p>
                      <a:pPr marL="66675">
                        <a:lnSpc>
                          <a:spcPts val="1370"/>
                        </a:lnSpc>
                      </a:pPr>
                      <a:r>
                        <a:rPr sz="1200" dirty="0">
                          <a:latin typeface="DFKai-SB"/>
                          <a:cs typeface="DFKai-SB"/>
                        </a:rPr>
                        <a:t>包容他人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包容他人的行為與動機。</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CFFFD0"/>
                    </a:solidFill>
                  </a:tcPr>
                </a:tc>
                <a:tc>
                  <a:txBody>
                    <a:bodyPr/>
                    <a:lstStyle/>
                    <a:p>
                      <a:pPr marL="66675">
                        <a:lnSpc>
                          <a:spcPts val="1370"/>
                        </a:lnSpc>
                      </a:pPr>
                      <a:r>
                        <a:rPr sz="1200" dirty="0">
                          <a:latin typeface="DFKai-SB"/>
                          <a:cs typeface="DFKai-SB"/>
                        </a:rPr>
                        <a:t>支持他人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給予溫暖、關懷、支持、鼓舞。</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CFFFD0"/>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CFFFD0"/>
                    </a:solidFill>
                  </a:tcPr>
                </a:tc>
                <a:tc>
                  <a:txBody>
                    <a:bodyPr/>
                    <a:lstStyle/>
                    <a:p>
                      <a:pPr marL="66675">
                        <a:lnSpc>
                          <a:spcPts val="1370"/>
                        </a:lnSpc>
                      </a:pPr>
                      <a:r>
                        <a:rPr sz="1200" dirty="0">
                          <a:latin typeface="DFKai-SB"/>
                          <a:cs typeface="DFKai-SB"/>
                        </a:rPr>
                        <a:t>協調團隊活動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協調團隊成員工作以共同完成任務。</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5">
                <a:tc rowSpan="6">
                  <a:txBody>
                    <a:bodyPr/>
                    <a:lstStyle/>
                    <a:p>
                      <a:pPr marL="2540" algn="ctr">
                        <a:lnSpc>
                          <a:spcPts val="1370"/>
                        </a:lnSpc>
                      </a:pPr>
                      <a:r>
                        <a:rPr sz="1200" b="1" dirty="0">
                          <a:latin typeface="DFKai-SB"/>
                          <a:cs typeface="DFKai-SB"/>
                        </a:rPr>
                        <a:t>E</a:t>
                      </a:r>
                      <a:endParaRPr sz="1200">
                        <a:latin typeface="DFKai-SB"/>
                        <a:cs typeface="DFKai-SB"/>
                      </a:endParaRPr>
                    </a:p>
                    <a:p>
                      <a:pPr marL="69850" marR="62230" algn="just">
                        <a:lnSpc>
                          <a:spcPct val="108300"/>
                        </a:lnSpc>
                      </a:pPr>
                      <a:r>
                        <a:rPr sz="1200" b="1" dirty="0">
                          <a:latin typeface="DFKai-SB"/>
                          <a:cs typeface="DFKai-SB"/>
                        </a:rPr>
                        <a:t>管  理</a:t>
                      </a:r>
                      <a:endParaRPr sz="1200">
                        <a:latin typeface="DFKai-SB"/>
                        <a:cs typeface="DFKai-SB"/>
                      </a:endParaRPr>
                    </a:p>
                    <a:p>
                      <a:pPr marL="69850" indent="39370" algn="just">
                        <a:lnSpc>
                          <a:spcPct val="100000"/>
                        </a:lnSpc>
                        <a:spcBef>
                          <a:spcPts val="120"/>
                        </a:spcBef>
                      </a:pPr>
                      <a:r>
                        <a:rPr sz="1200" b="1" dirty="0">
                          <a:latin typeface="DFKai-SB"/>
                          <a:cs typeface="DFKai-SB"/>
                        </a:rPr>
                        <a:t>/</a:t>
                      </a:r>
                      <a:endParaRPr sz="1200">
                        <a:latin typeface="DFKai-SB"/>
                        <a:cs typeface="DFKai-SB"/>
                      </a:endParaRPr>
                    </a:p>
                    <a:p>
                      <a:pPr marL="69850" marR="62230" algn="just">
                        <a:lnSpc>
                          <a:spcPct val="108300"/>
                        </a:lnSpc>
                        <a:spcBef>
                          <a:spcPts val="25"/>
                        </a:spcBef>
                      </a:pPr>
                      <a:r>
                        <a:rPr sz="1200" b="1" dirty="0">
                          <a:latin typeface="DFKai-SB"/>
                          <a:cs typeface="DFKai-SB"/>
                        </a:rPr>
                        <a:t>企  業  型</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6D9F1"/>
                    </a:solidFill>
                  </a:tcPr>
                </a:tc>
                <a:tc rowSpan="3">
                  <a:txBody>
                    <a:bodyPr/>
                    <a:lstStyle/>
                    <a:p>
                      <a:pPr marL="63500" algn="just">
                        <a:lnSpc>
                          <a:spcPts val="1370"/>
                        </a:lnSpc>
                      </a:pPr>
                      <a:r>
                        <a:rPr sz="1200" b="1" dirty="0">
                          <a:latin typeface="DFKai-SB"/>
                          <a:cs typeface="DFKai-SB"/>
                        </a:rPr>
                        <a:t>創</a:t>
                      </a:r>
                      <a:endParaRPr sz="1200">
                        <a:latin typeface="DFKai-SB"/>
                        <a:cs typeface="DFKai-SB"/>
                      </a:endParaRPr>
                    </a:p>
                    <a:p>
                      <a:pPr marL="63500" marR="59055" algn="just">
                        <a:lnSpc>
                          <a:spcPct val="108300"/>
                        </a:lnSpc>
                      </a:pPr>
                      <a:r>
                        <a:rPr sz="1200" b="1" dirty="0">
                          <a:latin typeface="DFKai-SB"/>
                          <a:cs typeface="DFKai-SB"/>
                        </a:rPr>
                        <a:t>新  管  理</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6D9F1"/>
                    </a:solidFill>
                  </a:tcPr>
                </a:tc>
                <a:tc>
                  <a:txBody>
                    <a:bodyPr/>
                    <a:lstStyle/>
                    <a:p>
                      <a:pPr marL="66675">
                        <a:lnSpc>
                          <a:spcPts val="1370"/>
                        </a:lnSpc>
                      </a:pPr>
                      <a:r>
                        <a:rPr sz="1200" dirty="0">
                          <a:latin typeface="DFKai-SB"/>
                          <a:cs typeface="DFKai-SB"/>
                        </a:rPr>
                        <a:t>創新行事</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以有創意的、不尋常的方式做事。</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7264">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6D9F1"/>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6D9F1"/>
                    </a:solidFill>
                  </a:tcPr>
                </a:tc>
                <a:tc>
                  <a:txBody>
                    <a:bodyPr/>
                    <a:lstStyle/>
                    <a:p>
                      <a:pPr marL="66675">
                        <a:lnSpc>
                          <a:spcPts val="1370"/>
                        </a:lnSpc>
                      </a:pPr>
                      <a:r>
                        <a:rPr sz="1200" dirty="0">
                          <a:latin typeface="DFKai-SB"/>
                          <a:cs typeface="DFKai-SB"/>
                        </a:rPr>
                        <a:t>管理財務資源</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規劃如何使用金錢並評估其績效。</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402335">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6D9F1"/>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6D9F1"/>
                    </a:solidFill>
                  </a:tcPr>
                </a:tc>
                <a:tc>
                  <a:txBody>
                    <a:bodyPr/>
                    <a:lstStyle/>
                    <a:p>
                      <a:pPr marL="66675">
                        <a:lnSpc>
                          <a:spcPts val="1370"/>
                        </a:lnSpc>
                      </a:pPr>
                      <a:r>
                        <a:rPr sz="1200" dirty="0">
                          <a:latin typeface="DFKai-SB"/>
                          <a:cs typeface="DFKai-SB"/>
                        </a:rPr>
                        <a:t>管理人力資源</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進行組織員工的召募、甄選、啟發、激勵、調度，</a:t>
                      </a:r>
                      <a:endParaRPr sz="1200">
                        <a:latin typeface="DFKai-SB"/>
                        <a:cs typeface="DFKai-SB"/>
                      </a:endParaRPr>
                    </a:p>
                    <a:p>
                      <a:pPr marL="63500">
                        <a:lnSpc>
                          <a:spcPct val="100000"/>
                        </a:lnSpc>
                        <a:spcBef>
                          <a:spcPts val="120"/>
                        </a:spcBef>
                      </a:pPr>
                      <a:r>
                        <a:rPr sz="1200" dirty="0">
                          <a:latin typeface="DFKai-SB"/>
                          <a:cs typeface="DFKai-SB"/>
                        </a:rPr>
                        <a:t>使之適才適所。</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6D9F1"/>
                    </a:solidFill>
                  </a:tcPr>
                </a:tc>
                <a:tc rowSpan="3">
                  <a:txBody>
                    <a:bodyPr/>
                    <a:lstStyle/>
                    <a:p>
                      <a:pPr marL="63500" algn="just">
                        <a:lnSpc>
                          <a:spcPts val="1370"/>
                        </a:lnSpc>
                      </a:pPr>
                      <a:r>
                        <a:rPr sz="1200" b="1" dirty="0">
                          <a:latin typeface="DFKai-SB"/>
                          <a:cs typeface="DFKai-SB"/>
                        </a:rPr>
                        <a:t>領</a:t>
                      </a:r>
                      <a:endParaRPr sz="1200">
                        <a:latin typeface="DFKai-SB"/>
                        <a:cs typeface="DFKai-SB"/>
                      </a:endParaRPr>
                    </a:p>
                    <a:p>
                      <a:pPr marL="63500" marR="59055" algn="just">
                        <a:lnSpc>
                          <a:spcPct val="108300"/>
                        </a:lnSpc>
                      </a:pPr>
                      <a:r>
                        <a:rPr sz="1200" b="1" dirty="0">
                          <a:latin typeface="DFKai-SB"/>
                          <a:cs typeface="DFKai-SB"/>
                        </a:rPr>
                        <a:t>導  調  解</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6D9F1"/>
                    </a:solidFill>
                  </a:tcPr>
                </a:tc>
                <a:tc>
                  <a:txBody>
                    <a:bodyPr/>
                    <a:lstStyle/>
                    <a:p>
                      <a:pPr marL="66675">
                        <a:lnSpc>
                          <a:spcPts val="1370"/>
                        </a:lnSpc>
                      </a:pPr>
                      <a:r>
                        <a:rPr sz="1200" dirty="0">
                          <a:latin typeface="DFKai-SB"/>
                          <a:cs typeface="DFKai-SB"/>
                        </a:rPr>
                        <a:t>影響他人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影響別人的心意、想法或行動。</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6D9F1"/>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6D9F1"/>
                    </a:solidFill>
                  </a:tcPr>
                </a:tc>
                <a:tc>
                  <a:txBody>
                    <a:bodyPr/>
                    <a:lstStyle/>
                    <a:p>
                      <a:pPr marL="66675">
                        <a:lnSpc>
                          <a:spcPts val="1370"/>
                        </a:lnSpc>
                      </a:pPr>
                      <a:r>
                        <a:rPr sz="1200" dirty="0">
                          <a:latin typeface="DFKai-SB"/>
                          <a:cs typeface="DFKai-SB"/>
                        </a:rPr>
                        <a:t>調解分歧衝突</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調解人們的抱怨、分歧和衝突。</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390150">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C6D9F1"/>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C6D9F1"/>
                    </a:solidFill>
                  </a:tcPr>
                </a:tc>
                <a:tc>
                  <a:txBody>
                    <a:bodyPr/>
                    <a:lstStyle/>
                    <a:p>
                      <a:pPr marL="66675">
                        <a:lnSpc>
                          <a:spcPts val="1370"/>
                        </a:lnSpc>
                      </a:pPr>
                      <a:r>
                        <a:rPr sz="1200" dirty="0">
                          <a:latin typeface="DFKai-SB"/>
                          <a:cs typeface="DFKai-SB"/>
                        </a:rPr>
                        <a:t>號召領導</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645"/>
                        </a:spcBef>
                      </a:pPr>
                      <a:r>
                        <a:rPr sz="1200" dirty="0">
                          <a:latin typeface="DFKai-SB"/>
                          <a:cs typeface="DFKai-SB"/>
                        </a:rPr>
                        <a:t>號召他人共同追求願景。</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09">
                <a:tc rowSpan="8">
                  <a:txBody>
                    <a:bodyPr/>
                    <a:lstStyle/>
                    <a:p>
                      <a:pPr marL="2540" algn="ctr">
                        <a:lnSpc>
                          <a:spcPts val="1370"/>
                        </a:lnSpc>
                      </a:pPr>
                      <a:r>
                        <a:rPr sz="1200" b="1" dirty="0">
                          <a:latin typeface="DFKai-SB"/>
                          <a:cs typeface="DFKai-SB"/>
                        </a:rPr>
                        <a:t>C</a:t>
                      </a:r>
                      <a:endParaRPr sz="1200">
                        <a:latin typeface="DFKai-SB"/>
                        <a:cs typeface="DFKai-SB"/>
                      </a:endParaRPr>
                    </a:p>
                    <a:p>
                      <a:pPr marL="69850" marR="62230" algn="just">
                        <a:lnSpc>
                          <a:spcPct val="108300"/>
                        </a:lnSpc>
                      </a:pPr>
                      <a:r>
                        <a:rPr sz="1200" b="1" dirty="0">
                          <a:latin typeface="DFKai-SB"/>
                          <a:cs typeface="DFKai-SB"/>
                        </a:rPr>
                        <a:t>執  行</a:t>
                      </a:r>
                      <a:endParaRPr sz="1200">
                        <a:latin typeface="DFKai-SB"/>
                        <a:cs typeface="DFKai-SB"/>
                      </a:endParaRPr>
                    </a:p>
                    <a:p>
                      <a:pPr marL="69850" marR="62230" indent="39370" algn="just">
                        <a:lnSpc>
                          <a:spcPct val="108300"/>
                        </a:lnSpc>
                      </a:pPr>
                      <a:r>
                        <a:rPr sz="1200" b="1" spc="-5" dirty="0">
                          <a:latin typeface="DFKai-SB"/>
                          <a:cs typeface="DFKai-SB"/>
                        </a:rPr>
                        <a:t>/  </a:t>
                      </a:r>
                      <a:r>
                        <a:rPr sz="1200" b="1" dirty="0">
                          <a:latin typeface="DFKai-SB"/>
                          <a:cs typeface="DFKai-SB"/>
                        </a:rPr>
                        <a:t>事  務  型</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rowSpan="4">
                  <a:txBody>
                    <a:bodyPr/>
                    <a:lstStyle/>
                    <a:p>
                      <a:pPr marL="63500" algn="just">
                        <a:lnSpc>
                          <a:spcPts val="1370"/>
                        </a:lnSpc>
                      </a:pPr>
                      <a:r>
                        <a:rPr sz="1200" b="1" dirty="0">
                          <a:latin typeface="DFKai-SB"/>
                          <a:cs typeface="DFKai-SB"/>
                        </a:rPr>
                        <a:t>配</a:t>
                      </a:r>
                      <a:endParaRPr sz="1200">
                        <a:latin typeface="DFKai-SB"/>
                        <a:cs typeface="DFKai-SB"/>
                      </a:endParaRPr>
                    </a:p>
                    <a:p>
                      <a:pPr marL="63500" marR="59055" algn="just">
                        <a:lnSpc>
                          <a:spcPct val="108300"/>
                        </a:lnSpc>
                      </a:pPr>
                      <a:r>
                        <a:rPr sz="1200" b="1" dirty="0">
                          <a:latin typeface="DFKai-SB"/>
                          <a:cs typeface="DFKai-SB"/>
                        </a:rPr>
                        <a:t>合  執  行</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BD4B4"/>
                    </a:solidFill>
                  </a:tcPr>
                </a:tc>
                <a:tc>
                  <a:txBody>
                    <a:bodyPr/>
                    <a:lstStyle/>
                    <a:p>
                      <a:pPr marL="66675">
                        <a:lnSpc>
                          <a:spcPts val="1370"/>
                        </a:lnSpc>
                      </a:pPr>
                      <a:r>
                        <a:rPr sz="1200" dirty="0">
                          <a:latin typeface="DFKai-SB"/>
                          <a:cs typeface="DFKai-SB"/>
                        </a:rPr>
                        <a:t>規劃執行細節</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規劃完成任務之細部目標和行動步驟。</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BD4B4"/>
                    </a:solidFill>
                  </a:tcPr>
                </a:tc>
                <a:tc>
                  <a:txBody>
                    <a:bodyPr/>
                    <a:lstStyle/>
                    <a:p>
                      <a:pPr marL="66675">
                        <a:lnSpc>
                          <a:spcPts val="1370"/>
                        </a:lnSpc>
                      </a:pPr>
                      <a:r>
                        <a:rPr sz="1200" dirty="0">
                          <a:latin typeface="DFKai-SB"/>
                          <a:cs typeface="DFKai-SB"/>
                        </a:rPr>
                        <a:t>適應組織</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瞭解與融入組織生態與運作。</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5">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BD4B4"/>
                    </a:solidFill>
                  </a:tcPr>
                </a:tc>
                <a:tc>
                  <a:txBody>
                    <a:bodyPr/>
                    <a:lstStyle/>
                    <a:p>
                      <a:pPr marL="66675">
                        <a:lnSpc>
                          <a:spcPts val="1370"/>
                        </a:lnSpc>
                      </a:pPr>
                      <a:r>
                        <a:rPr sz="1200" dirty="0">
                          <a:latin typeface="DFKai-SB"/>
                          <a:cs typeface="DFKai-SB"/>
                        </a:rPr>
                        <a:t>配合他人行動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調整行動以配合別人情況或要求來完成任務。</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BD4B4"/>
                    </a:solidFill>
                  </a:tcPr>
                </a:tc>
                <a:tc>
                  <a:txBody>
                    <a:bodyPr/>
                    <a:lstStyle/>
                    <a:p>
                      <a:pPr marL="66675">
                        <a:lnSpc>
                          <a:spcPts val="1370"/>
                        </a:lnSpc>
                      </a:pPr>
                      <a:r>
                        <a:rPr sz="1200" dirty="0">
                          <a:latin typeface="DFKai-SB"/>
                          <a:cs typeface="DFKai-SB"/>
                        </a:rPr>
                        <a:t>管理時間資源</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管理自己與他人的時間資源。</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7270">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rowSpan="4">
                  <a:txBody>
                    <a:bodyPr/>
                    <a:lstStyle/>
                    <a:p>
                      <a:pPr marL="63500" algn="just">
                        <a:lnSpc>
                          <a:spcPct val="100000"/>
                        </a:lnSpc>
                        <a:spcBef>
                          <a:spcPts val="25"/>
                        </a:spcBef>
                      </a:pPr>
                      <a:r>
                        <a:rPr sz="1200" b="1" dirty="0">
                          <a:latin typeface="DFKai-SB"/>
                          <a:cs typeface="DFKai-SB"/>
                        </a:rPr>
                        <a:t>控</a:t>
                      </a:r>
                      <a:endParaRPr sz="1200">
                        <a:latin typeface="DFKai-SB"/>
                        <a:cs typeface="DFKai-SB"/>
                      </a:endParaRPr>
                    </a:p>
                    <a:p>
                      <a:pPr marL="63500" marR="59055" algn="just">
                        <a:lnSpc>
                          <a:spcPct val="108300"/>
                        </a:lnSpc>
                      </a:pPr>
                      <a:r>
                        <a:rPr sz="1200" b="1" dirty="0">
                          <a:latin typeface="DFKai-SB"/>
                          <a:cs typeface="DFKai-SB"/>
                        </a:rPr>
                        <a:t>管  產  品</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BD4B4"/>
                    </a:solidFill>
                  </a:tcPr>
                </a:tc>
                <a:tc>
                  <a:txBody>
                    <a:bodyPr/>
                    <a:lstStyle/>
                    <a:p>
                      <a:pPr marL="66675">
                        <a:lnSpc>
                          <a:spcPts val="1370"/>
                        </a:lnSpc>
                      </a:pPr>
                      <a:r>
                        <a:rPr sz="1200" dirty="0">
                          <a:latin typeface="DFKai-SB"/>
                          <a:cs typeface="DFKai-SB"/>
                        </a:rPr>
                        <a:t>管理物資資源</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根據需要規劃使用物料、器材設備等資源。</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09">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BD4B4"/>
                    </a:solidFill>
                  </a:tcPr>
                </a:tc>
                <a:tc>
                  <a:txBody>
                    <a:bodyPr/>
                    <a:lstStyle/>
                    <a:p>
                      <a:pPr marL="66675">
                        <a:lnSpc>
                          <a:spcPts val="1370"/>
                        </a:lnSpc>
                      </a:pPr>
                      <a:r>
                        <a:rPr sz="1200" dirty="0">
                          <a:latin typeface="DFKai-SB"/>
                          <a:cs typeface="DFKai-SB"/>
                        </a:rPr>
                        <a:t>品管分析</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ts val="1370"/>
                        </a:lnSpc>
                      </a:pPr>
                      <a:r>
                        <a:rPr sz="1200" dirty="0">
                          <a:latin typeface="DFKai-SB"/>
                          <a:cs typeface="DFKai-SB"/>
                        </a:rPr>
                        <a:t>檢測產品、服務或程式之品質或表現。</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4222">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BD4B4"/>
                    </a:solidFill>
                  </a:tcPr>
                </a:tc>
                <a:tc>
                  <a:txBody>
                    <a:bodyPr/>
                    <a:lstStyle/>
                    <a:p>
                      <a:pPr marL="66675">
                        <a:lnSpc>
                          <a:spcPts val="1370"/>
                        </a:lnSpc>
                      </a:pPr>
                      <a:r>
                        <a:rPr sz="1200" dirty="0">
                          <a:latin typeface="DFKai-SB"/>
                          <a:cs typeface="DFKai-SB"/>
                        </a:rPr>
                        <a:t>技術設計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針對各種目的設計或調整設備與技術。</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4216">
                <a:tc vMerge="1">
                  <a:txBody>
                    <a:bodyPr/>
                    <a:lstStyle/>
                    <a:p>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BD4B4"/>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BD4B4"/>
                    </a:solidFill>
                  </a:tcPr>
                </a:tc>
                <a:tc>
                  <a:txBody>
                    <a:bodyPr/>
                    <a:lstStyle/>
                    <a:p>
                      <a:pPr marL="66675">
                        <a:lnSpc>
                          <a:spcPts val="1370"/>
                        </a:lnSpc>
                      </a:pPr>
                      <a:r>
                        <a:rPr sz="1200" dirty="0">
                          <a:latin typeface="DFKai-SB"/>
                          <a:cs typeface="DFKai-SB"/>
                        </a:rPr>
                        <a:t>撰寫程式</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針對各種目的設計電腦程式。</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04970" y="1871344"/>
            <a:ext cx="2078989" cy="23901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1017015"/>
            <a:ext cx="5374640" cy="8517781"/>
          </a:xfrm>
          <a:prstGeom prst="rect">
            <a:avLst/>
          </a:prstGeom>
        </p:spPr>
        <p:txBody>
          <a:bodyPr vert="horz" wrap="square" lIns="0" tIns="0" rIns="0" bIns="0" rtlCol="0">
            <a:spAutoFit/>
          </a:bodyPr>
          <a:lstStyle/>
          <a:p>
            <a:pPr marL="12700">
              <a:lnSpc>
                <a:spcPct val="100000"/>
              </a:lnSpc>
              <a:tabLst>
                <a:tab pos="1082040" algn="l"/>
              </a:tabLst>
            </a:pPr>
            <a:r>
              <a:rPr sz="1400" b="1" spc="-10" dirty="0">
                <a:latin typeface="DFKai-SB"/>
                <a:cs typeface="DFKai-SB"/>
              </a:rPr>
              <a:t>乙</a:t>
            </a:r>
            <a:r>
              <a:rPr sz="1400" b="1" spc="-345" dirty="0">
                <a:latin typeface="DFKai-SB"/>
                <a:cs typeface="DFKai-SB"/>
              </a:rPr>
              <a:t> </a:t>
            </a:r>
            <a:r>
              <a:rPr sz="1400" b="1" spc="-10" dirty="0">
                <a:latin typeface="DFKai-SB"/>
                <a:cs typeface="DFKai-SB"/>
              </a:rPr>
              <a:t>3</a:t>
            </a:r>
            <a:r>
              <a:rPr sz="1400" b="1" spc="-345" dirty="0">
                <a:latin typeface="DFKai-SB"/>
                <a:cs typeface="DFKai-SB"/>
              </a:rPr>
              <a:t> </a:t>
            </a:r>
            <a:r>
              <a:rPr sz="1400" b="1" spc="-5" dirty="0">
                <a:latin typeface="DFKai-SB"/>
                <a:cs typeface="DFKai-SB"/>
              </a:rPr>
              <a:t>附錄二	六型人物或圖像說明</a:t>
            </a:r>
            <a:endParaRPr sz="1400" dirty="0">
              <a:latin typeface="DFKai-SB"/>
              <a:cs typeface="DFKai-SB"/>
            </a:endParaRPr>
          </a:p>
          <a:p>
            <a:pPr>
              <a:lnSpc>
                <a:spcPct val="100000"/>
              </a:lnSpc>
              <a:spcBef>
                <a:spcPts val="30"/>
              </a:spcBef>
            </a:pPr>
            <a:endParaRPr sz="1550" dirty="0">
              <a:latin typeface="Times New Roman"/>
              <a:cs typeface="Times New Roman"/>
            </a:endParaRPr>
          </a:p>
          <a:p>
            <a:pPr marL="12700">
              <a:lnSpc>
                <a:spcPct val="100000"/>
              </a:lnSpc>
            </a:pPr>
            <a:r>
              <a:rPr sz="1600" b="1" dirty="0">
                <a:latin typeface="DFKai-SB"/>
                <a:cs typeface="DFKai-SB"/>
              </a:rPr>
              <a:t>R</a:t>
            </a:r>
            <a:r>
              <a:rPr sz="1600" b="1" spc="-475" dirty="0">
                <a:latin typeface="DFKai-SB"/>
                <a:cs typeface="DFKai-SB"/>
              </a:rPr>
              <a:t> </a:t>
            </a:r>
            <a:r>
              <a:rPr sz="1600" b="1" dirty="0">
                <a:latin typeface="DFKai-SB"/>
                <a:cs typeface="DFKai-SB"/>
              </a:rPr>
              <a:t>阿基師：吃苦當吃補</a:t>
            </a:r>
            <a:endParaRPr sz="1600" dirty="0">
              <a:latin typeface="DFKai-SB"/>
              <a:cs typeface="DFKai-SB"/>
            </a:endParaRPr>
          </a:p>
          <a:p>
            <a:pPr>
              <a:lnSpc>
                <a:spcPct val="100000"/>
              </a:lnSpc>
              <a:spcBef>
                <a:spcPts val="35"/>
              </a:spcBef>
            </a:pPr>
            <a:endParaRPr sz="1650" dirty="0">
              <a:latin typeface="Times New Roman"/>
              <a:cs typeface="Times New Roman"/>
            </a:endParaRPr>
          </a:p>
          <a:p>
            <a:pPr marL="317500">
              <a:lnSpc>
                <a:spcPct val="100000"/>
              </a:lnSpc>
            </a:pPr>
            <a:r>
              <a:rPr sz="1200" spc="-40" dirty="0">
                <a:latin typeface="DFKai-SB"/>
                <a:cs typeface="DFKai-SB"/>
              </a:rPr>
              <a:t>食、衣、住、行，脫離不了人們的生活。</a:t>
            </a:r>
            <a:endParaRPr sz="1200" dirty="0">
              <a:latin typeface="DFKai-SB"/>
              <a:cs typeface="DFKai-SB"/>
            </a:endParaRPr>
          </a:p>
          <a:p>
            <a:pPr marL="12700" marR="2348865">
              <a:lnSpc>
                <a:spcPct val="125000"/>
              </a:lnSpc>
              <a:spcBef>
                <a:spcPts val="20"/>
              </a:spcBef>
            </a:pPr>
            <a:r>
              <a:rPr sz="1200" spc="10" dirty="0">
                <a:latin typeface="DFKai-SB"/>
                <a:cs typeface="DFKai-SB"/>
              </a:rPr>
              <a:t>「食」既然排在第一順位，負責料理食材的  人，承擔化腐朽為神奇的任務，廚師的稱號  就是一種專業。阿基師曾是蔣經國總統、李  登輝總統、陳水扁總統官邸御廚。即在餐飲  </a:t>
            </a:r>
            <a:r>
              <a:rPr sz="1200" spc="85" dirty="0">
                <a:latin typeface="DFKai-SB"/>
                <a:cs typeface="DFKai-SB"/>
              </a:rPr>
              <a:t>行業裡佔有舉足輕重的地位。在廚藝這一  </a:t>
            </a:r>
            <a:r>
              <a:rPr sz="1200" spc="-50" dirty="0">
                <a:latin typeface="DFKai-SB"/>
                <a:cs typeface="DFKai-SB"/>
              </a:rPr>
              <a:t>行，</a:t>
            </a:r>
            <a:r>
              <a:rPr sz="1200" dirty="0">
                <a:latin typeface="DFKai-SB"/>
                <a:cs typeface="DFKai-SB"/>
              </a:rPr>
              <a:t>即使到今</a:t>
            </a:r>
            <a:r>
              <a:rPr sz="1200" spc="-75" dirty="0">
                <a:latin typeface="DFKai-SB"/>
                <a:cs typeface="DFKai-SB"/>
              </a:rPr>
              <a:t>天</a:t>
            </a:r>
            <a:r>
              <a:rPr sz="1200" spc="-50" dirty="0">
                <a:latin typeface="DFKai-SB"/>
                <a:cs typeface="DFKai-SB"/>
              </a:rPr>
              <a:t>，</a:t>
            </a:r>
            <a:r>
              <a:rPr sz="1200" dirty="0">
                <a:latin typeface="DFKai-SB"/>
                <a:cs typeface="DFKai-SB"/>
              </a:rPr>
              <a:t>都還是非常講</a:t>
            </a:r>
            <a:r>
              <a:rPr sz="1200" spc="-120" dirty="0">
                <a:latin typeface="DFKai-SB"/>
                <a:cs typeface="DFKai-SB"/>
              </a:rPr>
              <a:t>究</a:t>
            </a:r>
            <a:r>
              <a:rPr sz="1200" dirty="0">
                <a:latin typeface="DFKai-SB"/>
                <a:cs typeface="DFKai-SB"/>
              </a:rPr>
              <a:t>「師徒制」  </a:t>
            </a:r>
            <a:r>
              <a:rPr sz="1200" spc="10" dirty="0">
                <a:latin typeface="DFKai-SB"/>
                <a:cs typeface="DFKai-SB"/>
              </a:rPr>
              <a:t>的傳承，一個學徒跟著一個大廚，入行的起  </a:t>
            </a:r>
            <a:r>
              <a:rPr sz="1200" spc="-65" dirty="0">
                <a:latin typeface="DFKai-SB"/>
                <a:cs typeface="DFKai-SB"/>
              </a:rPr>
              <a:t>步工作，都是從「跑腿」、「打雜」開始。</a:t>
            </a:r>
            <a:endParaRPr sz="1200" dirty="0">
              <a:latin typeface="DFKai-SB"/>
              <a:cs typeface="DFKai-SB"/>
            </a:endParaRPr>
          </a:p>
          <a:p>
            <a:pPr marL="12700" marR="5080" indent="457200">
              <a:lnSpc>
                <a:spcPct val="125000"/>
              </a:lnSpc>
              <a:spcBef>
                <a:spcPts val="885"/>
              </a:spcBef>
            </a:pPr>
            <a:r>
              <a:rPr sz="1200" spc="-40" dirty="0" err="1">
                <a:latin typeface="DFKai-SB"/>
                <a:cs typeface="DFKai-SB"/>
              </a:rPr>
              <a:t>阿基師出了名的書「偷吃步」做菜法</a:t>
            </a:r>
            <a:r>
              <a:rPr sz="1200" spc="-40" dirty="0" err="1" smtClean="0">
                <a:latin typeface="DFKai-SB"/>
                <a:cs typeface="DFKai-SB"/>
              </a:rPr>
              <a:t>，</a:t>
            </a:r>
            <a:r>
              <a:rPr sz="1200" dirty="0" err="1" smtClean="0">
                <a:latin typeface="DFKai-SB"/>
                <a:cs typeface="DFKai-SB"/>
              </a:rPr>
              <a:t>其實是阿基師以前當學徒時精進廚藝的方法</a:t>
            </a:r>
            <a:r>
              <a:rPr sz="1200" dirty="0">
                <a:latin typeface="DFKai-SB"/>
                <a:cs typeface="DFKai-SB"/>
              </a:rPr>
              <a:t>! 他奉行「一步一腳印，</a:t>
            </a:r>
            <a:r>
              <a:rPr sz="1200" dirty="0" smtClean="0">
                <a:latin typeface="DFKai-SB"/>
                <a:cs typeface="DFKai-SB"/>
              </a:rPr>
              <a:t>穩扎穩打」</a:t>
            </a:r>
            <a:r>
              <a:rPr sz="1200" spc="-15" dirty="0" smtClean="0">
                <a:latin typeface="DFKai-SB"/>
                <a:cs typeface="DFKai-SB"/>
              </a:rPr>
              <a:t>的價值觀</a:t>
            </a:r>
            <a:r>
              <a:rPr sz="1200" spc="-15" dirty="0">
                <a:latin typeface="DFKai-SB"/>
                <a:cs typeface="DFKai-SB"/>
              </a:rPr>
              <a:t>，他不走捷徑，不願意取巧，甚至在面對七百多萬的債務時，</a:t>
            </a:r>
            <a:r>
              <a:rPr sz="1200" spc="-15" dirty="0" smtClean="0">
                <a:latin typeface="DFKai-SB"/>
                <a:cs typeface="DFKai-SB"/>
              </a:rPr>
              <a:t>他憑著自己的責任感</a:t>
            </a:r>
            <a:r>
              <a:rPr sz="1200" spc="-15" dirty="0">
                <a:latin typeface="DFKai-SB"/>
                <a:cs typeface="DFKai-SB"/>
              </a:rPr>
              <a:t>，勇於面對，咬牙撐過那段償債的歲月，他的成功，</a:t>
            </a:r>
            <a:r>
              <a:rPr sz="1200" spc="-15" dirty="0" smtClean="0">
                <a:latin typeface="DFKai-SB"/>
                <a:cs typeface="DFKai-SB"/>
              </a:rPr>
              <a:t>說穿了其實沒有</a:t>
            </a:r>
            <a:r>
              <a:rPr sz="1200" spc="-20" dirty="0" smtClean="0">
                <a:latin typeface="DFKai-SB"/>
                <a:cs typeface="DFKai-SB"/>
              </a:rPr>
              <a:t>什麼太深奧的道理</a:t>
            </a:r>
            <a:r>
              <a:rPr sz="1200" spc="-20" dirty="0">
                <a:latin typeface="DFKai-SB"/>
                <a:cs typeface="DFKai-SB"/>
              </a:rPr>
              <a:t>，就是他能夠「忍人所不能忍」。阿基師，</a:t>
            </a:r>
            <a:r>
              <a:rPr sz="1200" spc="-20" dirty="0" smtClean="0">
                <a:latin typeface="DFKai-SB"/>
                <a:cs typeface="DFKai-SB"/>
              </a:rPr>
              <a:t>用人生經歷驗證了</a:t>
            </a:r>
            <a:r>
              <a:rPr sz="1200" spc="-15" dirty="0" smtClean="0">
                <a:latin typeface="DFKai-SB"/>
                <a:cs typeface="DFKai-SB"/>
              </a:rPr>
              <a:t>許多不朽的名言</a:t>
            </a:r>
            <a:r>
              <a:rPr sz="1200" spc="-15" dirty="0">
                <a:latin typeface="DFKai-SB"/>
                <a:cs typeface="DFKai-SB"/>
              </a:rPr>
              <a:t>。阿基師並非出生在一個富裕的環境裡，</a:t>
            </a:r>
            <a:r>
              <a:rPr sz="1200" spc="-15" dirty="0" smtClean="0">
                <a:latin typeface="DFKai-SB"/>
                <a:cs typeface="DFKai-SB"/>
              </a:rPr>
              <a:t>而是一個以小吃店為生的小家庭</a:t>
            </a:r>
            <a:r>
              <a:rPr sz="1200" spc="-15" dirty="0">
                <a:latin typeface="DFKai-SB"/>
                <a:cs typeface="DFKai-SB"/>
              </a:rPr>
              <a:t>。多次親眼目睹自己的家一夕之間全然消失，</a:t>
            </a:r>
            <a:r>
              <a:rPr sz="1200" spc="-15" dirty="0" smtClean="0">
                <a:latin typeface="DFKai-SB"/>
                <a:cs typeface="DFKai-SB"/>
              </a:rPr>
              <a:t>讓阿基師從小就比別人更早一步清楚地感受到人生的冷暖無常</a:t>
            </a:r>
            <a:r>
              <a:rPr sz="1200" spc="-15" dirty="0">
                <a:latin typeface="DFKai-SB"/>
                <a:cs typeface="DFKai-SB"/>
              </a:rPr>
              <a:t>，在不斷遷徙中成長的童年，</a:t>
            </a:r>
            <a:r>
              <a:rPr sz="1200" spc="-15" dirty="0" smtClean="0">
                <a:latin typeface="DFKai-SB"/>
                <a:cs typeface="DFKai-SB"/>
              </a:rPr>
              <a:t>培養出憂患意識</a:t>
            </a:r>
            <a:r>
              <a:rPr sz="1200" spc="-15" dirty="0">
                <a:latin typeface="DFKai-SB"/>
                <a:cs typeface="DFKai-SB"/>
              </a:rPr>
              <a:t>。阿基師學會把態度放得更低，撿別人不做的來做，</a:t>
            </a:r>
            <a:r>
              <a:rPr sz="1200" spc="-15" dirty="0" smtClean="0">
                <a:latin typeface="DFKai-SB"/>
                <a:cs typeface="DFKai-SB"/>
              </a:rPr>
              <a:t>例如當其他廚師爭先成為</a:t>
            </a:r>
            <a:r>
              <a:rPr sz="1200" dirty="0" smtClean="0">
                <a:latin typeface="DFKai-SB"/>
                <a:cs typeface="DFKai-SB"/>
              </a:rPr>
              <a:t>大廚的助手</a:t>
            </a:r>
            <a:r>
              <a:rPr sz="1200" dirty="0">
                <a:latin typeface="DFKai-SB"/>
                <a:cs typeface="DFKai-SB"/>
              </a:rPr>
              <a:t>，想盡辦法往上爬時，阿基師會主動去煮 70、80 </a:t>
            </a:r>
            <a:r>
              <a:rPr sz="1200" dirty="0" err="1">
                <a:latin typeface="DFKai-SB"/>
                <a:cs typeface="DFKai-SB"/>
              </a:rPr>
              <a:t>人的員工餐，</a:t>
            </a:r>
            <a:r>
              <a:rPr sz="1200" dirty="0" err="1" smtClean="0">
                <a:latin typeface="DFKai-SB"/>
                <a:cs typeface="DFKai-SB"/>
              </a:rPr>
              <a:t>既使</a:t>
            </a:r>
            <a:r>
              <a:rPr sz="1200" spc="-65" dirty="0" err="1" smtClean="0">
                <a:latin typeface="DFKai-SB"/>
                <a:cs typeface="DFKai-SB"/>
              </a:rPr>
              <a:t>如此</a:t>
            </a:r>
            <a:r>
              <a:rPr sz="1200" spc="-65" dirty="0" err="1">
                <a:latin typeface="DFKai-SB"/>
                <a:cs typeface="DFKai-SB"/>
              </a:rPr>
              <a:t>，他也樂在其中</a:t>
            </a:r>
            <a:r>
              <a:rPr sz="1200" spc="-65" dirty="0">
                <a:latin typeface="DFKai-SB"/>
                <a:cs typeface="DFKai-SB"/>
              </a:rPr>
              <a:t>。「</a:t>
            </a:r>
            <a:r>
              <a:rPr sz="1200" spc="-65" dirty="0" err="1">
                <a:latin typeface="DFKai-SB"/>
                <a:cs typeface="DFKai-SB"/>
              </a:rPr>
              <a:t>你要自己主動多做，讓師傅喜歡你，才會願意給你機會</a:t>
            </a:r>
            <a:r>
              <a:rPr sz="1200" spc="-65" dirty="0" smtClean="0">
                <a:latin typeface="DFKai-SB"/>
                <a:cs typeface="DFKai-SB"/>
              </a:rPr>
              <a:t>，」</a:t>
            </a:r>
            <a:r>
              <a:rPr sz="1200" spc="-20" dirty="0" err="1" smtClean="0">
                <a:latin typeface="DFKai-SB"/>
                <a:cs typeface="DFKai-SB"/>
              </a:rPr>
              <a:t>阿基師說</a:t>
            </a:r>
            <a:r>
              <a:rPr sz="1200" spc="-20" dirty="0" err="1">
                <a:latin typeface="DFKai-SB"/>
                <a:cs typeface="DFKai-SB"/>
              </a:rPr>
              <a:t>。學廚藝的辛苦點滴在心頭，吃苦當吃補</a:t>
            </a:r>
            <a:r>
              <a:rPr sz="1200" spc="-20" dirty="0">
                <a:latin typeface="DFKai-SB"/>
                <a:cs typeface="DFKai-SB"/>
              </a:rPr>
              <a:t>，「</a:t>
            </a:r>
            <a:r>
              <a:rPr sz="1200" spc="-20" dirty="0" err="1">
                <a:latin typeface="DFKai-SB"/>
                <a:cs typeface="DFKai-SB"/>
              </a:rPr>
              <a:t>人家肯收你就不錯了，</a:t>
            </a:r>
            <a:r>
              <a:rPr sz="1200" spc="-20" dirty="0" err="1" smtClean="0">
                <a:latin typeface="DFKai-SB"/>
                <a:cs typeface="DFKai-SB"/>
              </a:rPr>
              <a:t>哪</a:t>
            </a:r>
            <a:r>
              <a:rPr sz="1200" dirty="0" err="1" smtClean="0">
                <a:latin typeface="DFKai-SB"/>
                <a:cs typeface="DFKai-SB"/>
              </a:rPr>
              <a:t>還敢有的沒有的抱怨呢</a:t>
            </a:r>
            <a:r>
              <a:rPr sz="1200" dirty="0">
                <a:latin typeface="DFKai-SB"/>
                <a:cs typeface="DFKai-SB"/>
              </a:rPr>
              <a:t>？」</a:t>
            </a:r>
          </a:p>
          <a:p>
            <a:pPr marL="12700" marR="78105" indent="304800" algn="just">
              <a:lnSpc>
                <a:spcPct val="125800"/>
              </a:lnSpc>
              <a:spcBef>
                <a:spcPts val="875"/>
              </a:spcBef>
            </a:pPr>
            <a:r>
              <a:rPr sz="1200" dirty="0">
                <a:latin typeface="DFKai-SB"/>
                <a:cs typeface="DFKai-SB"/>
              </a:rPr>
              <a:t>成功的背</a:t>
            </a:r>
            <a:r>
              <a:rPr sz="1200" spc="-75" dirty="0">
                <a:latin typeface="DFKai-SB"/>
                <a:cs typeface="DFKai-SB"/>
              </a:rPr>
              <a:t>後，</a:t>
            </a:r>
            <a:r>
              <a:rPr sz="1200" dirty="0">
                <a:latin typeface="DFKai-SB"/>
                <a:cs typeface="DFKai-SB"/>
              </a:rPr>
              <a:t>都是許多挫敗的積</a:t>
            </a:r>
            <a:r>
              <a:rPr sz="1200" spc="-75" dirty="0">
                <a:latin typeface="DFKai-SB"/>
                <a:cs typeface="DFKai-SB"/>
              </a:rPr>
              <a:t>累。</a:t>
            </a:r>
            <a:r>
              <a:rPr sz="1200" dirty="0">
                <a:latin typeface="DFKai-SB"/>
                <a:cs typeface="DFKai-SB"/>
              </a:rPr>
              <a:t>一名廚</a:t>
            </a:r>
            <a:r>
              <a:rPr sz="1200" spc="-25" dirty="0">
                <a:latin typeface="DFKai-SB"/>
                <a:cs typeface="DFKai-SB"/>
              </a:rPr>
              <a:t>師</a:t>
            </a:r>
            <a:r>
              <a:rPr sz="1200" dirty="0">
                <a:latin typeface="DFKai-SB"/>
                <a:cs typeface="DFKai-SB"/>
              </a:rPr>
              <a:t>能夠上電</a:t>
            </a:r>
            <a:r>
              <a:rPr sz="1200" spc="-75" dirty="0">
                <a:latin typeface="DFKai-SB"/>
                <a:cs typeface="DFKai-SB"/>
              </a:rPr>
              <a:t>視，</a:t>
            </a:r>
            <a:r>
              <a:rPr sz="1200" dirty="0" smtClean="0">
                <a:latin typeface="DFKai-SB"/>
                <a:cs typeface="DFKai-SB"/>
              </a:rPr>
              <a:t>變成有如巨星般人人稱羨的人</a:t>
            </a:r>
            <a:r>
              <a:rPr sz="1200" spc="-120" dirty="0" smtClean="0">
                <a:latin typeface="DFKai-SB"/>
                <a:cs typeface="DFKai-SB"/>
              </a:rPr>
              <a:t>物</a:t>
            </a:r>
            <a:r>
              <a:rPr sz="1200" spc="-120" dirty="0">
                <a:latin typeface="DFKai-SB"/>
                <a:cs typeface="DFKai-SB"/>
              </a:rPr>
              <a:t>，</a:t>
            </a:r>
            <a:r>
              <a:rPr sz="1200" dirty="0">
                <a:latin typeface="DFKai-SB"/>
                <a:cs typeface="DFKai-SB"/>
              </a:rPr>
              <a:t>是何等的不容易？有誰看到在巨星背後的人生歷</a:t>
            </a:r>
            <a:r>
              <a:rPr sz="1200" spc="-120" dirty="0">
                <a:latin typeface="DFKai-SB"/>
                <a:cs typeface="DFKai-SB"/>
              </a:rPr>
              <a:t>練，</a:t>
            </a:r>
            <a:r>
              <a:rPr sz="1200" dirty="0" smtClean="0">
                <a:latin typeface="DFKai-SB"/>
                <a:cs typeface="DFKai-SB"/>
              </a:rPr>
              <a:t>或者他花多少歲月和心力去積蓄能量</a:t>
            </a:r>
            <a:r>
              <a:rPr sz="1200" dirty="0">
                <a:latin typeface="DFKai-SB"/>
                <a:cs typeface="DFKai-SB"/>
              </a:rPr>
              <a:t>，才能展現如此耀眼的光芒呢?</a:t>
            </a:r>
          </a:p>
          <a:p>
            <a:pPr>
              <a:lnSpc>
                <a:spcPct val="100000"/>
              </a:lnSpc>
              <a:spcBef>
                <a:spcPts val="15"/>
              </a:spcBef>
            </a:pPr>
            <a:endParaRPr sz="1550" dirty="0">
              <a:latin typeface="Times New Roman"/>
              <a:cs typeface="Times New Roman"/>
            </a:endParaRPr>
          </a:p>
          <a:p>
            <a:pPr marL="12700" marR="173355">
              <a:lnSpc>
                <a:spcPct val="125000"/>
              </a:lnSpc>
            </a:pPr>
            <a:r>
              <a:rPr sz="1200" dirty="0">
                <a:latin typeface="DFKai-SB"/>
                <a:cs typeface="DFKai-SB"/>
              </a:rPr>
              <a:t>取自:  </a:t>
            </a:r>
            <a:r>
              <a:rPr sz="1200" u="sng" dirty="0">
                <a:latin typeface="DFKai-SB"/>
                <a:cs typeface="DFKai-SB"/>
                <a:hlinkClick r:id="rId3"/>
              </a:rPr>
              <a:t>http://www.parenting.com.tw/article/article.action?id=5030540&amp;page=1 </a:t>
            </a:r>
            <a:r>
              <a:rPr sz="1200" dirty="0">
                <a:latin typeface="DFKai-SB"/>
                <a:cs typeface="DFKai-SB"/>
              </a:rPr>
              <a:t> (親子天下雜誌－阿基師：身段柔軟熬出一片天)  </a:t>
            </a:r>
            <a:r>
              <a:rPr sz="1200" u="sng" dirty="0">
                <a:solidFill>
                  <a:srgbClr val="0000FF"/>
                </a:solidFill>
                <a:latin typeface="DFKai-SB"/>
                <a:cs typeface="DFKai-SB"/>
                <a:hlinkClick r:id="rId4"/>
              </a:rPr>
              <a:t>http://ge.cycu.edu.tw/icharacter/index.php/app/week/12/1 </a:t>
            </a:r>
            <a:r>
              <a:rPr sz="1200" u="sng" dirty="0">
                <a:solidFill>
                  <a:srgbClr val="0000FF"/>
                </a:solidFill>
                <a:latin typeface="DFKai-SB"/>
                <a:cs typeface="DFKai-SB"/>
              </a:rPr>
              <a:t> </a:t>
            </a:r>
            <a:r>
              <a:rPr sz="1200" dirty="0">
                <a:latin typeface="DFKai-SB"/>
                <a:cs typeface="DFKai-SB"/>
                <a:hlinkClick r:id="rId5"/>
              </a:rPr>
              <a:t>http://www.shs.edu.tw/search_view_over.php?work_id=1444212</a:t>
            </a:r>
            <a:endParaRPr sz="1200" dirty="0">
              <a:latin typeface="DFKai-SB"/>
              <a:cs typeface="DFKai-SB"/>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03807"/>
            <a:ext cx="5298440" cy="7641003"/>
          </a:xfrm>
          <a:prstGeom prst="rect">
            <a:avLst/>
          </a:prstGeom>
        </p:spPr>
        <p:txBody>
          <a:bodyPr vert="horz" wrap="square" lIns="0" tIns="0" rIns="0" bIns="0" rtlCol="0">
            <a:spAutoFit/>
          </a:bodyPr>
          <a:lstStyle/>
          <a:p>
            <a:pPr marL="12700">
              <a:lnSpc>
                <a:spcPct val="100000"/>
              </a:lnSpc>
            </a:pPr>
            <a:r>
              <a:rPr sz="1600" b="1" dirty="0">
                <a:latin typeface="DFKai-SB"/>
                <a:cs typeface="DFKai-SB"/>
              </a:rPr>
              <a:t>I</a:t>
            </a:r>
            <a:r>
              <a:rPr sz="1600" b="1" spc="-490" dirty="0">
                <a:latin typeface="DFKai-SB"/>
                <a:cs typeface="DFKai-SB"/>
              </a:rPr>
              <a:t> </a:t>
            </a:r>
            <a:r>
              <a:rPr sz="1600" b="1" dirty="0">
                <a:latin typeface="DFKai-SB"/>
                <a:cs typeface="DFKai-SB"/>
              </a:rPr>
              <a:t>柯南：擅長推理</a:t>
            </a:r>
            <a:endParaRPr sz="1600" dirty="0">
              <a:latin typeface="DFKai-SB"/>
              <a:cs typeface="DFKai-SB"/>
            </a:endParaRPr>
          </a:p>
          <a:p>
            <a:pPr>
              <a:lnSpc>
                <a:spcPct val="100000"/>
              </a:lnSpc>
              <a:spcBef>
                <a:spcPts val="10"/>
              </a:spcBef>
            </a:pPr>
            <a:endParaRPr sz="1350" dirty="0">
              <a:latin typeface="Times New Roman"/>
              <a:cs typeface="Times New Roman"/>
            </a:endParaRPr>
          </a:p>
          <a:p>
            <a:pPr marL="12700" marR="3080385" indent="304800" algn="just">
              <a:lnSpc>
                <a:spcPct val="125800"/>
              </a:lnSpc>
            </a:pPr>
            <a:r>
              <a:rPr sz="1200" dirty="0">
                <a:latin typeface="DFKai-SB"/>
                <a:cs typeface="DFKai-SB"/>
              </a:rPr>
              <a:t>《</a:t>
            </a:r>
            <a:r>
              <a:rPr sz="1200" b="1" spc="-5" dirty="0">
                <a:latin typeface="DFKai-SB"/>
                <a:cs typeface="DFKai-SB"/>
              </a:rPr>
              <a:t>名偵探柯</a:t>
            </a:r>
            <a:r>
              <a:rPr sz="1200" b="1" spc="10" dirty="0">
                <a:latin typeface="DFKai-SB"/>
                <a:cs typeface="DFKai-SB"/>
              </a:rPr>
              <a:t>南</a:t>
            </a:r>
            <a:r>
              <a:rPr sz="1200" spc="-675" dirty="0">
                <a:latin typeface="DFKai-SB"/>
                <a:cs typeface="DFKai-SB"/>
              </a:rPr>
              <a:t>》</a:t>
            </a:r>
            <a:r>
              <a:rPr sz="1200" spc="-75" dirty="0">
                <a:latin typeface="DFKai-SB"/>
                <a:cs typeface="DFKai-SB"/>
              </a:rPr>
              <a:t>，</a:t>
            </a:r>
            <a:r>
              <a:rPr sz="1200" dirty="0">
                <a:latin typeface="DFKai-SB"/>
                <a:cs typeface="DFKai-SB"/>
                <a:hlinkClick r:id="rId2"/>
              </a:rPr>
              <a:t>是日本</a:t>
            </a:r>
            <a:r>
              <a:rPr sz="1200" dirty="0">
                <a:latin typeface="DFKai-SB"/>
                <a:cs typeface="DFKai-SB"/>
              </a:rPr>
              <a:t>一部  </a:t>
            </a:r>
            <a:r>
              <a:rPr sz="1200" spc="45" dirty="0">
                <a:latin typeface="DFKai-SB"/>
                <a:cs typeface="DFKai-SB"/>
              </a:rPr>
              <a:t>以</a:t>
            </a:r>
            <a:r>
              <a:rPr sz="1200" spc="45" dirty="0">
                <a:latin typeface="DFKai-SB"/>
                <a:cs typeface="DFKai-SB"/>
                <a:hlinkClick r:id="rId3"/>
              </a:rPr>
              <a:t>偵</a:t>
            </a:r>
            <a:r>
              <a:rPr sz="1200" spc="20" dirty="0">
                <a:latin typeface="DFKai-SB"/>
                <a:cs typeface="DFKai-SB"/>
                <a:hlinkClick r:id="rId3"/>
              </a:rPr>
              <a:t>探</a:t>
            </a:r>
            <a:r>
              <a:rPr sz="1200" spc="45" dirty="0">
                <a:latin typeface="DFKai-SB"/>
                <a:cs typeface="DFKai-SB"/>
                <a:hlinkClick r:id="rId3"/>
              </a:rPr>
              <a:t>推</a:t>
            </a:r>
            <a:r>
              <a:rPr sz="1200" spc="20" dirty="0">
                <a:latin typeface="DFKai-SB"/>
                <a:cs typeface="DFKai-SB"/>
                <a:hlinkClick r:id="rId3"/>
              </a:rPr>
              <a:t>理</a:t>
            </a:r>
            <a:r>
              <a:rPr sz="1200" spc="45" dirty="0">
                <a:latin typeface="DFKai-SB"/>
                <a:cs typeface="DFKai-SB"/>
              </a:rPr>
              <a:t>情</a:t>
            </a:r>
            <a:r>
              <a:rPr sz="1200" spc="20" dirty="0">
                <a:latin typeface="DFKai-SB"/>
                <a:cs typeface="DFKai-SB"/>
              </a:rPr>
              <a:t>節</a:t>
            </a:r>
            <a:r>
              <a:rPr sz="1200" spc="45" dirty="0">
                <a:latin typeface="DFKai-SB"/>
                <a:cs typeface="DFKai-SB"/>
              </a:rPr>
              <a:t>為</a:t>
            </a:r>
            <a:r>
              <a:rPr sz="1200" spc="20" dirty="0">
                <a:latin typeface="DFKai-SB"/>
                <a:cs typeface="DFKai-SB"/>
              </a:rPr>
              <a:t>主</a:t>
            </a:r>
            <a:r>
              <a:rPr sz="1200" spc="45" dirty="0">
                <a:latin typeface="DFKai-SB"/>
                <a:cs typeface="DFKai-SB"/>
              </a:rPr>
              <a:t>題</a:t>
            </a:r>
            <a:r>
              <a:rPr sz="1200" spc="20" dirty="0">
                <a:latin typeface="DFKai-SB"/>
                <a:cs typeface="DFKai-SB"/>
              </a:rPr>
              <a:t>的</a:t>
            </a:r>
            <a:r>
              <a:rPr sz="1200" spc="45" dirty="0">
                <a:latin typeface="DFKai-SB"/>
                <a:cs typeface="DFKai-SB"/>
                <a:hlinkClick r:id="rId4"/>
              </a:rPr>
              <a:t>漫畫</a:t>
            </a:r>
            <a:r>
              <a:rPr sz="1200" dirty="0">
                <a:latin typeface="DFKai-SB"/>
                <a:cs typeface="DFKai-SB"/>
              </a:rPr>
              <a:t>作  品，作者為</a:t>
            </a:r>
            <a:r>
              <a:rPr sz="1200" dirty="0">
                <a:latin typeface="DFKai-SB"/>
                <a:cs typeface="DFKai-SB"/>
                <a:hlinkClick r:id="rId5"/>
              </a:rPr>
              <a:t>青山剛昌</a:t>
            </a:r>
            <a:r>
              <a:rPr sz="1200" dirty="0">
                <a:latin typeface="DFKai-SB"/>
                <a:cs typeface="DFKai-SB"/>
              </a:rPr>
              <a:t>。</a:t>
            </a:r>
          </a:p>
          <a:p>
            <a:pPr marL="12700" marR="3074035" indent="304800" algn="just">
              <a:lnSpc>
                <a:spcPct val="125000"/>
              </a:lnSpc>
              <a:spcBef>
                <a:spcPts val="885"/>
              </a:spcBef>
            </a:pPr>
            <a:r>
              <a:rPr sz="1200" spc="35" dirty="0">
                <a:latin typeface="DFKai-SB"/>
                <a:cs typeface="DFKai-SB"/>
              </a:rPr>
              <a:t>江戶川柯南，即工藤新一，  </a:t>
            </a:r>
            <a:r>
              <a:rPr sz="1200" spc="45" dirty="0" err="1" smtClean="0">
                <a:latin typeface="DFKai-SB"/>
                <a:cs typeface="DFKai-SB"/>
              </a:rPr>
              <a:t>因為</a:t>
            </a:r>
            <a:r>
              <a:rPr sz="1200" spc="20" dirty="0" err="1" smtClean="0">
                <a:latin typeface="DFKai-SB"/>
                <a:cs typeface="DFKai-SB"/>
              </a:rPr>
              <a:t>被</a:t>
            </a:r>
            <a:r>
              <a:rPr sz="1200" spc="45" dirty="0" err="1" smtClean="0">
                <a:latin typeface="DFKai-SB"/>
                <a:cs typeface="DFKai-SB"/>
              </a:rPr>
              <a:t>灌</a:t>
            </a:r>
            <a:r>
              <a:rPr sz="1200" spc="20" dirty="0" err="1" smtClean="0">
                <a:latin typeface="DFKai-SB"/>
                <a:cs typeface="DFKai-SB"/>
              </a:rPr>
              <a:t>毒</a:t>
            </a:r>
            <a:r>
              <a:rPr sz="1200" spc="45" dirty="0" err="1" smtClean="0">
                <a:latin typeface="DFKai-SB"/>
                <a:cs typeface="DFKai-SB"/>
              </a:rPr>
              <a:t>藥</a:t>
            </a:r>
            <a:r>
              <a:rPr sz="1200" spc="20" dirty="0" err="1" smtClean="0">
                <a:latin typeface="DFKai-SB"/>
                <a:cs typeface="DFKai-SB"/>
              </a:rPr>
              <a:t>而</a:t>
            </a:r>
            <a:r>
              <a:rPr sz="1200" spc="45" dirty="0" err="1" smtClean="0">
                <a:latin typeface="DFKai-SB"/>
                <a:cs typeface="DFKai-SB"/>
              </a:rPr>
              <a:t>身</a:t>
            </a:r>
            <a:r>
              <a:rPr sz="1200" spc="20" dirty="0" err="1" smtClean="0">
                <a:latin typeface="DFKai-SB"/>
                <a:cs typeface="DFKai-SB"/>
              </a:rPr>
              <a:t>體</a:t>
            </a:r>
            <a:r>
              <a:rPr sz="1200" spc="45" dirty="0" err="1" smtClean="0">
                <a:latin typeface="DFKai-SB"/>
                <a:cs typeface="DFKai-SB"/>
              </a:rPr>
              <a:t>縮</a:t>
            </a:r>
            <a:r>
              <a:rPr sz="1200" spc="20" dirty="0" err="1" smtClean="0">
                <a:latin typeface="DFKai-SB"/>
                <a:cs typeface="DFKai-SB"/>
              </a:rPr>
              <a:t>小</a:t>
            </a:r>
            <a:r>
              <a:rPr sz="1200" spc="45" dirty="0" err="1" smtClean="0">
                <a:latin typeface="DFKai-SB"/>
                <a:cs typeface="DFKai-SB"/>
              </a:rPr>
              <a:t>後所使</a:t>
            </a:r>
            <a:r>
              <a:rPr sz="1200" dirty="0" err="1" smtClean="0">
                <a:latin typeface="DFKai-SB"/>
                <a:cs typeface="DFKai-SB"/>
              </a:rPr>
              <a:t>用的化名</a:t>
            </a:r>
            <a:r>
              <a:rPr sz="1200" dirty="0">
                <a:latin typeface="DFKai-SB"/>
                <a:cs typeface="DFKai-SB"/>
              </a:rPr>
              <a:t>。</a:t>
            </a:r>
          </a:p>
          <a:p>
            <a:pPr marL="12700" marR="3061970" indent="304800" algn="just">
              <a:lnSpc>
                <a:spcPct val="125299"/>
              </a:lnSpc>
              <a:spcBef>
                <a:spcPts val="880"/>
              </a:spcBef>
            </a:pPr>
            <a:r>
              <a:rPr sz="1200" spc="40" dirty="0">
                <a:latin typeface="DFKai-SB"/>
                <a:cs typeface="DFKai-SB"/>
              </a:rPr>
              <a:t>工藤新一十分聰明，是一位  </a:t>
            </a:r>
            <a:r>
              <a:rPr sz="1200" spc="35" dirty="0">
                <a:latin typeface="DFKai-SB"/>
                <a:cs typeface="DFKai-SB"/>
              </a:rPr>
              <a:t>能相當機伶的向上青年。能文能  </a:t>
            </a:r>
            <a:r>
              <a:rPr sz="1200" spc="-10" dirty="0">
                <a:latin typeface="DFKai-SB"/>
                <a:cs typeface="DFKai-SB"/>
                <a:hlinkClick r:id="rId6"/>
              </a:rPr>
              <a:t>武:擅長推理</a:t>
            </a:r>
            <a:r>
              <a:rPr sz="1200" spc="-10" dirty="0">
                <a:latin typeface="DFKai-SB"/>
                <a:cs typeface="DFKai-SB"/>
              </a:rPr>
              <a:t>、</a:t>
            </a:r>
            <a:r>
              <a:rPr sz="1200" spc="-10" dirty="0">
                <a:latin typeface="DFKai-SB"/>
                <a:cs typeface="DFKai-SB"/>
                <a:hlinkClick r:id="rId7"/>
              </a:rPr>
              <a:t>足球</a:t>
            </a:r>
            <a:r>
              <a:rPr sz="1200" spc="-10" dirty="0">
                <a:latin typeface="DFKai-SB"/>
                <a:cs typeface="DFKai-SB"/>
              </a:rPr>
              <a:t>、</a:t>
            </a:r>
            <a:r>
              <a:rPr sz="1200" spc="-10" dirty="0">
                <a:latin typeface="DFKai-SB"/>
                <a:cs typeface="DFKai-SB"/>
                <a:hlinkClick r:id="rId8"/>
              </a:rPr>
              <a:t>網球</a:t>
            </a:r>
            <a:r>
              <a:rPr sz="1200" spc="-10" dirty="0">
                <a:latin typeface="DFKai-SB"/>
                <a:cs typeface="DFKai-SB"/>
              </a:rPr>
              <a:t>、</a:t>
            </a:r>
            <a:r>
              <a:rPr sz="1200" spc="-10" dirty="0">
                <a:latin typeface="DFKai-SB"/>
                <a:cs typeface="DFKai-SB"/>
                <a:hlinkClick r:id="rId9"/>
              </a:rPr>
              <a:t>射擊 </a:t>
            </a:r>
            <a:r>
              <a:rPr sz="1200" spc="-10" dirty="0">
                <a:latin typeface="DFKai-SB"/>
                <a:cs typeface="DFKai-SB"/>
              </a:rPr>
              <a:t> </a:t>
            </a:r>
            <a:r>
              <a:rPr sz="1200" spc="125" dirty="0">
                <a:latin typeface="DFKai-SB"/>
                <a:cs typeface="DFKai-SB"/>
              </a:rPr>
              <a:t>和</a:t>
            </a:r>
            <a:r>
              <a:rPr sz="1200" spc="125" dirty="0">
                <a:latin typeface="DFKai-SB"/>
                <a:cs typeface="DFKai-SB"/>
                <a:hlinkClick r:id="rId10"/>
              </a:rPr>
              <a:t>駕駛</a:t>
            </a:r>
            <a:r>
              <a:rPr sz="1200" spc="125" dirty="0">
                <a:latin typeface="DFKai-SB"/>
                <a:cs typeface="DFKai-SB"/>
              </a:rPr>
              <a:t>各項交通工具（包含飛  </a:t>
            </a:r>
            <a:r>
              <a:rPr sz="1200" spc="-65" dirty="0">
                <a:latin typeface="DFKai-SB"/>
                <a:cs typeface="DFKai-SB"/>
              </a:rPr>
              <a:t>機、直升機</a:t>
            </a:r>
            <a:r>
              <a:rPr sz="900" spc="-97" baseline="55555" dirty="0">
                <a:latin typeface="DFKai-SB"/>
                <a:cs typeface="DFKai-SB"/>
                <a:hlinkClick r:id="rId11"/>
              </a:rPr>
              <a:t>]</a:t>
            </a:r>
            <a:r>
              <a:rPr sz="1200" spc="-65" dirty="0">
                <a:latin typeface="DFKai-SB"/>
                <a:cs typeface="DFKai-SB"/>
              </a:rPr>
              <a:t>、船、汽車），且演技  </a:t>
            </a:r>
            <a:r>
              <a:rPr sz="1200" spc="30" dirty="0">
                <a:latin typeface="DFKai-SB"/>
                <a:cs typeface="DFKai-SB"/>
              </a:rPr>
              <a:t>一流，擁有絕對音感，也會拉</a:t>
            </a:r>
            <a:r>
              <a:rPr sz="1200" spc="30" dirty="0">
                <a:latin typeface="DFKai-SB"/>
                <a:cs typeface="DFKai-SB"/>
                <a:hlinkClick r:id="rId12"/>
              </a:rPr>
              <a:t>小 </a:t>
            </a:r>
            <a:r>
              <a:rPr sz="1200" spc="30" dirty="0">
                <a:latin typeface="DFKai-SB"/>
                <a:cs typeface="DFKai-SB"/>
              </a:rPr>
              <a:t> </a:t>
            </a:r>
            <a:r>
              <a:rPr sz="1200" dirty="0">
                <a:latin typeface="DFKai-SB"/>
                <a:cs typeface="DFKai-SB"/>
                <a:hlinkClick r:id="rId12"/>
              </a:rPr>
              <a:t>提琴</a:t>
            </a:r>
            <a:r>
              <a:rPr sz="1200" dirty="0">
                <a:latin typeface="DFKai-SB"/>
                <a:cs typeface="DFKai-SB"/>
              </a:rPr>
              <a:t>，</a:t>
            </a:r>
          </a:p>
          <a:p>
            <a:pPr marL="12700" marR="5080" indent="304800" algn="just">
              <a:lnSpc>
                <a:spcPct val="125000"/>
              </a:lnSpc>
              <a:spcBef>
                <a:spcPts val="885"/>
              </a:spcBef>
            </a:pPr>
            <a:r>
              <a:rPr sz="1200" spc="-20" dirty="0">
                <a:latin typeface="DFKai-SB"/>
                <a:cs typeface="DFKai-SB"/>
              </a:rPr>
              <a:t>工藤新一是個性正直、冷靜、熱血、堅強（從未因任何原因流淚、哭泣或放  棄努力）的人，雖然是理性派、擅長推理，但也好出風頭、有自信、擅長用變聲  </a:t>
            </a:r>
            <a:r>
              <a:rPr sz="1200" dirty="0">
                <a:latin typeface="DFKai-SB"/>
                <a:cs typeface="DFKai-SB"/>
              </a:rPr>
              <a:t>器的演技、一衝動就不顧危險，協助警方偵破許多不可思議的謀殺案件。</a:t>
            </a:r>
          </a:p>
          <a:p>
            <a:pPr marL="12700" marR="5080" indent="304800" algn="just">
              <a:lnSpc>
                <a:spcPct val="125299"/>
              </a:lnSpc>
              <a:spcBef>
                <a:spcPts val="880"/>
              </a:spcBef>
            </a:pPr>
            <a:r>
              <a:rPr sz="1200" dirty="0">
                <a:latin typeface="DFKai-SB"/>
                <a:cs typeface="DFKai-SB"/>
              </a:rPr>
              <a:t>雖然他是一位聰明的高中</a:t>
            </a:r>
            <a:r>
              <a:rPr sz="1200" spc="-120" dirty="0">
                <a:latin typeface="DFKai-SB"/>
                <a:cs typeface="DFKai-SB"/>
              </a:rPr>
              <a:t>生，</a:t>
            </a:r>
            <a:r>
              <a:rPr sz="1200" dirty="0">
                <a:latin typeface="DFKai-SB"/>
                <a:cs typeface="DFKai-SB"/>
              </a:rPr>
              <a:t>但是因為一次的調查事</a:t>
            </a:r>
            <a:r>
              <a:rPr sz="1200" spc="-120" dirty="0">
                <a:latin typeface="DFKai-SB"/>
                <a:cs typeface="DFKai-SB"/>
              </a:rPr>
              <a:t>件，</a:t>
            </a:r>
            <a:r>
              <a:rPr sz="1200" dirty="0" smtClean="0">
                <a:latin typeface="DFKai-SB"/>
                <a:cs typeface="DFKai-SB"/>
              </a:rPr>
              <a:t>因為被黑暗組織意外發現而被灌要縮</a:t>
            </a:r>
            <a:r>
              <a:rPr sz="1200" spc="-120" dirty="0" smtClean="0">
                <a:latin typeface="DFKai-SB"/>
                <a:cs typeface="DFKai-SB"/>
              </a:rPr>
              <a:t>小</a:t>
            </a:r>
            <a:r>
              <a:rPr sz="1200" spc="-120" dirty="0">
                <a:latin typeface="DFKai-SB"/>
                <a:cs typeface="DFKai-SB"/>
              </a:rPr>
              <a:t>，</a:t>
            </a:r>
            <a:r>
              <a:rPr sz="1200" dirty="0">
                <a:latin typeface="DFKai-SB"/>
                <a:cs typeface="DFKai-SB"/>
              </a:rPr>
              <a:t>因此外表看起來是小學</a:t>
            </a:r>
            <a:r>
              <a:rPr sz="1200" spc="-120" dirty="0">
                <a:latin typeface="DFKai-SB"/>
                <a:cs typeface="DFKai-SB"/>
              </a:rPr>
              <a:t>生，</a:t>
            </a:r>
            <a:r>
              <a:rPr sz="1200" dirty="0" smtClean="0">
                <a:latin typeface="DFKai-SB"/>
                <a:cs typeface="DFKai-SB"/>
              </a:rPr>
              <a:t>為了隱藏真實身分且將黑暗組織繩之以</a:t>
            </a:r>
            <a:r>
              <a:rPr sz="1200" spc="-120" dirty="0" smtClean="0">
                <a:latin typeface="DFKai-SB"/>
                <a:cs typeface="DFKai-SB"/>
              </a:rPr>
              <a:t>法</a:t>
            </a:r>
            <a:r>
              <a:rPr sz="1200" spc="-120" dirty="0">
                <a:latin typeface="DFKai-SB"/>
                <a:cs typeface="DFKai-SB"/>
              </a:rPr>
              <a:t>，</a:t>
            </a:r>
            <a:r>
              <a:rPr sz="1200" dirty="0">
                <a:latin typeface="DFKai-SB"/>
                <a:cs typeface="DFKai-SB"/>
              </a:rPr>
              <a:t>便以江戶川柯南之名寄住在青梅竹馬的毛利蘭</a:t>
            </a:r>
            <a:r>
              <a:rPr sz="1200" spc="-120" dirty="0">
                <a:latin typeface="DFKai-SB"/>
                <a:cs typeface="DFKai-SB"/>
              </a:rPr>
              <a:t>家。</a:t>
            </a:r>
            <a:r>
              <a:rPr sz="1200" dirty="0" smtClean="0">
                <a:latin typeface="DFKai-SB"/>
                <a:cs typeface="DFKai-SB"/>
              </a:rPr>
              <a:t>協助其叔叔毛利小五郎偵破案</a:t>
            </a:r>
            <a:r>
              <a:rPr sz="1200" spc="-120" dirty="0" smtClean="0">
                <a:latin typeface="DFKai-SB"/>
                <a:cs typeface="DFKai-SB"/>
              </a:rPr>
              <a:t>件</a:t>
            </a:r>
            <a:r>
              <a:rPr sz="1200" spc="-120" dirty="0">
                <a:latin typeface="DFKai-SB"/>
                <a:cs typeface="DFKai-SB"/>
              </a:rPr>
              <a:t>，</a:t>
            </a:r>
            <a:r>
              <a:rPr sz="1200" dirty="0">
                <a:latin typeface="DFKai-SB"/>
                <a:cs typeface="DFKai-SB"/>
              </a:rPr>
              <a:t>每次的精彩機智交鋒都是柯南死忠影迷最喜愛的橋</a:t>
            </a:r>
            <a:r>
              <a:rPr sz="1200" spc="-120" dirty="0">
                <a:latin typeface="DFKai-SB"/>
                <a:cs typeface="DFKai-SB"/>
              </a:rPr>
              <a:t>段，</a:t>
            </a:r>
            <a:r>
              <a:rPr sz="1200" dirty="0" smtClean="0">
                <a:latin typeface="DFKai-SB"/>
                <a:cs typeface="DFKai-SB"/>
              </a:rPr>
              <a:t>撲朔迷離的劇</a:t>
            </a:r>
            <a:r>
              <a:rPr sz="1200" spc="-120" dirty="0" smtClean="0">
                <a:latin typeface="DFKai-SB"/>
                <a:cs typeface="DFKai-SB"/>
              </a:rPr>
              <a:t>情</a:t>
            </a:r>
            <a:r>
              <a:rPr sz="1200" spc="-120" dirty="0">
                <a:latin typeface="DFKai-SB"/>
                <a:cs typeface="DFKai-SB"/>
              </a:rPr>
              <a:t>，</a:t>
            </a:r>
            <a:r>
              <a:rPr sz="1200" dirty="0">
                <a:latin typeface="DFKai-SB"/>
                <a:cs typeface="DFKai-SB"/>
              </a:rPr>
              <a:t>讓觀眾都能深刻感受熱血沸騰的緊</a:t>
            </a:r>
            <a:r>
              <a:rPr sz="1200" spc="-120" dirty="0">
                <a:latin typeface="DFKai-SB"/>
                <a:cs typeface="DFKai-SB"/>
              </a:rPr>
              <a:t>張，</a:t>
            </a:r>
            <a:r>
              <a:rPr sz="1200" dirty="0" smtClean="0">
                <a:latin typeface="DFKai-SB"/>
                <a:cs typeface="DFKai-SB"/>
              </a:rPr>
              <a:t>也是柯南這個擅長推理角色讓人著迷的地方</a:t>
            </a:r>
            <a:r>
              <a:rPr sz="1200" dirty="0">
                <a:latin typeface="DFKai-SB"/>
                <a:cs typeface="DFKai-SB"/>
              </a:rPr>
              <a:t>。</a:t>
            </a:r>
          </a:p>
          <a:p>
            <a:pPr>
              <a:lnSpc>
                <a:spcPct val="100000"/>
              </a:lnSpc>
            </a:pPr>
            <a:endParaRPr sz="1200" dirty="0">
              <a:latin typeface="Times New Roman"/>
              <a:cs typeface="Times New Roman"/>
            </a:endParaRPr>
          </a:p>
          <a:p>
            <a:pPr marL="12700">
              <a:lnSpc>
                <a:spcPct val="100000"/>
              </a:lnSpc>
              <a:spcBef>
                <a:spcPts val="780"/>
              </a:spcBef>
            </a:pPr>
            <a:r>
              <a:rPr sz="1200" dirty="0">
                <a:latin typeface="DFKai-SB"/>
                <a:cs typeface="DFKai-SB"/>
              </a:rPr>
              <a:t>取自:</a:t>
            </a:r>
          </a:p>
          <a:p>
            <a:pPr marL="12700">
              <a:lnSpc>
                <a:spcPct val="100000"/>
              </a:lnSpc>
              <a:spcBef>
                <a:spcPts val="359"/>
              </a:spcBef>
            </a:pPr>
            <a:r>
              <a:rPr sz="1200" u="sng" spc="-114" dirty="0">
                <a:latin typeface="DFKai-SB"/>
                <a:cs typeface="DFKai-SB"/>
                <a:hlinkClick r:id="rId13"/>
              </a:rPr>
              <a:t>http://zh.wikipedia.org/zh-tw/E5908DE4BEA6E68EA2E69FAFE5</a:t>
            </a:r>
            <a:endParaRPr sz="1200" dirty="0">
              <a:latin typeface="DFKai-SB"/>
              <a:cs typeface="DFKai-SB"/>
            </a:endParaRPr>
          </a:p>
          <a:p>
            <a:pPr marL="12700">
              <a:lnSpc>
                <a:spcPct val="100000"/>
              </a:lnSpc>
              <a:spcBef>
                <a:spcPts val="359"/>
              </a:spcBef>
            </a:pPr>
            <a:r>
              <a:rPr sz="1200" u="sng" spc="-200" dirty="0">
                <a:latin typeface="DFKai-SB"/>
                <a:cs typeface="DFKai-SB"/>
                <a:hlinkClick r:id="rId13"/>
              </a:rPr>
              <a:t>8D97</a:t>
            </a:r>
            <a:endParaRPr sz="1200" dirty="0">
              <a:latin typeface="DFKai-SB"/>
              <a:cs typeface="DFKai-SB"/>
            </a:endParaRPr>
          </a:p>
          <a:p>
            <a:pPr marL="12700">
              <a:lnSpc>
                <a:spcPct val="100000"/>
              </a:lnSpc>
              <a:spcBef>
                <a:spcPts val="359"/>
              </a:spcBef>
            </a:pPr>
            <a:r>
              <a:rPr sz="1200" u="sng" spc="-114" dirty="0">
                <a:latin typeface="DFKai-SB"/>
                <a:cs typeface="DFKai-SB"/>
                <a:hlinkClick r:id="rId14"/>
              </a:rPr>
              <a:t>http://zh.wikipedia.org/zh-tw/E6B19FE688B7E5B79DE69FAFE5</a:t>
            </a:r>
            <a:endParaRPr sz="1200" dirty="0">
              <a:latin typeface="DFKai-SB"/>
              <a:cs typeface="DFKai-SB"/>
            </a:endParaRPr>
          </a:p>
          <a:p>
            <a:pPr marL="12700" marR="20320">
              <a:lnSpc>
                <a:spcPct val="125000"/>
              </a:lnSpc>
            </a:pPr>
            <a:r>
              <a:rPr sz="1200" u="sng" spc="-200" dirty="0">
                <a:latin typeface="DFKai-SB"/>
                <a:cs typeface="DFKai-SB"/>
                <a:hlinkClick r:id="rId14"/>
              </a:rPr>
              <a:t>8D97 </a:t>
            </a:r>
            <a:r>
              <a:rPr sz="1200" u="sng" spc="-200" dirty="0">
                <a:latin typeface="DFKai-SB"/>
                <a:cs typeface="DFKai-SB"/>
              </a:rPr>
              <a:t> </a:t>
            </a:r>
            <a:r>
              <a:rPr sz="1200" u="sng" spc="-125" dirty="0">
                <a:solidFill>
                  <a:srgbClr val="0000FF"/>
                </a:solidFill>
                <a:latin typeface="DFKai-SB"/>
                <a:cs typeface="DFKai-SB"/>
                <a:hlinkClick r:id="rId15"/>
              </a:rPr>
              <a:t>http://zh.wikipedia.org/wiki/E5908DE4BEA6E68EA2E69FAFE5 </a:t>
            </a:r>
            <a:r>
              <a:rPr sz="1200" u="sng" spc="-125" dirty="0">
                <a:solidFill>
                  <a:srgbClr val="0000FF"/>
                </a:solidFill>
                <a:latin typeface="DFKai-SB"/>
                <a:cs typeface="DFKai-SB"/>
              </a:rPr>
              <a:t> </a:t>
            </a:r>
            <a:r>
              <a:rPr sz="1200" u="sng" spc="-120" dirty="0">
                <a:solidFill>
                  <a:srgbClr val="0000FF"/>
                </a:solidFill>
                <a:latin typeface="DFKai-SB"/>
                <a:cs typeface="DFKai-SB"/>
                <a:hlinkClick r:id="rId15"/>
              </a:rPr>
              <a:t>8D97</a:t>
            </a:r>
            <a:endParaRPr sz="1200" dirty="0">
              <a:latin typeface="DFKai-SB"/>
              <a:cs typeface="DFKai-SB"/>
            </a:endParaRPr>
          </a:p>
          <a:p>
            <a:pPr marL="12700" marR="20320">
              <a:lnSpc>
                <a:spcPct val="125000"/>
              </a:lnSpc>
            </a:pPr>
            <a:r>
              <a:rPr sz="1200" spc="-135" dirty="0">
                <a:latin typeface="DFKai-SB"/>
                <a:cs typeface="DFKai-SB"/>
                <a:hlinkClick r:id="rId16"/>
              </a:rPr>
              <a:t>http://www.baike.com/wiki/E6B19FE688B7E5B79DE69FAFE58D </a:t>
            </a:r>
            <a:r>
              <a:rPr sz="1200" spc="-135" dirty="0">
                <a:latin typeface="DFKai-SB"/>
                <a:cs typeface="DFKai-SB"/>
              </a:rPr>
              <a:t> </a:t>
            </a:r>
            <a:r>
              <a:rPr sz="1200" dirty="0">
                <a:latin typeface="DFKai-SB"/>
                <a:cs typeface="DFKai-SB"/>
              </a:rPr>
              <a:t>97</a:t>
            </a:r>
          </a:p>
        </p:txBody>
      </p:sp>
      <p:sp>
        <p:nvSpPr>
          <p:cNvPr id="3" name="object 3"/>
          <p:cNvSpPr/>
          <p:nvPr/>
        </p:nvSpPr>
        <p:spPr>
          <a:xfrm>
            <a:off x="3451859" y="1469389"/>
            <a:ext cx="2926080" cy="2767952"/>
          </a:xfrm>
          <a:prstGeom prst="rect">
            <a:avLst/>
          </a:prstGeom>
          <a:blipFill>
            <a:blip r:embed="rId17"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72509" y="1485899"/>
            <a:ext cx="2809874" cy="223583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1003807"/>
            <a:ext cx="5301615" cy="5257465"/>
          </a:xfrm>
          <a:prstGeom prst="rect">
            <a:avLst/>
          </a:prstGeom>
        </p:spPr>
        <p:txBody>
          <a:bodyPr vert="horz" wrap="square" lIns="0" tIns="0" rIns="0" bIns="0" rtlCol="0">
            <a:spAutoFit/>
          </a:bodyPr>
          <a:lstStyle/>
          <a:p>
            <a:pPr marL="12700" algn="just">
              <a:lnSpc>
                <a:spcPct val="100000"/>
              </a:lnSpc>
            </a:pPr>
            <a:r>
              <a:rPr sz="1600" b="1" dirty="0">
                <a:latin typeface="DFKai-SB"/>
                <a:cs typeface="DFKai-SB"/>
              </a:rPr>
              <a:t>A</a:t>
            </a:r>
            <a:r>
              <a:rPr sz="1600" b="1" spc="-484" dirty="0">
                <a:latin typeface="DFKai-SB"/>
                <a:cs typeface="DFKai-SB"/>
              </a:rPr>
              <a:t> </a:t>
            </a:r>
            <a:r>
              <a:rPr sz="1600" b="1" dirty="0" err="1">
                <a:latin typeface="DFKai-SB"/>
                <a:cs typeface="DFKai-SB"/>
              </a:rPr>
              <a:t>五月天：</a:t>
            </a:r>
            <a:r>
              <a:rPr sz="1600" b="1" dirty="0" err="1" smtClean="0">
                <a:latin typeface="DFKai-SB"/>
                <a:cs typeface="DFKai-SB"/>
              </a:rPr>
              <a:t>演出要比誰都精彩</a:t>
            </a:r>
            <a:endParaRPr sz="1600" dirty="0" smtClean="0">
              <a:latin typeface="DFKai-SB"/>
              <a:cs typeface="DFKai-SB"/>
            </a:endParaRPr>
          </a:p>
          <a:p>
            <a:pPr>
              <a:lnSpc>
                <a:spcPct val="100000"/>
              </a:lnSpc>
              <a:spcBef>
                <a:spcPts val="55"/>
              </a:spcBef>
            </a:pPr>
            <a:endParaRPr sz="1400" dirty="0" smtClean="0">
              <a:latin typeface="Times New Roman"/>
              <a:cs typeface="Times New Roman"/>
            </a:endParaRPr>
          </a:p>
          <a:p>
            <a:pPr marL="12700" marR="2994660" indent="288000" algn="just">
              <a:lnSpc>
                <a:spcPct val="108700"/>
              </a:lnSpc>
            </a:pPr>
            <a:r>
              <a:rPr sz="1200" dirty="0" err="1" smtClean="0">
                <a:latin typeface="DFKai-SB"/>
                <a:cs typeface="DFKai-SB"/>
              </a:rPr>
              <a:t>如果問說，有那些台灣藝</a:t>
            </a:r>
            <a:r>
              <a:rPr sz="1200" dirty="0" smtClean="0">
                <a:latin typeface="DFKai-SB"/>
                <a:cs typeface="DFKai-SB"/>
              </a:rPr>
              <a:t>  </a:t>
            </a:r>
            <a:r>
              <a:rPr sz="1200" dirty="0" err="1" smtClean="0">
                <a:latin typeface="DFKai-SB"/>
                <a:cs typeface="DFKai-SB"/>
              </a:rPr>
              <a:t>人能紅遍全世界，能夠數出來的藝</a:t>
            </a:r>
            <a:r>
              <a:rPr sz="1200" dirty="0" smtClean="0">
                <a:latin typeface="DFKai-SB"/>
                <a:cs typeface="DFKai-SB"/>
              </a:rPr>
              <a:t>  </a:t>
            </a:r>
            <a:r>
              <a:rPr sz="1200" dirty="0" err="1" smtClean="0">
                <a:latin typeface="DFKai-SB"/>
                <a:cs typeface="DFKai-SB"/>
              </a:rPr>
              <a:t>人沒有幾個，然而其中就是有一個</a:t>
            </a:r>
            <a:r>
              <a:rPr sz="1200" dirty="0" smtClean="0">
                <a:latin typeface="DFKai-SB"/>
                <a:cs typeface="DFKai-SB"/>
              </a:rPr>
              <a:t>  </a:t>
            </a:r>
            <a:r>
              <a:rPr sz="1200" dirty="0" err="1" smtClean="0">
                <a:latin typeface="DFKai-SB"/>
                <a:cs typeface="DFKai-SB"/>
              </a:rPr>
              <a:t>樂團能夠風靡全世界，擁有來自於</a:t>
            </a:r>
            <a:r>
              <a:rPr sz="1200" dirty="0" smtClean="0">
                <a:latin typeface="DFKai-SB"/>
                <a:cs typeface="DFKai-SB"/>
              </a:rPr>
              <a:t>  </a:t>
            </a:r>
            <a:r>
              <a:rPr sz="1200" dirty="0" err="1" smtClean="0">
                <a:latin typeface="DFKai-SB"/>
                <a:cs typeface="DFKai-SB"/>
              </a:rPr>
              <a:t>各個國家的歌迷，這個樂團就是大</a:t>
            </a:r>
            <a:r>
              <a:rPr sz="1200" dirty="0" smtClean="0">
                <a:latin typeface="DFKai-SB"/>
                <a:cs typeface="DFKai-SB"/>
              </a:rPr>
              <a:t>  </a:t>
            </a:r>
            <a:r>
              <a:rPr sz="1200" dirty="0" err="1" smtClean="0">
                <a:latin typeface="DFKai-SB"/>
                <a:cs typeface="DFKai-SB"/>
              </a:rPr>
              <a:t>家耳熟能詳的五月天</a:t>
            </a:r>
            <a:r>
              <a:rPr sz="1200" dirty="0" smtClean="0">
                <a:latin typeface="DFKai-SB"/>
                <a:cs typeface="DFKai-SB"/>
              </a:rPr>
              <a:t>。</a:t>
            </a:r>
          </a:p>
          <a:p>
            <a:pPr marL="12700" marR="2948940" indent="304800">
              <a:lnSpc>
                <a:spcPct val="108300"/>
              </a:lnSpc>
              <a:spcBef>
                <a:spcPts val="960"/>
              </a:spcBef>
            </a:pPr>
            <a:r>
              <a:rPr sz="1200" dirty="0" err="1" smtClean="0">
                <a:latin typeface="DFKai-SB"/>
                <a:cs typeface="DFKai-SB"/>
              </a:rPr>
              <a:t>現在是世界天團的五月天為了</a:t>
            </a:r>
            <a:r>
              <a:rPr sz="1200" dirty="0" smtClean="0">
                <a:latin typeface="DFKai-SB"/>
                <a:cs typeface="DFKai-SB"/>
              </a:rPr>
              <a:t>  </a:t>
            </a:r>
            <a:r>
              <a:rPr sz="1200" dirty="0">
                <a:latin typeface="DFKai-SB"/>
                <a:cs typeface="DFKai-SB"/>
              </a:rPr>
              <a:t>實現理想，在成名前會把握每一個  被瑪莎形容為「難以理解的演出機  會</a:t>
            </a:r>
            <a:r>
              <a:rPr sz="1200" spc="-580" dirty="0">
                <a:latin typeface="DFKai-SB"/>
                <a:cs typeface="DFKai-SB"/>
              </a:rPr>
              <a:t>」</a:t>
            </a:r>
            <a:r>
              <a:rPr sz="1200" spc="-195" dirty="0">
                <a:latin typeface="DFKai-SB"/>
                <a:cs typeface="DFKai-SB"/>
              </a:rPr>
              <a:t>。</a:t>
            </a:r>
            <a:r>
              <a:rPr sz="1200" dirty="0">
                <a:latin typeface="DFKai-SB"/>
                <a:cs typeface="DFKai-SB"/>
              </a:rPr>
              <a:t>例如曾經有一家炸雞店開</a:t>
            </a:r>
            <a:r>
              <a:rPr sz="1200" spc="-75" dirty="0">
                <a:latin typeface="DFKai-SB"/>
                <a:cs typeface="DFKai-SB"/>
              </a:rPr>
              <a:t>幕</a:t>
            </a:r>
            <a:r>
              <a:rPr sz="1200" dirty="0">
                <a:latin typeface="DFKai-SB"/>
                <a:cs typeface="DFKai-SB"/>
              </a:rPr>
              <a:t>，  想要請樂團來熱鬧一下，沒有舞台</a:t>
            </a:r>
          </a:p>
          <a:p>
            <a:pPr marL="12700" marR="7620" algn="just">
              <a:lnSpc>
                <a:spcPct val="108300"/>
              </a:lnSpc>
            </a:pPr>
            <a:r>
              <a:rPr sz="1200" dirty="0">
                <a:latin typeface="DFKai-SB"/>
                <a:cs typeface="DFKai-SB"/>
              </a:rPr>
              <a:t>也沒有酬</a:t>
            </a:r>
            <a:r>
              <a:rPr sz="1200" spc="-50" dirty="0">
                <a:latin typeface="DFKai-SB"/>
                <a:cs typeface="DFKai-SB"/>
              </a:rPr>
              <a:t>勞，</a:t>
            </a:r>
            <a:r>
              <a:rPr sz="1200" dirty="0">
                <a:latin typeface="DFKai-SB"/>
                <a:cs typeface="DFKai-SB"/>
              </a:rPr>
              <a:t>還要自己帶樂</a:t>
            </a:r>
            <a:r>
              <a:rPr sz="1200" spc="-50" dirty="0">
                <a:latin typeface="DFKai-SB"/>
                <a:cs typeface="DFKai-SB"/>
              </a:rPr>
              <a:t>器</a:t>
            </a:r>
            <a:r>
              <a:rPr sz="1200" spc="-145" dirty="0">
                <a:latin typeface="DFKai-SB"/>
                <a:cs typeface="DFKai-SB"/>
              </a:rPr>
              <a:t>，</a:t>
            </a:r>
            <a:r>
              <a:rPr sz="1200" dirty="0">
                <a:latin typeface="DFKai-SB"/>
                <a:cs typeface="DFKai-SB"/>
              </a:rPr>
              <a:t>「但可以現場吃免費炸雞啦！</a:t>
            </a:r>
            <a:r>
              <a:rPr sz="1200" spc="-100" dirty="0">
                <a:latin typeface="DFKai-SB"/>
                <a:cs typeface="DFKai-SB"/>
              </a:rPr>
              <a:t>」</a:t>
            </a:r>
            <a:r>
              <a:rPr sz="1200" dirty="0" err="1">
                <a:latin typeface="DFKai-SB"/>
                <a:cs typeface="DFKai-SB"/>
              </a:rPr>
              <a:t>講到這一</a:t>
            </a:r>
            <a:r>
              <a:rPr sz="1200" spc="-50" dirty="0" err="1">
                <a:latin typeface="DFKai-SB"/>
                <a:cs typeface="DFKai-SB"/>
              </a:rPr>
              <a:t>段，</a:t>
            </a:r>
            <a:r>
              <a:rPr sz="1200" dirty="0" err="1" smtClean="0">
                <a:latin typeface="DFKai-SB"/>
                <a:cs typeface="DFKai-SB"/>
              </a:rPr>
              <a:t>五個人忍不住大</a:t>
            </a:r>
            <a:r>
              <a:rPr sz="1200" spc="-240" dirty="0" err="1" smtClean="0">
                <a:latin typeface="DFKai-SB"/>
                <a:cs typeface="DFKai-SB"/>
              </a:rPr>
              <a:t>笑</a:t>
            </a:r>
            <a:r>
              <a:rPr sz="1200" spc="-240" dirty="0" err="1">
                <a:latin typeface="DFKai-SB"/>
                <a:cs typeface="DFKai-SB"/>
              </a:rPr>
              <a:t>。</a:t>
            </a:r>
            <a:r>
              <a:rPr sz="1200" dirty="0" err="1" smtClean="0">
                <a:latin typeface="DFKai-SB"/>
                <a:cs typeface="DFKai-SB"/>
              </a:rPr>
              <a:t>那時光只要有張印有演出訊息的小小傳單就可以讓五月天開心半天</a:t>
            </a:r>
            <a:r>
              <a:rPr sz="1200" dirty="0">
                <a:latin typeface="DFKai-SB"/>
                <a:cs typeface="DFKai-SB"/>
              </a:rPr>
              <a:t>。</a:t>
            </a:r>
          </a:p>
          <a:p>
            <a:pPr marL="12700" marR="5080" indent="304800" algn="just">
              <a:lnSpc>
                <a:spcPct val="108300"/>
              </a:lnSpc>
              <a:spcBef>
                <a:spcPts val="960"/>
              </a:spcBef>
            </a:pPr>
            <a:r>
              <a:rPr sz="1200" dirty="0">
                <a:latin typeface="DFKai-SB"/>
                <a:cs typeface="DFKai-SB"/>
              </a:rPr>
              <a:t>曾榮獲各種音樂界的大小獎</a:t>
            </a:r>
            <a:r>
              <a:rPr sz="1200" spc="-120" dirty="0">
                <a:latin typeface="DFKai-SB"/>
                <a:cs typeface="DFKai-SB"/>
              </a:rPr>
              <a:t>項，</a:t>
            </a:r>
            <a:r>
              <a:rPr sz="1200" dirty="0">
                <a:latin typeface="DFKai-SB"/>
                <a:cs typeface="DFKai-SB"/>
              </a:rPr>
              <a:t>出道十年出了七張專輯和近百首歌</a:t>
            </a:r>
            <a:r>
              <a:rPr sz="1200" spc="-120" dirty="0">
                <a:latin typeface="DFKai-SB"/>
                <a:cs typeface="DFKai-SB"/>
              </a:rPr>
              <a:t>曲，</a:t>
            </a:r>
            <a:r>
              <a:rPr sz="1200" dirty="0" smtClean="0">
                <a:latin typeface="DFKai-SB"/>
                <a:cs typeface="DFKai-SB"/>
              </a:rPr>
              <a:t>五月天也曾面對突破瓶頸的困</a:t>
            </a:r>
            <a:r>
              <a:rPr sz="1200" spc="-120" dirty="0" smtClean="0">
                <a:latin typeface="DFKai-SB"/>
                <a:cs typeface="DFKai-SB"/>
              </a:rPr>
              <a:t>境</a:t>
            </a:r>
            <a:r>
              <a:rPr sz="1200" spc="-120" dirty="0">
                <a:latin typeface="DFKai-SB"/>
                <a:cs typeface="DFKai-SB"/>
              </a:rPr>
              <a:t>。</a:t>
            </a:r>
            <a:r>
              <a:rPr sz="1200" dirty="0">
                <a:latin typeface="DFKai-SB"/>
                <a:cs typeface="DFKai-SB"/>
              </a:rPr>
              <a:t>一個對音樂的熱情與傻</a:t>
            </a:r>
            <a:r>
              <a:rPr sz="1200" spc="-120" dirty="0">
                <a:latin typeface="DFKai-SB"/>
                <a:cs typeface="DFKai-SB"/>
              </a:rPr>
              <a:t>勁，</a:t>
            </a:r>
            <a:r>
              <a:rPr sz="1200" dirty="0">
                <a:latin typeface="DFKai-SB"/>
                <a:cs typeface="DFKai-SB"/>
              </a:rPr>
              <a:t>是讓他們能夠創作出許  多動人心</a:t>
            </a:r>
            <a:r>
              <a:rPr sz="1200" spc="-75" dirty="0">
                <a:latin typeface="DFKai-SB"/>
                <a:cs typeface="DFKai-SB"/>
              </a:rPr>
              <a:t>弦、</a:t>
            </a:r>
            <a:r>
              <a:rPr sz="1200" dirty="0">
                <a:latin typeface="DFKai-SB"/>
                <a:cs typeface="DFKai-SB"/>
              </a:rPr>
              <a:t>膾炙人口音樂的原</a:t>
            </a:r>
            <a:r>
              <a:rPr sz="1200" spc="-75" dirty="0">
                <a:latin typeface="DFKai-SB"/>
                <a:cs typeface="DFKai-SB"/>
              </a:rPr>
              <a:t>因，</a:t>
            </a:r>
            <a:r>
              <a:rPr sz="1200" dirty="0">
                <a:latin typeface="DFKai-SB"/>
                <a:cs typeface="DFKai-SB"/>
              </a:rPr>
              <a:t>搖滾出</a:t>
            </a:r>
            <a:r>
              <a:rPr sz="1200" spc="-25" dirty="0">
                <a:latin typeface="DFKai-SB"/>
                <a:cs typeface="DFKai-SB"/>
              </a:rPr>
              <a:t>屬</a:t>
            </a:r>
            <a:r>
              <a:rPr sz="1200" dirty="0">
                <a:latin typeface="DFKai-SB"/>
                <a:cs typeface="DFKai-SB"/>
              </a:rPr>
              <a:t>於自己的熱情與理</a:t>
            </a:r>
            <a:r>
              <a:rPr sz="1200" spc="-75" dirty="0">
                <a:latin typeface="DFKai-SB"/>
                <a:cs typeface="DFKai-SB"/>
              </a:rPr>
              <a:t>想，</a:t>
            </a:r>
            <a:r>
              <a:rPr sz="1200" dirty="0">
                <a:latin typeface="DFKai-SB"/>
                <a:cs typeface="DFKai-SB"/>
              </a:rPr>
              <a:t>讓無數的聽  眾找回自己的音樂夢，拿起樂器也想找到自己的天空。</a:t>
            </a:r>
          </a:p>
          <a:p>
            <a:pPr marL="12700" marR="5080" indent="304800" algn="just">
              <a:lnSpc>
                <a:spcPct val="108300"/>
              </a:lnSpc>
              <a:spcBef>
                <a:spcPts val="960"/>
              </a:spcBef>
            </a:pPr>
            <a:r>
              <a:rPr sz="1200" dirty="0" err="1">
                <a:latin typeface="DFKai-SB"/>
                <a:cs typeface="DFKai-SB"/>
              </a:rPr>
              <a:t>阿信認</a:t>
            </a:r>
            <a:r>
              <a:rPr sz="1200" spc="-75" dirty="0" err="1">
                <a:latin typeface="DFKai-SB"/>
                <a:cs typeface="DFKai-SB"/>
              </a:rPr>
              <a:t>為：</a:t>
            </a:r>
            <a:r>
              <a:rPr sz="1200" dirty="0" err="1">
                <a:latin typeface="DFKai-SB"/>
                <a:cs typeface="DFKai-SB"/>
              </a:rPr>
              <a:t>創作百分之九十九都是瓶</a:t>
            </a:r>
            <a:r>
              <a:rPr sz="1200" spc="-75" dirty="0" err="1">
                <a:latin typeface="DFKai-SB"/>
                <a:cs typeface="DFKai-SB"/>
              </a:rPr>
              <a:t>頸，</a:t>
            </a:r>
            <a:r>
              <a:rPr sz="1200" dirty="0" err="1">
                <a:latin typeface="DFKai-SB"/>
                <a:cs typeface="DFKai-SB"/>
              </a:rPr>
              <a:t>因</a:t>
            </a:r>
            <a:r>
              <a:rPr sz="1200" spc="-25" dirty="0" err="1">
                <a:latin typeface="DFKai-SB"/>
                <a:cs typeface="DFKai-SB"/>
              </a:rPr>
              <a:t>為</a:t>
            </a:r>
            <a:r>
              <a:rPr sz="1200" dirty="0" err="1">
                <a:latin typeface="DFKai-SB"/>
                <a:cs typeface="DFKai-SB"/>
              </a:rPr>
              <a:t>創作是你盡了一百分努</a:t>
            </a:r>
            <a:r>
              <a:rPr sz="1200" spc="-75" dirty="0" err="1">
                <a:latin typeface="DFKai-SB"/>
                <a:cs typeface="DFKai-SB"/>
              </a:rPr>
              <a:t>力，</a:t>
            </a:r>
            <a:r>
              <a:rPr sz="1200" dirty="0" err="1" smtClean="0">
                <a:latin typeface="DFKai-SB"/>
                <a:cs typeface="DFKai-SB"/>
              </a:rPr>
              <a:t>最後才會有一分成</a:t>
            </a:r>
            <a:r>
              <a:rPr sz="1200" spc="-50" dirty="0" err="1" smtClean="0">
                <a:latin typeface="DFKai-SB"/>
                <a:cs typeface="DFKai-SB"/>
              </a:rPr>
              <a:t>果</a:t>
            </a:r>
            <a:r>
              <a:rPr sz="1200" spc="-50" dirty="0">
                <a:latin typeface="DFKai-SB"/>
                <a:cs typeface="DFKai-SB"/>
              </a:rPr>
              <a:t>，</a:t>
            </a:r>
            <a:r>
              <a:rPr sz="1200" spc="-100" dirty="0">
                <a:latin typeface="DFKai-SB"/>
                <a:cs typeface="DFKai-SB"/>
              </a:rPr>
              <a:t>」</a:t>
            </a:r>
            <a:r>
              <a:rPr sz="1200" dirty="0">
                <a:latin typeface="DFKai-SB"/>
                <a:cs typeface="DFKai-SB"/>
              </a:rPr>
              <a:t>所以阿信寫歌</a:t>
            </a:r>
            <a:r>
              <a:rPr sz="1200" spc="-50" dirty="0">
                <a:latin typeface="DFKai-SB"/>
                <a:cs typeface="DFKai-SB"/>
              </a:rPr>
              <a:t>詞，</a:t>
            </a:r>
            <a:r>
              <a:rPr sz="1200" dirty="0">
                <a:latin typeface="DFKai-SB"/>
                <a:cs typeface="DFKai-SB"/>
              </a:rPr>
              <a:t>寫一百句大約只能用一</a:t>
            </a:r>
            <a:r>
              <a:rPr sz="1200" spc="-50" dirty="0">
                <a:latin typeface="DFKai-SB"/>
                <a:cs typeface="DFKai-SB"/>
              </a:rPr>
              <a:t>句</a:t>
            </a:r>
            <a:r>
              <a:rPr sz="1200" spc="-145" dirty="0">
                <a:latin typeface="DFKai-SB"/>
                <a:cs typeface="DFKai-SB"/>
              </a:rPr>
              <a:t>，</a:t>
            </a:r>
            <a:r>
              <a:rPr sz="1200" dirty="0">
                <a:latin typeface="DFKai-SB"/>
                <a:cs typeface="DFKai-SB"/>
              </a:rPr>
              <a:t>「</a:t>
            </a:r>
            <a:r>
              <a:rPr sz="1200" dirty="0" err="1" smtClean="0">
                <a:latin typeface="DFKai-SB"/>
                <a:cs typeface="DFKai-SB"/>
              </a:rPr>
              <a:t>所以每完成一句歌</a:t>
            </a:r>
            <a:r>
              <a:rPr sz="1200" spc="-75" dirty="0" err="1" smtClean="0">
                <a:latin typeface="DFKai-SB"/>
                <a:cs typeface="DFKai-SB"/>
              </a:rPr>
              <a:t>詞</a:t>
            </a:r>
            <a:r>
              <a:rPr sz="1200" spc="-75" dirty="0" err="1">
                <a:latin typeface="DFKai-SB"/>
                <a:cs typeface="DFKai-SB"/>
              </a:rPr>
              <a:t>，</a:t>
            </a:r>
            <a:r>
              <a:rPr sz="1200" dirty="0" err="1">
                <a:latin typeface="DFKai-SB"/>
                <a:cs typeface="DFKai-SB"/>
              </a:rPr>
              <a:t>我就要面對九十九句的失</a:t>
            </a:r>
            <a:r>
              <a:rPr sz="1200" spc="-75" dirty="0" err="1">
                <a:latin typeface="DFKai-SB"/>
                <a:cs typeface="DFKai-SB"/>
              </a:rPr>
              <a:t>敗</a:t>
            </a:r>
            <a:r>
              <a:rPr sz="1200" spc="-75" dirty="0">
                <a:latin typeface="DFKai-SB"/>
                <a:cs typeface="DFKai-SB"/>
              </a:rPr>
              <a:t>。</a:t>
            </a:r>
            <a:r>
              <a:rPr sz="1200" spc="-195" dirty="0">
                <a:latin typeface="DFKai-SB"/>
                <a:cs typeface="DFKai-SB"/>
              </a:rPr>
              <a:t>」</a:t>
            </a:r>
            <a:r>
              <a:rPr sz="1200" dirty="0">
                <a:latin typeface="DFKai-SB"/>
                <a:cs typeface="DFKai-SB"/>
              </a:rPr>
              <a:t>而他們的成功就是來自許多詩派的  累積和不放季的堅持！</a:t>
            </a:r>
          </a:p>
        </p:txBody>
      </p:sp>
      <p:sp>
        <p:nvSpPr>
          <p:cNvPr id="4" name="object 4"/>
          <p:cNvSpPr txBox="1"/>
          <p:nvPr/>
        </p:nvSpPr>
        <p:spPr>
          <a:xfrm>
            <a:off x="1130300" y="6638543"/>
            <a:ext cx="5207000" cy="927100"/>
          </a:xfrm>
          <a:prstGeom prst="rect">
            <a:avLst/>
          </a:prstGeom>
        </p:spPr>
        <p:txBody>
          <a:bodyPr vert="horz" wrap="square" lIns="0" tIns="0" rIns="0" bIns="0" rtlCol="0">
            <a:spAutoFit/>
          </a:bodyPr>
          <a:lstStyle/>
          <a:p>
            <a:pPr marL="12700" marR="5080">
              <a:lnSpc>
                <a:spcPct val="125000"/>
              </a:lnSpc>
            </a:pPr>
            <a:r>
              <a:rPr sz="1200" dirty="0">
                <a:latin typeface="DFKai-SB"/>
                <a:cs typeface="DFKai-SB"/>
              </a:rPr>
              <a:t>取自:  </a:t>
            </a:r>
            <a:r>
              <a:rPr sz="1200" u="sng" dirty="0">
                <a:latin typeface="DFKai-SB"/>
                <a:cs typeface="DFKai-SB"/>
                <a:hlinkClick r:id="rId3"/>
              </a:rPr>
              <a:t>http://www.parenting.com.tw/article/article.action?id=5033055&amp;page=1 </a:t>
            </a:r>
            <a:r>
              <a:rPr sz="1200" dirty="0">
                <a:latin typeface="DFKai-SB"/>
                <a:cs typeface="DFKai-SB"/>
              </a:rPr>
              <a:t> (親子天下雜誌－五月天：我們的成功，是失敗的累積)  </a:t>
            </a:r>
            <a:r>
              <a:rPr sz="1200" dirty="0">
                <a:latin typeface="DFKai-SB"/>
                <a:cs typeface="DFKai-SB"/>
                <a:hlinkClick r:id="rId4"/>
              </a:rPr>
              <a:t>http://www1.pu.edu.tw/~s1021900/new_page_4.htm</a:t>
            </a:r>
            <a:endParaRPr sz="1200">
              <a:latin typeface="DFKai-SB"/>
              <a:cs typeface="DFKai-SB"/>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03807"/>
            <a:ext cx="5301615" cy="5830570"/>
          </a:xfrm>
          <a:prstGeom prst="rect">
            <a:avLst/>
          </a:prstGeom>
        </p:spPr>
        <p:txBody>
          <a:bodyPr vert="horz" wrap="square" lIns="0" tIns="0" rIns="0" bIns="0" rtlCol="0">
            <a:spAutoFit/>
          </a:bodyPr>
          <a:lstStyle/>
          <a:p>
            <a:pPr marL="12700">
              <a:lnSpc>
                <a:spcPct val="100000"/>
              </a:lnSpc>
            </a:pPr>
            <a:r>
              <a:rPr sz="1600" b="1" dirty="0">
                <a:latin typeface="DFKai-SB"/>
                <a:cs typeface="DFKai-SB"/>
              </a:rPr>
              <a:t>S</a:t>
            </a:r>
            <a:r>
              <a:rPr sz="1600" b="1" spc="-440" dirty="0">
                <a:latin typeface="DFKai-SB"/>
                <a:cs typeface="DFKai-SB"/>
              </a:rPr>
              <a:t> </a:t>
            </a:r>
            <a:r>
              <a:rPr sz="1600" b="1" spc="5" dirty="0">
                <a:latin typeface="DFKai-SB"/>
                <a:cs typeface="DFKai-SB"/>
              </a:rPr>
              <a:t>哆啦</a:t>
            </a:r>
            <a:r>
              <a:rPr sz="1600" b="1" spc="-425" dirty="0">
                <a:latin typeface="DFKai-SB"/>
                <a:cs typeface="DFKai-SB"/>
              </a:rPr>
              <a:t> </a:t>
            </a:r>
            <a:r>
              <a:rPr sz="1600" b="1" dirty="0">
                <a:latin typeface="DFKai-SB"/>
                <a:cs typeface="DFKai-SB"/>
              </a:rPr>
              <a:t>A</a:t>
            </a:r>
            <a:r>
              <a:rPr sz="1600" b="1" spc="-440" dirty="0">
                <a:latin typeface="DFKai-SB"/>
                <a:cs typeface="DFKai-SB"/>
              </a:rPr>
              <a:t> </a:t>
            </a:r>
            <a:r>
              <a:rPr sz="1600" b="1" dirty="0">
                <a:latin typeface="DFKai-SB"/>
                <a:cs typeface="DFKai-SB"/>
              </a:rPr>
              <a:t>夢：善良救主</a:t>
            </a:r>
            <a:endParaRPr sz="1600">
              <a:latin typeface="DFKai-SB"/>
              <a:cs typeface="DFKai-SB"/>
            </a:endParaRPr>
          </a:p>
          <a:p>
            <a:pPr>
              <a:lnSpc>
                <a:spcPct val="100000"/>
              </a:lnSpc>
              <a:spcBef>
                <a:spcPts val="15"/>
              </a:spcBef>
            </a:pPr>
            <a:endParaRPr sz="1350">
              <a:latin typeface="Times New Roman"/>
              <a:cs typeface="Times New Roman"/>
            </a:endParaRPr>
          </a:p>
          <a:p>
            <a:pPr marL="12700" marR="2794000" indent="304800" algn="just">
              <a:lnSpc>
                <a:spcPct val="125400"/>
              </a:lnSpc>
            </a:pPr>
            <a:r>
              <a:rPr sz="1200" dirty="0">
                <a:latin typeface="DFKai-SB"/>
                <a:cs typeface="DFKai-SB"/>
              </a:rPr>
              <a:t>《哆啦 A </a:t>
            </a:r>
            <a:r>
              <a:rPr sz="1200" spc="5" dirty="0">
                <a:latin typeface="DFKai-SB"/>
                <a:cs typeface="DFKai-SB"/>
              </a:rPr>
              <a:t>夢》舊譯叮噹 </a:t>
            </a:r>
            <a:r>
              <a:rPr sz="1200" dirty="0">
                <a:latin typeface="DFKai-SB"/>
                <a:cs typeface="DFKai-SB"/>
              </a:rPr>
              <a:t>/ 小叮  </a:t>
            </a:r>
            <a:r>
              <a:rPr sz="1200" spc="5" dirty="0">
                <a:latin typeface="DFKai-SB"/>
                <a:cs typeface="DFKai-SB"/>
              </a:rPr>
              <a:t>噹），為</a:t>
            </a:r>
            <a:r>
              <a:rPr sz="1200" spc="5" dirty="0">
                <a:latin typeface="DFKai-SB"/>
                <a:cs typeface="DFKai-SB"/>
                <a:hlinkClick r:id="rId2"/>
              </a:rPr>
              <a:t>日本漫畫</a:t>
            </a:r>
            <a:r>
              <a:rPr sz="1200" spc="5" dirty="0">
                <a:latin typeface="DFKai-SB"/>
                <a:cs typeface="DFKai-SB"/>
              </a:rPr>
              <a:t>作品中的角色，是  </a:t>
            </a:r>
            <a:r>
              <a:rPr sz="1200" dirty="0">
                <a:latin typeface="DFKai-SB"/>
                <a:cs typeface="DFKai-SB"/>
              </a:rPr>
              <a:t>一隻來自</a:t>
            </a:r>
            <a:r>
              <a:rPr sz="1200" spc="-345" dirty="0">
                <a:latin typeface="DFKai-SB"/>
                <a:cs typeface="DFKai-SB"/>
              </a:rPr>
              <a:t> </a:t>
            </a:r>
            <a:r>
              <a:rPr sz="1200" dirty="0">
                <a:latin typeface="DFKai-SB"/>
                <a:cs typeface="DFKai-SB"/>
              </a:rPr>
              <a:t>22</a:t>
            </a:r>
            <a:r>
              <a:rPr sz="1200" spc="-345" dirty="0">
                <a:latin typeface="DFKai-SB"/>
                <a:cs typeface="DFKai-SB"/>
              </a:rPr>
              <a:t> </a:t>
            </a:r>
            <a:r>
              <a:rPr sz="1200" spc="-45" dirty="0">
                <a:latin typeface="DFKai-SB"/>
                <a:cs typeface="DFKai-SB"/>
              </a:rPr>
              <a:t>世紀的</a:t>
            </a:r>
            <a:r>
              <a:rPr sz="1200" spc="-45" dirty="0">
                <a:latin typeface="DFKai-SB"/>
                <a:cs typeface="DFKai-SB"/>
                <a:hlinkClick r:id="rId3"/>
              </a:rPr>
              <a:t>貓</a:t>
            </a:r>
            <a:r>
              <a:rPr sz="1200" spc="-45" dirty="0">
                <a:latin typeface="DFKai-SB"/>
                <a:cs typeface="DFKai-SB"/>
              </a:rPr>
              <a:t>型</a:t>
            </a:r>
            <a:r>
              <a:rPr sz="1200" spc="-45" dirty="0">
                <a:latin typeface="DFKai-SB"/>
                <a:cs typeface="DFKai-SB"/>
                <a:hlinkClick r:id="rId4"/>
              </a:rPr>
              <a:t>機器人</a:t>
            </a:r>
            <a:r>
              <a:rPr sz="1200" spc="-45" dirty="0">
                <a:latin typeface="DFKai-SB"/>
                <a:cs typeface="DFKai-SB"/>
              </a:rPr>
              <a:t>，受原  </a:t>
            </a:r>
            <a:r>
              <a:rPr sz="1200" spc="-20" dirty="0">
                <a:latin typeface="DFKai-SB"/>
                <a:cs typeface="DFKai-SB"/>
              </a:rPr>
              <a:t>主人</a:t>
            </a:r>
            <a:r>
              <a:rPr sz="1200" spc="-20" dirty="0">
                <a:latin typeface="DFKai-SB"/>
                <a:cs typeface="DFKai-SB"/>
                <a:hlinkClick r:id="rId5"/>
              </a:rPr>
              <a:t>野比世修</a:t>
            </a:r>
            <a:r>
              <a:rPr sz="1200" spc="-20" dirty="0">
                <a:latin typeface="DFKai-SB"/>
                <a:cs typeface="DFKai-SB"/>
              </a:rPr>
              <a:t>的託付，</a:t>
            </a:r>
            <a:r>
              <a:rPr sz="1200" spc="-20" dirty="0">
                <a:latin typeface="DFKai-SB"/>
                <a:cs typeface="DFKai-SB"/>
                <a:hlinkClick r:id="rId6"/>
              </a:rPr>
              <a:t>回到</a:t>
            </a:r>
            <a:r>
              <a:rPr sz="1200" spc="-360" dirty="0">
                <a:latin typeface="DFKai-SB"/>
                <a:cs typeface="DFKai-SB"/>
                <a:hlinkClick r:id="rId6"/>
              </a:rPr>
              <a:t> </a:t>
            </a:r>
            <a:r>
              <a:rPr sz="1200" dirty="0">
                <a:latin typeface="DFKai-SB"/>
                <a:cs typeface="DFKai-SB"/>
                <a:hlinkClick r:id="rId6"/>
              </a:rPr>
              <a:t>20</a:t>
            </a:r>
            <a:r>
              <a:rPr sz="1200" spc="-360" dirty="0">
                <a:latin typeface="DFKai-SB"/>
                <a:cs typeface="DFKai-SB"/>
                <a:hlinkClick r:id="rId6"/>
              </a:rPr>
              <a:t> </a:t>
            </a:r>
            <a:r>
              <a:rPr sz="1200" spc="10" dirty="0">
                <a:latin typeface="DFKai-SB"/>
                <a:cs typeface="DFKai-SB"/>
                <a:hlinkClick r:id="rId6"/>
              </a:rPr>
              <a:t>世紀</a:t>
            </a:r>
            <a:r>
              <a:rPr sz="1200" spc="10" dirty="0">
                <a:latin typeface="DFKai-SB"/>
                <a:cs typeface="DFKai-SB"/>
              </a:rPr>
              <a:t>，  </a:t>
            </a:r>
            <a:r>
              <a:rPr sz="1200" dirty="0">
                <a:latin typeface="DFKai-SB"/>
                <a:cs typeface="DFKai-SB"/>
              </a:rPr>
              <a:t>幫助世修的高祖父</a:t>
            </a:r>
            <a:r>
              <a:rPr sz="1200" dirty="0">
                <a:latin typeface="DFKai-SB"/>
                <a:cs typeface="DFKai-SB"/>
                <a:hlinkClick r:id="rId7"/>
              </a:rPr>
              <a:t>野比大雄</a:t>
            </a:r>
            <a:r>
              <a:rPr sz="1200" dirty="0">
                <a:latin typeface="DFKai-SB"/>
                <a:cs typeface="DFKai-SB"/>
              </a:rPr>
              <a:t>。</a:t>
            </a:r>
            <a:endParaRPr sz="1200">
              <a:latin typeface="DFKai-SB"/>
              <a:cs typeface="DFKai-SB"/>
            </a:endParaRPr>
          </a:p>
          <a:p>
            <a:pPr marL="12700" marR="2830195" indent="304800" algn="just">
              <a:lnSpc>
                <a:spcPct val="125000"/>
              </a:lnSpc>
              <a:spcBef>
                <a:spcPts val="885"/>
              </a:spcBef>
            </a:pPr>
            <a:r>
              <a:rPr sz="1200" dirty="0">
                <a:solidFill>
                  <a:srgbClr val="1A1A1A"/>
                </a:solidFill>
                <a:latin typeface="DFKai-SB"/>
                <a:cs typeface="DFKai-SB"/>
              </a:rPr>
              <a:t>從小</a:t>
            </a:r>
            <a:r>
              <a:rPr sz="1200" spc="20" dirty="0">
                <a:solidFill>
                  <a:srgbClr val="1A1A1A"/>
                </a:solidFill>
                <a:latin typeface="DFKai-SB"/>
                <a:cs typeface="DFKai-SB"/>
              </a:rPr>
              <a:t>叮</a:t>
            </a:r>
            <a:r>
              <a:rPr sz="1200" dirty="0">
                <a:solidFill>
                  <a:srgbClr val="1A1A1A"/>
                </a:solidFill>
                <a:latin typeface="DFKai-SB"/>
                <a:cs typeface="DFKai-SB"/>
              </a:rPr>
              <a:t>噹一</a:t>
            </a:r>
            <a:r>
              <a:rPr sz="1200" spc="20" dirty="0">
                <a:solidFill>
                  <a:srgbClr val="1A1A1A"/>
                </a:solidFill>
                <a:latin typeface="DFKai-SB"/>
                <a:cs typeface="DFKai-SB"/>
              </a:rPr>
              <a:t>直</a:t>
            </a:r>
            <a:r>
              <a:rPr sz="1200" dirty="0">
                <a:solidFill>
                  <a:srgbClr val="1A1A1A"/>
                </a:solidFill>
                <a:latin typeface="DFKai-SB"/>
                <a:cs typeface="DFKai-SB"/>
              </a:rPr>
              <a:t>到多</a:t>
            </a:r>
            <a:r>
              <a:rPr sz="1200" spc="20" dirty="0">
                <a:solidFill>
                  <a:srgbClr val="1A1A1A"/>
                </a:solidFill>
                <a:latin typeface="DFKai-SB"/>
                <a:cs typeface="DFKai-SB"/>
              </a:rPr>
              <a:t>拉</a:t>
            </a:r>
            <a:r>
              <a:rPr sz="1200" dirty="0">
                <a:solidFill>
                  <a:srgbClr val="1A1A1A"/>
                </a:solidFill>
                <a:latin typeface="DFKai-SB"/>
                <a:cs typeface="DFKai-SB"/>
              </a:rPr>
              <a:t>Ａ</a:t>
            </a:r>
            <a:r>
              <a:rPr sz="1200" spc="20" dirty="0">
                <a:solidFill>
                  <a:srgbClr val="1A1A1A"/>
                </a:solidFill>
                <a:latin typeface="DFKai-SB"/>
                <a:cs typeface="DFKai-SB"/>
              </a:rPr>
              <a:t>夢</a:t>
            </a:r>
            <a:r>
              <a:rPr sz="1200" dirty="0">
                <a:solidFill>
                  <a:srgbClr val="1A1A1A"/>
                </a:solidFill>
                <a:latin typeface="DFKai-SB"/>
                <a:cs typeface="DFKai-SB"/>
              </a:rPr>
              <a:t>，這部  卡通所</a:t>
            </a:r>
            <a:r>
              <a:rPr sz="1200" spc="20" dirty="0">
                <a:solidFill>
                  <a:srgbClr val="1A1A1A"/>
                </a:solidFill>
                <a:latin typeface="DFKai-SB"/>
                <a:cs typeface="DFKai-SB"/>
              </a:rPr>
              <a:t>帶</a:t>
            </a:r>
            <a:r>
              <a:rPr sz="1200" dirty="0">
                <a:solidFill>
                  <a:srgbClr val="1A1A1A"/>
                </a:solidFill>
                <a:latin typeface="DFKai-SB"/>
                <a:cs typeface="DFKai-SB"/>
              </a:rPr>
              <a:t>來的</a:t>
            </a:r>
            <a:r>
              <a:rPr sz="1200" spc="20" dirty="0">
                <a:solidFill>
                  <a:srgbClr val="1A1A1A"/>
                </a:solidFill>
                <a:latin typeface="DFKai-SB"/>
                <a:cs typeface="DFKai-SB"/>
              </a:rPr>
              <a:t>歡</a:t>
            </a:r>
            <a:r>
              <a:rPr sz="1200" dirty="0">
                <a:solidFill>
                  <a:srgbClr val="1A1A1A"/>
                </a:solidFill>
                <a:latin typeface="DFKai-SB"/>
                <a:cs typeface="DFKai-SB"/>
              </a:rPr>
              <a:t>樂與</a:t>
            </a:r>
            <a:r>
              <a:rPr sz="1200" spc="20" dirty="0">
                <a:solidFill>
                  <a:srgbClr val="1A1A1A"/>
                </a:solidFill>
                <a:latin typeface="DFKai-SB"/>
                <a:cs typeface="DFKai-SB"/>
              </a:rPr>
              <a:t>淚</a:t>
            </a:r>
            <a:r>
              <a:rPr sz="1200" dirty="0">
                <a:solidFill>
                  <a:srgbClr val="1A1A1A"/>
                </a:solidFill>
                <a:latin typeface="DFKai-SB"/>
                <a:cs typeface="DFKai-SB"/>
              </a:rPr>
              <a:t>水，</a:t>
            </a:r>
            <a:r>
              <a:rPr sz="1200" spc="20" dirty="0">
                <a:solidFill>
                  <a:srgbClr val="1A1A1A"/>
                </a:solidFill>
                <a:latin typeface="DFKai-SB"/>
                <a:cs typeface="DFKai-SB"/>
              </a:rPr>
              <a:t>始</a:t>
            </a:r>
            <a:r>
              <a:rPr sz="1200" dirty="0">
                <a:solidFill>
                  <a:srgbClr val="1A1A1A"/>
                </a:solidFill>
                <a:latin typeface="DFKai-SB"/>
                <a:cs typeface="DFKai-SB"/>
              </a:rPr>
              <a:t>終在每  天晚上 6:30</a:t>
            </a:r>
            <a:r>
              <a:rPr sz="1200" spc="-70" dirty="0">
                <a:solidFill>
                  <a:srgbClr val="1A1A1A"/>
                </a:solidFill>
                <a:latin typeface="DFKai-SB"/>
                <a:cs typeface="DFKai-SB"/>
              </a:rPr>
              <a:t> </a:t>
            </a:r>
            <a:r>
              <a:rPr sz="1200" spc="5" dirty="0">
                <a:solidFill>
                  <a:srgbClr val="1A1A1A"/>
                </a:solidFill>
                <a:latin typeface="DFKai-SB"/>
                <a:cs typeface="DFKai-SB"/>
              </a:rPr>
              <a:t>顯現，在成長歷程中浮  </a:t>
            </a:r>
            <a:r>
              <a:rPr sz="1200" dirty="0">
                <a:solidFill>
                  <a:srgbClr val="1A1A1A"/>
                </a:solidFill>
                <a:latin typeface="DFKai-SB"/>
                <a:cs typeface="DFKai-SB"/>
              </a:rPr>
              <a:t>現，它陪伴了許多人的回憶。</a:t>
            </a:r>
            <a:endParaRPr sz="1200">
              <a:latin typeface="DFKai-SB"/>
              <a:cs typeface="DFKai-SB"/>
            </a:endParaRPr>
          </a:p>
          <a:p>
            <a:pPr marL="12700" marR="2830195" indent="304800" algn="just">
              <a:lnSpc>
                <a:spcPct val="125800"/>
              </a:lnSpc>
              <a:spcBef>
                <a:spcPts val="875"/>
              </a:spcBef>
            </a:pPr>
            <a:r>
              <a:rPr sz="1200" dirty="0">
                <a:solidFill>
                  <a:srgbClr val="1A1A1A"/>
                </a:solidFill>
                <a:latin typeface="DFKai-SB"/>
                <a:cs typeface="DFKai-SB"/>
              </a:rPr>
              <a:t>面對</a:t>
            </a:r>
            <a:r>
              <a:rPr sz="1200" spc="20" dirty="0">
                <a:solidFill>
                  <a:srgbClr val="1A1A1A"/>
                </a:solidFill>
                <a:latin typeface="DFKai-SB"/>
                <a:cs typeface="DFKai-SB"/>
              </a:rPr>
              <a:t>永</a:t>
            </a:r>
            <a:r>
              <a:rPr sz="1200" dirty="0">
                <a:solidFill>
                  <a:srgbClr val="1A1A1A"/>
                </a:solidFill>
                <a:latin typeface="DFKai-SB"/>
                <a:cs typeface="DFKai-SB"/>
              </a:rPr>
              <a:t>遠長</a:t>
            </a:r>
            <a:r>
              <a:rPr sz="1200" spc="20" dirty="0">
                <a:solidFill>
                  <a:srgbClr val="1A1A1A"/>
                </a:solidFill>
                <a:latin typeface="DFKai-SB"/>
                <a:cs typeface="DFKai-SB"/>
              </a:rPr>
              <a:t>不</a:t>
            </a:r>
            <a:r>
              <a:rPr sz="1200" dirty="0">
                <a:solidFill>
                  <a:srgbClr val="1A1A1A"/>
                </a:solidFill>
                <a:latin typeface="DFKai-SB"/>
                <a:cs typeface="DFKai-SB"/>
              </a:rPr>
              <a:t>大的</a:t>
            </a:r>
            <a:r>
              <a:rPr sz="1200" spc="20" dirty="0">
                <a:solidFill>
                  <a:srgbClr val="1A1A1A"/>
                </a:solidFill>
                <a:latin typeface="DFKai-SB"/>
                <a:cs typeface="DFKai-SB"/>
              </a:rPr>
              <a:t>大</a:t>
            </a:r>
            <a:r>
              <a:rPr sz="1200" dirty="0">
                <a:solidFill>
                  <a:srgbClr val="1A1A1A"/>
                </a:solidFill>
                <a:latin typeface="DFKai-SB"/>
                <a:cs typeface="DFKai-SB"/>
              </a:rPr>
              <a:t>雄</a:t>
            </a:r>
            <a:r>
              <a:rPr sz="1200" spc="20" dirty="0">
                <a:solidFill>
                  <a:srgbClr val="1A1A1A"/>
                </a:solidFill>
                <a:latin typeface="DFKai-SB"/>
                <a:cs typeface="DFKai-SB"/>
              </a:rPr>
              <a:t>，</a:t>
            </a:r>
            <a:r>
              <a:rPr sz="1200" dirty="0">
                <a:solidFill>
                  <a:srgbClr val="1A1A1A"/>
                </a:solidFill>
                <a:latin typeface="DFKai-SB"/>
                <a:cs typeface="DFKai-SB"/>
              </a:rPr>
              <a:t>除了總  是依賴</a:t>
            </a:r>
            <a:r>
              <a:rPr sz="1200" spc="20" dirty="0">
                <a:solidFill>
                  <a:srgbClr val="1A1A1A"/>
                </a:solidFill>
                <a:latin typeface="DFKai-SB"/>
                <a:cs typeface="DFKai-SB"/>
              </a:rPr>
              <a:t>著</a:t>
            </a:r>
            <a:r>
              <a:rPr sz="1200" dirty="0">
                <a:solidFill>
                  <a:srgbClr val="1A1A1A"/>
                </a:solidFill>
                <a:latin typeface="DFKai-SB"/>
                <a:cs typeface="DFKai-SB"/>
              </a:rPr>
              <a:t>別人</a:t>
            </a:r>
            <a:r>
              <a:rPr sz="1200" spc="20" dirty="0">
                <a:solidFill>
                  <a:srgbClr val="1A1A1A"/>
                </a:solidFill>
                <a:latin typeface="DFKai-SB"/>
                <a:cs typeface="DFKai-SB"/>
              </a:rPr>
              <a:t>之</a:t>
            </a:r>
            <a:r>
              <a:rPr sz="1200" dirty="0">
                <a:solidFill>
                  <a:srgbClr val="1A1A1A"/>
                </a:solidFill>
                <a:latin typeface="DFKai-SB"/>
                <a:cs typeface="DFKai-SB"/>
              </a:rPr>
              <a:t>外，</a:t>
            </a:r>
            <a:r>
              <a:rPr sz="1200" spc="20" dirty="0">
                <a:solidFill>
                  <a:srgbClr val="1A1A1A"/>
                </a:solidFill>
                <a:latin typeface="DFKai-SB"/>
                <a:cs typeface="DFKai-SB"/>
              </a:rPr>
              <a:t>更</a:t>
            </a:r>
            <a:r>
              <a:rPr sz="1200" dirty="0">
                <a:solidFill>
                  <a:srgbClr val="1A1A1A"/>
                </a:solidFill>
                <a:latin typeface="DFKai-SB"/>
                <a:cs typeface="DFKai-SB"/>
              </a:rPr>
              <a:t>是偷</a:t>
            </a:r>
            <a:r>
              <a:rPr sz="1200" spc="20" dirty="0">
                <a:solidFill>
                  <a:srgbClr val="1A1A1A"/>
                </a:solidFill>
                <a:latin typeface="DFKai-SB"/>
                <a:cs typeface="DFKai-SB"/>
              </a:rPr>
              <a:t>機</a:t>
            </a:r>
            <a:r>
              <a:rPr sz="1200" dirty="0">
                <a:solidFill>
                  <a:srgbClr val="1A1A1A"/>
                </a:solidFill>
                <a:latin typeface="DFKai-SB"/>
                <a:cs typeface="DFKai-SB"/>
              </a:rPr>
              <a:t>取巧、  想要不</a:t>
            </a:r>
            <a:r>
              <a:rPr sz="1200" spc="20" dirty="0">
                <a:solidFill>
                  <a:srgbClr val="1A1A1A"/>
                </a:solidFill>
                <a:latin typeface="DFKai-SB"/>
                <a:cs typeface="DFKai-SB"/>
              </a:rPr>
              <a:t>勞</a:t>
            </a:r>
            <a:r>
              <a:rPr sz="1200" dirty="0">
                <a:solidFill>
                  <a:srgbClr val="1A1A1A"/>
                </a:solidFill>
                <a:latin typeface="DFKai-SB"/>
                <a:cs typeface="DFKai-SB"/>
              </a:rPr>
              <a:t>而獲</a:t>
            </a:r>
            <a:r>
              <a:rPr sz="1200" spc="20" dirty="0">
                <a:solidFill>
                  <a:srgbClr val="1A1A1A"/>
                </a:solidFill>
                <a:latin typeface="DFKai-SB"/>
                <a:cs typeface="DFKai-SB"/>
              </a:rPr>
              <a:t>的</a:t>
            </a:r>
            <a:r>
              <a:rPr sz="1200" dirty="0">
                <a:solidFill>
                  <a:srgbClr val="1A1A1A"/>
                </a:solidFill>
                <a:latin typeface="DFKai-SB"/>
                <a:cs typeface="DFKai-SB"/>
              </a:rPr>
              <a:t>個性</a:t>
            </a:r>
            <a:r>
              <a:rPr sz="1200" spc="20" dirty="0">
                <a:solidFill>
                  <a:srgbClr val="1A1A1A"/>
                </a:solidFill>
                <a:latin typeface="DFKai-SB"/>
                <a:cs typeface="DFKai-SB"/>
              </a:rPr>
              <a:t>，</a:t>
            </a:r>
            <a:r>
              <a:rPr sz="1200" dirty="0">
                <a:solidFill>
                  <a:srgbClr val="1A1A1A"/>
                </a:solidFill>
                <a:latin typeface="DFKai-SB"/>
                <a:cs typeface="DFKai-SB"/>
              </a:rPr>
              <a:t>讓多</a:t>
            </a:r>
            <a:r>
              <a:rPr sz="1200" spc="20" dirty="0">
                <a:solidFill>
                  <a:srgbClr val="1A1A1A"/>
                </a:solidFill>
                <a:latin typeface="DFKai-SB"/>
                <a:cs typeface="DFKai-SB"/>
              </a:rPr>
              <a:t>拉</a:t>
            </a:r>
            <a:r>
              <a:rPr sz="1200" dirty="0">
                <a:solidFill>
                  <a:srgbClr val="1A1A1A"/>
                </a:solidFill>
                <a:latin typeface="DFKai-SB"/>
                <a:cs typeface="DFKai-SB"/>
              </a:rPr>
              <a:t>Ａ夢始</a:t>
            </a:r>
            <a:endParaRPr sz="1200">
              <a:latin typeface="DFKai-SB"/>
              <a:cs typeface="DFKai-SB"/>
            </a:endParaRPr>
          </a:p>
          <a:p>
            <a:pPr marL="12700" marR="5080" algn="just">
              <a:lnSpc>
                <a:spcPct val="125000"/>
              </a:lnSpc>
            </a:pPr>
            <a:r>
              <a:rPr sz="1200" spc="-15" dirty="0">
                <a:solidFill>
                  <a:srgbClr val="1A1A1A"/>
                </a:solidFill>
                <a:latin typeface="DFKai-SB"/>
                <a:cs typeface="DFKai-SB"/>
              </a:rPr>
              <a:t>終很頭痛，但是因為哆啦</a:t>
            </a:r>
            <a:r>
              <a:rPr sz="1200" spc="-345" dirty="0">
                <a:solidFill>
                  <a:srgbClr val="1A1A1A"/>
                </a:solidFill>
                <a:latin typeface="DFKai-SB"/>
                <a:cs typeface="DFKai-SB"/>
              </a:rPr>
              <a:t> </a:t>
            </a:r>
            <a:r>
              <a:rPr sz="1200" dirty="0">
                <a:solidFill>
                  <a:srgbClr val="1A1A1A"/>
                </a:solidFill>
                <a:latin typeface="DFKai-SB"/>
                <a:cs typeface="DFKai-SB"/>
              </a:rPr>
              <a:t>A</a:t>
            </a:r>
            <a:r>
              <a:rPr sz="1200" spc="-345" dirty="0">
                <a:solidFill>
                  <a:srgbClr val="1A1A1A"/>
                </a:solidFill>
                <a:latin typeface="DFKai-SB"/>
                <a:cs typeface="DFKai-SB"/>
              </a:rPr>
              <a:t> </a:t>
            </a:r>
            <a:r>
              <a:rPr sz="1200" spc="-15" dirty="0">
                <a:solidFill>
                  <a:srgbClr val="1A1A1A"/>
                </a:solidFill>
                <a:latin typeface="DFKai-SB"/>
                <a:cs typeface="DFKai-SB"/>
              </a:rPr>
              <a:t>夢擁有下列優點：豐富情感（對於制式化的機器人而  </a:t>
            </a:r>
            <a:r>
              <a:rPr sz="1200" dirty="0">
                <a:solidFill>
                  <a:srgbClr val="1A1A1A"/>
                </a:solidFill>
                <a:latin typeface="DFKai-SB"/>
                <a:cs typeface="DFKai-SB"/>
              </a:rPr>
              <a:t>言</a:t>
            </a:r>
            <a:r>
              <a:rPr sz="1200" spc="-600" dirty="0">
                <a:solidFill>
                  <a:srgbClr val="1A1A1A"/>
                </a:solidFill>
                <a:latin typeface="DFKai-SB"/>
                <a:cs typeface="DFKai-SB"/>
              </a:rPr>
              <a:t>）</a:t>
            </a:r>
            <a:r>
              <a:rPr sz="1200" dirty="0">
                <a:solidFill>
                  <a:srgbClr val="1A1A1A"/>
                </a:solidFill>
                <a:latin typeface="DFKai-SB"/>
                <a:cs typeface="DFKai-SB"/>
              </a:rPr>
              <a:t>、單純、天真</a:t>
            </a:r>
            <a:r>
              <a:rPr sz="1200" spc="20" dirty="0">
                <a:solidFill>
                  <a:srgbClr val="1A1A1A"/>
                </a:solidFill>
                <a:latin typeface="DFKai-SB"/>
                <a:cs typeface="DFKai-SB"/>
              </a:rPr>
              <a:t>、</a:t>
            </a:r>
            <a:r>
              <a:rPr sz="1200" dirty="0">
                <a:solidFill>
                  <a:srgbClr val="1A1A1A"/>
                </a:solidFill>
                <a:latin typeface="DFKai-SB"/>
                <a:cs typeface="DFKai-SB"/>
              </a:rPr>
              <a:t>無私、樂於助</a:t>
            </a:r>
            <a:r>
              <a:rPr sz="1200" spc="20" dirty="0">
                <a:solidFill>
                  <a:srgbClr val="1A1A1A"/>
                </a:solidFill>
                <a:latin typeface="DFKai-SB"/>
                <a:cs typeface="DFKai-SB"/>
              </a:rPr>
              <a:t>人</a:t>
            </a:r>
            <a:r>
              <a:rPr sz="1200" dirty="0">
                <a:solidFill>
                  <a:srgbClr val="1A1A1A"/>
                </a:solidFill>
                <a:latin typeface="DFKai-SB"/>
                <a:cs typeface="DFKai-SB"/>
              </a:rPr>
              <a:t>、有謀</a:t>
            </a:r>
            <a:r>
              <a:rPr sz="1200" spc="20" dirty="0">
                <a:solidFill>
                  <a:srgbClr val="1A1A1A"/>
                </a:solidFill>
                <a:latin typeface="DFKai-SB"/>
                <a:cs typeface="DFKai-SB"/>
              </a:rPr>
              <a:t>略</a:t>
            </a:r>
            <a:r>
              <a:rPr sz="1200" dirty="0">
                <a:solidFill>
                  <a:srgbClr val="1A1A1A"/>
                </a:solidFill>
                <a:latin typeface="DFKai-SB"/>
                <a:cs typeface="DFKai-SB"/>
              </a:rPr>
              <a:t>、也有領導能力。</a:t>
            </a:r>
            <a:r>
              <a:rPr sz="1200" spc="20" dirty="0">
                <a:solidFill>
                  <a:srgbClr val="1A1A1A"/>
                </a:solidFill>
                <a:latin typeface="DFKai-SB"/>
                <a:cs typeface="DFKai-SB"/>
              </a:rPr>
              <a:t>只</a:t>
            </a:r>
            <a:r>
              <a:rPr sz="1200" dirty="0">
                <a:solidFill>
                  <a:srgbClr val="1A1A1A"/>
                </a:solidFill>
                <a:latin typeface="DFKai-SB"/>
                <a:cs typeface="DFKai-SB"/>
              </a:rPr>
              <a:t>要大雄一出狀  </a:t>
            </a:r>
            <a:r>
              <a:rPr sz="1200" spc="-15" dirty="0">
                <a:solidFill>
                  <a:srgbClr val="1A1A1A"/>
                </a:solidFill>
                <a:latin typeface="DFKai-SB"/>
                <a:cs typeface="DFKai-SB"/>
              </a:rPr>
              <a:t>況，他就會想方設法地幫助大雄，並趁機糾正大雄改變錯誤的觀念。哆啦</a:t>
            </a:r>
            <a:r>
              <a:rPr sz="1200" spc="-360" dirty="0">
                <a:solidFill>
                  <a:srgbClr val="1A1A1A"/>
                </a:solidFill>
                <a:latin typeface="DFKai-SB"/>
                <a:cs typeface="DFKai-SB"/>
              </a:rPr>
              <a:t> </a:t>
            </a:r>
            <a:r>
              <a:rPr sz="1200" dirty="0">
                <a:solidFill>
                  <a:srgbClr val="1A1A1A"/>
                </a:solidFill>
                <a:latin typeface="DFKai-SB"/>
                <a:cs typeface="DFKai-SB"/>
              </a:rPr>
              <a:t>A</a:t>
            </a:r>
            <a:r>
              <a:rPr sz="1200" spc="-360" dirty="0">
                <a:solidFill>
                  <a:srgbClr val="1A1A1A"/>
                </a:solidFill>
                <a:latin typeface="DFKai-SB"/>
                <a:cs typeface="DFKai-SB"/>
              </a:rPr>
              <a:t> </a:t>
            </a:r>
            <a:r>
              <a:rPr sz="1200" dirty="0">
                <a:solidFill>
                  <a:srgbClr val="1A1A1A"/>
                </a:solidFill>
                <a:latin typeface="DFKai-SB"/>
                <a:cs typeface="DFKai-SB"/>
              </a:rPr>
              <a:t>夢原  本是不想要借道具給大</a:t>
            </a:r>
            <a:r>
              <a:rPr sz="1200" spc="-50" dirty="0">
                <a:solidFill>
                  <a:srgbClr val="1A1A1A"/>
                </a:solidFill>
                <a:latin typeface="DFKai-SB"/>
                <a:cs typeface="DFKai-SB"/>
              </a:rPr>
              <a:t>雄，</a:t>
            </a:r>
            <a:r>
              <a:rPr sz="1200" dirty="0">
                <a:solidFill>
                  <a:srgbClr val="1A1A1A"/>
                </a:solidFill>
                <a:latin typeface="DFKai-SB"/>
                <a:cs typeface="DFKai-SB"/>
              </a:rPr>
              <a:t>但他心</a:t>
            </a:r>
            <a:r>
              <a:rPr sz="1200" spc="-75" dirty="0">
                <a:solidFill>
                  <a:srgbClr val="1A1A1A"/>
                </a:solidFill>
                <a:latin typeface="DFKai-SB"/>
                <a:cs typeface="DFKai-SB"/>
              </a:rPr>
              <a:t>軟</a:t>
            </a:r>
            <a:r>
              <a:rPr sz="1200" spc="-50" dirty="0">
                <a:solidFill>
                  <a:srgbClr val="1A1A1A"/>
                </a:solidFill>
                <a:latin typeface="DFKai-SB"/>
                <a:cs typeface="DFKai-SB"/>
              </a:rPr>
              <a:t>，</a:t>
            </a:r>
            <a:r>
              <a:rPr sz="1200" dirty="0">
                <a:solidFill>
                  <a:srgbClr val="1A1A1A"/>
                </a:solidFill>
                <a:latin typeface="DFKai-SB"/>
                <a:cs typeface="DFKai-SB"/>
              </a:rPr>
              <a:t>只要</a:t>
            </a:r>
            <a:r>
              <a:rPr sz="1200" spc="-25" dirty="0">
                <a:solidFill>
                  <a:srgbClr val="1A1A1A"/>
                </a:solidFill>
                <a:latin typeface="DFKai-SB"/>
                <a:cs typeface="DFKai-SB"/>
              </a:rPr>
              <a:t>一</a:t>
            </a:r>
            <a:r>
              <a:rPr sz="1200" dirty="0">
                <a:solidFill>
                  <a:srgbClr val="1A1A1A"/>
                </a:solidFill>
                <a:latin typeface="DFKai-SB"/>
                <a:cs typeface="DFKai-SB"/>
              </a:rPr>
              <a:t>看到大雄的哀</a:t>
            </a:r>
            <a:r>
              <a:rPr sz="1200" spc="-50" dirty="0">
                <a:solidFill>
                  <a:srgbClr val="1A1A1A"/>
                </a:solidFill>
                <a:latin typeface="DFKai-SB"/>
                <a:cs typeface="DFKai-SB"/>
              </a:rPr>
              <a:t>求，</a:t>
            </a:r>
            <a:r>
              <a:rPr sz="1200" dirty="0">
                <a:solidFill>
                  <a:srgbClr val="1A1A1A"/>
                </a:solidFill>
                <a:latin typeface="DFKai-SB"/>
                <a:cs typeface="DFKai-SB"/>
              </a:rPr>
              <a:t>或是大雄</a:t>
            </a:r>
            <a:r>
              <a:rPr sz="1200" spc="-120" dirty="0">
                <a:solidFill>
                  <a:srgbClr val="1A1A1A"/>
                </a:solidFill>
                <a:latin typeface="DFKai-SB"/>
                <a:cs typeface="DFKai-SB"/>
              </a:rPr>
              <a:t>的</a:t>
            </a:r>
            <a:r>
              <a:rPr sz="1200" dirty="0">
                <a:solidFill>
                  <a:srgbClr val="1A1A1A"/>
                </a:solidFill>
                <a:latin typeface="DFKai-SB"/>
                <a:cs typeface="DFKai-SB"/>
              </a:rPr>
              <a:t>「好  </a:t>
            </a:r>
            <a:r>
              <a:rPr sz="1200" spc="-20" dirty="0">
                <a:solidFill>
                  <a:srgbClr val="1A1A1A"/>
                </a:solidFill>
                <a:latin typeface="DFKai-SB"/>
                <a:cs typeface="DFKai-SB"/>
              </a:rPr>
              <a:t>口才」，甚至與大雄賭必輸的猜拳，終究還是會善良的借給大雄道具和幫助他。</a:t>
            </a:r>
            <a:endParaRPr sz="1200">
              <a:latin typeface="DFKai-SB"/>
              <a:cs typeface="DFKai-SB"/>
            </a:endParaRPr>
          </a:p>
          <a:p>
            <a:pPr>
              <a:lnSpc>
                <a:spcPct val="100000"/>
              </a:lnSpc>
            </a:pPr>
            <a:endParaRPr sz="1200">
              <a:latin typeface="Times New Roman"/>
              <a:cs typeface="Times New Roman"/>
            </a:endParaRPr>
          </a:p>
          <a:p>
            <a:pPr>
              <a:lnSpc>
                <a:spcPct val="100000"/>
              </a:lnSpc>
            </a:pPr>
            <a:endParaRPr sz="1450">
              <a:latin typeface="Times New Roman"/>
              <a:cs typeface="Times New Roman"/>
            </a:endParaRPr>
          </a:p>
          <a:p>
            <a:pPr marL="12700">
              <a:lnSpc>
                <a:spcPct val="100000"/>
              </a:lnSpc>
            </a:pPr>
            <a:r>
              <a:rPr sz="1200" dirty="0">
                <a:latin typeface="DFKai-SB"/>
                <a:cs typeface="DFKai-SB"/>
              </a:rPr>
              <a:t>取自:</a:t>
            </a:r>
            <a:endParaRPr sz="1200">
              <a:latin typeface="DFKai-SB"/>
              <a:cs typeface="DFKai-SB"/>
            </a:endParaRPr>
          </a:p>
          <a:p>
            <a:pPr marL="12700" marR="480059">
              <a:lnSpc>
                <a:spcPct val="125000"/>
              </a:lnSpc>
            </a:pPr>
            <a:r>
              <a:rPr sz="1200" u="sng" spc="-95" dirty="0">
                <a:latin typeface="DFKai-SB"/>
                <a:cs typeface="DFKai-SB"/>
                <a:hlinkClick r:id="rId8"/>
              </a:rPr>
              <a:t>http://zh.wikipedia.org/zh-tw/E59386E595A6AE5A4A2 </a:t>
            </a:r>
            <a:r>
              <a:rPr sz="1200" u="sng" spc="-95" dirty="0">
                <a:latin typeface="DFKai-SB"/>
                <a:cs typeface="DFKai-SB"/>
              </a:rPr>
              <a:t> </a:t>
            </a:r>
            <a:r>
              <a:rPr sz="1200" u="sng" dirty="0">
                <a:solidFill>
                  <a:srgbClr val="0000FF"/>
                </a:solidFill>
                <a:latin typeface="DFKai-SB"/>
                <a:cs typeface="DFKai-SB"/>
                <a:hlinkClick r:id="rId9"/>
              </a:rPr>
              <a:t>http://chinesedora.com/character/doraemon.htm </a:t>
            </a:r>
            <a:r>
              <a:rPr sz="1200" u="sng" dirty="0">
                <a:solidFill>
                  <a:srgbClr val="0000FF"/>
                </a:solidFill>
                <a:latin typeface="DFKai-SB"/>
                <a:cs typeface="DFKai-SB"/>
              </a:rPr>
              <a:t> </a:t>
            </a:r>
            <a:r>
              <a:rPr sz="1200" u="sng" dirty="0">
                <a:latin typeface="DFKai-SB"/>
                <a:cs typeface="DFKai-SB"/>
                <a:hlinkClick r:id="rId10"/>
              </a:rPr>
              <a:t>http://web2.ctsh.hcc.edu.tw/stu96/s9611221/public_html/r-1.html</a:t>
            </a:r>
            <a:endParaRPr sz="1200">
              <a:latin typeface="DFKai-SB"/>
              <a:cs typeface="DFKai-SB"/>
            </a:endParaRPr>
          </a:p>
        </p:txBody>
      </p:sp>
      <p:sp>
        <p:nvSpPr>
          <p:cNvPr id="3" name="object 3"/>
          <p:cNvSpPr/>
          <p:nvPr/>
        </p:nvSpPr>
        <p:spPr>
          <a:xfrm>
            <a:off x="3710940" y="1494789"/>
            <a:ext cx="2731135" cy="276161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03807"/>
            <a:ext cx="5359400" cy="8312276"/>
          </a:xfrm>
          <a:prstGeom prst="rect">
            <a:avLst/>
          </a:prstGeom>
        </p:spPr>
        <p:txBody>
          <a:bodyPr vert="horz" wrap="square" lIns="0" tIns="0" rIns="0" bIns="0" rtlCol="0">
            <a:spAutoFit/>
          </a:bodyPr>
          <a:lstStyle/>
          <a:p>
            <a:pPr marL="12700" algn="just">
              <a:lnSpc>
                <a:spcPct val="100000"/>
              </a:lnSpc>
            </a:pPr>
            <a:r>
              <a:rPr sz="1600" b="1" dirty="0">
                <a:latin typeface="DFKai-SB"/>
                <a:cs typeface="DFKai-SB"/>
              </a:rPr>
              <a:t>E</a:t>
            </a:r>
            <a:r>
              <a:rPr sz="1600" b="1" spc="-484" dirty="0">
                <a:latin typeface="DFKai-SB"/>
                <a:cs typeface="DFKai-SB"/>
              </a:rPr>
              <a:t> </a:t>
            </a:r>
            <a:r>
              <a:rPr sz="1600" b="1" dirty="0">
                <a:latin typeface="DFKai-SB"/>
                <a:cs typeface="DFKai-SB"/>
              </a:rPr>
              <a:t>魯夫：給予夥伴完全的自由</a:t>
            </a:r>
            <a:endParaRPr sz="1600" dirty="0">
              <a:latin typeface="DFKai-SB"/>
              <a:cs typeface="DFKai-SB"/>
            </a:endParaRPr>
          </a:p>
          <a:p>
            <a:pPr>
              <a:lnSpc>
                <a:spcPct val="100000"/>
              </a:lnSpc>
              <a:spcBef>
                <a:spcPts val="55"/>
              </a:spcBef>
            </a:pPr>
            <a:endParaRPr sz="1300" dirty="0">
              <a:latin typeface="Times New Roman"/>
              <a:cs typeface="Times New Roman"/>
            </a:endParaRPr>
          </a:p>
          <a:p>
            <a:pPr marL="12700" marR="66040" indent="304800">
              <a:lnSpc>
                <a:spcPct val="126699"/>
              </a:lnSpc>
            </a:pPr>
            <a:r>
              <a:rPr sz="1200" spc="-5" dirty="0">
                <a:latin typeface="DFKai-SB"/>
                <a:cs typeface="DFKai-SB"/>
              </a:rPr>
              <a:t>《</a:t>
            </a:r>
            <a:r>
              <a:rPr sz="1200" b="1" spc="-5" dirty="0">
                <a:latin typeface="DFKai-SB"/>
                <a:cs typeface="DFKai-SB"/>
              </a:rPr>
              <a:t>ONE</a:t>
            </a:r>
            <a:r>
              <a:rPr sz="1200" b="1" spc="-355" dirty="0">
                <a:latin typeface="DFKai-SB"/>
                <a:cs typeface="DFKai-SB"/>
              </a:rPr>
              <a:t> </a:t>
            </a:r>
            <a:r>
              <a:rPr sz="1200" b="1" spc="-25" dirty="0">
                <a:latin typeface="DFKai-SB"/>
                <a:cs typeface="DFKai-SB"/>
              </a:rPr>
              <a:t>PIECE</a:t>
            </a:r>
            <a:r>
              <a:rPr sz="1200" spc="-25" dirty="0">
                <a:latin typeface="DFKai-SB"/>
                <a:cs typeface="DFKai-SB"/>
              </a:rPr>
              <a:t>》（海賊王）</a:t>
            </a:r>
            <a:r>
              <a:rPr sz="1200" spc="-25" dirty="0">
                <a:latin typeface="DFKai-SB"/>
                <a:cs typeface="DFKai-SB"/>
                <a:hlinkClick r:id="rId2"/>
              </a:rPr>
              <a:t>是日本少年漫畫</a:t>
            </a:r>
            <a:r>
              <a:rPr sz="1200" spc="-25" dirty="0">
                <a:latin typeface="DFKai-SB"/>
                <a:cs typeface="DFKai-SB"/>
              </a:rPr>
              <a:t>，作者為</a:t>
            </a:r>
            <a:r>
              <a:rPr sz="1200" spc="-25" dirty="0">
                <a:latin typeface="DFKai-SB"/>
                <a:cs typeface="DFKai-SB"/>
                <a:hlinkClick r:id="rId3"/>
              </a:rPr>
              <a:t>尾田榮一郎</a:t>
            </a:r>
            <a:r>
              <a:rPr sz="1200" spc="-25" dirty="0">
                <a:latin typeface="DFKai-SB"/>
                <a:cs typeface="DFKai-SB"/>
              </a:rPr>
              <a:t>，描述主角魯  </a:t>
            </a:r>
            <a:r>
              <a:rPr sz="1200" dirty="0">
                <a:latin typeface="DFKai-SB"/>
                <a:cs typeface="DFKai-SB"/>
              </a:rPr>
              <a:t>夫想成為「海賊王」的故事。</a:t>
            </a:r>
          </a:p>
          <a:p>
            <a:pPr marL="12700" marR="3388360" indent="304800" algn="just">
              <a:lnSpc>
                <a:spcPct val="125000"/>
              </a:lnSpc>
              <a:spcBef>
                <a:spcPts val="885"/>
              </a:spcBef>
            </a:pPr>
            <a:r>
              <a:rPr sz="1200" spc="95" dirty="0">
                <a:latin typeface="DFKai-SB"/>
                <a:cs typeface="DFKai-SB"/>
              </a:rPr>
              <a:t>魯夫的擁有像孩子般開  </a:t>
            </a:r>
            <a:r>
              <a:rPr sz="1200" dirty="0" err="1">
                <a:latin typeface="DFKai-SB"/>
                <a:cs typeface="DFKai-SB"/>
              </a:rPr>
              <a:t>朗樂觀的性</a:t>
            </a:r>
            <a:r>
              <a:rPr sz="1200" spc="-75" dirty="0" err="1">
                <a:latin typeface="DFKai-SB"/>
                <a:cs typeface="DFKai-SB"/>
              </a:rPr>
              <a:t>格，</a:t>
            </a:r>
            <a:r>
              <a:rPr sz="1200" dirty="0" err="1">
                <a:latin typeface="DFKai-SB"/>
                <a:cs typeface="DFKai-SB"/>
              </a:rPr>
              <a:t>他愛</a:t>
            </a:r>
            <a:r>
              <a:rPr sz="1200" spc="-75" dirty="0" err="1">
                <a:latin typeface="DFKai-SB"/>
                <a:cs typeface="DFKai-SB"/>
              </a:rPr>
              <a:t>吃、</a:t>
            </a:r>
            <a:r>
              <a:rPr sz="1200" dirty="0" err="1" smtClean="0">
                <a:latin typeface="DFKai-SB"/>
                <a:cs typeface="DFKai-SB"/>
              </a:rPr>
              <a:t>愛熱情且善惡分</a:t>
            </a:r>
            <a:r>
              <a:rPr sz="1200" spc="-145" dirty="0" err="1" smtClean="0">
                <a:latin typeface="DFKai-SB"/>
                <a:cs typeface="DFKai-SB"/>
              </a:rPr>
              <a:t>明</a:t>
            </a:r>
            <a:r>
              <a:rPr sz="1200" spc="-145" dirty="0" err="1">
                <a:latin typeface="DFKai-SB"/>
                <a:cs typeface="DFKai-SB"/>
              </a:rPr>
              <a:t>，</a:t>
            </a:r>
            <a:r>
              <a:rPr sz="1200" dirty="0" err="1" smtClean="0">
                <a:latin typeface="DFKai-SB"/>
                <a:cs typeface="DFKai-SB"/>
              </a:rPr>
              <a:t>但是又時常搞不清楚狀</a:t>
            </a:r>
            <a:r>
              <a:rPr sz="1200" spc="-145" dirty="0" err="1" smtClean="0">
                <a:latin typeface="DFKai-SB"/>
                <a:cs typeface="DFKai-SB"/>
              </a:rPr>
              <a:t>況</a:t>
            </a:r>
            <a:r>
              <a:rPr sz="1200" spc="-145" dirty="0" err="1">
                <a:latin typeface="DFKai-SB"/>
                <a:cs typeface="DFKai-SB"/>
              </a:rPr>
              <a:t>。</a:t>
            </a:r>
            <a:r>
              <a:rPr sz="1200" dirty="0" err="1" smtClean="0">
                <a:latin typeface="DFKai-SB"/>
                <a:cs typeface="DFKai-SB"/>
              </a:rPr>
              <a:t>這樣的魯夫確有個很重視夥伴的</a:t>
            </a:r>
            <a:r>
              <a:rPr sz="1200" spc="-145" dirty="0" err="1" smtClean="0">
                <a:latin typeface="DFKai-SB"/>
                <a:cs typeface="DFKai-SB"/>
              </a:rPr>
              <a:t>心</a:t>
            </a:r>
            <a:r>
              <a:rPr sz="1200" spc="-145" dirty="0" err="1">
                <a:latin typeface="DFKai-SB"/>
                <a:cs typeface="DFKai-SB"/>
              </a:rPr>
              <a:t>，</a:t>
            </a:r>
            <a:r>
              <a:rPr sz="1200" dirty="0" err="1" smtClean="0">
                <a:latin typeface="DFKai-SB"/>
                <a:cs typeface="DFKai-SB"/>
              </a:rPr>
              <a:t>夥伴們也非常信任他</a:t>
            </a:r>
            <a:r>
              <a:rPr sz="1200" dirty="0">
                <a:latin typeface="DFKai-SB"/>
                <a:cs typeface="DFKai-SB"/>
              </a:rPr>
              <a:t>。</a:t>
            </a:r>
          </a:p>
          <a:p>
            <a:pPr>
              <a:lnSpc>
                <a:spcPct val="100000"/>
              </a:lnSpc>
              <a:spcBef>
                <a:spcPts val="10"/>
              </a:spcBef>
            </a:pPr>
            <a:endParaRPr sz="1200" dirty="0">
              <a:latin typeface="Times New Roman"/>
              <a:cs typeface="Times New Roman"/>
            </a:endParaRPr>
          </a:p>
          <a:p>
            <a:pPr marL="12700" marR="3390900" indent="304800" algn="just">
              <a:lnSpc>
                <a:spcPct val="125000"/>
              </a:lnSpc>
            </a:pPr>
            <a:r>
              <a:rPr sz="1200" dirty="0" err="1">
                <a:latin typeface="DFKai-SB"/>
                <a:cs typeface="DFKai-SB"/>
              </a:rPr>
              <a:t>直率的個性使</a:t>
            </a:r>
            <a:r>
              <a:rPr sz="1200" spc="-145" dirty="0" err="1">
                <a:latin typeface="DFKai-SB"/>
                <a:cs typeface="DFKai-SB"/>
              </a:rPr>
              <a:t>然，</a:t>
            </a:r>
            <a:r>
              <a:rPr sz="1200" dirty="0" err="1" smtClean="0">
                <a:latin typeface="DFKai-SB"/>
                <a:cs typeface="DFKai-SB"/>
              </a:rPr>
              <a:t>他非常排斥氣量狹小的對</a:t>
            </a:r>
            <a:r>
              <a:rPr sz="1200" spc="-145" dirty="0" err="1" smtClean="0">
                <a:latin typeface="DFKai-SB"/>
                <a:cs typeface="DFKai-SB"/>
              </a:rPr>
              <a:t>象</a:t>
            </a:r>
            <a:r>
              <a:rPr sz="1200" spc="-145" dirty="0" err="1">
                <a:latin typeface="DFKai-SB"/>
                <a:cs typeface="DFKai-SB"/>
              </a:rPr>
              <a:t>，</a:t>
            </a:r>
            <a:r>
              <a:rPr sz="1200" dirty="0" err="1" smtClean="0">
                <a:latin typeface="DFKai-SB"/>
                <a:cs typeface="DFKai-SB"/>
              </a:rPr>
              <a:t>然而當</a:t>
            </a:r>
            <a:r>
              <a:rPr sz="1200" spc="70" dirty="0" err="1" smtClean="0">
                <a:latin typeface="DFKai-SB"/>
                <a:cs typeface="DFKai-SB"/>
              </a:rPr>
              <a:t>以往</a:t>
            </a:r>
            <a:r>
              <a:rPr sz="1200" spc="95" dirty="0" err="1" smtClean="0">
                <a:latin typeface="DFKai-SB"/>
                <a:cs typeface="DFKai-SB"/>
              </a:rPr>
              <a:t>與</a:t>
            </a:r>
            <a:r>
              <a:rPr sz="1200" spc="70" dirty="0" err="1" smtClean="0">
                <a:latin typeface="DFKai-SB"/>
                <a:cs typeface="DFKai-SB"/>
              </a:rPr>
              <a:t>他交</a:t>
            </a:r>
            <a:r>
              <a:rPr sz="1200" spc="95" dirty="0" err="1" smtClean="0">
                <a:latin typeface="DFKai-SB"/>
                <a:cs typeface="DFKai-SB"/>
              </a:rPr>
              <a:t>戰</a:t>
            </a:r>
            <a:r>
              <a:rPr sz="1200" spc="70" dirty="0" err="1" smtClean="0">
                <a:latin typeface="DFKai-SB"/>
                <a:cs typeface="DFKai-SB"/>
              </a:rPr>
              <a:t>過</a:t>
            </a:r>
            <a:r>
              <a:rPr sz="1200" spc="95" dirty="0" err="1" smtClean="0">
                <a:latin typeface="DFKai-SB"/>
                <a:cs typeface="DFKai-SB"/>
              </a:rPr>
              <a:t>的</a:t>
            </a:r>
            <a:r>
              <a:rPr sz="1200" spc="70" dirty="0" err="1" smtClean="0">
                <a:latin typeface="DFKai-SB"/>
                <a:cs typeface="DFKai-SB"/>
              </a:rPr>
              <a:t>對手在戰</a:t>
            </a:r>
            <a:r>
              <a:rPr sz="1200" dirty="0" err="1" smtClean="0">
                <a:latin typeface="DFKai-SB"/>
                <a:cs typeface="DFKai-SB"/>
              </a:rPr>
              <a:t>鬥中陷入危機</a:t>
            </a:r>
            <a:r>
              <a:rPr sz="1200" spc="-145" dirty="0" err="1" smtClean="0">
                <a:latin typeface="DFKai-SB"/>
                <a:cs typeface="DFKai-SB"/>
              </a:rPr>
              <a:t>時</a:t>
            </a:r>
            <a:r>
              <a:rPr sz="1200" spc="-145" dirty="0" err="1">
                <a:latin typeface="DFKai-SB"/>
                <a:cs typeface="DFKai-SB"/>
              </a:rPr>
              <a:t>，</a:t>
            </a:r>
            <a:r>
              <a:rPr sz="1200" dirty="0" err="1" smtClean="0">
                <a:latin typeface="DFKai-SB"/>
                <a:cs typeface="DFKai-SB"/>
              </a:rPr>
              <a:t>也會奮力地為對方加油打</a:t>
            </a:r>
            <a:r>
              <a:rPr sz="1200" spc="-145" dirty="0" err="1" smtClean="0">
                <a:latin typeface="DFKai-SB"/>
                <a:cs typeface="DFKai-SB"/>
              </a:rPr>
              <a:t>氣</a:t>
            </a:r>
            <a:r>
              <a:rPr sz="1200" spc="-145" dirty="0" err="1">
                <a:latin typeface="DFKai-SB"/>
                <a:cs typeface="DFKai-SB"/>
              </a:rPr>
              <a:t>。</a:t>
            </a:r>
            <a:r>
              <a:rPr sz="1200" dirty="0" err="1">
                <a:latin typeface="DFKai-SB"/>
                <a:cs typeface="DFKai-SB"/>
              </a:rPr>
              <a:t>魯夫為何會</a:t>
            </a:r>
            <a:endParaRPr sz="1200" dirty="0">
              <a:latin typeface="DFKai-SB"/>
              <a:cs typeface="DFKai-SB"/>
            </a:endParaRPr>
          </a:p>
          <a:p>
            <a:pPr marL="12700" marR="66675" algn="just">
              <a:lnSpc>
                <a:spcPct val="125000"/>
              </a:lnSpc>
            </a:pPr>
            <a:r>
              <a:rPr sz="1200" dirty="0">
                <a:latin typeface="DFKai-SB"/>
                <a:cs typeface="DFKai-SB"/>
              </a:rPr>
              <a:t>贏得每個人的尊敬與同伴義無反顧的追隨呢?</a:t>
            </a:r>
            <a:r>
              <a:rPr sz="1200" spc="-55" dirty="0">
                <a:latin typeface="DFKai-SB"/>
                <a:cs typeface="DFKai-SB"/>
              </a:rPr>
              <a:t> </a:t>
            </a:r>
            <a:r>
              <a:rPr sz="1200" spc="-35" dirty="0">
                <a:latin typeface="DFKai-SB"/>
                <a:cs typeface="DFKai-SB"/>
              </a:rPr>
              <a:t>是因為他重感情、在意朋友，也給 </a:t>
            </a:r>
            <a:r>
              <a:rPr sz="1200" dirty="0">
                <a:latin typeface="DFKai-SB"/>
                <a:cs typeface="DFKai-SB"/>
              </a:rPr>
              <a:t> 予每個成員很堅定</a:t>
            </a:r>
            <a:r>
              <a:rPr sz="1200" spc="-170" dirty="0">
                <a:latin typeface="DFKai-SB"/>
                <a:cs typeface="DFKai-SB"/>
              </a:rPr>
              <a:t>的</a:t>
            </a:r>
            <a:r>
              <a:rPr sz="1200" dirty="0">
                <a:latin typeface="DFKai-SB"/>
                <a:cs typeface="DFKai-SB"/>
              </a:rPr>
              <a:t>「信任與接納</a:t>
            </a:r>
            <a:r>
              <a:rPr sz="1200" spc="-240" dirty="0">
                <a:latin typeface="DFKai-SB"/>
                <a:cs typeface="DFKai-SB"/>
              </a:rPr>
              <a:t>」</a:t>
            </a:r>
            <a:r>
              <a:rPr sz="1200" spc="-75" dirty="0">
                <a:latin typeface="DFKai-SB"/>
                <a:cs typeface="DFKai-SB"/>
              </a:rPr>
              <a:t>，</a:t>
            </a:r>
            <a:r>
              <a:rPr sz="1200" dirty="0">
                <a:latin typeface="DFKai-SB"/>
                <a:cs typeface="DFKai-SB"/>
              </a:rPr>
              <a:t>甚至在成員相信自己能夠忠誠或是有能力  之前，魯夫就相信他們是值得自己信任的人。</a:t>
            </a:r>
          </a:p>
          <a:p>
            <a:pPr>
              <a:lnSpc>
                <a:spcPct val="100000"/>
              </a:lnSpc>
              <a:spcBef>
                <a:spcPts val="35"/>
              </a:spcBef>
            </a:pPr>
            <a:endParaRPr sz="1200" dirty="0">
              <a:latin typeface="Times New Roman"/>
              <a:cs typeface="Times New Roman"/>
            </a:endParaRPr>
          </a:p>
          <a:p>
            <a:pPr marL="12700" marR="5080" indent="304800">
              <a:lnSpc>
                <a:spcPct val="125000"/>
              </a:lnSpc>
            </a:pPr>
            <a:r>
              <a:rPr sz="1200" spc="-15" dirty="0">
                <a:latin typeface="DFKai-SB"/>
                <a:cs typeface="DFKai-SB"/>
              </a:rPr>
              <a:t>魯夫對於夥伴的性格都能有深刻的理解，魯夫從來不用「標籤」看人。魯夫  </a:t>
            </a:r>
            <a:r>
              <a:rPr sz="1200" dirty="0">
                <a:latin typeface="DFKai-SB"/>
                <a:cs typeface="DFKai-SB"/>
              </a:rPr>
              <a:t>看穿了娜美的武裝、騙人布愛騙人卻善良的性格，以及索隆、香吉士的「義理」  </a:t>
            </a:r>
            <a:r>
              <a:rPr sz="1200" spc="15" dirty="0">
                <a:latin typeface="DFKai-SB"/>
                <a:cs typeface="DFKai-SB"/>
              </a:rPr>
              <a:t>的信念。魯夫給予夥伴完全的自由，去發揮自己的長處以及達成自己各自的目  </a:t>
            </a:r>
            <a:r>
              <a:rPr sz="1200" spc="-35" dirty="0">
                <a:latin typeface="DFKai-SB"/>
                <a:cs typeface="DFKai-SB"/>
              </a:rPr>
              <a:t>標，從來不責怪、不質疑。由「草帽」蒙其．D．魯夫所率領的海賊團，通稱「草  </a:t>
            </a:r>
            <a:r>
              <a:rPr sz="1200" spc="-15" dirty="0">
                <a:latin typeface="DFKai-SB"/>
                <a:cs typeface="DFKai-SB"/>
              </a:rPr>
              <a:t>帽一行人」。旗幟圖案是戴著草帽的骷髏，第一艘海賊船是以羊頭為特徵的「黃  金梅利號」；第二艘海賊船是以獅頭為特徵的「千陽號」。也因此在世界上赫赫  </a:t>
            </a:r>
            <a:r>
              <a:rPr sz="1200" dirty="0">
                <a:latin typeface="DFKai-SB"/>
                <a:cs typeface="DFKai-SB"/>
              </a:rPr>
              <a:t>有名，他讓所有的夥伴感到如跟家人相處一般的安全。也讓敵人有所敬畏。</a:t>
            </a:r>
          </a:p>
          <a:p>
            <a:pPr>
              <a:lnSpc>
                <a:spcPct val="100000"/>
              </a:lnSpc>
              <a:spcBef>
                <a:spcPts val="25"/>
              </a:spcBef>
            </a:pPr>
            <a:endParaRPr sz="1500" dirty="0">
              <a:latin typeface="Times New Roman"/>
              <a:cs typeface="Times New Roman"/>
            </a:endParaRPr>
          </a:p>
          <a:p>
            <a:pPr marL="12700" algn="just">
              <a:lnSpc>
                <a:spcPct val="100000"/>
              </a:lnSpc>
            </a:pPr>
            <a:r>
              <a:rPr sz="1200" dirty="0">
                <a:latin typeface="DFKai-SB"/>
                <a:cs typeface="DFKai-SB"/>
              </a:rPr>
              <a:t>取自:</a:t>
            </a:r>
          </a:p>
          <a:p>
            <a:pPr marL="12700" algn="just">
              <a:lnSpc>
                <a:spcPct val="100000"/>
              </a:lnSpc>
              <a:spcBef>
                <a:spcPts val="359"/>
              </a:spcBef>
            </a:pPr>
            <a:r>
              <a:rPr sz="1200" u="sng" dirty="0">
                <a:latin typeface="DFKai-SB"/>
                <a:cs typeface="DFKai-SB"/>
                <a:hlinkClick r:id="rId4"/>
              </a:rPr>
              <a:t>http://zh.wikipedia.org/zh-tw/ONE_PIECE</a:t>
            </a:r>
            <a:endParaRPr sz="1200" dirty="0">
              <a:latin typeface="DFKai-SB"/>
              <a:cs typeface="DFKai-SB"/>
            </a:endParaRPr>
          </a:p>
          <a:p>
            <a:pPr marL="12700" marR="81280">
              <a:lnSpc>
                <a:spcPct val="125000"/>
              </a:lnSpc>
            </a:pPr>
            <a:r>
              <a:rPr sz="1200" u="sng" spc="-114" dirty="0">
                <a:latin typeface="DFKai-SB"/>
                <a:cs typeface="DFKai-SB"/>
                <a:hlinkClick r:id="rId5"/>
              </a:rPr>
              <a:t>http://zh.wikipedia.org/zh-tw/E89299E585B6C2B7DC2B7E9ADA </a:t>
            </a:r>
            <a:r>
              <a:rPr sz="1200" u="sng" spc="-114" dirty="0">
                <a:latin typeface="DFKai-SB"/>
                <a:cs typeface="DFKai-SB"/>
              </a:rPr>
              <a:t> </a:t>
            </a:r>
            <a:r>
              <a:rPr sz="1200" u="sng" spc="-65" dirty="0">
                <a:latin typeface="DFKai-SB"/>
                <a:cs typeface="DFKai-SB"/>
                <a:hlinkClick r:id="rId5"/>
              </a:rPr>
              <a:t>FE5A4AB#.E5.80.8B.E6.80.A7</a:t>
            </a:r>
            <a:endParaRPr sz="1200" dirty="0">
              <a:latin typeface="DFKai-SB"/>
              <a:cs typeface="DFKai-SB"/>
            </a:endParaRPr>
          </a:p>
          <a:p>
            <a:pPr marL="12700" algn="just">
              <a:lnSpc>
                <a:spcPct val="100000"/>
              </a:lnSpc>
              <a:spcBef>
                <a:spcPts val="359"/>
              </a:spcBef>
            </a:pPr>
            <a:r>
              <a:rPr sz="1200" spc="-65" dirty="0">
                <a:latin typeface="DFKai-SB"/>
                <a:cs typeface="DFKai-SB"/>
                <a:hlinkClick r:id="rId6"/>
              </a:rPr>
              <a:t>http://candicefish.pixnet.net/blog/post/2000785-</a:t>
            </a:r>
            <a:r>
              <a:rPr sz="1200" spc="-65" dirty="0">
                <a:latin typeface="DFKai-SB"/>
                <a:cs typeface="DFKai-SB"/>
              </a:rPr>
              <a:t>CB99E3808AE6B5</a:t>
            </a:r>
            <a:endParaRPr sz="1200" dirty="0">
              <a:latin typeface="DFKai-SB"/>
              <a:cs typeface="DFKai-SB"/>
            </a:endParaRPr>
          </a:p>
          <a:p>
            <a:pPr marL="12700" algn="just">
              <a:lnSpc>
                <a:spcPct val="100000"/>
              </a:lnSpc>
              <a:spcBef>
                <a:spcPts val="359"/>
              </a:spcBef>
            </a:pPr>
            <a:r>
              <a:rPr sz="1200" spc="-200" dirty="0">
                <a:latin typeface="DFKai-SB"/>
                <a:cs typeface="DFKai-SB"/>
              </a:rPr>
              <a:t>B7E8B38AE78E8BE3808BE4B8BBE8A681E4BABAE789A9E4</a:t>
            </a:r>
            <a:endParaRPr sz="1200" dirty="0">
              <a:latin typeface="DFKai-SB"/>
              <a:cs typeface="DFKai-SB"/>
            </a:endParaRPr>
          </a:p>
          <a:p>
            <a:pPr marL="12700" algn="just">
              <a:lnSpc>
                <a:spcPct val="100000"/>
              </a:lnSpc>
              <a:spcBef>
                <a:spcPts val="359"/>
              </a:spcBef>
            </a:pPr>
            <a:r>
              <a:rPr sz="1200" spc="-200" dirty="0">
                <a:latin typeface="DFKai-SB"/>
                <a:cs typeface="DFKai-SB"/>
              </a:rPr>
              <a:t>BB8BE7B4B9</a:t>
            </a:r>
            <a:endParaRPr sz="1200" dirty="0">
              <a:latin typeface="DFKai-SB"/>
              <a:cs typeface="DFKai-SB"/>
            </a:endParaRPr>
          </a:p>
        </p:txBody>
      </p:sp>
      <p:sp>
        <p:nvSpPr>
          <p:cNvPr id="3" name="object 3"/>
          <p:cNvSpPr/>
          <p:nvPr/>
        </p:nvSpPr>
        <p:spPr>
          <a:xfrm>
            <a:off x="3201035" y="1882139"/>
            <a:ext cx="3120377" cy="278765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03807"/>
            <a:ext cx="5338445" cy="5830570"/>
          </a:xfrm>
          <a:prstGeom prst="rect">
            <a:avLst/>
          </a:prstGeom>
        </p:spPr>
        <p:txBody>
          <a:bodyPr vert="horz" wrap="square" lIns="0" tIns="0" rIns="0" bIns="0" rtlCol="0">
            <a:spAutoFit/>
          </a:bodyPr>
          <a:lstStyle/>
          <a:p>
            <a:pPr marL="12700">
              <a:lnSpc>
                <a:spcPct val="100000"/>
              </a:lnSpc>
            </a:pPr>
            <a:r>
              <a:rPr sz="1600" b="1" dirty="0">
                <a:latin typeface="DFKai-SB"/>
                <a:cs typeface="DFKai-SB"/>
              </a:rPr>
              <a:t>C</a:t>
            </a:r>
            <a:r>
              <a:rPr sz="1600" b="1" spc="-425" dirty="0">
                <a:latin typeface="DFKai-SB"/>
                <a:cs typeface="DFKai-SB"/>
              </a:rPr>
              <a:t> </a:t>
            </a:r>
            <a:r>
              <a:rPr sz="1600" b="1" spc="5" dirty="0">
                <a:latin typeface="DFKai-SB"/>
                <a:cs typeface="DFKai-SB"/>
              </a:rPr>
              <a:t>穿著</a:t>
            </a:r>
            <a:r>
              <a:rPr sz="1600" b="1" spc="-409" dirty="0">
                <a:latin typeface="DFKai-SB"/>
                <a:cs typeface="DFKai-SB"/>
              </a:rPr>
              <a:t> </a:t>
            </a:r>
            <a:r>
              <a:rPr sz="1600" b="1" spc="-5" dirty="0">
                <a:latin typeface="DFKai-SB"/>
                <a:cs typeface="DFKai-SB"/>
              </a:rPr>
              <a:t>PARADA</a:t>
            </a:r>
            <a:r>
              <a:rPr sz="1600" b="1" spc="-50" dirty="0">
                <a:latin typeface="DFKai-SB"/>
                <a:cs typeface="DFKai-SB"/>
              </a:rPr>
              <a:t> </a:t>
            </a:r>
            <a:r>
              <a:rPr sz="1600" b="1" dirty="0">
                <a:latin typeface="DFKai-SB"/>
                <a:cs typeface="DFKai-SB"/>
              </a:rPr>
              <a:t>惡魔：照章行事</a:t>
            </a:r>
            <a:endParaRPr sz="1600" dirty="0">
              <a:latin typeface="DFKai-SB"/>
              <a:cs typeface="DFKai-SB"/>
            </a:endParaRPr>
          </a:p>
          <a:p>
            <a:pPr>
              <a:lnSpc>
                <a:spcPct val="100000"/>
              </a:lnSpc>
            </a:pPr>
            <a:endParaRPr sz="1450" dirty="0">
              <a:latin typeface="Times New Roman"/>
              <a:cs typeface="Times New Roman"/>
            </a:endParaRPr>
          </a:p>
          <a:p>
            <a:pPr marL="12700" marR="3043555" indent="304800" algn="just">
              <a:lnSpc>
                <a:spcPct val="108600"/>
              </a:lnSpc>
            </a:pPr>
            <a:r>
              <a:rPr sz="1200" spc="95" dirty="0">
                <a:latin typeface="DFKai-SB"/>
                <a:cs typeface="DFKai-SB"/>
              </a:rPr>
              <a:t>安德莉亞得</a:t>
            </a:r>
            <a:r>
              <a:rPr sz="1200" spc="70" dirty="0">
                <a:latin typeface="DFKai-SB"/>
                <a:cs typeface="DFKai-SB"/>
              </a:rPr>
              <a:t>到</a:t>
            </a:r>
            <a:r>
              <a:rPr sz="1200" spc="95" dirty="0">
                <a:latin typeface="DFKai-SB"/>
                <a:cs typeface="DFKai-SB"/>
              </a:rPr>
              <a:t>了百萬</a:t>
            </a:r>
            <a:r>
              <a:rPr sz="1200" spc="70" dirty="0">
                <a:latin typeface="DFKai-SB"/>
                <a:cs typeface="DFKai-SB"/>
              </a:rPr>
              <a:t>女</a:t>
            </a:r>
            <a:r>
              <a:rPr sz="1200" spc="95" dirty="0">
                <a:latin typeface="DFKai-SB"/>
                <a:cs typeface="DFKai-SB"/>
              </a:rPr>
              <a:t>孩都  </a:t>
            </a:r>
            <a:r>
              <a:rPr sz="1200" spc="15" dirty="0">
                <a:latin typeface="DFKai-SB"/>
                <a:cs typeface="DFKai-SB"/>
              </a:rPr>
              <a:t>羨慕的時尚工作－Runway </a:t>
            </a:r>
            <a:r>
              <a:rPr sz="1200" spc="10" dirty="0">
                <a:latin typeface="DFKai-SB"/>
                <a:cs typeface="DFKai-SB"/>
              </a:rPr>
              <a:t>時尚</a:t>
            </a:r>
            <a:r>
              <a:rPr sz="1200" spc="10" dirty="0">
                <a:latin typeface="DFKai-SB"/>
                <a:cs typeface="DFKai-SB"/>
                <a:hlinkClick r:id="rId2"/>
              </a:rPr>
              <a:t>雜 </a:t>
            </a:r>
            <a:r>
              <a:rPr sz="1200" spc="10" dirty="0">
                <a:latin typeface="DFKai-SB"/>
                <a:cs typeface="DFKai-SB"/>
              </a:rPr>
              <a:t> </a:t>
            </a:r>
            <a:r>
              <a:rPr sz="1200" spc="-20" dirty="0">
                <a:latin typeface="DFKai-SB"/>
                <a:cs typeface="DFKai-SB"/>
                <a:hlinkClick r:id="rId2"/>
              </a:rPr>
              <a:t>誌</a:t>
            </a:r>
            <a:r>
              <a:rPr sz="1200" spc="-20" dirty="0">
                <a:latin typeface="DFKai-SB"/>
                <a:cs typeface="DFKai-SB"/>
              </a:rPr>
              <a:t>知名編輯米蘭達的私人助理。米  </a:t>
            </a:r>
            <a:r>
              <a:rPr sz="1200" spc="-15" dirty="0">
                <a:latin typeface="DFKai-SB"/>
                <a:cs typeface="DFKai-SB"/>
              </a:rPr>
              <a:t>蘭達只要一聲令下，員工沒人可以  有第二句話，任何問題都要自己想  </a:t>
            </a:r>
            <a:r>
              <a:rPr sz="1200" dirty="0">
                <a:latin typeface="DFKai-SB"/>
                <a:cs typeface="DFKai-SB"/>
              </a:rPr>
              <a:t>辦法解</a:t>
            </a:r>
            <a:r>
              <a:rPr sz="1200" spc="-25" dirty="0">
                <a:latin typeface="DFKai-SB"/>
                <a:cs typeface="DFKai-SB"/>
              </a:rPr>
              <a:t>決。</a:t>
            </a:r>
            <a:r>
              <a:rPr sz="1200" dirty="0">
                <a:latin typeface="DFKai-SB"/>
                <a:cs typeface="DFKai-SB"/>
              </a:rPr>
              <a:t>幫她跑</a:t>
            </a:r>
            <a:r>
              <a:rPr sz="1200" spc="-50" dirty="0">
                <a:latin typeface="DFKai-SB"/>
                <a:cs typeface="DFKai-SB"/>
              </a:rPr>
              <a:t>腿</a:t>
            </a:r>
            <a:r>
              <a:rPr sz="1200" spc="-25" dirty="0">
                <a:latin typeface="DFKai-SB"/>
                <a:cs typeface="DFKai-SB"/>
              </a:rPr>
              <a:t>、</a:t>
            </a:r>
            <a:r>
              <a:rPr sz="1200" dirty="0">
                <a:latin typeface="DFKai-SB"/>
                <a:cs typeface="DFKai-SB"/>
              </a:rPr>
              <a:t>買</a:t>
            </a:r>
            <a:r>
              <a:rPr sz="1200" dirty="0">
                <a:latin typeface="DFKai-SB"/>
                <a:cs typeface="DFKai-SB"/>
                <a:hlinkClick r:id="rId3"/>
              </a:rPr>
              <a:t>咖</a:t>
            </a:r>
            <a:r>
              <a:rPr sz="1200" spc="-50" dirty="0">
                <a:latin typeface="DFKai-SB"/>
                <a:cs typeface="DFKai-SB"/>
                <a:hlinkClick r:id="rId3"/>
              </a:rPr>
              <a:t>啡</a:t>
            </a:r>
            <a:r>
              <a:rPr sz="1200" spc="-25" dirty="0">
                <a:latin typeface="DFKai-SB"/>
                <a:cs typeface="DFKai-SB"/>
              </a:rPr>
              <a:t>、買  </a:t>
            </a:r>
            <a:r>
              <a:rPr sz="1200" spc="20" dirty="0">
                <a:latin typeface="DFKai-SB"/>
                <a:cs typeface="DFKai-SB"/>
              </a:rPr>
              <a:t>午餐...時要注意一切細節，要不  </a:t>
            </a:r>
            <a:r>
              <a:rPr sz="1200" dirty="0">
                <a:latin typeface="DFKai-SB"/>
                <a:cs typeface="DFKai-SB"/>
              </a:rPr>
              <a:t>然米蘭達會用眼神殺死你。</a:t>
            </a:r>
          </a:p>
          <a:p>
            <a:pPr marL="12700" marR="3043555" indent="304800" algn="just">
              <a:lnSpc>
                <a:spcPct val="108300"/>
              </a:lnSpc>
              <a:spcBef>
                <a:spcPts val="885"/>
              </a:spcBef>
            </a:pPr>
            <a:r>
              <a:rPr sz="1200" spc="95" dirty="0">
                <a:latin typeface="DFKai-SB"/>
                <a:cs typeface="DFKai-SB"/>
              </a:rPr>
              <a:t>有一次米蘭</a:t>
            </a:r>
            <a:r>
              <a:rPr sz="1200" spc="70" dirty="0">
                <a:latin typeface="DFKai-SB"/>
                <a:cs typeface="DFKai-SB"/>
              </a:rPr>
              <a:t>達</a:t>
            </a:r>
            <a:r>
              <a:rPr sz="1200" spc="95" dirty="0">
                <a:latin typeface="DFKai-SB"/>
                <a:cs typeface="DFKai-SB"/>
              </a:rPr>
              <a:t>給安德</a:t>
            </a:r>
            <a:r>
              <a:rPr sz="1200" spc="70" dirty="0">
                <a:latin typeface="DFKai-SB"/>
                <a:cs typeface="DFKai-SB"/>
              </a:rPr>
              <a:t>莉</a:t>
            </a:r>
            <a:r>
              <a:rPr sz="1200" spc="95" dirty="0">
                <a:latin typeface="DFKai-SB"/>
                <a:cs typeface="DFKai-SB"/>
              </a:rPr>
              <a:t>亞一  </a:t>
            </a:r>
            <a:r>
              <a:rPr sz="1200" spc="-15" dirty="0">
                <a:latin typeface="DFKai-SB"/>
                <a:cs typeface="DFKai-SB"/>
              </a:rPr>
              <a:t>個任務，安德莉亞沒有達成，隔天  </a:t>
            </a:r>
            <a:r>
              <a:rPr sz="1200" dirty="0">
                <a:latin typeface="DFKai-SB"/>
                <a:cs typeface="DFKai-SB"/>
              </a:rPr>
              <a:t>被米蘭達痛罵的她，跑去跟</a:t>
            </a:r>
            <a:r>
              <a:rPr sz="1200" spc="-320" dirty="0">
                <a:latin typeface="DFKai-SB"/>
                <a:cs typeface="DFKai-SB"/>
              </a:rPr>
              <a:t> </a:t>
            </a:r>
            <a:r>
              <a:rPr sz="1200" dirty="0">
                <a:latin typeface="DFKai-SB"/>
                <a:cs typeface="DFKai-SB"/>
              </a:rPr>
              <a:t>Nigel</a:t>
            </a:r>
          </a:p>
          <a:p>
            <a:pPr marL="12700" marR="41275">
              <a:lnSpc>
                <a:spcPct val="108300"/>
              </a:lnSpc>
            </a:pPr>
            <a:r>
              <a:rPr sz="1200" spc="-10" dirty="0">
                <a:latin typeface="DFKai-SB"/>
                <a:cs typeface="DFKai-SB"/>
              </a:rPr>
              <a:t>訴苦，Nidel</a:t>
            </a:r>
            <a:r>
              <a:rPr sz="1200" spc="-370" dirty="0">
                <a:latin typeface="DFKai-SB"/>
                <a:cs typeface="DFKai-SB"/>
              </a:rPr>
              <a:t> </a:t>
            </a:r>
            <a:r>
              <a:rPr sz="1200" spc="-5" dirty="0">
                <a:latin typeface="DFKai-SB"/>
                <a:cs typeface="DFKai-SB"/>
              </a:rPr>
              <a:t>告訴她：「</a:t>
            </a:r>
            <a:r>
              <a:rPr sz="1200" b="1" spc="-5" dirty="0">
                <a:latin typeface="DFKai-SB"/>
                <a:cs typeface="DFKai-SB"/>
              </a:rPr>
              <a:t>你要積極的扮演好你的角色，演什麼要像什麼！</a:t>
            </a:r>
            <a:r>
              <a:rPr sz="1200" spc="-5" dirty="0">
                <a:latin typeface="DFKai-SB"/>
                <a:cs typeface="DFKai-SB"/>
              </a:rPr>
              <a:t>」。助  </a:t>
            </a:r>
            <a:r>
              <a:rPr sz="1200" dirty="0">
                <a:latin typeface="DFKai-SB"/>
                <a:cs typeface="DFKai-SB"/>
              </a:rPr>
              <a:t>理不能期望上司有時間跟你多</a:t>
            </a:r>
            <a:r>
              <a:rPr sz="1200" spc="-75" dirty="0">
                <a:latin typeface="DFKai-SB"/>
                <a:cs typeface="DFKai-SB"/>
              </a:rPr>
              <a:t>談，</a:t>
            </a:r>
            <a:r>
              <a:rPr sz="1200" dirty="0">
                <a:latin typeface="DFKai-SB"/>
                <a:cs typeface="DFKai-SB"/>
              </a:rPr>
              <a:t>在責怪上</a:t>
            </a:r>
            <a:r>
              <a:rPr sz="1200" spc="-25" dirty="0">
                <a:latin typeface="DFKai-SB"/>
                <a:cs typeface="DFKai-SB"/>
              </a:rPr>
              <a:t>司</a:t>
            </a:r>
            <a:r>
              <a:rPr sz="1200" dirty="0">
                <a:latin typeface="DFKai-SB"/>
                <a:cs typeface="DFKai-SB"/>
              </a:rPr>
              <a:t>的同</a:t>
            </a:r>
            <a:r>
              <a:rPr sz="1200" spc="-75" dirty="0">
                <a:latin typeface="DFKai-SB"/>
                <a:cs typeface="DFKai-SB"/>
              </a:rPr>
              <a:t>時，</a:t>
            </a:r>
            <a:r>
              <a:rPr sz="1200" dirty="0">
                <a:latin typeface="DFKai-SB"/>
                <a:cs typeface="DFKai-SB"/>
              </a:rPr>
              <a:t>也需要自</a:t>
            </a:r>
            <a:r>
              <a:rPr sz="1200" spc="-75" dirty="0">
                <a:latin typeface="DFKai-SB"/>
                <a:cs typeface="DFKai-SB"/>
              </a:rPr>
              <a:t>省，</a:t>
            </a:r>
            <a:r>
              <a:rPr sz="1200" dirty="0">
                <a:latin typeface="DFKai-SB"/>
                <a:cs typeface="DFKai-SB"/>
              </a:rPr>
              <a:t>過多的抱怨</a:t>
            </a:r>
          </a:p>
          <a:p>
            <a:pPr marL="12700" marR="5080" algn="r">
              <a:lnSpc>
                <a:spcPct val="108300"/>
              </a:lnSpc>
              <a:spcBef>
                <a:spcPts val="25"/>
              </a:spcBef>
            </a:pPr>
            <a:r>
              <a:rPr sz="1200" dirty="0">
                <a:latin typeface="DFKai-SB"/>
                <a:cs typeface="DFKai-SB"/>
              </a:rPr>
              <a:t>是沒有用</a:t>
            </a:r>
            <a:r>
              <a:rPr sz="1200" spc="-120" dirty="0">
                <a:latin typeface="DFKai-SB"/>
                <a:cs typeface="DFKai-SB"/>
              </a:rPr>
              <a:t>的，</a:t>
            </a:r>
            <a:r>
              <a:rPr sz="1200" dirty="0">
                <a:latin typeface="DFKai-SB"/>
                <a:cs typeface="DFKai-SB"/>
              </a:rPr>
              <a:t>反而從嚴苛的訓練中學到什麼才是最重要</a:t>
            </a:r>
            <a:r>
              <a:rPr sz="1200" spc="-120" dirty="0">
                <a:latin typeface="DFKai-SB"/>
                <a:cs typeface="DFKai-SB"/>
              </a:rPr>
              <a:t>的。</a:t>
            </a:r>
            <a:r>
              <a:rPr sz="1200" dirty="0">
                <a:latin typeface="DFKai-SB"/>
                <a:cs typeface="DFKai-SB"/>
              </a:rPr>
              <a:t>冷漠的個性和苛刻的  要求為她贏得</a:t>
            </a:r>
            <a:r>
              <a:rPr sz="1200" spc="-75" dirty="0">
                <a:latin typeface="DFKai-SB"/>
                <a:cs typeface="DFKai-SB"/>
              </a:rPr>
              <a:t>了</a:t>
            </a:r>
            <a:r>
              <a:rPr sz="1200" dirty="0">
                <a:latin typeface="DFKai-SB"/>
                <a:cs typeface="DFKai-SB"/>
              </a:rPr>
              <a:t>「核武器溫特</a:t>
            </a:r>
            <a:r>
              <a:rPr sz="1200" spc="-75" dirty="0">
                <a:latin typeface="DFKai-SB"/>
                <a:cs typeface="DFKai-SB"/>
              </a:rPr>
              <a:t>」</a:t>
            </a:r>
            <a:r>
              <a:rPr sz="1200" dirty="0">
                <a:latin typeface="DFKai-SB"/>
                <a:cs typeface="DFKai-SB"/>
              </a:rPr>
              <a:t>的稱</a:t>
            </a:r>
            <a:r>
              <a:rPr sz="1200" spc="-50" dirty="0">
                <a:latin typeface="DFKai-SB"/>
                <a:cs typeface="DFKai-SB"/>
              </a:rPr>
              <a:t>號，</a:t>
            </a:r>
            <a:r>
              <a:rPr sz="1200" dirty="0">
                <a:latin typeface="DFKai-SB"/>
                <a:cs typeface="DFKai-SB"/>
              </a:rPr>
              <a:t>效</a:t>
            </a:r>
            <a:r>
              <a:rPr sz="1200" spc="-50" dirty="0">
                <a:latin typeface="DFKai-SB"/>
                <a:cs typeface="DFKai-SB"/>
              </a:rPr>
              <a:t>率、</a:t>
            </a:r>
            <a:r>
              <a:rPr sz="1200" dirty="0">
                <a:latin typeface="DFKai-SB"/>
                <a:cs typeface="DFKai-SB"/>
              </a:rPr>
              <a:t>效</a:t>
            </a:r>
            <a:r>
              <a:rPr sz="1200" spc="-50" dirty="0">
                <a:latin typeface="DFKai-SB"/>
                <a:cs typeface="DFKai-SB"/>
              </a:rPr>
              <a:t>率、</a:t>
            </a:r>
            <a:r>
              <a:rPr sz="1200" dirty="0">
                <a:latin typeface="DFKai-SB"/>
                <a:cs typeface="DFKai-SB"/>
              </a:rPr>
              <a:t>在效率的做事節</a:t>
            </a:r>
            <a:r>
              <a:rPr sz="1200" spc="-25" dirty="0">
                <a:latin typeface="DFKai-SB"/>
                <a:cs typeface="DFKai-SB"/>
              </a:rPr>
              <a:t>奏</a:t>
            </a:r>
            <a:r>
              <a:rPr sz="1200" spc="-50" dirty="0">
                <a:latin typeface="DFKai-SB"/>
                <a:cs typeface="DFKai-SB"/>
              </a:rPr>
              <a:t>，</a:t>
            </a:r>
            <a:r>
              <a:rPr sz="1200" dirty="0">
                <a:latin typeface="DFKai-SB"/>
                <a:cs typeface="DFKai-SB"/>
              </a:rPr>
              <a:t>是米  </a:t>
            </a:r>
            <a:r>
              <a:rPr sz="1200" spc="-25" dirty="0">
                <a:latin typeface="DFKai-SB"/>
                <a:cs typeface="DFKai-SB"/>
              </a:rPr>
              <a:t>蘭達·普瑞斯特讓人感受的極端而害怕的個性，卻也成功地帶出一位出色的助理。</a:t>
            </a:r>
            <a:endParaRPr sz="1200" dirty="0">
              <a:latin typeface="DFKai-SB"/>
              <a:cs typeface="DFKai-SB"/>
            </a:endParaRPr>
          </a:p>
          <a:p>
            <a:pPr marL="12700" marR="41275" indent="304800" algn="just">
              <a:lnSpc>
                <a:spcPct val="108300"/>
              </a:lnSpc>
              <a:spcBef>
                <a:spcPts val="885"/>
              </a:spcBef>
            </a:pPr>
            <a:r>
              <a:rPr sz="1200" dirty="0">
                <a:latin typeface="DFKai-SB"/>
                <a:cs typeface="DFKai-SB"/>
              </a:rPr>
              <a:t>後</a:t>
            </a:r>
            <a:r>
              <a:rPr sz="1200" spc="-75" dirty="0">
                <a:latin typeface="DFKai-SB"/>
                <a:cs typeface="DFKai-SB"/>
              </a:rPr>
              <a:t>來，</a:t>
            </a:r>
            <a:r>
              <a:rPr sz="1200" dirty="0">
                <a:latin typeface="DFKai-SB"/>
                <a:cs typeface="DFKai-SB"/>
              </a:rPr>
              <a:t>安德莉亞成功地以她聰明的頭</a:t>
            </a:r>
            <a:r>
              <a:rPr sz="1200" spc="-75" dirty="0">
                <a:latin typeface="DFKai-SB"/>
                <a:cs typeface="DFKai-SB"/>
              </a:rPr>
              <a:t>腦</a:t>
            </a:r>
            <a:r>
              <a:rPr sz="1200" spc="-100" dirty="0">
                <a:latin typeface="DFKai-SB"/>
                <a:cs typeface="DFKai-SB"/>
              </a:rPr>
              <a:t>，</a:t>
            </a:r>
            <a:r>
              <a:rPr sz="1200" dirty="0">
                <a:latin typeface="DFKai-SB"/>
                <a:cs typeface="DFKai-SB"/>
              </a:rPr>
              <a:t>仔細積極地學</a:t>
            </a:r>
            <a:r>
              <a:rPr sz="1200" spc="-75" dirty="0">
                <a:latin typeface="DFKai-SB"/>
                <a:cs typeface="DFKai-SB"/>
              </a:rPr>
              <a:t>習：</a:t>
            </a:r>
            <a:r>
              <a:rPr sz="1200" dirty="0" smtClean="0">
                <a:latin typeface="DFKai-SB"/>
                <a:cs typeface="DFKai-SB"/>
              </a:rPr>
              <a:t>她讓自己融入米蘭達要求的氣質和形</a:t>
            </a:r>
            <a:r>
              <a:rPr sz="1200" spc="-120" dirty="0" smtClean="0">
                <a:latin typeface="DFKai-SB"/>
                <a:cs typeface="DFKai-SB"/>
              </a:rPr>
              <a:t>象</a:t>
            </a:r>
            <a:r>
              <a:rPr sz="1200" spc="-120" dirty="0">
                <a:latin typeface="DFKai-SB"/>
                <a:cs typeface="DFKai-SB"/>
              </a:rPr>
              <a:t>，</a:t>
            </a:r>
            <a:r>
              <a:rPr sz="1200" dirty="0">
                <a:latin typeface="DFKai-SB"/>
                <a:cs typeface="DFKai-SB"/>
              </a:rPr>
              <a:t>在短時間</a:t>
            </a:r>
            <a:r>
              <a:rPr sz="1200" spc="-120" dirty="0">
                <a:latin typeface="DFKai-SB"/>
                <a:cs typeface="DFKai-SB"/>
              </a:rPr>
              <a:t>裡，</a:t>
            </a:r>
            <a:r>
              <a:rPr sz="1200" dirty="0">
                <a:latin typeface="DFKai-SB"/>
                <a:cs typeface="DFKai-SB"/>
              </a:rPr>
              <a:t>她學會了這一行說話的模樣身段及行事方  法，穿上名牌服飾，走起路來精神奕奕。</a:t>
            </a:r>
          </a:p>
          <a:p>
            <a:pPr>
              <a:lnSpc>
                <a:spcPct val="100000"/>
              </a:lnSpc>
            </a:pPr>
            <a:endParaRPr sz="1200" dirty="0">
              <a:latin typeface="Times New Roman"/>
              <a:cs typeface="Times New Roman"/>
            </a:endParaRPr>
          </a:p>
          <a:p>
            <a:pPr>
              <a:lnSpc>
                <a:spcPct val="100000"/>
              </a:lnSpc>
            </a:pPr>
            <a:endParaRPr sz="1050" dirty="0">
              <a:latin typeface="Times New Roman"/>
              <a:cs typeface="Times New Roman"/>
            </a:endParaRPr>
          </a:p>
          <a:p>
            <a:pPr marL="12700">
              <a:lnSpc>
                <a:spcPct val="100000"/>
              </a:lnSpc>
              <a:spcBef>
                <a:spcPts val="5"/>
              </a:spcBef>
            </a:pPr>
            <a:r>
              <a:rPr sz="1200" dirty="0">
                <a:latin typeface="DFKai-SB"/>
                <a:cs typeface="DFKai-SB"/>
              </a:rPr>
              <a:t>取自:</a:t>
            </a:r>
          </a:p>
          <a:p>
            <a:pPr marL="12700" marR="59690">
              <a:lnSpc>
                <a:spcPct val="108300"/>
              </a:lnSpc>
            </a:pPr>
            <a:r>
              <a:rPr sz="1200" u="sng" dirty="0">
                <a:latin typeface="DFKai-SB"/>
                <a:cs typeface="DFKai-SB"/>
                <a:hlinkClick r:id="rId4"/>
              </a:rPr>
              <a:t>http://eportfolio.lib.ksu.edu.tw/~4961P032/blog?date=2009-12&amp;node=000 </a:t>
            </a:r>
            <a:r>
              <a:rPr sz="1200" dirty="0">
                <a:latin typeface="DFKai-SB"/>
                <a:cs typeface="DFKai-SB"/>
              </a:rPr>
              <a:t> </a:t>
            </a:r>
            <a:r>
              <a:rPr sz="1200" u="sng" dirty="0">
                <a:latin typeface="DFKai-SB"/>
                <a:cs typeface="DFKai-SB"/>
                <a:hlinkClick r:id="rId4"/>
              </a:rPr>
              <a:t>100007</a:t>
            </a:r>
            <a:endParaRPr sz="1200" dirty="0">
              <a:latin typeface="DFKai-SB"/>
              <a:cs typeface="DFKai-SB"/>
            </a:endParaRPr>
          </a:p>
          <a:p>
            <a:pPr marL="12700">
              <a:lnSpc>
                <a:spcPct val="100000"/>
              </a:lnSpc>
              <a:spcBef>
                <a:spcPts val="120"/>
              </a:spcBef>
            </a:pPr>
            <a:r>
              <a:rPr sz="1200" u="sng" dirty="0">
                <a:latin typeface="DFKai-SB"/>
                <a:cs typeface="DFKai-SB"/>
                <a:hlinkClick r:id="rId5"/>
              </a:rPr>
              <a:t>http://reader.roodo.com/flyspirit/archives/4530119.html</a:t>
            </a:r>
            <a:endParaRPr sz="1200" dirty="0">
              <a:latin typeface="DFKai-SB"/>
              <a:cs typeface="DFKai-SB"/>
            </a:endParaRPr>
          </a:p>
        </p:txBody>
      </p:sp>
      <p:sp>
        <p:nvSpPr>
          <p:cNvPr id="3" name="object 3"/>
          <p:cNvSpPr/>
          <p:nvPr/>
        </p:nvSpPr>
        <p:spPr>
          <a:xfrm>
            <a:off x="3517265" y="1483994"/>
            <a:ext cx="2886710" cy="227583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0825" y="1021079"/>
            <a:ext cx="4584052" cy="344424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130300" y="4852415"/>
            <a:ext cx="5332095" cy="107061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四、自我探索的單元簡介</a:t>
            </a:r>
            <a:endParaRPr sz="1200">
              <a:latin typeface="DFKai-SB"/>
              <a:cs typeface="DFKai-SB"/>
            </a:endParaRPr>
          </a:p>
          <a:p>
            <a:pPr>
              <a:lnSpc>
                <a:spcPct val="100000"/>
              </a:lnSpc>
            </a:pPr>
            <a:endParaRPr sz="1250">
              <a:latin typeface="Times New Roman"/>
              <a:cs typeface="Times New Roman"/>
            </a:endParaRPr>
          </a:p>
          <a:p>
            <a:pPr marL="317500">
              <a:lnSpc>
                <a:spcPct val="100000"/>
              </a:lnSpc>
            </a:pPr>
            <a:r>
              <a:rPr sz="1200" spc="-30" dirty="0">
                <a:latin typeface="DFKai-SB"/>
                <a:cs typeface="DFKai-SB"/>
              </a:rPr>
              <a:t>本主題包含六個自我探索步驟，其中，乙</a:t>
            </a:r>
            <a:r>
              <a:rPr sz="1200" spc="-305" dirty="0">
                <a:latin typeface="DFKai-SB"/>
                <a:cs typeface="DFKai-SB"/>
              </a:rPr>
              <a:t> </a:t>
            </a:r>
            <a:r>
              <a:rPr sz="1200" dirty="0">
                <a:latin typeface="DFKai-SB"/>
                <a:cs typeface="DFKai-SB"/>
              </a:rPr>
              <a:t>1</a:t>
            </a:r>
            <a:r>
              <a:rPr sz="1200" spc="-325" dirty="0">
                <a:latin typeface="DFKai-SB"/>
                <a:cs typeface="DFKai-SB"/>
              </a:rPr>
              <a:t> </a:t>
            </a:r>
            <a:r>
              <a:rPr sz="1200" dirty="0">
                <a:latin typeface="DFKai-SB"/>
                <a:cs typeface="DFKai-SB"/>
              </a:rPr>
              <a:t>到乙</a:t>
            </a:r>
            <a:r>
              <a:rPr sz="1200" spc="-325" dirty="0">
                <a:latin typeface="DFKai-SB"/>
                <a:cs typeface="DFKai-SB"/>
              </a:rPr>
              <a:t> </a:t>
            </a:r>
            <a:r>
              <a:rPr sz="1200" dirty="0">
                <a:latin typeface="DFKai-SB"/>
                <a:cs typeface="DFKai-SB"/>
              </a:rPr>
              <a:t>4</a:t>
            </a:r>
            <a:r>
              <a:rPr sz="1200" spc="-325" dirty="0">
                <a:latin typeface="DFKai-SB"/>
                <a:cs typeface="DFKai-SB"/>
              </a:rPr>
              <a:t> </a:t>
            </a:r>
            <a:r>
              <a:rPr sz="1200" dirty="0">
                <a:latin typeface="DFKai-SB"/>
                <a:cs typeface="DFKai-SB"/>
              </a:rPr>
              <a:t>四個青年署開發的單元以</a:t>
            </a:r>
            <a:endParaRPr sz="1200">
              <a:latin typeface="DFKai-SB"/>
              <a:cs typeface="DFKai-SB"/>
            </a:endParaRPr>
          </a:p>
          <a:p>
            <a:pPr marL="12700" marR="5080">
              <a:lnSpc>
                <a:spcPct val="138300"/>
              </a:lnSpc>
              <a:spcBef>
                <a:spcPts val="25"/>
              </a:spcBef>
            </a:pPr>
            <a:r>
              <a:rPr sz="1200" dirty="0">
                <a:latin typeface="DFKai-SB"/>
                <a:cs typeface="DFKai-SB"/>
              </a:rPr>
              <a:t>及乙</a:t>
            </a:r>
            <a:r>
              <a:rPr sz="1200" spc="-320" dirty="0">
                <a:latin typeface="DFKai-SB"/>
                <a:cs typeface="DFKai-SB"/>
              </a:rPr>
              <a:t> </a:t>
            </a:r>
            <a:r>
              <a:rPr sz="1200" dirty="0">
                <a:latin typeface="DFKai-SB"/>
                <a:cs typeface="DFKai-SB"/>
              </a:rPr>
              <a:t>5</a:t>
            </a:r>
            <a:r>
              <a:rPr sz="1200" spc="-320" dirty="0">
                <a:latin typeface="DFKai-SB"/>
                <a:cs typeface="DFKai-SB"/>
              </a:rPr>
              <a:t> </a:t>
            </a:r>
            <a:r>
              <a:rPr sz="1200" dirty="0">
                <a:latin typeface="DFKai-SB"/>
                <a:cs typeface="DFKai-SB"/>
              </a:rPr>
              <a:t>和乙</a:t>
            </a:r>
            <a:r>
              <a:rPr sz="1200" spc="-295" dirty="0">
                <a:latin typeface="DFKai-SB"/>
                <a:cs typeface="DFKai-SB"/>
              </a:rPr>
              <a:t> </a:t>
            </a:r>
            <a:r>
              <a:rPr sz="1200" dirty="0">
                <a:latin typeface="DFKai-SB"/>
                <a:cs typeface="DFKai-SB"/>
              </a:rPr>
              <a:t>6</a:t>
            </a:r>
            <a:r>
              <a:rPr sz="1200" spc="-320" dirty="0">
                <a:latin typeface="DFKai-SB"/>
                <a:cs typeface="DFKai-SB"/>
              </a:rPr>
              <a:t> </a:t>
            </a:r>
            <a:r>
              <a:rPr sz="1200" spc="-50" dirty="0">
                <a:latin typeface="DFKai-SB"/>
                <a:cs typeface="DFKai-SB"/>
              </a:rPr>
              <a:t>兩個彰化師範大學開發的單元。下圖依照時間橫軸以及愛、能、合、  </a:t>
            </a:r>
            <a:r>
              <a:rPr sz="1200" dirty="0">
                <a:latin typeface="DFKai-SB"/>
                <a:cs typeface="DFKai-SB"/>
              </a:rPr>
              <a:t>願四個內涵焦點說明六個單元的特色。以下摘要說明六個單元。</a:t>
            </a:r>
            <a:endParaRPr sz="1200">
              <a:latin typeface="DFKai-SB"/>
              <a:cs typeface="DFKai-SB"/>
            </a:endParaRPr>
          </a:p>
        </p:txBody>
      </p:sp>
      <p:sp>
        <p:nvSpPr>
          <p:cNvPr id="4" name="object 4"/>
          <p:cNvSpPr/>
          <p:nvPr/>
        </p:nvSpPr>
        <p:spPr>
          <a:xfrm>
            <a:off x="2139950" y="6050279"/>
            <a:ext cx="3617595" cy="31883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902200" cy="1473835"/>
          </a:xfrm>
          <a:prstGeom prst="rect">
            <a:avLst/>
          </a:prstGeom>
        </p:spPr>
        <p:txBody>
          <a:bodyPr vert="horz" wrap="square" lIns="0" tIns="0" rIns="0" bIns="0" rtlCol="0">
            <a:spAutoFit/>
          </a:bodyPr>
          <a:lstStyle/>
          <a:p>
            <a:pPr marL="1490980">
              <a:lnSpc>
                <a:spcPct val="100000"/>
              </a:lnSpc>
            </a:pPr>
            <a:r>
              <a:rPr sz="1400" b="1" spc="-5" dirty="0">
                <a:latin typeface="DFKai-SB"/>
                <a:cs typeface="DFKai-SB"/>
              </a:rPr>
              <a:t>單元名稱：乙</a:t>
            </a:r>
            <a:r>
              <a:rPr sz="1400" b="1" spc="-380" dirty="0">
                <a:latin typeface="DFKai-SB"/>
                <a:cs typeface="DFKai-SB"/>
              </a:rPr>
              <a:t> </a:t>
            </a:r>
            <a:r>
              <a:rPr sz="1400" b="1" spc="-10" dirty="0">
                <a:latin typeface="DFKai-SB"/>
                <a:cs typeface="DFKai-SB"/>
              </a:rPr>
              <a:t>4</a:t>
            </a:r>
            <a:r>
              <a:rPr sz="1400" b="1" spc="-380" dirty="0">
                <a:latin typeface="DFKai-SB"/>
                <a:cs typeface="DFKai-SB"/>
              </a:rPr>
              <a:t> </a:t>
            </a:r>
            <a:r>
              <a:rPr sz="1400" b="1" spc="-5" dirty="0">
                <a:latin typeface="DFKai-SB"/>
                <a:cs typeface="DFKai-SB"/>
              </a:rPr>
              <a:t>開創未來工作</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本單元設計者為</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吳淑禎</a:t>
            </a:r>
            <a:r>
              <a:rPr sz="1200" dirty="0">
                <a:latin typeface="DFKai-SB"/>
                <a:cs typeface="DFKai-SB"/>
              </a:rPr>
              <a:t>(</a:t>
            </a:r>
            <a:r>
              <a:rPr sz="1200" dirty="0" err="1">
                <a:latin typeface="DFKai-SB"/>
                <a:cs typeface="DFKai-SB"/>
              </a:rPr>
              <a:t>國立臺灣師範大學師資培育與就業輔導處副教授兼任就輔組長</a:t>
            </a:r>
            <a:r>
              <a:rPr sz="1200" dirty="0" smtClean="0">
                <a:latin typeface="DFKai-SB"/>
                <a:cs typeface="DFKai-SB"/>
              </a:rPr>
              <a:t>) </a:t>
            </a:r>
            <a:r>
              <a:rPr sz="1200" dirty="0" err="1" smtClean="0">
                <a:latin typeface="DFKai-SB"/>
                <a:cs typeface="DFKai-SB"/>
              </a:rPr>
              <a:t>劉淑慧</a:t>
            </a:r>
            <a:r>
              <a:rPr sz="1200" dirty="0">
                <a:latin typeface="DFKai-SB"/>
                <a:cs typeface="DFKai-SB"/>
              </a:rPr>
              <a:t>(國立彰化師範大學輔導與諮商學系教授暨華人生涯研究中心主任)  許菊芬(國立彰化師範大學華人生涯研究中心諮商心理師)</a:t>
            </a:r>
          </a:p>
        </p:txBody>
      </p:sp>
      <p:graphicFrame>
        <p:nvGraphicFramePr>
          <p:cNvPr id="3" name="object 3"/>
          <p:cNvGraphicFramePr>
            <a:graphicFrameLocks noGrp="1"/>
          </p:cNvGraphicFramePr>
          <p:nvPr>
            <p:extLst>
              <p:ext uri="{D42A27DB-BD31-4B8C-83A1-F6EECF244321}">
                <p14:modId xmlns:p14="http://schemas.microsoft.com/office/powerpoint/2010/main" val="3975972810"/>
              </p:ext>
            </p:extLst>
          </p:nvPr>
        </p:nvGraphicFramePr>
        <p:xfrm>
          <a:off x="1069847" y="2743187"/>
          <a:ext cx="5471158" cy="3666740"/>
        </p:xfrm>
        <a:graphic>
          <a:graphicData uri="http://schemas.openxmlformats.org/drawingml/2006/table">
            <a:tbl>
              <a:tblPr firstRow="1" bandRow="1">
                <a:tableStyleId>{2D5ABB26-0587-4C30-8999-92F81FD0307C}</a:tableStyleId>
              </a:tblPr>
              <a:tblGrid>
                <a:gridCol w="609606"/>
                <a:gridCol w="1402073"/>
                <a:gridCol w="457200"/>
                <a:gridCol w="3002279"/>
              </a:tblGrid>
              <a:tr h="216414">
                <a:tc rowSpan="7">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49225" marR="141605" algn="ctr">
                        <a:lnSpc>
                          <a:spcPct val="109200"/>
                        </a:lnSpc>
                        <a:spcBef>
                          <a:spcPts val="1065"/>
                        </a:spcBef>
                      </a:pPr>
                      <a:r>
                        <a:rPr sz="1200" dirty="0">
                          <a:latin typeface="DFKai-SB"/>
                          <a:cs typeface="DFKai-SB"/>
                        </a:rPr>
                        <a:t>主題  與  單元</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415"/>
                        </a:lnSpc>
                      </a:pPr>
                      <a:r>
                        <a:rPr sz="120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6675">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6675">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49225">
                        <a:lnSpc>
                          <a:spcPts val="1370"/>
                        </a:lnSpc>
                      </a:pPr>
                      <a:r>
                        <a:rPr sz="1200" dirty="0">
                          <a:latin typeface="DFKai-SB"/>
                          <a:cs typeface="DFKai-SB"/>
                        </a:rPr>
                        <a:t>授課</a:t>
                      </a:r>
                      <a:endParaRPr sz="1200">
                        <a:latin typeface="DFKai-SB"/>
                        <a:cs typeface="DFKai-SB"/>
                      </a:endParaRPr>
                    </a:p>
                    <a:p>
                      <a:pPr marL="149225">
                        <a:lnSpc>
                          <a:spcPct val="100000"/>
                        </a:lnSpc>
                        <a:spcBef>
                          <a:spcPts val="120"/>
                        </a:spcBef>
                      </a:pPr>
                      <a:r>
                        <a:rPr sz="1200" dirty="0">
                          <a:latin typeface="DFKai-SB"/>
                          <a:cs typeface="DFKai-SB"/>
                        </a:rPr>
                        <a:t>時數</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71475">
                        <a:lnSpc>
                          <a:spcPct val="100000"/>
                        </a:lnSpc>
                        <a:spcBef>
                          <a:spcPts val="695"/>
                        </a:spcBef>
                        <a:tabLst>
                          <a:tab pos="600075"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95220" algn="l"/>
                        </a:tabLst>
                      </a:pPr>
                      <a:r>
                        <a:rPr sz="1200" dirty="0">
                          <a:latin typeface="DFKai-SB"/>
                          <a:cs typeface="DFKai-SB"/>
                        </a:rPr>
                        <a:t>□其他特殊場地：</a:t>
                      </a:r>
                      <a:r>
                        <a:rPr sz="1200" u="sng" dirty="0">
                          <a:latin typeface="Times New Roman"/>
                          <a:cs typeface="Times New Roman"/>
                        </a:rPr>
                        <a:t> 	</a:t>
                      </a:r>
                      <a:endParaRPr sz="1200">
                        <a:latin typeface="Times New Roman"/>
                        <a:cs typeface="Times New Roman"/>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89">
                <a:tc>
                  <a:txBody>
                    <a:bodyPr/>
                    <a:lstStyle/>
                    <a:p>
                      <a:pPr marL="149225">
                        <a:lnSpc>
                          <a:spcPct val="100000"/>
                        </a:lnSpc>
                        <a:spcBef>
                          <a:spcPts val="45"/>
                        </a:spcBef>
                      </a:pPr>
                      <a:r>
                        <a:rPr sz="1200" dirty="0">
                          <a:latin typeface="DFKai-SB"/>
                          <a:cs typeface="DFKai-SB"/>
                        </a:rPr>
                        <a:t>作業</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gridSpan="3">
                  <a:txBody>
                    <a:bodyPr/>
                    <a:lstStyle/>
                    <a:p>
                      <a:pPr marL="66675">
                        <a:lnSpc>
                          <a:spcPct val="100000"/>
                        </a:lnSpc>
                        <a:spcBef>
                          <a:spcPts val="70"/>
                        </a:spcBef>
                      </a:pPr>
                      <a:r>
                        <a:rPr sz="1200" dirty="0">
                          <a:latin typeface="DFKai-SB"/>
                          <a:cs typeface="DFKai-SB"/>
                        </a:rPr>
                        <a:t>課程中作業：應用</a:t>
                      </a:r>
                      <a:r>
                        <a:rPr sz="1200" spc="-355" dirty="0">
                          <a:latin typeface="DFKai-SB"/>
                          <a:cs typeface="DFKai-SB"/>
                        </a:rPr>
                        <a:t> </a:t>
                      </a:r>
                      <a:r>
                        <a:rPr sz="1200" dirty="0">
                          <a:latin typeface="DFKai-SB"/>
                          <a:cs typeface="DFKai-SB"/>
                        </a:rPr>
                        <a:t>CCN</a:t>
                      </a:r>
                      <a:r>
                        <a:rPr sz="1200" spc="-355" dirty="0">
                          <a:latin typeface="DFKai-SB"/>
                          <a:cs typeface="DFKai-SB"/>
                        </a:rPr>
                        <a:t> </a:t>
                      </a:r>
                      <a:r>
                        <a:rPr sz="1200" dirty="0">
                          <a:latin typeface="DFKai-SB"/>
                          <a:cs typeface="DFKai-SB"/>
                        </a:rPr>
                        <a:t>平台，完成生涯發展空間清單學習單填寫。</a:t>
                      </a: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3372485" cy="6832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4</a:t>
            </a:r>
            <a:r>
              <a:rPr sz="1400" b="1" spc="-390" dirty="0">
                <a:latin typeface="DFKai-SB"/>
                <a:cs typeface="DFKai-SB"/>
              </a:rPr>
              <a:t> </a:t>
            </a:r>
            <a:r>
              <a:rPr sz="1400" b="1" spc="-5" dirty="0">
                <a:latin typeface="DFKai-SB"/>
                <a:cs typeface="DFKai-SB"/>
              </a:rPr>
              <a:t>附件一</a:t>
            </a:r>
            <a:endParaRPr sz="1400">
              <a:latin typeface="DFKai-SB"/>
              <a:cs typeface="DFKai-SB"/>
            </a:endParaRPr>
          </a:p>
          <a:p>
            <a:pPr>
              <a:lnSpc>
                <a:spcPct val="100000"/>
              </a:lnSpc>
              <a:spcBef>
                <a:spcPts val="20"/>
              </a:spcBef>
            </a:pPr>
            <a:endParaRPr sz="1650">
              <a:latin typeface="Times New Roman"/>
              <a:cs typeface="Times New Roman"/>
            </a:endParaRPr>
          </a:p>
          <a:p>
            <a:pPr marL="1935480">
              <a:lnSpc>
                <a:spcPct val="100000"/>
              </a:lnSpc>
            </a:pPr>
            <a:r>
              <a:rPr sz="1400" b="1" spc="-5" dirty="0">
                <a:latin typeface="DFKai-SB"/>
                <a:cs typeface="DFKai-SB"/>
              </a:rPr>
              <a:t>生涯發展空間清單</a:t>
            </a:r>
            <a:endParaRPr sz="1400">
              <a:latin typeface="DFKai-SB"/>
              <a:cs typeface="DFKai-SB"/>
            </a:endParaRPr>
          </a:p>
        </p:txBody>
      </p:sp>
      <p:sp>
        <p:nvSpPr>
          <p:cNvPr id="3" name="object 3"/>
          <p:cNvSpPr/>
          <p:nvPr/>
        </p:nvSpPr>
        <p:spPr>
          <a:xfrm>
            <a:off x="1085088" y="2063495"/>
            <a:ext cx="810895" cy="914400"/>
          </a:xfrm>
          <a:custGeom>
            <a:avLst/>
            <a:gdLst/>
            <a:ahLst/>
            <a:cxnLst/>
            <a:rect l="l" t="t" r="r" b="b"/>
            <a:pathLst>
              <a:path w="810894" h="914400">
                <a:moveTo>
                  <a:pt x="0" y="0"/>
                </a:moveTo>
                <a:lnTo>
                  <a:pt x="810768" y="914400"/>
                </a:lnTo>
              </a:path>
            </a:pathLst>
          </a:custGeom>
          <a:ln w="6095">
            <a:solidFill>
              <a:srgbClr val="0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1078991" y="2057387"/>
          <a:ext cx="5394957" cy="1624589"/>
        </p:xfrm>
        <a:graphic>
          <a:graphicData uri="http://schemas.openxmlformats.org/drawingml/2006/table">
            <a:tbl>
              <a:tblPr firstRow="1" bandRow="1">
                <a:tableStyleId>{2D5ABB26-0587-4C30-8999-92F81FD0307C}</a:tableStyleId>
              </a:tblPr>
              <a:tblGrid>
                <a:gridCol w="816863"/>
                <a:gridCol w="1146054"/>
                <a:gridCol w="1142999"/>
                <a:gridCol w="1146041"/>
                <a:gridCol w="1143000"/>
              </a:tblGrid>
              <a:tr h="920502">
                <a:tc>
                  <a:txBody>
                    <a:bodyPr/>
                    <a:lstStyle/>
                    <a:p>
                      <a:pPr marL="441959">
                        <a:lnSpc>
                          <a:spcPct val="100000"/>
                        </a:lnSpc>
                        <a:spcBef>
                          <a:spcPts val="70"/>
                        </a:spcBef>
                      </a:pPr>
                      <a:r>
                        <a:rPr sz="1200" dirty="0">
                          <a:latin typeface="DFKai-SB"/>
                          <a:cs typeface="DFKai-SB"/>
                        </a:rPr>
                        <a:t>工作</a:t>
                      </a:r>
                      <a:endParaRPr sz="1200">
                        <a:latin typeface="DFKai-SB"/>
                        <a:cs typeface="DFKai-SB"/>
                      </a:endParaRPr>
                    </a:p>
                    <a:p>
                      <a:pPr marL="66675" marR="55880" indent="374650">
                        <a:lnSpc>
                          <a:spcPct val="125000"/>
                        </a:lnSpc>
                      </a:pPr>
                      <a:r>
                        <a:rPr sz="1200" dirty="0">
                          <a:latin typeface="DFKai-SB"/>
                          <a:cs typeface="DFKai-SB"/>
                        </a:rPr>
                        <a:t>任務  職業  名稱</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20"/>
                        </a:spcBef>
                      </a:pPr>
                      <a:endParaRPr sz="1200">
                        <a:latin typeface="Times New Roman"/>
                        <a:cs typeface="Times New Roman"/>
                      </a:endParaRPr>
                    </a:p>
                    <a:p>
                      <a:pPr algn="ctr">
                        <a:lnSpc>
                          <a:spcPct val="100000"/>
                        </a:lnSpc>
                        <a:spcBef>
                          <a:spcPts val="5"/>
                        </a:spcBef>
                      </a:pPr>
                      <a:r>
                        <a:rPr sz="1200" dirty="0">
                          <a:latin typeface="DFKai-SB"/>
                          <a:cs typeface="DFKai-SB"/>
                        </a:rPr>
                        <a:t>擅長</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20"/>
                        </a:spcBef>
                      </a:pPr>
                      <a:endParaRPr sz="1200">
                        <a:latin typeface="Times New Roman"/>
                        <a:cs typeface="Times New Roman"/>
                      </a:endParaRPr>
                    </a:p>
                    <a:p>
                      <a:pPr marL="337820">
                        <a:lnSpc>
                          <a:spcPct val="100000"/>
                        </a:lnSpc>
                        <a:spcBef>
                          <a:spcPts val="5"/>
                        </a:spcBef>
                      </a:pPr>
                      <a:r>
                        <a:rPr sz="1200" dirty="0">
                          <a:latin typeface="DFKai-SB"/>
                          <a:cs typeface="DFKai-SB"/>
                        </a:rPr>
                        <a:t>不擅長</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20"/>
                        </a:spcBef>
                      </a:pPr>
                      <a:endParaRPr sz="1200">
                        <a:latin typeface="Times New Roman"/>
                        <a:cs typeface="Times New Roman"/>
                      </a:endParaRPr>
                    </a:p>
                    <a:p>
                      <a:pPr algn="ctr">
                        <a:lnSpc>
                          <a:spcPct val="100000"/>
                        </a:lnSpc>
                        <a:spcBef>
                          <a:spcPts val="5"/>
                        </a:spcBef>
                      </a:pPr>
                      <a:r>
                        <a:rPr sz="1200" dirty="0">
                          <a:latin typeface="DFKai-SB"/>
                          <a:cs typeface="DFKai-SB"/>
                        </a:rPr>
                        <a:t>喜歡</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20"/>
                        </a:spcBef>
                      </a:pPr>
                      <a:endParaRPr sz="1200">
                        <a:latin typeface="Times New Roman"/>
                        <a:cs typeface="Times New Roman"/>
                      </a:endParaRPr>
                    </a:p>
                    <a:p>
                      <a:pPr marL="337820">
                        <a:lnSpc>
                          <a:spcPct val="100000"/>
                        </a:lnSpc>
                        <a:spcBef>
                          <a:spcPts val="5"/>
                        </a:spcBef>
                      </a:pPr>
                      <a:r>
                        <a:rPr sz="1200" dirty="0">
                          <a:latin typeface="DFKai-SB"/>
                          <a:cs typeface="DFKai-SB"/>
                        </a:rPr>
                        <a:t>不喜歡</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r h="234696">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234689">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r>
              <a:tr h="234702">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342392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4</a:t>
            </a:r>
            <a:r>
              <a:rPr sz="1400" b="1" spc="-390" dirty="0">
                <a:latin typeface="DFKai-SB"/>
                <a:cs typeface="DFKai-SB"/>
              </a:rPr>
              <a:t> </a:t>
            </a:r>
            <a:r>
              <a:rPr sz="1400" b="1" spc="-5" dirty="0">
                <a:latin typeface="DFKai-SB"/>
                <a:cs typeface="DFKai-SB"/>
              </a:rPr>
              <a:t>附件二</a:t>
            </a:r>
            <a:endParaRPr sz="1400">
              <a:latin typeface="DFKai-SB"/>
              <a:cs typeface="DFKai-SB"/>
            </a:endParaRPr>
          </a:p>
          <a:p>
            <a:pPr marL="1887220">
              <a:lnSpc>
                <a:spcPct val="100000"/>
              </a:lnSpc>
              <a:spcBef>
                <a:spcPts val="1185"/>
              </a:spcBef>
            </a:pPr>
            <a:r>
              <a:rPr sz="1200" b="1" spc="-5" dirty="0">
                <a:latin typeface="DFKai-SB"/>
                <a:cs typeface="DFKai-SB"/>
              </a:rPr>
              <a:t>生涯發展空間清單範例</a:t>
            </a:r>
            <a:endParaRPr sz="1200">
              <a:latin typeface="DFKai-SB"/>
              <a:cs typeface="DFKai-SB"/>
            </a:endParaRPr>
          </a:p>
        </p:txBody>
      </p:sp>
      <p:sp>
        <p:nvSpPr>
          <p:cNvPr id="3" name="object 3"/>
          <p:cNvSpPr/>
          <p:nvPr/>
        </p:nvSpPr>
        <p:spPr>
          <a:xfrm>
            <a:off x="1078991" y="1834895"/>
            <a:ext cx="805180" cy="969644"/>
          </a:xfrm>
          <a:custGeom>
            <a:avLst/>
            <a:gdLst/>
            <a:ahLst/>
            <a:cxnLst/>
            <a:rect l="l" t="t" r="r" b="b"/>
            <a:pathLst>
              <a:path w="805180" h="969644">
                <a:moveTo>
                  <a:pt x="0" y="0"/>
                </a:moveTo>
                <a:lnTo>
                  <a:pt x="804672" y="969263"/>
                </a:lnTo>
              </a:path>
            </a:pathLst>
          </a:custGeom>
          <a:ln w="6096">
            <a:solidFill>
              <a:srgbClr val="0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1072896" y="1828787"/>
          <a:ext cx="5407156" cy="7168894"/>
        </p:xfrm>
        <a:graphic>
          <a:graphicData uri="http://schemas.openxmlformats.org/drawingml/2006/table">
            <a:tbl>
              <a:tblPr firstRow="1" bandRow="1">
                <a:tableStyleId>{2D5ABB26-0587-4C30-8999-92F81FD0307C}</a:tableStyleId>
              </a:tblPr>
              <a:tblGrid>
                <a:gridCol w="810768"/>
                <a:gridCol w="1149102"/>
                <a:gridCol w="1149089"/>
                <a:gridCol w="1149095"/>
                <a:gridCol w="1149102"/>
              </a:tblGrid>
              <a:tr h="975366">
                <a:tc>
                  <a:txBody>
                    <a:bodyPr/>
                    <a:lstStyle/>
                    <a:p>
                      <a:pPr marL="435609">
                        <a:lnSpc>
                          <a:spcPct val="100000"/>
                        </a:lnSpc>
                        <a:spcBef>
                          <a:spcPts val="70"/>
                        </a:spcBef>
                      </a:pPr>
                      <a:r>
                        <a:rPr sz="1200" dirty="0">
                          <a:latin typeface="DFKai-SB"/>
                          <a:cs typeface="DFKai-SB"/>
                        </a:rPr>
                        <a:t>工作</a:t>
                      </a:r>
                      <a:endParaRPr sz="1200">
                        <a:latin typeface="DFKai-SB"/>
                        <a:cs typeface="DFKai-SB"/>
                      </a:endParaRPr>
                    </a:p>
                    <a:p>
                      <a:pPr marL="66675" marR="55880" indent="368300">
                        <a:lnSpc>
                          <a:spcPct val="125000"/>
                        </a:lnSpc>
                      </a:pPr>
                      <a:r>
                        <a:rPr sz="1200" dirty="0">
                          <a:latin typeface="DFKai-SB"/>
                          <a:cs typeface="DFKai-SB"/>
                        </a:rPr>
                        <a:t>任務  職業  名稱</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10"/>
                        </a:spcBef>
                      </a:pPr>
                      <a:endParaRPr sz="1400">
                        <a:latin typeface="Times New Roman"/>
                        <a:cs typeface="Times New Roman"/>
                      </a:endParaRPr>
                    </a:p>
                    <a:p>
                      <a:pPr marL="2540" algn="ctr">
                        <a:lnSpc>
                          <a:spcPct val="100000"/>
                        </a:lnSpc>
                      </a:pPr>
                      <a:r>
                        <a:rPr sz="1200" dirty="0">
                          <a:latin typeface="DFKai-SB"/>
                          <a:cs typeface="DFKai-SB"/>
                        </a:rPr>
                        <a:t>擅長</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10"/>
                        </a:spcBef>
                      </a:pPr>
                      <a:endParaRPr sz="1400">
                        <a:latin typeface="Times New Roman"/>
                        <a:cs typeface="Times New Roman"/>
                      </a:endParaRPr>
                    </a:p>
                    <a:p>
                      <a:pPr marL="344170">
                        <a:lnSpc>
                          <a:spcPct val="100000"/>
                        </a:lnSpc>
                      </a:pPr>
                      <a:r>
                        <a:rPr sz="1200" dirty="0">
                          <a:latin typeface="DFKai-SB"/>
                          <a:cs typeface="DFKai-SB"/>
                        </a:rPr>
                        <a:t>不擅長</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10"/>
                        </a:spcBef>
                      </a:pPr>
                      <a:endParaRPr sz="1400">
                        <a:latin typeface="Times New Roman"/>
                        <a:cs typeface="Times New Roman"/>
                      </a:endParaRPr>
                    </a:p>
                    <a:p>
                      <a:pPr algn="ctr">
                        <a:lnSpc>
                          <a:spcPct val="100000"/>
                        </a:lnSpc>
                      </a:pPr>
                      <a:r>
                        <a:rPr sz="1200" dirty="0">
                          <a:latin typeface="DFKai-SB"/>
                          <a:cs typeface="DFKai-SB"/>
                        </a:rPr>
                        <a:t>喜歡</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spcBef>
                          <a:spcPts val="10"/>
                        </a:spcBef>
                      </a:pPr>
                      <a:endParaRPr sz="1400">
                        <a:latin typeface="Times New Roman"/>
                        <a:cs typeface="Times New Roman"/>
                      </a:endParaRPr>
                    </a:p>
                    <a:p>
                      <a:pPr marL="340995">
                        <a:lnSpc>
                          <a:spcPct val="100000"/>
                        </a:lnSpc>
                      </a:pPr>
                      <a:r>
                        <a:rPr sz="1200" dirty="0">
                          <a:latin typeface="DFKai-SB"/>
                          <a:cs typeface="DFKai-SB"/>
                        </a:rPr>
                        <a:t>不喜歡</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r>
              <a:tr h="2063495">
                <a:tc>
                  <a:txBody>
                    <a:bodyPr/>
                    <a:lstStyle/>
                    <a:p>
                      <a:pPr algn="ctr">
                        <a:lnSpc>
                          <a:spcPct val="100000"/>
                        </a:lnSpc>
                        <a:spcBef>
                          <a:spcPts val="70"/>
                        </a:spcBef>
                      </a:pPr>
                      <a:r>
                        <a:rPr sz="1200" dirty="0">
                          <a:latin typeface="DFKai-SB"/>
                          <a:cs typeface="DFKai-SB"/>
                        </a:rPr>
                        <a:t>網路系統</a:t>
                      </a:r>
                      <a:endParaRPr sz="1200">
                        <a:latin typeface="DFKai-SB"/>
                        <a:cs typeface="DFKai-SB"/>
                      </a:endParaRPr>
                    </a:p>
                    <a:p>
                      <a:pPr algn="ctr">
                        <a:lnSpc>
                          <a:spcPct val="100000"/>
                        </a:lnSpc>
                        <a:spcBef>
                          <a:spcPts val="360"/>
                        </a:spcBef>
                      </a:pPr>
                      <a:r>
                        <a:rPr sz="1200" dirty="0">
                          <a:latin typeface="DFKai-SB"/>
                          <a:cs typeface="DFKai-SB"/>
                        </a:rPr>
                        <a:t>設計師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70"/>
                        </a:spcBef>
                      </a:pPr>
                      <a:r>
                        <a:rPr sz="1200" dirty="0">
                          <a:latin typeface="DFKai-SB"/>
                          <a:cs typeface="DFKai-SB"/>
                        </a:rPr>
                        <a:t>1.估計能完成</a:t>
                      </a:r>
                      <a:endParaRPr sz="1200">
                        <a:latin typeface="DFKai-SB"/>
                        <a:cs typeface="DFKai-SB"/>
                      </a:endParaRPr>
                    </a:p>
                    <a:p>
                      <a:pPr marL="66675" marR="153670">
                        <a:lnSpc>
                          <a:spcPct val="125000"/>
                        </a:lnSpc>
                      </a:pPr>
                      <a:r>
                        <a:rPr sz="1200" dirty="0">
                          <a:latin typeface="DFKai-SB"/>
                          <a:cs typeface="DFKai-SB"/>
                        </a:rPr>
                        <a:t>專案的時間和  材料  2.開發網路相  關檔案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R="10160" algn="ctr">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創立問題修</a:t>
                      </a:r>
                      <a:endParaRPr sz="1200">
                        <a:latin typeface="DFKai-SB"/>
                        <a:cs typeface="DFKai-SB"/>
                      </a:endParaRPr>
                    </a:p>
                    <a:p>
                      <a:pPr marR="86360" algn="ctr">
                        <a:lnSpc>
                          <a:spcPct val="100000"/>
                        </a:lnSpc>
                        <a:spcBef>
                          <a:spcPts val="360"/>
                        </a:spcBef>
                      </a:pPr>
                      <a:r>
                        <a:rPr sz="1200" dirty="0">
                          <a:latin typeface="DFKai-SB"/>
                          <a:cs typeface="DFKai-SB"/>
                        </a:rPr>
                        <a:t>復計畫</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nSpc>
                          <a:spcPct val="100000"/>
                        </a:lnSpc>
                        <a:spcBef>
                          <a:spcPts val="70"/>
                        </a:spcBef>
                      </a:pPr>
                      <a:r>
                        <a:rPr sz="1200" dirty="0">
                          <a:latin typeface="DFKai-SB"/>
                          <a:cs typeface="DFKai-SB"/>
                        </a:rPr>
                        <a:t>1.估計能完成</a:t>
                      </a:r>
                      <a:endParaRPr sz="1200">
                        <a:latin typeface="DFKai-SB"/>
                        <a:cs typeface="DFKai-SB"/>
                      </a:endParaRPr>
                    </a:p>
                    <a:p>
                      <a:pPr marL="63500" marR="156845">
                        <a:lnSpc>
                          <a:spcPct val="125000"/>
                        </a:lnSpc>
                      </a:pPr>
                      <a:r>
                        <a:rPr sz="1200" dirty="0">
                          <a:latin typeface="DFKai-SB"/>
                          <a:cs typeface="DFKai-SB"/>
                        </a:rPr>
                        <a:t>專案的時間和  材料  2.討論安排以  安裝新設備</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3500" algn="just">
                        <a:lnSpc>
                          <a:spcPct val="100000"/>
                        </a:lnSpc>
                        <a:spcBef>
                          <a:spcPts val="70"/>
                        </a:spcBef>
                      </a:pPr>
                      <a:r>
                        <a:rPr sz="1200" dirty="0">
                          <a:latin typeface="DFKai-SB"/>
                          <a:cs typeface="DFKai-SB"/>
                        </a:rPr>
                        <a:t>1.監管工程師</a:t>
                      </a:r>
                      <a:endParaRPr sz="1200">
                        <a:latin typeface="DFKai-SB"/>
                        <a:cs typeface="DFKai-SB"/>
                      </a:endParaRPr>
                    </a:p>
                    <a:p>
                      <a:pPr marL="63500" marR="156845" algn="just">
                        <a:lnSpc>
                          <a:spcPct val="125000"/>
                        </a:lnSpc>
                      </a:pPr>
                      <a:r>
                        <a:rPr sz="1200" dirty="0">
                          <a:latin typeface="DFKai-SB"/>
                          <a:cs typeface="DFKai-SB"/>
                        </a:rPr>
                        <a:t>或其他人員設  計或執行網路  解決專案</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r>
              <a:tr h="2063489">
                <a:tc>
                  <a:txBody>
                    <a:bodyPr/>
                    <a:lstStyle/>
                    <a:p>
                      <a:pPr algn="ctr">
                        <a:lnSpc>
                          <a:spcPct val="100000"/>
                        </a:lnSpc>
                        <a:spcBef>
                          <a:spcPts val="70"/>
                        </a:spcBef>
                      </a:pPr>
                      <a:r>
                        <a:rPr sz="1200" dirty="0">
                          <a:latin typeface="DFKai-SB"/>
                          <a:cs typeface="DFKai-SB"/>
                        </a:rPr>
                        <a:t>電腦程式</a:t>
                      </a:r>
                      <a:endParaRPr sz="1200">
                        <a:latin typeface="DFKai-SB"/>
                        <a:cs typeface="DFKai-SB"/>
                      </a:endParaRPr>
                    </a:p>
                    <a:p>
                      <a:pPr algn="ctr">
                        <a:lnSpc>
                          <a:spcPct val="100000"/>
                        </a:lnSpc>
                        <a:spcBef>
                          <a:spcPts val="360"/>
                        </a:spcBef>
                      </a:pPr>
                      <a:r>
                        <a:rPr sz="1200" dirty="0">
                          <a:latin typeface="DFKai-SB"/>
                          <a:cs typeface="DFKai-SB"/>
                        </a:rPr>
                        <a:t>設計師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.編寫、更新</a:t>
                      </a:r>
                      <a:endParaRPr sz="1200">
                        <a:latin typeface="DFKai-SB"/>
                        <a:cs typeface="DFKai-SB"/>
                      </a:endParaRPr>
                    </a:p>
                    <a:p>
                      <a:pPr marL="66675" marR="19685">
                        <a:lnSpc>
                          <a:spcPct val="125000"/>
                        </a:lnSpc>
                      </a:pPr>
                      <a:r>
                        <a:rPr sz="1200" dirty="0">
                          <a:latin typeface="DFKai-SB"/>
                          <a:cs typeface="DFKai-SB"/>
                        </a:rPr>
                        <a:t>和維護電腦軟  </a:t>
                      </a:r>
                      <a:r>
                        <a:rPr sz="1200" spc="-65" dirty="0">
                          <a:latin typeface="DFKai-SB"/>
                          <a:cs typeface="DFKai-SB"/>
                        </a:rPr>
                        <a:t>體或程式，以處  </a:t>
                      </a:r>
                      <a:r>
                        <a:rPr sz="1200" dirty="0">
                          <a:latin typeface="DFKai-SB"/>
                          <a:cs typeface="DFKai-SB"/>
                        </a:rPr>
                        <a:t>理特定的工</a:t>
                      </a:r>
                      <a:r>
                        <a:rPr sz="1200" spc="-145" dirty="0">
                          <a:latin typeface="DFKai-SB"/>
                          <a:cs typeface="DFKai-SB"/>
                        </a:rPr>
                        <a:t>作</a:t>
                      </a:r>
                      <a:r>
                        <a:rPr sz="1200" dirty="0">
                          <a:latin typeface="DFKai-SB"/>
                          <a:cs typeface="DFKai-SB"/>
                        </a:rPr>
                        <a:t>。  2.進行系統分  析和程式編</a:t>
                      </a:r>
                      <a:r>
                        <a:rPr sz="1200" spc="-145" dirty="0">
                          <a:latin typeface="DFKai-SB"/>
                          <a:cs typeface="DFKai-SB"/>
                        </a:rPr>
                        <a:t>輯</a:t>
                      </a:r>
                      <a:r>
                        <a:rPr sz="1200" dirty="0">
                          <a:latin typeface="DFKai-SB"/>
                          <a:cs typeface="DFKai-SB"/>
                        </a:rPr>
                        <a:t>。</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訓練下屬程</a:t>
                      </a:r>
                      <a:endParaRPr sz="1200">
                        <a:latin typeface="DFKai-SB"/>
                        <a:cs typeface="DFKai-SB"/>
                      </a:endParaRPr>
                    </a:p>
                    <a:p>
                      <a:pPr marL="66675" marR="19685">
                        <a:lnSpc>
                          <a:spcPct val="125000"/>
                        </a:lnSpc>
                      </a:pPr>
                      <a:r>
                        <a:rPr sz="1200" dirty="0">
                          <a:latin typeface="DFKai-SB"/>
                          <a:cs typeface="DFKai-SB"/>
                        </a:rPr>
                        <a:t>式設計和編</a:t>
                      </a:r>
                      <a:r>
                        <a:rPr sz="1200" spc="-145" dirty="0">
                          <a:latin typeface="DFKai-SB"/>
                          <a:cs typeface="DFKai-SB"/>
                        </a:rPr>
                        <a:t>碼</a:t>
                      </a:r>
                      <a:r>
                        <a:rPr sz="1200" dirty="0">
                          <a:latin typeface="DFKai-SB"/>
                          <a:cs typeface="DFKai-SB"/>
                        </a:rPr>
                        <a:t>。  </a:t>
                      </a:r>
                      <a:r>
                        <a:rPr sz="1200" spc="-55" dirty="0">
                          <a:latin typeface="DFKai-SB"/>
                          <a:cs typeface="DFKai-SB"/>
                        </a:rPr>
                        <a:t>2.分配、協調和  </a:t>
                      </a:r>
                      <a:r>
                        <a:rPr sz="1200" dirty="0">
                          <a:latin typeface="DFKai-SB"/>
                          <a:cs typeface="DFKai-SB"/>
                        </a:rPr>
                        <a:t>審視工作及活  動人員。</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292100" indent="-228600">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試行程式和</a:t>
                      </a:r>
                      <a:endParaRPr sz="1200">
                        <a:latin typeface="DFKai-SB"/>
                        <a:cs typeface="DFKai-SB"/>
                      </a:endParaRPr>
                    </a:p>
                    <a:p>
                      <a:pPr marL="292100" marR="80645" algn="just">
                        <a:lnSpc>
                          <a:spcPct val="125000"/>
                        </a:lnSpc>
                      </a:pPr>
                      <a:r>
                        <a:rPr sz="1200" dirty="0">
                          <a:latin typeface="DFKai-SB"/>
                          <a:cs typeface="DFKai-SB"/>
                        </a:rPr>
                        <a:t>軟體運作，  以確保會產  生預期的資  訊和正確的  指示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spc="-55" dirty="0">
                          <a:latin typeface="DFKai-SB"/>
                          <a:cs typeface="DFKai-SB"/>
                        </a:rPr>
                        <a:t>1.分配、協調和</a:t>
                      </a:r>
                      <a:endParaRPr sz="1200">
                        <a:latin typeface="DFKai-SB"/>
                        <a:cs typeface="DFKai-SB"/>
                      </a:endParaRPr>
                    </a:p>
                    <a:p>
                      <a:pPr marL="63500" marR="156845">
                        <a:lnSpc>
                          <a:spcPct val="125000"/>
                        </a:lnSpc>
                      </a:pPr>
                      <a:r>
                        <a:rPr sz="1200" dirty="0">
                          <a:latin typeface="DFKai-SB"/>
                          <a:cs typeface="DFKai-SB"/>
                        </a:rPr>
                        <a:t>審視工作及活  動人員。</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tcPr>
                </a:tc>
              </a:tr>
              <a:tr h="2066544">
                <a:tc>
                  <a:txBody>
                    <a:bodyPr/>
                    <a:lstStyle/>
                    <a:p>
                      <a:pPr algn="ctr">
                        <a:lnSpc>
                          <a:spcPct val="100000"/>
                        </a:lnSpc>
                        <a:spcBef>
                          <a:spcPts val="70"/>
                        </a:spcBef>
                      </a:pPr>
                      <a:r>
                        <a:rPr sz="1200" dirty="0">
                          <a:latin typeface="DFKai-SB"/>
                          <a:cs typeface="DFKai-SB"/>
                        </a:rPr>
                        <a:t>管理分析</a:t>
                      </a:r>
                      <a:endParaRPr sz="1200">
                        <a:latin typeface="DFKai-SB"/>
                        <a:cs typeface="DFKai-SB"/>
                      </a:endParaRPr>
                    </a:p>
                    <a:p>
                      <a:pPr algn="ctr">
                        <a:lnSpc>
                          <a:spcPct val="100000"/>
                        </a:lnSpc>
                        <a:spcBef>
                          <a:spcPts val="360"/>
                        </a:spcBef>
                      </a:pPr>
                      <a:r>
                        <a:rPr sz="1200" dirty="0">
                          <a:latin typeface="DFKai-SB"/>
                          <a:cs typeface="DFKai-SB"/>
                        </a:rPr>
                        <a:t>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6675">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收集並組織</a:t>
                      </a:r>
                      <a:endParaRPr sz="1200">
                        <a:latin typeface="DFKai-SB"/>
                        <a:cs typeface="DFKai-SB"/>
                      </a:endParaRPr>
                    </a:p>
                    <a:p>
                      <a:pPr marL="66675" marR="77470">
                        <a:lnSpc>
                          <a:spcPct val="125000"/>
                        </a:lnSpc>
                      </a:pPr>
                      <a:r>
                        <a:rPr sz="1200" dirty="0">
                          <a:latin typeface="DFKai-SB"/>
                          <a:cs typeface="DFKai-SB"/>
                        </a:rPr>
                        <a:t>或程序的資訊  2.</a:t>
                      </a:r>
                      <a:r>
                        <a:rPr sz="1200" spc="-100" dirty="0">
                          <a:latin typeface="DFKai-SB"/>
                          <a:cs typeface="DFKai-SB"/>
                        </a:rPr>
                        <a:t> </a:t>
                      </a:r>
                      <a:r>
                        <a:rPr sz="1200" dirty="0">
                          <a:latin typeface="DFKai-SB"/>
                          <a:cs typeface="DFKai-SB"/>
                        </a:rPr>
                        <a:t>分析收集來  的資訊並制定  行動的解決方  案或替代方法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c>
                  <a:txBody>
                    <a:bodyPr/>
                    <a:lstStyle/>
                    <a:p>
                      <a:pPr marL="295275" indent="-228600">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與相關人員</a:t>
                      </a:r>
                      <a:endParaRPr sz="1200">
                        <a:latin typeface="DFKai-SB"/>
                        <a:cs typeface="DFKai-SB"/>
                      </a:endParaRPr>
                    </a:p>
                    <a:p>
                      <a:pPr marL="295275" marR="77470" algn="just">
                        <a:lnSpc>
                          <a:spcPct val="125000"/>
                        </a:lnSpc>
                      </a:pPr>
                      <a:r>
                        <a:rPr sz="1200" dirty="0">
                          <a:latin typeface="DFKai-SB"/>
                          <a:cs typeface="DFKai-SB"/>
                        </a:rPr>
                        <a:t>協商以確定  新實施的系  統和程序是  否順利運作</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1.</a:t>
                      </a:r>
                      <a:r>
                        <a:rPr sz="1200" spc="-100" dirty="0">
                          <a:latin typeface="DFKai-SB"/>
                          <a:cs typeface="DFKai-SB"/>
                        </a:rPr>
                        <a:t> </a:t>
                      </a:r>
                      <a:r>
                        <a:rPr sz="1200" dirty="0">
                          <a:latin typeface="DFKai-SB"/>
                          <a:cs typeface="DFKai-SB"/>
                        </a:rPr>
                        <a:t>收集並組織</a:t>
                      </a:r>
                      <a:endParaRPr sz="1200">
                        <a:latin typeface="DFKai-SB"/>
                        <a:cs typeface="DFKai-SB"/>
                      </a:endParaRPr>
                    </a:p>
                    <a:p>
                      <a:pPr marL="63500" marR="80645">
                        <a:lnSpc>
                          <a:spcPct val="125000"/>
                        </a:lnSpc>
                      </a:pPr>
                      <a:r>
                        <a:rPr sz="1200" dirty="0">
                          <a:latin typeface="DFKai-SB"/>
                          <a:cs typeface="DFKai-SB"/>
                        </a:rPr>
                        <a:t>或程序的資訊  2.</a:t>
                      </a:r>
                      <a:r>
                        <a:rPr sz="1200" spc="-100" dirty="0">
                          <a:latin typeface="DFKai-SB"/>
                          <a:cs typeface="DFKai-SB"/>
                        </a:rPr>
                        <a:t> </a:t>
                      </a:r>
                      <a:r>
                        <a:rPr sz="1200" dirty="0">
                          <a:latin typeface="DFKai-SB"/>
                          <a:cs typeface="DFKai-SB"/>
                        </a:rPr>
                        <a:t>分析收集來  的資訊並制定  行動的解決方  案或替代方法</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tcPr>
                </a:tc>
                <a:tc>
                  <a:txBody>
                    <a:bodyPr/>
                    <a:lstStyle/>
                    <a:p>
                      <a:pPr marL="63500">
                        <a:lnSpc>
                          <a:spcPct val="100000"/>
                        </a:lnSpc>
                        <a:spcBef>
                          <a:spcPts val="70"/>
                        </a:spcBef>
                      </a:pPr>
                      <a:r>
                        <a:rPr sz="1200" dirty="0">
                          <a:latin typeface="DFKai-SB"/>
                          <a:cs typeface="DFKai-SB"/>
                        </a:rPr>
                        <a:t>1.訪談員工並</a:t>
                      </a:r>
                      <a:endParaRPr sz="1200">
                        <a:latin typeface="DFKai-SB"/>
                        <a:cs typeface="DFKai-SB"/>
                      </a:endParaRPr>
                    </a:p>
                    <a:p>
                      <a:pPr marL="63500" marR="59055">
                        <a:lnSpc>
                          <a:spcPct val="125000"/>
                        </a:lnSpc>
                      </a:pPr>
                      <a:r>
                        <a:rPr sz="1200" dirty="0">
                          <a:latin typeface="DFKai-SB"/>
                          <a:cs typeface="DFKai-SB"/>
                        </a:rPr>
                        <a:t>進行現場勘查  以確定單位的  職能、工作表  現、和使用方  </a:t>
                      </a:r>
                      <a:r>
                        <a:rPr sz="1200" spc="-220" dirty="0">
                          <a:latin typeface="DFKai-SB"/>
                          <a:cs typeface="DFKai-SB"/>
                        </a:rPr>
                        <a:t>法、</a:t>
                      </a:r>
                      <a:r>
                        <a:rPr sz="1200" dirty="0">
                          <a:latin typeface="DFKai-SB"/>
                          <a:cs typeface="DFKai-SB"/>
                        </a:rPr>
                        <a:t>設備和人員</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35270" cy="8160824"/>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4</a:t>
            </a:r>
            <a:r>
              <a:rPr sz="1400" b="1" spc="-390" dirty="0">
                <a:latin typeface="DFKai-SB"/>
                <a:cs typeface="DFKai-SB"/>
              </a:rPr>
              <a:t> </a:t>
            </a:r>
            <a:r>
              <a:rPr sz="1400" b="1" spc="-5" dirty="0">
                <a:latin typeface="DFKai-SB"/>
                <a:cs typeface="DFKai-SB"/>
              </a:rPr>
              <a:t>附件三</a:t>
            </a:r>
            <a:endParaRPr sz="1400" dirty="0">
              <a:latin typeface="DFKai-SB"/>
              <a:cs typeface="DFKai-SB"/>
            </a:endParaRPr>
          </a:p>
          <a:p>
            <a:pPr>
              <a:lnSpc>
                <a:spcPct val="100000"/>
              </a:lnSpc>
              <a:spcBef>
                <a:spcPts val="20"/>
              </a:spcBef>
            </a:pPr>
            <a:endParaRPr sz="1650" dirty="0">
              <a:latin typeface="Times New Roman"/>
              <a:cs typeface="Times New Roman"/>
            </a:endParaRPr>
          </a:p>
          <a:p>
            <a:pPr marR="28575" algn="ctr">
              <a:lnSpc>
                <a:spcPct val="100000"/>
              </a:lnSpc>
            </a:pPr>
            <a:r>
              <a:rPr sz="1400" b="1" spc="-5" dirty="0">
                <a:latin typeface="DFKai-SB"/>
                <a:cs typeface="DFKai-SB"/>
              </a:rPr>
              <a:t>林國基小故事</a:t>
            </a:r>
            <a:endParaRPr sz="1400" dirty="0">
              <a:latin typeface="DFKai-SB"/>
              <a:cs typeface="DFKai-SB"/>
            </a:endParaRPr>
          </a:p>
          <a:p>
            <a:pPr marL="12700" marR="35560" indent="304800" algn="just">
              <a:lnSpc>
                <a:spcPct val="125000"/>
              </a:lnSpc>
              <a:spcBef>
                <a:spcPts val="825"/>
              </a:spcBef>
            </a:pPr>
            <a:r>
              <a:rPr sz="1200" dirty="0">
                <a:latin typeface="DFKai-SB"/>
                <a:cs typeface="DFKai-SB"/>
              </a:rPr>
              <a:t>林國</a:t>
            </a:r>
            <a:r>
              <a:rPr sz="1200" spc="-120" dirty="0">
                <a:latin typeface="DFKai-SB"/>
                <a:cs typeface="DFKai-SB"/>
              </a:rPr>
              <a:t>基，</a:t>
            </a:r>
            <a:r>
              <a:rPr sz="1200" dirty="0">
                <a:latin typeface="DFKai-SB"/>
                <a:cs typeface="DFKai-SB"/>
              </a:rPr>
              <a:t>畢業於英國伯明翰中央大學藝術與設計學院服裝設計</a:t>
            </a:r>
            <a:r>
              <a:rPr sz="1200" spc="-120" dirty="0">
                <a:latin typeface="DFKai-SB"/>
                <a:cs typeface="DFKai-SB"/>
              </a:rPr>
              <a:t>系，</a:t>
            </a:r>
            <a:r>
              <a:rPr sz="1200" dirty="0" smtClean="0">
                <a:latin typeface="DFKai-SB"/>
                <a:cs typeface="DFKai-SB"/>
              </a:rPr>
              <a:t>他擅於將東方元素融入西方時尚線</a:t>
            </a:r>
            <a:r>
              <a:rPr sz="1200" spc="-120" dirty="0" smtClean="0">
                <a:latin typeface="DFKai-SB"/>
                <a:cs typeface="DFKai-SB"/>
              </a:rPr>
              <a:t>條</a:t>
            </a:r>
            <a:r>
              <a:rPr sz="1200" spc="-120" dirty="0">
                <a:latin typeface="DFKai-SB"/>
                <a:cs typeface="DFKai-SB"/>
              </a:rPr>
              <a:t>，</a:t>
            </a:r>
            <a:r>
              <a:rPr sz="1200" dirty="0">
                <a:latin typeface="DFKai-SB"/>
                <a:cs typeface="DFKai-SB"/>
              </a:rPr>
              <a:t>國際時尚趨勢和台灣鄉土古樸氣</a:t>
            </a:r>
            <a:r>
              <a:rPr sz="1200" spc="-120" dirty="0">
                <a:latin typeface="DFKai-SB"/>
                <a:cs typeface="DFKai-SB"/>
              </a:rPr>
              <a:t>質，</a:t>
            </a:r>
            <a:r>
              <a:rPr sz="1200" dirty="0" smtClean="0">
                <a:latin typeface="DFKai-SB"/>
                <a:cs typeface="DFKai-SB"/>
              </a:rPr>
              <a:t>同時在他的設</a:t>
            </a:r>
            <a:r>
              <a:rPr sz="1200" spc="15" dirty="0" smtClean="0">
                <a:latin typeface="DFKai-SB"/>
                <a:cs typeface="DFKai-SB"/>
              </a:rPr>
              <a:t>計基因中不斷湧現</a:t>
            </a:r>
            <a:r>
              <a:rPr sz="1200" spc="15" dirty="0">
                <a:latin typeface="DFKai-SB"/>
                <a:cs typeface="DFKai-SB"/>
              </a:rPr>
              <a:t>，成為台灣服裝界的一個耀眼新品牌。</a:t>
            </a:r>
            <a:r>
              <a:rPr sz="1200" spc="15" dirty="0" smtClean="0">
                <a:latin typeface="DFKai-SB"/>
                <a:cs typeface="DFKai-SB"/>
              </a:rPr>
              <a:t>因爲致力於將客家文</a:t>
            </a:r>
            <a:r>
              <a:rPr sz="1200" dirty="0" smtClean="0">
                <a:latin typeface="DFKai-SB"/>
                <a:cs typeface="DFKai-SB"/>
              </a:rPr>
              <a:t>化</a:t>
            </a:r>
            <a:r>
              <a:rPr sz="1200" dirty="0">
                <a:latin typeface="DFKai-SB"/>
                <a:cs typeface="DFKai-SB"/>
              </a:rPr>
              <a:t>、漢字等中國傳統文化元素融入到時尚服裝中，而被服裝界所推崇。</a:t>
            </a:r>
          </a:p>
          <a:p>
            <a:pPr marL="12700" marR="38100" indent="304800" algn="just">
              <a:lnSpc>
                <a:spcPct val="125000"/>
              </a:lnSpc>
            </a:pPr>
            <a:r>
              <a:rPr sz="1200" dirty="0">
                <a:latin typeface="DFKai-SB"/>
                <a:cs typeface="DFKai-SB"/>
              </a:rPr>
              <a:t>“有人拍</a:t>
            </a:r>
            <a:r>
              <a:rPr sz="1200" spc="-75" dirty="0">
                <a:latin typeface="DFKai-SB"/>
                <a:cs typeface="DFKai-SB"/>
              </a:rPr>
              <a:t>照，</a:t>
            </a:r>
            <a:r>
              <a:rPr sz="1200" dirty="0">
                <a:latin typeface="DFKai-SB"/>
                <a:cs typeface="DFKai-SB"/>
              </a:rPr>
              <a:t>有人在樹上刻</a:t>
            </a:r>
            <a:r>
              <a:rPr sz="1200" spc="-75" dirty="0">
                <a:latin typeface="DFKai-SB"/>
                <a:cs typeface="DFKai-SB"/>
              </a:rPr>
              <a:t>字，</a:t>
            </a:r>
            <a:r>
              <a:rPr sz="1200" dirty="0">
                <a:latin typeface="DFKai-SB"/>
                <a:cs typeface="DFKai-SB"/>
              </a:rPr>
              <a:t>我的方法是</a:t>
            </a:r>
            <a:r>
              <a:rPr sz="1200" spc="-25" dirty="0">
                <a:latin typeface="DFKai-SB"/>
                <a:cs typeface="DFKai-SB"/>
              </a:rPr>
              <a:t>買</a:t>
            </a:r>
            <a:r>
              <a:rPr sz="1200" dirty="0">
                <a:latin typeface="DFKai-SB"/>
                <a:cs typeface="DFKai-SB"/>
              </a:rPr>
              <a:t>個娃</a:t>
            </a:r>
            <a:r>
              <a:rPr sz="1200" spc="-75" dirty="0">
                <a:latin typeface="DFKai-SB"/>
                <a:cs typeface="DFKai-SB"/>
              </a:rPr>
              <a:t>娃，</a:t>
            </a:r>
            <a:r>
              <a:rPr sz="1200" dirty="0" smtClean="0">
                <a:latin typeface="DFKai-SB"/>
                <a:cs typeface="DFKai-SB"/>
              </a:rPr>
              <a:t>讓每段旅行的記憶永</a:t>
            </a:r>
            <a:r>
              <a:rPr sz="1200" spc="-15" dirty="0" smtClean="0">
                <a:latin typeface="DFKai-SB"/>
                <a:cs typeface="DFKai-SB"/>
              </a:rPr>
              <a:t>遠陪着我</a:t>
            </a:r>
            <a:r>
              <a:rPr sz="1200" spc="-15" dirty="0">
                <a:latin typeface="DFKai-SB"/>
                <a:cs typeface="DFKai-SB"/>
              </a:rPr>
              <a:t>。”林國基以擁有超過1200</a:t>
            </a:r>
            <a:r>
              <a:rPr sz="1200" spc="-15" dirty="0" smtClean="0">
                <a:latin typeface="DFKai-SB"/>
                <a:cs typeface="DFKai-SB"/>
              </a:rPr>
              <a:t>個芭比娃娃而成爲台灣出名的古董芭比娃娃</a:t>
            </a:r>
            <a:r>
              <a:rPr sz="1200" dirty="0" smtClean="0">
                <a:latin typeface="DFKai-SB"/>
                <a:cs typeface="DFKai-SB"/>
              </a:rPr>
              <a:t>收藏</a:t>
            </a:r>
            <a:r>
              <a:rPr sz="1200" spc="-50" dirty="0" smtClean="0">
                <a:latin typeface="DFKai-SB"/>
                <a:cs typeface="DFKai-SB"/>
              </a:rPr>
              <a:t>家</a:t>
            </a:r>
            <a:r>
              <a:rPr sz="1200" spc="-50" dirty="0">
                <a:latin typeface="DFKai-SB"/>
                <a:cs typeface="DFKai-SB"/>
              </a:rPr>
              <a:t>。</a:t>
            </a:r>
            <a:r>
              <a:rPr sz="1200" dirty="0">
                <a:latin typeface="DFKai-SB"/>
                <a:cs typeface="DFKai-SB"/>
              </a:rPr>
              <a:t>他</a:t>
            </a:r>
            <a:r>
              <a:rPr sz="1200" spc="-75" dirty="0">
                <a:latin typeface="DFKai-SB"/>
                <a:cs typeface="DFKai-SB"/>
              </a:rPr>
              <a:t>說</a:t>
            </a:r>
            <a:r>
              <a:rPr sz="1200" spc="-50" dirty="0">
                <a:latin typeface="DFKai-SB"/>
                <a:cs typeface="DFKai-SB"/>
              </a:rPr>
              <a:t>，</a:t>
            </a:r>
            <a:r>
              <a:rPr sz="1200" dirty="0">
                <a:latin typeface="DFKai-SB"/>
                <a:cs typeface="DFKai-SB"/>
              </a:rPr>
              <a:t>每次服裝發布會的構</a:t>
            </a:r>
            <a:r>
              <a:rPr sz="1200" spc="-75" dirty="0">
                <a:latin typeface="DFKai-SB"/>
                <a:cs typeface="DFKai-SB"/>
              </a:rPr>
              <a:t>思</a:t>
            </a:r>
            <a:r>
              <a:rPr sz="1200" spc="-50" dirty="0">
                <a:latin typeface="DFKai-SB"/>
                <a:cs typeface="DFKai-SB"/>
              </a:rPr>
              <a:t>，</a:t>
            </a:r>
            <a:r>
              <a:rPr sz="1200" dirty="0">
                <a:latin typeface="DFKai-SB"/>
                <a:cs typeface="DFKai-SB"/>
              </a:rPr>
              <a:t>都</a:t>
            </a:r>
            <a:r>
              <a:rPr sz="1200" spc="-25" dirty="0">
                <a:latin typeface="DFKai-SB"/>
                <a:cs typeface="DFKai-SB"/>
              </a:rPr>
              <a:t>會</a:t>
            </a:r>
            <a:r>
              <a:rPr sz="1200" dirty="0">
                <a:latin typeface="DFKai-SB"/>
                <a:cs typeface="DFKai-SB"/>
              </a:rPr>
              <a:t>從娃娃的造型中汲取靈</a:t>
            </a:r>
            <a:r>
              <a:rPr sz="1200" spc="-50" dirty="0">
                <a:latin typeface="DFKai-SB"/>
                <a:cs typeface="DFKai-SB"/>
              </a:rPr>
              <a:t>感，</a:t>
            </a:r>
            <a:r>
              <a:rPr sz="1200" dirty="0">
                <a:latin typeface="DFKai-SB"/>
                <a:cs typeface="DFKai-SB"/>
              </a:rPr>
              <a:t>還會把  芭比展示在會場，吸引觀眾的注意。</a:t>
            </a:r>
          </a:p>
          <a:p>
            <a:pPr marL="12700" marR="5080" indent="304800" algn="just">
              <a:lnSpc>
                <a:spcPct val="125000"/>
              </a:lnSpc>
            </a:pPr>
            <a:r>
              <a:rPr sz="1200" spc="-15" dirty="0">
                <a:latin typeface="DFKai-SB"/>
                <a:cs typeface="DFKai-SB"/>
              </a:rPr>
              <a:t>林國基在26歲那年才終於踏出人生轉折最重要的第一步。他在高職時念機械  科，畢業後工廠當車床工。但是他從小就對美的東西感興趣，後來利用晚上下班  </a:t>
            </a:r>
            <a:r>
              <a:rPr sz="1200" spc="-10" dirty="0">
                <a:latin typeface="DFKai-SB"/>
                <a:cs typeface="DFKai-SB"/>
              </a:rPr>
              <a:t>後到「蕭本龍流行學苑」進修，研習包括布料認識、縫紉、色彩學、設計實務、  </a:t>
            </a:r>
            <a:r>
              <a:rPr sz="1200" dirty="0">
                <a:latin typeface="DFKai-SB"/>
                <a:cs typeface="DFKai-SB"/>
              </a:rPr>
              <a:t>服裝史、打版、立體裁剪、服裝畫技法、櫥窗設計等課程。</a:t>
            </a:r>
          </a:p>
          <a:p>
            <a:pPr marL="12700" marR="41275" indent="304800" algn="just">
              <a:lnSpc>
                <a:spcPct val="125000"/>
              </a:lnSpc>
            </a:pPr>
            <a:r>
              <a:rPr sz="1200" dirty="0">
                <a:latin typeface="DFKai-SB"/>
                <a:cs typeface="DFKai-SB"/>
              </a:rPr>
              <a:t>一上手就知道自</a:t>
            </a:r>
            <a:r>
              <a:rPr sz="1200" spc="-170" dirty="0">
                <a:latin typeface="DFKai-SB"/>
                <a:cs typeface="DFKai-SB"/>
              </a:rPr>
              <a:t>己</a:t>
            </a:r>
            <a:r>
              <a:rPr sz="1200" dirty="0">
                <a:latin typeface="DFKai-SB"/>
                <a:cs typeface="DFKai-SB"/>
              </a:rPr>
              <a:t>「找對路</a:t>
            </a:r>
            <a:r>
              <a:rPr sz="1200" spc="-170" dirty="0">
                <a:latin typeface="DFKai-SB"/>
                <a:cs typeface="DFKai-SB"/>
              </a:rPr>
              <a:t>」</a:t>
            </a:r>
            <a:r>
              <a:rPr sz="1200" dirty="0">
                <a:latin typeface="DFKai-SB"/>
                <a:cs typeface="DFKai-SB"/>
              </a:rPr>
              <a:t>的林國</a:t>
            </a:r>
            <a:r>
              <a:rPr sz="1200" spc="-75" dirty="0">
                <a:latin typeface="DFKai-SB"/>
                <a:cs typeface="DFKai-SB"/>
              </a:rPr>
              <a:t>基，</a:t>
            </a:r>
            <a:r>
              <a:rPr sz="1200" dirty="0" smtClean="0">
                <a:latin typeface="DFKai-SB"/>
                <a:cs typeface="DFKai-SB"/>
              </a:rPr>
              <a:t>半年後就辭掉車床工作專心投入服裝設</a:t>
            </a:r>
            <a:r>
              <a:rPr sz="1200" spc="-50" dirty="0" smtClean="0">
                <a:latin typeface="DFKai-SB"/>
                <a:cs typeface="DFKai-SB"/>
              </a:rPr>
              <a:t>計</a:t>
            </a:r>
            <a:r>
              <a:rPr sz="1200" spc="-50" dirty="0">
                <a:latin typeface="DFKai-SB"/>
                <a:cs typeface="DFKai-SB"/>
              </a:rPr>
              <a:t>，</a:t>
            </a:r>
            <a:r>
              <a:rPr sz="1200" dirty="0">
                <a:latin typeface="DFKai-SB"/>
                <a:cs typeface="DFKai-SB"/>
              </a:rPr>
              <a:t>第二</a:t>
            </a:r>
            <a:r>
              <a:rPr sz="1200" spc="-100" dirty="0">
                <a:latin typeface="DFKai-SB"/>
                <a:cs typeface="DFKai-SB"/>
              </a:rPr>
              <a:t>年</a:t>
            </a:r>
            <a:r>
              <a:rPr sz="1200" dirty="0">
                <a:latin typeface="DFKai-SB"/>
                <a:cs typeface="DFKai-SB"/>
              </a:rPr>
              <a:t>（1989</a:t>
            </a:r>
            <a:r>
              <a:rPr sz="1200" spc="-100" dirty="0">
                <a:latin typeface="DFKai-SB"/>
                <a:cs typeface="DFKai-SB"/>
              </a:rPr>
              <a:t>）</a:t>
            </a:r>
            <a:r>
              <a:rPr sz="1200" dirty="0">
                <a:latin typeface="DFKai-SB"/>
                <a:cs typeface="DFKai-SB"/>
              </a:rPr>
              <a:t>參加服裝設計比</a:t>
            </a:r>
            <a:r>
              <a:rPr sz="1200" spc="-50" dirty="0">
                <a:latin typeface="DFKai-SB"/>
                <a:cs typeface="DFKai-SB"/>
              </a:rPr>
              <a:t>賽，</a:t>
            </a:r>
            <a:r>
              <a:rPr sz="1200" dirty="0">
                <a:latin typeface="DFKai-SB"/>
                <a:cs typeface="DFKai-SB"/>
              </a:rPr>
              <a:t>優異成績引起服裝公司注</a:t>
            </a:r>
            <a:r>
              <a:rPr sz="1200" spc="-50" dirty="0">
                <a:latin typeface="DFKai-SB"/>
                <a:cs typeface="DFKai-SB"/>
              </a:rPr>
              <a:t>意，</a:t>
            </a:r>
            <a:r>
              <a:rPr sz="1200" dirty="0">
                <a:latin typeface="DFKai-SB"/>
                <a:cs typeface="DFKai-SB"/>
              </a:rPr>
              <a:t>延聘  他當設計師，正式跨足時裝界。</a:t>
            </a:r>
          </a:p>
          <a:p>
            <a:pPr marL="12700" marR="41275" indent="304800" algn="just">
              <a:lnSpc>
                <a:spcPct val="125000"/>
              </a:lnSpc>
            </a:pPr>
            <a:r>
              <a:rPr sz="1200" dirty="0">
                <a:latin typeface="DFKai-SB"/>
                <a:cs typeface="DFKai-SB"/>
              </a:rPr>
              <a:t>一步一腳印，始終認真看待自己的「對的路」。2006年創立自我品牌“TAO  </a:t>
            </a:r>
            <a:r>
              <a:rPr sz="1200" spc="-15" dirty="0">
                <a:latin typeface="DFKai-SB"/>
                <a:cs typeface="DFKai-SB"/>
              </a:rPr>
              <a:t>COLLECTION道時尚”的林國基坦陳：“流行設計這個行業很辛苦，但能將興趣和  </a:t>
            </a:r>
            <a:r>
              <a:rPr sz="1200" dirty="0">
                <a:latin typeface="DFKai-SB"/>
                <a:cs typeface="DFKai-SB"/>
              </a:rPr>
              <a:t>工作結合，是人生最美滿的事，我的設計生涯會一直做到創意枯竭爲止。”</a:t>
            </a:r>
          </a:p>
          <a:p>
            <a:pPr marL="12700" marR="38100" indent="304800" algn="just">
              <a:lnSpc>
                <a:spcPct val="125000"/>
              </a:lnSpc>
            </a:pPr>
            <a:r>
              <a:rPr sz="1200" dirty="0">
                <a:latin typeface="DFKai-SB"/>
                <a:cs typeface="DFKai-SB"/>
              </a:rPr>
              <a:t>在林國基身</a:t>
            </a:r>
            <a:r>
              <a:rPr sz="1200" spc="-75" dirty="0">
                <a:latin typeface="DFKai-SB"/>
                <a:cs typeface="DFKai-SB"/>
              </a:rPr>
              <a:t>上，</a:t>
            </a:r>
            <a:r>
              <a:rPr sz="1200" dirty="0">
                <a:latin typeface="DFKai-SB"/>
                <a:cs typeface="DFKai-SB"/>
              </a:rPr>
              <a:t>國際</a:t>
            </a:r>
            <a:r>
              <a:rPr sz="1200" spc="-75" dirty="0">
                <a:latin typeface="DFKai-SB"/>
                <a:cs typeface="DFKai-SB"/>
              </a:rPr>
              <a:t>的、</a:t>
            </a:r>
            <a:r>
              <a:rPr sz="1200" dirty="0">
                <a:latin typeface="DFKai-SB"/>
                <a:cs typeface="DFKai-SB"/>
              </a:rPr>
              <a:t>流行的時尚敏感度</a:t>
            </a:r>
            <a:r>
              <a:rPr sz="1200" spc="-25" dirty="0">
                <a:latin typeface="DFKai-SB"/>
                <a:cs typeface="DFKai-SB"/>
              </a:rPr>
              <a:t>和</a:t>
            </a:r>
            <a:r>
              <a:rPr sz="1200" dirty="0">
                <a:latin typeface="DFKai-SB"/>
                <a:cs typeface="DFKai-SB"/>
              </a:rPr>
              <a:t>台灣鄉土氣質同時具</a:t>
            </a:r>
            <a:r>
              <a:rPr sz="1200" spc="-75" dirty="0">
                <a:latin typeface="DFKai-SB"/>
                <a:cs typeface="DFKai-SB"/>
              </a:rPr>
              <a:t>備。</a:t>
            </a:r>
            <a:r>
              <a:rPr sz="1200" dirty="0" smtClean="0">
                <a:latin typeface="DFKai-SB"/>
                <a:cs typeface="DFKai-SB"/>
              </a:rPr>
              <a:t>這直接來自於他的人生經</a:t>
            </a:r>
            <a:r>
              <a:rPr sz="1200" spc="-75" dirty="0" smtClean="0">
                <a:latin typeface="DFKai-SB"/>
                <a:cs typeface="DFKai-SB"/>
              </a:rPr>
              <a:t>歷</a:t>
            </a:r>
            <a:r>
              <a:rPr sz="1200" spc="-75" dirty="0">
                <a:latin typeface="DFKai-SB"/>
                <a:cs typeface="DFKai-SB"/>
              </a:rPr>
              <a:t>。</a:t>
            </a:r>
            <a:r>
              <a:rPr sz="1200" dirty="0">
                <a:latin typeface="DFKai-SB"/>
                <a:cs typeface="DFKai-SB"/>
              </a:rPr>
              <a:t>在時裝設計行</a:t>
            </a:r>
            <a:r>
              <a:rPr sz="1200" spc="-75" dirty="0">
                <a:latin typeface="DFKai-SB"/>
                <a:cs typeface="DFKai-SB"/>
              </a:rPr>
              <a:t>業，</a:t>
            </a:r>
            <a:r>
              <a:rPr sz="1200" spc="-25" dirty="0">
                <a:latin typeface="DFKai-SB"/>
                <a:cs typeface="DFKai-SB"/>
              </a:rPr>
              <a:t>林</a:t>
            </a:r>
            <a:r>
              <a:rPr sz="1200" dirty="0">
                <a:latin typeface="DFKai-SB"/>
                <a:cs typeface="DFKai-SB"/>
              </a:rPr>
              <a:t>國基是大器晚成型的人</a:t>
            </a:r>
            <a:r>
              <a:rPr sz="1200" spc="-75" dirty="0">
                <a:latin typeface="DFKai-SB"/>
                <a:cs typeface="DFKai-SB"/>
              </a:rPr>
              <a:t>物，</a:t>
            </a:r>
            <a:r>
              <a:rPr sz="1200" dirty="0" smtClean="0">
                <a:latin typeface="DFKai-SB"/>
                <a:cs typeface="DFKai-SB"/>
              </a:rPr>
              <a:t>卻也是顆在服飾設計界閃爍的星星</a:t>
            </a:r>
            <a:r>
              <a:rPr sz="1200" dirty="0">
                <a:latin typeface="DFKai-SB"/>
                <a:cs typeface="DFKai-SB"/>
              </a:rPr>
              <a:t>。</a:t>
            </a:r>
          </a:p>
          <a:p>
            <a:pPr marL="12700" marR="38100" indent="304800" algn="just">
              <a:lnSpc>
                <a:spcPct val="125000"/>
              </a:lnSpc>
            </a:pPr>
            <a:r>
              <a:rPr sz="1200" dirty="0">
                <a:latin typeface="DFKai-SB"/>
                <a:cs typeface="DFKai-SB"/>
              </a:rPr>
              <a:t>林國基企圖打破服裝的沈</a:t>
            </a:r>
            <a:r>
              <a:rPr sz="1200" spc="-75" dirty="0">
                <a:latin typeface="DFKai-SB"/>
                <a:cs typeface="DFKai-SB"/>
              </a:rPr>
              <a:t>悶、</a:t>
            </a:r>
            <a:r>
              <a:rPr sz="1200" dirty="0">
                <a:latin typeface="DFKai-SB"/>
                <a:cs typeface="DFKai-SB"/>
              </a:rPr>
              <a:t>無趣印</a:t>
            </a:r>
            <a:r>
              <a:rPr sz="1200" spc="-75" dirty="0">
                <a:latin typeface="DFKai-SB"/>
                <a:cs typeface="DFKai-SB"/>
              </a:rPr>
              <a:t>象，</a:t>
            </a:r>
            <a:r>
              <a:rPr sz="1200" dirty="0">
                <a:latin typeface="DFKai-SB"/>
                <a:cs typeface="DFKai-SB"/>
              </a:rPr>
              <a:t>讓</a:t>
            </a:r>
            <a:r>
              <a:rPr sz="1200" spc="-25" dirty="0">
                <a:latin typeface="DFKai-SB"/>
                <a:cs typeface="DFKai-SB"/>
              </a:rPr>
              <a:t>穿</a:t>
            </a:r>
            <a:r>
              <a:rPr sz="1200" dirty="0">
                <a:latin typeface="DFKai-SB"/>
                <a:cs typeface="DFKai-SB"/>
              </a:rPr>
              <a:t>衣服就像賞花那</a:t>
            </a:r>
            <a:r>
              <a:rPr sz="1200" spc="-75" dirty="0">
                <a:latin typeface="DFKai-SB"/>
                <a:cs typeface="DFKai-SB"/>
              </a:rPr>
              <a:t>樣，</a:t>
            </a:r>
            <a:r>
              <a:rPr sz="1200" dirty="0" smtClean="0">
                <a:latin typeface="DFKai-SB"/>
                <a:cs typeface="DFKai-SB"/>
              </a:rPr>
              <a:t>變成一件賞心悅目的</a:t>
            </a:r>
            <a:r>
              <a:rPr sz="1200" spc="-75" dirty="0" smtClean="0">
                <a:latin typeface="DFKai-SB"/>
                <a:cs typeface="DFKai-SB"/>
              </a:rPr>
              <a:t>事</a:t>
            </a:r>
            <a:r>
              <a:rPr sz="1200" spc="-75" dirty="0">
                <a:latin typeface="DFKai-SB"/>
                <a:cs typeface="DFKai-SB"/>
              </a:rPr>
              <a:t>。</a:t>
            </a:r>
            <a:r>
              <a:rPr sz="1200" dirty="0">
                <a:latin typeface="DFKai-SB"/>
                <a:cs typeface="DFKai-SB"/>
              </a:rPr>
              <a:t>他對於設計的熱</a:t>
            </a:r>
            <a:r>
              <a:rPr sz="1200" spc="-75" dirty="0">
                <a:latin typeface="DFKai-SB"/>
                <a:cs typeface="DFKai-SB"/>
              </a:rPr>
              <a:t>情，</a:t>
            </a:r>
            <a:r>
              <a:rPr sz="1200" dirty="0">
                <a:latin typeface="DFKai-SB"/>
                <a:cs typeface="DFKai-SB"/>
              </a:rPr>
              <a:t>以及反</a:t>
            </a:r>
            <a:r>
              <a:rPr sz="1200" spc="-25" dirty="0">
                <a:latin typeface="DFKai-SB"/>
                <a:cs typeface="DFKai-SB"/>
              </a:rPr>
              <a:t>映</a:t>
            </a:r>
            <a:r>
              <a:rPr sz="1200" dirty="0">
                <a:latin typeface="DFKai-SB"/>
                <a:cs typeface="DFKai-SB"/>
              </a:rPr>
              <a:t>人生經歷的獨特風</a:t>
            </a:r>
            <a:r>
              <a:rPr sz="1200" spc="-75" dirty="0">
                <a:latin typeface="DFKai-SB"/>
                <a:cs typeface="DFKai-SB"/>
              </a:rPr>
              <a:t>格，</a:t>
            </a:r>
            <a:r>
              <a:rPr sz="1200" dirty="0" smtClean="0">
                <a:latin typeface="DFKai-SB"/>
                <a:cs typeface="DFKai-SB"/>
              </a:rPr>
              <a:t>讓他成為打動無數人的設計巨星</a:t>
            </a:r>
            <a:r>
              <a:rPr sz="1200" dirty="0">
                <a:latin typeface="DFKai-SB"/>
                <a:cs typeface="DFKai-SB"/>
              </a:rPr>
              <a:t>。</a:t>
            </a:r>
          </a:p>
          <a:p>
            <a:pPr marL="12700" marR="38100" indent="304800" algn="just">
              <a:lnSpc>
                <a:spcPct val="125000"/>
              </a:lnSpc>
            </a:pPr>
            <a:r>
              <a:rPr sz="1200" dirty="0" err="1">
                <a:latin typeface="DFKai-SB"/>
                <a:cs typeface="DFKai-SB"/>
              </a:rPr>
              <a:t>任何一條路都有屬於自己的價</a:t>
            </a:r>
            <a:r>
              <a:rPr sz="1200" spc="-75" dirty="0" err="1">
                <a:latin typeface="DFKai-SB"/>
                <a:cs typeface="DFKai-SB"/>
              </a:rPr>
              <a:t>值，</a:t>
            </a:r>
            <a:r>
              <a:rPr sz="1200" dirty="0" err="1">
                <a:latin typeface="DFKai-SB"/>
                <a:cs typeface="DFKai-SB"/>
              </a:rPr>
              <a:t>找到自己</a:t>
            </a:r>
            <a:r>
              <a:rPr sz="1200" spc="-25" dirty="0" err="1">
                <a:latin typeface="DFKai-SB"/>
                <a:cs typeface="DFKai-SB"/>
              </a:rPr>
              <a:t>的</a:t>
            </a:r>
            <a:r>
              <a:rPr sz="1200" dirty="0" err="1">
                <a:latin typeface="DFKai-SB"/>
                <a:cs typeface="DFKai-SB"/>
              </a:rPr>
              <a:t>熱</a:t>
            </a:r>
            <a:r>
              <a:rPr sz="1200" spc="-75" dirty="0" err="1">
                <a:latin typeface="DFKai-SB"/>
                <a:cs typeface="DFKai-SB"/>
              </a:rPr>
              <a:t>情，</a:t>
            </a:r>
            <a:r>
              <a:rPr sz="1200" dirty="0" err="1">
                <a:latin typeface="DFKai-SB"/>
                <a:cs typeface="DFKai-SB"/>
              </a:rPr>
              <a:t>你會發</a:t>
            </a:r>
            <a:r>
              <a:rPr sz="1200" spc="-75" dirty="0" err="1">
                <a:latin typeface="DFKai-SB"/>
                <a:cs typeface="DFKai-SB"/>
              </a:rPr>
              <a:t>現，</a:t>
            </a:r>
            <a:r>
              <a:rPr sz="1200" dirty="0" err="1" smtClean="0">
                <a:latin typeface="DFKai-SB"/>
                <a:cs typeface="DFKai-SB"/>
              </a:rPr>
              <a:t>即使路在艱辛</a:t>
            </a:r>
            <a:r>
              <a:rPr sz="1200" dirty="0" err="1">
                <a:latin typeface="DFKai-SB"/>
                <a:cs typeface="DFKai-SB"/>
              </a:rPr>
              <a:t>，你都能微笑地邁開腳步往前走</a:t>
            </a:r>
            <a:r>
              <a:rPr sz="1200" dirty="0">
                <a:latin typeface="DFKai-SB"/>
                <a:cs typeface="DFKai-SB"/>
              </a:rPr>
              <a:t>。</a:t>
            </a:r>
          </a:p>
          <a:p>
            <a:pPr>
              <a:lnSpc>
                <a:spcPct val="100000"/>
              </a:lnSpc>
              <a:spcBef>
                <a:spcPts val="15"/>
              </a:spcBef>
            </a:pPr>
            <a:endParaRPr sz="1550" dirty="0">
              <a:latin typeface="Times New Roman"/>
              <a:cs typeface="Times New Roman"/>
            </a:endParaRPr>
          </a:p>
          <a:p>
            <a:pPr marL="12700" marR="56515">
              <a:lnSpc>
                <a:spcPct val="125000"/>
              </a:lnSpc>
            </a:pPr>
            <a:r>
              <a:rPr sz="1200" b="1" spc="-5" dirty="0">
                <a:latin typeface="DFKai-SB"/>
                <a:cs typeface="DFKai-SB"/>
              </a:rPr>
              <a:t>取自：  </a:t>
            </a:r>
            <a:r>
              <a:rPr sz="1200" dirty="0">
                <a:latin typeface="DFKai-SB"/>
                <a:cs typeface="DFKai-SB"/>
                <a:hlinkClick r:id="rId2"/>
              </a:rPr>
              <a:t>http://www.taiwanpanorama.com.tw/tw/show_issue.php?id=200989808090c.t </a:t>
            </a:r>
            <a:r>
              <a:rPr sz="1200" dirty="0">
                <a:latin typeface="DFKai-SB"/>
                <a:cs typeface="DFKai-SB"/>
              </a:rPr>
              <a:t> xt&amp;cur_page=1&amp;table=0&amp;distype=&amp;h1=5Lq654mp&amp;h2=&amp;search=&amp;height=&amp;type=&amp;  scope=&amp;order=&amp;keyword=&amp;lstPage=&amp;num=&amp;year=2009&amp;month=08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445000" cy="1245235"/>
          </a:xfrm>
          <a:prstGeom prst="rect">
            <a:avLst/>
          </a:prstGeom>
        </p:spPr>
        <p:txBody>
          <a:bodyPr vert="horz" wrap="square" lIns="0" tIns="0" rIns="0" bIns="0" rtlCol="0">
            <a:spAutoFit/>
          </a:bodyPr>
          <a:lstStyle/>
          <a:p>
            <a:pPr marL="1490980">
              <a:lnSpc>
                <a:spcPct val="100000"/>
              </a:lnSpc>
            </a:pPr>
            <a:r>
              <a:rPr sz="1400" b="1" spc="-5" dirty="0">
                <a:latin typeface="DFKai-SB"/>
                <a:cs typeface="DFKai-SB"/>
              </a:rPr>
              <a:t>單元名稱：乙</a:t>
            </a:r>
            <a:r>
              <a:rPr sz="1400" b="1" spc="-380" dirty="0">
                <a:latin typeface="DFKai-SB"/>
                <a:cs typeface="DFKai-SB"/>
              </a:rPr>
              <a:t> </a:t>
            </a:r>
            <a:r>
              <a:rPr sz="1400" b="1" spc="-10" dirty="0">
                <a:latin typeface="DFKai-SB"/>
                <a:cs typeface="DFKai-SB"/>
              </a:rPr>
              <a:t>5</a:t>
            </a:r>
            <a:r>
              <a:rPr sz="1400" b="1" spc="-380" dirty="0">
                <a:latin typeface="DFKai-SB"/>
                <a:cs typeface="DFKai-SB"/>
              </a:rPr>
              <a:t> </a:t>
            </a:r>
            <a:r>
              <a:rPr sz="1400" b="1" spc="-5" dirty="0">
                <a:latin typeface="DFKai-SB"/>
                <a:cs typeface="DFKai-SB"/>
              </a:rPr>
              <a:t>檢視今日學習</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本單元設計者為</a:t>
            </a:r>
            <a:r>
              <a:rPr sz="1200" b="1" spc="-5" dirty="0" err="1" smtClean="0">
                <a:latin typeface="DFKai-SB"/>
                <a:cs typeface="DFKai-SB"/>
              </a:rPr>
              <a:t>：</a:t>
            </a:r>
            <a:r>
              <a:rPr sz="1200" dirty="0" err="1" smtClean="0">
                <a:latin typeface="DFKai-SB"/>
                <a:cs typeface="DFKai-SB"/>
              </a:rPr>
              <a:t>洪雅鳳</a:t>
            </a:r>
            <a:r>
              <a:rPr sz="1200" dirty="0">
                <a:latin typeface="DFKai-SB"/>
                <a:cs typeface="DFKai-SB"/>
              </a:rPr>
              <a:t>(</a:t>
            </a:r>
            <a:r>
              <a:rPr sz="1200" dirty="0" err="1">
                <a:latin typeface="DFKai-SB"/>
                <a:cs typeface="DFKai-SB"/>
              </a:rPr>
              <a:t>臺中教育大學諮商與應用心理學系助理教授</a:t>
            </a:r>
            <a:r>
              <a:rPr sz="1200" dirty="0" smtClean="0">
                <a:latin typeface="DFKai-SB"/>
                <a:cs typeface="DFKai-SB"/>
              </a:rPr>
              <a:t>) </a:t>
            </a:r>
            <a:r>
              <a:rPr sz="1200" dirty="0" err="1" smtClean="0">
                <a:latin typeface="DFKai-SB"/>
                <a:cs typeface="DFKai-SB"/>
              </a:rPr>
              <a:t>吳淑禎</a:t>
            </a:r>
            <a:r>
              <a:rPr sz="1200" dirty="0">
                <a:latin typeface="DFKai-SB"/>
                <a:cs typeface="DFKai-SB"/>
              </a:rPr>
              <a:t>(臺灣師範大學師資培育與就業輔導處副教授兼任就輔組長)</a:t>
            </a:r>
          </a:p>
        </p:txBody>
      </p:sp>
      <p:graphicFrame>
        <p:nvGraphicFramePr>
          <p:cNvPr id="3" name="object 3"/>
          <p:cNvGraphicFramePr>
            <a:graphicFrameLocks noGrp="1"/>
          </p:cNvGraphicFramePr>
          <p:nvPr>
            <p:extLst>
              <p:ext uri="{D42A27DB-BD31-4B8C-83A1-F6EECF244321}">
                <p14:modId xmlns:p14="http://schemas.microsoft.com/office/powerpoint/2010/main" val="494176029"/>
              </p:ext>
            </p:extLst>
          </p:nvPr>
        </p:nvGraphicFramePr>
        <p:xfrm>
          <a:off x="1139952" y="2514587"/>
          <a:ext cx="5401047" cy="3736851"/>
        </p:xfrm>
        <a:graphic>
          <a:graphicData uri="http://schemas.openxmlformats.org/drawingml/2006/table">
            <a:tbl>
              <a:tblPr firstRow="1" bandRow="1">
                <a:tableStyleId>{2D5ABB26-0587-4C30-8999-92F81FD0307C}</a:tableStyleId>
              </a:tblPr>
              <a:tblGrid>
                <a:gridCol w="630935"/>
                <a:gridCol w="1310633"/>
                <a:gridCol w="457200"/>
                <a:gridCol w="3002279"/>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marL="158115" marR="153670" algn="ctr">
                        <a:lnSpc>
                          <a:spcPct val="109200"/>
                        </a:lnSpc>
                        <a:spcBef>
                          <a:spcPts val="1065"/>
                        </a:spcBef>
                      </a:pPr>
                      <a:r>
                        <a:rPr sz="1200" dirty="0">
                          <a:latin typeface="DFKai-SB"/>
                          <a:cs typeface="DFKai-SB"/>
                        </a:rPr>
                        <a:t>主題  與  單元</a:t>
                      </a: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415"/>
                        </a:lnSpc>
                      </a:pPr>
                      <a:r>
                        <a:rPr sz="1200" spc="-45"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0045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0"/>
                        </a:spcBef>
                      </a:pPr>
                      <a:endParaRPr sz="1250">
                        <a:latin typeface="Times New Roman"/>
                        <a:cs typeface="Times New Roman"/>
                      </a:endParaRPr>
                    </a:p>
                    <a:p>
                      <a:pPr marL="63500">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5384">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798569">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3500">
                        <a:lnSpc>
                          <a:spcPct val="100000"/>
                        </a:lnSpc>
                        <a:spcBef>
                          <a:spcPts val="875"/>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gridSpan="2">
                  <a:txBody>
                    <a:bodyPr/>
                    <a:lstStyle/>
                    <a:p>
                      <a:pPr marL="66675">
                        <a:lnSpc>
                          <a:spcPts val="137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tcPr>
                </a:tc>
                <a:tc hMerge="1">
                  <a:txBody>
                    <a:bodyPr/>
                    <a:lstStyle/>
                    <a:p>
                      <a:endParaRPr/>
                    </a:p>
                  </a:txBody>
                  <a:tcPr marL="0" marR="0" marT="0" marB="0"/>
                </a:tc>
              </a:tr>
              <a:tr h="204222">
                <a:tc vMerge="1">
                  <a:txBody>
                    <a:bodyPr/>
                    <a:lstStyle/>
                    <a:p>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3500">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58115">
                        <a:lnSpc>
                          <a:spcPts val="1370"/>
                        </a:lnSpc>
                      </a:pPr>
                      <a:r>
                        <a:rPr sz="1200" dirty="0">
                          <a:latin typeface="DFKai-SB"/>
                          <a:cs typeface="DFKai-SB"/>
                        </a:rPr>
                        <a:t>授課</a:t>
                      </a:r>
                      <a:endParaRPr sz="1200">
                        <a:latin typeface="DFKai-SB"/>
                        <a:cs typeface="DFKai-SB"/>
                      </a:endParaRPr>
                    </a:p>
                    <a:p>
                      <a:pPr marL="158115">
                        <a:lnSpc>
                          <a:spcPct val="100000"/>
                        </a:lnSpc>
                        <a:spcBef>
                          <a:spcPts val="120"/>
                        </a:spcBef>
                      </a:pPr>
                      <a:r>
                        <a:rPr sz="1200" dirty="0">
                          <a:latin typeface="DFKai-SB"/>
                          <a:cs typeface="DFKai-SB"/>
                        </a:rPr>
                        <a:t>時數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68300">
                        <a:lnSpc>
                          <a:spcPct val="100000"/>
                        </a:lnSpc>
                        <a:spcBef>
                          <a:spcPts val="695"/>
                        </a:spcBef>
                        <a:tabLst>
                          <a:tab pos="596900"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19020" algn="l"/>
                        </a:tabLst>
                      </a:pPr>
                      <a:r>
                        <a:rPr sz="1200" dirty="0">
                          <a:latin typeface="DFKai-SB"/>
                          <a:cs typeface="DFKai-SB"/>
                        </a:rPr>
                        <a:t>□其他特殊場地:</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304800">
                <a:tc>
                  <a:txBody>
                    <a:bodyPr/>
                    <a:lstStyle/>
                    <a:p>
                      <a:pPr marL="158115">
                        <a:lnSpc>
                          <a:spcPct val="100000"/>
                        </a:lnSpc>
                        <a:spcBef>
                          <a:spcPts val="310"/>
                        </a:spcBef>
                      </a:pPr>
                      <a:r>
                        <a:rPr sz="1200" dirty="0">
                          <a:latin typeface="DFKai-SB"/>
                          <a:cs typeface="DFKai-SB"/>
                        </a:rPr>
                        <a:t>作業</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53591"/>
            <a:ext cx="1092200" cy="43434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5</a:t>
            </a:r>
            <a:r>
              <a:rPr sz="1400" b="1" spc="-390" dirty="0">
                <a:latin typeface="DFKai-SB"/>
                <a:cs typeface="DFKai-SB"/>
              </a:rPr>
              <a:t> </a:t>
            </a:r>
            <a:r>
              <a:rPr sz="1400" b="1" spc="-5" dirty="0">
                <a:latin typeface="DFKai-SB"/>
                <a:cs typeface="DFKai-SB"/>
              </a:rPr>
              <a:t>附件一</a:t>
            </a:r>
            <a:endParaRPr sz="1400">
              <a:latin typeface="DFKai-SB"/>
              <a:cs typeface="DFKai-SB"/>
            </a:endParaRPr>
          </a:p>
          <a:p>
            <a:pPr marL="12700">
              <a:lnSpc>
                <a:spcPct val="100000"/>
              </a:lnSpc>
              <a:spcBef>
                <a:spcPts val="200"/>
              </a:spcBef>
            </a:pPr>
            <a:r>
              <a:rPr sz="1200" dirty="0">
                <a:latin typeface="DFKai-SB"/>
                <a:cs typeface="DFKai-SB"/>
              </a:rPr>
              <a:t>我的生活餡餅圖</a:t>
            </a:r>
            <a:endParaRPr sz="1200">
              <a:latin typeface="DFKai-SB"/>
              <a:cs typeface="DFKai-SB"/>
            </a:endParaRPr>
          </a:p>
        </p:txBody>
      </p:sp>
      <p:graphicFrame>
        <p:nvGraphicFramePr>
          <p:cNvPr id="3" name="object 3"/>
          <p:cNvGraphicFramePr>
            <a:graphicFrameLocks noGrp="1"/>
          </p:cNvGraphicFramePr>
          <p:nvPr/>
        </p:nvGraphicFramePr>
        <p:xfrm>
          <a:off x="1045463" y="1740407"/>
          <a:ext cx="5455924" cy="2328668"/>
        </p:xfrm>
        <a:graphic>
          <a:graphicData uri="http://schemas.openxmlformats.org/drawingml/2006/table">
            <a:tbl>
              <a:tblPr firstRow="1" bandRow="1">
                <a:tableStyleId>{2D5ABB26-0587-4C30-8999-92F81FD0307C}</a:tableStyleId>
              </a:tblPr>
              <a:tblGrid>
                <a:gridCol w="1008894"/>
                <a:gridCol w="1118615"/>
                <a:gridCol w="950976"/>
                <a:gridCol w="2377439"/>
              </a:tblGrid>
              <a:tr h="332238">
                <a:tc>
                  <a:txBody>
                    <a:bodyPr/>
                    <a:lstStyle/>
                    <a:p>
                      <a:pPr marL="191770">
                        <a:lnSpc>
                          <a:spcPct val="100000"/>
                        </a:lnSpc>
                        <a:spcBef>
                          <a:spcPts val="430"/>
                        </a:spcBef>
                      </a:pPr>
                      <a:r>
                        <a:rPr sz="1200" b="1" spc="-5" dirty="0">
                          <a:latin typeface="DFKai-SB"/>
                          <a:cs typeface="DFKai-SB"/>
                        </a:rPr>
                        <a:t>餡餅命名</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algn="ctr">
                        <a:lnSpc>
                          <a:spcPct val="100000"/>
                        </a:lnSpc>
                        <a:spcBef>
                          <a:spcPts val="430"/>
                        </a:spcBef>
                      </a:pPr>
                      <a:r>
                        <a:rPr sz="1200" b="1" spc="-5" dirty="0">
                          <a:latin typeface="DFKai-SB"/>
                          <a:cs typeface="DFKai-SB"/>
                        </a:rPr>
                        <a:t>喜歡</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237490">
                        <a:lnSpc>
                          <a:spcPct val="100000"/>
                        </a:lnSpc>
                        <a:spcBef>
                          <a:spcPts val="430"/>
                        </a:spcBef>
                      </a:pPr>
                      <a:r>
                        <a:rPr sz="1200" b="1" spc="-5" dirty="0">
                          <a:latin typeface="DFKai-SB"/>
                          <a:cs typeface="DFKai-SB"/>
                        </a:rPr>
                        <a:t>不喜歡</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344170">
                        <a:lnSpc>
                          <a:spcPct val="100000"/>
                        </a:lnSpc>
                        <a:spcBef>
                          <a:spcPts val="430"/>
                        </a:spcBef>
                      </a:pPr>
                      <a:r>
                        <a:rPr sz="1200" b="1" spc="-5" dirty="0">
                          <a:latin typeface="DFKai-SB"/>
                          <a:cs typeface="DFKai-SB"/>
                        </a:rPr>
                        <a:t>學到的技能或精進的能力</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332225">
                <a:tc>
                  <a:txBody>
                    <a:bodyPr/>
                    <a:lstStyle/>
                    <a:p>
                      <a:endParaRPr sz="1200">
                        <a:latin typeface="DFKai-SB"/>
                        <a:cs typeface="DFKai-SB"/>
                      </a:endParaRPr>
                    </a:p>
                  </a:txBody>
                  <a:tcPr marL="0" marR="0" marT="0" marB="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332231">
                <a:tc>
                  <a:txBody>
                    <a:bodyPr/>
                    <a:lstStyle/>
                    <a:p>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335280">
                <a:tc>
                  <a:txBody>
                    <a:bodyPr/>
                    <a:lstStyle/>
                    <a:p>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332231">
                <a:tc>
                  <a:txBody>
                    <a:bodyPr/>
                    <a:lstStyle/>
                    <a:p>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332238">
                <a:tc>
                  <a:txBody>
                    <a:bodyPr/>
                    <a:lstStyle/>
                    <a:p>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332225">
                <a:tc>
                  <a:txBody>
                    <a:bodyPr/>
                    <a:lstStyle/>
                    <a:p>
                      <a:endParaRPr sz="1200">
                        <a:latin typeface="DFKai-SB"/>
                        <a:cs typeface="DFKai-SB"/>
                      </a:endParaRPr>
                    </a:p>
                  </a:txBody>
                  <a:tcPr marL="0" marR="0" marT="0" marB="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13970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5</a:t>
            </a:r>
            <a:r>
              <a:rPr sz="1400" b="1" spc="-390" dirty="0">
                <a:latin typeface="DFKai-SB"/>
                <a:cs typeface="DFKai-SB"/>
              </a:rPr>
              <a:t> </a:t>
            </a:r>
            <a:r>
              <a:rPr sz="1400" b="1" spc="-5" dirty="0">
                <a:latin typeface="DFKai-SB"/>
                <a:cs typeface="DFKai-SB"/>
              </a:rPr>
              <a:t>附件二</a:t>
            </a:r>
            <a:endParaRPr sz="1400">
              <a:latin typeface="DFKai-SB"/>
              <a:cs typeface="DFKai-SB"/>
            </a:endParaRPr>
          </a:p>
          <a:p>
            <a:pPr marL="12700">
              <a:lnSpc>
                <a:spcPct val="100000"/>
              </a:lnSpc>
              <a:spcBef>
                <a:spcPts val="1185"/>
              </a:spcBef>
            </a:pPr>
            <a:r>
              <a:rPr sz="1200" b="1" spc="-5" dirty="0">
                <a:latin typeface="DFKai-SB"/>
                <a:cs typeface="DFKai-SB"/>
              </a:rPr>
              <a:t>我的生活餡餅圖範例</a:t>
            </a:r>
            <a:endParaRPr sz="120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2958115353"/>
              </p:ext>
            </p:extLst>
          </p:nvPr>
        </p:nvGraphicFramePr>
        <p:xfrm>
          <a:off x="1045463" y="1828799"/>
          <a:ext cx="5455924" cy="4843275"/>
        </p:xfrm>
        <a:graphic>
          <a:graphicData uri="http://schemas.openxmlformats.org/drawingml/2006/table">
            <a:tbl>
              <a:tblPr firstRow="1" bandRow="1">
                <a:tableStyleId>{2D5ABB26-0587-4C30-8999-92F81FD0307C}</a:tableStyleId>
              </a:tblPr>
              <a:tblGrid>
                <a:gridCol w="1008894"/>
                <a:gridCol w="1118615"/>
                <a:gridCol w="950976"/>
                <a:gridCol w="2377439"/>
              </a:tblGrid>
              <a:tr h="332232">
                <a:tc>
                  <a:txBody>
                    <a:bodyPr/>
                    <a:lstStyle/>
                    <a:p>
                      <a:pPr marL="191770">
                        <a:lnSpc>
                          <a:spcPct val="100000"/>
                        </a:lnSpc>
                        <a:spcBef>
                          <a:spcPts val="430"/>
                        </a:spcBef>
                      </a:pPr>
                      <a:r>
                        <a:rPr sz="1200" b="1" spc="-5" dirty="0">
                          <a:latin typeface="DFKai-SB"/>
                          <a:cs typeface="DFKai-SB"/>
                        </a:rPr>
                        <a:t>餡餅命名</a:t>
                      </a:r>
                      <a:endParaRPr sz="1200" dirty="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algn="ctr">
                        <a:lnSpc>
                          <a:spcPct val="100000"/>
                        </a:lnSpc>
                        <a:spcBef>
                          <a:spcPts val="430"/>
                        </a:spcBef>
                      </a:pPr>
                      <a:r>
                        <a:rPr sz="1200" b="1" spc="-5" dirty="0">
                          <a:latin typeface="DFKai-SB"/>
                          <a:cs typeface="DFKai-SB"/>
                        </a:rPr>
                        <a:t>喜歡</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237490">
                        <a:lnSpc>
                          <a:spcPct val="100000"/>
                        </a:lnSpc>
                        <a:spcBef>
                          <a:spcPts val="430"/>
                        </a:spcBef>
                      </a:pPr>
                      <a:r>
                        <a:rPr sz="1200" b="1" spc="-5" dirty="0">
                          <a:latin typeface="DFKai-SB"/>
                          <a:cs typeface="DFKai-SB"/>
                        </a:rPr>
                        <a:t>不喜歡</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344170">
                        <a:lnSpc>
                          <a:spcPct val="100000"/>
                        </a:lnSpc>
                        <a:spcBef>
                          <a:spcPts val="430"/>
                        </a:spcBef>
                      </a:pPr>
                      <a:r>
                        <a:rPr sz="1200" b="1" spc="-5" dirty="0">
                          <a:latin typeface="DFKai-SB"/>
                          <a:cs typeface="DFKai-SB"/>
                        </a:rPr>
                        <a:t>學到的技能或精進的能力</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1246638">
                <a:tc>
                  <a:txBody>
                    <a:bodyPr/>
                    <a:lstStyle/>
                    <a:p>
                      <a:pPr marL="85090">
                        <a:lnSpc>
                          <a:spcPct val="100000"/>
                        </a:lnSpc>
                        <a:spcBef>
                          <a:spcPts val="430"/>
                        </a:spcBef>
                      </a:pPr>
                      <a:r>
                        <a:rPr sz="1200" dirty="0">
                          <a:latin typeface="DFKai-SB"/>
                          <a:cs typeface="DFKai-SB"/>
                        </a:rPr>
                        <a:t>上課</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5090" marR="252095">
                        <a:lnSpc>
                          <a:spcPct val="125000"/>
                        </a:lnSpc>
                        <a:spcBef>
                          <a:spcPts val="70"/>
                        </a:spcBef>
                      </a:pPr>
                      <a:r>
                        <a:rPr sz="1200" dirty="0" err="1">
                          <a:latin typeface="DFKai-SB"/>
                          <a:cs typeface="DFKai-SB"/>
                        </a:rPr>
                        <a:t>和同學相處</a:t>
                      </a:r>
                      <a:r>
                        <a:rPr sz="1200" dirty="0">
                          <a:latin typeface="DFKai-SB"/>
                          <a:cs typeface="DFKai-SB"/>
                        </a:rPr>
                        <a:t>  </a:t>
                      </a:r>
                      <a:r>
                        <a:rPr sz="1200" dirty="0" err="1" smtClean="0">
                          <a:latin typeface="DFKai-SB"/>
                          <a:cs typeface="DFKai-SB"/>
                        </a:rPr>
                        <a:t>演練學到新知識</a:t>
                      </a:r>
                      <a:endParaRPr sz="1200" dirty="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1915" marR="86360">
                        <a:lnSpc>
                          <a:spcPct val="125000"/>
                        </a:lnSpc>
                        <a:spcBef>
                          <a:spcPts val="70"/>
                        </a:spcBef>
                      </a:pPr>
                      <a:r>
                        <a:rPr sz="1200" dirty="0" err="1">
                          <a:latin typeface="DFKai-SB"/>
                          <a:cs typeface="DFKai-SB"/>
                        </a:rPr>
                        <a:t>有時候很無</a:t>
                      </a:r>
                      <a:r>
                        <a:rPr sz="1200" dirty="0">
                          <a:latin typeface="DFKai-SB"/>
                          <a:cs typeface="DFKai-SB"/>
                        </a:rPr>
                        <a:t>  </a:t>
                      </a:r>
                      <a:r>
                        <a:rPr sz="1200" dirty="0" err="1" smtClean="0">
                          <a:latin typeface="DFKai-SB"/>
                          <a:cs typeface="DFKai-SB"/>
                        </a:rPr>
                        <a:t>聊很累的時候還是要去上課</a:t>
                      </a:r>
                      <a:endParaRPr sz="1200" dirty="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5090">
                        <a:lnSpc>
                          <a:spcPct val="100000"/>
                        </a:lnSpc>
                        <a:spcBef>
                          <a:spcPts val="430"/>
                        </a:spcBef>
                      </a:pPr>
                      <a:r>
                        <a:rPr sz="1200" dirty="0">
                          <a:latin typeface="DFKai-SB"/>
                          <a:cs typeface="DFKai-SB"/>
                        </a:rPr>
                        <a:t>執行能力、配合度、吸收新知</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563873">
                <a:tc>
                  <a:txBody>
                    <a:bodyPr/>
                    <a:lstStyle/>
                    <a:p>
                      <a:pPr marL="85090">
                        <a:lnSpc>
                          <a:spcPct val="100000"/>
                        </a:lnSpc>
                        <a:spcBef>
                          <a:spcPts val="455"/>
                        </a:spcBef>
                      </a:pPr>
                      <a:r>
                        <a:rPr sz="1200" dirty="0">
                          <a:latin typeface="DFKai-SB"/>
                          <a:cs typeface="DFKai-SB"/>
                        </a:rPr>
                        <a:t>系上活動</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85090" marR="99695">
                        <a:lnSpc>
                          <a:spcPct val="125000"/>
                        </a:lnSpc>
                        <a:spcBef>
                          <a:spcPts val="95"/>
                        </a:spcBef>
                      </a:pPr>
                      <a:r>
                        <a:rPr sz="1200" dirty="0">
                          <a:latin typeface="DFKai-SB"/>
                          <a:cs typeface="DFKai-SB"/>
                        </a:rPr>
                        <a:t>一起討論、做  事</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81915" marR="86360">
                        <a:lnSpc>
                          <a:spcPct val="125000"/>
                        </a:lnSpc>
                        <a:spcBef>
                          <a:spcPts val="95"/>
                        </a:spcBef>
                      </a:pPr>
                      <a:r>
                        <a:rPr sz="1200" dirty="0">
                          <a:latin typeface="DFKai-SB"/>
                          <a:cs typeface="DFKai-SB"/>
                        </a:rPr>
                        <a:t>意見不合會  起爭執</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85090" marR="40640">
                        <a:lnSpc>
                          <a:spcPct val="125000"/>
                        </a:lnSpc>
                        <a:spcBef>
                          <a:spcPts val="95"/>
                        </a:spcBef>
                      </a:pPr>
                      <a:r>
                        <a:rPr sz="1200" dirty="0" err="1">
                          <a:latin typeface="DFKai-SB"/>
                          <a:cs typeface="DFKai-SB"/>
                        </a:rPr>
                        <a:t>溝通技</a:t>
                      </a:r>
                      <a:r>
                        <a:rPr sz="1200" spc="-120" dirty="0" err="1">
                          <a:latin typeface="DFKai-SB"/>
                          <a:cs typeface="DFKai-SB"/>
                        </a:rPr>
                        <a:t>巧、</a:t>
                      </a:r>
                      <a:r>
                        <a:rPr sz="1200" dirty="0" err="1">
                          <a:latin typeface="DFKai-SB"/>
                          <a:cs typeface="DFKai-SB"/>
                        </a:rPr>
                        <a:t>執行能</a:t>
                      </a:r>
                      <a:r>
                        <a:rPr sz="1200" spc="-120" dirty="0" err="1">
                          <a:latin typeface="DFKai-SB"/>
                          <a:cs typeface="DFKai-SB"/>
                        </a:rPr>
                        <a:t>力、</a:t>
                      </a:r>
                      <a:r>
                        <a:rPr sz="1200" dirty="0" err="1">
                          <a:latin typeface="DFKai-SB"/>
                          <a:cs typeface="DFKai-SB"/>
                        </a:rPr>
                        <a:t>規劃</a:t>
                      </a:r>
                      <a:r>
                        <a:rPr sz="1200" spc="20" dirty="0" err="1">
                          <a:latin typeface="DFKai-SB"/>
                          <a:cs typeface="DFKai-SB"/>
                        </a:rPr>
                        <a:t>能力</a:t>
                      </a:r>
                      <a:r>
                        <a:rPr sz="1200" dirty="0" err="1" smtClean="0">
                          <a:latin typeface="DFKai-SB"/>
                          <a:cs typeface="DFKai-SB"/>
                        </a:rPr>
                        <a:t>、創新</a:t>
                      </a:r>
                      <a:r>
                        <a:rPr sz="1200" dirty="0" err="1">
                          <a:latin typeface="DFKai-SB"/>
                          <a:cs typeface="DFKai-SB"/>
                        </a:rPr>
                        <a:t>、應變能力</a:t>
                      </a:r>
                      <a:endParaRPr sz="1200" dirty="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560838">
                <a:tc>
                  <a:txBody>
                    <a:bodyPr/>
                    <a:lstStyle/>
                    <a:p>
                      <a:pPr marL="85090">
                        <a:lnSpc>
                          <a:spcPct val="100000"/>
                        </a:lnSpc>
                        <a:spcBef>
                          <a:spcPts val="430"/>
                        </a:spcBef>
                      </a:pPr>
                      <a:r>
                        <a:rPr sz="1200" dirty="0">
                          <a:latin typeface="DFKai-SB"/>
                          <a:cs typeface="DFKai-SB"/>
                        </a:rPr>
                        <a:t>運動</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5090" marR="99695">
                        <a:lnSpc>
                          <a:spcPct val="125000"/>
                        </a:lnSpc>
                        <a:spcBef>
                          <a:spcPts val="70"/>
                        </a:spcBef>
                      </a:pPr>
                      <a:r>
                        <a:rPr sz="1200" dirty="0">
                          <a:latin typeface="DFKai-SB"/>
                          <a:cs typeface="DFKai-SB"/>
                        </a:rPr>
                        <a:t>流汗、充實自  己的感覺</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1915" marR="86360">
                        <a:lnSpc>
                          <a:spcPct val="125000"/>
                        </a:lnSpc>
                        <a:spcBef>
                          <a:spcPts val="70"/>
                        </a:spcBef>
                      </a:pPr>
                      <a:r>
                        <a:rPr sz="1200" dirty="0">
                          <a:latin typeface="DFKai-SB"/>
                          <a:cs typeface="DFKai-SB"/>
                        </a:rPr>
                        <a:t>沒做好暖身  會受傷</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5090" marR="40640">
                        <a:lnSpc>
                          <a:spcPct val="125000"/>
                        </a:lnSpc>
                        <a:spcBef>
                          <a:spcPts val="70"/>
                        </a:spcBef>
                      </a:pPr>
                      <a:r>
                        <a:rPr sz="1200" dirty="0" err="1">
                          <a:latin typeface="DFKai-SB"/>
                          <a:cs typeface="DFKai-SB"/>
                        </a:rPr>
                        <a:t>身體柔軟</a:t>
                      </a:r>
                      <a:r>
                        <a:rPr sz="1200" spc="-120" dirty="0" err="1">
                          <a:latin typeface="DFKai-SB"/>
                          <a:cs typeface="DFKai-SB"/>
                        </a:rPr>
                        <a:t>度、</a:t>
                      </a:r>
                      <a:r>
                        <a:rPr sz="1200" dirty="0" err="1">
                          <a:latin typeface="DFKai-SB"/>
                          <a:cs typeface="DFKai-SB"/>
                        </a:rPr>
                        <a:t>肌耐</a:t>
                      </a:r>
                      <a:r>
                        <a:rPr sz="1200" spc="-120" dirty="0" err="1">
                          <a:latin typeface="DFKai-SB"/>
                          <a:cs typeface="DFKai-SB"/>
                        </a:rPr>
                        <a:t>力、</a:t>
                      </a:r>
                      <a:r>
                        <a:rPr sz="1200" dirty="0" err="1">
                          <a:latin typeface="DFKai-SB"/>
                          <a:cs typeface="DFKai-SB"/>
                        </a:rPr>
                        <a:t>體能</a:t>
                      </a:r>
                      <a:r>
                        <a:rPr sz="1200" spc="20" dirty="0" err="1">
                          <a:latin typeface="DFKai-SB"/>
                          <a:cs typeface="DFKai-SB"/>
                        </a:rPr>
                        <a:t>提升</a:t>
                      </a:r>
                      <a:r>
                        <a:rPr sz="1200" dirty="0" err="1" smtClean="0">
                          <a:latin typeface="DFKai-SB"/>
                          <a:cs typeface="DFKai-SB"/>
                        </a:rPr>
                        <a:t>、忍耐力</a:t>
                      </a:r>
                      <a:endParaRPr sz="1200" dirty="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r h="560825">
                <a:tc>
                  <a:txBody>
                    <a:bodyPr/>
                    <a:lstStyle/>
                    <a:p>
                      <a:pPr marL="85090">
                        <a:lnSpc>
                          <a:spcPct val="100000"/>
                        </a:lnSpc>
                        <a:spcBef>
                          <a:spcPts val="430"/>
                        </a:spcBef>
                      </a:pPr>
                      <a:r>
                        <a:rPr sz="1200" dirty="0">
                          <a:latin typeface="DFKai-SB"/>
                          <a:cs typeface="DFKai-SB"/>
                        </a:rPr>
                        <a:t>和家人相處</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85090" marR="99695">
                        <a:lnSpc>
                          <a:spcPct val="125000"/>
                        </a:lnSpc>
                        <a:spcBef>
                          <a:spcPts val="70"/>
                        </a:spcBef>
                      </a:pPr>
                      <a:r>
                        <a:rPr sz="1200" dirty="0">
                          <a:latin typeface="DFKai-SB"/>
                          <a:cs typeface="DFKai-SB"/>
                        </a:rPr>
                        <a:t>聊天、關心彼  此</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81915" marR="86360">
                        <a:lnSpc>
                          <a:spcPct val="125000"/>
                        </a:lnSpc>
                        <a:spcBef>
                          <a:spcPts val="70"/>
                        </a:spcBef>
                      </a:pPr>
                      <a:r>
                        <a:rPr sz="1200" dirty="0">
                          <a:latin typeface="DFKai-SB"/>
                          <a:cs typeface="DFKai-SB"/>
                        </a:rPr>
                        <a:t>被爸媽問功  課</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c>
                  <a:txBody>
                    <a:bodyPr/>
                    <a:lstStyle/>
                    <a:p>
                      <a:pPr marL="85090">
                        <a:lnSpc>
                          <a:spcPct val="100000"/>
                        </a:lnSpc>
                        <a:spcBef>
                          <a:spcPts val="430"/>
                        </a:spcBef>
                      </a:pPr>
                      <a:r>
                        <a:rPr sz="1200" dirty="0">
                          <a:latin typeface="DFKai-SB"/>
                          <a:cs typeface="DFKai-SB"/>
                        </a:rPr>
                        <a:t>口語表達能力</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92">
                      <a:solidFill>
                        <a:srgbClr val="000000"/>
                      </a:solidFill>
                      <a:prstDash val="solid"/>
                    </a:lnB>
                  </a:tcPr>
                </a:tc>
              </a:tr>
              <a:tr h="789431">
                <a:tc>
                  <a:txBody>
                    <a:bodyPr/>
                    <a:lstStyle/>
                    <a:p>
                      <a:pPr marL="85090">
                        <a:lnSpc>
                          <a:spcPct val="100000"/>
                        </a:lnSpc>
                        <a:spcBef>
                          <a:spcPts val="430"/>
                        </a:spcBef>
                      </a:pPr>
                      <a:r>
                        <a:rPr sz="1200" dirty="0">
                          <a:latin typeface="DFKai-SB"/>
                          <a:cs typeface="DFKai-SB"/>
                        </a:rPr>
                        <a:t>火鍋店打工</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5090" marR="99695">
                        <a:lnSpc>
                          <a:spcPct val="125000"/>
                        </a:lnSpc>
                        <a:spcBef>
                          <a:spcPts val="70"/>
                        </a:spcBef>
                      </a:pPr>
                      <a:r>
                        <a:rPr sz="1200" dirty="0">
                          <a:latin typeface="DFKai-SB"/>
                          <a:cs typeface="DFKai-SB"/>
                        </a:rPr>
                        <a:t>認識新的人  看到很多奇怪  的客人</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1915" marR="86360">
                        <a:lnSpc>
                          <a:spcPct val="125000"/>
                        </a:lnSpc>
                        <a:spcBef>
                          <a:spcPts val="70"/>
                        </a:spcBef>
                      </a:pPr>
                      <a:r>
                        <a:rPr sz="1200" dirty="0">
                          <a:latin typeface="DFKai-SB"/>
                          <a:cs typeface="DFKai-SB"/>
                        </a:rPr>
                        <a:t>遇到奧客  遇到討厭的  同事</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c>
                  <a:txBody>
                    <a:bodyPr/>
                    <a:lstStyle/>
                    <a:p>
                      <a:pPr marL="85090" marR="138430">
                        <a:lnSpc>
                          <a:spcPct val="125000"/>
                        </a:lnSpc>
                        <a:spcBef>
                          <a:spcPts val="70"/>
                        </a:spcBef>
                      </a:pPr>
                      <a:r>
                        <a:rPr sz="1200" dirty="0">
                          <a:latin typeface="DFKai-SB"/>
                          <a:cs typeface="DFKai-SB"/>
                        </a:rPr>
                        <a:t>包容力、配合度、執行能力、應  變能力</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92">
                      <a:solidFill>
                        <a:srgbClr val="000000"/>
                      </a:solidFill>
                      <a:prstDash val="solid"/>
                    </a:lnB>
                  </a:tcPr>
                </a:tc>
              </a:tr>
              <a:tr h="789438">
                <a:tc>
                  <a:txBody>
                    <a:bodyPr/>
                    <a:lstStyle/>
                    <a:p>
                      <a:pPr marL="85090">
                        <a:lnSpc>
                          <a:spcPct val="100000"/>
                        </a:lnSpc>
                        <a:spcBef>
                          <a:spcPts val="430"/>
                        </a:spcBef>
                      </a:pPr>
                      <a:r>
                        <a:rPr sz="1200" dirty="0">
                          <a:latin typeface="DFKai-SB"/>
                          <a:cs typeface="DFKai-SB"/>
                        </a:rPr>
                        <a:t>休閒娛樂</a:t>
                      </a:r>
                      <a:endParaRPr sz="1200">
                        <a:latin typeface="DFKai-SB"/>
                        <a:cs typeface="DFKai-SB"/>
                      </a:endParaRPr>
                    </a:p>
                  </a:txBody>
                  <a:tcPr marL="0" marR="0" marT="0" marB="0">
                    <a:lnL w="12179">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5090" marR="252095">
                        <a:lnSpc>
                          <a:spcPct val="125000"/>
                        </a:lnSpc>
                        <a:spcBef>
                          <a:spcPts val="70"/>
                        </a:spcBef>
                      </a:pPr>
                      <a:r>
                        <a:rPr sz="1200" dirty="0" err="1">
                          <a:latin typeface="DFKai-SB"/>
                          <a:cs typeface="DFKai-SB"/>
                        </a:rPr>
                        <a:t>美食、玩樂</a:t>
                      </a:r>
                      <a:r>
                        <a:rPr sz="1200" dirty="0">
                          <a:latin typeface="DFKai-SB"/>
                          <a:cs typeface="DFKai-SB"/>
                        </a:rPr>
                        <a:t>  </a:t>
                      </a:r>
                      <a:r>
                        <a:rPr sz="1200" dirty="0" err="1" smtClean="0">
                          <a:latin typeface="DFKai-SB"/>
                          <a:cs typeface="DFKai-SB"/>
                        </a:rPr>
                        <a:t>打遊戲發掘新事物</a:t>
                      </a:r>
                      <a:endParaRPr sz="1200" dirty="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1915">
                        <a:lnSpc>
                          <a:spcPct val="100000"/>
                        </a:lnSpc>
                        <a:spcBef>
                          <a:spcPts val="430"/>
                        </a:spcBef>
                      </a:pPr>
                      <a:r>
                        <a:rPr sz="1200" dirty="0">
                          <a:latin typeface="DFKai-SB"/>
                          <a:cs typeface="DFKai-SB"/>
                        </a:rPr>
                        <a:t>花錢</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c>
                  <a:txBody>
                    <a:bodyPr/>
                    <a:lstStyle/>
                    <a:p>
                      <a:pPr marL="85090">
                        <a:lnSpc>
                          <a:spcPct val="100000"/>
                        </a:lnSpc>
                        <a:spcBef>
                          <a:spcPts val="430"/>
                        </a:spcBef>
                      </a:pPr>
                      <a:r>
                        <a:rPr sz="1200" dirty="0">
                          <a:latin typeface="DFKai-SB"/>
                          <a:cs typeface="DFKai-SB"/>
                        </a:rPr>
                        <a:t>規劃金錢、規劃能力、行動力</a:t>
                      </a:r>
                      <a:endParaRPr sz="1200">
                        <a:latin typeface="DFKai-SB"/>
                        <a:cs typeface="DFKai-SB"/>
                      </a:endParaRPr>
                    </a:p>
                  </a:txBody>
                  <a:tcPr marL="0" marR="0" marT="0" marB="0">
                    <a:lnL w="12192">
                      <a:solidFill>
                        <a:srgbClr val="000000"/>
                      </a:solidFill>
                      <a:prstDash val="solid"/>
                    </a:lnL>
                    <a:lnR w="12192">
                      <a:solidFill>
                        <a:srgbClr val="000000"/>
                      </a:solidFill>
                      <a:prstDash val="solid"/>
                    </a:lnR>
                    <a:lnT w="12192">
                      <a:solidFill>
                        <a:srgbClr val="000000"/>
                      </a:solidFill>
                      <a:prstDash val="solid"/>
                    </a:lnT>
                    <a:lnB w="12179">
                      <a:solidFill>
                        <a:srgbClr val="000000"/>
                      </a:solidFill>
                      <a:prstDash val="solid"/>
                    </a:lnB>
                  </a:tcPr>
                </a:tc>
              </a:tr>
            </a:tbl>
          </a:graphicData>
        </a:graphic>
      </p:graphicFrame>
      <p:sp>
        <p:nvSpPr>
          <p:cNvPr id="4" name="object 4"/>
          <p:cNvSpPr txBox="1"/>
          <p:nvPr/>
        </p:nvSpPr>
        <p:spPr>
          <a:xfrm>
            <a:off x="1130300" y="6922007"/>
            <a:ext cx="5335270" cy="2031325"/>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故事敘說</a:t>
            </a:r>
            <a:endParaRPr sz="1200" dirty="0">
              <a:latin typeface="DFKai-SB"/>
              <a:cs typeface="DFKai-SB"/>
            </a:endParaRPr>
          </a:p>
          <a:p>
            <a:pPr marL="317500" marR="5080" indent="-304800">
              <a:lnSpc>
                <a:spcPct val="125000"/>
              </a:lnSpc>
              <a:tabLst>
                <a:tab pos="316865" algn="l"/>
              </a:tabLst>
            </a:pPr>
            <a:r>
              <a:rPr sz="1200" dirty="0">
                <a:latin typeface="Wingdings"/>
                <a:cs typeface="Wingdings"/>
              </a:rPr>
              <a:t></a:t>
            </a:r>
            <a:r>
              <a:rPr sz="1200" dirty="0">
                <a:latin typeface="Times New Roman"/>
                <a:cs typeface="Times New Roman"/>
              </a:rPr>
              <a:t>	</a:t>
            </a:r>
            <a:r>
              <a:rPr sz="1200" dirty="0">
                <a:latin typeface="DFKai-SB"/>
                <a:cs typeface="DFKai-SB"/>
              </a:rPr>
              <a:t>上課</a:t>
            </a:r>
            <a:r>
              <a:rPr sz="1200" dirty="0" smtClean="0">
                <a:latin typeface="DFKai-SB"/>
                <a:cs typeface="DFKai-SB"/>
              </a:rPr>
              <a:t>：</a:t>
            </a:r>
            <a:r>
              <a:rPr sz="1200" spc="-10" dirty="0" smtClean="0">
                <a:latin typeface="DFKai-SB"/>
                <a:cs typeface="DFKai-SB"/>
              </a:rPr>
              <a:t>和同學相處</a:t>
            </a:r>
            <a:r>
              <a:rPr sz="1200" spc="-10" dirty="0">
                <a:latin typeface="DFKai-SB"/>
                <a:cs typeface="DFKai-SB"/>
              </a:rPr>
              <a:t>、演練、學到新知識（和同學相處很快樂，我喜歡跟同學聊天</a:t>
            </a:r>
            <a:r>
              <a:rPr sz="1200" spc="-10" dirty="0" smtClean="0">
                <a:latin typeface="DFKai-SB"/>
                <a:cs typeface="DFKai-SB"/>
              </a:rPr>
              <a:t>、</a:t>
            </a:r>
            <a:r>
              <a:rPr sz="1200" spc="-15" dirty="0" smtClean="0">
                <a:latin typeface="DFKai-SB"/>
                <a:cs typeface="DFKai-SB"/>
              </a:rPr>
              <a:t>分享生活</a:t>
            </a:r>
            <a:r>
              <a:rPr sz="1200" spc="-15" dirty="0">
                <a:latin typeface="DFKai-SB"/>
                <a:cs typeface="DFKai-SB"/>
              </a:rPr>
              <a:t>；演練會讓我覺得在腦中的知識可以實際運用在生活中，</a:t>
            </a:r>
            <a:r>
              <a:rPr sz="1200" spc="-15" dirty="0" smtClean="0">
                <a:latin typeface="DFKai-SB"/>
                <a:cs typeface="DFKai-SB"/>
              </a:rPr>
              <a:t>這會讓我的自信心上升</a:t>
            </a:r>
            <a:r>
              <a:rPr sz="1200" spc="-15" dirty="0">
                <a:latin typeface="DFKai-SB"/>
                <a:cs typeface="DFKai-SB"/>
              </a:rPr>
              <a:t>；學到新知識跟演練的原因差不多，</a:t>
            </a:r>
            <a:r>
              <a:rPr sz="1200" spc="-15" dirty="0" smtClean="0">
                <a:latin typeface="DFKai-SB"/>
                <a:cs typeface="DFKai-SB"/>
              </a:rPr>
              <a:t>學到新知識會讓我覺得人</a:t>
            </a:r>
            <a:r>
              <a:rPr sz="1200" spc="-50" dirty="0" smtClean="0">
                <a:latin typeface="DFKai-SB"/>
                <a:cs typeface="DFKai-SB"/>
              </a:rPr>
              <a:t>生很充實</a:t>
            </a:r>
            <a:r>
              <a:rPr sz="1200" spc="-50" dirty="0">
                <a:latin typeface="DFKai-SB"/>
                <a:cs typeface="DFKai-SB"/>
              </a:rPr>
              <a:t>，自信心上升）；  </a:t>
            </a:r>
            <a:r>
              <a:rPr sz="1200" spc="-15" dirty="0">
                <a:latin typeface="DFKai-SB"/>
                <a:cs typeface="DFKai-SB"/>
              </a:rPr>
              <a:t>有時候很無聊、很累的時候還是要去上課（有些課會做很多的複習，</a:t>
            </a:r>
            <a:r>
              <a:rPr sz="1200" spc="-15" dirty="0" smtClean="0">
                <a:latin typeface="DFKai-SB"/>
                <a:cs typeface="DFKai-SB"/>
              </a:rPr>
              <a:t>或者是我沒興趣的科目</a:t>
            </a:r>
            <a:r>
              <a:rPr sz="1200" spc="-15" dirty="0">
                <a:latin typeface="DFKai-SB"/>
                <a:cs typeface="DFKai-SB"/>
              </a:rPr>
              <a:t>，我會覺得很無聊；有時候比較忙，就算課很有趣還是很想  </a:t>
            </a:r>
            <a:r>
              <a:rPr sz="1200" spc="-70" dirty="0" err="1">
                <a:latin typeface="DFKai-SB"/>
                <a:cs typeface="DFKai-SB"/>
              </a:rPr>
              <a:t>在家裡休息睡覺</a:t>
            </a:r>
            <a:r>
              <a:rPr sz="1200" spc="-70" dirty="0" smtClean="0">
                <a:latin typeface="DFKai-SB"/>
                <a:cs typeface="DFKai-SB"/>
              </a:rPr>
              <a:t>）；</a:t>
            </a:r>
            <a:r>
              <a:rPr sz="1200" spc="-15" dirty="0" smtClean="0">
                <a:latin typeface="DFKai-SB"/>
                <a:cs typeface="DFKai-SB"/>
              </a:rPr>
              <a:t>執行能力</a:t>
            </a:r>
            <a:r>
              <a:rPr sz="1200" spc="-15" dirty="0">
                <a:latin typeface="DFKai-SB"/>
                <a:cs typeface="DFKai-SB"/>
              </a:rPr>
              <a:t>、配合度、吸收新知（演練可以讓我學習到執行能力，</a:t>
            </a:r>
            <a:r>
              <a:rPr sz="1200" spc="-15" dirty="0" smtClean="0">
                <a:latin typeface="DFKai-SB"/>
                <a:cs typeface="DFKai-SB"/>
              </a:rPr>
              <a:t>配合度則是和同學相處和演練都可以從中習得</a:t>
            </a:r>
            <a:r>
              <a:rPr sz="1200" spc="-15" dirty="0">
                <a:latin typeface="DFKai-SB"/>
                <a:cs typeface="DFKai-SB"/>
              </a:rPr>
              <a:t>；</a:t>
            </a:r>
            <a:r>
              <a:rPr sz="1200" spc="-15" dirty="0" smtClean="0">
                <a:latin typeface="DFKai-SB"/>
                <a:cs typeface="DFKai-SB"/>
              </a:rPr>
              <a:t>吸收新知則是學到新知識和演練都可以</a:t>
            </a:r>
            <a:r>
              <a:rPr sz="1200" spc="-150" dirty="0" smtClean="0">
                <a:latin typeface="DFKai-SB"/>
                <a:cs typeface="DFKai-SB"/>
              </a:rPr>
              <a:t>學到</a:t>
            </a:r>
            <a:r>
              <a:rPr sz="1200" spc="-150" dirty="0">
                <a:latin typeface="DFKai-SB"/>
                <a:cs typeface="DFKai-SB"/>
              </a:rPr>
              <a:t>）。</a:t>
            </a:r>
            <a:endParaRPr sz="1200" dirty="0">
              <a:latin typeface="DFKai-SB"/>
              <a:cs typeface="DFKai-SB"/>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877823"/>
            <a:ext cx="5335270" cy="5980740"/>
          </a:xfrm>
          <a:prstGeom prst="rect">
            <a:avLst/>
          </a:prstGeom>
        </p:spPr>
        <p:txBody>
          <a:bodyPr vert="horz" wrap="square" lIns="0" tIns="0" rIns="0" bIns="0" rtlCol="0">
            <a:spAutoFit/>
          </a:bodyPr>
          <a:lstStyle/>
          <a:p>
            <a:pPr marL="317500" marR="7620" indent="-304800">
              <a:lnSpc>
                <a:spcPct val="125000"/>
              </a:lnSpc>
              <a:tabLst>
                <a:tab pos="316865" algn="l"/>
              </a:tabLst>
            </a:pPr>
            <a:r>
              <a:rPr sz="1200" dirty="0">
                <a:latin typeface="Wingdings"/>
                <a:cs typeface="Wingdings"/>
              </a:rPr>
              <a:t></a:t>
            </a:r>
            <a:r>
              <a:rPr sz="1200" dirty="0">
                <a:latin typeface="Times New Roman"/>
                <a:cs typeface="Times New Roman"/>
              </a:rPr>
              <a:t>	</a:t>
            </a:r>
            <a:r>
              <a:rPr sz="1200" dirty="0" err="1">
                <a:latin typeface="DFKai-SB"/>
                <a:cs typeface="DFKai-SB"/>
              </a:rPr>
              <a:t>系上活動</a:t>
            </a:r>
            <a:r>
              <a:rPr sz="1200" dirty="0" err="1" smtClean="0">
                <a:latin typeface="DFKai-SB"/>
                <a:cs typeface="DFKai-SB"/>
              </a:rPr>
              <a:t>：</a:t>
            </a:r>
            <a:r>
              <a:rPr sz="1200" spc="-25" dirty="0" err="1" smtClean="0">
                <a:latin typeface="DFKai-SB"/>
                <a:cs typeface="DFKai-SB"/>
              </a:rPr>
              <a:t>一起討論</a:t>
            </a:r>
            <a:r>
              <a:rPr sz="1200" spc="-25" dirty="0" err="1">
                <a:latin typeface="DFKai-SB"/>
                <a:cs typeface="DFKai-SB"/>
              </a:rPr>
              <a:t>、做事（這會讓我覺得有參與感，同進退的感覺很好</a:t>
            </a:r>
            <a:r>
              <a:rPr sz="1200" spc="-25" dirty="0" smtClean="0">
                <a:latin typeface="DFKai-SB"/>
                <a:cs typeface="DFKai-SB"/>
              </a:rPr>
              <a:t>）；</a:t>
            </a:r>
            <a:r>
              <a:rPr sz="1200" spc="-15" dirty="0" err="1" smtClean="0">
                <a:latin typeface="DFKai-SB"/>
                <a:cs typeface="DFKai-SB"/>
              </a:rPr>
              <a:t>意見不合會起爭執</a:t>
            </a:r>
            <a:r>
              <a:rPr sz="1200" spc="-15" dirty="0" err="1">
                <a:latin typeface="DFKai-SB"/>
                <a:cs typeface="DFKai-SB"/>
              </a:rPr>
              <a:t>（有時候很好的同學會因為意見不合而疏遠，</a:t>
            </a:r>
            <a:r>
              <a:rPr sz="1200" spc="-15" dirty="0" err="1" smtClean="0">
                <a:latin typeface="DFKai-SB"/>
                <a:cs typeface="DFKai-SB"/>
              </a:rPr>
              <a:t>我不喜歡這</a:t>
            </a:r>
            <a:r>
              <a:rPr sz="1200" spc="-400" dirty="0" err="1" smtClean="0">
                <a:latin typeface="DFKai-SB"/>
                <a:cs typeface="DFKai-SB"/>
              </a:rPr>
              <a:t>樣</a:t>
            </a:r>
            <a:r>
              <a:rPr sz="1200" spc="-400" dirty="0">
                <a:latin typeface="DFKai-SB"/>
                <a:cs typeface="DFKai-SB"/>
              </a:rPr>
              <a:t>）；  </a:t>
            </a:r>
            <a:r>
              <a:rPr sz="1200" spc="-45" dirty="0">
                <a:latin typeface="DFKai-SB"/>
                <a:cs typeface="DFKai-SB"/>
              </a:rPr>
              <a:t>溝通技巧、執行能力、規劃能力、創新、應變能力（討論出一個活動的計畫</a:t>
            </a:r>
            <a:r>
              <a:rPr sz="1200" spc="-45" dirty="0" smtClean="0">
                <a:latin typeface="DFKai-SB"/>
                <a:cs typeface="DFKai-SB"/>
              </a:rPr>
              <a:t>、</a:t>
            </a:r>
            <a:r>
              <a:rPr sz="1200" spc="-20" dirty="0" smtClean="0">
                <a:latin typeface="DFKai-SB"/>
                <a:cs typeface="DFKai-SB"/>
              </a:rPr>
              <a:t>流程</a:t>
            </a:r>
            <a:r>
              <a:rPr sz="1200" spc="-20" dirty="0">
                <a:latin typeface="DFKai-SB"/>
                <a:cs typeface="DFKai-SB"/>
              </a:rPr>
              <a:t>，首先要創新，想出一個很好的點子，</a:t>
            </a:r>
            <a:r>
              <a:rPr sz="1200" spc="-20" dirty="0" smtClean="0">
                <a:latin typeface="DFKai-SB"/>
                <a:cs typeface="DFKai-SB"/>
              </a:rPr>
              <a:t>再來需要有良好的溝通技巧和規</a:t>
            </a:r>
            <a:r>
              <a:rPr sz="1200" spc="-15" dirty="0" smtClean="0">
                <a:latin typeface="DFKai-SB"/>
                <a:cs typeface="DFKai-SB"/>
              </a:rPr>
              <a:t>劃能力</a:t>
            </a:r>
            <a:r>
              <a:rPr sz="1200" spc="-15" dirty="0">
                <a:latin typeface="DFKai-SB"/>
                <a:cs typeface="DFKai-SB"/>
              </a:rPr>
              <a:t>，辦的過程中會需要執行能力，當緊急況狀或意外發生時，會需要應  </a:t>
            </a:r>
            <a:r>
              <a:rPr sz="1200" spc="-75" dirty="0">
                <a:latin typeface="DFKai-SB"/>
                <a:cs typeface="DFKai-SB"/>
              </a:rPr>
              <a:t>變能力來應對）。</a:t>
            </a:r>
            <a:endParaRPr sz="1200" dirty="0">
              <a:latin typeface="DFKai-SB"/>
              <a:cs typeface="DFKai-SB"/>
            </a:endParaRPr>
          </a:p>
          <a:p>
            <a:pPr marL="317500" marR="38100" indent="-304800">
              <a:lnSpc>
                <a:spcPct val="125000"/>
              </a:lnSpc>
              <a:tabLst>
                <a:tab pos="316865" algn="l"/>
              </a:tabLst>
            </a:pPr>
            <a:r>
              <a:rPr sz="1200" dirty="0">
                <a:latin typeface="Wingdings"/>
                <a:cs typeface="Wingdings"/>
              </a:rPr>
              <a:t></a:t>
            </a:r>
            <a:r>
              <a:rPr sz="1200" dirty="0">
                <a:latin typeface="Times New Roman"/>
                <a:cs typeface="Times New Roman"/>
              </a:rPr>
              <a:t>	</a:t>
            </a:r>
            <a:r>
              <a:rPr sz="1200" dirty="0" err="1">
                <a:latin typeface="DFKai-SB"/>
                <a:cs typeface="DFKai-SB"/>
              </a:rPr>
              <a:t>運動</a:t>
            </a:r>
            <a:r>
              <a:rPr sz="1200" dirty="0" err="1" smtClean="0">
                <a:latin typeface="DFKai-SB"/>
                <a:cs typeface="DFKai-SB"/>
              </a:rPr>
              <a:t>：</a:t>
            </a:r>
            <a:r>
              <a:rPr sz="1200" spc="-20" dirty="0" err="1" smtClean="0">
                <a:latin typeface="DFKai-SB"/>
                <a:cs typeface="DFKai-SB"/>
              </a:rPr>
              <a:t>流汗</a:t>
            </a:r>
            <a:r>
              <a:rPr sz="1200" spc="-20" dirty="0" err="1">
                <a:latin typeface="DFKai-SB"/>
                <a:cs typeface="DFKai-SB"/>
              </a:rPr>
              <a:t>、充實自己的感覺（我喜歡看著自己認真練習，身體變好的感覺</a:t>
            </a:r>
            <a:r>
              <a:rPr sz="1200" spc="-20" dirty="0" smtClean="0">
                <a:latin typeface="DFKai-SB"/>
                <a:cs typeface="DFKai-SB"/>
              </a:rPr>
              <a:t>）；</a:t>
            </a:r>
            <a:r>
              <a:rPr sz="1200" dirty="0" err="1" smtClean="0">
                <a:latin typeface="DFKai-SB"/>
                <a:cs typeface="DFKai-SB"/>
              </a:rPr>
              <a:t>沒做好暖身會受</a:t>
            </a:r>
            <a:r>
              <a:rPr sz="1200" spc="-170" dirty="0" err="1" smtClean="0">
                <a:latin typeface="DFKai-SB"/>
                <a:cs typeface="DFKai-SB"/>
              </a:rPr>
              <a:t>傷</a:t>
            </a:r>
            <a:r>
              <a:rPr sz="1200" dirty="0" err="1">
                <a:latin typeface="DFKai-SB"/>
                <a:cs typeface="DFKai-SB"/>
              </a:rPr>
              <a:t>（受傷就會很麻</a:t>
            </a:r>
            <a:r>
              <a:rPr sz="1200" spc="-75" dirty="0" err="1">
                <a:latin typeface="DFKai-SB"/>
                <a:cs typeface="DFKai-SB"/>
              </a:rPr>
              <a:t>煩，</a:t>
            </a:r>
            <a:r>
              <a:rPr sz="1200" dirty="0" err="1">
                <a:latin typeface="DFKai-SB"/>
                <a:cs typeface="DFKai-SB"/>
              </a:rPr>
              <a:t>但是運動本來就會有受傷的可</a:t>
            </a:r>
            <a:r>
              <a:rPr sz="1200" spc="-75" dirty="0" err="1">
                <a:latin typeface="DFKai-SB"/>
                <a:cs typeface="DFKai-SB"/>
              </a:rPr>
              <a:t>能，</a:t>
            </a:r>
            <a:r>
              <a:rPr sz="1200" dirty="0" err="1">
                <a:latin typeface="DFKai-SB"/>
                <a:cs typeface="DFKai-SB"/>
              </a:rPr>
              <a:t>這</a:t>
            </a:r>
            <a:r>
              <a:rPr sz="1200" dirty="0">
                <a:latin typeface="DFKai-SB"/>
                <a:cs typeface="DFKai-SB"/>
              </a:rPr>
              <a:t>  </a:t>
            </a:r>
            <a:r>
              <a:rPr sz="1200" spc="-75" dirty="0" err="1">
                <a:latin typeface="DFKai-SB"/>
                <a:cs typeface="DFKai-SB"/>
              </a:rPr>
              <a:t>是不能避免的</a:t>
            </a:r>
            <a:r>
              <a:rPr sz="1200" spc="-75" dirty="0" smtClean="0">
                <a:latin typeface="DFKai-SB"/>
                <a:cs typeface="DFKai-SB"/>
              </a:rPr>
              <a:t>）；</a:t>
            </a:r>
            <a:r>
              <a:rPr sz="1200" dirty="0" smtClean="0">
                <a:latin typeface="DFKai-SB"/>
                <a:cs typeface="DFKai-SB"/>
              </a:rPr>
              <a:t>身體柔軟</a:t>
            </a:r>
            <a:r>
              <a:rPr sz="1200" spc="-50" dirty="0" smtClean="0">
                <a:latin typeface="DFKai-SB"/>
                <a:cs typeface="DFKai-SB"/>
              </a:rPr>
              <a:t>度</a:t>
            </a:r>
            <a:r>
              <a:rPr sz="1200" spc="-50" dirty="0">
                <a:latin typeface="DFKai-SB"/>
                <a:cs typeface="DFKai-SB"/>
              </a:rPr>
              <a:t>、</a:t>
            </a:r>
            <a:r>
              <a:rPr sz="1200" dirty="0">
                <a:latin typeface="DFKai-SB"/>
                <a:cs typeface="DFKai-SB"/>
              </a:rPr>
              <a:t>肌耐</a:t>
            </a:r>
            <a:r>
              <a:rPr sz="1200" spc="-75" dirty="0">
                <a:latin typeface="DFKai-SB"/>
                <a:cs typeface="DFKai-SB"/>
              </a:rPr>
              <a:t>力</a:t>
            </a:r>
            <a:r>
              <a:rPr sz="1200" spc="-50" dirty="0">
                <a:latin typeface="DFKai-SB"/>
                <a:cs typeface="DFKai-SB"/>
              </a:rPr>
              <a:t>、</a:t>
            </a:r>
            <a:r>
              <a:rPr sz="1200" dirty="0">
                <a:latin typeface="DFKai-SB"/>
                <a:cs typeface="DFKai-SB"/>
              </a:rPr>
              <a:t>體能提</a:t>
            </a:r>
            <a:r>
              <a:rPr sz="1200" spc="-75" dirty="0">
                <a:latin typeface="DFKai-SB"/>
                <a:cs typeface="DFKai-SB"/>
              </a:rPr>
              <a:t>升</a:t>
            </a:r>
            <a:r>
              <a:rPr sz="1200" spc="-50" dirty="0">
                <a:latin typeface="DFKai-SB"/>
                <a:cs typeface="DFKai-SB"/>
              </a:rPr>
              <a:t>、</a:t>
            </a:r>
            <a:r>
              <a:rPr sz="1200" dirty="0">
                <a:latin typeface="DFKai-SB"/>
                <a:cs typeface="DFKai-SB"/>
              </a:rPr>
              <a:t>忍耐</a:t>
            </a:r>
            <a:r>
              <a:rPr sz="1200" spc="-120" dirty="0">
                <a:latin typeface="DFKai-SB"/>
                <a:cs typeface="DFKai-SB"/>
              </a:rPr>
              <a:t>力</a:t>
            </a:r>
            <a:r>
              <a:rPr sz="1200" dirty="0">
                <a:latin typeface="DFKai-SB"/>
                <a:cs typeface="DFKai-SB"/>
              </a:rPr>
              <a:t>（</a:t>
            </a:r>
            <a:r>
              <a:rPr sz="1200" spc="-25" dirty="0" smtClean="0">
                <a:latin typeface="DFKai-SB"/>
                <a:cs typeface="DFKai-SB"/>
              </a:rPr>
              <a:t>運</a:t>
            </a:r>
            <a:r>
              <a:rPr sz="1200" dirty="0" smtClean="0">
                <a:latin typeface="DFKai-SB"/>
                <a:cs typeface="DFKai-SB"/>
              </a:rPr>
              <a:t>動就是要訓練身體柔軟度和肌耐</a:t>
            </a:r>
            <a:r>
              <a:rPr sz="1200" spc="-75" dirty="0" smtClean="0">
                <a:latin typeface="DFKai-SB"/>
                <a:cs typeface="DFKai-SB"/>
              </a:rPr>
              <a:t>力</a:t>
            </a:r>
            <a:r>
              <a:rPr sz="1200" spc="-75" dirty="0">
                <a:latin typeface="DFKai-SB"/>
                <a:cs typeface="DFKai-SB"/>
              </a:rPr>
              <a:t>，</a:t>
            </a:r>
            <a:r>
              <a:rPr sz="1200" dirty="0">
                <a:latin typeface="DFKai-SB"/>
                <a:cs typeface="DFKai-SB"/>
              </a:rPr>
              <a:t>體能會隨著運動的時間而加</a:t>
            </a:r>
            <a:r>
              <a:rPr sz="1200" spc="-75" dirty="0">
                <a:latin typeface="DFKai-SB"/>
                <a:cs typeface="DFKai-SB"/>
              </a:rPr>
              <a:t>強，</a:t>
            </a:r>
            <a:r>
              <a:rPr sz="1200" dirty="0">
                <a:latin typeface="DFKai-SB"/>
                <a:cs typeface="DFKai-SB"/>
              </a:rPr>
              <a:t>有時</a:t>
            </a:r>
            <a:r>
              <a:rPr sz="1200" spc="-25" dirty="0">
                <a:latin typeface="DFKai-SB"/>
                <a:cs typeface="DFKai-SB"/>
              </a:rPr>
              <a:t>候</a:t>
            </a:r>
            <a:r>
              <a:rPr sz="1200" dirty="0">
                <a:latin typeface="DFKai-SB"/>
                <a:cs typeface="DFKai-SB"/>
              </a:rPr>
              <a:t>很累還是要撐下</a:t>
            </a:r>
            <a:r>
              <a:rPr sz="1200" spc="-75" dirty="0">
                <a:latin typeface="DFKai-SB"/>
                <a:cs typeface="DFKai-SB"/>
              </a:rPr>
              <a:t>去，</a:t>
            </a:r>
            <a:r>
              <a:rPr sz="1200" dirty="0" smtClean="0">
                <a:latin typeface="DFKai-SB"/>
                <a:cs typeface="DFKai-SB"/>
              </a:rPr>
              <a:t>這時候我</a:t>
            </a:r>
            <a:r>
              <a:rPr sz="1200" spc="-40" dirty="0" smtClean="0">
                <a:latin typeface="DFKai-SB"/>
                <a:cs typeface="DFKai-SB"/>
              </a:rPr>
              <a:t>覺得可以訓練一個人的忍耐能力</a:t>
            </a:r>
            <a:r>
              <a:rPr sz="1200" spc="-40" dirty="0">
                <a:latin typeface="DFKai-SB"/>
                <a:cs typeface="DFKai-SB"/>
              </a:rPr>
              <a:t>）。</a:t>
            </a:r>
            <a:endParaRPr sz="1200" dirty="0">
              <a:latin typeface="DFKai-SB"/>
              <a:cs typeface="DFKai-SB"/>
            </a:endParaRPr>
          </a:p>
          <a:p>
            <a:pPr marL="317500" marR="5080" indent="-304800">
              <a:lnSpc>
                <a:spcPct val="125000"/>
              </a:lnSpc>
              <a:tabLst>
                <a:tab pos="316865" algn="l"/>
              </a:tabLst>
            </a:pPr>
            <a:r>
              <a:rPr sz="1200" dirty="0">
                <a:latin typeface="Wingdings"/>
                <a:cs typeface="Wingdings"/>
              </a:rPr>
              <a:t></a:t>
            </a:r>
            <a:r>
              <a:rPr sz="1200" dirty="0">
                <a:latin typeface="Times New Roman"/>
                <a:cs typeface="Times New Roman"/>
              </a:rPr>
              <a:t>	</a:t>
            </a:r>
            <a:r>
              <a:rPr sz="1200" dirty="0">
                <a:latin typeface="DFKai-SB"/>
                <a:cs typeface="DFKai-SB"/>
              </a:rPr>
              <a:t>和家人相處</a:t>
            </a:r>
            <a:r>
              <a:rPr sz="1200" dirty="0" smtClean="0">
                <a:latin typeface="DFKai-SB"/>
                <a:cs typeface="DFKai-SB"/>
              </a:rPr>
              <a:t>：</a:t>
            </a:r>
            <a:r>
              <a:rPr sz="1200" spc="-10" dirty="0" smtClean="0">
                <a:latin typeface="DFKai-SB"/>
                <a:cs typeface="DFKai-SB"/>
              </a:rPr>
              <a:t>聊天</a:t>
            </a:r>
            <a:r>
              <a:rPr sz="1200" spc="-10" dirty="0">
                <a:latin typeface="DFKai-SB"/>
                <a:cs typeface="DFKai-SB"/>
              </a:rPr>
              <a:t>、關心彼此（現在偶爾回家跟家人聊天，得知家人的近況，互相關心</a:t>
            </a:r>
            <a:r>
              <a:rPr sz="1200" spc="-10" dirty="0" smtClean="0">
                <a:latin typeface="DFKai-SB"/>
                <a:cs typeface="DFKai-SB"/>
              </a:rPr>
              <a:t>，</a:t>
            </a:r>
            <a:r>
              <a:rPr sz="1200" spc="-15" dirty="0" smtClean="0">
                <a:latin typeface="DFKai-SB"/>
                <a:cs typeface="DFKai-SB"/>
              </a:rPr>
              <a:t>會覺得家裡真的是我的避風港</a:t>
            </a:r>
            <a:r>
              <a:rPr sz="1200" spc="-15" dirty="0">
                <a:latin typeface="DFKai-SB"/>
                <a:cs typeface="DFKai-SB"/>
              </a:rPr>
              <a:t>，有委屈或是難過的事我都會跟家人分享，開  </a:t>
            </a:r>
            <a:r>
              <a:rPr sz="1200" spc="-40" dirty="0" err="1">
                <a:latin typeface="DFKai-SB"/>
                <a:cs typeface="DFKai-SB"/>
              </a:rPr>
              <a:t>心的事也會跟家人分享我的喜悅</a:t>
            </a:r>
            <a:r>
              <a:rPr sz="1200" spc="-40" dirty="0" smtClean="0">
                <a:latin typeface="DFKai-SB"/>
                <a:cs typeface="DFKai-SB"/>
              </a:rPr>
              <a:t>）；</a:t>
            </a:r>
            <a:r>
              <a:rPr sz="1200" spc="-15" dirty="0" err="1" smtClean="0">
                <a:latin typeface="DFKai-SB"/>
                <a:cs typeface="DFKai-SB"/>
              </a:rPr>
              <a:t>被爸媽問功課</a:t>
            </a:r>
            <a:r>
              <a:rPr sz="1200" spc="-15" dirty="0" err="1">
                <a:latin typeface="DFKai-SB"/>
                <a:cs typeface="DFKai-SB"/>
              </a:rPr>
              <a:t>（有時候被問到課業我就會不太高興，會覺得為什麼要那麼關</a:t>
            </a:r>
            <a:r>
              <a:rPr sz="1200" spc="-15" dirty="0">
                <a:latin typeface="DFKai-SB"/>
                <a:cs typeface="DFKai-SB"/>
              </a:rPr>
              <a:t>  </a:t>
            </a:r>
            <a:r>
              <a:rPr sz="1200" spc="-40" dirty="0" err="1">
                <a:latin typeface="DFKai-SB"/>
                <a:cs typeface="DFKai-SB"/>
              </a:rPr>
              <a:t>心課業，我沒有被預警就好了</a:t>
            </a:r>
            <a:r>
              <a:rPr sz="1200" spc="-40" dirty="0" smtClean="0">
                <a:latin typeface="DFKai-SB"/>
                <a:cs typeface="DFKai-SB"/>
              </a:rPr>
              <a:t>）；</a:t>
            </a:r>
            <a:r>
              <a:rPr sz="1200" spc="-15" dirty="0" err="1" smtClean="0">
                <a:latin typeface="DFKai-SB"/>
                <a:cs typeface="DFKai-SB"/>
              </a:rPr>
              <a:t>口語表達能力</a:t>
            </a:r>
            <a:r>
              <a:rPr sz="1200" spc="-15" dirty="0" err="1">
                <a:latin typeface="DFKai-SB"/>
                <a:cs typeface="DFKai-SB"/>
              </a:rPr>
              <a:t>（之前不太會表達我的關心，上了大學離開家裡後，</a:t>
            </a:r>
            <a:r>
              <a:rPr sz="1200" spc="-15" dirty="0" err="1" smtClean="0">
                <a:latin typeface="DFKai-SB"/>
                <a:cs typeface="DFKai-SB"/>
              </a:rPr>
              <a:t>漸漸地學</a:t>
            </a:r>
            <a:r>
              <a:rPr sz="1200" spc="-30" dirty="0" err="1" smtClean="0">
                <a:latin typeface="DFKai-SB"/>
                <a:cs typeface="DFKai-SB"/>
              </a:rPr>
              <a:t>會如何把我的關心</a:t>
            </a:r>
            <a:r>
              <a:rPr sz="1200" spc="-30" dirty="0" err="1">
                <a:latin typeface="DFKai-SB"/>
                <a:cs typeface="DFKai-SB"/>
              </a:rPr>
              <a:t>、愛說出口，而不是藏在心中</a:t>
            </a:r>
            <a:r>
              <a:rPr sz="1200" spc="-30" dirty="0">
                <a:latin typeface="DFKai-SB"/>
                <a:cs typeface="DFKai-SB"/>
              </a:rPr>
              <a:t>）。</a:t>
            </a:r>
            <a:endParaRPr sz="1200" dirty="0">
              <a:latin typeface="DFKai-SB"/>
              <a:cs typeface="DFKai-SB"/>
            </a:endParaRPr>
          </a:p>
          <a:p>
            <a:pPr marL="317500" marR="38100" indent="-304800">
              <a:lnSpc>
                <a:spcPct val="125000"/>
              </a:lnSpc>
              <a:tabLst>
                <a:tab pos="316865" algn="l"/>
              </a:tabLst>
            </a:pPr>
            <a:r>
              <a:rPr sz="1200" dirty="0">
                <a:latin typeface="Wingdings"/>
                <a:cs typeface="Wingdings"/>
              </a:rPr>
              <a:t></a:t>
            </a:r>
            <a:r>
              <a:rPr sz="1200" dirty="0">
                <a:latin typeface="Times New Roman"/>
                <a:cs typeface="Times New Roman"/>
              </a:rPr>
              <a:t>	</a:t>
            </a:r>
            <a:r>
              <a:rPr sz="1200" dirty="0" err="1">
                <a:latin typeface="DFKai-SB"/>
                <a:cs typeface="DFKai-SB"/>
              </a:rPr>
              <a:t>火鍋店打工</a:t>
            </a:r>
            <a:r>
              <a:rPr sz="1200" dirty="0" err="1" smtClean="0">
                <a:latin typeface="DFKai-SB"/>
                <a:cs typeface="DFKai-SB"/>
              </a:rPr>
              <a:t>：認識新的</a:t>
            </a:r>
            <a:r>
              <a:rPr sz="1200" spc="-75" dirty="0" err="1" smtClean="0">
                <a:latin typeface="DFKai-SB"/>
                <a:cs typeface="DFKai-SB"/>
              </a:rPr>
              <a:t>人</a:t>
            </a:r>
            <a:r>
              <a:rPr sz="1200" spc="-75" dirty="0" err="1">
                <a:latin typeface="DFKai-SB"/>
                <a:cs typeface="DFKai-SB"/>
              </a:rPr>
              <a:t>、</a:t>
            </a:r>
            <a:r>
              <a:rPr sz="1200" dirty="0" err="1">
                <a:latin typeface="DFKai-SB"/>
                <a:cs typeface="DFKai-SB"/>
              </a:rPr>
              <a:t>看到很多奇怪的客</a:t>
            </a:r>
            <a:r>
              <a:rPr sz="1200" spc="-170" dirty="0" err="1">
                <a:latin typeface="DFKai-SB"/>
                <a:cs typeface="DFKai-SB"/>
              </a:rPr>
              <a:t>人</a:t>
            </a:r>
            <a:r>
              <a:rPr sz="1200" dirty="0" err="1">
                <a:latin typeface="DFKai-SB"/>
                <a:cs typeface="DFKai-SB"/>
              </a:rPr>
              <a:t>（有些同事跟我意外的很合得</a:t>
            </a:r>
            <a:r>
              <a:rPr sz="1200" spc="-75" dirty="0" err="1">
                <a:latin typeface="DFKai-SB"/>
                <a:cs typeface="DFKai-SB"/>
              </a:rPr>
              <a:t>來，</a:t>
            </a:r>
            <a:r>
              <a:rPr sz="1200" dirty="0" err="1">
                <a:latin typeface="DFKai-SB"/>
                <a:cs typeface="DFKai-SB"/>
              </a:rPr>
              <a:t>這種時</a:t>
            </a:r>
            <a:r>
              <a:rPr sz="1200" dirty="0">
                <a:latin typeface="DFKai-SB"/>
                <a:cs typeface="DFKai-SB"/>
              </a:rPr>
              <a:t>  </a:t>
            </a:r>
            <a:r>
              <a:rPr sz="1200" dirty="0" err="1">
                <a:latin typeface="DFKai-SB"/>
                <a:cs typeface="DFKai-SB"/>
              </a:rPr>
              <a:t>候會很開心我有去打</a:t>
            </a:r>
            <a:r>
              <a:rPr sz="1200" spc="-75" dirty="0" err="1">
                <a:latin typeface="DFKai-SB"/>
                <a:cs typeface="DFKai-SB"/>
              </a:rPr>
              <a:t>工，</a:t>
            </a:r>
            <a:r>
              <a:rPr sz="1200" dirty="0" err="1">
                <a:latin typeface="DFKai-SB"/>
                <a:cs typeface="DFKai-SB"/>
              </a:rPr>
              <a:t>遇到好朋</a:t>
            </a:r>
            <a:r>
              <a:rPr sz="1200" spc="-75" dirty="0" err="1">
                <a:latin typeface="DFKai-SB"/>
                <a:cs typeface="DFKai-SB"/>
              </a:rPr>
              <a:t>友；</a:t>
            </a:r>
            <a:r>
              <a:rPr sz="1200" dirty="0" err="1">
                <a:latin typeface="DFKai-SB"/>
                <a:cs typeface="DFKai-SB"/>
              </a:rPr>
              <a:t>有時</a:t>
            </a:r>
            <a:r>
              <a:rPr sz="1200" spc="-25" dirty="0" err="1">
                <a:latin typeface="DFKai-SB"/>
                <a:cs typeface="DFKai-SB"/>
              </a:rPr>
              <a:t>候</a:t>
            </a:r>
            <a:r>
              <a:rPr sz="1200" dirty="0" err="1">
                <a:latin typeface="DFKai-SB"/>
                <a:cs typeface="DFKai-SB"/>
              </a:rPr>
              <a:t>會看到很奇怪的客</a:t>
            </a:r>
            <a:r>
              <a:rPr sz="1200" spc="-75" dirty="0" err="1">
                <a:latin typeface="DFKai-SB"/>
                <a:cs typeface="DFKai-SB"/>
              </a:rPr>
              <a:t>人，</a:t>
            </a:r>
            <a:r>
              <a:rPr sz="1200" dirty="0" err="1" smtClean="0">
                <a:latin typeface="DFKai-SB"/>
                <a:cs typeface="DFKai-SB"/>
              </a:rPr>
              <a:t>覺得自</a:t>
            </a:r>
            <a:r>
              <a:rPr sz="1200" spc="-35" dirty="0" err="1" smtClean="0">
                <a:latin typeface="DFKai-SB"/>
                <a:cs typeface="DFKai-SB"/>
              </a:rPr>
              <a:t>己的人生多了一件有趣的事可以分享</a:t>
            </a:r>
            <a:r>
              <a:rPr sz="1200" spc="-35" dirty="0" smtClean="0">
                <a:latin typeface="DFKai-SB"/>
                <a:cs typeface="DFKai-SB"/>
              </a:rPr>
              <a:t>）； </a:t>
            </a:r>
            <a:r>
              <a:rPr sz="1200" dirty="0">
                <a:latin typeface="DFKai-SB"/>
                <a:cs typeface="DFKai-SB"/>
              </a:rPr>
              <a:t>遇到奧</a:t>
            </a:r>
            <a:r>
              <a:rPr sz="1200" spc="-75" dirty="0">
                <a:latin typeface="DFKai-SB"/>
                <a:cs typeface="DFKai-SB"/>
              </a:rPr>
              <a:t>客、</a:t>
            </a:r>
            <a:r>
              <a:rPr sz="1200" dirty="0">
                <a:latin typeface="DFKai-SB"/>
                <a:cs typeface="DFKai-SB"/>
              </a:rPr>
              <a:t>遇到討厭的同</a:t>
            </a:r>
            <a:r>
              <a:rPr sz="1200" spc="-170" dirty="0">
                <a:latin typeface="DFKai-SB"/>
                <a:cs typeface="DFKai-SB"/>
              </a:rPr>
              <a:t>事</a:t>
            </a:r>
            <a:r>
              <a:rPr sz="1200" dirty="0">
                <a:latin typeface="DFKai-SB"/>
                <a:cs typeface="DFKai-SB"/>
              </a:rPr>
              <a:t>（有些客人很討</a:t>
            </a:r>
            <a:r>
              <a:rPr sz="1200" spc="-75" dirty="0">
                <a:latin typeface="DFKai-SB"/>
                <a:cs typeface="DFKai-SB"/>
              </a:rPr>
              <a:t>厭，</a:t>
            </a:r>
            <a:r>
              <a:rPr sz="1200" dirty="0" smtClean="0">
                <a:latin typeface="DFKai-SB"/>
                <a:cs typeface="DFKai-SB"/>
              </a:rPr>
              <a:t>明明就已經很詳細的說不能做那些事了還硬要問或硬要</a:t>
            </a:r>
            <a:r>
              <a:rPr sz="1200" spc="-120" dirty="0" smtClean="0">
                <a:latin typeface="DFKai-SB"/>
                <a:cs typeface="DFKai-SB"/>
              </a:rPr>
              <a:t>做</a:t>
            </a:r>
            <a:r>
              <a:rPr sz="1200" spc="-120" dirty="0">
                <a:latin typeface="DFKai-SB"/>
                <a:cs typeface="DFKai-SB"/>
              </a:rPr>
              <a:t>，</a:t>
            </a:r>
            <a:r>
              <a:rPr sz="1200" dirty="0">
                <a:latin typeface="DFKai-SB"/>
                <a:cs typeface="DFKai-SB"/>
              </a:rPr>
              <a:t>或者故意找我們服務生的</a:t>
            </a:r>
            <a:r>
              <a:rPr sz="1200" spc="-120" dirty="0">
                <a:latin typeface="DFKai-SB"/>
                <a:cs typeface="DFKai-SB"/>
              </a:rPr>
              <a:t>碴，</a:t>
            </a:r>
            <a:r>
              <a:rPr sz="1200" dirty="0" smtClean="0">
                <a:latin typeface="DFKai-SB"/>
                <a:cs typeface="DFKai-SB"/>
              </a:rPr>
              <a:t>這種時候就會</a:t>
            </a:r>
            <a:r>
              <a:rPr sz="1200" spc="-20" dirty="0" smtClean="0">
                <a:latin typeface="DFKai-SB"/>
                <a:cs typeface="DFKai-SB"/>
              </a:rPr>
              <a:t>很生氣</a:t>
            </a:r>
            <a:r>
              <a:rPr sz="1200" spc="-20" dirty="0">
                <a:latin typeface="DFKai-SB"/>
                <a:cs typeface="DFKai-SB"/>
              </a:rPr>
              <a:t>；有些同事很討厭，自己份內的工作不好好做，還喜歡邀功）；</a:t>
            </a:r>
            <a:r>
              <a:rPr sz="1200" spc="-20" dirty="0" smtClean="0">
                <a:latin typeface="DFKai-SB"/>
                <a:cs typeface="DFKai-SB"/>
              </a:rPr>
              <a:t>包容力</a:t>
            </a:r>
            <a:r>
              <a:rPr sz="1200" spc="-20" dirty="0">
                <a:latin typeface="DFKai-SB"/>
                <a:cs typeface="DFKai-SB"/>
              </a:rPr>
              <a:t>、配合度、執行能力、應變能力（遇到奧客會需要包容力，</a:t>
            </a:r>
            <a:r>
              <a:rPr sz="1200" spc="-20" dirty="0" smtClean="0">
                <a:latin typeface="DFKai-SB"/>
                <a:cs typeface="DFKai-SB"/>
              </a:rPr>
              <a:t>就算很煩很討</a:t>
            </a:r>
            <a:r>
              <a:rPr sz="1200" spc="-120" dirty="0" smtClean="0">
                <a:latin typeface="DFKai-SB"/>
                <a:cs typeface="DFKai-SB"/>
              </a:rPr>
              <a:t>厭</a:t>
            </a:r>
            <a:r>
              <a:rPr sz="1200" spc="-120" dirty="0">
                <a:latin typeface="DFKai-SB"/>
                <a:cs typeface="DFKai-SB"/>
              </a:rPr>
              <a:t>，</a:t>
            </a:r>
            <a:r>
              <a:rPr sz="1200" dirty="0">
                <a:latin typeface="DFKai-SB"/>
                <a:cs typeface="DFKai-SB"/>
              </a:rPr>
              <a:t>還是要笑笑的服務</a:t>
            </a:r>
            <a:r>
              <a:rPr sz="1200" spc="-120" dirty="0">
                <a:latin typeface="DFKai-SB"/>
                <a:cs typeface="DFKai-SB"/>
              </a:rPr>
              <a:t>他，</a:t>
            </a:r>
            <a:r>
              <a:rPr sz="1200" dirty="0" smtClean="0">
                <a:latin typeface="DFKai-SB"/>
                <a:cs typeface="DFKai-SB"/>
              </a:rPr>
              <a:t>配合度和執行能力則是在工作時需要配合廚房和</a:t>
            </a:r>
            <a:r>
              <a:rPr sz="1200" spc="-30" dirty="0" smtClean="0">
                <a:latin typeface="DFKai-SB"/>
                <a:cs typeface="DFKai-SB"/>
              </a:rPr>
              <a:t>其他服務生</a:t>
            </a:r>
            <a:r>
              <a:rPr sz="1200" spc="-30" dirty="0">
                <a:latin typeface="DFKai-SB"/>
                <a:cs typeface="DFKai-SB"/>
              </a:rPr>
              <a:t>，遇到意外況狀也會需要應變能力）。</a:t>
            </a:r>
            <a:endParaRPr sz="1200" dirty="0">
              <a:latin typeface="DFKai-SB"/>
              <a:cs typeface="DFKai-SB"/>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106423"/>
            <a:ext cx="5301615" cy="1846659"/>
          </a:xfrm>
          <a:prstGeom prst="rect">
            <a:avLst/>
          </a:prstGeom>
        </p:spPr>
        <p:txBody>
          <a:bodyPr vert="horz" wrap="square" lIns="0" tIns="0" rIns="0" bIns="0" rtlCol="0">
            <a:spAutoFit/>
          </a:bodyPr>
          <a:lstStyle/>
          <a:p>
            <a:pPr marL="317500" marR="5080" indent="-304800">
              <a:lnSpc>
                <a:spcPct val="125000"/>
              </a:lnSpc>
              <a:tabLst>
                <a:tab pos="316865" algn="l"/>
              </a:tabLst>
            </a:pPr>
            <a:r>
              <a:rPr sz="1200" dirty="0">
                <a:latin typeface="Wingdings"/>
                <a:cs typeface="Wingdings"/>
              </a:rPr>
              <a:t></a:t>
            </a:r>
            <a:r>
              <a:rPr sz="1200" dirty="0">
                <a:latin typeface="Times New Roman"/>
                <a:cs typeface="Times New Roman"/>
              </a:rPr>
              <a:t>	</a:t>
            </a:r>
            <a:r>
              <a:rPr sz="1200" dirty="0" err="1">
                <a:latin typeface="DFKai-SB"/>
                <a:cs typeface="DFKai-SB"/>
              </a:rPr>
              <a:t>休閒娛樂</a:t>
            </a:r>
            <a:r>
              <a:rPr sz="1200" dirty="0" err="1" smtClean="0">
                <a:latin typeface="DFKai-SB"/>
                <a:cs typeface="DFKai-SB"/>
              </a:rPr>
              <a:t>：</a:t>
            </a:r>
            <a:r>
              <a:rPr sz="1200" spc="-20" dirty="0" err="1" smtClean="0">
                <a:latin typeface="DFKai-SB"/>
                <a:cs typeface="DFKai-SB"/>
              </a:rPr>
              <a:t>美食</a:t>
            </a:r>
            <a:r>
              <a:rPr sz="1200" spc="-20" dirty="0" err="1">
                <a:latin typeface="DFKai-SB"/>
                <a:cs typeface="DFKai-SB"/>
              </a:rPr>
              <a:t>、玩樂、打遊戲、發掘新事物（喜歡吃美食好玩的還有上網打遊戲，應</a:t>
            </a:r>
            <a:r>
              <a:rPr sz="1200" spc="-20" dirty="0">
                <a:latin typeface="DFKai-SB"/>
                <a:cs typeface="DFKai-SB"/>
              </a:rPr>
              <a:t>  </a:t>
            </a:r>
            <a:r>
              <a:rPr sz="1200" dirty="0" err="1">
                <a:latin typeface="DFKai-SB"/>
                <a:cs typeface="DFKai-SB"/>
              </a:rPr>
              <a:t>該大部份的人都喜歡吧～發掘新事物，</a:t>
            </a:r>
            <a:r>
              <a:rPr sz="1200" dirty="0" err="1" smtClean="0">
                <a:latin typeface="DFKai-SB"/>
                <a:cs typeface="DFKai-SB"/>
              </a:rPr>
              <a:t>我覺得可能我比較喜歡接觸新的事</a:t>
            </a:r>
            <a:r>
              <a:rPr sz="1200" spc="-25" dirty="0" err="1" smtClean="0">
                <a:latin typeface="DFKai-SB"/>
                <a:cs typeface="DFKai-SB"/>
              </a:rPr>
              <a:t>物</a:t>
            </a:r>
            <a:r>
              <a:rPr sz="1200" spc="-25" dirty="0" err="1">
                <a:latin typeface="DFKai-SB"/>
                <a:cs typeface="DFKai-SB"/>
              </a:rPr>
              <a:t>，比較熱血，喜歡到處闖闖體驗新的、沒經驗過的事物</a:t>
            </a:r>
            <a:r>
              <a:rPr sz="1200" spc="-25" dirty="0">
                <a:latin typeface="DFKai-SB"/>
                <a:cs typeface="DFKai-SB"/>
              </a:rPr>
              <a:t>）；  </a:t>
            </a:r>
            <a:r>
              <a:rPr sz="1200" dirty="0">
                <a:latin typeface="DFKai-SB"/>
                <a:cs typeface="DFKai-SB"/>
              </a:rPr>
              <a:t>花</a:t>
            </a:r>
            <a:r>
              <a:rPr sz="1200" spc="-170" dirty="0">
                <a:latin typeface="DFKai-SB"/>
                <a:cs typeface="DFKai-SB"/>
              </a:rPr>
              <a:t>錢</a:t>
            </a:r>
            <a:r>
              <a:rPr sz="1200" dirty="0">
                <a:latin typeface="DFKai-SB"/>
                <a:cs typeface="DFKai-SB"/>
              </a:rPr>
              <a:t>（有時候很不喜歡自己花錢花很</a:t>
            </a:r>
            <a:r>
              <a:rPr sz="1200" spc="-75" dirty="0">
                <a:latin typeface="DFKai-SB"/>
                <a:cs typeface="DFKai-SB"/>
              </a:rPr>
              <a:t>快，</a:t>
            </a:r>
            <a:r>
              <a:rPr sz="1200" dirty="0">
                <a:latin typeface="DFKai-SB"/>
                <a:cs typeface="DFKai-SB"/>
              </a:rPr>
              <a:t>自己有再打工知道賺錢的辛</a:t>
            </a:r>
            <a:r>
              <a:rPr sz="1200" spc="-75" dirty="0">
                <a:latin typeface="DFKai-SB"/>
                <a:cs typeface="DFKai-SB"/>
              </a:rPr>
              <a:t>苦，</a:t>
            </a:r>
            <a:r>
              <a:rPr sz="1200" dirty="0">
                <a:latin typeface="DFKai-SB"/>
                <a:cs typeface="DFKai-SB"/>
              </a:rPr>
              <a:t>但  </a:t>
            </a:r>
            <a:r>
              <a:rPr sz="1200" spc="-25" dirty="0" err="1">
                <a:latin typeface="DFKai-SB"/>
                <a:cs typeface="DFKai-SB"/>
              </a:rPr>
              <a:t>是又覺得青春只有一次，現在不闖一闖感覺就沒有機會了</a:t>
            </a:r>
            <a:r>
              <a:rPr sz="1200" spc="-25" dirty="0" smtClean="0">
                <a:latin typeface="DFKai-SB"/>
                <a:cs typeface="DFKai-SB"/>
              </a:rPr>
              <a:t>）；</a:t>
            </a:r>
            <a:r>
              <a:rPr sz="1200" dirty="0" smtClean="0">
                <a:latin typeface="DFKai-SB"/>
                <a:cs typeface="DFKai-SB"/>
              </a:rPr>
              <a:t>規劃金</a:t>
            </a:r>
            <a:r>
              <a:rPr sz="1200" spc="-50" dirty="0" smtClean="0">
                <a:latin typeface="DFKai-SB"/>
                <a:cs typeface="DFKai-SB"/>
              </a:rPr>
              <a:t>錢</a:t>
            </a:r>
            <a:r>
              <a:rPr sz="1200" spc="-50" dirty="0">
                <a:latin typeface="DFKai-SB"/>
                <a:cs typeface="DFKai-SB"/>
              </a:rPr>
              <a:t>、</a:t>
            </a:r>
            <a:r>
              <a:rPr sz="1200" dirty="0">
                <a:latin typeface="DFKai-SB"/>
                <a:cs typeface="DFKai-SB"/>
              </a:rPr>
              <a:t>規劃能</a:t>
            </a:r>
            <a:r>
              <a:rPr sz="1200" spc="-75" dirty="0">
                <a:latin typeface="DFKai-SB"/>
                <a:cs typeface="DFKai-SB"/>
              </a:rPr>
              <a:t>力</a:t>
            </a:r>
            <a:r>
              <a:rPr sz="1200" spc="-50" dirty="0">
                <a:latin typeface="DFKai-SB"/>
                <a:cs typeface="DFKai-SB"/>
              </a:rPr>
              <a:t>、</a:t>
            </a:r>
            <a:r>
              <a:rPr sz="1200" dirty="0">
                <a:latin typeface="DFKai-SB"/>
                <a:cs typeface="DFKai-SB"/>
              </a:rPr>
              <a:t>行動</a:t>
            </a:r>
            <a:r>
              <a:rPr sz="1200" spc="-120" dirty="0">
                <a:latin typeface="DFKai-SB"/>
                <a:cs typeface="DFKai-SB"/>
              </a:rPr>
              <a:t>力</a:t>
            </a:r>
            <a:r>
              <a:rPr sz="1200" dirty="0">
                <a:latin typeface="DFKai-SB"/>
                <a:cs typeface="DFKai-SB"/>
              </a:rPr>
              <a:t>（因為玩樂通</a:t>
            </a:r>
            <a:r>
              <a:rPr sz="1200" spc="-25" dirty="0">
                <a:latin typeface="DFKai-SB"/>
                <a:cs typeface="DFKai-SB"/>
              </a:rPr>
              <a:t>常</a:t>
            </a:r>
            <a:r>
              <a:rPr sz="1200" dirty="0">
                <a:latin typeface="DFKai-SB"/>
                <a:cs typeface="DFKai-SB"/>
              </a:rPr>
              <a:t>需要花</a:t>
            </a:r>
            <a:r>
              <a:rPr sz="1200" spc="-50" dirty="0">
                <a:latin typeface="DFKai-SB"/>
                <a:cs typeface="DFKai-SB"/>
              </a:rPr>
              <a:t>錢，</a:t>
            </a:r>
            <a:r>
              <a:rPr sz="1200" dirty="0" smtClean="0">
                <a:latin typeface="DFKai-SB"/>
                <a:cs typeface="DFKai-SB"/>
              </a:rPr>
              <a:t>所以需要好好的規畫自己的金錢要如何分</a:t>
            </a:r>
            <a:r>
              <a:rPr sz="1200" spc="-120" dirty="0" smtClean="0">
                <a:latin typeface="DFKai-SB"/>
                <a:cs typeface="DFKai-SB"/>
              </a:rPr>
              <a:t>配</a:t>
            </a:r>
            <a:r>
              <a:rPr sz="1200" spc="-120" dirty="0">
                <a:latin typeface="DFKai-SB"/>
                <a:cs typeface="DFKai-SB"/>
              </a:rPr>
              <a:t>；</a:t>
            </a:r>
            <a:r>
              <a:rPr sz="1200" dirty="0">
                <a:latin typeface="DFKai-SB"/>
                <a:cs typeface="DFKai-SB"/>
              </a:rPr>
              <a:t>規劃自己要出去玩的形成需要規劃能</a:t>
            </a:r>
            <a:r>
              <a:rPr sz="1200" spc="-120" dirty="0">
                <a:latin typeface="DFKai-SB"/>
                <a:cs typeface="DFKai-SB"/>
              </a:rPr>
              <a:t>力，</a:t>
            </a:r>
            <a:r>
              <a:rPr sz="1200" dirty="0">
                <a:latin typeface="DFKai-SB"/>
                <a:cs typeface="DFKai-SB"/>
              </a:rPr>
              <a:t>還有規  </a:t>
            </a:r>
            <a:r>
              <a:rPr sz="1200" spc="-20" dirty="0">
                <a:latin typeface="DFKai-SB"/>
                <a:cs typeface="DFKai-SB"/>
              </a:rPr>
              <a:t>劃完之後要能行動，不會因為可能很累或者其他小事而放棄的行動力）。</a:t>
            </a:r>
            <a:endParaRPr sz="1200" dirty="0">
              <a:latin typeface="DFKai-SB"/>
              <a:cs typeface="DFKai-SB"/>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39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5</a:t>
            </a:r>
            <a:r>
              <a:rPr sz="1400" b="1" spc="-390" dirty="0">
                <a:latin typeface="DFKai-SB"/>
                <a:cs typeface="DFKai-SB"/>
              </a:rPr>
              <a:t> </a:t>
            </a:r>
            <a:r>
              <a:rPr sz="1400" b="1" spc="-5" dirty="0">
                <a:latin typeface="DFKai-SB"/>
                <a:cs typeface="DFKai-SB"/>
              </a:rPr>
              <a:t>附件三</a:t>
            </a:r>
            <a:endParaRPr sz="1400">
              <a:latin typeface="DFKai-SB"/>
              <a:cs typeface="DFKai-SB"/>
            </a:endParaRPr>
          </a:p>
          <a:p>
            <a:pPr marL="12700">
              <a:lnSpc>
                <a:spcPct val="100000"/>
              </a:lnSpc>
              <a:spcBef>
                <a:spcPts val="1185"/>
              </a:spcBef>
            </a:pPr>
            <a:r>
              <a:rPr sz="1200" b="1" spc="-5" dirty="0">
                <a:latin typeface="DFKai-SB"/>
                <a:cs typeface="DFKai-SB"/>
              </a:rPr>
              <a:t>熱情盤點清單</a:t>
            </a:r>
            <a:endParaRPr sz="120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1188798369"/>
              </p:ext>
            </p:extLst>
          </p:nvPr>
        </p:nvGraphicFramePr>
        <p:xfrm>
          <a:off x="1139952" y="1828787"/>
          <a:ext cx="5343136" cy="6876286"/>
        </p:xfrm>
        <a:graphic>
          <a:graphicData uri="http://schemas.openxmlformats.org/drawingml/2006/table">
            <a:tbl>
              <a:tblPr firstRow="1" bandRow="1">
                <a:tableStyleId>{2D5ABB26-0587-4C30-8999-92F81FD0307C}</a:tableStyleId>
              </a:tblPr>
              <a:tblGrid>
                <a:gridCol w="289553"/>
                <a:gridCol w="1623060"/>
                <a:gridCol w="422148"/>
                <a:gridCol w="1286262"/>
                <a:gridCol w="420624"/>
                <a:gridCol w="1301489"/>
              </a:tblGrid>
              <a:tr h="667512">
                <a:tc gridSpan="2">
                  <a:txBody>
                    <a:bodyPr/>
                    <a:lstStyle/>
                    <a:p>
                      <a:pPr>
                        <a:lnSpc>
                          <a:spcPct val="100000"/>
                        </a:lnSpc>
                        <a:spcBef>
                          <a:spcPts val="15"/>
                        </a:spcBef>
                      </a:pPr>
                      <a:endParaRPr sz="1550" dirty="0">
                        <a:latin typeface="Times New Roman"/>
                        <a:cs typeface="Times New Roman"/>
                      </a:endParaRPr>
                    </a:p>
                    <a:p>
                      <a:pPr marL="340995">
                        <a:lnSpc>
                          <a:spcPct val="100000"/>
                        </a:lnSpc>
                      </a:pPr>
                      <a:r>
                        <a:rPr sz="1200" b="1" spc="-5" dirty="0">
                          <a:latin typeface="DFKai-SB"/>
                          <a:cs typeface="DFKai-SB"/>
                        </a:rPr>
                        <a:t>Holland</a:t>
                      </a:r>
                      <a:r>
                        <a:rPr sz="1200" b="1" spc="-65" dirty="0">
                          <a:latin typeface="DFKai-SB"/>
                          <a:cs typeface="DFKai-SB"/>
                        </a:rPr>
                        <a:t> </a:t>
                      </a:r>
                      <a:r>
                        <a:rPr sz="1200" b="1" spc="-5" dirty="0">
                          <a:latin typeface="DFKai-SB"/>
                          <a:cs typeface="DFKai-SB"/>
                        </a:rPr>
                        <a:t>興趣六型</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DE9D9"/>
                    </a:solidFill>
                  </a:tcPr>
                </a:tc>
                <a:tc hMerge="1">
                  <a:txBody>
                    <a:bodyPr/>
                    <a:lstStyle/>
                    <a:p>
                      <a:endParaRPr/>
                    </a:p>
                  </a:txBody>
                  <a:tcPr marL="0" marR="0" marT="0" marB="0"/>
                </a:tc>
                <a:tc>
                  <a:txBody>
                    <a:bodyPr/>
                    <a:lstStyle/>
                    <a:p>
                      <a:pPr marL="128905" marR="126364" algn="just">
                        <a:lnSpc>
                          <a:spcPts val="1300"/>
                        </a:lnSpc>
                        <a:spcBef>
                          <a:spcPts val="15"/>
                        </a:spcBef>
                      </a:pPr>
                      <a:r>
                        <a:rPr sz="1200" b="1" dirty="0">
                          <a:latin typeface="DFKai-SB"/>
                          <a:cs typeface="DFKai-SB"/>
                        </a:rPr>
                        <a:t>喜  歡  個</a:t>
                      </a:r>
                      <a:endParaRPr sz="1200">
                        <a:latin typeface="DFKai-SB"/>
                        <a:cs typeface="DFKai-SB"/>
                      </a:endParaRPr>
                    </a:p>
                    <a:p>
                      <a:pPr marL="128905" algn="just">
                        <a:lnSpc>
                          <a:spcPts val="1300"/>
                        </a:lnSpc>
                      </a:pPr>
                      <a:r>
                        <a:rPr sz="1200" b="1" dirty="0">
                          <a:latin typeface="DFKai-SB"/>
                          <a:cs typeface="DFKai-SB"/>
                        </a:rPr>
                        <a:t>數</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pPr>
                        <a:lnSpc>
                          <a:spcPct val="100000"/>
                        </a:lnSpc>
                        <a:spcBef>
                          <a:spcPts val="15"/>
                        </a:spcBef>
                      </a:pPr>
                      <a:endParaRPr sz="1550">
                        <a:latin typeface="Times New Roman"/>
                        <a:cs typeface="Times New Roman"/>
                      </a:endParaRPr>
                    </a:p>
                    <a:p>
                      <a:pPr marL="179705">
                        <a:lnSpc>
                          <a:spcPct val="100000"/>
                        </a:lnSpc>
                      </a:pPr>
                      <a:r>
                        <a:rPr sz="1200" b="1" spc="-5" dirty="0">
                          <a:latin typeface="DFKai-SB"/>
                          <a:cs typeface="DFKai-SB"/>
                        </a:rPr>
                        <a:t>便利貼黏貼處</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pPr marL="127635" marR="126364" algn="just">
                        <a:lnSpc>
                          <a:spcPts val="1300"/>
                        </a:lnSpc>
                        <a:spcBef>
                          <a:spcPts val="15"/>
                        </a:spcBef>
                      </a:pPr>
                      <a:r>
                        <a:rPr sz="1200" b="1" dirty="0">
                          <a:latin typeface="DFKai-SB"/>
                          <a:cs typeface="DFKai-SB"/>
                        </a:rPr>
                        <a:t>不  喜  歡</a:t>
                      </a:r>
                      <a:endParaRPr sz="1200">
                        <a:latin typeface="DFKai-SB"/>
                        <a:cs typeface="DFKai-SB"/>
                      </a:endParaRPr>
                    </a:p>
                    <a:p>
                      <a:pPr marL="127635" algn="just">
                        <a:lnSpc>
                          <a:spcPts val="1300"/>
                        </a:lnSpc>
                      </a:pPr>
                      <a:r>
                        <a:rPr sz="1200" b="1" dirty="0">
                          <a:latin typeface="DFKai-SB"/>
                          <a:cs typeface="DFKai-SB"/>
                        </a:rPr>
                        <a:t>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EAF1DD"/>
                    </a:solidFill>
                  </a:tcPr>
                </a:tc>
                <a:tc>
                  <a:txBody>
                    <a:bodyPr/>
                    <a:lstStyle/>
                    <a:p>
                      <a:pPr>
                        <a:lnSpc>
                          <a:spcPct val="100000"/>
                        </a:lnSpc>
                        <a:spcBef>
                          <a:spcPts val="15"/>
                        </a:spcBef>
                      </a:pPr>
                      <a:endParaRPr sz="1550">
                        <a:latin typeface="Times New Roman"/>
                        <a:cs typeface="Times New Roman"/>
                      </a:endParaRPr>
                    </a:p>
                    <a:p>
                      <a:pPr marL="188595">
                        <a:lnSpc>
                          <a:spcPct val="100000"/>
                        </a:lnSpc>
                      </a:pPr>
                      <a:r>
                        <a:rPr sz="1200" b="1" spc="-5" dirty="0">
                          <a:latin typeface="DFKai-SB"/>
                          <a:cs typeface="DFKai-SB"/>
                        </a:rPr>
                        <a:t>便利貼黏貼處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EAF1DD"/>
                    </a:solidFill>
                  </a:tcPr>
                </a:tc>
              </a:tr>
              <a:tr h="1149102">
                <a:tc>
                  <a:txBody>
                    <a:bodyPr/>
                    <a:lstStyle/>
                    <a:p>
                      <a:pPr marL="63500" marR="59055" algn="just">
                        <a:lnSpc>
                          <a:spcPts val="1300"/>
                        </a:lnSpc>
                        <a:spcBef>
                          <a:spcPts val="15"/>
                        </a:spcBef>
                      </a:pPr>
                      <a:r>
                        <a:rPr sz="1200" dirty="0">
                          <a:latin typeface="DFKai-SB"/>
                          <a:cs typeface="DFKai-SB"/>
                        </a:rPr>
                        <a:t>實  際  型</a:t>
                      </a:r>
                      <a:endParaRPr sz="1200">
                        <a:latin typeface="DFKai-SB"/>
                        <a:cs typeface="DFKai-SB"/>
                      </a:endParaRPr>
                    </a:p>
                  </a:txBody>
                  <a:tcPr marL="0" marR="0" marT="0" marB="0" anchor="ctr">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marL="63500" marR="20955">
                        <a:lnSpc>
                          <a:spcPts val="1800"/>
                        </a:lnSpc>
                      </a:pPr>
                      <a:r>
                        <a:rPr sz="1200" dirty="0">
                          <a:latin typeface="DFKai-SB"/>
                          <a:cs typeface="DFKai-SB"/>
                        </a:rPr>
                        <a:t>實際操作、製作物品、  </a:t>
                      </a:r>
                      <a:r>
                        <a:rPr sz="1200" dirty="0" err="1">
                          <a:latin typeface="DFKai-SB"/>
                          <a:cs typeface="DFKai-SB"/>
                        </a:rPr>
                        <a:t>追求技術與方法</a:t>
                      </a:r>
                      <a:r>
                        <a:rPr sz="1200" dirty="0" err="1" smtClean="0">
                          <a:latin typeface="DFKai-SB"/>
                          <a:cs typeface="DFKai-SB"/>
                        </a:rPr>
                        <a:t>、喜歡平穩踏實、擅長肢體操作與手工技藝</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EAF1DD"/>
                    </a:solidFill>
                  </a:tcPr>
                </a:tc>
              </a:tr>
              <a:tr h="920496">
                <a:tc>
                  <a:txBody>
                    <a:bodyPr/>
                    <a:lstStyle/>
                    <a:p>
                      <a:pPr marL="63500" marR="59055" algn="just">
                        <a:lnSpc>
                          <a:spcPts val="1300"/>
                        </a:lnSpc>
                        <a:spcBef>
                          <a:spcPts val="15"/>
                        </a:spcBef>
                      </a:pPr>
                      <a:r>
                        <a:rPr sz="1200" dirty="0">
                          <a:latin typeface="DFKai-SB"/>
                          <a:cs typeface="DFKai-SB"/>
                        </a:rPr>
                        <a:t>研  究  型</a:t>
                      </a:r>
                      <a:endParaRPr sz="1200">
                        <a:latin typeface="DFKai-SB"/>
                        <a:cs typeface="DFKai-SB"/>
                      </a:endParaRPr>
                    </a:p>
                  </a:txBody>
                  <a:tcPr marL="0" marR="0" marT="0" marB="0" anchor="ctr">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marL="63500" marR="20955">
                        <a:lnSpc>
                          <a:spcPts val="1800"/>
                        </a:lnSpc>
                      </a:pPr>
                      <a:r>
                        <a:rPr sz="1200" dirty="0">
                          <a:latin typeface="DFKai-SB"/>
                          <a:cs typeface="DFKai-SB"/>
                        </a:rPr>
                        <a:t>觀察思考、分析推理、  </a:t>
                      </a:r>
                      <a:r>
                        <a:rPr sz="1200" dirty="0" err="1">
                          <a:latin typeface="DFKai-SB"/>
                          <a:cs typeface="DFKai-SB"/>
                        </a:rPr>
                        <a:t>追求知識與智慧</a:t>
                      </a:r>
                      <a:r>
                        <a:rPr sz="1200" dirty="0" err="1" smtClean="0">
                          <a:latin typeface="DFKai-SB"/>
                          <a:cs typeface="DFKai-SB"/>
                        </a:rPr>
                        <a:t>、重視邏輯、擅長數學與科學</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EAF1DD"/>
                    </a:solidFill>
                  </a:tcPr>
                </a:tc>
              </a:tr>
              <a:tr h="920489">
                <a:tc>
                  <a:txBody>
                    <a:bodyPr/>
                    <a:lstStyle/>
                    <a:p>
                      <a:pPr marL="63500" marR="59055" algn="just">
                        <a:lnSpc>
                          <a:spcPts val="1300"/>
                        </a:lnSpc>
                        <a:spcBef>
                          <a:spcPts val="15"/>
                        </a:spcBef>
                      </a:pPr>
                      <a:r>
                        <a:rPr sz="1200" dirty="0">
                          <a:latin typeface="DFKai-SB"/>
                          <a:cs typeface="DFKai-SB"/>
                        </a:rPr>
                        <a:t>藝  術  型</a:t>
                      </a:r>
                      <a:endParaRPr sz="1200">
                        <a:latin typeface="DFKai-SB"/>
                        <a:cs typeface="DFKai-SB"/>
                      </a:endParaRPr>
                    </a:p>
                  </a:txBody>
                  <a:tcPr marL="0" marR="0" marT="0" marB="0" anchor="ctr">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pPr marL="63500" marR="20955">
                        <a:lnSpc>
                          <a:spcPts val="1800"/>
                        </a:lnSpc>
                      </a:pPr>
                      <a:r>
                        <a:rPr sz="1200" dirty="0">
                          <a:latin typeface="DFKai-SB"/>
                          <a:cs typeface="DFKai-SB"/>
                        </a:rPr>
                        <a:t>直覺創造、美感表達、  </a:t>
                      </a:r>
                      <a:r>
                        <a:rPr sz="1200" dirty="0" err="1">
                          <a:latin typeface="DFKai-SB"/>
                          <a:cs typeface="DFKai-SB"/>
                        </a:rPr>
                        <a:t>追求美感與表達</a:t>
                      </a:r>
                      <a:r>
                        <a:rPr sz="1200" dirty="0" err="1" smtClean="0">
                          <a:latin typeface="DFKai-SB"/>
                          <a:cs typeface="DFKai-SB"/>
                        </a:rPr>
                        <a:t>、</a:t>
                      </a:r>
                      <a:r>
                        <a:rPr sz="1200" spc="-30" dirty="0" err="1" smtClean="0">
                          <a:latin typeface="DFKai-SB"/>
                          <a:cs typeface="DFKai-SB"/>
                        </a:rPr>
                        <a:t>喜愛變化與自由</a:t>
                      </a:r>
                      <a:r>
                        <a:rPr sz="1200" spc="-30" dirty="0" err="1">
                          <a:latin typeface="DFKai-SB"/>
                          <a:cs typeface="DFKai-SB"/>
                        </a:rPr>
                        <a:t>、</a:t>
                      </a:r>
                      <a:r>
                        <a:rPr sz="1200" spc="-30" dirty="0" err="1" smtClean="0">
                          <a:latin typeface="DFKai-SB"/>
                          <a:cs typeface="DFKai-SB"/>
                        </a:rPr>
                        <a:t>擅長</a:t>
                      </a:r>
                      <a:r>
                        <a:rPr sz="1200" dirty="0" err="1" smtClean="0">
                          <a:latin typeface="DFKai-SB"/>
                          <a:cs typeface="DFKai-SB"/>
                        </a:rPr>
                        <a:t>藝術與文學</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EAF1DD"/>
                    </a:solidFill>
                  </a:tcPr>
                </a:tc>
              </a:tr>
              <a:tr h="920502">
                <a:tc>
                  <a:txBody>
                    <a:bodyPr/>
                    <a:lstStyle/>
                    <a:p>
                      <a:pPr marL="63500" marR="59055" algn="just">
                        <a:lnSpc>
                          <a:spcPts val="1300"/>
                        </a:lnSpc>
                        <a:spcBef>
                          <a:spcPts val="15"/>
                        </a:spcBef>
                      </a:pPr>
                      <a:r>
                        <a:rPr sz="1200" dirty="0">
                          <a:latin typeface="DFKai-SB"/>
                          <a:cs typeface="DFKai-SB"/>
                        </a:rPr>
                        <a:t>社  會  型</a:t>
                      </a:r>
                      <a:endParaRPr sz="1200">
                        <a:latin typeface="DFKai-SB"/>
                        <a:cs typeface="DFKai-SB"/>
                      </a:endParaRPr>
                    </a:p>
                  </a:txBody>
                  <a:tcPr marL="0" marR="0" marT="0" marB="0" anchor="ctr">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marL="63500" marR="20955">
                        <a:lnSpc>
                          <a:spcPts val="1800"/>
                        </a:lnSpc>
                      </a:pPr>
                      <a:r>
                        <a:rPr sz="1200" dirty="0">
                          <a:latin typeface="DFKai-SB"/>
                          <a:cs typeface="DFKai-SB"/>
                        </a:rPr>
                        <a:t>與人互動、友善協助、  </a:t>
                      </a:r>
                      <a:r>
                        <a:rPr sz="1200" dirty="0" err="1">
                          <a:latin typeface="DFKai-SB"/>
                          <a:cs typeface="DFKai-SB"/>
                        </a:rPr>
                        <a:t>追求和諧和助人</a:t>
                      </a:r>
                      <a:r>
                        <a:rPr sz="1200" dirty="0" err="1" smtClean="0">
                          <a:latin typeface="DFKai-SB"/>
                          <a:cs typeface="DFKai-SB"/>
                        </a:rPr>
                        <a:t>、重視人道理想、擅長社會服務與教育</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EAF1DD"/>
                    </a:solidFill>
                  </a:tcPr>
                </a:tc>
              </a:tr>
              <a:tr h="920496">
                <a:tc>
                  <a:txBody>
                    <a:bodyPr/>
                    <a:lstStyle/>
                    <a:p>
                      <a:pPr marL="63500" marR="59055">
                        <a:lnSpc>
                          <a:spcPts val="1300"/>
                        </a:lnSpc>
                        <a:spcBef>
                          <a:spcPts val="15"/>
                        </a:spcBef>
                      </a:pPr>
                      <a:r>
                        <a:rPr sz="1200" dirty="0">
                          <a:latin typeface="DFKai-SB"/>
                          <a:cs typeface="DFKai-SB"/>
                        </a:rPr>
                        <a:t>企  業</a:t>
                      </a:r>
                      <a:endParaRPr sz="1200">
                        <a:latin typeface="DFKai-SB"/>
                        <a:cs typeface="DFKai-SB"/>
                      </a:endParaRPr>
                    </a:p>
                    <a:p>
                      <a:pPr marL="63500">
                        <a:lnSpc>
                          <a:spcPts val="1300"/>
                        </a:lnSpc>
                      </a:pPr>
                      <a:r>
                        <a:rPr sz="1200" dirty="0">
                          <a:latin typeface="DFKai-SB"/>
                          <a:cs typeface="DFKai-SB"/>
                        </a:rPr>
                        <a:t>型</a:t>
                      </a:r>
                      <a:endParaRPr sz="1200">
                        <a:latin typeface="DFKai-SB"/>
                        <a:cs typeface="DFKai-SB"/>
                      </a:endParaRPr>
                    </a:p>
                  </a:txBody>
                  <a:tcPr marL="0" marR="0" marT="0" marB="0" anchor="ctr">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marL="63500" marR="20955">
                        <a:lnSpc>
                          <a:spcPts val="1800"/>
                        </a:lnSpc>
                      </a:pPr>
                      <a:r>
                        <a:rPr sz="1200" dirty="0">
                          <a:latin typeface="DFKai-SB"/>
                          <a:cs typeface="DFKai-SB"/>
                        </a:rPr>
                        <a:t>組織領導、說服管理、  追求成就感與影響力、  </a:t>
                      </a:r>
                      <a:r>
                        <a:rPr sz="1200" dirty="0" err="1" smtClean="0">
                          <a:latin typeface="DFKai-SB"/>
                          <a:cs typeface="DFKai-SB"/>
                        </a:rPr>
                        <a:t>喜歡競爭與冒險擅長領導與行銷</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EAF1DD"/>
                    </a:solidFill>
                  </a:tcPr>
                </a:tc>
              </a:tr>
              <a:tr h="1377689">
                <a:tc>
                  <a:txBody>
                    <a:bodyPr/>
                    <a:lstStyle/>
                    <a:p>
                      <a:pPr marL="63500" marR="59055">
                        <a:lnSpc>
                          <a:spcPts val="1300"/>
                        </a:lnSpc>
                        <a:spcBef>
                          <a:spcPts val="15"/>
                        </a:spcBef>
                      </a:pPr>
                      <a:r>
                        <a:rPr sz="1200" dirty="0">
                          <a:latin typeface="DFKai-SB"/>
                          <a:cs typeface="DFKai-SB"/>
                        </a:rPr>
                        <a:t>事  務</a:t>
                      </a:r>
                    </a:p>
                    <a:p>
                      <a:pPr marL="63500">
                        <a:lnSpc>
                          <a:spcPts val="1300"/>
                        </a:lnSpc>
                      </a:pPr>
                      <a:r>
                        <a:rPr sz="1200" dirty="0">
                          <a:latin typeface="DFKai-SB"/>
                          <a:cs typeface="DFKai-SB"/>
                        </a:rPr>
                        <a:t>型</a:t>
                      </a:r>
                    </a:p>
                  </a:txBody>
                  <a:tcPr marL="0" marR="0" marT="0" marB="0" anchor="ctr">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pPr marL="63500" marR="20955">
                        <a:lnSpc>
                          <a:spcPts val="1800"/>
                        </a:lnSpc>
                      </a:pPr>
                      <a:r>
                        <a:rPr sz="1200" spc="-30" dirty="0">
                          <a:latin typeface="DFKai-SB"/>
                          <a:cs typeface="DFKai-SB"/>
                        </a:rPr>
                        <a:t>執行細節、整理文數資  </a:t>
                      </a:r>
                      <a:r>
                        <a:rPr sz="1200" dirty="0" err="1">
                          <a:latin typeface="DFKai-SB"/>
                          <a:cs typeface="DFKai-SB"/>
                        </a:rPr>
                        <a:t>料</a:t>
                      </a:r>
                      <a:r>
                        <a:rPr sz="1200" dirty="0" err="1" smtClean="0">
                          <a:latin typeface="DFKai-SB"/>
                          <a:cs typeface="DFKai-SB"/>
                        </a:rPr>
                        <a:t>、追求速度準確和效率、注重安穩規律擅長事務處理與物品管理</a:t>
                      </a:r>
                      <a:endParaRPr sz="1200" dirty="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EAF1DD"/>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06936"/>
            <a:ext cx="5338445" cy="8091805"/>
          </a:xfrm>
          <a:prstGeom prst="rect">
            <a:avLst/>
          </a:prstGeom>
        </p:spPr>
        <p:txBody>
          <a:bodyPr vert="horz" wrap="square" lIns="0" tIns="0" rIns="0" bIns="0" rtlCol="0">
            <a:spAutoFit/>
          </a:bodyPr>
          <a:lstStyle/>
          <a:p>
            <a:pPr marL="372110" marR="81280" indent="-360045">
              <a:lnSpc>
                <a:spcPct val="139400"/>
              </a:lnSpc>
            </a:pPr>
            <a:r>
              <a:rPr sz="1200" spc="-5" dirty="0">
                <a:latin typeface="DFKai-SB"/>
                <a:cs typeface="DFKai-SB"/>
              </a:rPr>
              <a:t>(一)</a:t>
            </a:r>
            <a:r>
              <a:rPr sz="1200" b="1" spc="-5" dirty="0">
                <a:latin typeface="DFKai-SB"/>
                <a:cs typeface="DFKai-SB"/>
              </a:rPr>
              <a:t>乙</a:t>
            </a:r>
            <a:r>
              <a:rPr sz="1200" b="1" spc="-280" dirty="0">
                <a:latin typeface="DFKai-SB"/>
                <a:cs typeface="DFKai-SB"/>
              </a:rPr>
              <a:t> </a:t>
            </a:r>
            <a:r>
              <a:rPr sz="1200" b="1" spc="-5" dirty="0">
                <a:latin typeface="DFKai-SB"/>
                <a:cs typeface="DFKai-SB"/>
              </a:rPr>
              <a:t>1</a:t>
            </a:r>
            <a:r>
              <a:rPr sz="1200" b="1" spc="-280" dirty="0">
                <a:latin typeface="DFKai-SB"/>
                <a:cs typeface="DFKai-SB"/>
              </a:rPr>
              <a:t> </a:t>
            </a:r>
            <a:r>
              <a:rPr sz="1200" b="1" spc="-5" dirty="0">
                <a:latin typeface="DFKai-SB"/>
                <a:cs typeface="DFKai-SB"/>
              </a:rPr>
              <a:t>敘說往日生涯</a:t>
            </a:r>
            <a:r>
              <a:rPr sz="1200" spc="-5" dirty="0">
                <a:latin typeface="DFKai-SB"/>
                <a:cs typeface="DFKai-SB"/>
              </a:rPr>
              <a:t>：運用生命線活動敘說與梳理個人過去到目前的正向經  </a:t>
            </a:r>
            <a:r>
              <a:rPr sz="1200" dirty="0">
                <a:latin typeface="DFKai-SB"/>
                <a:cs typeface="DFKai-SB"/>
              </a:rPr>
              <a:t>驗，幫助學生應用職業興趣、工作價值觀、知識、技能等公眾概念架構來  理解個人敘事，再引導學生運用小組分享，經由敘說、訪談與回饋，發展  個人主觀建構的認知基模，以展現個體的個性、興趣、價值、技能。</a:t>
            </a:r>
          </a:p>
          <a:p>
            <a:pPr marL="372110" marR="41275" indent="-360045" algn="just">
              <a:lnSpc>
                <a:spcPct val="139000"/>
              </a:lnSpc>
              <a:spcBef>
                <a:spcPts val="875"/>
              </a:spcBef>
            </a:pPr>
            <a:r>
              <a:rPr sz="1200" spc="-5" dirty="0">
                <a:latin typeface="DFKai-SB"/>
                <a:cs typeface="DFKai-SB"/>
              </a:rPr>
              <a:t>(二)</a:t>
            </a:r>
            <a:r>
              <a:rPr sz="1200" b="1" spc="-5" dirty="0">
                <a:latin typeface="DFKai-SB"/>
                <a:cs typeface="DFKai-SB"/>
              </a:rPr>
              <a:t>乙</a:t>
            </a:r>
            <a:r>
              <a:rPr sz="1200" b="1" spc="-280" dirty="0">
                <a:latin typeface="DFKai-SB"/>
                <a:cs typeface="DFKai-SB"/>
              </a:rPr>
              <a:t> </a:t>
            </a:r>
            <a:r>
              <a:rPr sz="1200" b="1" spc="-5" dirty="0">
                <a:latin typeface="DFKai-SB"/>
                <a:cs typeface="DFKai-SB"/>
              </a:rPr>
              <a:t>2</a:t>
            </a:r>
            <a:r>
              <a:rPr sz="1200" b="1" spc="-280" dirty="0">
                <a:latin typeface="DFKai-SB"/>
                <a:cs typeface="DFKai-SB"/>
              </a:rPr>
              <a:t> </a:t>
            </a:r>
            <a:r>
              <a:rPr sz="1200" b="1" spc="-20" dirty="0">
                <a:latin typeface="DFKai-SB"/>
                <a:cs typeface="DFKai-SB"/>
              </a:rPr>
              <a:t>發掘志趣熱情</a:t>
            </a:r>
            <a:r>
              <a:rPr sz="1200" spc="-20" dirty="0">
                <a:latin typeface="DFKai-SB"/>
                <a:cs typeface="DFKai-SB"/>
              </a:rPr>
              <a:t>：導引學生熟悉興趣類六型定義並連結敘說往日生涯所展  </a:t>
            </a:r>
            <a:r>
              <a:rPr sz="1200" dirty="0">
                <a:latin typeface="DFKai-SB"/>
                <a:cs typeface="DFKai-SB"/>
              </a:rPr>
              <a:t>現之志趣或系所生活經驗，進而運用</a:t>
            </a:r>
            <a:r>
              <a:rPr sz="1200" spc="-340" dirty="0">
                <a:latin typeface="DFKai-SB"/>
                <a:cs typeface="DFKai-SB"/>
              </a:rPr>
              <a:t> </a:t>
            </a:r>
            <a:r>
              <a:rPr sz="1200" dirty="0">
                <a:latin typeface="DFKai-SB"/>
                <a:cs typeface="DFKai-SB"/>
              </a:rPr>
              <a:t>CCN</a:t>
            </a:r>
            <a:r>
              <a:rPr sz="1200" spc="-340" dirty="0">
                <a:latin typeface="DFKai-SB"/>
                <a:cs typeface="DFKai-SB"/>
              </a:rPr>
              <a:t> </a:t>
            </a:r>
            <a:r>
              <a:rPr sz="1200" dirty="0">
                <a:latin typeface="DFKai-SB"/>
                <a:cs typeface="DFKai-SB"/>
              </a:rPr>
              <a:t>自我探索之量化評量工具進行客  觀量化分</a:t>
            </a:r>
            <a:r>
              <a:rPr sz="1200" spc="-75" dirty="0">
                <a:latin typeface="DFKai-SB"/>
                <a:cs typeface="DFKai-SB"/>
              </a:rPr>
              <a:t>析，</a:t>
            </a:r>
            <a:r>
              <a:rPr sz="1200" dirty="0">
                <a:latin typeface="DFKai-SB"/>
                <a:cs typeface="DFKai-SB"/>
              </a:rPr>
              <a:t>將個人興趣與就讀學系/</a:t>
            </a:r>
            <a:r>
              <a:rPr sz="1200" dirty="0" err="1">
                <a:latin typeface="DFKai-SB"/>
                <a:cs typeface="DFKai-SB"/>
              </a:rPr>
              <a:t>理想職業進行對</a:t>
            </a:r>
            <a:r>
              <a:rPr sz="1200" spc="-145" dirty="0" err="1">
                <a:latin typeface="DFKai-SB"/>
                <a:cs typeface="DFKai-SB"/>
              </a:rPr>
              <a:t>照</a:t>
            </a:r>
            <a:r>
              <a:rPr sz="1200" dirty="0" err="1">
                <a:latin typeface="DFKai-SB"/>
                <a:cs typeface="DFKai-SB"/>
              </a:rPr>
              <a:t>（</a:t>
            </a:r>
            <a:r>
              <a:rPr sz="1200" dirty="0" err="1" smtClean="0">
                <a:latin typeface="DFKai-SB"/>
                <a:cs typeface="DFKai-SB"/>
              </a:rPr>
              <a:t>低年級用就讀學</a:t>
            </a:r>
            <a:r>
              <a:rPr sz="1200" spc="-50" dirty="0" err="1" smtClean="0">
                <a:latin typeface="DFKai-SB"/>
                <a:cs typeface="DFKai-SB"/>
              </a:rPr>
              <a:t>系</a:t>
            </a:r>
            <a:r>
              <a:rPr sz="1200" spc="-50" dirty="0" err="1">
                <a:latin typeface="DFKai-SB"/>
                <a:cs typeface="DFKai-SB"/>
              </a:rPr>
              <a:t>、</a:t>
            </a:r>
            <a:r>
              <a:rPr sz="1200" dirty="0" err="1">
                <a:latin typeface="DFKai-SB"/>
                <a:cs typeface="DFKai-SB"/>
              </a:rPr>
              <a:t>高年級用理想職業</a:t>
            </a:r>
            <a:r>
              <a:rPr sz="1200" spc="-650" dirty="0">
                <a:latin typeface="DFKai-SB"/>
                <a:cs typeface="DFKai-SB"/>
              </a:rPr>
              <a:t>）</a:t>
            </a:r>
            <a:r>
              <a:rPr sz="1200" spc="-50" dirty="0">
                <a:latin typeface="DFKai-SB"/>
                <a:cs typeface="DFKai-SB"/>
              </a:rPr>
              <a:t>，</a:t>
            </a:r>
            <a:r>
              <a:rPr sz="1200" dirty="0" err="1">
                <a:latin typeface="DFKai-SB"/>
                <a:cs typeface="DFKai-SB"/>
              </a:rPr>
              <a:t>找出個人分數與系所分數的契合點與落差</a:t>
            </a:r>
            <a:r>
              <a:rPr sz="1200" spc="-50" dirty="0" err="1">
                <a:latin typeface="DFKai-SB"/>
                <a:cs typeface="DFKai-SB"/>
              </a:rPr>
              <a:t>點，</a:t>
            </a:r>
            <a:r>
              <a:rPr sz="1200" spc="-50" dirty="0" err="1" smtClean="0">
                <a:latin typeface="DFKai-SB"/>
                <a:cs typeface="DFKai-SB"/>
              </a:rPr>
              <a:t>以</a:t>
            </a:r>
            <a:r>
              <a:rPr sz="1200" dirty="0" err="1" smtClean="0">
                <a:latin typeface="DFKai-SB"/>
                <a:cs typeface="DFKai-SB"/>
              </a:rPr>
              <a:t>瞭解自己與就讀科系的相近之處即志同道合所在</a:t>
            </a:r>
            <a:r>
              <a:rPr sz="1200" dirty="0" err="1">
                <a:latin typeface="DFKai-SB"/>
                <a:cs typeface="DFKai-SB"/>
              </a:rPr>
              <a:t>、興趣高於系所分數的個</a:t>
            </a:r>
            <a:r>
              <a:rPr sz="1200" dirty="0">
                <a:latin typeface="DFKai-SB"/>
                <a:cs typeface="DFKai-SB"/>
              </a:rPr>
              <a:t>  人優勢、以及如何運用系所資源開發自己尚未發展的興趣。</a:t>
            </a:r>
          </a:p>
          <a:p>
            <a:pPr marL="372110" marR="5080" indent="-360045">
              <a:lnSpc>
                <a:spcPct val="139200"/>
              </a:lnSpc>
              <a:spcBef>
                <a:spcPts val="875"/>
              </a:spcBef>
            </a:pPr>
            <a:r>
              <a:rPr sz="1200" spc="-5" dirty="0">
                <a:latin typeface="DFKai-SB"/>
                <a:cs typeface="DFKai-SB"/>
              </a:rPr>
              <a:t>(三)</a:t>
            </a:r>
            <a:r>
              <a:rPr sz="1200" b="1" spc="-5" dirty="0">
                <a:latin typeface="DFKai-SB"/>
                <a:cs typeface="DFKai-SB"/>
              </a:rPr>
              <a:t>乙</a:t>
            </a:r>
            <a:r>
              <a:rPr sz="1200" b="1" spc="-290" dirty="0">
                <a:latin typeface="DFKai-SB"/>
                <a:cs typeface="DFKai-SB"/>
              </a:rPr>
              <a:t> </a:t>
            </a:r>
            <a:r>
              <a:rPr sz="1200" b="1" spc="-5" dirty="0">
                <a:latin typeface="DFKai-SB"/>
                <a:cs typeface="DFKai-SB"/>
              </a:rPr>
              <a:t>3</a:t>
            </a:r>
            <a:r>
              <a:rPr sz="1200" b="1" spc="-290" dirty="0">
                <a:latin typeface="DFKai-SB"/>
                <a:cs typeface="DFKai-SB"/>
              </a:rPr>
              <a:t> </a:t>
            </a:r>
            <a:r>
              <a:rPr sz="1200" b="1" spc="-10" dirty="0">
                <a:latin typeface="DFKai-SB"/>
                <a:cs typeface="DFKai-SB"/>
              </a:rPr>
              <a:t>掌握才幹資產</a:t>
            </a:r>
            <a:r>
              <a:rPr sz="1200" spc="-10" dirty="0">
                <a:latin typeface="DFKai-SB"/>
                <a:cs typeface="DFKai-SB"/>
              </a:rPr>
              <a:t>：引導學生瞭解才幹資產之意涵並熟悉十二類技能定義，  </a:t>
            </a:r>
            <a:r>
              <a:rPr sz="1200" dirty="0">
                <a:latin typeface="DFKai-SB"/>
                <a:cs typeface="DFKai-SB"/>
              </a:rPr>
              <a:t>實施</a:t>
            </a:r>
            <a:r>
              <a:rPr sz="1200" spc="-300" dirty="0">
                <a:latin typeface="DFKai-SB"/>
                <a:cs typeface="DFKai-SB"/>
              </a:rPr>
              <a:t> </a:t>
            </a:r>
            <a:r>
              <a:rPr sz="1200" dirty="0">
                <a:latin typeface="DFKai-SB"/>
                <a:cs typeface="DFKai-SB"/>
              </a:rPr>
              <a:t>CNN</a:t>
            </a:r>
            <a:r>
              <a:rPr sz="1200" spc="-300" dirty="0">
                <a:latin typeface="DFKai-SB"/>
                <a:cs typeface="DFKai-SB"/>
              </a:rPr>
              <a:t> </a:t>
            </a:r>
            <a:r>
              <a:rPr sz="1200" spc="-25" dirty="0">
                <a:latin typeface="DFKai-SB"/>
                <a:cs typeface="DFKai-SB"/>
              </a:rPr>
              <a:t>技能量表，協助學生找出個人分數與系所分數的契合點與落差點，  </a:t>
            </a:r>
            <a:r>
              <a:rPr sz="1200" dirty="0">
                <a:latin typeface="DFKai-SB"/>
                <a:cs typeface="DFKai-SB"/>
              </a:rPr>
              <a:t>以瞭解自己與就讀科系的相近之處即志同道合所在、才能高於系所分數的  個人優勢、以及如何運用系所資源開發自己尚未發展的才能。接續可引導  學生想像畢業時，希望遞出的履歷表凸顯自己哪些知識、技能，進行獨特  畢業履歷的創造或透過小組活動幫助個人觀想未來世界需求並發揮創意，  練習組合不同技能，量身打造獨特職業舞臺。</a:t>
            </a:r>
          </a:p>
          <a:p>
            <a:pPr marL="372110" marR="5080" indent="-360045">
              <a:lnSpc>
                <a:spcPct val="139200"/>
              </a:lnSpc>
              <a:spcBef>
                <a:spcPts val="875"/>
              </a:spcBef>
            </a:pPr>
            <a:r>
              <a:rPr sz="1200" spc="-5" dirty="0">
                <a:latin typeface="DFKai-SB"/>
                <a:cs typeface="DFKai-SB"/>
              </a:rPr>
              <a:t>(四)</a:t>
            </a:r>
            <a:r>
              <a:rPr sz="1200" b="1" spc="-5" dirty="0">
                <a:latin typeface="DFKai-SB"/>
                <a:cs typeface="DFKai-SB"/>
              </a:rPr>
              <a:t>乙</a:t>
            </a:r>
            <a:r>
              <a:rPr sz="1200" b="1" spc="-280" dirty="0">
                <a:latin typeface="DFKai-SB"/>
                <a:cs typeface="DFKai-SB"/>
              </a:rPr>
              <a:t> </a:t>
            </a:r>
            <a:r>
              <a:rPr sz="1200" b="1" spc="-5" dirty="0">
                <a:latin typeface="DFKai-SB"/>
                <a:cs typeface="DFKai-SB"/>
              </a:rPr>
              <a:t>4</a:t>
            </a:r>
            <a:r>
              <a:rPr sz="1200" b="1" spc="-280" dirty="0">
                <a:latin typeface="DFKai-SB"/>
                <a:cs typeface="DFKai-SB"/>
              </a:rPr>
              <a:t> </a:t>
            </a:r>
            <a:r>
              <a:rPr sz="1200" b="1" spc="-20" dirty="0">
                <a:latin typeface="DFKai-SB"/>
                <a:cs typeface="DFKai-SB"/>
              </a:rPr>
              <a:t>開創未來工作</a:t>
            </a:r>
            <a:r>
              <a:rPr sz="1200" spc="-20" dirty="0">
                <a:latin typeface="DFKai-SB"/>
                <a:cs typeface="DFKai-SB"/>
              </a:rPr>
              <a:t>：彙整前面單元所展現之個人志趣熱情與才幹資產，使用  </a:t>
            </a:r>
            <a:r>
              <a:rPr sz="1200" dirty="0">
                <a:latin typeface="DFKai-SB"/>
                <a:cs typeface="DFKai-SB"/>
              </a:rPr>
              <a:t>CCN【名稱篩選】的【全文搜尋功能】自由挑選個人所展現的興趣、價值、  技</a:t>
            </a:r>
            <a:r>
              <a:rPr sz="1200" spc="-145" dirty="0">
                <a:latin typeface="DFKai-SB"/>
                <a:cs typeface="DFKai-SB"/>
              </a:rPr>
              <a:t>能、</a:t>
            </a:r>
            <a:r>
              <a:rPr sz="1200" dirty="0">
                <a:latin typeface="DFKai-SB"/>
                <a:cs typeface="DFKai-SB"/>
              </a:rPr>
              <a:t>知識等三到五個條件組</a:t>
            </a:r>
            <a:r>
              <a:rPr sz="1200" spc="-145" dirty="0">
                <a:latin typeface="DFKai-SB"/>
                <a:cs typeface="DFKai-SB"/>
              </a:rPr>
              <a:t>合，</a:t>
            </a:r>
            <a:r>
              <a:rPr sz="1200" dirty="0">
                <a:latin typeface="DFKai-SB"/>
                <a:cs typeface="DFKai-SB"/>
              </a:rPr>
              <a:t>以發掘不</a:t>
            </a:r>
            <a:r>
              <a:rPr sz="1200" spc="-25" dirty="0">
                <a:latin typeface="DFKai-SB"/>
                <a:cs typeface="DFKai-SB"/>
              </a:rPr>
              <a:t>同</a:t>
            </a:r>
            <a:r>
              <a:rPr sz="1200" dirty="0">
                <a:latin typeface="DFKai-SB"/>
                <a:cs typeface="DFKai-SB"/>
              </a:rPr>
              <a:t>自我組合可展現的就業方向</a:t>
            </a:r>
            <a:r>
              <a:rPr sz="1200" dirty="0" smtClean="0">
                <a:latin typeface="DFKai-SB"/>
                <a:cs typeface="DFKai-SB"/>
              </a:rPr>
              <a:t>。針對最想要的一至三個職業</a:t>
            </a:r>
            <a:r>
              <a:rPr sz="1200" dirty="0">
                <a:latin typeface="DFKai-SB"/>
                <a:cs typeface="DFKai-SB"/>
              </a:rPr>
              <a:t>，檢視其工作任務，挑出喜歡與不喜歡的、</a:t>
            </a:r>
            <a:r>
              <a:rPr sz="1200" dirty="0" smtClean="0">
                <a:latin typeface="DFKai-SB"/>
                <a:cs typeface="DFKai-SB"/>
              </a:rPr>
              <a:t>擅</a:t>
            </a:r>
            <a:r>
              <a:rPr sz="1200" spc="-30" dirty="0" smtClean="0">
                <a:latin typeface="DFKai-SB"/>
                <a:cs typeface="DFKai-SB"/>
              </a:rPr>
              <a:t>長與不擅長的任務</a:t>
            </a:r>
            <a:r>
              <a:rPr sz="1200" spc="-30" dirty="0">
                <a:latin typeface="DFKai-SB"/>
                <a:cs typeface="DFKai-SB"/>
              </a:rPr>
              <a:t>。這個職涯發展方向將做為後續進一步「工作與我」「</a:t>
            </a:r>
            <a:r>
              <a:rPr sz="1200" spc="-30" dirty="0" err="1" smtClean="0">
                <a:latin typeface="DFKai-SB"/>
                <a:cs typeface="DFKai-SB"/>
              </a:rPr>
              <a:t>學</a:t>
            </a:r>
            <a:r>
              <a:rPr sz="1200" dirty="0" err="1" smtClean="0">
                <a:latin typeface="DFKai-SB"/>
                <a:cs typeface="DFKai-SB"/>
              </a:rPr>
              <a:t>涯發展</a:t>
            </a:r>
            <a:r>
              <a:rPr sz="1200" dirty="0">
                <a:latin typeface="DFKai-SB"/>
                <a:cs typeface="DFKai-SB"/>
              </a:rPr>
              <a:t>」「</a:t>
            </a:r>
            <a:r>
              <a:rPr sz="1200" dirty="0" err="1">
                <a:latin typeface="DFKai-SB"/>
                <a:cs typeface="DFKai-SB"/>
              </a:rPr>
              <a:t>學職轉換」等主題單元之參照點，</a:t>
            </a:r>
            <a:r>
              <a:rPr sz="1200" dirty="0" err="1" smtClean="0">
                <a:latin typeface="DFKai-SB"/>
                <a:cs typeface="DFKai-SB"/>
              </a:rPr>
              <a:t>但也將根據這些主題單元的探索發現而持續地重新被檢視與調整</a:t>
            </a:r>
            <a:r>
              <a:rPr sz="1200" dirty="0">
                <a:latin typeface="DFKai-SB"/>
                <a:cs typeface="DFKai-SB"/>
              </a:rPr>
              <a:t>。</a:t>
            </a:r>
          </a:p>
          <a:p>
            <a:pPr marL="372110" marR="59690" indent="-360045">
              <a:lnSpc>
                <a:spcPct val="139000"/>
              </a:lnSpc>
              <a:spcBef>
                <a:spcPts val="875"/>
              </a:spcBef>
            </a:pPr>
            <a:r>
              <a:rPr sz="1200" spc="-5" dirty="0">
                <a:latin typeface="DFKai-SB"/>
                <a:cs typeface="DFKai-SB"/>
              </a:rPr>
              <a:t>(五)</a:t>
            </a:r>
            <a:r>
              <a:rPr sz="1200" b="1" spc="-5" dirty="0">
                <a:latin typeface="DFKai-SB"/>
                <a:cs typeface="DFKai-SB"/>
              </a:rPr>
              <a:t>乙</a:t>
            </a:r>
            <a:r>
              <a:rPr sz="1200" b="1" spc="-270" dirty="0">
                <a:latin typeface="DFKai-SB"/>
                <a:cs typeface="DFKai-SB"/>
              </a:rPr>
              <a:t> </a:t>
            </a:r>
            <a:r>
              <a:rPr sz="1200" b="1" spc="-5" dirty="0">
                <a:latin typeface="DFKai-SB"/>
                <a:cs typeface="DFKai-SB"/>
              </a:rPr>
              <a:t>5</a:t>
            </a:r>
            <a:r>
              <a:rPr sz="1200" b="1" spc="-270" dirty="0">
                <a:latin typeface="DFKai-SB"/>
                <a:cs typeface="DFKai-SB"/>
              </a:rPr>
              <a:t> </a:t>
            </a:r>
            <a:r>
              <a:rPr sz="1200" b="1" spc="-5" dirty="0">
                <a:latin typeface="DFKai-SB"/>
                <a:cs typeface="DFKai-SB"/>
              </a:rPr>
              <a:t>檢視今日學習</a:t>
            </a:r>
            <a:r>
              <a:rPr sz="1200" spc="-5" dirty="0">
                <a:latin typeface="DFKai-SB"/>
                <a:cs typeface="DFKai-SB"/>
              </a:rPr>
              <a:t>:應用時間管理概念與生涯敘事理論所發展出來的生活餡  </a:t>
            </a:r>
            <a:r>
              <a:rPr sz="1200" dirty="0">
                <a:latin typeface="DFKai-SB"/>
                <a:cs typeface="DFKai-SB"/>
              </a:rPr>
              <a:t>餅活動，引導學生思考自己目前的生活與學習，在一週當中主要的時間分  配為何？多數的時間在做什麼？並透過小組敘說訪談，幫助學生反思、梳  理目前生活經驗讓自己喜歡的是什麼？不喜歡的是什麼？學到那些技能？  或精進哪些技能?並帶領學生檢視現在的生活是否活出自己期待的樣子，  目前生活如何有助於實現未來想要的職業與生活。</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39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5</a:t>
            </a:r>
            <a:r>
              <a:rPr sz="1400" b="1" spc="-390" dirty="0">
                <a:latin typeface="DFKai-SB"/>
                <a:cs typeface="DFKai-SB"/>
              </a:rPr>
              <a:t> </a:t>
            </a:r>
            <a:r>
              <a:rPr sz="1400" b="1" spc="-5" dirty="0">
                <a:latin typeface="DFKai-SB"/>
                <a:cs typeface="DFKai-SB"/>
              </a:rPr>
              <a:t>附件四</a:t>
            </a:r>
            <a:endParaRPr sz="1400">
              <a:latin typeface="DFKai-SB"/>
              <a:cs typeface="DFKai-SB"/>
            </a:endParaRPr>
          </a:p>
          <a:p>
            <a:pPr marL="12700">
              <a:lnSpc>
                <a:spcPct val="100000"/>
              </a:lnSpc>
              <a:spcBef>
                <a:spcPts val="1185"/>
              </a:spcBef>
            </a:pPr>
            <a:r>
              <a:rPr sz="1200" b="1" spc="-5" dirty="0">
                <a:latin typeface="DFKai-SB"/>
                <a:cs typeface="DFKai-SB"/>
              </a:rPr>
              <a:t>熱情盤點範例</a:t>
            </a:r>
            <a:endParaRPr sz="1200">
              <a:latin typeface="DFKai-SB"/>
              <a:cs typeface="DFKai-SB"/>
            </a:endParaRPr>
          </a:p>
        </p:txBody>
      </p:sp>
      <p:graphicFrame>
        <p:nvGraphicFramePr>
          <p:cNvPr id="3" name="object 3"/>
          <p:cNvGraphicFramePr>
            <a:graphicFrameLocks noGrp="1"/>
          </p:cNvGraphicFramePr>
          <p:nvPr>
            <p:extLst>
              <p:ext uri="{D42A27DB-BD31-4B8C-83A1-F6EECF244321}">
                <p14:modId xmlns:p14="http://schemas.microsoft.com/office/powerpoint/2010/main" val="44581161"/>
              </p:ext>
            </p:extLst>
          </p:nvPr>
        </p:nvGraphicFramePr>
        <p:xfrm>
          <a:off x="1139952" y="1828787"/>
          <a:ext cx="5343135" cy="7104886"/>
        </p:xfrm>
        <a:graphic>
          <a:graphicData uri="http://schemas.openxmlformats.org/drawingml/2006/table">
            <a:tbl>
              <a:tblPr firstRow="1" bandRow="1">
                <a:tableStyleId>{2D5ABB26-0587-4C30-8999-92F81FD0307C}</a:tableStyleId>
              </a:tblPr>
              <a:tblGrid>
                <a:gridCol w="289553"/>
                <a:gridCol w="1612398"/>
                <a:gridCol w="420623"/>
                <a:gridCol w="1307592"/>
                <a:gridCol w="420624"/>
                <a:gridCol w="1292345"/>
              </a:tblGrid>
              <a:tr h="667512">
                <a:tc gridSpan="2">
                  <a:txBody>
                    <a:bodyPr/>
                    <a:lstStyle/>
                    <a:p>
                      <a:pPr>
                        <a:lnSpc>
                          <a:spcPct val="100000"/>
                        </a:lnSpc>
                        <a:spcBef>
                          <a:spcPts val="15"/>
                        </a:spcBef>
                      </a:pPr>
                      <a:endParaRPr sz="1550" dirty="0">
                        <a:latin typeface="Times New Roman"/>
                        <a:cs typeface="Times New Roman"/>
                      </a:endParaRPr>
                    </a:p>
                    <a:p>
                      <a:pPr marL="334645">
                        <a:lnSpc>
                          <a:spcPct val="100000"/>
                        </a:lnSpc>
                      </a:pPr>
                      <a:r>
                        <a:rPr sz="1200" b="1" spc="-5" dirty="0">
                          <a:latin typeface="DFKai-SB"/>
                          <a:cs typeface="DFKai-SB"/>
                        </a:rPr>
                        <a:t>Holland</a:t>
                      </a:r>
                      <a:r>
                        <a:rPr sz="1200" b="1" spc="-65" dirty="0">
                          <a:latin typeface="DFKai-SB"/>
                          <a:cs typeface="DFKai-SB"/>
                        </a:rPr>
                        <a:t> </a:t>
                      </a:r>
                      <a:r>
                        <a:rPr sz="1200" b="1" spc="-5" dirty="0">
                          <a:latin typeface="DFKai-SB"/>
                          <a:cs typeface="DFKai-SB"/>
                        </a:rPr>
                        <a:t>興趣六型</a:t>
                      </a:r>
                      <a:endParaRPr sz="1200" dirty="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DE9D9"/>
                    </a:solidFill>
                  </a:tcPr>
                </a:tc>
                <a:tc hMerge="1">
                  <a:txBody>
                    <a:bodyPr/>
                    <a:lstStyle/>
                    <a:p>
                      <a:endParaRPr/>
                    </a:p>
                  </a:txBody>
                  <a:tcPr marL="0" marR="0" marT="0" marB="0"/>
                </a:tc>
                <a:tc>
                  <a:txBody>
                    <a:bodyPr/>
                    <a:lstStyle/>
                    <a:p>
                      <a:pPr marL="130810" marR="123189" algn="just">
                        <a:lnSpc>
                          <a:spcPts val="1300"/>
                        </a:lnSpc>
                        <a:spcBef>
                          <a:spcPts val="15"/>
                        </a:spcBef>
                      </a:pPr>
                      <a:r>
                        <a:rPr sz="1200" b="1" dirty="0">
                          <a:latin typeface="DFKai-SB"/>
                          <a:cs typeface="DFKai-SB"/>
                        </a:rPr>
                        <a:t>喜  歡  個</a:t>
                      </a:r>
                      <a:endParaRPr sz="1200">
                        <a:latin typeface="DFKai-SB"/>
                        <a:cs typeface="DFKai-SB"/>
                      </a:endParaRPr>
                    </a:p>
                    <a:p>
                      <a:pPr marL="130810" algn="just">
                        <a:lnSpc>
                          <a:spcPts val="1300"/>
                        </a:lnSpc>
                      </a:pPr>
                      <a:r>
                        <a:rPr sz="1200" b="1" dirty="0">
                          <a:latin typeface="DFKai-SB"/>
                          <a:cs typeface="DFKai-SB"/>
                        </a:rPr>
                        <a:t>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pPr>
                        <a:lnSpc>
                          <a:spcPct val="100000"/>
                        </a:lnSpc>
                        <a:spcBef>
                          <a:spcPts val="15"/>
                        </a:spcBef>
                      </a:pPr>
                      <a:endParaRPr sz="1550">
                        <a:latin typeface="Times New Roman"/>
                        <a:cs typeface="Times New Roman"/>
                      </a:endParaRPr>
                    </a:p>
                    <a:p>
                      <a:pPr marR="187325" algn="r">
                        <a:lnSpc>
                          <a:spcPct val="100000"/>
                        </a:lnSpc>
                      </a:pPr>
                      <a:r>
                        <a:rPr sz="1200" b="1" dirty="0">
                          <a:latin typeface="DFKai-SB"/>
                          <a:cs typeface="DFKai-SB"/>
                        </a:rPr>
                        <a:t>便利貼黏貼處</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pPr marL="127635" marR="126364" algn="just">
                        <a:lnSpc>
                          <a:spcPts val="1300"/>
                        </a:lnSpc>
                        <a:spcBef>
                          <a:spcPts val="15"/>
                        </a:spcBef>
                      </a:pPr>
                      <a:r>
                        <a:rPr sz="1200" b="1" dirty="0">
                          <a:latin typeface="DFKai-SB"/>
                          <a:cs typeface="DFKai-SB"/>
                        </a:rPr>
                        <a:t>不  喜  歡</a:t>
                      </a:r>
                      <a:endParaRPr sz="1200">
                        <a:latin typeface="DFKai-SB"/>
                        <a:cs typeface="DFKai-SB"/>
                      </a:endParaRPr>
                    </a:p>
                    <a:p>
                      <a:pPr marL="127635" algn="just">
                        <a:lnSpc>
                          <a:spcPts val="1300"/>
                        </a:lnSpc>
                      </a:pPr>
                      <a:r>
                        <a:rPr sz="1200" b="1" dirty="0">
                          <a:latin typeface="DFKai-SB"/>
                          <a:cs typeface="DFKai-SB"/>
                        </a:rPr>
                        <a:t>數</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EAF1DD"/>
                    </a:solidFill>
                  </a:tcPr>
                </a:tc>
                <a:tc>
                  <a:txBody>
                    <a:bodyPr/>
                    <a:lstStyle/>
                    <a:p>
                      <a:pPr>
                        <a:lnSpc>
                          <a:spcPct val="100000"/>
                        </a:lnSpc>
                        <a:spcBef>
                          <a:spcPts val="15"/>
                        </a:spcBef>
                      </a:pPr>
                      <a:endParaRPr sz="1550">
                        <a:latin typeface="Times New Roman"/>
                        <a:cs typeface="Times New Roman"/>
                      </a:endParaRPr>
                    </a:p>
                    <a:p>
                      <a:pPr marL="182245">
                        <a:lnSpc>
                          <a:spcPct val="100000"/>
                        </a:lnSpc>
                      </a:pPr>
                      <a:r>
                        <a:rPr sz="1200" b="1" spc="-5" dirty="0">
                          <a:latin typeface="DFKai-SB"/>
                          <a:cs typeface="DFKai-SB"/>
                        </a:rPr>
                        <a:t>便利貼黏貼處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EAF1DD"/>
                    </a:solidFill>
                  </a:tcPr>
                </a:tc>
              </a:tr>
              <a:tr h="1149102">
                <a:tc>
                  <a:txBody>
                    <a:bodyPr/>
                    <a:lstStyle/>
                    <a:p>
                      <a:pPr marL="63500" marR="59055" algn="just">
                        <a:lnSpc>
                          <a:spcPts val="1300"/>
                        </a:lnSpc>
                        <a:spcBef>
                          <a:spcPts val="15"/>
                        </a:spcBef>
                      </a:pPr>
                      <a:r>
                        <a:rPr sz="1200" dirty="0">
                          <a:latin typeface="DFKai-SB"/>
                          <a:cs typeface="DFKai-SB"/>
                        </a:rPr>
                        <a:t>實  際  型</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marL="63500" marR="25400">
                        <a:lnSpc>
                          <a:spcPts val="1800"/>
                        </a:lnSpc>
                      </a:pPr>
                      <a:r>
                        <a:rPr sz="1200" dirty="0">
                          <a:latin typeface="DFKai-SB"/>
                          <a:cs typeface="DFKai-SB"/>
                        </a:rPr>
                        <a:t>實際操</a:t>
                      </a:r>
                      <a:r>
                        <a:rPr sz="1200" spc="-100" dirty="0">
                          <a:latin typeface="DFKai-SB"/>
                          <a:cs typeface="DFKai-SB"/>
                        </a:rPr>
                        <a:t>作、</a:t>
                      </a:r>
                      <a:r>
                        <a:rPr sz="1200" dirty="0">
                          <a:latin typeface="DFKai-SB"/>
                          <a:cs typeface="DFKai-SB"/>
                        </a:rPr>
                        <a:t>製</a:t>
                      </a:r>
                      <a:r>
                        <a:rPr sz="1200" spc="20" dirty="0">
                          <a:latin typeface="DFKai-SB"/>
                          <a:cs typeface="DFKai-SB"/>
                        </a:rPr>
                        <a:t>作物品</a:t>
                      </a:r>
                      <a:r>
                        <a:rPr sz="1200" dirty="0">
                          <a:latin typeface="DFKai-SB"/>
                          <a:cs typeface="DFKai-SB"/>
                        </a:rPr>
                        <a:t>、  追求技術與方法、  </a:t>
                      </a:r>
                      <a:r>
                        <a:rPr sz="1200" dirty="0" err="1">
                          <a:latin typeface="DFKai-SB"/>
                          <a:cs typeface="DFKai-SB"/>
                        </a:rPr>
                        <a:t>喜歡平穩踏實</a:t>
                      </a:r>
                      <a:r>
                        <a:rPr sz="1200" dirty="0" err="1" smtClean="0">
                          <a:latin typeface="DFKai-SB"/>
                          <a:cs typeface="DFKai-SB"/>
                        </a:rPr>
                        <a:t>、擅長肢體操作與手工技藝</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marL="2540" algn="ctr">
                        <a:lnSpc>
                          <a:spcPct val="100000"/>
                        </a:lnSpc>
                        <a:spcBef>
                          <a:spcPts val="240"/>
                        </a:spcBef>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3500" marR="772160">
                        <a:lnSpc>
                          <a:spcPts val="1800"/>
                        </a:lnSpc>
                      </a:pPr>
                      <a:r>
                        <a:rPr sz="1200" dirty="0">
                          <a:latin typeface="DFKai-SB"/>
                          <a:cs typeface="DFKai-SB"/>
                        </a:rPr>
                        <a:t>演練  打遊戲</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algn="ctr">
                        <a:lnSpc>
                          <a:spcPct val="100000"/>
                        </a:lnSpc>
                        <a:spcBef>
                          <a:spcPts val="240"/>
                        </a:spcBef>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EAF1DD"/>
                    </a:solidFill>
                  </a:tcPr>
                </a:tc>
                <a:tc>
                  <a:txBody>
                    <a:bodyPr/>
                    <a:lstStyle/>
                    <a:p>
                      <a:pPr marL="63500" marR="40640">
                        <a:lnSpc>
                          <a:spcPts val="1800"/>
                        </a:lnSpc>
                      </a:pPr>
                      <a:r>
                        <a:rPr sz="1200" spc="100" dirty="0" err="1">
                          <a:latin typeface="DFKai-SB"/>
                          <a:cs typeface="DFKai-SB"/>
                        </a:rPr>
                        <a:t>很累的時候還是</a:t>
                      </a:r>
                      <a:r>
                        <a:rPr sz="1200" spc="100" dirty="0">
                          <a:latin typeface="DFKai-SB"/>
                          <a:cs typeface="DFKai-SB"/>
                        </a:rPr>
                        <a:t>  </a:t>
                      </a:r>
                      <a:r>
                        <a:rPr sz="1200" dirty="0" err="1" smtClean="0">
                          <a:latin typeface="DFKai-SB"/>
                          <a:cs typeface="DFKai-SB"/>
                        </a:rPr>
                        <a:t>要去上課</a:t>
                      </a:r>
                      <a:r>
                        <a:rPr sz="1200" spc="100" dirty="0" err="1" smtClean="0">
                          <a:latin typeface="DFKai-SB"/>
                          <a:cs typeface="DFKai-SB"/>
                        </a:rPr>
                        <a:t>沒做好暖身會受</a:t>
                      </a:r>
                      <a:r>
                        <a:rPr sz="1200" dirty="0" err="1" smtClean="0">
                          <a:latin typeface="DFKai-SB"/>
                          <a:cs typeface="DFKai-SB"/>
                        </a:rPr>
                        <a:t>傷</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EAF1DD"/>
                    </a:solidFill>
                  </a:tcPr>
                </a:tc>
              </a:tr>
              <a:tr h="920496">
                <a:tc>
                  <a:txBody>
                    <a:bodyPr/>
                    <a:lstStyle/>
                    <a:p>
                      <a:pPr marL="63500" marR="59055" algn="just">
                        <a:lnSpc>
                          <a:spcPts val="1300"/>
                        </a:lnSpc>
                        <a:spcBef>
                          <a:spcPts val="15"/>
                        </a:spcBef>
                      </a:pPr>
                      <a:r>
                        <a:rPr sz="1200" dirty="0">
                          <a:latin typeface="DFKai-SB"/>
                          <a:cs typeface="DFKai-SB"/>
                        </a:rPr>
                        <a:t>研  究  型</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marL="63500" marR="25400">
                        <a:lnSpc>
                          <a:spcPts val="1800"/>
                        </a:lnSpc>
                      </a:pPr>
                      <a:r>
                        <a:rPr sz="1200" dirty="0">
                          <a:latin typeface="DFKai-SB"/>
                          <a:cs typeface="DFKai-SB"/>
                        </a:rPr>
                        <a:t>觀察思</a:t>
                      </a:r>
                      <a:r>
                        <a:rPr sz="1200" spc="-100" dirty="0">
                          <a:latin typeface="DFKai-SB"/>
                          <a:cs typeface="DFKai-SB"/>
                        </a:rPr>
                        <a:t>考、</a:t>
                      </a:r>
                      <a:r>
                        <a:rPr sz="1200" dirty="0">
                          <a:latin typeface="DFKai-SB"/>
                          <a:cs typeface="DFKai-SB"/>
                        </a:rPr>
                        <a:t>分</a:t>
                      </a:r>
                      <a:r>
                        <a:rPr sz="1200" spc="20" dirty="0">
                          <a:latin typeface="DFKai-SB"/>
                          <a:cs typeface="DFKai-SB"/>
                        </a:rPr>
                        <a:t>析推理</a:t>
                      </a:r>
                      <a:r>
                        <a:rPr sz="1200" dirty="0">
                          <a:latin typeface="DFKai-SB"/>
                          <a:cs typeface="DFKai-SB"/>
                        </a:rPr>
                        <a:t>、  </a:t>
                      </a:r>
                      <a:r>
                        <a:rPr sz="1200" dirty="0" err="1">
                          <a:latin typeface="DFKai-SB"/>
                          <a:cs typeface="DFKai-SB"/>
                        </a:rPr>
                        <a:t>追求知識與智慧</a:t>
                      </a:r>
                      <a:r>
                        <a:rPr sz="1200" dirty="0" err="1" smtClean="0">
                          <a:latin typeface="DFKai-SB"/>
                          <a:cs typeface="DFKai-SB"/>
                        </a:rPr>
                        <a:t>、重視邏輯、擅長數學與科學</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marL="2540" algn="ctr">
                        <a:lnSpc>
                          <a:spcPct val="100000"/>
                        </a:lnSpc>
                        <a:spcBef>
                          <a:spcPts val="240"/>
                        </a:spcBef>
                      </a:pPr>
                      <a:r>
                        <a:rPr sz="1200" dirty="0">
                          <a:latin typeface="DFKai-SB"/>
                          <a:cs typeface="DFKai-SB"/>
                        </a:rPr>
                        <a:t>1</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pPr marR="162560" algn="r">
                        <a:lnSpc>
                          <a:spcPct val="100000"/>
                        </a:lnSpc>
                        <a:spcBef>
                          <a:spcPts val="240"/>
                        </a:spcBef>
                      </a:pPr>
                      <a:r>
                        <a:rPr sz="1200" dirty="0">
                          <a:latin typeface="DFKai-SB"/>
                          <a:cs typeface="DFKai-SB"/>
                        </a:rPr>
                        <a:t>一起討論、做事</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pPr algn="ctr">
                        <a:lnSpc>
                          <a:spcPct val="100000"/>
                        </a:lnSpc>
                        <a:spcBef>
                          <a:spcPts val="240"/>
                        </a:spcBef>
                      </a:pPr>
                      <a:r>
                        <a:rPr sz="1200" dirty="0">
                          <a:latin typeface="DFKai-SB"/>
                          <a:cs typeface="DFKai-SB"/>
                        </a:rPr>
                        <a:t>1</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EAF1DD"/>
                    </a:solidFill>
                  </a:tcPr>
                </a:tc>
                <a:tc>
                  <a:txBody>
                    <a:bodyPr/>
                    <a:lstStyle/>
                    <a:p>
                      <a:pPr marL="63500">
                        <a:lnSpc>
                          <a:spcPct val="100000"/>
                        </a:lnSpc>
                        <a:spcBef>
                          <a:spcPts val="240"/>
                        </a:spcBef>
                      </a:pPr>
                      <a:r>
                        <a:rPr sz="1200" dirty="0">
                          <a:latin typeface="DFKai-SB"/>
                          <a:cs typeface="DFKai-SB"/>
                        </a:rPr>
                        <a:t>有時候很無聊</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EAF1DD"/>
                    </a:solidFill>
                  </a:tcPr>
                </a:tc>
              </a:tr>
              <a:tr h="920489">
                <a:tc>
                  <a:txBody>
                    <a:bodyPr/>
                    <a:lstStyle/>
                    <a:p>
                      <a:pPr marL="63500" marR="59055" algn="just">
                        <a:lnSpc>
                          <a:spcPts val="1300"/>
                        </a:lnSpc>
                        <a:spcBef>
                          <a:spcPts val="15"/>
                        </a:spcBef>
                      </a:pPr>
                      <a:r>
                        <a:rPr sz="1200" dirty="0">
                          <a:latin typeface="DFKai-SB"/>
                          <a:cs typeface="DFKai-SB"/>
                        </a:rPr>
                        <a:t>藝  術  型</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pPr marL="63500" marR="25400">
                        <a:lnSpc>
                          <a:spcPts val="1800"/>
                        </a:lnSpc>
                      </a:pPr>
                      <a:r>
                        <a:rPr sz="1200" dirty="0">
                          <a:latin typeface="DFKai-SB"/>
                          <a:cs typeface="DFKai-SB"/>
                        </a:rPr>
                        <a:t>直覺創</a:t>
                      </a:r>
                      <a:r>
                        <a:rPr sz="1200" spc="-100" dirty="0">
                          <a:latin typeface="DFKai-SB"/>
                          <a:cs typeface="DFKai-SB"/>
                        </a:rPr>
                        <a:t>造、</a:t>
                      </a:r>
                      <a:r>
                        <a:rPr sz="1200" dirty="0">
                          <a:latin typeface="DFKai-SB"/>
                          <a:cs typeface="DFKai-SB"/>
                        </a:rPr>
                        <a:t>美</a:t>
                      </a:r>
                      <a:r>
                        <a:rPr sz="1200" spc="20" dirty="0">
                          <a:latin typeface="DFKai-SB"/>
                          <a:cs typeface="DFKai-SB"/>
                        </a:rPr>
                        <a:t>感表達</a:t>
                      </a:r>
                      <a:r>
                        <a:rPr sz="1200" dirty="0">
                          <a:latin typeface="DFKai-SB"/>
                          <a:cs typeface="DFKai-SB"/>
                        </a:rPr>
                        <a:t>、  </a:t>
                      </a:r>
                      <a:r>
                        <a:rPr sz="1200" dirty="0" err="1">
                          <a:latin typeface="DFKai-SB"/>
                          <a:cs typeface="DFKai-SB"/>
                        </a:rPr>
                        <a:t>追求美感與表達</a:t>
                      </a:r>
                      <a:r>
                        <a:rPr sz="1200" dirty="0" err="1" smtClean="0">
                          <a:latin typeface="DFKai-SB"/>
                          <a:cs typeface="DFKai-SB"/>
                        </a:rPr>
                        <a:t>、</a:t>
                      </a:r>
                      <a:r>
                        <a:rPr sz="1200" spc="-40" dirty="0" err="1" smtClean="0">
                          <a:latin typeface="DFKai-SB"/>
                          <a:cs typeface="DFKai-SB"/>
                        </a:rPr>
                        <a:t>喜愛變化與自由</a:t>
                      </a:r>
                      <a:r>
                        <a:rPr sz="1200" spc="-40" dirty="0" err="1">
                          <a:latin typeface="DFKai-SB"/>
                          <a:cs typeface="DFKai-SB"/>
                        </a:rPr>
                        <a:t>、</a:t>
                      </a:r>
                      <a:r>
                        <a:rPr sz="1200" spc="-40" dirty="0" err="1" smtClean="0">
                          <a:latin typeface="DFKai-SB"/>
                          <a:cs typeface="DFKai-SB"/>
                        </a:rPr>
                        <a:t>擅長</a:t>
                      </a:r>
                      <a:r>
                        <a:rPr sz="1200" dirty="0" err="1" smtClean="0">
                          <a:latin typeface="DFKai-SB"/>
                          <a:cs typeface="DFKai-SB"/>
                        </a:rPr>
                        <a:t>藝術與文學</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pPr marL="2540" algn="ctr">
                        <a:lnSpc>
                          <a:spcPct val="100000"/>
                        </a:lnSpc>
                        <a:spcBef>
                          <a:spcPts val="240"/>
                        </a:spcBef>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3500" marR="467359">
                        <a:lnSpc>
                          <a:spcPts val="1800"/>
                        </a:lnSpc>
                      </a:pPr>
                      <a:r>
                        <a:rPr sz="1200" dirty="0">
                          <a:latin typeface="DFKai-SB"/>
                          <a:cs typeface="DFKai-SB"/>
                        </a:rPr>
                        <a:t>美食、玩樂  發掘新事物</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algn="ctr">
                        <a:lnSpc>
                          <a:spcPct val="100000"/>
                        </a:lnSpc>
                        <a:spcBef>
                          <a:spcPts val="240"/>
                        </a:spcBef>
                      </a:pPr>
                      <a:r>
                        <a:rPr sz="1200" dirty="0">
                          <a:latin typeface="DFKai-SB"/>
                          <a:cs typeface="DFKai-SB"/>
                        </a:rPr>
                        <a:t>0</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EAF1DD"/>
                    </a:solidFill>
                  </a:tcPr>
                </a:tc>
              </a:tr>
              <a:tr h="1149102">
                <a:tc>
                  <a:txBody>
                    <a:bodyPr/>
                    <a:lstStyle/>
                    <a:p>
                      <a:pPr marL="63500" marR="59055" algn="just">
                        <a:lnSpc>
                          <a:spcPts val="1300"/>
                        </a:lnSpc>
                        <a:spcBef>
                          <a:spcPts val="15"/>
                        </a:spcBef>
                      </a:pPr>
                      <a:r>
                        <a:rPr sz="1200" dirty="0">
                          <a:latin typeface="DFKai-SB"/>
                          <a:cs typeface="DFKai-SB"/>
                        </a:rPr>
                        <a:t>社  會  型</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marL="63500" marR="25400">
                        <a:lnSpc>
                          <a:spcPts val="1800"/>
                        </a:lnSpc>
                      </a:pPr>
                      <a:r>
                        <a:rPr sz="1200" dirty="0">
                          <a:latin typeface="DFKai-SB"/>
                          <a:cs typeface="DFKai-SB"/>
                        </a:rPr>
                        <a:t>與人互</a:t>
                      </a:r>
                      <a:r>
                        <a:rPr sz="1200" spc="-100" dirty="0">
                          <a:latin typeface="DFKai-SB"/>
                          <a:cs typeface="DFKai-SB"/>
                        </a:rPr>
                        <a:t>動、</a:t>
                      </a:r>
                      <a:r>
                        <a:rPr sz="1200" dirty="0">
                          <a:latin typeface="DFKai-SB"/>
                          <a:cs typeface="DFKai-SB"/>
                        </a:rPr>
                        <a:t>友</a:t>
                      </a:r>
                      <a:r>
                        <a:rPr sz="1200" spc="20" dirty="0">
                          <a:latin typeface="DFKai-SB"/>
                          <a:cs typeface="DFKai-SB"/>
                        </a:rPr>
                        <a:t>善協助</a:t>
                      </a:r>
                      <a:r>
                        <a:rPr sz="1200" dirty="0">
                          <a:latin typeface="DFKai-SB"/>
                          <a:cs typeface="DFKai-SB"/>
                        </a:rPr>
                        <a:t>、  </a:t>
                      </a:r>
                      <a:r>
                        <a:rPr sz="1200" dirty="0" err="1">
                          <a:latin typeface="DFKai-SB"/>
                          <a:cs typeface="DFKai-SB"/>
                        </a:rPr>
                        <a:t>追求和諧和助人</a:t>
                      </a:r>
                      <a:r>
                        <a:rPr sz="1200" dirty="0" err="1" smtClean="0">
                          <a:latin typeface="DFKai-SB"/>
                          <a:cs typeface="DFKai-SB"/>
                        </a:rPr>
                        <a:t>、重視人道理想、擅長社會服務與教育</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marL="2540" algn="ctr">
                        <a:lnSpc>
                          <a:spcPct val="100000"/>
                        </a:lnSpc>
                        <a:spcBef>
                          <a:spcPts val="240"/>
                        </a:spcBef>
                      </a:pPr>
                      <a:r>
                        <a:rPr sz="1200" dirty="0">
                          <a:latin typeface="DFKai-SB"/>
                          <a:cs typeface="DFKai-SB"/>
                        </a:rPr>
                        <a:t>4</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marL="63500" marR="162560">
                        <a:lnSpc>
                          <a:spcPts val="1800"/>
                        </a:lnSpc>
                      </a:pPr>
                      <a:r>
                        <a:rPr sz="1200" dirty="0">
                          <a:latin typeface="DFKai-SB"/>
                          <a:cs typeface="DFKai-SB"/>
                        </a:rPr>
                        <a:t>聊天、關心彼此  和同學相處  認識新的人</a:t>
                      </a:r>
                      <a:endParaRPr sz="1200">
                        <a:latin typeface="DFKai-SB"/>
                        <a:cs typeface="DFKai-SB"/>
                      </a:endParaRPr>
                    </a:p>
                    <a:p>
                      <a:pPr marL="63500" marR="38735">
                        <a:lnSpc>
                          <a:spcPts val="1800"/>
                        </a:lnSpc>
                      </a:pPr>
                      <a:r>
                        <a:rPr sz="1200" spc="114" dirty="0">
                          <a:latin typeface="DFKai-SB"/>
                          <a:cs typeface="DFKai-SB"/>
                        </a:rPr>
                        <a:t>看到很多奇怪的  </a:t>
                      </a:r>
                      <a:r>
                        <a:rPr sz="1200" dirty="0">
                          <a:latin typeface="DFKai-SB"/>
                          <a:cs typeface="DFKai-SB"/>
                        </a:rPr>
                        <a:t>客人</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FFF99"/>
                    </a:solidFill>
                  </a:tcPr>
                </a:tc>
                <a:tc>
                  <a:txBody>
                    <a:bodyPr/>
                    <a:lstStyle/>
                    <a:p>
                      <a:pPr algn="ctr">
                        <a:lnSpc>
                          <a:spcPct val="100000"/>
                        </a:lnSpc>
                        <a:spcBef>
                          <a:spcPts val="240"/>
                        </a:spcBef>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EAF1DD"/>
                    </a:solidFill>
                  </a:tcPr>
                </a:tc>
                <a:tc>
                  <a:txBody>
                    <a:bodyPr/>
                    <a:lstStyle/>
                    <a:p>
                      <a:pPr marL="63500" marR="147320">
                        <a:lnSpc>
                          <a:spcPts val="1800"/>
                        </a:lnSpc>
                      </a:pPr>
                      <a:r>
                        <a:rPr sz="1200" dirty="0">
                          <a:latin typeface="DFKai-SB"/>
                          <a:cs typeface="DFKai-SB"/>
                        </a:rPr>
                        <a:t>遇到討厭的同事  遇到奧客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EAF1DD"/>
                    </a:solidFill>
                  </a:tcPr>
                </a:tc>
              </a:tr>
              <a:tr h="920496">
                <a:tc>
                  <a:txBody>
                    <a:bodyPr/>
                    <a:lstStyle/>
                    <a:p>
                      <a:pPr marL="63500" marR="59055">
                        <a:lnSpc>
                          <a:spcPts val="1300"/>
                        </a:lnSpc>
                        <a:spcBef>
                          <a:spcPts val="15"/>
                        </a:spcBef>
                      </a:pPr>
                      <a:r>
                        <a:rPr sz="1200" dirty="0">
                          <a:latin typeface="DFKai-SB"/>
                          <a:cs typeface="DFKai-SB"/>
                        </a:rPr>
                        <a:t>企  業</a:t>
                      </a:r>
                      <a:endParaRPr sz="1200">
                        <a:latin typeface="DFKai-SB"/>
                        <a:cs typeface="DFKai-SB"/>
                      </a:endParaRPr>
                    </a:p>
                    <a:p>
                      <a:pPr marL="63500">
                        <a:lnSpc>
                          <a:spcPts val="1300"/>
                        </a:lnSpc>
                      </a:pPr>
                      <a:r>
                        <a:rPr sz="1200" dirty="0">
                          <a:latin typeface="DFKai-SB"/>
                          <a:cs typeface="DFKai-SB"/>
                        </a:rPr>
                        <a:t>型</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marL="63500" marR="19685">
                        <a:lnSpc>
                          <a:spcPts val="1800"/>
                        </a:lnSpc>
                      </a:pPr>
                      <a:r>
                        <a:rPr sz="1200" dirty="0">
                          <a:latin typeface="DFKai-SB"/>
                          <a:cs typeface="DFKai-SB"/>
                        </a:rPr>
                        <a:t>組織領</a:t>
                      </a:r>
                      <a:r>
                        <a:rPr sz="1200" spc="-100" dirty="0">
                          <a:latin typeface="DFKai-SB"/>
                          <a:cs typeface="DFKai-SB"/>
                        </a:rPr>
                        <a:t>導、</a:t>
                      </a:r>
                      <a:r>
                        <a:rPr sz="1200" dirty="0">
                          <a:latin typeface="DFKai-SB"/>
                          <a:cs typeface="DFKai-SB"/>
                        </a:rPr>
                        <a:t>說</a:t>
                      </a:r>
                      <a:r>
                        <a:rPr sz="1200" spc="20" dirty="0">
                          <a:latin typeface="DFKai-SB"/>
                          <a:cs typeface="DFKai-SB"/>
                        </a:rPr>
                        <a:t>服管理</a:t>
                      </a:r>
                      <a:r>
                        <a:rPr sz="1200" dirty="0">
                          <a:latin typeface="DFKai-SB"/>
                          <a:cs typeface="DFKai-SB"/>
                        </a:rPr>
                        <a:t>、  追求成就感與影響</a:t>
                      </a:r>
                      <a:r>
                        <a:rPr sz="1200" spc="-75" dirty="0">
                          <a:latin typeface="DFKai-SB"/>
                          <a:cs typeface="DFKai-SB"/>
                        </a:rPr>
                        <a:t>力</a:t>
                      </a:r>
                      <a:r>
                        <a:rPr sz="1200" dirty="0">
                          <a:latin typeface="DFKai-SB"/>
                          <a:cs typeface="DFKai-SB"/>
                        </a:rPr>
                        <a:t>、  </a:t>
                      </a:r>
                      <a:r>
                        <a:rPr sz="1200" dirty="0" err="1" smtClean="0">
                          <a:latin typeface="DFKai-SB"/>
                          <a:cs typeface="DFKai-SB"/>
                        </a:rPr>
                        <a:t>喜歡競爭與冒險擅長領導與行銷</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marL="2540" algn="ctr">
                        <a:lnSpc>
                          <a:spcPct val="100000"/>
                        </a:lnSpc>
                        <a:spcBef>
                          <a:spcPts val="240"/>
                        </a:spcBef>
                      </a:pPr>
                      <a:r>
                        <a:rPr sz="1200" dirty="0">
                          <a:latin typeface="DFKai-SB"/>
                          <a:cs typeface="DFKai-SB"/>
                        </a:rPr>
                        <a:t>0</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pPr algn="ctr">
                        <a:lnSpc>
                          <a:spcPct val="100000"/>
                        </a:lnSpc>
                        <a:spcBef>
                          <a:spcPts val="240"/>
                        </a:spcBef>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EAF1DD"/>
                    </a:solidFill>
                  </a:tcPr>
                </a:tc>
                <a:tc>
                  <a:txBody>
                    <a:bodyPr/>
                    <a:lstStyle/>
                    <a:p>
                      <a:pPr marL="63500" marR="40640">
                        <a:lnSpc>
                          <a:spcPts val="1800"/>
                        </a:lnSpc>
                      </a:pPr>
                      <a:r>
                        <a:rPr sz="1200" spc="100" dirty="0" err="1">
                          <a:latin typeface="DFKai-SB"/>
                          <a:cs typeface="DFKai-SB"/>
                        </a:rPr>
                        <a:t>意見不合會起爭</a:t>
                      </a:r>
                      <a:r>
                        <a:rPr sz="1200" spc="100" dirty="0">
                          <a:latin typeface="DFKai-SB"/>
                          <a:cs typeface="DFKai-SB"/>
                        </a:rPr>
                        <a:t>  </a:t>
                      </a:r>
                      <a:r>
                        <a:rPr sz="1200" dirty="0" err="1" smtClean="0">
                          <a:latin typeface="DFKai-SB"/>
                          <a:cs typeface="DFKai-SB"/>
                        </a:rPr>
                        <a:t>執被爸媽問功課</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EAF1DD"/>
                    </a:solidFill>
                  </a:tcPr>
                </a:tc>
              </a:tr>
              <a:tr h="1377689">
                <a:tc>
                  <a:txBody>
                    <a:bodyPr/>
                    <a:lstStyle/>
                    <a:p>
                      <a:pPr marL="63500" marR="59055">
                        <a:lnSpc>
                          <a:spcPts val="1300"/>
                        </a:lnSpc>
                        <a:spcBef>
                          <a:spcPts val="15"/>
                        </a:spcBef>
                      </a:pPr>
                      <a:r>
                        <a:rPr sz="1200" dirty="0">
                          <a:latin typeface="DFKai-SB"/>
                          <a:cs typeface="DFKai-SB"/>
                        </a:rPr>
                        <a:t>事  務</a:t>
                      </a:r>
                      <a:endParaRPr sz="1200">
                        <a:latin typeface="DFKai-SB"/>
                        <a:cs typeface="DFKai-SB"/>
                      </a:endParaRPr>
                    </a:p>
                    <a:p>
                      <a:pPr marL="63500">
                        <a:lnSpc>
                          <a:spcPts val="1300"/>
                        </a:lnSpc>
                      </a:pPr>
                      <a:r>
                        <a:rPr sz="1200" dirty="0">
                          <a:latin typeface="DFKai-SB"/>
                          <a:cs typeface="DFKai-SB"/>
                        </a:rPr>
                        <a:t>型</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pPr marL="63500" marR="19685">
                        <a:lnSpc>
                          <a:spcPts val="1800"/>
                        </a:lnSpc>
                      </a:pPr>
                      <a:r>
                        <a:rPr sz="1200" spc="-40" dirty="0">
                          <a:latin typeface="DFKai-SB"/>
                          <a:cs typeface="DFKai-SB"/>
                        </a:rPr>
                        <a:t>執行細節、整理文數資  </a:t>
                      </a:r>
                      <a:r>
                        <a:rPr sz="1200" dirty="0" err="1">
                          <a:latin typeface="DFKai-SB"/>
                          <a:cs typeface="DFKai-SB"/>
                        </a:rPr>
                        <a:t>料</a:t>
                      </a:r>
                      <a:r>
                        <a:rPr sz="1200" dirty="0" err="1" smtClean="0">
                          <a:latin typeface="DFKai-SB"/>
                          <a:cs typeface="DFKai-SB"/>
                        </a:rPr>
                        <a:t>、追求速度準確和效</a:t>
                      </a:r>
                      <a:r>
                        <a:rPr sz="1200" spc="-75" dirty="0" err="1" smtClean="0">
                          <a:latin typeface="DFKai-SB"/>
                          <a:cs typeface="DFKai-SB"/>
                        </a:rPr>
                        <a:t>率</a:t>
                      </a:r>
                      <a:r>
                        <a:rPr sz="1200" dirty="0" err="1" smtClean="0">
                          <a:latin typeface="DFKai-SB"/>
                          <a:cs typeface="DFKai-SB"/>
                        </a:rPr>
                        <a:t>、注重安穩規律擅長事務處理與物品管理</a:t>
                      </a:r>
                      <a:endParaRPr sz="1200" dirty="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DE9D9"/>
                    </a:solidFill>
                  </a:tcPr>
                </a:tc>
                <a:tc>
                  <a:txBody>
                    <a:bodyPr/>
                    <a:lstStyle/>
                    <a:p>
                      <a:pPr marL="2540" algn="ctr">
                        <a:lnSpc>
                          <a:spcPct val="100000"/>
                        </a:lnSpc>
                        <a:spcBef>
                          <a:spcPts val="240"/>
                        </a:spcBef>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marL="63500" marR="59055">
                        <a:lnSpc>
                          <a:spcPts val="1800"/>
                        </a:lnSpc>
                      </a:pPr>
                      <a:r>
                        <a:rPr sz="1200" dirty="0">
                          <a:latin typeface="DFKai-SB"/>
                          <a:cs typeface="DFKai-SB"/>
                        </a:rPr>
                        <a:t>學到新知識  流</a:t>
                      </a:r>
                      <a:r>
                        <a:rPr sz="1200" spc="-195" dirty="0">
                          <a:latin typeface="DFKai-SB"/>
                          <a:cs typeface="DFKai-SB"/>
                        </a:rPr>
                        <a:t>汗、</a:t>
                      </a:r>
                      <a:r>
                        <a:rPr sz="1200" dirty="0">
                          <a:latin typeface="DFKai-SB"/>
                          <a:cs typeface="DFKai-SB"/>
                        </a:rPr>
                        <a:t>充實自己的  感覺</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FFF99"/>
                    </a:solidFill>
                  </a:tcPr>
                </a:tc>
                <a:tc>
                  <a:txBody>
                    <a:bodyPr/>
                    <a:lstStyle/>
                    <a:p>
                      <a:pPr algn="ctr">
                        <a:lnSpc>
                          <a:spcPct val="100000"/>
                        </a:lnSpc>
                        <a:spcBef>
                          <a:spcPts val="240"/>
                        </a:spcBef>
                      </a:pPr>
                      <a:r>
                        <a:rPr sz="1200" dirty="0">
                          <a:latin typeface="DFKai-SB"/>
                          <a:cs typeface="DFKai-SB"/>
                        </a:rPr>
                        <a:t>0</a:t>
                      </a:r>
                      <a:endParaRPr sz="1200">
                        <a:latin typeface="DFKai-SB"/>
                        <a:cs typeface="DFKai-SB"/>
                      </a:endParaRPr>
                    </a:p>
                  </a:txBody>
                  <a:tcPr marL="0" marR="0" marT="0" marB="0">
                    <a:lnL w="6108">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EAF1DD"/>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108">
                      <a:solidFill>
                        <a:srgbClr val="000000"/>
                      </a:solidFill>
                      <a:prstDash val="solid"/>
                    </a:lnB>
                    <a:solidFill>
                      <a:srgbClr val="EAF1DD"/>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939800" cy="559435"/>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5</a:t>
            </a:r>
            <a:r>
              <a:rPr sz="1400" b="1" spc="-390" dirty="0">
                <a:latin typeface="DFKai-SB"/>
                <a:cs typeface="DFKai-SB"/>
              </a:rPr>
              <a:t> </a:t>
            </a:r>
            <a:r>
              <a:rPr sz="1400" b="1" spc="-5" dirty="0">
                <a:latin typeface="DFKai-SB"/>
                <a:cs typeface="DFKai-SB"/>
              </a:rPr>
              <a:t>附件五</a:t>
            </a:r>
            <a:endParaRPr sz="1400">
              <a:latin typeface="DFKai-SB"/>
              <a:cs typeface="DFKai-SB"/>
            </a:endParaRPr>
          </a:p>
          <a:p>
            <a:pPr marL="12700">
              <a:lnSpc>
                <a:spcPct val="100000"/>
              </a:lnSpc>
              <a:spcBef>
                <a:spcPts val="1185"/>
              </a:spcBef>
            </a:pPr>
            <a:r>
              <a:rPr sz="1200" b="1" spc="-5" dirty="0">
                <a:latin typeface="DFKai-SB"/>
                <a:cs typeface="DFKai-SB"/>
              </a:rPr>
              <a:t>才幹盤點清單</a:t>
            </a:r>
            <a:endParaRPr sz="1200">
              <a:latin typeface="DFKai-SB"/>
              <a:cs typeface="DFKai-SB"/>
            </a:endParaRPr>
          </a:p>
        </p:txBody>
      </p:sp>
      <p:graphicFrame>
        <p:nvGraphicFramePr>
          <p:cNvPr id="3" name="object 3"/>
          <p:cNvGraphicFramePr>
            <a:graphicFrameLocks noGrp="1"/>
          </p:cNvGraphicFramePr>
          <p:nvPr/>
        </p:nvGraphicFramePr>
        <p:xfrm>
          <a:off x="1143000" y="1828787"/>
          <a:ext cx="5340094" cy="5721095"/>
        </p:xfrm>
        <a:graphic>
          <a:graphicData uri="http://schemas.openxmlformats.org/drawingml/2006/table">
            <a:tbl>
              <a:tblPr firstRow="1" bandRow="1">
                <a:tableStyleId>{2D5ABB26-0587-4C30-8999-92F81FD0307C}</a:tableStyleId>
              </a:tblPr>
              <a:tblGrid>
                <a:gridCol w="347471"/>
                <a:gridCol w="810774"/>
                <a:gridCol w="423665"/>
                <a:gridCol w="3758184"/>
              </a:tblGrid>
              <a:tr h="667512">
                <a:tc>
                  <a:txBody>
                    <a:bodyPr/>
                    <a:lstStyle/>
                    <a:p>
                      <a:pPr marL="2540" algn="ctr">
                        <a:lnSpc>
                          <a:spcPts val="1370"/>
                        </a:lnSpc>
                        <a:spcBef>
                          <a:spcPts val="500"/>
                        </a:spcBef>
                      </a:pPr>
                      <a:r>
                        <a:rPr sz="1200" b="1" dirty="0">
                          <a:latin typeface="DFKai-SB"/>
                          <a:cs typeface="DFKai-SB"/>
                        </a:rPr>
                        <a:t>6</a:t>
                      </a:r>
                      <a:endParaRPr sz="1200">
                        <a:latin typeface="DFKai-SB"/>
                        <a:cs typeface="DFKai-SB"/>
                      </a:endParaRPr>
                    </a:p>
                    <a:p>
                      <a:pPr marL="93980" marR="86360" algn="ctr">
                        <a:lnSpc>
                          <a:spcPts val="1320"/>
                        </a:lnSpc>
                        <a:spcBef>
                          <a:spcPts val="70"/>
                        </a:spcBef>
                      </a:pPr>
                      <a:r>
                        <a:rPr sz="1200" b="1" dirty="0">
                          <a:latin typeface="DFKai-SB"/>
                          <a:cs typeface="DFKai-SB"/>
                        </a:rPr>
                        <a:t>大  類</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a:lnSpc>
                          <a:spcPct val="100000"/>
                        </a:lnSpc>
                        <a:spcBef>
                          <a:spcPts val="15"/>
                        </a:spcBef>
                      </a:pPr>
                      <a:endParaRPr sz="1550">
                        <a:latin typeface="Times New Roman"/>
                        <a:cs typeface="Times New Roman"/>
                      </a:endParaRPr>
                    </a:p>
                    <a:p>
                      <a:pPr algn="ctr">
                        <a:lnSpc>
                          <a:spcPct val="100000"/>
                        </a:lnSpc>
                      </a:pPr>
                      <a:r>
                        <a:rPr sz="1200" b="1" spc="-5" dirty="0">
                          <a:latin typeface="DFKai-SB"/>
                          <a:cs typeface="DFKai-SB"/>
                        </a:rPr>
                        <a:t>12小類</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marL="130810" marR="126364" algn="just">
                        <a:lnSpc>
                          <a:spcPts val="1300"/>
                        </a:lnSpc>
                        <a:spcBef>
                          <a:spcPts val="15"/>
                        </a:spcBef>
                      </a:pPr>
                      <a:r>
                        <a:rPr sz="1200" b="1" dirty="0">
                          <a:latin typeface="DFKai-SB"/>
                          <a:cs typeface="DFKai-SB"/>
                        </a:rPr>
                        <a:t>學  習  個</a:t>
                      </a:r>
                      <a:endParaRPr sz="1200">
                        <a:latin typeface="DFKai-SB"/>
                        <a:cs typeface="DFKai-SB"/>
                      </a:endParaRPr>
                    </a:p>
                    <a:p>
                      <a:pPr marL="130810" algn="just">
                        <a:lnSpc>
                          <a:spcPts val="1300"/>
                        </a:lnSpc>
                      </a:pPr>
                      <a:r>
                        <a:rPr sz="1200" b="1" dirty="0">
                          <a:latin typeface="DFKai-SB"/>
                          <a:cs typeface="DFKai-SB"/>
                        </a:rPr>
                        <a:t>數</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pPr>
                        <a:lnSpc>
                          <a:spcPct val="100000"/>
                        </a:lnSpc>
                        <a:spcBef>
                          <a:spcPts val="15"/>
                        </a:spcBef>
                      </a:pPr>
                      <a:endParaRPr sz="1550">
                        <a:latin typeface="Times New Roman"/>
                        <a:cs typeface="Times New Roman"/>
                      </a:endParaRPr>
                    </a:p>
                    <a:p>
                      <a:pPr algn="ctr">
                        <a:lnSpc>
                          <a:spcPct val="100000"/>
                        </a:lnSpc>
                      </a:pPr>
                      <a:r>
                        <a:rPr sz="1200" b="1" spc="-5" dirty="0">
                          <a:latin typeface="DFKai-SB"/>
                          <a:cs typeface="DFKai-SB"/>
                        </a:rPr>
                        <a:t>便利貼黏貼處</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r>
              <a:tr h="832103">
                <a:tc>
                  <a:txBody>
                    <a:bodyPr/>
                    <a:lstStyle/>
                    <a:p>
                      <a:pPr marL="66675" marR="114935">
                        <a:lnSpc>
                          <a:spcPts val="1300"/>
                        </a:lnSpc>
                        <a:spcBef>
                          <a:spcPts val="15"/>
                        </a:spcBef>
                      </a:pPr>
                      <a:r>
                        <a:rPr sz="1200" dirty="0">
                          <a:latin typeface="DFKai-SB"/>
                          <a:cs typeface="DFKai-SB"/>
                        </a:rPr>
                        <a:t>實  際</a:t>
                      </a:r>
                      <a:endParaRPr sz="1200">
                        <a:latin typeface="DFKai-SB"/>
                        <a:cs typeface="DFKai-SB"/>
                      </a:endParaRPr>
                    </a:p>
                    <a:p>
                      <a:pPr marL="66675">
                        <a:lnSpc>
                          <a:spcPts val="1205"/>
                        </a:lnSpc>
                      </a:pPr>
                      <a:r>
                        <a:rPr sz="1200" dirty="0">
                          <a:latin typeface="DFKai-SB"/>
                          <a:cs typeface="DFKai-SB"/>
                        </a:rPr>
                        <a:t>/</a:t>
                      </a:r>
                      <a:endParaRPr sz="1200">
                        <a:latin typeface="DFKai-SB"/>
                        <a:cs typeface="DFKai-SB"/>
                      </a:endParaRPr>
                    </a:p>
                    <a:p>
                      <a:pPr marL="66675" marR="114935">
                        <a:lnSpc>
                          <a:spcPts val="1320"/>
                        </a:lnSpc>
                        <a:spcBef>
                          <a:spcPts val="70"/>
                        </a:spcBef>
                      </a:pPr>
                      <a:r>
                        <a:rPr sz="1200" dirty="0">
                          <a:latin typeface="DFKai-SB"/>
                          <a:cs typeface="DFKai-SB"/>
                        </a:rPr>
                        <a:t>實  做</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spcBef>
                          <a:spcPts val="1065"/>
                        </a:spcBef>
                      </a:pPr>
                      <a:r>
                        <a:rPr sz="1200" dirty="0">
                          <a:latin typeface="DFKai-SB"/>
                          <a:cs typeface="DFKai-SB"/>
                        </a:rPr>
                        <a:t>使用器物</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r>
              <a:tr h="222510">
                <a:tc rowSpan="4">
                  <a:txBody>
                    <a:bodyPr/>
                    <a:lstStyle/>
                    <a:p>
                      <a:pPr marL="66675" marR="114935">
                        <a:lnSpc>
                          <a:spcPts val="1300"/>
                        </a:lnSpc>
                        <a:spcBef>
                          <a:spcPts val="254"/>
                        </a:spcBef>
                      </a:pPr>
                      <a:r>
                        <a:rPr sz="1200" dirty="0">
                          <a:latin typeface="DFKai-SB"/>
                          <a:cs typeface="DFKai-SB"/>
                        </a:rPr>
                        <a:t>研  究</a:t>
                      </a:r>
                      <a:endParaRPr sz="1200">
                        <a:latin typeface="DFKai-SB"/>
                        <a:cs typeface="DFKai-SB"/>
                      </a:endParaRPr>
                    </a:p>
                    <a:p>
                      <a:pPr marL="66675" marR="114935">
                        <a:lnSpc>
                          <a:spcPts val="1300"/>
                        </a:lnSpc>
                        <a:spcBef>
                          <a:spcPts val="20"/>
                        </a:spcBef>
                      </a:pPr>
                      <a:r>
                        <a:rPr sz="1200" dirty="0">
                          <a:latin typeface="DFKai-SB"/>
                          <a:cs typeface="DFKai-SB"/>
                        </a:rPr>
                        <a:t>/  求  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45"/>
                        </a:spcBef>
                      </a:pPr>
                      <a:r>
                        <a:rPr sz="1200" dirty="0">
                          <a:latin typeface="DFKai-SB"/>
                          <a:cs typeface="DFKai-SB"/>
                        </a:rPr>
                        <a:t>養護器物</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rowSpan="4">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rowSpan="4">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225545">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70"/>
                        </a:spcBef>
                      </a:pPr>
                      <a:r>
                        <a:rPr sz="1200" dirty="0">
                          <a:latin typeface="DFKai-SB"/>
                          <a:cs typeface="DFKai-SB"/>
                        </a:rPr>
                        <a:t>問題解決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222510">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45"/>
                        </a:spcBef>
                      </a:pPr>
                      <a:r>
                        <a:rPr sz="1200" dirty="0">
                          <a:latin typeface="DFKai-SB"/>
                          <a:cs typeface="DFKai-SB"/>
                        </a:rPr>
                        <a:t>分析推理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224027">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70"/>
                        </a:spcBef>
                      </a:pPr>
                      <a:r>
                        <a:rPr sz="1200" dirty="0">
                          <a:latin typeface="DFKai-SB"/>
                          <a:cs typeface="DFKai-SB"/>
                        </a:rPr>
                        <a:t>批判學習</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830579">
                <a:tc>
                  <a:txBody>
                    <a:bodyPr/>
                    <a:lstStyle/>
                    <a:p>
                      <a:pPr marL="66675" marR="114935">
                        <a:lnSpc>
                          <a:spcPts val="1300"/>
                        </a:lnSpc>
                        <a:spcBef>
                          <a:spcPts val="25"/>
                        </a:spcBef>
                      </a:pPr>
                      <a:r>
                        <a:rPr sz="1200" dirty="0">
                          <a:latin typeface="DFKai-SB"/>
                          <a:cs typeface="DFKai-SB"/>
                        </a:rPr>
                        <a:t>藝  術</a:t>
                      </a:r>
                      <a:endParaRPr sz="1200">
                        <a:latin typeface="DFKai-SB"/>
                        <a:cs typeface="DFKai-SB"/>
                      </a:endParaRPr>
                    </a:p>
                    <a:p>
                      <a:pPr marL="66675">
                        <a:lnSpc>
                          <a:spcPts val="1205"/>
                        </a:lnSpc>
                      </a:pPr>
                      <a:r>
                        <a:rPr sz="1200" dirty="0">
                          <a:latin typeface="DFKai-SB"/>
                          <a:cs typeface="DFKai-SB"/>
                        </a:rPr>
                        <a:t>/</a:t>
                      </a:r>
                      <a:endParaRPr sz="1200">
                        <a:latin typeface="DFKai-SB"/>
                        <a:cs typeface="DFKai-SB"/>
                      </a:endParaRPr>
                    </a:p>
                    <a:p>
                      <a:pPr marL="66675" marR="114935">
                        <a:lnSpc>
                          <a:spcPts val="1300"/>
                        </a:lnSpc>
                        <a:spcBef>
                          <a:spcPts val="85"/>
                        </a:spcBef>
                      </a:pPr>
                      <a:r>
                        <a:rPr sz="1200" dirty="0">
                          <a:latin typeface="DFKai-SB"/>
                          <a:cs typeface="DFKai-SB"/>
                        </a:rPr>
                        <a:t>創  造</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nSpc>
                          <a:spcPct val="100000"/>
                        </a:lnSpc>
                        <a:spcBef>
                          <a:spcPts val="45"/>
                        </a:spcBef>
                      </a:pPr>
                      <a:endParaRPr sz="900">
                        <a:latin typeface="Times New Roman"/>
                        <a:cs typeface="Times New Roman"/>
                      </a:endParaRPr>
                    </a:p>
                    <a:p>
                      <a:pPr algn="ctr">
                        <a:lnSpc>
                          <a:spcPct val="100000"/>
                        </a:lnSpc>
                      </a:pPr>
                      <a:r>
                        <a:rPr sz="1200" dirty="0">
                          <a:latin typeface="DFKai-SB"/>
                          <a:cs typeface="DFKai-SB"/>
                        </a:rPr>
                        <a:t>創造體驗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362712">
                <a:tc rowSpan="2">
                  <a:txBody>
                    <a:bodyPr/>
                    <a:lstStyle/>
                    <a:p>
                      <a:pPr marL="66675" marR="114935">
                        <a:lnSpc>
                          <a:spcPts val="1320"/>
                        </a:lnSpc>
                      </a:pPr>
                      <a:r>
                        <a:rPr sz="1200" dirty="0">
                          <a:latin typeface="DFKai-SB"/>
                          <a:cs typeface="DFKai-SB"/>
                        </a:rPr>
                        <a:t>社  會</a:t>
                      </a:r>
                      <a:endParaRPr sz="1200">
                        <a:latin typeface="DFKai-SB"/>
                        <a:cs typeface="DFKai-SB"/>
                      </a:endParaRPr>
                    </a:p>
                    <a:p>
                      <a:pPr marL="66675">
                        <a:lnSpc>
                          <a:spcPts val="1200"/>
                        </a:lnSpc>
                      </a:pPr>
                      <a:r>
                        <a:rPr sz="1200" dirty="0">
                          <a:latin typeface="DFKai-SB"/>
                          <a:cs typeface="DFKai-SB"/>
                        </a:rPr>
                        <a:t>/</a:t>
                      </a:r>
                      <a:endParaRPr sz="1200">
                        <a:latin typeface="DFKai-SB"/>
                        <a:cs typeface="DFKai-SB"/>
                      </a:endParaRPr>
                    </a:p>
                    <a:p>
                      <a:pPr marL="66675" marR="114935">
                        <a:lnSpc>
                          <a:spcPts val="1300"/>
                        </a:lnSpc>
                        <a:spcBef>
                          <a:spcPts val="85"/>
                        </a:spcBef>
                      </a:pPr>
                      <a:r>
                        <a:rPr sz="1200" dirty="0">
                          <a:latin typeface="DFKai-SB"/>
                          <a:cs typeface="DFKai-SB"/>
                        </a:rPr>
                        <a:t>助  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625"/>
                        </a:spcBef>
                      </a:pPr>
                      <a:r>
                        <a:rPr sz="1200" dirty="0">
                          <a:latin typeface="DFKai-SB"/>
                          <a:cs typeface="DFKai-SB"/>
                        </a:rPr>
                        <a:t>表達教導</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rowSpan="2">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rowSpan="2">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469391">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1030"/>
                        </a:spcBef>
                      </a:pPr>
                      <a:r>
                        <a:rPr sz="1200" dirty="0">
                          <a:latin typeface="DFKai-SB"/>
                          <a:cs typeface="DFKai-SB"/>
                        </a:rPr>
                        <a:t>協調服務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362712">
                <a:tc rowSpan="2">
                  <a:txBody>
                    <a:bodyPr/>
                    <a:lstStyle/>
                    <a:p>
                      <a:pPr marL="66675" marR="114935">
                        <a:lnSpc>
                          <a:spcPts val="1320"/>
                        </a:lnSpc>
                      </a:pPr>
                      <a:r>
                        <a:rPr sz="1200" dirty="0">
                          <a:latin typeface="DFKai-SB"/>
                          <a:cs typeface="DFKai-SB"/>
                        </a:rPr>
                        <a:t>企  業</a:t>
                      </a:r>
                      <a:endParaRPr sz="1200">
                        <a:latin typeface="DFKai-SB"/>
                        <a:cs typeface="DFKai-SB"/>
                      </a:endParaRPr>
                    </a:p>
                    <a:p>
                      <a:pPr marL="66675">
                        <a:lnSpc>
                          <a:spcPts val="1200"/>
                        </a:lnSpc>
                      </a:pPr>
                      <a:r>
                        <a:rPr sz="1200" dirty="0">
                          <a:latin typeface="DFKai-SB"/>
                          <a:cs typeface="DFKai-SB"/>
                        </a:rPr>
                        <a:t>/</a:t>
                      </a:r>
                      <a:endParaRPr sz="1200">
                        <a:latin typeface="DFKai-SB"/>
                        <a:cs typeface="DFKai-SB"/>
                      </a:endParaRPr>
                    </a:p>
                    <a:p>
                      <a:pPr marL="66675" marR="114935">
                        <a:lnSpc>
                          <a:spcPts val="1300"/>
                        </a:lnSpc>
                        <a:spcBef>
                          <a:spcPts val="85"/>
                        </a:spcBef>
                      </a:pPr>
                      <a:r>
                        <a:rPr sz="1200" dirty="0">
                          <a:latin typeface="DFKai-SB"/>
                          <a:cs typeface="DFKai-SB"/>
                        </a:rPr>
                        <a:t>管  理</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620"/>
                        </a:spcBef>
                      </a:pPr>
                      <a:r>
                        <a:rPr sz="1200" dirty="0">
                          <a:latin typeface="DFKai-SB"/>
                          <a:cs typeface="DFKai-SB"/>
                        </a:rPr>
                        <a:t>領導調解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rowSpan="2">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rowSpan="2">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469391">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1030"/>
                        </a:spcBef>
                      </a:pPr>
                      <a:r>
                        <a:rPr sz="1200" dirty="0">
                          <a:latin typeface="DFKai-SB"/>
                          <a:cs typeface="DFKai-SB"/>
                        </a:rPr>
                        <a:t>創新管理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377945">
                <a:tc rowSpan="2">
                  <a:txBody>
                    <a:bodyPr/>
                    <a:lstStyle/>
                    <a:p>
                      <a:pPr marL="66675" marR="114935">
                        <a:lnSpc>
                          <a:spcPts val="1300"/>
                        </a:lnSpc>
                        <a:spcBef>
                          <a:spcPts val="15"/>
                        </a:spcBef>
                      </a:pPr>
                      <a:r>
                        <a:rPr sz="1200" dirty="0">
                          <a:latin typeface="DFKai-SB"/>
                          <a:cs typeface="DFKai-SB"/>
                        </a:rPr>
                        <a:t>事  務</a:t>
                      </a:r>
                      <a:endParaRPr sz="1200">
                        <a:latin typeface="DFKai-SB"/>
                        <a:cs typeface="DFKai-SB"/>
                      </a:endParaRPr>
                    </a:p>
                    <a:p>
                      <a:pPr marL="66675" marR="114935">
                        <a:lnSpc>
                          <a:spcPts val="1300"/>
                        </a:lnSpc>
                        <a:spcBef>
                          <a:spcPts val="20"/>
                        </a:spcBef>
                      </a:pPr>
                      <a:r>
                        <a:rPr sz="1200" dirty="0">
                          <a:latin typeface="DFKai-SB"/>
                          <a:cs typeface="DFKai-SB"/>
                        </a:rPr>
                        <a:t>/  執  行</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670"/>
                        </a:spcBef>
                      </a:pPr>
                      <a:r>
                        <a:rPr sz="1200" dirty="0">
                          <a:latin typeface="DFKai-SB"/>
                          <a:cs typeface="DFKai-SB"/>
                        </a:rPr>
                        <a:t>配合執行</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DE9D9"/>
                    </a:solidFill>
                  </a:tcPr>
                </a:tc>
                <a:tc rowSpan="2">
                  <a:txBody>
                    <a:bodyPr/>
                    <a:lstStyle/>
                    <a:p>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rowSpan="2">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454158">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980"/>
                        </a:spcBef>
                      </a:pPr>
                      <a:r>
                        <a:rPr sz="1200" dirty="0">
                          <a:latin typeface="DFKai-SB"/>
                          <a:cs typeface="DFKai-SB"/>
                        </a:rPr>
                        <a:t>控管產品</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143000" y="1142987"/>
          <a:ext cx="5340094" cy="5721097"/>
        </p:xfrm>
        <a:graphic>
          <a:graphicData uri="http://schemas.openxmlformats.org/drawingml/2006/table">
            <a:tbl>
              <a:tblPr firstRow="1" bandRow="1">
                <a:tableStyleId>{2D5ABB26-0587-4C30-8999-92F81FD0307C}</a:tableStyleId>
              </a:tblPr>
              <a:tblGrid>
                <a:gridCol w="347471"/>
                <a:gridCol w="810774"/>
                <a:gridCol w="423665"/>
                <a:gridCol w="3758184"/>
              </a:tblGrid>
              <a:tr h="667512">
                <a:tc>
                  <a:txBody>
                    <a:bodyPr/>
                    <a:lstStyle/>
                    <a:p>
                      <a:pPr marL="2540" algn="ctr">
                        <a:lnSpc>
                          <a:spcPts val="1370"/>
                        </a:lnSpc>
                        <a:spcBef>
                          <a:spcPts val="500"/>
                        </a:spcBef>
                      </a:pPr>
                      <a:r>
                        <a:rPr sz="1200" b="1" dirty="0">
                          <a:latin typeface="DFKai-SB"/>
                          <a:cs typeface="DFKai-SB"/>
                        </a:rPr>
                        <a:t>6</a:t>
                      </a:r>
                      <a:endParaRPr sz="1200">
                        <a:latin typeface="DFKai-SB"/>
                        <a:cs typeface="DFKai-SB"/>
                      </a:endParaRPr>
                    </a:p>
                    <a:p>
                      <a:pPr marL="93980" marR="86360" algn="ctr">
                        <a:lnSpc>
                          <a:spcPts val="1320"/>
                        </a:lnSpc>
                        <a:spcBef>
                          <a:spcPts val="70"/>
                        </a:spcBef>
                      </a:pPr>
                      <a:r>
                        <a:rPr sz="1200" b="1" dirty="0">
                          <a:latin typeface="DFKai-SB"/>
                          <a:cs typeface="DFKai-SB"/>
                        </a:rPr>
                        <a:t>大  類</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a:lnSpc>
                          <a:spcPct val="100000"/>
                        </a:lnSpc>
                        <a:spcBef>
                          <a:spcPts val="15"/>
                        </a:spcBef>
                      </a:pPr>
                      <a:endParaRPr sz="1550">
                        <a:latin typeface="Times New Roman"/>
                        <a:cs typeface="Times New Roman"/>
                      </a:endParaRPr>
                    </a:p>
                    <a:p>
                      <a:pPr algn="ctr">
                        <a:lnSpc>
                          <a:spcPct val="100000"/>
                        </a:lnSpc>
                      </a:pPr>
                      <a:r>
                        <a:rPr sz="1200" b="1" spc="-5" dirty="0">
                          <a:latin typeface="DFKai-SB"/>
                          <a:cs typeface="DFKai-SB"/>
                        </a:rPr>
                        <a:t>12小類</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marL="130810" marR="126364" algn="just">
                        <a:lnSpc>
                          <a:spcPts val="1300"/>
                        </a:lnSpc>
                        <a:spcBef>
                          <a:spcPts val="15"/>
                        </a:spcBef>
                      </a:pPr>
                      <a:r>
                        <a:rPr sz="1200" b="1" dirty="0">
                          <a:latin typeface="DFKai-SB"/>
                          <a:cs typeface="DFKai-SB"/>
                        </a:rPr>
                        <a:t>學  習  個</a:t>
                      </a:r>
                      <a:endParaRPr sz="1200">
                        <a:latin typeface="DFKai-SB"/>
                        <a:cs typeface="DFKai-SB"/>
                      </a:endParaRPr>
                    </a:p>
                    <a:p>
                      <a:pPr marL="130810" algn="just">
                        <a:lnSpc>
                          <a:spcPts val="1300"/>
                        </a:lnSpc>
                      </a:pPr>
                      <a:r>
                        <a:rPr sz="1200" b="1" dirty="0">
                          <a:latin typeface="DFKai-SB"/>
                          <a:cs typeface="DFKai-SB"/>
                        </a:rPr>
                        <a:t>數</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pPr>
                        <a:lnSpc>
                          <a:spcPct val="100000"/>
                        </a:lnSpc>
                        <a:spcBef>
                          <a:spcPts val="15"/>
                        </a:spcBef>
                      </a:pPr>
                      <a:endParaRPr sz="1550">
                        <a:latin typeface="Times New Roman"/>
                        <a:cs typeface="Times New Roman"/>
                      </a:endParaRPr>
                    </a:p>
                    <a:p>
                      <a:pPr algn="ctr">
                        <a:lnSpc>
                          <a:spcPct val="100000"/>
                        </a:lnSpc>
                      </a:pPr>
                      <a:r>
                        <a:rPr sz="1200" b="1" spc="-5" dirty="0">
                          <a:latin typeface="DFKai-SB"/>
                          <a:cs typeface="DFKai-SB"/>
                        </a:rPr>
                        <a:t>便利貼黏貼處</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r>
              <a:tr h="832103">
                <a:tc>
                  <a:txBody>
                    <a:bodyPr/>
                    <a:lstStyle/>
                    <a:p>
                      <a:pPr marL="66675" marR="114935">
                        <a:lnSpc>
                          <a:spcPts val="1300"/>
                        </a:lnSpc>
                        <a:spcBef>
                          <a:spcPts val="15"/>
                        </a:spcBef>
                      </a:pPr>
                      <a:r>
                        <a:rPr sz="1200" dirty="0">
                          <a:latin typeface="DFKai-SB"/>
                          <a:cs typeface="DFKai-SB"/>
                        </a:rPr>
                        <a:t>實  際</a:t>
                      </a:r>
                      <a:endParaRPr sz="1200">
                        <a:latin typeface="DFKai-SB"/>
                        <a:cs typeface="DFKai-SB"/>
                      </a:endParaRPr>
                    </a:p>
                    <a:p>
                      <a:pPr marL="66675">
                        <a:lnSpc>
                          <a:spcPts val="1205"/>
                        </a:lnSpc>
                      </a:pPr>
                      <a:r>
                        <a:rPr sz="1200" dirty="0">
                          <a:latin typeface="DFKai-SB"/>
                          <a:cs typeface="DFKai-SB"/>
                        </a:rPr>
                        <a:t>/</a:t>
                      </a:r>
                      <a:endParaRPr sz="1200">
                        <a:latin typeface="DFKai-SB"/>
                        <a:cs typeface="DFKai-SB"/>
                      </a:endParaRPr>
                    </a:p>
                    <a:p>
                      <a:pPr marL="66675" marR="114935">
                        <a:lnSpc>
                          <a:spcPts val="1320"/>
                        </a:lnSpc>
                        <a:spcBef>
                          <a:spcPts val="70"/>
                        </a:spcBef>
                      </a:pPr>
                      <a:r>
                        <a:rPr sz="1200" dirty="0">
                          <a:latin typeface="DFKai-SB"/>
                          <a:cs typeface="DFKai-SB"/>
                        </a:rPr>
                        <a:t>實  做</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gn="ctr">
                        <a:lnSpc>
                          <a:spcPct val="100000"/>
                        </a:lnSpc>
                        <a:spcBef>
                          <a:spcPts val="1065"/>
                        </a:spcBef>
                      </a:pPr>
                      <a:r>
                        <a:rPr sz="1200" dirty="0">
                          <a:latin typeface="DFKai-SB"/>
                          <a:cs typeface="DFKai-SB"/>
                        </a:rPr>
                        <a:t>使用器物</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108">
                      <a:solidFill>
                        <a:srgbClr val="000000"/>
                      </a:solidFill>
                      <a:prstDash val="solid"/>
                    </a:lnB>
                    <a:solidFill>
                      <a:srgbClr val="FDE9D9"/>
                    </a:solidFill>
                  </a:tcPr>
                </a:tc>
                <a:tc>
                  <a:txBody>
                    <a:bodyPr/>
                    <a:lstStyle/>
                    <a:p>
                      <a:pPr algn="ctr">
                        <a:lnSpc>
                          <a:spcPts val="1295"/>
                        </a:lnSpc>
                      </a:pPr>
                      <a:r>
                        <a:rPr sz="1200" dirty="0">
                          <a:latin typeface="DFKai-SB"/>
                          <a:cs typeface="DFKai-SB"/>
                        </a:rPr>
                        <a:t>0</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c>
                  <a:txBody>
                    <a:bodyPr/>
                    <a:lstStyle/>
                    <a:p>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108">
                      <a:solidFill>
                        <a:srgbClr val="000000"/>
                      </a:solidFill>
                      <a:prstDash val="solid"/>
                    </a:lnB>
                    <a:solidFill>
                      <a:srgbClr val="FFFF99"/>
                    </a:solidFill>
                  </a:tcPr>
                </a:tc>
              </a:tr>
              <a:tr h="222510">
                <a:tc rowSpan="4">
                  <a:txBody>
                    <a:bodyPr/>
                    <a:lstStyle/>
                    <a:p>
                      <a:pPr marL="66675" marR="114935">
                        <a:lnSpc>
                          <a:spcPts val="1300"/>
                        </a:lnSpc>
                        <a:spcBef>
                          <a:spcPts val="254"/>
                        </a:spcBef>
                      </a:pPr>
                      <a:r>
                        <a:rPr sz="1200" dirty="0">
                          <a:latin typeface="DFKai-SB"/>
                          <a:cs typeface="DFKai-SB"/>
                        </a:rPr>
                        <a:t>研  究</a:t>
                      </a:r>
                      <a:endParaRPr sz="1200">
                        <a:latin typeface="DFKai-SB"/>
                        <a:cs typeface="DFKai-SB"/>
                      </a:endParaRPr>
                    </a:p>
                    <a:p>
                      <a:pPr marL="66675" marR="114935">
                        <a:lnSpc>
                          <a:spcPts val="1300"/>
                        </a:lnSpc>
                        <a:spcBef>
                          <a:spcPts val="20"/>
                        </a:spcBef>
                      </a:pPr>
                      <a:r>
                        <a:rPr sz="1200" dirty="0">
                          <a:latin typeface="DFKai-SB"/>
                          <a:cs typeface="DFKai-SB"/>
                        </a:rPr>
                        <a:t>/  求  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45"/>
                        </a:spcBef>
                      </a:pPr>
                      <a:r>
                        <a:rPr sz="1200" dirty="0">
                          <a:latin typeface="DFKai-SB"/>
                          <a:cs typeface="DFKai-SB"/>
                        </a:rPr>
                        <a:t>養護器物</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rowSpan="4">
                  <a:txBody>
                    <a:bodyPr/>
                    <a:lstStyle/>
                    <a:p>
                      <a:pPr algn="ctr">
                        <a:lnSpc>
                          <a:spcPts val="1295"/>
                        </a:lnSpc>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rowSpan="4">
                  <a:txBody>
                    <a:bodyPr/>
                    <a:lstStyle/>
                    <a:p>
                      <a:pPr marL="63500" marR="3071495">
                        <a:lnSpc>
                          <a:spcPts val="1300"/>
                        </a:lnSpc>
                        <a:spcBef>
                          <a:spcPts val="15"/>
                        </a:spcBef>
                      </a:pPr>
                      <a:r>
                        <a:rPr sz="1200" dirty="0">
                          <a:latin typeface="DFKai-SB"/>
                          <a:cs typeface="DFKai-SB"/>
                        </a:rPr>
                        <a:t>應變能力  吸收新知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225545">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70"/>
                        </a:spcBef>
                      </a:pPr>
                      <a:r>
                        <a:rPr sz="1200" dirty="0">
                          <a:latin typeface="DFKai-SB"/>
                          <a:cs typeface="DFKai-SB"/>
                        </a:rPr>
                        <a:t>問題解決</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108">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222510">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45"/>
                        </a:spcBef>
                      </a:pPr>
                      <a:r>
                        <a:rPr sz="1200" dirty="0">
                          <a:latin typeface="DFKai-SB"/>
                          <a:cs typeface="DFKai-SB"/>
                        </a:rPr>
                        <a:t>分析推理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224027">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70"/>
                        </a:spcBef>
                      </a:pPr>
                      <a:r>
                        <a:rPr sz="1200" dirty="0">
                          <a:latin typeface="DFKai-SB"/>
                          <a:cs typeface="DFKai-SB"/>
                        </a:rPr>
                        <a:t>批判學習</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solidFill>
                      <a:srgbClr val="FFFF99"/>
                    </a:solidFill>
                  </a:tcPr>
                </a:tc>
              </a:tr>
              <a:tr h="830580">
                <a:tc>
                  <a:txBody>
                    <a:bodyPr/>
                    <a:lstStyle/>
                    <a:p>
                      <a:pPr marL="66675" marR="114935">
                        <a:lnSpc>
                          <a:spcPts val="1300"/>
                        </a:lnSpc>
                        <a:spcBef>
                          <a:spcPts val="25"/>
                        </a:spcBef>
                      </a:pPr>
                      <a:r>
                        <a:rPr sz="1200" dirty="0">
                          <a:latin typeface="DFKai-SB"/>
                          <a:cs typeface="DFKai-SB"/>
                        </a:rPr>
                        <a:t>藝  術</a:t>
                      </a:r>
                      <a:endParaRPr sz="1200">
                        <a:latin typeface="DFKai-SB"/>
                        <a:cs typeface="DFKai-SB"/>
                      </a:endParaRPr>
                    </a:p>
                    <a:p>
                      <a:pPr marL="66675">
                        <a:lnSpc>
                          <a:spcPts val="1205"/>
                        </a:lnSpc>
                      </a:pPr>
                      <a:r>
                        <a:rPr sz="1200" dirty="0">
                          <a:latin typeface="DFKai-SB"/>
                          <a:cs typeface="DFKai-SB"/>
                        </a:rPr>
                        <a:t>/</a:t>
                      </a:r>
                      <a:endParaRPr sz="1200">
                        <a:latin typeface="DFKai-SB"/>
                        <a:cs typeface="DFKai-SB"/>
                      </a:endParaRPr>
                    </a:p>
                    <a:p>
                      <a:pPr marL="66675" marR="114935">
                        <a:lnSpc>
                          <a:spcPts val="1300"/>
                        </a:lnSpc>
                        <a:spcBef>
                          <a:spcPts val="85"/>
                        </a:spcBef>
                      </a:pPr>
                      <a:r>
                        <a:rPr sz="1200" dirty="0">
                          <a:latin typeface="DFKai-SB"/>
                          <a:cs typeface="DFKai-SB"/>
                        </a:rPr>
                        <a:t>創  造</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nSpc>
                          <a:spcPct val="100000"/>
                        </a:lnSpc>
                        <a:spcBef>
                          <a:spcPts val="45"/>
                        </a:spcBef>
                      </a:pPr>
                      <a:endParaRPr sz="900">
                        <a:latin typeface="Times New Roman"/>
                        <a:cs typeface="Times New Roman"/>
                      </a:endParaRPr>
                    </a:p>
                    <a:p>
                      <a:pPr algn="ctr">
                        <a:lnSpc>
                          <a:spcPct val="100000"/>
                        </a:lnSpc>
                      </a:pPr>
                      <a:r>
                        <a:rPr sz="1200" dirty="0">
                          <a:latin typeface="DFKai-SB"/>
                          <a:cs typeface="DFKai-SB"/>
                        </a:rPr>
                        <a:t>創造體驗</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ts val="1310"/>
                        </a:lnSpc>
                      </a:pPr>
                      <a:r>
                        <a:rPr sz="1200" dirty="0">
                          <a:latin typeface="DFKai-SB"/>
                          <a:cs typeface="DFKai-SB"/>
                        </a:rPr>
                        <a:t>1</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pPr marL="63500">
                        <a:lnSpc>
                          <a:spcPts val="1310"/>
                        </a:lnSpc>
                      </a:pPr>
                      <a:r>
                        <a:rPr sz="1200" dirty="0">
                          <a:latin typeface="DFKai-SB"/>
                          <a:cs typeface="DFKai-SB"/>
                        </a:rPr>
                        <a:t>行動力</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362712">
                <a:tc rowSpan="2">
                  <a:txBody>
                    <a:bodyPr/>
                    <a:lstStyle/>
                    <a:p>
                      <a:pPr marL="66675" marR="114935">
                        <a:lnSpc>
                          <a:spcPts val="1320"/>
                        </a:lnSpc>
                      </a:pPr>
                      <a:r>
                        <a:rPr sz="1200" dirty="0">
                          <a:latin typeface="DFKai-SB"/>
                          <a:cs typeface="DFKai-SB"/>
                        </a:rPr>
                        <a:t>社  會</a:t>
                      </a:r>
                      <a:endParaRPr sz="1200">
                        <a:latin typeface="DFKai-SB"/>
                        <a:cs typeface="DFKai-SB"/>
                      </a:endParaRPr>
                    </a:p>
                    <a:p>
                      <a:pPr marL="66675">
                        <a:lnSpc>
                          <a:spcPts val="1200"/>
                        </a:lnSpc>
                      </a:pPr>
                      <a:r>
                        <a:rPr sz="1200" dirty="0">
                          <a:latin typeface="DFKai-SB"/>
                          <a:cs typeface="DFKai-SB"/>
                        </a:rPr>
                        <a:t>/</a:t>
                      </a:r>
                      <a:endParaRPr sz="1200">
                        <a:latin typeface="DFKai-SB"/>
                        <a:cs typeface="DFKai-SB"/>
                      </a:endParaRPr>
                    </a:p>
                    <a:p>
                      <a:pPr marL="66675" marR="114935">
                        <a:lnSpc>
                          <a:spcPts val="1300"/>
                        </a:lnSpc>
                        <a:spcBef>
                          <a:spcPts val="85"/>
                        </a:spcBef>
                      </a:pPr>
                      <a:r>
                        <a:rPr sz="1200" dirty="0">
                          <a:latin typeface="DFKai-SB"/>
                          <a:cs typeface="DFKai-SB"/>
                        </a:rPr>
                        <a:t>助  人</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625"/>
                        </a:spcBef>
                      </a:pPr>
                      <a:r>
                        <a:rPr sz="1200" dirty="0">
                          <a:latin typeface="DFKai-SB"/>
                          <a:cs typeface="DFKai-SB"/>
                        </a:rPr>
                        <a:t>表達教導</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rowSpan="2">
                  <a:txBody>
                    <a:bodyPr/>
                    <a:lstStyle/>
                    <a:p>
                      <a:pPr algn="ctr">
                        <a:lnSpc>
                          <a:spcPts val="1295"/>
                        </a:lnSpc>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rowSpan="2">
                  <a:txBody>
                    <a:bodyPr/>
                    <a:lstStyle/>
                    <a:p>
                      <a:pPr marL="63500" marR="2766695">
                        <a:lnSpc>
                          <a:spcPts val="1320"/>
                        </a:lnSpc>
                      </a:pPr>
                      <a:r>
                        <a:rPr sz="1200" dirty="0">
                          <a:latin typeface="DFKai-SB"/>
                          <a:cs typeface="DFKai-SB"/>
                        </a:rPr>
                        <a:t>口語表達能力  忍耐力</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469391">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1030"/>
                        </a:spcBef>
                      </a:pPr>
                      <a:r>
                        <a:rPr sz="1200" dirty="0">
                          <a:latin typeface="DFKai-SB"/>
                          <a:cs typeface="DFKai-SB"/>
                        </a:rPr>
                        <a:t>協調服務</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362712">
                <a:tc rowSpan="2">
                  <a:txBody>
                    <a:bodyPr/>
                    <a:lstStyle/>
                    <a:p>
                      <a:pPr marL="66675" marR="114935">
                        <a:lnSpc>
                          <a:spcPts val="1320"/>
                        </a:lnSpc>
                      </a:pPr>
                      <a:r>
                        <a:rPr sz="1200" dirty="0">
                          <a:latin typeface="DFKai-SB"/>
                          <a:cs typeface="DFKai-SB"/>
                        </a:rPr>
                        <a:t>企  業</a:t>
                      </a:r>
                      <a:endParaRPr sz="1200">
                        <a:latin typeface="DFKai-SB"/>
                        <a:cs typeface="DFKai-SB"/>
                      </a:endParaRPr>
                    </a:p>
                    <a:p>
                      <a:pPr marL="66675">
                        <a:lnSpc>
                          <a:spcPts val="1200"/>
                        </a:lnSpc>
                      </a:pPr>
                      <a:r>
                        <a:rPr sz="1200" dirty="0">
                          <a:latin typeface="DFKai-SB"/>
                          <a:cs typeface="DFKai-SB"/>
                        </a:rPr>
                        <a:t>/</a:t>
                      </a:r>
                      <a:endParaRPr sz="1200">
                        <a:latin typeface="DFKai-SB"/>
                        <a:cs typeface="DFKai-SB"/>
                      </a:endParaRPr>
                    </a:p>
                    <a:p>
                      <a:pPr marL="66675" marR="114935">
                        <a:lnSpc>
                          <a:spcPts val="1300"/>
                        </a:lnSpc>
                        <a:spcBef>
                          <a:spcPts val="85"/>
                        </a:spcBef>
                      </a:pPr>
                      <a:r>
                        <a:rPr sz="1200" dirty="0">
                          <a:latin typeface="DFKai-SB"/>
                          <a:cs typeface="DFKai-SB"/>
                        </a:rPr>
                        <a:t>管  理</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620"/>
                        </a:spcBef>
                      </a:pPr>
                      <a:r>
                        <a:rPr sz="1200" dirty="0">
                          <a:latin typeface="DFKai-SB"/>
                          <a:cs typeface="DFKai-SB"/>
                        </a:rPr>
                        <a:t>領導調解</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rowSpan="2">
                  <a:txBody>
                    <a:bodyPr/>
                    <a:lstStyle/>
                    <a:p>
                      <a:pPr algn="ctr">
                        <a:lnSpc>
                          <a:spcPts val="1295"/>
                        </a:lnSpc>
                      </a:pPr>
                      <a:r>
                        <a:rPr sz="1200" dirty="0">
                          <a:latin typeface="DFKai-SB"/>
                          <a:cs typeface="DFKai-SB"/>
                        </a:rPr>
                        <a:t>2</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rowSpan="2">
                  <a:txBody>
                    <a:bodyPr/>
                    <a:lstStyle/>
                    <a:p>
                      <a:pPr marL="63500" marR="3071495">
                        <a:lnSpc>
                          <a:spcPts val="1320"/>
                        </a:lnSpc>
                      </a:pPr>
                      <a:r>
                        <a:rPr sz="1200" dirty="0">
                          <a:latin typeface="DFKai-SB"/>
                          <a:cs typeface="DFKai-SB"/>
                        </a:rPr>
                        <a:t>規劃能力  創新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469391">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ct val="100000"/>
                        </a:lnSpc>
                        <a:spcBef>
                          <a:spcPts val="1030"/>
                        </a:spcBef>
                      </a:pPr>
                      <a:r>
                        <a:rPr sz="1200" dirty="0">
                          <a:latin typeface="DFKai-SB"/>
                          <a:cs typeface="DFKai-SB"/>
                        </a:rPr>
                        <a:t>創新管理</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vMerge="1">
                  <a:txBody>
                    <a:bodyPr/>
                    <a:lstStyle/>
                    <a:p>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vMerge="1">
                  <a:txBody>
                    <a:bodyPr/>
                    <a:lstStyle/>
                    <a:p>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r h="832104">
                <a:tc>
                  <a:txBody>
                    <a:bodyPr/>
                    <a:lstStyle/>
                    <a:p>
                      <a:pPr marL="66675" marR="114935">
                        <a:lnSpc>
                          <a:spcPts val="1300"/>
                        </a:lnSpc>
                        <a:spcBef>
                          <a:spcPts val="15"/>
                        </a:spcBef>
                      </a:pPr>
                      <a:r>
                        <a:rPr sz="1200" dirty="0">
                          <a:latin typeface="DFKai-SB"/>
                          <a:cs typeface="DFKai-SB"/>
                        </a:rPr>
                        <a:t>事  務</a:t>
                      </a:r>
                      <a:endParaRPr sz="1200">
                        <a:latin typeface="DFKai-SB"/>
                        <a:cs typeface="DFKai-SB"/>
                      </a:endParaRPr>
                    </a:p>
                    <a:p>
                      <a:pPr marL="66675" marR="114935">
                        <a:lnSpc>
                          <a:spcPts val="1300"/>
                        </a:lnSpc>
                        <a:spcBef>
                          <a:spcPts val="20"/>
                        </a:spcBef>
                      </a:pPr>
                      <a:r>
                        <a:rPr sz="1200" dirty="0">
                          <a:latin typeface="DFKai-SB"/>
                          <a:cs typeface="DFKai-SB"/>
                        </a:rPr>
                        <a:t>/  執  行</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nSpc>
                          <a:spcPct val="100000"/>
                        </a:lnSpc>
                      </a:pPr>
                      <a:endParaRPr sz="1200">
                        <a:latin typeface="Times New Roman"/>
                        <a:cs typeface="Times New Roman"/>
                      </a:endParaRPr>
                    </a:p>
                    <a:p>
                      <a:pPr>
                        <a:lnSpc>
                          <a:spcPct val="100000"/>
                        </a:lnSpc>
                        <a:spcBef>
                          <a:spcPts val="55"/>
                        </a:spcBef>
                      </a:pPr>
                      <a:endParaRPr sz="900">
                        <a:latin typeface="Times New Roman"/>
                        <a:cs typeface="Times New Roman"/>
                      </a:endParaRPr>
                    </a:p>
                    <a:p>
                      <a:pPr algn="ctr">
                        <a:lnSpc>
                          <a:spcPct val="100000"/>
                        </a:lnSpc>
                      </a:pPr>
                      <a:r>
                        <a:rPr sz="1200" dirty="0">
                          <a:latin typeface="DFKai-SB"/>
                          <a:cs typeface="DFKai-SB"/>
                        </a:rPr>
                        <a:t>配合執行</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solidFill>
                      <a:srgbClr val="FDE9D9"/>
                    </a:solidFill>
                  </a:tcPr>
                </a:tc>
                <a:tc>
                  <a:txBody>
                    <a:bodyPr/>
                    <a:lstStyle/>
                    <a:p>
                      <a:pPr algn="ctr">
                        <a:lnSpc>
                          <a:spcPts val="1295"/>
                        </a:lnSpc>
                      </a:pPr>
                      <a:r>
                        <a:rPr sz="1200" dirty="0">
                          <a:latin typeface="DFKai-SB"/>
                          <a:cs typeface="DFKai-SB"/>
                        </a:rPr>
                        <a:t>4</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c>
                  <a:txBody>
                    <a:bodyPr/>
                    <a:lstStyle/>
                    <a:p>
                      <a:pPr marL="63500" marR="3071495">
                        <a:lnSpc>
                          <a:spcPts val="1300"/>
                        </a:lnSpc>
                        <a:spcBef>
                          <a:spcPts val="15"/>
                        </a:spcBef>
                      </a:pPr>
                      <a:r>
                        <a:rPr sz="1200" dirty="0">
                          <a:latin typeface="DFKai-SB"/>
                          <a:cs typeface="DFKai-SB"/>
                        </a:rPr>
                        <a:t>執行能力  配合度</a:t>
                      </a:r>
                      <a:endParaRPr sz="1200">
                        <a:latin typeface="DFKai-SB"/>
                        <a:cs typeface="DFKai-SB"/>
                      </a:endParaRPr>
                    </a:p>
                    <a:p>
                      <a:pPr marL="63500" marR="3071495">
                        <a:lnSpc>
                          <a:spcPts val="1300"/>
                        </a:lnSpc>
                        <a:spcBef>
                          <a:spcPts val="20"/>
                        </a:spcBef>
                      </a:pPr>
                      <a:r>
                        <a:rPr sz="1200" dirty="0">
                          <a:latin typeface="DFKai-SB"/>
                          <a:cs typeface="DFKai-SB"/>
                        </a:rPr>
                        <a:t>包容力  規劃金錢</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solidFill>
                      <a:srgbClr val="FFFF99"/>
                    </a:solid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237489"/>
            <a:ext cx="7548880" cy="10455275"/>
          </a:xfrm>
          <a:prstGeom prst="rect">
            <a:avLst/>
          </a:prstGeom>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spcBef>
                <a:spcPts val="20"/>
              </a:spcBef>
            </a:pPr>
            <a:endParaRPr sz="1150">
              <a:latin typeface="Times New Roman"/>
              <a:cs typeface="Times New Roman"/>
            </a:endParaRPr>
          </a:p>
          <a:p>
            <a:pPr marL="12700" algn="ctr">
              <a:lnSpc>
                <a:spcPct val="100000"/>
              </a:lnSpc>
            </a:pPr>
            <a:r>
              <a:rPr sz="1000" dirty="0">
                <a:latin typeface="Times New Roman"/>
                <a:cs typeface="Times New Roman"/>
              </a:rPr>
              <a:t>102</a:t>
            </a:r>
            <a:endParaRPr sz="1000">
              <a:latin typeface="Times New Roman"/>
              <a:cs typeface="Times New Roman"/>
            </a:endParaRPr>
          </a:p>
        </p:txBody>
      </p:sp>
      <p:sp>
        <p:nvSpPr>
          <p:cNvPr id="3" name="object 3"/>
          <p:cNvSpPr/>
          <p:nvPr/>
        </p:nvSpPr>
        <p:spPr>
          <a:xfrm>
            <a:off x="0" y="237489"/>
            <a:ext cx="7548880" cy="1045489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96388" y="1245615"/>
            <a:ext cx="2363470" cy="226060"/>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70" dirty="0">
                <a:latin typeface="DFKai-SB"/>
                <a:cs typeface="DFKai-SB"/>
              </a:rPr>
              <a:t> </a:t>
            </a:r>
            <a:r>
              <a:rPr sz="1400" b="1" spc="-10" dirty="0">
                <a:latin typeface="DFKai-SB"/>
                <a:cs typeface="DFKai-SB"/>
              </a:rPr>
              <a:t>5</a:t>
            </a:r>
            <a:r>
              <a:rPr sz="1400" b="1" spc="-370" dirty="0">
                <a:latin typeface="DFKai-SB"/>
                <a:cs typeface="DFKai-SB"/>
              </a:rPr>
              <a:t> </a:t>
            </a:r>
            <a:r>
              <a:rPr sz="1200" b="1" spc="-5" dirty="0">
                <a:latin typeface="DFKai-SB"/>
                <a:cs typeface="DFKai-SB"/>
              </a:rPr>
              <a:t>附件六：檢視今日學習學習單</a:t>
            </a:r>
            <a:endParaRPr sz="1200">
              <a:latin typeface="DFKai-SB"/>
              <a:cs typeface="DFKai-SB"/>
            </a:endParaRPr>
          </a:p>
        </p:txBody>
      </p:sp>
      <p:sp>
        <p:nvSpPr>
          <p:cNvPr id="5" name="object 5"/>
          <p:cNvSpPr txBox="1"/>
          <p:nvPr/>
        </p:nvSpPr>
        <p:spPr>
          <a:xfrm>
            <a:off x="1282700" y="2523743"/>
            <a:ext cx="5133975" cy="8813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1.反思當下</a:t>
            </a:r>
            <a:endParaRPr sz="1200">
              <a:latin typeface="DFKai-SB"/>
              <a:cs typeface="DFKai-SB"/>
            </a:endParaRPr>
          </a:p>
          <a:p>
            <a:pPr marL="241300" marR="5080">
              <a:lnSpc>
                <a:spcPct val="125000"/>
              </a:lnSpc>
            </a:pPr>
            <a:r>
              <a:rPr sz="1200" b="1" spc="-5" dirty="0">
                <a:latin typeface="DFKai-SB"/>
                <a:cs typeface="DFKai-SB"/>
              </a:rPr>
              <a:t>今日生活能夠達到未來想要職業生活的程度為何？如果用 1-10 分來表達  符合程度，10</a:t>
            </a:r>
            <a:r>
              <a:rPr sz="1200" b="1" spc="-280" dirty="0">
                <a:latin typeface="DFKai-SB"/>
                <a:cs typeface="DFKai-SB"/>
              </a:rPr>
              <a:t> </a:t>
            </a:r>
            <a:r>
              <a:rPr sz="1200" b="1" spc="-5" dirty="0">
                <a:latin typeface="DFKai-SB"/>
                <a:cs typeface="DFKai-SB"/>
              </a:rPr>
              <a:t>分表示目前的生活完全符合，1</a:t>
            </a:r>
            <a:r>
              <a:rPr sz="1200" b="1" spc="-280" dirty="0">
                <a:latin typeface="DFKai-SB"/>
                <a:cs typeface="DFKai-SB"/>
              </a:rPr>
              <a:t> </a:t>
            </a:r>
            <a:r>
              <a:rPr sz="1200" b="1" spc="-5" dirty="0">
                <a:latin typeface="DFKai-SB"/>
                <a:cs typeface="DFKai-SB"/>
              </a:rPr>
              <a:t>分表示完全不符合，你會給  自己幾分?</a:t>
            </a:r>
            <a:r>
              <a:rPr sz="1200" b="1" spc="-75" dirty="0">
                <a:latin typeface="DFKai-SB"/>
                <a:cs typeface="DFKai-SB"/>
              </a:rPr>
              <a:t> </a:t>
            </a:r>
            <a:r>
              <a:rPr sz="1200" b="1" spc="-5" dirty="0">
                <a:latin typeface="DFKai-SB"/>
                <a:cs typeface="DFKai-SB"/>
              </a:rPr>
              <a:t>為什麼?</a:t>
            </a:r>
            <a:endParaRPr sz="1200">
              <a:latin typeface="DFKai-SB"/>
              <a:cs typeface="DFKai-SB"/>
            </a:endParaRPr>
          </a:p>
        </p:txBody>
      </p:sp>
      <p:sp>
        <p:nvSpPr>
          <p:cNvPr id="6" name="object 6"/>
          <p:cNvSpPr txBox="1"/>
          <p:nvPr/>
        </p:nvSpPr>
        <p:spPr>
          <a:xfrm>
            <a:off x="1282700" y="4809743"/>
            <a:ext cx="3914775" cy="4241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2.</a:t>
            </a:r>
            <a:r>
              <a:rPr sz="1200" b="1" spc="-85" dirty="0">
                <a:latin typeface="DFKai-SB"/>
                <a:cs typeface="DFKai-SB"/>
              </a:rPr>
              <a:t> </a:t>
            </a:r>
            <a:r>
              <a:rPr sz="1200" b="1" spc="-5" dirty="0">
                <a:latin typeface="DFKai-SB"/>
                <a:cs typeface="DFKai-SB"/>
              </a:rPr>
              <a:t>朝向未來</a:t>
            </a:r>
            <a:endParaRPr sz="1200">
              <a:latin typeface="DFKai-SB"/>
              <a:cs typeface="DFKai-SB"/>
            </a:endParaRPr>
          </a:p>
          <a:p>
            <a:pPr marL="165100">
              <a:lnSpc>
                <a:spcPct val="100000"/>
              </a:lnSpc>
              <a:spcBef>
                <a:spcPts val="360"/>
              </a:spcBef>
            </a:pPr>
            <a:r>
              <a:rPr sz="1200" b="1" dirty="0">
                <a:latin typeface="DFKai-SB"/>
                <a:cs typeface="DFKai-SB"/>
              </a:rPr>
              <a:t>今日生活與夢想職業之間較相符之處是?</a:t>
            </a:r>
            <a:r>
              <a:rPr sz="1200" b="1" spc="-80" dirty="0">
                <a:latin typeface="DFKai-SB"/>
                <a:cs typeface="DFKai-SB"/>
              </a:rPr>
              <a:t> </a:t>
            </a:r>
            <a:r>
              <a:rPr sz="1200" b="1" spc="-5" dirty="0">
                <a:latin typeface="DFKai-SB"/>
                <a:cs typeface="DFKai-SB"/>
              </a:rPr>
              <a:t>不相符之處是?</a:t>
            </a:r>
            <a:endParaRPr sz="1200">
              <a:latin typeface="DFKai-SB"/>
              <a:cs typeface="DFKai-SB"/>
            </a:endParaRPr>
          </a:p>
        </p:txBody>
      </p:sp>
      <p:sp>
        <p:nvSpPr>
          <p:cNvPr id="7" name="object 7"/>
          <p:cNvSpPr txBox="1"/>
          <p:nvPr/>
        </p:nvSpPr>
        <p:spPr>
          <a:xfrm>
            <a:off x="1206500" y="6638543"/>
            <a:ext cx="3228975"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3. 在一週的生活當中，可以實際調整的是什麼?</a:t>
            </a:r>
            <a:endParaRPr sz="1200">
              <a:latin typeface="DFKai-SB"/>
              <a:cs typeface="DFKai-SB"/>
            </a:endParaRPr>
          </a:p>
        </p:txBody>
      </p:sp>
      <p:sp>
        <p:nvSpPr>
          <p:cNvPr id="8" name="object 8"/>
          <p:cNvSpPr txBox="1"/>
          <p:nvPr/>
        </p:nvSpPr>
        <p:spPr>
          <a:xfrm>
            <a:off x="1206500" y="8238743"/>
            <a:ext cx="1549400" cy="1955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4.寫下今日活動的感想</a:t>
            </a:r>
            <a:endParaRPr sz="1200">
              <a:latin typeface="DFKai-SB"/>
              <a:cs typeface="DFKai-SB"/>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38734"/>
            <a:ext cx="7559040" cy="10654030"/>
          </a:xfrm>
          <a:prstGeom prst="rect">
            <a:avLst/>
          </a:prstGeom>
        </p:spPr>
        <p:txBody>
          <a:bodyPr vert="horz" wrap="square" lIns="0" tIns="0" rIns="0" bIns="0" rtlCol="0">
            <a:spAutoFit/>
          </a:bodyPr>
          <a:lstStyle/>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a:lnSpc>
                <a:spcPct val="100000"/>
              </a:lnSpc>
            </a:pPr>
            <a:endParaRPr sz="1000">
              <a:latin typeface="Times New Roman"/>
              <a:cs typeface="Times New Roman"/>
            </a:endParaRPr>
          </a:p>
          <a:p>
            <a:pPr marL="2540" algn="ctr">
              <a:lnSpc>
                <a:spcPct val="100000"/>
              </a:lnSpc>
              <a:spcBef>
                <a:spcPts val="610"/>
              </a:spcBef>
            </a:pPr>
            <a:r>
              <a:rPr sz="1000" dirty="0">
                <a:latin typeface="Times New Roman"/>
                <a:cs typeface="Times New Roman"/>
              </a:rPr>
              <a:t>103</a:t>
            </a:r>
            <a:endParaRPr sz="1000">
              <a:latin typeface="Times New Roman"/>
              <a:cs typeface="Times New Roman"/>
            </a:endParaRPr>
          </a:p>
        </p:txBody>
      </p:sp>
      <p:sp>
        <p:nvSpPr>
          <p:cNvPr id="3" name="object 3"/>
          <p:cNvSpPr/>
          <p:nvPr/>
        </p:nvSpPr>
        <p:spPr>
          <a:xfrm>
            <a:off x="0" y="38734"/>
            <a:ext cx="7559040" cy="1065364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206500" y="1474215"/>
            <a:ext cx="5222240" cy="7735066"/>
          </a:xfrm>
          <a:prstGeom prst="rect">
            <a:avLst/>
          </a:prstGeom>
        </p:spPr>
        <p:txBody>
          <a:bodyPr vert="horz" wrap="square" lIns="0" tIns="0" rIns="0" bIns="0" rtlCol="0">
            <a:spAutoFit/>
          </a:bodyPr>
          <a:lstStyle/>
          <a:p>
            <a:pPr marL="1438910">
              <a:lnSpc>
                <a:spcPct val="100000"/>
              </a:lnSpc>
            </a:pPr>
            <a:r>
              <a:rPr sz="1400" b="1" spc="-10" dirty="0">
                <a:latin typeface="DFKai-SB"/>
                <a:cs typeface="DFKai-SB"/>
              </a:rPr>
              <a:t>乙</a:t>
            </a:r>
            <a:r>
              <a:rPr sz="1400" b="1" spc="-395" dirty="0">
                <a:latin typeface="DFKai-SB"/>
                <a:cs typeface="DFKai-SB"/>
              </a:rPr>
              <a:t> </a:t>
            </a:r>
            <a:r>
              <a:rPr sz="1400" b="1" spc="-10" dirty="0">
                <a:latin typeface="DFKai-SB"/>
                <a:cs typeface="DFKai-SB"/>
              </a:rPr>
              <a:t>5</a:t>
            </a:r>
            <a:r>
              <a:rPr sz="1400" b="1" spc="-395" dirty="0">
                <a:latin typeface="DFKai-SB"/>
                <a:cs typeface="DFKai-SB"/>
              </a:rPr>
              <a:t> </a:t>
            </a:r>
            <a:r>
              <a:rPr sz="1200" b="1" dirty="0">
                <a:latin typeface="DFKai-SB"/>
                <a:cs typeface="DFKai-SB"/>
              </a:rPr>
              <a:t>附件七：檢視今日學習學習單範例</a:t>
            </a:r>
            <a:endParaRPr sz="1200" dirty="0">
              <a:latin typeface="DFKai-SB"/>
              <a:cs typeface="DFKai-SB"/>
            </a:endParaRPr>
          </a:p>
          <a:p>
            <a:pPr>
              <a:lnSpc>
                <a:spcPct val="100000"/>
              </a:lnSpc>
            </a:pPr>
            <a:endParaRPr sz="1400" dirty="0">
              <a:latin typeface="Times New Roman"/>
              <a:cs typeface="Times New Roman"/>
            </a:endParaRPr>
          </a:p>
          <a:p>
            <a:pPr>
              <a:lnSpc>
                <a:spcPct val="100000"/>
              </a:lnSpc>
              <a:spcBef>
                <a:spcPts val="50"/>
              </a:spcBef>
            </a:pPr>
            <a:endParaRPr sz="1150" dirty="0">
              <a:latin typeface="Times New Roman"/>
              <a:cs typeface="Times New Roman"/>
            </a:endParaRPr>
          </a:p>
          <a:p>
            <a:pPr marL="88900">
              <a:lnSpc>
                <a:spcPct val="100000"/>
              </a:lnSpc>
            </a:pPr>
            <a:r>
              <a:rPr sz="1200" b="1" spc="-5" dirty="0">
                <a:latin typeface="DFKai-SB"/>
                <a:cs typeface="DFKai-SB"/>
              </a:rPr>
              <a:t>1.反思當下</a:t>
            </a:r>
            <a:endParaRPr sz="1200" dirty="0">
              <a:latin typeface="DFKai-SB"/>
              <a:cs typeface="DFKai-SB"/>
            </a:endParaRPr>
          </a:p>
          <a:p>
            <a:pPr marL="317500" marR="17145">
              <a:lnSpc>
                <a:spcPct val="125000"/>
              </a:lnSpc>
            </a:pPr>
            <a:r>
              <a:rPr sz="1200" b="1" spc="-5" dirty="0">
                <a:latin typeface="DFKai-SB"/>
                <a:cs typeface="DFKai-SB"/>
              </a:rPr>
              <a:t>今日生活能夠達到未來想要職業生活的程度為何？如果用 1-10 分來表達  符合程度，10</a:t>
            </a:r>
            <a:r>
              <a:rPr sz="1200" b="1" spc="-280" dirty="0">
                <a:latin typeface="DFKai-SB"/>
                <a:cs typeface="DFKai-SB"/>
              </a:rPr>
              <a:t> </a:t>
            </a:r>
            <a:r>
              <a:rPr sz="1200" b="1" spc="-5" dirty="0">
                <a:latin typeface="DFKai-SB"/>
                <a:cs typeface="DFKai-SB"/>
              </a:rPr>
              <a:t>分表示目前的生活完全符合，1</a:t>
            </a:r>
            <a:r>
              <a:rPr sz="1200" b="1" spc="-280" dirty="0">
                <a:latin typeface="DFKai-SB"/>
                <a:cs typeface="DFKai-SB"/>
              </a:rPr>
              <a:t> </a:t>
            </a:r>
            <a:r>
              <a:rPr sz="1200" b="1" spc="-5" dirty="0">
                <a:latin typeface="DFKai-SB"/>
                <a:cs typeface="DFKai-SB"/>
              </a:rPr>
              <a:t>分表示完全不符合，你會給  自己幾分? 為什麼?  </a:t>
            </a:r>
            <a:r>
              <a:rPr sz="1200" dirty="0">
                <a:latin typeface="DFKai-SB"/>
                <a:cs typeface="DFKai-SB"/>
              </a:rPr>
              <a:t>今日生活能夠達到未來想要職業生活的程度為何？如果用</a:t>
            </a:r>
            <a:r>
              <a:rPr sz="1200" spc="-340" dirty="0">
                <a:latin typeface="DFKai-SB"/>
                <a:cs typeface="DFKai-SB"/>
              </a:rPr>
              <a:t> </a:t>
            </a:r>
            <a:r>
              <a:rPr sz="1200" dirty="0">
                <a:latin typeface="DFKai-SB"/>
                <a:cs typeface="DFKai-SB"/>
              </a:rPr>
              <a:t>1-10</a:t>
            </a:r>
            <a:r>
              <a:rPr sz="1200" spc="-340" dirty="0">
                <a:latin typeface="DFKai-SB"/>
                <a:cs typeface="DFKai-SB"/>
              </a:rPr>
              <a:t> </a:t>
            </a:r>
            <a:r>
              <a:rPr sz="1200" dirty="0">
                <a:latin typeface="DFKai-SB"/>
                <a:cs typeface="DFKai-SB"/>
              </a:rPr>
              <a:t>分來表達  符合程度，10</a:t>
            </a:r>
            <a:r>
              <a:rPr sz="1200" spc="-360" dirty="0">
                <a:latin typeface="DFKai-SB"/>
                <a:cs typeface="DFKai-SB"/>
              </a:rPr>
              <a:t> </a:t>
            </a:r>
            <a:r>
              <a:rPr sz="1200" dirty="0">
                <a:latin typeface="DFKai-SB"/>
                <a:cs typeface="DFKai-SB"/>
              </a:rPr>
              <a:t>分表示目前的生活完全符合，1</a:t>
            </a:r>
            <a:r>
              <a:rPr sz="1200" spc="-340" dirty="0">
                <a:latin typeface="DFKai-SB"/>
                <a:cs typeface="DFKai-SB"/>
              </a:rPr>
              <a:t> </a:t>
            </a:r>
            <a:r>
              <a:rPr sz="1200" dirty="0">
                <a:latin typeface="DFKai-SB"/>
                <a:cs typeface="DFKai-SB"/>
              </a:rPr>
              <a:t>分表示完全不符合，你會給  自己幾分? 為什麼?  未來的理想職業是電腦程式設計師，我認為達到的程度有６分。因為我覺  得大部分的活動都是必須的，但是打工跟未來沒甚麼關聯性，另外還有一  些可以改進的地方，所以我給自己六分。</a:t>
            </a:r>
          </a:p>
          <a:p>
            <a:pPr>
              <a:lnSpc>
                <a:spcPct val="100000"/>
              </a:lnSpc>
            </a:pPr>
            <a:endParaRPr sz="1200" dirty="0">
              <a:latin typeface="Times New Roman"/>
              <a:cs typeface="Times New Roman"/>
            </a:endParaRPr>
          </a:p>
          <a:p>
            <a:pPr marL="88900">
              <a:lnSpc>
                <a:spcPct val="100000"/>
              </a:lnSpc>
              <a:spcBef>
                <a:spcPts val="780"/>
              </a:spcBef>
            </a:pPr>
            <a:r>
              <a:rPr sz="1200" b="1" spc="-5" dirty="0">
                <a:latin typeface="DFKai-SB"/>
                <a:cs typeface="DFKai-SB"/>
              </a:rPr>
              <a:t>2.</a:t>
            </a:r>
            <a:r>
              <a:rPr sz="1200" b="1" spc="-85" dirty="0">
                <a:latin typeface="DFKai-SB"/>
                <a:cs typeface="DFKai-SB"/>
              </a:rPr>
              <a:t> </a:t>
            </a:r>
            <a:r>
              <a:rPr sz="1200" b="1" spc="-5" dirty="0">
                <a:latin typeface="DFKai-SB"/>
                <a:cs typeface="DFKai-SB"/>
              </a:rPr>
              <a:t>朝向未來</a:t>
            </a:r>
            <a:endParaRPr sz="1200" dirty="0">
              <a:latin typeface="DFKai-SB"/>
              <a:cs typeface="DFKai-SB"/>
            </a:endParaRPr>
          </a:p>
          <a:p>
            <a:pPr marL="165100" marR="20955" indent="76200">
              <a:lnSpc>
                <a:spcPct val="125000"/>
              </a:lnSpc>
            </a:pPr>
            <a:r>
              <a:rPr sz="1200" b="1" dirty="0">
                <a:latin typeface="DFKai-SB"/>
                <a:cs typeface="DFKai-SB"/>
              </a:rPr>
              <a:t>今日生活與夢想職業之間較相符之處是? </a:t>
            </a:r>
            <a:r>
              <a:rPr sz="1200" b="1" spc="-5" dirty="0">
                <a:latin typeface="DFKai-SB"/>
                <a:cs typeface="DFKai-SB"/>
              </a:rPr>
              <a:t>不相符之處是? </a:t>
            </a:r>
            <a:r>
              <a:rPr sz="1200" b="1" spc="-5" dirty="0" smtClean="0">
                <a:latin typeface="DFKai-SB"/>
                <a:cs typeface="DFKai-SB"/>
              </a:rPr>
              <a:t> </a:t>
            </a:r>
            <a:r>
              <a:rPr sz="1200" dirty="0" smtClean="0">
                <a:latin typeface="DFKai-SB"/>
                <a:cs typeface="DFKai-SB"/>
              </a:rPr>
              <a:t>相符之處是常參與系上活動，還有上課佔了很大的成分，這些都跟未來職業是有關連的；但不相符之處為火鍋店打工跟未來理想職業是沒有甚麼關聯，且無太大益處的。</a:t>
            </a:r>
          </a:p>
          <a:p>
            <a:pPr>
              <a:lnSpc>
                <a:spcPct val="100000"/>
              </a:lnSpc>
              <a:spcBef>
                <a:spcPts val="15"/>
              </a:spcBef>
            </a:pPr>
            <a:endParaRPr sz="1550" dirty="0">
              <a:latin typeface="Times New Roman"/>
              <a:cs typeface="Times New Roman"/>
            </a:endParaRPr>
          </a:p>
          <a:p>
            <a:pPr marL="165100" marR="20955" indent="-152400">
              <a:lnSpc>
                <a:spcPct val="125000"/>
              </a:lnSpc>
            </a:pPr>
            <a:r>
              <a:rPr sz="1200" b="1" spc="-5" dirty="0">
                <a:latin typeface="DFKai-SB"/>
                <a:cs typeface="DFKai-SB"/>
              </a:rPr>
              <a:t>3. 在一週的生活當中，可以實際調整的是什麼?  </a:t>
            </a:r>
            <a:r>
              <a:rPr sz="1200" dirty="0">
                <a:latin typeface="DFKai-SB"/>
                <a:cs typeface="DFKai-SB"/>
              </a:rPr>
              <a:t>我認為我可以調整我的打工，可以改去當系上教授的助理，</a:t>
            </a:r>
            <a:r>
              <a:rPr sz="1200" dirty="0" smtClean="0">
                <a:latin typeface="DFKai-SB"/>
                <a:cs typeface="DFKai-SB"/>
              </a:rPr>
              <a:t>或是去電腦公司當工讀生</a:t>
            </a:r>
            <a:r>
              <a:rPr sz="1200" dirty="0">
                <a:latin typeface="DFKai-SB"/>
                <a:cs typeface="DFKai-SB"/>
              </a:rPr>
              <a:t>，讓我自己可以更接近未來理想職業。再來，</a:t>
            </a:r>
            <a:r>
              <a:rPr sz="1200" dirty="0" smtClean="0">
                <a:latin typeface="DFKai-SB"/>
                <a:cs typeface="DFKai-SB"/>
              </a:rPr>
              <a:t>在從事某些休閒娛樂（例如玩網路遊戲</a:t>
            </a:r>
            <a:r>
              <a:rPr sz="1200" dirty="0">
                <a:latin typeface="DFKai-SB"/>
                <a:cs typeface="DFKai-SB"/>
              </a:rPr>
              <a:t>）時，我可以多注意別人是如何設計出這款遊戲的，</a:t>
            </a:r>
            <a:r>
              <a:rPr sz="1200" dirty="0" smtClean="0">
                <a:latin typeface="DFKai-SB"/>
                <a:cs typeface="DFKai-SB"/>
              </a:rPr>
              <a:t>需要</a:t>
            </a:r>
            <a:r>
              <a:rPr sz="1200" spc="-20" dirty="0" smtClean="0">
                <a:latin typeface="DFKai-SB"/>
                <a:cs typeface="DFKai-SB"/>
              </a:rPr>
              <a:t>注意到的細節有哪些部分</a:t>
            </a:r>
            <a:r>
              <a:rPr sz="1200" spc="-20" dirty="0">
                <a:latin typeface="DFKai-SB"/>
                <a:cs typeface="DFKai-SB"/>
              </a:rPr>
              <a:t>，逛</a:t>
            </a:r>
            <a:r>
              <a:rPr sz="1200" spc="-325" dirty="0">
                <a:latin typeface="DFKai-SB"/>
                <a:cs typeface="DFKai-SB"/>
              </a:rPr>
              <a:t> </a:t>
            </a:r>
            <a:r>
              <a:rPr sz="1200" dirty="0">
                <a:latin typeface="DFKai-SB"/>
                <a:cs typeface="DFKai-SB"/>
              </a:rPr>
              <a:t>FB</a:t>
            </a:r>
            <a:r>
              <a:rPr sz="1200" spc="-325" dirty="0">
                <a:latin typeface="DFKai-SB"/>
                <a:cs typeface="DFKai-SB"/>
              </a:rPr>
              <a:t> </a:t>
            </a:r>
            <a:r>
              <a:rPr sz="1200" spc="-15" dirty="0" err="1">
                <a:latin typeface="DFKai-SB"/>
                <a:cs typeface="DFKai-SB"/>
              </a:rPr>
              <a:t>時也可以注意他們的版面是如何設計，</a:t>
            </a:r>
            <a:r>
              <a:rPr sz="1200" spc="-15" dirty="0" err="1" smtClean="0">
                <a:latin typeface="DFKai-SB"/>
                <a:cs typeface="DFKai-SB"/>
              </a:rPr>
              <a:t>為何</a:t>
            </a:r>
            <a:r>
              <a:rPr sz="1200" dirty="0" err="1" smtClean="0">
                <a:latin typeface="DFKai-SB"/>
                <a:cs typeface="DFKai-SB"/>
              </a:rPr>
              <a:t>要這樣設計等等。休閒娛樂的名稱不改</a:t>
            </a:r>
            <a:r>
              <a:rPr sz="1200" dirty="0" err="1">
                <a:latin typeface="DFKai-SB"/>
                <a:cs typeface="DFKai-SB"/>
              </a:rPr>
              <a:t>，但是在娛樂的同時多注意跟未來職業有關的小細節</a:t>
            </a:r>
            <a:r>
              <a:rPr sz="1200" dirty="0">
                <a:latin typeface="DFKai-SB"/>
                <a:cs typeface="DFKai-SB"/>
              </a:rPr>
              <a:t>。</a:t>
            </a:r>
          </a:p>
          <a:p>
            <a:pPr>
              <a:lnSpc>
                <a:spcPct val="100000"/>
              </a:lnSpc>
              <a:spcBef>
                <a:spcPts val="15"/>
              </a:spcBef>
            </a:pPr>
            <a:endParaRPr sz="1550" dirty="0">
              <a:latin typeface="Times New Roman"/>
              <a:cs typeface="Times New Roman"/>
            </a:endParaRPr>
          </a:p>
          <a:p>
            <a:pPr marL="165100" marR="20955" indent="-152400">
              <a:lnSpc>
                <a:spcPct val="125000"/>
              </a:lnSpc>
            </a:pPr>
            <a:r>
              <a:rPr sz="1200" b="1" spc="-5" dirty="0">
                <a:latin typeface="DFKai-SB"/>
                <a:cs typeface="DFKai-SB"/>
              </a:rPr>
              <a:t>4.寫下今日活動的感想  </a:t>
            </a:r>
            <a:r>
              <a:rPr sz="1200" dirty="0">
                <a:latin typeface="DFKai-SB"/>
                <a:cs typeface="DFKai-SB"/>
              </a:rPr>
              <a:t>我覺得調整過後，可以更了解電腦程式設計師或者系上的相關職業（</a:t>
            </a:r>
            <a:r>
              <a:rPr sz="1200" dirty="0" smtClean="0">
                <a:latin typeface="DFKai-SB"/>
                <a:cs typeface="DFKai-SB"/>
              </a:rPr>
              <a:t>教授助理</a:t>
            </a:r>
            <a:r>
              <a:rPr sz="1200" dirty="0">
                <a:latin typeface="DFKai-SB"/>
                <a:cs typeface="DFKai-SB"/>
              </a:rPr>
              <a:t>）實際的工作內容及情況是如何，也可以在打工的過程中去省思，</a:t>
            </a:r>
            <a:r>
              <a:rPr sz="1200" dirty="0" smtClean="0">
                <a:latin typeface="DFKai-SB"/>
                <a:cs typeface="DFKai-SB"/>
              </a:rPr>
              <a:t>這樣的生活真的是我的理想嗎</a:t>
            </a:r>
            <a:r>
              <a:rPr sz="1200" dirty="0">
                <a:latin typeface="DFKai-SB"/>
                <a:cs typeface="DFKai-SB"/>
              </a:rPr>
              <a:t>？還是有其他更符合我的理想的職業。</a:t>
            </a:r>
            <a:r>
              <a:rPr sz="1200" dirty="0" smtClean="0">
                <a:latin typeface="DFKai-SB"/>
                <a:cs typeface="DFKai-SB"/>
              </a:rPr>
              <a:t>並且可以學到更多可以運用在未來職業的能力</a:t>
            </a:r>
            <a:r>
              <a:rPr sz="1200" dirty="0">
                <a:latin typeface="DFKai-SB"/>
                <a:cs typeface="DFKai-SB"/>
              </a:rPr>
              <a:t>，加強未來面試的履歷。</a:t>
            </a:r>
            <a:r>
              <a:rPr sz="1200" dirty="0" smtClean="0">
                <a:latin typeface="DFKai-SB"/>
                <a:cs typeface="DFKai-SB"/>
              </a:rPr>
              <a:t>休閒娛樂還是照樣從事</a:t>
            </a:r>
            <a:r>
              <a:rPr sz="1200" dirty="0">
                <a:latin typeface="DFKai-SB"/>
                <a:cs typeface="DFKai-SB"/>
              </a:rPr>
              <a:t>，但是要提醒自己多注意小細節，</a:t>
            </a:r>
            <a:r>
              <a:rPr sz="1200" dirty="0" smtClean="0">
                <a:latin typeface="DFKai-SB"/>
                <a:cs typeface="DFKai-SB"/>
              </a:rPr>
              <a:t>我覺得這樣會對於程式設計的概念更佳的完善</a:t>
            </a:r>
            <a:r>
              <a:rPr sz="1200" dirty="0">
                <a:latin typeface="DFKai-SB"/>
                <a:cs typeface="DFKai-SB"/>
              </a:rPr>
              <a:t>，也不用花費多餘的時間，是一舉兩得的好方法</a:t>
            </a:r>
            <a:r>
              <a:rPr sz="1200" dirty="0" smtClean="0">
                <a:latin typeface="DFKai-SB"/>
                <a:cs typeface="DFKai-SB"/>
              </a:rPr>
              <a:t>。今天的活動讓我更了解自己現在可以做些甚麼來達成未來理想職業</a:t>
            </a:r>
            <a:r>
              <a:rPr sz="1200" dirty="0">
                <a:latin typeface="DFKai-SB"/>
                <a:cs typeface="DFKai-SB"/>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4902200" cy="1020792"/>
          </a:xfrm>
          <a:prstGeom prst="rect">
            <a:avLst/>
          </a:prstGeom>
        </p:spPr>
        <p:txBody>
          <a:bodyPr vert="horz" wrap="square" lIns="0" tIns="0" rIns="0" bIns="0" rtlCol="0">
            <a:spAutoFit/>
          </a:bodyPr>
          <a:lstStyle/>
          <a:p>
            <a:pPr marL="1606550">
              <a:lnSpc>
                <a:spcPct val="100000"/>
              </a:lnSpc>
            </a:pPr>
            <a:r>
              <a:rPr sz="1400" b="1" spc="-5" dirty="0">
                <a:latin typeface="DFKai-SB"/>
                <a:cs typeface="DFKai-SB"/>
              </a:rPr>
              <a:t>單元名稱：乙</a:t>
            </a:r>
            <a:r>
              <a:rPr sz="1400" b="1" spc="-380" dirty="0">
                <a:latin typeface="DFKai-SB"/>
                <a:cs typeface="DFKai-SB"/>
              </a:rPr>
              <a:t> </a:t>
            </a:r>
            <a:r>
              <a:rPr sz="1400" b="1" spc="-10" dirty="0">
                <a:latin typeface="DFKai-SB"/>
                <a:cs typeface="DFKai-SB"/>
              </a:rPr>
              <a:t>6</a:t>
            </a:r>
            <a:r>
              <a:rPr sz="1400" b="1" spc="-380" dirty="0">
                <a:latin typeface="DFKai-SB"/>
                <a:cs typeface="DFKai-SB"/>
              </a:rPr>
              <a:t> </a:t>
            </a:r>
            <a:r>
              <a:rPr sz="1400" b="1" spc="-5" dirty="0">
                <a:latin typeface="DFKai-SB"/>
                <a:cs typeface="DFKai-SB"/>
              </a:rPr>
              <a:t>統整生涯願景</a:t>
            </a:r>
            <a:endParaRPr sz="1400" dirty="0">
              <a:latin typeface="DFKai-SB"/>
              <a:cs typeface="DFKai-SB"/>
            </a:endParaRPr>
          </a:p>
          <a:p>
            <a:pPr>
              <a:lnSpc>
                <a:spcPct val="100000"/>
              </a:lnSpc>
            </a:pPr>
            <a:endParaRPr sz="1400" dirty="0">
              <a:latin typeface="Times New Roman"/>
              <a:cs typeface="Times New Roman"/>
            </a:endParaRPr>
          </a:p>
          <a:p>
            <a:pPr marL="12700" marR="5080">
              <a:lnSpc>
                <a:spcPct val="125000"/>
              </a:lnSpc>
              <a:spcBef>
                <a:spcPts val="1015"/>
              </a:spcBef>
            </a:pPr>
            <a:r>
              <a:rPr sz="1200" b="1" spc="-5" dirty="0" err="1">
                <a:latin typeface="DFKai-SB"/>
                <a:cs typeface="DFKai-SB"/>
              </a:rPr>
              <a:t>本單元由彰化師範大學華人生涯研究中心研發並授權翻印</a:t>
            </a:r>
            <a:r>
              <a:rPr sz="1200" b="1" spc="-5" dirty="0" smtClean="0">
                <a:latin typeface="DFKai-SB"/>
                <a:cs typeface="DFKai-SB"/>
              </a:rPr>
              <a:t>。</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劉淑慧</a:t>
            </a:r>
            <a:r>
              <a:rPr sz="1200" dirty="0">
                <a:latin typeface="DFKai-SB"/>
                <a:cs typeface="DFKai-SB"/>
              </a:rPr>
              <a:t>(國立彰化師範大學輔導與諮商學系教授暨華人生涯研究中心主任)</a:t>
            </a:r>
          </a:p>
        </p:txBody>
      </p:sp>
      <p:graphicFrame>
        <p:nvGraphicFramePr>
          <p:cNvPr id="3" name="object 3"/>
          <p:cNvGraphicFramePr>
            <a:graphicFrameLocks noGrp="1"/>
          </p:cNvGraphicFramePr>
          <p:nvPr>
            <p:extLst>
              <p:ext uri="{D42A27DB-BD31-4B8C-83A1-F6EECF244321}">
                <p14:modId xmlns:p14="http://schemas.microsoft.com/office/powerpoint/2010/main" val="1686037349"/>
              </p:ext>
            </p:extLst>
          </p:nvPr>
        </p:nvGraphicFramePr>
        <p:xfrm>
          <a:off x="1069847" y="2285987"/>
          <a:ext cx="5471158" cy="3925827"/>
        </p:xfrm>
        <a:graphic>
          <a:graphicData uri="http://schemas.openxmlformats.org/drawingml/2006/table">
            <a:tbl>
              <a:tblPr firstRow="1" bandRow="1">
                <a:tableStyleId>{2D5ABB26-0587-4C30-8999-92F81FD0307C}</a:tableStyleId>
              </a:tblPr>
              <a:tblGrid>
                <a:gridCol w="609606"/>
                <a:gridCol w="1402073"/>
                <a:gridCol w="457200"/>
                <a:gridCol w="3002279"/>
              </a:tblGrid>
              <a:tr h="216414">
                <a:tc rowSpan="7">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50"/>
                        </a:spcBef>
                      </a:pPr>
                      <a:endParaRPr sz="1000" dirty="0">
                        <a:latin typeface="Times New Roman"/>
                        <a:cs typeface="Times New Roman"/>
                      </a:endParaRPr>
                    </a:p>
                    <a:p>
                      <a:pPr marL="149225" marR="141605" algn="ctr">
                        <a:lnSpc>
                          <a:spcPct val="108300"/>
                        </a:lnSpc>
                      </a:pPr>
                      <a:r>
                        <a:rPr sz="1200" dirty="0">
                          <a:latin typeface="DFKai-SB"/>
                          <a:cs typeface="DFKai-SB"/>
                        </a:rPr>
                        <a:t>主題  與  單元</a:t>
                      </a: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415"/>
                        </a:lnSpc>
                      </a:pPr>
                      <a:r>
                        <a:rPr sz="1200" dirty="0">
                          <a:latin typeface="DFKai-SB"/>
                          <a:cs typeface="DFKai-SB"/>
                        </a:rPr>
                        <a:t>甲、生涯理念風格</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□甲</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課程導論&amp;生涯理念風格</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108">
                      <a:solidFill>
                        <a:srgbClr val="000000"/>
                      </a:solidFill>
                      <a:prstDash val="solid"/>
                    </a:lnT>
                    <a:lnB w="6096">
                      <a:solidFill>
                        <a:srgbClr val="000000"/>
                      </a:solidFill>
                      <a:prstDash val="solid"/>
                    </a:lnB>
                  </a:tcPr>
                </a:tc>
                <a:tc hMerge="1">
                  <a:txBody>
                    <a:bodyPr/>
                    <a:lstStyle/>
                    <a:p>
                      <a:endParaRPr/>
                    </a:p>
                  </a:txBody>
                  <a:tcPr marL="0" marR="0" marT="0" marB="0"/>
                </a:tc>
              </a:tr>
              <a:tr h="63093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spcBef>
                          <a:spcPts val="55"/>
                        </a:spcBef>
                      </a:pPr>
                      <a:endParaRPr sz="1350">
                        <a:latin typeface="Times New Roman"/>
                        <a:cs typeface="Times New Roman"/>
                      </a:endParaRPr>
                    </a:p>
                    <a:p>
                      <a:pPr marL="66675">
                        <a:lnSpc>
                          <a:spcPct val="100000"/>
                        </a:lnSpc>
                      </a:pPr>
                      <a:r>
                        <a:rPr sz="1200" dirty="0">
                          <a:latin typeface="DFKai-SB"/>
                          <a:cs typeface="DFKai-SB"/>
                        </a:rPr>
                        <a:t>乙、自我探索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梳理高峰經驗	□乙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發掘志趣熱情</a:t>
                      </a:r>
                      <a:endParaRPr sz="1200">
                        <a:latin typeface="DFKai-SB"/>
                        <a:cs typeface="DFKai-SB"/>
                      </a:endParaRPr>
                    </a:p>
                    <a:p>
                      <a:pPr marL="66675">
                        <a:lnSpc>
                          <a:spcPct val="100000"/>
                        </a:lnSpc>
                        <a:spcBef>
                          <a:spcPts val="120"/>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掌握才幹資產	□乙</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開創未來工作</a:t>
                      </a:r>
                      <a:endParaRPr sz="1200">
                        <a:latin typeface="DFKai-SB"/>
                        <a:cs typeface="DFKai-SB"/>
                      </a:endParaRPr>
                    </a:p>
                    <a:p>
                      <a:pPr marL="66675">
                        <a:lnSpc>
                          <a:spcPct val="100000"/>
                        </a:lnSpc>
                        <a:spcBef>
                          <a:spcPts val="265"/>
                        </a:spcBef>
                        <a:tabLst>
                          <a:tab pos="1816100" algn="l"/>
                        </a:tabLst>
                      </a:pPr>
                      <a:r>
                        <a:rPr sz="1200" dirty="0">
                          <a:latin typeface="DFKai-SB"/>
                          <a:cs typeface="DFKai-SB"/>
                        </a:rPr>
                        <a:t>□乙</a:t>
                      </a:r>
                      <a:r>
                        <a:rPr sz="1200" spc="-315" dirty="0">
                          <a:latin typeface="DFKai-SB"/>
                          <a:cs typeface="DFKai-SB"/>
                        </a:rPr>
                        <a:t> </a:t>
                      </a:r>
                      <a:r>
                        <a:rPr sz="1200" dirty="0">
                          <a:latin typeface="DFKai-SB"/>
                          <a:cs typeface="DFKai-SB"/>
                        </a:rPr>
                        <a:t>5</a:t>
                      </a:r>
                      <a:r>
                        <a:rPr sz="1200" spc="-315" dirty="0">
                          <a:latin typeface="DFKai-SB"/>
                          <a:cs typeface="DFKai-SB"/>
                        </a:rPr>
                        <a:t> </a:t>
                      </a:r>
                      <a:r>
                        <a:rPr sz="1200" dirty="0">
                          <a:latin typeface="DFKai-SB"/>
                          <a:cs typeface="DFKai-SB"/>
                        </a:rPr>
                        <a:t>檢視今日學習	▓乙</a:t>
                      </a:r>
                      <a:r>
                        <a:rPr sz="1200" spc="-335" dirty="0">
                          <a:latin typeface="DFKai-SB"/>
                          <a:cs typeface="DFKai-SB"/>
                        </a:rPr>
                        <a:t> </a:t>
                      </a:r>
                      <a:r>
                        <a:rPr sz="1200" dirty="0">
                          <a:latin typeface="DFKai-SB"/>
                          <a:cs typeface="DFKai-SB"/>
                        </a:rPr>
                        <a:t>6</a:t>
                      </a:r>
                      <a:r>
                        <a:rPr sz="1200" spc="-355" dirty="0">
                          <a:latin typeface="DFKai-SB"/>
                          <a:cs typeface="DFKai-SB"/>
                        </a:rPr>
                        <a:t> </a:t>
                      </a:r>
                      <a:r>
                        <a:rPr sz="1200" dirty="0">
                          <a:latin typeface="DFKai-SB"/>
                          <a:cs typeface="DFKai-SB"/>
                        </a:rPr>
                        <a:t>統整生涯願景</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丙、職涯探索</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□丙</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職業視窗六宮格	□丙</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職涯焦點人物誌</a:t>
                      </a:r>
                      <a:endParaRPr sz="1200">
                        <a:latin typeface="DFKai-SB"/>
                        <a:cs typeface="DFKai-SB"/>
                      </a:endParaRPr>
                    </a:p>
                    <a:p>
                      <a:pPr marL="66675">
                        <a:lnSpc>
                          <a:spcPct val="100000"/>
                        </a:lnSpc>
                        <a:spcBef>
                          <a:spcPts val="120"/>
                        </a:spcBef>
                      </a:pPr>
                      <a:r>
                        <a:rPr sz="1200" dirty="0">
                          <a:latin typeface="DFKai-SB"/>
                          <a:cs typeface="DFKai-SB"/>
                        </a:rPr>
                        <a:t>□丙</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職場停看聽</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丁、學涯發展</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□丁</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多元經驗	□丁</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看見變化的樣子</a:t>
                      </a:r>
                      <a:endParaRPr sz="1200">
                        <a:latin typeface="DFKai-SB"/>
                        <a:cs typeface="DFKai-SB"/>
                      </a:endParaRPr>
                    </a:p>
                    <a:p>
                      <a:pPr marL="66675">
                        <a:lnSpc>
                          <a:spcPct val="100000"/>
                        </a:lnSpc>
                        <a:spcBef>
                          <a:spcPts val="120"/>
                        </a:spcBef>
                      </a:pPr>
                      <a:r>
                        <a:rPr sz="1200" dirty="0">
                          <a:latin typeface="DFKai-SB"/>
                          <a:cs typeface="DFKai-SB"/>
                        </a:rPr>
                        <a:t>□丁</a:t>
                      </a:r>
                      <a:r>
                        <a:rPr sz="1200" spc="-365" dirty="0">
                          <a:latin typeface="DFKai-SB"/>
                          <a:cs typeface="DFKai-SB"/>
                        </a:rPr>
                        <a:t> </a:t>
                      </a:r>
                      <a:r>
                        <a:rPr sz="1200" dirty="0">
                          <a:latin typeface="DFKai-SB"/>
                          <a:cs typeface="DFKai-SB"/>
                        </a:rPr>
                        <a:t>3</a:t>
                      </a:r>
                      <a:r>
                        <a:rPr sz="1200" spc="-365" dirty="0">
                          <a:latin typeface="DFKai-SB"/>
                          <a:cs typeface="DFKai-SB"/>
                        </a:rPr>
                        <a:t> </a:t>
                      </a:r>
                      <a:r>
                        <a:rPr sz="1200" dirty="0">
                          <a:latin typeface="DFKai-SB"/>
                          <a:cs typeface="DFKai-SB"/>
                        </a:rPr>
                        <a:t>學用關係與學習策略</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ct val="100000"/>
                        </a:lnSpc>
                        <a:spcBef>
                          <a:spcPts val="720"/>
                        </a:spcBef>
                      </a:pPr>
                      <a:r>
                        <a:rPr sz="1200" dirty="0">
                          <a:latin typeface="DFKai-SB"/>
                          <a:cs typeface="DFKai-SB"/>
                        </a:rPr>
                        <a:t>戊、學職轉換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1</a:t>
                      </a:r>
                      <a:r>
                        <a:rPr sz="1200" spc="-315" dirty="0">
                          <a:latin typeface="DFKai-SB"/>
                          <a:cs typeface="DFKai-SB"/>
                        </a:rPr>
                        <a:t> </a:t>
                      </a:r>
                      <a:r>
                        <a:rPr sz="1200" dirty="0">
                          <a:latin typeface="DFKai-SB"/>
                          <a:cs typeface="DFKai-SB"/>
                        </a:rPr>
                        <a:t>角色脫離─進入	□戊</a:t>
                      </a:r>
                      <a:r>
                        <a:rPr sz="1200" spc="-335" dirty="0">
                          <a:latin typeface="DFKai-SB"/>
                          <a:cs typeface="DFKai-SB"/>
                        </a:rPr>
                        <a:t> </a:t>
                      </a:r>
                      <a:r>
                        <a:rPr sz="1200" dirty="0">
                          <a:latin typeface="DFKai-SB"/>
                          <a:cs typeface="DFKai-SB"/>
                        </a:rPr>
                        <a:t>2</a:t>
                      </a:r>
                      <a:r>
                        <a:rPr sz="1200" spc="-355" dirty="0">
                          <a:latin typeface="DFKai-SB"/>
                          <a:cs typeface="DFKai-SB"/>
                        </a:rPr>
                        <a:t> </a:t>
                      </a:r>
                      <a:r>
                        <a:rPr sz="1200" dirty="0">
                          <a:latin typeface="DFKai-SB"/>
                          <a:cs typeface="DFKai-SB"/>
                        </a:rPr>
                        <a:t>求職與自我行銷</a:t>
                      </a:r>
                      <a:endParaRPr sz="1200">
                        <a:latin typeface="DFKai-SB"/>
                        <a:cs typeface="DFKai-SB"/>
                      </a:endParaRPr>
                    </a:p>
                    <a:p>
                      <a:pPr marL="66675">
                        <a:lnSpc>
                          <a:spcPct val="100000"/>
                        </a:lnSpc>
                        <a:spcBef>
                          <a:spcPts val="120"/>
                        </a:spcBef>
                        <a:tabLst>
                          <a:tab pos="1816100" algn="l"/>
                        </a:tabLst>
                      </a:pPr>
                      <a:r>
                        <a:rPr sz="1200" dirty="0">
                          <a:latin typeface="DFKai-SB"/>
                          <a:cs typeface="DFKai-SB"/>
                        </a:rPr>
                        <a:t>□戊</a:t>
                      </a:r>
                      <a:r>
                        <a:rPr sz="1200" spc="-315" dirty="0">
                          <a:latin typeface="DFKai-SB"/>
                          <a:cs typeface="DFKai-SB"/>
                        </a:rPr>
                        <a:t> </a:t>
                      </a:r>
                      <a:r>
                        <a:rPr sz="1200" dirty="0">
                          <a:latin typeface="DFKai-SB"/>
                          <a:cs typeface="DFKai-SB"/>
                        </a:rPr>
                        <a:t>3</a:t>
                      </a:r>
                      <a:r>
                        <a:rPr sz="1200" spc="-315" dirty="0">
                          <a:latin typeface="DFKai-SB"/>
                          <a:cs typeface="DFKai-SB"/>
                        </a:rPr>
                        <a:t> </a:t>
                      </a:r>
                      <a:r>
                        <a:rPr sz="1200" dirty="0">
                          <a:latin typeface="DFKai-SB"/>
                          <a:cs typeface="DFKai-SB"/>
                        </a:rPr>
                        <a:t>職場社會化	□戊</a:t>
                      </a:r>
                      <a:r>
                        <a:rPr sz="1200" spc="-335" dirty="0">
                          <a:latin typeface="DFKai-SB"/>
                          <a:cs typeface="DFKai-SB"/>
                        </a:rPr>
                        <a:t> </a:t>
                      </a:r>
                      <a:r>
                        <a:rPr sz="1200" dirty="0">
                          <a:latin typeface="DFKai-SB"/>
                          <a:cs typeface="DFKai-SB"/>
                        </a:rPr>
                        <a:t>4</a:t>
                      </a:r>
                      <a:r>
                        <a:rPr sz="1200" spc="-355" dirty="0">
                          <a:latin typeface="DFKai-SB"/>
                          <a:cs typeface="DFKai-SB"/>
                        </a:rPr>
                        <a:t> </a:t>
                      </a:r>
                      <a:r>
                        <a:rPr sz="1200" dirty="0">
                          <a:latin typeface="DFKai-SB"/>
                          <a:cs typeface="DFKai-SB"/>
                        </a:rPr>
                        <a:t>職場高效習慣</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801624">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a:lnSpc>
                          <a:spcPct val="100000"/>
                        </a:lnSpc>
                      </a:pPr>
                      <a:endParaRPr sz="1200">
                        <a:latin typeface="Times New Roman"/>
                        <a:cs typeface="Times New Roman"/>
                      </a:endParaRPr>
                    </a:p>
                    <a:p>
                      <a:pPr marL="66675">
                        <a:lnSpc>
                          <a:spcPct val="100000"/>
                        </a:lnSpc>
                        <a:spcBef>
                          <a:spcPts val="900"/>
                        </a:spcBef>
                      </a:pPr>
                      <a:r>
                        <a:rPr sz="1200" dirty="0">
                          <a:latin typeface="DFKai-SB"/>
                          <a:cs typeface="DFKai-SB"/>
                        </a:rPr>
                        <a:t>己、生涯籌劃</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90"/>
                        </a:lnSpc>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11</a:t>
                      </a:r>
                      <a:r>
                        <a:rPr sz="1200" spc="-315" dirty="0">
                          <a:latin typeface="DFKai-SB"/>
                          <a:cs typeface="DFKai-SB"/>
                        </a:rPr>
                        <a:t> </a:t>
                      </a:r>
                      <a:r>
                        <a:rPr sz="1200" dirty="0">
                          <a:latin typeface="DFKai-SB"/>
                          <a:cs typeface="DFKai-SB"/>
                        </a:rPr>
                        <a:t>剪輯理想職涯	□己</a:t>
                      </a:r>
                      <a:r>
                        <a:rPr sz="1200" spc="-355" dirty="0">
                          <a:latin typeface="DFKai-SB"/>
                          <a:cs typeface="DFKai-SB"/>
                        </a:rPr>
                        <a:t> </a:t>
                      </a:r>
                      <a:r>
                        <a:rPr sz="1200" spc="10" dirty="0">
                          <a:latin typeface="DFKai-SB"/>
                          <a:cs typeface="DFKai-SB"/>
                        </a:rPr>
                        <a:t>12</a:t>
                      </a:r>
                      <a:r>
                        <a:rPr sz="1200" spc="-355" dirty="0">
                          <a:latin typeface="DFKai-SB"/>
                          <a:cs typeface="DFKai-SB"/>
                        </a:rPr>
                        <a:t> </a:t>
                      </a:r>
                      <a:r>
                        <a:rPr sz="1200" dirty="0">
                          <a:latin typeface="DFKai-SB"/>
                          <a:cs typeface="DFKai-SB"/>
                        </a:rPr>
                        <a:t>宣告生涯劇本</a:t>
                      </a:r>
                      <a:endParaRPr sz="1200">
                        <a:latin typeface="DFKai-SB"/>
                        <a:cs typeface="DFKai-SB"/>
                      </a:endParaRPr>
                    </a:p>
                    <a:p>
                      <a:pPr marL="66675">
                        <a:lnSpc>
                          <a:spcPct val="100000"/>
                        </a:lnSpc>
                        <a:spcBef>
                          <a:spcPts val="120"/>
                        </a:spcBef>
                      </a:pPr>
                      <a:r>
                        <a:rPr sz="1200" dirty="0">
                          <a:latin typeface="DFKai-SB"/>
                          <a:cs typeface="DFKai-SB"/>
                        </a:rPr>
                        <a:t>□己</a:t>
                      </a:r>
                      <a:r>
                        <a:rPr sz="1200" spc="-365" dirty="0">
                          <a:latin typeface="DFKai-SB"/>
                          <a:cs typeface="DFKai-SB"/>
                        </a:rPr>
                        <a:t> </a:t>
                      </a:r>
                      <a:r>
                        <a:rPr sz="1200" dirty="0">
                          <a:latin typeface="DFKai-SB"/>
                          <a:cs typeface="DFKai-SB"/>
                        </a:rPr>
                        <a:t>13</a:t>
                      </a:r>
                      <a:r>
                        <a:rPr sz="1200" spc="-365" dirty="0">
                          <a:latin typeface="DFKai-SB"/>
                          <a:cs typeface="DFKai-SB"/>
                        </a:rPr>
                        <a:t> </a:t>
                      </a:r>
                      <a:r>
                        <a:rPr sz="1200" dirty="0">
                          <a:latin typeface="DFKai-SB"/>
                          <a:cs typeface="DFKai-SB"/>
                        </a:rPr>
                        <a:t>享受生涯變動</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21</a:t>
                      </a:r>
                      <a:r>
                        <a:rPr sz="1200" spc="-315" dirty="0">
                          <a:latin typeface="DFKai-SB"/>
                          <a:cs typeface="DFKai-SB"/>
                        </a:rPr>
                        <a:t> </a:t>
                      </a:r>
                      <a:r>
                        <a:rPr sz="1200" dirty="0">
                          <a:latin typeface="DFKai-SB"/>
                          <a:cs typeface="DFKai-SB"/>
                        </a:rPr>
                        <a:t>勾畫圓夢計畫	□己</a:t>
                      </a:r>
                      <a:r>
                        <a:rPr sz="1200" spc="-355" dirty="0">
                          <a:latin typeface="DFKai-SB"/>
                          <a:cs typeface="DFKai-SB"/>
                        </a:rPr>
                        <a:t> </a:t>
                      </a:r>
                      <a:r>
                        <a:rPr sz="1200" spc="10" dirty="0">
                          <a:latin typeface="DFKai-SB"/>
                          <a:cs typeface="DFKai-SB"/>
                        </a:rPr>
                        <a:t>22</a:t>
                      </a:r>
                      <a:r>
                        <a:rPr sz="1200" spc="-355" dirty="0">
                          <a:latin typeface="DFKai-SB"/>
                          <a:cs typeface="DFKai-SB"/>
                        </a:rPr>
                        <a:t> </a:t>
                      </a:r>
                      <a:r>
                        <a:rPr sz="1200" dirty="0">
                          <a:latin typeface="DFKai-SB"/>
                          <a:cs typeface="DFKai-SB"/>
                        </a:rPr>
                        <a:t>清點生涯資產</a:t>
                      </a:r>
                      <a:endParaRPr sz="1200">
                        <a:latin typeface="DFKai-SB"/>
                        <a:cs typeface="DFKai-SB"/>
                      </a:endParaRPr>
                    </a:p>
                    <a:p>
                      <a:pPr marL="66675">
                        <a:lnSpc>
                          <a:spcPct val="100000"/>
                        </a:lnSpc>
                        <a:spcBef>
                          <a:spcPts val="120"/>
                        </a:spcBef>
                        <a:tabLst>
                          <a:tab pos="1816100" algn="l"/>
                        </a:tabLst>
                      </a:pPr>
                      <a:r>
                        <a:rPr sz="1200" dirty="0">
                          <a:latin typeface="DFKai-SB"/>
                          <a:cs typeface="DFKai-SB"/>
                        </a:rPr>
                        <a:t>□己</a:t>
                      </a:r>
                      <a:r>
                        <a:rPr sz="1200" spc="-315" dirty="0">
                          <a:latin typeface="DFKai-SB"/>
                          <a:cs typeface="DFKai-SB"/>
                        </a:rPr>
                        <a:t> </a:t>
                      </a:r>
                      <a:r>
                        <a:rPr sz="1200" dirty="0">
                          <a:latin typeface="DFKai-SB"/>
                          <a:cs typeface="DFKai-SB"/>
                        </a:rPr>
                        <a:t>23</a:t>
                      </a:r>
                      <a:r>
                        <a:rPr sz="1200" spc="-315" dirty="0">
                          <a:latin typeface="DFKai-SB"/>
                          <a:cs typeface="DFKai-SB"/>
                        </a:rPr>
                        <a:t> </a:t>
                      </a:r>
                      <a:r>
                        <a:rPr sz="1200" dirty="0">
                          <a:latin typeface="DFKai-SB"/>
                          <a:cs typeface="DFKai-SB"/>
                        </a:rPr>
                        <a:t>落實實踐之道	□己</a:t>
                      </a:r>
                      <a:r>
                        <a:rPr sz="1200" spc="-355" dirty="0">
                          <a:latin typeface="DFKai-SB"/>
                          <a:cs typeface="DFKai-SB"/>
                        </a:rPr>
                        <a:t> </a:t>
                      </a:r>
                      <a:r>
                        <a:rPr sz="1200" spc="10" dirty="0">
                          <a:latin typeface="DFKai-SB"/>
                          <a:cs typeface="DFKai-SB"/>
                        </a:rPr>
                        <a:t>24</a:t>
                      </a:r>
                      <a:r>
                        <a:rPr sz="1200" spc="-355" dirty="0">
                          <a:latin typeface="DFKai-SB"/>
                          <a:cs typeface="DFKai-SB"/>
                        </a:rPr>
                        <a:t> </a:t>
                      </a:r>
                      <a:r>
                        <a:rPr sz="1200" dirty="0">
                          <a:latin typeface="DFKai-SB"/>
                          <a:cs typeface="DFKai-SB"/>
                        </a:rPr>
                        <a:t>延伸實踐經驗</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204215">
                <a:tc vMerge="1">
                  <a:txBody>
                    <a:bodyPr/>
                    <a:lstStyle/>
                    <a:p>
                      <a:endParaRPr/>
                    </a:p>
                  </a:txBody>
                  <a:tcPr marL="0" marR="0" marT="0" marB="0">
                    <a:lnL w="6096">
                      <a:solidFill>
                        <a:srgbClr val="000000"/>
                      </a:solidFill>
                      <a:prstDash val="solid"/>
                    </a:lnL>
                    <a:lnR w="6108">
                      <a:solidFill>
                        <a:srgbClr val="000000"/>
                      </a:solidFill>
                      <a:prstDash val="solid"/>
                    </a:lnR>
                    <a:lnT w="6108">
                      <a:solidFill>
                        <a:srgbClr val="000000"/>
                      </a:solidFill>
                      <a:prstDash val="solid"/>
                    </a:lnT>
                    <a:lnB w="6096">
                      <a:solidFill>
                        <a:srgbClr val="000000"/>
                      </a:solidFill>
                      <a:prstDash val="solid"/>
                    </a:lnB>
                  </a:tcPr>
                </a:tc>
                <a:tc>
                  <a:txBody>
                    <a:bodyPr/>
                    <a:lstStyle/>
                    <a:p>
                      <a:pPr marL="66675">
                        <a:lnSpc>
                          <a:spcPts val="1370"/>
                        </a:lnSpc>
                      </a:pPr>
                      <a:r>
                        <a:rPr sz="1200" dirty="0">
                          <a:latin typeface="DFKai-SB"/>
                          <a:cs typeface="DFKai-SB"/>
                        </a:rPr>
                        <a:t>庚、回顧展望</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gridSpan="2">
                  <a:txBody>
                    <a:bodyPr/>
                    <a:lstStyle/>
                    <a:p>
                      <a:pPr marL="66675">
                        <a:lnSpc>
                          <a:spcPts val="1370"/>
                        </a:lnSpc>
                      </a:pPr>
                      <a:r>
                        <a:rPr sz="1200" dirty="0">
                          <a:latin typeface="DFKai-SB"/>
                          <a:cs typeface="DFKai-SB"/>
                        </a:rPr>
                        <a:t>□庚</a:t>
                      </a:r>
                      <a:r>
                        <a:rPr sz="1200" spc="-365" dirty="0">
                          <a:latin typeface="DFKai-SB"/>
                          <a:cs typeface="DFKai-SB"/>
                        </a:rPr>
                        <a:t> </a:t>
                      </a:r>
                      <a:r>
                        <a:rPr sz="1200" dirty="0">
                          <a:latin typeface="DFKai-SB"/>
                          <a:cs typeface="DFKai-SB"/>
                        </a:rPr>
                        <a:t>1</a:t>
                      </a:r>
                      <a:r>
                        <a:rPr sz="1200" spc="-365" dirty="0">
                          <a:latin typeface="DFKai-SB"/>
                          <a:cs typeface="DFKai-SB"/>
                        </a:rPr>
                        <a:t> </a:t>
                      </a:r>
                      <a:r>
                        <a:rPr sz="1200" dirty="0">
                          <a:latin typeface="DFKai-SB"/>
                          <a:cs typeface="DFKai-SB"/>
                        </a:rPr>
                        <a:t>展開未來行動/學習心得分享</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r>
              <a:tr h="402336">
                <a:tc>
                  <a:txBody>
                    <a:bodyPr/>
                    <a:lstStyle/>
                    <a:p>
                      <a:pPr marL="149225">
                        <a:lnSpc>
                          <a:spcPts val="1370"/>
                        </a:lnSpc>
                      </a:pPr>
                      <a:r>
                        <a:rPr sz="1200" dirty="0">
                          <a:latin typeface="DFKai-SB"/>
                          <a:cs typeface="DFKai-SB"/>
                        </a:rPr>
                        <a:t>授課</a:t>
                      </a:r>
                      <a:endParaRPr sz="1200">
                        <a:latin typeface="DFKai-SB"/>
                        <a:cs typeface="DFKai-SB"/>
                      </a:endParaRPr>
                    </a:p>
                    <a:p>
                      <a:pPr marL="149225">
                        <a:lnSpc>
                          <a:spcPct val="100000"/>
                        </a:lnSpc>
                        <a:spcBef>
                          <a:spcPts val="120"/>
                        </a:spcBef>
                      </a:pPr>
                      <a:r>
                        <a:rPr sz="1200" dirty="0">
                          <a:latin typeface="DFKai-SB"/>
                          <a:cs typeface="DFKai-SB"/>
                        </a:rPr>
                        <a:t>時數</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a:txBody>
                    <a:bodyPr/>
                    <a:lstStyle/>
                    <a:p>
                      <a:pPr marL="371475">
                        <a:lnSpc>
                          <a:spcPct val="100000"/>
                        </a:lnSpc>
                        <a:spcBef>
                          <a:spcPts val="695"/>
                        </a:spcBef>
                        <a:tabLst>
                          <a:tab pos="600075" algn="l"/>
                        </a:tabLst>
                      </a:pPr>
                      <a:r>
                        <a:rPr sz="1200" dirty="0" smtClean="0">
                          <a:latin typeface="DFKai-SB"/>
                          <a:cs typeface="DFKai-SB"/>
                        </a:rPr>
                        <a:t>2節</a:t>
                      </a:r>
                      <a:endParaRPr sz="1200" dirty="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66675">
                        <a:lnSpc>
                          <a:spcPct val="100000"/>
                        </a:lnSpc>
                        <a:spcBef>
                          <a:spcPts val="695"/>
                        </a:spcBef>
                      </a:pPr>
                      <a:r>
                        <a:rPr sz="1200" dirty="0">
                          <a:latin typeface="DFKai-SB"/>
                          <a:cs typeface="DFKai-SB"/>
                        </a:rPr>
                        <a:t>場地</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a:txBody>
                    <a:bodyPr/>
                    <a:lstStyle/>
                    <a:p>
                      <a:pPr marL="109220">
                        <a:lnSpc>
                          <a:spcPts val="1370"/>
                        </a:lnSpc>
                        <a:tabLst>
                          <a:tab pos="1404620" algn="l"/>
                        </a:tabLst>
                      </a:pPr>
                      <a:r>
                        <a:rPr sz="1200" dirty="0">
                          <a:latin typeface="DFKai-SB"/>
                          <a:cs typeface="DFKai-SB"/>
                        </a:rPr>
                        <a:t>■一般教室	□電腦教室</a:t>
                      </a:r>
                      <a:endParaRPr sz="1200">
                        <a:latin typeface="DFKai-SB"/>
                        <a:cs typeface="DFKai-SB"/>
                      </a:endParaRPr>
                    </a:p>
                    <a:p>
                      <a:pPr marL="109220">
                        <a:lnSpc>
                          <a:spcPct val="100000"/>
                        </a:lnSpc>
                        <a:spcBef>
                          <a:spcPts val="120"/>
                        </a:spcBef>
                        <a:tabLst>
                          <a:tab pos="2395220" algn="l"/>
                        </a:tabLst>
                      </a:pPr>
                      <a:r>
                        <a:rPr sz="1200" dirty="0">
                          <a:latin typeface="DFKai-SB"/>
                          <a:cs typeface="DFKai-SB"/>
                        </a:rPr>
                        <a:t>□其他特殊場地: </a:t>
                      </a:r>
                      <a:r>
                        <a:rPr sz="1200" u="sng" dirty="0">
                          <a:latin typeface="DFKai-SB"/>
                          <a:cs typeface="DFKai-SB"/>
                        </a:rPr>
                        <a:t> 	</a:t>
                      </a:r>
                      <a:endParaRPr sz="1200">
                        <a:latin typeface="DFKai-SB"/>
                        <a:cs typeface="DFKai-SB"/>
                      </a:endParaRPr>
                    </a:p>
                  </a:txBody>
                  <a:tcPr marL="0" marR="0" marT="0" marB="0">
                    <a:lnL w="6096">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r>
              <a:tr h="463296">
                <a:tc>
                  <a:txBody>
                    <a:bodyPr/>
                    <a:lstStyle/>
                    <a:p>
                      <a:pPr marL="149225">
                        <a:lnSpc>
                          <a:spcPct val="100000"/>
                        </a:lnSpc>
                        <a:spcBef>
                          <a:spcPts val="960"/>
                        </a:spcBef>
                      </a:pPr>
                      <a:r>
                        <a:rPr sz="1200" dirty="0">
                          <a:latin typeface="DFKai-SB"/>
                          <a:cs typeface="DFKai-SB"/>
                        </a:rPr>
                        <a:t>作業</a:t>
                      </a:r>
                      <a:endParaRPr sz="1200">
                        <a:latin typeface="DFKai-SB"/>
                        <a:cs typeface="DFKai-SB"/>
                      </a:endParaRPr>
                    </a:p>
                  </a:txBody>
                  <a:tcPr marL="0" marR="0" marT="0" marB="0">
                    <a:lnL w="6096">
                      <a:solidFill>
                        <a:srgbClr val="000000"/>
                      </a:solidFill>
                      <a:prstDash val="solid"/>
                    </a:lnL>
                    <a:lnR w="6108">
                      <a:solidFill>
                        <a:srgbClr val="000000"/>
                      </a:solidFill>
                      <a:prstDash val="solid"/>
                    </a:lnR>
                    <a:lnT w="6096">
                      <a:solidFill>
                        <a:srgbClr val="000000"/>
                      </a:solidFill>
                      <a:prstDash val="solid"/>
                    </a:lnT>
                    <a:lnB w="6096">
                      <a:solidFill>
                        <a:srgbClr val="000000"/>
                      </a:solidFill>
                      <a:prstDash val="solid"/>
                    </a:lnB>
                  </a:tcPr>
                </a:tc>
                <a:tc gridSpan="3">
                  <a:txBody>
                    <a:bodyPr/>
                    <a:lstStyle/>
                    <a:p>
                      <a:pPr marL="66675">
                        <a:lnSpc>
                          <a:spcPct val="100000"/>
                        </a:lnSpc>
                        <a:spcBef>
                          <a:spcPts val="70"/>
                        </a:spcBef>
                      </a:pPr>
                      <a:r>
                        <a:rPr sz="1200" dirty="0">
                          <a:latin typeface="DFKai-SB"/>
                          <a:cs typeface="DFKai-SB"/>
                        </a:rPr>
                        <a:t>課前作業：無</a:t>
                      </a:r>
                      <a:endParaRPr sz="1200">
                        <a:latin typeface="DFKai-SB"/>
                        <a:cs typeface="DFKai-SB"/>
                      </a:endParaRPr>
                    </a:p>
                    <a:p>
                      <a:pPr marL="66675">
                        <a:lnSpc>
                          <a:spcPct val="100000"/>
                        </a:lnSpc>
                        <a:spcBef>
                          <a:spcPts val="360"/>
                        </a:spcBef>
                      </a:pPr>
                      <a:r>
                        <a:rPr sz="1200" dirty="0">
                          <a:latin typeface="DFKai-SB"/>
                          <a:cs typeface="DFKai-SB"/>
                        </a:rPr>
                        <a:t>課後作業：無</a:t>
                      </a:r>
                      <a:endParaRPr sz="1200">
                        <a:latin typeface="DFKai-SB"/>
                        <a:cs typeface="DFKai-SB"/>
                      </a:endParaRPr>
                    </a:p>
                  </a:txBody>
                  <a:tcPr marL="0" marR="0" marT="0" marB="0">
                    <a:lnL w="6108">
                      <a:solidFill>
                        <a:srgbClr val="000000"/>
                      </a:solidFill>
                      <a:prstDash val="solid"/>
                    </a:lnL>
                    <a:lnR w="6096">
                      <a:solidFill>
                        <a:srgbClr val="000000"/>
                      </a:solidFill>
                      <a:prstDash val="solid"/>
                    </a:lnR>
                    <a:lnT w="6096">
                      <a:solidFill>
                        <a:srgbClr val="000000"/>
                      </a:solidFill>
                      <a:prstDash val="solid"/>
                    </a:lnT>
                    <a:lnB w="6096">
                      <a:solidFill>
                        <a:srgbClr val="000000"/>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17015"/>
            <a:ext cx="5311140" cy="3116238"/>
          </a:xfrm>
          <a:prstGeom prst="rect">
            <a:avLst/>
          </a:prstGeom>
        </p:spPr>
        <p:txBody>
          <a:bodyPr vert="horz" wrap="square" lIns="0" tIns="0" rIns="0" bIns="0" rtlCol="0">
            <a:spAutoFit/>
          </a:bodyPr>
          <a:lstStyle/>
          <a:p>
            <a:pPr marL="12700">
              <a:lnSpc>
                <a:spcPct val="100000"/>
              </a:lnSpc>
            </a:pPr>
            <a:r>
              <a:rPr sz="1400" b="1" spc="-10" dirty="0">
                <a:latin typeface="DFKai-SB"/>
                <a:cs typeface="DFKai-SB"/>
              </a:rPr>
              <a:t>乙</a:t>
            </a:r>
            <a:r>
              <a:rPr sz="1400" b="1" spc="-390" dirty="0">
                <a:latin typeface="DFKai-SB"/>
                <a:cs typeface="DFKai-SB"/>
              </a:rPr>
              <a:t> </a:t>
            </a:r>
            <a:r>
              <a:rPr sz="1400" b="1" spc="-10" dirty="0">
                <a:latin typeface="DFKai-SB"/>
                <a:cs typeface="DFKai-SB"/>
              </a:rPr>
              <a:t>6</a:t>
            </a:r>
            <a:r>
              <a:rPr sz="1400" b="1" spc="-390" dirty="0">
                <a:latin typeface="DFKai-SB"/>
                <a:cs typeface="DFKai-SB"/>
              </a:rPr>
              <a:t> </a:t>
            </a:r>
            <a:r>
              <a:rPr sz="1400" b="1" spc="-5" dirty="0">
                <a:latin typeface="DFKai-SB"/>
                <a:cs typeface="DFKai-SB"/>
              </a:rPr>
              <a:t>附件一</a:t>
            </a:r>
            <a:endParaRPr sz="1400" dirty="0">
              <a:latin typeface="DFKai-SB"/>
              <a:cs typeface="DFKai-SB"/>
            </a:endParaRPr>
          </a:p>
          <a:p>
            <a:pPr marL="12700">
              <a:lnSpc>
                <a:spcPct val="100000"/>
              </a:lnSpc>
              <a:spcBef>
                <a:spcPts val="1185"/>
              </a:spcBef>
            </a:pPr>
            <a:r>
              <a:rPr sz="1200" b="1" spc="-5" dirty="0">
                <a:latin typeface="DFKai-SB"/>
                <a:cs typeface="DFKai-SB"/>
              </a:rPr>
              <a:t>範例</a:t>
            </a:r>
            <a:endParaRPr sz="1200" dirty="0">
              <a:latin typeface="DFKai-SB"/>
              <a:cs typeface="DFKai-SB"/>
            </a:endParaRPr>
          </a:p>
          <a:p>
            <a:pPr>
              <a:lnSpc>
                <a:spcPct val="100000"/>
              </a:lnSpc>
              <a:spcBef>
                <a:spcPts val="15"/>
              </a:spcBef>
            </a:pPr>
            <a:endParaRPr sz="1550" dirty="0">
              <a:latin typeface="Times New Roman"/>
              <a:cs typeface="Times New Roman"/>
            </a:endParaRPr>
          </a:p>
          <a:p>
            <a:pPr marL="165100" marR="3613785" indent="-152400">
              <a:lnSpc>
                <a:spcPct val="125000"/>
              </a:lnSpc>
            </a:pPr>
            <a:r>
              <a:rPr sz="1200" b="1" spc="-5" dirty="0">
                <a:latin typeface="DFKai-SB"/>
                <a:cs typeface="DFKai-SB"/>
              </a:rPr>
              <a:t>1.</a:t>
            </a:r>
            <a:r>
              <a:rPr sz="1200" b="1" spc="-5" dirty="0" smtClean="0">
                <a:latin typeface="DFKai-SB"/>
                <a:cs typeface="DFKai-SB"/>
              </a:rPr>
              <a:t>增強繪圖創作信心  </a:t>
            </a:r>
            <a:r>
              <a:rPr lang="en-US" sz="1200" b="1" spc="-5" dirty="0" smtClean="0">
                <a:latin typeface="DFKai-SB"/>
                <a:cs typeface="DFKai-SB"/>
              </a:rPr>
              <a:t/>
            </a:r>
            <a:br>
              <a:rPr lang="en-US" sz="1200" b="1" spc="-5" dirty="0" smtClean="0">
                <a:latin typeface="DFKai-SB"/>
                <a:cs typeface="DFKai-SB"/>
              </a:rPr>
            </a:br>
            <a:r>
              <a:rPr sz="1200" dirty="0" err="1" smtClean="0">
                <a:latin typeface="DFKai-SB"/>
                <a:cs typeface="DFKai-SB"/>
              </a:rPr>
              <a:t>幅畫的名字</a:t>
            </a:r>
            <a:r>
              <a:rPr sz="1200" dirty="0" err="1">
                <a:latin typeface="DFKai-SB"/>
                <a:cs typeface="DFKai-SB"/>
              </a:rPr>
              <a:t>？糾纏的線</a:t>
            </a:r>
            <a:endParaRPr sz="1200" dirty="0">
              <a:latin typeface="DFKai-SB"/>
              <a:cs typeface="DFKai-SB"/>
            </a:endParaRPr>
          </a:p>
          <a:p>
            <a:pPr>
              <a:lnSpc>
                <a:spcPct val="100000"/>
              </a:lnSpc>
              <a:spcBef>
                <a:spcPts val="15"/>
              </a:spcBef>
            </a:pPr>
            <a:endParaRPr sz="1550" dirty="0">
              <a:latin typeface="Times New Roman"/>
              <a:cs typeface="Times New Roman"/>
            </a:endParaRPr>
          </a:p>
          <a:p>
            <a:pPr marL="165100" marR="10795" algn="just">
              <a:lnSpc>
                <a:spcPct val="125000"/>
              </a:lnSpc>
            </a:pPr>
            <a:r>
              <a:rPr sz="1200" spc="15" dirty="0">
                <a:latin typeface="DFKai-SB"/>
                <a:cs typeface="DFKai-SB"/>
              </a:rPr>
              <a:t>這幅畫如何反映出你的某一部分？我覺得這些線代表我的才能和潛能，雖然  現在糾纏在一起，但是等到我把線的結都解開時，我的才幹就會被我好好地  </a:t>
            </a:r>
            <a:r>
              <a:rPr sz="1200" dirty="0">
                <a:latin typeface="DFKai-SB"/>
                <a:cs typeface="DFKai-SB"/>
              </a:rPr>
              <a:t>展現。</a:t>
            </a:r>
          </a:p>
          <a:p>
            <a:pPr>
              <a:lnSpc>
                <a:spcPct val="100000"/>
              </a:lnSpc>
              <a:spcBef>
                <a:spcPts val="15"/>
              </a:spcBef>
            </a:pPr>
            <a:endParaRPr sz="1550" dirty="0">
              <a:latin typeface="Times New Roman"/>
              <a:cs typeface="Times New Roman"/>
            </a:endParaRPr>
          </a:p>
          <a:p>
            <a:pPr marL="165100" marR="5080" algn="just">
              <a:lnSpc>
                <a:spcPct val="125000"/>
              </a:lnSpc>
            </a:pPr>
            <a:r>
              <a:rPr sz="1200" spc="70" dirty="0">
                <a:latin typeface="DFKai-SB"/>
                <a:cs typeface="DFKai-SB"/>
              </a:rPr>
              <a:t>塗鴉</a:t>
            </a:r>
            <a:r>
              <a:rPr sz="1200" spc="45" dirty="0">
                <a:latin typeface="DFKai-SB"/>
                <a:cs typeface="DFKai-SB"/>
              </a:rPr>
              <a:t>的</a:t>
            </a:r>
            <a:r>
              <a:rPr sz="1200" spc="70" dirty="0">
                <a:latin typeface="DFKai-SB"/>
                <a:cs typeface="DFKai-SB"/>
              </a:rPr>
              <a:t>心得</a:t>
            </a:r>
            <a:r>
              <a:rPr sz="1200" spc="45" dirty="0">
                <a:latin typeface="DFKai-SB"/>
                <a:cs typeface="DFKai-SB"/>
              </a:rPr>
              <a:t>？</a:t>
            </a:r>
            <a:r>
              <a:rPr sz="1200" spc="70" dirty="0">
                <a:latin typeface="DFKai-SB"/>
                <a:cs typeface="DFKai-SB"/>
              </a:rPr>
              <a:t>剛</a:t>
            </a:r>
            <a:r>
              <a:rPr sz="1200" spc="45" dirty="0">
                <a:latin typeface="DFKai-SB"/>
                <a:cs typeface="DFKai-SB"/>
              </a:rPr>
              <a:t>開</a:t>
            </a:r>
            <a:r>
              <a:rPr sz="1200" spc="70" dirty="0">
                <a:latin typeface="DFKai-SB"/>
                <a:cs typeface="DFKai-SB"/>
              </a:rPr>
              <a:t>始</a:t>
            </a:r>
            <a:r>
              <a:rPr sz="1200" spc="45" dirty="0">
                <a:latin typeface="DFKai-SB"/>
                <a:cs typeface="DFKai-SB"/>
              </a:rPr>
              <a:t>圖</a:t>
            </a:r>
            <a:r>
              <a:rPr sz="1200" spc="70" dirty="0">
                <a:latin typeface="DFKai-SB"/>
                <a:cs typeface="DFKai-SB"/>
              </a:rPr>
              <a:t>的時</a:t>
            </a:r>
            <a:r>
              <a:rPr sz="1200" spc="45" dirty="0">
                <a:latin typeface="DFKai-SB"/>
                <a:cs typeface="DFKai-SB"/>
              </a:rPr>
              <a:t>候</a:t>
            </a:r>
            <a:r>
              <a:rPr sz="1200" spc="70" dirty="0">
                <a:latin typeface="DFKai-SB"/>
                <a:cs typeface="DFKai-SB"/>
              </a:rPr>
              <a:t>覺</a:t>
            </a:r>
            <a:r>
              <a:rPr sz="1200" spc="45" dirty="0">
                <a:latin typeface="DFKai-SB"/>
                <a:cs typeface="DFKai-SB"/>
              </a:rPr>
              <a:t>得</a:t>
            </a:r>
            <a:r>
              <a:rPr sz="1200" spc="70" dirty="0">
                <a:latin typeface="DFKai-SB"/>
                <a:cs typeface="DFKai-SB"/>
              </a:rPr>
              <a:t>很無</a:t>
            </a:r>
            <a:r>
              <a:rPr sz="1200" spc="45" dirty="0">
                <a:latin typeface="DFKai-SB"/>
                <a:cs typeface="DFKai-SB"/>
              </a:rPr>
              <a:t>趣，</a:t>
            </a:r>
            <a:r>
              <a:rPr sz="1200" spc="70" dirty="0">
                <a:latin typeface="DFKai-SB"/>
                <a:cs typeface="DFKai-SB"/>
              </a:rPr>
              <a:t>為什</a:t>
            </a:r>
            <a:r>
              <a:rPr sz="1200" spc="45" dirty="0">
                <a:latin typeface="DFKai-SB"/>
                <a:cs typeface="DFKai-SB"/>
              </a:rPr>
              <a:t>麼</a:t>
            </a:r>
            <a:r>
              <a:rPr sz="1200" spc="70" dirty="0">
                <a:latin typeface="DFKai-SB"/>
                <a:cs typeface="DFKai-SB"/>
              </a:rPr>
              <a:t>要亂</a:t>
            </a:r>
            <a:r>
              <a:rPr sz="1200" spc="45" dirty="0">
                <a:latin typeface="DFKai-SB"/>
                <a:cs typeface="DFKai-SB"/>
              </a:rPr>
              <a:t>塗</a:t>
            </a:r>
            <a:r>
              <a:rPr sz="1200" spc="70" dirty="0">
                <a:latin typeface="DFKai-SB"/>
                <a:cs typeface="DFKai-SB"/>
              </a:rPr>
              <a:t>鴉</a:t>
            </a:r>
            <a:r>
              <a:rPr sz="1200" spc="45" dirty="0">
                <a:latin typeface="DFKai-SB"/>
                <a:cs typeface="DFKai-SB"/>
              </a:rPr>
              <a:t>，</a:t>
            </a:r>
            <a:r>
              <a:rPr sz="1200" spc="70" dirty="0" smtClean="0">
                <a:latin typeface="DFKai-SB"/>
                <a:cs typeface="DFKai-SB"/>
              </a:rPr>
              <a:t>不</a:t>
            </a:r>
            <a:r>
              <a:rPr sz="1200" spc="45" dirty="0" smtClean="0">
                <a:latin typeface="DFKai-SB"/>
                <a:cs typeface="DFKai-SB"/>
              </a:rPr>
              <a:t>知</a:t>
            </a:r>
            <a:r>
              <a:rPr sz="1200" spc="70" dirty="0" smtClean="0">
                <a:latin typeface="DFKai-SB"/>
                <a:cs typeface="DFKai-SB"/>
              </a:rPr>
              <a:t>道要幹</a:t>
            </a:r>
            <a:r>
              <a:rPr sz="1200" spc="15" dirty="0" smtClean="0">
                <a:latin typeface="DFKai-SB"/>
                <a:cs typeface="DFKai-SB"/>
              </a:rPr>
              <a:t>嘛</a:t>
            </a:r>
            <a:r>
              <a:rPr sz="1200" spc="15" dirty="0">
                <a:latin typeface="DFKai-SB"/>
                <a:cs typeface="DFKai-SB"/>
              </a:rPr>
              <a:t>，但越畫越有趣，在解釋的時候，本來以為自己會想不到要講甚麼，</a:t>
            </a:r>
            <a:r>
              <a:rPr sz="1200" spc="15" dirty="0" smtClean="0">
                <a:latin typeface="DFKai-SB"/>
                <a:cs typeface="DFKai-SB"/>
              </a:rPr>
              <a:t>但是</a:t>
            </a:r>
            <a:r>
              <a:rPr sz="1200" dirty="0" smtClean="0">
                <a:latin typeface="DFKai-SB"/>
                <a:cs typeface="DFKai-SB"/>
              </a:rPr>
              <a:t>看了一會之後</a:t>
            </a:r>
            <a:r>
              <a:rPr sz="1200" dirty="0">
                <a:latin typeface="DFKai-SB"/>
                <a:cs typeface="DFKai-SB"/>
              </a:rPr>
              <a:t>，感想卻不斷的湧現，我覺得還滿訝異的。</a:t>
            </a:r>
          </a:p>
        </p:txBody>
      </p:sp>
      <p:sp>
        <p:nvSpPr>
          <p:cNvPr id="3" name="object 3"/>
          <p:cNvSpPr/>
          <p:nvPr/>
        </p:nvSpPr>
        <p:spPr>
          <a:xfrm>
            <a:off x="1143000" y="4175759"/>
            <a:ext cx="2593975" cy="193547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6364223"/>
            <a:ext cx="5307965" cy="2979918"/>
          </a:xfrm>
          <a:prstGeom prst="rect">
            <a:avLst/>
          </a:prstGeom>
        </p:spPr>
        <p:txBody>
          <a:bodyPr vert="horz" wrap="square" lIns="0" tIns="0" rIns="0" bIns="0" rtlCol="0">
            <a:spAutoFit/>
          </a:bodyPr>
          <a:lstStyle/>
          <a:p>
            <a:pPr marL="192405" marR="5080" indent="-180340">
              <a:lnSpc>
                <a:spcPct val="125000"/>
              </a:lnSpc>
            </a:pPr>
            <a:r>
              <a:rPr sz="1200" b="1" spc="-5" dirty="0">
                <a:latin typeface="DFKai-SB"/>
                <a:cs typeface="DFKai-SB"/>
              </a:rPr>
              <a:t>2.</a:t>
            </a:r>
            <a:r>
              <a:rPr sz="1200" b="1" spc="-5" dirty="0" smtClean="0">
                <a:latin typeface="DFKai-SB"/>
                <a:cs typeface="DFKai-SB"/>
              </a:rPr>
              <a:t>整合性創作  </a:t>
            </a:r>
            <a:r>
              <a:rPr sz="1200" spc="10" dirty="0" smtClean="0">
                <a:latin typeface="DFKai-SB"/>
                <a:cs typeface="DFKai-SB"/>
              </a:rPr>
              <a:t>我把我的便利貼變成電腦遊戲的面板</a:t>
            </a:r>
            <a:r>
              <a:rPr sz="1200" spc="10" dirty="0">
                <a:latin typeface="DFKai-SB"/>
                <a:cs typeface="DFKai-SB"/>
              </a:rPr>
              <a:t>，</a:t>
            </a:r>
            <a:r>
              <a:rPr sz="1200" spc="10" dirty="0" smtClean="0">
                <a:latin typeface="DFKai-SB"/>
                <a:cs typeface="DFKai-SB"/>
              </a:rPr>
              <a:t>可以用這個面板來控制小袋鼠來打擊我不擅長及討厭的工作內容</a:t>
            </a:r>
            <a:r>
              <a:rPr sz="1200" spc="10" dirty="0">
                <a:latin typeface="DFKai-SB"/>
                <a:cs typeface="DFKai-SB"/>
              </a:rPr>
              <a:t>，我的理想職業是電腦程式設計師，</a:t>
            </a:r>
            <a:r>
              <a:rPr sz="1200" spc="10" dirty="0" smtClean="0">
                <a:latin typeface="DFKai-SB"/>
                <a:cs typeface="DFKai-SB"/>
              </a:rPr>
              <a:t>工作內容需要分配</a:t>
            </a:r>
            <a:r>
              <a:rPr sz="1200" spc="10" dirty="0">
                <a:latin typeface="DFKai-SB"/>
                <a:cs typeface="DFKai-SB"/>
              </a:rPr>
              <a:t>、協調和審視工作及活動人員，</a:t>
            </a:r>
            <a:r>
              <a:rPr sz="1200" spc="10" dirty="0" smtClean="0">
                <a:latin typeface="DFKai-SB"/>
                <a:cs typeface="DFKai-SB"/>
              </a:rPr>
              <a:t>但是我既不擅長也不喜歡這個工作內容</a:t>
            </a:r>
            <a:r>
              <a:rPr sz="1200" spc="10" dirty="0">
                <a:latin typeface="DFKai-SB"/>
                <a:cs typeface="DFKai-SB"/>
              </a:rPr>
              <a:t>，希望可以藉由小袋鼠把它給擊敗。</a:t>
            </a:r>
            <a:r>
              <a:rPr sz="1200" spc="10" dirty="0" smtClean="0">
                <a:latin typeface="DFKai-SB"/>
                <a:cs typeface="DFKai-SB"/>
              </a:rPr>
              <a:t>我運用電腦把我喜歡的一些便利貼挑了放進去</a:t>
            </a:r>
            <a:r>
              <a:rPr sz="1200" spc="10" dirty="0">
                <a:latin typeface="DFKai-SB"/>
                <a:cs typeface="DFKai-SB"/>
              </a:rPr>
              <a:t>，並且操作電腦遊戲，操作電腦象徵我喜歡的工作內容－</a:t>
            </a:r>
            <a:r>
              <a:rPr sz="1200" spc="10" dirty="0" smtClean="0">
                <a:latin typeface="DFKai-SB"/>
                <a:cs typeface="DFKai-SB"/>
              </a:rPr>
              <a:t>試行程式和軟體運作</a:t>
            </a:r>
            <a:r>
              <a:rPr sz="1200" spc="10" dirty="0">
                <a:latin typeface="DFKai-SB"/>
                <a:cs typeface="DFKai-SB"/>
              </a:rPr>
              <a:t>，以確保會產生預期的資訊和正確的指示。</a:t>
            </a:r>
            <a:r>
              <a:rPr sz="1200" spc="10" dirty="0" smtClean="0">
                <a:latin typeface="DFKai-SB"/>
                <a:cs typeface="DFKai-SB"/>
              </a:rPr>
              <a:t>在小袋鼠旁邊我加了一些小花</a:t>
            </a:r>
            <a:r>
              <a:rPr sz="1200" spc="10" dirty="0">
                <a:latin typeface="DFKai-SB"/>
                <a:cs typeface="DFKai-SB"/>
              </a:rPr>
              <a:t>，因為我喜歡動植物，除了袋鼠可以代表動物之外，</a:t>
            </a:r>
            <a:r>
              <a:rPr sz="1200" spc="10" dirty="0" smtClean="0">
                <a:latin typeface="DFKai-SB"/>
                <a:cs typeface="DFKai-SB"/>
              </a:rPr>
              <a:t>畫了小花代表植物</a:t>
            </a:r>
            <a:r>
              <a:rPr sz="1200" spc="10" dirty="0">
                <a:latin typeface="DFKai-SB"/>
                <a:cs typeface="DFKai-SB"/>
              </a:rPr>
              <a:t>，並且畫了我自己在操作電腦，並戴著耳機在聽音樂。</a:t>
            </a:r>
            <a:r>
              <a:rPr sz="1200" spc="10" dirty="0" smtClean="0">
                <a:latin typeface="DFKai-SB"/>
                <a:cs typeface="DFKai-SB"/>
              </a:rPr>
              <a:t>除了喜歡動植物之外</a:t>
            </a:r>
            <a:r>
              <a:rPr sz="1200" spc="10" dirty="0">
                <a:latin typeface="DFKai-SB"/>
                <a:cs typeface="DFKai-SB"/>
              </a:rPr>
              <a:t>，我在面板上的技能還放了程式語言和組裝電腦，</a:t>
            </a:r>
            <a:r>
              <a:rPr sz="1200" spc="10" dirty="0" smtClean="0">
                <a:latin typeface="DFKai-SB"/>
                <a:cs typeface="DFKai-SB"/>
              </a:rPr>
              <a:t>這對於我成為電腦程式設計師是很必要的事情</a:t>
            </a:r>
            <a:r>
              <a:rPr sz="1200" spc="10" dirty="0">
                <a:latin typeface="DFKai-SB"/>
                <a:cs typeface="DFKai-SB"/>
              </a:rPr>
              <a:t>，還放了效率和準確，</a:t>
            </a:r>
            <a:r>
              <a:rPr sz="1200" spc="10" dirty="0" smtClean="0">
                <a:latin typeface="DFKai-SB"/>
                <a:cs typeface="DFKai-SB"/>
              </a:rPr>
              <a:t>是希望我可以有效率地完成我的工作</a:t>
            </a:r>
            <a:r>
              <a:rPr sz="1200" spc="10" dirty="0">
                <a:latin typeface="DFKai-SB"/>
                <a:cs typeface="DFKai-SB"/>
              </a:rPr>
              <a:t>，理解他人我覺得是我很重要的特質，</a:t>
            </a:r>
            <a:r>
              <a:rPr sz="1200" spc="10" dirty="0" smtClean="0">
                <a:latin typeface="DFKai-SB"/>
                <a:cs typeface="DFKai-SB"/>
              </a:rPr>
              <a:t>規劃工作流程算是我的興趣和技能吧</a:t>
            </a:r>
            <a:r>
              <a:rPr sz="1200" spc="10" dirty="0">
                <a:latin typeface="DFKai-SB"/>
                <a:cs typeface="DFKai-SB"/>
              </a:rPr>
              <a:t>，我希望我未來的生涯可以像我的圖一樣，</a:t>
            </a:r>
            <a:r>
              <a:rPr sz="1200" spc="10" dirty="0" smtClean="0">
                <a:latin typeface="DFKai-SB"/>
                <a:cs typeface="DFKai-SB"/>
              </a:rPr>
              <a:t>做著我喜歡的事同時也</a:t>
            </a:r>
            <a:r>
              <a:rPr sz="1200" dirty="0" smtClean="0">
                <a:latin typeface="DFKai-SB"/>
                <a:cs typeface="DFKai-SB"/>
              </a:rPr>
              <a:t>不需要放棄我喜歡的生活</a:t>
            </a:r>
            <a:r>
              <a:rPr sz="1200" dirty="0">
                <a:latin typeface="DFKai-SB"/>
                <a:cs typeface="DFKai-SB"/>
              </a:rPr>
              <a:t>，就像主題一樣充滿滿滿的愛。</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106423"/>
            <a:ext cx="5301615" cy="469900"/>
          </a:xfrm>
          <a:prstGeom prst="rect">
            <a:avLst/>
          </a:prstGeom>
        </p:spPr>
        <p:txBody>
          <a:bodyPr vert="horz" wrap="square" lIns="0" tIns="0" rIns="0" bIns="0" rtlCol="0">
            <a:spAutoFit/>
          </a:bodyPr>
          <a:lstStyle/>
          <a:p>
            <a:pPr marL="12700" marR="5080">
              <a:lnSpc>
                <a:spcPct val="125000"/>
              </a:lnSpc>
            </a:pPr>
            <a:r>
              <a:rPr sz="1200" dirty="0">
                <a:latin typeface="DFKai-SB"/>
                <a:cs typeface="DFKai-SB"/>
              </a:rPr>
              <a:t>回</a:t>
            </a:r>
            <a:r>
              <a:rPr sz="1200" spc="-75" dirty="0">
                <a:latin typeface="DFKai-SB"/>
                <a:cs typeface="DFKai-SB"/>
              </a:rPr>
              <a:t>饋：</a:t>
            </a:r>
            <a:r>
              <a:rPr sz="1200" dirty="0">
                <a:latin typeface="DFKai-SB"/>
                <a:cs typeface="DFKai-SB"/>
              </a:rPr>
              <a:t>我覺得這樣的生活很</a:t>
            </a:r>
            <a:r>
              <a:rPr sz="1200" spc="-75" dirty="0">
                <a:latin typeface="DFKai-SB"/>
                <a:cs typeface="DFKai-SB"/>
              </a:rPr>
              <a:t>棒，</a:t>
            </a:r>
            <a:r>
              <a:rPr sz="1200" dirty="0">
                <a:latin typeface="DFKai-SB"/>
                <a:cs typeface="DFKai-SB"/>
              </a:rPr>
              <a:t>不僅可以做</a:t>
            </a:r>
            <a:r>
              <a:rPr sz="1200" spc="-25" dirty="0">
                <a:latin typeface="DFKai-SB"/>
                <a:cs typeface="DFKai-SB"/>
              </a:rPr>
              <a:t>自</a:t>
            </a:r>
            <a:r>
              <a:rPr sz="1200" dirty="0">
                <a:latin typeface="DFKai-SB"/>
                <a:cs typeface="DFKai-SB"/>
              </a:rPr>
              <a:t>己喜歡的</a:t>
            </a:r>
            <a:r>
              <a:rPr sz="1200" spc="-75" dirty="0">
                <a:latin typeface="DFKai-SB"/>
                <a:cs typeface="DFKai-SB"/>
              </a:rPr>
              <a:t>事，</a:t>
            </a:r>
            <a:r>
              <a:rPr sz="1200" dirty="0">
                <a:latin typeface="DFKai-SB"/>
                <a:cs typeface="DFKai-SB"/>
              </a:rPr>
              <a:t>還可以一邊從事理想  的職業，希望你未來可以像這張圖一樣，並且如主題一樣，充滿滿滿的愛！</a:t>
            </a:r>
            <a:endParaRPr sz="1200">
              <a:latin typeface="DFKai-SB"/>
              <a:cs typeface="DFKai-SB"/>
            </a:endParaRPr>
          </a:p>
        </p:txBody>
      </p:sp>
      <p:sp>
        <p:nvSpPr>
          <p:cNvPr id="3" name="object 3"/>
          <p:cNvSpPr/>
          <p:nvPr/>
        </p:nvSpPr>
        <p:spPr>
          <a:xfrm>
            <a:off x="1143000" y="1871357"/>
            <a:ext cx="5050790" cy="380109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30300" y="5952743"/>
            <a:ext cx="5207000" cy="424180"/>
          </a:xfrm>
          <a:prstGeom prst="rect">
            <a:avLst/>
          </a:prstGeom>
        </p:spPr>
        <p:txBody>
          <a:bodyPr vert="horz" wrap="square" lIns="0" tIns="0" rIns="0" bIns="0" rtlCol="0">
            <a:spAutoFit/>
          </a:bodyPr>
          <a:lstStyle/>
          <a:p>
            <a:pPr marL="12700">
              <a:lnSpc>
                <a:spcPct val="100000"/>
              </a:lnSpc>
            </a:pPr>
            <a:r>
              <a:rPr sz="1200" b="1" spc="-5" dirty="0">
                <a:latin typeface="DFKai-SB"/>
                <a:cs typeface="DFKai-SB"/>
              </a:rPr>
              <a:t>3.宣告願景</a:t>
            </a:r>
            <a:endParaRPr sz="1200">
              <a:latin typeface="DFKai-SB"/>
              <a:cs typeface="DFKai-SB"/>
            </a:endParaRPr>
          </a:p>
          <a:p>
            <a:pPr marL="317500">
              <a:lnSpc>
                <a:spcPct val="100000"/>
              </a:lnSpc>
              <a:spcBef>
                <a:spcPts val="360"/>
              </a:spcBef>
            </a:pPr>
            <a:r>
              <a:rPr sz="1200" dirty="0">
                <a:latin typeface="DFKai-SB"/>
                <a:cs typeface="DFKai-SB"/>
              </a:rPr>
              <a:t>奇奇的宣告：我想成為電腦程式設計師！在工作的同時保有自己的興趣！</a:t>
            </a:r>
            <a:endParaRPr sz="1200">
              <a:latin typeface="DFKai-SB"/>
              <a:cs typeface="DFKai-S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07302"/>
            <a:ext cx="5301615" cy="8215967"/>
          </a:xfrm>
          <a:prstGeom prst="rect">
            <a:avLst/>
          </a:prstGeom>
        </p:spPr>
        <p:txBody>
          <a:bodyPr vert="horz" wrap="square" lIns="0" tIns="0" rIns="0" bIns="0" rtlCol="0">
            <a:spAutoFit/>
          </a:bodyPr>
          <a:lstStyle/>
          <a:p>
            <a:pPr marL="311150" marR="99060" indent="-299085">
              <a:lnSpc>
                <a:spcPct val="139200"/>
              </a:lnSpc>
            </a:pPr>
            <a:r>
              <a:rPr sz="1200" spc="-5" dirty="0">
                <a:latin typeface="DFKai-SB"/>
                <a:cs typeface="DFKai-SB"/>
              </a:rPr>
              <a:t>(六)</a:t>
            </a:r>
            <a:r>
              <a:rPr sz="1200" b="1" spc="-5" dirty="0">
                <a:latin typeface="DFKai-SB"/>
                <a:cs typeface="DFKai-SB"/>
              </a:rPr>
              <a:t>乙</a:t>
            </a:r>
            <a:r>
              <a:rPr sz="1200" b="1" spc="-275" dirty="0">
                <a:latin typeface="DFKai-SB"/>
                <a:cs typeface="DFKai-SB"/>
              </a:rPr>
              <a:t> </a:t>
            </a:r>
            <a:r>
              <a:rPr sz="1200" b="1" spc="-5" dirty="0">
                <a:latin typeface="DFKai-SB"/>
                <a:cs typeface="DFKai-SB"/>
              </a:rPr>
              <a:t>6</a:t>
            </a:r>
            <a:r>
              <a:rPr sz="1200" b="1" spc="-275" dirty="0">
                <a:latin typeface="DFKai-SB"/>
                <a:cs typeface="DFKai-SB"/>
              </a:rPr>
              <a:t> </a:t>
            </a:r>
            <a:r>
              <a:rPr sz="1200" b="1" spc="-5" dirty="0">
                <a:latin typeface="DFKai-SB"/>
                <a:cs typeface="DFKai-SB"/>
              </a:rPr>
              <a:t>統整生涯願景</a:t>
            </a:r>
            <a:r>
              <a:rPr sz="1200" spc="-5" dirty="0">
                <a:latin typeface="DFKai-SB"/>
                <a:cs typeface="DFKai-SB"/>
              </a:rPr>
              <a:t>：引導學生將客觀評量與主觀敘說所呈現的過去我、現  </a:t>
            </a:r>
            <a:r>
              <a:rPr sz="1200" dirty="0">
                <a:latin typeface="DFKai-SB"/>
                <a:cs typeface="DFKai-SB"/>
              </a:rPr>
              <a:t>在我、未來我進行統整與連結，運用繪圖創作統整個人所有喜歡、不喜  歡、擅長、不擅長的元素，形成具有主題的統整圖畫，以協助學生悅納任</a:t>
            </a:r>
          </a:p>
          <a:p>
            <a:pPr marL="311150" marR="105410">
              <a:lnSpc>
                <a:spcPct val="138300"/>
              </a:lnSpc>
              <a:spcBef>
                <a:spcPts val="25"/>
              </a:spcBef>
            </a:pPr>
            <a:r>
              <a:rPr sz="1200" dirty="0">
                <a:latin typeface="DFKai-SB"/>
                <a:cs typeface="DFKai-SB"/>
              </a:rPr>
              <a:t>何職業與生涯發展都會有自己想要與不想要的部分，鼓勵同學發揮創意，  整合正反元素於個人生涯願景，進而能夠承諾與實踐。</a:t>
            </a:r>
          </a:p>
          <a:p>
            <a:pPr>
              <a:lnSpc>
                <a:spcPct val="100000"/>
              </a:lnSpc>
            </a:pPr>
            <a:endParaRPr sz="1200" dirty="0">
              <a:latin typeface="Times New Roman"/>
              <a:cs typeface="Times New Roman"/>
            </a:endParaRPr>
          </a:p>
          <a:p>
            <a:pPr>
              <a:lnSpc>
                <a:spcPct val="100000"/>
              </a:lnSpc>
              <a:spcBef>
                <a:spcPts val="20"/>
              </a:spcBef>
            </a:pPr>
            <a:endParaRPr sz="1600" dirty="0">
              <a:latin typeface="Times New Roman"/>
              <a:cs typeface="Times New Roman"/>
            </a:endParaRPr>
          </a:p>
          <a:p>
            <a:pPr marL="12700">
              <a:lnSpc>
                <a:spcPct val="100000"/>
              </a:lnSpc>
            </a:pPr>
            <a:r>
              <a:rPr sz="1200" b="1" dirty="0">
                <a:latin typeface="DFKai-SB"/>
                <a:cs typeface="DFKai-SB"/>
              </a:rPr>
              <a:t>五、自我探索單元的組合應用</a:t>
            </a:r>
            <a:endParaRPr sz="1200" dirty="0">
              <a:latin typeface="DFKai-SB"/>
              <a:cs typeface="DFKai-SB"/>
            </a:endParaRPr>
          </a:p>
          <a:p>
            <a:pPr>
              <a:lnSpc>
                <a:spcPct val="100000"/>
              </a:lnSpc>
              <a:spcBef>
                <a:spcPts val="25"/>
              </a:spcBef>
            </a:pPr>
            <a:endParaRPr sz="1250" dirty="0">
              <a:latin typeface="Times New Roman"/>
              <a:cs typeface="Times New Roman"/>
            </a:endParaRPr>
          </a:p>
          <a:p>
            <a:pPr marL="12700">
              <a:lnSpc>
                <a:spcPct val="100000"/>
              </a:lnSpc>
            </a:pPr>
            <a:r>
              <a:rPr sz="1200" b="1" spc="-125" dirty="0">
                <a:latin typeface="DFKai-SB"/>
                <a:cs typeface="DFKai-SB"/>
              </a:rPr>
              <a:t>（一）「乙 </a:t>
            </a:r>
            <a:r>
              <a:rPr sz="1200" b="1" spc="-5" dirty="0">
                <a:latin typeface="DFKai-SB"/>
                <a:cs typeface="DFKai-SB"/>
              </a:rPr>
              <a:t>2</a:t>
            </a:r>
            <a:r>
              <a:rPr sz="1200" b="1" spc="-490" dirty="0">
                <a:latin typeface="DFKai-SB"/>
                <a:cs typeface="DFKai-SB"/>
              </a:rPr>
              <a:t> </a:t>
            </a:r>
            <a:r>
              <a:rPr sz="1200" b="1" spc="-5" dirty="0">
                <a:latin typeface="DFKai-SB"/>
                <a:cs typeface="DFKai-SB"/>
              </a:rPr>
              <a:t>發掘志趣熱情」的組合應用</a:t>
            </a:r>
            <a:endParaRPr sz="1200" dirty="0">
              <a:latin typeface="DFKai-SB"/>
              <a:cs typeface="DFKai-SB"/>
            </a:endParaRPr>
          </a:p>
          <a:p>
            <a:pPr marL="640080" marR="7620" indent="-180340">
              <a:lnSpc>
                <a:spcPct val="140000"/>
              </a:lnSpc>
              <a:spcBef>
                <a:spcPts val="885"/>
              </a:spcBef>
            </a:pPr>
            <a:r>
              <a:rPr sz="1200" spc="-15" dirty="0">
                <a:latin typeface="DFKai-SB"/>
                <a:cs typeface="DFKai-SB"/>
              </a:rPr>
              <a:t>1.放在自我探索系列中，與其他</a:t>
            </a:r>
            <a:r>
              <a:rPr sz="1200" spc="-325" dirty="0">
                <a:latin typeface="DFKai-SB"/>
                <a:cs typeface="DFKai-SB"/>
              </a:rPr>
              <a:t> </a:t>
            </a:r>
            <a:r>
              <a:rPr sz="1200" dirty="0">
                <a:latin typeface="DFKai-SB"/>
                <a:cs typeface="DFKai-SB"/>
              </a:rPr>
              <a:t>5</a:t>
            </a:r>
            <a:r>
              <a:rPr sz="1200" spc="-325" dirty="0">
                <a:latin typeface="DFKai-SB"/>
                <a:cs typeface="DFKai-SB"/>
              </a:rPr>
              <a:t> </a:t>
            </a:r>
            <a:r>
              <a:rPr sz="1200" spc="-15" dirty="0">
                <a:latin typeface="DFKai-SB"/>
                <a:cs typeface="DFKai-SB"/>
              </a:rPr>
              <a:t>個單元相互銜接，形成完整而統整的自  </a:t>
            </a:r>
            <a:r>
              <a:rPr sz="1200" dirty="0">
                <a:latin typeface="DFKai-SB"/>
                <a:cs typeface="DFKai-SB"/>
              </a:rPr>
              <a:t>我定位與生涯願景。</a:t>
            </a:r>
          </a:p>
          <a:p>
            <a:pPr marL="640080" marR="7620" indent="-180340">
              <a:lnSpc>
                <a:spcPct val="140000"/>
              </a:lnSpc>
              <a:spcBef>
                <a:spcPts val="865"/>
              </a:spcBef>
            </a:pPr>
            <a:r>
              <a:rPr sz="1200" dirty="0">
                <a:latin typeface="DFKai-SB"/>
                <a:cs typeface="DFKai-SB"/>
              </a:rPr>
              <a:t>2.獨立形成兩三小時的工作</a:t>
            </a:r>
            <a:r>
              <a:rPr sz="1200" spc="-220" dirty="0">
                <a:latin typeface="DFKai-SB"/>
                <a:cs typeface="DFKai-SB"/>
              </a:rPr>
              <a:t>坊，</a:t>
            </a:r>
            <a:r>
              <a:rPr sz="1200" dirty="0" smtClean="0">
                <a:latin typeface="DFKai-SB"/>
                <a:cs typeface="DFKai-SB"/>
              </a:rPr>
              <a:t>開放給有興</a:t>
            </a:r>
            <a:r>
              <a:rPr sz="1200" spc="20" dirty="0" smtClean="0">
                <a:latin typeface="DFKai-SB"/>
                <a:cs typeface="DFKai-SB"/>
              </a:rPr>
              <a:t>趣</a:t>
            </a:r>
            <a:r>
              <a:rPr sz="1200" dirty="0" smtClean="0">
                <a:latin typeface="DFKai-SB"/>
                <a:cs typeface="DFKai-SB"/>
              </a:rPr>
              <a:t>的探索與發掘個人志趣熱情的學生</a:t>
            </a:r>
            <a:r>
              <a:rPr sz="1200" dirty="0">
                <a:latin typeface="DFKai-SB"/>
                <a:cs typeface="DFKai-SB"/>
              </a:rPr>
              <a:t>。</a:t>
            </a:r>
          </a:p>
          <a:p>
            <a:pPr>
              <a:lnSpc>
                <a:spcPct val="100000"/>
              </a:lnSpc>
            </a:pPr>
            <a:endParaRPr sz="1250" dirty="0">
              <a:latin typeface="Times New Roman"/>
              <a:cs typeface="Times New Roman"/>
            </a:endParaRPr>
          </a:p>
          <a:p>
            <a:pPr marL="460375">
              <a:lnSpc>
                <a:spcPct val="100000"/>
              </a:lnSpc>
            </a:pPr>
            <a:r>
              <a:rPr sz="1200" spc="-20" dirty="0">
                <a:latin typeface="DFKai-SB"/>
                <a:cs typeface="DFKai-SB"/>
              </a:rPr>
              <a:t>3.將「乙</a:t>
            </a:r>
            <a:r>
              <a:rPr sz="1200" spc="-320" dirty="0">
                <a:latin typeface="DFKai-SB"/>
                <a:cs typeface="DFKai-SB"/>
              </a:rPr>
              <a:t> </a:t>
            </a:r>
            <a:r>
              <a:rPr sz="1200" dirty="0">
                <a:latin typeface="DFKai-SB"/>
                <a:cs typeface="DFKai-SB"/>
              </a:rPr>
              <a:t>1</a:t>
            </a:r>
            <a:r>
              <a:rPr sz="1200" spc="-320" dirty="0">
                <a:latin typeface="DFKai-SB"/>
                <a:cs typeface="DFKai-SB"/>
              </a:rPr>
              <a:t> </a:t>
            </a:r>
            <a:r>
              <a:rPr sz="1200" spc="-80" dirty="0">
                <a:latin typeface="DFKai-SB"/>
                <a:cs typeface="DFKai-SB"/>
              </a:rPr>
              <a:t>敘說往日生涯」「乙</a:t>
            </a:r>
            <a:r>
              <a:rPr sz="1200" spc="-320" dirty="0">
                <a:latin typeface="DFKai-SB"/>
                <a:cs typeface="DFKai-SB"/>
              </a:rPr>
              <a:t> </a:t>
            </a:r>
            <a:r>
              <a:rPr sz="1200" dirty="0">
                <a:latin typeface="DFKai-SB"/>
                <a:cs typeface="DFKai-SB"/>
              </a:rPr>
              <a:t>2</a:t>
            </a:r>
            <a:r>
              <a:rPr sz="1200" spc="-320" dirty="0">
                <a:latin typeface="DFKai-SB"/>
                <a:cs typeface="DFKai-SB"/>
              </a:rPr>
              <a:t> </a:t>
            </a:r>
            <a:r>
              <a:rPr sz="1200" spc="-80" dirty="0">
                <a:latin typeface="DFKai-SB"/>
                <a:cs typeface="DFKai-SB"/>
              </a:rPr>
              <a:t>發掘志趣熱情」「己</a:t>
            </a:r>
            <a:r>
              <a:rPr sz="1200" spc="-320" dirty="0">
                <a:latin typeface="DFKai-SB"/>
                <a:cs typeface="DFKai-SB"/>
              </a:rPr>
              <a:t> </a:t>
            </a:r>
            <a:r>
              <a:rPr sz="1200" dirty="0">
                <a:latin typeface="DFKai-SB"/>
                <a:cs typeface="DFKai-SB"/>
              </a:rPr>
              <a:t>21</a:t>
            </a:r>
            <a:r>
              <a:rPr sz="1200" spc="-320" dirty="0">
                <a:latin typeface="DFKai-SB"/>
                <a:cs typeface="DFKai-SB"/>
              </a:rPr>
              <a:t> </a:t>
            </a:r>
            <a:r>
              <a:rPr sz="1200" spc="-90" dirty="0">
                <a:latin typeface="DFKai-SB"/>
                <a:cs typeface="DFKai-SB"/>
              </a:rPr>
              <a:t>勾畫夢計畫」「己</a:t>
            </a:r>
            <a:endParaRPr sz="1200" dirty="0">
              <a:latin typeface="DFKai-SB"/>
              <a:cs typeface="DFKai-SB"/>
            </a:endParaRPr>
          </a:p>
          <a:p>
            <a:pPr marL="640080" marR="5080" algn="just">
              <a:lnSpc>
                <a:spcPct val="139000"/>
              </a:lnSpc>
              <a:spcBef>
                <a:spcPts val="15"/>
              </a:spcBef>
            </a:pPr>
            <a:r>
              <a:rPr sz="1200" dirty="0">
                <a:latin typeface="DFKai-SB"/>
                <a:cs typeface="DFKai-SB"/>
              </a:rPr>
              <a:t>22</a:t>
            </a:r>
            <a:r>
              <a:rPr sz="1200" spc="-320" dirty="0">
                <a:latin typeface="DFKai-SB"/>
                <a:cs typeface="DFKai-SB"/>
              </a:rPr>
              <a:t> </a:t>
            </a:r>
            <a:r>
              <a:rPr sz="1200" spc="-70" dirty="0">
                <a:latin typeface="DFKai-SB"/>
                <a:cs typeface="DFKai-SB"/>
              </a:rPr>
              <a:t>盤點生涯資產」「己</a:t>
            </a:r>
            <a:r>
              <a:rPr sz="1200" spc="-320" dirty="0">
                <a:latin typeface="DFKai-SB"/>
                <a:cs typeface="DFKai-SB"/>
              </a:rPr>
              <a:t> </a:t>
            </a:r>
            <a:r>
              <a:rPr sz="1200" dirty="0">
                <a:latin typeface="DFKai-SB"/>
                <a:cs typeface="DFKai-SB"/>
              </a:rPr>
              <a:t>23</a:t>
            </a:r>
            <a:r>
              <a:rPr sz="1200" spc="-320" dirty="0">
                <a:latin typeface="DFKai-SB"/>
                <a:cs typeface="DFKai-SB"/>
              </a:rPr>
              <a:t> </a:t>
            </a:r>
            <a:r>
              <a:rPr sz="1200" spc="-70" dirty="0">
                <a:latin typeface="DFKai-SB"/>
                <a:cs typeface="DFKai-SB"/>
              </a:rPr>
              <a:t>落實實踐之道」「己</a:t>
            </a:r>
            <a:r>
              <a:rPr sz="1200" spc="-295" dirty="0">
                <a:latin typeface="DFKai-SB"/>
                <a:cs typeface="DFKai-SB"/>
              </a:rPr>
              <a:t> </a:t>
            </a:r>
            <a:r>
              <a:rPr sz="1200" dirty="0">
                <a:latin typeface="DFKai-SB"/>
                <a:cs typeface="DFKai-SB"/>
              </a:rPr>
              <a:t>24</a:t>
            </a:r>
            <a:r>
              <a:rPr sz="1200" spc="-320" dirty="0">
                <a:latin typeface="DFKai-SB"/>
                <a:cs typeface="DFKai-SB"/>
              </a:rPr>
              <a:t> </a:t>
            </a:r>
            <a:r>
              <a:rPr sz="1200" spc="-70" dirty="0">
                <a:latin typeface="DFKai-SB"/>
                <a:cs typeface="DFKai-SB"/>
              </a:rPr>
              <a:t>延伸實踐經驗」「庚</a:t>
            </a:r>
            <a:r>
              <a:rPr sz="1200" spc="-320" dirty="0">
                <a:latin typeface="DFKai-SB"/>
                <a:cs typeface="DFKai-SB"/>
              </a:rPr>
              <a:t> </a:t>
            </a:r>
            <a:r>
              <a:rPr sz="1200" dirty="0">
                <a:latin typeface="DFKai-SB"/>
                <a:cs typeface="DFKai-SB"/>
              </a:rPr>
              <a:t>1  </a:t>
            </a:r>
            <a:r>
              <a:rPr sz="1200" spc="15" dirty="0">
                <a:latin typeface="DFKai-SB"/>
                <a:cs typeface="DFKai-SB"/>
              </a:rPr>
              <a:t>展開未來行動」組合成實踐夢想系列，可以搭配課間分享支持機制而  </a:t>
            </a:r>
            <a:r>
              <a:rPr sz="1200" dirty="0">
                <a:latin typeface="DFKai-SB"/>
                <a:cs typeface="DFKai-SB"/>
              </a:rPr>
              <a:t>形成隔週兩小時的 1</a:t>
            </a:r>
            <a:r>
              <a:rPr sz="1200" spc="-130" dirty="0">
                <a:latin typeface="DFKai-SB"/>
                <a:cs typeface="DFKai-SB"/>
              </a:rPr>
              <a:t> </a:t>
            </a:r>
            <a:r>
              <a:rPr sz="1200" dirty="0">
                <a:latin typeface="DFKai-SB"/>
                <a:cs typeface="DFKai-SB"/>
              </a:rPr>
              <a:t>學分學期課程，或者由諮商心理師或導師召募有  </a:t>
            </a:r>
            <a:r>
              <a:rPr sz="1200" spc="15" dirty="0">
                <a:latin typeface="DFKai-SB"/>
                <a:cs typeface="DFKai-SB"/>
              </a:rPr>
              <a:t>興趣的學生搭配單元間分享支持機制而形成一整個學期的工作坊，學  </a:t>
            </a:r>
            <a:r>
              <a:rPr sz="1200" dirty="0">
                <a:latin typeface="DFKai-SB"/>
                <a:cs typeface="DFKai-SB"/>
              </a:rPr>
              <a:t>期初安排單或雙日「乙</a:t>
            </a:r>
            <a:r>
              <a:rPr sz="1200" spc="-340" dirty="0">
                <a:latin typeface="DFKai-SB"/>
                <a:cs typeface="DFKai-SB"/>
              </a:rPr>
              <a:t> </a:t>
            </a:r>
            <a:r>
              <a:rPr sz="1200" dirty="0">
                <a:latin typeface="DFKai-SB"/>
                <a:cs typeface="DFKai-SB"/>
              </a:rPr>
              <a:t>1+乙</a:t>
            </a:r>
            <a:r>
              <a:rPr sz="1200" spc="-340" dirty="0">
                <a:latin typeface="DFKai-SB"/>
                <a:cs typeface="DFKai-SB"/>
              </a:rPr>
              <a:t> </a:t>
            </a:r>
            <a:r>
              <a:rPr sz="1200" dirty="0">
                <a:latin typeface="DFKai-SB"/>
                <a:cs typeface="DFKai-SB"/>
              </a:rPr>
              <a:t>2+己</a:t>
            </a:r>
            <a:r>
              <a:rPr sz="1200" spc="-340" dirty="0">
                <a:latin typeface="DFKai-SB"/>
                <a:cs typeface="DFKai-SB"/>
              </a:rPr>
              <a:t> </a:t>
            </a:r>
            <a:r>
              <a:rPr sz="1200" spc="5" dirty="0">
                <a:latin typeface="DFKai-SB"/>
                <a:cs typeface="DFKai-SB"/>
              </a:rPr>
              <a:t>21+己</a:t>
            </a:r>
            <a:r>
              <a:rPr sz="1200" spc="-340" dirty="0">
                <a:latin typeface="DFKai-SB"/>
                <a:cs typeface="DFKai-SB"/>
              </a:rPr>
              <a:t> </a:t>
            </a:r>
            <a:r>
              <a:rPr sz="1200" dirty="0">
                <a:latin typeface="DFKai-SB"/>
                <a:cs typeface="DFKai-SB"/>
              </a:rPr>
              <a:t>22」工作坊，學期中進行單日  己</a:t>
            </a:r>
            <a:r>
              <a:rPr sz="1200" spc="-335" dirty="0">
                <a:latin typeface="DFKai-SB"/>
                <a:cs typeface="DFKai-SB"/>
              </a:rPr>
              <a:t> </a:t>
            </a:r>
            <a:r>
              <a:rPr sz="1200" dirty="0">
                <a:latin typeface="DFKai-SB"/>
                <a:cs typeface="DFKai-SB"/>
              </a:rPr>
              <a:t>23</a:t>
            </a:r>
            <a:r>
              <a:rPr sz="1200" spc="-335" dirty="0">
                <a:latin typeface="DFKai-SB"/>
                <a:cs typeface="DFKai-SB"/>
              </a:rPr>
              <a:t> </a:t>
            </a:r>
            <a:r>
              <a:rPr sz="1200" dirty="0">
                <a:latin typeface="DFKai-SB"/>
                <a:cs typeface="DFKai-SB"/>
              </a:rPr>
              <a:t>工作坊，期末進行「己</a:t>
            </a:r>
            <a:r>
              <a:rPr sz="1200" spc="-335" dirty="0">
                <a:latin typeface="DFKai-SB"/>
                <a:cs typeface="DFKai-SB"/>
              </a:rPr>
              <a:t> </a:t>
            </a:r>
            <a:r>
              <a:rPr sz="1200" spc="5" dirty="0">
                <a:latin typeface="DFKai-SB"/>
                <a:cs typeface="DFKai-SB"/>
              </a:rPr>
              <a:t>24+庚</a:t>
            </a:r>
            <a:r>
              <a:rPr sz="1200" spc="-335" dirty="0">
                <a:latin typeface="DFKai-SB"/>
                <a:cs typeface="DFKai-SB"/>
              </a:rPr>
              <a:t> </a:t>
            </a:r>
            <a:r>
              <a:rPr sz="1200" dirty="0">
                <a:latin typeface="DFKai-SB"/>
                <a:cs typeface="DFKai-SB"/>
              </a:rPr>
              <a:t>1」工作坊。</a:t>
            </a:r>
          </a:p>
          <a:p>
            <a:pPr>
              <a:lnSpc>
                <a:spcPct val="100000"/>
              </a:lnSpc>
            </a:pPr>
            <a:endParaRPr sz="1250" dirty="0">
              <a:latin typeface="Times New Roman"/>
              <a:cs typeface="Times New Roman"/>
            </a:endParaRPr>
          </a:p>
          <a:p>
            <a:pPr marL="12700">
              <a:lnSpc>
                <a:spcPct val="100000"/>
              </a:lnSpc>
            </a:pPr>
            <a:r>
              <a:rPr sz="1200" b="1" spc="-125" dirty="0">
                <a:latin typeface="DFKai-SB"/>
                <a:cs typeface="DFKai-SB"/>
              </a:rPr>
              <a:t>（二）「乙 </a:t>
            </a:r>
            <a:r>
              <a:rPr sz="1200" b="1" spc="-5" dirty="0">
                <a:latin typeface="DFKai-SB"/>
                <a:cs typeface="DFKai-SB"/>
              </a:rPr>
              <a:t>3</a:t>
            </a:r>
            <a:r>
              <a:rPr sz="1200" b="1" spc="-490" dirty="0">
                <a:latin typeface="DFKai-SB"/>
                <a:cs typeface="DFKai-SB"/>
              </a:rPr>
              <a:t> </a:t>
            </a:r>
            <a:r>
              <a:rPr sz="1200" b="1" spc="-5" dirty="0">
                <a:latin typeface="DFKai-SB"/>
                <a:cs typeface="DFKai-SB"/>
              </a:rPr>
              <a:t>掌握才幹資產」的組合應用</a:t>
            </a:r>
            <a:endParaRPr sz="1200" dirty="0">
              <a:latin typeface="DFKai-SB"/>
              <a:cs typeface="DFKai-SB"/>
            </a:endParaRPr>
          </a:p>
          <a:p>
            <a:pPr marL="640080" marR="7620" indent="-180340">
              <a:lnSpc>
                <a:spcPct val="140000"/>
              </a:lnSpc>
              <a:spcBef>
                <a:spcPts val="885"/>
              </a:spcBef>
            </a:pPr>
            <a:r>
              <a:rPr sz="1200" spc="-15" dirty="0">
                <a:latin typeface="DFKai-SB"/>
                <a:cs typeface="DFKai-SB"/>
              </a:rPr>
              <a:t>1.放在自我探索系列中，與其他</a:t>
            </a:r>
            <a:r>
              <a:rPr sz="1200" spc="-325" dirty="0">
                <a:latin typeface="DFKai-SB"/>
                <a:cs typeface="DFKai-SB"/>
              </a:rPr>
              <a:t> </a:t>
            </a:r>
            <a:r>
              <a:rPr sz="1200" dirty="0">
                <a:latin typeface="DFKai-SB"/>
                <a:cs typeface="DFKai-SB"/>
              </a:rPr>
              <a:t>5</a:t>
            </a:r>
            <a:r>
              <a:rPr sz="1200" spc="-325" dirty="0">
                <a:latin typeface="DFKai-SB"/>
                <a:cs typeface="DFKai-SB"/>
              </a:rPr>
              <a:t> </a:t>
            </a:r>
            <a:r>
              <a:rPr sz="1200" spc="-15" dirty="0">
                <a:latin typeface="DFKai-SB"/>
                <a:cs typeface="DFKai-SB"/>
              </a:rPr>
              <a:t>個單元相互銜接，形成完整而統整的自  </a:t>
            </a:r>
            <a:r>
              <a:rPr sz="1200" dirty="0">
                <a:latin typeface="DFKai-SB"/>
                <a:cs typeface="DFKai-SB"/>
              </a:rPr>
              <a:t>我定位與生涯願景。</a:t>
            </a:r>
          </a:p>
          <a:p>
            <a:pPr marL="640080" marR="7620" indent="-180340">
              <a:lnSpc>
                <a:spcPct val="140000"/>
              </a:lnSpc>
              <a:spcBef>
                <a:spcPts val="865"/>
              </a:spcBef>
            </a:pPr>
            <a:r>
              <a:rPr sz="1200" dirty="0">
                <a:latin typeface="DFKai-SB"/>
                <a:cs typeface="DFKai-SB"/>
              </a:rPr>
              <a:t>2.獨立形成兩三小時的工作</a:t>
            </a:r>
            <a:r>
              <a:rPr sz="1200" spc="-220" dirty="0">
                <a:latin typeface="DFKai-SB"/>
                <a:cs typeface="DFKai-SB"/>
              </a:rPr>
              <a:t>坊，</a:t>
            </a:r>
            <a:r>
              <a:rPr sz="1200" dirty="0" smtClean="0">
                <a:latin typeface="DFKai-SB"/>
                <a:cs typeface="DFKai-SB"/>
              </a:rPr>
              <a:t>開放給有興</a:t>
            </a:r>
            <a:r>
              <a:rPr sz="1200" spc="20" dirty="0" smtClean="0">
                <a:latin typeface="DFKai-SB"/>
                <a:cs typeface="DFKai-SB"/>
              </a:rPr>
              <a:t>趣</a:t>
            </a:r>
            <a:r>
              <a:rPr sz="1200" dirty="0" smtClean="0">
                <a:latin typeface="DFKai-SB"/>
                <a:cs typeface="DFKai-SB"/>
              </a:rPr>
              <a:t>的探索與建立個人才幹資產的學生</a:t>
            </a:r>
            <a:r>
              <a:rPr sz="1200" dirty="0">
                <a:latin typeface="DFKai-SB"/>
                <a:cs typeface="DFKai-SB"/>
              </a:rPr>
              <a:t>。</a:t>
            </a:r>
          </a:p>
          <a:p>
            <a:pPr>
              <a:lnSpc>
                <a:spcPct val="100000"/>
              </a:lnSpc>
            </a:pPr>
            <a:endParaRPr sz="1250" dirty="0">
              <a:latin typeface="Times New Roman"/>
              <a:cs typeface="Times New Roman"/>
            </a:endParaRPr>
          </a:p>
          <a:p>
            <a:pPr marL="460375">
              <a:lnSpc>
                <a:spcPct val="100000"/>
              </a:lnSpc>
            </a:pPr>
            <a:r>
              <a:rPr sz="1200" dirty="0">
                <a:latin typeface="DFKai-SB"/>
                <a:cs typeface="DFKai-SB"/>
              </a:rPr>
              <a:t>3.將「乙</a:t>
            </a:r>
            <a:r>
              <a:rPr sz="1200" spc="-245" dirty="0">
                <a:latin typeface="DFKai-SB"/>
                <a:cs typeface="DFKai-SB"/>
              </a:rPr>
              <a:t> </a:t>
            </a:r>
            <a:r>
              <a:rPr sz="1200" dirty="0">
                <a:latin typeface="DFKai-SB"/>
                <a:cs typeface="DFKai-SB"/>
              </a:rPr>
              <a:t>3</a:t>
            </a:r>
            <a:r>
              <a:rPr sz="1200" spc="-245" dirty="0">
                <a:latin typeface="DFKai-SB"/>
                <a:cs typeface="DFKai-SB"/>
              </a:rPr>
              <a:t> </a:t>
            </a:r>
            <a:r>
              <a:rPr sz="1200" spc="-70" dirty="0">
                <a:latin typeface="DFKai-SB"/>
                <a:cs typeface="DFKai-SB"/>
              </a:rPr>
              <a:t>掌握才幹資產」「乙</a:t>
            </a:r>
            <a:r>
              <a:rPr sz="1200" spc="-229" dirty="0">
                <a:latin typeface="DFKai-SB"/>
                <a:cs typeface="DFKai-SB"/>
              </a:rPr>
              <a:t> </a:t>
            </a:r>
            <a:r>
              <a:rPr sz="1200" dirty="0">
                <a:latin typeface="DFKai-SB"/>
                <a:cs typeface="DFKai-SB"/>
              </a:rPr>
              <a:t>5</a:t>
            </a:r>
            <a:r>
              <a:rPr sz="1200" spc="-245" dirty="0">
                <a:latin typeface="DFKai-SB"/>
                <a:cs typeface="DFKai-SB"/>
              </a:rPr>
              <a:t> </a:t>
            </a:r>
            <a:r>
              <a:rPr sz="1200" spc="-65" dirty="0">
                <a:latin typeface="DFKai-SB"/>
                <a:cs typeface="DFKai-SB"/>
              </a:rPr>
              <a:t>檢視今日學習」「丁</a:t>
            </a:r>
            <a:r>
              <a:rPr sz="1200" spc="-245" dirty="0">
                <a:latin typeface="DFKai-SB"/>
                <a:cs typeface="DFKai-SB"/>
              </a:rPr>
              <a:t> </a:t>
            </a:r>
            <a:r>
              <a:rPr sz="1200" dirty="0">
                <a:latin typeface="DFKai-SB"/>
                <a:cs typeface="DFKai-SB"/>
              </a:rPr>
              <a:t>1</a:t>
            </a:r>
            <a:r>
              <a:rPr sz="1200" spc="-245" dirty="0">
                <a:latin typeface="DFKai-SB"/>
                <a:cs typeface="DFKai-SB"/>
              </a:rPr>
              <a:t> </a:t>
            </a:r>
            <a:r>
              <a:rPr sz="1200" spc="-90" dirty="0">
                <a:latin typeface="DFKai-SB"/>
                <a:cs typeface="DFKai-SB"/>
              </a:rPr>
              <a:t>多元經驗」「丁</a:t>
            </a:r>
            <a:r>
              <a:rPr sz="1200" spc="-245" dirty="0">
                <a:latin typeface="DFKai-SB"/>
                <a:cs typeface="DFKai-SB"/>
              </a:rPr>
              <a:t> </a:t>
            </a:r>
            <a:r>
              <a:rPr sz="1200" dirty="0">
                <a:latin typeface="DFKai-SB"/>
                <a:cs typeface="DFKai-SB"/>
              </a:rPr>
              <a:t>2</a:t>
            </a:r>
          </a:p>
          <a:p>
            <a:pPr marL="640080" marR="5080" algn="just">
              <a:lnSpc>
                <a:spcPct val="139200"/>
              </a:lnSpc>
              <a:spcBef>
                <a:spcPts val="10"/>
              </a:spcBef>
            </a:pPr>
            <a:r>
              <a:rPr sz="1200" spc="-60" dirty="0">
                <a:latin typeface="DFKai-SB"/>
                <a:cs typeface="DFKai-SB"/>
              </a:rPr>
              <a:t>看見變化的樣子」「丁</a:t>
            </a:r>
            <a:r>
              <a:rPr sz="1200" spc="-355" dirty="0">
                <a:latin typeface="DFKai-SB"/>
                <a:cs typeface="DFKai-SB"/>
              </a:rPr>
              <a:t> </a:t>
            </a:r>
            <a:r>
              <a:rPr sz="1200" dirty="0">
                <a:latin typeface="DFKai-SB"/>
                <a:cs typeface="DFKai-SB"/>
              </a:rPr>
              <a:t>3</a:t>
            </a:r>
            <a:r>
              <a:rPr sz="1200" spc="-355" dirty="0">
                <a:latin typeface="DFKai-SB"/>
                <a:cs typeface="DFKai-SB"/>
              </a:rPr>
              <a:t> </a:t>
            </a:r>
            <a:r>
              <a:rPr sz="1200" dirty="0">
                <a:latin typeface="DFKai-SB"/>
                <a:cs typeface="DFKai-SB"/>
              </a:rPr>
              <a:t>學用關係與學習策略」組合成學涯發展系列，  </a:t>
            </a:r>
            <a:r>
              <a:rPr sz="1200" spc="15" dirty="0">
                <a:latin typeface="DFKai-SB"/>
                <a:cs typeface="DFKai-SB"/>
              </a:rPr>
              <a:t>搭配系課程地圖的介紹，用以協助低年級學生做修課規劃，或協助高  </a:t>
            </a:r>
            <a:r>
              <a:rPr sz="1200" dirty="0">
                <a:latin typeface="DFKai-SB"/>
                <a:cs typeface="DFKai-SB"/>
              </a:rPr>
              <a:t>年級學生做未來升學或就業所需才幹資產之檢核與優勢規劃。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1078991"/>
            <a:ext cx="5307965" cy="6584315"/>
          </a:xfrm>
          <a:prstGeom prst="rect">
            <a:avLst/>
          </a:prstGeom>
        </p:spPr>
        <p:txBody>
          <a:bodyPr vert="horz" wrap="square" lIns="0" tIns="0" rIns="0" bIns="0" rtlCol="0">
            <a:spAutoFit/>
          </a:bodyPr>
          <a:lstStyle/>
          <a:p>
            <a:pPr marL="12700">
              <a:lnSpc>
                <a:spcPct val="100000"/>
              </a:lnSpc>
            </a:pPr>
            <a:r>
              <a:rPr sz="1200" b="1" spc="-125" dirty="0">
                <a:latin typeface="DFKai-SB"/>
                <a:cs typeface="DFKai-SB"/>
              </a:rPr>
              <a:t>（三）「乙 </a:t>
            </a:r>
            <a:r>
              <a:rPr sz="1200" b="1" spc="-5" dirty="0">
                <a:latin typeface="DFKai-SB"/>
                <a:cs typeface="DFKai-SB"/>
              </a:rPr>
              <a:t>4</a:t>
            </a:r>
            <a:r>
              <a:rPr sz="1200" b="1" spc="-490" dirty="0">
                <a:latin typeface="DFKai-SB"/>
                <a:cs typeface="DFKai-SB"/>
              </a:rPr>
              <a:t> </a:t>
            </a:r>
            <a:r>
              <a:rPr sz="1200" b="1" spc="-5" dirty="0">
                <a:latin typeface="DFKai-SB"/>
                <a:cs typeface="DFKai-SB"/>
              </a:rPr>
              <a:t>開創未來工作」的組合應用</a:t>
            </a:r>
            <a:endParaRPr sz="1200" dirty="0">
              <a:latin typeface="DFKai-SB"/>
              <a:cs typeface="DFKai-SB"/>
            </a:endParaRPr>
          </a:p>
          <a:p>
            <a:pPr marL="640080" marR="10795" indent="-180340" algn="just">
              <a:lnSpc>
                <a:spcPct val="139200"/>
              </a:lnSpc>
              <a:spcBef>
                <a:spcPts val="900"/>
              </a:spcBef>
            </a:pPr>
            <a:r>
              <a:rPr sz="1200" spc="-15" dirty="0">
                <a:latin typeface="DFKai-SB"/>
                <a:cs typeface="DFKai-SB"/>
              </a:rPr>
              <a:t>1.不論探索系所或職業，都需要鼓勵與訓練學生靈活創造可以發揮的生涯  </a:t>
            </a:r>
            <a:r>
              <a:rPr sz="1200" spc="15" dirty="0">
                <a:latin typeface="DFKai-SB"/>
                <a:cs typeface="DFKai-SB"/>
              </a:rPr>
              <a:t>舞台，目前在校可以善用獨特系所修課規劃與課外學習，或者正式修  </a:t>
            </a:r>
            <a:r>
              <a:rPr sz="1200" dirty="0">
                <a:latin typeface="DFKai-SB"/>
                <a:cs typeface="DFKai-SB"/>
              </a:rPr>
              <a:t>習輔系、學程、雙主修等，未來在職場可以開創個人獨特職業舞台。</a:t>
            </a:r>
          </a:p>
          <a:p>
            <a:pPr marL="640080" marR="10795" indent="-180340" algn="just">
              <a:lnSpc>
                <a:spcPct val="139400"/>
              </a:lnSpc>
              <a:spcBef>
                <a:spcPts val="869"/>
              </a:spcBef>
            </a:pPr>
            <a:r>
              <a:rPr sz="1200" spc="-10" dirty="0">
                <a:latin typeface="DFKai-SB"/>
                <a:cs typeface="DFKai-SB"/>
              </a:rPr>
              <a:t>2.「乙</a:t>
            </a:r>
            <a:r>
              <a:rPr sz="1200" spc="-320" dirty="0">
                <a:latin typeface="DFKai-SB"/>
                <a:cs typeface="DFKai-SB"/>
              </a:rPr>
              <a:t> </a:t>
            </a:r>
            <a:r>
              <a:rPr sz="1200" dirty="0">
                <a:latin typeface="DFKai-SB"/>
                <a:cs typeface="DFKai-SB"/>
              </a:rPr>
              <a:t>3</a:t>
            </a:r>
            <a:r>
              <a:rPr sz="1200" spc="-320" dirty="0">
                <a:latin typeface="DFKai-SB"/>
                <a:cs typeface="DFKai-SB"/>
              </a:rPr>
              <a:t> </a:t>
            </a:r>
            <a:r>
              <a:rPr sz="1200" spc="-5" dirty="0">
                <a:latin typeface="DFKai-SB"/>
                <a:cs typeface="DFKai-SB"/>
              </a:rPr>
              <a:t>掌握才幹資產」的延伸活動</a:t>
            </a:r>
            <a:r>
              <a:rPr sz="1200" spc="-320" dirty="0">
                <a:latin typeface="DFKai-SB"/>
                <a:cs typeface="DFKai-SB"/>
              </a:rPr>
              <a:t> </a:t>
            </a:r>
            <a:r>
              <a:rPr sz="1200" spc="-5" dirty="0">
                <a:latin typeface="DFKai-SB"/>
                <a:cs typeface="DFKai-SB"/>
              </a:rPr>
              <a:t>2「</a:t>
            </a:r>
            <a:r>
              <a:rPr sz="1200" u="sng" spc="-5" dirty="0">
                <a:latin typeface="DFKai-SB"/>
                <a:cs typeface="DFKai-SB"/>
              </a:rPr>
              <a:t>我的創意職涯</a:t>
            </a:r>
            <a:r>
              <a:rPr sz="1200" spc="-5" dirty="0">
                <a:latin typeface="DFKai-SB"/>
                <a:cs typeface="DFKai-SB"/>
              </a:rPr>
              <a:t>」以及「乙</a:t>
            </a:r>
            <a:r>
              <a:rPr sz="1200" spc="-320" dirty="0">
                <a:latin typeface="DFKai-SB"/>
                <a:cs typeface="DFKai-SB"/>
              </a:rPr>
              <a:t> </a:t>
            </a:r>
            <a:r>
              <a:rPr sz="1200" dirty="0">
                <a:latin typeface="DFKai-SB"/>
                <a:cs typeface="DFKai-SB"/>
              </a:rPr>
              <a:t>4</a:t>
            </a:r>
            <a:r>
              <a:rPr sz="1200" spc="-320" dirty="0">
                <a:latin typeface="DFKai-SB"/>
                <a:cs typeface="DFKai-SB"/>
              </a:rPr>
              <a:t> </a:t>
            </a:r>
            <a:r>
              <a:rPr sz="1200" dirty="0">
                <a:latin typeface="DFKai-SB"/>
                <a:cs typeface="DFKai-SB"/>
              </a:rPr>
              <a:t>開創  </a:t>
            </a:r>
            <a:r>
              <a:rPr sz="1200" spc="15" dirty="0">
                <a:latin typeface="DFKai-SB"/>
                <a:cs typeface="DFKai-SB"/>
              </a:rPr>
              <a:t>未來工作」單元中的「探索創意自我組合」的焦點都在打開學生的視  野、激發學生的創意，讓他們更有能力適應變動不居的未來世界，對  </a:t>
            </a:r>
            <a:r>
              <a:rPr sz="1200" dirty="0">
                <a:latin typeface="DFKai-SB"/>
                <a:cs typeface="DFKai-SB"/>
              </a:rPr>
              <a:t>於正為職涯選擇感到焦慮或茫然的學生來說，非常有幫助。</a:t>
            </a:r>
          </a:p>
          <a:p>
            <a:pPr>
              <a:lnSpc>
                <a:spcPct val="100000"/>
              </a:lnSpc>
            </a:pPr>
            <a:endParaRPr sz="1250" dirty="0">
              <a:latin typeface="Times New Roman"/>
              <a:cs typeface="Times New Roman"/>
            </a:endParaRPr>
          </a:p>
          <a:p>
            <a:pPr marL="460375">
              <a:lnSpc>
                <a:spcPct val="100000"/>
              </a:lnSpc>
            </a:pPr>
            <a:r>
              <a:rPr sz="1200" dirty="0">
                <a:latin typeface="DFKai-SB"/>
                <a:cs typeface="DFKai-SB"/>
              </a:rPr>
              <a:t>3.如果打算接著進行「乙</a:t>
            </a:r>
            <a:r>
              <a:rPr sz="1200" spc="-260" dirty="0">
                <a:latin typeface="DFKai-SB"/>
                <a:cs typeface="DFKai-SB"/>
              </a:rPr>
              <a:t> </a:t>
            </a:r>
            <a:r>
              <a:rPr sz="1200" dirty="0">
                <a:latin typeface="DFKai-SB"/>
                <a:cs typeface="DFKai-SB"/>
              </a:rPr>
              <a:t>4</a:t>
            </a:r>
            <a:r>
              <a:rPr sz="1200" spc="-260" dirty="0">
                <a:latin typeface="DFKai-SB"/>
                <a:cs typeface="DFKai-SB"/>
              </a:rPr>
              <a:t> </a:t>
            </a:r>
            <a:r>
              <a:rPr sz="1200" spc="-30" dirty="0">
                <a:latin typeface="DFKai-SB"/>
                <a:cs typeface="DFKai-SB"/>
              </a:rPr>
              <a:t>開創未來工作」，就不必在目前這個單元進行</a:t>
            </a:r>
            <a:endParaRPr sz="1200" dirty="0">
              <a:latin typeface="DFKai-SB"/>
              <a:cs typeface="DFKai-SB"/>
            </a:endParaRPr>
          </a:p>
          <a:p>
            <a:pPr marL="640080" algn="just">
              <a:lnSpc>
                <a:spcPct val="100000"/>
              </a:lnSpc>
              <a:spcBef>
                <a:spcPts val="575"/>
              </a:spcBef>
            </a:pPr>
            <a:r>
              <a:rPr sz="1200" dirty="0">
                <a:latin typeface="DFKai-SB"/>
                <a:cs typeface="DFKai-SB"/>
              </a:rPr>
              <a:t>「乙</a:t>
            </a:r>
            <a:r>
              <a:rPr sz="1200" spc="-330" dirty="0">
                <a:latin typeface="DFKai-SB"/>
                <a:cs typeface="DFKai-SB"/>
              </a:rPr>
              <a:t> </a:t>
            </a:r>
            <a:r>
              <a:rPr sz="1200" dirty="0">
                <a:latin typeface="DFKai-SB"/>
                <a:cs typeface="DFKai-SB"/>
              </a:rPr>
              <a:t>3</a:t>
            </a:r>
            <a:r>
              <a:rPr sz="1200" spc="-330" dirty="0">
                <a:latin typeface="DFKai-SB"/>
                <a:cs typeface="DFKai-SB"/>
              </a:rPr>
              <a:t> </a:t>
            </a:r>
            <a:r>
              <a:rPr sz="1200" dirty="0">
                <a:latin typeface="DFKai-SB"/>
                <a:cs typeface="DFKai-SB"/>
              </a:rPr>
              <a:t>掌握才幹資產」的「延伸活動</a:t>
            </a:r>
            <a:r>
              <a:rPr sz="1200" spc="-330" dirty="0">
                <a:latin typeface="DFKai-SB"/>
                <a:cs typeface="DFKai-SB"/>
              </a:rPr>
              <a:t> </a:t>
            </a:r>
            <a:r>
              <a:rPr sz="1200" dirty="0">
                <a:latin typeface="DFKai-SB"/>
                <a:cs typeface="DFKai-SB"/>
              </a:rPr>
              <a:t>2</a:t>
            </a:r>
            <a:r>
              <a:rPr sz="1200" spc="-330" dirty="0">
                <a:latin typeface="DFKai-SB"/>
                <a:cs typeface="DFKai-SB"/>
              </a:rPr>
              <a:t> </a:t>
            </a:r>
            <a:r>
              <a:rPr sz="1200" u="sng" spc="-45" dirty="0">
                <a:latin typeface="DFKai-SB"/>
                <a:cs typeface="DFKai-SB"/>
              </a:rPr>
              <a:t>我的創意職涯</a:t>
            </a:r>
            <a:r>
              <a:rPr sz="1200" spc="-45" dirty="0">
                <a:latin typeface="DFKai-SB"/>
                <a:cs typeface="DFKai-SB"/>
              </a:rPr>
              <a:t>」，如果不打算進</a:t>
            </a:r>
            <a:endParaRPr sz="1200" dirty="0">
              <a:latin typeface="DFKai-SB"/>
              <a:cs typeface="DFKai-SB"/>
            </a:endParaRPr>
          </a:p>
          <a:p>
            <a:pPr marL="640080" algn="just">
              <a:lnSpc>
                <a:spcPct val="100000"/>
              </a:lnSpc>
              <a:spcBef>
                <a:spcPts val="550"/>
              </a:spcBef>
            </a:pPr>
            <a:r>
              <a:rPr sz="1200" dirty="0">
                <a:latin typeface="DFKai-SB"/>
                <a:cs typeface="DFKai-SB"/>
              </a:rPr>
              <a:t>行「乙</a:t>
            </a:r>
            <a:r>
              <a:rPr sz="1200" spc="-310" dirty="0">
                <a:latin typeface="DFKai-SB"/>
                <a:cs typeface="DFKai-SB"/>
              </a:rPr>
              <a:t> </a:t>
            </a:r>
            <a:r>
              <a:rPr sz="1200" dirty="0">
                <a:latin typeface="DFKai-SB"/>
                <a:cs typeface="DFKai-SB"/>
              </a:rPr>
              <a:t>4</a:t>
            </a:r>
            <a:r>
              <a:rPr sz="1200" spc="-310" dirty="0">
                <a:latin typeface="DFKai-SB"/>
                <a:cs typeface="DFKai-SB"/>
              </a:rPr>
              <a:t> </a:t>
            </a:r>
            <a:r>
              <a:rPr sz="1200" spc="-70" dirty="0">
                <a:latin typeface="DFKai-SB"/>
                <a:cs typeface="DFKai-SB"/>
              </a:rPr>
              <a:t>開創未來工作」，則強烈建議安排時間做「</a:t>
            </a:r>
            <a:r>
              <a:rPr sz="1200" u="sng" spc="-70" dirty="0">
                <a:latin typeface="DFKai-SB"/>
                <a:cs typeface="DFKai-SB"/>
              </a:rPr>
              <a:t>我的創意職涯</a:t>
            </a:r>
            <a:r>
              <a:rPr sz="1200" spc="-70" dirty="0">
                <a:latin typeface="DFKai-SB"/>
                <a:cs typeface="DFKai-SB"/>
              </a:rPr>
              <a:t>」。</a:t>
            </a:r>
            <a:endParaRPr sz="1200" dirty="0">
              <a:latin typeface="DFKai-SB"/>
              <a:cs typeface="DFKai-SB"/>
            </a:endParaRPr>
          </a:p>
          <a:p>
            <a:pPr>
              <a:lnSpc>
                <a:spcPct val="100000"/>
              </a:lnSpc>
              <a:spcBef>
                <a:spcPts val="25"/>
              </a:spcBef>
            </a:pPr>
            <a:endParaRPr sz="1250" dirty="0">
              <a:latin typeface="Times New Roman"/>
              <a:cs typeface="Times New Roman"/>
            </a:endParaRPr>
          </a:p>
          <a:p>
            <a:pPr marL="12700">
              <a:lnSpc>
                <a:spcPct val="100000"/>
              </a:lnSpc>
            </a:pPr>
            <a:r>
              <a:rPr sz="1200" b="1" spc="-125" dirty="0">
                <a:latin typeface="DFKai-SB"/>
                <a:cs typeface="DFKai-SB"/>
              </a:rPr>
              <a:t>（四）「乙 </a:t>
            </a:r>
            <a:r>
              <a:rPr sz="1200" b="1" spc="-5" dirty="0">
                <a:latin typeface="DFKai-SB"/>
                <a:cs typeface="DFKai-SB"/>
              </a:rPr>
              <a:t>6</a:t>
            </a:r>
            <a:r>
              <a:rPr sz="1200" b="1" spc="-440" dirty="0">
                <a:latin typeface="DFKai-SB"/>
                <a:cs typeface="DFKai-SB"/>
              </a:rPr>
              <a:t> </a:t>
            </a:r>
            <a:r>
              <a:rPr sz="1200" b="1" spc="-5" dirty="0">
                <a:latin typeface="DFKai-SB"/>
                <a:cs typeface="DFKai-SB"/>
              </a:rPr>
              <a:t>創意整合理想職業的正反元素發掘志趣熱情」的組合應用</a:t>
            </a:r>
            <a:endParaRPr sz="1200" dirty="0">
              <a:latin typeface="DFKai-SB"/>
              <a:cs typeface="DFKai-SB"/>
            </a:endParaRPr>
          </a:p>
          <a:p>
            <a:pPr marL="640080" marR="13970" indent="-180340" algn="just">
              <a:lnSpc>
                <a:spcPct val="138300"/>
              </a:lnSpc>
              <a:spcBef>
                <a:spcPts val="910"/>
              </a:spcBef>
            </a:pPr>
            <a:r>
              <a:rPr sz="1200" spc="-15" dirty="0">
                <a:latin typeface="DFKai-SB"/>
                <a:cs typeface="DFKai-SB"/>
              </a:rPr>
              <a:t>1.放在自我探索系列中，與其他</a:t>
            </a:r>
            <a:r>
              <a:rPr sz="1200" spc="-325" dirty="0">
                <a:latin typeface="DFKai-SB"/>
                <a:cs typeface="DFKai-SB"/>
              </a:rPr>
              <a:t> </a:t>
            </a:r>
            <a:r>
              <a:rPr sz="1200" dirty="0">
                <a:latin typeface="DFKai-SB"/>
                <a:cs typeface="DFKai-SB"/>
              </a:rPr>
              <a:t>5</a:t>
            </a:r>
            <a:r>
              <a:rPr sz="1200" spc="-325" dirty="0">
                <a:latin typeface="DFKai-SB"/>
                <a:cs typeface="DFKai-SB"/>
              </a:rPr>
              <a:t> </a:t>
            </a:r>
            <a:r>
              <a:rPr sz="1200" spc="-15" dirty="0">
                <a:latin typeface="DFKai-SB"/>
                <a:cs typeface="DFKai-SB"/>
              </a:rPr>
              <a:t>個單元相互銜接，形成完整而統整的自  </a:t>
            </a:r>
            <a:r>
              <a:rPr sz="1200" dirty="0">
                <a:latin typeface="DFKai-SB"/>
                <a:cs typeface="DFKai-SB"/>
              </a:rPr>
              <a:t>我定位與生涯願景。</a:t>
            </a:r>
          </a:p>
          <a:p>
            <a:pPr marL="640080" marR="13970" indent="-180340" algn="just">
              <a:lnSpc>
                <a:spcPct val="140000"/>
              </a:lnSpc>
              <a:spcBef>
                <a:spcPts val="885"/>
              </a:spcBef>
            </a:pPr>
            <a:r>
              <a:rPr sz="1200" dirty="0">
                <a:latin typeface="DFKai-SB"/>
                <a:cs typeface="DFKai-SB"/>
              </a:rPr>
              <a:t>2.獨立形成兩三小時的工作</a:t>
            </a:r>
            <a:r>
              <a:rPr sz="1200" spc="-220" dirty="0">
                <a:latin typeface="DFKai-SB"/>
                <a:cs typeface="DFKai-SB"/>
              </a:rPr>
              <a:t>坊，</a:t>
            </a:r>
            <a:r>
              <a:rPr sz="1200" dirty="0" smtClean="0">
                <a:latin typeface="DFKai-SB"/>
                <a:cs typeface="DFKai-SB"/>
              </a:rPr>
              <a:t>開放給有興</a:t>
            </a:r>
            <a:r>
              <a:rPr sz="1200" spc="20" dirty="0" smtClean="0">
                <a:latin typeface="DFKai-SB"/>
                <a:cs typeface="DFKai-SB"/>
              </a:rPr>
              <a:t>趣</a:t>
            </a:r>
            <a:r>
              <a:rPr sz="1200" dirty="0" smtClean="0">
                <a:latin typeface="DFKai-SB"/>
                <a:cs typeface="DFKai-SB"/>
              </a:rPr>
              <a:t>的整合個人才幹資產和職業興趣方向的學生</a:t>
            </a:r>
            <a:r>
              <a:rPr sz="1200" dirty="0">
                <a:latin typeface="DFKai-SB"/>
                <a:cs typeface="DFKai-SB"/>
              </a:rPr>
              <a:t>。</a:t>
            </a:r>
          </a:p>
          <a:p>
            <a:pPr>
              <a:lnSpc>
                <a:spcPct val="100000"/>
              </a:lnSpc>
            </a:pPr>
            <a:endParaRPr sz="1250" dirty="0">
              <a:latin typeface="Times New Roman"/>
              <a:cs typeface="Times New Roman"/>
            </a:endParaRPr>
          </a:p>
          <a:p>
            <a:pPr marL="460375">
              <a:lnSpc>
                <a:spcPct val="100000"/>
              </a:lnSpc>
            </a:pPr>
            <a:r>
              <a:rPr sz="1200" spc="-55" dirty="0">
                <a:latin typeface="DFKai-SB"/>
                <a:cs typeface="DFKai-SB"/>
              </a:rPr>
              <a:t>3.將「乙</a:t>
            </a:r>
            <a:r>
              <a:rPr sz="1200" spc="-325" dirty="0">
                <a:latin typeface="DFKai-SB"/>
                <a:cs typeface="DFKai-SB"/>
              </a:rPr>
              <a:t> </a:t>
            </a:r>
            <a:r>
              <a:rPr sz="1200" dirty="0">
                <a:latin typeface="DFKai-SB"/>
                <a:cs typeface="DFKai-SB"/>
              </a:rPr>
              <a:t>1</a:t>
            </a:r>
            <a:r>
              <a:rPr sz="1200" spc="-325" dirty="0">
                <a:latin typeface="DFKai-SB"/>
                <a:cs typeface="DFKai-SB"/>
              </a:rPr>
              <a:t> </a:t>
            </a:r>
            <a:r>
              <a:rPr sz="1200" spc="-95" dirty="0">
                <a:latin typeface="DFKai-SB"/>
                <a:cs typeface="DFKai-SB"/>
              </a:rPr>
              <a:t>敘說往日生涯」「乙</a:t>
            </a:r>
            <a:r>
              <a:rPr sz="1200" spc="-300" dirty="0">
                <a:latin typeface="DFKai-SB"/>
                <a:cs typeface="DFKai-SB"/>
              </a:rPr>
              <a:t> </a:t>
            </a:r>
            <a:r>
              <a:rPr sz="1200" dirty="0">
                <a:latin typeface="DFKai-SB"/>
                <a:cs typeface="DFKai-SB"/>
              </a:rPr>
              <a:t>2</a:t>
            </a:r>
            <a:r>
              <a:rPr sz="1200" spc="-325" dirty="0">
                <a:latin typeface="DFKai-SB"/>
                <a:cs typeface="DFKai-SB"/>
              </a:rPr>
              <a:t> </a:t>
            </a:r>
            <a:r>
              <a:rPr sz="1200" spc="-95" dirty="0">
                <a:latin typeface="DFKai-SB"/>
                <a:cs typeface="DFKai-SB"/>
              </a:rPr>
              <a:t>發掘志趣熱情」「乙</a:t>
            </a:r>
            <a:r>
              <a:rPr sz="1200" spc="-325" dirty="0">
                <a:latin typeface="DFKai-SB"/>
                <a:cs typeface="DFKai-SB"/>
              </a:rPr>
              <a:t> </a:t>
            </a:r>
            <a:r>
              <a:rPr sz="1200" dirty="0">
                <a:latin typeface="DFKai-SB"/>
                <a:cs typeface="DFKai-SB"/>
              </a:rPr>
              <a:t>3</a:t>
            </a:r>
            <a:r>
              <a:rPr sz="1200" spc="-325" dirty="0">
                <a:latin typeface="DFKai-SB"/>
                <a:cs typeface="DFKai-SB"/>
              </a:rPr>
              <a:t> </a:t>
            </a:r>
            <a:r>
              <a:rPr sz="1200" spc="-95" dirty="0">
                <a:latin typeface="DFKai-SB"/>
                <a:cs typeface="DFKai-SB"/>
              </a:rPr>
              <a:t>掌握才幹資產」「乙</a:t>
            </a:r>
            <a:endParaRPr sz="1200" dirty="0">
              <a:latin typeface="DFKai-SB"/>
              <a:cs typeface="DFKai-SB"/>
            </a:endParaRPr>
          </a:p>
          <a:p>
            <a:pPr marL="640080" marR="5080" algn="just">
              <a:lnSpc>
                <a:spcPct val="138700"/>
              </a:lnSpc>
              <a:spcBef>
                <a:spcPts val="15"/>
              </a:spcBef>
            </a:pPr>
            <a:r>
              <a:rPr sz="1200" dirty="0">
                <a:latin typeface="DFKai-SB"/>
                <a:cs typeface="DFKai-SB"/>
              </a:rPr>
              <a:t>4</a:t>
            </a:r>
            <a:r>
              <a:rPr sz="1200" spc="-225" dirty="0">
                <a:latin typeface="DFKai-SB"/>
                <a:cs typeface="DFKai-SB"/>
              </a:rPr>
              <a:t> </a:t>
            </a:r>
            <a:r>
              <a:rPr sz="1200" spc="-70" dirty="0">
                <a:latin typeface="DFKai-SB"/>
                <a:cs typeface="DFKai-SB"/>
              </a:rPr>
              <a:t>檢視今日學習」「丙</a:t>
            </a:r>
            <a:r>
              <a:rPr sz="1200" spc="-225" dirty="0">
                <a:latin typeface="DFKai-SB"/>
                <a:cs typeface="DFKai-SB"/>
              </a:rPr>
              <a:t> </a:t>
            </a:r>
            <a:r>
              <a:rPr sz="1200" dirty="0">
                <a:latin typeface="DFKai-SB"/>
                <a:cs typeface="DFKai-SB"/>
              </a:rPr>
              <a:t>1</a:t>
            </a:r>
            <a:r>
              <a:rPr sz="1200" spc="-225" dirty="0">
                <a:latin typeface="DFKai-SB"/>
                <a:cs typeface="DFKai-SB"/>
              </a:rPr>
              <a:t> </a:t>
            </a:r>
            <a:r>
              <a:rPr sz="1200" spc="-60" dirty="0">
                <a:latin typeface="DFKai-SB"/>
                <a:cs typeface="DFKai-SB"/>
              </a:rPr>
              <a:t>工作視窗六宮格」「丙</a:t>
            </a:r>
            <a:r>
              <a:rPr sz="1200" spc="-200" dirty="0">
                <a:latin typeface="DFKai-SB"/>
                <a:cs typeface="DFKai-SB"/>
              </a:rPr>
              <a:t> </a:t>
            </a:r>
            <a:r>
              <a:rPr sz="1200" dirty="0">
                <a:latin typeface="DFKai-SB"/>
                <a:cs typeface="DFKai-SB"/>
              </a:rPr>
              <a:t>2</a:t>
            </a:r>
            <a:r>
              <a:rPr sz="1200" spc="-225" dirty="0">
                <a:latin typeface="DFKai-SB"/>
                <a:cs typeface="DFKai-SB"/>
              </a:rPr>
              <a:t> </a:t>
            </a:r>
            <a:r>
              <a:rPr sz="1200" spc="-70" dirty="0">
                <a:latin typeface="DFKai-SB"/>
                <a:cs typeface="DFKai-SB"/>
              </a:rPr>
              <a:t>職業訪談報告」「丙</a:t>
            </a:r>
            <a:r>
              <a:rPr sz="1200" spc="-225" dirty="0">
                <a:latin typeface="DFKai-SB"/>
                <a:cs typeface="DFKai-SB"/>
              </a:rPr>
              <a:t> </a:t>
            </a:r>
            <a:r>
              <a:rPr sz="1200" dirty="0">
                <a:latin typeface="DFKai-SB"/>
                <a:cs typeface="DFKai-SB"/>
              </a:rPr>
              <a:t>3  </a:t>
            </a:r>
            <a:r>
              <a:rPr sz="1200" spc="15" dirty="0">
                <a:latin typeface="DFKai-SB"/>
                <a:cs typeface="DFKai-SB"/>
              </a:rPr>
              <a:t>職業停看聽」組合成職涯發展系列，搭配課間的職業訪談可形成一學  期的學分課或由學校諮商心理師召開一學期之工作坊，召集有興趣做  個人才幹資產統合與職業方向定向規劃的學生，至期末時進行「乙 </a:t>
            </a:r>
            <a:r>
              <a:rPr sz="1200" dirty="0">
                <a:latin typeface="DFKai-SB"/>
                <a:cs typeface="DFKai-SB"/>
              </a:rPr>
              <a:t>6  </a:t>
            </a:r>
            <a:r>
              <a:rPr sz="1200" spc="15" dirty="0">
                <a:latin typeface="DFKai-SB"/>
                <a:cs typeface="DFKai-SB"/>
              </a:rPr>
              <a:t>創意整合理想職業的正反元素發掘志趣熱情」，幫助學生做整體的統  </a:t>
            </a:r>
            <a:r>
              <a:rPr sz="1200" dirty="0">
                <a:latin typeface="DFKai-SB"/>
                <a:cs typeface="DFKai-SB"/>
              </a:rPr>
              <a:t>合。</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7427</Words>
  <Application>Microsoft Office PowerPoint</Application>
  <PresentationFormat>自訂</PresentationFormat>
  <Paragraphs>2231</Paragraphs>
  <Slides>77</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77</vt:i4>
      </vt:variant>
    </vt:vector>
  </HeadingPairs>
  <TitlesOfParts>
    <vt:vector size="84" baseType="lpstr">
      <vt:lpstr>PMingLiU</vt:lpstr>
      <vt:lpstr>PMingLiU</vt:lpstr>
      <vt:lpstr>DFKai-SB</vt:lpstr>
      <vt:lpstr>Calibri</vt:lpstr>
      <vt:lpstr>Times New Roman</vt:lpstr>
      <vt:lpstr>Wingdings</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Valued Acer Customer</dc:creator>
  <cp:lastModifiedBy>windows</cp:lastModifiedBy>
  <cp:revision>5</cp:revision>
  <dcterms:created xsi:type="dcterms:W3CDTF">2016-02-18T07:14:21Z</dcterms:created>
  <dcterms:modified xsi:type="dcterms:W3CDTF">2016-02-18T06:59:11Z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2015-01-23T00:00:00Z</vt:filetime>
  </property>
  <property fmtid="{D5CDD505-2E9C-101B-9397-08002B2CF9AE}" pid="3" name="Creator">
    <vt:lpwstr>Acrobat PDFMaker 10.1 Word 版</vt:lpwstr>
  </property>
  <property fmtid="{D5CDD505-2E9C-101B-9397-08002B2CF9AE}" pid="4" name="LastSaved">
    <vt:filetime>2016-02-18T00:00:00Z</vt:filetime>
  </property>
</Properties>
</file>