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9"/>
  </p:handoutMasterIdLst>
  <p:sldIdLst>
    <p:sldId id="284" r:id="rId2"/>
    <p:sldId id="285" r:id="rId3"/>
    <p:sldId id="297" r:id="rId4"/>
    <p:sldId id="286" r:id="rId5"/>
    <p:sldId id="287" r:id="rId6"/>
    <p:sldId id="258" r:id="rId7"/>
    <p:sldId id="288" r:id="rId8"/>
    <p:sldId id="259" r:id="rId9"/>
    <p:sldId id="260" r:id="rId10"/>
    <p:sldId id="261" r:id="rId11"/>
    <p:sldId id="289" r:id="rId12"/>
    <p:sldId id="290" r:id="rId13"/>
    <p:sldId id="262" r:id="rId14"/>
    <p:sldId id="263" r:id="rId15"/>
    <p:sldId id="291" r:id="rId16"/>
    <p:sldId id="296" r:id="rId17"/>
    <p:sldId id="298" r:id="rId18"/>
    <p:sldId id="295" r:id="rId19"/>
    <p:sldId id="294" r:id="rId20"/>
    <p:sldId id="292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4" r:id="rId30"/>
    <p:sldId id="299" r:id="rId31"/>
    <p:sldId id="272" r:id="rId32"/>
    <p:sldId id="281" r:id="rId33"/>
    <p:sldId id="282" r:id="rId34"/>
    <p:sldId id="283" r:id="rId35"/>
    <p:sldId id="301" r:id="rId36"/>
    <p:sldId id="302" r:id="rId37"/>
    <p:sldId id="303" r:id="rId38"/>
  </p:sldIdLst>
  <p:sldSz cx="9144000" cy="6858000" type="screen4x3"/>
  <p:notesSz cx="6888163" cy="100203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7" autoAdjust="0"/>
    <p:restoredTop sz="97723" autoAdjust="0"/>
  </p:normalViewPr>
  <p:slideViewPr>
    <p:cSldViewPr>
      <p:cViewPr varScale="1">
        <p:scale>
          <a:sx n="111" d="100"/>
          <a:sy n="111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8CA42F8-F7C6-4B5D-A153-19946B9BDA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6191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A8ECE-12A5-491B-98F5-17482B440B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772DF-F8EE-42ED-9300-1359476030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52095-A146-4805-82AC-65DC02180E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60E13-D513-487C-A361-600E98E00DD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2C953-D2AC-42CC-9060-14980735190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50BAC-798D-4810-BB59-37D1F5B5A4C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BD5A7-C355-4EE8-9861-96A24DA3D8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7C6AC-FF7C-482B-9DE3-E146A78271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E9A68-D638-4E09-9AF4-572CE470BA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25351-5685-475D-976E-771710AE2B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B6D58-43BB-4E95-9F9F-512F8989E4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88657-EBDB-4636-8485-C5A1D629C84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04D6EAE-9800-4ABD-8D11-B34247B113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ms.hust.edu.tw/course/31431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kiang.github.io/tw_population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zh.wikipedia.org/wiki/%E8%A5%BF%E7%8F%AD%E7%89%99" TargetMode="External"/><Relationship Id="rId3" Type="http://schemas.openxmlformats.org/officeDocument/2006/relationships/hyperlink" Target="https://zh.wikipedia.org/wiki/%E5%86%85%E5%8D%8E%E8%BE%BE%E5%B7%9E" TargetMode="External"/><Relationship Id="rId7" Type="http://schemas.openxmlformats.org/officeDocument/2006/relationships/hyperlink" Target="https://zh.wikipedia.org/wiki/%E5%85%A8%E7%90%83%E8%A1%8C%E5%8B%95%E9%80%9A%E8%A8%8A%E7%B3%BB%E7%B5%B1%E5%8D%94%E6%9C%83" TargetMode="External"/><Relationship Id="rId2" Type="http://schemas.openxmlformats.org/officeDocument/2006/relationships/hyperlink" Target="https://zh.wikipedia.org/wiki/%E8%B4%B8%E6%98%93%E5%B1%95%E8%A7%88%E4%BC%9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h.wikipedia.org/wiki/%E4%B8%96%E7%95%8C%E8%A1%8C%E5%8B%95%E9%80%9A%E8%A8%8A%E5%A4%A7%E6%9C%83#cite_note-1" TargetMode="External"/><Relationship Id="rId5" Type="http://schemas.openxmlformats.org/officeDocument/2006/relationships/hyperlink" Target="https://zh.wikipedia.org/wiki/%E4%B8%8A%E6%B5%B7%E5%B8%82" TargetMode="External"/><Relationship Id="rId4" Type="http://schemas.openxmlformats.org/officeDocument/2006/relationships/hyperlink" Target="https://zh.wikipedia.org/w/index.php?title=%E6%8B%89%E6%96%AF%E7%B6%AD%E5%8A%A0%E6%96%AF%E6%9C%83%E8%AD%B0%E4%B8%AD%E5%BF%83&amp;action=edit&amp;redlink=1" TargetMode="External"/><Relationship Id="rId9" Type="http://schemas.openxmlformats.org/officeDocument/2006/relationships/hyperlink" Target="https://zh.wikipedia.org/wiki/%E5%B7%B4%E5%A1%9E%E9%9A%86%E7%B4%8D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lms.hust.edu.tw/course/3143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lms.hust.edu.tw/course/3143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lms.hust.edu.tw/course/31431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oups/1931025107152094/?source_id=281464648536127" TargetMode="External"/><Relationship Id="rId2" Type="http://schemas.openxmlformats.org/officeDocument/2006/relationships/hyperlink" Target="https://www.youtube.com/playlist?list=PL-EvATvybZJeBYtxMytGnlYFYtI6AbyRU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lms.hust.edu.tw/course/31431" TargetMode="External"/><Relationship Id="rId4" Type="http://schemas.openxmlformats.org/officeDocument/2006/relationships/hyperlink" Target="http://www.facebook.com/retai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iki/Oracle" TargetMode="External"/><Relationship Id="rId13" Type="http://schemas.openxmlformats.org/officeDocument/2006/relationships/hyperlink" Target="http://zh.wikipedia.org/wiki/%E6%87%89%E7%94%A8%E8%BB%9F%E9%AB%94" TargetMode="External"/><Relationship Id="rId3" Type="http://schemas.openxmlformats.org/officeDocument/2006/relationships/hyperlink" Target="http://zh.wikipedia.org/wiki/%E9%97%9C%E8%81%AF%E5%BC%8F%E8%B3%87%E6%96%99%E5%BA%AB%E7%AE%A1%E7%90%86%E7%B3%BB%E7%B5%B1" TargetMode="External"/><Relationship Id="rId7" Type="http://schemas.openxmlformats.org/officeDocument/2006/relationships/hyperlink" Target="http://zh.wikipedia.org/wiki/Microsoft_SQL_Server" TargetMode="External"/><Relationship Id="rId12" Type="http://schemas.openxmlformats.org/officeDocument/2006/relationships/hyperlink" Target="http://zh.wikipedia.org/w/index.php?title=%E8%B3%87%E6%96%99%E5%88%86%E6%9E%90%E5%B8%AB&amp;action=edit&amp;redlink=1" TargetMode="External"/><Relationship Id="rId2" Type="http://schemas.openxmlformats.org/officeDocument/2006/relationships/hyperlink" Target="http://zh.wikipedia.org/wiki/%E5%BE%AE%E8%BB%9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Microsoft_Office" TargetMode="External"/><Relationship Id="rId11" Type="http://schemas.openxmlformats.org/officeDocument/2006/relationships/hyperlink" Target="http://zh.wikipedia.org/wiki/%E8%BB%9F%E4%BB%B6%E8%A8%AD%E8%A8%88%E5%B8%AB" TargetMode="External"/><Relationship Id="rId5" Type="http://schemas.openxmlformats.org/officeDocument/2006/relationships/hyperlink" Target="http://zh.wikipedia.org/wiki/%E5%9C%96%E5%BD%A2%E7%94%A8%E6%88%B6%E7%95%8C%E9%9D%A2" TargetMode="External"/><Relationship Id="rId15" Type="http://schemas.openxmlformats.org/officeDocument/2006/relationships/hyperlink" Target="http://zh.wikipedia.org/wiki/%E7%89%A9%E4%BB%B6%E5%B0%8E%E5%90%91" TargetMode="External"/><Relationship Id="rId10" Type="http://schemas.openxmlformats.org/officeDocument/2006/relationships/hyperlink" Target="http://zh.wikipedia.org/wiki/%E8%B3%87%E6%96%99%E5%BA%AB" TargetMode="External"/><Relationship Id="rId4" Type="http://schemas.openxmlformats.org/officeDocument/2006/relationships/hyperlink" Target="http://zh.wikipedia.org/wiki/Microsoft_Jet_Database_Engine" TargetMode="External"/><Relationship Id="rId9" Type="http://schemas.openxmlformats.org/officeDocument/2006/relationships/hyperlink" Target="http://zh.wikipedia.org/wiki/ODBC" TargetMode="External"/><Relationship Id="rId14" Type="http://schemas.openxmlformats.org/officeDocument/2006/relationships/hyperlink" Target="http://zh.wikipedia.org/wiki/%E7%A8%8B%E5%BC%8F%E5%91%98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dream-hua.net/wordpress/wp-content/uploads/windows_live_writer/a0e454c2f398_F865/3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kstep.com/archives/19738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ms.hust.edu.tw/course/31431" TargetMode="Externa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EQyaFrEtFrijQGBOzpgqGijntq0Qb7v8j4HLuDc10Xc/edit" TargetMode="External"/><Relationship Id="rId2" Type="http://schemas.openxmlformats.org/officeDocument/2006/relationships/hyperlink" Target="https://www.pkstep.com/archives/1973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indomo.com/zh/mindmap/bc98ed7cb2fe43faa5f94230e6048676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wiki/Wi-Fi%E7%9B%B4%E8%BF%9E" TargetMode="External"/><Relationship Id="rId2" Type="http://schemas.openxmlformats.org/officeDocument/2006/relationships/hyperlink" Target="http://zh.wikipedia.org/wiki/Wi-Fi%E8%81%94%E7%9B%9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%E9%9B%BB%E8%A6%96" TargetMode="External"/><Relationship Id="rId5" Type="http://schemas.openxmlformats.org/officeDocument/2006/relationships/hyperlink" Target="http://zh.wikipedia.org/wiki/%E6%89%8B%E6%A9%9F" TargetMode="External"/><Relationship Id="rId4" Type="http://schemas.openxmlformats.org/officeDocument/2006/relationships/hyperlink" Target="http://zh.wikipedia.org/wiki/3C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exa.com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hyperlink" Target="http://www.internetworldstats.com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wb.gov.tw/V7/observe/" TargetMode="External"/><Relationship Id="rId7" Type="http://schemas.openxmlformats.org/officeDocument/2006/relationships/hyperlink" Target="http://www.metapp.org.tw/index.php/bossweathernews" TargetMode="External"/><Relationship Id="rId2" Type="http://schemas.openxmlformats.org/officeDocument/2006/relationships/hyperlink" Target="http://www.data.jma.go.jp/gmd/cpd/monitor/monthly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facebook.com/mdc.cwb" TargetMode="External"/><Relationship Id="rId5" Type="http://schemas.openxmlformats.org/officeDocument/2006/relationships/hyperlink" Target="https://www.facebook.com/chiming.peng" TargetMode="External"/><Relationship Id="rId4" Type="http://schemas.openxmlformats.org/officeDocument/2006/relationships/hyperlink" Target="https://www.facebook.com/caterlanse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w46Aoc-SCls&amp;list=PL-EvATvybZJc3L1qm-3QVDcIKzeGwuZDA&amp;index=3" TargetMode="External"/><Relationship Id="rId3" Type="http://schemas.openxmlformats.org/officeDocument/2006/relationships/hyperlink" Target="https://www.facebook.com/groups/404206193299078/?fref=mentions" TargetMode="External"/><Relationship Id="rId7" Type="http://schemas.openxmlformats.org/officeDocument/2006/relationships/hyperlink" Target="https://www.youtube.com/playlist?list=PL-EvATvybZJcBR2QGOpXEnp6cW-syQQIa" TargetMode="External"/><Relationship Id="rId2" Type="http://schemas.openxmlformats.org/officeDocument/2006/relationships/hyperlink" Target="http://www.internetworldstats.com/stats3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playlist?list=PL-EvATvybZJdNygpBSpxdPERP2YccDumi" TargetMode="External"/><Relationship Id="rId5" Type="http://schemas.openxmlformats.org/officeDocument/2006/relationships/hyperlink" Target="http://blog.xuite.net/suwan2023/twblog/377345037" TargetMode="External"/><Relationship Id="rId4" Type="http://schemas.openxmlformats.org/officeDocument/2006/relationships/hyperlink" Target="http://blog.xuite.net/tihiro102/twblog/120396823-%E5%BF%83%E3%81%AE%E3%81%93%E3%82%8A/%E7%B4%B0%E5%B7%9D%E3%81%9F%E3%81%8B%E3%81%97/%E6%AD%8C%E8%A9%9E%E8%88%87%E4%B8%AD%E8%AD%AF" TargetMode="External"/><Relationship Id="rId9" Type="http://schemas.openxmlformats.org/officeDocument/2006/relationships/hyperlink" Target="https://www.facebook.com/groups/861440283977025/?fref=mention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en-US" altLang="zh-TW" dirty="0" smtClean="0"/>
              <a:t>107 </a:t>
            </a:r>
            <a:r>
              <a:rPr lang="zh-TW" altLang="en-US" dirty="0" smtClean="0">
                <a:hlinkClick r:id="rId2"/>
              </a:rPr>
              <a:t>計算機</a:t>
            </a:r>
            <a:r>
              <a:rPr lang="zh-TW" altLang="en-US" dirty="0">
                <a:solidFill>
                  <a:srgbClr val="00B050"/>
                </a:solidFill>
              </a:rPr>
              <a:t>應用</a:t>
            </a:r>
            <a:r>
              <a:rPr lang="zh-TW" altLang="en-US" dirty="0" smtClean="0"/>
              <a:t>教材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1526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616575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2000" smtClean="0">
                <a:ea typeface="標楷體" pitchFamily="65" charset="-120"/>
              </a:rPr>
              <a:t>* 提醒</a:t>
            </a:r>
            <a:r>
              <a:rPr lang="en-US" altLang="zh-TW" sz="2000" smtClean="0">
                <a:ea typeface="標楷體" pitchFamily="65" charset="-120"/>
              </a:rPr>
              <a:t>:</a:t>
            </a:r>
            <a:r>
              <a:rPr lang="zh-TW" altLang="en-US" sz="2000" smtClean="0">
                <a:ea typeface="標楷體" pitchFamily="65" charset="-120"/>
              </a:rPr>
              <a:t>各組粉絲專業名稱要記得，要去留言</a:t>
            </a:r>
            <a:r>
              <a:rPr lang="en-US" altLang="zh-TW" sz="2000" smtClean="0">
                <a:ea typeface="標楷體" pitchFamily="65" charset="-120"/>
              </a:rPr>
              <a:t>OR</a:t>
            </a:r>
            <a:r>
              <a:rPr lang="zh-TW" altLang="en-US" sz="2000" smtClean="0">
                <a:ea typeface="標楷體" pitchFamily="65" charset="-120"/>
              </a:rPr>
              <a:t>把資料丟上去。</a:t>
            </a:r>
          </a:p>
          <a:p>
            <a:pPr>
              <a:buFontTx/>
              <a:buNone/>
            </a:pPr>
            <a:r>
              <a:rPr lang="en-US" altLang="zh-TW" sz="2000" smtClean="0">
                <a:ea typeface="標楷體" pitchFamily="65" charset="-120"/>
              </a:rPr>
              <a:t>* </a:t>
            </a:r>
            <a:r>
              <a:rPr lang="en-US" altLang="zh-TW" sz="2000" u="sng" smtClean="0">
                <a:ea typeface="標楷體" pitchFamily="65" charset="-120"/>
              </a:rPr>
              <a:t>Data Base</a:t>
            </a:r>
            <a:endParaRPr lang="zh-TW" altLang="en-US" sz="2000" u="sng" smtClean="0">
              <a:ea typeface="標楷體" pitchFamily="65" charset="-120"/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3.3.15</a:t>
            </a:r>
            <a:endParaRPr lang="en-US" altLang="zh-TW" sz="44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187450" y="1844675"/>
            <a:ext cx="67691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dirty="0"/>
              <a:t>*</a:t>
            </a:r>
            <a:r>
              <a:rPr lang="en-US" altLang="zh-TW" dirty="0"/>
              <a:t>.</a:t>
            </a:r>
            <a:r>
              <a:rPr lang="en-US" altLang="zh-TW" dirty="0" err="1"/>
              <a:t>xls</a:t>
            </a:r>
            <a:endParaRPr lang="en-US" altLang="zh-TW" dirty="0"/>
          </a:p>
          <a:p>
            <a:pPr>
              <a:spcBef>
                <a:spcPct val="50000"/>
              </a:spcBef>
            </a:pPr>
            <a:r>
              <a:rPr lang="en-US" altLang="zh-TW" dirty="0"/>
              <a:t>*.</a:t>
            </a:r>
            <a:r>
              <a:rPr lang="en-US" altLang="zh-TW" dirty="0" smtClean="0"/>
              <a:t>dbf(PC-DOS) vs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Access</a:t>
            </a:r>
            <a:endParaRPr lang="en-US" altLang="zh-TW" dirty="0"/>
          </a:p>
          <a:p>
            <a:pPr>
              <a:spcBef>
                <a:spcPct val="50000"/>
              </a:spcBef>
            </a:pPr>
            <a:r>
              <a:rPr lang="en-US" altLang="zh-TW" dirty="0"/>
              <a:t>*.txt      -----txt</a:t>
            </a:r>
            <a:r>
              <a:rPr lang="zh-TW" altLang="en-US" dirty="0"/>
              <a:t>檔內容要分格，</a:t>
            </a:r>
            <a:r>
              <a:rPr lang="en-US" altLang="zh-TW" dirty="0"/>
              <a:t>excel</a:t>
            </a:r>
            <a:r>
              <a:rPr lang="zh-TW" altLang="en-US" dirty="0"/>
              <a:t>才能分欄運算 </a:t>
            </a:r>
            <a:r>
              <a:rPr lang="en-US" altLang="zh-TW" dirty="0"/>
              <a:t>ex:</a:t>
            </a:r>
            <a:r>
              <a:rPr lang="en-US" altLang="zh-TW" dirty="0">
                <a:sym typeface="Wingdings" pitchFamily="2" charset="2"/>
              </a:rPr>
              <a:t> </a:t>
            </a:r>
            <a:r>
              <a:rPr lang="en-US" altLang="zh-TW" dirty="0">
                <a:solidFill>
                  <a:srgbClr val="0000FF"/>
                </a:solidFill>
                <a:cs typeface="Arial" charset="0"/>
                <a:sym typeface="Wingdings" pitchFamily="2" charset="2"/>
              </a:rPr>
              <a:t>▲</a:t>
            </a:r>
            <a:r>
              <a:rPr lang="en-US" altLang="zh-TW" dirty="0">
                <a:sym typeface="Wingdings" pitchFamily="2" charset="2"/>
              </a:rPr>
              <a:t> </a:t>
            </a:r>
          </a:p>
          <a:p>
            <a:pPr>
              <a:spcBef>
                <a:spcPct val="50000"/>
              </a:spcBef>
            </a:pPr>
            <a:r>
              <a:rPr lang="en-US" altLang="zh-TW" dirty="0">
                <a:sym typeface="Wingdings" pitchFamily="2" charset="2"/>
              </a:rPr>
              <a:t>                                                                                    </a:t>
            </a:r>
            <a:r>
              <a:rPr lang="zh-TW" altLang="en-US" sz="2000" b="1" dirty="0">
                <a:solidFill>
                  <a:srgbClr val="0000FF"/>
                </a:solidFill>
                <a:sym typeface="Wingdings" pitchFamily="2" charset="2"/>
              </a:rPr>
              <a:t>，</a:t>
            </a:r>
            <a:r>
              <a:rPr lang="zh-TW" altLang="en-US" dirty="0">
                <a:sym typeface="Wingdings" pitchFamily="2" charset="2"/>
              </a:rPr>
              <a:t></a:t>
            </a:r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>
            <a:off x="827088" y="1773238"/>
            <a:ext cx="0" cy="1079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150" name="Line 7"/>
          <p:cNvSpPr>
            <a:spLocks noChangeShapeType="1"/>
          </p:cNvSpPr>
          <p:nvPr/>
        </p:nvSpPr>
        <p:spPr bwMode="auto">
          <a:xfrm>
            <a:off x="827088" y="1989138"/>
            <a:ext cx="3603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827088" y="2420938"/>
            <a:ext cx="3603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>
            <a:off x="827088" y="2852738"/>
            <a:ext cx="3603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503238" y="3716338"/>
            <a:ext cx="8532812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標楷體" pitchFamily="65" charset="-120"/>
                <a:ea typeface="標楷體" pitchFamily="65" charset="-120"/>
              </a:rPr>
              <a:t>* Ctrl+A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全選、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Ctrl+C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複製、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Ctrl+V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貼上，螢幕複製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:Alt+Print Screen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>
              <a:spcBef>
                <a:spcPct val="50000"/>
              </a:spcBef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   全螢幕複製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: Ctrl+Print Screen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>
              <a:spcBef>
                <a:spcPct val="50000"/>
              </a:spcBef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*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C R M 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6154" name="Group 17"/>
          <p:cNvGrpSpPr>
            <a:grpSpLocks/>
          </p:cNvGrpSpPr>
          <p:nvPr/>
        </p:nvGrpSpPr>
        <p:grpSpPr bwMode="auto">
          <a:xfrm>
            <a:off x="684213" y="4581525"/>
            <a:ext cx="4392612" cy="1192213"/>
            <a:chOff x="431" y="2886"/>
            <a:chExt cx="2767" cy="751"/>
          </a:xfrm>
        </p:grpSpPr>
        <p:sp>
          <p:nvSpPr>
            <p:cNvPr id="6156" name="Text Box 11"/>
            <p:cNvSpPr txBox="1">
              <a:spLocks noChangeArrowheads="1"/>
            </p:cNvSpPr>
            <p:nvPr/>
          </p:nvSpPr>
          <p:spPr bwMode="auto">
            <a:xfrm>
              <a:off x="431" y="3158"/>
              <a:ext cx="10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>
                  <a:ea typeface="標楷體" pitchFamily="65" charset="-120"/>
                </a:rPr>
                <a:t>顧客關係管理</a:t>
              </a:r>
            </a:p>
          </p:txBody>
        </p:sp>
        <p:sp>
          <p:nvSpPr>
            <p:cNvPr id="6157" name="Line 12"/>
            <p:cNvSpPr>
              <a:spLocks noChangeShapeType="1"/>
            </p:cNvSpPr>
            <p:nvPr/>
          </p:nvSpPr>
          <p:spPr bwMode="auto">
            <a:xfrm>
              <a:off x="1111" y="2976"/>
              <a:ext cx="95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58" name="Text Box 13"/>
            <p:cNvSpPr txBox="1">
              <a:spLocks noChangeArrowheads="1"/>
            </p:cNvSpPr>
            <p:nvPr/>
          </p:nvSpPr>
          <p:spPr bwMode="auto">
            <a:xfrm>
              <a:off x="2200" y="2886"/>
              <a:ext cx="998" cy="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Face Book</a:t>
              </a:r>
            </a:p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YUTOBE</a:t>
              </a:r>
            </a:p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………</a:t>
              </a:r>
            </a:p>
          </p:txBody>
        </p:sp>
        <p:sp>
          <p:nvSpPr>
            <p:cNvPr id="6159" name="Line 14"/>
            <p:cNvSpPr>
              <a:spLocks noChangeShapeType="1"/>
            </p:cNvSpPr>
            <p:nvPr/>
          </p:nvSpPr>
          <p:spPr bwMode="auto">
            <a:xfrm>
              <a:off x="1837" y="2976"/>
              <a:ext cx="0" cy="5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60" name="Line 15"/>
            <p:cNvSpPr>
              <a:spLocks noChangeShapeType="1"/>
            </p:cNvSpPr>
            <p:nvPr/>
          </p:nvSpPr>
          <p:spPr bwMode="auto">
            <a:xfrm>
              <a:off x="1837" y="3249"/>
              <a:ext cx="2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61" name="Line 16"/>
            <p:cNvSpPr>
              <a:spLocks noChangeShapeType="1"/>
            </p:cNvSpPr>
            <p:nvPr/>
          </p:nvSpPr>
          <p:spPr bwMode="auto">
            <a:xfrm>
              <a:off x="1837" y="3566"/>
              <a:ext cx="2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6155" name="Text Box 18"/>
          <p:cNvSpPr txBox="1">
            <a:spLocks noChangeArrowheads="1"/>
          </p:cNvSpPr>
          <p:nvPr/>
        </p:nvSpPr>
        <p:spPr bwMode="auto">
          <a:xfrm>
            <a:off x="468313" y="5805488"/>
            <a:ext cx="755967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*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CRM =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資料倉儲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資料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探勘</a:t>
            </a:r>
          </a:p>
          <a:p>
            <a:pPr>
              <a:spcBef>
                <a:spcPct val="50000"/>
              </a:spcBef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* 各組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Face Book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粉絲專業帳號簡化變更後給班代。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 smtClean="0">
                <a:hlinkClick r:id="rId2"/>
              </a:rPr>
              <a:t/>
            </a:r>
            <a:br>
              <a:rPr lang="en-US" altLang="zh-TW" sz="2800" dirty="0" smtClean="0">
                <a:hlinkClick r:id="rId2"/>
              </a:rPr>
            </a:br>
            <a:r>
              <a:rPr lang="zh-TW" altLang="en-US" sz="2800" dirty="0"/>
              <a:t>台灣老年人口比例</a:t>
            </a:r>
            <a:r>
              <a:rPr lang="en-US" altLang="zh-TW" sz="2800" dirty="0"/>
              <a:t>-</a:t>
            </a:r>
            <a:r>
              <a:rPr lang="zh-TW" altLang="en-US" sz="2800" dirty="0"/>
              <a:t>大數據分析</a:t>
            </a:r>
            <a:r>
              <a:rPr lang="en-US" altLang="zh-TW" sz="2800" dirty="0">
                <a:hlinkClick r:id="rId2"/>
              </a:rPr>
              <a:t/>
            </a:r>
            <a:br>
              <a:rPr lang="en-US" altLang="zh-TW" sz="2800" dirty="0">
                <a:hlinkClick r:id="rId2"/>
              </a:rPr>
            </a:br>
            <a:r>
              <a:rPr lang="en-US" altLang="zh-TW" sz="2800" dirty="0" smtClean="0">
                <a:hlinkClick r:id="rId2"/>
              </a:rPr>
              <a:t>http</a:t>
            </a:r>
            <a:r>
              <a:rPr lang="en-US" altLang="zh-TW" sz="2800" dirty="0">
                <a:hlinkClick r:id="rId2"/>
              </a:rPr>
              <a:t>://kiang.github.io/tw_population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200" dirty="0"/>
              <a:t>根據聯合國定義</a:t>
            </a:r>
            <a:r>
              <a:rPr lang="en-US" altLang="zh-TW" sz="2200" dirty="0"/>
              <a:t>65</a:t>
            </a:r>
            <a:r>
              <a:rPr lang="zh-TW" altLang="en-US" sz="2200" dirty="0"/>
              <a:t>歲以上老年人口占總人口比率在</a:t>
            </a:r>
            <a:r>
              <a:rPr lang="en-US" altLang="zh-TW" sz="2200" dirty="0"/>
              <a:t>7</a:t>
            </a:r>
            <a:r>
              <a:rPr lang="zh-TW" altLang="en-US" sz="2200" dirty="0"/>
              <a:t>％以上時稱之為高齡化社會，台灣在</a:t>
            </a:r>
            <a:r>
              <a:rPr lang="en-US" altLang="zh-TW" sz="2200" dirty="0"/>
              <a:t>1993</a:t>
            </a:r>
            <a:r>
              <a:rPr lang="zh-TW" altLang="en-US" sz="2200" dirty="0"/>
              <a:t>年</a:t>
            </a:r>
            <a:r>
              <a:rPr lang="en-US" altLang="zh-TW" sz="2200" dirty="0"/>
              <a:t>2</a:t>
            </a:r>
            <a:r>
              <a:rPr lang="zh-TW" altLang="en-US" sz="2200" dirty="0"/>
              <a:t>月正式進入 </a:t>
            </a:r>
            <a:r>
              <a:rPr lang="en-US" altLang="zh-TW" sz="2200" dirty="0"/>
              <a:t>7</a:t>
            </a:r>
            <a:r>
              <a:rPr lang="zh-TW" altLang="en-US" sz="2200" dirty="0"/>
              <a:t>％以上「高齡化社會」，</a:t>
            </a:r>
            <a:r>
              <a:rPr lang="en-US" altLang="zh-TW" sz="2200" dirty="0"/>
              <a:t>14</a:t>
            </a:r>
            <a:r>
              <a:rPr lang="zh-TW" altLang="en-US" sz="2200" dirty="0"/>
              <a:t>％以上時稱高齡社會，</a:t>
            </a:r>
            <a:r>
              <a:rPr lang="en-US" altLang="zh-TW" sz="2200" dirty="0"/>
              <a:t>20</a:t>
            </a:r>
            <a:r>
              <a:rPr lang="zh-TW" altLang="en-US" sz="2200" dirty="0"/>
              <a:t>％以上時稱超高齡社會，</a:t>
            </a:r>
            <a:r>
              <a:rPr lang="en-US" altLang="zh-TW" sz="2200" dirty="0"/>
              <a:t>101</a:t>
            </a:r>
            <a:r>
              <a:rPr lang="zh-TW" altLang="en-US" sz="2200" dirty="0"/>
              <a:t>年臺灣地區</a:t>
            </a:r>
            <a:r>
              <a:rPr lang="en-US" altLang="zh-TW" sz="2200" dirty="0"/>
              <a:t>65</a:t>
            </a:r>
            <a:r>
              <a:rPr lang="zh-TW" altLang="en-US" sz="2200" dirty="0"/>
              <a:t>歲以上老年人口</a:t>
            </a:r>
            <a:r>
              <a:rPr lang="en-US" altLang="zh-TW" sz="2200" dirty="0"/>
              <a:t>(280</a:t>
            </a:r>
            <a:r>
              <a:rPr lang="zh-TW" altLang="en-US" sz="2200" dirty="0"/>
              <a:t>萬</a:t>
            </a:r>
            <a:r>
              <a:rPr lang="en-US" altLang="zh-TW" sz="2200" dirty="0"/>
              <a:t>/60</a:t>
            </a:r>
            <a:r>
              <a:rPr lang="zh-TW" altLang="en-US" sz="2200" dirty="0"/>
              <a:t>萬</a:t>
            </a:r>
            <a:r>
              <a:rPr lang="en-US" altLang="zh-TW" sz="2200" dirty="0"/>
              <a:t>)</a:t>
            </a:r>
            <a:r>
              <a:rPr lang="zh-TW" altLang="en-US" sz="2200" dirty="0"/>
              <a:t>人占總人口比率已達</a:t>
            </a:r>
            <a:r>
              <a:rPr lang="en-US" altLang="zh-TW" sz="2200" dirty="0"/>
              <a:t>11.15% </a:t>
            </a:r>
            <a:r>
              <a:rPr lang="zh-TW" altLang="en-US" sz="2200" dirty="0"/>
              <a:t>，</a:t>
            </a:r>
            <a:r>
              <a:rPr lang="en-US" altLang="zh-TW" sz="2200" dirty="0"/>
              <a:t>103</a:t>
            </a:r>
            <a:r>
              <a:rPr lang="zh-TW" altLang="en-US" sz="2200" dirty="0"/>
              <a:t>年底已達</a:t>
            </a:r>
            <a:r>
              <a:rPr lang="en-US" altLang="zh-TW" sz="2200" dirty="0"/>
              <a:t>12.0</a:t>
            </a:r>
            <a:r>
              <a:rPr lang="zh-TW" altLang="en-US" sz="2200" dirty="0"/>
              <a:t>％；經建會推估，台灣將在</a:t>
            </a:r>
            <a:r>
              <a:rPr lang="en-US" altLang="zh-TW" sz="2200" dirty="0"/>
              <a:t>2017</a:t>
            </a:r>
            <a:r>
              <a:rPr lang="zh-TW" altLang="en-US" sz="2200" dirty="0"/>
              <a:t>年達到</a:t>
            </a:r>
            <a:r>
              <a:rPr lang="en-US" altLang="zh-TW" sz="2200" dirty="0">
                <a:solidFill>
                  <a:srgbClr val="FF0000"/>
                </a:solidFill>
              </a:rPr>
              <a:t>14%</a:t>
            </a:r>
            <a:r>
              <a:rPr lang="zh-TW" altLang="en-US" sz="2200" dirty="0"/>
              <a:t>，成為「高齡社會」，到了</a:t>
            </a:r>
            <a:r>
              <a:rPr lang="en-US" altLang="zh-TW" sz="2200" dirty="0"/>
              <a:t>2020</a:t>
            </a:r>
            <a:r>
              <a:rPr lang="zh-TW" altLang="en-US" sz="2200" dirty="0"/>
              <a:t>年，預估全台年齡達</a:t>
            </a:r>
            <a:r>
              <a:rPr lang="en-US" altLang="zh-TW" sz="2200" dirty="0"/>
              <a:t>65</a:t>
            </a:r>
            <a:r>
              <a:rPr lang="zh-TW" altLang="en-US" sz="2200" dirty="0"/>
              <a:t>歲的老人人口將近</a:t>
            </a:r>
            <a:r>
              <a:rPr lang="en-US" altLang="zh-TW" sz="2200" dirty="0"/>
              <a:t>368</a:t>
            </a:r>
            <a:r>
              <a:rPr lang="zh-TW" altLang="en-US" sz="2200" dirty="0"/>
              <a:t>萬人，屆時大約每</a:t>
            </a:r>
            <a:r>
              <a:rPr lang="en-US" altLang="zh-TW" sz="2200" dirty="0"/>
              <a:t>6</a:t>
            </a:r>
            <a:r>
              <a:rPr lang="zh-TW" altLang="en-US" sz="2200" dirty="0"/>
              <a:t>個人就有</a:t>
            </a:r>
            <a:r>
              <a:rPr lang="en-US" altLang="zh-TW" sz="2200" dirty="0"/>
              <a:t>1</a:t>
            </a:r>
            <a:r>
              <a:rPr lang="zh-TW" altLang="en-US" sz="2200" dirty="0"/>
              <a:t>位是老年人。國民健康局還估計到了</a:t>
            </a:r>
            <a:r>
              <a:rPr lang="en-US" altLang="zh-TW" sz="2200" dirty="0"/>
              <a:t>2026</a:t>
            </a:r>
            <a:r>
              <a:rPr lang="zh-TW" altLang="en-US" sz="2200" dirty="0"/>
              <a:t>年，</a:t>
            </a:r>
            <a:r>
              <a:rPr lang="en-US" altLang="zh-TW" sz="2200" dirty="0"/>
              <a:t>65</a:t>
            </a:r>
            <a:r>
              <a:rPr lang="zh-TW" altLang="en-US" sz="2200" dirty="0"/>
              <a:t>歲以上人口會占總人口</a:t>
            </a:r>
            <a:r>
              <a:rPr lang="en-US" altLang="zh-TW" sz="2200" dirty="0">
                <a:solidFill>
                  <a:srgbClr val="FF0000"/>
                </a:solidFill>
              </a:rPr>
              <a:t>20%</a:t>
            </a:r>
            <a:r>
              <a:rPr lang="zh-TW" altLang="en-US" sz="2200" dirty="0"/>
              <a:t>，台灣將進入「超高齡社會」。 台灣老年人口比例</a:t>
            </a:r>
            <a:r>
              <a:rPr lang="en-US" altLang="zh-TW" sz="2200" dirty="0"/>
              <a:t>-</a:t>
            </a:r>
            <a:r>
              <a:rPr lang="zh-TW" altLang="en-US" sz="2200" dirty="0"/>
              <a:t>大數據分析</a:t>
            </a:r>
            <a:r>
              <a:rPr lang="en-US" altLang="zh-TW" sz="2200" dirty="0"/>
              <a:t>(</a:t>
            </a:r>
            <a:r>
              <a:rPr lang="zh-TW" altLang="en-US" sz="2200" dirty="0"/>
              <a:t>請使用 </a:t>
            </a:r>
            <a:r>
              <a:rPr lang="en-US" altLang="zh-TW" sz="2200" dirty="0"/>
              <a:t>PC </a:t>
            </a:r>
            <a:r>
              <a:rPr lang="zh-TW" altLang="en-US" sz="2200" dirty="0"/>
              <a:t>讀取 </a:t>
            </a:r>
            <a:r>
              <a:rPr lang="en-US" altLang="zh-TW" sz="2200" dirty="0" err="1"/>
              <a:t>Git</a:t>
            </a:r>
            <a:r>
              <a:rPr lang="en-US" altLang="zh-TW" sz="2200" dirty="0"/>
              <a:t>-hub </a:t>
            </a:r>
            <a:r>
              <a:rPr lang="zh-TW" altLang="en-US" sz="2200" dirty="0"/>
              <a:t>公開雲端資料庫</a:t>
            </a:r>
            <a:r>
              <a:rPr lang="en-US" altLang="zh-TW" sz="2200" dirty="0"/>
              <a:t>) </a:t>
            </a:r>
            <a:r>
              <a:rPr lang="zh-TW" altLang="en-US" sz="2200" dirty="0"/>
              <a:t>， 全球人口老化加速，</a:t>
            </a:r>
            <a:r>
              <a:rPr lang="en-US" altLang="zh-TW" sz="2200" dirty="0"/>
              <a:t>2050</a:t>
            </a:r>
            <a:r>
              <a:rPr lang="zh-TW" altLang="en-US" sz="2200" dirty="0"/>
              <a:t>年以前，</a:t>
            </a:r>
            <a:r>
              <a:rPr lang="en-US" altLang="zh-TW" sz="2200" dirty="0"/>
              <a:t>60</a:t>
            </a:r>
            <a:r>
              <a:rPr lang="zh-TW" altLang="en-US" sz="2200" dirty="0"/>
              <a:t>歲以上的人口預計會從</a:t>
            </a:r>
            <a:r>
              <a:rPr lang="en-US" altLang="zh-TW" sz="2200" dirty="0"/>
              <a:t>8.41</a:t>
            </a:r>
            <a:r>
              <a:rPr lang="zh-TW" altLang="en-US" sz="2200" dirty="0"/>
              <a:t>億增加到</a:t>
            </a:r>
            <a:r>
              <a:rPr lang="en-US" altLang="zh-TW" sz="2200" dirty="0"/>
              <a:t>20</a:t>
            </a:r>
            <a:r>
              <a:rPr lang="zh-TW" altLang="en-US" sz="2200" dirty="0"/>
              <a:t>億人以上 </a:t>
            </a:r>
            <a:r>
              <a:rPr lang="en-US" altLang="zh-TW" sz="2200" dirty="0">
                <a:hlinkClick r:id="rId2"/>
              </a:rPr>
              <a:t>http://kiang.github.io/tw_population</a:t>
            </a:r>
            <a:endParaRPr lang="zh-TW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634612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/>
          <a:lstStyle/>
          <a:p>
            <a:r>
              <a:rPr lang="en-US" altLang="zh-TW" sz="3600" dirty="0" smtClean="0">
                <a:solidFill>
                  <a:srgbClr val="FF0000"/>
                </a:solidFill>
              </a:rPr>
              <a:t>CES</a:t>
            </a:r>
            <a:r>
              <a:rPr lang="zh-TW" altLang="en-US" sz="3600" b="1" dirty="0">
                <a:solidFill>
                  <a:srgbClr val="FF0000"/>
                </a:solidFill>
              </a:rPr>
              <a:t>消費電子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展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+</a:t>
            </a:r>
            <a:r>
              <a:rPr lang="zh-TW" altLang="en-US" sz="3600" b="1" dirty="0">
                <a:solidFill>
                  <a:srgbClr val="FF0000"/>
                </a:solidFill>
              </a:rPr>
              <a:t>世界行動通訊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大會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MWC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r>
              <a:rPr lang="zh-TW" altLang="en-US" sz="2400" b="1" dirty="0"/>
              <a:t>消費電子展</a:t>
            </a:r>
            <a:r>
              <a:rPr lang="zh-TW" altLang="en-US" sz="2400" dirty="0"/>
              <a:t>（英語：</a:t>
            </a:r>
            <a:r>
              <a:rPr lang="en-US" altLang="zh-TW" sz="2400" b="1" dirty="0"/>
              <a:t>Consumer Electronics Show</a:t>
            </a:r>
            <a:r>
              <a:rPr lang="zh-TW" altLang="en-US" sz="2400" dirty="0"/>
              <a:t>，簡稱：</a:t>
            </a:r>
            <a:r>
              <a:rPr lang="en-US" altLang="zh-TW" sz="2400" b="1" dirty="0"/>
              <a:t>CES</a:t>
            </a:r>
            <a:r>
              <a:rPr lang="zh-TW" altLang="en-US" sz="2400" dirty="0"/>
              <a:t>）是一個知名國際性電子產品和科技的</a:t>
            </a:r>
            <a:r>
              <a:rPr lang="zh-TW" altLang="en-US" sz="2400" dirty="0">
                <a:hlinkClick r:id="rId2" tooltip="貿易展覽會"/>
              </a:rPr>
              <a:t>貿易展覽會</a:t>
            </a:r>
            <a:r>
              <a:rPr lang="zh-TW" altLang="en-US" sz="2400" dirty="0"/>
              <a:t>，每年吸引來自世界各地的主要公司和業界專門人士參加。消費型電子展每年</a:t>
            </a:r>
            <a:r>
              <a:rPr lang="en-US" altLang="zh-TW" sz="2400" dirty="0"/>
              <a:t>1</a:t>
            </a:r>
            <a:r>
              <a:rPr lang="zh-TW" altLang="en-US" sz="2400" dirty="0"/>
              <a:t>月於美國</a:t>
            </a:r>
            <a:r>
              <a:rPr lang="zh-TW" altLang="en-US" sz="2400" dirty="0">
                <a:hlinkClick r:id="rId3" tooltip="內華達州"/>
              </a:rPr>
              <a:t>內華達州</a:t>
            </a:r>
            <a:r>
              <a:rPr lang="zh-TW" altLang="en-US" sz="2400" dirty="0"/>
              <a:t>的</a:t>
            </a:r>
            <a:r>
              <a:rPr lang="zh-TW" altLang="en-US" sz="2400" b="1" dirty="0">
                <a:solidFill>
                  <a:srgbClr val="FF0000"/>
                </a:solidFill>
                <a:hlinkClick r:id="rId4" tooltip="拉斯維加斯會議中心（頁面不存在）"/>
              </a:rPr>
              <a:t>拉斯維加斯</a:t>
            </a:r>
            <a:r>
              <a:rPr lang="zh-TW" altLang="en-US" sz="2400" dirty="0">
                <a:solidFill>
                  <a:srgbClr val="FF0000"/>
                </a:solidFill>
                <a:hlinkClick r:id="rId4" tooltip="拉斯維加斯會議中心（頁面不存在）"/>
              </a:rPr>
              <a:t>會議中心</a:t>
            </a:r>
            <a:r>
              <a:rPr lang="zh-TW" altLang="en-US" sz="2400" dirty="0"/>
              <a:t>舉行。展覽由消費電子協會贊助，並不開放一般民眾入場，展覽期間通常會舉行多場產品預覽會和新產品發表會。在</a:t>
            </a:r>
            <a:r>
              <a:rPr lang="en-US" altLang="zh-TW" sz="2400" dirty="0"/>
              <a:t>2015</a:t>
            </a:r>
            <a:r>
              <a:rPr lang="zh-TW" altLang="en-US" sz="2400" dirty="0"/>
              <a:t>年</a:t>
            </a:r>
            <a:r>
              <a:rPr lang="en-US" altLang="zh-TW" sz="2400" dirty="0"/>
              <a:t>5</a:t>
            </a:r>
            <a:r>
              <a:rPr lang="zh-TW" altLang="en-US" sz="2400" dirty="0"/>
              <a:t>月，亞洲消費性電子展（</a:t>
            </a:r>
            <a:r>
              <a:rPr lang="en-US" altLang="zh-TW" sz="2400" dirty="0"/>
              <a:t>CES Asia</a:t>
            </a:r>
            <a:r>
              <a:rPr lang="zh-TW" altLang="en-US" sz="2400" dirty="0"/>
              <a:t>）首度於中國</a:t>
            </a:r>
            <a:r>
              <a:rPr lang="zh-TW" altLang="en-US" sz="2400" dirty="0">
                <a:hlinkClick r:id="rId5" tooltip="上海市"/>
              </a:rPr>
              <a:t>上海市</a:t>
            </a:r>
            <a:r>
              <a:rPr lang="zh-TW" altLang="en-US" sz="2400" dirty="0"/>
              <a:t>舉行。</a:t>
            </a:r>
            <a:r>
              <a:rPr lang="en-US" altLang="zh-TW" sz="2400" dirty="0"/>
              <a:t>2016</a:t>
            </a:r>
            <a:r>
              <a:rPr lang="zh-TW" altLang="en-US" sz="2400" dirty="0"/>
              <a:t>年時，主辦單位將展覽名稱中原有的「國際」（</a:t>
            </a:r>
            <a:r>
              <a:rPr lang="en-US" altLang="zh-TW" sz="2400" dirty="0"/>
              <a:t>International</a:t>
            </a:r>
            <a:r>
              <a:rPr lang="zh-TW" altLang="en-US" sz="2400" dirty="0"/>
              <a:t>）去除，簡化名稱為「</a:t>
            </a:r>
            <a:r>
              <a:rPr lang="en-US" altLang="zh-TW" sz="2400" dirty="0" smtClean="0"/>
              <a:t>CES</a:t>
            </a:r>
          </a:p>
          <a:p>
            <a:r>
              <a:rPr lang="zh-TW" altLang="en-US" sz="2400" b="1" dirty="0"/>
              <a:t>世界行動通訊大會</a:t>
            </a:r>
            <a:r>
              <a:rPr lang="zh-TW" altLang="en-US" sz="2400" dirty="0"/>
              <a:t>（英語：</a:t>
            </a:r>
            <a:r>
              <a:rPr lang="en-US" altLang="zh-TW" sz="2400" dirty="0"/>
              <a:t>Mobile World Congress</a:t>
            </a:r>
            <a:r>
              <a:rPr lang="zh-TW" altLang="en-US" sz="2400" dirty="0"/>
              <a:t>），簡稱</a:t>
            </a:r>
            <a:r>
              <a:rPr lang="en-US" altLang="zh-TW" sz="2400" b="1" dirty="0"/>
              <a:t>MWC</a:t>
            </a:r>
            <a:r>
              <a:rPr lang="zh-TW" altLang="en-US" sz="2400" dirty="0"/>
              <a:t>。</a:t>
            </a:r>
            <a:r>
              <a:rPr lang="en-US" altLang="zh-TW" sz="2400" baseline="30000" dirty="0">
                <a:hlinkClick r:id="rId6"/>
              </a:rPr>
              <a:t>[1]</a:t>
            </a:r>
            <a:r>
              <a:rPr lang="zh-TW" altLang="en-US" sz="2400" dirty="0"/>
              <a:t>由</a:t>
            </a:r>
            <a:r>
              <a:rPr lang="en-US" altLang="zh-TW" sz="2400" dirty="0">
                <a:hlinkClick r:id="rId7" tooltip="全球行動通訊系統協會"/>
              </a:rPr>
              <a:t>GSM</a:t>
            </a:r>
            <a:r>
              <a:rPr lang="zh-TW" altLang="en-US" sz="2400" dirty="0">
                <a:hlinkClick r:id="rId7" tooltip="全球行動通訊系統協會"/>
              </a:rPr>
              <a:t>協會</a:t>
            </a:r>
            <a:r>
              <a:rPr lang="zh-TW" altLang="en-US" sz="2400" dirty="0"/>
              <a:t>（簡稱</a:t>
            </a:r>
            <a:r>
              <a:rPr lang="en-US" altLang="zh-TW" sz="2400" dirty="0"/>
              <a:t>GSMA</a:t>
            </a:r>
            <a:r>
              <a:rPr lang="zh-TW" altLang="en-US" sz="2400" dirty="0"/>
              <a:t>）主辦，邀請各地手機廠商、軟體商、電信業者及無線通訊產業專家學者等參與，透過展示新產品、服務和討論流動通訊產業趨勢與技術。每年二至三月於</a:t>
            </a:r>
            <a:r>
              <a:rPr lang="zh-TW" altLang="en-US" sz="2400" dirty="0">
                <a:hlinkClick r:id="rId8" tooltip="西班牙"/>
              </a:rPr>
              <a:t>西班牙</a:t>
            </a:r>
            <a:r>
              <a:rPr lang="zh-TW" altLang="en-US" sz="2400" dirty="0">
                <a:hlinkClick r:id="rId9" tooltip="巴塞隆納"/>
              </a:rPr>
              <a:t>巴塞隆納</a:t>
            </a:r>
            <a:r>
              <a:rPr lang="zh-TW" altLang="en-US" sz="2400" dirty="0"/>
              <a:t>舉辦。</a:t>
            </a:r>
          </a:p>
        </p:txBody>
      </p:sp>
    </p:spTree>
    <p:extLst>
      <p:ext uri="{BB962C8B-B14F-4D97-AF65-F5344CB8AC3E}">
        <p14:creationId xmlns:p14="http://schemas.microsoft.com/office/powerpoint/2010/main" val="1026016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832648"/>
          </a:xfrm>
        </p:spPr>
        <p:txBody>
          <a:bodyPr/>
          <a:lstStyle/>
          <a:p>
            <a:pPr>
              <a:buFontTx/>
              <a:buNone/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* 在硬碟裡設立一個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WWW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資料夾，首頁檔名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:index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>
              <a:buFontTx/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* UNIX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指令操作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FontTx/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執行→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KEY: telnet entry.hust.edu.tw</a:t>
            </a:r>
          </a:p>
          <a:p>
            <a:pPr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目錄查閱，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KEY: ls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>
              <a:buFontTx/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* Access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在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office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系統底下，*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mdb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* 練習轉成網頁再放到粉絲專業。</a:t>
            </a:r>
          </a:p>
          <a:p>
            <a:pPr>
              <a:buFontTx/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* Dbase-Ⅲ-PLUS </a:t>
            </a:r>
            <a:r>
              <a:rPr lang="en-US" altLang="zh-TW" sz="2000" dirty="0"/>
              <a:t>*.dbf(PC-DOS) 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網路問卷 *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.asp (</a:t>
            </a: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microsoft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cookies</a:t>
            </a:r>
          </a:p>
          <a:p>
            <a:pPr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* 早期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server </a:t>
            </a: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frontpage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                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編輯網頁</a:t>
            </a:r>
          </a:p>
          <a:p>
            <a:pPr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* 現在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NT Server(IIS Server)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altLang="zh-TW" sz="44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 flipH="1">
            <a:off x="2411413" y="4652963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>
            <a:off x="2411413" y="4868863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>
            <a:off x="2700338" y="5445125"/>
            <a:ext cx="0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>
            <a:off x="2700338" y="5661025"/>
            <a:ext cx="431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3276600" y="5445125"/>
            <a:ext cx="10795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W W W</a:t>
            </a:r>
          </a:p>
          <a:p>
            <a:pPr>
              <a:spcBef>
                <a:spcPct val="50000"/>
              </a:spcBef>
            </a:pPr>
            <a:r>
              <a:rPr lang="en-US" altLang="zh-TW"/>
              <a:t>FTP</a:t>
            </a:r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>
            <a:off x="2700338" y="6092825"/>
            <a:ext cx="431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* Java Script  ,  Java Applet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zh-TW" sz="40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4. 3/22</a:t>
            </a:r>
            <a:endParaRPr lang="en-US" altLang="zh-TW" sz="44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468313" y="1484313"/>
            <a:ext cx="165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ea typeface="標楷體" pitchFamily="65" charset="-120"/>
              </a:rPr>
              <a:t>有模組要放在主機端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2771775" y="1484313"/>
            <a:ext cx="16557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ea typeface="標楷體" pitchFamily="65" charset="-120"/>
              </a:rPr>
              <a:t>要放在主機端</a:t>
            </a: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468313" y="2349500"/>
            <a:ext cx="83518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* FTP(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雲端硬碟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開啟方法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開啟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EXCEL→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開啟新檔→資料→從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WEB→KEY:ftp://entry.hust.edu.tw</a:t>
            </a:r>
          </a:p>
          <a:p>
            <a:pPr>
              <a:spcBef>
                <a:spcPct val="50000"/>
              </a:spcBef>
            </a:pP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  →開一個資料夾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WWW(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大寫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小考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620688"/>
            <a:ext cx="8856984" cy="5688632"/>
          </a:xfrm>
        </p:spPr>
        <p:txBody>
          <a:bodyPr>
            <a:noAutofit/>
          </a:bodyPr>
          <a:lstStyle/>
          <a:p>
            <a:r>
              <a:rPr lang="en-US" altLang="zh-TW" sz="3600" dirty="0" smtClean="0"/>
              <a:t>1.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什麼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是管理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資訊系統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600" dirty="0">
                <a:latin typeface="標楷體" pitchFamily="65" charset="-120"/>
                <a:ea typeface="標楷體" pitchFamily="65" charset="-120"/>
              </a:rPr>
              <a:t>M-</a:t>
            </a:r>
            <a:r>
              <a:rPr lang="en-US" altLang="zh-TW" sz="3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IS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之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M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管理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-5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管</a:t>
            </a:r>
            <a:r>
              <a:rPr lang="en-US" altLang="zh-TW" sz="3600" dirty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r>
              <a:rPr lang="en-US" altLang="zh-TW" sz="3600" dirty="0" smtClean="0"/>
              <a:t>2.</a:t>
            </a:r>
            <a:r>
              <a:rPr lang="zh-TW" altLang="en-US" sz="3600" dirty="0" smtClean="0"/>
              <a:t> 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MK-IS and SCM-IS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dirty="0" smtClean="0"/>
              <a:t>為何 </a:t>
            </a:r>
            <a:r>
              <a:rPr lang="en-US" altLang="zh-TW" sz="3600" dirty="0"/>
              <a:t>?</a:t>
            </a:r>
            <a:endParaRPr lang="zh-TW" altLang="en-US" sz="3600" dirty="0"/>
          </a:p>
          <a:p>
            <a:r>
              <a:rPr lang="en-US" altLang="zh-TW" sz="3600" dirty="0" smtClean="0"/>
              <a:t>3. </a:t>
            </a:r>
            <a:r>
              <a:rPr lang="zh-TW" altLang="en-US" sz="3600" dirty="0" smtClean="0"/>
              <a:t>廣義</a:t>
            </a:r>
            <a:r>
              <a:rPr lang="zh-TW" altLang="en-US" sz="3600" dirty="0"/>
              <a:t>資訊</a:t>
            </a:r>
            <a:r>
              <a:rPr lang="zh-TW" altLang="en-US" sz="3600" dirty="0" smtClean="0"/>
              <a:t>的內涵</a:t>
            </a:r>
            <a:r>
              <a:rPr lang="en-US" altLang="zh-TW" sz="3600" dirty="0" smtClean="0"/>
              <a:t> ? </a:t>
            </a:r>
            <a:r>
              <a:rPr lang="zh-TW" altLang="en-US" sz="3600" dirty="0" smtClean="0"/>
              <a:t>請將 大數據分析資料管理金字塔的順序，依序排列 </a:t>
            </a:r>
            <a:r>
              <a:rPr lang="en-US" altLang="zh-TW" sz="3600" dirty="0" smtClean="0"/>
              <a:t>?</a:t>
            </a:r>
          </a:p>
          <a:p>
            <a:r>
              <a:rPr lang="en-US" altLang="zh-TW" sz="3600" dirty="0" smtClean="0"/>
              <a:t>4.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 </a:t>
            </a:r>
            <a:r>
              <a:rPr lang="en-US" altLang="zh-TW" sz="3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Hinet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何時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(?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開始營運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中國網路人口何時超越台灣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網路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問卷所使用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 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Office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 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Access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資料庫 的 *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副檔名 為何 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7439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小考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620688"/>
            <a:ext cx="8856984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dirty="0" smtClean="0"/>
              <a:t>1.</a:t>
            </a:r>
            <a:r>
              <a:rPr lang="zh-TW" altLang="en-US" dirty="0">
                <a:hlinkClick r:id="rId2"/>
              </a:rPr>
              <a:t>計算機</a:t>
            </a:r>
            <a:r>
              <a:rPr lang="zh-TW" altLang="en-US" dirty="0">
                <a:solidFill>
                  <a:srgbClr val="00B050"/>
                </a:solidFill>
              </a:rPr>
              <a:t>應用 中 </a:t>
            </a:r>
            <a:r>
              <a:rPr lang="en-US" altLang="zh-TW" dirty="0">
                <a:solidFill>
                  <a:srgbClr val="00B050"/>
                </a:solidFill>
              </a:rPr>
              <a:t>POS</a:t>
            </a:r>
            <a:r>
              <a:rPr lang="zh-TW" altLang="en-US" dirty="0"/>
              <a:t>為何 </a:t>
            </a:r>
            <a:r>
              <a:rPr lang="en-US" altLang="zh-TW" dirty="0"/>
              <a:t>?</a:t>
            </a:r>
            <a:r>
              <a:rPr lang="zh-TW" altLang="en-US" dirty="0"/>
              <a:t> </a:t>
            </a:r>
            <a:r>
              <a:rPr lang="en-US" altLang="zh-TW" dirty="0"/>
              <a:t>(</a:t>
            </a:r>
            <a:r>
              <a:rPr lang="zh-TW" altLang="en-US" dirty="0" smtClean="0"/>
              <a:t>最早期</a:t>
            </a:r>
            <a:r>
              <a:rPr lang="zh-TW" altLang="en-US" dirty="0"/>
              <a:t>的 </a:t>
            </a:r>
            <a:r>
              <a:rPr lang="en-US" altLang="zh-TW" dirty="0"/>
              <a:t>Retail </a:t>
            </a:r>
            <a:r>
              <a:rPr lang="zh-TW" altLang="en-US" dirty="0"/>
              <a:t>零售大數據分析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r>
              <a:rPr lang="en-US" altLang="zh-TW" dirty="0" smtClean="0"/>
              <a:t>2.</a:t>
            </a:r>
            <a:r>
              <a:rPr lang="zh-TW" altLang="en-US" dirty="0">
                <a:hlinkClick r:id="rId2"/>
              </a:rPr>
              <a:t>計算機</a:t>
            </a:r>
            <a:r>
              <a:rPr lang="zh-TW" altLang="en-US" dirty="0" smtClean="0">
                <a:solidFill>
                  <a:srgbClr val="00B050"/>
                </a:solidFill>
              </a:rPr>
              <a:t>應用範圍 </a:t>
            </a:r>
            <a:r>
              <a:rPr lang="zh-TW" altLang="en-US" dirty="0">
                <a:solidFill>
                  <a:srgbClr val="00B050"/>
                </a:solidFill>
              </a:rPr>
              <a:t>中</a:t>
            </a:r>
            <a:r>
              <a:rPr lang="zh-TW" altLang="en-US" dirty="0" smtClean="0"/>
              <a:t>廣義</a:t>
            </a:r>
            <a:r>
              <a:rPr lang="zh-TW" altLang="en-US" dirty="0">
                <a:solidFill>
                  <a:srgbClr val="00B050"/>
                </a:solidFill>
              </a:rPr>
              <a:t>應用</a:t>
            </a:r>
            <a:r>
              <a:rPr lang="zh-TW" altLang="en-US" dirty="0" smtClean="0"/>
              <a:t>資訊的內涵</a:t>
            </a:r>
            <a:r>
              <a:rPr lang="en-US" altLang="zh-TW" dirty="0" smtClean="0"/>
              <a:t> ? </a:t>
            </a:r>
            <a:r>
              <a:rPr lang="zh-TW" altLang="en-US" dirty="0" smtClean="0"/>
              <a:t>請將 大數據分析資料管理金字塔的順序，依序排列 </a:t>
            </a:r>
            <a:r>
              <a:rPr lang="en-US" altLang="zh-TW" dirty="0" smtClean="0"/>
              <a:t>?</a:t>
            </a:r>
          </a:p>
          <a:p>
            <a:pPr marL="0" indent="0">
              <a:buNone/>
            </a:pPr>
            <a:r>
              <a:rPr lang="en-US" altLang="zh-TW" dirty="0" smtClean="0"/>
              <a:t>3.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Hinet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何時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(?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開始營運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中國網路人口何時超越台灣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/>
              <a:t>4. </a:t>
            </a:r>
            <a:r>
              <a:rPr lang="zh-TW" altLang="en-US" dirty="0" smtClean="0"/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MK-IS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為 </a:t>
            </a:r>
            <a:r>
              <a:rPr lang="zh-TW" altLang="en-US" dirty="0" smtClean="0"/>
              <a:t>行銷管理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資訊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系統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/>
              <a:t>行銷</a:t>
            </a:r>
            <a:r>
              <a:rPr lang="zh-TW" altLang="en-US" dirty="0" smtClean="0"/>
              <a:t>管理 </a:t>
            </a:r>
            <a:r>
              <a:rPr lang="zh-TW" altLang="en-US" dirty="0"/>
              <a:t>之 </a:t>
            </a:r>
            <a:r>
              <a:rPr lang="en-US" altLang="zh-TW" dirty="0"/>
              <a:t>4 P</a:t>
            </a:r>
            <a:r>
              <a:rPr lang="zh-TW" altLang="en-US" dirty="0"/>
              <a:t>為何 </a:t>
            </a:r>
            <a:r>
              <a:rPr lang="en-US" altLang="zh-TW" dirty="0"/>
              <a:t>?</a:t>
            </a:r>
          </a:p>
          <a:p>
            <a:pPr marL="0" indent="0">
              <a:buNone/>
            </a:pPr>
            <a:r>
              <a:rPr lang="en-US" altLang="zh-TW" dirty="0" smtClean="0"/>
              <a:t>5.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什麼是管理資訊系統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(M-IS)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之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M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管理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-5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管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84662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小考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620688"/>
            <a:ext cx="8856984" cy="5400600"/>
          </a:xfrm>
        </p:spPr>
        <p:txBody>
          <a:bodyPr>
            <a:noAutofit/>
          </a:bodyPr>
          <a:lstStyle/>
          <a:p>
            <a:r>
              <a:rPr lang="en-US" altLang="zh-TW" sz="2400" dirty="0" smtClean="0"/>
              <a:t>1.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什麼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是管理資訊系統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M-IS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之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M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管理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-5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管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r>
              <a:rPr lang="en-US" altLang="zh-TW" sz="2400" dirty="0" smtClean="0"/>
              <a:t>2.</a:t>
            </a:r>
            <a:r>
              <a:rPr lang="zh-TW" altLang="en-US" sz="2400" dirty="0" smtClean="0"/>
              <a:t> 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MK-IS and SCM-IS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/>
              <a:t>為何 </a:t>
            </a:r>
            <a:r>
              <a:rPr lang="en-US" altLang="zh-TW" sz="2400" dirty="0"/>
              <a:t>?</a:t>
            </a:r>
            <a:endParaRPr lang="zh-TW" altLang="en-US" sz="2400" dirty="0"/>
          </a:p>
          <a:p>
            <a:r>
              <a:rPr lang="en-US" altLang="zh-TW" sz="2400" dirty="0" smtClean="0"/>
              <a:t>3. </a:t>
            </a:r>
            <a:r>
              <a:rPr lang="zh-TW" altLang="en-US" sz="2400" dirty="0" smtClean="0"/>
              <a:t>廣義</a:t>
            </a:r>
            <a:r>
              <a:rPr lang="zh-TW" altLang="en-US" sz="2400" dirty="0"/>
              <a:t>資訊</a:t>
            </a:r>
            <a:r>
              <a:rPr lang="zh-TW" altLang="en-US" sz="2400" dirty="0" smtClean="0"/>
              <a:t>的內涵</a:t>
            </a:r>
            <a:r>
              <a:rPr lang="en-US" altLang="zh-TW" sz="2400" dirty="0" smtClean="0"/>
              <a:t> ? </a:t>
            </a:r>
            <a:r>
              <a:rPr lang="zh-TW" altLang="en-US" sz="2400" dirty="0" smtClean="0"/>
              <a:t>請將 大數據分析資料管理金字塔的順序，依序排列 </a:t>
            </a:r>
            <a:r>
              <a:rPr lang="en-US" altLang="zh-TW" sz="2400" dirty="0" smtClean="0"/>
              <a:t>?</a:t>
            </a:r>
          </a:p>
          <a:p>
            <a:r>
              <a:rPr lang="en-US" altLang="zh-TW" sz="2400" dirty="0" smtClean="0"/>
              <a:t>4.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 </a:t>
            </a:r>
            <a:r>
              <a:rPr lang="en-US" altLang="zh-TW" sz="1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Hinet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何時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(?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開始營運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中國網路人口何時超越台灣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一般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DOS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Windows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系統所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使用 的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資料庫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的 *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副檔名 為何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網路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問卷所使用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Office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Access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資料庫 的 *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副檔名 為何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en-US" altLang="zh-TW" sz="1800" dirty="0" smtClean="0"/>
              <a:t>.</a:t>
            </a:r>
            <a:r>
              <a:rPr lang="zh-TW" altLang="en-US" sz="1800" dirty="0" smtClean="0"/>
              <a:t> 顧客</a:t>
            </a:r>
            <a:r>
              <a:rPr lang="zh-TW" altLang="en-US" sz="1800" dirty="0"/>
              <a:t>關係管理 </a:t>
            </a:r>
            <a:r>
              <a:rPr lang="en-US" altLang="zh-TW" sz="1800" dirty="0"/>
              <a:t>CRM</a:t>
            </a:r>
            <a:r>
              <a:rPr lang="zh-TW" altLang="en-US" sz="1800" dirty="0"/>
              <a:t>中 之 </a:t>
            </a:r>
            <a:r>
              <a:rPr lang="en-US" altLang="zh-TW" sz="1800" dirty="0"/>
              <a:t>2 </a:t>
            </a:r>
            <a:r>
              <a:rPr lang="zh-TW" altLang="en-US" sz="1800" dirty="0"/>
              <a:t>大 </a:t>
            </a:r>
            <a:r>
              <a:rPr lang="en-US" altLang="zh-TW" sz="1800" dirty="0"/>
              <a:t>Data</a:t>
            </a:r>
            <a:r>
              <a:rPr lang="zh-TW" altLang="en-US" sz="1800" dirty="0"/>
              <a:t>資料管理為何 </a:t>
            </a:r>
            <a:r>
              <a:rPr lang="en-US" altLang="zh-TW" sz="1800" dirty="0"/>
              <a:t>? </a:t>
            </a:r>
            <a:r>
              <a:rPr lang="zh-TW" altLang="en-US" sz="1800" dirty="0"/>
              <a:t>舉</a:t>
            </a:r>
            <a:r>
              <a:rPr lang="en-US" altLang="zh-TW" sz="1800" dirty="0"/>
              <a:t>1</a:t>
            </a:r>
            <a:r>
              <a:rPr lang="zh-TW" altLang="en-US" sz="1800" dirty="0"/>
              <a:t>例 有關台灣人口的管理個案 說明 </a:t>
            </a:r>
            <a:r>
              <a:rPr lang="en-US" altLang="zh-TW" sz="1800" dirty="0"/>
              <a:t>?</a:t>
            </a:r>
          </a:p>
          <a:p>
            <a:r>
              <a:rPr lang="en-US" altLang="zh-TW" sz="1800" dirty="0" smtClean="0"/>
              <a:t>8.</a:t>
            </a:r>
            <a:r>
              <a:rPr lang="zh-TW" altLang="en-US" sz="1800" dirty="0" smtClean="0"/>
              <a:t>查詢</a:t>
            </a:r>
            <a:r>
              <a:rPr lang="zh-TW" altLang="en-US" sz="1800" dirty="0"/>
              <a:t>全球 </a:t>
            </a:r>
            <a:r>
              <a:rPr lang="en-US" altLang="zh-TW" sz="1800" dirty="0"/>
              <a:t>500</a:t>
            </a:r>
            <a:r>
              <a:rPr lang="zh-TW" altLang="en-US" sz="1800" dirty="0"/>
              <a:t>大企業營收的 雜誌</a:t>
            </a:r>
            <a:r>
              <a:rPr lang="en-US" altLang="zh-TW" sz="1800" dirty="0"/>
              <a:t>(</a:t>
            </a:r>
            <a:r>
              <a:rPr lang="zh-TW" altLang="en-US" sz="1800" dirty="0"/>
              <a:t>年資料庫</a:t>
            </a:r>
            <a:r>
              <a:rPr lang="en-US" altLang="zh-TW" sz="1800" dirty="0"/>
              <a:t>) </a:t>
            </a:r>
            <a:r>
              <a:rPr lang="zh-TW" altLang="en-US" sz="1800" dirty="0"/>
              <a:t>為何 </a:t>
            </a:r>
            <a:r>
              <a:rPr lang="en-US" altLang="zh-TW" sz="1800" dirty="0"/>
              <a:t>? </a:t>
            </a:r>
            <a:r>
              <a:rPr lang="zh-TW" altLang="en-US" sz="1800" dirty="0"/>
              <a:t>查詢全球最富有人排行的 雜誌</a:t>
            </a:r>
            <a:r>
              <a:rPr lang="en-US" altLang="zh-TW" sz="1800" dirty="0"/>
              <a:t>(</a:t>
            </a:r>
            <a:r>
              <a:rPr lang="zh-TW" altLang="en-US" sz="1800" dirty="0"/>
              <a:t>年資料庫</a:t>
            </a:r>
            <a:r>
              <a:rPr lang="en-US" altLang="zh-TW" sz="1800" dirty="0"/>
              <a:t>) </a:t>
            </a:r>
            <a:r>
              <a:rPr lang="zh-TW" altLang="en-US" sz="1800" dirty="0"/>
              <a:t>為何 </a:t>
            </a:r>
            <a:r>
              <a:rPr lang="en-US" altLang="zh-TW" sz="1800" dirty="0" smtClean="0"/>
              <a:t>?</a:t>
            </a:r>
            <a:r>
              <a:rPr lang="zh-TW" altLang="en-US" sz="1800" dirty="0" smtClean="0"/>
              <a:t>查詢</a:t>
            </a:r>
            <a:r>
              <a:rPr lang="zh-TW" altLang="en-US" sz="1800" dirty="0"/>
              <a:t>台灣 </a:t>
            </a:r>
            <a:r>
              <a:rPr lang="en-US" altLang="zh-TW" sz="1800" dirty="0"/>
              <a:t>2000</a:t>
            </a:r>
            <a:r>
              <a:rPr lang="zh-TW" altLang="en-US" sz="1800" dirty="0"/>
              <a:t>大企業營收的 雜誌</a:t>
            </a:r>
            <a:r>
              <a:rPr lang="en-US" altLang="zh-TW" sz="1800" dirty="0"/>
              <a:t>(</a:t>
            </a:r>
            <a:r>
              <a:rPr lang="zh-TW" altLang="en-US" sz="1800" dirty="0"/>
              <a:t>年資料庫</a:t>
            </a:r>
            <a:r>
              <a:rPr lang="en-US" altLang="zh-TW" sz="1800" dirty="0"/>
              <a:t>) </a:t>
            </a:r>
            <a:r>
              <a:rPr lang="zh-TW" altLang="en-US" sz="1800" dirty="0"/>
              <a:t>為何 </a:t>
            </a:r>
            <a:r>
              <a:rPr lang="en-US" altLang="zh-TW" sz="1800" dirty="0" smtClean="0"/>
              <a:t>?</a:t>
            </a:r>
          </a:p>
          <a:p>
            <a:r>
              <a:rPr lang="en-US" altLang="zh-TW" sz="1800" dirty="0" smtClean="0"/>
              <a:t>9.</a:t>
            </a:r>
            <a:r>
              <a:rPr lang="zh-TW" altLang="en-US" sz="1800" dirty="0" smtClean="0"/>
              <a:t> 微軟</a:t>
            </a:r>
            <a:r>
              <a:rPr lang="zh-TW" altLang="en-US" sz="1800" dirty="0"/>
              <a:t>主機 的大型資料庫為何 </a:t>
            </a:r>
            <a:r>
              <a:rPr lang="en-US" altLang="zh-TW" sz="1800" dirty="0"/>
              <a:t>? </a:t>
            </a:r>
            <a:r>
              <a:rPr lang="zh-TW" altLang="en-US" sz="1800" dirty="0"/>
              <a:t>微軟 </a:t>
            </a:r>
            <a:r>
              <a:rPr lang="en-US" altLang="zh-TW" sz="1800" dirty="0"/>
              <a:t>Office </a:t>
            </a:r>
            <a:r>
              <a:rPr lang="zh-TW" altLang="en-US" sz="1800" dirty="0"/>
              <a:t>軟體</a:t>
            </a:r>
            <a:r>
              <a:rPr lang="zh-TW" altLang="en-US" sz="1800" dirty="0" smtClean="0"/>
              <a:t>中的</a:t>
            </a:r>
            <a:r>
              <a:rPr lang="zh-TW" altLang="en-US" sz="1800" dirty="0"/>
              <a:t>小型資料庫為何 </a:t>
            </a:r>
            <a:r>
              <a:rPr lang="en-US" altLang="zh-TW" sz="1800" dirty="0" smtClean="0"/>
              <a:t>?</a:t>
            </a:r>
          </a:p>
          <a:p>
            <a:r>
              <a:rPr lang="en-US" altLang="zh-TW" sz="1800" dirty="0" smtClean="0"/>
              <a:t>10.</a:t>
            </a:r>
            <a:r>
              <a:rPr lang="zh-TW" altLang="en-US" sz="1800" dirty="0" smtClean="0"/>
              <a:t>行銷</a:t>
            </a:r>
            <a:r>
              <a:rPr lang="zh-TW" altLang="en-US" sz="1800" dirty="0"/>
              <a:t>管理 中 之 </a:t>
            </a:r>
            <a:r>
              <a:rPr lang="en-US" altLang="zh-TW" sz="1800" dirty="0"/>
              <a:t>4 P</a:t>
            </a:r>
            <a:r>
              <a:rPr lang="zh-TW" altLang="en-US" sz="1800" dirty="0"/>
              <a:t>為何 </a:t>
            </a:r>
            <a:r>
              <a:rPr lang="en-US" altLang="zh-TW" sz="1800" dirty="0"/>
              <a:t>?</a:t>
            </a:r>
          </a:p>
          <a:p>
            <a:r>
              <a:rPr lang="en-US" altLang="zh-TW" sz="1800" dirty="0" smtClean="0"/>
              <a:t>11.</a:t>
            </a:r>
            <a:r>
              <a:rPr lang="zh-TW" altLang="en-US" sz="1800" dirty="0" smtClean="0"/>
              <a:t>商</a:t>
            </a:r>
            <a:r>
              <a:rPr lang="zh-TW" altLang="en-US" sz="1800" dirty="0"/>
              <a:t>流</a:t>
            </a:r>
            <a:r>
              <a:rPr lang="en-US" altLang="zh-TW" sz="1800" dirty="0"/>
              <a:t>4</a:t>
            </a:r>
            <a:r>
              <a:rPr lang="zh-TW" altLang="en-US" sz="1800" dirty="0"/>
              <a:t> 大現代化零售</a:t>
            </a:r>
            <a:r>
              <a:rPr lang="en-US" altLang="zh-TW" sz="1800" dirty="0"/>
              <a:t>Retail </a:t>
            </a:r>
            <a:r>
              <a:rPr lang="zh-TW" altLang="en-US" sz="1800" dirty="0"/>
              <a:t>通路演化</a:t>
            </a:r>
            <a:r>
              <a:rPr lang="en-US" altLang="zh-TW" sz="1800" dirty="0"/>
              <a:t>.</a:t>
            </a:r>
            <a:r>
              <a:rPr lang="zh-TW" altLang="en-US" sz="1800" dirty="0"/>
              <a:t> 依時間排序 為何 </a:t>
            </a:r>
            <a:r>
              <a:rPr lang="en-US" altLang="zh-TW" sz="1800" dirty="0" smtClean="0"/>
              <a:t>?</a:t>
            </a:r>
          </a:p>
          <a:p>
            <a:r>
              <a:rPr lang="en-US" altLang="zh-TW" sz="1800" dirty="0" smtClean="0"/>
              <a:t>12.</a:t>
            </a:r>
            <a:r>
              <a:rPr lang="zh-TW" altLang="en-US" sz="1800" dirty="0">
                <a:hlinkClick r:id="rId2"/>
              </a:rPr>
              <a:t>計算機</a:t>
            </a:r>
            <a:r>
              <a:rPr lang="zh-TW" altLang="en-US" sz="1800" dirty="0" smtClean="0">
                <a:solidFill>
                  <a:srgbClr val="00B050"/>
                </a:solidFill>
              </a:rPr>
              <a:t>應用 中 </a:t>
            </a:r>
            <a:r>
              <a:rPr lang="en-US" altLang="zh-TW" sz="1800" dirty="0" smtClean="0">
                <a:solidFill>
                  <a:srgbClr val="00B050"/>
                </a:solidFill>
              </a:rPr>
              <a:t>POS</a:t>
            </a:r>
            <a:r>
              <a:rPr lang="zh-TW" altLang="en-US" sz="1800" dirty="0"/>
              <a:t>為何 </a:t>
            </a:r>
            <a:r>
              <a:rPr lang="en-US" altLang="zh-TW" sz="1800" dirty="0" smtClean="0"/>
              <a:t>?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(</a:t>
            </a:r>
            <a:r>
              <a:rPr lang="zh-TW" altLang="en-US" sz="1800" dirty="0" smtClean="0"/>
              <a:t>最 早期的 </a:t>
            </a:r>
            <a:r>
              <a:rPr lang="en-US" altLang="zh-TW" sz="1800" dirty="0" smtClean="0"/>
              <a:t>Retail </a:t>
            </a:r>
            <a:r>
              <a:rPr lang="zh-TW" altLang="en-US" sz="1800" dirty="0" smtClean="0"/>
              <a:t>零售大數據分析</a:t>
            </a:r>
            <a:r>
              <a:rPr lang="en-US" altLang="zh-TW" sz="1800" dirty="0" smtClean="0"/>
              <a:t>)</a:t>
            </a:r>
          </a:p>
          <a:p>
            <a:r>
              <a:rPr lang="en-US" altLang="zh-TW" sz="1800" dirty="0" smtClean="0"/>
              <a:t>13.</a:t>
            </a:r>
            <a:r>
              <a:rPr lang="zh-TW" altLang="en-US" sz="1800" dirty="0" smtClean="0"/>
              <a:t> 氣象大數據分析</a:t>
            </a:r>
            <a:r>
              <a:rPr lang="en-US" altLang="zh-TW" sz="1800" dirty="0" smtClean="0"/>
              <a:t>-1</a:t>
            </a:r>
            <a:r>
              <a:rPr lang="zh-TW" altLang="en-US" sz="1800" dirty="0" smtClean="0"/>
              <a:t>年均溫最低為 </a:t>
            </a:r>
            <a:r>
              <a:rPr lang="en-US" altLang="zh-TW" sz="1800" dirty="0" smtClean="0"/>
              <a:t>?</a:t>
            </a:r>
            <a:r>
              <a:rPr lang="zh-TW" altLang="en-US" sz="1800" dirty="0" smtClean="0"/>
              <a:t>月</a:t>
            </a:r>
            <a:r>
              <a:rPr lang="en-US" altLang="zh-TW" sz="1800" dirty="0" smtClean="0"/>
              <a:t>.</a:t>
            </a:r>
            <a:r>
              <a:rPr lang="zh-TW" altLang="en-US" sz="1800" dirty="0" smtClean="0"/>
              <a:t> 今年最冷寒流在 </a:t>
            </a:r>
            <a:r>
              <a:rPr lang="en-US" altLang="zh-TW" sz="1800" dirty="0" smtClean="0"/>
              <a:t>?</a:t>
            </a:r>
            <a:r>
              <a:rPr lang="zh-TW" altLang="en-US" sz="1800" dirty="0" smtClean="0"/>
              <a:t> 月 </a:t>
            </a:r>
            <a:r>
              <a:rPr lang="en-US" altLang="zh-TW" sz="1800" dirty="0" smtClean="0"/>
              <a:t>(</a:t>
            </a:r>
            <a:r>
              <a:rPr lang="zh-TW" altLang="en-US" sz="1800" dirty="0" smtClean="0"/>
              <a:t>第一波嘉義 </a:t>
            </a:r>
            <a:r>
              <a:rPr lang="en-US" altLang="zh-TW" sz="1800" dirty="0" smtClean="0"/>
              <a:t>4.7</a:t>
            </a:r>
            <a:r>
              <a:rPr lang="zh-TW" altLang="en-US" sz="1800" dirty="0" smtClean="0"/>
              <a:t> 度</a:t>
            </a:r>
            <a:r>
              <a:rPr lang="en-US" altLang="zh-TW" sz="1800" dirty="0" smtClean="0"/>
              <a:t>)</a:t>
            </a:r>
            <a:endParaRPr lang="en-US" altLang="zh-TW" sz="1800" dirty="0"/>
          </a:p>
          <a:p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5408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3204" y="116632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小考</a:t>
            </a:r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476672"/>
            <a:ext cx="8856984" cy="5400600"/>
          </a:xfrm>
        </p:spPr>
        <p:txBody>
          <a:bodyPr>
            <a:noAutofit/>
          </a:bodyPr>
          <a:lstStyle/>
          <a:p>
            <a:r>
              <a:rPr lang="en-US" altLang="zh-TW" sz="2400" dirty="0" smtClean="0"/>
              <a:t>1.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舊台中縣人口最多前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名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舊台中市人口最多前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名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2400" dirty="0" smtClean="0"/>
              <a:t>3.</a:t>
            </a:r>
            <a:r>
              <a:rPr lang="zh-TW" altLang="en-US" sz="2400" dirty="0" smtClean="0"/>
              <a:t> </a:t>
            </a:r>
            <a:r>
              <a:rPr lang="en-US" altLang="zh-TW" sz="2400" dirty="0"/>
              <a:t>FB</a:t>
            </a:r>
            <a:r>
              <a:rPr lang="zh-TW" altLang="en-US" sz="2400" dirty="0"/>
              <a:t>臉書</a:t>
            </a:r>
            <a:r>
              <a:rPr lang="zh-TW" altLang="en-US" sz="2400" dirty="0" smtClean="0"/>
              <a:t>人口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最多前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名 </a:t>
            </a:r>
            <a:r>
              <a:rPr lang="en-US" altLang="zh-TW" sz="2400" dirty="0" smtClean="0"/>
              <a:t>?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r>
              <a:rPr lang="en-US" altLang="zh-TW" sz="2400" dirty="0" smtClean="0"/>
              <a:t>4.</a:t>
            </a:r>
            <a:r>
              <a:rPr lang="zh-TW" altLang="en-US" sz="2400" dirty="0" smtClean="0"/>
              <a:t> </a:t>
            </a:r>
            <a:r>
              <a:rPr lang="zh-TW" altLang="en-US" sz="2000" dirty="0" smtClean="0"/>
              <a:t>捷運公車 綠線環繞 文心路 是 </a:t>
            </a:r>
            <a:r>
              <a:rPr lang="en-US" altLang="zh-TW" sz="2000" dirty="0" smtClean="0"/>
              <a:t>5?</a:t>
            </a:r>
            <a:r>
              <a:rPr lang="zh-TW" altLang="en-US" sz="2000" dirty="0" smtClean="0"/>
              <a:t> 號</a:t>
            </a:r>
            <a:r>
              <a:rPr lang="en-US" altLang="zh-TW" sz="2000" dirty="0" smtClean="0"/>
              <a:t>.</a:t>
            </a:r>
            <a:r>
              <a:rPr lang="zh-TW" altLang="en-US" sz="2000" dirty="0" smtClean="0"/>
              <a:t>黃線</a:t>
            </a:r>
            <a:r>
              <a:rPr lang="zh-TW" altLang="en-US" sz="2000" dirty="0"/>
              <a:t>環繞 </a:t>
            </a:r>
            <a:r>
              <a:rPr lang="zh-TW" altLang="en-US" sz="2000" dirty="0" smtClean="0"/>
              <a:t>忠明進化路 </a:t>
            </a:r>
            <a:r>
              <a:rPr lang="zh-TW" altLang="en-US" sz="2000" dirty="0"/>
              <a:t>是 </a:t>
            </a:r>
            <a:r>
              <a:rPr lang="en-US" altLang="zh-TW" sz="2000" dirty="0"/>
              <a:t>5?</a:t>
            </a:r>
            <a:r>
              <a:rPr lang="zh-TW" altLang="en-US" sz="2000" dirty="0"/>
              <a:t> 號</a:t>
            </a:r>
            <a:endParaRPr lang="en-US" altLang="zh-TW" sz="2000" dirty="0"/>
          </a:p>
          <a:p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何謂 中國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大網路公司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BAT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1800" dirty="0">
                <a:hlinkClick r:id="rId2"/>
              </a:rPr>
              <a:t>計算機</a:t>
            </a:r>
            <a:r>
              <a:rPr lang="zh-TW" altLang="en-US" sz="1800" dirty="0">
                <a:solidFill>
                  <a:srgbClr val="00B050"/>
                </a:solidFill>
              </a:rPr>
              <a:t>應用 中 </a:t>
            </a:r>
            <a:r>
              <a:rPr lang="en-US" altLang="zh-TW" sz="1800" dirty="0">
                <a:solidFill>
                  <a:srgbClr val="00B050"/>
                </a:solidFill>
              </a:rPr>
              <a:t>POS</a:t>
            </a:r>
            <a:r>
              <a:rPr lang="zh-TW" altLang="en-US" sz="1800" dirty="0"/>
              <a:t>為何 </a:t>
            </a:r>
            <a:r>
              <a:rPr lang="en-US" altLang="zh-TW" sz="1800" dirty="0"/>
              <a:t>?</a:t>
            </a:r>
            <a:r>
              <a:rPr lang="zh-TW" altLang="en-US" sz="1800" dirty="0"/>
              <a:t> </a:t>
            </a:r>
            <a:r>
              <a:rPr lang="en-US" altLang="zh-TW" sz="1800" dirty="0"/>
              <a:t>(</a:t>
            </a:r>
            <a:r>
              <a:rPr lang="zh-TW" altLang="en-US" sz="1800" dirty="0"/>
              <a:t>最 早期的 </a:t>
            </a:r>
            <a:r>
              <a:rPr lang="en-US" altLang="zh-TW" sz="1800" dirty="0"/>
              <a:t>Retail </a:t>
            </a:r>
            <a:r>
              <a:rPr lang="zh-TW" altLang="en-US" sz="1800" dirty="0"/>
              <a:t>零售大數據分析</a:t>
            </a:r>
            <a:r>
              <a:rPr lang="en-US" altLang="zh-TW" sz="1800" dirty="0"/>
              <a:t>)</a:t>
            </a:r>
          </a:p>
          <a:p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en-US" altLang="zh-TW" sz="1800" dirty="0" smtClean="0"/>
              <a:t>.</a:t>
            </a:r>
            <a:r>
              <a:rPr lang="zh-TW" altLang="en-US" sz="1800" dirty="0" smtClean="0"/>
              <a:t> 顧客</a:t>
            </a:r>
            <a:r>
              <a:rPr lang="zh-TW" altLang="en-US" sz="1800" dirty="0"/>
              <a:t>關係管理 </a:t>
            </a:r>
            <a:r>
              <a:rPr lang="en-US" altLang="zh-TW" sz="1800" dirty="0"/>
              <a:t>CRM</a:t>
            </a:r>
            <a:r>
              <a:rPr lang="zh-TW" altLang="en-US" sz="1800" dirty="0"/>
              <a:t>中 之 </a:t>
            </a:r>
            <a:r>
              <a:rPr lang="en-US" altLang="zh-TW" sz="1800" dirty="0"/>
              <a:t>2 </a:t>
            </a:r>
            <a:r>
              <a:rPr lang="zh-TW" altLang="en-US" sz="1800" dirty="0"/>
              <a:t>大 </a:t>
            </a:r>
            <a:r>
              <a:rPr lang="en-US" altLang="zh-TW" sz="1800" dirty="0"/>
              <a:t>Data</a:t>
            </a:r>
            <a:r>
              <a:rPr lang="zh-TW" altLang="en-US" sz="1800" dirty="0"/>
              <a:t>資料管理為何 </a:t>
            </a:r>
            <a:r>
              <a:rPr lang="en-US" altLang="zh-TW" sz="1800" dirty="0"/>
              <a:t>? </a:t>
            </a:r>
            <a:r>
              <a:rPr lang="zh-TW" altLang="en-US" sz="1800" dirty="0"/>
              <a:t>舉</a:t>
            </a:r>
            <a:r>
              <a:rPr lang="en-US" altLang="zh-TW" sz="1800" dirty="0"/>
              <a:t>1</a:t>
            </a:r>
            <a:r>
              <a:rPr lang="zh-TW" altLang="en-US" sz="1800" dirty="0"/>
              <a:t>例 有關台灣人口的管理個案 說明 </a:t>
            </a:r>
            <a:r>
              <a:rPr lang="en-US" altLang="zh-TW" sz="1800" dirty="0"/>
              <a:t>?</a:t>
            </a:r>
          </a:p>
          <a:p>
            <a:r>
              <a:rPr lang="en-US" altLang="zh-TW" sz="1800" dirty="0" smtClean="0"/>
              <a:t>8.</a:t>
            </a:r>
            <a:r>
              <a:rPr lang="zh-TW" altLang="en-US" sz="1800" dirty="0" smtClean="0"/>
              <a:t>查詢</a:t>
            </a:r>
            <a:r>
              <a:rPr lang="zh-TW" altLang="en-US" sz="1800" dirty="0"/>
              <a:t>全球 </a:t>
            </a:r>
            <a:r>
              <a:rPr lang="en-US" altLang="zh-TW" sz="1800" dirty="0"/>
              <a:t>500</a:t>
            </a:r>
            <a:r>
              <a:rPr lang="zh-TW" altLang="en-US" sz="1800" dirty="0"/>
              <a:t>大企業營收的 雜誌</a:t>
            </a:r>
            <a:r>
              <a:rPr lang="en-US" altLang="zh-TW" sz="1800" dirty="0"/>
              <a:t>(</a:t>
            </a:r>
            <a:r>
              <a:rPr lang="zh-TW" altLang="en-US" sz="1800" dirty="0"/>
              <a:t>年資料庫</a:t>
            </a:r>
            <a:r>
              <a:rPr lang="en-US" altLang="zh-TW" sz="1800" dirty="0"/>
              <a:t>) </a:t>
            </a:r>
            <a:r>
              <a:rPr lang="zh-TW" altLang="en-US" sz="1800" dirty="0"/>
              <a:t>為何 </a:t>
            </a:r>
            <a:r>
              <a:rPr lang="en-US" altLang="zh-TW" sz="1800" dirty="0"/>
              <a:t>? </a:t>
            </a:r>
            <a:r>
              <a:rPr lang="zh-TW" altLang="en-US" sz="1800" dirty="0"/>
              <a:t>查詢全球最富有人排行的 雜誌</a:t>
            </a:r>
            <a:r>
              <a:rPr lang="en-US" altLang="zh-TW" sz="1800" dirty="0"/>
              <a:t>(</a:t>
            </a:r>
            <a:r>
              <a:rPr lang="zh-TW" altLang="en-US" sz="1800" dirty="0"/>
              <a:t>年資料庫</a:t>
            </a:r>
            <a:r>
              <a:rPr lang="en-US" altLang="zh-TW" sz="1800" dirty="0"/>
              <a:t>) </a:t>
            </a:r>
            <a:r>
              <a:rPr lang="zh-TW" altLang="en-US" sz="1800" dirty="0"/>
              <a:t>為何 </a:t>
            </a:r>
            <a:r>
              <a:rPr lang="en-US" altLang="zh-TW" sz="1800" dirty="0" smtClean="0"/>
              <a:t>?</a:t>
            </a:r>
            <a:r>
              <a:rPr lang="zh-TW" altLang="en-US" sz="1800" dirty="0" smtClean="0"/>
              <a:t>查詢</a:t>
            </a:r>
            <a:r>
              <a:rPr lang="zh-TW" altLang="en-US" sz="1800" dirty="0"/>
              <a:t>台灣 </a:t>
            </a:r>
            <a:r>
              <a:rPr lang="en-US" altLang="zh-TW" sz="1800" dirty="0"/>
              <a:t>2000</a:t>
            </a:r>
            <a:r>
              <a:rPr lang="zh-TW" altLang="en-US" sz="1800" dirty="0"/>
              <a:t>大企業營收的 雜誌</a:t>
            </a:r>
            <a:r>
              <a:rPr lang="en-US" altLang="zh-TW" sz="1800" dirty="0"/>
              <a:t>(</a:t>
            </a:r>
            <a:r>
              <a:rPr lang="zh-TW" altLang="en-US" sz="1800" dirty="0"/>
              <a:t>年資料庫</a:t>
            </a:r>
            <a:r>
              <a:rPr lang="en-US" altLang="zh-TW" sz="1800" dirty="0"/>
              <a:t>) </a:t>
            </a:r>
            <a:r>
              <a:rPr lang="zh-TW" altLang="en-US" sz="1800" dirty="0"/>
              <a:t>為何 </a:t>
            </a:r>
            <a:r>
              <a:rPr lang="en-US" altLang="zh-TW" sz="1800" dirty="0" smtClean="0"/>
              <a:t>?</a:t>
            </a:r>
          </a:p>
          <a:p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9.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一般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DOS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與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Windows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系統所使用 的 資料庫 的 *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副檔名 為何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10.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網路問卷所使用 的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Office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的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Access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資料庫 的 *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副檔名 為何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1800" dirty="0" smtClean="0"/>
              <a:t>11.</a:t>
            </a:r>
            <a:r>
              <a:rPr lang="zh-TW" altLang="en-US" sz="1800" dirty="0" smtClean="0"/>
              <a:t> 微軟</a:t>
            </a:r>
            <a:r>
              <a:rPr lang="zh-TW" altLang="en-US" sz="1800" dirty="0"/>
              <a:t>主機 的大型資料庫為何 </a:t>
            </a:r>
            <a:r>
              <a:rPr lang="en-US" altLang="zh-TW" sz="1800" dirty="0"/>
              <a:t>? </a:t>
            </a:r>
            <a:r>
              <a:rPr lang="zh-TW" altLang="en-US" sz="1800" dirty="0"/>
              <a:t>微軟 </a:t>
            </a:r>
            <a:r>
              <a:rPr lang="en-US" altLang="zh-TW" sz="1800" dirty="0"/>
              <a:t>Office </a:t>
            </a:r>
            <a:r>
              <a:rPr lang="zh-TW" altLang="en-US" sz="1800" dirty="0"/>
              <a:t>軟體</a:t>
            </a:r>
            <a:r>
              <a:rPr lang="zh-TW" altLang="en-US" sz="1800" dirty="0" smtClean="0"/>
              <a:t>中的</a:t>
            </a:r>
            <a:r>
              <a:rPr lang="zh-TW" altLang="en-US" sz="1800" dirty="0"/>
              <a:t>小型資料庫為何 </a:t>
            </a:r>
            <a:r>
              <a:rPr lang="en-US" altLang="zh-TW" sz="1800" dirty="0" smtClean="0"/>
              <a:t>?</a:t>
            </a:r>
          </a:p>
          <a:p>
            <a:r>
              <a:rPr lang="en-US" altLang="zh-TW" sz="1800" dirty="0" smtClean="0"/>
              <a:t>12.</a:t>
            </a:r>
            <a:r>
              <a:rPr lang="zh-TW" altLang="en-US" sz="1800" dirty="0" smtClean="0"/>
              <a:t>商</a:t>
            </a:r>
            <a:r>
              <a:rPr lang="zh-TW" altLang="en-US" sz="1800" dirty="0"/>
              <a:t>流</a:t>
            </a:r>
            <a:r>
              <a:rPr lang="en-US" altLang="zh-TW" sz="1800" dirty="0"/>
              <a:t>4</a:t>
            </a:r>
            <a:r>
              <a:rPr lang="zh-TW" altLang="en-US" sz="1800" dirty="0"/>
              <a:t> 大現代化零售</a:t>
            </a:r>
            <a:r>
              <a:rPr lang="en-US" altLang="zh-TW" sz="1800" dirty="0"/>
              <a:t>Retail </a:t>
            </a:r>
            <a:r>
              <a:rPr lang="zh-TW" altLang="en-US" sz="1800" dirty="0"/>
              <a:t>通路演化</a:t>
            </a:r>
            <a:r>
              <a:rPr lang="en-US" altLang="zh-TW" sz="1800" dirty="0"/>
              <a:t>.</a:t>
            </a:r>
            <a:r>
              <a:rPr lang="zh-TW" altLang="en-US" sz="1800" dirty="0"/>
              <a:t> 依時間排序 為何 </a:t>
            </a:r>
            <a:r>
              <a:rPr lang="en-US" altLang="zh-TW" sz="1800" dirty="0" smtClean="0"/>
              <a:t>?</a:t>
            </a:r>
          </a:p>
          <a:p>
            <a:r>
              <a:rPr lang="en-US" altLang="zh-TW" sz="1800" dirty="0" smtClean="0"/>
              <a:t>2</a:t>
            </a:r>
            <a:r>
              <a:rPr lang="en-US" altLang="zh-TW" sz="1800" dirty="0"/>
              <a:t>.</a:t>
            </a:r>
            <a:r>
              <a:rPr lang="zh-TW" altLang="en-US" sz="1800" dirty="0"/>
              <a:t>全球網路人口 </a:t>
            </a:r>
            <a:r>
              <a:rPr lang="en-US" altLang="zh-TW" sz="1800" dirty="0"/>
              <a:t>?</a:t>
            </a:r>
            <a:r>
              <a:rPr lang="zh-TW" altLang="en-US" sz="1800" dirty="0"/>
              <a:t> </a:t>
            </a:r>
            <a:r>
              <a:rPr lang="en-US" altLang="zh-TW" sz="1800" dirty="0"/>
              <a:t>FB</a:t>
            </a:r>
            <a:r>
              <a:rPr lang="zh-TW" altLang="en-US" sz="1800" dirty="0"/>
              <a:t>臉書人口 </a:t>
            </a:r>
            <a:r>
              <a:rPr lang="en-US" altLang="zh-TW" sz="1800" dirty="0" smtClean="0"/>
              <a:t>?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4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G</a:t>
            </a:r>
            <a:r>
              <a:rPr lang="zh-TW" altLang="en-US" sz="1800" dirty="0" smtClean="0"/>
              <a:t>  從幾年開始發展 </a:t>
            </a:r>
            <a:r>
              <a:rPr lang="en-US" altLang="zh-TW" sz="1800" dirty="0" smtClean="0"/>
              <a:t>?</a:t>
            </a:r>
            <a:endParaRPr lang="zh-TW" altLang="en-US" sz="1800" dirty="0"/>
          </a:p>
          <a:p>
            <a:r>
              <a:rPr lang="en-US" altLang="zh-TW" sz="1800" dirty="0"/>
              <a:t>3. </a:t>
            </a:r>
            <a:r>
              <a:rPr lang="zh-TW" altLang="en-US" sz="1800" dirty="0"/>
              <a:t>廣義資訊的內涵</a:t>
            </a:r>
            <a:r>
              <a:rPr lang="en-US" altLang="zh-TW" sz="1800" dirty="0"/>
              <a:t> ? </a:t>
            </a:r>
            <a:r>
              <a:rPr lang="zh-TW" altLang="en-US" sz="1800" dirty="0"/>
              <a:t>請將 大數據分析資料管理金字塔的順序，依序排列 </a:t>
            </a:r>
            <a:r>
              <a:rPr lang="en-US" altLang="zh-TW" sz="1800" dirty="0"/>
              <a:t>?</a:t>
            </a:r>
          </a:p>
          <a:p>
            <a:r>
              <a:rPr lang="en-US" altLang="zh-TW" sz="1800" dirty="0"/>
              <a:t>4.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 </a:t>
            </a:r>
            <a:r>
              <a:rPr lang="en-US" altLang="zh-TW" sz="14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Hinet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何時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(? 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開始營運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中國網路人口何時超越台灣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</a:p>
          <a:p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82551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199"/>
            <a:ext cx="8496944" cy="6552728"/>
          </a:xfrm>
        </p:spPr>
      </p:pic>
    </p:spTree>
    <p:extLst>
      <p:ext uri="{BB962C8B-B14F-4D97-AF65-F5344CB8AC3E}">
        <p14:creationId xmlns:p14="http://schemas.microsoft.com/office/powerpoint/2010/main" val="3705169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95536" y="1916832"/>
            <a:ext cx="8497887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zh-TW" altLang="en-US" sz="2200" dirty="0" smtClean="0">
                <a:ea typeface="標楷體" pitchFamily="65" charset="-120"/>
              </a:rPr>
              <a:t>大數據分析</a:t>
            </a:r>
            <a:r>
              <a:rPr lang="en-US" altLang="zh-TW" sz="2200" dirty="0" smtClean="0">
                <a:ea typeface="標楷體" pitchFamily="65" charset="-120"/>
              </a:rPr>
              <a:t>(</a:t>
            </a:r>
            <a:r>
              <a:rPr lang="zh-TW" altLang="en-US" sz="2200" dirty="0" smtClean="0">
                <a:ea typeface="標楷體" pitchFamily="65" charset="-120"/>
              </a:rPr>
              <a:t>氣象</a:t>
            </a:r>
            <a:r>
              <a:rPr lang="en-US" altLang="zh-TW" sz="2200" dirty="0" smtClean="0">
                <a:ea typeface="標楷體" pitchFamily="65" charset="-120"/>
              </a:rPr>
              <a:t>)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zh-TW" altLang="en-US" sz="2200" dirty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altLang="zh-TW" sz="2200" dirty="0" smtClean="0">
                <a:ea typeface="標楷體" pitchFamily="65" charset="-120"/>
              </a:rPr>
              <a:t>AI</a:t>
            </a:r>
            <a:r>
              <a:rPr lang="zh-TW" altLang="en-US" sz="2200" dirty="0" smtClean="0">
                <a:ea typeface="標楷體" pitchFamily="65" charset="-120"/>
              </a:rPr>
              <a:t> 人工智慧 </a:t>
            </a:r>
            <a:r>
              <a:rPr lang="en-US" altLang="zh-TW" sz="2200" dirty="0" smtClean="0">
                <a:ea typeface="標楷體" pitchFamily="65" charset="-120"/>
              </a:rPr>
              <a:t>and IOM</a:t>
            </a:r>
            <a:r>
              <a:rPr lang="zh-TW" altLang="en-US" sz="2200" dirty="0" smtClean="0">
                <a:ea typeface="標楷體" pitchFamily="65" charset="-120"/>
              </a:rPr>
              <a:t> 物聯網</a:t>
            </a:r>
            <a:endParaRPr lang="en-US" altLang="zh-TW" sz="2200" dirty="0" smtClean="0"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en-US" altLang="zh-TW" sz="2200" dirty="0" smtClean="0">
                <a:ea typeface="標楷體" pitchFamily="65" charset="-120"/>
                <a:hlinkClick r:id="rId2"/>
              </a:rPr>
              <a:t>https</a:t>
            </a:r>
            <a:r>
              <a:rPr lang="en-US" altLang="zh-TW" sz="2200" dirty="0">
                <a:ea typeface="標楷體" pitchFamily="65" charset="-120"/>
                <a:hlinkClick r:id="rId2"/>
              </a:rPr>
              <a:t>://</a:t>
            </a:r>
            <a:r>
              <a:rPr lang="en-US" altLang="zh-TW" sz="2200" dirty="0" smtClean="0">
                <a:ea typeface="標楷體" pitchFamily="65" charset="-120"/>
                <a:hlinkClick r:id="rId2"/>
              </a:rPr>
              <a:t>www.youtube.com/playlist?list=PL-</a:t>
            </a:r>
            <a:r>
              <a:rPr lang="zh-TW" altLang="en-US" sz="2200" dirty="0" smtClean="0">
                <a:ea typeface="標楷體" pitchFamily="65" charset="-120"/>
                <a:hlinkClick r:id="rId2"/>
              </a:rPr>
              <a:t>  </a:t>
            </a:r>
            <a:r>
              <a:rPr lang="en-US" altLang="zh-TW" sz="2200" dirty="0" smtClean="0">
                <a:ea typeface="標楷體" pitchFamily="65" charset="-120"/>
                <a:hlinkClick r:id="rId2"/>
              </a:rPr>
              <a:t>EvATvybZJeBYtxMytGnlYFYtI6AbyRU</a:t>
            </a:r>
            <a:endParaRPr lang="en-US" altLang="zh-TW" sz="2200" dirty="0" smtClean="0"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en-US" altLang="zh-TW" sz="2200" dirty="0">
                <a:ea typeface="標楷體" pitchFamily="65" charset="-120"/>
                <a:hlinkClick r:id="rId2"/>
              </a:rPr>
              <a:t>https://www.youtube.com/playlist?list=PL-EvATvybZJeBYtxMytGnlYFYtI6AbyRU</a:t>
            </a:r>
            <a:endParaRPr lang="en-US" altLang="zh-TW" sz="2200" dirty="0" smtClean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zh-TW" altLang="en-US" sz="2200" dirty="0">
                <a:ea typeface="標楷體" pitchFamily="65" charset="-120"/>
              </a:rPr>
              <a:t>台中大里太平區物聯網 與 大數據 研究</a:t>
            </a:r>
            <a:r>
              <a:rPr lang="en-US" altLang="zh-TW" sz="2200" dirty="0" smtClean="0">
                <a:ea typeface="標楷體" pitchFamily="65" charset="-120"/>
                <a:hlinkClick r:id="rId3"/>
              </a:rPr>
              <a:t>https</a:t>
            </a:r>
            <a:r>
              <a:rPr lang="en-US" altLang="zh-TW" sz="2200" dirty="0">
                <a:ea typeface="標楷體" pitchFamily="65" charset="-120"/>
                <a:hlinkClick r:id="rId3"/>
              </a:rPr>
              <a:t>://www.facebook.com/groups/1931025107152094/?source_id=281464648536127</a:t>
            </a:r>
            <a:endParaRPr lang="zh-TW" altLang="en-US" sz="2200" dirty="0"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en-US" altLang="zh-TW" sz="2200" dirty="0" smtClean="0">
                <a:latin typeface="標楷體" pitchFamily="65" charset="-120"/>
                <a:ea typeface="標楷體" pitchFamily="65" charset="-120"/>
                <a:hlinkClick r:id="rId4"/>
              </a:rPr>
              <a:t>4.www.facebook.com/retail</a:t>
            </a: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5.*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期中考前要在</a:t>
            </a:r>
            <a:r>
              <a:rPr lang="en-US" altLang="zh-TW" sz="2200" dirty="0" err="1">
                <a:latin typeface="標楷體" pitchFamily="65" charset="-120"/>
                <a:ea typeface="標楷體" pitchFamily="65" charset="-120"/>
              </a:rPr>
              <a:t>facebook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開一個帳號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*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期中報告做粉絲專業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在最底下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zh-TW" altLang="en-US" sz="2200" dirty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en-US" altLang="zh-TW" sz="2200" dirty="0">
              <a:ea typeface="標楷體" pitchFamily="65" charset="-120"/>
            </a:endParaRPr>
          </a:p>
        </p:txBody>
      </p:sp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539552" y="1052736"/>
            <a:ext cx="37436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 dirty="0" smtClean="0">
                <a:hlinkClick r:id="rId5"/>
              </a:rPr>
              <a:t>計算機</a:t>
            </a:r>
            <a:r>
              <a:rPr lang="zh-TW" altLang="en-US" sz="2400" dirty="0" smtClean="0">
                <a:solidFill>
                  <a:srgbClr val="00B050"/>
                </a:solidFill>
              </a:rPr>
              <a:t>應</a:t>
            </a:r>
            <a:r>
              <a:rPr lang="zh-TW" altLang="en-US" sz="2400" dirty="0">
                <a:solidFill>
                  <a:srgbClr val="00B050"/>
                </a:solidFill>
              </a:rPr>
              <a:t>用</a:t>
            </a:r>
            <a:r>
              <a:rPr lang="zh-TW" altLang="en-US" sz="2400" dirty="0" smtClean="0"/>
              <a:t>期初 </a:t>
            </a:r>
            <a:r>
              <a:rPr lang="zh-TW" altLang="en-US" sz="2200" b="1" dirty="0" smtClean="0">
                <a:ea typeface="標楷體" pitchFamily="65" charset="-120"/>
              </a:rPr>
              <a:t>課程</a:t>
            </a:r>
            <a:r>
              <a:rPr lang="zh-TW" altLang="en-US" sz="2200" b="1" dirty="0">
                <a:ea typeface="標楷體" pitchFamily="65" charset="-120"/>
              </a:rPr>
              <a:t>重點</a:t>
            </a:r>
          </a:p>
        </p:txBody>
      </p:sp>
      <p:grpSp>
        <p:nvGrpSpPr>
          <p:cNvPr id="2053" name="Group 17"/>
          <p:cNvGrpSpPr>
            <a:grpSpLocks/>
          </p:cNvGrpSpPr>
          <p:nvPr/>
        </p:nvGrpSpPr>
        <p:grpSpPr bwMode="auto">
          <a:xfrm>
            <a:off x="4859338" y="1846263"/>
            <a:ext cx="4608512" cy="1511300"/>
            <a:chOff x="3061" y="346"/>
            <a:chExt cx="2903" cy="952"/>
          </a:xfrm>
        </p:grpSpPr>
        <p:grpSp>
          <p:nvGrpSpPr>
            <p:cNvPr id="2066" name="Group 15"/>
            <p:cNvGrpSpPr>
              <a:grpSpLocks/>
            </p:cNvGrpSpPr>
            <p:nvPr/>
          </p:nvGrpSpPr>
          <p:grpSpPr bwMode="auto">
            <a:xfrm>
              <a:off x="3061" y="614"/>
              <a:ext cx="2903" cy="684"/>
              <a:chOff x="3061" y="614"/>
              <a:chExt cx="2903" cy="684"/>
            </a:xfrm>
          </p:grpSpPr>
          <p:grpSp>
            <p:nvGrpSpPr>
              <p:cNvPr id="2068" name="Group 12"/>
              <p:cNvGrpSpPr>
                <a:grpSpLocks/>
              </p:cNvGrpSpPr>
              <p:nvPr/>
            </p:nvGrpSpPr>
            <p:grpSpPr bwMode="auto">
              <a:xfrm>
                <a:off x="3061" y="614"/>
                <a:ext cx="2903" cy="684"/>
                <a:chOff x="2336" y="119"/>
                <a:chExt cx="2903" cy="684"/>
              </a:xfrm>
            </p:grpSpPr>
            <p:sp>
              <p:nvSpPr>
                <p:cNvPr id="2070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336" y="346"/>
                  <a:ext cx="272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TW">
                      <a:latin typeface="新細明體" pitchFamily="18" charset="-120"/>
                    </a:rPr>
                    <a:t>◎</a:t>
                  </a:r>
                </a:p>
              </p:txBody>
            </p:sp>
            <p:sp>
              <p:nvSpPr>
                <p:cNvPr id="2071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744" y="119"/>
                  <a:ext cx="2495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TW" dirty="0" smtClean="0">
                      <a:latin typeface="標楷體" pitchFamily="65" charset="-120"/>
                      <a:ea typeface="標楷體" pitchFamily="65" charset="-120"/>
                    </a:rPr>
                    <a:t>MK-IS(Marketing</a:t>
                  </a:r>
                  <a:r>
                    <a:rPr lang="en-US" altLang="zh-TW" dirty="0">
                      <a:latin typeface="標楷體" pitchFamily="65" charset="-120"/>
                      <a:ea typeface="標楷體" pitchFamily="65" charset="-120"/>
                    </a:rPr>
                    <a:t>)</a:t>
                  </a:r>
                  <a:r>
                    <a:rPr lang="zh-TW" altLang="en-US" dirty="0">
                      <a:latin typeface="標楷體" pitchFamily="65" charset="-120"/>
                      <a:ea typeface="標楷體" pitchFamily="65" charset="-120"/>
                    </a:rPr>
                    <a:t>行銷</a:t>
                  </a:r>
                </a:p>
              </p:txBody>
            </p:sp>
            <p:sp>
              <p:nvSpPr>
                <p:cNvPr id="207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744" y="572"/>
                  <a:ext cx="2495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kumimoji="0" lang="en-US" altLang="zh-TW" dirty="0">
                      <a:latin typeface="標楷體" pitchFamily="65" charset="-120"/>
                      <a:ea typeface="標楷體" pitchFamily="65" charset="-120"/>
                    </a:rPr>
                    <a:t>SCM-</a:t>
                  </a:r>
                  <a:r>
                    <a:rPr lang="en-US" altLang="zh-TW" dirty="0">
                      <a:latin typeface="標楷體" pitchFamily="65" charset="-120"/>
                      <a:ea typeface="標楷體" pitchFamily="65" charset="-120"/>
                    </a:rPr>
                    <a:t>IS</a:t>
                  </a:r>
                  <a:r>
                    <a:rPr lang="en-US" altLang="zh-TW" dirty="0" smtClean="0">
                      <a:latin typeface="標楷體" pitchFamily="65" charset="-120"/>
                      <a:ea typeface="標楷體" pitchFamily="65" charset="-120"/>
                    </a:rPr>
                    <a:t>(</a:t>
                  </a:r>
                  <a:r>
                    <a:rPr lang="zh-TW" altLang="en-US" dirty="0">
                      <a:latin typeface="標楷體" pitchFamily="65" charset="-120"/>
                      <a:ea typeface="標楷體" pitchFamily="65" charset="-120"/>
                    </a:rPr>
                    <a:t>供應</a:t>
                  </a:r>
                  <a:r>
                    <a:rPr lang="zh-TW" altLang="en-US" dirty="0" smtClean="0">
                      <a:latin typeface="標楷體" pitchFamily="65" charset="-120"/>
                      <a:ea typeface="標楷體" pitchFamily="65" charset="-120"/>
                    </a:rPr>
                    <a:t>鏈</a:t>
                  </a:r>
                  <a:r>
                    <a:rPr lang="en-US" altLang="zh-TW" dirty="0">
                      <a:latin typeface="標楷體" pitchFamily="65" charset="-120"/>
                      <a:ea typeface="標楷體" pitchFamily="65" charset="-120"/>
                    </a:rPr>
                    <a:t>-</a:t>
                  </a:r>
                  <a:r>
                    <a:rPr lang="zh-TW" altLang="en-US" dirty="0" smtClean="0">
                      <a:latin typeface="標楷體" pitchFamily="65" charset="-120"/>
                      <a:ea typeface="標楷體" pitchFamily="65" charset="-120"/>
                    </a:rPr>
                    <a:t>物流</a:t>
                  </a:r>
                  <a:r>
                    <a:rPr lang="en-US" altLang="zh-TW" dirty="0" smtClean="0">
                      <a:latin typeface="標楷體" pitchFamily="65" charset="-120"/>
                      <a:ea typeface="標楷體" pitchFamily="65" charset="-120"/>
                    </a:rPr>
                    <a:t>)</a:t>
                  </a:r>
                  <a:endParaRPr lang="en-US" altLang="zh-TW" dirty="0">
                    <a:latin typeface="標楷體" pitchFamily="65" charset="-120"/>
                    <a:ea typeface="標楷體" pitchFamily="65" charset="-120"/>
                  </a:endParaRPr>
                </a:p>
              </p:txBody>
            </p:sp>
            <p:sp>
              <p:nvSpPr>
                <p:cNvPr id="2073" name="Line 9"/>
                <p:cNvSpPr>
                  <a:spLocks noChangeShapeType="1"/>
                </p:cNvSpPr>
                <p:nvPr/>
              </p:nvSpPr>
              <p:spPr bwMode="auto">
                <a:xfrm>
                  <a:off x="2653" y="255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074" name="Line 10"/>
                <p:cNvSpPr>
                  <a:spLocks noChangeShapeType="1"/>
                </p:cNvSpPr>
                <p:nvPr/>
              </p:nvSpPr>
              <p:spPr bwMode="auto">
                <a:xfrm>
                  <a:off x="2653" y="709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075" name="Line 11"/>
                <p:cNvSpPr>
                  <a:spLocks noChangeShapeType="1"/>
                </p:cNvSpPr>
                <p:nvPr/>
              </p:nvSpPr>
              <p:spPr bwMode="auto">
                <a:xfrm>
                  <a:off x="2653" y="255"/>
                  <a:ext cx="0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2069" name="Line 13"/>
              <p:cNvSpPr>
                <a:spLocks noChangeShapeType="1"/>
              </p:cNvSpPr>
              <p:nvPr/>
            </p:nvSpPr>
            <p:spPr bwMode="auto">
              <a:xfrm>
                <a:off x="3243" y="935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2067" name="Text Box 16"/>
            <p:cNvSpPr txBox="1">
              <a:spLocks noChangeArrowheads="1"/>
            </p:cNvSpPr>
            <p:nvPr/>
          </p:nvSpPr>
          <p:spPr bwMode="auto">
            <a:xfrm>
              <a:off x="3061" y="346"/>
              <a:ext cx="2223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2200" b="1">
                  <a:ea typeface="標楷體" pitchFamily="65" charset="-120"/>
                </a:rPr>
                <a:t>王老師的專長</a:t>
              </a:r>
            </a:p>
          </p:txBody>
        </p:sp>
      </p:grpSp>
      <p:graphicFrame>
        <p:nvGraphicFramePr>
          <p:cNvPr id="3121" name="Group 49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98711544"/>
              </p:ext>
            </p:extLst>
          </p:nvPr>
        </p:nvGraphicFramePr>
        <p:xfrm>
          <a:off x="457200" y="274638"/>
          <a:ext cx="8229600" cy="426720"/>
        </p:xfrm>
        <a:graphic>
          <a:graphicData uri="http://schemas.openxmlformats.org/drawingml/2006/table">
            <a:tbl>
              <a:tblPr/>
              <a:tblGrid>
                <a:gridCol w="1627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59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75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1.3/1</a:t>
                      </a:r>
                      <a:endParaRPr kumimoji="1" lang="zh-TW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926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648"/>
            <a:ext cx="9144000" cy="6824351"/>
          </a:xfrm>
        </p:spPr>
      </p:pic>
    </p:spTree>
    <p:extLst>
      <p:ext uri="{BB962C8B-B14F-4D97-AF65-F5344CB8AC3E}">
        <p14:creationId xmlns:p14="http://schemas.microsoft.com/office/powerpoint/2010/main" val="71035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</a:rPr>
              <a:t>Microsoft Office Access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（前名 </a:t>
            </a:r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</a:rPr>
              <a:t>Microsoft Access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）是由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  <a:hlinkClick r:id="rId2" tooltip="微軟"/>
              </a:rPr>
              <a:t>微軟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發佈的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  <a:hlinkClick r:id="rId3" tooltip="關聯式資料庫管理系統"/>
              </a:rPr>
              <a:t>關聯式資料庫管理系統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。它結合了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  <a:hlinkClick r:id="rId4" tooltip="Microsoft Jet Database Engine"/>
              </a:rPr>
              <a:t>Microsoft Jet Database Engine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和 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  <a:hlinkClick r:id="rId5" tooltip="圖形用戶介面"/>
              </a:rPr>
              <a:t>圖形用戶介面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兩項特點，是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  <a:hlinkClick r:id="rId6" tooltip="Microsoft Office"/>
              </a:rPr>
              <a:t>Microsoft Office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的系統程式之一。</a:t>
            </a:r>
          </a:p>
          <a:p>
            <a:pPr>
              <a:lnSpc>
                <a:spcPct val="90000"/>
              </a:lnSpc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Access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能夠存取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Access/Jet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  <a:hlinkClick r:id="rId7" tooltip="Microsoft SQL Server"/>
              </a:rPr>
              <a:t>Microsoft SQL Server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  <a:hlinkClick r:id="rId8" tooltip="Oracle"/>
              </a:rPr>
              <a:t>Oracle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，或者任何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  <a:hlinkClick r:id="rId9" tooltip="ODBC"/>
              </a:rPr>
              <a:t>ODBC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相容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  <a:hlinkClick r:id="rId10" tooltip="資料庫"/>
              </a:rPr>
              <a:t>資料庫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內的資料。熟練的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  <a:hlinkClick r:id="rId11" tooltip="軟體設計師"/>
              </a:rPr>
              <a:t>軟體設計師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  <a:hlinkClick r:id="rId12" tooltip="資料分析師 (頁面不存在)"/>
              </a:rPr>
              <a:t>資料分析師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利用它來開發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  <a:hlinkClick r:id="rId13" tooltip="應用軟體"/>
              </a:rPr>
              <a:t>應用軟體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，而一些不熟練的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  <a:hlinkClick r:id="rId14" tooltip="程式員"/>
              </a:rPr>
              <a:t>程式員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和非程式員的進階用戶則能使用它來開發簡單的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  <a:hlinkClick r:id="rId13" tooltip="應用軟體"/>
              </a:rPr>
              <a:t>應用軟體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。雖然它支援部分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  <a:hlinkClick r:id="rId15" tooltip="物件導向"/>
              </a:rPr>
              <a:t>物件導向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技術，但是未能成為一種完整的物件導向開發工具。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395536" y="274638"/>
            <a:ext cx="82296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zh-TW" sz="4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5.3/29</a:t>
            </a:r>
            <a:endParaRPr lang="en-US" altLang="zh-TW" sz="44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684213" y="4005263"/>
            <a:ext cx="7488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* </a:t>
            </a:r>
            <a:r>
              <a:rPr lang="en-US" altLang="zh-TW" sz="20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ACCESS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在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Microsoft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底下，</a:t>
            </a:r>
            <a:r>
              <a:rPr lang="zh-TW" altLang="en-US" sz="200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附屬檔名</a:t>
            </a:r>
            <a:r>
              <a:rPr lang="en-US" altLang="zh-TW" sz="200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: </a:t>
            </a:r>
            <a:r>
              <a:rPr lang="en-US" altLang="zh-TW" sz="20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*.mdb</a:t>
            </a:r>
            <a:endParaRPr lang="zh-TW" altLang="en-US" sz="20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9221" name="Group 8"/>
          <p:cNvGrpSpPr>
            <a:grpSpLocks/>
          </p:cNvGrpSpPr>
          <p:nvPr/>
        </p:nvGrpSpPr>
        <p:grpSpPr bwMode="auto">
          <a:xfrm>
            <a:off x="900113" y="4508500"/>
            <a:ext cx="2879725" cy="1311275"/>
            <a:chOff x="567" y="2840"/>
            <a:chExt cx="1814" cy="826"/>
          </a:xfrm>
        </p:grpSpPr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567" y="3135"/>
              <a:ext cx="12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000">
                  <a:latin typeface="標楷體" pitchFamily="65" charset="-120"/>
                  <a:ea typeface="標楷體" pitchFamily="65" charset="-120"/>
                </a:rPr>
                <a:t>PC</a:t>
              </a:r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1066" y="2840"/>
              <a:ext cx="1315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2000">
                  <a:latin typeface="標楷體" pitchFamily="65" charset="-120"/>
                  <a:ea typeface="標楷體" pitchFamily="65" charset="-120"/>
                </a:rPr>
                <a:t>*</a:t>
              </a:r>
              <a:r>
                <a:rPr lang="en-US" altLang="zh-TW" sz="2000">
                  <a:latin typeface="標楷體" pitchFamily="65" charset="-120"/>
                  <a:ea typeface="標楷體" pitchFamily="65" charset="-120"/>
                </a:rPr>
                <a:t>.dbf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000">
                  <a:latin typeface="標楷體" pitchFamily="65" charset="-120"/>
                  <a:ea typeface="標楷體" pitchFamily="65" charset="-120"/>
                </a:rPr>
                <a:t>*.mdb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000">
                  <a:latin typeface="標楷體" pitchFamily="65" charset="-120"/>
                  <a:ea typeface="標楷體" pitchFamily="65" charset="-120"/>
                </a:rPr>
                <a:t>*.txt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網頁的副檔名 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*.html </a:t>
            </a:r>
          </a:p>
          <a:p>
            <a:pPr marL="0" indent="0">
              <a:buNone/>
            </a:pP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             (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Hyper-text 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Markup-</a:t>
            </a:r>
            <a:r>
              <a:rPr lang="en-US" altLang="zh-TW" sz="2200" dirty="0" err="1" smtClean="0">
                <a:latin typeface="標楷體" pitchFamily="65" charset="-120"/>
                <a:ea typeface="標楷體" pitchFamily="65" charset="-120"/>
              </a:rPr>
              <a:t>Lnaguage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網路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79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年 → 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83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200" dirty="0" err="1" smtClean="0">
                <a:latin typeface="標楷體" pitchFamily="65" charset="-120"/>
                <a:ea typeface="標楷體" pitchFamily="65" charset="-120"/>
              </a:rPr>
              <a:t>Hinet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大型電腦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:IBM</a:t>
            </a:r>
          </a:p>
          <a:p>
            <a:pPr>
              <a:buFontTx/>
              <a:buNone/>
            </a:pP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      學術用                   中型電腦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FontTx/>
              <a:buNone/>
            </a:pP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                               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小型電腦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:PC</a:t>
            </a:r>
          </a:p>
          <a:p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GIS</a:t>
            </a:r>
          </a:p>
          <a:p>
            <a:pPr>
              <a:buFontTx/>
              <a:buNone/>
            </a:pP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中研院</a:t>
            </a:r>
          </a:p>
          <a:p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建議研究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UNIX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作業系統。</a:t>
            </a:r>
          </a:p>
          <a:p>
            <a:r>
              <a:rPr kumimoji="0" lang="en-US" altLang="zh-TW" sz="2200" dirty="0" smtClean="0">
                <a:latin typeface="標楷體" pitchFamily="65" charset="-120"/>
                <a:ea typeface="標楷體" pitchFamily="65" charset="-120"/>
              </a:rPr>
              <a:t>IE</a:t>
            </a:r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瀏覽器。</a:t>
            </a:r>
          </a:p>
          <a:p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早期上網程式介面</a:t>
            </a:r>
            <a:r>
              <a:rPr kumimoji="0" lang="en-US" altLang="zh-TW" sz="2200" dirty="0" smtClean="0">
                <a:latin typeface="標楷體" pitchFamily="65" charset="-120"/>
                <a:ea typeface="標楷體" pitchFamily="65" charset="-120"/>
              </a:rPr>
              <a:t>Netscape</a:t>
            </a:r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r>
              <a:rPr kumimoji="0" lang="en-US" altLang="zh-TW" sz="2200" dirty="0" smtClean="0">
                <a:latin typeface="標楷體" pitchFamily="65" charset="-120"/>
                <a:ea typeface="標楷體" pitchFamily="65" charset="-120"/>
              </a:rPr>
              <a:t>Script</a:t>
            </a:r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是一種程式語言。</a:t>
            </a:r>
          </a:p>
          <a:p>
            <a:r>
              <a:rPr kumimoji="0" lang="en-US" altLang="zh-TW" sz="2200" dirty="0" smtClean="0">
                <a:latin typeface="標楷體" pitchFamily="65" charset="-120"/>
                <a:ea typeface="標楷體" pitchFamily="65" charset="-120"/>
              </a:rPr>
              <a:t>C</a:t>
            </a:r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語言    </a:t>
            </a:r>
            <a:r>
              <a:rPr kumimoji="0" lang="en-US" altLang="zh-TW" sz="2200" dirty="0" smtClean="0">
                <a:latin typeface="標楷體" pitchFamily="65" charset="-120"/>
                <a:ea typeface="標楷體" pitchFamily="65" charset="-120"/>
              </a:rPr>
              <a:t>Java</a:t>
            </a:r>
          </a:p>
          <a:p>
            <a:pPr>
              <a:buFontTx/>
              <a:buNone/>
            </a:pPr>
            <a:r>
              <a:rPr kumimoji="0" lang="en-US" altLang="zh-TW" sz="2200" dirty="0" smtClean="0">
                <a:latin typeface="標楷體" pitchFamily="65" charset="-120"/>
                <a:ea typeface="標楷體" pitchFamily="65" charset="-120"/>
              </a:rPr>
              <a:t>            Asp  ← {%   %}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zh-TW" sz="40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6. 4/5-7.4/12</a:t>
            </a:r>
            <a:endParaRPr lang="en-US" altLang="zh-TW" sz="44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40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  </a:t>
            </a:r>
            <a:endParaRPr lang="en-US" altLang="zh-TW" sz="44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>
            <a:off x="3995738" y="2060575"/>
            <a:ext cx="576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>
            <a:off x="4284663" y="2060575"/>
            <a:ext cx="0" cy="792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46" name="Line 7"/>
          <p:cNvSpPr>
            <a:spLocks noChangeShapeType="1"/>
          </p:cNvSpPr>
          <p:nvPr/>
        </p:nvSpPr>
        <p:spPr bwMode="auto">
          <a:xfrm>
            <a:off x="4284663" y="2852738"/>
            <a:ext cx="2873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>
            <a:off x="4284663" y="2420938"/>
            <a:ext cx="2873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grpSp>
        <p:nvGrpSpPr>
          <p:cNvPr id="10248" name="Group 12"/>
          <p:cNvGrpSpPr>
            <a:grpSpLocks/>
          </p:cNvGrpSpPr>
          <p:nvPr/>
        </p:nvGrpSpPr>
        <p:grpSpPr bwMode="auto">
          <a:xfrm>
            <a:off x="1619250" y="5589588"/>
            <a:ext cx="431800" cy="503237"/>
            <a:chOff x="1020" y="3521"/>
            <a:chExt cx="272" cy="317"/>
          </a:xfrm>
        </p:grpSpPr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020" y="3521"/>
              <a:ext cx="2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1156" y="3521"/>
              <a:ext cx="0" cy="3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156" y="3838"/>
              <a:ext cx="9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r>
              <a:rPr lang="en-US" altLang="zh-TW" sz="2200" dirty="0" smtClean="0">
                <a:ea typeface="標楷體" pitchFamily="65" charset="-120"/>
              </a:rPr>
              <a:t>Key hole</a:t>
            </a:r>
            <a:r>
              <a:rPr lang="zh-TW" altLang="en-US" sz="2200" dirty="0" smtClean="0">
                <a:ea typeface="標楷體" pitchFamily="65" charset="-120"/>
              </a:rPr>
              <a:t>。</a:t>
            </a:r>
          </a:p>
          <a:p>
            <a:r>
              <a:rPr lang="zh-TW" altLang="en-US" sz="2200" dirty="0" smtClean="0">
                <a:ea typeface="標楷體" pitchFamily="65" charset="-120"/>
              </a:rPr>
              <a:t>*</a:t>
            </a:r>
            <a:r>
              <a:rPr lang="en-US" altLang="zh-TW" sz="2200" dirty="0" smtClean="0">
                <a:ea typeface="標楷體" pitchFamily="65" charset="-120"/>
              </a:rPr>
              <a:t>.</a:t>
            </a:r>
            <a:r>
              <a:rPr lang="en-US" altLang="zh-TW" sz="2200" dirty="0" err="1" smtClean="0">
                <a:ea typeface="標楷體" pitchFamily="65" charset="-120"/>
              </a:rPr>
              <a:t>kml</a:t>
            </a:r>
            <a:r>
              <a:rPr lang="en-US" altLang="zh-TW" sz="2200" dirty="0" smtClean="0">
                <a:ea typeface="標楷體" pitchFamily="65" charset="-120"/>
              </a:rPr>
              <a:t> 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→earth : 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ㄧ個資料庫</a:t>
            </a:r>
          </a:p>
          <a:p>
            <a:r>
              <a:rPr kumimoji="0" lang="en-US" altLang="zh-TW" sz="2200" dirty="0" smtClean="0">
                <a:latin typeface="標楷體" pitchFamily="65" charset="-120"/>
                <a:ea typeface="標楷體" pitchFamily="65" charset="-120"/>
              </a:rPr>
              <a:t>Google</a:t>
            </a:r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自訂地圖</a:t>
            </a:r>
          </a:p>
          <a:p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上網找</a:t>
            </a:r>
            <a:r>
              <a:rPr kumimoji="0" lang="en-US" altLang="zh-TW" sz="2200" dirty="0" err="1" smtClean="0">
                <a:latin typeface="標楷體" pitchFamily="65" charset="-120"/>
                <a:ea typeface="標楷體" pitchFamily="65" charset="-120"/>
              </a:rPr>
              <a:t>kml</a:t>
            </a:r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r>
              <a:rPr kumimoji="0" lang="en-US" altLang="zh-TW" sz="2200" dirty="0" smtClean="0">
                <a:latin typeface="標楷體" pitchFamily="65" charset="-120"/>
                <a:ea typeface="標楷體" pitchFamily="65" charset="-120"/>
              </a:rPr>
              <a:t>2009</a:t>
            </a:r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kumimoji="0" lang="en-US" altLang="zh-TW" sz="2200" dirty="0" smtClean="0">
                <a:latin typeface="標楷體" pitchFamily="65" charset="-120"/>
                <a:ea typeface="標楷體" pitchFamily="65" charset="-120"/>
              </a:rPr>
              <a:t>88</a:t>
            </a:r>
            <a:r>
              <a:rPr kumimoji="0" lang="zh-TW" altLang="en-US" sz="2200" dirty="0" smtClean="0">
                <a:latin typeface="標楷體" pitchFamily="65" charset="-120"/>
                <a:ea typeface="標楷體" pitchFamily="65" charset="-120"/>
              </a:rPr>
              <a:t>風災有這方面的應用。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zh-TW" sz="4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7.4/12</a:t>
            </a:r>
            <a:endParaRPr lang="en-US" altLang="zh-TW" sz="44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8. 4/19</a:t>
            </a:r>
            <a:endParaRPr lang="zh-TW" altLang="en-US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zh-TW" altLang="en-US" sz="2000" dirty="0" smtClean="0">
                <a:ea typeface="標楷體" pitchFamily="65" charset="-120"/>
              </a:rPr>
              <a:t>* 下週小考。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dirty="0" smtClean="0">
                <a:ea typeface="標楷體" pitchFamily="65" charset="-120"/>
              </a:rPr>
              <a:t>* FB</a:t>
            </a:r>
            <a:r>
              <a:rPr lang="zh-TW" altLang="en-US" sz="2000" dirty="0" smtClean="0">
                <a:ea typeface="標楷體" pitchFamily="65" charset="-120"/>
              </a:rPr>
              <a:t>上傳多利用圖表。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000" dirty="0" smtClean="0">
                <a:ea typeface="標楷體" pitchFamily="65" charset="-120"/>
              </a:rPr>
              <a:t>   人口數表排列。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000" dirty="0" smtClean="0">
                <a:ea typeface="標楷體" pitchFamily="65" charset="-120"/>
              </a:rPr>
              <a:t>    面積、人口、密度。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000" dirty="0" smtClean="0">
                <a:ea typeface="標楷體" pitchFamily="65" charset="-120"/>
              </a:rPr>
              <a:t>    各區再細分。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000" dirty="0" smtClean="0">
                <a:ea typeface="標楷體" pitchFamily="65" charset="-120"/>
              </a:rPr>
              <a:t>     圖表應用、</a:t>
            </a:r>
            <a:r>
              <a:rPr lang="en-US" altLang="zh-TW" sz="2000" dirty="0" smtClean="0">
                <a:ea typeface="標楷體" pitchFamily="65" charset="-120"/>
              </a:rPr>
              <a:t>GOOGLE MAP</a:t>
            </a:r>
            <a:r>
              <a:rPr lang="zh-TW" altLang="en-US" sz="2000" dirty="0" smtClean="0">
                <a:ea typeface="標楷體" pitchFamily="65" charset="-120"/>
              </a:rPr>
              <a:t>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dirty="0" smtClean="0">
                <a:ea typeface="標楷體" pitchFamily="65" charset="-120"/>
              </a:rPr>
              <a:t>* FACE BOOK</a:t>
            </a:r>
            <a:r>
              <a:rPr lang="zh-TW" altLang="en-US" sz="2000" dirty="0" smtClean="0">
                <a:ea typeface="標楷體" pitchFamily="65" charset="-120"/>
              </a:rPr>
              <a:t>發文時，內容要說明。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0" lang="zh-TW" altLang="en-US" sz="2000" dirty="0" smtClean="0">
                <a:ea typeface="標楷體" pitchFamily="65" charset="-120"/>
              </a:rPr>
              <a:t>* 期中報告重點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kumimoji="0" lang="en-US" altLang="zh-TW" sz="2000" dirty="0" smtClean="0">
                <a:ea typeface="標楷體" pitchFamily="65" charset="-120"/>
              </a:rPr>
              <a:t>  1. </a:t>
            </a:r>
            <a:r>
              <a:rPr kumimoji="0" lang="en-US" altLang="zh-TW" sz="2000" dirty="0" err="1" smtClean="0">
                <a:ea typeface="標楷體" pitchFamily="65" charset="-120"/>
              </a:rPr>
              <a:t>YouToBE</a:t>
            </a:r>
            <a:r>
              <a:rPr kumimoji="0" lang="en-US" altLang="zh-TW" sz="2000" dirty="0" smtClean="0">
                <a:latin typeface="標楷體" pitchFamily="65" charset="-120"/>
                <a:ea typeface="標楷體" pitchFamily="65" charset="-120"/>
              </a:rPr>
              <a:t>—</a:t>
            </a:r>
            <a:r>
              <a:rPr kumimoji="0" lang="zh-TW" altLang="en-US" sz="2000" dirty="0" smtClean="0">
                <a:ea typeface="標楷體" pitchFamily="65" charset="-120"/>
              </a:rPr>
              <a:t>要自建頻道及管理頻道，歌曲要訂閱。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kumimoji="0" lang="zh-TW" altLang="en-US" sz="2000" dirty="0" smtClean="0">
                <a:ea typeface="標楷體" pitchFamily="65" charset="-120"/>
              </a:rPr>
              <a:t>  </a:t>
            </a:r>
            <a:r>
              <a:rPr kumimoji="0" lang="en-US" altLang="zh-TW" sz="2000" dirty="0" smtClean="0">
                <a:ea typeface="標楷體" pitchFamily="65" charset="-120"/>
              </a:rPr>
              <a:t>2. MAP--*.KML</a:t>
            </a:r>
            <a:r>
              <a:rPr kumimoji="0" lang="zh-TW" altLang="en-US" sz="2000" dirty="0" smtClean="0">
                <a:ea typeface="標楷體" pitchFamily="65" charset="-120"/>
              </a:rPr>
              <a:t>，匯入路徑。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kumimoji="0" lang="zh-TW" altLang="en-US" sz="2000" dirty="0" smtClean="0">
                <a:ea typeface="標楷體" pitchFamily="65" charset="-120"/>
              </a:rPr>
              <a:t>  </a:t>
            </a:r>
            <a:r>
              <a:rPr kumimoji="0" lang="en-US" altLang="zh-TW" sz="2000" dirty="0" smtClean="0">
                <a:ea typeface="標楷體" pitchFamily="65" charset="-120"/>
              </a:rPr>
              <a:t>3. </a:t>
            </a:r>
            <a:r>
              <a:rPr kumimoji="0" lang="zh-TW" altLang="en-US" sz="2000" dirty="0" smtClean="0">
                <a:ea typeface="標楷體" pitchFamily="65" charset="-120"/>
              </a:rPr>
              <a:t>推薦分享。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kumimoji="0" lang="zh-TW" altLang="en-US" sz="2000" dirty="0" smtClean="0">
                <a:ea typeface="標楷體" pitchFamily="65" charset="-120"/>
              </a:rPr>
              <a:t>  </a:t>
            </a:r>
            <a:r>
              <a:rPr kumimoji="0" lang="en-US" altLang="zh-TW" sz="2000" dirty="0" smtClean="0">
                <a:ea typeface="標楷體" pitchFamily="65" charset="-120"/>
              </a:rPr>
              <a:t>4. </a:t>
            </a:r>
            <a:r>
              <a:rPr kumimoji="0" lang="zh-TW" altLang="en-US" sz="2000" dirty="0" smtClean="0">
                <a:ea typeface="標楷體" pitchFamily="65" charset="-120"/>
              </a:rPr>
              <a:t>圖表的應用。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kumimoji="0" lang="zh-TW" altLang="en-US" sz="2000" dirty="0" smtClean="0">
                <a:ea typeface="標楷體" pitchFamily="65" charset="-120"/>
              </a:rPr>
              <a:t>  </a:t>
            </a:r>
            <a:r>
              <a:rPr kumimoji="0" lang="en-US" altLang="zh-TW" sz="2000" dirty="0" smtClean="0">
                <a:ea typeface="標楷體" pitchFamily="65" charset="-120"/>
              </a:rPr>
              <a:t>5. </a:t>
            </a:r>
            <a:r>
              <a:rPr kumimoji="0" lang="zh-TW" altLang="en-US" sz="2000" dirty="0" smtClean="0">
                <a:ea typeface="標楷體" pitchFamily="65" charset="-120"/>
              </a:rPr>
              <a:t>加入社團經驗，也可自建社團。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kumimoji="0" lang="en-US" altLang="zh-TW" sz="2000" dirty="0" smtClean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zh-TW" altLang="en-US" sz="2200" smtClean="0">
                <a:ea typeface="標楷體" pitchFamily="65" charset="-120"/>
              </a:rPr>
              <a:t>* 社團成員可以組合。</a:t>
            </a:r>
          </a:p>
          <a:p>
            <a:pPr>
              <a:buFontTx/>
              <a:buNone/>
            </a:pPr>
            <a:r>
              <a:rPr lang="zh-TW" altLang="en-US" sz="2200" smtClean="0">
                <a:ea typeface="標楷體" pitchFamily="65" charset="-120"/>
              </a:rPr>
              <a:t>* 關係管理</a:t>
            </a:r>
            <a:r>
              <a:rPr lang="en-US" altLang="zh-TW" sz="2200" smtClean="0">
                <a:ea typeface="標楷體" pitchFamily="65" charset="-120"/>
              </a:rPr>
              <a:t> </a:t>
            </a:r>
          </a:p>
          <a:p>
            <a:pPr>
              <a:buFontTx/>
              <a:buNone/>
            </a:pPr>
            <a:endParaRPr lang="en-US" altLang="zh-TW" sz="2200" smtClean="0">
              <a:ea typeface="標楷體" pitchFamily="65" charset="-120"/>
            </a:endParaRPr>
          </a:p>
          <a:p>
            <a:pPr>
              <a:buFontTx/>
              <a:buNone/>
            </a:pPr>
            <a:endParaRPr lang="en-US" altLang="zh-TW" sz="2200" smtClean="0">
              <a:ea typeface="標楷體" pitchFamily="65" charset="-120"/>
            </a:endParaRPr>
          </a:p>
          <a:p>
            <a:pPr>
              <a:buFontTx/>
              <a:buNone/>
            </a:pPr>
            <a:r>
              <a:rPr lang="en-US" altLang="zh-TW" sz="2200" smtClean="0">
                <a:ea typeface="標楷體" pitchFamily="65" charset="-120"/>
              </a:rPr>
              <a:t>* GOOGLE</a:t>
            </a:r>
            <a:r>
              <a:rPr lang="zh-TW" altLang="en-US" sz="2200" smtClean="0">
                <a:ea typeface="標楷體" pitchFamily="65" charset="-120"/>
              </a:rPr>
              <a:t>有影片複製功能。</a:t>
            </a:r>
          </a:p>
          <a:p>
            <a:pPr>
              <a:buFontTx/>
              <a:buNone/>
            </a:pPr>
            <a:r>
              <a:rPr lang="en-US" altLang="zh-TW" sz="2200" smtClean="0">
                <a:ea typeface="標楷體" pitchFamily="65" charset="-120"/>
              </a:rPr>
              <a:t>* GOOGLE</a:t>
            </a:r>
            <a:r>
              <a:rPr lang="zh-TW" altLang="en-US" sz="2200" smtClean="0">
                <a:ea typeface="標楷體" pitchFamily="65" charset="-120"/>
              </a:rPr>
              <a:t>雲端硬碟。</a:t>
            </a:r>
          </a:p>
          <a:p>
            <a:pPr>
              <a:buFontTx/>
              <a:buNone/>
            </a:pPr>
            <a:r>
              <a:rPr lang="en-US" altLang="zh-TW" sz="2200" smtClean="0">
                <a:ea typeface="標楷體" pitchFamily="65" charset="-120"/>
              </a:rPr>
              <a:t>* QR-CODE: QUICK MARK</a:t>
            </a:r>
          </a:p>
          <a:p>
            <a:pPr>
              <a:buFontTx/>
              <a:buNone/>
            </a:pPr>
            <a:r>
              <a:rPr lang="en-US" altLang="zh-TW" sz="2200" smtClean="0">
                <a:ea typeface="標楷體" pitchFamily="65" charset="-120"/>
              </a:rPr>
              <a:t>* </a:t>
            </a:r>
            <a:r>
              <a:rPr lang="zh-TW" altLang="en-US" sz="2200" smtClean="0">
                <a:ea typeface="標楷體" pitchFamily="65" charset="-120"/>
              </a:rPr>
              <a:t>首頁放網址。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zh-TW" sz="4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8. 4/27 </a:t>
            </a:r>
            <a:r>
              <a:rPr lang="zh-TW" altLang="en-US" sz="4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期中考</a:t>
            </a:r>
          </a:p>
        </p:txBody>
      </p:sp>
      <p:grpSp>
        <p:nvGrpSpPr>
          <p:cNvPr id="13316" name="Group 15"/>
          <p:cNvGrpSpPr>
            <a:grpSpLocks/>
          </p:cNvGrpSpPr>
          <p:nvPr/>
        </p:nvGrpSpPr>
        <p:grpSpPr bwMode="auto">
          <a:xfrm>
            <a:off x="684213" y="2420938"/>
            <a:ext cx="2178050" cy="576262"/>
            <a:chOff x="431" y="1525"/>
            <a:chExt cx="1372" cy="363"/>
          </a:xfrm>
        </p:grpSpPr>
        <p:sp>
          <p:nvSpPr>
            <p:cNvPr id="13317" name="Line 5"/>
            <p:cNvSpPr>
              <a:spLocks noChangeShapeType="1"/>
            </p:cNvSpPr>
            <p:nvPr/>
          </p:nvSpPr>
          <p:spPr bwMode="auto">
            <a:xfrm>
              <a:off x="1111" y="1525"/>
              <a:ext cx="0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18" name="Line 6"/>
            <p:cNvSpPr>
              <a:spLocks noChangeShapeType="1"/>
            </p:cNvSpPr>
            <p:nvPr/>
          </p:nvSpPr>
          <p:spPr bwMode="auto">
            <a:xfrm>
              <a:off x="431" y="1706"/>
              <a:ext cx="13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19" name="Line 7"/>
            <p:cNvSpPr>
              <a:spLocks noChangeShapeType="1"/>
            </p:cNvSpPr>
            <p:nvPr/>
          </p:nvSpPr>
          <p:spPr bwMode="auto">
            <a:xfrm>
              <a:off x="431" y="1707"/>
              <a:ext cx="0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20" name="Line 8"/>
            <p:cNvSpPr>
              <a:spLocks noChangeShapeType="1"/>
            </p:cNvSpPr>
            <p:nvPr/>
          </p:nvSpPr>
          <p:spPr bwMode="auto">
            <a:xfrm>
              <a:off x="657" y="1706"/>
              <a:ext cx="0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884" y="1706"/>
              <a:ext cx="0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22" name="Line 10"/>
            <p:cNvSpPr>
              <a:spLocks noChangeShapeType="1"/>
            </p:cNvSpPr>
            <p:nvPr/>
          </p:nvSpPr>
          <p:spPr bwMode="auto">
            <a:xfrm>
              <a:off x="1111" y="1706"/>
              <a:ext cx="0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23" name="Line 12"/>
            <p:cNvSpPr>
              <a:spLocks noChangeShapeType="1"/>
            </p:cNvSpPr>
            <p:nvPr/>
          </p:nvSpPr>
          <p:spPr bwMode="auto">
            <a:xfrm>
              <a:off x="1337" y="1706"/>
              <a:ext cx="0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24" name="Line 13"/>
            <p:cNvSpPr>
              <a:spLocks noChangeShapeType="1"/>
            </p:cNvSpPr>
            <p:nvPr/>
          </p:nvSpPr>
          <p:spPr bwMode="auto">
            <a:xfrm>
              <a:off x="1564" y="1706"/>
              <a:ext cx="0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25" name="Line 14"/>
            <p:cNvSpPr>
              <a:spLocks noChangeShapeType="1"/>
            </p:cNvSpPr>
            <p:nvPr/>
          </p:nvSpPr>
          <p:spPr bwMode="auto">
            <a:xfrm>
              <a:off x="1791" y="1706"/>
              <a:ext cx="0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*</a:t>
            </a:r>
            <a:r>
              <a:rPr lang="en-US" altLang="zh-TW" sz="2400" u="sng" smtClean="0">
                <a:latin typeface="標楷體" pitchFamily="65" charset="-120"/>
                <a:ea typeface="標楷體" pitchFamily="65" charset="-120"/>
              </a:rPr>
              <a:t>Hinet 83 </a:t>
            </a:r>
            <a:r>
              <a:rPr lang="zh-TW" altLang="en-US" sz="2400" u="sng" smtClean="0">
                <a:latin typeface="標楷體" pitchFamily="65" charset="-120"/>
                <a:ea typeface="標楷體" pitchFamily="65" charset="-120"/>
              </a:rPr>
              <a:t>年</a:t>
            </a:r>
            <a:endParaRPr lang="en-US" altLang="zh-TW" sz="240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sz="2400" u="sng" smtClean="0"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zh-TW" sz="4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9.5/3</a:t>
            </a:r>
            <a:endParaRPr lang="zh-TW" altLang="en-US" sz="40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14340" name="Group 8"/>
          <p:cNvGrpSpPr>
            <a:grpSpLocks/>
          </p:cNvGrpSpPr>
          <p:nvPr/>
        </p:nvGrpSpPr>
        <p:grpSpPr bwMode="auto">
          <a:xfrm>
            <a:off x="2665413" y="1557338"/>
            <a:ext cx="3635375" cy="2439987"/>
            <a:chOff x="3470" y="436"/>
            <a:chExt cx="2290" cy="1537"/>
          </a:xfrm>
        </p:grpSpPr>
        <p:sp>
          <p:nvSpPr>
            <p:cNvPr id="14343" name="Text Box 5"/>
            <p:cNvSpPr txBox="1">
              <a:spLocks noChangeArrowheads="1"/>
            </p:cNvSpPr>
            <p:nvPr/>
          </p:nvSpPr>
          <p:spPr bwMode="auto">
            <a:xfrm>
              <a:off x="3470" y="482"/>
              <a:ext cx="771" cy="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TW" sz="2200">
                  <a:latin typeface="標楷體" pitchFamily="65" charset="-120"/>
                  <a:ea typeface="標楷體" pitchFamily="65" charset="-120"/>
                </a:rPr>
                <a:t>SERVER</a:t>
              </a:r>
            </a:p>
            <a:p>
              <a:pPr algn="ctr">
                <a:spcBef>
                  <a:spcPct val="50000"/>
                </a:spcBef>
              </a:pPr>
              <a:r>
                <a:rPr lang="zh-TW" altLang="en-US" sz="2200">
                  <a:latin typeface="標楷體" pitchFamily="65" charset="-120"/>
                  <a:ea typeface="標楷體" pitchFamily="65" charset="-120"/>
                </a:rPr>
                <a:t>要有</a:t>
              </a:r>
              <a:r>
                <a:rPr lang="en-US" altLang="zh-TW" sz="2200">
                  <a:latin typeface="標楷體" pitchFamily="65" charset="-120"/>
                  <a:ea typeface="標楷體" pitchFamily="65" charset="-120"/>
                </a:rPr>
                <a:t>IP</a:t>
              </a:r>
            </a:p>
          </p:txBody>
        </p:sp>
        <p:sp>
          <p:nvSpPr>
            <p:cNvPr id="14344" name="AutoShape 6"/>
            <p:cNvSpPr>
              <a:spLocks/>
            </p:cNvSpPr>
            <p:nvPr/>
          </p:nvSpPr>
          <p:spPr bwMode="auto">
            <a:xfrm>
              <a:off x="4241" y="527"/>
              <a:ext cx="91" cy="998"/>
            </a:xfrm>
            <a:prstGeom prst="leftBracket">
              <a:avLst>
                <a:gd name="adj" fmla="val 9139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5" name="Text Box 7"/>
            <p:cNvSpPr txBox="1">
              <a:spLocks noChangeArrowheads="1"/>
            </p:cNvSpPr>
            <p:nvPr/>
          </p:nvSpPr>
          <p:spPr bwMode="auto">
            <a:xfrm>
              <a:off x="4422" y="436"/>
              <a:ext cx="1338" cy="1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zh-TW" altLang="en-US" sz="2200">
                  <a:latin typeface="標楷體" pitchFamily="65" charset="-120"/>
                  <a:ea typeface="標楷體" pitchFamily="65" charset="-120"/>
                </a:rPr>
                <a:t>三種功能</a:t>
              </a:r>
            </a:p>
            <a:p>
              <a:pPr marL="342900" indent="-342900">
                <a:spcBef>
                  <a:spcPct val="50000"/>
                </a:spcBef>
                <a:buFontTx/>
                <a:buAutoNum type="arabicPeriod"/>
              </a:pPr>
              <a:r>
                <a:rPr lang="en-US" altLang="zh-TW" sz="2200">
                  <a:latin typeface="標楷體" pitchFamily="65" charset="-120"/>
                  <a:ea typeface="標楷體" pitchFamily="65" charset="-120"/>
                </a:rPr>
                <a:t>www-server</a:t>
              </a:r>
            </a:p>
            <a:p>
              <a:pPr marL="342900" indent="-342900">
                <a:spcBef>
                  <a:spcPct val="50000"/>
                </a:spcBef>
                <a:buFontTx/>
                <a:buAutoNum type="arabicPeriod"/>
              </a:pPr>
              <a:r>
                <a:rPr lang="en-US" altLang="zh-TW" sz="2200">
                  <a:latin typeface="標楷體" pitchFamily="65" charset="-120"/>
                  <a:ea typeface="標楷體" pitchFamily="65" charset="-120"/>
                </a:rPr>
                <a:t>ftp(</a:t>
              </a:r>
              <a:r>
                <a:rPr lang="zh-TW" altLang="en-US" sz="2200">
                  <a:latin typeface="標楷體" pitchFamily="65" charset="-120"/>
                  <a:ea typeface="標楷體" pitchFamily="65" charset="-120"/>
                </a:rPr>
                <a:t>雲端</a:t>
              </a:r>
              <a:r>
                <a:rPr lang="en-US" altLang="zh-TW" sz="2200">
                  <a:latin typeface="標楷體" pitchFamily="65" charset="-120"/>
                  <a:ea typeface="標楷體" pitchFamily="65" charset="-120"/>
                </a:rPr>
                <a:t>)</a:t>
              </a:r>
            </a:p>
            <a:p>
              <a:pPr marL="342900" indent="-342900">
                <a:spcBef>
                  <a:spcPct val="50000"/>
                </a:spcBef>
                <a:buFontTx/>
                <a:buAutoNum type="arabicPeriod"/>
              </a:pPr>
              <a:r>
                <a:rPr lang="en-US" altLang="zh-TW" sz="2200">
                  <a:latin typeface="標楷體" pitchFamily="65" charset="-120"/>
                  <a:ea typeface="標楷體" pitchFamily="65" charset="-120"/>
                </a:rPr>
                <a:t>Mail</a:t>
              </a:r>
            </a:p>
            <a:p>
              <a:pPr marL="342900" indent="-342900">
                <a:spcBef>
                  <a:spcPct val="50000"/>
                </a:spcBef>
                <a:buFontTx/>
                <a:buAutoNum type="arabicPeriod"/>
              </a:pPr>
              <a:endParaRPr lang="en-US" altLang="zh-TW" sz="2200"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14341" name="矩形 21"/>
          <p:cNvSpPr>
            <a:spLocks noChangeArrowheads="1"/>
          </p:cNvSpPr>
          <p:nvPr/>
        </p:nvSpPr>
        <p:spPr bwMode="auto">
          <a:xfrm>
            <a:off x="539750" y="3519488"/>
            <a:ext cx="8353425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zh-TW" b="1">
                <a:latin typeface="標楷體" pitchFamily="65" charset="-120"/>
                <a:ea typeface="標楷體" pitchFamily="65" charset="-120"/>
              </a:rPr>
              <a:t>網域名稱系統</a:t>
            </a:r>
            <a:r>
              <a:rPr lang="zh-TW" altLang="zh-TW">
                <a:latin typeface="標楷體" pitchFamily="65" charset="-120"/>
                <a:ea typeface="標楷體" pitchFamily="65" charset="-120"/>
              </a:rPr>
              <a:t>（英文：</a:t>
            </a:r>
            <a:r>
              <a:rPr lang="zh-TW" altLang="zh-TW" b="1">
                <a:latin typeface="標楷體" pitchFamily="65" charset="-120"/>
                <a:ea typeface="標楷體" pitchFamily="65" charset="-120"/>
              </a:rPr>
              <a:t>D</a:t>
            </a:r>
            <a:r>
              <a:rPr lang="zh-TW" altLang="zh-TW">
                <a:latin typeface="標楷體" pitchFamily="65" charset="-120"/>
                <a:ea typeface="標楷體" pitchFamily="65" charset="-120"/>
              </a:rPr>
              <a:t>omain </a:t>
            </a:r>
            <a:r>
              <a:rPr lang="zh-TW" altLang="zh-TW" b="1">
                <a:latin typeface="標楷體" pitchFamily="65" charset="-120"/>
                <a:ea typeface="標楷體" pitchFamily="65" charset="-120"/>
              </a:rPr>
              <a:t>N</a:t>
            </a:r>
            <a:r>
              <a:rPr lang="zh-TW" altLang="zh-TW">
                <a:latin typeface="標楷體" pitchFamily="65" charset="-120"/>
                <a:ea typeface="標楷體" pitchFamily="65" charset="-120"/>
              </a:rPr>
              <a:t>ame </a:t>
            </a:r>
            <a:r>
              <a:rPr lang="zh-TW" altLang="zh-TW" b="1">
                <a:latin typeface="標楷體" pitchFamily="65" charset="-120"/>
                <a:ea typeface="標楷體" pitchFamily="65" charset="-120"/>
              </a:rPr>
              <a:t>S</a:t>
            </a:r>
            <a:r>
              <a:rPr lang="zh-TW" altLang="zh-TW">
                <a:latin typeface="標楷體" pitchFamily="65" charset="-120"/>
                <a:ea typeface="標楷體" pitchFamily="65" charset="-120"/>
              </a:rPr>
              <a:t>ystem，縮寫：</a:t>
            </a:r>
            <a:r>
              <a:rPr lang="zh-TW" altLang="zh-TW" b="1">
                <a:latin typeface="標楷體" pitchFamily="65" charset="-120"/>
                <a:ea typeface="標楷體" pitchFamily="65" charset="-120"/>
              </a:rPr>
              <a:t>DNS</a:t>
            </a:r>
            <a:r>
              <a:rPr lang="zh-TW" altLang="zh-TW">
                <a:latin typeface="標楷體" pitchFamily="65" charset="-120"/>
                <a:ea typeface="標楷體" pitchFamily="65" charset="-120"/>
              </a:rPr>
              <a:t>）是網際網路的一項服務。它作為將域名和IP位址相互對映的一個分布式資料庫，能夠使人更方便的存取網際網路。DNS 使用TCP和UDP埠53。當前，對於每一級域名長度的限制是63個字元，域名總長度則不能超過253個字元。</a:t>
            </a:r>
          </a:p>
          <a:p>
            <a:r>
              <a:rPr lang="zh-TW" altLang="zh-TW">
                <a:latin typeface="標楷體" pitchFamily="65" charset="-120"/>
                <a:ea typeface="標楷體" pitchFamily="65" charset="-120"/>
              </a:rPr>
              <a:t>開始時，域名的字元僅限於ASCII字元的一個子集。2008年，ICANN透過一項決議，允許使用其它語言作為網際網路頂級域名的字元。使用基於Punycode碼的IDNA系統，可以將Unicode字串對映為有效的DNS字符集。因此，諸如「x.中國」這樣的域名可以在位址列直接輸入，而不需要安裝外掛模組。但是，由於英語的廣泛使用，使用其他語言字元作為域名會產生多種問題，例如難以輸入，難以在國際推廣等。</a:t>
            </a:r>
          </a:p>
        </p:txBody>
      </p:sp>
      <p:sp>
        <p:nvSpPr>
          <p:cNvPr id="14342" name="文字方塊 22"/>
          <p:cNvSpPr txBox="1">
            <a:spLocks noChangeArrowheads="1"/>
          </p:cNvSpPr>
          <p:nvPr/>
        </p:nvSpPr>
        <p:spPr bwMode="auto">
          <a:xfrm>
            <a:off x="1116013" y="2492375"/>
            <a:ext cx="14398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u="sng"/>
              <a:t>DNS</a:t>
            </a:r>
            <a:endParaRPr lang="zh-TW" altLang="en-US" u="sng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群組 3"/>
          <p:cNvGrpSpPr>
            <a:grpSpLocks/>
          </p:cNvGrpSpPr>
          <p:nvPr/>
        </p:nvGrpSpPr>
        <p:grpSpPr bwMode="auto">
          <a:xfrm>
            <a:off x="539750" y="1291743"/>
            <a:ext cx="7632700" cy="1087438"/>
            <a:chOff x="539552" y="3717032"/>
            <a:chExt cx="7632848" cy="1087671"/>
          </a:xfrm>
        </p:grpSpPr>
        <p:sp>
          <p:nvSpPr>
            <p:cNvPr id="15363" name="文字方塊 4"/>
            <p:cNvSpPr txBox="1">
              <a:spLocks noChangeArrowheads="1"/>
            </p:cNvSpPr>
            <p:nvPr/>
          </p:nvSpPr>
          <p:spPr bwMode="auto">
            <a:xfrm>
              <a:off x="539552" y="3717032"/>
              <a:ext cx="424847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TW" sz="2400" dirty="0">
                  <a:latin typeface="標楷體" pitchFamily="65" charset="-120"/>
                  <a:ea typeface="標楷體" pitchFamily="65" charset="-120"/>
                </a:rPr>
                <a:t>*</a:t>
              </a:r>
              <a:r>
                <a:rPr lang="zh-TW" altLang="en-US" sz="2400" dirty="0">
                  <a:latin typeface="標楷體" pitchFamily="65" charset="-120"/>
                  <a:ea typeface="標楷體" pitchFamily="65" charset="-120"/>
                </a:rPr>
                <a:t>公共場所</a:t>
              </a:r>
              <a:r>
                <a:rPr lang="en-US" altLang="zh-TW" sz="2400" dirty="0">
                  <a:latin typeface="標楷體" pitchFamily="65" charset="-120"/>
                  <a:ea typeface="標楷體" pitchFamily="65" charset="-120"/>
                </a:rPr>
                <a:t>WIFI</a:t>
              </a:r>
              <a:r>
                <a:rPr lang="zh-TW" altLang="en-US" sz="2400" dirty="0">
                  <a:latin typeface="標楷體" pitchFamily="65" charset="-120"/>
                  <a:ea typeface="標楷體" pitchFamily="65" charset="-120"/>
                </a:rPr>
                <a:t>類別</a:t>
              </a:r>
              <a:r>
                <a:rPr lang="en-US" altLang="zh-TW" sz="2400" dirty="0">
                  <a:latin typeface="標楷體" pitchFamily="65" charset="-120"/>
                  <a:ea typeface="標楷體" pitchFamily="65" charset="-120"/>
                </a:rPr>
                <a:t>:</a:t>
              </a:r>
              <a:endParaRPr lang="zh-TW" altLang="en-US" sz="2400" dirty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364" name="文字方塊 5"/>
            <p:cNvSpPr txBox="1">
              <a:spLocks noChangeArrowheads="1"/>
            </p:cNvSpPr>
            <p:nvPr/>
          </p:nvSpPr>
          <p:spPr bwMode="auto">
            <a:xfrm>
              <a:off x="3851920" y="3789040"/>
              <a:ext cx="432048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TW" sz="2000"/>
                <a:t>i-TAIWAN</a:t>
              </a:r>
            </a:p>
            <a:p>
              <a:r>
                <a:rPr lang="en-US" altLang="zh-TW" sz="2000"/>
                <a:t>CHT(Hinet)—</a:t>
              </a:r>
              <a:r>
                <a:rPr lang="zh-TW" altLang="en-US" sz="2000">
                  <a:latin typeface="標楷體" pitchFamily="65" charset="-120"/>
                  <a:ea typeface="標楷體" pitchFamily="65" charset="-120"/>
                </a:rPr>
                <a:t>付費</a:t>
              </a:r>
              <a:endParaRPr lang="en-US" altLang="zh-TW" sz="2000">
                <a:latin typeface="標楷體" pitchFamily="65" charset="-120"/>
                <a:ea typeface="標楷體" pitchFamily="65" charset="-120"/>
              </a:endParaRPr>
            </a:p>
            <a:p>
              <a:r>
                <a:rPr lang="en-US" altLang="zh-TW" sz="2000"/>
                <a:t>7-11—</a:t>
              </a:r>
              <a:r>
                <a:rPr lang="zh-TW" altLang="en-US" sz="2000">
                  <a:latin typeface="標楷體" pitchFamily="65" charset="-120"/>
                  <a:ea typeface="標楷體" pitchFamily="65" charset="-120"/>
                </a:rPr>
                <a:t>付費</a:t>
              </a:r>
            </a:p>
          </p:txBody>
        </p:sp>
        <p:cxnSp>
          <p:nvCxnSpPr>
            <p:cNvPr id="7" name="直線接點 6"/>
            <p:cNvCxnSpPr/>
            <p:nvPr/>
          </p:nvCxnSpPr>
          <p:spPr>
            <a:xfrm>
              <a:off x="3419333" y="4004432"/>
              <a:ext cx="4318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>
              <a:off x="3635237" y="4004432"/>
              <a:ext cx="0" cy="57638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>
              <a:endCxn id="15364" idx="1"/>
            </p:cNvCxnSpPr>
            <p:nvPr/>
          </p:nvCxnSpPr>
          <p:spPr>
            <a:xfrm>
              <a:off x="3635237" y="4293418"/>
              <a:ext cx="215904" cy="31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>
            <a:xfrm>
              <a:off x="3635237" y="4580817"/>
              <a:ext cx="21590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文字方塊 10"/>
          <p:cNvSpPr txBox="1"/>
          <p:nvPr/>
        </p:nvSpPr>
        <p:spPr>
          <a:xfrm>
            <a:off x="611560" y="2379652"/>
            <a:ext cx="69847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*Track(App)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下載 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Homework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*  Telnet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登錄主機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-Telnet entry.hust.edu.tw</a:t>
            </a: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sz="2400" dirty="0" err="1" smtClean="0">
                <a:latin typeface="標楷體" pitchFamily="65" charset="-120"/>
                <a:ea typeface="標楷體" pitchFamily="65" charset="-120"/>
              </a:rPr>
              <a:t>Tracert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(IP):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電腦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IP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紀錄。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* T1:1.54M</a:t>
            </a: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* PC:70~75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DOS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sym typeface="Wingdings"/>
              </a:rPr>
              <a:t>Lotus1.2.3</a:t>
            </a: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* 運用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WWW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掌握顧客資料庫及顧客行為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* DIR</a:t>
            </a: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    LS</a:t>
            </a: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* </a:t>
            </a:r>
            <a:r>
              <a:rPr lang="en-US" altLang="zh-TW" sz="2400" dirty="0" err="1" smtClean="0">
                <a:latin typeface="標楷體" pitchFamily="65" charset="-120"/>
                <a:ea typeface="標楷體" pitchFamily="65" charset="-120"/>
              </a:rPr>
              <a:t>Yutobe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建立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Lyrics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資料夾。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13" name="直線接點 12"/>
          <p:cNvCxnSpPr/>
          <p:nvPr/>
        </p:nvCxnSpPr>
        <p:spPr>
          <a:xfrm>
            <a:off x="971600" y="2955716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971600" y="2955716"/>
            <a:ext cx="14401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>
          <a:xfrm>
            <a:off x="971600" y="3387764"/>
            <a:ext cx="14401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1043608" y="4971940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>
            <a:off x="1043608" y="5187964"/>
            <a:ext cx="21602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*Google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搜尋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手機螢幕接電腦。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Step1:Android SDK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下載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用途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PC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模擬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APP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Step2: JAVA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下載。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Step3:Android screenshut and screen capture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*Google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搜尋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:Phone TV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 Miracast—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查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WIKI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 Widi</a:t>
            </a:r>
          </a:p>
          <a:p>
            <a:pPr>
              <a:buFontTx/>
              <a:buNone/>
            </a:pP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 Imediashare—Apple</a:t>
            </a:r>
          </a:p>
          <a:p>
            <a:pPr>
              <a:buFontTx/>
              <a:buNone/>
            </a:pP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 Joylink</a:t>
            </a:r>
          </a:p>
          <a:p>
            <a:pPr>
              <a:buFontTx/>
              <a:buNone/>
            </a:pPr>
            <a:endParaRPr lang="zh-TW" altLang="en-US" sz="20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zh-TW" sz="4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10.5/10</a:t>
            </a:r>
            <a:endParaRPr lang="zh-TW" altLang="en-US" sz="40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11. 5/17</a:t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手機螢幕接電腦</a:t>
            </a:r>
          </a:p>
        </p:txBody>
      </p:sp>
      <p:pic>
        <p:nvPicPr>
          <p:cNvPr id="17411" name="Picture 2" descr="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2492375"/>
            <a:ext cx="613410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矩形 5"/>
          <p:cNvSpPr>
            <a:spLocks noChangeArrowheads="1"/>
          </p:cNvSpPr>
          <p:nvPr/>
        </p:nvSpPr>
        <p:spPr bwMode="auto">
          <a:xfrm>
            <a:off x="684213" y="1700213"/>
            <a:ext cx="79200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b="1">
                <a:latin typeface="標楷體" pitchFamily="65" charset="-120"/>
                <a:ea typeface="標楷體" pitchFamily="65" charset="-120"/>
              </a:rPr>
              <a:t>首先要讓</a:t>
            </a:r>
            <a:r>
              <a:rPr lang="en-US" altLang="zh-TW" b="1">
                <a:latin typeface="標楷體" pitchFamily="65" charset="-120"/>
                <a:ea typeface="標楷體" pitchFamily="65" charset="-120"/>
              </a:rPr>
              <a:t>Android</a:t>
            </a:r>
            <a:r>
              <a:rPr lang="zh-TW" altLang="en-US" b="1">
                <a:latin typeface="標楷體" pitchFamily="65" charset="-120"/>
                <a:ea typeface="標楷體" pitchFamily="65" charset="-120"/>
              </a:rPr>
              <a:t>手機畫面顯示在</a:t>
            </a:r>
            <a:r>
              <a:rPr lang="en-US" altLang="zh-TW" b="1">
                <a:latin typeface="標楷體" pitchFamily="65" charset="-120"/>
                <a:ea typeface="標楷體" pitchFamily="65" charset="-120"/>
              </a:rPr>
              <a:t>PC</a:t>
            </a:r>
            <a:r>
              <a:rPr lang="zh-TW" altLang="en-US" b="1">
                <a:latin typeface="標楷體" pitchFamily="65" charset="-120"/>
                <a:ea typeface="標楷體" pitchFamily="65" charset="-120"/>
              </a:rPr>
              <a:t>上要有一些前置作業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453439" y="3244334"/>
            <a:ext cx="4237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u="sng" dirty="0">
                <a:solidFill>
                  <a:srgbClr val="365899"/>
                </a:solidFill>
                <a:latin typeface="Helvetica" panose="020B0604020202020204" pitchFamily="34" charset="0"/>
                <a:hlinkClick r:id="rId4"/>
              </a:rPr>
              <a:t>https://www.pkstep.com/archives/19738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95536" y="1916832"/>
            <a:ext cx="8497887" cy="444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altLang="zh-TW" sz="2200" dirty="0" smtClean="0">
                <a:ea typeface="標楷體" pitchFamily="65" charset="-120"/>
              </a:rPr>
              <a:t>HDMI. RS232C .MIS </a:t>
            </a:r>
            <a:r>
              <a:rPr lang="en-US" altLang="zh-TW" sz="2200" dirty="0" smtClean="0">
                <a:ea typeface="標楷體" pitchFamily="65" charset="-120"/>
                <a:sym typeface="Wingdings" panose="05000000000000000000" pitchFamily="2" charset="2"/>
              </a:rPr>
              <a:t></a:t>
            </a:r>
            <a:r>
              <a:rPr lang="zh-TW" altLang="en-US" sz="2200" dirty="0">
                <a:ea typeface="標楷體" pitchFamily="65" charset="-120"/>
              </a:rPr>
              <a:t>智慧大</a:t>
            </a:r>
            <a:r>
              <a:rPr lang="zh-TW" altLang="en-US" sz="2200" dirty="0" smtClean="0">
                <a:ea typeface="標楷體" pitchFamily="65" charset="-120"/>
              </a:rPr>
              <a:t>數據分析</a:t>
            </a:r>
            <a:r>
              <a:rPr lang="en-US" altLang="zh-TW" sz="2200" dirty="0" smtClean="0">
                <a:ea typeface="標楷體" pitchFamily="65" charset="-120"/>
              </a:rPr>
              <a:t>(</a:t>
            </a:r>
            <a:r>
              <a:rPr lang="zh-TW" altLang="en-US" sz="2200" dirty="0">
                <a:ea typeface="標楷體" pitchFamily="65" charset="-120"/>
              </a:rPr>
              <a:t>智慧</a:t>
            </a:r>
            <a:r>
              <a:rPr lang="zh-TW" altLang="en-US" sz="2200" dirty="0" smtClean="0">
                <a:ea typeface="標楷體" pitchFamily="65" charset="-120"/>
              </a:rPr>
              <a:t>氣象資訊系統</a:t>
            </a:r>
            <a:r>
              <a:rPr lang="en-US" altLang="zh-TW" sz="2200" dirty="0" smtClean="0">
                <a:ea typeface="標楷體" pitchFamily="65" charset="-120"/>
              </a:rPr>
              <a:t>)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zh-TW" altLang="en-US" sz="2200" dirty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altLang="zh-TW" sz="2000" dirty="0" smtClean="0">
                <a:ea typeface="標楷體" pitchFamily="65" charset="-120"/>
              </a:rPr>
              <a:t>CPU (i3-i5-i7). RAM. MK-CRM -&gt; AI</a:t>
            </a:r>
            <a:r>
              <a:rPr lang="zh-TW" altLang="en-US" sz="2000" dirty="0" smtClean="0">
                <a:ea typeface="標楷體" pitchFamily="65" charset="-120"/>
              </a:rPr>
              <a:t> 人工智慧</a:t>
            </a:r>
            <a:r>
              <a:rPr lang="en-US" altLang="zh-TW" sz="2000" dirty="0" smtClean="0">
                <a:ea typeface="標楷體" pitchFamily="65" charset="-120"/>
              </a:rPr>
              <a:t>(</a:t>
            </a:r>
            <a:r>
              <a:rPr lang="zh-TW" altLang="en-US" sz="2000" dirty="0"/>
              <a:t>台灣老年人口</a:t>
            </a:r>
            <a:r>
              <a:rPr lang="zh-TW" altLang="en-US" sz="2000" dirty="0" smtClean="0"/>
              <a:t>比例</a:t>
            </a:r>
            <a:r>
              <a:rPr lang="en-US" altLang="zh-TW" sz="2000" dirty="0" smtClean="0"/>
              <a:t>)</a:t>
            </a:r>
            <a:endParaRPr lang="en-US" altLang="zh-TW" sz="2000" dirty="0" smtClean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en-US" altLang="zh-TW" sz="2200" dirty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zh-TW" altLang="en-US" sz="2200" dirty="0" smtClean="0">
                <a:ea typeface="標楷體" pitchFamily="65" charset="-120"/>
              </a:rPr>
              <a:t>資料庫管理 *</a:t>
            </a:r>
            <a:r>
              <a:rPr lang="en-US" altLang="zh-TW" sz="2200" dirty="0" smtClean="0">
                <a:ea typeface="標楷體" pitchFamily="65" charset="-120"/>
              </a:rPr>
              <a:t>.dbf +FB -&gt;  IOM</a:t>
            </a:r>
            <a:r>
              <a:rPr lang="zh-TW" altLang="en-US" sz="2200" dirty="0" smtClean="0">
                <a:ea typeface="標楷體" pitchFamily="65" charset="-120"/>
              </a:rPr>
              <a:t> </a:t>
            </a:r>
            <a:r>
              <a:rPr lang="zh-TW" altLang="en-US" sz="2200" dirty="0">
                <a:ea typeface="標楷體" pitchFamily="65" charset="-120"/>
              </a:rPr>
              <a:t>物聯網</a:t>
            </a:r>
            <a:endParaRPr lang="en-US" altLang="zh-TW" sz="2200" dirty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en-US" altLang="zh-TW" sz="2200" dirty="0" smtClean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altLang="zh-TW" sz="2200" dirty="0" err="1" smtClean="0">
                <a:ea typeface="標楷體" pitchFamily="65" charset="-120"/>
              </a:rPr>
              <a:t>i-phone.Pepper</a:t>
            </a:r>
            <a:r>
              <a:rPr lang="en-US" altLang="zh-TW" sz="2200" dirty="0" smtClean="0">
                <a:ea typeface="標楷體" pitchFamily="65" charset="-120"/>
              </a:rPr>
              <a:t> -&gt; </a:t>
            </a:r>
            <a:r>
              <a:rPr lang="zh-TW" altLang="en-US" sz="2200" dirty="0" smtClean="0">
                <a:ea typeface="標楷體" pitchFamily="65" charset="-120"/>
              </a:rPr>
              <a:t>智慧捷運公車</a:t>
            </a:r>
            <a:r>
              <a:rPr lang="zh-TW" altLang="en-US" sz="2200" dirty="0">
                <a:ea typeface="標楷體" pitchFamily="65" charset="-120"/>
              </a:rPr>
              <a:t>資訊系統</a:t>
            </a:r>
            <a:endParaRPr lang="en-US" altLang="zh-TW" sz="2200" dirty="0" smtClean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zh-TW" altLang="en-US" sz="2200" dirty="0">
              <a:ea typeface="標楷體" pitchFamily="65" charset="-12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en-US" altLang="zh-TW" sz="2200" dirty="0">
              <a:ea typeface="標楷體" pitchFamily="65" charset="-120"/>
            </a:endParaRPr>
          </a:p>
        </p:txBody>
      </p:sp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539552" y="1052736"/>
            <a:ext cx="54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 dirty="0" smtClean="0">
                <a:hlinkClick r:id="rId2"/>
              </a:rPr>
              <a:t>計算機</a:t>
            </a:r>
            <a:r>
              <a:rPr lang="zh-TW" altLang="en-US" sz="2400" dirty="0" smtClean="0">
                <a:solidFill>
                  <a:srgbClr val="00B050"/>
                </a:solidFill>
              </a:rPr>
              <a:t>應用  </a:t>
            </a:r>
            <a:r>
              <a:rPr lang="en-US" altLang="zh-TW" sz="2400" dirty="0" smtClean="0">
                <a:solidFill>
                  <a:srgbClr val="00B050"/>
                </a:solidFill>
              </a:rPr>
              <a:t>vs </a:t>
            </a:r>
            <a:r>
              <a:rPr lang="zh-TW" altLang="en-US" sz="2400" dirty="0" smtClean="0">
                <a:hlinkClick r:id="rId2"/>
              </a:rPr>
              <a:t>計算機概論</a:t>
            </a:r>
            <a:r>
              <a:rPr lang="zh-TW" altLang="en-US" sz="2400" dirty="0" smtClean="0"/>
              <a:t> </a:t>
            </a:r>
            <a:r>
              <a:rPr lang="zh-TW" altLang="en-US" sz="2200" b="1" dirty="0" smtClean="0">
                <a:ea typeface="標楷體" pitchFamily="65" charset="-120"/>
              </a:rPr>
              <a:t>課程</a:t>
            </a:r>
            <a:r>
              <a:rPr lang="zh-TW" altLang="en-US" sz="2200" b="1" dirty="0">
                <a:ea typeface="標楷體" pitchFamily="65" charset="-120"/>
              </a:rPr>
              <a:t>重點</a:t>
            </a:r>
          </a:p>
        </p:txBody>
      </p:sp>
      <p:graphicFrame>
        <p:nvGraphicFramePr>
          <p:cNvPr id="3121" name="Group 49"/>
          <p:cNvGraphicFramePr>
            <a:graphicFrameLocks noGrp="1"/>
          </p:cNvGraphicFramePr>
          <p:nvPr>
            <p:ph/>
            <p:extLst/>
          </p:nvPr>
        </p:nvGraphicFramePr>
        <p:xfrm>
          <a:off x="457200" y="274638"/>
          <a:ext cx="8229600" cy="426720"/>
        </p:xfrm>
        <a:graphic>
          <a:graphicData uri="http://schemas.openxmlformats.org/drawingml/2006/table">
            <a:tbl>
              <a:tblPr/>
              <a:tblGrid>
                <a:gridCol w="1627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59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75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1.3/1</a:t>
                      </a:r>
                      <a:endParaRPr kumimoji="1" lang="zh-TW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152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835696" y="591071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13.5/31-12.5/24-11.</a:t>
            </a:r>
            <a:r>
              <a:rPr lang="en-US" altLang="zh-TW" sz="2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5/17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-10.5/10-9.</a:t>
            </a:r>
            <a:r>
              <a:rPr lang="en-US" altLang="zh-TW" sz="2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5/3</a:t>
            </a:r>
            <a:endParaRPr lang="zh-TW" altLang="en-US" sz="24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619672" y="1556792"/>
            <a:ext cx="7353295" cy="35086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13.5/31  </a:t>
            </a:r>
            <a:r>
              <a:rPr lang="en-US" altLang="zh-TW" u="sng" dirty="0">
                <a:hlinkClick r:id="rId2"/>
              </a:rPr>
              <a:t>https://www.pkstep.com/archives/19738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zh-TW" altLang="en-US" dirty="0"/>
              <a:t>「美化圖片」，基礎的裁剪修圖、添加文字、美膚、</a:t>
            </a:r>
            <a:r>
              <a:rPr lang="zh-TW" altLang="en-US" dirty="0" smtClean="0"/>
              <a:t>特效</a:t>
            </a:r>
            <a:endParaRPr lang="en-US" altLang="zh-TW" dirty="0" smtClean="0"/>
          </a:p>
          <a:p>
            <a:r>
              <a:rPr lang="en-US" altLang="zh-TW" dirty="0"/>
              <a:t> </a:t>
            </a:r>
            <a:r>
              <a:rPr lang="en-US" altLang="zh-TW" dirty="0" smtClean="0"/>
              <a:t>                </a:t>
            </a:r>
            <a:r>
              <a:rPr lang="zh-TW" altLang="en-US" dirty="0" smtClean="0"/>
              <a:t>、</a:t>
            </a:r>
            <a:r>
              <a:rPr lang="zh-TW" altLang="en-US" dirty="0"/>
              <a:t>加入貼紙、旋轉與局部修理等美圖工具。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12.5/24  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居家照護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大數據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(5.19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ｐｄｆ）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11. 5/17</a:t>
            </a:r>
            <a:r>
              <a:rPr lang="zh-TW" altLang="en-US" dirty="0" smtClean="0"/>
              <a:t>　ｗｗｗ</a:t>
            </a:r>
            <a:r>
              <a:rPr lang="en-US" altLang="zh-TW" dirty="0" smtClean="0"/>
              <a:t>.</a:t>
            </a:r>
            <a:r>
              <a:rPr lang="zh-TW" altLang="en-US" dirty="0" smtClean="0"/>
              <a:t>Ｎｃｌ</a:t>
            </a:r>
            <a:r>
              <a:rPr lang="en-US" altLang="zh-TW" dirty="0" smtClean="0"/>
              <a:t>.</a:t>
            </a:r>
            <a:r>
              <a:rPr lang="zh-TW" altLang="en-US" dirty="0" smtClean="0"/>
              <a:t>Ｅｄｕ</a:t>
            </a:r>
            <a:r>
              <a:rPr lang="en-US" altLang="zh-TW" dirty="0" smtClean="0"/>
              <a:t>.</a:t>
            </a:r>
            <a:r>
              <a:rPr lang="zh-TW" altLang="en-US" dirty="0" smtClean="0"/>
              <a:t>Ｔｗ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10. </a:t>
            </a:r>
            <a:r>
              <a:rPr lang="en-US" altLang="zh-TW" dirty="0"/>
              <a:t>5/10  </a:t>
            </a:r>
            <a:r>
              <a:rPr lang="zh-TW" altLang="en-US" dirty="0" smtClean="0"/>
              <a:t>　</a:t>
            </a:r>
            <a:r>
              <a:rPr lang="en-US" altLang="zh-TW" dirty="0" smtClean="0"/>
              <a:t>2018.5.2 </a:t>
            </a:r>
            <a:r>
              <a:rPr lang="en-US" altLang="zh-TW" dirty="0"/>
              <a:t>Google</a:t>
            </a:r>
            <a:r>
              <a:rPr lang="zh-TW" altLang="en-US" dirty="0"/>
              <a:t>雲端實務應用</a:t>
            </a:r>
          </a:p>
          <a:p>
            <a:r>
              <a:rPr lang="en-US" altLang="zh-TW" sz="1200" dirty="0">
                <a:hlinkClick r:id="rId3"/>
              </a:rPr>
              <a:t>https://docs.google.com/document/d/1EQyaFrEtFrijQGBOzpgqGijntq0Qb7v8j4HLuDc10Xc/edit</a:t>
            </a:r>
            <a:endParaRPr lang="zh-TW" altLang="en-US" sz="1200" dirty="0"/>
          </a:p>
          <a:p>
            <a:endParaRPr lang="en-US" altLang="zh-TW" dirty="0" smtClean="0"/>
          </a:p>
          <a:p>
            <a:r>
              <a:rPr lang="en-US" altLang="zh-TW" dirty="0" smtClean="0"/>
              <a:t>9.   5/3     </a:t>
            </a:r>
            <a:r>
              <a:rPr lang="zh-TW" altLang="en-US" dirty="0" smtClean="0"/>
              <a:t>　</a:t>
            </a:r>
            <a:r>
              <a:rPr lang="en-US" altLang="zh-TW" dirty="0"/>
              <a:t>Google and </a:t>
            </a:r>
            <a:r>
              <a:rPr lang="zh-TW" altLang="en-US" dirty="0"/>
              <a:t>心智圖教學模組</a:t>
            </a:r>
          </a:p>
          <a:p>
            <a:r>
              <a:rPr lang="en-US" altLang="zh-TW" sz="1200" dirty="0">
                <a:hlinkClick r:id="rId4"/>
              </a:rPr>
              <a:t>https://www.mindomo.com/zh/mindmap/bc98ed7cb2fe43faa5f94230e6048676</a:t>
            </a:r>
            <a:endParaRPr lang="en-US" altLang="zh-TW" sz="1200" dirty="0"/>
          </a:p>
          <a:p>
            <a:r>
              <a:rPr lang="zh-TW" altLang="en-US" dirty="0" smtClean="0"/>
              <a:t>　　　　　他山之石 </a:t>
            </a:r>
            <a:r>
              <a:rPr lang="zh-TW" altLang="en-US" dirty="0"/>
              <a:t>可以攻玉教學模組  </a:t>
            </a:r>
            <a:r>
              <a:rPr lang="en-US" altLang="zh-TW" dirty="0"/>
              <a:t>http://stones2jade.blogspot.tw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418555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b="1" smtClean="0">
                <a:latin typeface="標楷體" pitchFamily="65" charset="-120"/>
                <a:ea typeface="標楷體" pitchFamily="65" charset="-120"/>
              </a:rPr>
              <a:t>Miracast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是由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  <a:hlinkClick r:id="rId2" tooltip="Wi-Fi聯盟"/>
              </a:rPr>
              <a:t>Wi-Fi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  <a:hlinkClick r:id="rId2" tooltip="Wi-Fi聯盟"/>
              </a:rPr>
              <a:t>聯盟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於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2012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年所制定，以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  <a:hlinkClick r:id="rId3" tooltip="Wi-Fi直連"/>
              </a:rPr>
              <a:t>Wi-Fi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  <a:hlinkClick r:id="rId3" tooltip="Wi-Fi直連"/>
              </a:rPr>
              <a:t>直連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Wi-Fi Direct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）為基礎的無線顯示標準。支援此標準的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  <a:hlinkClick r:id="rId4" tooltip="3C"/>
              </a:rPr>
              <a:t>3C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裝置可透過無線方式分享視訊畫面，例如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  <a:hlinkClick r:id="rId5" tooltip="手機"/>
              </a:rPr>
              <a:t>手機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可透過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Miracast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將影片或照片直接在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  <a:hlinkClick r:id="rId6" tooltip="電視"/>
              </a:rPr>
              <a:t>電視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或其他裝置播放而無需任何連接線，也不需透過無線存取點（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AP, Access Point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）。</a:t>
            </a:r>
          </a:p>
          <a:p>
            <a:endParaRPr lang="zh-TW" altLang="en-US" sz="24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zh-TW" sz="4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3G-4G-&gt;5G</a:t>
            </a:r>
            <a:endParaRPr lang="zh-TW" altLang="en-US" sz="40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全球入口網站排行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  <a:hlinkClick r:id="rId2"/>
              </a:rPr>
              <a:t>www.alexa.com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2000" u="sng" dirty="0" smtClean="0">
                <a:latin typeface="標楷體" pitchFamily="65" charset="-120"/>
                <a:ea typeface="標楷體" pitchFamily="65" charset="-120"/>
              </a:rPr>
              <a:t>Browse Top Sites</a:t>
            </a:r>
          </a:p>
          <a:p>
            <a:pPr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                              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sz="1800" u="sng" dirty="0" smtClean="0">
                <a:latin typeface="標楷體" pitchFamily="65" charset="-120"/>
                <a:ea typeface="標楷體" pitchFamily="65" charset="-120"/>
              </a:rPr>
              <a:t>日本、中國、台灣、印度、韓國</a:t>
            </a:r>
            <a:endParaRPr lang="en-US" altLang="zh-TW" sz="1800" u="sng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練習找資料庫。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Yahoo(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日本軟體銀行投資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None/>
            </a:pP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   創辦人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楊智遠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57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年次。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Fortune china 500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大企業。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en-US" altLang="zh-TW" sz="1800" dirty="0" err="1" smtClean="0">
                <a:latin typeface="標楷體" pitchFamily="65" charset="-120"/>
                <a:ea typeface="標楷體" pitchFamily="65" charset="-120"/>
              </a:rPr>
              <a:t>Qq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中國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類似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Line—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騰訊。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en-US" altLang="zh-TW" sz="1800" dirty="0" err="1" smtClean="0">
                <a:latin typeface="標楷體" pitchFamily="65" charset="-120"/>
                <a:ea typeface="標楷體" pitchFamily="65" charset="-120"/>
              </a:rPr>
              <a:t>Pixnet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痞客邦。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中華電信</a:t>
            </a:r>
            <a:r>
              <a:rPr lang="en-US" altLang="zh-TW" sz="1800" dirty="0" err="1" smtClean="0">
                <a:latin typeface="標楷體" pitchFamily="65" charset="-120"/>
                <a:ea typeface="標楷體" pitchFamily="65" charset="-120"/>
              </a:rPr>
              <a:t>Xuite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en-US" altLang="zh-TW" sz="1800" dirty="0" err="1" smtClean="0">
                <a:latin typeface="標楷體" pitchFamily="65" charset="-120"/>
                <a:ea typeface="標楷體" pitchFamily="65" charset="-120"/>
              </a:rPr>
              <a:t>Taobao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掏寶網。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Amazon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Google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入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500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大企業。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全球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500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大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台灣、韓國、澳洲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       瑞士、荷蘭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--Homework</a:t>
            </a:r>
            <a:endParaRPr lang="zh-TW" altLang="en-US" sz="1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</p:spPr>
        <p:txBody>
          <a:bodyPr/>
          <a:lstStyle/>
          <a:p>
            <a:endParaRPr lang="zh-TW" altLang="en-US" sz="40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17" name="群組 16"/>
          <p:cNvGrpSpPr/>
          <p:nvPr/>
        </p:nvGrpSpPr>
        <p:grpSpPr>
          <a:xfrm>
            <a:off x="4932040" y="2564904"/>
            <a:ext cx="2448272" cy="3384376"/>
            <a:chOff x="4932040" y="2564904"/>
            <a:chExt cx="2448272" cy="3384376"/>
          </a:xfrm>
        </p:grpSpPr>
        <p:sp>
          <p:nvSpPr>
            <p:cNvPr id="5" name="圓角矩形 4"/>
            <p:cNvSpPr/>
            <p:nvPr/>
          </p:nvSpPr>
          <p:spPr>
            <a:xfrm>
              <a:off x="4932040" y="2564904"/>
              <a:ext cx="1080120" cy="504056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MS</a:t>
              </a:r>
              <a:endParaRPr lang="zh-TW" altLang="en-US" sz="16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6" name="圓角矩形 5"/>
            <p:cNvSpPr/>
            <p:nvPr/>
          </p:nvSpPr>
          <p:spPr>
            <a:xfrm>
              <a:off x="4932040" y="3573016"/>
              <a:ext cx="1080120" cy="504056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YAHOO</a:t>
              </a:r>
              <a:endParaRPr lang="zh-TW" altLang="en-US" sz="16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7" name="圓角矩形 6"/>
            <p:cNvSpPr/>
            <p:nvPr/>
          </p:nvSpPr>
          <p:spPr>
            <a:xfrm>
              <a:off x="4932040" y="4509120"/>
              <a:ext cx="1080120" cy="504056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GOOGLE</a:t>
              </a:r>
              <a:endParaRPr lang="zh-TW" altLang="en-US" sz="16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8" name="圓角矩形 7"/>
            <p:cNvSpPr/>
            <p:nvPr/>
          </p:nvSpPr>
          <p:spPr>
            <a:xfrm>
              <a:off x="4932040" y="5445224"/>
              <a:ext cx="1080120" cy="504056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FB</a:t>
              </a:r>
              <a:endParaRPr lang="zh-TW" altLang="en-US" sz="16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cxnSp>
          <p:nvCxnSpPr>
            <p:cNvPr id="10" name="直線單箭頭接點 9"/>
            <p:cNvCxnSpPr/>
            <p:nvPr/>
          </p:nvCxnSpPr>
          <p:spPr>
            <a:xfrm>
              <a:off x="5508104" y="3140968"/>
              <a:ext cx="0" cy="36004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單箭頭接點 10"/>
            <p:cNvCxnSpPr/>
            <p:nvPr/>
          </p:nvCxnSpPr>
          <p:spPr>
            <a:xfrm>
              <a:off x="5508104" y="4149080"/>
              <a:ext cx="0" cy="36004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單箭頭接點 11"/>
            <p:cNvCxnSpPr/>
            <p:nvPr/>
          </p:nvCxnSpPr>
          <p:spPr>
            <a:xfrm>
              <a:off x="5508104" y="5085184"/>
              <a:ext cx="0" cy="36004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/>
            <p:cNvSpPr/>
            <p:nvPr/>
          </p:nvSpPr>
          <p:spPr>
            <a:xfrm>
              <a:off x="6156176" y="2564904"/>
              <a:ext cx="1224136" cy="50405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:44</a:t>
              </a:r>
              <a:r>
                <a:rPr lang="zh-TW" altLang="en-US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年次</a:t>
              </a:r>
              <a:endPara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6156176" y="3573016"/>
              <a:ext cx="1224136" cy="50405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:57</a:t>
              </a:r>
              <a:r>
                <a:rPr lang="zh-TW" altLang="en-US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年次</a:t>
              </a:r>
              <a:endPara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6156176" y="4509120"/>
              <a:ext cx="1224136" cy="50405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:69</a:t>
              </a:r>
              <a:r>
                <a:rPr lang="zh-TW" altLang="en-US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年次</a:t>
              </a:r>
              <a:endPara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6156176" y="5445224"/>
              <a:ext cx="1224136" cy="50405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:73</a:t>
              </a:r>
              <a:r>
                <a:rPr lang="zh-TW" altLang="en-US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年次</a:t>
              </a:r>
              <a:endPara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l"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Location 2012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國家別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產業別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       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2011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 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Sina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新浪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-&gt;</a:t>
            </a: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kimo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yahoo 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-&gt;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B(Google).A(Amazon).T(FB)</a:t>
            </a:r>
          </a:p>
          <a:p>
            <a:pPr>
              <a:buFont typeface="Wingdings" pitchFamily="2" charset="2"/>
              <a:buChar char="l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人人網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vs FB</a:t>
            </a:r>
          </a:p>
          <a:p>
            <a:pPr>
              <a:buFont typeface="Wingdings" pitchFamily="2" charset="2"/>
              <a:buChar char="l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亞洲</a:t>
            </a: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Facebook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密度排行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台灣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香港。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日本</a:t>
            </a: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Rakuzen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樂天。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</p:spPr>
        <p:txBody>
          <a:bodyPr/>
          <a:lstStyle/>
          <a:p>
            <a:endParaRPr lang="zh-TW" altLang="en-US" sz="40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/>
          <a:lstStyle/>
          <a:p>
            <a:r>
              <a:rPr lang="en-US" altLang="zh-TW" sz="2400" dirty="0" smtClean="0">
                <a:hlinkClick r:id="rId2"/>
              </a:rPr>
              <a:t>www.internetworldstats.com</a:t>
            </a:r>
            <a:endParaRPr lang="en-US" altLang="zh-TW" sz="2400" dirty="0" smtClean="0"/>
          </a:p>
          <a:p>
            <a:endParaRPr lang="zh-TW" altLang="en-US" sz="240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</p:spPr>
        <p:txBody>
          <a:bodyPr/>
          <a:lstStyle/>
          <a:p>
            <a:endParaRPr lang="zh-TW" altLang="en-US" sz="40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755576" y="2348880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89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699792" y="2348880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94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/3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860032" y="2348880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97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876256" y="2348880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101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555776" y="274899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台灣電子業進入</a:t>
            </a: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500</a:t>
            </a:r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鴻海、仁寶</a:t>
            </a: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2699792" y="3272210"/>
            <a:ext cx="15121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:1.5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:0.75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:0.52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:0.318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英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:0.302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韓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:0.247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:0.239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4716016" y="321297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:2.25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:2.17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6876256" y="3212976"/>
            <a:ext cx="16561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印度</a:t>
            </a:r>
            <a:endParaRPr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日本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巴西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印尼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英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法國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墨西哥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韓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4" name="直線接點 13"/>
          <p:cNvCxnSpPr/>
          <p:nvPr/>
        </p:nvCxnSpPr>
        <p:spPr>
          <a:xfrm>
            <a:off x="3995936" y="4005064"/>
            <a:ext cx="2880320" cy="282808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>
            <a:endCxn id="12" idx="1"/>
          </p:cNvCxnSpPr>
          <p:nvPr/>
        </p:nvCxnSpPr>
        <p:spPr>
          <a:xfrm>
            <a:off x="4133777" y="4287872"/>
            <a:ext cx="2742479" cy="494765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133777" y="4569021"/>
            <a:ext cx="2742479" cy="734514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4133776" y="4866102"/>
            <a:ext cx="2742480" cy="1299202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4146061" y="5088678"/>
            <a:ext cx="2742479" cy="500562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文字方塊 22"/>
              <p:cNvSpPr txBox="1"/>
              <p:nvPr/>
            </p:nvSpPr>
            <p:spPr>
              <a:xfrm>
                <a:off x="323528" y="2924944"/>
                <a:ext cx="20162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西歐、北歐人口多</a:t>
                </a:r>
                <a:endParaRPr lang="en-US" altLang="zh-TW" dirty="0" smtClean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歐洲</a:t>
                </a:r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: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德</a:t>
                </a:r>
                <a14:m>
                  <m:oMath xmlns:m="http://schemas.openxmlformats.org/officeDocument/2006/math">
                    <m:r>
                      <a:rPr lang="en-US" altLang="zh-TW" dirty="0">
                        <a:latin typeface="Cambria Math"/>
                      </a:rPr>
                      <m:t>&gt;</m:t>
                    </m:r>
                  </m:oMath>
                </a14:m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英</a:t>
                </a:r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&gt;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法</a:t>
                </a:r>
                <a:endPara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mc:Choice>
        <mc:Fallback xmlns="">
          <p:sp>
            <p:nvSpPr>
              <p:cNvPr id="23" name="文字方塊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924944"/>
                <a:ext cx="2016224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2417" t="-3774" r="-2417" b="-1509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文字方塊 23"/>
          <p:cNvSpPr txBox="1"/>
          <p:nvPr/>
        </p:nvSpPr>
        <p:spPr>
          <a:xfrm>
            <a:off x="539552" y="5661248"/>
            <a:ext cx="6348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V:viet </a:t>
            </a:r>
            <a:r>
              <a:rPr lang="en-US" altLang="zh-TW" sz="20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nam</a:t>
            </a:r>
            <a:r>
              <a:rPr lang="en-US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I:idonisia P:Philippines</a:t>
            </a:r>
            <a:endPara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6" name="文字方塊 25"/>
          <p:cNvSpPr txBox="1"/>
          <p:nvPr/>
        </p:nvSpPr>
        <p:spPr>
          <a:xfrm>
            <a:off x="4788024" y="2780928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黃金交叉換黨執政</a:t>
            </a:r>
            <a:endParaRPr lang="zh-TW" altLang="en-US" sz="1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22775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3657" y="918008"/>
            <a:ext cx="8229600" cy="604664"/>
          </a:xfrm>
        </p:spPr>
        <p:txBody>
          <a:bodyPr/>
          <a:lstStyle/>
          <a:p>
            <a:r>
              <a:rPr lang="en-US" altLang="zh-TW" sz="2000" dirty="0" smtClean="0"/>
              <a:t>106</a:t>
            </a:r>
            <a:r>
              <a:rPr lang="zh-TW" altLang="en-US" sz="2000" dirty="0" smtClean="0"/>
              <a:t>年</a:t>
            </a:r>
            <a:r>
              <a:rPr lang="en-US" altLang="zh-TW" sz="2000" dirty="0" smtClean="0"/>
              <a:t>FB: 1</a:t>
            </a:r>
            <a:r>
              <a:rPr lang="en-US" altLang="zh-TW" sz="2000" dirty="0"/>
              <a:t>.</a:t>
            </a:r>
            <a:r>
              <a:rPr lang="zh-TW" altLang="en-US" sz="2000" dirty="0"/>
              <a:t>印</a:t>
            </a:r>
            <a:r>
              <a:rPr lang="en-US" altLang="zh-TW" sz="2000" dirty="0"/>
              <a:t>.</a:t>
            </a:r>
            <a:r>
              <a:rPr lang="zh-TW" altLang="en-US" sz="2000" dirty="0"/>
              <a:t>美</a:t>
            </a:r>
            <a:r>
              <a:rPr lang="en-US" altLang="zh-TW" sz="2000" dirty="0"/>
              <a:t>3.</a:t>
            </a:r>
            <a:r>
              <a:rPr lang="zh-TW" altLang="en-US" sz="2000" dirty="0"/>
              <a:t>印</a:t>
            </a:r>
            <a:r>
              <a:rPr lang="en-US" altLang="zh-TW" sz="2000" dirty="0"/>
              <a:t>.</a:t>
            </a:r>
            <a:r>
              <a:rPr lang="zh-TW" altLang="en-US" sz="2000" dirty="0"/>
              <a:t>巴</a:t>
            </a:r>
            <a:r>
              <a:rPr lang="en-US" altLang="zh-TW" sz="2000" dirty="0"/>
              <a:t>.</a:t>
            </a:r>
            <a:r>
              <a:rPr lang="zh-TW" altLang="en-US" sz="2000" dirty="0"/>
              <a:t>墨</a:t>
            </a:r>
            <a:r>
              <a:rPr lang="en-US" altLang="zh-TW" sz="2000" dirty="0"/>
              <a:t>6.</a:t>
            </a:r>
            <a:r>
              <a:rPr lang="zh-TW" altLang="en-US" sz="2000" dirty="0"/>
              <a:t>越</a:t>
            </a:r>
            <a:r>
              <a:rPr lang="en-US" altLang="zh-TW" sz="2000" dirty="0"/>
              <a:t>.</a:t>
            </a:r>
            <a:r>
              <a:rPr lang="zh-TW" altLang="en-US" sz="2000" dirty="0"/>
              <a:t>泰</a:t>
            </a:r>
            <a:r>
              <a:rPr lang="en-US" altLang="zh-TW" sz="2000" dirty="0"/>
              <a:t>.</a:t>
            </a:r>
            <a:r>
              <a:rPr lang="zh-TW" altLang="en-US" sz="2000" dirty="0"/>
              <a:t>土</a:t>
            </a:r>
            <a:r>
              <a:rPr lang="en-US" altLang="zh-TW" sz="2000" dirty="0" smtClean="0"/>
              <a:t>.</a:t>
            </a:r>
            <a:r>
              <a:rPr lang="en-US" altLang="zh-TW" sz="2000" dirty="0" smtClean="0">
                <a:solidFill>
                  <a:srgbClr val="FF0000"/>
                </a:solidFill>
              </a:rPr>
              <a:t>9.</a:t>
            </a:r>
            <a:r>
              <a:rPr lang="zh-TW" altLang="en-US" sz="2000" dirty="0" smtClean="0">
                <a:solidFill>
                  <a:srgbClr val="FF0000"/>
                </a:solidFill>
              </a:rPr>
              <a:t>菲</a:t>
            </a:r>
            <a:r>
              <a:rPr lang="en-US" altLang="zh-TW" sz="2000" dirty="0"/>
              <a:t>10.</a:t>
            </a:r>
            <a:r>
              <a:rPr lang="zh-TW" altLang="en-US" sz="2000" dirty="0"/>
              <a:t>英</a:t>
            </a:r>
            <a:r>
              <a:rPr lang="en-US" altLang="zh-TW" sz="2000" dirty="0"/>
              <a:t>(0.44</a:t>
            </a:r>
            <a:r>
              <a:rPr lang="zh-TW" altLang="en-US" sz="2000" dirty="0"/>
              <a:t>億</a:t>
            </a:r>
            <a:r>
              <a:rPr lang="en-US" altLang="zh-TW" sz="2000" dirty="0"/>
              <a:t>FB/0.62</a:t>
            </a:r>
            <a:r>
              <a:rPr lang="zh-TW" altLang="en-US" sz="2000" dirty="0"/>
              <a:t>億</a:t>
            </a:r>
            <a:r>
              <a:rPr lang="en-US" altLang="zh-TW" sz="2000" dirty="0"/>
              <a:t>)</a:t>
            </a:r>
          </a:p>
          <a:p>
            <a:r>
              <a:rPr lang="en-US" altLang="zh-TW" sz="2000" dirty="0"/>
              <a:t>1.</a:t>
            </a:r>
            <a:r>
              <a:rPr lang="zh-TW" altLang="en-US" sz="2000" dirty="0"/>
              <a:t>中</a:t>
            </a:r>
            <a:r>
              <a:rPr lang="en-US" altLang="zh-TW" sz="2000" dirty="0"/>
              <a:t>.</a:t>
            </a:r>
            <a:r>
              <a:rPr lang="zh-TW" altLang="en-US" sz="2000" dirty="0"/>
              <a:t>印</a:t>
            </a:r>
            <a:r>
              <a:rPr lang="en-US" altLang="zh-TW" sz="2000" dirty="0"/>
              <a:t>3.</a:t>
            </a:r>
            <a:r>
              <a:rPr lang="zh-TW" altLang="en-US" sz="2000" dirty="0"/>
              <a:t>美</a:t>
            </a:r>
            <a:r>
              <a:rPr lang="en-US" altLang="zh-TW" sz="2000" dirty="0"/>
              <a:t>.</a:t>
            </a:r>
            <a:r>
              <a:rPr lang="zh-TW" altLang="en-US" sz="2000" dirty="0"/>
              <a:t>巴</a:t>
            </a:r>
            <a:r>
              <a:rPr lang="en-US" altLang="zh-TW" sz="2000" dirty="0"/>
              <a:t>.</a:t>
            </a:r>
            <a:r>
              <a:rPr lang="zh-TW" altLang="en-US" sz="2000" dirty="0"/>
              <a:t>印</a:t>
            </a:r>
            <a:r>
              <a:rPr lang="en-US" altLang="zh-TW" sz="2000" dirty="0"/>
              <a:t>6.</a:t>
            </a:r>
            <a:r>
              <a:rPr lang="zh-TW" altLang="en-US" sz="2000" dirty="0"/>
              <a:t>日</a:t>
            </a:r>
            <a:r>
              <a:rPr lang="en-US" altLang="zh-TW" sz="2000" dirty="0"/>
              <a:t>.</a:t>
            </a:r>
            <a:r>
              <a:rPr lang="zh-TW" altLang="en-US" sz="2000" dirty="0"/>
              <a:t>俄</a:t>
            </a:r>
            <a:r>
              <a:rPr lang="en-US" altLang="zh-TW" sz="2000" dirty="0"/>
              <a:t>.</a:t>
            </a:r>
            <a:r>
              <a:rPr lang="zh-TW" altLang="en-US" sz="2000" dirty="0"/>
              <a:t>奈</a:t>
            </a:r>
            <a:r>
              <a:rPr lang="en-US" altLang="zh-TW" sz="2000" dirty="0"/>
              <a:t>.</a:t>
            </a:r>
            <a:r>
              <a:rPr lang="en-US" altLang="zh-TW" sz="2000" dirty="0" smtClean="0"/>
              <a:t>9.</a:t>
            </a:r>
            <a:r>
              <a:rPr lang="zh-TW" altLang="en-US" sz="2000" dirty="0" smtClean="0"/>
              <a:t>墨</a:t>
            </a:r>
            <a:r>
              <a:rPr lang="en-US" altLang="zh-TW" sz="2000" dirty="0" smtClean="0"/>
              <a:t>10.</a:t>
            </a:r>
            <a:r>
              <a:rPr lang="zh-TW" altLang="en-US" sz="2000" dirty="0" smtClean="0"/>
              <a:t>孟</a:t>
            </a:r>
            <a:r>
              <a:rPr lang="en-US" altLang="zh-TW" sz="2000" dirty="0"/>
              <a:t>(0.21</a:t>
            </a:r>
            <a:r>
              <a:rPr lang="zh-TW" altLang="en-US" sz="2000" dirty="0"/>
              <a:t>億</a:t>
            </a:r>
            <a:r>
              <a:rPr lang="en-US" altLang="zh-TW" sz="2000" dirty="0"/>
              <a:t>FB/</a:t>
            </a:r>
            <a:r>
              <a:rPr lang="en-US" altLang="zh-TW" sz="2000" dirty="0">
                <a:solidFill>
                  <a:srgbClr val="FF0000"/>
                </a:solidFill>
              </a:rPr>
              <a:t>0.73</a:t>
            </a:r>
            <a:r>
              <a:rPr lang="zh-TW" altLang="en-US" sz="2000" dirty="0">
                <a:solidFill>
                  <a:srgbClr val="FF0000"/>
                </a:solidFill>
              </a:rPr>
              <a:t>億</a:t>
            </a:r>
            <a:r>
              <a:rPr lang="en-US" altLang="zh-TW" sz="2000" dirty="0"/>
              <a:t>/1.65</a:t>
            </a:r>
            <a:r>
              <a:rPr lang="zh-TW" altLang="en-US" sz="2000" dirty="0"/>
              <a:t>億人</a:t>
            </a:r>
            <a:r>
              <a:rPr lang="en-US" altLang="zh-TW" sz="2000" dirty="0"/>
              <a:t>)</a:t>
            </a:r>
            <a:r>
              <a:rPr lang="en-US" altLang="zh-TW" sz="2000" dirty="0" smtClean="0"/>
              <a:t>11.</a:t>
            </a:r>
            <a:r>
              <a:rPr lang="zh-TW" altLang="en-US" sz="2000" dirty="0"/>
              <a:t>德</a:t>
            </a:r>
            <a:r>
              <a:rPr lang="en-US" altLang="zh-TW" sz="2000" dirty="0"/>
              <a:t>(0.31</a:t>
            </a:r>
            <a:r>
              <a:rPr lang="zh-TW" altLang="en-US" sz="2000" dirty="0"/>
              <a:t>億</a:t>
            </a:r>
            <a:r>
              <a:rPr lang="en-US" altLang="zh-TW" sz="2000" dirty="0"/>
              <a:t>FB/0.723</a:t>
            </a:r>
            <a:r>
              <a:rPr lang="zh-TW" altLang="en-US" sz="2000" dirty="0"/>
              <a:t>億</a:t>
            </a:r>
            <a:r>
              <a:rPr lang="en-US" altLang="zh-TW" sz="2000" dirty="0"/>
              <a:t>/0.80</a:t>
            </a:r>
            <a:r>
              <a:rPr lang="zh-TW" altLang="en-US" sz="2000" dirty="0"/>
              <a:t>億人</a:t>
            </a:r>
            <a:r>
              <a:rPr lang="en-US" altLang="zh-TW" sz="2000" dirty="0"/>
              <a:t>)vs.</a:t>
            </a:r>
            <a:r>
              <a:rPr lang="zh-TW" altLang="en-US" sz="2000" dirty="0"/>
              <a:t>巴基斯坦 </a:t>
            </a:r>
            <a:r>
              <a:rPr lang="en-US" altLang="zh-TW" sz="2000" dirty="0"/>
              <a:t>(0.27</a:t>
            </a:r>
            <a:r>
              <a:rPr lang="zh-TW" altLang="en-US" sz="2000" dirty="0"/>
              <a:t>億</a:t>
            </a:r>
            <a:r>
              <a:rPr lang="en-US" altLang="zh-TW" sz="2000" dirty="0"/>
              <a:t>FB/0.446</a:t>
            </a:r>
            <a:r>
              <a:rPr lang="zh-TW" altLang="en-US" sz="2000" dirty="0"/>
              <a:t>億</a:t>
            </a:r>
            <a:r>
              <a:rPr lang="en-US" altLang="zh-TW" sz="2000" dirty="0"/>
              <a:t>/1.967</a:t>
            </a:r>
            <a:r>
              <a:rPr lang="zh-TW" altLang="en-US" sz="2000" dirty="0"/>
              <a:t>億</a:t>
            </a:r>
            <a:r>
              <a:rPr lang="en-US" altLang="zh-TW" sz="2000" dirty="0"/>
              <a:t>-No.6)</a:t>
            </a:r>
            <a:endParaRPr lang="zh-TW" altLang="en-US" sz="200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413657" y="62544"/>
            <a:ext cx="8229600" cy="860715"/>
          </a:xfrm>
          <a:noFill/>
        </p:spPr>
        <p:txBody>
          <a:bodyPr/>
          <a:lstStyle/>
          <a:p>
            <a:r>
              <a:rPr lang="en-US" altLang="zh-TW" sz="4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17.6/21-18.6/28</a:t>
            </a:r>
            <a:r>
              <a:rPr lang="zh-TW" altLang="en-US" sz="4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期末考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2699792" y="2348880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94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/3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860032" y="2348880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smtClean="0">
                <a:latin typeface="標楷體" panose="03000509000000000000" pitchFamily="65" charset="-120"/>
                <a:ea typeface="標楷體" panose="03000509000000000000" pitchFamily="65" charset="-120"/>
              </a:rPr>
              <a:t>95</a:t>
            </a:r>
            <a:r>
              <a:rPr lang="zh-TW" altLang="en-US" sz="200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876256" y="2348880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101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555776" y="274899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台灣電子業進入</a:t>
            </a: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500</a:t>
            </a:r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鴻海、仁寶</a:t>
            </a: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2699792" y="3272210"/>
            <a:ext cx="15121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:1.5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:0.75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:0.52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en-US" altLang="zh-TW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:0.318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英</a:t>
            </a:r>
            <a:r>
              <a:rPr lang="en-US" altLang="zh-TW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:0.302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韓</a:t>
            </a:r>
            <a:r>
              <a:rPr lang="en-US" altLang="zh-TW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:0.247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  <a:r>
              <a:rPr lang="en-US" altLang="zh-TW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:0.239</a:t>
            </a:r>
            <a:endParaRPr lang="zh-TW" altLang="en-US" dirty="0"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4716016" y="321297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:2.25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:2.17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6876256" y="3212976"/>
            <a:ext cx="16561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印度</a:t>
            </a:r>
            <a:endParaRPr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日本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巴西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印尼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英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法國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墨西哥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韓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4" name="直線接點 13"/>
          <p:cNvCxnSpPr/>
          <p:nvPr/>
        </p:nvCxnSpPr>
        <p:spPr>
          <a:xfrm>
            <a:off x="3995936" y="4005064"/>
            <a:ext cx="2880320" cy="282808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>
            <a:endCxn id="12" idx="1"/>
          </p:cNvCxnSpPr>
          <p:nvPr/>
        </p:nvCxnSpPr>
        <p:spPr>
          <a:xfrm>
            <a:off x="4133777" y="4287872"/>
            <a:ext cx="2742479" cy="494765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133777" y="4569021"/>
            <a:ext cx="2742479" cy="734514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4133776" y="4866102"/>
            <a:ext cx="2742480" cy="1299202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4146061" y="5088678"/>
            <a:ext cx="2742479" cy="500562"/>
          </a:xfrm>
          <a:prstGeom prst="line">
            <a:avLst/>
          </a:prstGeom>
          <a:ln w="25400">
            <a:solidFill>
              <a:srgbClr val="0000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/>
          <p:cNvSpPr txBox="1"/>
          <p:nvPr/>
        </p:nvSpPr>
        <p:spPr>
          <a:xfrm>
            <a:off x="4788024" y="2780928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黃金交叉換黨執政</a:t>
            </a:r>
            <a:endParaRPr lang="zh-TW" altLang="en-US" sz="1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664130" y="2405075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107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696692" y="2761566"/>
            <a:ext cx="18134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:7.72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印度</a:t>
            </a:r>
            <a:r>
              <a:rPr lang="en-US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:4.62</a:t>
            </a:r>
          </a:p>
          <a:p>
            <a:pPr marL="342900" indent="-342900">
              <a:buFontTx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:3.2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Tx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巴西</a:t>
            </a:r>
            <a:r>
              <a:rPr lang="en-US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:1.49</a:t>
            </a:r>
          </a:p>
          <a:p>
            <a:pPr marL="342900" indent="-342900">
              <a:buFontTx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印尼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:1.43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日本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:1.18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俄：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1.09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奈及利亞：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0.98</a:t>
            </a:r>
          </a:p>
          <a:p>
            <a:pPr marL="342900" indent="-342900">
              <a:buFontTx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墨西哥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:0.85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孟加拉：</a:t>
            </a:r>
            <a:r>
              <a:rPr lang="en-US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0.8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:0.79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菲：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0.67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越：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0.64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英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:0.63</a:t>
            </a:r>
          </a:p>
          <a:p>
            <a:pPr marL="342900" indent="-342900"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:0.6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705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289451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FB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網站架站記事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(99.12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至今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1. 99.12 FB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社團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: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鄰里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-&gt;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家族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-&gt;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中小學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-&gt;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高中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-&gt;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大學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, Skype and Line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中台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(1)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2. 100.12 FB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專頁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: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大阪火車站物流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3. 101.5.2 FB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專頁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: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泰曼古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韓美印物流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牙材物流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醫藥物流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4. 102.10.20 FB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專頁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: NB,PDA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資訊流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失智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-FB-(.</a:t>
            </a:r>
            <a:r>
              <a:rPr lang="en-US" altLang="zh-TW" sz="1600" dirty="0" err="1">
                <a:latin typeface="標楷體" pitchFamily="65" charset="-120"/>
                <a:ea typeface="標楷體" pitchFamily="65" charset="-120"/>
              </a:rPr>
              <a:t>internetworldstats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)-3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都商圈商流 中台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(4)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5. 103.2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韓流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東北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.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經濟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(3/7.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竹科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).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百岳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GIS 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103.11.29 FB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專頁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: GIS-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旱溪媽祖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18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庄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(1),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大數據分析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台中市選情出口民調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勤益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(1)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6. 104.2 SCM-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心智圖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他山之石可以攻錯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旱溪媽祖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18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庄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(2).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數位人文教材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7. 104.9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老人市場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經濟指標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所得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租金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股市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).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工業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4.0 (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在地工具機產業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104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年 透過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庄種子營之各地 網路記者 建置完成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23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天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農曆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月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1-23) FB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分享頁於 台中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庄教師聯誼會社團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FB , https://www.facebook.com/groups/1569508046644433/</a:t>
            </a:r>
          </a:p>
          <a:p>
            <a:pPr>
              <a:buFont typeface="Wingdings" pitchFamily="2" charset="2"/>
              <a:buChar char="l"/>
            </a:pP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遶境十八庄周圍大學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高中職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國中 與國小 校長與教師在地化文史教材 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8. 105.4 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105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年 深根 大里區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里長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共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43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點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),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目前已有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23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網路點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有使用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FB,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並與 中新里合歡福德宮理事會和 東昇里長 陳進發 里長 合作 建置 台中樂成宮大里區之友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https://www.facebook.com/groups/1692820770986315/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9. 105.9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第二年參與 工業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4.0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計劃，今年聚焦 車用電子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GPS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網路資訊 整合 市區 文化創新產業 的 車流資訊 應用 ！勤益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(3)</a:t>
            </a:r>
            <a:endParaRPr lang="zh-TW" altLang="en-US" sz="1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6050"/>
          </a:xfrm>
          <a:noFill/>
        </p:spPr>
        <p:txBody>
          <a:bodyPr/>
          <a:lstStyle/>
          <a:p>
            <a:r>
              <a:rPr lang="en-US" altLang="zh-TW" sz="4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18.6/28</a:t>
            </a:r>
            <a:r>
              <a:rPr lang="zh-TW" altLang="en-US" sz="40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期末考</a:t>
            </a:r>
            <a:endParaRPr lang="zh-TW" altLang="en-US" sz="40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729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289451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個人網站架站記事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(1997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至今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2011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15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日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18:20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1. 86.9 </a:t>
            </a:r>
            <a:r>
              <a:rPr lang="en-US" altLang="zh-TW" sz="1600" dirty="0" err="1">
                <a:latin typeface="標楷體" pitchFamily="65" charset="-120"/>
                <a:ea typeface="標楷體" pitchFamily="65" charset="-120"/>
              </a:rPr>
              <a:t>Frontpage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 Web Server and </a:t>
            </a:r>
            <a:r>
              <a:rPr lang="en-US" altLang="zh-TW" sz="1600" dirty="0" err="1">
                <a:latin typeface="標楷體" pitchFamily="65" charset="-120"/>
                <a:ea typeface="標楷體" pitchFamily="65" charset="-120"/>
              </a:rPr>
              <a:t>Serv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-U FTP (Pentium-133)(T1=1.54M)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2. 87.9 Windows NT 4.0 Server (IIS Server)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3.88.9 Java Script , Java Applet and ASP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網路問卷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4.89.9 Win2000 Sever ,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英文網站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(Resume -&gt; Global Retail Market)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5. 90.9 </a:t>
            </a:r>
            <a:r>
              <a:rPr lang="en-US" altLang="zh-TW" sz="1600" dirty="0" err="1">
                <a:latin typeface="標楷體" pitchFamily="65" charset="-120"/>
                <a:ea typeface="標楷體" pitchFamily="65" charset="-120"/>
              </a:rPr>
              <a:t>Shockware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 File (*.</a:t>
            </a:r>
            <a:r>
              <a:rPr lang="en-US" altLang="zh-TW" sz="1600" dirty="0" err="1">
                <a:latin typeface="標楷體" pitchFamily="65" charset="-120"/>
                <a:ea typeface="標楷體" pitchFamily="65" charset="-120"/>
              </a:rPr>
              <a:t>swf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6. 91.9 Acrobat file (*.pdf)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7. 92.9 </a:t>
            </a:r>
            <a:r>
              <a:rPr lang="en-US" altLang="zh-TW" sz="1600" dirty="0" err="1">
                <a:latin typeface="標楷體" pitchFamily="65" charset="-120"/>
                <a:ea typeface="標楷體" pitchFamily="65" charset="-120"/>
              </a:rPr>
              <a:t>Lisrel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 and Fuzzy Tech Software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8. 93.07 SCI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國際論文研究方法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GA (Genetic Algorithms)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基因演算法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重新開站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9. 93.08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結盟 中興大學電子商務研究所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建置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SSCI+SCI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國際論文寫作中心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10. 94.08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結盟 英特達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楊慶源 建置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ERP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軟體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MIS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管理系統中心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(SCM+CRM)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11. 95.08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結盟 河馬工作坊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何季倫 建置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ERP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軟體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ASP.NET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系統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(MS-SQL Database)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http://www.chilun.idv.tw/raylin/ask89/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12. 96.08 Wi-Fi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無線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LAN (1.5 M-&gt; 15M)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13. 97.08 Vista Center (42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吋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TV+22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吋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PC+12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吋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NB10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吋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EeePC+3.5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吋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PDA)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14. 98.08 GPS Server (</a:t>
            </a:r>
            <a:r>
              <a:rPr lang="en-US" altLang="zh-TW" sz="1600" dirty="0" err="1">
                <a:latin typeface="標楷體" pitchFamily="65" charset="-120"/>
                <a:ea typeface="標楷體" pitchFamily="65" charset="-120"/>
              </a:rPr>
              <a:t>PaPaGO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)-&gt; Client (PDA+NB-EeePC+V8-2D,3D)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15. 98.0922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自編教材網站建置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國際連鎖企業管理原文教材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自序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16. 98.0929 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網路問卷技術專區建置 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網路問卷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+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佈告欄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6050"/>
          </a:xfrm>
          <a:noFill/>
        </p:spPr>
        <p:txBody>
          <a:bodyPr/>
          <a:lstStyle/>
          <a:p>
            <a:r>
              <a:rPr lang="en-US" altLang="zh-TW" sz="4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18.6/28</a:t>
            </a:r>
            <a:r>
              <a:rPr lang="zh-TW" altLang="en-US" sz="40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期末考</a:t>
            </a:r>
            <a:endParaRPr lang="zh-TW" altLang="en-US" sz="40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8665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67544" y="1484784"/>
            <a:ext cx="8229600" cy="5851525"/>
          </a:xfrm>
        </p:spPr>
        <p:txBody>
          <a:bodyPr/>
          <a:lstStyle/>
          <a:p>
            <a:r>
              <a:rPr lang="en-US" altLang="zh-TW" sz="2800" dirty="0" smtClean="0">
                <a:hlinkClick r:id="rId2"/>
              </a:rPr>
              <a:t>http</a:t>
            </a:r>
            <a:r>
              <a:rPr lang="en-US" altLang="zh-TW" sz="2800" dirty="0">
                <a:hlinkClick r:id="rId2"/>
              </a:rPr>
              <a:t>://www.data.jma.go.jp/gmd/cpd/monitor/monthly/</a:t>
            </a:r>
            <a:r>
              <a:rPr lang="en-US" altLang="zh-TW" sz="2800" dirty="0"/>
              <a:t> </a:t>
            </a:r>
            <a:r>
              <a:rPr lang="zh-TW" altLang="en-US" sz="2800" dirty="0"/>
              <a:t>日本世界</a:t>
            </a:r>
            <a:r>
              <a:rPr lang="ja-JP" altLang="en-US" sz="2800" dirty="0"/>
              <a:t>の</a:t>
            </a:r>
            <a:r>
              <a:rPr lang="zh-TW" altLang="en-US" sz="2800" dirty="0"/>
              <a:t>月</a:t>
            </a:r>
            <a:r>
              <a:rPr lang="ja-JP" altLang="en-US" sz="2800" dirty="0"/>
              <a:t>ごとの</a:t>
            </a:r>
            <a:r>
              <a:rPr lang="zh-TW" altLang="en-US" sz="2800" dirty="0"/>
              <a:t>異常気象</a:t>
            </a:r>
            <a:br>
              <a:rPr lang="zh-TW" altLang="en-US" sz="2800" dirty="0"/>
            </a:br>
            <a:r>
              <a:rPr lang="en-US" altLang="zh-TW" sz="2800" dirty="0">
                <a:hlinkClick r:id="rId3"/>
              </a:rPr>
              <a:t>http://www.cwb.gov.tw/V7/observe/</a:t>
            </a:r>
            <a:r>
              <a:rPr lang="en-US" altLang="zh-TW" sz="2800" dirty="0"/>
              <a:t> </a:t>
            </a:r>
            <a:r>
              <a:rPr lang="zh-TW" altLang="en-US" sz="2800" dirty="0"/>
              <a:t>今日排行</a:t>
            </a:r>
            <a:r>
              <a:rPr lang="en-US" altLang="zh-TW" sz="2800" dirty="0"/>
              <a:t>-</a:t>
            </a:r>
            <a:r>
              <a:rPr lang="zh-TW" altLang="en-US" sz="2800" dirty="0"/>
              <a:t>氣象要素排序集</a:t>
            </a:r>
            <a:br>
              <a:rPr lang="zh-TW" altLang="en-US" sz="2800" dirty="0"/>
            </a:br>
            <a:r>
              <a:rPr lang="en-US" altLang="zh-TW" sz="2800" dirty="0">
                <a:hlinkClick r:id="rId4"/>
              </a:rPr>
              <a:t>https://www.facebook.com/caterlanse/</a:t>
            </a:r>
            <a:r>
              <a:rPr lang="en-US" altLang="zh-TW" sz="2800" dirty="0"/>
              <a:t> </a:t>
            </a:r>
            <a:r>
              <a:rPr lang="zh-TW" altLang="en-US" sz="2800" dirty="0"/>
              <a:t>天氣職人</a:t>
            </a:r>
            <a:r>
              <a:rPr lang="en-US" altLang="zh-TW" sz="2800" dirty="0"/>
              <a:t>-</a:t>
            </a:r>
            <a:r>
              <a:rPr lang="zh-TW" altLang="en-US" sz="2800" dirty="0"/>
              <a:t>吳聖宇</a:t>
            </a:r>
            <a:br>
              <a:rPr lang="zh-TW" altLang="en-US" sz="2800" dirty="0"/>
            </a:br>
            <a:r>
              <a:rPr lang="en-US" altLang="zh-TW" sz="2800" dirty="0">
                <a:hlinkClick r:id="rId5"/>
              </a:rPr>
              <a:t>https://www.facebook.com/chiming.peng</a:t>
            </a:r>
            <a:r>
              <a:rPr lang="en-US" altLang="zh-TW" sz="2800" dirty="0"/>
              <a:t> </a:t>
            </a:r>
            <a:r>
              <a:rPr lang="zh-TW" altLang="en-US" sz="2800" dirty="0"/>
              <a:t>彭啟明</a:t>
            </a:r>
            <a:br>
              <a:rPr lang="zh-TW" altLang="en-US" sz="2800" dirty="0"/>
            </a:br>
            <a:r>
              <a:rPr lang="en-US" altLang="zh-TW" sz="2800" dirty="0">
                <a:hlinkClick r:id="rId6"/>
              </a:rPr>
              <a:t>https://www.facebook.com/mdc.cwb</a:t>
            </a:r>
            <a:r>
              <a:rPr lang="en-US" altLang="zh-TW" sz="2800" dirty="0"/>
              <a:t> </a:t>
            </a:r>
            <a:r>
              <a:rPr lang="zh-TW" altLang="en-US" sz="2800" dirty="0"/>
              <a:t>鄭明典</a:t>
            </a:r>
            <a:br>
              <a:rPr lang="zh-TW" altLang="en-US" sz="2800" dirty="0"/>
            </a:br>
            <a:r>
              <a:rPr lang="en-US" altLang="zh-TW" sz="2800" u="sng" dirty="0">
                <a:hlinkClick r:id="rId7"/>
              </a:rPr>
              <a:t>http://www.metapp.org.tw/index.php/bossweathernews</a:t>
            </a:r>
            <a:r>
              <a:rPr lang="en-US" altLang="zh-TW" sz="2800" dirty="0"/>
              <a:t> </a:t>
            </a:r>
            <a:r>
              <a:rPr lang="zh-TW" altLang="en-US" sz="2800" dirty="0"/>
              <a:t>吳德榮</a:t>
            </a:r>
            <a:r>
              <a:rPr lang="en-US" altLang="zh-TW" sz="2800" dirty="0"/>
              <a:t>-</a:t>
            </a:r>
            <a:r>
              <a:rPr lang="zh-TW" altLang="en-US" sz="2800" dirty="0"/>
              <a:t>財團法人氣象應用推廣基金會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763688" y="548680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zh-TW" altLang="en-US" sz="2400" dirty="0">
                <a:solidFill>
                  <a:srgbClr val="00B050"/>
                </a:solidFill>
                <a:ea typeface="標楷體" pitchFamily="65" charset="-120"/>
              </a:rPr>
              <a:t>大數據分析</a:t>
            </a:r>
            <a:r>
              <a:rPr lang="en-US" altLang="zh-TW" sz="2400" dirty="0">
                <a:solidFill>
                  <a:srgbClr val="00B050"/>
                </a:solidFill>
                <a:ea typeface="標楷體" pitchFamily="65" charset="-120"/>
              </a:rPr>
              <a:t>(</a:t>
            </a:r>
            <a:r>
              <a:rPr lang="zh-TW" altLang="en-US" sz="2400" dirty="0">
                <a:solidFill>
                  <a:srgbClr val="00B050"/>
                </a:solidFill>
                <a:ea typeface="標楷體" pitchFamily="65" charset="-120"/>
              </a:rPr>
              <a:t>氣象</a:t>
            </a:r>
            <a:r>
              <a:rPr lang="en-US" altLang="zh-TW" sz="2400" dirty="0">
                <a:solidFill>
                  <a:srgbClr val="00B050"/>
                </a:solidFill>
                <a:ea typeface="標楷體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534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內容版面配置區 2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60648"/>
            <a:ext cx="7802033" cy="5865515"/>
          </a:xfrm>
        </p:spPr>
      </p:pic>
    </p:spTree>
    <p:extLst>
      <p:ext uri="{BB962C8B-B14F-4D97-AF65-F5344CB8AC3E}">
        <p14:creationId xmlns:p14="http://schemas.microsoft.com/office/powerpoint/2010/main" val="4123650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8"/>
          <p:cNvGrpSpPr>
            <a:grpSpLocks/>
          </p:cNvGrpSpPr>
          <p:nvPr/>
        </p:nvGrpSpPr>
        <p:grpSpPr bwMode="auto">
          <a:xfrm>
            <a:off x="5148064" y="548680"/>
            <a:ext cx="3635375" cy="4662489"/>
            <a:chOff x="3470" y="436"/>
            <a:chExt cx="2290" cy="2937"/>
          </a:xfrm>
        </p:grpSpPr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3470" y="482"/>
              <a:ext cx="771" cy="1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TW" sz="2200" dirty="0">
                  <a:latin typeface="標楷體" pitchFamily="65" charset="-120"/>
                  <a:ea typeface="標楷體" pitchFamily="65" charset="-120"/>
                </a:rPr>
                <a:t>SERVER</a:t>
              </a:r>
            </a:p>
            <a:p>
              <a:pPr algn="ctr">
                <a:spcBef>
                  <a:spcPct val="50000"/>
                </a:spcBef>
              </a:pPr>
              <a:r>
                <a:rPr lang="zh-TW" altLang="en-US" sz="2200" dirty="0">
                  <a:latin typeface="標楷體" pitchFamily="65" charset="-120"/>
                  <a:ea typeface="標楷體" pitchFamily="65" charset="-120"/>
                </a:rPr>
                <a:t>要有</a:t>
              </a:r>
              <a:r>
                <a:rPr lang="en-US" altLang="zh-TW" sz="2200" dirty="0" smtClean="0">
                  <a:latin typeface="標楷體" pitchFamily="65" charset="-120"/>
                  <a:ea typeface="標楷體" pitchFamily="65" charset="-120"/>
                </a:rPr>
                <a:t>IP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TW" sz="2200" dirty="0" smtClean="0">
                  <a:latin typeface="標楷體" pitchFamily="65" charset="-120"/>
                  <a:ea typeface="標楷體" pitchFamily="65" charset="-120"/>
                </a:rPr>
                <a:t>163.17.64.*</a:t>
              </a:r>
              <a:endParaRPr lang="en-US" altLang="zh-TW" sz="2200" dirty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078" name="AutoShape 6"/>
            <p:cNvSpPr>
              <a:spLocks/>
            </p:cNvSpPr>
            <p:nvPr/>
          </p:nvSpPr>
          <p:spPr bwMode="auto">
            <a:xfrm>
              <a:off x="4241" y="527"/>
              <a:ext cx="91" cy="998"/>
            </a:xfrm>
            <a:prstGeom prst="leftBracket">
              <a:avLst>
                <a:gd name="adj" fmla="val 9139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4422" y="436"/>
              <a:ext cx="1338" cy="2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zh-TW" altLang="en-US" sz="2200" dirty="0">
                  <a:latin typeface="標楷體" pitchFamily="65" charset="-120"/>
                  <a:ea typeface="標楷體" pitchFamily="65" charset="-120"/>
                </a:rPr>
                <a:t>三種功能</a:t>
              </a:r>
            </a:p>
            <a:p>
              <a:pPr marL="342900" indent="-342900">
                <a:spcBef>
                  <a:spcPct val="50000"/>
                </a:spcBef>
                <a:buFontTx/>
                <a:buAutoNum type="arabicPeriod"/>
              </a:pPr>
              <a:r>
                <a:rPr lang="en-US" altLang="zh-TW" sz="2200" dirty="0" smtClean="0">
                  <a:latin typeface="標楷體" pitchFamily="65" charset="-120"/>
                  <a:ea typeface="標楷體" pitchFamily="65" charset="-120"/>
                </a:rPr>
                <a:t>Fb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200" dirty="0" smtClean="0">
                  <a:latin typeface="標楷體" pitchFamily="65" charset="-120"/>
                  <a:ea typeface="標楷體" pitchFamily="65" charset="-120"/>
                </a:rPr>
                <a:t>-&gt;www-server</a:t>
              </a:r>
              <a:endParaRPr lang="en-US" altLang="zh-TW" sz="2200" dirty="0">
                <a:latin typeface="標楷體" pitchFamily="65" charset="-120"/>
                <a:ea typeface="標楷體" pitchFamily="65" charset="-120"/>
              </a:endParaRPr>
            </a:p>
            <a:p>
              <a:pPr>
                <a:spcBef>
                  <a:spcPct val="50000"/>
                </a:spcBef>
              </a:pPr>
              <a:r>
                <a:rPr lang="en-US" altLang="zh-TW" sz="2200" dirty="0" smtClean="0">
                  <a:latin typeface="標楷體" pitchFamily="65" charset="-120"/>
                  <a:ea typeface="標楷體" pitchFamily="65" charset="-120"/>
                </a:rPr>
                <a:t>2.Youtube and </a:t>
              </a:r>
              <a:r>
                <a:rPr lang="zh-TW" altLang="en-US" sz="2200" dirty="0" smtClean="0">
                  <a:latin typeface="標楷體" pitchFamily="65" charset="-120"/>
                  <a:ea typeface="標楷體" pitchFamily="65" charset="-120"/>
                </a:rPr>
                <a:t>雲端 </a:t>
              </a:r>
              <a:r>
                <a:rPr lang="en-US" altLang="zh-TW" sz="2200" dirty="0" smtClean="0">
                  <a:latin typeface="標楷體" pitchFamily="65" charset="-120"/>
                  <a:ea typeface="標楷體" pitchFamily="65" charset="-120"/>
                </a:rPr>
                <a:t>DBF 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200" dirty="0" smtClean="0">
                  <a:latin typeface="標楷體" pitchFamily="65" charset="-120"/>
                  <a:ea typeface="標楷體" pitchFamily="65" charset="-120"/>
                </a:rPr>
                <a:t>-&gt; </a:t>
              </a:r>
              <a:r>
                <a:rPr lang="en-US" altLang="zh-TW" sz="2200" dirty="0">
                  <a:latin typeface="標楷體" pitchFamily="65" charset="-120"/>
                  <a:ea typeface="標楷體" pitchFamily="65" charset="-120"/>
                </a:rPr>
                <a:t>ftp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200" dirty="0" smtClean="0">
                  <a:latin typeface="標楷體" pitchFamily="65" charset="-120"/>
                  <a:ea typeface="標楷體" pitchFamily="65" charset="-120"/>
                </a:rPr>
                <a:t>3.Line and Message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200" dirty="0" smtClean="0">
                  <a:latin typeface="標楷體" pitchFamily="65" charset="-120"/>
                  <a:ea typeface="標楷體" pitchFamily="65" charset="-120"/>
                </a:rPr>
                <a:t>-&gt;Mail</a:t>
              </a:r>
              <a:endParaRPr lang="en-US" altLang="zh-TW" sz="2200" dirty="0">
                <a:latin typeface="標楷體" pitchFamily="65" charset="-120"/>
                <a:ea typeface="標楷體" pitchFamily="65" charset="-120"/>
              </a:endParaRPr>
            </a:p>
            <a:p>
              <a:pPr marL="342900" indent="-342900">
                <a:spcBef>
                  <a:spcPct val="50000"/>
                </a:spcBef>
                <a:buFontTx/>
                <a:buAutoNum type="arabicPeriod"/>
              </a:pPr>
              <a:endParaRPr lang="en-US" altLang="zh-TW" sz="2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547664" y="2996952"/>
            <a:ext cx="3240087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83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網路</a:t>
            </a:r>
            <a:r>
              <a:rPr lang="en-US" altLang="zh-TW" sz="2200" dirty="0" err="1">
                <a:latin typeface="標楷體" pitchFamily="65" charset="-120"/>
                <a:ea typeface="標楷體" pitchFamily="65" charset="-120"/>
              </a:rPr>
              <a:t>Hinet</a:t>
            </a:r>
            <a:endParaRPr lang="en-US" altLang="zh-TW" sz="2200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↓</a:t>
            </a:r>
          </a:p>
          <a:p>
            <a:pPr>
              <a:spcBef>
                <a:spcPct val="50000"/>
              </a:spcBef>
            </a:pP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86-88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年 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ADSL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網路普遍</a:t>
            </a: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↓</a:t>
            </a:r>
          </a:p>
          <a:p>
            <a:pPr>
              <a:spcBef>
                <a:spcPct val="50000"/>
              </a:spcBef>
            </a:pP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89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&gt;TAIWAN 94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美國</a:t>
            </a:r>
            <a:endParaRPr lang="zh-TW" altLang="en-US" sz="2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/>
          <a:lstStyle/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2.3.8-</a:t>
            </a:r>
            <a:r>
              <a:rPr lang="en-US" altLang="zh-TW" dirty="0" smtClean="0"/>
              <a:t>FB</a:t>
            </a:r>
            <a:r>
              <a:rPr lang="zh-TW" altLang="en-US" dirty="0"/>
              <a:t>人口 全球統計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r>
              <a:rPr lang="en-US" altLang="zh-TW" sz="1400" dirty="0">
                <a:hlinkClick r:id="rId2"/>
              </a:rPr>
              <a:t>http://www.internetworldstats.com/stats3.htm</a:t>
            </a:r>
            <a:r>
              <a:rPr lang="zh-TW" altLang="en-US" sz="1400" dirty="0"/>
              <a:t> </a:t>
            </a:r>
            <a:r>
              <a:rPr lang="en-US" altLang="zh-TW" sz="1400" dirty="0"/>
              <a:t>FB</a:t>
            </a:r>
            <a:r>
              <a:rPr lang="zh-TW" altLang="en-US" sz="1400" dirty="0"/>
              <a:t>人口 全球統計</a:t>
            </a:r>
            <a:br>
              <a:rPr lang="zh-TW" altLang="en-US" sz="1400" dirty="0"/>
            </a:br>
            <a:r>
              <a:rPr lang="en-US" altLang="zh-TW" sz="1400" dirty="0"/>
              <a:t>1.</a:t>
            </a:r>
            <a:r>
              <a:rPr lang="zh-TW" altLang="en-US" sz="1400" dirty="0"/>
              <a:t>印</a:t>
            </a:r>
            <a:r>
              <a:rPr lang="en-US" altLang="zh-TW" sz="1400" dirty="0"/>
              <a:t>.</a:t>
            </a:r>
            <a:r>
              <a:rPr lang="zh-TW" altLang="en-US" sz="1400" dirty="0"/>
              <a:t>美</a:t>
            </a:r>
            <a:r>
              <a:rPr lang="en-US" altLang="zh-TW" sz="1400" dirty="0"/>
              <a:t>3.</a:t>
            </a:r>
            <a:r>
              <a:rPr lang="zh-TW" altLang="en-US" sz="1400" dirty="0"/>
              <a:t>印</a:t>
            </a:r>
            <a:r>
              <a:rPr lang="en-US" altLang="zh-TW" sz="1400" dirty="0"/>
              <a:t>.</a:t>
            </a:r>
            <a:r>
              <a:rPr lang="zh-TW" altLang="en-US" sz="1400" dirty="0"/>
              <a:t>巴</a:t>
            </a:r>
            <a:r>
              <a:rPr lang="en-US" altLang="zh-TW" sz="1400" dirty="0"/>
              <a:t>.</a:t>
            </a:r>
            <a:r>
              <a:rPr lang="zh-TW" altLang="en-US" sz="1400" dirty="0"/>
              <a:t>墨</a:t>
            </a:r>
            <a:r>
              <a:rPr lang="en-US" altLang="zh-TW" sz="1400" dirty="0"/>
              <a:t>6.</a:t>
            </a:r>
            <a:r>
              <a:rPr lang="zh-TW" altLang="en-US" sz="1400" dirty="0"/>
              <a:t>越</a:t>
            </a:r>
            <a:r>
              <a:rPr lang="en-US" altLang="zh-TW" sz="1400" dirty="0"/>
              <a:t>.</a:t>
            </a:r>
            <a:r>
              <a:rPr lang="zh-TW" altLang="en-US" sz="1400" dirty="0"/>
              <a:t>泰</a:t>
            </a:r>
            <a:r>
              <a:rPr lang="en-US" altLang="zh-TW" sz="1400" dirty="0"/>
              <a:t>.</a:t>
            </a:r>
            <a:r>
              <a:rPr lang="zh-TW" altLang="en-US" sz="1400" dirty="0"/>
              <a:t>土</a:t>
            </a:r>
            <a:r>
              <a:rPr lang="en-US" altLang="zh-TW" sz="1400" dirty="0"/>
              <a:t>.</a:t>
            </a:r>
            <a:r>
              <a:rPr lang="zh-TW" altLang="en-US" sz="1400" dirty="0"/>
              <a:t>菲</a:t>
            </a:r>
            <a:r>
              <a:rPr lang="en-US" altLang="zh-TW" sz="1400" dirty="0"/>
              <a:t>10.</a:t>
            </a:r>
            <a:r>
              <a:rPr lang="zh-TW" altLang="en-US" sz="1400" dirty="0"/>
              <a:t>英</a:t>
            </a:r>
            <a:r>
              <a:rPr lang="en-US" altLang="zh-TW" sz="1400" dirty="0"/>
              <a:t>(0.44</a:t>
            </a:r>
            <a:r>
              <a:rPr lang="zh-TW" altLang="en-US" sz="1400" dirty="0"/>
              <a:t>億</a:t>
            </a:r>
            <a:r>
              <a:rPr lang="en-US" altLang="zh-TW" sz="1400" dirty="0"/>
              <a:t>FB/0.62</a:t>
            </a:r>
            <a:r>
              <a:rPr lang="zh-TW" altLang="en-US" sz="1400" dirty="0"/>
              <a:t>億</a:t>
            </a:r>
            <a:r>
              <a:rPr lang="en-US" altLang="zh-TW" sz="1400" dirty="0"/>
              <a:t>)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/>
              <a:t>1.</a:t>
            </a:r>
            <a:r>
              <a:rPr lang="zh-TW" altLang="en-US" sz="1400" dirty="0"/>
              <a:t>中</a:t>
            </a:r>
            <a:r>
              <a:rPr lang="en-US" altLang="zh-TW" sz="1400" dirty="0"/>
              <a:t>.</a:t>
            </a:r>
            <a:r>
              <a:rPr lang="zh-TW" altLang="en-US" sz="1400" dirty="0"/>
              <a:t>印</a:t>
            </a:r>
            <a:r>
              <a:rPr lang="en-US" altLang="zh-TW" sz="1400" dirty="0"/>
              <a:t>3.</a:t>
            </a:r>
            <a:r>
              <a:rPr lang="zh-TW" altLang="en-US" sz="1400" dirty="0"/>
              <a:t>美</a:t>
            </a:r>
            <a:r>
              <a:rPr lang="en-US" altLang="zh-TW" sz="1400" dirty="0"/>
              <a:t>.</a:t>
            </a:r>
            <a:r>
              <a:rPr lang="zh-TW" altLang="en-US" sz="1400" dirty="0"/>
              <a:t>巴</a:t>
            </a:r>
            <a:r>
              <a:rPr lang="en-US" altLang="zh-TW" sz="1400" dirty="0"/>
              <a:t>.</a:t>
            </a:r>
            <a:r>
              <a:rPr lang="zh-TW" altLang="en-US" sz="1400" dirty="0"/>
              <a:t>印</a:t>
            </a:r>
            <a:r>
              <a:rPr lang="en-US" altLang="zh-TW" sz="1400" dirty="0"/>
              <a:t>6.</a:t>
            </a:r>
            <a:r>
              <a:rPr lang="zh-TW" altLang="en-US" sz="1400" dirty="0"/>
              <a:t>日</a:t>
            </a:r>
            <a:r>
              <a:rPr lang="en-US" altLang="zh-TW" sz="1400" dirty="0"/>
              <a:t>.</a:t>
            </a:r>
            <a:r>
              <a:rPr lang="zh-TW" altLang="en-US" sz="1400" dirty="0"/>
              <a:t>俄</a:t>
            </a:r>
            <a:r>
              <a:rPr lang="en-US" altLang="zh-TW" sz="1400" dirty="0"/>
              <a:t>.</a:t>
            </a:r>
            <a:r>
              <a:rPr lang="zh-TW" altLang="en-US" sz="1400" dirty="0"/>
              <a:t>奈</a:t>
            </a:r>
            <a:r>
              <a:rPr lang="en-US" altLang="zh-TW" sz="1400" dirty="0"/>
              <a:t>.9.</a:t>
            </a:r>
            <a:r>
              <a:rPr lang="zh-TW" altLang="en-US" sz="1400" dirty="0"/>
              <a:t>孟</a:t>
            </a:r>
            <a:r>
              <a:rPr lang="en-US" altLang="zh-TW" sz="1400" dirty="0"/>
              <a:t>(0.21</a:t>
            </a:r>
            <a:r>
              <a:rPr lang="zh-TW" altLang="en-US" sz="1400" dirty="0"/>
              <a:t>億</a:t>
            </a:r>
            <a:r>
              <a:rPr lang="en-US" altLang="zh-TW" sz="1400" dirty="0"/>
              <a:t>FB/0.73</a:t>
            </a:r>
            <a:r>
              <a:rPr lang="zh-TW" altLang="en-US" sz="1400" dirty="0"/>
              <a:t>億</a:t>
            </a:r>
            <a:r>
              <a:rPr lang="en-US" altLang="zh-TW" sz="1400" dirty="0"/>
              <a:t>/1.65</a:t>
            </a:r>
            <a:r>
              <a:rPr lang="zh-TW" altLang="en-US" sz="1400" dirty="0"/>
              <a:t>億人</a:t>
            </a:r>
            <a:r>
              <a:rPr lang="en-US" altLang="zh-TW" sz="1400" dirty="0"/>
              <a:t>)10.</a:t>
            </a:r>
            <a:r>
              <a:rPr lang="zh-TW" altLang="en-US" sz="1400" dirty="0"/>
              <a:t>德</a:t>
            </a:r>
            <a:r>
              <a:rPr lang="en-US" altLang="zh-TW" sz="1400" dirty="0"/>
              <a:t>(0.31</a:t>
            </a:r>
            <a:r>
              <a:rPr lang="zh-TW" altLang="en-US" sz="1400" dirty="0"/>
              <a:t>億</a:t>
            </a:r>
            <a:r>
              <a:rPr lang="en-US" altLang="zh-TW" sz="1400" dirty="0"/>
              <a:t>FB/0.723</a:t>
            </a:r>
            <a:r>
              <a:rPr lang="zh-TW" altLang="en-US" sz="1400" dirty="0"/>
              <a:t>億</a:t>
            </a:r>
            <a:r>
              <a:rPr lang="en-US" altLang="zh-TW" sz="1400" dirty="0"/>
              <a:t>/0.80</a:t>
            </a:r>
            <a:r>
              <a:rPr lang="zh-TW" altLang="en-US" sz="1400" dirty="0"/>
              <a:t>億人</a:t>
            </a:r>
            <a:r>
              <a:rPr lang="en-US" altLang="zh-TW" sz="1400" dirty="0"/>
              <a:t>)vs.</a:t>
            </a:r>
            <a:r>
              <a:rPr lang="zh-TW" altLang="en-US" sz="1400" dirty="0"/>
              <a:t>巴基斯坦 </a:t>
            </a:r>
            <a:r>
              <a:rPr lang="en-US" altLang="zh-TW" sz="1400" dirty="0"/>
              <a:t>(0.27</a:t>
            </a:r>
            <a:r>
              <a:rPr lang="zh-TW" altLang="en-US" sz="1400" dirty="0"/>
              <a:t>億</a:t>
            </a:r>
            <a:r>
              <a:rPr lang="en-US" altLang="zh-TW" sz="1400" dirty="0"/>
              <a:t>FB/0.446</a:t>
            </a:r>
            <a:r>
              <a:rPr lang="zh-TW" altLang="en-US" sz="1400" dirty="0"/>
              <a:t>億</a:t>
            </a:r>
            <a:r>
              <a:rPr lang="en-US" altLang="zh-TW" sz="1400" dirty="0"/>
              <a:t>/1.967</a:t>
            </a:r>
            <a:r>
              <a:rPr lang="zh-TW" altLang="en-US" sz="1400" dirty="0"/>
              <a:t>億</a:t>
            </a:r>
            <a:r>
              <a:rPr lang="en-US" altLang="zh-TW" sz="1400" dirty="0"/>
              <a:t>-No.6)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/>
              <a:t>-----------------------------------------------------------------------------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/>
              <a:t>106 </a:t>
            </a:r>
            <a:r>
              <a:rPr lang="zh-TW" altLang="en-US" sz="1400" dirty="0"/>
              <a:t>年 配合研發處與校長霧太達利社區產學合作計畫 </a:t>
            </a:r>
            <a:r>
              <a:rPr lang="en-US" altLang="zh-TW" sz="1400" dirty="0"/>
              <a:t>(</a:t>
            </a:r>
            <a:r>
              <a:rPr lang="zh-TW" altLang="en-US" sz="1400" dirty="0"/>
              <a:t>校重點計畫</a:t>
            </a:r>
            <a:r>
              <a:rPr lang="en-US" altLang="zh-TW" sz="1400" dirty="0"/>
              <a:t>)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zh-TW" altLang="en-US" sz="1400" dirty="0"/>
              <a:t>建置 </a:t>
            </a:r>
            <a:r>
              <a:rPr lang="en-US" altLang="zh-TW" sz="1400" dirty="0"/>
              <a:t>FB </a:t>
            </a:r>
            <a:r>
              <a:rPr lang="zh-TW" altLang="en-US" sz="1400" dirty="0"/>
              <a:t>分享社團 </a:t>
            </a:r>
            <a:r>
              <a:rPr lang="en-US" altLang="zh-TW" sz="1400" dirty="0"/>
              <a:t>: </a:t>
            </a:r>
            <a:r>
              <a:rPr lang="zh-TW" altLang="en-US" sz="1400" dirty="0"/>
              <a:t>台中大里工業區</a:t>
            </a:r>
            <a:br>
              <a:rPr lang="zh-TW" altLang="en-US" sz="1400" dirty="0"/>
            </a:br>
            <a:r>
              <a:rPr lang="en-US" altLang="zh-TW" sz="1400" dirty="0">
                <a:hlinkClick r:id="rId3"/>
              </a:rPr>
              <a:t>https://www.facebook.com/groups/404206193299078/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/>
              <a:t>106 </a:t>
            </a:r>
            <a:r>
              <a:rPr lang="zh-TW" altLang="en-US" sz="1400" dirty="0"/>
              <a:t>年 配合 前學務長 的 養老院社區服務學習專案 </a:t>
            </a:r>
            <a:r>
              <a:rPr lang="en-US" altLang="zh-TW" sz="1400" dirty="0"/>
              <a:t>(</a:t>
            </a:r>
            <a:r>
              <a:rPr lang="zh-TW" altLang="en-US" sz="1400" dirty="0"/>
              <a:t>校重點計畫</a:t>
            </a:r>
            <a:r>
              <a:rPr lang="en-US" altLang="zh-TW" sz="1400" dirty="0"/>
              <a:t>)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zh-TW" altLang="en-US" sz="1400" dirty="0"/>
              <a:t>建置 </a:t>
            </a:r>
            <a:r>
              <a:rPr lang="en-US" altLang="zh-TW" sz="1400" dirty="0" err="1"/>
              <a:t>Youtube</a:t>
            </a:r>
            <a:r>
              <a:rPr lang="en-US" altLang="zh-TW" sz="1400" dirty="0"/>
              <a:t> </a:t>
            </a:r>
            <a:r>
              <a:rPr lang="zh-TW" altLang="en-US" sz="1400" dirty="0"/>
              <a:t>分享頻道</a:t>
            </a:r>
            <a:br>
              <a:rPr lang="zh-TW" altLang="en-US" sz="1400" dirty="0"/>
            </a:br>
            <a:r>
              <a:rPr lang="en-US" altLang="zh-TW" sz="1400" dirty="0" err="1"/>
              <a:t>ktv</a:t>
            </a:r>
            <a:r>
              <a:rPr lang="en-US" altLang="zh-TW" sz="1400" dirty="0"/>
              <a:t> </a:t>
            </a:r>
            <a:r>
              <a:rPr lang="zh-TW" altLang="en-US" sz="1400" dirty="0"/>
              <a:t>唱台語歌</a:t>
            </a:r>
            <a:r>
              <a:rPr lang="en-US" altLang="zh-TW" sz="1400" dirty="0"/>
              <a:t>(KTV104) </a:t>
            </a:r>
            <a:r>
              <a:rPr lang="zh-TW" altLang="en-US" sz="1400" dirty="0"/>
              <a:t>學 日語 </a:t>
            </a:r>
            <a:r>
              <a:rPr lang="en-US" altLang="zh-TW" sz="1400" dirty="0"/>
              <a:t>- Pepper </a:t>
            </a:r>
            <a:r>
              <a:rPr lang="zh-TW" altLang="en-US" sz="1400" dirty="0"/>
              <a:t>大數據設計專案</a:t>
            </a:r>
            <a:br>
              <a:rPr lang="zh-TW" altLang="en-US" sz="1400" dirty="0"/>
            </a:br>
            <a:r>
              <a:rPr lang="en-US" altLang="zh-TW" sz="1400" dirty="0"/>
              <a:t>Blog1 : 【</a:t>
            </a:r>
            <a:r>
              <a:rPr lang="zh-TW" altLang="en-US" sz="1400" dirty="0"/>
              <a:t>千尋日語演歌</a:t>
            </a:r>
            <a:r>
              <a:rPr lang="en-US" altLang="zh-TW" sz="1400" dirty="0"/>
              <a:t>】</a:t>
            </a:r>
            <a:r>
              <a:rPr lang="zh-TW" altLang="en-US" sz="1400" dirty="0"/>
              <a:t>歌詞中譯天地 </a:t>
            </a:r>
            <a:r>
              <a:rPr lang="en-US" altLang="zh-TW" sz="1400" dirty="0">
                <a:hlinkClick r:id="rId4"/>
              </a:rPr>
              <a:t>http://blog.xuite.net/…/120396823-%E5%BF%83%E3%81%AE%E3%81%…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/>
              <a:t>Blog2 : </a:t>
            </a:r>
            <a:r>
              <a:rPr lang="zh-TW" altLang="en-US" sz="1400" dirty="0"/>
              <a:t>日文演歌目錄及索引 </a:t>
            </a:r>
            <a:r>
              <a:rPr lang="en-US" altLang="zh-TW" sz="1400" dirty="0"/>
              <a:t>1-5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>
                <a:hlinkClick r:id="rId5"/>
              </a:rPr>
              <a:t>http://blog.xuite.net/suwan2023/twblog/377345037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 err="1"/>
              <a:t>Youtube</a:t>
            </a:r>
            <a:r>
              <a:rPr lang="en-US" altLang="zh-TW" sz="1400" dirty="0"/>
              <a:t> 1 : 106 </a:t>
            </a:r>
            <a:r>
              <a:rPr lang="zh-TW" altLang="en-US" sz="1400" dirty="0"/>
              <a:t>徐遠雄</a:t>
            </a:r>
            <a:r>
              <a:rPr lang="en-US" altLang="zh-TW" sz="1400" dirty="0"/>
              <a:t>-</a:t>
            </a:r>
            <a:r>
              <a:rPr lang="zh-TW" altLang="en-US" sz="1400" dirty="0"/>
              <a:t>修平教師志工團 養老院</a:t>
            </a:r>
            <a:r>
              <a:rPr lang="en-US" altLang="zh-TW" sz="1400" dirty="0"/>
              <a:t>- </a:t>
            </a:r>
            <a:r>
              <a:rPr lang="zh-TW" altLang="en-US" sz="1400" dirty="0"/>
              <a:t>唱歌 學 日語</a:t>
            </a:r>
            <a:br>
              <a:rPr lang="zh-TW" altLang="en-US" sz="1400" dirty="0"/>
            </a:br>
            <a:r>
              <a:rPr lang="en-US" altLang="zh-TW" sz="1400" dirty="0">
                <a:hlinkClick r:id="rId6"/>
              </a:rPr>
              <a:t>https://www.youtube.com/playlist…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 err="1"/>
              <a:t>Youtube</a:t>
            </a:r>
            <a:r>
              <a:rPr lang="en-US" altLang="zh-TW" sz="1400" dirty="0"/>
              <a:t> 2 : 106 </a:t>
            </a:r>
            <a:r>
              <a:rPr lang="zh-TW" altLang="en-US" sz="1400" dirty="0"/>
              <a:t>樂成公園 </a:t>
            </a:r>
            <a:r>
              <a:rPr lang="en-US" altLang="zh-TW" sz="1400" dirty="0"/>
              <a:t>- </a:t>
            </a:r>
            <a:r>
              <a:rPr lang="zh-TW" altLang="en-US" sz="1400" dirty="0"/>
              <a:t>唱歌 學 日語</a:t>
            </a:r>
            <a:br>
              <a:rPr lang="zh-TW" altLang="en-US" sz="1400" dirty="0"/>
            </a:br>
            <a:r>
              <a:rPr lang="en-US" altLang="zh-TW" sz="1400" dirty="0">
                <a:hlinkClick r:id="rId7"/>
              </a:rPr>
              <a:t>https://www.youtube.com/playlist…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 err="1"/>
              <a:t>Youtube</a:t>
            </a:r>
            <a:r>
              <a:rPr lang="en-US" altLang="zh-TW" sz="1400" dirty="0"/>
              <a:t> 3 : KTV104 - </a:t>
            </a:r>
            <a:r>
              <a:rPr lang="zh-TW" altLang="en-US" sz="1400" dirty="0"/>
              <a:t>唱歌 學 日語</a:t>
            </a:r>
            <a:br>
              <a:rPr lang="zh-TW" altLang="en-US" sz="1400" dirty="0"/>
            </a:br>
            <a:r>
              <a:rPr lang="en-US" altLang="zh-TW" sz="1400" dirty="0">
                <a:hlinkClick r:id="rId8"/>
              </a:rPr>
              <a:t>https://www.youtube.com/watch…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/>
              <a:t>105 </a:t>
            </a:r>
            <a:r>
              <a:rPr lang="zh-TW" altLang="en-US" sz="1400" dirty="0"/>
              <a:t>年配合 校長的 老人長照服務 </a:t>
            </a:r>
            <a:r>
              <a:rPr lang="en-US" altLang="zh-TW" sz="1400" dirty="0"/>
              <a:t>(</a:t>
            </a:r>
            <a:r>
              <a:rPr lang="zh-TW" altLang="en-US" sz="1400" dirty="0"/>
              <a:t>校重點計畫</a:t>
            </a:r>
            <a:r>
              <a:rPr lang="en-US" altLang="zh-TW" sz="1400" dirty="0"/>
              <a:t>)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zh-TW" altLang="en-US" sz="1400" dirty="0"/>
              <a:t>建置 </a:t>
            </a:r>
            <a:r>
              <a:rPr lang="en-US" altLang="zh-TW" sz="1400" dirty="0"/>
              <a:t>FB </a:t>
            </a:r>
            <a:r>
              <a:rPr lang="zh-TW" altLang="en-US" sz="1400" dirty="0"/>
              <a:t>分享社團 </a:t>
            </a:r>
            <a:r>
              <a:rPr lang="en-US" altLang="zh-TW" sz="1400" dirty="0"/>
              <a:t>: </a:t>
            </a:r>
            <a:r>
              <a:rPr lang="zh-TW" altLang="en-US" sz="1400" dirty="0"/>
              <a:t>修平 </a:t>
            </a:r>
            <a:r>
              <a:rPr lang="en-US" altLang="zh-TW" sz="1400" dirty="0"/>
              <a:t>Future </a:t>
            </a:r>
            <a:r>
              <a:rPr lang="en-US" altLang="zh-TW" sz="1400" dirty="0" err="1"/>
              <a:t>Gogo</a:t>
            </a:r>
            <a:r>
              <a:rPr lang="zh-TW" altLang="en-US" sz="1400" dirty="0"/>
              <a:t/>
            </a:r>
            <a:br>
              <a:rPr lang="zh-TW" altLang="en-US" sz="1400" dirty="0"/>
            </a:br>
            <a:r>
              <a:rPr lang="en-US" altLang="zh-TW" sz="1400" dirty="0">
                <a:hlinkClick r:id="rId9"/>
              </a:rPr>
              <a:t>https://www.facebook.com/groups/861440283977025</a:t>
            </a:r>
            <a:r>
              <a:rPr lang="en-US" altLang="zh-TW" sz="1800" dirty="0">
                <a:hlinkClick r:id="rId9"/>
              </a:rPr>
              <a:t>/</a:t>
            </a: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866229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000" dirty="0" smtClean="0">
                <a:ea typeface="標楷體" pitchFamily="65" charset="-120"/>
              </a:rPr>
              <a:t>*</a:t>
            </a:r>
            <a:r>
              <a:rPr lang="zh-TW" altLang="en-US" sz="2000" dirty="0" smtClean="0">
                <a:ea typeface="標楷體" pitchFamily="65" charset="-120"/>
              </a:rPr>
              <a:t>一組設一個粉絲專業，各成員要上去留言</a:t>
            </a:r>
            <a:r>
              <a:rPr lang="en-US" altLang="zh-TW" sz="2000" dirty="0" smtClean="0">
                <a:ea typeface="標楷體" pitchFamily="65" charset="-120"/>
              </a:rPr>
              <a:t>or</a:t>
            </a:r>
            <a:r>
              <a:rPr lang="zh-TW" altLang="en-US" sz="2000" dirty="0" smtClean="0">
                <a:ea typeface="標楷體" pitchFamily="65" charset="-120"/>
              </a:rPr>
              <a:t>丟資料。粉絲專業完成丟訊息給老師。</a:t>
            </a:r>
          </a:p>
          <a:p>
            <a:pPr eaLnBrk="1" hangingPunct="1">
              <a:buFontTx/>
              <a:buNone/>
            </a:pPr>
            <a:r>
              <a:rPr lang="zh-TW" altLang="en-US" sz="2000" dirty="0" smtClean="0">
                <a:ea typeface="標楷體" pitchFamily="65" charset="-120"/>
              </a:rPr>
              <a:t>*考試</a:t>
            </a:r>
            <a:r>
              <a:rPr lang="en-US" altLang="zh-TW" sz="2000" dirty="0" smtClean="0">
                <a:ea typeface="標楷體" pitchFamily="65" charset="-120"/>
              </a:rPr>
              <a:t>OPEN BOOK</a:t>
            </a:r>
            <a:r>
              <a:rPr lang="zh-TW" altLang="en-US" sz="2000" dirty="0" smtClean="0">
                <a:ea typeface="標楷體" pitchFamily="65" charset="-120"/>
              </a:rPr>
              <a:t>。</a:t>
            </a:r>
          </a:p>
          <a:p>
            <a:pPr eaLnBrk="1" hangingPunct="1">
              <a:buFontTx/>
              <a:buNone/>
            </a:pPr>
            <a:endParaRPr lang="zh-TW" altLang="en-US" sz="2000" dirty="0" smtClean="0">
              <a:ea typeface="標楷體" pitchFamily="65" charset="-120"/>
            </a:endParaRPr>
          </a:p>
          <a:p>
            <a:pPr eaLnBrk="1" hangingPunct="1">
              <a:buFontTx/>
              <a:buNone/>
            </a:pPr>
            <a:r>
              <a:rPr lang="zh-TW" altLang="en-US" sz="2000" dirty="0" smtClean="0">
                <a:ea typeface="標楷體" pitchFamily="65" charset="-120"/>
              </a:rPr>
              <a:t>*</a:t>
            </a:r>
            <a:r>
              <a:rPr lang="en-US" altLang="zh-TW" sz="2000" dirty="0" smtClean="0">
                <a:ea typeface="標楷體" pitchFamily="65" charset="-120"/>
              </a:rPr>
              <a:t>www.</a:t>
            </a:r>
            <a:r>
              <a:rPr lang="en-US" altLang="zh-TW" sz="2000" u="sng" dirty="0" smtClean="0">
                <a:ea typeface="標楷體" pitchFamily="65" charset="-120"/>
              </a:rPr>
              <a:t>hust.edu.tw</a:t>
            </a:r>
          </a:p>
        </p:txBody>
      </p:sp>
      <p:sp>
        <p:nvSpPr>
          <p:cNvPr id="4100" name="Text Box 32"/>
          <p:cNvSpPr txBox="1">
            <a:spLocks noChangeArrowheads="1"/>
          </p:cNvSpPr>
          <p:nvPr/>
        </p:nvSpPr>
        <p:spPr bwMode="auto">
          <a:xfrm>
            <a:off x="6229350" y="6092825"/>
            <a:ext cx="935038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主機</a:t>
            </a:r>
          </a:p>
          <a:p>
            <a:pPr>
              <a:spcBef>
                <a:spcPct val="5000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Sun)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971550" y="2708275"/>
            <a:ext cx="0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611188" y="3067050"/>
            <a:ext cx="1223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000">
                <a:ea typeface="標楷體" pitchFamily="65" charset="-120"/>
              </a:rPr>
              <a:t>主機名稱</a:t>
            </a:r>
          </a:p>
        </p:txBody>
      </p:sp>
      <p:sp>
        <p:nvSpPr>
          <p:cNvPr id="4103" name="Line 6"/>
          <p:cNvSpPr>
            <a:spLocks noChangeShapeType="1"/>
          </p:cNvSpPr>
          <p:nvPr/>
        </p:nvSpPr>
        <p:spPr bwMode="auto">
          <a:xfrm>
            <a:off x="1908175" y="2708275"/>
            <a:ext cx="863600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2268538" y="3030538"/>
            <a:ext cx="1223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000">
                <a:ea typeface="標楷體" pitchFamily="65" charset="-120"/>
              </a:rPr>
              <a:t>網域名稱</a:t>
            </a:r>
          </a:p>
        </p:txBody>
      </p:sp>
      <p:sp>
        <p:nvSpPr>
          <p:cNvPr id="4105" name="Freeform 8"/>
          <p:cNvSpPr>
            <a:spLocks/>
          </p:cNvSpPr>
          <p:nvPr/>
        </p:nvSpPr>
        <p:spPr bwMode="auto">
          <a:xfrm>
            <a:off x="1042988" y="2047875"/>
            <a:ext cx="4681537" cy="373063"/>
          </a:xfrm>
          <a:custGeom>
            <a:avLst/>
            <a:gdLst>
              <a:gd name="T0" fmla="*/ 0 w 2949"/>
              <a:gd name="T1" fmla="*/ 2147483647 h 235"/>
              <a:gd name="T2" fmla="*/ 2147483647 w 2949"/>
              <a:gd name="T3" fmla="*/ 2147483647 h 235"/>
              <a:gd name="T4" fmla="*/ 2147483647 w 2949"/>
              <a:gd name="T5" fmla="*/ 2147483647 h 235"/>
              <a:gd name="T6" fmla="*/ 0 60000 65536"/>
              <a:gd name="T7" fmla="*/ 0 60000 65536"/>
              <a:gd name="T8" fmla="*/ 0 60000 65536"/>
              <a:gd name="T9" fmla="*/ 0 w 2949"/>
              <a:gd name="T10" fmla="*/ 0 h 235"/>
              <a:gd name="T11" fmla="*/ 2949 w 2949"/>
              <a:gd name="T12" fmla="*/ 235 h 2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49" h="235">
                <a:moveTo>
                  <a:pt x="0" y="189"/>
                </a:moveTo>
                <a:cubicBezTo>
                  <a:pt x="503" y="94"/>
                  <a:pt x="1006" y="0"/>
                  <a:pt x="1497" y="8"/>
                </a:cubicBezTo>
                <a:cubicBezTo>
                  <a:pt x="1988" y="16"/>
                  <a:pt x="2707" y="197"/>
                  <a:pt x="2949" y="235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4932363" y="2636838"/>
            <a:ext cx="36718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Unix(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作業系統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) </a:t>
            </a:r>
            <a:r>
              <a:rPr lang="en-US" altLang="zh-TW" sz="2000" dirty="0" err="1">
                <a:latin typeface="標楷體" pitchFamily="65" charset="-120"/>
                <a:ea typeface="標楷體" pitchFamily="65" charset="-120"/>
              </a:rPr>
              <a:t>linux→PC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版</a:t>
            </a:r>
            <a:endParaRPr lang="en-US" altLang="en-US" sz="2000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en-US" altLang="zh-TW" sz="2000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83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年 → 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86~88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 → </a:t>
            </a:r>
            <a:r>
              <a:rPr lang="en-US" altLang="zh-TW" sz="20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89</a:t>
            </a:r>
            <a:r>
              <a:rPr lang="zh-TW" altLang="en-US" sz="20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年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4643438" y="4076700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HINET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940425" y="407035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ADSL</a:t>
            </a:r>
          </a:p>
        </p:txBody>
      </p:sp>
      <p:sp>
        <p:nvSpPr>
          <p:cNvPr id="4109" name="Text Box 14"/>
          <p:cNvSpPr txBox="1">
            <a:spLocks noChangeArrowheads="1"/>
          </p:cNvSpPr>
          <p:nvPr/>
        </p:nvSpPr>
        <p:spPr bwMode="auto">
          <a:xfrm>
            <a:off x="5795963" y="3213100"/>
            <a:ext cx="1152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600">
                <a:latin typeface="標楷體" pitchFamily="65" charset="-120"/>
                <a:ea typeface="標楷體" pitchFamily="65" charset="-120"/>
              </a:rPr>
              <a:t>300</a:t>
            </a:r>
            <a:r>
              <a:rPr lang="zh-TW" altLang="en-US" sz="1600">
                <a:latin typeface="標楷體" pitchFamily="65" charset="-120"/>
                <a:ea typeface="標楷體" pitchFamily="65" charset="-120"/>
              </a:rPr>
              <a:t>萬人口</a:t>
            </a:r>
          </a:p>
        </p:txBody>
      </p:sp>
      <p:sp>
        <p:nvSpPr>
          <p:cNvPr id="4110" name="Text Box 15"/>
          <p:cNvSpPr txBox="1">
            <a:spLocks noChangeArrowheads="1"/>
          </p:cNvSpPr>
          <p:nvPr/>
        </p:nvSpPr>
        <p:spPr bwMode="auto">
          <a:xfrm>
            <a:off x="6948488" y="3213100"/>
            <a:ext cx="1152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600">
                <a:latin typeface="標楷體" pitchFamily="65" charset="-120"/>
                <a:ea typeface="標楷體" pitchFamily="65" charset="-120"/>
              </a:rPr>
              <a:t>400</a:t>
            </a:r>
            <a:r>
              <a:rPr lang="zh-TW" altLang="en-US" sz="1600">
                <a:latin typeface="標楷體" pitchFamily="65" charset="-120"/>
                <a:ea typeface="標楷體" pitchFamily="65" charset="-120"/>
              </a:rPr>
              <a:t>萬人口</a:t>
            </a:r>
          </a:p>
        </p:txBody>
      </p:sp>
      <p:sp>
        <p:nvSpPr>
          <p:cNvPr id="4111" name="Text Box 16"/>
          <p:cNvSpPr txBox="1">
            <a:spLocks noChangeArrowheads="1"/>
          </p:cNvSpPr>
          <p:nvPr/>
        </p:nvSpPr>
        <p:spPr bwMode="auto">
          <a:xfrm>
            <a:off x="7883525" y="3429000"/>
            <a:ext cx="1152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solidFill>
                  <a:srgbClr val="0000FF"/>
                </a:solidFill>
                <a:ea typeface="標楷體" pitchFamily="65" charset="-120"/>
              </a:rPr>
              <a:t>大陸超越台灣</a:t>
            </a:r>
          </a:p>
        </p:txBody>
      </p:sp>
      <p:sp>
        <p:nvSpPr>
          <p:cNvPr id="4112" name="Text Box 17"/>
          <p:cNvSpPr txBox="1">
            <a:spLocks noChangeArrowheads="1"/>
          </p:cNvSpPr>
          <p:nvPr/>
        </p:nvSpPr>
        <p:spPr bwMode="auto">
          <a:xfrm>
            <a:off x="4643438" y="4581525"/>
            <a:ext cx="3455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T1=1.54M</a:t>
            </a:r>
          </a:p>
        </p:txBody>
      </p:sp>
      <p:sp>
        <p:nvSpPr>
          <p:cNvPr id="4113" name="Text Box 18"/>
          <p:cNvSpPr txBox="1">
            <a:spLocks noChangeArrowheads="1"/>
          </p:cNvSpPr>
          <p:nvPr/>
        </p:nvSpPr>
        <p:spPr bwMode="auto">
          <a:xfrm>
            <a:off x="468313" y="3789363"/>
            <a:ext cx="35274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*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CRM Server—&gt; AI=VR+AR 5G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軟體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+ IoM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硬體 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是重點。</a:t>
            </a:r>
          </a:p>
          <a:p>
            <a:pPr>
              <a:spcBef>
                <a:spcPct val="50000"/>
              </a:spcBef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*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成績</a:t>
            </a:r>
          </a:p>
        </p:txBody>
      </p:sp>
      <p:sp>
        <p:nvSpPr>
          <p:cNvPr id="4114" name="Text Box 19"/>
          <p:cNvSpPr txBox="1">
            <a:spLocks noChangeArrowheads="1"/>
          </p:cNvSpPr>
          <p:nvPr/>
        </p:nvSpPr>
        <p:spPr bwMode="auto">
          <a:xfrm>
            <a:off x="1474788" y="5013325"/>
            <a:ext cx="309721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自評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小組長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)—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出缺。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筆記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筆記要押日期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上機實作。</a:t>
            </a:r>
          </a:p>
        </p:txBody>
      </p:sp>
      <p:sp>
        <p:nvSpPr>
          <p:cNvPr id="4115" name="Line 20"/>
          <p:cNvSpPr>
            <a:spLocks noChangeShapeType="1"/>
          </p:cNvSpPr>
          <p:nvPr/>
        </p:nvSpPr>
        <p:spPr bwMode="auto">
          <a:xfrm>
            <a:off x="1187450" y="5229225"/>
            <a:ext cx="3603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16" name="Line 21"/>
          <p:cNvSpPr>
            <a:spLocks noChangeShapeType="1"/>
          </p:cNvSpPr>
          <p:nvPr/>
        </p:nvSpPr>
        <p:spPr bwMode="auto">
          <a:xfrm>
            <a:off x="1331913" y="5229225"/>
            <a:ext cx="0" cy="936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17" name="Line 22"/>
          <p:cNvSpPr>
            <a:spLocks noChangeShapeType="1"/>
          </p:cNvSpPr>
          <p:nvPr/>
        </p:nvSpPr>
        <p:spPr bwMode="auto">
          <a:xfrm>
            <a:off x="1331913" y="5661025"/>
            <a:ext cx="215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18" name="Line 23"/>
          <p:cNvSpPr>
            <a:spLocks noChangeShapeType="1"/>
          </p:cNvSpPr>
          <p:nvPr/>
        </p:nvSpPr>
        <p:spPr bwMode="auto">
          <a:xfrm>
            <a:off x="1331913" y="6165850"/>
            <a:ext cx="215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19" name="Text Box 24"/>
          <p:cNvSpPr txBox="1">
            <a:spLocks noChangeArrowheads="1"/>
          </p:cNvSpPr>
          <p:nvPr/>
        </p:nvSpPr>
        <p:spPr bwMode="auto">
          <a:xfrm>
            <a:off x="4716463" y="5157788"/>
            <a:ext cx="4427537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600">
                <a:latin typeface="標楷體" pitchFamily="65" charset="-120"/>
                <a:ea typeface="標楷體" pitchFamily="65" charset="-120"/>
              </a:rPr>
              <a:t>20               50          100</a:t>
            </a:r>
          </a:p>
          <a:p>
            <a:pPr>
              <a:spcBef>
                <a:spcPct val="50000"/>
              </a:spcBef>
            </a:pPr>
            <a:r>
              <a:rPr lang="en-US" altLang="zh-TW" sz="1600">
                <a:latin typeface="標楷體" pitchFamily="65" charset="-120"/>
                <a:ea typeface="標楷體" pitchFamily="65" charset="-120"/>
              </a:rPr>
              <a:t>                                      1</a:t>
            </a:r>
            <a:r>
              <a:rPr lang="zh-TW" altLang="en-US" sz="1600">
                <a:latin typeface="標楷體" pitchFamily="65" charset="-120"/>
                <a:ea typeface="標楷體" pitchFamily="65" charset="-120"/>
              </a:rPr>
              <a:t>億                    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altLang="zh-TW" sz="1600"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1600">
                <a:latin typeface="標楷體" pitchFamily="65" charset="-120"/>
                <a:ea typeface="標楷體" pitchFamily="65" charset="-120"/>
              </a:rPr>
              <a:t>萬          </a:t>
            </a:r>
            <a:r>
              <a:rPr lang="en-US" altLang="zh-TW" sz="1600">
                <a:latin typeface="標楷體" pitchFamily="65" charset="-120"/>
                <a:ea typeface="標楷體" pitchFamily="65" charset="-120"/>
              </a:rPr>
              <a:t>100</a:t>
            </a:r>
            <a:r>
              <a:rPr lang="zh-TW" altLang="en-US" sz="1600">
                <a:latin typeface="標楷體" pitchFamily="65" charset="-120"/>
                <a:ea typeface="標楷體" pitchFamily="65" charset="-120"/>
              </a:rPr>
              <a:t>萬         </a:t>
            </a:r>
            <a:r>
              <a:rPr lang="en-US" altLang="zh-TW" sz="1600">
                <a:latin typeface="標楷體" pitchFamily="65" charset="-120"/>
                <a:ea typeface="標楷體" pitchFamily="65" charset="-120"/>
              </a:rPr>
              <a:t>1000</a:t>
            </a:r>
            <a:r>
              <a:rPr lang="zh-TW" altLang="en-US" sz="1600">
                <a:latin typeface="標楷體" pitchFamily="65" charset="-120"/>
                <a:ea typeface="標楷體" pitchFamily="65" charset="-120"/>
              </a:rPr>
              <a:t>萬</a:t>
            </a:r>
          </a:p>
        </p:txBody>
      </p:sp>
      <p:sp>
        <p:nvSpPr>
          <p:cNvPr id="4120" name="Text Box 25"/>
          <p:cNvSpPr txBox="1">
            <a:spLocks noChangeArrowheads="1"/>
          </p:cNvSpPr>
          <p:nvPr/>
        </p:nvSpPr>
        <p:spPr bwMode="auto">
          <a:xfrm>
            <a:off x="5508625" y="5516563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000" b="1">
                <a:latin typeface="標楷體" pitchFamily="65" charset="-120"/>
                <a:ea typeface="標楷體" pitchFamily="65" charset="-120"/>
              </a:rPr>
              <a:t>--</a:t>
            </a:r>
          </a:p>
        </p:txBody>
      </p:sp>
      <p:sp>
        <p:nvSpPr>
          <p:cNvPr id="4121" name="Text Box 26"/>
          <p:cNvSpPr txBox="1">
            <a:spLocks noChangeArrowheads="1"/>
          </p:cNvSpPr>
          <p:nvPr/>
        </p:nvSpPr>
        <p:spPr bwMode="auto">
          <a:xfrm>
            <a:off x="6948488" y="5516563"/>
            <a:ext cx="792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000" b="1">
                <a:latin typeface="標楷體" pitchFamily="65" charset="-120"/>
                <a:ea typeface="標楷體" pitchFamily="65" charset="-120"/>
              </a:rPr>
              <a:t>--</a:t>
            </a:r>
          </a:p>
        </p:txBody>
      </p:sp>
      <p:sp>
        <p:nvSpPr>
          <p:cNvPr id="4122" name="Text Box 27"/>
          <p:cNvSpPr txBox="1">
            <a:spLocks noChangeArrowheads="1"/>
          </p:cNvSpPr>
          <p:nvPr/>
        </p:nvSpPr>
        <p:spPr bwMode="auto">
          <a:xfrm>
            <a:off x="8243888" y="5516563"/>
            <a:ext cx="792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000" b="1">
                <a:latin typeface="標楷體" pitchFamily="65" charset="-120"/>
                <a:ea typeface="標楷體" pitchFamily="65" charset="-120"/>
              </a:rPr>
              <a:t>--</a:t>
            </a:r>
          </a:p>
        </p:txBody>
      </p:sp>
      <p:sp>
        <p:nvSpPr>
          <p:cNvPr id="4123" name="Freeform 28"/>
          <p:cNvSpPr>
            <a:spLocks/>
          </p:cNvSpPr>
          <p:nvPr/>
        </p:nvSpPr>
        <p:spPr bwMode="auto">
          <a:xfrm>
            <a:off x="4764088" y="5516563"/>
            <a:ext cx="263525" cy="360362"/>
          </a:xfrm>
          <a:custGeom>
            <a:avLst/>
            <a:gdLst>
              <a:gd name="T0" fmla="*/ 2147483647 w 166"/>
              <a:gd name="T1" fmla="*/ 0 h 227"/>
              <a:gd name="T2" fmla="*/ 2147483647 w 166"/>
              <a:gd name="T3" fmla="*/ 2147483647 h 227"/>
              <a:gd name="T4" fmla="*/ 2147483647 w 166"/>
              <a:gd name="T5" fmla="*/ 2147483647 h 227"/>
              <a:gd name="T6" fmla="*/ 2147483647 w 166"/>
              <a:gd name="T7" fmla="*/ 2147483647 h 227"/>
              <a:gd name="T8" fmla="*/ 0 60000 65536"/>
              <a:gd name="T9" fmla="*/ 0 60000 65536"/>
              <a:gd name="T10" fmla="*/ 0 60000 65536"/>
              <a:gd name="T11" fmla="*/ 0 60000 65536"/>
              <a:gd name="T12" fmla="*/ 0 w 166"/>
              <a:gd name="T13" fmla="*/ 0 h 227"/>
              <a:gd name="T14" fmla="*/ 166 w 166"/>
              <a:gd name="T15" fmla="*/ 227 h 22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6" h="227">
                <a:moveTo>
                  <a:pt x="60" y="0"/>
                </a:moveTo>
                <a:cubicBezTo>
                  <a:pt x="30" y="57"/>
                  <a:pt x="0" y="114"/>
                  <a:pt x="15" y="137"/>
                </a:cubicBezTo>
                <a:cubicBezTo>
                  <a:pt x="30" y="160"/>
                  <a:pt x="136" y="122"/>
                  <a:pt x="151" y="137"/>
                </a:cubicBezTo>
                <a:cubicBezTo>
                  <a:pt x="166" y="152"/>
                  <a:pt x="136" y="189"/>
                  <a:pt x="106" y="227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24" name="Freeform 29"/>
          <p:cNvSpPr>
            <a:spLocks/>
          </p:cNvSpPr>
          <p:nvPr/>
        </p:nvSpPr>
        <p:spPr bwMode="auto">
          <a:xfrm>
            <a:off x="6469063" y="5516563"/>
            <a:ext cx="263525" cy="360362"/>
          </a:xfrm>
          <a:custGeom>
            <a:avLst/>
            <a:gdLst>
              <a:gd name="T0" fmla="*/ 2147483647 w 166"/>
              <a:gd name="T1" fmla="*/ 0 h 227"/>
              <a:gd name="T2" fmla="*/ 2147483647 w 166"/>
              <a:gd name="T3" fmla="*/ 2147483647 h 227"/>
              <a:gd name="T4" fmla="*/ 2147483647 w 166"/>
              <a:gd name="T5" fmla="*/ 2147483647 h 227"/>
              <a:gd name="T6" fmla="*/ 2147483647 w 166"/>
              <a:gd name="T7" fmla="*/ 2147483647 h 227"/>
              <a:gd name="T8" fmla="*/ 0 60000 65536"/>
              <a:gd name="T9" fmla="*/ 0 60000 65536"/>
              <a:gd name="T10" fmla="*/ 0 60000 65536"/>
              <a:gd name="T11" fmla="*/ 0 60000 65536"/>
              <a:gd name="T12" fmla="*/ 0 w 166"/>
              <a:gd name="T13" fmla="*/ 0 h 227"/>
              <a:gd name="T14" fmla="*/ 166 w 166"/>
              <a:gd name="T15" fmla="*/ 227 h 22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6" h="227">
                <a:moveTo>
                  <a:pt x="60" y="0"/>
                </a:moveTo>
                <a:cubicBezTo>
                  <a:pt x="30" y="57"/>
                  <a:pt x="0" y="114"/>
                  <a:pt x="15" y="137"/>
                </a:cubicBezTo>
                <a:cubicBezTo>
                  <a:pt x="30" y="160"/>
                  <a:pt x="136" y="122"/>
                  <a:pt x="151" y="137"/>
                </a:cubicBezTo>
                <a:cubicBezTo>
                  <a:pt x="166" y="152"/>
                  <a:pt x="136" y="189"/>
                  <a:pt x="106" y="227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25" name="Freeform 30"/>
          <p:cNvSpPr>
            <a:spLocks/>
          </p:cNvSpPr>
          <p:nvPr/>
        </p:nvSpPr>
        <p:spPr bwMode="auto">
          <a:xfrm>
            <a:off x="7885113" y="5516563"/>
            <a:ext cx="263525" cy="360362"/>
          </a:xfrm>
          <a:custGeom>
            <a:avLst/>
            <a:gdLst>
              <a:gd name="T0" fmla="*/ 2147483647 w 166"/>
              <a:gd name="T1" fmla="*/ 0 h 227"/>
              <a:gd name="T2" fmla="*/ 2147483647 w 166"/>
              <a:gd name="T3" fmla="*/ 2147483647 h 227"/>
              <a:gd name="T4" fmla="*/ 2147483647 w 166"/>
              <a:gd name="T5" fmla="*/ 2147483647 h 227"/>
              <a:gd name="T6" fmla="*/ 2147483647 w 166"/>
              <a:gd name="T7" fmla="*/ 2147483647 h 227"/>
              <a:gd name="T8" fmla="*/ 0 60000 65536"/>
              <a:gd name="T9" fmla="*/ 0 60000 65536"/>
              <a:gd name="T10" fmla="*/ 0 60000 65536"/>
              <a:gd name="T11" fmla="*/ 0 60000 65536"/>
              <a:gd name="T12" fmla="*/ 0 w 166"/>
              <a:gd name="T13" fmla="*/ 0 h 227"/>
              <a:gd name="T14" fmla="*/ 166 w 166"/>
              <a:gd name="T15" fmla="*/ 227 h 22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6" h="227">
                <a:moveTo>
                  <a:pt x="60" y="0"/>
                </a:moveTo>
                <a:cubicBezTo>
                  <a:pt x="30" y="57"/>
                  <a:pt x="0" y="114"/>
                  <a:pt x="15" y="137"/>
                </a:cubicBezTo>
                <a:cubicBezTo>
                  <a:pt x="30" y="160"/>
                  <a:pt x="136" y="122"/>
                  <a:pt x="151" y="137"/>
                </a:cubicBezTo>
                <a:cubicBezTo>
                  <a:pt x="166" y="152"/>
                  <a:pt x="136" y="189"/>
                  <a:pt x="106" y="227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26" name="Text Box 31"/>
          <p:cNvSpPr txBox="1">
            <a:spLocks noChangeArrowheads="1"/>
          </p:cNvSpPr>
          <p:nvPr/>
        </p:nvSpPr>
        <p:spPr bwMode="auto">
          <a:xfrm>
            <a:off x="4716463" y="6237288"/>
            <a:ext cx="9350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PC</a:t>
            </a:r>
          </a:p>
        </p:txBody>
      </p:sp>
      <p:sp>
        <p:nvSpPr>
          <p:cNvPr id="4127" name="Text Box 33"/>
          <p:cNvSpPr txBox="1">
            <a:spLocks noChangeArrowheads="1"/>
          </p:cNvSpPr>
          <p:nvPr/>
        </p:nvSpPr>
        <p:spPr bwMode="auto">
          <a:xfrm>
            <a:off x="7813675" y="6237288"/>
            <a:ext cx="935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標楷體" pitchFamily="65" charset="-120"/>
                <a:ea typeface="標楷體" pitchFamily="65" charset="-120"/>
              </a:rPr>
              <a:t>IBM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000" dirty="0" smtClean="0">
                <a:ea typeface="標楷體" pitchFamily="65" charset="-120"/>
              </a:rPr>
              <a:t>* </a:t>
            </a:r>
            <a:r>
              <a:rPr lang="zh-TW" altLang="en-US" sz="2000" dirty="0" smtClean="0">
                <a:ea typeface="標楷體" pitchFamily="65" charset="-120"/>
              </a:rPr>
              <a:t>政府喊</a:t>
            </a:r>
            <a:r>
              <a:rPr lang="en-US" altLang="zh-TW" sz="2000" dirty="0" smtClean="0">
                <a:ea typeface="標楷體" pitchFamily="65" charset="-120"/>
              </a:rPr>
              <a:t>3</a:t>
            </a:r>
            <a:r>
              <a:rPr lang="zh-TW" altLang="en-US" sz="2000" dirty="0" smtClean="0">
                <a:ea typeface="標楷體" pitchFamily="65" charset="-120"/>
              </a:rPr>
              <a:t>年</a:t>
            </a:r>
            <a:r>
              <a:rPr lang="en-US" altLang="zh-TW" sz="2000" dirty="0" smtClean="0">
                <a:ea typeface="標楷體" pitchFamily="65" charset="-120"/>
              </a:rPr>
              <a:t>300</a:t>
            </a:r>
            <a:r>
              <a:rPr lang="zh-TW" altLang="en-US" sz="2000" dirty="0" smtClean="0">
                <a:ea typeface="標楷體" pitchFamily="65" charset="-120"/>
              </a:rPr>
              <a:t>萬人口上網 </a:t>
            </a:r>
            <a:r>
              <a:rPr lang="en-US" altLang="zh-TW" sz="2000" dirty="0" smtClean="0">
                <a:ea typeface="標楷體" pitchFamily="65" charset="-120"/>
              </a:rPr>
              <a:t>-&gt; 5G</a:t>
            </a:r>
            <a:endParaRPr lang="zh-TW" altLang="en-US" sz="2000" dirty="0" smtClean="0">
              <a:ea typeface="標楷體" pitchFamily="65" charset="-120"/>
            </a:endParaRPr>
          </a:p>
          <a:p>
            <a:pPr eaLnBrk="1" hangingPunct="1">
              <a:buFontTx/>
              <a:buNone/>
            </a:pPr>
            <a:endParaRPr lang="zh-TW" altLang="en-US" sz="2000" dirty="0" smtClean="0">
              <a:ea typeface="標楷體" pitchFamily="65" charset="-120"/>
            </a:endParaRPr>
          </a:p>
          <a:p>
            <a:pPr eaLnBrk="1" hangingPunct="1">
              <a:buFontTx/>
              <a:buNone/>
            </a:pPr>
            <a:r>
              <a:rPr lang="zh-TW" altLang="en-US" sz="2000" dirty="0" smtClean="0">
                <a:ea typeface="標楷體" pitchFamily="65" charset="-120"/>
              </a:rPr>
              <a:t>* </a:t>
            </a:r>
            <a:r>
              <a:rPr lang="en-US" altLang="zh-TW" sz="2000" dirty="0" smtClean="0">
                <a:ea typeface="標楷體" pitchFamily="65" charset="-120"/>
              </a:rPr>
              <a:t>FB: </a:t>
            </a:r>
            <a:r>
              <a:rPr lang="zh-TW" altLang="en-US" sz="2000" dirty="0" smtClean="0">
                <a:ea typeface="標楷體" pitchFamily="65" charset="-120"/>
              </a:rPr>
              <a:t>顧客關係管理</a:t>
            </a:r>
            <a:r>
              <a:rPr lang="en-US" altLang="zh-TW" sz="2000" dirty="0" smtClean="0">
                <a:ea typeface="標楷體" pitchFamily="65" charset="-120"/>
              </a:rPr>
              <a:t>(CRM)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→Data Base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附屬檔名 *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mdb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Tx/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*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書理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CRM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、網路關係管理、進銷存管理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要列印。</a:t>
            </a:r>
          </a:p>
          <a:p>
            <a:pPr eaLnBrk="1" hangingPunct="1"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* </a:t>
            </a:r>
            <a:r>
              <a:rPr lang="en-US" altLang="zh-TW" sz="200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POS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Sales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EDI(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電子轉帳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台中市有多少人口。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*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FB +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商流</a:t>
            </a:r>
            <a:r>
              <a:rPr lang="en-US" altLang="zh-TW" sz="200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POS -&gt;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EDI -&gt;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物流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管理</a:t>
            </a:r>
          </a:p>
          <a:p>
            <a:pPr eaLnBrk="1" hangingPunct="1"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*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Face Book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併購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WhatsApp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。→</a:t>
            </a:r>
            <a:r>
              <a:rPr lang="zh-TW" altLang="en-US" sz="20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主要是要蘋果的資料庫</a:t>
            </a:r>
            <a:endParaRPr lang="en-US" altLang="zh-TW" sz="20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* 中國大陸使用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we-chat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eaLnBrk="1" hangingPunct="1"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* 網頁的附屬檔名*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.Html……………Word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Excel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Powerpoint</a:t>
            </a: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  <a:noFill/>
        </p:spPr>
        <p:txBody>
          <a:bodyPr/>
          <a:lstStyle/>
          <a:p>
            <a:pPr eaLnBrk="1" hangingPunct="1"/>
            <a:r>
              <a:rPr lang="zh-TW" altLang="en-US" dirty="0">
                <a:ea typeface="標楷體" pitchFamily="65" charset="-120"/>
              </a:rPr>
              <a:t>顧客關係管理</a:t>
            </a:r>
            <a:r>
              <a:rPr lang="en-US" altLang="zh-TW" dirty="0">
                <a:ea typeface="標楷體" pitchFamily="65" charset="-120"/>
              </a:rPr>
              <a:t>(CRM)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3779912" y="1412776"/>
            <a:ext cx="9366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Access</a:t>
            </a:r>
            <a:endParaRPr lang="en-US" altLang="zh-TW" sz="2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</TotalTime>
  <Words>3753</Words>
  <Application>Microsoft Office PowerPoint</Application>
  <PresentationFormat>如螢幕大小 (4:3)</PresentationFormat>
  <Paragraphs>417</Paragraphs>
  <Slides>37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37</vt:i4>
      </vt:variant>
    </vt:vector>
  </HeadingPairs>
  <TitlesOfParts>
    <vt:vector size="45" baseType="lpstr">
      <vt:lpstr>新細明體</vt:lpstr>
      <vt:lpstr>標楷體</vt:lpstr>
      <vt:lpstr>Arial</vt:lpstr>
      <vt:lpstr>Cambria Math</vt:lpstr>
      <vt:lpstr>Helvetica</vt:lpstr>
      <vt:lpstr>Times New Roman</vt:lpstr>
      <vt:lpstr>Wingdings</vt:lpstr>
      <vt:lpstr>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2.3.8-FB人口 全球統計</vt:lpstr>
      <vt:lpstr>PowerPoint 簡報</vt:lpstr>
      <vt:lpstr>顧客關係管理(CRM)</vt:lpstr>
      <vt:lpstr>PowerPoint 簡報</vt:lpstr>
      <vt:lpstr> 台灣老年人口比例-大數據分析 http://kiang.github.io/tw_population </vt:lpstr>
      <vt:lpstr>CES消費電子展+世界行動通訊大會MWC</vt:lpstr>
      <vt:lpstr>PowerPoint 簡報</vt:lpstr>
      <vt:lpstr>PowerPoint 簡報</vt:lpstr>
      <vt:lpstr>小考1</vt:lpstr>
      <vt:lpstr>小考2</vt:lpstr>
      <vt:lpstr>小考2</vt:lpstr>
      <vt:lpstr>小考3</vt:lpstr>
      <vt:lpstr>PowerPoint 簡報</vt:lpstr>
      <vt:lpstr>PowerPoint 簡報</vt:lpstr>
      <vt:lpstr>PowerPoint 簡報</vt:lpstr>
      <vt:lpstr>PowerPoint 簡報</vt:lpstr>
      <vt:lpstr>PowerPoint 簡報</vt:lpstr>
      <vt:lpstr>8. 4/19</vt:lpstr>
      <vt:lpstr>8. 4/27 期中考</vt:lpstr>
      <vt:lpstr>9.5/3</vt:lpstr>
      <vt:lpstr>PowerPoint 簡報</vt:lpstr>
      <vt:lpstr>10.5/10</vt:lpstr>
      <vt:lpstr>11. 5/17 手機螢幕接電腦</vt:lpstr>
      <vt:lpstr>PowerPoint 簡報</vt:lpstr>
      <vt:lpstr>3G-4G-&gt;5G</vt:lpstr>
      <vt:lpstr>PowerPoint 簡報</vt:lpstr>
      <vt:lpstr>PowerPoint 簡報</vt:lpstr>
      <vt:lpstr>PowerPoint 簡報</vt:lpstr>
      <vt:lpstr>17.6/21-18.6/28期末考</vt:lpstr>
      <vt:lpstr>18.6/28期末考</vt:lpstr>
      <vt:lpstr>18.6/28期末考</vt:lpstr>
    </vt:vector>
  </TitlesOfParts>
  <Company>CMT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et3</dc:creator>
  <cp:lastModifiedBy>User</cp:lastModifiedBy>
  <cp:revision>117</cp:revision>
  <dcterms:created xsi:type="dcterms:W3CDTF">2014-02-25T23:42:37Z</dcterms:created>
  <dcterms:modified xsi:type="dcterms:W3CDTF">2018-06-21T11:25:04Z</dcterms:modified>
</cp:coreProperties>
</file>