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70" r:id="rId4"/>
    <p:sldId id="269" r:id="rId5"/>
    <p:sldId id="257" r:id="rId6"/>
    <p:sldId id="260" r:id="rId7"/>
    <p:sldId id="261" r:id="rId8"/>
    <p:sldId id="262" r:id="rId9"/>
    <p:sldId id="263" r:id="rId10"/>
    <p:sldId id="264" r:id="rId11"/>
    <p:sldId id="265" r:id="rId12"/>
    <p:sldId id="266" r:id="rId13"/>
    <p:sldId id="267"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5" r:id="rId38"/>
    <p:sldId id="297" r:id="rId39"/>
    <p:sldId id="296" r:id="rId40"/>
  </p:sldIdLst>
  <p:sldSz cx="12192000" cy="6858000"/>
  <p:notesSz cx="6888163" cy="100203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6" d="100"/>
          <a:sy n="116" d="100"/>
        </p:scale>
        <p:origin x="10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CCB1B1B9-38E6-47CD-A6BD-9876028FE53F}" type="datetimeFigureOut">
              <a:rPr lang="zh-TW" altLang="en-US" smtClean="0"/>
              <a:t>2018/3/15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1667E0E-E2EF-44BC-B055-951F08D44DE4}" type="slidenum">
              <a:rPr lang="zh-TW" altLang="en-US" smtClean="0"/>
              <a:t>‹#›</a:t>
            </a:fld>
            <a:endParaRPr lang="zh-TW" altLang="en-US"/>
          </a:p>
        </p:txBody>
      </p:sp>
    </p:spTree>
    <p:extLst>
      <p:ext uri="{BB962C8B-B14F-4D97-AF65-F5344CB8AC3E}">
        <p14:creationId xmlns:p14="http://schemas.microsoft.com/office/powerpoint/2010/main" val="274284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CCB1B1B9-38E6-47CD-A6BD-9876028FE53F}" type="datetimeFigureOut">
              <a:rPr lang="zh-TW" altLang="en-US" smtClean="0"/>
              <a:t>2018/3/15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1667E0E-E2EF-44BC-B055-951F08D44DE4}" type="slidenum">
              <a:rPr lang="zh-TW" altLang="en-US" smtClean="0"/>
              <a:t>‹#›</a:t>
            </a:fld>
            <a:endParaRPr lang="zh-TW" altLang="en-US"/>
          </a:p>
        </p:txBody>
      </p:sp>
    </p:spTree>
    <p:extLst>
      <p:ext uri="{BB962C8B-B14F-4D97-AF65-F5344CB8AC3E}">
        <p14:creationId xmlns:p14="http://schemas.microsoft.com/office/powerpoint/2010/main" val="275750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CCB1B1B9-38E6-47CD-A6BD-9876028FE53F}" type="datetimeFigureOut">
              <a:rPr lang="zh-TW" altLang="en-US" smtClean="0"/>
              <a:t>2018/3/15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1667E0E-E2EF-44BC-B055-951F08D44DE4}" type="slidenum">
              <a:rPr lang="zh-TW" altLang="en-US" smtClean="0"/>
              <a:t>‹#›</a:t>
            </a:fld>
            <a:endParaRPr lang="zh-TW" altLang="en-US"/>
          </a:p>
        </p:txBody>
      </p:sp>
    </p:spTree>
    <p:extLst>
      <p:ext uri="{BB962C8B-B14F-4D97-AF65-F5344CB8AC3E}">
        <p14:creationId xmlns:p14="http://schemas.microsoft.com/office/powerpoint/2010/main" val="1140788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物件">
    <p:spTree>
      <p:nvGrpSpPr>
        <p:cNvPr id="1" name=""/>
        <p:cNvGrpSpPr/>
        <p:nvPr/>
      </p:nvGrpSpPr>
      <p:grpSpPr>
        <a:xfrm>
          <a:off x="0" y="0"/>
          <a:ext cx="0" cy="0"/>
          <a:chOff x="0" y="0"/>
          <a:chExt cx="0" cy="0"/>
        </a:xfrm>
      </p:grpSpPr>
      <p:sp>
        <p:nvSpPr>
          <p:cNvPr id="2" name="內容版面配置區 1"/>
          <p:cNvSpPr>
            <a:spLocks noGrp="1"/>
          </p:cNvSpPr>
          <p:nvPr>
            <p:ph/>
          </p:nvPr>
        </p:nvSpPr>
        <p:spPr>
          <a:xfrm>
            <a:off x="609600" y="274639"/>
            <a:ext cx="10972800" cy="585152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2"/>
          </p:nvPr>
        </p:nvSpPr>
        <p:spPr>
          <a:ln/>
        </p:spPr>
        <p:txBody>
          <a:bodyPr/>
          <a:lstStyle>
            <a:lvl1pPr>
              <a:defRPr/>
            </a:lvl1pPr>
          </a:lstStyle>
          <a:p>
            <a:pPr>
              <a:defRPr/>
            </a:pPr>
            <a:fld id="{FF060E13-D513-487C-A361-600E98E00DDA}" type="slidenum">
              <a:rPr lang="en-US" altLang="zh-TW"/>
              <a:pPr>
                <a:defRPr/>
              </a:pPr>
              <a:t>‹#›</a:t>
            </a:fld>
            <a:endParaRPr lang="en-US" altLang="zh-TW"/>
          </a:p>
        </p:txBody>
      </p:sp>
    </p:spTree>
    <p:extLst>
      <p:ext uri="{BB962C8B-B14F-4D97-AF65-F5344CB8AC3E}">
        <p14:creationId xmlns:p14="http://schemas.microsoft.com/office/powerpoint/2010/main" val="1275863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CCB1B1B9-38E6-47CD-A6BD-9876028FE53F}" type="datetimeFigureOut">
              <a:rPr lang="zh-TW" altLang="en-US" smtClean="0"/>
              <a:t>2018/3/15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1667E0E-E2EF-44BC-B055-951F08D44DE4}" type="slidenum">
              <a:rPr lang="zh-TW" altLang="en-US" smtClean="0"/>
              <a:t>‹#›</a:t>
            </a:fld>
            <a:endParaRPr lang="zh-TW" altLang="en-US"/>
          </a:p>
        </p:txBody>
      </p:sp>
    </p:spTree>
    <p:extLst>
      <p:ext uri="{BB962C8B-B14F-4D97-AF65-F5344CB8AC3E}">
        <p14:creationId xmlns:p14="http://schemas.microsoft.com/office/powerpoint/2010/main" val="227077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CCB1B1B9-38E6-47CD-A6BD-9876028FE53F}" type="datetimeFigureOut">
              <a:rPr lang="zh-TW" altLang="en-US" smtClean="0"/>
              <a:t>2018/3/15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1667E0E-E2EF-44BC-B055-951F08D44DE4}" type="slidenum">
              <a:rPr lang="zh-TW" altLang="en-US" smtClean="0"/>
              <a:t>‹#›</a:t>
            </a:fld>
            <a:endParaRPr lang="zh-TW" altLang="en-US"/>
          </a:p>
        </p:txBody>
      </p:sp>
    </p:spTree>
    <p:extLst>
      <p:ext uri="{BB962C8B-B14F-4D97-AF65-F5344CB8AC3E}">
        <p14:creationId xmlns:p14="http://schemas.microsoft.com/office/powerpoint/2010/main" val="2261272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838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6172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CCB1B1B9-38E6-47CD-A6BD-9876028FE53F}" type="datetimeFigureOut">
              <a:rPr lang="zh-TW" altLang="en-US" smtClean="0"/>
              <a:t>2018/3/15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1667E0E-E2EF-44BC-B055-951F08D44DE4}" type="slidenum">
              <a:rPr lang="zh-TW" altLang="en-US" smtClean="0"/>
              <a:t>‹#›</a:t>
            </a:fld>
            <a:endParaRPr lang="zh-TW" altLang="en-US"/>
          </a:p>
        </p:txBody>
      </p:sp>
    </p:spTree>
    <p:extLst>
      <p:ext uri="{BB962C8B-B14F-4D97-AF65-F5344CB8AC3E}">
        <p14:creationId xmlns:p14="http://schemas.microsoft.com/office/powerpoint/2010/main" val="2028612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CCB1B1B9-38E6-47CD-A6BD-9876028FE53F}" type="datetimeFigureOut">
              <a:rPr lang="zh-TW" altLang="en-US" smtClean="0"/>
              <a:t>2018/3/15</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E1667E0E-E2EF-44BC-B055-951F08D44DE4}" type="slidenum">
              <a:rPr lang="zh-TW" altLang="en-US" smtClean="0"/>
              <a:t>‹#›</a:t>
            </a:fld>
            <a:endParaRPr lang="zh-TW" altLang="en-US"/>
          </a:p>
        </p:txBody>
      </p:sp>
    </p:spTree>
    <p:extLst>
      <p:ext uri="{BB962C8B-B14F-4D97-AF65-F5344CB8AC3E}">
        <p14:creationId xmlns:p14="http://schemas.microsoft.com/office/powerpoint/2010/main" val="4169215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CCB1B1B9-38E6-47CD-A6BD-9876028FE53F}" type="datetimeFigureOut">
              <a:rPr lang="zh-TW" altLang="en-US" smtClean="0"/>
              <a:t>2018/3/15</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E1667E0E-E2EF-44BC-B055-951F08D44DE4}" type="slidenum">
              <a:rPr lang="zh-TW" altLang="en-US" smtClean="0"/>
              <a:t>‹#›</a:t>
            </a:fld>
            <a:endParaRPr lang="zh-TW" altLang="en-US"/>
          </a:p>
        </p:txBody>
      </p:sp>
    </p:spTree>
    <p:extLst>
      <p:ext uri="{BB962C8B-B14F-4D97-AF65-F5344CB8AC3E}">
        <p14:creationId xmlns:p14="http://schemas.microsoft.com/office/powerpoint/2010/main" val="885634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CCB1B1B9-38E6-47CD-A6BD-9876028FE53F}" type="datetimeFigureOut">
              <a:rPr lang="zh-TW" altLang="en-US" smtClean="0"/>
              <a:t>2018/3/15</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E1667E0E-E2EF-44BC-B055-951F08D44DE4}" type="slidenum">
              <a:rPr lang="zh-TW" altLang="en-US" smtClean="0"/>
              <a:t>‹#›</a:t>
            </a:fld>
            <a:endParaRPr lang="zh-TW" altLang="en-US"/>
          </a:p>
        </p:txBody>
      </p:sp>
    </p:spTree>
    <p:extLst>
      <p:ext uri="{BB962C8B-B14F-4D97-AF65-F5344CB8AC3E}">
        <p14:creationId xmlns:p14="http://schemas.microsoft.com/office/powerpoint/2010/main" val="3377854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CCB1B1B9-38E6-47CD-A6BD-9876028FE53F}" type="datetimeFigureOut">
              <a:rPr lang="zh-TW" altLang="en-US" smtClean="0"/>
              <a:t>2018/3/15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1667E0E-E2EF-44BC-B055-951F08D44DE4}" type="slidenum">
              <a:rPr lang="zh-TW" altLang="en-US" smtClean="0"/>
              <a:t>‹#›</a:t>
            </a:fld>
            <a:endParaRPr lang="zh-TW" altLang="en-US"/>
          </a:p>
        </p:txBody>
      </p:sp>
    </p:spTree>
    <p:extLst>
      <p:ext uri="{BB962C8B-B14F-4D97-AF65-F5344CB8AC3E}">
        <p14:creationId xmlns:p14="http://schemas.microsoft.com/office/powerpoint/2010/main" val="220577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CCB1B1B9-38E6-47CD-A6BD-9876028FE53F}" type="datetimeFigureOut">
              <a:rPr lang="zh-TW" altLang="en-US" smtClean="0"/>
              <a:t>2018/3/15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1667E0E-E2EF-44BC-B055-951F08D44DE4}" type="slidenum">
              <a:rPr lang="zh-TW" altLang="en-US" smtClean="0"/>
              <a:t>‹#›</a:t>
            </a:fld>
            <a:endParaRPr lang="zh-TW" altLang="en-US"/>
          </a:p>
        </p:txBody>
      </p:sp>
    </p:spTree>
    <p:extLst>
      <p:ext uri="{BB962C8B-B14F-4D97-AF65-F5344CB8AC3E}">
        <p14:creationId xmlns:p14="http://schemas.microsoft.com/office/powerpoint/2010/main" val="1722823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B1B1B9-38E6-47CD-A6BD-9876028FE53F}" type="datetimeFigureOut">
              <a:rPr lang="zh-TW" altLang="en-US" smtClean="0"/>
              <a:t>2018/3/15</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667E0E-E2EF-44BC-B055-951F08D44DE4}" type="slidenum">
              <a:rPr lang="zh-TW" altLang="en-US" smtClean="0"/>
              <a:t>‹#›</a:t>
            </a:fld>
            <a:endParaRPr lang="zh-TW" altLang="en-US"/>
          </a:p>
        </p:txBody>
      </p:sp>
    </p:spTree>
    <p:extLst>
      <p:ext uri="{BB962C8B-B14F-4D97-AF65-F5344CB8AC3E}">
        <p14:creationId xmlns:p14="http://schemas.microsoft.com/office/powerpoint/2010/main" val="1444618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blogs.wsj.com/digits/2014/09/19/yahoos-core-business-value-cut-in-half-to-6-8-billion-after-alibaba-ipo/"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zh.wikipedia.org/wiki/%E7%89%A9%E7%90%86%E5%B1%82" TargetMode="External"/><Relationship Id="rId13" Type="http://schemas.openxmlformats.org/officeDocument/2006/relationships/hyperlink" Target="http://zh.wikipedia.org/wiki/WiFi" TargetMode="External"/><Relationship Id="rId3" Type="http://schemas.openxmlformats.org/officeDocument/2006/relationships/hyperlink" Target="http://zh.wikipedia.org/wiki/%E9%83%BD%E6%9C%83%E7%B6%B2%E8%B7%AF" TargetMode="External"/><Relationship Id="rId7" Type="http://schemas.openxmlformats.org/officeDocument/2006/relationships/hyperlink" Target="http://zh.wikipedia.org/wiki/802.16" TargetMode="External"/><Relationship Id="rId12" Type="http://schemas.openxmlformats.org/officeDocument/2006/relationships/hyperlink" Target="http://zh.wikipedia.org/wiki/%E7%84%A1%E7%B7%9A%E6%8E%A5%E5%8F%96%E5%99%A8" TargetMode="External"/><Relationship Id="rId2" Type="http://schemas.openxmlformats.org/officeDocument/2006/relationships/hyperlink" Target="http://zh.wikipedia.org/wiki/%E8%8B%B1%E8%AF%AD" TargetMode="External"/><Relationship Id="rId1" Type="http://schemas.openxmlformats.org/officeDocument/2006/relationships/slideLayout" Target="../slideLayouts/slideLayout2.xml"/><Relationship Id="rId6" Type="http://schemas.openxmlformats.org/officeDocument/2006/relationships/hyperlink" Target="http://zh.wikipedia.org/wiki/IEEE_802.16" TargetMode="External"/><Relationship Id="rId11" Type="http://schemas.openxmlformats.org/officeDocument/2006/relationships/hyperlink" Target="http://zh.wikipedia.org/wiki/IEEE_802.11" TargetMode="External"/><Relationship Id="rId5" Type="http://schemas.openxmlformats.org/officeDocument/2006/relationships/hyperlink" Target="http://zh.wikipedia.org/wiki/DSL" TargetMode="External"/><Relationship Id="rId10" Type="http://schemas.openxmlformats.org/officeDocument/2006/relationships/hyperlink" Target="http://zh.wikipedia.org/wiki/ISP" TargetMode="External"/><Relationship Id="rId4" Type="http://schemas.openxmlformats.org/officeDocument/2006/relationships/hyperlink" Target="http://zh.wikipedia.org/w/index.php?title=WiMAX%E8%AB%96%E5%A3%87&amp;action=edit&amp;redlink=1" TargetMode="External"/><Relationship Id="rId9" Type="http://schemas.openxmlformats.org/officeDocument/2006/relationships/hyperlink" Target="http://zh.wikipedia.org/wiki/OFDM"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facebook.com/retail" TargetMode="External"/><Relationship Id="rId2" Type="http://schemas.openxmlformats.org/officeDocument/2006/relationships/hyperlink" Target="http://www.facebook.com/retail8" TargetMode="External"/><Relationship Id="rId1" Type="http://schemas.openxmlformats.org/officeDocument/2006/relationships/slideLayout" Target="../slideLayouts/slideLayout12.xml"/><Relationship Id="rId4" Type="http://schemas.openxmlformats.org/officeDocument/2006/relationships/hyperlink" Target="https://www.google.com.tw/maps/@24.0961161,120.7148544,15z?hl=zh-TW"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itaichung.taichung.gov.tw/"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forbes.com/"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zh.wikipedia.org/wiki/%E7%A5%A8%E7%AB%99" TargetMode="External"/><Relationship Id="rId7" Type="http://schemas.openxmlformats.org/officeDocument/2006/relationships/hyperlink" Target="http://zh.wikipedia.org/wiki/%E9%85%8D%E7%A5%A8" TargetMode="External"/><Relationship Id="rId2" Type="http://schemas.openxmlformats.org/officeDocument/2006/relationships/hyperlink" Target="http://zh.wikipedia.org/wiki/%E9%81%B8%E8%88%89" TargetMode="External"/><Relationship Id="rId1" Type="http://schemas.openxmlformats.org/officeDocument/2006/relationships/slideLayout" Target="../slideLayouts/slideLayout2.xml"/><Relationship Id="rId6" Type="http://schemas.openxmlformats.org/officeDocument/2006/relationships/hyperlink" Target="http://zh.wikipedia.org/wiki/%E7%A5%A8%E7%AB%99%E8%AA%BF%E6%9F%A5" TargetMode="External"/><Relationship Id="rId5" Type="http://schemas.openxmlformats.org/officeDocument/2006/relationships/hyperlink" Target="http://zh.wikipedia.org/wiki/%E6%B0%91%E6%84%8F%E8%AA%BF%E6%9F%A5" TargetMode="External"/><Relationship Id="rId4" Type="http://schemas.openxmlformats.org/officeDocument/2006/relationships/hyperlink" Target="http://zh.wikipedia.org/wiki/%E6%8A%95%E7%A5%A8" TargetMode="External"/></Relationships>
</file>

<file path=ppt/slides/_rels/slide37.xml.rels><?xml version="1.0" encoding="UTF-8" standalone="yes"?>
<Relationships xmlns="http://schemas.openxmlformats.org/package/2006/relationships"><Relationship Id="rId3" Type="http://schemas.openxmlformats.org/officeDocument/2006/relationships/hyperlink" Target="https://www.youtube.com/user/eranewsupload/playlists" TargetMode="External"/><Relationship Id="rId2" Type="http://schemas.openxmlformats.org/officeDocument/2006/relationships/hyperlink" Target="https://www.youtube.com/user/ctitv/playlists"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facebook.com/raylin8"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s://zh.wikipedia.org/wiki/%E8%B6%85%E7%B4%9A%E5%B8%82%E5%A0%B4" TargetMode="External"/><Relationship Id="rId3" Type="http://schemas.openxmlformats.org/officeDocument/2006/relationships/hyperlink" Target="https://zh.wikipedia.org/wiki/%E5%BD%B0%E5%8C%96%E7%B8%A3" TargetMode="External"/><Relationship Id="rId7" Type="http://schemas.openxmlformats.org/officeDocument/2006/relationships/hyperlink" Target="https://zh.wikipedia.org/wiki/%E9%80%A3%E9%8E%96" TargetMode="External"/><Relationship Id="rId2" Type="http://schemas.openxmlformats.org/officeDocument/2006/relationships/hyperlink" Target="https://zh.wikipedia.org/wiki/%E8%87%BA%E4%B8%AD%E5%B8%82" TargetMode="External"/><Relationship Id="rId1" Type="http://schemas.openxmlformats.org/officeDocument/2006/relationships/slideLayout" Target="../slideLayouts/slideLayout2.xml"/><Relationship Id="rId6" Type="http://schemas.openxmlformats.org/officeDocument/2006/relationships/hyperlink" Target="https://zh.wikipedia.org/wiki/%E8%87%BA%E7%81%A3%E4%B8%AD%E9%83%A8" TargetMode="External"/><Relationship Id="rId5" Type="http://schemas.openxmlformats.org/officeDocument/2006/relationships/hyperlink" Target="https://zh.wikipedia.org/wiki/%E6%96%B0%E7%AB%B9%E5%B8%82" TargetMode="External"/><Relationship Id="rId4" Type="http://schemas.openxmlformats.org/officeDocument/2006/relationships/hyperlink" Target="https://zh.wikipedia.org/wiki/%E5%8D%97%E6%8A%95%E7%B8%A3" TargetMode="External"/><Relationship Id="rId9" Type="http://schemas.openxmlformats.org/officeDocument/2006/relationships/hyperlink" Target="https://zh.wikipedia.org/wiki/%E8%88%88%E8%BE%B2%E9%9B%86%E5%9C%9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fontScale="90000"/>
          </a:bodyPr>
          <a:lstStyle/>
          <a:p>
            <a:r>
              <a:rPr lang="en-US" altLang="zh-TW" dirty="0" smtClean="0"/>
              <a:t>106-1 </a:t>
            </a:r>
            <a:r>
              <a:rPr lang="zh-TW" altLang="en-US" dirty="0"/>
              <a:t>行銷</a:t>
            </a:r>
            <a:r>
              <a:rPr lang="zh-TW" altLang="en-US" dirty="0" smtClean="0"/>
              <a:t>管理教材</a:t>
            </a:r>
            <a:r>
              <a:rPr lang="en-US" altLang="zh-TW" dirty="0" smtClean="0"/>
              <a:t/>
            </a:r>
            <a:br>
              <a:rPr lang="en-US" altLang="zh-TW" dirty="0" smtClean="0"/>
            </a:br>
            <a:r>
              <a:rPr lang="en-US" altLang="zh-TW" dirty="0" smtClean="0"/>
              <a:t>(</a:t>
            </a:r>
            <a:r>
              <a:rPr lang="zh-TW" altLang="en-US" dirty="0"/>
              <a:t>專業課程融入服務學習</a:t>
            </a:r>
            <a:r>
              <a:rPr lang="en-US" altLang="zh-TW" dirty="0"/>
              <a:t>- </a:t>
            </a:r>
            <a:r>
              <a:rPr lang="zh-TW" altLang="en-US" dirty="0"/>
              <a:t>社區網路行銷</a:t>
            </a:r>
            <a:r>
              <a:rPr lang="en-US" altLang="zh-TW" dirty="0" smtClean="0"/>
              <a:t>)</a:t>
            </a:r>
            <a:endParaRPr lang="zh-TW" altLang="en-US" dirty="0"/>
          </a:p>
        </p:txBody>
      </p:sp>
      <p:sp>
        <p:nvSpPr>
          <p:cNvPr id="3" name="副標題 2"/>
          <p:cNvSpPr>
            <a:spLocks noGrp="1"/>
          </p:cNvSpPr>
          <p:nvPr>
            <p:ph type="subTitle" idx="1"/>
          </p:nvPr>
        </p:nvSpPr>
        <p:spPr/>
        <p:txBody>
          <a:bodyPr/>
          <a:lstStyle/>
          <a:p>
            <a:endParaRPr lang="zh-TW" altLang="en-US" dirty="0"/>
          </a:p>
        </p:txBody>
      </p:sp>
    </p:spTree>
    <p:extLst>
      <p:ext uri="{BB962C8B-B14F-4D97-AF65-F5344CB8AC3E}">
        <p14:creationId xmlns:p14="http://schemas.microsoft.com/office/powerpoint/2010/main" val="14679766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28816" y="1046162"/>
            <a:ext cx="10515600" cy="5811838"/>
          </a:xfrm>
        </p:spPr>
        <p:txBody>
          <a:bodyPr>
            <a:normAutofit fontScale="92500" lnSpcReduction="10000"/>
          </a:bodyPr>
          <a:lstStyle/>
          <a:p>
            <a:r>
              <a:rPr lang="en-US" altLang="zh-TW" sz="2400" dirty="0" smtClean="0">
                <a:latin typeface="標楷體" panose="03000509000000000000" pitchFamily="65" charset="-120"/>
                <a:ea typeface="標楷體" panose="03000509000000000000" pitchFamily="65" charset="-120"/>
              </a:rPr>
              <a:t>FORTUNE 500</a:t>
            </a:r>
            <a:r>
              <a:rPr lang="zh-TW" altLang="en-US" sz="2400" dirty="0" smtClean="0">
                <a:latin typeface="標楷體" panose="03000509000000000000" pitchFamily="65" charset="-120"/>
                <a:ea typeface="標楷體" panose="03000509000000000000" pitchFamily="65" charset="-120"/>
              </a:rPr>
              <a:t>大</a:t>
            </a:r>
            <a:endParaRPr lang="en-US" altLang="zh-TW" sz="2400" dirty="0" smtClean="0">
              <a:latin typeface="標楷體" panose="03000509000000000000" pitchFamily="65" charset="-120"/>
              <a:ea typeface="標楷體" panose="03000509000000000000" pitchFamily="65" charset="-120"/>
            </a:endParaRPr>
          </a:p>
          <a:p>
            <a:r>
              <a:rPr lang="en-US" altLang="zh-TW" sz="2400" dirty="0" smtClean="0">
                <a:latin typeface="標楷體" panose="03000509000000000000" pitchFamily="65" charset="-120"/>
                <a:ea typeface="標楷體" panose="03000509000000000000" pitchFamily="65" charset="-120"/>
              </a:rPr>
              <a:t>Cookie </a:t>
            </a:r>
            <a:r>
              <a:rPr lang="zh-TW" altLang="en-US" sz="2400" dirty="0" smtClean="0">
                <a:latin typeface="標楷體" panose="03000509000000000000" pitchFamily="65" charset="-120"/>
                <a:ea typeface="標楷體" panose="03000509000000000000" pitchFamily="65" charset="-120"/>
              </a:rPr>
              <a:t>可以追蹤網路動向。</a:t>
            </a:r>
            <a:endParaRPr lang="en-US" altLang="zh-TW" sz="2400" dirty="0" smtClean="0">
              <a:latin typeface="標楷體" panose="03000509000000000000" pitchFamily="65" charset="-120"/>
              <a:ea typeface="標楷體" panose="03000509000000000000" pitchFamily="65" charset="-120"/>
            </a:endParaRPr>
          </a:p>
          <a:p>
            <a:r>
              <a:rPr lang="en-US" altLang="zh-TW" sz="2400" dirty="0" smtClean="0">
                <a:latin typeface="標楷體" panose="03000509000000000000" pitchFamily="65" charset="-120"/>
                <a:ea typeface="標楷體" panose="03000509000000000000" pitchFamily="65" charset="-120"/>
              </a:rPr>
              <a:t>--Rs232→</a:t>
            </a:r>
            <a:r>
              <a:rPr lang="zh-TW" altLang="en-US" sz="2400" dirty="0" smtClean="0">
                <a:latin typeface="標楷體" panose="03000509000000000000" pitchFamily="65" charset="-120"/>
                <a:ea typeface="標楷體" panose="03000509000000000000" pitchFamily="65" charset="-120"/>
              </a:rPr>
              <a:t>傳統</a:t>
            </a:r>
            <a:endParaRPr lang="en-US" altLang="zh-TW" sz="2400" dirty="0" smtClean="0">
              <a:latin typeface="標楷體" panose="03000509000000000000" pitchFamily="65" charset="-120"/>
              <a:ea typeface="標楷體" panose="03000509000000000000" pitchFamily="65" charset="-120"/>
            </a:endParaRPr>
          </a:p>
          <a:p>
            <a:r>
              <a:rPr lang="en-US" altLang="zh-TW" sz="2400" dirty="0" smtClean="0">
                <a:latin typeface="標楷體" panose="03000509000000000000" pitchFamily="65" charset="-120"/>
                <a:ea typeface="標楷體" panose="03000509000000000000" pitchFamily="65" charset="-120"/>
              </a:rPr>
              <a:t>--HDMI</a:t>
            </a:r>
            <a:r>
              <a:rPr lang="en-US" altLang="zh-TW" sz="2400" dirty="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高畫質</a:t>
            </a:r>
            <a:endParaRPr lang="en-US" altLang="zh-TW" sz="2400" dirty="0" smtClean="0">
              <a:latin typeface="標楷體" panose="03000509000000000000" pitchFamily="65" charset="-120"/>
              <a:ea typeface="標楷體" panose="03000509000000000000" pitchFamily="65" charset="-120"/>
            </a:endParaRPr>
          </a:p>
          <a:p>
            <a:r>
              <a:rPr lang="en-US" altLang="zh-TW" sz="2400" dirty="0" smtClean="0">
                <a:latin typeface="標楷體" panose="03000509000000000000" pitchFamily="65" charset="-120"/>
                <a:ea typeface="標楷體" panose="03000509000000000000" pitchFamily="65" charset="-120"/>
              </a:rPr>
              <a:t>ERP—SCM(B2B)</a:t>
            </a:r>
          </a:p>
          <a:p>
            <a:r>
              <a:rPr lang="en-US" altLang="zh-TW" sz="2400" dirty="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  --CRM(B2C)</a:t>
            </a:r>
          </a:p>
          <a:p>
            <a:r>
              <a:rPr lang="zh-TW" altLang="en-US" sz="2400" dirty="0" smtClean="0">
                <a:latin typeface="標楷體" panose="03000509000000000000" pitchFamily="65" charset="-120"/>
                <a:ea typeface="標楷體" panose="03000509000000000000" pitchFamily="65" charset="-120"/>
              </a:rPr>
              <a:t>行銷</a:t>
            </a:r>
            <a:r>
              <a:rPr lang="en-US" altLang="zh-TW" sz="2400" dirty="0" smtClean="0">
                <a:latin typeface="標楷體" panose="03000509000000000000" pitchFamily="65" charset="-120"/>
                <a:ea typeface="標楷體" panose="03000509000000000000" pitchFamily="65" charset="-120"/>
              </a:rPr>
              <a:t>Marketing—Price</a:t>
            </a:r>
          </a:p>
          <a:p>
            <a:r>
              <a:rPr lang="en-US" altLang="zh-TW" sz="2400" dirty="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            --</a:t>
            </a:r>
            <a:r>
              <a:rPr lang="en-US" altLang="zh-TW" sz="2400" dirty="0" err="1" smtClean="0">
                <a:latin typeface="標楷體" panose="03000509000000000000" pitchFamily="65" charset="-120"/>
                <a:ea typeface="標楷體" panose="03000509000000000000" pitchFamily="65" charset="-120"/>
              </a:rPr>
              <a:t>Prohuct</a:t>
            </a:r>
            <a:endParaRPr lang="en-US" altLang="zh-TW" sz="2400" dirty="0" smtClean="0">
              <a:latin typeface="標楷體" panose="03000509000000000000" pitchFamily="65" charset="-120"/>
              <a:ea typeface="標楷體" panose="03000509000000000000" pitchFamily="65" charset="-120"/>
            </a:endParaRPr>
          </a:p>
          <a:p>
            <a:r>
              <a:rPr lang="en-US" altLang="zh-TW" sz="2400" dirty="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            --</a:t>
            </a:r>
            <a:r>
              <a:rPr lang="en-US" altLang="zh-TW" sz="2400" dirty="0" err="1" smtClean="0">
                <a:latin typeface="標楷體" panose="03000509000000000000" pitchFamily="65" charset="-120"/>
                <a:ea typeface="標楷體" panose="03000509000000000000" pitchFamily="65" charset="-120"/>
              </a:rPr>
              <a:t>Place→Retail</a:t>
            </a:r>
            <a:r>
              <a:rPr lang="en-US" altLang="zh-TW" sz="2400" dirty="0" smtClean="0">
                <a:latin typeface="標楷體" panose="03000509000000000000" pitchFamily="65" charset="-120"/>
                <a:ea typeface="標楷體" panose="03000509000000000000" pitchFamily="65" charset="-120"/>
              </a:rPr>
              <a:t>(4</a:t>
            </a:r>
            <a:r>
              <a:rPr lang="zh-TW" altLang="en-US" sz="2400" dirty="0" smtClean="0">
                <a:latin typeface="標楷體" panose="03000509000000000000" pitchFamily="65" charset="-120"/>
                <a:ea typeface="標楷體" panose="03000509000000000000" pitchFamily="65" charset="-120"/>
              </a:rPr>
              <a:t>大通路</a:t>
            </a:r>
            <a:r>
              <a:rPr lang="en-US" altLang="zh-TW" sz="2400" dirty="0" smtClean="0">
                <a:latin typeface="標楷體" panose="03000509000000000000" pitchFamily="65" charset="-120"/>
                <a:ea typeface="標楷體" panose="03000509000000000000" pitchFamily="65" charset="-120"/>
              </a:rPr>
              <a:t>)</a:t>
            </a:r>
          </a:p>
          <a:p>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--Prom(</a:t>
            </a:r>
            <a:r>
              <a:rPr lang="zh-TW" altLang="en-US" sz="2400" dirty="0" smtClean="0">
                <a:latin typeface="標楷體" panose="03000509000000000000" pitchFamily="65" charset="-120"/>
                <a:ea typeface="標楷體" panose="03000509000000000000" pitchFamily="65" charset="-120"/>
              </a:rPr>
              <a:t>行銷</a:t>
            </a:r>
            <a:r>
              <a:rPr lang="en-US" altLang="zh-TW" sz="2400" dirty="0" smtClean="0">
                <a:latin typeface="標楷體" panose="03000509000000000000" pitchFamily="65" charset="-120"/>
                <a:ea typeface="標楷體" panose="03000509000000000000" pitchFamily="65" charset="-120"/>
              </a:rPr>
              <a:t>)</a:t>
            </a:r>
          </a:p>
          <a:p>
            <a:r>
              <a:rPr lang="zh-TW" altLang="en-US" sz="2400" dirty="0" smtClean="0">
                <a:latin typeface="標楷體" panose="03000509000000000000" pitchFamily="65" charset="-120"/>
                <a:ea typeface="標楷體" panose="03000509000000000000" pitchFamily="65" charset="-120"/>
              </a:rPr>
              <a:t>零售→台北科大</a:t>
            </a:r>
            <a:endParaRPr lang="en-US" altLang="zh-TW" sz="2400" dirty="0" smtClean="0">
              <a:latin typeface="標楷體" panose="03000509000000000000" pitchFamily="65" charset="-120"/>
              <a:ea typeface="標楷體" panose="03000509000000000000" pitchFamily="65" charset="-120"/>
            </a:endParaRPr>
          </a:p>
          <a:p>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台灣科大</a:t>
            </a:r>
            <a:endParaRPr lang="en-US" altLang="zh-TW" sz="2400" dirty="0" smtClean="0">
              <a:latin typeface="標楷體" panose="03000509000000000000" pitchFamily="65" charset="-120"/>
              <a:ea typeface="標楷體" panose="03000509000000000000" pitchFamily="65" charset="-120"/>
            </a:endParaRPr>
          </a:p>
          <a:p>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高雄第一科大與</a:t>
            </a:r>
            <a:r>
              <a:rPr lang="en-US" altLang="zh-TW" sz="2400" dirty="0" smtClean="0">
                <a:latin typeface="標楷體" panose="03000509000000000000" pitchFamily="65" charset="-120"/>
                <a:ea typeface="標楷體" panose="03000509000000000000" pitchFamily="65" charset="-120"/>
              </a:rPr>
              <a:t>Dai-</a:t>
            </a:r>
            <a:r>
              <a:rPr lang="en-US" altLang="zh-TW" sz="2400" dirty="0" err="1" smtClean="0">
                <a:latin typeface="標楷體" panose="03000509000000000000" pitchFamily="65" charset="-120"/>
                <a:ea typeface="標楷體" panose="03000509000000000000" pitchFamily="65" charset="-120"/>
              </a:rPr>
              <a:t>ei</a:t>
            </a:r>
            <a:r>
              <a:rPr lang="zh-TW" altLang="en-US" sz="2400" dirty="0" smtClean="0">
                <a:latin typeface="標楷體" panose="03000509000000000000" pitchFamily="65" charset="-120"/>
                <a:ea typeface="標楷體" panose="03000509000000000000" pitchFamily="65" charset="-120"/>
              </a:rPr>
              <a:t>大榮超市</a:t>
            </a:r>
            <a:endParaRPr lang="en-US" altLang="zh-TW" sz="2400" dirty="0" smtClean="0">
              <a:latin typeface="標楷體" panose="03000509000000000000" pitchFamily="65" charset="-120"/>
              <a:ea typeface="標楷體" panose="03000509000000000000" pitchFamily="65" charset="-120"/>
            </a:endParaRPr>
          </a:p>
          <a:p>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日本神戶流通科大</a:t>
            </a:r>
            <a:endParaRPr lang="zh-TW" altLang="en-US" sz="2400" dirty="0">
              <a:latin typeface="標楷體" panose="03000509000000000000" pitchFamily="65" charset="-120"/>
              <a:ea typeface="標楷體" panose="03000509000000000000" pitchFamily="65" charset="-120"/>
            </a:endParaRPr>
          </a:p>
        </p:txBody>
      </p:sp>
      <p:sp>
        <p:nvSpPr>
          <p:cNvPr id="5" name="手繪多邊形 4"/>
          <p:cNvSpPr/>
          <p:nvPr/>
        </p:nvSpPr>
        <p:spPr>
          <a:xfrm>
            <a:off x="6801633" y="3707704"/>
            <a:ext cx="966355" cy="538619"/>
          </a:xfrm>
          <a:custGeom>
            <a:avLst/>
            <a:gdLst>
              <a:gd name="connsiteX0" fmla="*/ 0 w 966355"/>
              <a:gd name="connsiteY0" fmla="*/ 538619 h 538619"/>
              <a:gd name="connsiteX1" fmla="*/ 814192 w 966355"/>
              <a:gd name="connsiteY1" fmla="*/ 488515 h 538619"/>
              <a:gd name="connsiteX2" fmla="*/ 964504 w 966355"/>
              <a:gd name="connsiteY2" fmla="*/ 0 h 538619"/>
            </a:gdLst>
            <a:ahLst/>
            <a:cxnLst>
              <a:cxn ang="0">
                <a:pos x="connsiteX0" y="connsiteY0"/>
              </a:cxn>
              <a:cxn ang="0">
                <a:pos x="connsiteX1" y="connsiteY1"/>
              </a:cxn>
              <a:cxn ang="0">
                <a:pos x="connsiteX2" y="connsiteY2"/>
              </a:cxn>
            </a:cxnLst>
            <a:rect l="l" t="t" r="r" b="b"/>
            <a:pathLst>
              <a:path w="966355" h="538619">
                <a:moveTo>
                  <a:pt x="0" y="538619"/>
                </a:moveTo>
                <a:lnTo>
                  <a:pt x="814192" y="488515"/>
                </a:lnTo>
                <a:cubicBezTo>
                  <a:pt x="974943" y="398745"/>
                  <a:pt x="969723" y="199372"/>
                  <a:pt x="964504" y="0"/>
                </a:cubicBezTo>
              </a:path>
            </a:pathLst>
          </a:custGeom>
          <a:noFill/>
          <a:ln w="38100">
            <a:solidFill>
              <a:schemeClr val="tx1"/>
            </a:solidFill>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文字方塊 5"/>
          <p:cNvSpPr txBox="1"/>
          <p:nvPr/>
        </p:nvSpPr>
        <p:spPr>
          <a:xfrm>
            <a:off x="7767988" y="3227294"/>
            <a:ext cx="1107071" cy="461665"/>
          </a:xfrm>
          <a:prstGeom prst="rect">
            <a:avLst/>
          </a:prstGeom>
          <a:noFill/>
        </p:spPr>
        <p:txBody>
          <a:bodyPr wrap="square" rtlCol="0">
            <a:spAutoFit/>
          </a:bodyPr>
          <a:lstStyle/>
          <a:p>
            <a:r>
              <a:rPr lang="zh-TW" altLang="en-US" sz="2400" dirty="0" smtClean="0">
                <a:latin typeface="標楷體" panose="03000509000000000000" pitchFamily="65" charset="-120"/>
                <a:ea typeface="標楷體" panose="03000509000000000000" pitchFamily="65" charset="-120"/>
              </a:rPr>
              <a:t>物流</a:t>
            </a:r>
            <a:endParaRPr lang="zh-TW" altLang="en-US" sz="2400" dirty="0">
              <a:latin typeface="標楷體" panose="03000509000000000000" pitchFamily="65" charset="-120"/>
              <a:ea typeface="標楷體" panose="03000509000000000000" pitchFamily="65" charset="-120"/>
            </a:endParaRPr>
          </a:p>
        </p:txBody>
      </p:sp>
      <p:sp>
        <p:nvSpPr>
          <p:cNvPr id="7" name="文字方塊 6"/>
          <p:cNvSpPr txBox="1"/>
          <p:nvPr/>
        </p:nvSpPr>
        <p:spPr>
          <a:xfrm>
            <a:off x="2273643" y="188350"/>
            <a:ext cx="3764691" cy="369332"/>
          </a:xfrm>
          <a:prstGeom prst="rect">
            <a:avLst/>
          </a:prstGeom>
          <a:noFill/>
        </p:spPr>
        <p:txBody>
          <a:bodyPr wrap="square" rtlCol="0">
            <a:spAutoFit/>
          </a:bodyPr>
          <a:lstStyle/>
          <a:p>
            <a:r>
              <a:rPr lang="en-US" altLang="zh-TW" dirty="0" smtClean="0">
                <a:solidFill>
                  <a:srgbClr val="FF0000"/>
                </a:solidFill>
              </a:rPr>
              <a:t>6.</a:t>
            </a:r>
            <a:r>
              <a:rPr lang="zh-TW" altLang="en-US" dirty="0" smtClean="0">
                <a:solidFill>
                  <a:srgbClr val="FF0000"/>
                </a:solidFill>
              </a:rPr>
              <a:t>  </a:t>
            </a:r>
            <a:r>
              <a:rPr lang="en-US" altLang="zh-TW" dirty="0" smtClean="0">
                <a:solidFill>
                  <a:srgbClr val="FF0000"/>
                </a:solidFill>
              </a:rPr>
              <a:t>10/26</a:t>
            </a:r>
            <a:r>
              <a:rPr lang="zh-TW" altLang="en-US" dirty="0" smtClean="0">
                <a:solidFill>
                  <a:srgbClr val="FF0000"/>
                </a:solidFill>
              </a:rPr>
              <a:t> </a:t>
            </a:r>
            <a:r>
              <a:rPr lang="zh-TW" altLang="en-US" dirty="0">
                <a:solidFill>
                  <a:srgbClr val="FF0000"/>
                </a:solidFill>
              </a:rPr>
              <a:t>行銷管理</a:t>
            </a:r>
            <a:r>
              <a:rPr lang="zh-TW" altLang="en-US" dirty="0">
                <a:solidFill>
                  <a:srgbClr val="FF0000"/>
                </a:solidFill>
                <a:latin typeface="標楷體" pitchFamily="65" charset="-120"/>
                <a:ea typeface="標楷體" pitchFamily="65" charset="-120"/>
              </a:rPr>
              <a:t>個案應用</a:t>
            </a:r>
            <a:endParaRPr lang="zh-TW" altLang="en-US" dirty="0"/>
          </a:p>
        </p:txBody>
      </p:sp>
    </p:spTree>
    <p:extLst>
      <p:ext uri="{BB962C8B-B14F-4D97-AF65-F5344CB8AC3E}">
        <p14:creationId xmlns:p14="http://schemas.microsoft.com/office/powerpoint/2010/main" val="352978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38200" y="365125"/>
            <a:ext cx="10515600" cy="5811838"/>
          </a:xfrm>
        </p:spPr>
        <p:txBody>
          <a:bodyPr>
            <a:normAutofit/>
          </a:bodyPr>
          <a:lstStyle/>
          <a:p>
            <a:r>
              <a:rPr lang="zh-TW" altLang="en-US" sz="2400" dirty="0" smtClean="0">
                <a:latin typeface="標楷體" panose="03000509000000000000" pitchFamily="65" charset="-120"/>
                <a:ea typeface="標楷體" panose="03000509000000000000" pitchFamily="65" charset="-120"/>
              </a:rPr>
              <a:t>行銷系</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中正大學</a:t>
            </a:r>
            <a:endParaRPr lang="en-US" altLang="zh-TW" sz="2400" dirty="0" smtClean="0">
              <a:latin typeface="標楷體" panose="03000509000000000000" pitchFamily="65" charset="-120"/>
              <a:ea typeface="標楷體" panose="03000509000000000000" pitchFamily="65" charset="-120"/>
            </a:endParaRPr>
          </a:p>
          <a:p>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中興大學</a:t>
            </a:r>
            <a:endParaRPr lang="en-US" altLang="zh-TW" sz="2400" dirty="0" smtClean="0">
              <a:latin typeface="標楷體" panose="03000509000000000000" pitchFamily="65" charset="-120"/>
              <a:ea typeface="標楷體" panose="03000509000000000000" pitchFamily="65" charset="-120"/>
            </a:endParaRPr>
          </a:p>
          <a:p>
            <a:endParaRPr lang="zh-TW" altLang="en-US" sz="24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24410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23087" y="282747"/>
            <a:ext cx="10515600" cy="1325563"/>
          </a:xfrm>
        </p:spPr>
        <p:txBody>
          <a:bodyPr/>
          <a:lstStyle/>
          <a:p>
            <a:r>
              <a:rPr lang="en-US" altLang="zh-TW" dirty="0" smtClean="0">
                <a:solidFill>
                  <a:srgbClr val="FF0000"/>
                </a:solidFill>
              </a:rPr>
              <a:t>7.</a:t>
            </a:r>
            <a:r>
              <a:rPr lang="zh-TW" altLang="en-US" dirty="0" smtClean="0">
                <a:solidFill>
                  <a:srgbClr val="FF0000"/>
                </a:solidFill>
              </a:rPr>
              <a:t>  </a:t>
            </a:r>
            <a:r>
              <a:rPr lang="en-US" altLang="zh-TW" dirty="0" smtClean="0">
                <a:solidFill>
                  <a:srgbClr val="FF0000"/>
                </a:solidFill>
              </a:rPr>
              <a:t>11/2</a:t>
            </a:r>
            <a:r>
              <a:rPr lang="zh-TW" altLang="en-US" dirty="0" smtClean="0">
                <a:solidFill>
                  <a:srgbClr val="FF0000"/>
                </a:solidFill>
              </a:rPr>
              <a:t> </a:t>
            </a:r>
            <a:r>
              <a:rPr lang="zh-TW" altLang="en-US" dirty="0">
                <a:solidFill>
                  <a:srgbClr val="FF0000"/>
                </a:solidFill>
              </a:rPr>
              <a:t>行銷管理</a:t>
            </a:r>
            <a:r>
              <a:rPr lang="zh-TW" altLang="en-US" dirty="0">
                <a:solidFill>
                  <a:srgbClr val="FF0000"/>
                </a:solidFill>
                <a:latin typeface="標楷體" pitchFamily="65" charset="-120"/>
                <a:ea typeface="標楷體" pitchFamily="65" charset="-120"/>
              </a:rPr>
              <a:t>個案應用</a:t>
            </a:r>
            <a:r>
              <a:rPr lang="zh-TW" altLang="en-US" dirty="0"/>
              <a:t/>
            </a:r>
            <a:br>
              <a:rPr lang="zh-TW" altLang="en-US" dirty="0"/>
            </a:br>
            <a:endParaRPr lang="zh-TW" altLang="en-US" b="1"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p:txBody>
          <a:bodyPr>
            <a:normAutofit fontScale="92500" lnSpcReduction="10000"/>
          </a:bodyPr>
          <a:lstStyle/>
          <a:p>
            <a:r>
              <a:rPr lang="zh-TW" altLang="en-US" sz="2400" dirty="0" smtClean="0">
                <a:latin typeface="標楷體" panose="03000509000000000000" pitchFamily="65" charset="-120"/>
                <a:ea typeface="標楷體" panose="03000509000000000000" pitchFamily="65" charset="-120"/>
              </a:rPr>
              <a:t>營收高</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鴻海、和碩、廣達、台積電、中油、國泰、台塑、仁寶</a:t>
            </a:r>
            <a:endParaRPr lang="en-US" altLang="zh-TW" sz="2400" dirty="0" smtClean="0">
              <a:latin typeface="標楷體" panose="03000509000000000000" pitchFamily="65" charset="-120"/>
              <a:ea typeface="標楷體" panose="03000509000000000000" pitchFamily="65" charset="-120"/>
            </a:endParaRPr>
          </a:p>
          <a:p>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華碩代工</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和碩</a:t>
            </a:r>
            <a:endParaRPr lang="en-US" altLang="zh-TW" sz="2400" dirty="0" smtClean="0">
              <a:latin typeface="標楷體" panose="03000509000000000000" pitchFamily="65" charset="-120"/>
              <a:ea typeface="標楷體" panose="03000509000000000000" pitchFamily="65" charset="-120"/>
            </a:endParaRPr>
          </a:p>
          <a:p>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宏碁代工</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緯創</a:t>
            </a:r>
            <a:endParaRPr lang="en-US" altLang="zh-TW" sz="2400" dirty="0" smtClean="0">
              <a:latin typeface="標楷體" panose="03000509000000000000" pitchFamily="65" charset="-120"/>
              <a:ea typeface="標楷體" panose="03000509000000000000" pitchFamily="65" charset="-120"/>
            </a:endParaRPr>
          </a:p>
          <a:p>
            <a:r>
              <a:rPr lang="zh-TW" altLang="en-US" sz="2400" dirty="0" smtClean="0">
                <a:latin typeface="標楷體" panose="03000509000000000000" pitchFamily="65" charset="-120"/>
                <a:ea typeface="標楷體" panose="03000509000000000000" pitchFamily="65" charset="-120"/>
              </a:rPr>
              <a:t>供應鏈管理內涵</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 策略管理</a:t>
            </a:r>
            <a:endParaRPr lang="en-US" altLang="zh-TW" sz="2400" dirty="0" smtClean="0">
              <a:latin typeface="標楷體" panose="03000509000000000000" pitchFamily="65" charset="-120"/>
              <a:ea typeface="標楷體" panose="03000509000000000000" pitchFamily="65" charset="-120"/>
            </a:endParaRPr>
          </a:p>
          <a:p>
            <a:pPr marL="0" indent="0">
              <a:buNone/>
            </a:pPr>
            <a:r>
              <a:rPr lang="zh-TW" altLang="en-US" sz="2400" dirty="0" smtClean="0">
                <a:latin typeface="標楷體" panose="03000509000000000000" pitchFamily="65" charset="-120"/>
                <a:ea typeface="標楷體" panose="03000509000000000000" pitchFamily="65" charset="-120"/>
              </a:rPr>
              <a:t>  孫子兵法  合縱</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連橫</a:t>
            </a:r>
            <a:endParaRPr lang="en-US" altLang="zh-TW" sz="2400" dirty="0" smtClean="0">
              <a:latin typeface="標楷體" panose="03000509000000000000" pitchFamily="65" charset="-120"/>
              <a:ea typeface="標楷體" panose="03000509000000000000" pitchFamily="65" charset="-120"/>
            </a:endParaRPr>
          </a:p>
          <a:p>
            <a:pPr marL="0" indent="0">
              <a:buNone/>
            </a:pPr>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垂直  水平</a:t>
            </a:r>
            <a:endParaRPr lang="en-US" altLang="zh-TW" sz="2400" dirty="0" smtClean="0">
              <a:latin typeface="標楷體" panose="03000509000000000000" pitchFamily="65" charset="-120"/>
              <a:ea typeface="標楷體" panose="03000509000000000000" pitchFamily="65" charset="-120"/>
            </a:endParaRPr>
          </a:p>
          <a:p>
            <a:pPr marL="0" indent="0">
              <a:buNone/>
            </a:pPr>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產銷一體</a:t>
            </a:r>
            <a:endParaRPr lang="en-US" altLang="zh-TW" sz="2400" dirty="0" smtClean="0">
              <a:latin typeface="標楷體" panose="03000509000000000000" pitchFamily="65" charset="-120"/>
              <a:ea typeface="標楷體" panose="03000509000000000000" pitchFamily="65" charset="-120"/>
            </a:endParaRPr>
          </a:p>
          <a:p>
            <a:r>
              <a:rPr lang="zh-TW" altLang="en-US" sz="2400" dirty="0" smtClean="0">
                <a:latin typeface="標楷體" panose="03000509000000000000" pitchFamily="65" charset="-120"/>
                <a:ea typeface="標楷體" panose="03000509000000000000" pitchFamily="65" charset="-120"/>
              </a:rPr>
              <a:t>產業</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農業</a:t>
            </a:r>
            <a:endParaRPr lang="en-US" altLang="zh-TW" sz="2400" dirty="0" smtClean="0">
              <a:latin typeface="標楷體" panose="03000509000000000000" pitchFamily="65" charset="-120"/>
              <a:ea typeface="標楷體" panose="03000509000000000000" pitchFamily="65" charset="-120"/>
            </a:endParaRPr>
          </a:p>
          <a:p>
            <a:pPr marL="0" indent="0">
              <a:buNone/>
            </a:pP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製造業</a:t>
            </a:r>
            <a:endParaRPr lang="en-US" altLang="zh-TW" sz="2400" dirty="0" smtClean="0">
              <a:latin typeface="標楷體" panose="03000509000000000000" pitchFamily="65" charset="-120"/>
              <a:ea typeface="標楷體" panose="03000509000000000000" pitchFamily="65" charset="-120"/>
            </a:endParaRPr>
          </a:p>
          <a:p>
            <a:pPr marL="0" indent="0">
              <a:buNone/>
            </a:pPr>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服務業</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金融</a:t>
            </a:r>
            <a:endParaRPr lang="en-US" altLang="zh-TW" sz="2400" dirty="0" smtClean="0">
              <a:latin typeface="標楷體" panose="03000509000000000000" pitchFamily="65" charset="-120"/>
              <a:ea typeface="標楷體" panose="03000509000000000000" pitchFamily="65" charset="-120"/>
            </a:endParaRPr>
          </a:p>
          <a:p>
            <a:pPr marL="0" indent="0">
              <a:buNone/>
            </a:pPr>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零售</a:t>
            </a:r>
            <a:endParaRPr lang="en-US" altLang="zh-TW" sz="2400" dirty="0">
              <a:latin typeface="標楷體" panose="03000509000000000000" pitchFamily="65" charset="-120"/>
              <a:ea typeface="標楷體" panose="03000509000000000000" pitchFamily="65" charset="-120"/>
            </a:endParaRPr>
          </a:p>
          <a:p>
            <a:endParaRPr lang="en-US" altLang="zh-TW" sz="2400" dirty="0">
              <a:latin typeface="標楷體" panose="03000509000000000000" pitchFamily="65" charset="-120"/>
              <a:ea typeface="標楷體" panose="03000509000000000000" pitchFamily="65" charset="-120"/>
            </a:endParaRPr>
          </a:p>
          <a:p>
            <a:endParaRPr lang="en-US" altLang="zh-TW" sz="2400" dirty="0" smtClean="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015848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70006" y="1254812"/>
            <a:ext cx="10515600" cy="5811838"/>
          </a:xfrm>
        </p:spPr>
        <p:txBody>
          <a:bodyPr>
            <a:normAutofit/>
          </a:bodyPr>
          <a:lstStyle/>
          <a:p>
            <a:pPr marL="0" indent="0">
              <a:buNone/>
            </a:pP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摩台指數</a:t>
            </a:r>
            <a:endParaRPr lang="en-US" altLang="zh-TW" sz="2400" dirty="0">
              <a:latin typeface="標楷體" panose="03000509000000000000" pitchFamily="65" charset="-120"/>
              <a:ea typeface="標楷體" panose="03000509000000000000" pitchFamily="65" charset="-120"/>
            </a:endParaRPr>
          </a:p>
          <a:p>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加權指數</a:t>
            </a:r>
            <a:endParaRPr lang="en-US" altLang="zh-TW" sz="2400" dirty="0" smtClean="0">
              <a:latin typeface="標楷體" panose="03000509000000000000" pitchFamily="65" charset="-120"/>
              <a:ea typeface="標楷體" panose="03000509000000000000" pitchFamily="65" charset="-120"/>
            </a:endParaRPr>
          </a:p>
          <a:p>
            <a:pPr marL="0" indent="0">
              <a:buNone/>
            </a:pP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台指期</a:t>
            </a:r>
            <a:r>
              <a:rPr lang="en-US" altLang="zh-TW" sz="2400" dirty="0" smtClean="0">
                <a:latin typeface="標楷體" panose="03000509000000000000" pitchFamily="65" charset="-120"/>
                <a:ea typeface="標楷體" panose="03000509000000000000" pitchFamily="65" charset="-120"/>
              </a:rPr>
              <a:t>(ETF)—</a:t>
            </a:r>
            <a:r>
              <a:rPr lang="zh-TW" altLang="en-US" sz="2400" dirty="0" smtClean="0">
                <a:latin typeface="標楷體" panose="03000509000000000000" pitchFamily="65" charset="-120"/>
                <a:ea typeface="標楷體" panose="03000509000000000000" pitchFamily="65" charset="-120"/>
              </a:rPr>
              <a:t>匯率</a:t>
            </a:r>
            <a:endParaRPr lang="en-US" altLang="zh-TW" sz="2400" dirty="0" smtClean="0">
              <a:latin typeface="標楷體" panose="03000509000000000000" pitchFamily="65" charset="-120"/>
              <a:ea typeface="標楷體" panose="03000509000000000000" pitchFamily="65" charset="-120"/>
            </a:endParaRPr>
          </a:p>
          <a:p>
            <a:pPr marL="0" indent="0">
              <a:buNone/>
            </a:pPr>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黃金</a:t>
            </a:r>
            <a:endParaRPr lang="en-US" altLang="zh-TW" sz="2400" dirty="0" smtClean="0">
              <a:latin typeface="標楷體" panose="03000509000000000000" pitchFamily="65" charset="-120"/>
              <a:ea typeface="標楷體" panose="03000509000000000000" pitchFamily="65" charset="-120"/>
            </a:endParaRPr>
          </a:p>
          <a:p>
            <a:pPr marL="0" indent="0">
              <a:buNone/>
            </a:pPr>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石油</a:t>
            </a:r>
            <a:endParaRPr lang="en-US" altLang="zh-TW" sz="2400" dirty="0" smtClean="0">
              <a:latin typeface="標楷體" panose="03000509000000000000" pitchFamily="65" charset="-120"/>
              <a:ea typeface="標楷體" panose="03000509000000000000" pitchFamily="65" charset="-120"/>
            </a:endParaRPr>
          </a:p>
          <a:p>
            <a:r>
              <a:rPr lang="zh-TW" altLang="en-US" sz="2400" dirty="0" smtClean="0">
                <a:latin typeface="標楷體" panose="03000509000000000000" pitchFamily="65" charset="-120"/>
                <a:ea typeface="標楷體" panose="03000509000000000000" pitchFamily="65" charset="-120"/>
              </a:rPr>
              <a:t>王股</a:t>
            </a:r>
            <a:r>
              <a:rPr lang="en-US" altLang="zh-TW" sz="2400" dirty="0" smtClean="0">
                <a:latin typeface="標楷體" panose="03000509000000000000" pitchFamily="65" charset="-120"/>
                <a:ea typeface="標楷體" panose="03000509000000000000" pitchFamily="65" charset="-120"/>
              </a:rPr>
              <a:t>Want(</a:t>
            </a:r>
            <a:r>
              <a:rPr lang="zh-TW" altLang="en-US" sz="2400" dirty="0" smtClean="0">
                <a:latin typeface="標楷體" panose="03000509000000000000" pitchFamily="65" charset="-120"/>
                <a:ea typeface="標楷體" panose="03000509000000000000" pitchFamily="65" charset="-120"/>
              </a:rPr>
              <a:t>玩股網</a:t>
            </a:r>
            <a:r>
              <a:rPr lang="en-US" altLang="zh-TW" sz="2400" dirty="0" smtClean="0">
                <a:latin typeface="標楷體" panose="03000509000000000000" pitchFamily="65" charset="-120"/>
                <a:ea typeface="標楷體" panose="03000509000000000000" pitchFamily="65" charset="-120"/>
              </a:rPr>
              <a:t>)</a:t>
            </a:r>
          </a:p>
          <a:p>
            <a:r>
              <a:rPr lang="zh-TW" altLang="en-US" sz="2400" dirty="0" smtClean="0">
                <a:latin typeface="標楷體" panose="03000509000000000000" pitchFamily="65" charset="-120"/>
                <a:ea typeface="標楷體" panose="03000509000000000000" pitchFamily="65" charset="-120"/>
              </a:rPr>
              <a:t>台灣</a:t>
            </a:r>
            <a:r>
              <a:rPr lang="en-US" altLang="zh-TW" sz="2400" dirty="0" smtClean="0">
                <a:latin typeface="標楷體" panose="03000509000000000000" pitchFamily="65" charset="-120"/>
                <a:ea typeface="標楷體" panose="03000509000000000000" pitchFamily="65" charset="-120"/>
              </a:rPr>
              <a:t>50</a:t>
            </a:r>
          </a:p>
          <a:p>
            <a:r>
              <a:rPr lang="zh-TW" altLang="en-US" sz="2400" dirty="0" smtClean="0">
                <a:latin typeface="標楷體" panose="03000509000000000000" pitchFamily="65" charset="-120"/>
                <a:ea typeface="標楷體" panose="03000509000000000000" pitchFamily="65" charset="-120"/>
              </a:rPr>
              <a:t>道瓊指數</a:t>
            </a:r>
            <a:r>
              <a:rPr lang="en-US" altLang="zh-TW" sz="2400" dirty="0" smtClean="0">
                <a:latin typeface="標楷體" panose="03000509000000000000" pitchFamily="65" charset="-120"/>
                <a:ea typeface="標楷體" panose="03000509000000000000" pitchFamily="65" charset="-120"/>
              </a:rPr>
              <a:t>:20</a:t>
            </a:r>
            <a:r>
              <a:rPr lang="zh-TW" altLang="en-US" sz="2400" dirty="0" smtClean="0">
                <a:latin typeface="標楷體" panose="03000509000000000000" pitchFamily="65" charset="-120"/>
                <a:ea typeface="標楷體" panose="03000509000000000000" pitchFamily="65" charset="-120"/>
              </a:rPr>
              <a:t>檔</a:t>
            </a:r>
            <a:endParaRPr lang="en-US" altLang="zh-TW" sz="2400" dirty="0" smtClean="0">
              <a:latin typeface="標楷體" panose="03000509000000000000" pitchFamily="65" charset="-120"/>
              <a:ea typeface="標楷體" panose="03000509000000000000" pitchFamily="65" charset="-120"/>
            </a:endParaRPr>
          </a:p>
          <a:p>
            <a:r>
              <a:rPr lang="zh-TW" altLang="en-US" sz="2400" dirty="0" smtClean="0">
                <a:latin typeface="標楷體" panose="03000509000000000000" pitchFamily="65" charset="-120"/>
                <a:ea typeface="標楷體" panose="03000509000000000000" pitchFamily="65" charset="-120"/>
              </a:rPr>
              <a:t>股票</a:t>
            </a:r>
            <a:r>
              <a:rPr lang="zh-TW" altLang="en-US" sz="2400" dirty="0">
                <a:latin typeface="標楷體" panose="03000509000000000000" pitchFamily="65" charset="-120"/>
                <a:ea typeface="標楷體" panose="03000509000000000000" pitchFamily="65" charset="-120"/>
              </a:rPr>
              <a:t>跟</a:t>
            </a:r>
            <a:r>
              <a:rPr lang="zh-TW" altLang="en-US" sz="2400" dirty="0" smtClean="0">
                <a:latin typeface="標楷體" panose="03000509000000000000" pitchFamily="65" charset="-120"/>
                <a:ea typeface="標楷體" panose="03000509000000000000" pitchFamily="65" charset="-120"/>
              </a:rPr>
              <a:t>聯準會升息有關係。</a:t>
            </a:r>
            <a:endParaRPr lang="en-US" altLang="zh-TW" sz="2400" dirty="0" smtClean="0">
              <a:latin typeface="標楷體" panose="03000509000000000000" pitchFamily="65" charset="-120"/>
              <a:ea typeface="標楷體" panose="03000509000000000000" pitchFamily="65" charset="-120"/>
            </a:endParaRPr>
          </a:p>
          <a:p>
            <a:r>
              <a:rPr lang="zh-TW" altLang="en-US" sz="2400" dirty="0" smtClean="0">
                <a:latin typeface="標楷體" panose="03000509000000000000" pitchFamily="65" charset="-120"/>
                <a:ea typeface="標楷體" panose="03000509000000000000" pitchFamily="65" charset="-120"/>
              </a:rPr>
              <a:t>資料→資訊→知識→智慧。</a:t>
            </a:r>
            <a:endParaRPr lang="en-US" altLang="zh-TW" sz="2400" dirty="0" smtClean="0">
              <a:latin typeface="標楷體" panose="03000509000000000000" pitchFamily="65" charset="-120"/>
              <a:ea typeface="標楷體" panose="03000509000000000000" pitchFamily="65" charset="-120"/>
            </a:endParaRPr>
          </a:p>
          <a:p>
            <a:r>
              <a:rPr lang="zh-TW" altLang="en-US" sz="2400" dirty="0" smtClean="0">
                <a:latin typeface="標楷體" panose="03000509000000000000" pitchFamily="65" charset="-120"/>
                <a:ea typeface="標楷體" panose="03000509000000000000" pitchFamily="65" charset="-120"/>
              </a:rPr>
              <a:t>台中摩台期與台指期</a:t>
            </a:r>
            <a:endParaRPr lang="en-US" altLang="zh-TW" sz="2400" dirty="0" smtClean="0">
              <a:latin typeface="標楷體" panose="03000509000000000000" pitchFamily="65" charset="-120"/>
              <a:ea typeface="標楷體" panose="03000509000000000000" pitchFamily="65" charset="-120"/>
            </a:endParaRPr>
          </a:p>
          <a:p>
            <a:endParaRPr lang="en-US" altLang="zh-TW" sz="2400" dirty="0">
              <a:latin typeface="標楷體" panose="03000509000000000000" pitchFamily="65" charset="-120"/>
              <a:ea typeface="標楷體" panose="03000509000000000000" pitchFamily="65" charset="-120"/>
            </a:endParaRPr>
          </a:p>
          <a:p>
            <a:endParaRPr lang="en-US" altLang="zh-TW" sz="2400" dirty="0" smtClean="0">
              <a:latin typeface="標楷體" panose="03000509000000000000" pitchFamily="65" charset="-120"/>
              <a:ea typeface="標楷體" panose="03000509000000000000" pitchFamily="65" charset="-120"/>
            </a:endParaRPr>
          </a:p>
          <a:p>
            <a:endParaRPr lang="en-US" altLang="zh-TW" sz="2400" dirty="0">
              <a:latin typeface="標楷體" panose="03000509000000000000" pitchFamily="65" charset="-120"/>
              <a:ea typeface="標楷體" panose="03000509000000000000" pitchFamily="65" charset="-120"/>
            </a:endParaRPr>
          </a:p>
          <a:p>
            <a:endParaRPr lang="en-US" altLang="zh-TW" sz="2400" dirty="0" smtClean="0">
              <a:latin typeface="標楷體" panose="03000509000000000000" pitchFamily="65" charset="-120"/>
              <a:ea typeface="標楷體" panose="03000509000000000000" pitchFamily="65" charset="-120"/>
            </a:endParaRPr>
          </a:p>
          <a:p>
            <a:endParaRPr lang="en-US" altLang="zh-TW" sz="2400" dirty="0">
              <a:latin typeface="標楷體" panose="03000509000000000000" pitchFamily="65" charset="-120"/>
              <a:ea typeface="標楷體" panose="03000509000000000000" pitchFamily="65" charset="-120"/>
            </a:endParaRPr>
          </a:p>
          <a:p>
            <a:endParaRPr lang="en-US" altLang="zh-TW" sz="2400" dirty="0" smtClean="0">
              <a:latin typeface="標楷體" panose="03000509000000000000" pitchFamily="65" charset="-120"/>
              <a:ea typeface="標楷體" panose="03000509000000000000" pitchFamily="65" charset="-120"/>
            </a:endParaRPr>
          </a:p>
          <a:p>
            <a:endParaRPr lang="en-US" altLang="zh-TW" sz="2400" dirty="0">
              <a:latin typeface="標楷體" panose="03000509000000000000" pitchFamily="65" charset="-120"/>
              <a:ea typeface="標楷體" panose="03000509000000000000" pitchFamily="65" charset="-120"/>
            </a:endParaRPr>
          </a:p>
          <a:p>
            <a:endParaRPr lang="en-US" altLang="zh-TW" sz="2400" dirty="0" smtClean="0">
              <a:latin typeface="標楷體" panose="03000509000000000000" pitchFamily="65" charset="-120"/>
              <a:ea typeface="標楷體" panose="03000509000000000000" pitchFamily="65" charset="-120"/>
            </a:endParaRPr>
          </a:p>
          <a:p>
            <a:endParaRPr lang="zh-TW" altLang="en-US" sz="24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185632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81200" y="557808"/>
            <a:ext cx="8229600" cy="1143000"/>
          </a:xfrm>
        </p:spPr>
        <p:txBody>
          <a:bodyPr/>
          <a:lstStyle/>
          <a:p>
            <a:r>
              <a:rPr lang="zh-TW" altLang="en-US" dirty="0" smtClean="0">
                <a:latin typeface="標楷體" pitchFamily="65" charset="-120"/>
                <a:ea typeface="標楷體" pitchFamily="65" charset="-120"/>
              </a:rPr>
              <a:t>關於阿里巴巴的新聞</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fontScale="25000" lnSpcReduction="20000"/>
          </a:bodyPr>
          <a:lstStyle/>
          <a:p>
            <a:r>
              <a:rPr lang="en-US" altLang="zh-TW" sz="5600" dirty="0">
                <a:latin typeface="標楷體" pitchFamily="65" charset="-120"/>
                <a:ea typeface="標楷體" pitchFamily="65" charset="-120"/>
              </a:rPr>
              <a:t>9</a:t>
            </a:r>
            <a:r>
              <a:rPr lang="zh-TW" altLang="en-US" sz="5600" dirty="0">
                <a:latin typeface="標楷體" pitchFamily="65" charset="-120"/>
                <a:ea typeface="標楷體" pitchFamily="65" charset="-120"/>
              </a:rPr>
              <a:t>月</a:t>
            </a:r>
            <a:r>
              <a:rPr lang="en-US" altLang="zh-TW" sz="5600" dirty="0">
                <a:latin typeface="標楷體" pitchFamily="65" charset="-120"/>
                <a:ea typeface="標楷體" pitchFamily="65" charset="-120"/>
              </a:rPr>
              <a:t>19</a:t>
            </a:r>
            <a:r>
              <a:rPr lang="zh-TW" altLang="en-US" sz="5600" dirty="0">
                <a:latin typeface="標楷體" pitchFamily="65" charset="-120"/>
                <a:ea typeface="標楷體" pitchFamily="65" charset="-120"/>
              </a:rPr>
              <a:t>號，阿里巴巴在紐約證交所完成</a:t>
            </a:r>
            <a:r>
              <a:rPr lang="en-US" altLang="zh-TW" sz="5600" dirty="0">
                <a:latin typeface="標楷體" pitchFamily="65" charset="-120"/>
                <a:ea typeface="標楷體" pitchFamily="65" charset="-120"/>
              </a:rPr>
              <a:t>IPO</a:t>
            </a:r>
            <a:r>
              <a:rPr lang="zh-TW" altLang="en-US" sz="5600" dirty="0">
                <a:latin typeface="標楷體" pitchFamily="65" charset="-120"/>
                <a:ea typeface="標楷體" pitchFamily="65" charset="-120"/>
              </a:rPr>
              <a:t>，開盤價為</a:t>
            </a:r>
            <a:r>
              <a:rPr lang="en-US" altLang="zh-TW" sz="5600" dirty="0">
                <a:latin typeface="標楷體" pitchFamily="65" charset="-120"/>
                <a:ea typeface="標楷體" pitchFamily="65" charset="-120"/>
              </a:rPr>
              <a:t>92.7</a:t>
            </a:r>
            <a:r>
              <a:rPr lang="zh-TW" altLang="en-US" sz="5600" dirty="0">
                <a:latin typeface="標楷體" pitchFamily="65" charset="-120"/>
                <a:ea typeface="標楷體" pitchFamily="65" charset="-120"/>
              </a:rPr>
              <a:t>美元，較發行價上漲了</a:t>
            </a:r>
            <a:r>
              <a:rPr lang="en-US" altLang="zh-TW" sz="5600" dirty="0">
                <a:latin typeface="標楷體" pitchFamily="65" charset="-120"/>
                <a:ea typeface="標楷體" pitchFamily="65" charset="-120"/>
              </a:rPr>
              <a:t>36%</a:t>
            </a:r>
            <a:r>
              <a:rPr lang="zh-TW" altLang="en-US" sz="5600" dirty="0">
                <a:latin typeface="標楷體" pitchFamily="65" charset="-120"/>
                <a:ea typeface="標楷體" pitchFamily="65" charset="-120"/>
              </a:rPr>
              <a:t>，而收盤價更是達到</a:t>
            </a:r>
            <a:r>
              <a:rPr lang="en-US" altLang="zh-TW" sz="5600" dirty="0">
                <a:latin typeface="標楷體" pitchFamily="65" charset="-120"/>
                <a:ea typeface="標楷體" pitchFamily="65" charset="-120"/>
              </a:rPr>
              <a:t>93.89</a:t>
            </a:r>
            <a:r>
              <a:rPr lang="zh-TW" altLang="en-US" sz="5600" dirty="0">
                <a:latin typeface="標楷體" pitchFamily="65" charset="-120"/>
                <a:ea typeface="標楷體" pitchFamily="65" charset="-120"/>
              </a:rPr>
              <a:t>美元，較發行價上漲</a:t>
            </a:r>
            <a:r>
              <a:rPr lang="en-US" altLang="zh-TW" sz="5600" dirty="0">
                <a:latin typeface="標楷體" pitchFamily="65" charset="-120"/>
                <a:ea typeface="標楷體" pitchFamily="65" charset="-120"/>
              </a:rPr>
              <a:t>38%</a:t>
            </a:r>
            <a:r>
              <a:rPr lang="zh-TW" altLang="en-US" sz="5600" dirty="0">
                <a:latin typeface="標楷體" pitchFamily="65" charset="-120"/>
                <a:ea typeface="標楷體" pitchFamily="65" charset="-120"/>
              </a:rPr>
              <a:t>。可是在阿里巴巴股票暴漲的同時，身為阿里巴巴的大股東，雅虎（</a:t>
            </a:r>
            <a:r>
              <a:rPr lang="en-US" altLang="zh-TW" sz="5600" dirty="0">
                <a:latin typeface="標楷體" pitchFamily="65" charset="-120"/>
                <a:ea typeface="標楷體" pitchFamily="65" charset="-120"/>
              </a:rPr>
              <a:t>Yahoo</a:t>
            </a:r>
            <a:r>
              <a:rPr lang="zh-TW" altLang="en-US" sz="5600" dirty="0">
                <a:latin typeface="標楷體" pitchFamily="65" charset="-120"/>
                <a:ea typeface="標楷體" pitchFamily="65" charset="-120"/>
              </a:rPr>
              <a:t>）卻顯得很慘淡，真可謂冰火兩重天。</a:t>
            </a:r>
          </a:p>
          <a:p>
            <a:r>
              <a:rPr lang="zh-TW" altLang="en-US" sz="5600" dirty="0">
                <a:latin typeface="標楷體" pitchFamily="65" charset="-120"/>
                <a:ea typeface="標楷體" pitchFamily="65" charset="-120"/>
              </a:rPr>
              <a:t>對於雅虎來說，阿里巴巴的上市本是喜事一樁。根據之前的協議，雅虎在此次上市中將拋售阿里巴巴</a:t>
            </a:r>
            <a:r>
              <a:rPr lang="en-US" altLang="zh-TW" sz="5600" dirty="0">
                <a:latin typeface="標楷體" pitchFamily="65" charset="-120"/>
                <a:ea typeface="標楷體" pitchFamily="65" charset="-120"/>
              </a:rPr>
              <a:t>4.9% </a:t>
            </a:r>
            <a:r>
              <a:rPr lang="zh-TW" altLang="en-US" sz="5600" dirty="0">
                <a:latin typeface="標楷體" pitchFamily="65" charset="-120"/>
                <a:ea typeface="標楷體" pitchFamily="65" charset="-120"/>
              </a:rPr>
              <a:t>的股票，將持股比例保持在</a:t>
            </a:r>
            <a:r>
              <a:rPr lang="en-US" altLang="zh-TW" sz="5600" dirty="0">
                <a:latin typeface="標楷體" pitchFamily="65" charset="-120"/>
                <a:ea typeface="標楷體" pitchFamily="65" charset="-120"/>
              </a:rPr>
              <a:t>16.3%</a:t>
            </a:r>
            <a:r>
              <a:rPr lang="zh-TW" altLang="en-US" sz="5600" dirty="0">
                <a:latin typeface="標楷體" pitchFamily="65" charset="-120"/>
                <a:ea typeface="標楷體" pitchFamily="65" charset="-120"/>
              </a:rPr>
              <a:t>。根據計算，雅虎通過拋售這部分股票獲得稅後收入約為</a:t>
            </a:r>
            <a:r>
              <a:rPr lang="en-US" altLang="zh-TW" sz="5600" dirty="0">
                <a:latin typeface="標楷體" pitchFamily="65" charset="-120"/>
                <a:ea typeface="標楷體" pitchFamily="65" charset="-120"/>
              </a:rPr>
              <a:t>51 </a:t>
            </a:r>
            <a:r>
              <a:rPr lang="zh-TW" altLang="en-US" sz="5600" dirty="0">
                <a:latin typeface="標楷體" pitchFamily="65" charset="-120"/>
                <a:ea typeface="標楷體" pitchFamily="65" charset="-120"/>
              </a:rPr>
              <a:t>億美元。如果按照</a:t>
            </a:r>
            <a:r>
              <a:rPr lang="en-US" altLang="zh-TW" sz="5600" dirty="0">
                <a:latin typeface="標楷體" pitchFamily="65" charset="-120"/>
                <a:ea typeface="標楷體" pitchFamily="65" charset="-120"/>
              </a:rPr>
              <a:t>38% </a:t>
            </a:r>
            <a:r>
              <a:rPr lang="zh-TW" altLang="en-US" sz="5600" dirty="0">
                <a:latin typeface="標楷體" pitchFamily="65" charset="-120"/>
                <a:ea typeface="標楷體" pitchFamily="65" charset="-120"/>
              </a:rPr>
              <a:t>的資本收益率徵稅，雅虎在阿里巴巴中所剩股權的價值約為</a:t>
            </a:r>
            <a:r>
              <a:rPr lang="en-US" altLang="zh-TW" sz="5600" dirty="0">
                <a:latin typeface="標楷體" pitchFamily="65" charset="-120"/>
                <a:ea typeface="標楷體" pitchFamily="65" charset="-120"/>
              </a:rPr>
              <a:t>234 </a:t>
            </a:r>
            <a:r>
              <a:rPr lang="zh-TW" altLang="en-US" sz="5600" dirty="0">
                <a:latin typeface="標楷體" pitchFamily="65" charset="-120"/>
                <a:ea typeface="標楷體" pitchFamily="65" charset="-120"/>
              </a:rPr>
              <a:t>億美元。</a:t>
            </a:r>
          </a:p>
          <a:p>
            <a:r>
              <a:rPr lang="zh-TW" altLang="en-US" sz="5600" dirty="0">
                <a:latin typeface="標楷體" pitchFamily="65" charset="-120"/>
                <a:ea typeface="標楷體" pitchFamily="65" charset="-120"/>
              </a:rPr>
              <a:t>但是，這帶來的結果就是：雅虎自身的核心業務價值進一步降低。一方面，阿里上市股票大漲後，來自阿里巴巴股票的價值在雅虎總價值中的比例進一步增加；另一方面，當日雅虎股票卻下跌了</a:t>
            </a:r>
            <a:r>
              <a:rPr lang="en-US" altLang="zh-TW" sz="5600" dirty="0">
                <a:latin typeface="標楷體" pitchFamily="65" charset="-120"/>
                <a:ea typeface="標楷體" pitchFamily="65" charset="-120"/>
              </a:rPr>
              <a:t>2.74%</a:t>
            </a:r>
            <a:r>
              <a:rPr lang="zh-TW" altLang="en-US" sz="5600" dirty="0">
                <a:latin typeface="標楷體" pitchFamily="65" charset="-120"/>
                <a:ea typeface="標楷體" pitchFamily="65" charset="-120"/>
              </a:rPr>
              <a:t>，收盤於</a:t>
            </a:r>
            <a:r>
              <a:rPr lang="en-US" altLang="zh-TW" sz="5600" dirty="0">
                <a:latin typeface="標楷體" pitchFamily="65" charset="-120"/>
                <a:ea typeface="標楷體" pitchFamily="65" charset="-120"/>
              </a:rPr>
              <a:t>40.93 </a:t>
            </a:r>
            <a:r>
              <a:rPr lang="zh-TW" altLang="en-US" sz="5600" dirty="0">
                <a:latin typeface="標楷體" pitchFamily="65" charset="-120"/>
                <a:ea typeface="標楷體" pitchFamily="65" charset="-120"/>
              </a:rPr>
              <a:t>美元。據分析師稱，許多雅虎的投資人希望通過雅虎股票享受到阿里巴巴的上市紅利，如今上市完成，他們自然會拋售雅虎股票。如此一來，以門戶、搜索、廣告、電子郵件和各種行動應用為代表的核心業務的價值在雅虎總價值中的比例進一步降低。</a:t>
            </a:r>
          </a:p>
          <a:p>
            <a:r>
              <a:rPr lang="zh-TW" altLang="en-US" sz="5600" dirty="0">
                <a:latin typeface="標楷體" pitchFamily="65" charset="-120"/>
                <a:ea typeface="標楷體" pitchFamily="65" charset="-120"/>
              </a:rPr>
              <a:t>據</a:t>
            </a:r>
            <a:r>
              <a:rPr lang="en-US" altLang="zh-TW" sz="5600" dirty="0">
                <a:latin typeface="標楷體" pitchFamily="65" charset="-120"/>
                <a:ea typeface="標楷體" pitchFamily="65" charset="-120"/>
                <a:hlinkClick r:id="rId2"/>
              </a:rPr>
              <a:t>WSJ</a:t>
            </a:r>
            <a:r>
              <a:rPr lang="zh-TW" altLang="en-US" sz="5600" dirty="0">
                <a:latin typeface="標楷體" pitchFamily="65" charset="-120"/>
                <a:ea typeface="標楷體" pitchFamily="65" charset="-120"/>
              </a:rPr>
              <a:t>報導，以阿里巴巴</a:t>
            </a:r>
            <a:r>
              <a:rPr lang="en-US" altLang="zh-TW" sz="5600" dirty="0">
                <a:latin typeface="標楷體" pitchFamily="65" charset="-120"/>
                <a:ea typeface="標楷體" pitchFamily="65" charset="-120"/>
              </a:rPr>
              <a:t>68</a:t>
            </a:r>
            <a:r>
              <a:rPr lang="zh-TW" altLang="en-US" sz="5600" dirty="0">
                <a:latin typeface="標楷體" pitchFamily="65" charset="-120"/>
                <a:ea typeface="標楷體" pitchFamily="65" charset="-120"/>
              </a:rPr>
              <a:t>美元的發行價計算，雅虎的核心業務價值還有</a:t>
            </a:r>
            <a:r>
              <a:rPr lang="en-US" altLang="zh-TW" sz="5600" dirty="0">
                <a:latin typeface="標楷體" pitchFamily="65" charset="-120"/>
                <a:ea typeface="標楷體" pitchFamily="65" charset="-120"/>
              </a:rPr>
              <a:t>130</a:t>
            </a:r>
            <a:r>
              <a:rPr lang="zh-TW" altLang="en-US" sz="5600" dirty="0">
                <a:latin typeface="標楷體" pitchFamily="65" charset="-120"/>
                <a:ea typeface="標楷體" pitchFamily="65" charset="-120"/>
              </a:rPr>
              <a:t>億美元以上，但是隨著阿里巴巴股價暴漲，雅虎股價下跌。後者的的核心業務價值已降至</a:t>
            </a:r>
            <a:r>
              <a:rPr lang="en-US" altLang="zh-TW" sz="5600" dirty="0">
                <a:latin typeface="標楷體" pitchFamily="65" charset="-120"/>
                <a:ea typeface="標楷體" pitchFamily="65" charset="-120"/>
              </a:rPr>
              <a:t>68</a:t>
            </a:r>
            <a:r>
              <a:rPr lang="zh-TW" altLang="en-US" sz="5600" dirty="0">
                <a:latin typeface="標楷體" pitchFamily="65" charset="-120"/>
                <a:ea typeface="標楷體" pitchFamily="65" charset="-120"/>
              </a:rPr>
              <a:t>億美元，再度減損了一半有餘。讓我們來看看雅虎的價值構成：</a:t>
            </a:r>
          </a:p>
          <a:p>
            <a:r>
              <a:rPr lang="zh-TW" altLang="en-US" sz="5600" dirty="0">
                <a:latin typeface="標楷體" pitchFamily="65" charset="-120"/>
                <a:ea typeface="標楷體" pitchFamily="65" charset="-120"/>
              </a:rPr>
              <a:t>第一部分，雅虎拋售阿里股份獲得的</a:t>
            </a:r>
            <a:r>
              <a:rPr lang="en-US" altLang="zh-TW" sz="5600" dirty="0">
                <a:latin typeface="標楷體" pitchFamily="65" charset="-120"/>
                <a:ea typeface="標楷體" pitchFamily="65" charset="-120"/>
              </a:rPr>
              <a:t>51</a:t>
            </a:r>
            <a:r>
              <a:rPr lang="zh-TW" altLang="en-US" sz="5600" dirty="0">
                <a:latin typeface="標楷體" pitchFamily="65" charset="-120"/>
                <a:ea typeface="標楷體" pitchFamily="65" charset="-120"/>
              </a:rPr>
              <a:t>億美元現金（稅後）；</a:t>
            </a:r>
            <a:br>
              <a:rPr lang="zh-TW" altLang="en-US" sz="5600" dirty="0">
                <a:latin typeface="標楷體" pitchFamily="65" charset="-120"/>
                <a:ea typeface="標楷體" pitchFamily="65" charset="-120"/>
              </a:rPr>
            </a:br>
            <a:r>
              <a:rPr lang="zh-TW" altLang="en-US" sz="5600" dirty="0">
                <a:latin typeface="標楷體" pitchFamily="65" charset="-120"/>
                <a:ea typeface="標楷體" pitchFamily="65" charset="-120"/>
              </a:rPr>
              <a:t>第二部分，雅虎目前持有的阿里股權約價值</a:t>
            </a:r>
            <a:r>
              <a:rPr lang="en-US" altLang="zh-TW" sz="5600" dirty="0">
                <a:latin typeface="標楷體" pitchFamily="65" charset="-120"/>
                <a:ea typeface="標楷體" pitchFamily="65" charset="-120"/>
              </a:rPr>
              <a:t>234</a:t>
            </a:r>
            <a:r>
              <a:rPr lang="zh-TW" altLang="en-US" sz="5600" dirty="0">
                <a:latin typeface="標楷體" pitchFamily="65" charset="-120"/>
                <a:ea typeface="標楷體" pitchFamily="65" charset="-120"/>
              </a:rPr>
              <a:t>億美元（稅後）；</a:t>
            </a:r>
            <a:br>
              <a:rPr lang="zh-TW" altLang="en-US" sz="5600" dirty="0">
                <a:latin typeface="標楷體" pitchFamily="65" charset="-120"/>
                <a:ea typeface="標楷體" pitchFamily="65" charset="-120"/>
              </a:rPr>
            </a:br>
            <a:r>
              <a:rPr lang="zh-TW" altLang="en-US" sz="5600" dirty="0">
                <a:latin typeface="標楷體" pitchFamily="65" charset="-120"/>
                <a:ea typeface="標楷體" pitchFamily="65" charset="-120"/>
              </a:rPr>
              <a:t>第三部分，雅虎在其日本公司中持有約</a:t>
            </a:r>
            <a:r>
              <a:rPr lang="en-US" altLang="zh-TW" sz="5600" dirty="0">
                <a:latin typeface="標楷體" pitchFamily="65" charset="-120"/>
                <a:ea typeface="標楷體" pitchFamily="65" charset="-120"/>
              </a:rPr>
              <a:t>50</a:t>
            </a:r>
            <a:r>
              <a:rPr lang="zh-TW" altLang="en-US" sz="5600" dirty="0">
                <a:latin typeface="標楷體" pitchFamily="65" charset="-120"/>
                <a:ea typeface="標楷體" pitchFamily="65" charset="-120"/>
              </a:rPr>
              <a:t>億美元的股票；</a:t>
            </a:r>
            <a:br>
              <a:rPr lang="zh-TW" altLang="en-US" sz="5600" dirty="0">
                <a:latin typeface="標楷體" pitchFamily="65" charset="-120"/>
                <a:ea typeface="標楷體" pitchFamily="65" charset="-120"/>
              </a:rPr>
            </a:br>
            <a:r>
              <a:rPr lang="zh-TW" altLang="en-US" sz="5600" dirty="0">
                <a:latin typeface="標楷體" pitchFamily="65" charset="-120"/>
                <a:ea typeface="標楷體" pitchFamily="65" charset="-120"/>
              </a:rPr>
              <a:t>第四部分，雅虎目前持有</a:t>
            </a:r>
            <a:r>
              <a:rPr lang="en-US" altLang="zh-TW" sz="5600" dirty="0">
                <a:latin typeface="標楷體" pitchFamily="65" charset="-120"/>
                <a:ea typeface="標楷體" pitchFamily="65" charset="-120"/>
              </a:rPr>
              <a:t>15.5</a:t>
            </a:r>
            <a:r>
              <a:rPr lang="zh-TW" altLang="en-US" sz="5600" dirty="0">
                <a:latin typeface="標楷體" pitchFamily="65" charset="-120"/>
                <a:ea typeface="標楷體" pitchFamily="65" charset="-120"/>
              </a:rPr>
              <a:t>億美元現金（不算剛剛兌現的阿里股票）；</a:t>
            </a:r>
            <a:br>
              <a:rPr lang="zh-TW" altLang="en-US" sz="5600" dirty="0">
                <a:latin typeface="標楷體" pitchFamily="65" charset="-120"/>
                <a:ea typeface="標楷體" pitchFamily="65" charset="-120"/>
              </a:rPr>
            </a:br>
            <a:r>
              <a:rPr lang="zh-TW" altLang="en-US" sz="5600" dirty="0">
                <a:latin typeface="標楷體" pitchFamily="65" charset="-120"/>
                <a:ea typeface="標楷體" pitchFamily="65" charset="-120"/>
              </a:rPr>
              <a:t>第五部分，雅虎的核心業務價值。</a:t>
            </a:r>
          </a:p>
          <a:p>
            <a:r>
              <a:rPr lang="zh-TW" altLang="en-US" sz="5600" dirty="0">
                <a:latin typeface="標楷體" pitchFamily="65" charset="-120"/>
                <a:ea typeface="標楷體" pitchFamily="65" charset="-120"/>
              </a:rPr>
              <a:t>然後來做個減法：目前雅虎的市值為</a:t>
            </a:r>
            <a:r>
              <a:rPr lang="en-US" altLang="zh-TW" sz="5600" dirty="0">
                <a:latin typeface="標楷體" pitchFamily="65" charset="-120"/>
                <a:ea typeface="標楷體" pitchFamily="65" charset="-120"/>
              </a:rPr>
              <a:t>418</a:t>
            </a:r>
            <a:r>
              <a:rPr lang="zh-TW" altLang="en-US" sz="5600" dirty="0">
                <a:latin typeface="標楷體" pitchFamily="65" charset="-120"/>
                <a:ea typeface="標楷體" pitchFamily="65" charset="-120"/>
              </a:rPr>
              <a:t>億美元（</a:t>
            </a:r>
            <a:r>
              <a:rPr lang="en-US" altLang="zh-TW" sz="5600" dirty="0">
                <a:latin typeface="標楷體" pitchFamily="65" charset="-120"/>
                <a:ea typeface="標楷體" pitchFamily="65" charset="-120"/>
              </a:rPr>
              <a:t>9</a:t>
            </a:r>
            <a:r>
              <a:rPr lang="zh-TW" altLang="en-US" sz="5600" dirty="0">
                <a:latin typeface="標楷體" pitchFamily="65" charset="-120"/>
                <a:ea typeface="標楷體" pitchFamily="65" charset="-120"/>
              </a:rPr>
              <a:t>月</a:t>
            </a:r>
            <a:r>
              <a:rPr lang="en-US" altLang="zh-TW" sz="5600" dirty="0">
                <a:latin typeface="標楷體" pitchFamily="65" charset="-120"/>
                <a:ea typeface="標楷體" pitchFamily="65" charset="-120"/>
              </a:rPr>
              <a:t>20</a:t>
            </a:r>
            <a:r>
              <a:rPr lang="zh-TW" altLang="en-US" sz="5600" dirty="0">
                <a:latin typeface="標楷體" pitchFamily="65" charset="-120"/>
                <a:ea typeface="標楷體" pitchFamily="65" charset="-120"/>
              </a:rPr>
              <a:t>日收盤時），減去前面四個部分的價值，剩下約</a:t>
            </a:r>
            <a:r>
              <a:rPr lang="en-US" altLang="zh-TW" sz="5600" dirty="0">
                <a:latin typeface="標楷體" pitchFamily="65" charset="-120"/>
                <a:ea typeface="標楷體" pitchFamily="65" charset="-120"/>
              </a:rPr>
              <a:t>68</a:t>
            </a:r>
            <a:r>
              <a:rPr lang="zh-TW" altLang="en-US" sz="5600" dirty="0">
                <a:latin typeface="標楷體" pitchFamily="65" charset="-120"/>
                <a:ea typeface="標楷體" pitchFamily="65" charset="-120"/>
              </a:rPr>
              <a:t>億美元就是雅虎核心業務的價值了。這個數字，已經低於雅虎在中國的學徒們了。目前新浪</a:t>
            </a:r>
            <a:r>
              <a:rPr lang="en-US" altLang="zh-TW" sz="5600" dirty="0">
                <a:latin typeface="標楷體" pitchFamily="65" charset="-120"/>
                <a:ea typeface="標楷體" pitchFamily="65" charset="-120"/>
              </a:rPr>
              <a:t>+ </a:t>
            </a:r>
            <a:r>
              <a:rPr lang="zh-TW" altLang="en-US" sz="5600" dirty="0">
                <a:latin typeface="標楷體" pitchFamily="65" charset="-120"/>
                <a:ea typeface="標楷體" pitchFamily="65" charset="-120"/>
              </a:rPr>
              <a:t>微博的市值超過</a:t>
            </a:r>
            <a:r>
              <a:rPr lang="en-US" altLang="zh-TW" sz="5600" dirty="0">
                <a:latin typeface="標楷體" pitchFamily="65" charset="-120"/>
                <a:ea typeface="標楷體" pitchFamily="65" charset="-120"/>
              </a:rPr>
              <a:t>70</a:t>
            </a:r>
            <a:r>
              <a:rPr lang="zh-TW" altLang="en-US" sz="5600" dirty="0">
                <a:latin typeface="標楷體" pitchFamily="65" charset="-120"/>
                <a:ea typeface="標楷體" pitchFamily="65" charset="-120"/>
              </a:rPr>
              <a:t>億美元，網易的市值為</a:t>
            </a:r>
            <a:r>
              <a:rPr lang="en-US" altLang="zh-TW" sz="5600" dirty="0">
                <a:latin typeface="標楷體" pitchFamily="65" charset="-120"/>
                <a:ea typeface="標楷體" pitchFamily="65" charset="-120"/>
              </a:rPr>
              <a:t>115</a:t>
            </a:r>
            <a:r>
              <a:rPr lang="zh-TW" altLang="en-US" sz="5600" dirty="0">
                <a:latin typeface="標楷體" pitchFamily="65" charset="-120"/>
                <a:ea typeface="標楷體" pitchFamily="65" charset="-120"/>
              </a:rPr>
              <a:t>億美元左右。</a:t>
            </a:r>
          </a:p>
          <a:p>
            <a:r>
              <a:rPr lang="zh-TW" altLang="en-US" sz="5600" dirty="0">
                <a:latin typeface="標楷體" pitchFamily="65" charset="-120"/>
                <a:ea typeface="標楷體" pitchFamily="65" charset="-120"/>
              </a:rPr>
              <a:t>看樣子，這夠雅虎執行長梅爾（</a:t>
            </a:r>
            <a:r>
              <a:rPr lang="en-US" altLang="zh-TW" sz="5600" dirty="0">
                <a:latin typeface="標楷體" pitchFamily="65" charset="-120"/>
                <a:ea typeface="標楷體" pitchFamily="65" charset="-120"/>
              </a:rPr>
              <a:t>Marissa</a:t>
            </a:r>
            <a:r>
              <a:rPr lang="zh-TW" altLang="en-US" sz="5600" dirty="0">
                <a:latin typeface="標楷體" pitchFamily="65" charset="-120"/>
                <a:ea typeface="標楷體" pitchFamily="65" charset="-120"/>
              </a:rPr>
              <a:t>　</a:t>
            </a:r>
            <a:r>
              <a:rPr lang="en-US" altLang="zh-TW" sz="5600" dirty="0">
                <a:latin typeface="標楷體" pitchFamily="65" charset="-120"/>
                <a:ea typeface="標楷體" pitchFamily="65" charset="-120"/>
              </a:rPr>
              <a:t>Mayer</a:t>
            </a:r>
            <a:r>
              <a:rPr lang="zh-TW" altLang="en-US" sz="5600" dirty="0">
                <a:latin typeface="標楷體" pitchFamily="65" charset="-120"/>
                <a:ea typeface="標楷體" pitchFamily="65" charset="-120"/>
              </a:rPr>
              <a:t>）頭疼一陣子的了。雖然梅爾酷愛購物，但她買回來的產品似乎沒有給雅虎帶來什麼實質性的收入和利潤。而其傳統的展示廣告收入也在繼續下滑中。已經有人開始預測，雅虎會不會是巨頭們的下一個收購目標？</a:t>
            </a:r>
          </a:p>
          <a:p>
            <a:r>
              <a:rPr lang="zh-TW" altLang="en-US" sz="5600" dirty="0">
                <a:latin typeface="標楷體" pitchFamily="65" charset="-120"/>
                <a:ea typeface="標楷體" pitchFamily="65" charset="-120"/>
              </a:rPr>
              <a:t>曾經，雅虎開創了網路廣告這一業務模式，讓免費的網路走進了千家萬戶，而且至今，雅虎和</a:t>
            </a:r>
            <a:r>
              <a:rPr lang="en-US" altLang="zh-TW" sz="5600" dirty="0">
                <a:latin typeface="標楷體" pitchFamily="65" charset="-120"/>
                <a:ea typeface="標楷體" pitchFamily="65" charset="-120"/>
              </a:rPr>
              <a:t>Google</a:t>
            </a:r>
            <a:r>
              <a:rPr lang="zh-TW" altLang="en-US" sz="5600" dirty="0">
                <a:latin typeface="標楷體" pitchFamily="65" charset="-120"/>
                <a:ea typeface="標楷體" pitchFamily="65" charset="-120"/>
              </a:rPr>
              <a:t>還交替把持著全球訪問量最高網站的頭把交椅。如今這樣被資本市場看空，實在是讓人不勝唏噓。</a:t>
            </a:r>
          </a:p>
          <a:p>
            <a:endParaRPr lang="zh-TW" altLang="en-US" dirty="0"/>
          </a:p>
        </p:txBody>
      </p:sp>
      <p:sp>
        <p:nvSpPr>
          <p:cNvPr id="4" name="文字方塊 3"/>
          <p:cNvSpPr txBox="1"/>
          <p:nvPr/>
        </p:nvSpPr>
        <p:spPr>
          <a:xfrm>
            <a:off x="3359696" y="116633"/>
            <a:ext cx="5400600" cy="461665"/>
          </a:xfrm>
          <a:prstGeom prst="rect">
            <a:avLst/>
          </a:prstGeom>
          <a:noFill/>
        </p:spPr>
        <p:txBody>
          <a:bodyPr wrap="square" rtlCol="0">
            <a:spAutoFit/>
          </a:bodyPr>
          <a:lstStyle/>
          <a:p>
            <a:r>
              <a:rPr lang="en-US" altLang="zh-TW" sz="2400" dirty="0">
                <a:solidFill>
                  <a:srgbClr val="FF0000"/>
                </a:solidFill>
              </a:rPr>
              <a:t>8.</a:t>
            </a:r>
            <a:r>
              <a:rPr lang="zh-TW" altLang="en-US" sz="2400" dirty="0">
                <a:solidFill>
                  <a:srgbClr val="FF0000"/>
                </a:solidFill>
              </a:rPr>
              <a:t>  </a:t>
            </a:r>
            <a:r>
              <a:rPr lang="en-US" altLang="zh-TW" sz="2400" dirty="0">
                <a:solidFill>
                  <a:srgbClr val="FF0000"/>
                </a:solidFill>
              </a:rPr>
              <a:t>11/9</a:t>
            </a:r>
            <a:r>
              <a:rPr lang="zh-TW" altLang="en-US" sz="2400" dirty="0">
                <a:solidFill>
                  <a:srgbClr val="FF0000"/>
                </a:solidFill>
              </a:rPr>
              <a:t> 行銷管理</a:t>
            </a:r>
            <a:r>
              <a:rPr lang="zh-TW" altLang="en-US" sz="2400" dirty="0">
                <a:solidFill>
                  <a:srgbClr val="FF0000"/>
                </a:solidFill>
                <a:latin typeface="標楷體" pitchFamily="65" charset="-120"/>
                <a:ea typeface="標楷體" pitchFamily="65" charset="-120"/>
              </a:rPr>
              <a:t>個案應用</a:t>
            </a:r>
            <a:endParaRPr lang="zh-TW" altLang="en-US" sz="2400" dirty="0"/>
          </a:p>
        </p:txBody>
      </p:sp>
    </p:spTree>
    <p:extLst>
      <p:ext uri="{BB962C8B-B14F-4D97-AF65-F5344CB8AC3E}">
        <p14:creationId xmlns:p14="http://schemas.microsoft.com/office/powerpoint/2010/main" val="288350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阿里巴巴</a:t>
            </a:r>
            <a:endParaRPr lang="zh-TW" altLang="en-US" dirty="0">
              <a:latin typeface="標楷體" pitchFamily="65" charset="-120"/>
              <a:ea typeface="標楷體" pitchFamily="65" charset="-120"/>
            </a:endParaRPr>
          </a:p>
        </p:txBody>
      </p:sp>
      <p:pic>
        <p:nvPicPr>
          <p:cNvPr id="1026" name="Picture 2"/>
          <p:cNvPicPr>
            <a:picLocks noChangeAspect="1" noChangeArrowheads="1"/>
          </p:cNvPicPr>
          <p:nvPr/>
        </p:nvPicPr>
        <p:blipFill>
          <a:blip r:embed="rId2" cstate="print"/>
          <a:srcRect l="66833" t="15144" r="3932" b="12820"/>
          <a:stretch>
            <a:fillRect/>
          </a:stretch>
        </p:blipFill>
        <p:spPr bwMode="auto">
          <a:xfrm>
            <a:off x="2135561" y="1268761"/>
            <a:ext cx="2895419" cy="5439877"/>
          </a:xfrm>
          <a:prstGeom prst="rect">
            <a:avLst/>
          </a:prstGeom>
          <a:noFill/>
          <a:ln w="9525">
            <a:noFill/>
            <a:miter lim="800000"/>
            <a:headEnd/>
            <a:tailEnd/>
          </a:ln>
        </p:spPr>
      </p:pic>
      <p:sp>
        <p:nvSpPr>
          <p:cNvPr id="6" name="文字方塊 5"/>
          <p:cNvSpPr txBox="1"/>
          <p:nvPr/>
        </p:nvSpPr>
        <p:spPr>
          <a:xfrm>
            <a:off x="5663952" y="1484784"/>
            <a:ext cx="3456384" cy="1754326"/>
          </a:xfrm>
          <a:prstGeom prst="rect">
            <a:avLst/>
          </a:prstGeom>
          <a:noFill/>
        </p:spPr>
        <p:txBody>
          <a:bodyPr wrap="square" rtlCol="0">
            <a:spAutoFit/>
          </a:bodyPr>
          <a:lstStyle/>
          <a:p>
            <a:pPr>
              <a:buFont typeface="Wingdings" pitchFamily="2" charset="2"/>
              <a:buChar char="l"/>
            </a:pPr>
            <a:r>
              <a:rPr lang="zh-TW" altLang="en-US" dirty="0">
                <a:latin typeface="標楷體" pitchFamily="65" charset="-120"/>
                <a:ea typeface="標楷體" pitchFamily="65" charset="-120"/>
              </a:rPr>
              <a:t> 阿里巴巴</a:t>
            </a:r>
            <a:r>
              <a:rPr lang="en-US" altLang="zh-TW" dirty="0">
                <a:latin typeface="標楷體" pitchFamily="65" charset="-120"/>
                <a:ea typeface="標楷體" pitchFamily="65" charset="-120"/>
              </a:rPr>
              <a:t>88</a:t>
            </a:r>
            <a:r>
              <a:rPr lang="zh-TW" altLang="en-US" dirty="0">
                <a:latin typeface="標楷體" pitchFamily="65" charset="-120"/>
                <a:ea typeface="標楷體" pitchFamily="65" charset="-120"/>
              </a:rPr>
              <a:t>年設立。 </a:t>
            </a:r>
            <a:endParaRPr lang="en-US" altLang="zh-TW" dirty="0">
              <a:latin typeface="標楷體" pitchFamily="65" charset="-120"/>
              <a:ea typeface="標楷體" pitchFamily="65" charset="-120"/>
            </a:endParaRPr>
          </a:p>
          <a:p>
            <a:pPr>
              <a:buFont typeface="Wingdings" pitchFamily="2" charset="2"/>
              <a:buChar char="l"/>
            </a:pPr>
            <a:r>
              <a:rPr lang="zh-TW" altLang="en-US" dirty="0">
                <a:latin typeface="標楷體" pitchFamily="65" charset="-120"/>
                <a:ea typeface="標楷體" pitchFamily="65" charset="-120"/>
              </a:rPr>
              <a:t>商業自動化。</a:t>
            </a:r>
            <a:endParaRPr lang="en-US" altLang="zh-TW" dirty="0">
              <a:latin typeface="標楷體" pitchFamily="65" charset="-120"/>
              <a:ea typeface="標楷體" pitchFamily="65" charset="-120"/>
            </a:endParaRPr>
          </a:p>
          <a:p>
            <a:pPr>
              <a:buFont typeface="Wingdings" pitchFamily="2" charset="2"/>
              <a:buChar char="l"/>
            </a:pPr>
            <a:r>
              <a:rPr lang="en-US" altLang="zh-TW" dirty="0">
                <a:latin typeface="標楷體" pitchFamily="65" charset="-120"/>
                <a:ea typeface="標楷體" pitchFamily="65" charset="-120"/>
              </a:rPr>
              <a:t>86~87</a:t>
            </a:r>
            <a:r>
              <a:rPr lang="zh-TW" altLang="en-US" dirty="0">
                <a:latin typeface="標楷體" pitchFamily="65" charset="-120"/>
                <a:ea typeface="標楷體" pitchFamily="65" charset="-120"/>
              </a:rPr>
              <a:t>年北京網頁設立。</a:t>
            </a:r>
            <a:endParaRPr lang="en-US" altLang="zh-TW" dirty="0">
              <a:latin typeface="標楷體" pitchFamily="65" charset="-120"/>
              <a:ea typeface="標楷體" pitchFamily="65" charset="-120"/>
            </a:endParaRPr>
          </a:p>
          <a:p>
            <a:pPr>
              <a:buFont typeface="Wingdings" pitchFamily="2" charset="2"/>
              <a:buChar char="l"/>
            </a:pPr>
            <a:r>
              <a:rPr lang="en-US" altLang="zh-TW" dirty="0">
                <a:latin typeface="標楷體" pitchFamily="65" charset="-120"/>
                <a:ea typeface="標楷體" pitchFamily="65" charset="-120"/>
              </a:rPr>
              <a:t>2000</a:t>
            </a:r>
            <a:r>
              <a:rPr lang="zh-TW" altLang="en-US" dirty="0">
                <a:latin typeface="標楷體" pitchFamily="65" charset="-120"/>
                <a:ea typeface="標楷體" pitchFamily="65" charset="-120"/>
              </a:rPr>
              <a:t>年美國網路泡沫化。</a:t>
            </a:r>
            <a:endParaRPr lang="en-US" altLang="zh-TW" dirty="0">
              <a:latin typeface="標楷體" pitchFamily="65" charset="-120"/>
              <a:ea typeface="標楷體" pitchFamily="65" charset="-120"/>
            </a:endParaRPr>
          </a:p>
          <a:p>
            <a:pPr>
              <a:buFont typeface="Wingdings" pitchFamily="2" charset="2"/>
              <a:buChar char="l"/>
            </a:pPr>
            <a:r>
              <a:rPr lang="zh-TW" altLang="en-US" dirty="0">
                <a:latin typeface="標楷體" pitchFamily="65" charset="-120"/>
                <a:ea typeface="標楷體" pitchFamily="65" charset="-120"/>
              </a:rPr>
              <a:t>中國大陸</a:t>
            </a:r>
            <a:r>
              <a:rPr lang="en-US" altLang="zh-TW" dirty="0" err="1">
                <a:latin typeface="標楷體" pitchFamily="65" charset="-120"/>
                <a:ea typeface="標楷體" pitchFamily="65" charset="-120"/>
              </a:rPr>
              <a:t>Favebook</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人人網。</a:t>
            </a:r>
            <a:endParaRPr lang="en-US" altLang="zh-TW" dirty="0">
              <a:latin typeface="標楷體" pitchFamily="65" charset="-120"/>
              <a:ea typeface="標楷體" pitchFamily="65" charset="-120"/>
            </a:endParaRPr>
          </a:p>
          <a:p>
            <a:pPr>
              <a:buFont typeface="Wingdings" pitchFamily="2" charset="2"/>
              <a:buChar char="l"/>
            </a:pPr>
            <a:r>
              <a:rPr lang="en-US" altLang="zh-TW" dirty="0">
                <a:latin typeface="標楷體" pitchFamily="65" charset="-120"/>
                <a:ea typeface="標楷體" pitchFamily="65" charset="-120"/>
              </a:rPr>
              <a:t>93</a:t>
            </a:r>
            <a:r>
              <a:rPr lang="zh-TW" altLang="en-US" dirty="0">
                <a:latin typeface="標楷體" pitchFamily="65" charset="-120"/>
                <a:ea typeface="標楷體" pitchFamily="65" charset="-120"/>
              </a:rPr>
              <a:t>年</a:t>
            </a:r>
            <a:r>
              <a:rPr lang="en-US" altLang="zh-TW" dirty="0" err="1">
                <a:latin typeface="標楷體" pitchFamily="65" charset="-120"/>
                <a:ea typeface="標楷體" pitchFamily="65" charset="-120"/>
              </a:rPr>
              <a:t>Sars</a:t>
            </a:r>
            <a:r>
              <a:rPr lang="zh-TW" altLang="en-US" dirty="0">
                <a:latin typeface="標楷體" pitchFamily="65" charset="-120"/>
                <a:ea typeface="標楷體" pitchFamily="65" charset="-120"/>
              </a:rPr>
              <a:t> 掏寶網踢出</a:t>
            </a:r>
            <a:r>
              <a:rPr lang="en-US" altLang="zh-TW" dirty="0">
                <a:latin typeface="標楷體" pitchFamily="65" charset="-120"/>
                <a:ea typeface="標楷體" pitchFamily="65" charset="-120"/>
              </a:rPr>
              <a:t>e-bay</a:t>
            </a:r>
            <a:r>
              <a:rPr lang="zh-TW" altLang="en-US" dirty="0">
                <a:latin typeface="標楷體" pitchFamily="65" charset="-120"/>
                <a:ea typeface="標楷體" pitchFamily="65" charset="-120"/>
              </a:rPr>
              <a:t>。</a:t>
            </a:r>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val="4118100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981200" y="764705"/>
            <a:ext cx="8229600" cy="5361459"/>
          </a:xfrm>
        </p:spPr>
        <p:txBody>
          <a:bodyPr>
            <a:normAutofit/>
          </a:bodyPr>
          <a:lstStyle/>
          <a:p>
            <a:r>
              <a:rPr lang="zh-TW" altLang="en-US" sz="1800" dirty="0" smtClean="0">
                <a:latin typeface="標楷體" pitchFamily="65" charset="-120"/>
                <a:ea typeface="標楷體" pitchFamily="65" charset="-120"/>
              </a:rPr>
              <a:t>全球</a:t>
            </a:r>
            <a:r>
              <a:rPr lang="zh-TW" altLang="en-US" sz="1800" dirty="0">
                <a:latin typeface="標楷體" pitchFamily="65" charset="-120"/>
                <a:ea typeface="標楷體" pitchFamily="65" charset="-120"/>
              </a:rPr>
              <a:t>數據</a:t>
            </a:r>
            <a:r>
              <a:rPr lang="en-US" altLang="zh-TW" sz="1800" dirty="0">
                <a:latin typeface="標楷體" pitchFamily="65" charset="-120"/>
                <a:ea typeface="標楷體" pitchFamily="65" charset="-120"/>
              </a:rPr>
              <a:t>:</a:t>
            </a:r>
          </a:p>
        </p:txBody>
      </p:sp>
      <p:sp>
        <p:nvSpPr>
          <p:cNvPr id="4" name="文字方塊 3"/>
          <p:cNvSpPr txBox="1"/>
          <p:nvPr/>
        </p:nvSpPr>
        <p:spPr>
          <a:xfrm>
            <a:off x="3359696" y="303040"/>
            <a:ext cx="5400600" cy="830997"/>
          </a:xfrm>
          <a:prstGeom prst="rect">
            <a:avLst/>
          </a:prstGeom>
          <a:noFill/>
        </p:spPr>
        <p:txBody>
          <a:bodyPr wrap="square" rtlCol="0">
            <a:spAutoFit/>
          </a:bodyPr>
          <a:lstStyle/>
          <a:p>
            <a:pPr algn="ctr"/>
            <a:r>
              <a:rPr lang="en-US" altLang="zh-TW" sz="2400" b="1" dirty="0" smtClean="0">
                <a:latin typeface="標楷體" pitchFamily="65" charset="-120"/>
                <a:ea typeface="標楷體" pitchFamily="65" charset="-120"/>
              </a:rPr>
              <a:t>9.11/16</a:t>
            </a:r>
            <a:r>
              <a:rPr lang="zh-TW" altLang="en-US" sz="2400" b="1" dirty="0" smtClean="0">
                <a:latin typeface="標楷體" pitchFamily="65" charset="-120"/>
                <a:ea typeface="標楷體" pitchFamily="65" charset="-120"/>
              </a:rPr>
              <a:t> 期中考</a:t>
            </a:r>
            <a:endParaRPr lang="en-US" altLang="zh-TW" sz="2400" b="1" dirty="0" smtClean="0">
              <a:latin typeface="標楷體" pitchFamily="65" charset="-120"/>
              <a:ea typeface="標楷體" pitchFamily="65" charset="-120"/>
            </a:endParaRPr>
          </a:p>
          <a:p>
            <a:pPr algn="ctr"/>
            <a:r>
              <a:rPr lang="en-US" altLang="zh-TW" sz="2400" b="1" dirty="0" smtClean="0">
                <a:latin typeface="標楷體" pitchFamily="65" charset="-120"/>
                <a:ea typeface="標楷體" pitchFamily="65" charset="-120"/>
              </a:rPr>
              <a:t>10.11/23</a:t>
            </a:r>
            <a:r>
              <a:rPr lang="zh-TW" altLang="en-US" sz="2400" b="1" dirty="0" smtClean="0">
                <a:latin typeface="標楷體" pitchFamily="65" charset="-120"/>
                <a:ea typeface="標楷體" pitchFamily="65" charset="-120"/>
              </a:rPr>
              <a:t> </a:t>
            </a:r>
            <a:r>
              <a:rPr lang="zh-TW" altLang="en-US" sz="2400" dirty="0" smtClean="0">
                <a:solidFill>
                  <a:srgbClr val="FF0000"/>
                </a:solidFill>
              </a:rPr>
              <a:t>行銷</a:t>
            </a:r>
            <a:r>
              <a:rPr lang="zh-TW" altLang="en-US" sz="2400" dirty="0">
                <a:solidFill>
                  <a:srgbClr val="FF0000"/>
                </a:solidFill>
              </a:rPr>
              <a:t>管理</a:t>
            </a:r>
            <a:r>
              <a:rPr lang="zh-TW" altLang="en-US" sz="2400" dirty="0">
                <a:solidFill>
                  <a:srgbClr val="FF0000"/>
                </a:solidFill>
                <a:latin typeface="標楷體" pitchFamily="65" charset="-120"/>
                <a:ea typeface="標楷體" pitchFamily="65" charset="-120"/>
              </a:rPr>
              <a:t>個案應用</a:t>
            </a:r>
            <a:endParaRPr lang="zh-TW" altLang="en-US" sz="2400" b="1" dirty="0">
              <a:latin typeface="標楷體" pitchFamily="65" charset="-120"/>
              <a:ea typeface="標楷體" pitchFamily="65" charset="-120"/>
            </a:endParaRPr>
          </a:p>
        </p:txBody>
      </p:sp>
      <p:sp>
        <p:nvSpPr>
          <p:cNvPr id="5" name="矩形 4"/>
          <p:cNvSpPr/>
          <p:nvPr/>
        </p:nvSpPr>
        <p:spPr>
          <a:xfrm>
            <a:off x="3215680" y="1556792"/>
            <a:ext cx="2232248" cy="50405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dirty="0">
                <a:latin typeface="標楷體" pitchFamily="65" charset="-120"/>
                <a:ea typeface="標楷體" pitchFamily="65" charset="-120"/>
              </a:rPr>
              <a:t>手機人口</a:t>
            </a:r>
            <a:r>
              <a:rPr lang="en-US" altLang="zh-TW" dirty="0">
                <a:latin typeface="標楷體" pitchFamily="65" charset="-120"/>
                <a:ea typeface="標楷體" pitchFamily="65" charset="-120"/>
              </a:rPr>
              <a:t>:70</a:t>
            </a:r>
            <a:r>
              <a:rPr lang="zh-TW" altLang="en-US" dirty="0">
                <a:latin typeface="標楷體" pitchFamily="65" charset="-120"/>
                <a:ea typeface="標楷體" pitchFamily="65" charset="-120"/>
              </a:rPr>
              <a:t>億</a:t>
            </a:r>
            <a:endParaRPr lang="zh-TW" altLang="en-US" dirty="0">
              <a:latin typeface="標楷體" pitchFamily="65" charset="-120"/>
              <a:ea typeface="標楷體" pitchFamily="65" charset="-120"/>
            </a:endParaRPr>
          </a:p>
        </p:txBody>
      </p:sp>
      <p:cxnSp>
        <p:nvCxnSpPr>
          <p:cNvPr id="7" name="直線單箭頭接點 6"/>
          <p:cNvCxnSpPr>
            <a:stCxn id="5" idx="2"/>
          </p:cNvCxnSpPr>
          <p:nvPr/>
        </p:nvCxnSpPr>
        <p:spPr>
          <a:xfrm>
            <a:off x="4331804" y="2060848"/>
            <a:ext cx="4970" cy="364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3215680" y="2492896"/>
            <a:ext cx="2232248" cy="50405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dirty="0">
                <a:latin typeface="標楷體" pitchFamily="65" charset="-120"/>
                <a:ea typeface="標楷體" pitchFamily="65" charset="-120"/>
              </a:rPr>
              <a:t>網路</a:t>
            </a:r>
            <a:r>
              <a:rPr lang="zh-TW" altLang="en-US" dirty="0">
                <a:latin typeface="標楷體" pitchFamily="65" charset="-120"/>
                <a:ea typeface="標楷體" pitchFamily="65" charset="-120"/>
              </a:rPr>
              <a:t>人口</a:t>
            </a:r>
            <a:r>
              <a:rPr lang="en-US" altLang="zh-TW" dirty="0">
                <a:latin typeface="標楷體" pitchFamily="65" charset="-120"/>
                <a:ea typeface="標楷體" pitchFamily="65" charset="-120"/>
              </a:rPr>
              <a:t>:30</a:t>
            </a:r>
            <a:r>
              <a:rPr lang="zh-TW" altLang="en-US" dirty="0">
                <a:latin typeface="標楷體" pitchFamily="65" charset="-120"/>
                <a:ea typeface="標楷體" pitchFamily="65" charset="-120"/>
              </a:rPr>
              <a:t>億</a:t>
            </a:r>
            <a:endParaRPr lang="zh-TW" altLang="en-US" dirty="0">
              <a:latin typeface="標楷體" pitchFamily="65" charset="-120"/>
              <a:ea typeface="標楷體" pitchFamily="65" charset="-120"/>
            </a:endParaRPr>
          </a:p>
        </p:txBody>
      </p:sp>
      <p:sp>
        <p:nvSpPr>
          <p:cNvPr id="9" name="矩形 8"/>
          <p:cNvSpPr/>
          <p:nvPr/>
        </p:nvSpPr>
        <p:spPr>
          <a:xfrm>
            <a:off x="3215680" y="3429000"/>
            <a:ext cx="2232248" cy="93610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zh-TW" dirty="0">
                <a:latin typeface="標楷體" pitchFamily="65" charset="-120"/>
                <a:ea typeface="標楷體" pitchFamily="65" charset="-120"/>
              </a:rPr>
              <a:t>FB</a:t>
            </a:r>
          </a:p>
          <a:p>
            <a:pPr algn="ctr"/>
            <a:r>
              <a:rPr lang="en-US" altLang="zh-TW" dirty="0">
                <a:latin typeface="標楷體" pitchFamily="65" charset="-120"/>
                <a:ea typeface="標楷體" pitchFamily="65" charset="-120"/>
              </a:rPr>
              <a:t>VS</a:t>
            </a:r>
          </a:p>
          <a:p>
            <a:pPr algn="ctr"/>
            <a:r>
              <a:rPr lang="zh-TW" altLang="en-US" dirty="0">
                <a:latin typeface="標楷體" pitchFamily="65" charset="-120"/>
                <a:ea typeface="標楷體" pitchFamily="65" charset="-120"/>
              </a:rPr>
              <a:t>寬頻人口</a:t>
            </a:r>
          </a:p>
        </p:txBody>
      </p:sp>
      <p:cxnSp>
        <p:nvCxnSpPr>
          <p:cNvPr id="10" name="直線單箭頭接點 9"/>
          <p:cNvCxnSpPr/>
          <p:nvPr/>
        </p:nvCxnSpPr>
        <p:spPr>
          <a:xfrm>
            <a:off x="4295800" y="2996952"/>
            <a:ext cx="4970" cy="364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直線單箭頭接點 10"/>
          <p:cNvCxnSpPr/>
          <p:nvPr/>
        </p:nvCxnSpPr>
        <p:spPr>
          <a:xfrm>
            <a:off x="4295800" y="4360844"/>
            <a:ext cx="4970" cy="364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3215680" y="4797152"/>
            <a:ext cx="2232248" cy="50405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zh-TW" dirty="0">
                <a:latin typeface="標楷體" pitchFamily="65" charset="-120"/>
                <a:ea typeface="標楷體" pitchFamily="65" charset="-120"/>
              </a:rPr>
              <a:t>4G</a:t>
            </a:r>
            <a:r>
              <a:rPr lang="zh-TW" altLang="en-US" dirty="0">
                <a:latin typeface="標楷體" pitchFamily="65" charset="-120"/>
                <a:ea typeface="標楷體" pitchFamily="65" charset="-120"/>
              </a:rPr>
              <a:t>人口</a:t>
            </a:r>
            <a:endParaRPr lang="zh-TW" altLang="en-US" dirty="0">
              <a:latin typeface="標楷體" pitchFamily="65" charset="-120"/>
              <a:ea typeface="標楷體" pitchFamily="65" charset="-120"/>
            </a:endParaRPr>
          </a:p>
        </p:txBody>
      </p:sp>
      <p:sp>
        <p:nvSpPr>
          <p:cNvPr id="13" name="文字方塊 12"/>
          <p:cNvSpPr txBox="1"/>
          <p:nvPr/>
        </p:nvSpPr>
        <p:spPr>
          <a:xfrm>
            <a:off x="5879976" y="2276872"/>
            <a:ext cx="1368152" cy="923330"/>
          </a:xfrm>
          <a:prstGeom prst="rect">
            <a:avLst/>
          </a:prstGeom>
          <a:noFill/>
        </p:spPr>
        <p:txBody>
          <a:bodyPr wrap="square" rtlCol="0">
            <a:spAutoFit/>
          </a:bodyPr>
          <a:lstStyle/>
          <a:p>
            <a:r>
              <a:rPr lang="en-US" altLang="zh-TW" dirty="0">
                <a:latin typeface="標楷體" pitchFamily="65" charset="-120"/>
                <a:ea typeface="標楷體" pitchFamily="65" charset="-120"/>
              </a:rPr>
              <a:t>PC</a:t>
            </a:r>
          </a:p>
          <a:p>
            <a:r>
              <a:rPr lang="en-US" altLang="zh-TW" dirty="0">
                <a:latin typeface="標楷體" pitchFamily="65" charset="-120"/>
                <a:ea typeface="標楷體" pitchFamily="65" charset="-120"/>
              </a:rPr>
              <a:t>Note Book</a:t>
            </a:r>
          </a:p>
          <a:p>
            <a:r>
              <a:rPr lang="zh-TW" altLang="en-US" dirty="0">
                <a:latin typeface="標楷體" pitchFamily="65" charset="-120"/>
                <a:ea typeface="標楷體" pitchFamily="65" charset="-120"/>
              </a:rPr>
              <a:t>手機</a:t>
            </a:r>
            <a:endParaRPr lang="zh-TW" altLang="en-US" dirty="0">
              <a:latin typeface="標楷體" pitchFamily="65" charset="-120"/>
              <a:ea typeface="標楷體" pitchFamily="65" charset="-120"/>
            </a:endParaRPr>
          </a:p>
        </p:txBody>
      </p:sp>
      <p:sp>
        <p:nvSpPr>
          <p:cNvPr id="14" name="左大括弧 13"/>
          <p:cNvSpPr/>
          <p:nvPr/>
        </p:nvSpPr>
        <p:spPr>
          <a:xfrm>
            <a:off x="5519936" y="2420888"/>
            <a:ext cx="360040" cy="576064"/>
          </a:xfrm>
          <a:prstGeom prst="leftBrace">
            <a:avLst/>
          </a:prstGeom>
          <a:no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grpSp>
        <p:nvGrpSpPr>
          <p:cNvPr id="27" name="群組 26"/>
          <p:cNvGrpSpPr/>
          <p:nvPr/>
        </p:nvGrpSpPr>
        <p:grpSpPr>
          <a:xfrm>
            <a:off x="2495600" y="5661249"/>
            <a:ext cx="3168352" cy="646331"/>
            <a:chOff x="971600" y="5661248"/>
            <a:chExt cx="3168352" cy="646331"/>
          </a:xfrm>
        </p:grpSpPr>
        <p:sp>
          <p:nvSpPr>
            <p:cNvPr id="15" name="文字方塊 14"/>
            <p:cNvSpPr txBox="1"/>
            <p:nvPr/>
          </p:nvSpPr>
          <p:spPr>
            <a:xfrm>
              <a:off x="971600" y="5661248"/>
              <a:ext cx="1512168" cy="369332"/>
            </a:xfrm>
            <a:prstGeom prst="rect">
              <a:avLst/>
            </a:prstGeom>
            <a:noFill/>
          </p:spPr>
          <p:txBody>
            <a:bodyPr wrap="square" rtlCol="0">
              <a:spAutoFit/>
            </a:bodyPr>
            <a:lstStyle/>
            <a:p>
              <a:r>
                <a:rPr lang="en-US" altLang="zh-TW" dirty="0">
                  <a:latin typeface="標楷體" pitchFamily="65" charset="-120"/>
                  <a:ea typeface="標楷體" pitchFamily="65" charset="-120"/>
                </a:rPr>
                <a:t>ADSL</a:t>
              </a:r>
              <a:endParaRPr lang="zh-TW" altLang="en-US" dirty="0">
                <a:latin typeface="標楷體" pitchFamily="65" charset="-120"/>
                <a:ea typeface="標楷體" pitchFamily="65" charset="-120"/>
              </a:endParaRPr>
            </a:p>
          </p:txBody>
        </p:sp>
        <p:sp>
          <p:nvSpPr>
            <p:cNvPr id="16" name="文字方塊 15"/>
            <p:cNvSpPr txBox="1"/>
            <p:nvPr/>
          </p:nvSpPr>
          <p:spPr>
            <a:xfrm>
              <a:off x="2123728" y="5661248"/>
              <a:ext cx="2016224" cy="646331"/>
            </a:xfrm>
            <a:prstGeom prst="rect">
              <a:avLst/>
            </a:prstGeom>
            <a:noFill/>
          </p:spPr>
          <p:txBody>
            <a:bodyPr wrap="square" rtlCol="0">
              <a:spAutoFit/>
            </a:bodyPr>
            <a:lstStyle/>
            <a:p>
              <a:r>
                <a:rPr lang="zh-TW" altLang="en-US" dirty="0">
                  <a:latin typeface="標楷體" pitchFamily="65" charset="-120"/>
                  <a:ea typeface="標楷體" pitchFamily="65" charset="-120"/>
                </a:rPr>
                <a:t>有線</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無線</a:t>
              </a:r>
            </a:p>
          </p:txBody>
        </p:sp>
        <p:cxnSp>
          <p:nvCxnSpPr>
            <p:cNvPr id="18" name="直線接點 17"/>
            <p:cNvCxnSpPr/>
            <p:nvPr/>
          </p:nvCxnSpPr>
          <p:spPr>
            <a:xfrm>
              <a:off x="1619672" y="5877272"/>
              <a:ext cx="50405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接點 19"/>
            <p:cNvCxnSpPr/>
            <p:nvPr/>
          </p:nvCxnSpPr>
          <p:spPr>
            <a:xfrm>
              <a:off x="1835696" y="5877272"/>
              <a:ext cx="0" cy="28803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接點 21"/>
            <p:cNvCxnSpPr/>
            <p:nvPr/>
          </p:nvCxnSpPr>
          <p:spPr>
            <a:xfrm>
              <a:off x="1835696" y="6165304"/>
              <a:ext cx="21602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接點 22"/>
            <p:cNvCxnSpPr/>
            <p:nvPr/>
          </p:nvCxnSpPr>
          <p:spPr>
            <a:xfrm>
              <a:off x="2627784" y="5877272"/>
              <a:ext cx="50405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接點 23"/>
            <p:cNvCxnSpPr/>
            <p:nvPr/>
          </p:nvCxnSpPr>
          <p:spPr>
            <a:xfrm>
              <a:off x="2915816" y="5877272"/>
              <a:ext cx="0" cy="28803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接點 24"/>
            <p:cNvCxnSpPr/>
            <p:nvPr/>
          </p:nvCxnSpPr>
          <p:spPr>
            <a:xfrm>
              <a:off x="2915816" y="6165304"/>
              <a:ext cx="21602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文字方塊 25"/>
            <p:cNvSpPr txBox="1"/>
            <p:nvPr/>
          </p:nvSpPr>
          <p:spPr>
            <a:xfrm>
              <a:off x="3131840" y="5661248"/>
              <a:ext cx="864096" cy="646331"/>
            </a:xfrm>
            <a:prstGeom prst="rect">
              <a:avLst/>
            </a:prstGeom>
            <a:noFill/>
          </p:spPr>
          <p:txBody>
            <a:bodyPr wrap="square" rtlCol="0">
              <a:spAutoFit/>
            </a:bodyPr>
            <a:lstStyle/>
            <a:p>
              <a:r>
                <a:rPr lang="en-US" altLang="zh-TW" dirty="0">
                  <a:latin typeface="標楷體" pitchFamily="65" charset="-120"/>
                  <a:ea typeface="標楷體" pitchFamily="65" charset="-120"/>
                </a:rPr>
                <a:t>200M~</a:t>
              </a:r>
            </a:p>
            <a:p>
              <a:r>
                <a:rPr lang="en-US" altLang="zh-TW" dirty="0">
                  <a:latin typeface="標楷體" pitchFamily="65" charset="-120"/>
                  <a:ea typeface="標楷體" pitchFamily="65" charset="-120"/>
                </a:rPr>
                <a:t>~300M</a:t>
              </a:r>
              <a:endParaRPr lang="zh-TW" altLang="en-US" dirty="0">
                <a:latin typeface="標楷體" pitchFamily="65" charset="-120"/>
                <a:ea typeface="標楷體" pitchFamily="65" charset="-120"/>
              </a:endParaRPr>
            </a:p>
          </p:txBody>
        </p:sp>
      </p:grpSp>
      <p:sp>
        <p:nvSpPr>
          <p:cNvPr id="28" name="文字方塊 27"/>
          <p:cNvSpPr txBox="1"/>
          <p:nvPr/>
        </p:nvSpPr>
        <p:spPr>
          <a:xfrm>
            <a:off x="5807968" y="4726885"/>
            <a:ext cx="1512168" cy="707886"/>
          </a:xfrm>
          <a:prstGeom prst="rect">
            <a:avLst/>
          </a:prstGeom>
          <a:noFill/>
        </p:spPr>
        <p:txBody>
          <a:bodyPr wrap="square" rtlCol="0">
            <a:spAutoFit/>
          </a:bodyPr>
          <a:lstStyle/>
          <a:p>
            <a:r>
              <a:rPr lang="en-US" altLang="zh-TW" sz="2000" dirty="0">
                <a:solidFill>
                  <a:srgbClr val="FF0000"/>
                </a:solidFill>
                <a:latin typeface="標楷體" pitchFamily="65" charset="-120"/>
                <a:ea typeface="標楷體" pitchFamily="65" charset="-120"/>
              </a:rPr>
              <a:t>3G(10M)</a:t>
            </a:r>
          </a:p>
          <a:p>
            <a:r>
              <a:rPr lang="en-US" altLang="zh-TW" sz="2000" dirty="0">
                <a:solidFill>
                  <a:srgbClr val="FF0000"/>
                </a:solidFill>
                <a:latin typeface="標楷體" pitchFamily="65" charset="-120"/>
                <a:ea typeface="標楷體" pitchFamily="65" charset="-120"/>
              </a:rPr>
              <a:t>4G(20M)</a:t>
            </a:r>
            <a:endParaRPr lang="zh-TW" altLang="en-US" sz="2000" dirty="0">
              <a:solidFill>
                <a:srgbClr val="FF0000"/>
              </a:solidFill>
              <a:latin typeface="標楷體" pitchFamily="65" charset="-120"/>
              <a:ea typeface="標楷體" pitchFamily="65" charset="-120"/>
            </a:endParaRPr>
          </a:p>
        </p:txBody>
      </p:sp>
      <p:sp>
        <p:nvSpPr>
          <p:cNvPr id="29" name="文字方塊 28"/>
          <p:cNvSpPr txBox="1"/>
          <p:nvPr/>
        </p:nvSpPr>
        <p:spPr>
          <a:xfrm>
            <a:off x="5951984" y="1556792"/>
            <a:ext cx="2520280" cy="400110"/>
          </a:xfrm>
          <a:prstGeom prst="rect">
            <a:avLst/>
          </a:prstGeom>
          <a:noFill/>
        </p:spPr>
        <p:txBody>
          <a:bodyPr wrap="square" rtlCol="0">
            <a:spAutoFit/>
          </a:bodyPr>
          <a:lstStyle/>
          <a:p>
            <a:r>
              <a:rPr lang="en-US" altLang="zh-TW" sz="2000" b="1" dirty="0">
                <a:solidFill>
                  <a:srgbClr val="FF0000"/>
                </a:solidFill>
                <a:latin typeface="標楷體" pitchFamily="65" charset="-120"/>
                <a:ea typeface="標楷體" pitchFamily="65" charset="-120"/>
              </a:rPr>
              <a:t>3G</a:t>
            </a:r>
            <a:r>
              <a:rPr lang="zh-TW" altLang="en-US" sz="2000" b="1" dirty="0">
                <a:solidFill>
                  <a:srgbClr val="FF0000"/>
                </a:solidFill>
                <a:latin typeface="標楷體" pitchFamily="65" charset="-120"/>
                <a:ea typeface="標楷體" pitchFamily="65" charset="-120"/>
              </a:rPr>
              <a:t>人口</a:t>
            </a:r>
            <a:r>
              <a:rPr lang="en-US" altLang="zh-TW" sz="2000" b="1" dirty="0">
                <a:solidFill>
                  <a:srgbClr val="FF0000"/>
                </a:solidFill>
                <a:latin typeface="標楷體" pitchFamily="65" charset="-120"/>
                <a:ea typeface="標楷體" pitchFamily="65" charset="-120"/>
              </a:rPr>
              <a:t>:10</a:t>
            </a:r>
            <a:r>
              <a:rPr lang="zh-TW" altLang="en-US" sz="2000" b="1" dirty="0">
                <a:solidFill>
                  <a:srgbClr val="FF0000"/>
                </a:solidFill>
                <a:latin typeface="標楷體" pitchFamily="65" charset="-120"/>
                <a:ea typeface="標楷體" pitchFamily="65" charset="-120"/>
              </a:rPr>
              <a:t>億</a:t>
            </a:r>
            <a:endParaRPr lang="zh-TW" altLang="en-US" sz="2000" b="1" dirty="0">
              <a:solidFill>
                <a:srgbClr val="FF0000"/>
              </a:solidFill>
              <a:latin typeface="標楷體" pitchFamily="65" charset="-120"/>
              <a:ea typeface="標楷體" pitchFamily="65" charset="-120"/>
            </a:endParaRPr>
          </a:p>
        </p:txBody>
      </p:sp>
    </p:spTree>
    <p:extLst>
      <p:ext uri="{BB962C8B-B14F-4D97-AF65-F5344CB8AC3E}">
        <p14:creationId xmlns:p14="http://schemas.microsoft.com/office/powerpoint/2010/main" val="4030186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981200" y="908720"/>
            <a:ext cx="8229600" cy="5688632"/>
          </a:xfrm>
        </p:spPr>
        <p:txBody>
          <a:bodyPr>
            <a:normAutofit lnSpcReduction="10000"/>
          </a:bodyPr>
          <a:lstStyle/>
          <a:p>
            <a:r>
              <a:rPr lang="zh-TW" altLang="en-US" sz="1800" dirty="0">
                <a:latin typeface="標楷體" pitchFamily="65" charset="-120"/>
                <a:ea typeface="標楷體" pitchFamily="65" charset="-120"/>
              </a:rPr>
              <a:t>測網路速度</a:t>
            </a:r>
            <a:r>
              <a:rPr lang="en-US" altLang="zh-TW" sz="1800" dirty="0">
                <a:latin typeface="標楷體" pitchFamily="65" charset="-120"/>
                <a:ea typeface="標楷體" pitchFamily="65" charset="-120"/>
              </a:rPr>
              <a:t>:</a:t>
            </a:r>
            <a:r>
              <a:rPr lang="zh-TW" altLang="en-US" sz="1800" dirty="0">
                <a:latin typeface="標楷體" pitchFamily="65" charset="-120"/>
                <a:ea typeface="標楷體" pitchFamily="65" charset="-120"/>
              </a:rPr>
              <a:t> </a:t>
            </a:r>
            <a:r>
              <a:rPr lang="en-US" altLang="zh-TW" sz="1800" dirty="0">
                <a:latin typeface="標楷體" pitchFamily="65" charset="-120"/>
                <a:ea typeface="標楷體" pitchFamily="65" charset="-120"/>
              </a:rPr>
              <a:t>TBC</a:t>
            </a:r>
            <a:r>
              <a:rPr lang="zh-TW" altLang="en-US" sz="1800" dirty="0">
                <a:latin typeface="標楷體" pitchFamily="65" charset="-120"/>
                <a:ea typeface="標楷體" pitchFamily="65" charset="-120"/>
              </a:rPr>
              <a:t>台灣寬頻</a:t>
            </a:r>
            <a:r>
              <a:rPr lang="en-US" altLang="zh-TW" sz="1800" dirty="0">
                <a:latin typeface="標楷體" pitchFamily="65" charset="-120"/>
                <a:ea typeface="標楷體" pitchFamily="65" charset="-120"/>
              </a:rPr>
              <a:t>→</a:t>
            </a:r>
            <a:r>
              <a:rPr lang="zh-TW" altLang="en-US" sz="1800" dirty="0">
                <a:latin typeface="標楷體" pitchFamily="65" charset="-120"/>
                <a:ea typeface="標楷體" pitchFamily="65" charset="-120"/>
              </a:rPr>
              <a:t>線上測速。</a:t>
            </a:r>
            <a:endParaRPr lang="en-US" altLang="zh-TW" sz="1800" dirty="0">
              <a:latin typeface="標楷體" pitchFamily="65" charset="-120"/>
              <a:ea typeface="標楷體" pitchFamily="65" charset="-120"/>
            </a:endParaRPr>
          </a:p>
          <a:p>
            <a:pPr>
              <a:buNone/>
            </a:pPr>
            <a:r>
              <a:rPr lang="zh-TW" altLang="en-US" sz="1800" dirty="0">
                <a:latin typeface="標楷體" pitchFamily="65" charset="-120"/>
                <a:ea typeface="標楷體" pitchFamily="65" charset="-120"/>
              </a:rPr>
              <a:t> </a:t>
            </a:r>
            <a:r>
              <a:rPr lang="zh-TW" altLang="en-US" sz="1800" dirty="0">
                <a:latin typeface="標楷體" pitchFamily="65" charset="-120"/>
                <a:ea typeface="標楷體" pitchFamily="65" charset="-120"/>
              </a:rPr>
              <a:t>  久鼎公司時測結果</a:t>
            </a:r>
            <a:r>
              <a:rPr lang="en-US" altLang="zh-TW" sz="1800" dirty="0">
                <a:latin typeface="標楷體" pitchFamily="65" charset="-120"/>
                <a:ea typeface="標楷體" pitchFamily="65" charset="-120"/>
              </a:rPr>
              <a:t>:</a:t>
            </a:r>
            <a:r>
              <a:rPr lang="zh-TW" altLang="en-US" sz="1800" dirty="0">
                <a:latin typeface="標楷體" pitchFamily="65" charset="-120"/>
                <a:ea typeface="標楷體" pitchFamily="65" charset="-120"/>
              </a:rPr>
              <a:t> 下載</a:t>
            </a:r>
            <a:r>
              <a:rPr lang="en-US" altLang="zh-TW" sz="1800" dirty="0">
                <a:latin typeface="標楷體" pitchFamily="65" charset="-120"/>
                <a:ea typeface="標楷體" pitchFamily="65" charset="-120"/>
              </a:rPr>
              <a:t>10M</a:t>
            </a:r>
            <a:r>
              <a:rPr lang="zh-TW" altLang="en-US" sz="1800" dirty="0">
                <a:latin typeface="標楷體" pitchFamily="65" charset="-120"/>
                <a:ea typeface="標楷體" pitchFamily="65" charset="-120"/>
              </a:rPr>
              <a:t>，上傳</a:t>
            </a:r>
            <a:r>
              <a:rPr lang="en-US" altLang="zh-TW" sz="1800" dirty="0">
                <a:latin typeface="標楷體" pitchFamily="65" charset="-120"/>
                <a:ea typeface="標楷體" pitchFamily="65" charset="-120"/>
              </a:rPr>
              <a:t>2M</a:t>
            </a:r>
            <a:r>
              <a:rPr lang="zh-TW" altLang="en-US" sz="1800" dirty="0">
                <a:latin typeface="標楷體" pitchFamily="65" charset="-120"/>
                <a:ea typeface="標楷體" pitchFamily="65" charset="-120"/>
              </a:rPr>
              <a:t>。</a:t>
            </a:r>
            <a:endParaRPr lang="en-US" altLang="zh-TW" sz="1800" dirty="0">
              <a:latin typeface="標楷體" pitchFamily="65" charset="-120"/>
              <a:ea typeface="標楷體" pitchFamily="65" charset="-120"/>
            </a:endParaRPr>
          </a:p>
          <a:p>
            <a:pPr>
              <a:buNone/>
            </a:pPr>
            <a:r>
              <a:rPr lang="en-US" altLang="zh-TW" sz="1800" dirty="0">
                <a:latin typeface="標楷體" pitchFamily="65" charset="-120"/>
                <a:ea typeface="標楷體" pitchFamily="65" charset="-120"/>
              </a:rPr>
              <a:t> </a:t>
            </a:r>
            <a:r>
              <a:rPr lang="en-US" altLang="zh-TW" sz="1800" dirty="0">
                <a:latin typeface="標楷體" pitchFamily="65" charset="-120"/>
                <a:ea typeface="標楷體" pitchFamily="65" charset="-120"/>
              </a:rPr>
              <a:t>  WIFI</a:t>
            </a:r>
            <a:r>
              <a:rPr lang="zh-TW" altLang="en-US" sz="1800" dirty="0">
                <a:latin typeface="標楷體" pitchFamily="65" charset="-120"/>
                <a:ea typeface="標楷體" pitchFamily="65" charset="-120"/>
              </a:rPr>
              <a:t>測速</a:t>
            </a:r>
            <a:r>
              <a:rPr lang="en-US" altLang="zh-TW" sz="1800" dirty="0">
                <a:latin typeface="標楷體" pitchFamily="65" charset="-120"/>
                <a:ea typeface="標楷體" pitchFamily="65" charset="-120"/>
              </a:rPr>
              <a:t>:</a:t>
            </a:r>
            <a:r>
              <a:rPr lang="zh-TW" altLang="en-US" sz="1800" dirty="0">
                <a:latin typeface="標楷體" pitchFamily="65" charset="-120"/>
                <a:ea typeface="標楷體" pitchFamily="65" charset="-120"/>
              </a:rPr>
              <a:t>台大測速。</a:t>
            </a:r>
            <a:endParaRPr lang="en-US" altLang="zh-TW" sz="1800" dirty="0">
              <a:latin typeface="標楷體" pitchFamily="65" charset="-120"/>
              <a:ea typeface="標楷體" pitchFamily="65" charset="-120"/>
            </a:endParaRPr>
          </a:p>
          <a:p>
            <a:pPr>
              <a:buNone/>
            </a:pPr>
            <a:endParaRPr lang="en-US" altLang="zh-TW" sz="1800" dirty="0">
              <a:latin typeface="標楷體" pitchFamily="65" charset="-120"/>
              <a:ea typeface="標楷體" pitchFamily="65" charset="-120"/>
            </a:endParaRPr>
          </a:p>
          <a:p>
            <a:pPr>
              <a:buNone/>
            </a:pPr>
            <a:endParaRPr lang="en-US" altLang="zh-TW" sz="1800" dirty="0">
              <a:latin typeface="標楷體" pitchFamily="65" charset="-120"/>
              <a:ea typeface="標楷體" pitchFamily="65" charset="-120"/>
            </a:endParaRPr>
          </a:p>
          <a:p>
            <a:pPr>
              <a:buFont typeface="Wingdings" pitchFamily="2" charset="2"/>
              <a:buChar char="l"/>
            </a:pPr>
            <a:r>
              <a:rPr lang="en-US" altLang="zh-TW" sz="1800" dirty="0">
                <a:latin typeface="標楷體" pitchFamily="65" charset="-120"/>
                <a:ea typeface="標楷體" pitchFamily="65" charset="-120"/>
              </a:rPr>
              <a:t>T1</a:t>
            </a:r>
            <a:r>
              <a:rPr lang="zh-TW" altLang="en-US" sz="1800" dirty="0">
                <a:latin typeface="標楷體" pitchFamily="65" charset="-120"/>
                <a:ea typeface="標楷體" pitchFamily="65" charset="-120"/>
              </a:rPr>
              <a:t>專線</a:t>
            </a:r>
            <a:r>
              <a:rPr lang="en-US" altLang="zh-TW" sz="1800" dirty="0">
                <a:latin typeface="標楷體" pitchFamily="65" charset="-120"/>
                <a:ea typeface="標楷體" pitchFamily="65" charset="-120"/>
              </a:rPr>
              <a:t>:1.54M :</a:t>
            </a:r>
            <a:r>
              <a:rPr lang="zh-TW" altLang="en-US" sz="1800" dirty="0">
                <a:latin typeface="標楷體" pitchFamily="65" charset="-120"/>
                <a:ea typeface="標楷體" pitchFamily="65" charset="-120"/>
              </a:rPr>
              <a:t>民國</a:t>
            </a:r>
            <a:r>
              <a:rPr lang="en-US" altLang="zh-TW" sz="1800" dirty="0">
                <a:latin typeface="標楷體" pitchFamily="65" charset="-120"/>
                <a:ea typeface="標楷體" pitchFamily="65" charset="-120"/>
              </a:rPr>
              <a:t>86</a:t>
            </a:r>
            <a:r>
              <a:rPr lang="zh-TW" altLang="en-US" sz="1800" dirty="0">
                <a:latin typeface="標楷體" pitchFamily="65" charset="-120"/>
                <a:ea typeface="標楷體" pitchFamily="65" charset="-120"/>
              </a:rPr>
              <a:t>年修平已接專線，月費</a:t>
            </a:r>
            <a:r>
              <a:rPr lang="en-US" altLang="zh-TW" sz="1800" dirty="0">
                <a:latin typeface="標楷體" pitchFamily="65" charset="-120"/>
                <a:ea typeface="標楷體" pitchFamily="65" charset="-120"/>
              </a:rPr>
              <a:t>:10</a:t>
            </a:r>
            <a:r>
              <a:rPr lang="zh-TW" altLang="en-US" sz="1800" dirty="0">
                <a:latin typeface="標楷體" pitchFamily="65" charset="-120"/>
                <a:ea typeface="標楷體" pitchFamily="65" charset="-120"/>
              </a:rPr>
              <a:t>萬</a:t>
            </a:r>
            <a:r>
              <a:rPr lang="en-US" altLang="zh-TW" sz="1800" dirty="0">
                <a:latin typeface="標楷體" pitchFamily="65" charset="-120"/>
                <a:ea typeface="標楷體" pitchFamily="65" charset="-120"/>
              </a:rPr>
              <a:t>/</a:t>
            </a:r>
            <a:r>
              <a:rPr lang="zh-TW" altLang="en-US" sz="1800" dirty="0">
                <a:latin typeface="標楷體" pitchFamily="65" charset="-120"/>
                <a:ea typeface="標楷體" pitchFamily="65" charset="-120"/>
              </a:rPr>
              <a:t>月。</a:t>
            </a:r>
            <a:endParaRPr lang="en-US" altLang="zh-TW" sz="1800" dirty="0">
              <a:latin typeface="標楷體" pitchFamily="65" charset="-120"/>
              <a:ea typeface="標楷體" pitchFamily="65" charset="-120"/>
            </a:endParaRPr>
          </a:p>
          <a:p>
            <a:pPr>
              <a:buFont typeface="Wingdings" pitchFamily="2" charset="2"/>
              <a:buChar char="l"/>
            </a:pPr>
            <a:r>
              <a:rPr lang="en-US" altLang="zh-TW" sz="1800" dirty="0">
                <a:latin typeface="標楷體" pitchFamily="65" charset="-120"/>
                <a:ea typeface="標楷體" pitchFamily="65" charset="-120"/>
              </a:rPr>
              <a:t>ADSL: 88</a:t>
            </a:r>
            <a:r>
              <a:rPr lang="zh-TW" altLang="en-US" sz="1800" dirty="0">
                <a:latin typeface="標楷體" pitchFamily="65" charset="-120"/>
                <a:ea typeface="標楷體" pitchFamily="65" charset="-120"/>
              </a:rPr>
              <a:t>年。</a:t>
            </a:r>
            <a:endParaRPr lang="en-US" altLang="zh-TW" sz="1800" dirty="0">
              <a:latin typeface="標楷體" pitchFamily="65" charset="-120"/>
              <a:ea typeface="標楷體" pitchFamily="65" charset="-120"/>
            </a:endParaRPr>
          </a:p>
          <a:p>
            <a:pPr>
              <a:buFont typeface="Wingdings" pitchFamily="2" charset="2"/>
              <a:buChar char="l"/>
            </a:pPr>
            <a:r>
              <a:rPr lang="zh-TW" altLang="en-US" sz="1800" dirty="0">
                <a:latin typeface="標楷體" pitchFamily="65" charset="-120"/>
                <a:ea typeface="標楷體" pitchFamily="65" charset="-120"/>
              </a:rPr>
              <a:t>網路的</a:t>
            </a:r>
            <a:r>
              <a:rPr lang="zh-TW" altLang="en-US" sz="1800" dirty="0">
                <a:latin typeface="標楷體" pitchFamily="65" charset="-120"/>
                <a:ea typeface="標楷體" pitchFamily="65" charset="-120"/>
              </a:rPr>
              <a:t>演進</a:t>
            </a:r>
            <a:r>
              <a:rPr lang="en-US" altLang="zh-TW" sz="1800" dirty="0">
                <a:latin typeface="標楷體" pitchFamily="65" charset="-120"/>
                <a:ea typeface="標楷體" pitchFamily="65" charset="-120"/>
              </a:rPr>
              <a:t>:</a:t>
            </a:r>
          </a:p>
          <a:p>
            <a:pPr>
              <a:buFont typeface="Wingdings" pitchFamily="2" charset="2"/>
              <a:buChar char="l"/>
            </a:pPr>
            <a:endParaRPr lang="en-US" altLang="zh-TW" sz="1800" dirty="0">
              <a:latin typeface="標楷體" pitchFamily="65" charset="-120"/>
              <a:ea typeface="標楷體" pitchFamily="65" charset="-120"/>
            </a:endParaRPr>
          </a:p>
          <a:p>
            <a:pPr>
              <a:buFont typeface="Wingdings" pitchFamily="2" charset="2"/>
              <a:buChar char="l"/>
            </a:pPr>
            <a:endParaRPr lang="en-US" altLang="zh-TW" sz="1800" dirty="0">
              <a:latin typeface="標楷體" pitchFamily="65" charset="-120"/>
              <a:ea typeface="標楷體" pitchFamily="65" charset="-120"/>
            </a:endParaRPr>
          </a:p>
          <a:p>
            <a:pPr>
              <a:buFont typeface="Wingdings" pitchFamily="2" charset="2"/>
              <a:buChar char="l"/>
            </a:pPr>
            <a:endParaRPr lang="en-US" altLang="zh-TW" sz="1800" dirty="0">
              <a:latin typeface="標楷體" pitchFamily="65" charset="-120"/>
              <a:ea typeface="標楷體" pitchFamily="65" charset="-120"/>
            </a:endParaRPr>
          </a:p>
          <a:p>
            <a:pPr>
              <a:buFont typeface="Wingdings" pitchFamily="2" charset="2"/>
              <a:buChar char="l"/>
            </a:pPr>
            <a:endParaRPr lang="en-US" altLang="zh-TW" sz="1800" dirty="0">
              <a:latin typeface="標楷體" pitchFamily="65" charset="-120"/>
              <a:ea typeface="標楷體" pitchFamily="65" charset="-120"/>
            </a:endParaRPr>
          </a:p>
          <a:p>
            <a:pPr>
              <a:buFont typeface="Wingdings" pitchFamily="2" charset="2"/>
              <a:buChar char="l"/>
            </a:pPr>
            <a:endParaRPr lang="en-US" altLang="zh-TW" sz="1800" dirty="0">
              <a:latin typeface="標楷體" pitchFamily="65" charset="-120"/>
              <a:ea typeface="標楷體" pitchFamily="65" charset="-120"/>
            </a:endParaRPr>
          </a:p>
          <a:p>
            <a:pPr>
              <a:buFont typeface="Wingdings" pitchFamily="2" charset="2"/>
              <a:buChar char="l"/>
            </a:pPr>
            <a:endParaRPr lang="en-US" altLang="zh-TW" sz="1800" dirty="0">
              <a:latin typeface="標楷體" pitchFamily="65" charset="-120"/>
              <a:ea typeface="標楷體" pitchFamily="65" charset="-120"/>
            </a:endParaRPr>
          </a:p>
          <a:p>
            <a:pPr>
              <a:buFont typeface="Wingdings" pitchFamily="2" charset="2"/>
              <a:buChar char="l"/>
            </a:pPr>
            <a:endParaRPr lang="en-US" altLang="zh-TW" sz="1800" dirty="0">
              <a:latin typeface="標楷體" pitchFamily="65" charset="-120"/>
              <a:ea typeface="標楷體" pitchFamily="65" charset="-120"/>
            </a:endParaRPr>
          </a:p>
          <a:p>
            <a:pPr>
              <a:buFont typeface="Wingdings" pitchFamily="2" charset="2"/>
              <a:buChar char="l"/>
            </a:pPr>
            <a:r>
              <a:rPr lang="en-US" altLang="zh-TW" sz="1800" dirty="0">
                <a:solidFill>
                  <a:srgbClr val="0000FF"/>
                </a:solidFill>
                <a:latin typeface="標楷體" pitchFamily="65" charset="-120"/>
                <a:ea typeface="標楷體" pitchFamily="65" charset="-120"/>
              </a:rPr>
              <a:t>Wimax:97</a:t>
            </a:r>
            <a:r>
              <a:rPr lang="zh-TW" altLang="en-US" sz="1800" dirty="0">
                <a:solidFill>
                  <a:srgbClr val="0000FF"/>
                </a:solidFill>
                <a:latin typeface="標楷體" pitchFamily="65" charset="-120"/>
                <a:ea typeface="標楷體" pitchFamily="65" charset="-120"/>
              </a:rPr>
              <a:t>年</a:t>
            </a:r>
            <a:endParaRPr lang="en-US" altLang="zh-TW" sz="1800" dirty="0">
              <a:solidFill>
                <a:srgbClr val="0000FF"/>
              </a:solidFill>
              <a:latin typeface="標楷體" pitchFamily="65" charset="-120"/>
              <a:ea typeface="標楷體" pitchFamily="65" charset="-120"/>
            </a:endParaRPr>
          </a:p>
          <a:p>
            <a:pPr>
              <a:buNone/>
            </a:pPr>
            <a:endParaRPr lang="en-US" altLang="zh-TW" sz="1800" dirty="0">
              <a:latin typeface="標楷體" pitchFamily="65" charset="-120"/>
              <a:ea typeface="標楷體" pitchFamily="65" charset="-120"/>
            </a:endParaRPr>
          </a:p>
          <a:p>
            <a:pPr>
              <a:buFont typeface="Wingdings" pitchFamily="2" charset="2"/>
              <a:buChar char="l"/>
            </a:pPr>
            <a:endParaRPr lang="zh-TW" altLang="en-US" sz="1800" dirty="0">
              <a:latin typeface="標楷體" pitchFamily="65" charset="-120"/>
              <a:ea typeface="標楷體" pitchFamily="65" charset="-120"/>
            </a:endParaRPr>
          </a:p>
        </p:txBody>
      </p:sp>
      <p:sp>
        <p:nvSpPr>
          <p:cNvPr id="5" name="文字方塊 4"/>
          <p:cNvSpPr txBox="1"/>
          <p:nvPr/>
        </p:nvSpPr>
        <p:spPr>
          <a:xfrm>
            <a:off x="4079776" y="2060848"/>
            <a:ext cx="1368152" cy="369332"/>
          </a:xfrm>
          <a:prstGeom prst="rect">
            <a:avLst/>
          </a:prstGeom>
          <a:noFill/>
          <a:ln w="19050">
            <a:solidFill>
              <a:schemeClr val="tx1"/>
            </a:solidFill>
            <a:prstDash val="sysDash"/>
          </a:ln>
        </p:spPr>
        <p:txBody>
          <a:bodyPr wrap="square" rtlCol="0">
            <a:spAutoFit/>
          </a:bodyPr>
          <a:lstStyle/>
          <a:p>
            <a:r>
              <a:rPr lang="zh-TW" altLang="en-US" dirty="0">
                <a:latin typeface="標楷體" pitchFamily="65" charset="-120"/>
                <a:ea typeface="標楷體" pitchFamily="65" charset="-120"/>
              </a:rPr>
              <a:t>日本</a:t>
            </a:r>
            <a:r>
              <a:rPr lang="en-US" altLang="zh-TW" dirty="0">
                <a:latin typeface="標楷體" pitchFamily="65" charset="-120"/>
                <a:ea typeface="標楷體" pitchFamily="65" charset="-120"/>
              </a:rPr>
              <a:t>:ISDN</a:t>
            </a:r>
            <a:endParaRPr lang="zh-TW" altLang="en-US" dirty="0">
              <a:latin typeface="標楷體" pitchFamily="65" charset="-120"/>
              <a:ea typeface="標楷體" pitchFamily="65" charset="-120"/>
            </a:endParaRPr>
          </a:p>
        </p:txBody>
      </p:sp>
      <p:cxnSp>
        <p:nvCxnSpPr>
          <p:cNvPr id="7" name="直線單箭頭接點 6"/>
          <p:cNvCxnSpPr/>
          <p:nvPr/>
        </p:nvCxnSpPr>
        <p:spPr>
          <a:xfrm flipH="1">
            <a:off x="3503712" y="2276872"/>
            <a:ext cx="576064" cy="360040"/>
          </a:xfrm>
          <a:prstGeom prst="straightConnector1">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9" name="文字方塊 8"/>
          <p:cNvSpPr txBox="1"/>
          <p:nvPr/>
        </p:nvSpPr>
        <p:spPr>
          <a:xfrm>
            <a:off x="2207568" y="3717032"/>
            <a:ext cx="1296144" cy="1477328"/>
          </a:xfrm>
          <a:prstGeom prst="rect">
            <a:avLst/>
          </a:prstGeom>
          <a:noFill/>
          <a:ln>
            <a:solidFill>
              <a:schemeClr val="tx1"/>
            </a:solidFill>
            <a:prstDash val="sysDash"/>
          </a:ln>
        </p:spPr>
        <p:txBody>
          <a:bodyPr wrap="square" rtlCol="0">
            <a:spAutoFit/>
          </a:bodyPr>
          <a:lstStyle/>
          <a:p>
            <a:pPr algn="ctr"/>
            <a:r>
              <a:rPr lang="zh-TW" altLang="en-US" dirty="0">
                <a:latin typeface="標楷體" pitchFamily="65" charset="-120"/>
                <a:ea typeface="標楷體" pitchFamily="65" charset="-120"/>
              </a:rPr>
              <a:t>民國</a:t>
            </a:r>
            <a:r>
              <a:rPr lang="en-US" altLang="zh-TW" dirty="0">
                <a:latin typeface="標楷體" pitchFamily="65" charset="-120"/>
                <a:ea typeface="標楷體" pitchFamily="65" charset="-120"/>
              </a:rPr>
              <a:t>72</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(1983)</a:t>
            </a:r>
          </a:p>
          <a:p>
            <a:pPr algn="ctr"/>
            <a:r>
              <a:rPr lang="zh-TW" altLang="en-US" dirty="0">
                <a:latin typeface="標楷體" pitchFamily="65" charset="-120"/>
                <a:ea typeface="標楷體" pitchFamily="65" charset="-120"/>
              </a:rPr>
              <a:t>衛星</a:t>
            </a:r>
            <a:endParaRPr lang="en-US" altLang="zh-TW" dirty="0">
              <a:latin typeface="標楷體" pitchFamily="65" charset="-120"/>
              <a:ea typeface="標楷體" pitchFamily="65" charset="-120"/>
            </a:endParaRPr>
          </a:p>
          <a:p>
            <a:pPr algn="ctr"/>
            <a:r>
              <a:rPr lang="zh-TW" altLang="en-US" dirty="0">
                <a:latin typeface="標楷體" pitchFamily="65" charset="-120"/>
                <a:ea typeface="標楷體" pitchFamily="65" charset="-120"/>
              </a:rPr>
              <a:t>港</a:t>
            </a:r>
            <a:r>
              <a:rPr lang="zh-TW" altLang="en-US" dirty="0">
                <a:latin typeface="標楷體" pitchFamily="65" charset="-120"/>
                <a:ea typeface="標楷體" pitchFamily="65" charset="-120"/>
              </a:rPr>
              <a:t>劇</a:t>
            </a:r>
            <a:endParaRPr lang="en-US" altLang="zh-TW" dirty="0">
              <a:latin typeface="標楷體" pitchFamily="65" charset="-120"/>
              <a:ea typeface="標楷體" pitchFamily="65" charset="-120"/>
            </a:endParaRPr>
          </a:p>
          <a:p>
            <a:pPr algn="ctr"/>
            <a:r>
              <a:rPr lang="zh-TW" altLang="en-US" dirty="0">
                <a:latin typeface="標楷體" pitchFamily="65" charset="-120"/>
                <a:ea typeface="標楷體" pitchFamily="65" charset="-120"/>
              </a:rPr>
              <a:t>日</a:t>
            </a:r>
            <a:r>
              <a:rPr lang="zh-TW" altLang="en-US" dirty="0">
                <a:latin typeface="標楷體" pitchFamily="65" charset="-120"/>
                <a:ea typeface="標楷體" pitchFamily="65" charset="-120"/>
              </a:rPr>
              <a:t>劇</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阿</a:t>
            </a:r>
            <a:r>
              <a:rPr lang="zh-TW" altLang="en-US" dirty="0">
                <a:latin typeface="標楷體" pitchFamily="65" charset="-120"/>
                <a:ea typeface="標楷體" pitchFamily="65" charset="-120"/>
              </a:rPr>
              <a:t>信</a:t>
            </a:r>
            <a:r>
              <a:rPr lang="en-US" altLang="zh-TW" dirty="0">
                <a:latin typeface="標楷體" pitchFamily="65" charset="-120"/>
                <a:ea typeface="標楷體" pitchFamily="65" charset="-120"/>
              </a:rPr>
              <a:t>)</a:t>
            </a:r>
            <a:endParaRPr lang="zh-TW" altLang="en-US" dirty="0">
              <a:latin typeface="標楷體" pitchFamily="65" charset="-120"/>
              <a:ea typeface="標楷體" pitchFamily="65" charset="-120"/>
            </a:endParaRPr>
          </a:p>
        </p:txBody>
      </p:sp>
      <p:sp>
        <p:nvSpPr>
          <p:cNvPr id="10" name="文字方塊 9"/>
          <p:cNvSpPr txBox="1"/>
          <p:nvPr/>
        </p:nvSpPr>
        <p:spPr>
          <a:xfrm>
            <a:off x="3719736" y="3717032"/>
            <a:ext cx="1296144" cy="923330"/>
          </a:xfrm>
          <a:prstGeom prst="rect">
            <a:avLst/>
          </a:prstGeom>
          <a:noFill/>
          <a:ln>
            <a:solidFill>
              <a:schemeClr val="tx1"/>
            </a:solidFill>
            <a:prstDash val="sysDash"/>
          </a:ln>
        </p:spPr>
        <p:txBody>
          <a:bodyPr wrap="square" rtlCol="0">
            <a:spAutoFit/>
          </a:bodyPr>
          <a:lstStyle/>
          <a:p>
            <a:pPr algn="ctr"/>
            <a:r>
              <a:rPr lang="zh-TW" altLang="en-US" dirty="0">
                <a:latin typeface="標楷體" pitchFamily="65" charset="-120"/>
                <a:ea typeface="標楷體" pitchFamily="65" charset="-120"/>
              </a:rPr>
              <a:t>民國</a:t>
            </a:r>
            <a:r>
              <a:rPr lang="en-US" altLang="zh-TW" dirty="0">
                <a:latin typeface="標楷體" pitchFamily="65" charset="-120"/>
                <a:ea typeface="標楷體" pitchFamily="65" charset="-120"/>
              </a:rPr>
              <a:t>78</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(1989)</a:t>
            </a:r>
          </a:p>
          <a:p>
            <a:pPr algn="ctr"/>
            <a:r>
              <a:rPr lang="en-US" altLang="zh-TW" dirty="0">
                <a:latin typeface="標楷體" pitchFamily="65" charset="-120"/>
                <a:ea typeface="標楷體" pitchFamily="65" charset="-120"/>
              </a:rPr>
              <a:t>1G</a:t>
            </a:r>
          </a:p>
        </p:txBody>
      </p:sp>
      <p:sp>
        <p:nvSpPr>
          <p:cNvPr id="11" name="文字方塊 10"/>
          <p:cNvSpPr txBox="1"/>
          <p:nvPr/>
        </p:nvSpPr>
        <p:spPr>
          <a:xfrm>
            <a:off x="5231904" y="3717032"/>
            <a:ext cx="1296144" cy="1477328"/>
          </a:xfrm>
          <a:prstGeom prst="rect">
            <a:avLst/>
          </a:prstGeom>
          <a:noFill/>
          <a:ln>
            <a:solidFill>
              <a:schemeClr val="tx1"/>
            </a:solidFill>
            <a:prstDash val="sysDash"/>
          </a:ln>
        </p:spPr>
        <p:txBody>
          <a:bodyPr wrap="square" rtlCol="0">
            <a:spAutoFit/>
          </a:bodyPr>
          <a:lstStyle/>
          <a:p>
            <a:pPr algn="ctr"/>
            <a:r>
              <a:rPr lang="zh-TW" altLang="en-US" dirty="0">
                <a:latin typeface="標楷體" pitchFamily="65" charset="-120"/>
                <a:ea typeface="標楷體" pitchFamily="65" charset="-120"/>
              </a:rPr>
              <a:t>民國</a:t>
            </a:r>
            <a:r>
              <a:rPr lang="en-US" altLang="zh-TW" dirty="0">
                <a:latin typeface="標楷體" pitchFamily="65" charset="-120"/>
                <a:ea typeface="標楷體" pitchFamily="65" charset="-120"/>
              </a:rPr>
              <a:t>85</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(1996)</a:t>
            </a:r>
          </a:p>
          <a:p>
            <a:pPr algn="ctr"/>
            <a:r>
              <a:rPr lang="en-US" altLang="zh-TW" dirty="0">
                <a:latin typeface="標楷體" pitchFamily="65" charset="-120"/>
                <a:ea typeface="標楷體" pitchFamily="65" charset="-120"/>
              </a:rPr>
              <a:t>2G</a:t>
            </a:r>
          </a:p>
          <a:p>
            <a:pPr algn="ctr"/>
            <a:r>
              <a:rPr lang="en-US" altLang="zh-TW" dirty="0">
                <a:latin typeface="標楷體" pitchFamily="65" charset="-120"/>
                <a:ea typeface="標楷體" pitchFamily="65" charset="-120"/>
              </a:rPr>
              <a:t>GSM(</a:t>
            </a:r>
            <a:r>
              <a:rPr lang="zh-TW" altLang="en-US" dirty="0">
                <a:latin typeface="標楷體" pitchFamily="65" charset="-120"/>
                <a:ea typeface="標楷體" pitchFamily="65" charset="-120"/>
              </a:rPr>
              <a:t>數位</a:t>
            </a:r>
            <a:r>
              <a:rPr lang="en-US" altLang="zh-TW" dirty="0">
                <a:latin typeface="標楷體" pitchFamily="65" charset="-120"/>
                <a:ea typeface="標楷體" pitchFamily="65" charset="-120"/>
              </a:rPr>
              <a:t>)</a:t>
            </a:r>
          </a:p>
          <a:p>
            <a:pPr algn="ctr"/>
            <a:r>
              <a:rPr lang="en-US" altLang="zh-TW" dirty="0">
                <a:latin typeface="標楷體" pitchFamily="65" charset="-120"/>
                <a:ea typeface="標楷體" pitchFamily="65" charset="-120"/>
              </a:rPr>
              <a:t>3</a:t>
            </a:r>
            <a:r>
              <a:rPr lang="zh-TW" altLang="en-US" dirty="0">
                <a:latin typeface="標楷體" pitchFamily="65" charset="-120"/>
                <a:ea typeface="標楷體" pitchFamily="65" charset="-120"/>
              </a:rPr>
              <a:t>大電信</a:t>
            </a:r>
            <a:r>
              <a:rPr lang="en-US" altLang="zh-TW" dirty="0">
                <a:latin typeface="標楷體" pitchFamily="65" charset="-120"/>
                <a:ea typeface="標楷體" pitchFamily="65" charset="-120"/>
              </a:rPr>
              <a:t>:</a:t>
            </a:r>
          </a:p>
        </p:txBody>
      </p:sp>
      <p:sp>
        <p:nvSpPr>
          <p:cNvPr id="12" name="文字方塊 11"/>
          <p:cNvSpPr txBox="1"/>
          <p:nvPr/>
        </p:nvSpPr>
        <p:spPr>
          <a:xfrm>
            <a:off x="6384032" y="4869160"/>
            <a:ext cx="1440160" cy="923330"/>
          </a:xfrm>
          <a:prstGeom prst="rect">
            <a:avLst/>
          </a:prstGeom>
          <a:noFill/>
          <a:ln>
            <a:solidFill>
              <a:schemeClr val="tx1"/>
            </a:solidFill>
            <a:prstDash val="sysDash"/>
          </a:ln>
        </p:spPr>
        <p:txBody>
          <a:bodyPr wrap="square" rtlCol="0">
            <a:spAutoFit/>
          </a:bodyPr>
          <a:lstStyle/>
          <a:p>
            <a:r>
              <a:rPr lang="zh-TW" altLang="en-US" dirty="0">
                <a:latin typeface="標楷體" pitchFamily="65" charset="-120"/>
                <a:ea typeface="標楷體" pitchFamily="65" charset="-120"/>
              </a:rPr>
              <a:t>中華電信</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遠傳電信</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台灣大哥大</a:t>
            </a:r>
          </a:p>
        </p:txBody>
      </p:sp>
      <p:sp>
        <p:nvSpPr>
          <p:cNvPr id="13" name="文字方塊 12"/>
          <p:cNvSpPr txBox="1"/>
          <p:nvPr/>
        </p:nvSpPr>
        <p:spPr>
          <a:xfrm>
            <a:off x="6744072" y="3740839"/>
            <a:ext cx="1296144" cy="923330"/>
          </a:xfrm>
          <a:prstGeom prst="rect">
            <a:avLst/>
          </a:prstGeom>
          <a:noFill/>
          <a:ln>
            <a:solidFill>
              <a:schemeClr val="tx1"/>
            </a:solidFill>
            <a:prstDash val="sysDash"/>
          </a:ln>
        </p:spPr>
        <p:txBody>
          <a:bodyPr wrap="square" rtlCol="0">
            <a:spAutoFit/>
          </a:bodyPr>
          <a:lstStyle/>
          <a:p>
            <a:pPr algn="ctr"/>
            <a:r>
              <a:rPr lang="zh-TW" altLang="en-US" dirty="0">
                <a:latin typeface="標楷體" pitchFamily="65" charset="-120"/>
                <a:ea typeface="標楷體" pitchFamily="65" charset="-120"/>
              </a:rPr>
              <a:t>民國</a:t>
            </a:r>
            <a:r>
              <a:rPr lang="en-US" altLang="zh-TW" dirty="0">
                <a:latin typeface="標楷體" pitchFamily="65" charset="-120"/>
                <a:ea typeface="標楷體" pitchFamily="65" charset="-120"/>
              </a:rPr>
              <a:t>91</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(2002)</a:t>
            </a:r>
          </a:p>
          <a:p>
            <a:pPr algn="ctr"/>
            <a:r>
              <a:rPr lang="en-US" altLang="zh-TW" dirty="0">
                <a:latin typeface="標楷體" pitchFamily="65" charset="-120"/>
                <a:ea typeface="標楷體" pitchFamily="65" charset="-120"/>
              </a:rPr>
              <a:t>3G</a:t>
            </a:r>
          </a:p>
        </p:txBody>
      </p:sp>
      <p:sp>
        <p:nvSpPr>
          <p:cNvPr id="14" name="文字方塊 13"/>
          <p:cNvSpPr txBox="1"/>
          <p:nvPr/>
        </p:nvSpPr>
        <p:spPr>
          <a:xfrm>
            <a:off x="8256240" y="3740839"/>
            <a:ext cx="1296144" cy="1754326"/>
          </a:xfrm>
          <a:prstGeom prst="rect">
            <a:avLst/>
          </a:prstGeom>
          <a:noFill/>
          <a:ln>
            <a:solidFill>
              <a:schemeClr val="tx1"/>
            </a:solidFill>
            <a:prstDash val="sysDash"/>
          </a:ln>
        </p:spPr>
        <p:txBody>
          <a:bodyPr wrap="square" rtlCol="0">
            <a:spAutoFit/>
          </a:bodyPr>
          <a:lstStyle/>
          <a:p>
            <a:pPr algn="ctr"/>
            <a:r>
              <a:rPr lang="zh-TW" altLang="en-US" dirty="0">
                <a:latin typeface="標楷體" pitchFamily="65" charset="-120"/>
                <a:ea typeface="標楷體" pitchFamily="65" charset="-120"/>
              </a:rPr>
              <a:t>民國</a:t>
            </a:r>
            <a:r>
              <a:rPr lang="en-US" altLang="zh-TW" dirty="0">
                <a:latin typeface="標楷體" pitchFamily="65" charset="-120"/>
                <a:ea typeface="標楷體" pitchFamily="65" charset="-120"/>
              </a:rPr>
              <a:t>103</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(2014)</a:t>
            </a:r>
          </a:p>
          <a:p>
            <a:pPr algn="ctr"/>
            <a:r>
              <a:rPr lang="en-US" altLang="zh-TW" dirty="0">
                <a:latin typeface="標楷體" pitchFamily="65" charset="-120"/>
                <a:ea typeface="標楷體" pitchFamily="65" charset="-120"/>
              </a:rPr>
              <a:t>4G</a:t>
            </a:r>
          </a:p>
          <a:p>
            <a:pPr algn="ctr"/>
            <a:r>
              <a:rPr lang="en-US" altLang="zh-TW" dirty="0">
                <a:latin typeface="標楷體" pitchFamily="65" charset="-120"/>
                <a:ea typeface="標楷體" pitchFamily="65" charset="-120"/>
              </a:rPr>
              <a:t>6</a:t>
            </a:r>
            <a:r>
              <a:rPr lang="zh-TW" altLang="en-US" dirty="0">
                <a:latin typeface="標楷體" pitchFamily="65" charset="-120"/>
                <a:ea typeface="標楷體" pitchFamily="65" charset="-120"/>
              </a:rPr>
              <a:t>月初中華</a:t>
            </a:r>
            <a:endParaRPr lang="en-US" altLang="zh-TW" dirty="0">
              <a:latin typeface="標楷體" pitchFamily="65" charset="-120"/>
              <a:ea typeface="標楷體" pitchFamily="65" charset="-120"/>
            </a:endParaRPr>
          </a:p>
          <a:p>
            <a:pPr algn="ctr"/>
            <a:r>
              <a:rPr lang="en-US" altLang="zh-TW" dirty="0">
                <a:latin typeface="標楷體" pitchFamily="65" charset="-120"/>
                <a:ea typeface="標楷體" pitchFamily="65" charset="-120"/>
              </a:rPr>
              <a:t>7</a:t>
            </a:r>
            <a:r>
              <a:rPr lang="zh-TW" altLang="en-US" dirty="0">
                <a:latin typeface="標楷體" pitchFamily="65" charset="-120"/>
                <a:ea typeface="標楷體" pitchFamily="65" charset="-120"/>
              </a:rPr>
              <a:t>月初遠傳、台灣大</a:t>
            </a:r>
            <a:endParaRPr lang="en-US" altLang="zh-TW" dirty="0">
              <a:latin typeface="標楷體" pitchFamily="65" charset="-120"/>
              <a:ea typeface="標楷體" pitchFamily="65" charset="-120"/>
            </a:endParaRPr>
          </a:p>
        </p:txBody>
      </p:sp>
      <p:sp>
        <p:nvSpPr>
          <p:cNvPr id="15" name="向右箭號 14"/>
          <p:cNvSpPr/>
          <p:nvPr/>
        </p:nvSpPr>
        <p:spPr>
          <a:xfrm>
            <a:off x="3431704" y="3717032"/>
            <a:ext cx="288032"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6" name="向右箭號 15"/>
          <p:cNvSpPr/>
          <p:nvPr/>
        </p:nvSpPr>
        <p:spPr>
          <a:xfrm>
            <a:off x="5015880" y="3717032"/>
            <a:ext cx="288032"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7" name="向右箭號 16"/>
          <p:cNvSpPr/>
          <p:nvPr/>
        </p:nvSpPr>
        <p:spPr>
          <a:xfrm>
            <a:off x="6528048" y="3717032"/>
            <a:ext cx="288032"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8" name="向右箭號 17"/>
          <p:cNvSpPr/>
          <p:nvPr/>
        </p:nvSpPr>
        <p:spPr>
          <a:xfrm>
            <a:off x="8040216" y="3717032"/>
            <a:ext cx="288032"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6341510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en-US" altLang="zh-TW" b="1" dirty="0" smtClean="0">
                <a:latin typeface="標楷體" pitchFamily="65" charset="-120"/>
                <a:ea typeface="標楷體" pitchFamily="65" charset="-120"/>
              </a:rPr>
              <a:t>11.11/30</a:t>
            </a:r>
            <a:r>
              <a:rPr lang="zh-TW" altLang="en-US" b="1" dirty="0" smtClean="0">
                <a:latin typeface="標楷體" pitchFamily="65" charset="-120"/>
                <a:ea typeface="標楷體" pitchFamily="65" charset="-120"/>
              </a:rPr>
              <a:t> </a:t>
            </a:r>
            <a:r>
              <a:rPr lang="zh-TW" altLang="en-US" dirty="0">
                <a:solidFill>
                  <a:srgbClr val="FF0000"/>
                </a:solidFill>
              </a:rPr>
              <a:t>行銷管理</a:t>
            </a:r>
            <a:r>
              <a:rPr lang="zh-TW" altLang="en-US" dirty="0">
                <a:solidFill>
                  <a:srgbClr val="FF0000"/>
                </a:solidFill>
                <a:latin typeface="標楷體" pitchFamily="65" charset="-120"/>
                <a:ea typeface="標楷體" pitchFamily="65" charset="-120"/>
              </a:rPr>
              <a:t>個案應用</a:t>
            </a:r>
            <a:endParaRPr lang="zh-TW" altLang="en-US" b="1"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fontScale="92500" lnSpcReduction="20000"/>
          </a:bodyPr>
          <a:lstStyle/>
          <a:p>
            <a:r>
              <a:rPr lang="zh-TW" altLang="zh-TW" b="1" dirty="0" smtClean="0">
                <a:latin typeface="標楷體" pitchFamily="65" charset="-120"/>
                <a:ea typeface="標楷體" pitchFamily="65" charset="-120"/>
              </a:rPr>
              <a:t>全球互通微波存取</a:t>
            </a:r>
            <a:r>
              <a:rPr lang="zh-TW" altLang="zh-TW" dirty="0" smtClean="0">
                <a:latin typeface="標楷體" pitchFamily="65" charset="-120"/>
                <a:ea typeface="標楷體" pitchFamily="65" charset="-120"/>
              </a:rPr>
              <a:t>（</a:t>
            </a:r>
            <a:r>
              <a:rPr lang="zh-TW" altLang="zh-TW" dirty="0" smtClean="0">
                <a:latin typeface="標楷體" pitchFamily="65" charset="-120"/>
                <a:ea typeface="標楷體" pitchFamily="65" charset="-120"/>
                <a:hlinkClick r:id="rId2" tooltip="英語"/>
              </a:rPr>
              <a:t>英語</a:t>
            </a:r>
            <a:r>
              <a:rPr lang="zh-TW" altLang="zh-TW" dirty="0" smtClean="0">
                <a:latin typeface="標楷體" pitchFamily="65" charset="-120"/>
                <a:ea typeface="標楷體" pitchFamily="65" charset="-120"/>
              </a:rPr>
              <a:t>：</a:t>
            </a:r>
            <a:r>
              <a:rPr lang="zh-TW" altLang="zh-TW" b="1" dirty="0" smtClean="0">
                <a:latin typeface="標楷體" pitchFamily="65" charset="-120"/>
                <a:ea typeface="標楷體" pitchFamily="65" charset="-120"/>
              </a:rPr>
              <a:t>Worldwide Interoperability for Microwave Access</a:t>
            </a:r>
            <a:r>
              <a:rPr lang="zh-TW" altLang="zh-TW" dirty="0" smtClean="0">
                <a:latin typeface="標楷體" pitchFamily="65" charset="-120"/>
                <a:ea typeface="標楷體" pitchFamily="65" charset="-120"/>
              </a:rPr>
              <a:t>，縮寫為</a:t>
            </a:r>
            <a:r>
              <a:rPr lang="zh-TW" altLang="zh-TW" b="1" dirty="0" smtClean="0">
                <a:latin typeface="標楷體" pitchFamily="65" charset="-120"/>
                <a:ea typeface="標楷體" pitchFamily="65" charset="-120"/>
              </a:rPr>
              <a:t>WiMAX</a:t>
            </a:r>
            <a:r>
              <a:rPr lang="zh-TW" altLang="zh-TW" dirty="0" smtClean="0">
                <a:latin typeface="標楷體" pitchFamily="65" charset="-120"/>
                <a:ea typeface="標楷體" pitchFamily="65" charset="-120"/>
              </a:rPr>
              <a:t>）是一項高速無線數據網路標準，主要用在</a:t>
            </a:r>
            <a:r>
              <a:rPr lang="zh-TW" altLang="zh-TW" dirty="0" smtClean="0">
                <a:latin typeface="標楷體" pitchFamily="65" charset="-120"/>
                <a:ea typeface="標楷體" pitchFamily="65" charset="-120"/>
                <a:hlinkClick r:id="rId3" tooltip="都會網路"/>
              </a:rPr>
              <a:t>都會網路</a:t>
            </a:r>
            <a:r>
              <a:rPr lang="zh-TW" altLang="zh-TW" dirty="0" smtClean="0">
                <a:latin typeface="標楷體" pitchFamily="65" charset="-120"/>
                <a:ea typeface="標楷體" pitchFamily="65" charset="-120"/>
              </a:rPr>
              <a:t>，由</a:t>
            </a:r>
            <a:r>
              <a:rPr lang="zh-TW" altLang="zh-TW" dirty="0" smtClean="0">
                <a:latin typeface="標楷體" pitchFamily="65" charset="-120"/>
                <a:ea typeface="標楷體" pitchFamily="65" charset="-120"/>
                <a:hlinkClick r:id="rId4" tooltip="WiMAX論壇 (頁面不存在)"/>
              </a:rPr>
              <a:t>WiMAX論壇</a:t>
            </a:r>
            <a:r>
              <a:rPr lang="zh-TW" altLang="zh-TW" dirty="0" smtClean="0">
                <a:latin typeface="標楷體" pitchFamily="65" charset="-120"/>
                <a:ea typeface="標楷體" pitchFamily="65" charset="-120"/>
              </a:rPr>
              <a:t>提出並於2001年6月成形。它可提供最後一哩無線寬頻接入，作為電纜和</a:t>
            </a:r>
            <a:r>
              <a:rPr lang="zh-TW" altLang="zh-TW" dirty="0" smtClean="0">
                <a:latin typeface="標楷體" pitchFamily="65" charset="-120"/>
                <a:ea typeface="標楷體" pitchFamily="65" charset="-120"/>
                <a:hlinkClick r:id="rId5" tooltip="DSL"/>
              </a:rPr>
              <a:t>DSL</a:t>
            </a:r>
            <a:r>
              <a:rPr lang="zh-TW" altLang="zh-TW" dirty="0" smtClean="0">
                <a:latin typeface="標楷體" pitchFamily="65" charset="-120"/>
                <a:ea typeface="標楷體" pitchFamily="65" charset="-120"/>
              </a:rPr>
              <a:t>之外的選擇。在</a:t>
            </a:r>
            <a:r>
              <a:rPr lang="zh-TW" altLang="zh-TW" dirty="0" smtClean="0">
                <a:latin typeface="標楷體" pitchFamily="65" charset="-120"/>
                <a:ea typeface="標楷體" pitchFamily="65" charset="-120"/>
                <a:hlinkClick r:id="rId6" tooltip="IEEE 802.16"/>
              </a:rPr>
              <a:t>IEEE 802.16</a:t>
            </a:r>
            <a:r>
              <a:rPr lang="zh-TW" altLang="zh-TW" dirty="0" smtClean="0">
                <a:latin typeface="標楷體" pitchFamily="65" charset="-120"/>
                <a:ea typeface="標楷體" pitchFamily="65" charset="-120"/>
              </a:rPr>
              <a:t>標準的多個版本和選項中做出唯一的選擇，以保證不同廠商產品的互操作性。在</a:t>
            </a:r>
            <a:r>
              <a:rPr lang="zh-TW" altLang="zh-TW" dirty="0" smtClean="0">
                <a:latin typeface="標楷體" pitchFamily="65" charset="-120"/>
                <a:ea typeface="標楷體" pitchFamily="65" charset="-120"/>
                <a:hlinkClick r:id="rId7" tooltip="802.16"/>
              </a:rPr>
              <a:t>802.16</a:t>
            </a:r>
            <a:r>
              <a:rPr lang="zh-TW" altLang="zh-TW" dirty="0" smtClean="0">
                <a:latin typeface="標楷體" pitchFamily="65" charset="-120"/>
                <a:ea typeface="標楷體" pitchFamily="65" charset="-120"/>
                <a:hlinkClick r:id="rId8" tooltip="物理層"/>
              </a:rPr>
              <a:t>物理層</a:t>
            </a:r>
            <a:r>
              <a:rPr lang="zh-TW" altLang="zh-TW" dirty="0" smtClean="0">
                <a:latin typeface="標楷體" pitchFamily="65" charset="-120"/>
                <a:ea typeface="標楷體" pitchFamily="65" charset="-120"/>
              </a:rPr>
              <a:t>的三個變體中，WiMAX選擇了802.16-2004版的256 carrier </a:t>
            </a:r>
            <a:r>
              <a:rPr lang="zh-TW" altLang="zh-TW" dirty="0" smtClean="0">
                <a:latin typeface="標楷體" pitchFamily="65" charset="-120"/>
                <a:ea typeface="標楷體" pitchFamily="65" charset="-120"/>
                <a:hlinkClick r:id="rId9" tooltip="OFDM"/>
              </a:rPr>
              <a:t>OFDM</a:t>
            </a:r>
            <a:r>
              <a:rPr lang="zh-TW" altLang="zh-TW" dirty="0" smtClean="0">
                <a:latin typeface="標楷體" pitchFamily="65" charset="-120"/>
                <a:ea typeface="標楷體" pitchFamily="65" charset="-120"/>
              </a:rPr>
              <a:t>，能夠藉由較寬的頻帶以及較遠的傳輸距離，協助電信業者與</a:t>
            </a:r>
            <a:r>
              <a:rPr lang="zh-TW" altLang="zh-TW" dirty="0" smtClean="0">
                <a:latin typeface="標楷體" pitchFamily="65" charset="-120"/>
                <a:ea typeface="標楷體" pitchFamily="65" charset="-120"/>
                <a:hlinkClick r:id="rId10" tooltip="ISP"/>
              </a:rPr>
              <a:t>網際網路服務提供商</a:t>
            </a:r>
            <a:r>
              <a:rPr lang="zh-TW" altLang="zh-TW" dirty="0" smtClean="0">
                <a:latin typeface="標楷體" pitchFamily="65" charset="-120"/>
                <a:ea typeface="標楷體" pitchFamily="65" charset="-120"/>
              </a:rPr>
              <a:t>業者建置無線網路的最後一哩，與主要以短距離區域傳輸為目的之</a:t>
            </a:r>
            <a:r>
              <a:rPr lang="zh-TW" altLang="zh-TW" dirty="0" smtClean="0">
                <a:latin typeface="標楷體" pitchFamily="65" charset="-120"/>
                <a:ea typeface="標楷體" pitchFamily="65" charset="-120"/>
                <a:hlinkClick r:id="rId11" tooltip="IEEE 802.11"/>
              </a:rPr>
              <a:t>IEEE 802.11</a:t>
            </a:r>
            <a:r>
              <a:rPr lang="zh-TW" altLang="zh-TW" dirty="0" smtClean="0">
                <a:latin typeface="標楷體" pitchFamily="65" charset="-120"/>
                <a:ea typeface="標楷體" pitchFamily="65" charset="-120"/>
              </a:rPr>
              <a:t>通訊協定有著相當大的不同。</a:t>
            </a:r>
          </a:p>
          <a:p>
            <a:r>
              <a:rPr lang="zh-TW" altLang="zh-TW" dirty="0" smtClean="0">
                <a:latin typeface="標楷體" pitchFamily="65" charset="-120"/>
                <a:ea typeface="標楷體" pitchFamily="65" charset="-120"/>
              </a:rPr>
              <a:t>WiMAX能提供許多種應用服務，包括最後一哩無線寬頻接入、</a:t>
            </a:r>
            <a:r>
              <a:rPr lang="zh-TW" altLang="zh-TW" dirty="0" smtClean="0">
                <a:latin typeface="標楷體" pitchFamily="65" charset="-120"/>
                <a:ea typeface="標楷體" pitchFamily="65" charset="-120"/>
                <a:hlinkClick r:id="rId12" tooltip="無線接取器"/>
              </a:rPr>
              <a:t>熱點</a:t>
            </a:r>
            <a:r>
              <a:rPr lang="zh-TW" altLang="zh-TW" dirty="0" smtClean="0">
                <a:latin typeface="標楷體" pitchFamily="65" charset="-120"/>
                <a:ea typeface="標楷體" pitchFamily="65" charset="-120"/>
              </a:rPr>
              <a:t>、 行動通訊回程線路以及作為商業用途在企業間的高速連線。通過WiMAX一致性測試的產品都能夠對彼此建立無線連接並傳送網際網路封包數據。在概念上類似</a:t>
            </a:r>
            <a:r>
              <a:rPr lang="zh-TW" altLang="zh-TW" dirty="0" smtClean="0">
                <a:latin typeface="標楷體" pitchFamily="65" charset="-120"/>
                <a:ea typeface="標楷體" pitchFamily="65" charset="-120"/>
                <a:hlinkClick r:id="rId13" tooltip="WiFi"/>
              </a:rPr>
              <a:t>WiFi</a:t>
            </a:r>
            <a:r>
              <a:rPr lang="zh-TW" altLang="zh-TW" dirty="0" smtClean="0">
                <a:latin typeface="標楷體" pitchFamily="65" charset="-120"/>
                <a:ea typeface="標楷體" pitchFamily="65" charset="-120"/>
              </a:rPr>
              <a:t>，WiMAX傳送速率更快，傳送範圍距離更大，簡單理解為一種「大WiFi」。</a:t>
            </a:r>
          </a:p>
          <a:p>
            <a:pPr>
              <a:buNone/>
            </a:pPr>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val="474995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981200" y="1052737"/>
            <a:ext cx="8229600" cy="2808312"/>
          </a:xfrm>
        </p:spPr>
        <p:txBody>
          <a:bodyPr>
            <a:normAutofit lnSpcReduction="10000"/>
          </a:bodyPr>
          <a:lstStyle/>
          <a:p>
            <a:r>
              <a:rPr lang="zh-TW" altLang="en-US" sz="1800" dirty="0">
                <a:latin typeface="標楷體" pitchFamily="65" charset="-120"/>
                <a:ea typeface="標楷體" pitchFamily="65" charset="-120"/>
              </a:rPr>
              <a:t>歐洲最早發展行動電話</a:t>
            </a:r>
            <a:r>
              <a:rPr lang="en-US" altLang="zh-TW" sz="1800" dirty="0">
                <a:latin typeface="標楷體" pitchFamily="65" charset="-120"/>
                <a:ea typeface="標楷體" pitchFamily="65" charset="-120"/>
              </a:rPr>
              <a:t>:70</a:t>
            </a:r>
            <a:r>
              <a:rPr lang="zh-TW" altLang="en-US" sz="1800" dirty="0">
                <a:latin typeface="標楷體" pitchFamily="65" charset="-120"/>
                <a:ea typeface="標楷體" pitchFamily="65" charset="-120"/>
              </a:rPr>
              <a:t>年。</a:t>
            </a:r>
            <a:endParaRPr lang="en-US" altLang="zh-TW" sz="1800" dirty="0">
              <a:latin typeface="標楷體" pitchFamily="65" charset="-120"/>
              <a:ea typeface="標楷體" pitchFamily="65" charset="-120"/>
            </a:endParaRPr>
          </a:p>
          <a:p>
            <a:pPr>
              <a:buNone/>
            </a:pPr>
            <a:r>
              <a:rPr lang="zh-TW" altLang="en-US" sz="1800" dirty="0">
                <a:latin typeface="標楷體" pitchFamily="65" charset="-120"/>
                <a:ea typeface="標楷體" pitchFamily="65" charset="-120"/>
              </a:rPr>
              <a:t>   北歐四國</a:t>
            </a:r>
            <a:r>
              <a:rPr lang="en-US" altLang="zh-TW" sz="1800" dirty="0">
                <a:latin typeface="標楷體" pitchFamily="65" charset="-120"/>
                <a:ea typeface="標楷體" pitchFamily="65" charset="-120"/>
              </a:rPr>
              <a:t>:</a:t>
            </a:r>
            <a:r>
              <a:rPr lang="zh-TW" altLang="en-US" sz="1800" dirty="0">
                <a:latin typeface="標楷體" pitchFamily="65" charset="-120"/>
                <a:ea typeface="標楷體" pitchFamily="65" charset="-120"/>
              </a:rPr>
              <a:t>瑞典、丹麥、芬蘭、挪威。聯合開發類比手機。</a:t>
            </a:r>
            <a:endParaRPr lang="en-US" altLang="zh-TW" sz="1800" dirty="0">
              <a:latin typeface="標楷體" pitchFamily="65" charset="-120"/>
              <a:ea typeface="標楷體" pitchFamily="65" charset="-120"/>
            </a:endParaRPr>
          </a:p>
          <a:p>
            <a:pPr>
              <a:buFont typeface="Wingdings" pitchFamily="2" charset="2"/>
              <a:buChar char="l"/>
            </a:pPr>
            <a:r>
              <a:rPr lang="zh-TW" altLang="en-US" sz="1800" dirty="0">
                <a:latin typeface="標楷體" pitchFamily="65" charset="-120"/>
                <a:ea typeface="標楷體" pitchFamily="65" charset="-120"/>
              </a:rPr>
              <a:t>美國最早發展行動電話</a:t>
            </a:r>
            <a:r>
              <a:rPr lang="en-US" altLang="zh-TW" sz="1800" dirty="0">
                <a:latin typeface="標楷體" pitchFamily="65" charset="-120"/>
                <a:ea typeface="標楷體" pitchFamily="65" charset="-120"/>
              </a:rPr>
              <a:t>:72</a:t>
            </a:r>
            <a:r>
              <a:rPr lang="zh-TW" altLang="en-US" sz="1800" dirty="0">
                <a:latin typeface="標楷體" pitchFamily="65" charset="-120"/>
                <a:ea typeface="標楷體" pitchFamily="65" charset="-120"/>
              </a:rPr>
              <a:t>年，搭配</a:t>
            </a:r>
            <a:r>
              <a:rPr lang="en-US" altLang="zh-TW" sz="1800" dirty="0">
                <a:latin typeface="標楷體" pitchFamily="65" charset="-120"/>
                <a:ea typeface="標楷體" pitchFamily="65" charset="-120"/>
              </a:rPr>
              <a:t>GPS</a:t>
            </a:r>
            <a:r>
              <a:rPr lang="zh-TW" altLang="en-US" sz="1800" dirty="0">
                <a:latin typeface="標楷體" pitchFamily="65" charset="-120"/>
                <a:ea typeface="標楷體" pitchFamily="65" charset="-120"/>
              </a:rPr>
              <a:t>。</a:t>
            </a:r>
            <a:endParaRPr lang="en-US" altLang="zh-TW" sz="1800" dirty="0">
              <a:latin typeface="標楷體" pitchFamily="65" charset="-120"/>
              <a:ea typeface="標楷體" pitchFamily="65" charset="-120"/>
            </a:endParaRPr>
          </a:p>
          <a:p>
            <a:pPr>
              <a:buFont typeface="Wingdings" pitchFamily="2" charset="2"/>
              <a:buChar char="l"/>
            </a:pPr>
            <a:r>
              <a:rPr lang="zh-TW" altLang="en-US" sz="1800" dirty="0">
                <a:latin typeface="標楷體" pitchFamily="65" charset="-120"/>
                <a:ea typeface="標楷體" pitchFamily="65" charset="-120"/>
              </a:rPr>
              <a:t>最早的通信</a:t>
            </a:r>
            <a:r>
              <a:rPr lang="zh-TW" altLang="en-US" sz="1800" dirty="0">
                <a:latin typeface="標楷體" pitchFamily="65" charset="-120"/>
                <a:ea typeface="標楷體" pitchFamily="65" charset="-120"/>
              </a:rPr>
              <a:t>技術</a:t>
            </a:r>
            <a:r>
              <a:rPr lang="en-US" altLang="zh-TW" sz="1800" dirty="0">
                <a:latin typeface="標楷體" pitchFamily="65" charset="-120"/>
                <a:ea typeface="標楷體" pitchFamily="65" charset="-120"/>
              </a:rPr>
              <a:t>(1897</a:t>
            </a:r>
            <a:r>
              <a:rPr lang="zh-TW" altLang="en-US" sz="1800" dirty="0">
                <a:latin typeface="標楷體" pitchFamily="65" charset="-120"/>
                <a:ea typeface="標楷體" pitchFamily="65" charset="-120"/>
              </a:rPr>
              <a:t>年</a:t>
            </a:r>
            <a:r>
              <a:rPr lang="en-US" altLang="zh-TW" sz="1800" dirty="0">
                <a:latin typeface="標楷體" pitchFamily="65" charset="-120"/>
                <a:ea typeface="標楷體" pitchFamily="65" charset="-120"/>
              </a:rPr>
              <a:t>)</a:t>
            </a:r>
          </a:p>
          <a:p>
            <a:pPr>
              <a:buFont typeface="Wingdings" pitchFamily="2" charset="2"/>
              <a:buChar char="l"/>
            </a:pPr>
            <a:r>
              <a:rPr lang="zh-TW" altLang="en-US" sz="1800" dirty="0">
                <a:latin typeface="標楷體" pitchFamily="65" charset="-120"/>
                <a:ea typeface="標楷體" pitchFamily="65" charset="-120"/>
              </a:rPr>
              <a:t>能高越嶺</a:t>
            </a:r>
            <a:r>
              <a:rPr lang="zh-TW" altLang="en-US" sz="1800" dirty="0">
                <a:latin typeface="標楷體" pitchFamily="65" charset="-120"/>
                <a:ea typeface="標楷體" pitchFamily="65" charset="-120"/>
              </a:rPr>
              <a:t>古道。</a:t>
            </a:r>
            <a:endParaRPr lang="en-US" altLang="zh-TW" sz="1800" dirty="0">
              <a:latin typeface="標楷體" pitchFamily="65" charset="-120"/>
              <a:ea typeface="標楷體" pitchFamily="65" charset="-120"/>
            </a:endParaRPr>
          </a:p>
          <a:p>
            <a:pPr>
              <a:buNone/>
            </a:pPr>
            <a:r>
              <a:rPr lang="zh-TW" altLang="en-US" sz="1800" dirty="0">
                <a:latin typeface="標楷體" pitchFamily="65" charset="-120"/>
                <a:ea typeface="標楷體" pitchFamily="65" charset="-120"/>
              </a:rPr>
              <a:t>   日本</a:t>
            </a:r>
            <a:r>
              <a:rPr lang="en-US" altLang="zh-TW" sz="1800" dirty="0">
                <a:latin typeface="標楷體" pitchFamily="65" charset="-120"/>
                <a:ea typeface="標楷體" pitchFamily="65" charset="-120"/>
              </a:rPr>
              <a:t>1895</a:t>
            </a:r>
            <a:r>
              <a:rPr lang="zh-TW" altLang="en-US" sz="1800" dirty="0">
                <a:latin typeface="標楷體" pitchFamily="65" charset="-120"/>
                <a:ea typeface="標楷體" pitchFamily="65" charset="-120"/>
              </a:rPr>
              <a:t>年接收台灣，架設無線電，作為無線電、通信、供電使用。</a:t>
            </a:r>
            <a:endParaRPr lang="en-US" altLang="zh-TW" sz="1800" dirty="0">
              <a:latin typeface="標楷體" pitchFamily="65" charset="-120"/>
              <a:ea typeface="標楷體" pitchFamily="65" charset="-120"/>
            </a:endParaRPr>
          </a:p>
          <a:p>
            <a:pPr>
              <a:buFont typeface="Wingdings" pitchFamily="2" charset="2"/>
              <a:buChar char="l"/>
            </a:pPr>
            <a:r>
              <a:rPr lang="zh-TW" altLang="en-US" sz="1800" dirty="0">
                <a:latin typeface="標楷體" pitchFamily="65" charset="-120"/>
                <a:ea typeface="標楷體" pitchFamily="65" charset="-120"/>
              </a:rPr>
              <a:t>八通關古</a:t>
            </a:r>
            <a:r>
              <a:rPr lang="zh-TW" altLang="en-US" sz="1800" dirty="0">
                <a:latin typeface="標楷體" pitchFamily="65" charset="-120"/>
                <a:ea typeface="標楷體" pitchFamily="65" charset="-120"/>
              </a:rPr>
              <a:t>道</a:t>
            </a:r>
            <a:r>
              <a:rPr lang="en-US" altLang="zh-TW" sz="1800" dirty="0">
                <a:latin typeface="標楷體" pitchFamily="65" charset="-120"/>
                <a:ea typeface="標楷體" pitchFamily="65" charset="-120"/>
              </a:rPr>
              <a:t>(</a:t>
            </a:r>
            <a:r>
              <a:rPr lang="zh-TW" altLang="en-US" sz="1800" dirty="0">
                <a:latin typeface="標楷體" pitchFamily="65" charset="-120"/>
                <a:ea typeface="標楷體" pitchFamily="65" charset="-120"/>
              </a:rPr>
              <a:t>清朝建立</a:t>
            </a:r>
            <a:r>
              <a:rPr lang="en-US" altLang="zh-TW" sz="1800" dirty="0">
                <a:latin typeface="標楷體" pitchFamily="65" charset="-120"/>
                <a:ea typeface="標楷體" pitchFamily="65" charset="-120"/>
              </a:rPr>
              <a:t>)</a:t>
            </a:r>
            <a:r>
              <a:rPr lang="zh-TW" altLang="en-US" sz="1800" dirty="0">
                <a:latin typeface="標楷體" pitchFamily="65" charset="-120"/>
                <a:ea typeface="標楷體" pitchFamily="65" charset="-120"/>
              </a:rPr>
              <a:t>。</a:t>
            </a:r>
            <a:endParaRPr lang="en-US" altLang="zh-TW" sz="1800" dirty="0">
              <a:latin typeface="標楷體" pitchFamily="65" charset="-120"/>
              <a:ea typeface="標楷體" pitchFamily="65" charset="-120"/>
            </a:endParaRPr>
          </a:p>
          <a:p>
            <a:pPr>
              <a:buFont typeface="Wingdings" pitchFamily="2" charset="2"/>
              <a:buChar char="l"/>
            </a:pPr>
            <a:r>
              <a:rPr lang="zh-TW" altLang="en-US" sz="1800" dirty="0">
                <a:latin typeface="標楷體" pitchFamily="65" charset="-120"/>
                <a:ea typeface="標楷體" pitchFamily="65" charset="-120"/>
              </a:rPr>
              <a:t>頻道的</a:t>
            </a:r>
            <a:r>
              <a:rPr lang="zh-TW" altLang="en-US" sz="1800" dirty="0">
                <a:latin typeface="標楷體" pitchFamily="65" charset="-120"/>
                <a:ea typeface="標楷體" pitchFamily="65" charset="-120"/>
              </a:rPr>
              <a:t>區分</a:t>
            </a:r>
            <a:r>
              <a:rPr lang="en-US" altLang="zh-TW" sz="1800" dirty="0">
                <a:latin typeface="標楷體" pitchFamily="65" charset="-120"/>
                <a:ea typeface="標楷體" pitchFamily="65" charset="-120"/>
              </a:rPr>
              <a:t>:</a:t>
            </a:r>
            <a:endParaRPr lang="zh-TW" altLang="en-US" sz="1800" dirty="0">
              <a:latin typeface="標楷體" pitchFamily="65" charset="-120"/>
              <a:ea typeface="標楷體" pitchFamily="65" charset="-120"/>
            </a:endParaRPr>
          </a:p>
        </p:txBody>
      </p:sp>
      <p:sp>
        <p:nvSpPr>
          <p:cNvPr id="5" name="文字方塊 4"/>
          <p:cNvSpPr txBox="1"/>
          <p:nvPr/>
        </p:nvSpPr>
        <p:spPr>
          <a:xfrm>
            <a:off x="2495600" y="3861049"/>
            <a:ext cx="864096" cy="1200329"/>
          </a:xfrm>
          <a:prstGeom prst="rect">
            <a:avLst/>
          </a:prstGeom>
          <a:noFill/>
        </p:spPr>
        <p:txBody>
          <a:bodyPr wrap="square" rtlCol="0">
            <a:spAutoFit/>
          </a:bodyPr>
          <a:lstStyle/>
          <a:p>
            <a:pPr algn="ctr"/>
            <a:r>
              <a:rPr lang="en-US" altLang="zh-TW" dirty="0">
                <a:latin typeface="標楷體" pitchFamily="65" charset="-120"/>
                <a:ea typeface="標楷體" pitchFamily="65" charset="-120"/>
              </a:rPr>
              <a:t>A</a:t>
            </a:r>
            <a:r>
              <a:rPr lang="zh-TW" altLang="en-US" dirty="0">
                <a:latin typeface="標楷體" pitchFamily="65" charset="-120"/>
                <a:ea typeface="標楷體" pitchFamily="65" charset="-120"/>
              </a:rPr>
              <a:t>頻</a:t>
            </a:r>
            <a:endParaRPr lang="en-US" altLang="zh-TW" dirty="0">
              <a:latin typeface="標楷體" pitchFamily="65" charset="-120"/>
              <a:ea typeface="標楷體" pitchFamily="65" charset="-120"/>
            </a:endParaRPr>
          </a:p>
          <a:p>
            <a:pPr algn="ctr"/>
            <a:r>
              <a:rPr lang="en-US" altLang="zh-TW" dirty="0">
                <a:latin typeface="標楷體" pitchFamily="65" charset="-120"/>
                <a:ea typeface="標楷體" pitchFamily="65" charset="-120"/>
              </a:rPr>
              <a:t>700</a:t>
            </a:r>
          </a:p>
          <a:p>
            <a:pPr algn="ctr"/>
            <a:r>
              <a:rPr lang="zh-TW" altLang="en-US" dirty="0">
                <a:latin typeface="標楷體" pitchFamily="65" charset="-120"/>
                <a:ea typeface="標楷體" pitchFamily="65" charset="-120"/>
              </a:rPr>
              <a:t>低頻</a:t>
            </a:r>
            <a:endParaRPr lang="en-US" altLang="zh-TW" dirty="0">
              <a:latin typeface="標楷體" pitchFamily="65" charset="-120"/>
              <a:ea typeface="標楷體" pitchFamily="65" charset="-120"/>
            </a:endParaRPr>
          </a:p>
          <a:p>
            <a:pPr algn="ctr"/>
            <a:r>
              <a:rPr lang="zh-TW" altLang="en-US" dirty="0">
                <a:latin typeface="標楷體" pitchFamily="65" charset="-120"/>
                <a:ea typeface="標楷體" pitchFamily="65" charset="-120"/>
              </a:rPr>
              <a:t>郊區</a:t>
            </a:r>
            <a:r>
              <a:rPr lang="zh-TW" altLang="en-US" dirty="0">
                <a:latin typeface="標楷體" pitchFamily="65" charset="-120"/>
                <a:ea typeface="標楷體" pitchFamily="65" charset="-120"/>
              </a:rPr>
              <a:t>              </a:t>
            </a:r>
            <a:endParaRPr lang="zh-TW" altLang="en-US" dirty="0">
              <a:latin typeface="標楷體" pitchFamily="65" charset="-120"/>
              <a:ea typeface="標楷體" pitchFamily="65" charset="-120"/>
            </a:endParaRPr>
          </a:p>
        </p:txBody>
      </p:sp>
      <p:sp>
        <p:nvSpPr>
          <p:cNvPr id="6" name="文字方塊 5"/>
          <p:cNvSpPr txBox="1"/>
          <p:nvPr/>
        </p:nvSpPr>
        <p:spPr>
          <a:xfrm>
            <a:off x="4079776" y="3861048"/>
            <a:ext cx="864096" cy="923330"/>
          </a:xfrm>
          <a:prstGeom prst="rect">
            <a:avLst/>
          </a:prstGeom>
          <a:noFill/>
        </p:spPr>
        <p:txBody>
          <a:bodyPr wrap="square" rtlCol="0">
            <a:spAutoFit/>
          </a:bodyPr>
          <a:lstStyle/>
          <a:p>
            <a:pPr algn="ctr"/>
            <a:r>
              <a:rPr lang="en-US" altLang="zh-TW" dirty="0">
                <a:latin typeface="標楷體" pitchFamily="65" charset="-120"/>
                <a:ea typeface="標楷體" pitchFamily="65" charset="-120"/>
              </a:rPr>
              <a:t>B</a:t>
            </a:r>
            <a:r>
              <a:rPr lang="zh-TW" altLang="en-US" dirty="0">
                <a:latin typeface="標楷體" pitchFamily="65" charset="-120"/>
                <a:ea typeface="標楷體" pitchFamily="65" charset="-120"/>
              </a:rPr>
              <a:t>頻</a:t>
            </a:r>
            <a:endParaRPr lang="en-US" altLang="zh-TW" dirty="0">
              <a:latin typeface="標楷體" pitchFamily="65" charset="-120"/>
              <a:ea typeface="標楷體" pitchFamily="65" charset="-120"/>
            </a:endParaRPr>
          </a:p>
          <a:p>
            <a:pPr algn="ctr"/>
            <a:r>
              <a:rPr lang="en-US" altLang="zh-TW" dirty="0">
                <a:latin typeface="標楷體" pitchFamily="65" charset="-120"/>
                <a:ea typeface="標楷體" pitchFamily="65" charset="-120"/>
              </a:rPr>
              <a:t>900</a:t>
            </a:r>
          </a:p>
          <a:p>
            <a:pPr algn="ctr"/>
            <a:r>
              <a:rPr lang="zh-TW" altLang="en-US" dirty="0">
                <a:latin typeface="標楷體" pitchFamily="65" charset="-120"/>
                <a:ea typeface="標楷體" pitchFamily="65" charset="-120"/>
              </a:rPr>
              <a:t>              </a:t>
            </a:r>
            <a:endParaRPr lang="zh-TW" altLang="en-US" dirty="0">
              <a:latin typeface="標楷體" pitchFamily="65" charset="-120"/>
              <a:ea typeface="標楷體" pitchFamily="65" charset="-120"/>
            </a:endParaRPr>
          </a:p>
        </p:txBody>
      </p:sp>
      <p:sp>
        <p:nvSpPr>
          <p:cNvPr id="7" name="文字方塊 6"/>
          <p:cNvSpPr txBox="1"/>
          <p:nvPr/>
        </p:nvSpPr>
        <p:spPr>
          <a:xfrm>
            <a:off x="5087888" y="3884856"/>
            <a:ext cx="2016224" cy="1200329"/>
          </a:xfrm>
          <a:prstGeom prst="rect">
            <a:avLst/>
          </a:prstGeom>
          <a:noFill/>
        </p:spPr>
        <p:txBody>
          <a:bodyPr wrap="square" rtlCol="0">
            <a:spAutoFit/>
          </a:bodyPr>
          <a:lstStyle/>
          <a:p>
            <a:pPr algn="ctr"/>
            <a:r>
              <a:rPr lang="en-US" altLang="zh-TW" dirty="0">
                <a:latin typeface="標楷體" pitchFamily="65" charset="-120"/>
                <a:ea typeface="標楷體" pitchFamily="65" charset="-120"/>
              </a:rPr>
              <a:t>C</a:t>
            </a:r>
            <a:r>
              <a:rPr lang="zh-TW" altLang="en-US" dirty="0">
                <a:latin typeface="標楷體" pitchFamily="65" charset="-120"/>
                <a:ea typeface="標楷體" pitchFamily="65" charset="-120"/>
              </a:rPr>
              <a:t>頻</a:t>
            </a:r>
            <a:endParaRPr lang="en-US" altLang="zh-TW" dirty="0">
              <a:latin typeface="標楷體" pitchFamily="65" charset="-120"/>
              <a:ea typeface="標楷體" pitchFamily="65" charset="-120"/>
            </a:endParaRPr>
          </a:p>
          <a:p>
            <a:pPr algn="ctr"/>
            <a:r>
              <a:rPr lang="en-US" altLang="zh-TW" dirty="0">
                <a:latin typeface="標楷體" pitchFamily="65" charset="-120"/>
                <a:ea typeface="標楷體" pitchFamily="65" charset="-120"/>
              </a:rPr>
              <a:t>1800</a:t>
            </a:r>
          </a:p>
          <a:p>
            <a:pPr algn="ctr"/>
            <a:r>
              <a:rPr lang="zh-TW" altLang="en-US" dirty="0">
                <a:latin typeface="標楷體" pitchFamily="65" charset="-120"/>
                <a:ea typeface="標楷體" pitchFamily="65" charset="-120"/>
              </a:rPr>
              <a:t>高頻</a:t>
            </a:r>
            <a:endParaRPr lang="en-US" altLang="zh-TW" dirty="0">
              <a:latin typeface="標楷體" pitchFamily="65" charset="-120"/>
              <a:ea typeface="標楷體" pitchFamily="65" charset="-120"/>
            </a:endParaRPr>
          </a:p>
          <a:p>
            <a:pPr algn="ctr"/>
            <a:r>
              <a:rPr lang="zh-TW" altLang="en-US" dirty="0">
                <a:latin typeface="標楷體" pitchFamily="65" charset="-120"/>
                <a:ea typeface="標楷體" pitchFamily="65" charset="-120"/>
              </a:rPr>
              <a:t>  高速、都會            </a:t>
            </a:r>
            <a:endParaRPr lang="zh-TW" altLang="en-US" dirty="0">
              <a:latin typeface="標楷體" pitchFamily="65" charset="-120"/>
              <a:ea typeface="標楷體" pitchFamily="65" charset="-120"/>
            </a:endParaRPr>
          </a:p>
        </p:txBody>
      </p:sp>
      <p:cxnSp>
        <p:nvCxnSpPr>
          <p:cNvPr id="9" name="直線接點 8"/>
          <p:cNvCxnSpPr/>
          <p:nvPr/>
        </p:nvCxnSpPr>
        <p:spPr>
          <a:xfrm>
            <a:off x="3215680" y="4077072"/>
            <a:ext cx="100811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接點 9"/>
          <p:cNvCxnSpPr/>
          <p:nvPr/>
        </p:nvCxnSpPr>
        <p:spPr>
          <a:xfrm>
            <a:off x="4727848" y="4077072"/>
            <a:ext cx="100811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文字方塊 10"/>
          <p:cNvSpPr txBox="1"/>
          <p:nvPr/>
        </p:nvSpPr>
        <p:spPr>
          <a:xfrm>
            <a:off x="6600056" y="3573017"/>
            <a:ext cx="3528392" cy="2031325"/>
          </a:xfrm>
          <a:prstGeom prst="rect">
            <a:avLst/>
          </a:prstGeom>
          <a:noFill/>
        </p:spPr>
        <p:txBody>
          <a:bodyPr wrap="square" rtlCol="0">
            <a:spAutoFit/>
          </a:bodyPr>
          <a:lstStyle/>
          <a:p>
            <a:pPr>
              <a:buFont typeface="Wingdings" pitchFamily="2" charset="2"/>
              <a:buChar char="l"/>
            </a:pPr>
            <a:r>
              <a:rPr lang="en-US" altLang="zh-TW" dirty="0">
                <a:latin typeface="標楷體" pitchFamily="65" charset="-120"/>
                <a:ea typeface="標楷體" pitchFamily="65" charset="-120"/>
              </a:rPr>
              <a:t>3</a:t>
            </a:r>
            <a:r>
              <a:rPr lang="zh-TW" altLang="en-US" dirty="0">
                <a:latin typeface="標楷體" pitchFamily="65" charset="-120"/>
                <a:ea typeface="標楷體" pitchFamily="65" charset="-120"/>
              </a:rPr>
              <a:t>家不能超過</a:t>
            </a:r>
            <a:r>
              <a:rPr lang="en-US" altLang="zh-TW" dirty="0">
                <a:latin typeface="標楷體" pitchFamily="65" charset="-120"/>
                <a:ea typeface="標楷體" pitchFamily="65" charset="-120"/>
              </a:rPr>
              <a:t>35MHZ</a:t>
            </a:r>
            <a:r>
              <a:rPr lang="zh-TW" altLang="en-US" dirty="0">
                <a:latin typeface="標楷體" pitchFamily="65" charset="-120"/>
                <a:ea typeface="標楷體" pitchFamily="65" charset="-120"/>
              </a:rPr>
              <a:t>。</a:t>
            </a:r>
            <a:endParaRPr lang="en-US" altLang="zh-TW" dirty="0">
              <a:latin typeface="標楷體" pitchFamily="65" charset="-120"/>
              <a:ea typeface="標楷體" pitchFamily="65" charset="-120"/>
            </a:endParaRPr>
          </a:p>
          <a:p>
            <a:pPr>
              <a:buFont typeface="Wingdings" pitchFamily="2" charset="2"/>
              <a:buChar char="l"/>
            </a:pPr>
            <a:r>
              <a:rPr lang="en-US" altLang="zh-TW" dirty="0">
                <a:latin typeface="標楷體" pitchFamily="65" charset="-120"/>
                <a:ea typeface="標楷體" pitchFamily="65" charset="-120"/>
              </a:rPr>
              <a:t>A</a:t>
            </a:r>
            <a:r>
              <a:rPr lang="zh-TW" altLang="en-US" dirty="0">
                <a:latin typeface="標楷體" pitchFamily="65" charset="-120"/>
                <a:ea typeface="標楷體" pitchFamily="65" charset="-120"/>
              </a:rPr>
              <a:t>頻道</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A1:</a:t>
            </a:r>
            <a:r>
              <a:rPr lang="zh-TW" altLang="en-US" dirty="0">
                <a:solidFill>
                  <a:srgbClr val="FF0000"/>
                </a:solidFill>
                <a:latin typeface="標楷體" pitchFamily="65" charset="-120"/>
                <a:ea typeface="標楷體" pitchFamily="65" charset="-120"/>
              </a:rPr>
              <a:t>亞太</a:t>
            </a:r>
            <a:r>
              <a:rPr lang="zh-TW" altLang="en-US" dirty="0">
                <a:latin typeface="標楷體" pitchFamily="65" charset="-120"/>
                <a:ea typeface="標楷體" pitchFamily="65" charset="-120"/>
              </a:rPr>
              <a:t>電信</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 </a:t>
            </a:r>
            <a:r>
              <a:rPr lang="en-US" altLang="zh-TW" dirty="0">
                <a:latin typeface="標楷體" pitchFamily="65" charset="-120"/>
                <a:ea typeface="標楷體" pitchFamily="65" charset="-120"/>
              </a:rPr>
              <a:t>A2:</a:t>
            </a:r>
            <a:r>
              <a:rPr lang="zh-TW" altLang="en-US" dirty="0">
                <a:latin typeface="標楷體" pitchFamily="65" charset="-120"/>
                <a:ea typeface="標楷體" pitchFamily="65" charset="-120"/>
              </a:rPr>
              <a:t>國基</a:t>
            </a:r>
            <a:r>
              <a:rPr lang="en-US" altLang="zh-TW" dirty="0">
                <a:latin typeface="標楷體" pitchFamily="65" charset="-120"/>
                <a:ea typeface="標楷體" pitchFamily="65" charset="-120"/>
              </a:rPr>
              <a:t>(</a:t>
            </a:r>
            <a:r>
              <a:rPr lang="zh-TW" altLang="en-US" dirty="0">
                <a:solidFill>
                  <a:srgbClr val="FF0000"/>
                </a:solidFill>
                <a:latin typeface="標楷體" pitchFamily="65" charset="-120"/>
                <a:ea typeface="標楷體" pitchFamily="65" charset="-120"/>
              </a:rPr>
              <a:t>鴻海</a:t>
            </a:r>
            <a:r>
              <a:rPr lang="en-US" altLang="zh-TW" dirty="0">
                <a:latin typeface="標楷體" pitchFamily="65" charset="-120"/>
                <a:ea typeface="標楷體" pitchFamily="65" charset="-120"/>
              </a:rPr>
              <a:t>)</a:t>
            </a:r>
          </a:p>
          <a:p>
            <a:r>
              <a:rPr lang="zh-TW" altLang="en-US" dirty="0">
                <a:latin typeface="標楷體" pitchFamily="65" charset="-120"/>
                <a:ea typeface="標楷體" pitchFamily="65" charset="-120"/>
              </a:rPr>
              <a:t> </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A3:</a:t>
            </a:r>
            <a:r>
              <a:rPr lang="zh-TW" altLang="en-US" dirty="0">
                <a:latin typeface="標楷體" pitchFamily="65" charset="-120"/>
                <a:ea typeface="標楷體" pitchFamily="65" charset="-120"/>
              </a:rPr>
              <a:t>遠傳</a:t>
            </a:r>
            <a:r>
              <a:rPr lang="en-US" altLang="zh-TW" dirty="0">
                <a:latin typeface="標楷體" pitchFamily="65" charset="-120"/>
                <a:ea typeface="標楷體" pitchFamily="65" charset="-120"/>
              </a:rPr>
              <a:t>(10</a:t>
            </a:r>
            <a:r>
              <a:rPr lang="zh-TW" altLang="en-US" dirty="0">
                <a:latin typeface="標楷體" pitchFamily="65" charset="-120"/>
                <a:ea typeface="標楷體" pitchFamily="65" charset="-120"/>
              </a:rPr>
              <a:t>、</a:t>
            </a:r>
            <a:r>
              <a:rPr lang="en-US" altLang="zh-TW" dirty="0">
                <a:latin typeface="標楷體" pitchFamily="65" charset="-120"/>
                <a:ea typeface="標楷體" pitchFamily="65" charset="-120"/>
              </a:rPr>
              <a:t>10</a:t>
            </a:r>
            <a:r>
              <a:rPr lang="zh-TW" altLang="en-US" dirty="0">
                <a:latin typeface="標楷體" pitchFamily="65" charset="-120"/>
                <a:ea typeface="標楷體" pitchFamily="65" charset="-120"/>
              </a:rPr>
              <a:t>、</a:t>
            </a:r>
            <a:r>
              <a:rPr lang="en-US" altLang="zh-TW" dirty="0">
                <a:latin typeface="標楷體" pitchFamily="65" charset="-120"/>
                <a:ea typeface="標楷體" pitchFamily="65" charset="-120"/>
              </a:rPr>
              <a:t>10)</a:t>
            </a:r>
          </a:p>
          <a:p>
            <a:r>
              <a:rPr lang="zh-TW" altLang="en-US" dirty="0">
                <a:latin typeface="標楷體" pitchFamily="65" charset="-120"/>
                <a:ea typeface="標楷體" pitchFamily="65" charset="-120"/>
              </a:rPr>
              <a:t> </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A4:</a:t>
            </a:r>
            <a:r>
              <a:rPr lang="zh-TW" altLang="en-US" dirty="0">
                <a:latin typeface="標楷體" pitchFamily="65" charset="-120"/>
                <a:ea typeface="標楷體" pitchFamily="65" charset="-120"/>
              </a:rPr>
              <a:t>台灣大</a:t>
            </a:r>
            <a:r>
              <a:rPr lang="en-US" altLang="zh-TW" dirty="0">
                <a:latin typeface="標楷體" pitchFamily="65" charset="-120"/>
                <a:ea typeface="標楷體" pitchFamily="65" charset="-120"/>
              </a:rPr>
              <a:t>(A:15</a:t>
            </a:r>
            <a:r>
              <a:rPr lang="zh-TW" altLang="en-US" dirty="0">
                <a:latin typeface="標楷體" pitchFamily="65" charset="-120"/>
                <a:ea typeface="標楷體" pitchFamily="65" charset="-120"/>
              </a:rPr>
              <a:t>、</a:t>
            </a:r>
            <a:r>
              <a:rPr lang="en-US" altLang="zh-TW" dirty="0">
                <a:latin typeface="標楷體" pitchFamily="65" charset="-120"/>
                <a:ea typeface="標楷體" pitchFamily="65" charset="-120"/>
              </a:rPr>
              <a:t>C:15)</a:t>
            </a:r>
          </a:p>
          <a:p>
            <a:r>
              <a:rPr lang="zh-TW" altLang="en-US" dirty="0">
                <a:latin typeface="標楷體" pitchFamily="65" charset="-120"/>
                <a:ea typeface="標楷體" pitchFamily="65" charset="-120"/>
              </a:rPr>
              <a:t> </a:t>
            </a:r>
            <a:r>
              <a:rPr lang="zh-TW" altLang="en-US" dirty="0">
                <a:latin typeface="標楷體" pitchFamily="65" charset="-120"/>
                <a:ea typeface="標楷體" pitchFamily="65" charset="-120"/>
              </a:rPr>
              <a:t>    </a:t>
            </a:r>
            <a:endParaRPr lang="en-US" altLang="zh-TW" dirty="0">
              <a:latin typeface="標楷體" pitchFamily="65" charset="-120"/>
              <a:ea typeface="標楷體" pitchFamily="65" charset="-120"/>
            </a:endParaRPr>
          </a:p>
          <a:p>
            <a:endParaRPr lang="zh-TW" altLang="en-US" dirty="0">
              <a:latin typeface="標楷體" pitchFamily="65" charset="-120"/>
              <a:ea typeface="標楷體" pitchFamily="65" charset="-120"/>
            </a:endParaRPr>
          </a:p>
        </p:txBody>
      </p:sp>
      <p:sp>
        <p:nvSpPr>
          <p:cNvPr id="12" name="文字方塊 11"/>
          <p:cNvSpPr txBox="1"/>
          <p:nvPr/>
        </p:nvSpPr>
        <p:spPr>
          <a:xfrm>
            <a:off x="6600056" y="5157192"/>
            <a:ext cx="3168352" cy="923330"/>
          </a:xfrm>
          <a:prstGeom prst="rect">
            <a:avLst/>
          </a:prstGeom>
          <a:noFill/>
        </p:spPr>
        <p:txBody>
          <a:bodyPr wrap="square" rtlCol="0">
            <a:spAutoFit/>
          </a:bodyPr>
          <a:lstStyle/>
          <a:p>
            <a:pPr>
              <a:buFont typeface="Wingdings" pitchFamily="2" charset="2"/>
              <a:buChar char="l"/>
            </a:pPr>
            <a:r>
              <a:rPr lang="zh-TW" altLang="en-US" dirty="0">
                <a:latin typeface="標楷體" pitchFamily="65" charset="-120"/>
                <a:ea typeface="標楷體" pitchFamily="65" charset="-120"/>
              </a:rPr>
              <a:t>頂</a:t>
            </a:r>
            <a:r>
              <a:rPr lang="zh-TW" altLang="en-US" dirty="0">
                <a:latin typeface="標楷體" pitchFamily="65" charset="-120"/>
                <a:ea typeface="標楷體" pitchFamily="65" charset="-120"/>
              </a:rPr>
              <a:t>新集團</a:t>
            </a:r>
            <a:r>
              <a:rPr lang="en-US" altLang="zh-TW" dirty="0">
                <a:latin typeface="標楷體" pitchFamily="65" charset="-120"/>
                <a:ea typeface="標楷體" pitchFamily="65" charset="-120"/>
              </a:rPr>
              <a:t>:</a:t>
            </a:r>
          </a:p>
          <a:p>
            <a:r>
              <a:rPr lang="zh-TW" altLang="en-US" dirty="0">
                <a:latin typeface="標楷體" pitchFamily="65" charset="-120"/>
                <a:ea typeface="標楷體" pitchFamily="65" charset="-120"/>
              </a:rPr>
              <a:t> </a:t>
            </a:r>
            <a:r>
              <a:rPr lang="zh-TW" altLang="en-US" dirty="0">
                <a:latin typeface="標楷體" pitchFamily="65" charset="-120"/>
                <a:ea typeface="標楷體" pitchFamily="65" charset="-120"/>
              </a:rPr>
              <a:t>         威寶、</a:t>
            </a:r>
            <a:r>
              <a:rPr lang="zh-TW" altLang="en-US" dirty="0">
                <a:solidFill>
                  <a:srgbClr val="FF0000"/>
                </a:solidFill>
                <a:latin typeface="標楷體" pitchFamily="65" charset="-120"/>
                <a:ea typeface="標楷體" pitchFamily="65" charset="-120"/>
              </a:rPr>
              <a:t>中嘉</a:t>
            </a:r>
            <a:r>
              <a:rPr lang="en-US" altLang="zh-TW" dirty="0">
                <a:latin typeface="標楷體" pitchFamily="65" charset="-120"/>
                <a:ea typeface="標楷體" pitchFamily="65" charset="-120"/>
              </a:rPr>
              <a:t>(cable)</a:t>
            </a:r>
          </a:p>
          <a:p>
            <a:pPr>
              <a:buFont typeface="Wingdings" pitchFamily="2" charset="2"/>
              <a:buChar char="l"/>
            </a:pPr>
            <a:r>
              <a:rPr lang="zh-TW" altLang="en-US" dirty="0">
                <a:solidFill>
                  <a:srgbClr val="FF0000"/>
                </a:solidFill>
                <a:latin typeface="標楷體" pitchFamily="65" charset="-120"/>
                <a:ea typeface="標楷體" pitchFamily="65" charset="-120"/>
              </a:rPr>
              <a:t>凱擘</a:t>
            </a:r>
          </a:p>
        </p:txBody>
      </p:sp>
      <p:sp>
        <p:nvSpPr>
          <p:cNvPr id="13" name="文字方塊 12"/>
          <p:cNvSpPr txBox="1"/>
          <p:nvPr/>
        </p:nvSpPr>
        <p:spPr>
          <a:xfrm>
            <a:off x="1991544" y="5157193"/>
            <a:ext cx="3168352" cy="1200329"/>
          </a:xfrm>
          <a:prstGeom prst="rect">
            <a:avLst/>
          </a:prstGeom>
          <a:noFill/>
        </p:spPr>
        <p:txBody>
          <a:bodyPr wrap="square" rtlCol="0">
            <a:spAutoFit/>
          </a:bodyPr>
          <a:lstStyle/>
          <a:p>
            <a:pPr>
              <a:buFont typeface="Wingdings" pitchFamily="2" charset="2"/>
              <a:buChar char="l"/>
            </a:pPr>
            <a:r>
              <a:rPr lang="en-US" altLang="zh-TW" dirty="0">
                <a:solidFill>
                  <a:srgbClr val="0000FF"/>
                </a:solidFill>
                <a:latin typeface="標楷體" pitchFamily="65" charset="-120"/>
                <a:ea typeface="標楷體" pitchFamily="65" charset="-120"/>
              </a:rPr>
              <a:t>  </a:t>
            </a:r>
            <a:r>
              <a:rPr lang="zh-TW" altLang="en-US" dirty="0">
                <a:solidFill>
                  <a:srgbClr val="0000FF"/>
                </a:solidFill>
                <a:latin typeface="標楷體" pitchFamily="65" charset="-120"/>
                <a:ea typeface="標楷體" pitchFamily="65" charset="-120"/>
              </a:rPr>
              <a:t>台灣三固網</a:t>
            </a:r>
            <a:r>
              <a:rPr lang="en-US" altLang="zh-TW" dirty="0">
                <a:solidFill>
                  <a:srgbClr val="0000FF"/>
                </a:solidFill>
                <a:latin typeface="標楷體" pitchFamily="65" charset="-120"/>
                <a:ea typeface="標楷體" pitchFamily="65" charset="-120"/>
              </a:rPr>
              <a:t>:</a:t>
            </a:r>
          </a:p>
          <a:p>
            <a:r>
              <a:rPr lang="zh-TW" altLang="en-US" dirty="0">
                <a:solidFill>
                  <a:srgbClr val="0000FF"/>
                </a:solidFill>
                <a:latin typeface="標楷體" pitchFamily="65" charset="-120"/>
                <a:ea typeface="標楷體" pitchFamily="65" charset="-120"/>
              </a:rPr>
              <a:t>     遠傳速博</a:t>
            </a:r>
            <a:endParaRPr lang="en-US" altLang="zh-TW" dirty="0">
              <a:solidFill>
                <a:srgbClr val="0000FF"/>
              </a:solidFill>
              <a:latin typeface="標楷體" pitchFamily="65" charset="-120"/>
              <a:ea typeface="標楷體" pitchFamily="65" charset="-120"/>
            </a:endParaRPr>
          </a:p>
          <a:p>
            <a:r>
              <a:rPr lang="zh-TW" altLang="en-US" dirty="0">
                <a:solidFill>
                  <a:srgbClr val="0000FF"/>
                </a:solidFill>
                <a:latin typeface="標楷體" pitchFamily="65" charset="-120"/>
                <a:ea typeface="標楷體" pitchFamily="65" charset="-120"/>
              </a:rPr>
              <a:t>     台灣固網</a:t>
            </a:r>
            <a:endParaRPr lang="en-US" altLang="zh-TW" dirty="0">
              <a:solidFill>
                <a:srgbClr val="0000FF"/>
              </a:solidFill>
              <a:latin typeface="標楷體" pitchFamily="65" charset="-120"/>
              <a:ea typeface="標楷體" pitchFamily="65" charset="-120"/>
            </a:endParaRPr>
          </a:p>
          <a:p>
            <a:r>
              <a:rPr lang="zh-TW" altLang="en-US" dirty="0">
                <a:solidFill>
                  <a:srgbClr val="0000FF"/>
                </a:solidFill>
                <a:latin typeface="標楷體" pitchFamily="65" charset="-120"/>
                <a:ea typeface="標楷體" pitchFamily="65" charset="-120"/>
              </a:rPr>
              <a:t>     亞太固網</a:t>
            </a:r>
            <a:endParaRPr lang="zh-TW" altLang="en-US" dirty="0">
              <a:solidFill>
                <a:srgbClr val="0000FF"/>
              </a:solidFill>
              <a:latin typeface="標楷體" pitchFamily="65" charset="-120"/>
              <a:ea typeface="標楷體" pitchFamily="65" charset="-120"/>
            </a:endParaRPr>
          </a:p>
        </p:txBody>
      </p:sp>
    </p:spTree>
    <p:extLst>
      <p:ext uri="{BB962C8B-B14F-4D97-AF65-F5344CB8AC3E}">
        <p14:creationId xmlns:p14="http://schemas.microsoft.com/office/powerpoint/2010/main" val="424395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4"/>
          <p:cNvSpPr txBox="1">
            <a:spLocks noChangeArrowheads="1"/>
          </p:cNvSpPr>
          <p:nvPr/>
        </p:nvSpPr>
        <p:spPr bwMode="auto">
          <a:xfrm>
            <a:off x="1919537" y="1916833"/>
            <a:ext cx="8497887" cy="6355586"/>
          </a:xfrm>
          <a:prstGeom prst="rect">
            <a:avLst/>
          </a:prstGeom>
          <a:noFill/>
          <a:ln w="9525">
            <a:noFill/>
            <a:miter lim="800000"/>
            <a:headEnd/>
            <a:tailEnd/>
          </a:ln>
        </p:spPr>
        <p:txBody>
          <a:bodyPr>
            <a:spAutoFit/>
          </a:bodyPr>
          <a:lstStyle/>
          <a:p>
            <a:pPr marL="342900" indent="-342900">
              <a:spcBef>
                <a:spcPct val="50000"/>
              </a:spcBef>
              <a:buFontTx/>
              <a:buAutoNum type="arabicPeriod"/>
            </a:pPr>
            <a:r>
              <a:rPr lang="zh-TW" altLang="en-US" sz="2400" dirty="0"/>
              <a:t>行銷管理</a:t>
            </a:r>
            <a:r>
              <a:rPr lang="zh-TW" altLang="en-US" sz="2400" dirty="0" smtClean="0">
                <a:latin typeface="標楷體" pitchFamily="65" charset="-120"/>
                <a:ea typeface="標楷體" pitchFamily="65" charset="-120"/>
              </a:rPr>
              <a:t>理論</a:t>
            </a:r>
            <a:endParaRPr lang="zh-TW" altLang="en-US" sz="2200" dirty="0">
              <a:ea typeface="標楷體" pitchFamily="65" charset="-120"/>
            </a:endParaRPr>
          </a:p>
          <a:p>
            <a:pPr marL="342900" indent="-342900">
              <a:spcBef>
                <a:spcPct val="50000"/>
              </a:spcBef>
              <a:buFontTx/>
              <a:buAutoNum type="arabicPeriod"/>
            </a:pPr>
            <a:r>
              <a:rPr lang="zh-TW" altLang="en-US" sz="2000" dirty="0"/>
              <a:t>行銷管理</a:t>
            </a:r>
            <a:r>
              <a:rPr lang="zh-TW" altLang="en-US" sz="2000" dirty="0" smtClean="0">
                <a:latin typeface="標楷體" pitchFamily="65" charset="-120"/>
                <a:ea typeface="標楷體" pitchFamily="65" charset="-120"/>
              </a:rPr>
              <a:t>個案</a:t>
            </a:r>
            <a:r>
              <a:rPr lang="zh-TW" altLang="en-US" sz="2000" dirty="0">
                <a:latin typeface="標楷體" pitchFamily="65" charset="-120"/>
                <a:ea typeface="標楷體" pitchFamily="65" charset="-120"/>
              </a:rPr>
              <a:t>應用</a:t>
            </a:r>
            <a:endParaRPr lang="zh-TW" altLang="en-US" sz="2000" dirty="0">
              <a:ea typeface="標楷體" pitchFamily="65" charset="-120"/>
            </a:endParaRPr>
          </a:p>
          <a:p>
            <a:pPr marL="342900" indent="-342900">
              <a:spcBef>
                <a:spcPct val="50000"/>
              </a:spcBef>
              <a:buFontTx/>
              <a:buAutoNum type="arabicPeriod"/>
            </a:pPr>
            <a:r>
              <a:rPr lang="zh-TW" altLang="en-US" sz="2400" dirty="0"/>
              <a:t>行銷管理</a:t>
            </a:r>
            <a:r>
              <a:rPr lang="zh-TW" altLang="en-US" sz="2400" dirty="0" smtClean="0">
                <a:latin typeface="標楷體" pitchFamily="65" charset="-120"/>
                <a:ea typeface="標楷體" pitchFamily="65" charset="-120"/>
              </a:rPr>
              <a:t>實務</a:t>
            </a:r>
            <a:r>
              <a:rPr lang="en-US" altLang="zh-TW" sz="2400" dirty="0">
                <a:latin typeface="標楷體" pitchFamily="65" charset="-120"/>
                <a:ea typeface="標楷體" pitchFamily="65" charset="-120"/>
              </a:rPr>
              <a:t>-</a:t>
            </a:r>
            <a:r>
              <a:rPr lang="zh-TW" altLang="en-US" sz="2200" dirty="0">
                <a:ea typeface="標楷體" pitchFamily="65" charset="-120"/>
              </a:rPr>
              <a:t>網路</a:t>
            </a:r>
            <a:r>
              <a:rPr lang="zh-TW" altLang="en-US" sz="2200" dirty="0">
                <a:ea typeface="標楷體" pitchFamily="65" charset="-120"/>
              </a:rPr>
              <a:t>問卷</a:t>
            </a:r>
            <a:r>
              <a:rPr lang="zh-TW" altLang="en-US" sz="2200" dirty="0" smtClean="0">
                <a:ea typeface="標楷體" pitchFamily="65" charset="-120"/>
              </a:rPr>
              <a:t>、</a:t>
            </a:r>
            <a:endParaRPr lang="en-US" altLang="zh-TW" sz="2200" dirty="0" smtClean="0">
              <a:ea typeface="標楷體" pitchFamily="65" charset="-120"/>
            </a:endParaRPr>
          </a:p>
          <a:p>
            <a:pPr>
              <a:spcBef>
                <a:spcPct val="50000"/>
              </a:spcBef>
            </a:pPr>
            <a:r>
              <a:rPr lang="zh-TW" altLang="en-US" sz="2200" dirty="0">
                <a:ea typeface="標楷體" pitchFamily="65" charset="-120"/>
              </a:rPr>
              <a:t>專業課程融入服務學習</a:t>
            </a:r>
            <a:r>
              <a:rPr lang="en-US" altLang="zh-TW" sz="2200" dirty="0">
                <a:ea typeface="標楷體" pitchFamily="65" charset="-120"/>
              </a:rPr>
              <a:t>- </a:t>
            </a:r>
            <a:r>
              <a:rPr lang="zh-TW" altLang="en-US" sz="2200" dirty="0">
                <a:ea typeface="標楷體" pitchFamily="65" charset="-120"/>
              </a:rPr>
              <a:t>社區網路</a:t>
            </a:r>
            <a:r>
              <a:rPr lang="zh-TW" altLang="en-US" sz="2200" dirty="0" smtClean="0">
                <a:ea typeface="標楷體" pitchFamily="65" charset="-120"/>
              </a:rPr>
              <a:t>行銷</a:t>
            </a:r>
            <a:endParaRPr lang="en-US" altLang="zh-TW" sz="2200" dirty="0" smtClean="0">
              <a:ea typeface="標楷體" pitchFamily="65" charset="-120"/>
            </a:endParaRPr>
          </a:p>
          <a:p>
            <a:pPr>
              <a:spcBef>
                <a:spcPct val="50000"/>
              </a:spcBef>
            </a:pPr>
            <a:r>
              <a:rPr lang="en-US" altLang="zh-TW" sz="2200" dirty="0" smtClean="0">
                <a:latin typeface="標楷體" pitchFamily="65" charset="-120"/>
                <a:ea typeface="標楷體" pitchFamily="65" charset="-120"/>
              </a:rPr>
              <a:t>4.</a:t>
            </a:r>
            <a:r>
              <a:rPr lang="zh-TW" altLang="en-US" sz="2400" dirty="0" smtClean="0">
                <a:latin typeface="標楷體" pitchFamily="65" charset="-120"/>
                <a:ea typeface="標楷體" pitchFamily="65" charset="-120"/>
              </a:rPr>
              <a:t>個案</a:t>
            </a:r>
            <a:r>
              <a:rPr lang="zh-TW" altLang="en-US" sz="2400" dirty="0">
                <a:latin typeface="標楷體" pitchFamily="65" charset="-120"/>
                <a:ea typeface="標楷體" pitchFamily="65" charset="-120"/>
              </a:rPr>
              <a:t>應用</a:t>
            </a:r>
            <a:r>
              <a:rPr lang="en-US" altLang="zh-TW" sz="2400" dirty="0">
                <a:latin typeface="標楷體" pitchFamily="65" charset="-120"/>
                <a:ea typeface="標楷體" pitchFamily="65" charset="-120"/>
              </a:rPr>
              <a:t>:</a:t>
            </a:r>
            <a:r>
              <a:rPr lang="en-US" altLang="zh-TW" sz="2200" dirty="0">
                <a:latin typeface="標楷體" pitchFamily="65" charset="-120"/>
                <a:ea typeface="標楷體" pitchFamily="65" charset="-120"/>
                <a:hlinkClick r:id="rId2"/>
              </a:rPr>
              <a:t>www.facebook.com/retail8</a:t>
            </a:r>
            <a:endParaRPr lang="en-US" altLang="zh-TW" sz="2200" dirty="0">
              <a:latin typeface="標楷體" pitchFamily="65" charset="-120"/>
              <a:ea typeface="標楷體" pitchFamily="65" charset="-120"/>
            </a:endParaRPr>
          </a:p>
          <a:p>
            <a:pPr>
              <a:spcBef>
                <a:spcPct val="50000"/>
              </a:spcBef>
            </a:pPr>
            <a:r>
              <a:rPr lang="en-US" altLang="zh-TW" sz="2200" dirty="0">
                <a:latin typeface="標楷體" pitchFamily="65" charset="-120"/>
                <a:ea typeface="標楷體" pitchFamily="65" charset="-120"/>
                <a:hlinkClick r:id="rId3"/>
              </a:rPr>
              <a:t>5.</a:t>
            </a:r>
            <a:r>
              <a:rPr lang="zh-TW" altLang="en-US" sz="2000" dirty="0">
                <a:latin typeface="標楷體" pitchFamily="65" charset="-120"/>
                <a:ea typeface="標楷體" pitchFamily="65" charset="-120"/>
              </a:rPr>
              <a:t>管理實務 </a:t>
            </a:r>
            <a:r>
              <a:rPr lang="en-US" altLang="zh-TW" sz="2000" dirty="0">
                <a:latin typeface="標楷體" pitchFamily="65" charset="-120"/>
                <a:ea typeface="標楷體" pitchFamily="65" charset="-120"/>
              </a:rPr>
              <a:t>: </a:t>
            </a:r>
          </a:p>
          <a:p>
            <a:pPr>
              <a:spcBef>
                <a:spcPct val="50000"/>
              </a:spcBef>
            </a:pPr>
            <a:r>
              <a:rPr lang="en-US" altLang="zh-TW" sz="2000" dirty="0">
                <a:latin typeface="標楷體" pitchFamily="65" charset="-120"/>
                <a:ea typeface="標楷體" pitchFamily="65" charset="-120"/>
                <a:hlinkClick r:id="rId4"/>
              </a:rPr>
              <a:t>https://www.google.com.tw/maps/@24.0961161,120.7148544,15z?hl=zh-TW</a:t>
            </a:r>
            <a:endParaRPr lang="en-US" altLang="zh-TW" sz="2000" dirty="0">
              <a:latin typeface="標楷體" pitchFamily="65" charset="-120"/>
              <a:ea typeface="標楷體" pitchFamily="65" charset="-120"/>
            </a:endParaRPr>
          </a:p>
          <a:p>
            <a:pPr>
              <a:spcBef>
                <a:spcPct val="50000"/>
              </a:spcBef>
            </a:pPr>
            <a:endParaRPr lang="en-US" altLang="zh-TW" sz="2200" dirty="0">
              <a:latin typeface="標楷體" pitchFamily="65" charset="-120"/>
              <a:ea typeface="標楷體" pitchFamily="65" charset="-120"/>
            </a:endParaRPr>
          </a:p>
          <a:p>
            <a:pPr>
              <a:spcBef>
                <a:spcPct val="50000"/>
              </a:spcBef>
            </a:pPr>
            <a:r>
              <a:rPr lang="en-US" altLang="zh-TW" sz="2200" dirty="0">
                <a:latin typeface="標楷體" pitchFamily="65" charset="-120"/>
                <a:ea typeface="標楷體" pitchFamily="65" charset="-120"/>
              </a:rPr>
              <a:t>6.*</a:t>
            </a:r>
            <a:r>
              <a:rPr lang="zh-TW" altLang="en-US" sz="2200" dirty="0">
                <a:latin typeface="標楷體" pitchFamily="65" charset="-120"/>
                <a:ea typeface="標楷體" pitchFamily="65" charset="-120"/>
              </a:rPr>
              <a:t>期中考前要在</a:t>
            </a:r>
            <a:r>
              <a:rPr lang="en-US" altLang="zh-TW" sz="2200" dirty="0" err="1">
                <a:latin typeface="標楷體" pitchFamily="65" charset="-120"/>
                <a:ea typeface="標楷體" pitchFamily="65" charset="-120"/>
              </a:rPr>
              <a:t>facebook</a:t>
            </a:r>
            <a:r>
              <a:rPr lang="zh-TW" altLang="en-US" sz="2200" dirty="0">
                <a:latin typeface="標楷體" pitchFamily="65" charset="-120"/>
                <a:ea typeface="標楷體" pitchFamily="65" charset="-120"/>
              </a:rPr>
              <a:t>開一個帳號。</a:t>
            </a:r>
            <a:endParaRPr lang="en-US" altLang="zh-TW" sz="2200" dirty="0">
              <a:latin typeface="標楷體" pitchFamily="65" charset="-120"/>
              <a:ea typeface="標楷體" pitchFamily="65" charset="-120"/>
            </a:endParaRPr>
          </a:p>
          <a:p>
            <a:pPr>
              <a:spcBef>
                <a:spcPct val="50000"/>
              </a:spcBef>
            </a:pPr>
            <a:r>
              <a:rPr lang="en-US" altLang="zh-TW" sz="2200" dirty="0">
                <a:latin typeface="標楷體" pitchFamily="65" charset="-120"/>
                <a:ea typeface="標楷體" pitchFamily="65" charset="-120"/>
              </a:rPr>
              <a:t>7.</a:t>
            </a:r>
            <a:r>
              <a:rPr lang="zh-TW" altLang="en-US" sz="2200" dirty="0">
                <a:latin typeface="標楷體" pitchFamily="65" charset="-120"/>
                <a:ea typeface="標楷體" pitchFamily="65" charset="-120"/>
              </a:rPr>
              <a:t>*期中報告做粉絲專業</a:t>
            </a:r>
            <a:r>
              <a:rPr lang="en-US" altLang="zh-TW" sz="2200" dirty="0">
                <a:latin typeface="標楷體" pitchFamily="65" charset="-120"/>
                <a:ea typeface="標楷體" pitchFamily="65" charset="-120"/>
              </a:rPr>
              <a:t>(</a:t>
            </a:r>
            <a:r>
              <a:rPr lang="zh-TW" altLang="en-US" sz="2200" dirty="0">
                <a:latin typeface="標楷體" pitchFamily="65" charset="-120"/>
                <a:ea typeface="標楷體" pitchFamily="65" charset="-120"/>
              </a:rPr>
              <a:t>在最底下</a:t>
            </a:r>
            <a:r>
              <a:rPr lang="en-US" altLang="zh-TW" sz="2200" dirty="0">
                <a:latin typeface="標楷體" pitchFamily="65" charset="-120"/>
                <a:ea typeface="標楷體" pitchFamily="65" charset="-120"/>
              </a:rPr>
              <a:t>)</a:t>
            </a:r>
            <a:r>
              <a:rPr lang="zh-TW" altLang="en-US" sz="2200" dirty="0">
                <a:latin typeface="標楷體" pitchFamily="65" charset="-120"/>
                <a:ea typeface="標楷體" pitchFamily="65" charset="-120"/>
              </a:rPr>
              <a:t>。</a:t>
            </a:r>
          </a:p>
          <a:p>
            <a:pPr marL="342900" indent="-342900">
              <a:spcBef>
                <a:spcPct val="50000"/>
              </a:spcBef>
              <a:buFontTx/>
              <a:buAutoNum type="arabicPeriod"/>
            </a:pPr>
            <a:endParaRPr lang="zh-TW" altLang="en-US" sz="2200" dirty="0">
              <a:ea typeface="標楷體" pitchFamily="65" charset="-120"/>
            </a:endParaRPr>
          </a:p>
          <a:p>
            <a:pPr marL="342900" indent="-342900">
              <a:spcBef>
                <a:spcPct val="50000"/>
              </a:spcBef>
              <a:buFontTx/>
              <a:buAutoNum type="arabicPeriod"/>
            </a:pPr>
            <a:endParaRPr lang="en-US" altLang="zh-TW" sz="2200" dirty="0">
              <a:ea typeface="標楷體" pitchFamily="65" charset="-120"/>
            </a:endParaRPr>
          </a:p>
        </p:txBody>
      </p:sp>
      <p:sp>
        <p:nvSpPr>
          <p:cNvPr id="2052" name="Text Box 14"/>
          <p:cNvSpPr txBox="1">
            <a:spLocks noChangeArrowheads="1"/>
          </p:cNvSpPr>
          <p:nvPr/>
        </p:nvSpPr>
        <p:spPr bwMode="auto">
          <a:xfrm>
            <a:off x="2063553" y="1052737"/>
            <a:ext cx="3743647" cy="461665"/>
          </a:xfrm>
          <a:prstGeom prst="rect">
            <a:avLst/>
          </a:prstGeom>
          <a:noFill/>
          <a:ln w="9525">
            <a:noFill/>
            <a:miter lim="800000"/>
            <a:headEnd/>
            <a:tailEnd/>
          </a:ln>
        </p:spPr>
        <p:txBody>
          <a:bodyPr wrap="square">
            <a:spAutoFit/>
          </a:bodyPr>
          <a:lstStyle/>
          <a:p>
            <a:pPr>
              <a:spcBef>
                <a:spcPct val="50000"/>
              </a:spcBef>
            </a:pPr>
            <a:r>
              <a:rPr lang="zh-TW" altLang="en-US" sz="2400" dirty="0"/>
              <a:t>行銷管理</a:t>
            </a:r>
            <a:r>
              <a:rPr lang="zh-TW" altLang="en-US" sz="2400" dirty="0" smtClean="0"/>
              <a:t>期</a:t>
            </a:r>
            <a:r>
              <a:rPr lang="zh-TW" altLang="en-US" sz="2400" dirty="0"/>
              <a:t>初 </a:t>
            </a:r>
            <a:r>
              <a:rPr lang="zh-TW" altLang="en-US" sz="2200" b="1" dirty="0">
                <a:ea typeface="標楷體" pitchFamily="65" charset="-120"/>
              </a:rPr>
              <a:t>課程</a:t>
            </a:r>
            <a:r>
              <a:rPr lang="zh-TW" altLang="en-US" sz="2200" b="1" dirty="0">
                <a:ea typeface="標楷體" pitchFamily="65" charset="-120"/>
              </a:rPr>
              <a:t>重點</a:t>
            </a:r>
          </a:p>
        </p:txBody>
      </p:sp>
      <p:grpSp>
        <p:nvGrpSpPr>
          <p:cNvPr id="2053" name="Group 17"/>
          <p:cNvGrpSpPr>
            <a:grpSpLocks/>
          </p:cNvGrpSpPr>
          <p:nvPr/>
        </p:nvGrpSpPr>
        <p:grpSpPr bwMode="auto">
          <a:xfrm>
            <a:off x="6383338" y="1846263"/>
            <a:ext cx="4608512" cy="1511300"/>
            <a:chOff x="3061" y="346"/>
            <a:chExt cx="2903" cy="952"/>
          </a:xfrm>
        </p:grpSpPr>
        <p:grpSp>
          <p:nvGrpSpPr>
            <p:cNvPr id="2066" name="Group 15"/>
            <p:cNvGrpSpPr>
              <a:grpSpLocks/>
            </p:cNvGrpSpPr>
            <p:nvPr/>
          </p:nvGrpSpPr>
          <p:grpSpPr bwMode="auto">
            <a:xfrm>
              <a:off x="3061" y="614"/>
              <a:ext cx="2903" cy="684"/>
              <a:chOff x="3061" y="614"/>
              <a:chExt cx="2903" cy="684"/>
            </a:xfrm>
          </p:grpSpPr>
          <p:grpSp>
            <p:nvGrpSpPr>
              <p:cNvPr id="2068" name="Group 12"/>
              <p:cNvGrpSpPr>
                <a:grpSpLocks/>
              </p:cNvGrpSpPr>
              <p:nvPr/>
            </p:nvGrpSpPr>
            <p:grpSpPr bwMode="auto">
              <a:xfrm>
                <a:off x="3061" y="614"/>
                <a:ext cx="2903" cy="684"/>
                <a:chOff x="2336" y="119"/>
                <a:chExt cx="2903" cy="684"/>
              </a:xfrm>
            </p:grpSpPr>
            <p:sp>
              <p:nvSpPr>
                <p:cNvPr id="2070" name="Text Box 5"/>
                <p:cNvSpPr txBox="1">
                  <a:spLocks noChangeArrowheads="1"/>
                </p:cNvSpPr>
                <p:nvPr/>
              </p:nvSpPr>
              <p:spPr bwMode="auto">
                <a:xfrm>
                  <a:off x="2336" y="346"/>
                  <a:ext cx="272" cy="231"/>
                </a:xfrm>
                <a:prstGeom prst="rect">
                  <a:avLst/>
                </a:prstGeom>
                <a:noFill/>
                <a:ln w="9525">
                  <a:noFill/>
                  <a:miter lim="800000"/>
                  <a:headEnd/>
                  <a:tailEnd/>
                </a:ln>
              </p:spPr>
              <p:txBody>
                <a:bodyPr>
                  <a:spAutoFit/>
                </a:bodyPr>
                <a:lstStyle/>
                <a:p>
                  <a:pPr>
                    <a:spcBef>
                      <a:spcPct val="50000"/>
                    </a:spcBef>
                  </a:pPr>
                  <a:r>
                    <a:rPr lang="en-US" altLang="zh-TW">
                      <a:latin typeface="新細明體" pitchFamily="18" charset="-120"/>
                    </a:rPr>
                    <a:t>◎</a:t>
                  </a:r>
                </a:p>
              </p:txBody>
            </p:sp>
            <p:sp>
              <p:nvSpPr>
                <p:cNvPr id="2071" name="Text Box 6"/>
                <p:cNvSpPr txBox="1">
                  <a:spLocks noChangeArrowheads="1"/>
                </p:cNvSpPr>
                <p:nvPr/>
              </p:nvSpPr>
              <p:spPr bwMode="auto">
                <a:xfrm>
                  <a:off x="2744" y="119"/>
                  <a:ext cx="2495" cy="231"/>
                </a:xfrm>
                <a:prstGeom prst="rect">
                  <a:avLst/>
                </a:prstGeom>
                <a:noFill/>
                <a:ln w="9525">
                  <a:noFill/>
                  <a:miter lim="800000"/>
                  <a:headEnd/>
                  <a:tailEnd/>
                </a:ln>
              </p:spPr>
              <p:txBody>
                <a:bodyPr>
                  <a:spAutoFit/>
                </a:bodyPr>
                <a:lstStyle/>
                <a:p>
                  <a:pPr>
                    <a:spcBef>
                      <a:spcPct val="50000"/>
                    </a:spcBef>
                  </a:pPr>
                  <a:r>
                    <a:rPr lang="en-US" altLang="zh-TW">
                      <a:latin typeface="標楷體" pitchFamily="65" charset="-120"/>
                      <a:ea typeface="標楷體" pitchFamily="65" charset="-120"/>
                    </a:rPr>
                    <a:t>MK-IS(Marking)</a:t>
                  </a:r>
                  <a:r>
                    <a:rPr lang="zh-TW" altLang="en-US">
                      <a:latin typeface="標楷體" pitchFamily="65" charset="-120"/>
                      <a:ea typeface="標楷體" pitchFamily="65" charset="-120"/>
                    </a:rPr>
                    <a:t>行銷</a:t>
                  </a:r>
                </a:p>
              </p:txBody>
            </p:sp>
            <p:sp>
              <p:nvSpPr>
                <p:cNvPr id="2072" name="Text Box 8"/>
                <p:cNvSpPr txBox="1">
                  <a:spLocks noChangeArrowheads="1"/>
                </p:cNvSpPr>
                <p:nvPr/>
              </p:nvSpPr>
              <p:spPr bwMode="auto">
                <a:xfrm>
                  <a:off x="2744" y="572"/>
                  <a:ext cx="2495" cy="231"/>
                </a:xfrm>
                <a:prstGeom prst="rect">
                  <a:avLst/>
                </a:prstGeom>
                <a:noFill/>
                <a:ln w="9525">
                  <a:noFill/>
                  <a:miter lim="800000"/>
                  <a:headEnd/>
                  <a:tailEnd/>
                </a:ln>
              </p:spPr>
              <p:txBody>
                <a:bodyPr>
                  <a:spAutoFit/>
                </a:bodyPr>
                <a:lstStyle/>
                <a:p>
                  <a:pPr>
                    <a:spcBef>
                      <a:spcPct val="50000"/>
                    </a:spcBef>
                  </a:pPr>
                  <a:r>
                    <a:rPr lang="en-US" altLang="zh-TW" dirty="0">
                      <a:latin typeface="標楷體" pitchFamily="65" charset="-120"/>
                      <a:ea typeface="標楷體" pitchFamily="65" charset="-120"/>
                    </a:rPr>
                    <a:t>SCM-IS(</a:t>
                  </a:r>
                  <a:r>
                    <a:rPr lang="zh-TW" altLang="en-US" dirty="0">
                      <a:latin typeface="標楷體" pitchFamily="65" charset="-120"/>
                      <a:ea typeface="標楷體" pitchFamily="65" charset="-120"/>
                    </a:rPr>
                    <a:t>物流</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供應鏈</a:t>
                  </a:r>
                  <a:r>
                    <a:rPr lang="en-US" altLang="zh-TW" dirty="0">
                      <a:latin typeface="標楷體" pitchFamily="65" charset="-120"/>
                      <a:ea typeface="標楷體" pitchFamily="65" charset="-120"/>
                    </a:rPr>
                    <a:t>)</a:t>
                  </a:r>
                </a:p>
              </p:txBody>
            </p:sp>
            <p:sp>
              <p:nvSpPr>
                <p:cNvPr id="2073" name="Line 9"/>
                <p:cNvSpPr>
                  <a:spLocks noChangeShapeType="1"/>
                </p:cNvSpPr>
                <p:nvPr/>
              </p:nvSpPr>
              <p:spPr bwMode="auto">
                <a:xfrm>
                  <a:off x="2653" y="255"/>
                  <a:ext cx="91" cy="0"/>
                </a:xfrm>
                <a:prstGeom prst="line">
                  <a:avLst/>
                </a:prstGeom>
                <a:noFill/>
                <a:ln w="9525">
                  <a:solidFill>
                    <a:schemeClr val="tx1"/>
                  </a:solidFill>
                  <a:round/>
                  <a:headEnd/>
                  <a:tailEnd/>
                </a:ln>
              </p:spPr>
              <p:txBody>
                <a:bodyPr/>
                <a:lstStyle/>
                <a:p>
                  <a:endParaRPr lang="zh-TW" altLang="en-US"/>
                </a:p>
              </p:txBody>
            </p:sp>
            <p:sp>
              <p:nvSpPr>
                <p:cNvPr id="2074" name="Line 10"/>
                <p:cNvSpPr>
                  <a:spLocks noChangeShapeType="1"/>
                </p:cNvSpPr>
                <p:nvPr/>
              </p:nvSpPr>
              <p:spPr bwMode="auto">
                <a:xfrm>
                  <a:off x="2653" y="709"/>
                  <a:ext cx="91" cy="0"/>
                </a:xfrm>
                <a:prstGeom prst="line">
                  <a:avLst/>
                </a:prstGeom>
                <a:noFill/>
                <a:ln w="9525">
                  <a:solidFill>
                    <a:schemeClr val="tx1"/>
                  </a:solidFill>
                  <a:round/>
                  <a:headEnd/>
                  <a:tailEnd/>
                </a:ln>
              </p:spPr>
              <p:txBody>
                <a:bodyPr/>
                <a:lstStyle/>
                <a:p>
                  <a:endParaRPr lang="zh-TW" altLang="en-US"/>
                </a:p>
              </p:txBody>
            </p:sp>
            <p:sp>
              <p:nvSpPr>
                <p:cNvPr id="2075" name="Line 11"/>
                <p:cNvSpPr>
                  <a:spLocks noChangeShapeType="1"/>
                </p:cNvSpPr>
                <p:nvPr/>
              </p:nvSpPr>
              <p:spPr bwMode="auto">
                <a:xfrm>
                  <a:off x="2653" y="255"/>
                  <a:ext cx="0" cy="454"/>
                </a:xfrm>
                <a:prstGeom prst="line">
                  <a:avLst/>
                </a:prstGeom>
                <a:noFill/>
                <a:ln w="9525">
                  <a:solidFill>
                    <a:schemeClr val="tx1"/>
                  </a:solidFill>
                  <a:round/>
                  <a:headEnd/>
                  <a:tailEnd/>
                </a:ln>
              </p:spPr>
              <p:txBody>
                <a:bodyPr/>
                <a:lstStyle/>
                <a:p>
                  <a:endParaRPr lang="zh-TW" altLang="en-US"/>
                </a:p>
              </p:txBody>
            </p:sp>
          </p:grpSp>
          <p:sp>
            <p:nvSpPr>
              <p:cNvPr id="2069" name="Line 13"/>
              <p:cNvSpPr>
                <a:spLocks noChangeShapeType="1"/>
              </p:cNvSpPr>
              <p:nvPr/>
            </p:nvSpPr>
            <p:spPr bwMode="auto">
              <a:xfrm>
                <a:off x="3243" y="935"/>
                <a:ext cx="136" cy="0"/>
              </a:xfrm>
              <a:prstGeom prst="line">
                <a:avLst/>
              </a:prstGeom>
              <a:noFill/>
              <a:ln w="9525">
                <a:solidFill>
                  <a:schemeClr val="tx1"/>
                </a:solidFill>
                <a:round/>
                <a:headEnd/>
                <a:tailEnd/>
              </a:ln>
            </p:spPr>
            <p:txBody>
              <a:bodyPr/>
              <a:lstStyle/>
              <a:p>
                <a:endParaRPr lang="zh-TW" altLang="en-US"/>
              </a:p>
            </p:txBody>
          </p:sp>
        </p:grpSp>
        <p:sp>
          <p:nvSpPr>
            <p:cNvPr id="2067" name="Text Box 16"/>
            <p:cNvSpPr txBox="1">
              <a:spLocks noChangeArrowheads="1"/>
            </p:cNvSpPr>
            <p:nvPr/>
          </p:nvSpPr>
          <p:spPr bwMode="auto">
            <a:xfrm>
              <a:off x="3061" y="346"/>
              <a:ext cx="2223" cy="269"/>
            </a:xfrm>
            <a:prstGeom prst="rect">
              <a:avLst/>
            </a:prstGeom>
            <a:noFill/>
            <a:ln w="9525">
              <a:noFill/>
              <a:miter lim="800000"/>
              <a:headEnd/>
              <a:tailEnd/>
            </a:ln>
          </p:spPr>
          <p:txBody>
            <a:bodyPr>
              <a:spAutoFit/>
            </a:bodyPr>
            <a:lstStyle/>
            <a:p>
              <a:pPr>
                <a:spcBef>
                  <a:spcPct val="50000"/>
                </a:spcBef>
              </a:pPr>
              <a:r>
                <a:rPr lang="zh-TW" altLang="en-US" sz="2200" b="1">
                  <a:ea typeface="標楷體" pitchFamily="65" charset="-120"/>
                </a:rPr>
                <a:t>王老師的專長</a:t>
              </a:r>
            </a:p>
          </p:txBody>
        </p:sp>
      </p:grpSp>
      <p:graphicFrame>
        <p:nvGraphicFramePr>
          <p:cNvPr id="3121" name="Group 49"/>
          <p:cNvGraphicFramePr>
            <a:graphicFrameLocks noGrp="1"/>
          </p:cNvGraphicFramePr>
          <p:nvPr>
            <p:ph/>
            <p:extLst>
              <p:ext uri="{D42A27DB-BD31-4B8C-83A1-F6EECF244321}">
                <p14:modId xmlns:p14="http://schemas.microsoft.com/office/powerpoint/2010/main" val="3729409555"/>
              </p:ext>
            </p:extLst>
          </p:nvPr>
        </p:nvGraphicFramePr>
        <p:xfrm>
          <a:off x="1981200" y="274638"/>
          <a:ext cx="8229600" cy="426720"/>
        </p:xfrm>
        <a:graphic>
          <a:graphicData uri="http://schemas.openxmlformats.org/drawingml/2006/table">
            <a:tbl>
              <a:tblPr/>
              <a:tblGrid>
                <a:gridCol w="1627188"/>
                <a:gridCol w="1085850"/>
                <a:gridCol w="1357312"/>
                <a:gridCol w="4159250"/>
              </a:tblGrid>
              <a:tr h="417513">
                <a:tc>
                  <a:txBody>
                    <a:bodyPr/>
                    <a:lstStyle>
                      <a:lvl1pPr marL="342900" indent="-342900">
                        <a:spcBef>
                          <a:spcPct val="20000"/>
                        </a:spcBef>
                        <a:defRPr kumimoji="1" sz="2800">
                          <a:solidFill>
                            <a:schemeClr val="tx1"/>
                          </a:solidFill>
                          <a:latin typeface="Arial" charset="0"/>
                          <a:ea typeface="新細明體" pitchFamily="18" charset="-120"/>
                        </a:defRPr>
                      </a:lvl1pPr>
                      <a:lvl2pPr marL="742950" indent="-285750">
                        <a:spcBef>
                          <a:spcPct val="20000"/>
                        </a:spcBef>
                        <a:defRPr kumimoji="1" sz="2400">
                          <a:solidFill>
                            <a:schemeClr val="tx1"/>
                          </a:solidFill>
                          <a:latin typeface="Arial" charset="0"/>
                          <a:ea typeface="新細明體" pitchFamily="18" charset="-120"/>
                        </a:defRPr>
                      </a:lvl2pPr>
                      <a:lvl3pPr marL="1143000" indent="-228600">
                        <a:spcBef>
                          <a:spcPct val="20000"/>
                        </a:spcBef>
                        <a:defRPr kumimoji="1" sz="2000">
                          <a:solidFill>
                            <a:schemeClr val="tx1"/>
                          </a:solidFill>
                          <a:latin typeface="Arial" charset="0"/>
                          <a:ea typeface="新細明體" pitchFamily="18" charset="-120"/>
                        </a:defRPr>
                      </a:lvl3pPr>
                      <a:lvl4pPr marL="1600200" indent="-228600">
                        <a:spcBef>
                          <a:spcPct val="20000"/>
                        </a:spcBef>
                        <a:defRPr kumimoji="1">
                          <a:solidFill>
                            <a:schemeClr val="tx1"/>
                          </a:solidFill>
                          <a:latin typeface="Arial" charset="0"/>
                          <a:ea typeface="新細明體" pitchFamily="18" charset="-120"/>
                        </a:defRPr>
                      </a:lvl4pPr>
                      <a:lvl5pPr marL="2057400" indent="-228600">
                        <a:spcBef>
                          <a:spcPct val="20000"/>
                        </a:spcBef>
                        <a:defRPr kumimoji="1">
                          <a:solidFill>
                            <a:schemeClr val="tx1"/>
                          </a:solidFill>
                          <a:latin typeface="Arial" charset="0"/>
                          <a:ea typeface="新細明體" pitchFamily="18" charset="-120"/>
                        </a:defRPr>
                      </a:lvl5pPr>
                      <a:lvl6pPr marL="2514600" indent="-228600" fontAlgn="base">
                        <a:spcBef>
                          <a:spcPct val="20000"/>
                        </a:spcBef>
                        <a:spcAft>
                          <a:spcPct val="0"/>
                        </a:spcAft>
                        <a:defRPr kumimoji="1">
                          <a:solidFill>
                            <a:schemeClr val="tx1"/>
                          </a:solidFill>
                          <a:latin typeface="Arial" charset="0"/>
                          <a:ea typeface="新細明體" pitchFamily="18" charset="-120"/>
                        </a:defRPr>
                      </a:lvl6pPr>
                      <a:lvl7pPr marL="2971800" indent="-228600" fontAlgn="base">
                        <a:spcBef>
                          <a:spcPct val="20000"/>
                        </a:spcBef>
                        <a:spcAft>
                          <a:spcPct val="0"/>
                        </a:spcAft>
                        <a:defRPr kumimoji="1">
                          <a:solidFill>
                            <a:schemeClr val="tx1"/>
                          </a:solidFill>
                          <a:latin typeface="Arial" charset="0"/>
                          <a:ea typeface="新細明體" pitchFamily="18" charset="-120"/>
                        </a:defRPr>
                      </a:lvl7pPr>
                      <a:lvl8pPr marL="3429000" indent="-228600" fontAlgn="base">
                        <a:spcBef>
                          <a:spcPct val="20000"/>
                        </a:spcBef>
                        <a:spcAft>
                          <a:spcPct val="0"/>
                        </a:spcAft>
                        <a:defRPr kumimoji="1">
                          <a:solidFill>
                            <a:schemeClr val="tx1"/>
                          </a:solidFill>
                          <a:latin typeface="Arial" charset="0"/>
                          <a:ea typeface="新細明體" pitchFamily="18" charset="-120"/>
                        </a:defRPr>
                      </a:lvl8pPr>
                      <a:lvl9pPr marL="3886200" indent="-228600" fontAlgn="base">
                        <a:spcBef>
                          <a:spcPct val="20000"/>
                        </a:spcBef>
                        <a:spcAft>
                          <a:spcPct val="0"/>
                        </a:spcAft>
                        <a:defRPr kumimoji="1">
                          <a:solidFill>
                            <a:schemeClr val="tx1"/>
                          </a:solidFill>
                          <a:latin typeface="Arial" charset="0"/>
                          <a:ea typeface="新細明體" pitchFamily="18" charset="-12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en-US" altLang="zh-TW" sz="2200" b="1" i="0" u="none" strike="noStrike" cap="none" normalizeH="0" baseline="0" dirty="0" smtClean="0">
                          <a:ln>
                            <a:noFill/>
                          </a:ln>
                          <a:solidFill>
                            <a:schemeClr val="tx1"/>
                          </a:solidFill>
                          <a:effectLst/>
                          <a:latin typeface="標楷體" pitchFamily="65" charset="-120"/>
                          <a:ea typeface="標楷體" pitchFamily="65" charset="-120"/>
                        </a:rPr>
                        <a:t>1.9/21</a:t>
                      </a:r>
                      <a:endParaRPr kumimoji="1" lang="zh-TW" altLang="en-US" sz="2200" b="1" i="0" u="none" strike="noStrike" cap="none" normalizeH="0" baseline="0" dirty="0" smtClean="0">
                        <a:ln>
                          <a:noFill/>
                        </a:ln>
                        <a:solidFill>
                          <a:schemeClr val="tx1"/>
                        </a:solidFill>
                        <a:effectLst/>
                        <a:latin typeface="標楷體" pitchFamily="65" charset="-120"/>
                        <a:ea typeface="標楷體" pitchFamily="65" charset="-120"/>
                      </a:endParaRP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charset="0"/>
                          <a:ea typeface="新細明體" pitchFamily="18" charset="-120"/>
                        </a:defRPr>
                      </a:lvl1pPr>
                      <a:lvl2pPr marL="742950" indent="-285750">
                        <a:spcBef>
                          <a:spcPct val="20000"/>
                        </a:spcBef>
                        <a:defRPr kumimoji="1" sz="2400">
                          <a:solidFill>
                            <a:schemeClr val="tx1"/>
                          </a:solidFill>
                          <a:latin typeface="Arial" charset="0"/>
                          <a:ea typeface="新細明體" pitchFamily="18" charset="-120"/>
                        </a:defRPr>
                      </a:lvl2pPr>
                      <a:lvl3pPr marL="1143000" indent="-228600">
                        <a:spcBef>
                          <a:spcPct val="20000"/>
                        </a:spcBef>
                        <a:defRPr kumimoji="1" sz="2000">
                          <a:solidFill>
                            <a:schemeClr val="tx1"/>
                          </a:solidFill>
                          <a:latin typeface="Arial" charset="0"/>
                          <a:ea typeface="新細明體" pitchFamily="18" charset="-120"/>
                        </a:defRPr>
                      </a:lvl3pPr>
                      <a:lvl4pPr marL="1600200" indent="-228600">
                        <a:spcBef>
                          <a:spcPct val="20000"/>
                        </a:spcBef>
                        <a:defRPr kumimoji="1">
                          <a:solidFill>
                            <a:schemeClr val="tx1"/>
                          </a:solidFill>
                          <a:latin typeface="Arial" charset="0"/>
                          <a:ea typeface="新細明體" pitchFamily="18" charset="-120"/>
                        </a:defRPr>
                      </a:lvl4pPr>
                      <a:lvl5pPr marL="2057400" indent="-228600">
                        <a:spcBef>
                          <a:spcPct val="20000"/>
                        </a:spcBef>
                        <a:defRPr kumimoji="1">
                          <a:solidFill>
                            <a:schemeClr val="tx1"/>
                          </a:solidFill>
                          <a:latin typeface="Arial" charset="0"/>
                          <a:ea typeface="新細明體" pitchFamily="18" charset="-120"/>
                        </a:defRPr>
                      </a:lvl5pPr>
                      <a:lvl6pPr marL="2514600" indent="-228600" fontAlgn="base">
                        <a:spcBef>
                          <a:spcPct val="20000"/>
                        </a:spcBef>
                        <a:spcAft>
                          <a:spcPct val="0"/>
                        </a:spcAft>
                        <a:defRPr kumimoji="1">
                          <a:solidFill>
                            <a:schemeClr val="tx1"/>
                          </a:solidFill>
                          <a:latin typeface="Arial" charset="0"/>
                          <a:ea typeface="新細明體" pitchFamily="18" charset="-120"/>
                        </a:defRPr>
                      </a:lvl6pPr>
                      <a:lvl7pPr marL="2971800" indent="-228600" fontAlgn="base">
                        <a:spcBef>
                          <a:spcPct val="20000"/>
                        </a:spcBef>
                        <a:spcAft>
                          <a:spcPct val="0"/>
                        </a:spcAft>
                        <a:defRPr kumimoji="1">
                          <a:solidFill>
                            <a:schemeClr val="tx1"/>
                          </a:solidFill>
                          <a:latin typeface="Arial" charset="0"/>
                          <a:ea typeface="新細明體" pitchFamily="18" charset="-120"/>
                        </a:defRPr>
                      </a:lvl7pPr>
                      <a:lvl8pPr marL="3429000" indent="-228600" fontAlgn="base">
                        <a:spcBef>
                          <a:spcPct val="20000"/>
                        </a:spcBef>
                        <a:spcAft>
                          <a:spcPct val="0"/>
                        </a:spcAft>
                        <a:defRPr kumimoji="1">
                          <a:solidFill>
                            <a:schemeClr val="tx1"/>
                          </a:solidFill>
                          <a:latin typeface="Arial" charset="0"/>
                          <a:ea typeface="新細明體" pitchFamily="18" charset="-120"/>
                        </a:defRPr>
                      </a:lvl8pPr>
                      <a:lvl9pPr marL="3886200" indent="-228600" fontAlgn="base">
                        <a:spcBef>
                          <a:spcPct val="20000"/>
                        </a:spcBef>
                        <a:spcAft>
                          <a:spcPct val="0"/>
                        </a:spcAft>
                        <a:defRPr kumimoji="1">
                          <a:solidFill>
                            <a:schemeClr val="tx1"/>
                          </a:solidFill>
                          <a:latin typeface="Arial" charset="0"/>
                          <a:ea typeface="新細明體" pitchFamily="18" charset="-12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endParaRPr kumimoji="1" lang="en-US" altLang="zh-TW" sz="2200" b="1" i="0" u="none" strike="noStrike" cap="none" normalizeH="0" baseline="0" smtClean="0">
                        <a:ln>
                          <a:noFill/>
                        </a:ln>
                        <a:solidFill>
                          <a:schemeClr val="tx1"/>
                        </a:solidFill>
                        <a:effectLst/>
                        <a:latin typeface="標楷體" pitchFamily="65" charset="-120"/>
                        <a:ea typeface="標楷體" pitchFamily="65" charset="-120"/>
                      </a:endParaRP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charset="0"/>
                          <a:ea typeface="新細明體" pitchFamily="18" charset="-120"/>
                        </a:defRPr>
                      </a:lvl1pPr>
                      <a:lvl2pPr marL="742950" indent="-285750">
                        <a:spcBef>
                          <a:spcPct val="20000"/>
                        </a:spcBef>
                        <a:defRPr kumimoji="1" sz="2400">
                          <a:solidFill>
                            <a:schemeClr val="tx1"/>
                          </a:solidFill>
                          <a:latin typeface="Arial" charset="0"/>
                          <a:ea typeface="新細明體" pitchFamily="18" charset="-120"/>
                        </a:defRPr>
                      </a:lvl2pPr>
                      <a:lvl3pPr marL="1143000" indent="-228600">
                        <a:spcBef>
                          <a:spcPct val="20000"/>
                        </a:spcBef>
                        <a:defRPr kumimoji="1" sz="2000">
                          <a:solidFill>
                            <a:schemeClr val="tx1"/>
                          </a:solidFill>
                          <a:latin typeface="Arial" charset="0"/>
                          <a:ea typeface="新細明體" pitchFamily="18" charset="-120"/>
                        </a:defRPr>
                      </a:lvl3pPr>
                      <a:lvl4pPr marL="1600200" indent="-228600">
                        <a:spcBef>
                          <a:spcPct val="20000"/>
                        </a:spcBef>
                        <a:defRPr kumimoji="1">
                          <a:solidFill>
                            <a:schemeClr val="tx1"/>
                          </a:solidFill>
                          <a:latin typeface="Arial" charset="0"/>
                          <a:ea typeface="新細明體" pitchFamily="18" charset="-120"/>
                        </a:defRPr>
                      </a:lvl4pPr>
                      <a:lvl5pPr marL="2057400" indent="-228600">
                        <a:spcBef>
                          <a:spcPct val="20000"/>
                        </a:spcBef>
                        <a:defRPr kumimoji="1">
                          <a:solidFill>
                            <a:schemeClr val="tx1"/>
                          </a:solidFill>
                          <a:latin typeface="Arial" charset="0"/>
                          <a:ea typeface="新細明體" pitchFamily="18" charset="-120"/>
                        </a:defRPr>
                      </a:lvl5pPr>
                      <a:lvl6pPr marL="2514600" indent="-228600" fontAlgn="base">
                        <a:spcBef>
                          <a:spcPct val="20000"/>
                        </a:spcBef>
                        <a:spcAft>
                          <a:spcPct val="0"/>
                        </a:spcAft>
                        <a:defRPr kumimoji="1">
                          <a:solidFill>
                            <a:schemeClr val="tx1"/>
                          </a:solidFill>
                          <a:latin typeface="Arial" charset="0"/>
                          <a:ea typeface="新細明體" pitchFamily="18" charset="-120"/>
                        </a:defRPr>
                      </a:lvl6pPr>
                      <a:lvl7pPr marL="2971800" indent="-228600" fontAlgn="base">
                        <a:spcBef>
                          <a:spcPct val="20000"/>
                        </a:spcBef>
                        <a:spcAft>
                          <a:spcPct val="0"/>
                        </a:spcAft>
                        <a:defRPr kumimoji="1">
                          <a:solidFill>
                            <a:schemeClr val="tx1"/>
                          </a:solidFill>
                          <a:latin typeface="Arial" charset="0"/>
                          <a:ea typeface="新細明體" pitchFamily="18" charset="-120"/>
                        </a:defRPr>
                      </a:lvl7pPr>
                      <a:lvl8pPr marL="3429000" indent="-228600" fontAlgn="base">
                        <a:spcBef>
                          <a:spcPct val="20000"/>
                        </a:spcBef>
                        <a:spcAft>
                          <a:spcPct val="0"/>
                        </a:spcAft>
                        <a:defRPr kumimoji="1">
                          <a:solidFill>
                            <a:schemeClr val="tx1"/>
                          </a:solidFill>
                          <a:latin typeface="Arial" charset="0"/>
                          <a:ea typeface="新細明體" pitchFamily="18" charset="-120"/>
                        </a:defRPr>
                      </a:lvl8pPr>
                      <a:lvl9pPr marL="3886200" indent="-228600" fontAlgn="base">
                        <a:spcBef>
                          <a:spcPct val="20000"/>
                        </a:spcBef>
                        <a:spcAft>
                          <a:spcPct val="0"/>
                        </a:spcAft>
                        <a:defRPr kumimoji="1">
                          <a:solidFill>
                            <a:schemeClr val="tx1"/>
                          </a:solidFill>
                          <a:latin typeface="Arial" charset="0"/>
                          <a:ea typeface="新細明體" pitchFamily="18" charset="-12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endParaRPr kumimoji="1" lang="zh-TW" altLang="en-US" sz="2200" b="1" i="0" u="none" strike="noStrike" cap="none" normalizeH="0" baseline="0" smtClean="0">
                        <a:ln>
                          <a:noFill/>
                        </a:ln>
                        <a:solidFill>
                          <a:schemeClr val="tx1"/>
                        </a:solidFill>
                        <a:effectLst/>
                        <a:latin typeface="標楷體" pitchFamily="65" charset="-120"/>
                        <a:ea typeface="標楷體" pitchFamily="65" charset="-120"/>
                      </a:endParaRP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charset="0"/>
                          <a:ea typeface="新細明體" pitchFamily="18" charset="-120"/>
                        </a:defRPr>
                      </a:lvl1pPr>
                      <a:lvl2pPr marL="742950" indent="-285750">
                        <a:spcBef>
                          <a:spcPct val="20000"/>
                        </a:spcBef>
                        <a:defRPr kumimoji="1" sz="2400">
                          <a:solidFill>
                            <a:schemeClr val="tx1"/>
                          </a:solidFill>
                          <a:latin typeface="Arial" charset="0"/>
                          <a:ea typeface="新細明體" pitchFamily="18" charset="-120"/>
                        </a:defRPr>
                      </a:lvl2pPr>
                      <a:lvl3pPr marL="1143000" indent="-228600">
                        <a:spcBef>
                          <a:spcPct val="20000"/>
                        </a:spcBef>
                        <a:defRPr kumimoji="1" sz="2000">
                          <a:solidFill>
                            <a:schemeClr val="tx1"/>
                          </a:solidFill>
                          <a:latin typeface="Arial" charset="0"/>
                          <a:ea typeface="新細明體" pitchFamily="18" charset="-120"/>
                        </a:defRPr>
                      </a:lvl3pPr>
                      <a:lvl4pPr marL="1600200" indent="-228600">
                        <a:spcBef>
                          <a:spcPct val="20000"/>
                        </a:spcBef>
                        <a:defRPr kumimoji="1">
                          <a:solidFill>
                            <a:schemeClr val="tx1"/>
                          </a:solidFill>
                          <a:latin typeface="Arial" charset="0"/>
                          <a:ea typeface="新細明體" pitchFamily="18" charset="-120"/>
                        </a:defRPr>
                      </a:lvl4pPr>
                      <a:lvl5pPr marL="2057400" indent="-228600">
                        <a:spcBef>
                          <a:spcPct val="20000"/>
                        </a:spcBef>
                        <a:defRPr kumimoji="1">
                          <a:solidFill>
                            <a:schemeClr val="tx1"/>
                          </a:solidFill>
                          <a:latin typeface="Arial" charset="0"/>
                          <a:ea typeface="新細明體" pitchFamily="18" charset="-120"/>
                        </a:defRPr>
                      </a:lvl5pPr>
                      <a:lvl6pPr marL="2514600" indent="-228600" fontAlgn="base">
                        <a:spcBef>
                          <a:spcPct val="20000"/>
                        </a:spcBef>
                        <a:spcAft>
                          <a:spcPct val="0"/>
                        </a:spcAft>
                        <a:defRPr kumimoji="1">
                          <a:solidFill>
                            <a:schemeClr val="tx1"/>
                          </a:solidFill>
                          <a:latin typeface="Arial" charset="0"/>
                          <a:ea typeface="新細明體" pitchFamily="18" charset="-120"/>
                        </a:defRPr>
                      </a:lvl6pPr>
                      <a:lvl7pPr marL="2971800" indent="-228600" fontAlgn="base">
                        <a:spcBef>
                          <a:spcPct val="20000"/>
                        </a:spcBef>
                        <a:spcAft>
                          <a:spcPct val="0"/>
                        </a:spcAft>
                        <a:defRPr kumimoji="1">
                          <a:solidFill>
                            <a:schemeClr val="tx1"/>
                          </a:solidFill>
                          <a:latin typeface="Arial" charset="0"/>
                          <a:ea typeface="新細明體" pitchFamily="18" charset="-120"/>
                        </a:defRPr>
                      </a:lvl7pPr>
                      <a:lvl8pPr marL="3429000" indent="-228600" fontAlgn="base">
                        <a:spcBef>
                          <a:spcPct val="20000"/>
                        </a:spcBef>
                        <a:spcAft>
                          <a:spcPct val="0"/>
                        </a:spcAft>
                        <a:defRPr kumimoji="1">
                          <a:solidFill>
                            <a:schemeClr val="tx1"/>
                          </a:solidFill>
                          <a:latin typeface="Arial" charset="0"/>
                          <a:ea typeface="新細明體" pitchFamily="18" charset="-120"/>
                        </a:defRPr>
                      </a:lvl8pPr>
                      <a:lvl9pPr marL="3886200" indent="-228600" fontAlgn="base">
                        <a:spcBef>
                          <a:spcPct val="20000"/>
                        </a:spcBef>
                        <a:spcAft>
                          <a:spcPct val="0"/>
                        </a:spcAft>
                        <a:defRPr kumimoji="1">
                          <a:solidFill>
                            <a:schemeClr val="tx1"/>
                          </a:solidFill>
                          <a:latin typeface="Arial" charset="0"/>
                          <a:ea typeface="新細明體" pitchFamily="18" charset="-12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endParaRPr kumimoji="1" lang="en-US" altLang="zh-TW" sz="2200" b="1" i="0" u="none" strike="noStrike" cap="none" normalizeH="0" baseline="0" dirty="0" smtClean="0">
                        <a:ln>
                          <a:noFill/>
                        </a:ln>
                        <a:solidFill>
                          <a:schemeClr val="tx1"/>
                        </a:solidFill>
                        <a:effectLst/>
                        <a:latin typeface="標楷體" pitchFamily="65" charset="-120"/>
                        <a:ea typeface="標楷體" pitchFamily="65" charset="-120"/>
                      </a:endParaRPr>
                    </a:p>
                  </a:txBody>
                  <a:tcPr anchor="ctr" horzOverflow="overflow">
                    <a:lnL w="12700" cap="flat" cmpd="sng" algn="ctr">
                      <a:solidFill>
                        <a:srgbClr val="C0C0C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4117690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文字方塊 18"/>
          <p:cNvSpPr txBox="1"/>
          <p:nvPr/>
        </p:nvSpPr>
        <p:spPr>
          <a:xfrm>
            <a:off x="1991544" y="1700809"/>
            <a:ext cx="1584176" cy="369332"/>
          </a:xfrm>
          <a:prstGeom prst="rect">
            <a:avLst/>
          </a:prstGeom>
          <a:noFill/>
        </p:spPr>
        <p:txBody>
          <a:bodyPr wrap="square" rtlCol="0">
            <a:spAutoFit/>
          </a:bodyPr>
          <a:lstStyle/>
          <a:p>
            <a:r>
              <a:rPr lang="en-US" altLang="zh-TW" dirty="0">
                <a:latin typeface="標楷體" pitchFamily="65" charset="-120"/>
                <a:ea typeface="標楷體" pitchFamily="65" charset="-120"/>
              </a:rPr>
              <a:t>83</a:t>
            </a:r>
            <a:r>
              <a:rPr lang="zh-TW" altLang="en-US" dirty="0">
                <a:latin typeface="標楷體" pitchFamily="65" charset="-120"/>
                <a:ea typeface="標楷體" pitchFamily="65" charset="-120"/>
              </a:rPr>
              <a:t>年 </a:t>
            </a:r>
            <a:r>
              <a:rPr lang="en-US" altLang="zh-TW" dirty="0" err="1">
                <a:latin typeface="標楷體" pitchFamily="65" charset="-120"/>
                <a:ea typeface="標楷體" pitchFamily="65" charset="-120"/>
              </a:rPr>
              <a:t>Hinet</a:t>
            </a:r>
            <a:endParaRPr lang="en-US" altLang="zh-TW" dirty="0">
              <a:latin typeface="標楷體" pitchFamily="65" charset="-120"/>
              <a:ea typeface="標楷體" pitchFamily="65" charset="-120"/>
            </a:endParaRPr>
          </a:p>
        </p:txBody>
      </p:sp>
      <p:cxnSp>
        <p:nvCxnSpPr>
          <p:cNvPr id="21" name="直線單箭頭接點 20"/>
          <p:cNvCxnSpPr>
            <a:stCxn id="19" idx="3"/>
          </p:cNvCxnSpPr>
          <p:nvPr/>
        </p:nvCxnSpPr>
        <p:spPr>
          <a:xfrm>
            <a:off x="3575721" y="1885475"/>
            <a:ext cx="542393" cy="296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文字方塊 21"/>
          <p:cNvSpPr txBox="1"/>
          <p:nvPr/>
        </p:nvSpPr>
        <p:spPr>
          <a:xfrm>
            <a:off x="4223792" y="1700808"/>
            <a:ext cx="1584176" cy="369332"/>
          </a:xfrm>
          <a:prstGeom prst="rect">
            <a:avLst/>
          </a:prstGeom>
          <a:noFill/>
        </p:spPr>
        <p:txBody>
          <a:bodyPr wrap="square" rtlCol="0">
            <a:spAutoFit/>
          </a:bodyPr>
          <a:lstStyle/>
          <a:p>
            <a:r>
              <a:rPr lang="en-US" altLang="zh-TW" dirty="0">
                <a:latin typeface="標楷體" pitchFamily="65" charset="-120"/>
                <a:ea typeface="標楷體" pitchFamily="65" charset="-120"/>
              </a:rPr>
              <a:t>88</a:t>
            </a:r>
            <a:r>
              <a:rPr lang="zh-TW" altLang="en-US" dirty="0">
                <a:latin typeface="標楷體" pitchFamily="65" charset="-120"/>
                <a:ea typeface="標楷體" pitchFamily="65" charset="-120"/>
              </a:rPr>
              <a:t>年 </a:t>
            </a:r>
            <a:r>
              <a:rPr lang="en-US" altLang="zh-TW" dirty="0">
                <a:latin typeface="標楷體" pitchFamily="65" charset="-120"/>
                <a:ea typeface="標楷體" pitchFamily="65" charset="-120"/>
              </a:rPr>
              <a:t>ADSL</a:t>
            </a:r>
          </a:p>
        </p:txBody>
      </p:sp>
      <p:sp>
        <p:nvSpPr>
          <p:cNvPr id="23" name="文字方塊 22"/>
          <p:cNvSpPr txBox="1"/>
          <p:nvPr/>
        </p:nvSpPr>
        <p:spPr>
          <a:xfrm>
            <a:off x="1991544" y="2204864"/>
            <a:ext cx="1152128" cy="369332"/>
          </a:xfrm>
          <a:prstGeom prst="rect">
            <a:avLst/>
          </a:prstGeom>
          <a:noFill/>
        </p:spPr>
        <p:txBody>
          <a:bodyPr wrap="square" rtlCol="0">
            <a:spAutoFit/>
          </a:bodyPr>
          <a:lstStyle/>
          <a:p>
            <a:r>
              <a:rPr lang="en-US" altLang="zh-TW" dirty="0">
                <a:latin typeface="標楷體" pitchFamily="65" charset="-120"/>
                <a:ea typeface="標楷體" pitchFamily="65" charset="-120"/>
              </a:rPr>
              <a:t>PC-NB</a:t>
            </a:r>
            <a:endParaRPr lang="zh-TW" altLang="en-US" dirty="0">
              <a:latin typeface="標楷體" pitchFamily="65" charset="-120"/>
              <a:ea typeface="標楷體" pitchFamily="65" charset="-120"/>
            </a:endParaRPr>
          </a:p>
        </p:txBody>
      </p:sp>
      <p:cxnSp>
        <p:nvCxnSpPr>
          <p:cNvPr id="24" name="直線單箭頭接點 23"/>
          <p:cNvCxnSpPr/>
          <p:nvPr/>
        </p:nvCxnSpPr>
        <p:spPr>
          <a:xfrm>
            <a:off x="3575721" y="2345920"/>
            <a:ext cx="542393" cy="296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文字方塊 24"/>
          <p:cNvSpPr txBox="1"/>
          <p:nvPr/>
        </p:nvSpPr>
        <p:spPr>
          <a:xfrm>
            <a:off x="4223792" y="2132856"/>
            <a:ext cx="2376264" cy="369332"/>
          </a:xfrm>
          <a:prstGeom prst="rect">
            <a:avLst/>
          </a:prstGeom>
          <a:noFill/>
        </p:spPr>
        <p:txBody>
          <a:bodyPr wrap="square" rtlCol="0">
            <a:spAutoFit/>
          </a:bodyPr>
          <a:lstStyle/>
          <a:p>
            <a:r>
              <a:rPr lang="en-US" altLang="zh-TW" dirty="0">
                <a:latin typeface="標楷體" pitchFamily="65" charset="-120"/>
                <a:ea typeface="標楷體" pitchFamily="65" charset="-120"/>
              </a:rPr>
              <a:t>Mobile-Cell(Phone)</a:t>
            </a:r>
          </a:p>
        </p:txBody>
      </p:sp>
      <p:sp>
        <p:nvSpPr>
          <p:cNvPr id="26" name="文字方塊 25"/>
          <p:cNvSpPr txBox="1"/>
          <p:nvPr/>
        </p:nvSpPr>
        <p:spPr>
          <a:xfrm>
            <a:off x="2063552" y="2996952"/>
            <a:ext cx="648072" cy="369332"/>
          </a:xfrm>
          <a:prstGeom prst="rect">
            <a:avLst/>
          </a:prstGeom>
          <a:noFill/>
        </p:spPr>
        <p:txBody>
          <a:bodyPr wrap="square" rtlCol="0">
            <a:spAutoFit/>
          </a:bodyPr>
          <a:lstStyle/>
          <a:p>
            <a:r>
              <a:rPr lang="en-US" altLang="zh-TW" dirty="0">
                <a:latin typeface="標楷體" pitchFamily="65" charset="-120"/>
                <a:ea typeface="標楷體" pitchFamily="65" charset="-120"/>
              </a:rPr>
              <a:t>ERP</a:t>
            </a:r>
            <a:endParaRPr lang="zh-TW" altLang="en-US" dirty="0">
              <a:latin typeface="標楷體" pitchFamily="65" charset="-120"/>
              <a:ea typeface="標楷體" pitchFamily="65" charset="-120"/>
            </a:endParaRPr>
          </a:p>
        </p:txBody>
      </p:sp>
      <p:grpSp>
        <p:nvGrpSpPr>
          <p:cNvPr id="57" name="群組 56"/>
          <p:cNvGrpSpPr/>
          <p:nvPr/>
        </p:nvGrpSpPr>
        <p:grpSpPr>
          <a:xfrm>
            <a:off x="2711624" y="2924944"/>
            <a:ext cx="432048" cy="504056"/>
            <a:chOff x="1187624" y="2924944"/>
            <a:chExt cx="432048" cy="504056"/>
          </a:xfrm>
        </p:grpSpPr>
        <p:cxnSp>
          <p:nvCxnSpPr>
            <p:cNvPr id="28" name="直線接點 27"/>
            <p:cNvCxnSpPr>
              <a:stCxn id="26" idx="3"/>
            </p:cNvCxnSpPr>
            <p:nvPr/>
          </p:nvCxnSpPr>
          <p:spPr>
            <a:xfrm flipV="1">
              <a:off x="1187624" y="3180522"/>
              <a:ext cx="233672" cy="109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接點 31"/>
            <p:cNvCxnSpPr/>
            <p:nvPr/>
          </p:nvCxnSpPr>
          <p:spPr>
            <a:xfrm>
              <a:off x="1403648" y="2924944"/>
              <a:ext cx="0" cy="50405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接點 32"/>
            <p:cNvCxnSpPr/>
            <p:nvPr/>
          </p:nvCxnSpPr>
          <p:spPr>
            <a:xfrm flipV="1">
              <a:off x="1386000" y="2924944"/>
              <a:ext cx="233672" cy="109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接點 33"/>
            <p:cNvCxnSpPr/>
            <p:nvPr/>
          </p:nvCxnSpPr>
          <p:spPr>
            <a:xfrm flipV="1">
              <a:off x="1386000" y="3427904"/>
              <a:ext cx="233672" cy="109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5" name="文字方塊 34"/>
          <p:cNvSpPr txBox="1"/>
          <p:nvPr/>
        </p:nvSpPr>
        <p:spPr>
          <a:xfrm>
            <a:off x="3143672" y="2708920"/>
            <a:ext cx="4464496" cy="369332"/>
          </a:xfrm>
          <a:prstGeom prst="rect">
            <a:avLst/>
          </a:prstGeom>
          <a:noFill/>
        </p:spPr>
        <p:txBody>
          <a:bodyPr wrap="square" rtlCol="0">
            <a:spAutoFit/>
          </a:bodyPr>
          <a:lstStyle/>
          <a:p>
            <a:r>
              <a:rPr lang="en-US" altLang="zh-TW" dirty="0">
                <a:latin typeface="標楷體" pitchFamily="65" charset="-120"/>
                <a:ea typeface="標楷體" pitchFamily="65" charset="-120"/>
              </a:rPr>
              <a:t>SCM(</a:t>
            </a:r>
            <a:r>
              <a:rPr lang="zh-TW" altLang="en-US" dirty="0">
                <a:latin typeface="標楷體" pitchFamily="65" charset="-120"/>
                <a:ea typeface="標楷體" pitchFamily="65" charset="-120"/>
              </a:rPr>
              <a:t>產</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(Customer-Relationship(FB)</a:t>
            </a:r>
            <a:endParaRPr lang="zh-TW" altLang="en-US" dirty="0">
              <a:latin typeface="標楷體" pitchFamily="65" charset="-120"/>
              <a:ea typeface="標楷體" pitchFamily="65" charset="-120"/>
            </a:endParaRPr>
          </a:p>
        </p:txBody>
      </p:sp>
      <p:sp>
        <p:nvSpPr>
          <p:cNvPr id="36" name="文字方塊 35"/>
          <p:cNvSpPr txBox="1"/>
          <p:nvPr/>
        </p:nvSpPr>
        <p:spPr>
          <a:xfrm>
            <a:off x="3143672" y="3212977"/>
            <a:ext cx="4464496" cy="646331"/>
          </a:xfrm>
          <a:prstGeom prst="rect">
            <a:avLst/>
          </a:prstGeom>
          <a:noFill/>
        </p:spPr>
        <p:txBody>
          <a:bodyPr wrap="square" rtlCol="0">
            <a:spAutoFit/>
          </a:bodyPr>
          <a:lstStyle/>
          <a:p>
            <a:r>
              <a:rPr lang="en-US" altLang="zh-TW" dirty="0">
                <a:latin typeface="標楷體" pitchFamily="65" charset="-120"/>
                <a:ea typeface="標楷體" pitchFamily="65" charset="-120"/>
              </a:rPr>
              <a:t>CRM(</a:t>
            </a:r>
            <a:r>
              <a:rPr lang="zh-TW" altLang="en-US" dirty="0">
                <a:latin typeface="標楷體" pitchFamily="65" charset="-120"/>
                <a:ea typeface="標楷體" pitchFamily="65" charset="-120"/>
              </a:rPr>
              <a:t>銷</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RFID</a:t>
            </a:r>
          </a:p>
          <a:p>
            <a:r>
              <a:rPr lang="en-US" altLang="zh-TW" dirty="0">
                <a:latin typeface="標楷體" pitchFamily="65" charset="-120"/>
                <a:ea typeface="標楷體" pitchFamily="65" charset="-120"/>
              </a:rPr>
              <a:t>(</a:t>
            </a:r>
            <a:r>
              <a:rPr lang="en-US" altLang="zh-TW" dirty="0" err="1">
                <a:latin typeface="標楷體" pitchFamily="65" charset="-120"/>
                <a:ea typeface="標楷體" pitchFamily="65" charset="-120"/>
              </a:rPr>
              <a:t>Wal</a:t>
            </a:r>
            <a:r>
              <a:rPr lang="en-US" altLang="zh-TW" dirty="0">
                <a:latin typeface="標楷體" pitchFamily="65" charset="-120"/>
                <a:ea typeface="標楷體" pitchFamily="65" charset="-120"/>
              </a:rPr>
              <a:t>-mart)</a:t>
            </a:r>
            <a:r>
              <a:rPr lang="zh-TW" altLang="en-US" dirty="0">
                <a:latin typeface="標楷體" pitchFamily="65" charset="-120"/>
                <a:ea typeface="標楷體" pitchFamily="65" charset="-120"/>
              </a:rPr>
              <a:t>百聯</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聯華</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華聯</a:t>
            </a:r>
            <a:r>
              <a:rPr lang="en-US" altLang="zh-TW" dirty="0">
                <a:latin typeface="標楷體" pitchFamily="65" charset="-120"/>
                <a:ea typeface="標楷體" pitchFamily="65" charset="-120"/>
              </a:rPr>
              <a:t>)</a:t>
            </a:r>
            <a:endParaRPr lang="zh-TW" altLang="en-US" dirty="0">
              <a:latin typeface="標楷體" pitchFamily="65" charset="-120"/>
              <a:ea typeface="標楷體" pitchFamily="65" charset="-120"/>
            </a:endParaRPr>
          </a:p>
        </p:txBody>
      </p:sp>
      <p:sp>
        <p:nvSpPr>
          <p:cNvPr id="37" name="文字方塊 36"/>
          <p:cNvSpPr txBox="1"/>
          <p:nvPr/>
        </p:nvSpPr>
        <p:spPr>
          <a:xfrm>
            <a:off x="2135560" y="4365104"/>
            <a:ext cx="1944216" cy="369332"/>
          </a:xfrm>
          <a:prstGeom prst="rect">
            <a:avLst/>
          </a:prstGeom>
          <a:noFill/>
        </p:spPr>
        <p:txBody>
          <a:bodyPr wrap="square" rtlCol="0">
            <a:spAutoFit/>
          </a:bodyPr>
          <a:lstStyle/>
          <a:p>
            <a:r>
              <a:rPr lang="zh-TW" altLang="en-US" dirty="0">
                <a:sym typeface="Wingdings"/>
              </a:rPr>
              <a:t></a:t>
            </a:r>
            <a:r>
              <a:rPr lang="en-US" altLang="zh-TW" dirty="0">
                <a:sym typeface="Wingdings"/>
              </a:rPr>
              <a:t>Vo-</a:t>
            </a:r>
            <a:r>
              <a:rPr lang="en-US" altLang="zh-TW" dirty="0" err="1">
                <a:sym typeface="Wingdings"/>
              </a:rPr>
              <a:t>Da</a:t>
            </a:r>
            <a:r>
              <a:rPr lang="en-US" altLang="zh-TW" dirty="0">
                <a:sym typeface="Wingdings"/>
              </a:rPr>
              <a:t>-</a:t>
            </a:r>
            <a:r>
              <a:rPr lang="en-US" altLang="zh-TW" dirty="0" err="1">
                <a:sym typeface="Wingdings"/>
              </a:rPr>
              <a:t>Fone</a:t>
            </a:r>
            <a:r>
              <a:rPr lang="en-US" altLang="zh-TW" dirty="0">
                <a:sym typeface="Wingdings"/>
              </a:rPr>
              <a:t>:</a:t>
            </a:r>
            <a:endParaRPr lang="zh-TW" altLang="en-US" dirty="0"/>
          </a:p>
        </p:txBody>
      </p:sp>
      <p:sp>
        <p:nvSpPr>
          <p:cNvPr id="38" name="文字方塊 37"/>
          <p:cNvSpPr txBox="1"/>
          <p:nvPr/>
        </p:nvSpPr>
        <p:spPr>
          <a:xfrm>
            <a:off x="3647728" y="4355812"/>
            <a:ext cx="504056" cy="369332"/>
          </a:xfrm>
          <a:prstGeom prst="rect">
            <a:avLst/>
          </a:prstGeom>
          <a:noFill/>
          <a:ln w="25400">
            <a:solidFill>
              <a:srgbClr val="FF0000"/>
            </a:solidFill>
            <a:prstDash val="sysDash"/>
          </a:ln>
        </p:spPr>
        <p:txBody>
          <a:bodyPr wrap="square" rtlCol="0">
            <a:spAutoFit/>
          </a:bodyPr>
          <a:lstStyle/>
          <a:p>
            <a:r>
              <a:rPr lang="en-US" altLang="zh-TW" dirty="0"/>
              <a:t>3G                                                                       </a:t>
            </a:r>
            <a:endParaRPr lang="zh-TW" altLang="en-US" dirty="0"/>
          </a:p>
        </p:txBody>
      </p:sp>
      <p:sp>
        <p:nvSpPr>
          <p:cNvPr id="39" name="文字方塊 38"/>
          <p:cNvSpPr txBox="1"/>
          <p:nvPr/>
        </p:nvSpPr>
        <p:spPr>
          <a:xfrm>
            <a:off x="2639616" y="4797152"/>
            <a:ext cx="1152128" cy="369332"/>
          </a:xfrm>
          <a:prstGeom prst="rect">
            <a:avLst/>
          </a:prstGeom>
          <a:noFill/>
        </p:spPr>
        <p:txBody>
          <a:bodyPr wrap="square" rtlCol="0">
            <a:spAutoFit/>
          </a:bodyPr>
          <a:lstStyle/>
          <a:p>
            <a:r>
              <a:rPr lang="zh-TW" altLang="en-US" dirty="0">
                <a:latin typeface="標楷體" pitchFamily="65" charset="-120"/>
                <a:ea typeface="標楷體" pitchFamily="65" charset="-120"/>
              </a:rPr>
              <a:t>澳</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英</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德</a:t>
            </a:r>
            <a:endParaRPr lang="zh-TW" altLang="en-US" dirty="0">
              <a:latin typeface="標楷體" pitchFamily="65" charset="-120"/>
              <a:ea typeface="標楷體" pitchFamily="65" charset="-120"/>
            </a:endParaRPr>
          </a:p>
        </p:txBody>
      </p:sp>
      <p:sp>
        <p:nvSpPr>
          <p:cNvPr id="41" name="文字方塊 40"/>
          <p:cNvSpPr txBox="1"/>
          <p:nvPr/>
        </p:nvSpPr>
        <p:spPr>
          <a:xfrm>
            <a:off x="3647728" y="5013176"/>
            <a:ext cx="1224136" cy="369332"/>
          </a:xfrm>
          <a:prstGeom prst="rect">
            <a:avLst/>
          </a:prstGeom>
          <a:noFill/>
        </p:spPr>
        <p:txBody>
          <a:bodyPr wrap="square" rtlCol="0">
            <a:spAutoFit/>
          </a:bodyPr>
          <a:lstStyle/>
          <a:p>
            <a:r>
              <a:rPr lang="en-US" altLang="zh-TW" dirty="0">
                <a:latin typeface="標楷體" pitchFamily="65" charset="-120"/>
                <a:ea typeface="標楷體" pitchFamily="65" charset="-120"/>
              </a:rPr>
              <a:t>W-CDMA</a:t>
            </a:r>
            <a:endParaRPr lang="zh-TW" altLang="en-US" dirty="0">
              <a:latin typeface="標楷體" pitchFamily="65" charset="-120"/>
              <a:ea typeface="標楷體" pitchFamily="65" charset="-120"/>
            </a:endParaRPr>
          </a:p>
        </p:txBody>
      </p:sp>
      <p:sp>
        <p:nvSpPr>
          <p:cNvPr id="42" name="文字方塊 41"/>
          <p:cNvSpPr txBox="1"/>
          <p:nvPr/>
        </p:nvSpPr>
        <p:spPr>
          <a:xfrm>
            <a:off x="2423592" y="5661248"/>
            <a:ext cx="3096344" cy="923330"/>
          </a:xfrm>
          <a:prstGeom prst="rect">
            <a:avLst/>
          </a:prstGeom>
          <a:noFill/>
        </p:spPr>
        <p:txBody>
          <a:bodyPr wrap="square" rtlCol="0">
            <a:spAutoFit/>
          </a:bodyPr>
          <a:lstStyle/>
          <a:p>
            <a:r>
              <a:rPr lang="en-US" altLang="zh-TW" dirty="0"/>
              <a:t>Voice-</a:t>
            </a:r>
          </a:p>
          <a:p>
            <a:r>
              <a:rPr lang="en-US" altLang="zh-TW" dirty="0"/>
              <a:t>           Data-</a:t>
            </a:r>
          </a:p>
          <a:p>
            <a:r>
              <a:rPr lang="en-US" altLang="zh-TW" dirty="0"/>
              <a:t>                     Phone</a:t>
            </a:r>
            <a:endParaRPr lang="zh-TW" altLang="en-US" dirty="0"/>
          </a:p>
        </p:txBody>
      </p:sp>
      <p:grpSp>
        <p:nvGrpSpPr>
          <p:cNvPr id="55" name="群組 54"/>
          <p:cNvGrpSpPr/>
          <p:nvPr/>
        </p:nvGrpSpPr>
        <p:grpSpPr>
          <a:xfrm>
            <a:off x="6240016" y="4365105"/>
            <a:ext cx="3312368" cy="1294403"/>
            <a:chOff x="4716016" y="4365104"/>
            <a:chExt cx="3312368" cy="1294403"/>
          </a:xfrm>
        </p:grpSpPr>
        <p:sp>
          <p:nvSpPr>
            <p:cNvPr id="43" name="文字方塊 42"/>
            <p:cNvSpPr txBox="1"/>
            <p:nvPr/>
          </p:nvSpPr>
          <p:spPr>
            <a:xfrm>
              <a:off x="4716016" y="4365104"/>
              <a:ext cx="1872208" cy="646331"/>
            </a:xfrm>
            <a:prstGeom prst="rect">
              <a:avLst/>
            </a:prstGeom>
            <a:noFill/>
          </p:spPr>
          <p:txBody>
            <a:bodyPr wrap="square" rtlCol="0">
              <a:spAutoFit/>
            </a:bodyPr>
            <a:lstStyle/>
            <a:p>
              <a:r>
                <a:rPr lang="zh-TW" altLang="en-US" dirty="0">
                  <a:latin typeface="標楷體" pitchFamily="65" charset="-120"/>
                  <a:ea typeface="標楷體" pitchFamily="65" charset="-120"/>
                </a:rPr>
                <a:t>行銷    </a:t>
              </a:r>
              <a:r>
                <a:rPr lang="en-US" altLang="zh-TW" dirty="0">
                  <a:latin typeface="標楷體" pitchFamily="65" charset="-120"/>
                  <a:ea typeface="標楷體" pitchFamily="65" charset="-120"/>
                </a:rPr>
                <a:t>Marketing</a:t>
              </a:r>
              <a:endParaRPr lang="zh-TW" altLang="en-US" dirty="0">
                <a:latin typeface="標楷體" pitchFamily="65" charset="-120"/>
                <a:ea typeface="標楷體" pitchFamily="65" charset="-120"/>
              </a:endParaRPr>
            </a:p>
          </p:txBody>
        </p:sp>
        <p:sp>
          <p:nvSpPr>
            <p:cNvPr id="44" name="文字方塊 43"/>
            <p:cNvSpPr txBox="1"/>
            <p:nvPr/>
          </p:nvSpPr>
          <p:spPr>
            <a:xfrm>
              <a:off x="5364088" y="5013176"/>
              <a:ext cx="1008112" cy="646331"/>
            </a:xfrm>
            <a:prstGeom prst="rect">
              <a:avLst/>
            </a:prstGeom>
            <a:noFill/>
          </p:spPr>
          <p:txBody>
            <a:bodyPr wrap="square" rtlCol="0">
              <a:spAutoFit/>
            </a:bodyPr>
            <a:lstStyle/>
            <a:p>
              <a:r>
                <a:rPr lang="en-US" altLang="zh-TW" dirty="0">
                  <a:latin typeface="標楷體" pitchFamily="65" charset="-120"/>
                  <a:ea typeface="標楷體" pitchFamily="65" charset="-120"/>
                </a:rPr>
                <a:t>Price</a:t>
              </a:r>
            </a:p>
            <a:p>
              <a:r>
                <a:rPr lang="en-US" altLang="zh-TW" dirty="0">
                  <a:latin typeface="標楷體" pitchFamily="65" charset="-120"/>
                  <a:ea typeface="標楷體" pitchFamily="65" charset="-120"/>
                </a:rPr>
                <a:t>Product</a:t>
              </a:r>
              <a:endParaRPr lang="zh-TW" altLang="en-US" dirty="0">
                <a:latin typeface="標楷體" pitchFamily="65" charset="-120"/>
                <a:ea typeface="標楷體" pitchFamily="65" charset="-120"/>
              </a:endParaRPr>
            </a:p>
          </p:txBody>
        </p:sp>
        <p:sp>
          <p:nvSpPr>
            <p:cNvPr id="45" name="文字方塊 44"/>
            <p:cNvSpPr txBox="1"/>
            <p:nvPr/>
          </p:nvSpPr>
          <p:spPr>
            <a:xfrm>
              <a:off x="6804248" y="5013176"/>
              <a:ext cx="1224136" cy="646331"/>
            </a:xfrm>
            <a:prstGeom prst="rect">
              <a:avLst/>
            </a:prstGeom>
            <a:noFill/>
          </p:spPr>
          <p:txBody>
            <a:bodyPr wrap="square" rtlCol="0">
              <a:spAutoFit/>
            </a:bodyPr>
            <a:lstStyle/>
            <a:p>
              <a:r>
                <a:rPr lang="en-US" altLang="zh-TW" dirty="0">
                  <a:latin typeface="標楷體" pitchFamily="65" charset="-120"/>
                  <a:ea typeface="標楷體" pitchFamily="65" charset="-120"/>
                </a:rPr>
                <a:t>Place</a:t>
              </a:r>
            </a:p>
            <a:p>
              <a:r>
                <a:rPr lang="en-US" altLang="zh-TW" dirty="0">
                  <a:latin typeface="標楷體" pitchFamily="65" charset="-120"/>
                  <a:ea typeface="標楷體" pitchFamily="65" charset="-120"/>
                </a:rPr>
                <a:t>Prom(</a:t>
              </a:r>
              <a:r>
                <a:rPr lang="zh-TW" altLang="en-US" dirty="0">
                  <a:latin typeface="標楷體" pitchFamily="65" charset="-120"/>
                  <a:ea typeface="標楷體" pitchFamily="65" charset="-120"/>
                </a:rPr>
                <a:t>推銷</a:t>
              </a:r>
              <a:r>
                <a:rPr lang="en-US" altLang="zh-TW" dirty="0">
                  <a:latin typeface="標楷體" pitchFamily="65" charset="-120"/>
                  <a:ea typeface="標楷體" pitchFamily="65" charset="-120"/>
                </a:rPr>
                <a:t>)</a:t>
              </a:r>
              <a:endParaRPr lang="zh-TW" altLang="en-US" dirty="0">
                <a:latin typeface="標楷體" pitchFamily="65" charset="-120"/>
                <a:ea typeface="標楷體" pitchFamily="65" charset="-120"/>
              </a:endParaRPr>
            </a:p>
          </p:txBody>
        </p:sp>
        <p:grpSp>
          <p:nvGrpSpPr>
            <p:cNvPr id="51" name="群組 50"/>
            <p:cNvGrpSpPr/>
            <p:nvPr/>
          </p:nvGrpSpPr>
          <p:grpSpPr>
            <a:xfrm>
              <a:off x="5148064" y="5157192"/>
              <a:ext cx="216024" cy="288032"/>
              <a:chOff x="5148064" y="5157192"/>
              <a:chExt cx="216024" cy="288032"/>
            </a:xfrm>
          </p:grpSpPr>
          <p:cxnSp>
            <p:nvCxnSpPr>
              <p:cNvPr id="47" name="直線接點 46"/>
              <p:cNvCxnSpPr/>
              <p:nvPr/>
            </p:nvCxnSpPr>
            <p:spPr>
              <a:xfrm flipH="1">
                <a:off x="5148064" y="5157192"/>
                <a:ext cx="216024" cy="14401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接點 47"/>
              <p:cNvCxnSpPr/>
              <p:nvPr/>
            </p:nvCxnSpPr>
            <p:spPr>
              <a:xfrm flipH="1" flipV="1">
                <a:off x="5148064" y="5301208"/>
                <a:ext cx="216024" cy="14401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2" name="群組 51"/>
            <p:cNvGrpSpPr/>
            <p:nvPr/>
          </p:nvGrpSpPr>
          <p:grpSpPr>
            <a:xfrm>
              <a:off x="6588224" y="5157192"/>
              <a:ext cx="216024" cy="288032"/>
              <a:chOff x="5148064" y="5157192"/>
              <a:chExt cx="216024" cy="288032"/>
            </a:xfrm>
          </p:grpSpPr>
          <p:cxnSp>
            <p:nvCxnSpPr>
              <p:cNvPr id="53" name="直線接點 52"/>
              <p:cNvCxnSpPr/>
              <p:nvPr/>
            </p:nvCxnSpPr>
            <p:spPr>
              <a:xfrm flipH="1">
                <a:off x="5148064" y="5157192"/>
                <a:ext cx="216024" cy="14401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線接點 53"/>
              <p:cNvCxnSpPr/>
              <p:nvPr/>
            </p:nvCxnSpPr>
            <p:spPr>
              <a:xfrm flipH="1" flipV="1">
                <a:off x="5148064" y="5301208"/>
                <a:ext cx="216024" cy="14401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925623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395700" y="582396"/>
            <a:ext cx="5400600" cy="461665"/>
          </a:xfrm>
          <a:prstGeom prst="rect">
            <a:avLst/>
          </a:prstGeom>
          <a:noFill/>
        </p:spPr>
        <p:txBody>
          <a:bodyPr wrap="square" rtlCol="0">
            <a:spAutoFit/>
          </a:bodyPr>
          <a:lstStyle/>
          <a:p>
            <a:pPr algn="ctr"/>
            <a:r>
              <a:rPr lang="en-US" altLang="zh-TW" sz="2400" b="1" dirty="0" smtClean="0">
                <a:latin typeface="標楷體" pitchFamily="65" charset="-120"/>
                <a:ea typeface="標楷體" pitchFamily="65" charset="-120"/>
              </a:rPr>
              <a:t>12.12/7</a:t>
            </a:r>
            <a:r>
              <a:rPr lang="zh-TW" altLang="en-US" sz="2400" b="1" dirty="0" smtClean="0">
                <a:latin typeface="標楷體" pitchFamily="65" charset="-120"/>
                <a:ea typeface="標楷體" pitchFamily="65" charset="-120"/>
              </a:rPr>
              <a:t> </a:t>
            </a:r>
            <a:r>
              <a:rPr lang="zh-TW" altLang="en-US" sz="2400" dirty="0">
                <a:solidFill>
                  <a:srgbClr val="FF0000"/>
                </a:solidFill>
              </a:rPr>
              <a:t>行銷管理</a:t>
            </a:r>
            <a:r>
              <a:rPr lang="zh-TW" altLang="en-US" sz="2400" dirty="0">
                <a:solidFill>
                  <a:srgbClr val="FF0000"/>
                </a:solidFill>
                <a:latin typeface="標楷體" pitchFamily="65" charset="-120"/>
                <a:ea typeface="標楷體" pitchFamily="65" charset="-120"/>
              </a:rPr>
              <a:t>個案應用</a:t>
            </a:r>
            <a:endParaRPr lang="zh-TW" altLang="en-US" sz="2400" b="1" dirty="0">
              <a:latin typeface="標楷體" pitchFamily="65" charset="-120"/>
              <a:ea typeface="標楷體" pitchFamily="65" charset="-120"/>
            </a:endParaRPr>
          </a:p>
        </p:txBody>
      </p:sp>
      <p:sp>
        <p:nvSpPr>
          <p:cNvPr id="5" name="文字方塊 4"/>
          <p:cNvSpPr txBox="1"/>
          <p:nvPr/>
        </p:nvSpPr>
        <p:spPr>
          <a:xfrm>
            <a:off x="2063552" y="2636912"/>
            <a:ext cx="648072" cy="400110"/>
          </a:xfrm>
          <a:prstGeom prst="rect">
            <a:avLst/>
          </a:prstGeom>
          <a:noFill/>
        </p:spPr>
        <p:txBody>
          <a:bodyPr wrap="square" rtlCol="0">
            <a:spAutoFit/>
          </a:bodyPr>
          <a:lstStyle/>
          <a:p>
            <a:r>
              <a:rPr lang="en-US" altLang="zh-TW" sz="2000" dirty="0">
                <a:latin typeface="標楷體" pitchFamily="65" charset="-120"/>
                <a:ea typeface="標楷體" pitchFamily="65" charset="-120"/>
              </a:rPr>
              <a:t>EC</a:t>
            </a:r>
            <a:endParaRPr lang="zh-TW" altLang="en-US" sz="2000" dirty="0">
              <a:latin typeface="標楷體" pitchFamily="65" charset="-120"/>
              <a:ea typeface="標楷體" pitchFamily="65" charset="-120"/>
            </a:endParaRPr>
          </a:p>
        </p:txBody>
      </p:sp>
      <p:grpSp>
        <p:nvGrpSpPr>
          <p:cNvPr id="6" name="群組 5"/>
          <p:cNvGrpSpPr/>
          <p:nvPr/>
        </p:nvGrpSpPr>
        <p:grpSpPr>
          <a:xfrm>
            <a:off x="2495600" y="2132856"/>
            <a:ext cx="432048" cy="1368152"/>
            <a:chOff x="1187624" y="2924944"/>
            <a:chExt cx="432048" cy="504056"/>
          </a:xfrm>
        </p:grpSpPr>
        <p:cxnSp>
          <p:nvCxnSpPr>
            <p:cNvPr id="7" name="直線接點 6"/>
            <p:cNvCxnSpPr/>
            <p:nvPr/>
          </p:nvCxnSpPr>
          <p:spPr>
            <a:xfrm flipV="1">
              <a:off x="1187624" y="3180522"/>
              <a:ext cx="233672" cy="109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接點 7"/>
            <p:cNvCxnSpPr/>
            <p:nvPr/>
          </p:nvCxnSpPr>
          <p:spPr>
            <a:xfrm>
              <a:off x="1403648" y="2924944"/>
              <a:ext cx="0" cy="50405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接點 8"/>
            <p:cNvCxnSpPr/>
            <p:nvPr/>
          </p:nvCxnSpPr>
          <p:spPr>
            <a:xfrm flipV="1">
              <a:off x="1386000" y="2924944"/>
              <a:ext cx="233672" cy="109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接點 9"/>
            <p:cNvCxnSpPr/>
            <p:nvPr/>
          </p:nvCxnSpPr>
          <p:spPr>
            <a:xfrm flipV="1">
              <a:off x="1386000" y="3427904"/>
              <a:ext cx="233672" cy="109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文字方塊 10"/>
          <p:cNvSpPr txBox="1"/>
          <p:nvPr/>
        </p:nvSpPr>
        <p:spPr>
          <a:xfrm>
            <a:off x="2999656" y="1988840"/>
            <a:ext cx="936104" cy="369332"/>
          </a:xfrm>
          <a:prstGeom prst="rect">
            <a:avLst/>
          </a:prstGeom>
          <a:noFill/>
        </p:spPr>
        <p:txBody>
          <a:bodyPr wrap="square" rtlCol="0">
            <a:spAutoFit/>
          </a:bodyPr>
          <a:lstStyle/>
          <a:p>
            <a:r>
              <a:rPr lang="en-US" altLang="zh-TW" dirty="0">
                <a:latin typeface="標楷體" pitchFamily="65" charset="-120"/>
                <a:ea typeface="標楷體" pitchFamily="65" charset="-120"/>
              </a:rPr>
              <a:t>B2B</a:t>
            </a:r>
            <a:endParaRPr lang="zh-TW" altLang="en-US" dirty="0">
              <a:latin typeface="標楷體" pitchFamily="65" charset="-120"/>
              <a:ea typeface="標楷體" pitchFamily="65" charset="-120"/>
            </a:endParaRPr>
          </a:p>
        </p:txBody>
      </p:sp>
      <p:sp>
        <p:nvSpPr>
          <p:cNvPr id="12" name="文字方塊 11"/>
          <p:cNvSpPr txBox="1"/>
          <p:nvPr/>
        </p:nvSpPr>
        <p:spPr>
          <a:xfrm>
            <a:off x="2999656" y="3275692"/>
            <a:ext cx="936104" cy="369332"/>
          </a:xfrm>
          <a:prstGeom prst="rect">
            <a:avLst/>
          </a:prstGeom>
          <a:noFill/>
        </p:spPr>
        <p:txBody>
          <a:bodyPr wrap="square" rtlCol="0">
            <a:spAutoFit/>
          </a:bodyPr>
          <a:lstStyle/>
          <a:p>
            <a:r>
              <a:rPr lang="en-US" altLang="zh-TW" dirty="0">
                <a:latin typeface="標楷體" pitchFamily="65" charset="-120"/>
                <a:ea typeface="標楷體" pitchFamily="65" charset="-120"/>
              </a:rPr>
              <a:t>B2C</a:t>
            </a:r>
            <a:endParaRPr lang="zh-TW" altLang="en-US" dirty="0">
              <a:latin typeface="標楷體" pitchFamily="65" charset="-120"/>
              <a:ea typeface="標楷體" pitchFamily="65" charset="-120"/>
            </a:endParaRPr>
          </a:p>
        </p:txBody>
      </p:sp>
      <p:sp>
        <p:nvSpPr>
          <p:cNvPr id="13" name="文字方塊 12"/>
          <p:cNvSpPr txBox="1"/>
          <p:nvPr/>
        </p:nvSpPr>
        <p:spPr>
          <a:xfrm>
            <a:off x="2999656" y="2276872"/>
            <a:ext cx="1368152" cy="369332"/>
          </a:xfrm>
          <a:prstGeom prst="rect">
            <a:avLst/>
          </a:prstGeom>
          <a:noFill/>
        </p:spPr>
        <p:txBody>
          <a:bodyPr wrap="square" rtlCol="0">
            <a:spAutoFit/>
          </a:bodyPr>
          <a:lstStyle/>
          <a:p>
            <a:r>
              <a:rPr lang="en-US" altLang="zh-TW" dirty="0">
                <a:latin typeface="標楷體" pitchFamily="65" charset="-120"/>
                <a:ea typeface="標楷體" pitchFamily="65" charset="-120"/>
              </a:rPr>
              <a:t>(Business)</a:t>
            </a:r>
            <a:endParaRPr lang="zh-TW" altLang="en-US" dirty="0">
              <a:latin typeface="標楷體" pitchFamily="65" charset="-120"/>
              <a:ea typeface="標楷體" pitchFamily="65" charset="-120"/>
            </a:endParaRPr>
          </a:p>
        </p:txBody>
      </p:sp>
      <p:sp>
        <p:nvSpPr>
          <p:cNvPr id="14" name="文字方塊 13"/>
          <p:cNvSpPr txBox="1"/>
          <p:nvPr/>
        </p:nvSpPr>
        <p:spPr>
          <a:xfrm>
            <a:off x="2999656" y="4067780"/>
            <a:ext cx="1368152" cy="369332"/>
          </a:xfrm>
          <a:prstGeom prst="rect">
            <a:avLst/>
          </a:prstGeom>
          <a:noFill/>
        </p:spPr>
        <p:txBody>
          <a:bodyPr wrap="square" rtlCol="0">
            <a:spAutoFit/>
          </a:bodyPr>
          <a:lstStyle/>
          <a:p>
            <a:r>
              <a:rPr lang="en-US" altLang="zh-TW" dirty="0">
                <a:solidFill>
                  <a:srgbClr val="FF0000"/>
                </a:solidFill>
                <a:latin typeface="標楷體" pitchFamily="65" charset="-120"/>
                <a:ea typeface="標楷體" pitchFamily="65" charset="-120"/>
              </a:rPr>
              <a:t> Consumer</a:t>
            </a:r>
            <a:endParaRPr lang="zh-TW" altLang="en-US" dirty="0">
              <a:solidFill>
                <a:srgbClr val="FF0000"/>
              </a:solidFill>
              <a:latin typeface="標楷體" pitchFamily="65" charset="-120"/>
              <a:ea typeface="標楷體" pitchFamily="65" charset="-120"/>
            </a:endParaRPr>
          </a:p>
        </p:txBody>
      </p:sp>
      <p:sp>
        <p:nvSpPr>
          <p:cNvPr id="15" name="文字方塊 14"/>
          <p:cNvSpPr txBox="1"/>
          <p:nvPr/>
        </p:nvSpPr>
        <p:spPr>
          <a:xfrm>
            <a:off x="3296072" y="3501008"/>
            <a:ext cx="1368152" cy="369332"/>
          </a:xfrm>
          <a:prstGeom prst="rect">
            <a:avLst/>
          </a:prstGeom>
          <a:noFill/>
        </p:spPr>
        <p:txBody>
          <a:bodyPr wrap="square" rtlCol="0">
            <a:spAutoFit/>
          </a:bodyPr>
          <a:lstStyle/>
          <a:p>
            <a:r>
              <a:rPr lang="en-US" altLang="zh-TW" dirty="0">
                <a:latin typeface="標楷體" pitchFamily="65" charset="-120"/>
                <a:ea typeface="標楷體" pitchFamily="65" charset="-120"/>
              </a:rPr>
              <a:t>(Amazon)</a:t>
            </a:r>
            <a:endParaRPr lang="zh-TW" altLang="en-US" dirty="0">
              <a:latin typeface="標楷體" pitchFamily="65" charset="-120"/>
              <a:ea typeface="標楷體" pitchFamily="65" charset="-120"/>
            </a:endParaRPr>
          </a:p>
        </p:txBody>
      </p:sp>
      <p:cxnSp>
        <p:nvCxnSpPr>
          <p:cNvPr id="17" name="直線單箭頭接點 16"/>
          <p:cNvCxnSpPr/>
          <p:nvPr/>
        </p:nvCxnSpPr>
        <p:spPr>
          <a:xfrm flipH="1">
            <a:off x="3287688" y="3573016"/>
            <a:ext cx="72008" cy="504056"/>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nvGrpSpPr>
          <p:cNvPr id="19" name="群組 18"/>
          <p:cNvGrpSpPr/>
          <p:nvPr/>
        </p:nvGrpSpPr>
        <p:grpSpPr>
          <a:xfrm>
            <a:off x="4295800" y="2132856"/>
            <a:ext cx="432048" cy="1368152"/>
            <a:chOff x="1187624" y="2924944"/>
            <a:chExt cx="432048" cy="504056"/>
          </a:xfrm>
        </p:grpSpPr>
        <p:cxnSp>
          <p:nvCxnSpPr>
            <p:cNvPr id="20" name="直線接點 19"/>
            <p:cNvCxnSpPr/>
            <p:nvPr/>
          </p:nvCxnSpPr>
          <p:spPr>
            <a:xfrm flipV="1">
              <a:off x="1187624" y="3180522"/>
              <a:ext cx="233672" cy="109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接點 20"/>
            <p:cNvCxnSpPr/>
            <p:nvPr/>
          </p:nvCxnSpPr>
          <p:spPr>
            <a:xfrm>
              <a:off x="1403648" y="2924944"/>
              <a:ext cx="0" cy="50405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接點 21"/>
            <p:cNvCxnSpPr/>
            <p:nvPr/>
          </p:nvCxnSpPr>
          <p:spPr>
            <a:xfrm flipV="1">
              <a:off x="1386000" y="2924944"/>
              <a:ext cx="233672" cy="109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接點 22"/>
            <p:cNvCxnSpPr/>
            <p:nvPr/>
          </p:nvCxnSpPr>
          <p:spPr>
            <a:xfrm flipV="1">
              <a:off x="1386000" y="3427904"/>
              <a:ext cx="233672" cy="109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文字方塊 23"/>
          <p:cNvSpPr txBox="1"/>
          <p:nvPr/>
        </p:nvSpPr>
        <p:spPr>
          <a:xfrm>
            <a:off x="4799856" y="1988840"/>
            <a:ext cx="936104" cy="369332"/>
          </a:xfrm>
          <a:prstGeom prst="rect">
            <a:avLst/>
          </a:prstGeom>
          <a:noFill/>
        </p:spPr>
        <p:txBody>
          <a:bodyPr wrap="square" rtlCol="0">
            <a:spAutoFit/>
          </a:bodyPr>
          <a:lstStyle/>
          <a:p>
            <a:r>
              <a:rPr lang="en-US" altLang="zh-TW" dirty="0">
                <a:latin typeface="標楷體" pitchFamily="65" charset="-120"/>
                <a:ea typeface="標楷體" pitchFamily="65" charset="-120"/>
              </a:rPr>
              <a:t>C2B</a:t>
            </a:r>
            <a:endParaRPr lang="zh-TW" altLang="en-US" dirty="0">
              <a:latin typeface="標楷體" pitchFamily="65" charset="-120"/>
              <a:ea typeface="標楷體" pitchFamily="65" charset="-120"/>
            </a:endParaRPr>
          </a:p>
        </p:txBody>
      </p:sp>
      <p:sp>
        <p:nvSpPr>
          <p:cNvPr id="25" name="文字方塊 24"/>
          <p:cNvSpPr txBox="1"/>
          <p:nvPr/>
        </p:nvSpPr>
        <p:spPr>
          <a:xfrm>
            <a:off x="4799856" y="3275692"/>
            <a:ext cx="936104" cy="369332"/>
          </a:xfrm>
          <a:prstGeom prst="rect">
            <a:avLst/>
          </a:prstGeom>
          <a:noFill/>
        </p:spPr>
        <p:txBody>
          <a:bodyPr wrap="square" rtlCol="0">
            <a:spAutoFit/>
          </a:bodyPr>
          <a:lstStyle/>
          <a:p>
            <a:r>
              <a:rPr lang="en-US" altLang="zh-TW" dirty="0">
                <a:latin typeface="標楷體" pitchFamily="65" charset="-120"/>
                <a:ea typeface="標楷體" pitchFamily="65" charset="-120"/>
              </a:rPr>
              <a:t>C2C</a:t>
            </a:r>
            <a:endParaRPr lang="zh-TW" altLang="en-US" dirty="0">
              <a:latin typeface="標楷體" pitchFamily="65" charset="-120"/>
              <a:ea typeface="標楷體" pitchFamily="65" charset="-120"/>
            </a:endParaRPr>
          </a:p>
        </p:txBody>
      </p:sp>
      <p:sp>
        <p:nvSpPr>
          <p:cNvPr id="26" name="文字方塊 25"/>
          <p:cNvSpPr txBox="1"/>
          <p:nvPr/>
        </p:nvSpPr>
        <p:spPr>
          <a:xfrm>
            <a:off x="5447928" y="1628800"/>
            <a:ext cx="1584176" cy="369332"/>
          </a:xfrm>
          <a:prstGeom prst="rect">
            <a:avLst/>
          </a:prstGeom>
          <a:noFill/>
        </p:spPr>
        <p:txBody>
          <a:bodyPr wrap="square" rtlCol="0">
            <a:spAutoFit/>
          </a:bodyPr>
          <a:lstStyle/>
          <a:p>
            <a:r>
              <a:rPr lang="en-US" altLang="zh-TW" dirty="0">
                <a:latin typeface="標楷體" pitchFamily="65" charset="-120"/>
                <a:ea typeface="標楷體" pitchFamily="65" charset="-120"/>
              </a:rPr>
              <a:t>SM       DP</a:t>
            </a:r>
            <a:endParaRPr lang="zh-TW" altLang="en-US" dirty="0">
              <a:latin typeface="標楷體" pitchFamily="65" charset="-120"/>
              <a:ea typeface="標楷體" pitchFamily="65" charset="-120"/>
            </a:endParaRPr>
          </a:p>
        </p:txBody>
      </p:sp>
      <p:sp>
        <p:nvSpPr>
          <p:cNvPr id="27" name="文字方塊 26"/>
          <p:cNvSpPr txBox="1"/>
          <p:nvPr/>
        </p:nvSpPr>
        <p:spPr>
          <a:xfrm>
            <a:off x="5447928" y="1979548"/>
            <a:ext cx="1296144" cy="369332"/>
          </a:xfrm>
          <a:prstGeom prst="rect">
            <a:avLst/>
          </a:prstGeom>
          <a:noFill/>
        </p:spPr>
        <p:txBody>
          <a:bodyPr wrap="square" rtlCol="0">
            <a:spAutoFit/>
          </a:bodyPr>
          <a:lstStyle/>
          <a:p>
            <a:r>
              <a:rPr lang="en-US" altLang="zh-TW" dirty="0">
                <a:latin typeface="標楷體" pitchFamily="65" charset="-120"/>
                <a:ea typeface="標楷體" pitchFamily="65" charset="-120"/>
              </a:rPr>
              <a:t>(Ali-</a:t>
            </a:r>
            <a:r>
              <a:rPr lang="en-US" altLang="zh-TW" dirty="0" err="1">
                <a:latin typeface="標楷體" pitchFamily="65" charset="-120"/>
                <a:ea typeface="標楷體" pitchFamily="65" charset="-120"/>
              </a:rPr>
              <a:t>baba</a:t>
            </a:r>
            <a:r>
              <a:rPr lang="en-US" altLang="zh-TW" dirty="0">
                <a:latin typeface="標楷體" pitchFamily="65" charset="-120"/>
                <a:ea typeface="標楷體" pitchFamily="65" charset="-120"/>
              </a:rPr>
              <a:t>)</a:t>
            </a:r>
            <a:endParaRPr lang="zh-TW" altLang="en-US" dirty="0">
              <a:latin typeface="標楷體" pitchFamily="65" charset="-120"/>
              <a:ea typeface="標楷體" pitchFamily="65" charset="-120"/>
            </a:endParaRPr>
          </a:p>
        </p:txBody>
      </p:sp>
      <p:sp>
        <p:nvSpPr>
          <p:cNvPr id="28" name="文字方塊 27"/>
          <p:cNvSpPr txBox="1"/>
          <p:nvPr/>
        </p:nvSpPr>
        <p:spPr>
          <a:xfrm>
            <a:off x="5591944" y="3212976"/>
            <a:ext cx="1800200" cy="369332"/>
          </a:xfrm>
          <a:prstGeom prst="rect">
            <a:avLst/>
          </a:prstGeom>
          <a:noFill/>
        </p:spPr>
        <p:txBody>
          <a:bodyPr wrap="square" rtlCol="0">
            <a:spAutoFit/>
          </a:bodyPr>
          <a:lstStyle/>
          <a:p>
            <a:r>
              <a:rPr lang="en-US" altLang="zh-TW" dirty="0"/>
              <a:t>(e-bay)     FB</a:t>
            </a:r>
            <a:endParaRPr lang="zh-TW" altLang="en-US" dirty="0"/>
          </a:p>
        </p:txBody>
      </p:sp>
      <p:sp>
        <p:nvSpPr>
          <p:cNvPr id="29" name="文字方塊 28"/>
          <p:cNvSpPr txBox="1"/>
          <p:nvPr/>
        </p:nvSpPr>
        <p:spPr>
          <a:xfrm>
            <a:off x="4727848" y="3645024"/>
            <a:ext cx="1224136" cy="369332"/>
          </a:xfrm>
          <a:prstGeom prst="rect">
            <a:avLst/>
          </a:prstGeom>
          <a:noFill/>
        </p:spPr>
        <p:txBody>
          <a:bodyPr wrap="square" rtlCol="0">
            <a:spAutoFit/>
          </a:bodyPr>
          <a:lstStyle/>
          <a:p>
            <a:r>
              <a:rPr lang="zh-TW" altLang="en-US" dirty="0">
                <a:latin typeface="標楷體" pitchFamily="65" charset="-120"/>
                <a:ea typeface="標楷體" pitchFamily="65" charset="-120"/>
              </a:rPr>
              <a:t>電影</a:t>
            </a:r>
            <a:endParaRPr lang="zh-TW" altLang="en-US" dirty="0">
              <a:latin typeface="標楷體" pitchFamily="65" charset="-120"/>
              <a:ea typeface="標楷體" pitchFamily="65" charset="-120"/>
            </a:endParaRPr>
          </a:p>
        </p:txBody>
      </p:sp>
      <p:sp>
        <p:nvSpPr>
          <p:cNvPr id="30" name="文字方塊 29"/>
          <p:cNvSpPr txBox="1"/>
          <p:nvPr/>
        </p:nvSpPr>
        <p:spPr>
          <a:xfrm>
            <a:off x="1991544" y="2996953"/>
            <a:ext cx="864096" cy="646331"/>
          </a:xfrm>
          <a:prstGeom prst="rect">
            <a:avLst/>
          </a:prstGeom>
          <a:noFill/>
        </p:spPr>
        <p:txBody>
          <a:bodyPr wrap="square" rtlCol="0">
            <a:spAutoFit/>
          </a:bodyPr>
          <a:lstStyle/>
          <a:p>
            <a:r>
              <a:rPr lang="zh-TW" altLang="en-US" dirty="0">
                <a:solidFill>
                  <a:srgbClr val="FF0000"/>
                </a:solidFill>
                <a:latin typeface="標楷體" pitchFamily="65" charset="-120"/>
                <a:ea typeface="標楷體" pitchFamily="65" charset="-120"/>
              </a:rPr>
              <a:t>電子商務</a:t>
            </a:r>
            <a:endParaRPr lang="zh-TW" altLang="en-US" dirty="0">
              <a:solidFill>
                <a:srgbClr val="FF0000"/>
              </a:solidFill>
              <a:latin typeface="標楷體" pitchFamily="65" charset="-120"/>
              <a:ea typeface="標楷體" pitchFamily="65" charset="-120"/>
            </a:endParaRPr>
          </a:p>
        </p:txBody>
      </p:sp>
      <p:grpSp>
        <p:nvGrpSpPr>
          <p:cNvPr id="31" name="群組 30"/>
          <p:cNvGrpSpPr/>
          <p:nvPr/>
        </p:nvGrpSpPr>
        <p:grpSpPr>
          <a:xfrm>
            <a:off x="6816080" y="2132856"/>
            <a:ext cx="466103" cy="1368152"/>
            <a:chOff x="1187624" y="2924944"/>
            <a:chExt cx="432048" cy="504056"/>
          </a:xfrm>
        </p:grpSpPr>
        <p:cxnSp>
          <p:nvCxnSpPr>
            <p:cNvPr id="32" name="直線接點 31"/>
            <p:cNvCxnSpPr/>
            <p:nvPr/>
          </p:nvCxnSpPr>
          <p:spPr>
            <a:xfrm flipV="1">
              <a:off x="1187624" y="3180522"/>
              <a:ext cx="233672" cy="109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接點 32"/>
            <p:cNvCxnSpPr/>
            <p:nvPr/>
          </p:nvCxnSpPr>
          <p:spPr>
            <a:xfrm>
              <a:off x="1403648" y="2924944"/>
              <a:ext cx="0" cy="50405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接點 33"/>
            <p:cNvCxnSpPr/>
            <p:nvPr/>
          </p:nvCxnSpPr>
          <p:spPr>
            <a:xfrm flipV="1">
              <a:off x="1386000" y="2924944"/>
              <a:ext cx="233672" cy="109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接點 34"/>
            <p:cNvCxnSpPr/>
            <p:nvPr/>
          </p:nvCxnSpPr>
          <p:spPr>
            <a:xfrm flipV="1">
              <a:off x="1386000" y="3427904"/>
              <a:ext cx="233672" cy="109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6" name="文字方塊 35"/>
          <p:cNvSpPr txBox="1"/>
          <p:nvPr/>
        </p:nvSpPr>
        <p:spPr>
          <a:xfrm>
            <a:off x="7320136" y="1979549"/>
            <a:ext cx="3456384" cy="646331"/>
          </a:xfrm>
          <a:prstGeom prst="rect">
            <a:avLst/>
          </a:prstGeom>
          <a:noFill/>
        </p:spPr>
        <p:txBody>
          <a:bodyPr wrap="square" rtlCol="0">
            <a:spAutoFit/>
          </a:bodyPr>
          <a:lstStyle/>
          <a:p>
            <a:r>
              <a:rPr lang="en-US" altLang="zh-TW" dirty="0">
                <a:latin typeface="標楷體" pitchFamily="65" charset="-120"/>
                <a:ea typeface="標楷體" pitchFamily="65" charset="-120"/>
              </a:rPr>
              <a:t>M2M(Machine): WIFI-USB(</a:t>
            </a:r>
            <a:r>
              <a:rPr lang="zh-TW" altLang="en-US" dirty="0">
                <a:latin typeface="標楷體" pitchFamily="65" charset="-120"/>
                <a:ea typeface="標楷體" pitchFamily="65" charset="-120"/>
              </a:rPr>
              <a:t>分享</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器</a:t>
            </a:r>
            <a:r>
              <a:rPr lang="en-US" altLang="zh-TW" dirty="0">
                <a:latin typeface="標楷體" pitchFamily="65" charset="-120"/>
                <a:ea typeface="標楷體" pitchFamily="65" charset="-120"/>
              </a:rPr>
              <a:t>)</a:t>
            </a:r>
            <a:endParaRPr lang="zh-TW" altLang="en-US" dirty="0">
              <a:latin typeface="標楷體" pitchFamily="65" charset="-120"/>
              <a:ea typeface="標楷體" pitchFamily="65" charset="-120"/>
            </a:endParaRPr>
          </a:p>
        </p:txBody>
      </p:sp>
      <p:sp>
        <p:nvSpPr>
          <p:cNvPr id="37" name="文字方塊 36"/>
          <p:cNvSpPr txBox="1"/>
          <p:nvPr/>
        </p:nvSpPr>
        <p:spPr>
          <a:xfrm>
            <a:off x="8904312" y="1340768"/>
            <a:ext cx="1080120" cy="369332"/>
          </a:xfrm>
          <a:prstGeom prst="rect">
            <a:avLst/>
          </a:prstGeom>
          <a:noFill/>
        </p:spPr>
        <p:txBody>
          <a:bodyPr wrap="square" rtlCol="0">
            <a:spAutoFit/>
          </a:bodyPr>
          <a:lstStyle/>
          <a:p>
            <a:r>
              <a:rPr lang="en-US" altLang="zh-TW" dirty="0"/>
              <a:t>HDMI</a:t>
            </a:r>
            <a:endParaRPr lang="zh-TW" altLang="en-US" dirty="0"/>
          </a:p>
        </p:txBody>
      </p:sp>
      <p:cxnSp>
        <p:nvCxnSpPr>
          <p:cNvPr id="38" name="直線接點 37"/>
          <p:cNvCxnSpPr/>
          <p:nvPr/>
        </p:nvCxnSpPr>
        <p:spPr>
          <a:xfrm flipH="1">
            <a:off x="8688288" y="1700808"/>
            <a:ext cx="216024" cy="14401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接點 38"/>
          <p:cNvCxnSpPr/>
          <p:nvPr/>
        </p:nvCxnSpPr>
        <p:spPr>
          <a:xfrm flipH="1" flipV="1">
            <a:off x="8688288" y="1844824"/>
            <a:ext cx="216024" cy="14401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文字方塊 39"/>
          <p:cNvSpPr txBox="1"/>
          <p:nvPr/>
        </p:nvSpPr>
        <p:spPr>
          <a:xfrm>
            <a:off x="7392144" y="3284984"/>
            <a:ext cx="2808312" cy="369332"/>
          </a:xfrm>
          <a:prstGeom prst="rect">
            <a:avLst/>
          </a:prstGeom>
          <a:noFill/>
        </p:spPr>
        <p:txBody>
          <a:bodyPr wrap="square" rtlCol="0">
            <a:spAutoFit/>
          </a:bodyPr>
          <a:lstStyle/>
          <a:p>
            <a:r>
              <a:rPr lang="en-US" altLang="zh-TW" dirty="0"/>
              <a:t>O2O→Big</a:t>
            </a:r>
            <a:r>
              <a:rPr lang="zh-TW" altLang="en-US" dirty="0"/>
              <a:t> </a:t>
            </a:r>
            <a:r>
              <a:rPr lang="en-US" altLang="zh-TW" dirty="0"/>
              <a:t>Data(</a:t>
            </a:r>
            <a:r>
              <a:rPr lang="zh-TW" altLang="en-US" dirty="0"/>
              <a:t>大數據</a:t>
            </a:r>
            <a:r>
              <a:rPr lang="en-US" altLang="zh-TW" dirty="0"/>
              <a:t>)</a:t>
            </a:r>
            <a:endParaRPr lang="zh-TW" altLang="en-US" dirty="0"/>
          </a:p>
        </p:txBody>
      </p:sp>
      <p:sp>
        <p:nvSpPr>
          <p:cNvPr id="41" name="文字方塊 40"/>
          <p:cNvSpPr txBox="1"/>
          <p:nvPr/>
        </p:nvSpPr>
        <p:spPr>
          <a:xfrm>
            <a:off x="7032104" y="3861049"/>
            <a:ext cx="2520280" cy="646331"/>
          </a:xfrm>
          <a:prstGeom prst="rect">
            <a:avLst/>
          </a:prstGeom>
          <a:noFill/>
        </p:spPr>
        <p:txBody>
          <a:bodyPr wrap="square" rtlCol="0">
            <a:spAutoFit/>
          </a:bodyPr>
          <a:lstStyle/>
          <a:p>
            <a:r>
              <a:rPr lang="en-US" altLang="zh-TW" dirty="0">
                <a:latin typeface="標楷體" pitchFamily="65" charset="-120"/>
                <a:ea typeface="標楷體" pitchFamily="65" charset="-120"/>
              </a:rPr>
              <a:t>Online:</a:t>
            </a:r>
            <a:r>
              <a:rPr lang="zh-TW" altLang="en-US" dirty="0">
                <a:latin typeface="標楷體" pitchFamily="65" charset="-120"/>
                <a:ea typeface="標楷體" pitchFamily="65" charset="-120"/>
              </a:rPr>
              <a:t>線上</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虛擬店</a:t>
            </a:r>
            <a:r>
              <a:rPr lang="en-US" altLang="zh-TW" dirty="0">
                <a:latin typeface="標楷體" pitchFamily="65" charset="-120"/>
                <a:ea typeface="標楷體" pitchFamily="65" charset="-120"/>
              </a:rPr>
              <a:t>)</a:t>
            </a:r>
          </a:p>
          <a:p>
            <a:r>
              <a:rPr lang="zh-TW" altLang="en-US" dirty="0">
                <a:latin typeface="標楷體" pitchFamily="65" charset="-120"/>
                <a:ea typeface="標楷體" pitchFamily="65" charset="-120"/>
              </a:rPr>
              <a:t>       線下</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實體店</a:t>
            </a:r>
            <a:r>
              <a:rPr lang="en-US" altLang="zh-TW" dirty="0">
                <a:latin typeface="標楷體" pitchFamily="65" charset="-120"/>
                <a:ea typeface="標楷體" pitchFamily="65" charset="-120"/>
              </a:rPr>
              <a:t>)</a:t>
            </a:r>
            <a:endParaRPr lang="zh-TW" altLang="en-US" dirty="0">
              <a:latin typeface="標楷體" pitchFamily="65" charset="-120"/>
              <a:ea typeface="標楷體" pitchFamily="65" charset="-120"/>
            </a:endParaRPr>
          </a:p>
        </p:txBody>
      </p:sp>
      <p:sp>
        <p:nvSpPr>
          <p:cNvPr id="42" name="文字方塊 41"/>
          <p:cNvSpPr txBox="1"/>
          <p:nvPr/>
        </p:nvSpPr>
        <p:spPr>
          <a:xfrm>
            <a:off x="2063552" y="4509121"/>
            <a:ext cx="7128792" cy="2585323"/>
          </a:xfrm>
          <a:prstGeom prst="rect">
            <a:avLst/>
          </a:prstGeom>
          <a:noFill/>
        </p:spPr>
        <p:txBody>
          <a:bodyPr wrap="square" rtlCol="0">
            <a:spAutoFit/>
          </a:bodyPr>
          <a:lstStyle/>
          <a:p>
            <a:pPr>
              <a:buFont typeface="Wingdings" pitchFamily="2" charset="2"/>
              <a:buChar char="l"/>
            </a:pPr>
            <a:r>
              <a:rPr lang="zh-TW" altLang="en-US" dirty="0">
                <a:latin typeface="標楷體" pitchFamily="65" charset="-120"/>
                <a:ea typeface="標楷體" pitchFamily="65" charset="-120"/>
              </a:rPr>
              <a:t> 全世界網路行銷最佳</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亞馬遜。</a:t>
            </a:r>
            <a:endParaRPr lang="en-US" altLang="zh-TW" dirty="0">
              <a:latin typeface="標楷體" pitchFamily="65" charset="-120"/>
              <a:ea typeface="標楷體" pitchFamily="65" charset="-120"/>
            </a:endParaRPr>
          </a:p>
          <a:p>
            <a:pPr>
              <a:buFont typeface="Wingdings" pitchFamily="2" charset="2"/>
              <a:buChar char="l"/>
            </a:pPr>
            <a:r>
              <a:rPr lang="en-US" altLang="zh-TW" dirty="0">
                <a:latin typeface="標楷體" pitchFamily="65" charset="-120"/>
                <a:ea typeface="標楷體" pitchFamily="65" charset="-120"/>
              </a:rPr>
              <a:t> </a:t>
            </a:r>
            <a:r>
              <a:rPr lang="zh-TW" altLang="en-US" dirty="0">
                <a:latin typeface="標楷體" pitchFamily="65" charset="-120"/>
                <a:ea typeface="標楷體" pitchFamily="65" charset="-120"/>
              </a:rPr>
              <a:t>百聯</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中國唯一一家零售業。</a:t>
            </a:r>
            <a:endParaRPr lang="en-US" altLang="zh-TW" dirty="0">
              <a:latin typeface="標楷體" pitchFamily="65" charset="-120"/>
              <a:ea typeface="標楷體" pitchFamily="65" charset="-120"/>
            </a:endParaRPr>
          </a:p>
          <a:p>
            <a:pPr>
              <a:buFont typeface="Wingdings" pitchFamily="2" charset="2"/>
              <a:buChar char="l"/>
            </a:pPr>
            <a:r>
              <a:rPr lang="en-US" altLang="zh-TW" dirty="0">
                <a:latin typeface="標楷體" pitchFamily="65" charset="-120"/>
                <a:ea typeface="標楷體" pitchFamily="65" charset="-120"/>
              </a:rPr>
              <a:t> SM:</a:t>
            </a:r>
            <a:r>
              <a:rPr lang="zh-TW" altLang="en-US" dirty="0">
                <a:latin typeface="標楷體" pitchFamily="65" charset="-120"/>
                <a:ea typeface="標楷體" pitchFamily="65" charset="-120"/>
              </a:rPr>
              <a:t>超市 </a:t>
            </a:r>
            <a:r>
              <a:rPr lang="en-US" altLang="zh-TW" dirty="0">
                <a:latin typeface="標楷體" pitchFamily="65" charset="-120"/>
                <a:ea typeface="標楷體" pitchFamily="65" charset="-120"/>
              </a:rPr>
              <a:t>DP:</a:t>
            </a:r>
            <a:r>
              <a:rPr lang="zh-TW" altLang="en-US" dirty="0">
                <a:latin typeface="標楷體" pitchFamily="65" charset="-120"/>
                <a:ea typeface="標楷體" pitchFamily="65" charset="-120"/>
              </a:rPr>
              <a:t>百貨。</a:t>
            </a:r>
            <a:endParaRPr lang="en-US" altLang="zh-TW" dirty="0">
              <a:latin typeface="標楷體" pitchFamily="65" charset="-120"/>
              <a:ea typeface="標楷體" pitchFamily="65" charset="-120"/>
            </a:endParaRPr>
          </a:p>
          <a:p>
            <a:pPr>
              <a:buFont typeface="Wingdings" pitchFamily="2" charset="2"/>
              <a:buChar char="l"/>
            </a:pPr>
            <a:r>
              <a:rPr lang="zh-TW" altLang="en-US" dirty="0">
                <a:latin typeface="標楷體" pitchFamily="65" charset="-120"/>
                <a:ea typeface="標楷體" pitchFamily="65" charset="-120"/>
              </a:rPr>
              <a:t> 聯華</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上海起家。</a:t>
            </a:r>
            <a:endParaRPr lang="en-US" altLang="zh-TW" dirty="0">
              <a:latin typeface="標楷體" pitchFamily="65" charset="-120"/>
              <a:ea typeface="標楷體" pitchFamily="65" charset="-120"/>
            </a:endParaRPr>
          </a:p>
          <a:p>
            <a:pPr>
              <a:buFont typeface="Wingdings" pitchFamily="2" charset="2"/>
              <a:buChar char="l"/>
            </a:pPr>
            <a:r>
              <a:rPr lang="zh-TW" altLang="en-US" dirty="0">
                <a:latin typeface="標楷體" pitchFamily="65" charset="-120"/>
                <a:ea typeface="標楷體" pitchFamily="65" charset="-120"/>
              </a:rPr>
              <a:t> 昆山</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長江三角洲</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工業區。</a:t>
            </a:r>
            <a:endParaRPr lang="en-US" altLang="zh-TW" dirty="0">
              <a:latin typeface="標楷體" pitchFamily="65" charset="-120"/>
              <a:ea typeface="標楷體" pitchFamily="65" charset="-120"/>
            </a:endParaRPr>
          </a:p>
          <a:p>
            <a:pPr>
              <a:buFont typeface="Wingdings" pitchFamily="2" charset="2"/>
              <a:buChar char="l"/>
            </a:pPr>
            <a:r>
              <a:rPr lang="zh-TW" altLang="en-US" dirty="0">
                <a:latin typeface="標楷體" pitchFamily="65" charset="-120"/>
                <a:ea typeface="標楷體" pitchFamily="65" charset="-120"/>
              </a:rPr>
              <a:t> </a:t>
            </a:r>
            <a:r>
              <a:rPr lang="en-US" altLang="zh-TW" dirty="0">
                <a:solidFill>
                  <a:srgbClr val="0000FF"/>
                </a:solidFill>
                <a:latin typeface="標楷體" pitchFamily="65" charset="-120"/>
                <a:ea typeface="標楷體" pitchFamily="65" charset="-120"/>
              </a:rPr>
              <a:t>86</a:t>
            </a:r>
            <a:r>
              <a:rPr lang="zh-TW" altLang="en-US" dirty="0">
                <a:solidFill>
                  <a:srgbClr val="0000FF"/>
                </a:solidFill>
                <a:latin typeface="標楷體" pitchFamily="65" charset="-120"/>
                <a:ea typeface="標楷體" pitchFamily="65" charset="-120"/>
              </a:rPr>
              <a:t>年台灣就有電子商務</a:t>
            </a:r>
            <a:r>
              <a:rPr lang="en-US" altLang="zh-TW" dirty="0">
                <a:solidFill>
                  <a:srgbClr val="0000FF"/>
                </a:solidFill>
                <a:latin typeface="標楷體" pitchFamily="65" charset="-120"/>
                <a:ea typeface="標楷體" pitchFamily="65" charset="-120"/>
              </a:rPr>
              <a:t>:</a:t>
            </a:r>
            <a:r>
              <a:rPr lang="zh-TW" altLang="en-US" dirty="0">
                <a:solidFill>
                  <a:srgbClr val="0000FF"/>
                </a:solidFill>
                <a:latin typeface="標楷體" pitchFamily="65" charset="-120"/>
                <a:ea typeface="標楷體" pitchFamily="65" charset="-120"/>
              </a:rPr>
              <a:t>用在銀行。</a:t>
            </a:r>
            <a:endParaRPr lang="en-US" altLang="zh-TW" dirty="0">
              <a:solidFill>
                <a:srgbClr val="0000FF"/>
              </a:solidFill>
              <a:latin typeface="標楷體" pitchFamily="65" charset="-120"/>
              <a:ea typeface="標楷體" pitchFamily="65" charset="-120"/>
            </a:endParaRPr>
          </a:p>
          <a:p>
            <a:pPr>
              <a:buFont typeface="Wingdings" pitchFamily="2" charset="2"/>
              <a:buChar char="l"/>
            </a:pPr>
            <a:r>
              <a:rPr lang="zh-TW" altLang="en-US" dirty="0">
                <a:solidFill>
                  <a:srgbClr val="0000FF"/>
                </a:solidFill>
                <a:latin typeface="標楷體" pitchFamily="65" charset="-120"/>
                <a:ea typeface="標楷體" pitchFamily="65" charset="-120"/>
              </a:rPr>
              <a:t> 中國最大外資零售業之冠</a:t>
            </a:r>
            <a:r>
              <a:rPr lang="en-US" altLang="zh-TW" dirty="0">
                <a:solidFill>
                  <a:srgbClr val="0000FF"/>
                </a:solidFill>
                <a:latin typeface="標楷體" pitchFamily="65" charset="-120"/>
                <a:ea typeface="標楷體" pitchFamily="65" charset="-120"/>
              </a:rPr>
              <a:t>:</a:t>
            </a:r>
            <a:r>
              <a:rPr lang="zh-TW" altLang="en-US" dirty="0">
                <a:solidFill>
                  <a:srgbClr val="0000FF"/>
                </a:solidFill>
                <a:latin typeface="標楷體" pitchFamily="65" charset="-120"/>
                <a:ea typeface="標楷體" pitchFamily="65" charset="-120"/>
              </a:rPr>
              <a:t>大潤發。</a:t>
            </a:r>
            <a:endParaRPr lang="en-US" altLang="zh-TW" dirty="0">
              <a:solidFill>
                <a:srgbClr val="0000FF"/>
              </a:solidFill>
              <a:latin typeface="標楷體" pitchFamily="65" charset="-120"/>
              <a:ea typeface="標楷體" pitchFamily="65" charset="-120"/>
            </a:endParaRPr>
          </a:p>
          <a:p>
            <a:pPr>
              <a:buFont typeface="Wingdings" pitchFamily="2" charset="2"/>
              <a:buChar char="l"/>
            </a:pPr>
            <a:r>
              <a:rPr lang="zh-TW" altLang="en-US" dirty="0">
                <a:solidFill>
                  <a:srgbClr val="0000FF"/>
                </a:solidFill>
                <a:latin typeface="標楷體" pitchFamily="65" charset="-120"/>
                <a:ea typeface="標楷體" pitchFamily="65" charset="-120"/>
              </a:rPr>
              <a:t> 中國外資</a:t>
            </a:r>
            <a:r>
              <a:rPr lang="en-US" altLang="zh-TW" dirty="0">
                <a:solidFill>
                  <a:srgbClr val="0000FF"/>
                </a:solidFill>
                <a:latin typeface="標楷體" pitchFamily="65" charset="-120"/>
                <a:ea typeface="標楷體" pitchFamily="65" charset="-120"/>
              </a:rPr>
              <a:t>85</a:t>
            </a:r>
            <a:r>
              <a:rPr lang="zh-TW" altLang="en-US" dirty="0">
                <a:solidFill>
                  <a:srgbClr val="0000FF"/>
                </a:solidFill>
                <a:latin typeface="標楷體" pitchFamily="65" charset="-120"/>
                <a:ea typeface="標楷體" pitchFamily="65" charset="-120"/>
              </a:rPr>
              <a:t>年。</a:t>
            </a:r>
            <a:endParaRPr lang="en-US" altLang="zh-TW" dirty="0">
              <a:solidFill>
                <a:srgbClr val="0000FF"/>
              </a:solidFill>
              <a:latin typeface="標楷體" pitchFamily="65" charset="-120"/>
              <a:ea typeface="標楷體" pitchFamily="65" charset="-120"/>
            </a:endParaRPr>
          </a:p>
          <a:p>
            <a:pPr>
              <a:buFont typeface="Wingdings" pitchFamily="2" charset="2"/>
              <a:buChar char="l"/>
            </a:pPr>
            <a:endParaRPr lang="zh-TW" altLang="en-US" dirty="0">
              <a:latin typeface="標楷體" pitchFamily="65" charset="-120"/>
              <a:ea typeface="標楷體" pitchFamily="65" charset="-120"/>
            </a:endParaRPr>
          </a:p>
        </p:txBody>
      </p:sp>
      <p:cxnSp>
        <p:nvCxnSpPr>
          <p:cNvPr id="43" name="直線單箭頭接點 42"/>
          <p:cNvCxnSpPr/>
          <p:nvPr/>
        </p:nvCxnSpPr>
        <p:spPr>
          <a:xfrm>
            <a:off x="5159896" y="2276872"/>
            <a:ext cx="72008" cy="21602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5" name="文字方塊 44"/>
          <p:cNvSpPr txBox="1"/>
          <p:nvPr/>
        </p:nvSpPr>
        <p:spPr>
          <a:xfrm>
            <a:off x="4727848" y="2420888"/>
            <a:ext cx="1224136" cy="369332"/>
          </a:xfrm>
          <a:prstGeom prst="rect">
            <a:avLst/>
          </a:prstGeom>
          <a:noFill/>
        </p:spPr>
        <p:txBody>
          <a:bodyPr wrap="square" rtlCol="0">
            <a:spAutoFit/>
          </a:bodyPr>
          <a:lstStyle/>
          <a:p>
            <a:r>
              <a:rPr lang="zh-TW" altLang="en-US" dirty="0">
                <a:solidFill>
                  <a:srgbClr val="0000FF"/>
                </a:solidFill>
                <a:latin typeface="標楷體" pitchFamily="65" charset="-120"/>
                <a:ea typeface="標楷體" pitchFamily="65" charset="-120"/>
              </a:rPr>
              <a:t>中小企業</a:t>
            </a:r>
            <a:endParaRPr lang="zh-TW" altLang="en-US" dirty="0">
              <a:solidFill>
                <a:srgbClr val="0000FF"/>
              </a:solidFill>
              <a:latin typeface="標楷體" pitchFamily="65" charset="-120"/>
              <a:ea typeface="標楷體" pitchFamily="65" charset="-120"/>
            </a:endParaRPr>
          </a:p>
        </p:txBody>
      </p:sp>
    </p:spTree>
    <p:extLst>
      <p:ext uri="{BB962C8B-B14F-4D97-AF65-F5344CB8AC3E}">
        <p14:creationId xmlns:p14="http://schemas.microsoft.com/office/powerpoint/2010/main" val="17126313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5735960" y="1268760"/>
            <a:ext cx="720080" cy="369332"/>
          </a:xfrm>
          <a:prstGeom prst="rect">
            <a:avLst/>
          </a:prstGeom>
          <a:noFill/>
          <a:ln w="25400">
            <a:solidFill>
              <a:schemeClr val="tx1"/>
            </a:solidFill>
          </a:ln>
        </p:spPr>
        <p:txBody>
          <a:bodyPr wrap="square" rtlCol="0">
            <a:spAutoFit/>
          </a:bodyPr>
          <a:lstStyle/>
          <a:p>
            <a:r>
              <a:rPr lang="en-US" altLang="zh-TW" dirty="0"/>
              <a:t>CRM</a:t>
            </a:r>
            <a:endParaRPr lang="zh-TW" altLang="en-US" dirty="0"/>
          </a:p>
        </p:txBody>
      </p:sp>
      <p:cxnSp>
        <p:nvCxnSpPr>
          <p:cNvPr id="7" name="直線接點 6"/>
          <p:cNvCxnSpPr/>
          <p:nvPr/>
        </p:nvCxnSpPr>
        <p:spPr>
          <a:xfrm>
            <a:off x="6096000" y="1628800"/>
            <a:ext cx="0" cy="2880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文字方塊 7"/>
          <p:cNvSpPr txBox="1"/>
          <p:nvPr/>
        </p:nvSpPr>
        <p:spPr>
          <a:xfrm>
            <a:off x="5591944" y="1907540"/>
            <a:ext cx="1008112" cy="369332"/>
          </a:xfrm>
          <a:prstGeom prst="rect">
            <a:avLst/>
          </a:prstGeom>
          <a:noFill/>
          <a:ln w="25400">
            <a:solidFill>
              <a:schemeClr val="tx1"/>
            </a:solidFill>
          </a:ln>
        </p:spPr>
        <p:txBody>
          <a:bodyPr wrap="square" rtlCol="0">
            <a:spAutoFit/>
          </a:bodyPr>
          <a:lstStyle/>
          <a:p>
            <a:r>
              <a:rPr lang="zh-TW" altLang="en-US" dirty="0"/>
              <a:t>戰情室</a:t>
            </a:r>
            <a:endParaRPr lang="zh-TW" altLang="en-US" dirty="0"/>
          </a:p>
        </p:txBody>
      </p:sp>
      <p:cxnSp>
        <p:nvCxnSpPr>
          <p:cNvPr id="9" name="直線接點 8"/>
          <p:cNvCxnSpPr/>
          <p:nvPr/>
        </p:nvCxnSpPr>
        <p:spPr>
          <a:xfrm>
            <a:off x="6096000" y="2276872"/>
            <a:ext cx="0" cy="2880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a:xfrm>
            <a:off x="5303912" y="2564904"/>
            <a:ext cx="158417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接點 11"/>
          <p:cNvCxnSpPr/>
          <p:nvPr/>
        </p:nvCxnSpPr>
        <p:spPr>
          <a:xfrm>
            <a:off x="5303912" y="2564904"/>
            <a:ext cx="0" cy="2880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6888088" y="2564904"/>
            <a:ext cx="0" cy="2880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橢圓 13"/>
          <p:cNvSpPr/>
          <p:nvPr/>
        </p:nvSpPr>
        <p:spPr>
          <a:xfrm>
            <a:off x="4943872" y="2852936"/>
            <a:ext cx="72008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5" name="橢圓 14"/>
          <p:cNvSpPr/>
          <p:nvPr/>
        </p:nvSpPr>
        <p:spPr>
          <a:xfrm>
            <a:off x="6528048" y="2852936"/>
            <a:ext cx="72008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6" name="文字方塊 15"/>
          <p:cNvSpPr txBox="1"/>
          <p:nvPr/>
        </p:nvSpPr>
        <p:spPr>
          <a:xfrm>
            <a:off x="4727848" y="3284984"/>
            <a:ext cx="1368152" cy="369332"/>
          </a:xfrm>
          <a:prstGeom prst="rect">
            <a:avLst/>
          </a:prstGeom>
          <a:noFill/>
        </p:spPr>
        <p:txBody>
          <a:bodyPr wrap="square" rtlCol="0">
            <a:spAutoFit/>
          </a:bodyPr>
          <a:lstStyle/>
          <a:p>
            <a:pPr algn="ctr"/>
            <a:r>
              <a:rPr lang="en-US" altLang="zh-TW" dirty="0" err="1"/>
              <a:t>DataBase</a:t>
            </a:r>
            <a:endParaRPr lang="zh-TW" altLang="en-US" dirty="0"/>
          </a:p>
        </p:txBody>
      </p:sp>
      <p:sp>
        <p:nvSpPr>
          <p:cNvPr id="17" name="文字方塊 16"/>
          <p:cNvSpPr txBox="1"/>
          <p:nvPr/>
        </p:nvSpPr>
        <p:spPr>
          <a:xfrm>
            <a:off x="2207568" y="3717033"/>
            <a:ext cx="7344816" cy="2031325"/>
          </a:xfrm>
          <a:prstGeom prst="rect">
            <a:avLst/>
          </a:prstGeom>
          <a:noFill/>
        </p:spPr>
        <p:txBody>
          <a:bodyPr wrap="square" rtlCol="0">
            <a:spAutoFit/>
          </a:bodyPr>
          <a:lstStyle/>
          <a:p>
            <a:pPr>
              <a:buFont typeface="Wingdings" pitchFamily="2" charset="2"/>
              <a:buChar char="l"/>
            </a:pPr>
            <a:r>
              <a:rPr lang="zh-TW" altLang="en-US" dirty="0">
                <a:latin typeface="標楷體" pitchFamily="65" charset="-120"/>
                <a:ea typeface="標楷體" pitchFamily="65" charset="-120"/>
              </a:rPr>
              <a:t> 戰情室。</a:t>
            </a:r>
            <a:endParaRPr lang="en-US" altLang="zh-TW" dirty="0">
              <a:latin typeface="標楷體" pitchFamily="65" charset="-120"/>
              <a:ea typeface="標楷體" pitchFamily="65" charset="-120"/>
            </a:endParaRPr>
          </a:p>
          <a:p>
            <a:pPr>
              <a:buFont typeface="Wingdings" pitchFamily="2" charset="2"/>
              <a:buChar char="l"/>
            </a:pPr>
            <a:r>
              <a:rPr lang="zh-TW" altLang="en-US" dirty="0">
                <a:latin typeface="標楷體" pitchFamily="65" charset="-120"/>
                <a:ea typeface="標楷體" pitchFamily="65" charset="-120"/>
              </a:rPr>
              <a:t>阿里巴巴股權</a:t>
            </a:r>
            <a:r>
              <a:rPr lang="en-US" altLang="zh-TW" dirty="0">
                <a:latin typeface="標楷體" pitchFamily="65" charset="-120"/>
                <a:ea typeface="標楷體" pitchFamily="65" charset="-120"/>
              </a:rPr>
              <a:t>:</a:t>
            </a:r>
          </a:p>
          <a:p>
            <a:r>
              <a:rPr lang="zh-TW" altLang="en-US" dirty="0">
                <a:latin typeface="標楷體" pitchFamily="65" charset="-120"/>
                <a:ea typeface="標楷體" pitchFamily="65" charset="-120"/>
              </a:rPr>
              <a:t>    日本軟體銀行</a:t>
            </a:r>
            <a:r>
              <a:rPr lang="en-US" altLang="zh-TW" dirty="0">
                <a:latin typeface="標楷體" pitchFamily="65" charset="-120"/>
                <a:ea typeface="標楷體" pitchFamily="65" charset="-120"/>
              </a:rPr>
              <a:t>:34.4%</a:t>
            </a:r>
          </a:p>
          <a:p>
            <a:r>
              <a:rPr lang="zh-TW" altLang="en-US" dirty="0">
                <a:latin typeface="標楷體" pitchFamily="65" charset="-120"/>
                <a:ea typeface="標楷體" pitchFamily="65" charset="-120"/>
              </a:rPr>
              <a:t>    雅虎</a:t>
            </a:r>
            <a:r>
              <a:rPr lang="en-US" altLang="zh-TW" dirty="0">
                <a:latin typeface="標楷體" pitchFamily="65" charset="-120"/>
                <a:ea typeface="標楷體" pitchFamily="65" charset="-120"/>
              </a:rPr>
              <a:t>:22.6%</a:t>
            </a:r>
          </a:p>
          <a:p>
            <a:r>
              <a:rPr lang="zh-TW" altLang="en-US" dirty="0">
                <a:latin typeface="標楷體" pitchFamily="65" charset="-120"/>
                <a:ea typeface="標楷體" pitchFamily="65" charset="-120"/>
              </a:rPr>
              <a:t>    馬雲</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團隊</a:t>
            </a:r>
            <a:r>
              <a:rPr lang="en-US" altLang="zh-TW" dirty="0">
                <a:latin typeface="標楷體" pitchFamily="65" charset="-120"/>
                <a:ea typeface="標楷體" pitchFamily="65" charset="-120"/>
              </a:rPr>
              <a:t>:8.9%</a:t>
            </a:r>
          </a:p>
          <a:p>
            <a:r>
              <a:rPr lang="zh-TW" altLang="en-US" dirty="0">
                <a:latin typeface="標楷體" pitchFamily="65" charset="-120"/>
                <a:ea typeface="標楷體" pitchFamily="65" charset="-120"/>
              </a:rPr>
              <a:t>    蔡崇信</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3.6%</a:t>
            </a:r>
          </a:p>
          <a:p>
            <a:endParaRPr lang="en-US" altLang="zh-TW" dirty="0">
              <a:latin typeface="標楷體" pitchFamily="65" charset="-120"/>
              <a:ea typeface="標楷體" pitchFamily="65" charset="-120"/>
            </a:endParaRPr>
          </a:p>
        </p:txBody>
      </p:sp>
    </p:spTree>
    <p:extLst>
      <p:ext uri="{BB962C8B-B14F-4D97-AF65-F5344CB8AC3E}">
        <p14:creationId xmlns:p14="http://schemas.microsoft.com/office/powerpoint/2010/main" val="33185272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2063552" y="1124745"/>
            <a:ext cx="4680520" cy="2031325"/>
          </a:xfrm>
          <a:prstGeom prst="rect">
            <a:avLst/>
          </a:prstGeom>
          <a:noFill/>
        </p:spPr>
        <p:txBody>
          <a:bodyPr wrap="square" rtlCol="0">
            <a:spAutoFit/>
          </a:bodyPr>
          <a:lstStyle/>
          <a:p>
            <a:r>
              <a:rPr lang="en-US" altLang="zh-TW" dirty="0">
                <a:latin typeface="標楷體" pitchFamily="65" charset="-120"/>
                <a:ea typeface="標楷體" pitchFamily="65" charset="-120"/>
              </a:rPr>
              <a:t>XDSL(</a:t>
            </a:r>
            <a:r>
              <a:rPr lang="zh-TW" altLang="en-US" dirty="0">
                <a:latin typeface="標楷體" pitchFamily="65" charset="-120"/>
                <a:ea typeface="標楷體" pitchFamily="65" charset="-120"/>
              </a:rPr>
              <a:t>光纖</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有線電視</a:t>
            </a:r>
            <a:r>
              <a:rPr lang="en-US" altLang="zh-TW" dirty="0">
                <a:latin typeface="標楷體" pitchFamily="65" charset="-120"/>
                <a:ea typeface="標楷體" pitchFamily="65" charset="-120"/>
              </a:rPr>
              <a:t>)</a:t>
            </a:r>
          </a:p>
          <a:p>
            <a:pPr>
              <a:buFont typeface="Wingdings" pitchFamily="2" charset="2"/>
              <a:buChar char="l"/>
            </a:pPr>
            <a:r>
              <a:rPr lang="zh-TW" altLang="en-US" dirty="0">
                <a:latin typeface="標楷體" pitchFamily="65" charset="-120"/>
                <a:ea typeface="標楷體" pitchFamily="65" charset="-120"/>
              </a:rPr>
              <a:t>固網人口</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寬頻</a:t>
            </a:r>
            <a:r>
              <a:rPr lang="en-US" altLang="zh-TW" dirty="0">
                <a:latin typeface="標楷體" pitchFamily="65" charset="-120"/>
                <a:ea typeface="標楷體" pitchFamily="65" charset="-120"/>
              </a:rPr>
              <a:t>)</a:t>
            </a: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90</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120</a:t>
            </a:r>
            <a:r>
              <a:rPr lang="zh-TW" altLang="en-US" dirty="0">
                <a:latin typeface="標楷體" pitchFamily="65" charset="-120"/>
                <a:ea typeface="標楷體" pitchFamily="65" charset="-120"/>
              </a:rPr>
              <a:t>萬</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91</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破</a:t>
            </a:r>
            <a:r>
              <a:rPr lang="en-US" altLang="zh-TW" dirty="0">
                <a:latin typeface="標楷體" pitchFamily="65" charset="-120"/>
                <a:ea typeface="標楷體" pitchFamily="65" charset="-120"/>
              </a:rPr>
              <a:t>200</a:t>
            </a:r>
            <a:r>
              <a:rPr lang="zh-TW" altLang="en-US" dirty="0">
                <a:latin typeface="標楷體" pitchFamily="65" charset="-120"/>
                <a:ea typeface="標楷體" pitchFamily="65" charset="-120"/>
              </a:rPr>
              <a:t>萬  </a:t>
            </a:r>
            <a:r>
              <a:rPr lang="en-US" altLang="zh-TW" dirty="0">
                <a:latin typeface="標楷體" pitchFamily="65" charset="-120"/>
                <a:ea typeface="標楷體" pitchFamily="65" charset="-120"/>
              </a:rPr>
              <a:t>211.6</a:t>
            </a:r>
            <a:r>
              <a:rPr lang="zh-TW" altLang="en-US" dirty="0">
                <a:latin typeface="標楷體" pitchFamily="65" charset="-120"/>
                <a:ea typeface="標楷體" pitchFamily="65" charset="-120"/>
              </a:rPr>
              <a:t>萬</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92</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破</a:t>
            </a:r>
            <a:r>
              <a:rPr lang="en-US" altLang="zh-TW" dirty="0">
                <a:latin typeface="標楷體" pitchFamily="65" charset="-120"/>
                <a:ea typeface="標楷體" pitchFamily="65" charset="-120"/>
              </a:rPr>
              <a:t>300</a:t>
            </a:r>
            <a:r>
              <a:rPr lang="zh-TW" altLang="en-US" dirty="0">
                <a:latin typeface="標楷體" pitchFamily="65" charset="-120"/>
                <a:ea typeface="標楷體" pitchFamily="65" charset="-120"/>
              </a:rPr>
              <a:t>萬  </a:t>
            </a:r>
            <a:r>
              <a:rPr lang="en-US" altLang="zh-TW" dirty="0">
                <a:latin typeface="標楷體" pitchFamily="65" charset="-120"/>
                <a:ea typeface="標楷體" pitchFamily="65" charset="-120"/>
              </a:rPr>
              <a:t>304.1</a:t>
            </a:r>
            <a:r>
              <a:rPr lang="zh-TW" altLang="en-US" dirty="0">
                <a:latin typeface="標楷體" pitchFamily="65" charset="-120"/>
                <a:ea typeface="標楷體" pitchFamily="65" charset="-120"/>
              </a:rPr>
              <a:t>萬</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93</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375.1</a:t>
            </a:r>
            <a:r>
              <a:rPr lang="zh-TW" altLang="en-US" dirty="0">
                <a:latin typeface="標楷體" pitchFamily="65" charset="-120"/>
                <a:ea typeface="標楷體" pitchFamily="65" charset="-120"/>
              </a:rPr>
              <a:t>萬</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94</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460.2</a:t>
            </a:r>
            <a:r>
              <a:rPr lang="zh-TW" altLang="en-US" dirty="0">
                <a:latin typeface="標楷體" pitchFamily="65" charset="-120"/>
                <a:ea typeface="標楷體" pitchFamily="65" charset="-120"/>
              </a:rPr>
              <a:t>萬   </a:t>
            </a:r>
            <a:endParaRPr lang="en-US" altLang="zh-TW" dirty="0">
              <a:latin typeface="標楷體" pitchFamily="65" charset="-120"/>
              <a:ea typeface="標楷體" pitchFamily="65" charset="-120"/>
            </a:endParaRPr>
          </a:p>
        </p:txBody>
      </p:sp>
      <p:sp>
        <p:nvSpPr>
          <p:cNvPr id="7" name="文字方塊 6"/>
          <p:cNvSpPr txBox="1"/>
          <p:nvPr/>
        </p:nvSpPr>
        <p:spPr>
          <a:xfrm>
            <a:off x="5087888" y="2771637"/>
            <a:ext cx="5040560" cy="2031325"/>
          </a:xfrm>
          <a:prstGeom prst="rect">
            <a:avLst/>
          </a:prstGeom>
          <a:noFill/>
        </p:spPr>
        <p:txBody>
          <a:bodyPr wrap="square" rtlCol="0">
            <a:spAutoFit/>
          </a:bodyPr>
          <a:lstStyle/>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94</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118</a:t>
            </a:r>
            <a:r>
              <a:rPr lang="zh-TW" altLang="en-US" dirty="0">
                <a:latin typeface="標楷體" pitchFamily="65" charset="-120"/>
                <a:ea typeface="標楷體" pitchFamily="65" charset="-120"/>
              </a:rPr>
              <a:t>萬</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95</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327</a:t>
            </a:r>
            <a:r>
              <a:rPr lang="zh-TW" altLang="en-US" dirty="0">
                <a:latin typeface="標楷體" pitchFamily="65" charset="-120"/>
                <a:ea typeface="標楷體" pitchFamily="65" charset="-120"/>
              </a:rPr>
              <a:t>萬</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97</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:1,000</a:t>
            </a:r>
            <a:r>
              <a:rPr lang="zh-TW" altLang="en-US" dirty="0">
                <a:latin typeface="標楷體" pitchFamily="65" charset="-120"/>
                <a:ea typeface="標楷體" pitchFamily="65" charset="-120"/>
              </a:rPr>
              <a:t>萬</a:t>
            </a:r>
            <a:r>
              <a:rPr lang="en-US" altLang="zh-TW" dirty="0">
                <a:latin typeface="標楷體" pitchFamily="65" charset="-120"/>
                <a:ea typeface="標楷體" pitchFamily="65" charset="-120"/>
              </a:rPr>
              <a:t>(i3)</a:t>
            </a:r>
            <a:r>
              <a:rPr lang="zh-TW" altLang="en-US" dirty="0">
                <a:latin typeface="標楷體" pitchFamily="65" charset="-120"/>
                <a:ea typeface="標楷體" pitchFamily="65" charset="-120"/>
              </a:rPr>
              <a:t> </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98</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:1,421</a:t>
            </a:r>
            <a:r>
              <a:rPr lang="zh-TW" altLang="en-US" dirty="0">
                <a:latin typeface="標楷體" pitchFamily="65" charset="-120"/>
                <a:ea typeface="標楷體" pitchFamily="65" charset="-120"/>
              </a:rPr>
              <a:t>萬</a:t>
            </a:r>
            <a:r>
              <a:rPr lang="en-US" altLang="zh-TW" dirty="0">
                <a:latin typeface="標楷體" pitchFamily="65" charset="-120"/>
                <a:ea typeface="標楷體" pitchFamily="65" charset="-120"/>
              </a:rPr>
              <a:t>(i3s)</a:t>
            </a: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103</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20</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20</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20</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0.3</a:t>
            </a:r>
            <a:r>
              <a:rPr lang="zh-TW" altLang="en-US" dirty="0">
                <a:latin typeface="標楷體" pitchFamily="65" charset="-120"/>
                <a:ea typeface="標楷體" pitchFamily="65" charset="-120"/>
              </a:rPr>
              <a:t>萬</a:t>
            </a:r>
            <a:r>
              <a:rPr lang="en-US" altLang="zh-TW" dirty="0">
                <a:latin typeface="標楷體" pitchFamily="65" charset="-120"/>
                <a:ea typeface="標楷體" pitchFamily="65" charset="-120"/>
              </a:rPr>
              <a:t>=63</a:t>
            </a:r>
            <a:r>
              <a:rPr lang="zh-TW" altLang="en-US" dirty="0">
                <a:latin typeface="標楷體" pitchFamily="65" charset="-120"/>
                <a:ea typeface="標楷體" pitchFamily="65" charset="-120"/>
              </a:rPr>
              <a:t>萬</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預計</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85</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85</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60</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25</a:t>
            </a:r>
            <a:r>
              <a:rPr lang="zh-TW" altLang="en-US" dirty="0">
                <a:latin typeface="標楷體" pitchFamily="65" charset="-120"/>
                <a:ea typeface="標楷體" pitchFamily="65" charset="-120"/>
              </a:rPr>
              <a:t>萬</a:t>
            </a:r>
            <a:r>
              <a:rPr lang="en-US" altLang="zh-TW" dirty="0">
                <a:latin typeface="標楷體" pitchFamily="65" charset="-120"/>
                <a:ea typeface="標楷體" pitchFamily="65" charset="-120"/>
              </a:rPr>
              <a:t>=220</a:t>
            </a:r>
            <a:r>
              <a:rPr lang="zh-TW" altLang="en-US" dirty="0">
                <a:latin typeface="標楷體" pitchFamily="65" charset="-120"/>
                <a:ea typeface="標楷體" pitchFamily="65" charset="-120"/>
              </a:rPr>
              <a:t>萬 </a:t>
            </a:r>
            <a:endParaRPr lang="zh-TW" altLang="en-US" dirty="0">
              <a:latin typeface="標楷體" pitchFamily="65" charset="-120"/>
              <a:ea typeface="標楷體" pitchFamily="65" charset="-120"/>
            </a:endParaRPr>
          </a:p>
        </p:txBody>
      </p:sp>
      <p:sp>
        <p:nvSpPr>
          <p:cNvPr id="8" name="文字方塊 7"/>
          <p:cNvSpPr txBox="1"/>
          <p:nvPr/>
        </p:nvSpPr>
        <p:spPr>
          <a:xfrm>
            <a:off x="5735960" y="4149080"/>
            <a:ext cx="720080" cy="369332"/>
          </a:xfrm>
          <a:prstGeom prst="rect">
            <a:avLst/>
          </a:prstGeom>
          <a:noFill/>
        </p:spPr>
        <p:txBody>
          <a:bodyPr wrap="square" rtlCol="0">
            <a:spAutoFit/>
          </a:bodyPr>
          <a:lstStyle/>
          <a:p>
            <a:r>
              <a:rPr lang="zh-TW" altLang="en-US" dirty="0">
                <a:latin typeface="標楷體" pitchFamily="65" charset="-120"/>
                <a:ea typeface="標楷體" pitchFamily="65" charset="-120"/>
              </a:rPr>
              <a:t>中華</a:t>
            </a:r>
            <a:endParaRPr lang="zh-TW" altLang="en-US" dirty="0">
              <a:latin typeface="標楷體" pitchFamily="65" charset="-120"/>
              <a:ea typeface="標楷體" pitchFamily="65" charset="-120"/>
            </a:endParaRPr>
          </a:p>
        </p:txBody>
      </p:sp>
      <p:sp>
        <p:nvSpPr>
          <p:cNvPr id="9" name="文字方塊 8"/>
          <p:cNvSpPr txBox="1"/>
          <p:nvPr/>
        </p:nvSpPr>
        <p:spPr>
          <a:xfrm>
            <a:off x="6600056" y="4149080"/>
            <a:ext cx="720080" cy="369332"/>
          </a:xfrm>
          <a:prstGeom prst="rect">
            <a:avLst/>
          </a:prstGeom>
          <a:noFill/>
        </p:spPr>
        <p:txBody>
          <a:bodyPr wrap="square" rtlCol="0">
            <a:spAutoFit/>
          </a:bodyPr>
          <a:lstStyle/>
          <a:p>
            <a:r>
              <a:rPr lang="zh-TW" altLang="en-US" dirty="0">
                <a:latin typeface="標楷體" pitchFamily="65" charset="-120"/>
                <a:ea typeface="標楷體" pitchFamily="65" charset="-120"/>
              </a:rPr>
              <a:t>台灣</a:t>
            </a:r>
            <a:endParaRPr lang="zh-TW" altLang="en-US" dirty="0">
              <a:latin typeface="標楷體" pitchFamily="65" charset="-120"/>
              <a:ea typeface="標楷體" pitchFamily="65" charset="-120"/>
            </a:endParaRPr>
          </a:p>
        </p:txBody>
      </p:sp>
      <p:sp>
        <p:nvSpPr>
          <p:cNvPr id="10" name="文字方塊 9"/>
          <p:cNvSpPr txBox="1"/>
          <p:nvPr/>
        </p:nvSpPr>
        <p:spPr>
          <a:xfrm>
            <a:off x="7392144" y="4149080"/>
            <a:ext cx="720080" cy="369332"/>
          </a:xfrm>
          <a:prstGeom prst="rect">
            <a:avLst/>
          </a:prstGeom>
          <a:noFill/>
        </p:spPr>
        <p:txBody>
          <a:bodyPr wrap="square" rtlCol="0">
            <a:spAutoFit/>
          </a:bodyPr>
          <a:lstStyle/>
          <a:p>
            <a:r>
              <a:rPr lang="zh-TW" altLang="en-US" dirty="0">
                <a:latin typeface="標楷體" pitchFamily="65" charset="-120"/>
                <a:ea typeface="標楷體" pitchFamily="65" charset="-120"/>
              </a:rPr>
              <a:t>遠傳</a:t>
            </a:r>
            <a:endParaRPr lang="zh-TW" altLang="en-US" dirty="0">
              <a:latin typeface="標楷體" pitchFamily="65" charset="-120"/>
              <a:ea typeface="標楷體" pitchFamily="65" charset="-120"/>
            </a:endParaRPr>
          </a:p>
        </p:txBody>
      </p:sp>
      <p:cxnSp>
        <p:nvCxnSpPr>
          <p:cNvPr id="12" name="直線單箭頭接點 11"/>
          <p:cNvCxnSpPr/>
          <p:nvPr/>
        </p:nvCxnSpPr>
        <p:spPr>
          <a:xfrm>
            <a:off x="5303912" y="2132856"/>
            <a:ext cx="792088" cy="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3" name="文字方塊 12"/>
          <p:cNvSpPr txBox="1"/>
          <p:nvPr/>
        </p:nvSpPr>
        <p:spPr>
          <a:xfrm>
            <a:off x="6096000" y="1979548"/>
            <a:ext cx="864096" cy="369332"/>
          </a:xfrm>
          <a:prstGeom prst="rect">
            <a:avLst/>
          </a:prstGeom>
          <a:noFill/>
        </p:spPr>
        <p:txBody>
          <a:bodyPr wrap="square" rtlCol="0">
            <a:spAutoFit/>
          </a:bodyPr>
          <a:lstStyle/>
          <a:p>
            <a:r>
              <a:rPr lang="en-US" altLang="zh-TW" dirty="0">
                <a:solidFill>
                  <a:srgbClr val="0000FF"/>
                </a:solidFill>
              </a:rPr>
              <a:t>3G</a:t>
            </a:r>
            <a:endParaRPr lang="zh-TW" altLang="en-US" dirty="0">
              <a:solidFill>
                <a:srgbClr val="0000FF"/>
              </a:solidFill>
            </a:endParaRPr>
          </a:p>
        </p:txBody>
      </p:sp>
      <p:cxnSp>
        <p:nvCxnSpPr>
          <p:cNvPr id="15" name="直線單箭頭接點 14"/>
          <p:cNvCxnSpPr/>
          <p:nvPr/>
        </p:nvCxnSpPr>
        <p:spPr>
          <a:xfrm>
            <a:off x="3071664" y="2780928"/>
            <a:ext cx="144016" cy="13681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文字方塊 15"/>
          <p:cNvSpPr txBox="1"/>
          <p:nvPr/>
        </p:nvSpPr>
        <p:spPr>
          <a:xfrm>
            <a:off x="2639616" y="4149080"/>
            <a:ext cx="1224136" cy="369332"/>
          </a:xfrm>
          <a:prstGeom prst="rect">
            <a:avLst/>
          </a:prstGeom>
          <a:noFill/>
        </p:spPr>
        <p:txBody>
          <a:bodyPr wrap="square" rtlCol="0">
            <a:spAutoFit/>
          </a:bodyPr>
          <a:lstStyle/>
          <a:p>
            <a:r>
              <a:rPr lang="zh-TW" altLang="en-US" dirty="0">
                <a:latin typeface="標楷體" pitchFamily="65" charset="-120"/>
                <a:ea typeface="標楷體" pitchFamily="65" charset="-120"/>
              </a:rPr>
              <a:t>阿里巴巴</a:t>
            </a:r>
            <a:endParaRPr lang="zh-TW" altLang="en-US" dirty="0">
              <a:latin typeface="標楷體" pitchFamily="65" charset="-120"/>
              <a:ea typeface="標楷體" pitchFamily="65" charset="-120"/>
            </a:endParaRPr>
          </a:p>
        </p:txBody>
      </p:sp>
      <p:sp>
        <p:nvSpPr>
          <p:cNvPr id="17" name="文字方塊 16"/>
          <p:cNvSpPr txBox="1"/>
          <p:nvPr/>
        </p:nvSpPr>
        <p:spPr>
          <a:xfrm>
            <a:off x="2855640" y="3356993"/>
            <a:ext cx="792088" cy="646331"/>
          </a:xfrm>
          <a:prstGeom prst="rect">
            <a:avLst/>
          </a:prstGeom>
          <a:noFill/>
        </p:spPr>
        <p:txBody>
          <a:bodyPr wrap="square" rtlCol="0">
            <a:spAutoFit/>
          </a:bodyPr>
          <a:lstStyle/>
          <a:p>
            <a:r>
              <a:rPr lang="en-US" altLang="zh-TW" dirty="0" err="1"/>
              <a:t>Sina</a:t>
            </a:r>
            <a:endParaRPr lang="en-US" altLang="zh-TW" dirty="0"/>
          </a:p>
          <a:p>
            <a:r>
              <a:rPr lang="en-US" altLang="zh-TW" dirty="0"/>
              <a:t>B2B</a:t>
            </a:r>
            <a:endParaRPr lang="zh-TW" altLang="en-US" dirty="0"/>
          </a:p>
        </p:txBody>
      </p:sp>
      <p:sp>
        <p:nvSpPr>
          <p:cNvPr id="18" name="文字方塊 17"/>
          <p:cNvSpPr txBox="1"/>
          <p:nvPr/>
        </p:nvSpPr>
        <p:spPr>
          <a:xfrm>
            <a:off x="2423592" y="3068960"/>
            <a:ext cx="1512168" cy="338554"/>
          </a:xfrm>
          <a:prstGeom prst="rect">
            <a:avLst/>
          </a:prstGeom>
          <a:noFill/>
        </p:spPr>
        <p:txBody>
          <a:bodyPr wrap="square" rtlCol="0">
            <a:spAutoFit/>
          </a:bodyPr>
          <a:lstStyle/>
          <a:p>
            <a:r>
              <a:rPr lang="en-US" altLang="zh-TW" sz="1600" dirty="0">
                <a:solidFill>
                  <a:srgbClr val="0000FF"/>
                </a:solidFill>
                <a:latin typeface="標楷體" pitchFamily="65" charset="-120"/>
                <a:ea typeface="標楷體" pitchFamily="65" charset="-120"/>
              </a:rPr>
              <a:t>#</a:t>
            </a:r>
            <a:r>
              <a:rPr lang="zh-TW" altLang="en-US" sz="1600" dirty="0">
                <a:solidFill>
                  <a:srgbClr val="0000FF"/>
                </a:solidFill>
                <a:latin typeface="標楷體" pitchFamily="65" charset="-120"/>
                <a:ea typeface="標楷體" pitchFamily="65" charset="-120"/>
              </a:rPr>
              <a:t>高鐵通車</a:t>
            </a:r>
            <a:endParaRPr lang="zh-TW" altLang="en-US" sz="1600" dirty="0">
              <a:solidFill>
                <a:srgbClr val="0000FF"/>
              </a:solidFill>
              <a:latin typeface="標楷體" pitchFamily="65" charset="-120"/>
              <a:ea typeface="標楷體" pitchFamily="65" charset="-120"/>
            </a:endParaRPr>
          </a:p>
        </p:txBody>
      </p:sp>
      <p:sp>
        <p:nvSpPr>
          <p:cNvPr id="19" name="文字方塊 18"/>
          <p:cNvSpPr txBox="1"/>
          <p:nvPr/>
        </p:nvSpPr>
        <p:spPr>
          <a:xfrm>
            <a:off x="4655840" y="3851756"/>
            <a:ext cx="504056" cy="369332"/>
          </a:xfrm>
          <a:prstGeom prst="rect">
            <a:avLst/>
          </a:prstGeom>
          <a:noFill/>
          <a:ln w="25400">
            <a:solidFill>
              <a:srgbClr val="0000FF"/>
            </a:solidFill>
            <a:prstDash val="sysDash"/>
          </a:ln>
        </p:spPr>
        <p:txBody>
          <a:bodyPr wrap="square" rtlCol="0">
            <a:spAutoFit/>
          </a:bodyPr>
          <a:lstStyle/>
          <a:p>
            <a:r>
              <a:rPr lang="en-US" altLang="zh-TW" dirty="0">
                <a:solidFill>
                  <a:srgbClr val="0000FF"/>
                </a:solidFill>
              </a:rPr>
              <a:t>4G</a:t>
            </a:r>
            <a:endParaRPr lang="zh-TW" altLang="en-US" dirty="0">
              <a:solidFill>
                <a:srgbClr val="0000FF"/>
              </a:solidFill>
            </a:endParaRPr>
          </a:p>
        </p:txBody>
      </p:sp>
    </p:spTree>
    <p:extLst>
      <p:ext uri="{BB962C8B-B14F-4D97-AF65-F5344CB8AC3E}">
        <p14:creationId xmlns:p14="http://schemas.microsoft.com/office/powerpoint/2010/main" val="41935796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2567608" y="1124744"/>
            <a:ext cx="1512168" cy="369332"/>
          </a:xfrm>
          <a:prstGeom prst="rect">
            <a:avLst/>
          </a:prstGeom>
          <a:noFill/>
        </p:spPr>
        <p:txBody>
          <a:bodyPr wrap="square" rtlCol="0">
            <a:spAutoFit/>
          </a:bodyPr>
          <a:lstStyle/>
          <a:p>
            <a:r>
              <a:rPr lang="en-US" altLang="zh-TW" dirty="0">
                <a:latin typeface="標楷體" pitchFamily="65" charset="-120"/>
                <a:ea typeface="標楷體" pitchFamily="65" charset="-120"/>
              </a:rPr>
              <a:t>MOD : 580</a:t>
            </a:r>
            <a:r>
              <a:rPr lang="zh-TW" altLang="en-US" dirty="0">
                <a:latin typeface="標楷體" pitchFamily="65" charset="-120"/>
                <a:ea typeface="標楷體" pitchFamily="65" charset="-120"/>
              </a:rPr>
              <a:t>萬</a:t>
            </a:r>
            <a:r>
              <a:rPr lang="en-US" altLang="zh-TW" dirty="0">
                <a:latin typeface="標楷體" pitchFamily="65" charset="-120"/>
                <a:ea typeface="標楷體" pitchFamily="65" charset="-120"/>
              </a:rPr>
              <a:t> </a:t>
            </a:r>
            <a:endParaRPr lang="zh-TW" altLang="en-US" dirty="0">
              <a:latin typeface="標楷體" pitchFamily="65" charset="-120"/>
              <a:ea typeface="標楷體" pitchFamily="65" charset="-120"/>
            </a:endParaRPr>
          </a:p>
        </p:txBody>
      </p:sp>
      <p:sp>
        <p:nvSpPr>
          <p:cNvPr id="6" name="文字方塊 5"/>
          <p:cNvSpPr txBox="1"/>
          <p:nvPr/>
        </p:nvSpPr>
        <p:spPr>
          <a:xfrm>
            <a:off x="2567608" y="1547500"/>
            <a:ext cx="1728192" cy="369332"/>
          </a:xfrm>
          <a:prstGeom prst="rect">
            <a:avLst/>
          </a:prstGeom>
          <a:noFill/>
        </p:spPr>
        <p:txBody>
          <a:bodyPr wrap="square" rtlCol="0">
            <a:spAutoFit/>
          </a:bodyPr>
          <a:lstStyle/>
          <a:p>
            <a:r>
              <a:rPr lang="zh-TW" altLang="en-US" dirty="0">
                <a:latin typeface="標楷體" pitchFamily="65" charset="-120"/>
                <a:ea typeface="標楷體" pitchFamily="65" charset="-120"/>
              </a:rPr>
              <a:t>凱擘 </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155</a:t>
            </a:r>
            <a:r>
              <a:rPr lang="zh-TW" altLang="en-US" dirty="0">
                <a:latin typeface="標楷體" pitchFamily="65" charset="-120"/>
                <a:ea typeface="標楷體" pitchFamily="65" charset="-120"/>
              </a:rPr>
              <a:t>萬 </a:t>
            </a:r>
            <a:endParaRPr lang="zh-TW" altLang="en-US" dirty="0">
              <a:latin typeface="標楷體" pitchFamily="65" charset="-120"/>
              <a:ea typeface="標楷體" pitchFamily="65" charset="-120"/>
            </a:endParaRPr>
          </a:p>
        </p:txBody>
      </p:sp>
      <p:sp>
        <p:nvSpPr>
          <p:cNvPr id="7" name="文字方塊 6"/>
          <p:cNvSpPr txBox="1"/>
          <p:nvPr/>
        </p:nvSpPr>
        <p:spPr>
          <a:xfrm>
            <a:off x="2567608" y="1988840"/>
            <a:ext cx="1728192" cy="369332"/>
          </a:xfrm>
          <a:prstGeom prst="rect">
            <a:avLst/>
          </a:prstGeom>
          <a:noFill/>
        </p:spPr>
        <p:txBody>
          <a:bodyPr wrap="square" rtlCol="0">
            <a:spAutoFit/>
          </a:bodyPr>
          <a:lstStyle/>
          <a:p>
            <a:r>
              <a:rPr lang="zh-TW" altLang="en-US" dirty="0">
                <a:latin typeface="標楷體" pitchFamily="65" charset="-120"/>
                <a:ea typeface="標楷體" pitchFamily="65" charset="-120"/>
              </a:rPr>
              <a:t>中嘉 </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118</a:t>
            </a:r>
            <a:r>
              <a:rPr lang="zh-TW" altLang="en-US" dirty="0">
                <a:latin typeface="標楷體" pitchFamily="65" charset="-120"/>
                <a:ea typeface="標楷體" pitchFamily="65" charset="-120"/>
              </a:rPr>
              <a:t>萬 </a:t>
            </a:r>
            <a:endParaRPr lang="zh-TW" altLang="en-US" dirty="0">
              <a:latin typeface="標楷體" pitchFamily="65" charset="-120"/>
              <a:ea typeface="標楷體" pitchFamily="65" charset="-120"/>
            </a:endParaRPr>
          </a:p>
        </p:txBody>
      </p:sp>
      <p:sp>
        <p:nvSpPr>
          <p:cNvPr id="8" name="左大括弧 7"/>
          <p:cNvSpPr/>
          <p:nvPr/>
        </p:nvSpPr>
        <p:spPr>
          <a:xfrm>
            <a:off x="2351584" y="1268760"/>
            <a:ext cx="216024" cy="1008112"/>
          </a:xfrm>
          <a:prstGeom prst="leftBrace">
            <a:avLst/>
          </a:prstGeom>
          <a:noFill/>
          <a:ln w="25400">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latin typeface="標楷體" pitchFamily="65" charset="-120"/>
              <a:ea typeface="標楷體" pitchFamily="65" charset="-120"/>
            </a:endParaRPr>
          </a:p>
        </p:txBody>
      </p:sp>
      <p:sp>
        <p:nvSpPr>
          <p:cNvPr id="9" name="文字方塊 8"/>
          <p:cNvSpPr txBox="1"/>
          <p:nvPr/>
        </p:nvSpPr>
        <p:spPr>
          <a:xfrm>
            <a:off x="2207568" y="2564904"/>
            <a:ext cx="3528392" cy="1754326"/>
          </a:xfrm>
          <a:prstGeom prst="rect">
            <a:avLst/>
          </a:prstGeom>
          <a:noFill/>
        </p:spPr>
        <p:txBody>
          <a:bodyPr wrap="square" rtlCol="0">
            <a:spAutoFit/>
          </a:bodyPr>
          <a:lstStyle/>
          <a:p>
            <a:pPr>
              <a:buFont typeface="Wingdings" pitchFamily="2" charset="2"/>
              <a:buChar char="l"/>
            </a:pPr>
            <a:r>
              <a:rPr lang="zh-TW" altLang="en-US" dirty="0">
                <a:latin typeface="標楷體" pitchFamily="65" charset="-120"/>
                <a:ea typeface="標楷體" pitchFamily="65" charset="-120"/>
              </a:rPr>
              <a:t>大三元軟體下載</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凱基證卷</a:t>
            </a:r>
            <a:r>
              <a:rPr lang="en-US" altLang="zh-TW" dirty="0">
                <a:latin typeface="標楷體" pitchFamily="65" charset="-120"/>
                <a:ea typeface="標楷體" pitchFamily="65" charset="-120"/>
              </a:rPr>
              <a:t>)</a:t>
            </a:r>
          </a:p>
          <a:p>
            <a:pPr>
              <a:buFont typeface="Wingdings" pitchFamily="2" charset="2"/>
              <a:buChar char="l"/>
            </a:pPr>
            <a:r>
              <a:rPr lang="en-US" altLang="zh-TW" dirty="0">
                <a:latin typeface="標楷體" pitchFamily="65" charset="-120"/>
                <a:ea typeface="標楷體" pitchFamily="65" charset="-120"/>
              </a:rPr>
              <a:t>2009</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88</a:t>
            </a:r>
            <a:r>
              <a:rPr lang="zh-TW" altLang="en-US" dirty="0">
                <a:latin typeface="標楷體" pitchFamily="65" charset="-120"/>
                <a:ea typeface="標楷體" pitchFamily="65" charset="-120"/>
              </a:rPr>
              <a:t>風災</a:t>
            </a:r>
            <a:r>
              <a:rPr lang="en-US" altLang="zh-TW" dirty="0">
                <a:latin typeface="標楷體" pitchFamily="65" charset="-120"/>
                <a:ea typeface="標楷體" pitchFamily="65" charset="-120"/>
              </a:rPr>
              <a:t>Google map</a:t>
            </a:r>
            <a:r>
              <a:rPr lang="zh-TW" altLang="en-US" dirty="0">
                <a:latin typeface="標楷體" pitchFamily="65" charset="-120"/>
                <a:ea typeface="標楷體" pitchFamily="65" charset="-120"/>
              </a:rPr>
              <a:t>。</a:t>
            </a:r>
            <a:endParaRPr lang="en-US" altLang="zh-TW" dirty="0">
              <a:latin typeface="標楷體" pitchFamily="65" charset="-120"/>
              <a:ea typeface="標楷體" pitchFamily="65" charset="-120"/>
            </a:endParaRPr>
          </a:p>
          <a:p>
            <a:pPr>
              <a:buFont typeface="Wingdings" pitchFamily="2" charset="2"/>
              <a:buChar char="l"/>
            </a:pPr>
            <a:r>
              <a:rPr lang="zh-TW" altLang="en-US" dirty="0">
                <a:latin typeface="標楷體" pitchFamily="65" charset="-120"/>
                <a:ea typeface="標楷體" pitchFamily="65" charset="-120"/>
              </a:rPr>
              <a:t>早期</a:t>
            </a:r>
            <a:r>
              <a:rPr lang="en-US" altLang="zh-TW" dirty="0">
                <a:latin typeface="標楷體" pitchFamily="65" charset="-120"/>
                <a:ea typeface="標楷體" pitchFamily="65" charset="-120"/>
              </a:rPr>
              <a:t>PDA</a:t>
            </a:r>
            <a:r>
              <a:rPr lang="zh-TW" altLang="en-US" dirty="0">
                <a:latin typeface="標楷體" pitchFamily="65" charset="-120"/>
                <a:ea typeface="標楷體" pitchFamily="65" charset="-120"/>
              </a:rPr>
              <a:t>用最多</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GOOGLE</a:t>
            </a:r>
            <a:r>
              <a:rPr lang="zh-TW" altLang="en-US" dirty="0">
                <a:latin typeface="標楷體" pitchFamily="65" charset="-120"/>
                <a:ea typeface="標楷體" pitchFamily="65" charset="-120"/>
              </a:rPr>
              <a:t>。</a:t>
            </a:r>
            <a:endParaRPr lang="en-US" altLang="zh-TW" dirty="0">
              <a:latin typeface="標楷體" pitchFamily="65" charset="-120"/>
              <a:ea typeface="標楷體" pitchFamily="65" charset="-120"/>
            </a:endParaRPr>
          </a:p>
          <a:p>
            <a:pPr>
              <a:buFont typeface="Wingdings" pitchFamily="2" charset="2"/>
              <a:buChar char="l"/>
            </a:pPr>
            <a:r>
              <a:rPr lang="en-US" altLang="zh-TW" dirty="0">
                <a:latin typeface="標楷體" pitchFamily="65" charset="-120"/>
                <a:ea typeface="標楷體" pitchFamily="65" charset="-120"/>
              </a:rPr>
              <a:t>11/11</a:t>
            </a:r>
            <a:r>
              <a:rPr lang="zh-TW" altLang="en-US" dirty="0">
                <a:latin typeface="標楷體" pitchFamily="65" charset="-120"/>
                <a:ea typeface="標楷體" pitchFamily="65" charset="-120"/>
              </a:rPr>
              <a:t>日光棍節。</a:t>
            </a:r>
            <a:endParaRPr lang="en-US" altLang="zh-TW" dirty="0">
              <a:latin typeface="標楷體" pitchFamily="65" charset="-120"/>
              <a:ea typeface="標楷體" pitchFamily="65" charset="-120"/>
            </a:endParaRPr>
          </a:p>
          <a:p>
            <a:pPr>
              <a:buFont typeface="Wingdings" pitchFamily="2" charset="2"/>
              <a:buChar char="l"/>
            </a:pPr>
            <a:r>
              <a:rPr lang="zh-TW" altLang="en-US" dirty="0">
                <a:latin typeface="標楷體" pitchFamily="65" charset="-120"/>
                <a:ea typeface="標楷體" pitchFamily="65" charset="-120"/>
              </a:rPr>
              <a:t>作業</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訂閱頻道。</a:t>
            </a:r>
            <a:endParaRPr lang="en-US" altLang="zh-TW" dirty="0">
              <a:latin typeface="標楷體" pitchFamily="65" charset="-120"/>
              <a:ea typeface="標楷體" pitchFamily="65" charset="-120"/>
            </a:endParaRPr>
          </a:p>
          <a:p>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val="28409041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359696" y="591072"/>
            <a:ext cx="5400600" cy="461665"/>
          </a:xfrm>
          <a:prstGeom prst="rect">
            <a:avLst/>
          </a:prstGeom>
          <a:noFill/>
        </p:spPr>
        <p:txBody>
          <a:bodyPr wrap="square" rtlCol="0">
            <a:spAutoFit/>
          </a:bodyPr>
          <a:lstStyle/>
          <a:p>
            <a:pPr algn="ctr"/>
            <a:r>
              <a:rPr lang="en-US" altLang="zh-TW" sz="2400" b="1" dirty="0" smtClean="0">
                <a:latin typeface="標楷體" pitchFamily="65" charset="-120"/>
                <a:ea typeface="標楷體" pitchFamily="65" charset="-120"/>
              </a:rPr>
              <a:t>13.12/141</a:t>
            </a:r>
            <a:r>
              <a:rPr lang="zh-TW" altLang="en-US" sz="2400" b="1" dirty="0" smtClean="0">
                <a:latin typeface="標楷體" pitchFamily="65" charset="-120"/>
                <a:ea typeface="標楷體" pitchFamily="65" charset="-120"/>
              </a:rPr>
              <a:t> </a:t>
            </a:r>
            <a:r>
              <a:rPr lang="zh-TW" altLang="en-US" sz="2400" dirty="0">
                <a:solidFill>
                  <a:srgbClr val="FF0000"/>
                </a:solidFill>
              </a:rPr>
              <a:t>行銷管理</a:t>
            </a:r>
            <a:r>
              <a:rPr lang="zh-TW" altLang="en-US" sz="2400" dirty="0">
                <a:solidFill>
                  <a:srgbClr val="FF0000"/>
                </a:solidFill>
                <a:latin typeface="標楷體" pitchFamily="65" charset="-120"/>
                <a:ea typeface="標楷體" pitchFamily="65" charset="-120"/>
              </a:rPr>
              <a:t>個案應用</a:t>
            </a:r>
            <a:endParaRPr lang="zh-TW" altLang="en-US" sz="2400" b="1" dirty="0">
              <a:latin typeface="標楷體" pitchFamily="65" charset="-120"/>
              <a:ea typeface="標楷體" pitchFamily="65" charset="-120"/>
            </a:endParaRPr>
          </a:p>
        </p:txBody>
      </p:sp>
      <p:sp>
        <p:nvSpPr>
          <p:cNvPr id="5" name="文字方塊 4"/>
          <p:cNvSpPr txBox="1"/>
          <p:nvPr/>
        </p:nvSpPr>
        <p:spPr>
          <a:xfrm>
            <a:off x="2279576" y="1268761"/>
            <a:ext cx="3816424" cy="1200329"/>
          </a:xfrm>
          <a:prstGeom prst="rect">
            <a:avLst/>
          </a:prstGeom>
          <a:noFill/>
        </p:spPr>
        <p:txBody>
          <a:bodyPr wrap="square" rtlCol="0">
            <a:spAutoFit/>
          </a:bodyPr>
          <a:lstStyle/>
          <a:p>
            <a:pPr>
              <a:buFont typeface="Arial" pitchFamily="34" charset="0"/>
              <a:buChar char="•"/>
            </a:pPr>
            <a:r>
              <a:rPr lang="en-US" altLang="zh-TW" dirty="0">
                <a:latin typeface="標楷體" pitchFamily="65" charset="-120"/>
                <a:ea typeface="標楷體" pitchFamily="65" charset="-120"/>
              </a:rPr>
              <a:t> </a:t>
            </a:r>
            <a:r>
              <a:rPr lang="zh-TW" altLang="en-US" dirty="0">
                <a:latin typeface="標楷體" pitchFamily="65" charset="-120"/>
                <a:ea typeface="標楷體" pitchFamily="65" charset="-120"/>
              </a:rPr>
              <a:t>電影</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小時代</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阿里巴巴</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支付寶、娛樂寶。</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編劇</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郭敬明。</a:t>
            </a:r>
            <a:endParaRPr lang="en-US" altLang="zh-TW" dirty="0">
              <a:latin typeface="標楷體" pitchFamily="65" charset="-120"/>
              <a:ea typeface="標楷體" pitchFamily="65" charset="-120"/>
            </a:endParaRPr>
          </a:p>
          <a:p>
            <a:endParaRPr lang="zh-TW" altLang="en-US" dirty="0">
              <a:latin typeface="標楷體" pitchFamily="65" charset="-120"/>
              <a:ea typeface="標楷體" pitchFamily="65" charset="-120"/>
            </a:endParaRPr>
          </a:p>
        </p:txBody>
      </p:sp>
      <p:grpSp>
        <p:nvGrpSpPr>
          <p:cNvPr id="28" name="群組 27"/>
          <p:cNvGrpSpPr/>
          <p:nvPr/>
        </p:nvGrpSpPr>
        <p:grpSpPr>
          <a:xfrm>
            <a:off x="2567608" y="2276872"/>
            <a:ext cx="3960440" cy="1881500"/>
            <a:chOff x="2411760" y="2276872"/>
            <a:chExt cx="3960440" cy="1881500"/>
          </a:xfrm>
        </p:grpSpPr>
        <p:sp>
          <p:nvSpPr>
            <p:cNvPr id="13" name="文字方塊 12"/>
            <p:cNvSpPr txBox="1"/>
            <p:nvPr/>
          </p:nvSpPr>
          <p:spPr>
            <a:xfrm>
              <a:off x="2699792" y="3212976"/>
              <a:ext cx="3672408" cy="369332"/>
            </a:xfrm>
            <a:prstGeom prst="rect">
              <a:avLst/>
            </a:prstGeom>
            <a:noFill/>
          </p:spPr>
          <p:txBody>
            <a:bodyPr wrap="square" rtlCol="0">
              <a:spAutoFit/>
            </a:bodyPr>
            <a:lstStyle/>
            <a:p>
              <a:r>
                <a:rPr lang="zh-TW" altLang="en-US" dirty="0">
                  <a:latin typeface="標楷體" pitchFamily="65" charset="-120"/>
                  <a:ea typeface="標楷體" pitchFamily="65" charset="-120"/>
                </a:rPr>
                <a:t>郭敬明</a:t>
              </a:r>
              <a:r>
                <a:rPr lang="en-US" altLang="zh-TW" dirty="0">
                  <a:latin typeface="標楷體" pitchFamily="65" charset="-120"/>
                  <a:ea typeface="標楷體" pitchFamily="65" charset="-120"/>
                </a:rPr>
                <a:t>(90</a:t>
              </a:r>
              <a:r>
                <a:rPr lang="zh-TW" altLang="en-US" dirty="0">
                  <a:latin typeface="標楷體" pitchFamily="65" charset="-120"/>
                  <a:ea typeface="標楷體" pitchFamily="65" charset="-120"/>
                </a:rPr>
                <a:t>年代</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九把刀</a:t>
              </a:r>
              <a:r>
                <a:rPr lang="en-US" altLang="zh-TW" dirty="0">
                  <a:latin typeface="標楷體" pitchFamily="65" charset="-120"/>
                  <a:ea typeface="標楷體" pitchFamily="65" charset="-120"/>
                </a:rPr>
                <a:t>+</a:t>
              </a:r>
              <a:r>
                <a:rPr lang="zh-TW" altLang="en-US" u="sng" dirty="0">
                  <a:latin typeface="標楷體" pitchFamily="65" charset="-120"/>
                  <a:ea typeface="標楷體" pitchFamily="65" charset="-120"/>
                </a:rPr>
                <a:t>柴智屏</a:t>
              </a:r>
              <a:endParaRPr lang="zh-TW" altLang="en-US" u="sng" dirty="0">
                <a:latin typeface="標楷體" pitchFamily="65" charset="-120"/>
                <a:ea typeface="標楷體" pitchFamily="65" charset="-120"/>
              </a:endParaRPr>
            </a:p>
          </p:txBody>
        </p:sp>
        <p:grpSp>
          <p:nvGrpSpPr>
            <p:cNvPr id="27" name="群組 26"/>
            <p:cNvGrpSpPr/>
            <p:nvPr/>
          </p:nvGrpSpPr>
          <p:grpSpPr>
            <a:xfrm>
              <a:off x="2411760" y="2276872"/>
              <a:ext cx="2808312" cy="1881500"/>
              <a:chOff x="2411760" y="2276872"/>
              <a:chExt cx="2808312" cy="1881500"/>
            </a:xfrm>
          </p:grpSpPr>
          <p:sp>
            <p:nvSpPr>
              <p:cNvPr id="6" name="文字方塊 5"/>
              <p:cNvSpPr txBox="1"/>
              <p:nvPr/>
            </p:nvSpPr>
            <p:spPr>
              <a:xfrm>
                <a:off x="3563888" y="2276872"/>
                <a:ext cx="1368152" cy="369332"/>
              </a:xfrm>
              <a:prstGeom prst="rect">
                <a:avLst/>
              </a:prstGeom>
              <a:noFill/>
            </p:spPr>
            <p:txBody>
              <a:bodyPr wrap="square" rtlCol="0">
                <a:spAutoFit/>
              </a:bodyPr>
              <a:lstStyle/>
              <a:p>
                <a:pPr algn="ctr"/>
                <a:r>
                  <a:rPr lang="zh-TW" altLang="en-US" dirty="0">
                    <a:latin typeface="標楷體" pitchFamily="65" charset="-120"/>
                    <a:ea typeface="標楷體" pitchFamily="65" charset="-120"/>
                  </a:rPr>
                  <a:t>作家</a:t>
                </a:r>
                <a:endParaRPr lang="zh-TW" altLang="en-US" dirty="0">
                  <a:latin typeface="標楷體" pitchFamily="65" charset="-120"/>
                  <a:ea typeface="標楷體" pitchFamily="65" charset="-120"/>
                </a:endParaRPr>
              </a:p>
            </p:txBody>
          </p:sp>
          <p:cxnSp>
            <p:nvCxnSpPr>
              <p:cNvPr id="8" name="直線接點 7"/>
              <p:cNvCxnSpPr>
                <a:stCxn id="6" idx="2"/>
              </p:cNvCxnSpPr>
              <p:nvPr/>
            </p:nvCxnSpPr>
            <p:spPr>
              <a:xfrm flipH="1">
                <a:off x="4244009" y="2646204"/>
                <a:ext cx="3955" cy="24608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接點 9"/>
              <p:cNvCxnSpPr/>
              <p:nvPr/>
            </p:nvCxnSpPr>
            <p:spPr>
              <a:xfrm>
                <a:off x="3343909" y="2882348"/>
                <a:ext cx="187220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a:xfrm flipH="1">
                <a:off x="3343909" y="2894885"/>
                <a:ext cx="3955" cy="24608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接點 11"/>
              <p:cNvCxnSpPr/>
              <p:nvPr/>
            </p:nvCxnSpPr>
            <p:spPr>
              <a:xfrm flipH="1">
                <a:off x="5216117" y="2852936"/>
                <a:ext cx="3955" cy="24608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文字方塊 13"/>
              <p:cNvSpPr txBox="1"/>
              <p:nvPr/>
            </p:nvSpPr>
            <p:spPr>
              <a:xfrm>
                <a:off x="2699792" y="3789040"/>
                <a:ext cx="2160240" cy="369332"/>
              </a:xfrm>
              <a:prstGeom prst="rect">
                <a:avLst/>
              </a:prstGeom>
              <a:noFill/>
            </p:spPr>
            <p:txBody>
              <a:bodyPr wrap="square" rtlCol="0">
                <a:spAutoFit/>
              </a:bodyPr>
              <a:lstStyle/>
              <a:p>
                <a:r>
                  <a:rPr lang="zh-TW" altLang="en-US" dirty="0">
                    <a:latin typeface="標楷體" pitchFamily="65" charset="-120"/>
                    <a:ea typeface="標楷體" pitchFamily="65" charset="-120"/>
                  </a:rPr>
                  <a:t>韓寒</a:t>
                </a:r>
                <a:r>
                  <a:rPr lang="en-US" altLang="zh-TW" dirty="0">
                    <a:latin typeface="標楷體" pitchFamily="65" charset="-120"/>
                    <a:ea typeface="標楷體" pitchFamily="65" charset="-120"/>
                  </a:rPr>
                  <a:t>(80</a:t>
                </a:r>
                <a:r>
                  <a:rPr lang="zh-TW" altLang="en-US" dirty="0">
                    <a:latin typeface="標楷體" pitchFamily="65" charset="-120"/>
                    <a:ea typeface="標楷體" pitchFamily="65" charset="-120"/>
                  </a:rPr>
                  <a:t>年代</a:t>
                </a:r>
                <a:r>
                  <a:rPr lang="en-US" altLang="zh-TW" dirty="0">
                    <a:latin typeface="標楷體" pitchFamily="65" charset="-120"/>
                    <a:ea typeface="標楷體" pitchFamily="65" charset="-120"/>
                  </a:rPr>
                  <a:t>)</a:t>
                </a:r>
                <a:endParaRPr lang="zh-TW" altLang="en-US" dirty="0">
                  <a:latin typeface="標楷體" pitchFamily="65" charset="-120"/>
                  <a:ea typeface="標楷體" pitchFamily="65" charset="-120"/>
                </a:endParaRPr>
              </a:p>
            </p:txBody>
          </p:sp>
          <p:sp>
            <p:nvSpPr>
              <p:cNvPr id="15" name="左大括弧 14"/>
              <p:cNvSpPr/>
              <p:nvPr/>
            </p:nvSpPr>
            <p:spPr>
              <a:xfrm>
                <a:off x="2411760" y="3429000"/>
                <a:ext cx="288032" cy="576064"/>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grpSp>
        <p:sp>
          <p:nvSpPr>
            <p:cNvPr id="16" name="文字方塊 15"/>
            <p:cNvSpPr txBox="1"/>
            <p:nvPr/>
          </p:nvSpPr>
          <p:spPr>
            <a:xfrm>
              <a:off x="5364088" y="3501008"/>
              <a:ext cx="864096" cy="369332"/>
            </a:xfrm>
            <a:prstGeom prst="rect">
              <a:avLst/>
            </a:prstGeom>
            <a:noFill/>
          </p:spPr>
          <p:txBody>
            <a:bodyPr wrap="square" rtlCol="0">
              <a:spAutoFit/>
            </a:bodyPr>
            <a:lstStyle/>
            <a:p>
              <a:r>
                <a:rPr lang="zh-TW" altLang="en-US" dirty="0">
                  <a:latin typeface="標楷體" pitchFamily="65" charset="-120"/>
                  <a:ea typeface="標楷體" pitchFamily="65" charset="-120"/>
                </a:rPr>
                <a:t>編導</a:t>
              </a:r>
              <a:endParaRPr lang="zh-TW" altLang="en-US" dirty="0">
                <a:latin typeface="標楷體" pitchFamily="65" charset="-120"/>
                <a:ea typeface="標楷體" pitchFamily="65" charset="-120"/>
              </a:endParaRPr>
            </a:p>
          </p:txBody>
        </p:sp>
      </p:grpSp>
      <p:sp>
        <p:nvSpPr>
          <p:cNvPr id="17" name="文字方塊 16"/>
          <p:cNvSpPr txBox="1"/>
          <p:nvPr/>
        </p:nvSpPr>
        <p:spPr>
          <a:xfrm>
            <a:off x="7176120" y="1835532"/>
            <a:ext cx="1728192" cy="369332"/>
          </a:xfrm>
          <a:prstGeom prst="rect">
            <a:avLst/>
          </a:prstGeom>
          <a:noFill/>
        </p:spPr>
        <p:txBody>
          <a:bodyPr wrap="square" rtlCol="0">
            <a:spAutoFit/>
          </a:bodyPr>
          <a:lstStyle/>
          <a:p>
            <a:r>
              <a:rPr lang="zh-TW" altLang="en-US" dirty="0">
                <a:latin typeface="標楷體" pitchFamily="65" charset="-120"/>
                <a:ea typeface="標楷體" pitchFamily="65" charset="-120"/>
              </a:rPr>
              <a:t>娛樂寶</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眾酬</a:t>
            </a:r>
            <a:r>
              <a:rPr lang="en-US" altLang="zh-TW" dirty="0">
                <a:latin typeface="標楷體" pitchFamily="65" charset="-120"/>
                <a:ea typeface="標楷體" pitchFamily="65" charset="-120"/>
              </a:rPr>
              <a:t>)</a:t>
            </a:r>
            <a:endParaRPr lang="zh-TW" altLang="en-US" dirty="0">
              <a:latin typeface="標楷體" pitchFamily="65" charset="-120"/>
              <a:ea typeface="標楷體" pitchFamily="65" charset="-120"/>
            </a:endParaRPr>
          </a:p>
        </p:txBody>
      </p:sp>
      <p:cxnSp>
        <p:nvCxnSpPr>
          <p:cNvPr id="19" name="直線單箭頭接點 18"/>
          <p:cNvCxnSpPr>
            <a:stCxn id="17" idx="1"/>
          </p:cNvCxnSpPr>
          <p:nvPr/>
        </p:nvCxnSpPr>
        <p:spPr>
          <a:xfrm flipH="1">
            <a:off x="4356652" y="2020199"/>
            <a:ext cx="2819468" cy="7385"/>
          </a:xfrm>
          <a:prstGeom prst="straightConnector1">
            <a:avLst/>
          </a:prstGeom>
          <a:ln w="1905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單箭頭接點 23"/>
          <p:cNvCxnSpPr/>
          <p:nvPr/>
        </p:nvCxnSpPr>
        <p:spPr>
          <a:xfrm flipH="1">
            <a:off x="7536160" y="2204864"/>
            <a:ext cx="144016" cy="792088"/>
          </a:xfrm>
          <a:prstGeom prst="straightConnector1">
            <a:avLst/>
          </a:prstGeom>
          <a:ln w="1905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單箭頭接點 24"/>
          <p:cNvCxnSpPr/>
          <p:nvPr/>
        </p:nvCxnSpPr>
        <p:spPr>
          <a:xfrm>
            <a:off x="7968208" y="2204864"/>
            <a:ext cx="792088" cy="720080"/>
          </a:xfrm>
          <a:prstGeom prst="straightConnector1">
            <a:avLst/>
          </a:prstGeom>
          <a:ln w="190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30" name="文字方塊 29"/>
          <p:cNvSpPr txBox="1"/>
          <p:nvPr/>
        </p:nvSpPr>
        <p:spPr>
          <a:xfrm>
            <a:off x="7104112" y="3068960"/>
            <a:ext cx="1008112" cy="369332"/>
          </a:xfrm>
          <a:prstGeom prst="rect">
            <a:avLst/>
          </a:prstGeom>
          <a:noFill/>
        </p:spPr>
        <p:txBody>
          <a:bodyPr wrap="square" rtlCol="0">
            <a:spAutoFit/>
          </a:bodyPr>
          <a:lstStyle/>
          <a:p>
            <a:r>
              <a:rPr lang="zh-TW" altLang="en-US" dirty="0">
                <a:latin typeface="標楷體" pitchFamily="65" charset="-120"/>
                <a:ea typeface="標楷體" pitchFamily="65" charset="-120"/>
              </a:rPr>
              <a:t>演員</a:t>
            </a:r>
            <a:endParaRPr lang="zh-TW" altLang="en-US" dirty="0">
              <a:latin typeface="標楷體" pitchFamily="65" charset="-120"/>
              <a:ea typeface="標楷體" pitchFamily="65" charset="-120"/>
            </a:endParaRPr>
          </a:p>
        </p:txBody>
      </p:sp>
      <p:sp>
        <p:nvSpPr>
          <p:cNvPr id="31" name="文字方塊 30"/>
          <p:cNvSpPr txBox="1"/>
          <p:nvPr/>
        </p:nvSpPr>
        <p:spPr>
          <a:xfrm>
            <a:off x="8256240" y="3068960"/>
            <a:ext cx="1224136" cy="369332"/>
          </a:xfrm>
          <a:prstGeom prst="rect">
            <a:avLst/>
          </a:prstGeom>
          <a:noFill/>
        </p:spPr>
        <p:txBody>
          <a:bodyPr wrap="square" rtlCol="0">
            <a:spAutoFit/>
          </a:bodyPr>
          <a:lstStyle/>
          <a:p>
            <a:r>
              <a:rPr lang="zh-TW" altLang="en-US" dirty="0">
                <a:latin typeface="標楷體" pitchFamily="65" charset="-120"/>
                <a:ea typeface="標楷體" pitchFamily="65" charset="-120"/>
              </a:rPr>
              <a:t>戲劇通路</a:t>
            </a:r>
            <a:endParaRPr lang="zh-TW" altLang="en-US" dirty="0">
              <a:latin typeface="標楷體" pitchFamily="65" charset="-120"/>
              <a:ea typeface="標楷體" pitchFamily="65" charset="-120"/>
            </a:endParaRPr>
          </a:p>
        </p:txBody>
      </p:sp>
      <p:sp>
        <p:nvSpPr>
          <p:cNvPr id="32" name="文字方塊 31"/>
          <p:cNvSpPr txBox="1"/>
          <p:nvPr/>
        </p:nvSpPr>
        <p:spPr>
          <a:xfrm>
            <a:off x="8256240" y="2132856"/>
            <a:ext cx="1080120" cy="369332"/>
          </a:xfrm>
          <a:prstGeom prst="rect">
            <a:avLst/>
          </a:prstGeom>
          <a:noFill/>
        </p:spPr>
        <p:txBody>
          <a:bodyPr wrap="square" rtlCol="0">
            <a:spAutoFit/>
          </a:bodyPr>
          <a:lstStyle/>
          <a:p>
            <a:r>
              <a:rPr lang="zh-TW" altLang="en-US" dirty="0">
                <a:latin typeface="標楷體" pitchFamily="65" charset="-120"/>
                <a:ea typeface="標楷體" pitchFamily="65" charset="-120"/>
              </a:rPr>
              <a:t>股份制</a:t>
            </a:r>
            <a:endParaRPr lang="zh-TW" altLang="en-US" dirty="0">
              <a:latin typeface="標楷體" pitchFamily="65" charset="-120"/>
              <a:ea typeface="標楷體" pitchFamily="65" charset="-120"/>
            </a:endParaRPr>
          </a:p>
        </p:txBody>
      </p:sp>
      <p:sp>
        <p:nvSpPr>
          <p:cNvPr id="33" name="文字方塊 32"/>
          <p:cNvSpPr txBox="1"/>
          <p:nvPr/>
        </p:nvSpPr>
        <p:spPr>
          <a:xfrm>
            <a:off x="2279576" y="4676943"/>
            <a:ext cx="7560840" cy="1477328"/>
          </a:xfrm>
          <a:prstGeom prst="rect">
            <a:avLst/>
          </a:prstGeom>
          <a:noFill/>
        </p:spPr>
        <p:txBody>
          <a:bodyPr wrap="square" rtlCol="0">
            <a:spAutoFit/>
          </a:bodyPr>
          <a:lstStyle/>
          <a:p>
            <a:pPr>
              <a:buFont typeface="Arial" pitchFamily="34" charset="0"/>
              <a:buChar char="•"/>
            </a:pPr>
            <a:r>
              <a:rPr lang="en-US" altLang="zh-TW" dirty="0">
                <a:latin typeface="標楷體" pitchFamily="65" charset="-120"/>
                <a:ea typeface="標楷體" pitchFamily="65" charset="-120"/>
              </a:rPr>
              <a:t> </a:t>
            </a:r>
            <a:r>
              <a:rPr lang="zh-TW" altLang="en-US" dirty="0">
                <a:latin typeface="標楷體" pitchFamily="65" charset="-120"/>
                <a:ea typeface="標楷體" pitchFamily="65" charset="-120"/>
              </a:rPr>
              <a:t>新東方外語</a:t>
            </a:r>
            <a:r>
              <a:rPr lang="en-US" altLang="zh-TW" dirty="0">
                <a:latin typeface="標楷體" pitchFamily="65" charset="-120"/>
                <a:ea typeface="標楷體" pitchFamily="65" charset="-120"/>
              </a:rPr>
              <a:t>(2006</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9</a:t>
            </a:r>
            <a:r>
              <a:rPr lang="zh-TW" altLang="en-US" dirty="0">
                <a:latin typeface="標楷體" pitchFamily="65" charset="-120"/>
                <a:ea typeface="標楷體" pitchFamily="65" charset="-120"/>
              </a:rPr>
              <a:t>月</a:t>
            </a:r>
            <a:r>
              <a:rPr lang="en-US" altLang="zh-TW" dirty="0">
                <a:latin typeface="標楷體" pitchFamily="65" charset="-120"/>
                <a:ea typeface="標楷體" pitchFamily="65" charset="-120"/>
              </a:rPr>
              <a:t>7</a:t>
            </a:r>
            <a:r>
              <a:rPr lang="zh-TW" altLang="en-US" dirty="0">
                <a:latin typeface="標楷體" pitchFamily="65" charset="-120"/>
                <a:ea typeface="標楷體" pitchFamily="65" charset="-120"/>
              </a:rPr>
              <a:t>日新東方教育科技集團在美國紐約證券交易所成功上市，成為中國第一家海外上市的教育機構</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a:t>
            </a:r>
            <a:endParaRPr lang="en-US" altLang="zh-TW" dirty="0">
              <a:latin typeface="標楷體" pitchFamily="65" charset="-120"/>
              <a:ea typeface="標楷體" pitchFamily="65" charset="-120"/>
            </a:endParaRPr>
          </a:p>
          <a:p>
            <a:pPr>
              <a:buFont typeface="Arial" pitchFamily="34" charset="0"/>
              <a:buChar char="•"/>
            </a:pPr>
            <a:endParaRPr lang="en-US" altLang="zh-TW" dirty="0">
              <a:latin typeface="標楷體" pitchFamily="65" charset="-120"/>
              <a:ea typeface="標楷體" pitchFamily="65" charset="-120"/>
            </a:endParaRPr>
          </a:p>
          <a:p>
            <a:pPr>
              <a:buFont typeface="Arial" pitchFamily="34" charset="0"/>
              <a:buChar char="•"/>
            </a:pPr>
            <a:endParaRPr lang="en-US" altLang="zh-TW" dirty="0">
              <a:latin typeface="標楷體" pitchFamily="65" charset="-120"/>
              <a:ea typeface="標楷體" pitchFamily="65" charset="-120"/>
            </a:endParaRPr>
          </a:p>
          <a:p>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val="21148765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2279576" y="1124745"/>
            <a:ext cx="7848872" cy="2585323"/>
          </a:xfrm>
          <a:prstGeom prst="rect">
            <a:avLst/>
          </a:prstGeom>
          <a:noFill/>
        </p:spPr>
        <p:txBody>
          <a:bodyPr wrap="square" rtlCol="0">
            <a:spAutoFit/>
          </a:bodyPr>
          <a:lstStyle/>
          <a:p>
            <a:pPr>
              <a:buFont typeface="Arial" pitchFamily="34" charset="0"/>
              <a:buChar char="•"/>
            </a:pPr>
            <a:r>
              <a:rPr lang="en-US" altLang="zh-TW" dirty="0">
                <a:latin typeface="標楷體" pitchFamily="65" charset="-120"/>
                <a:ea typeface="標楷體" pitchFamily="65" charset="-120"/>
              </a:rPr>
              <a:t> </a:t>
            </a:r>
            <a:r>
              <a:rPr lang="zh-TW" altLang="en-US" dirty="0">
                <a:latin typeface="標楷體" pitchFamily="65" charset="-120"/>
                <a:ea typeface="標楷體" pitchFamily="65" charset="-120"/>
              </a:rPr>
              <a:t>作業</a:t>
            </a:r>
            <a:r>
              <a:rPr lang="en-US" altLang="zh-TW" dirty="0">
                <a:latin typeface="標楷體" pitchFamily="65" charset="-120"/>
                <a:ea typeface="標楷體" pitchFamily="65" charset="-120"/>
              </a:rPr>
              <a:t>--ILMS</a:t>
            </a:r>
            <a:r>
              <a:rPr lang="zh-TW" altLang="en-US" dirty="0">
                <a:latin typeface="標楷體" pitchFamily="65" charset="-120"/>
                <a:ea typeface="標楷體" pitchFamily="65" charset="-120"/>
              </a:rPr>
              <a:t>上傳</a:t>
            </a:r>
            <a:r>
              <a:rPr lang="en-US" altLang="zh-TW" dirty="0">
                <a:latin typeface="標楷體" pitchFamily="65" charset="-120"/>
                <a:ea typeface="標楷體" pitchFamily="65" charset="-120"/>
              </a:rPr>
              <a:t>:</a:t>
            </a: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1.</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KTV</a:t>
            </a:r>
          </a:p>
          <a:p>
            <a:r>
              <a:rPr lang="en-US" altLang="zh-TW" dirty="0">
                <a:latin typeface="標楷體" pitchFamily="65" charset="-120"/>
                <a:ea typeface="標楷體" pitchFamily="65" charset="-120"/>
              </a:rPr>
              <a:t>  2. 4G</a:t>
            </a:r>
          </a:p>
          <a:p>
            <a:r>
              <a:rPr lang="en-US" altLang="zh-TW" dirty="0">
                <a:latin typeface="標楷體" pitchFamily="65" charset="-120"/>
                <a:ea typeface="標楷體" pitchFamily="65" charset="-120"/>
              </a:rPr>
              <a:t>  3. </a:t>
            </a:r>
            <a:r>
              <a:rPr lang="zh-TW" altLang="en-US" dirty="0">
                <a:latin typeface="標楷體" pitchFamily="65" charset="-120"/>
                <a:ea typeface="標楷體" pitchFamily="65" charset="-120"/>
              </a:rPr>
              <a:t>頻寬</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含詳細資料</a:t>
            </a:r>
            <a:r>
              <a:rPr lang="en-US" altLang="zh-TW" dirty="0">
                <a:latin typeface="標楷體" pitchFamily="65" charset="-120"/>
                <a:ea typeface="標楷體" pitchFamily="65" charset="-120"/>
              </a:rPr>
              <a:t>)</a:t>
            </a: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4.</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PPT:</a:t>
            </a:r>
            <a:r>
              <a:rPr lang="zh-TW" altLang="en-US" dirty="0">
                <a:latin typeface="標楷體" pitchFamily="65" charset="-120"/>
                <a:ea typeface="標楷體" pitchFamily="65" charset="-120"/>
              </a:rPr>
              <a:t>上課教材下載到電腦再上傳。</a:t>
            </a:r>
            <a:endParaRPr lang="en-US" altLang="zh-TW" dirty="0">
              <a:latin typeface="標楷體" pitchFamily="65" charset="-120"/>
              <a:ea typeface="標楷體" pitchFamily="65" charset="-120"/>
            </a:endParaRPr>
          </a:p>
          <a:p>
            <a:pPr>
              <a:buFont typeface="Arial" pitchFamily="34" charset="0"/>
              <a:buChar char="•"/>
            </a:pPr>
            <a:r>
              <a:rPr lang="zh-TW" altLang="en-US" dirty="0">
                <a:latin typeface="標楷體" pitchFamily="65" charset="-120"/>
                <a:ea typeface="標楷體" pitchFamily="65" charset="-120"/>
              </a:rPr>
              <a:t> 工管系電腦來源</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教育部補助商業自動化</a:t>
            </a:r>
            <a:r>
              <a:rPr lang="en-US" altLang="zh-TW" dirty="0">
                <a:latin typeface="標楷體" pitchFamily="65" charset="-120"/>
                <a:ea typeface="標楷體" pitchFamily="65" charset="-120"/>
              </a:rPr>
              <a:t>POS</a:t>
            </a:r>
            <a:r>
              <a:rPr lang="zh-TW" altLang="en-US" dirty="0">
                <a:latin typeface="標楷體" pitchFamily="65" charset="-120"/>
                <a:ea typeface="標楷體" pitchFamily="65" charset="-120"/>
              </a:rPr>
              <a:t>需求。</a:t>
            </a:r>
            <a:endParaRPr lang="en-US" altLang="zh-TW" dirty="0">
              <a:latin typeface="標楷體" pitchFamily="65" charset="-120"/>
              <a:ea typeface="標楷體" pitchFamily="65" charset="-120"/>
            </a:endParaRPr>
          </a:p>
          <a:p>
            <a:pPr>
              <a:buFont typeface="Arial" pitchFamily="34" charset="0"/>
              <a:buChar char="•"/>
            </a:pPr>
            <a:r>
              <a:rPr lang="zh-TW" altLang="en-US" dirty="0">
                <a:latin typeface="標楷體" pitchFamily="65" charset="-120"/>
                <a:ea typeface="標楷體" pitchFamily="65" charset="-120"/>
              </a:rPr>
              <a:t> 老師網址</a:t>
            </a:r>
            <a:r>
              <a:rPr lang="en-US" altLang="zh-TW" dirty="0">
                <a:latin typeface="標楷體" pitchFamily="65" charset="-120"/>
                <a:ea typeface="標楷體" pitchFamily="65" charset="-120"/>
              </a:rPr>
              <a:t>:entry.hust.edu.tw/~</a:t>
            </a:r>
            <a:r>
              <a:rPr lang="en-US" altLang="zh-TW" dirty="0" err="1">
                <a:latin typeface="標楷體" pitchFamily="65" charset="-120"/>
                <a:ea typeface="標楷體" pitchFamily="65" charset="-120"/>
              </a:rPr>
              <a:t>raylin</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供應鏈管理→</a:t>
            </a:r>
            <a:r>
              <a:rPr lang="en-US" altLang="zh-TW" dirty="0" err="1">
                <a:latin typeface="標楷體" pitchFamily="65" charset="-120"/>
                <a:ea typeface="標楷體" pitchFamily="65" charset="-120"/>
              </a:rPr>
              <a:t>Fortube</a:t>
            </a:r>
            <a:r>
              <a:rPr lang="en-US" altLang="zh-TW" dirty="0">
                <a:latin typeface="標楷體" pitchFamily="65" charset="-120"/>
                <a:ea typeface="標楷體" pitchFamily="65" charset="-120"/>
              </a:rPr>
              <a:t> 500</a:t>
            </a:r>
            <a:r>
              <a:rPr lang="zh-TW" altLang="en-US" dirty="0">
                <a:latin typeface="標楷體" pitchFamily="65" charset="-120"/>
                <a:ea typeface="標楷體" pitchFamily="65" charset="-120"/>
              </a:rPr>
              <a:t>大。</a:t>
            </a:r>
            <a:endParaRPr lang="en-US" altLang="zh-TW" dirty="0">
              <a:latin typeface="標楷體" pitchFamily="65" charset="-120"/>
              <a:ea typeface="標楷體" pitchFamily="65" charset="-120"/>
            </a:endParaRPr>
          </a:p>
          <a:p>
            <a:endParaRPr lang="en-US" altLang="zh-TW" dirty="0">
              <a:latin typeface="標楷體" pitchFamily="65" charset="-120"/>
              <a:ea typeface="標楷體" pitchFamily="65" charset="-120"/>
            </a:endParaRPr>
          </a:p>
          <a:p>
            <a:endParaRPr lang="zh-TW" altLang="en-US" dirty="0">
              <a:latin typeface="標楷體" pitchFamily="65" charset="-120"/>
              <a:ea typeface="標楷體" pitchFamily="65" charset="-120"/>
            </a:endParaRPr>
          </a:p>
        </p:txBody>
      </p:sp>
      <p:grpSp>
        <p:nvGrpSpPr>
          <p:cNvPr id="16" name="群組 15"/>
          <p:cNvGrpSpPr/>
          <p:nvPr/>
        </p:nvGrpSpPr>
        <p:grpSpPr>
          <a:xfrm>
            <a:off x="2765984" y="3717032"/>
            <a:ext cx="233672" cy="1368152"/>
            <a:chOff x="1241984" y="3717032"/>
            <a:chExt cx="233672" cy="1368152"/>
          </a:xfrm>
        </p:grpSpPr>
        <p:cxnSp>
          <p:nvCxnSpPr>
            <p:cNvPr id="8" name="直線接點 7"/>
            <p:cNvCxnSpPr/>
            <p:nvPr/>
          </p:nvCxnSpPr>
          <p:spPr>
            <a:xfrm>
              <a:off x="1259632" y="3717032"/>
              <a:ext cx="0" cy="136815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接點 8"/>
            <p:cNvCxnSpPr/>
            <p:nvPr/>
          </p:nvCxnSpPr>
          <p:spPr>
            <a:xfrm flipV="1">
              <a:off x="1241984" y="3717032"/>
              <a:ext cx="233672" cy="29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接點 9"/>
            <p:cNvCxnSpPr/>
            <p:nvPr/>
          </p:nvCxnSpPr>
          <p:spPr>
            <a:xfrm flipV="1">
              <a:off x="1241984" y="5082209"/>
              <a:ext cx="233672" cy="29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文字方塊 10"/>
          <p:cNvSpPr txBox="1"/>
          <p:nvPr/>
        </p:nvSpPr>
        <p:spPr>
          <a:xfrm>
            <a:off x="3071664" y="3429000"/>
            <a:ext cx="720080" cy="369332"/>
          </a:xfrm>
          <a:prstGeom prst="rect">
            <a:avLst/>
          </a:prstGeom>
          <a:noFill/>
        </p:spPr>
        <p:txBody>
          <a:bodyPr wrap="square" rtlCol="0">
            <a:spAutoFit/>
          </a:bodyPr>
          <a:lstStyle/>
          <a:p>
            <a:r>
              <a:rPr lang="zh-TW" altLang="en-US" dirty="0">
                <a:latin typeface="標楷體" pitchFamily="65" charset="-120"/>
                <a:ea typeface="標楷體" pitchFamily="65" charset="-120"/>
              </a:rPr>
              <a:t>微信</a:t>
            </a:r>
            <a:endParaRPr lang="zh-TW" altLang="en-US" dirty="0">
              <a:latin typeface="標楷體" pitchFamily="65" charset="-120"/>
              <a:ea typeface="標楷體" pitchFamily="65" charset="-120"/>
            </a:endParaRPr>
          </a:p>
        </p:txBody>
      </p:sp>
      <p:sp>
        <p:nvSpPr>
          <p:cNvPr id="12" name="文字方塊 11"/>
          <p:cNvSpPr txBox="1"/>
          <p:nvPr/>
        </p:nvSpPr>
        <p:spPr>
          <a:xfrm>
            <a:off x="3071664" y="4859868"/>
            <a:ext cx="3168352" cy="369332"/>
          </a:xfrm>
          <a:prstGeom prst="rect">
            <a:avLst/>
          </a:prstGeom>
          <a:noFill/>
        </p:spPr>
        <p:txBody>
          <a:bodyPr wrap="square" rtlCol="0">
            <a:spAutoFit/>
          </a:bodyPr>
          <a:lstStyle/>
          <a:p>
            <a:r>
              <a:rPr lang="zh-TW" altLang="en-US" dirty="0">
                <a:latin typeface="標楷體" pitchFamily="65" charset="-120"/>
                <a:ea typeface="標楷體" pitchFamily="65" charset="-120"/>
              </a:rPr>
              <a:t>微博</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Blog(</a:t>
            </a:r>
            <a:r>
              <a:rPr lang="zh-TW" altLang="en-US" dirty="0">
                <a:latin typeface="標楷體" pitchFamily="65" charset="-120"/>
                <a:ea typeface="標楷體" pitchFamily="65" charset="-120"/>
              </a:rPr>
              <a:t>新浪</a:t>
            </a:r>
            <a:r>
              <a:rPr lang="en-US" altLang="zh-TW" dirty="0">
                <a:latin typeface="標楷體" pitchFamily="65" charset="-120"/>
                <a:ea typeface="標楷體" pitchFamily="65" charset="-120"/>
              </a:rPr>
              <a:t>:Sine)</a:t>
            </a:r>
            <a:endParaRPr lang="zh-TW" altLang="en-US" dirty="0">
              <a:latin typeface="標楷體" pitchFamily="65" charset="-120"/>
              <a:ea typeface="標楷體" pitchFamily="65" charset="-120"/>
            </a:endParaRPr>
          </a:p>
        </p:txBody>
      </p:sp>
      <p:sp>
        <p:nvSpPr>
          <p:cNvPr id="13" name="左大括弧 12"/>
          <p:cNvSpPr/>
          <p:nvPr/>
        </p:nvSpPr>
        <p:spPr>
          <a:xfrm>
            <a:off x="3719736" y="3284984"/>
            <a:ext cx="504056" cy="648072"/>
          </a:xfrm>
          <a:prstGeom prst="leftBrace">
            <a:avLst/>
          </a:prstGeom>
          <a:noFill/>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14" name="文字方塊 13"/>
          <p:cNvSpPr txBox="1"/>
          <p:nvPr/>
        </p:nvSpPr>
        <p:spPr>
          <a:xfrm>
            <a:off x="4223792" y="3140968"/>
            <a:ext cx="2376264" cy="923330"/>
          </a:xfrm>
          <a:prstGeom prst="rect">
            <a:avLst/>
          </a:prstGeom>
          <a:noFill/>
        </p:spPr>
        <p:txBody>
          <a:bodyPr wrap="square" rtlCol="0">
            <a:spAutoFit/>
          </a:bodyPr>
          <a:lstStyle/>
          <a:p>
            <a:r>
              <a:rPr lang="en-US" altLang="zh-TW" dirty="0" err="1">
                <a:latin typeface="標楷體" pitchFamily="65" charset="-120"/>
                <a:ea typeface="標楷體" pitchFamily="65" charset="-120"/>
              </a:rPr>
              <a:t>Wats</a:t>
            </a:r>
            <a:r>
              <a:rPr lang="en-US" altLang="zh-TW" dirty="0">
                <a:latin typeface="標楷體" pitchFamily="65" charset="-120"/>
                <a:ea typeface="標楷體" pitchFamily="65" charset="-120"/>
              </a:rPr>
              <a:t>-app(</a:t>
            </a:r>
            <a:r>
              <a:rPr lang="en-US" altLang="zh-TW" dirty="0" err="1">
                <a:latin typeface="標楷體" pitchFamily="65" charset="-120"/>
                <a:ea typeface="標楷體" pitchFamily="65" charset="-120"/>
              </a:rPr>
              <a:t>Apple+FB</a:t>
            </a:r>
            <a:r>
              <a:rPr lang="en-US" altLang="zh-TW" dirty="0">
                <a:latin typeface="標楷體" pitchFamily="65" charset="-120"/>
                <a:ea typeface="標楷體" pitchFamily="65" charset="-120"/>
              </a:rPr>
              <a:t>)</a:t>
            </a:r>
          </a:p>
          <a:p>
            <a:r>
              <a:rPr lang="en-US" altLang="zh-TW" dirty="0">
                <a:latin typeface="標楷體" pitchFamily="65" charset="-120"/>
                <a:ea typeface="標楷體" pitchFamily="65" charset="-120"/>
              </a:rPr>
              <a:t>Line</a:t>
            </a:r>
          </a:p>
          <a:p>
            <a:r>
              <a:rPr lang="en-US" altLang="zh-TW" dirty="0">
                <a:latin typeface="標楷體" pitchFamily="65" charset="-120"/>
                <a:ea typeface="標楷體" pitchFamily="65" charset="-120"/>
              </a:rPr>
              <a:t>(We-chat):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QQ</a:t>
            </a:r>
            <a:r>
              <a:rPr lang="zh-TW" altLang="en-US" dirty="0">
                <a:latin typeface="標楷體" pitchFamily="65" charset="-120"/>
                <a:ea typeface="標楷體" pitchFamily="65" charset="-120"/>
              </a:rPr>
              <a:t>騰訊</a:t>
            </a:r>
            <a:endParaRPr lang="zh-TW" altLang="en-US" dirty="0">
              <a:latin typeface="標楷體" pitchFamily="65" charset="-120"/>
              <a:ea typeface="標楷體" pitchFamily="65" charset="-120"/>
            </a:endParaRPr>
          </a:p>
        </p:txBody>
      </p:sp>
      <p:sp>
        <p:nvSpPr>
          <p:cNvPr id="15" name="文字方塊 14"/>
          <p:cNvSpPr txBox="1"/>
          <p:nvPr/>
        </p:nvSpPr>
        <p:spPr>
          <a:xfrm>
            <a:off x="2423592" y="5229201"/>
            <a:ext cx="6048672" cy="1200329"/>
          </a:xfrm>
          <a:prstGeom prst="rect">
            <a:avLst/>
          </a:prstGeom>
          <a:noFill/>
        </p:spPr>
        <p:txBody>
          <a:bodyPr wrap="square" rtlCol="0">
            <a:spAutoFit/>
          </a:bodyPr>
          <a:lstStyle/>
          <a:p>
            <a:pPr>
              <a:buFont typeface="Arial" pitchFamily="34" charset="0"/>
              <a:buChar char="•"/>
            </a:pPr>
            <a:r>
              <a:rPr lang="en-US" altLang="zh-TW" dirty="0">
                <a:latin typeface="標楷體" pitchFamily="65" charset="-120"/>
                <a:ea typeface="標楷體" pitchFamily="65" charset="-120"/>
              </a:rPr>
              <a:t> Proxy(</a:t>
            </a:r>
            <a:r>
              <a:rPr lang="zh-TW" altLang="en-US" dirty="0">
                <a:latin typeface="標楷體" pitchFamily="65" charset="-120"/>
                <a:ea typeface="標楷體" pitchFamily="65" charset="-120"/>
              </a:rPr>
              <a:t>代理伺服器</a:t>
            </a:r>
            <a:r>
              <a:rPr lang="en-US" altLang="zh-TW" dirty="0">
                <a:latin typeface="標楷體" pitchFamily="65" charset="-120"/>
                <a:ea typeface="標楷體" pitchFamily="65" charset="-120"/>
              </a:rPr>
              <a:t>)</a:t>
            </a:r>
          </a:p>
          <a:p>
            <a:r>
              <a:rPr lang="en-US" altLang="zh-TW" dirty="0">
                <a:latin typeface="標楷體" pitchFamily="65" charset="-120"/>
                <a:ea typeface="標楷體" pitchFamily="65" charset="-120"/>
              </a:rPr>
              <a:t>   </a:t>
            </a:r>
            <a:r>
              <a:rPr lang="en-US" altLang="zh-TW" dirty="0" err="1">
                <a:latin typeface="標楷體" pitchFamily="65" charset="-120"/>
                <a:ea typeface="標楷體" pitchFamily="65" charset="-120"/>
              </a:rPr>
              <a:t>ftp→Proxy</a:t>
            </a:r>
            <a:r>
              <a:rPr lang="en-US" altLang="zh-TW" dirty="0">
                <a:latin typeface="標楷體" pitchFamily="65" charset="-120"/>
                <a:ea typeface="標楷體" pitchFamily="65" charset="-120"/>
              </a:rPr>
              <a:t>(Google)</a:t>
            </a:r>
          </a:p>
          <a:p>
            <a:pPr>
              <a:buFont typeface="Wingdings" pitchFamily="2" charset="2"/>
              <a:buChar char="l"/>
            </a:pPr>
            <a:r>
              <a:rPr lang="zh-TW" altLang="en-US" dirty="0">
                <a:latin typeface="標楷體" pitchFamily="65" charset="-120"/>
                <a:ea typeface="標楷體" pitchFamily="65" charset="-120"/>
              </a:rPr>
              <a:t> 阿里巴巴市值全球第四</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endParaRPr lang="en-US" altLang="zh-TW" dirty="0">
              <a:latin typeface="標楷體" pitchFamily="65" charset="-120"/>
              <a:ea typeface="標楷體" pitchFamily="65" charset="-120"/>
            </a:endParaRPr>
          </a:p>
          <a:p>
            <a:r>
              <a:rPr lang="en-US" altLang="zh-TW" dirty="0">
                <a:latin typeface="標楷體" pitchFamily="65" charset="-120"/>
                <a:ea typeface="標楷體" pitchFamily="65" charset="-120"/>
              </a:rPr>
              <a:t>    </a:t>
            </a:r>
            <a:r>
              <a:rPr lang="zh-TW" altLang="en-US" dirty="0">
                <a:latin typeface="標楷體" pitchFamily="65" charset="-120"/>
                <a:ea typeface="標楷體" pitchFamily="65" charset="-120"/>
              </a:rPr>
              <a:t>第一</a:t>
            </a:r>
            <a:r>
              <a:rPr lang="en-US" altLang="zh-TW" dirty="0">
                <a:latin typeface="標楷體" pitchFamily="65" charset="-120"/>
                <a:ea typeface="標楷體" pitchFamily="65" charset="-120"/>
              </a:rPr>
              <a:t>:APPLE </a:t>
            </a:r>
            <a:r>
              <a:rPr lang="zh-TW" altLang="en-US" dirty="0">
                <a:latin typeface="標楷體" pitchFamily="65" charset="-120"/>
                <a:ea typeface="標楷體" pitchFamily="65" charset="-120"/>
              </a:rPr>
              <a:t>第二</a:t>
            </a:r>
            <a:r>
              <a:rPr lang="en-US" altLang="zh-TW" dirty="0">
                <a:latin typeface="標楷體" pitchFamily="65" charset="-120"/>
                <a:ea typeface="標楷體" pitchFamily="65" charset="-120"/>
              </a:rPr>
              <a:t>:MICROSOFT</a:t>
            </a:r>
            <a:r>
              <a:rPr lang="zh-TW" altLang="en-US" dirty="0">
                <a:latin typeface="標楷體" pitchFamily="65" charset="-120"/>
                <a:ea typeface="標楷體" pitchFamily="65" charset="-120"/>
              </a:rPr>
              <a:t> 第三</a:t>
            </a:r>
            <a:r>
              <a:rPr lang="en-US" altLang="zh-TW" dirty="0">
                <a:latin typeface="標楷體" pitchFamily="65" charset="-120"/>
                <a:ea typeface="標楷體" pitchFamily="65" charset="-120"/>
              </a:rPr>
              <a:t>:Google</a:t>
            </a:r>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val="3161584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2279576" y="1124744"/>
            <a:ext cx="7200800" cy="3416320"/>
          </a:xfrm>
          <a:prstGeom prst="rect">
            <a:avLst/>
          </a:prstGeom>
          <a:noFill/>
        </p:spPr>
        <p:txBody>
          <a:bodyPr wrap="square" rtlCol="0">
            <a:spAutoFit/>
          </a:bodyPr>
          <a:lstStyle/>
          <a:p>
            <a:pPr>
              <a:buFont typeface="Arial" pitchFamily="34" charset="0"/>
              <a:buChar char="•"/>
            </a:pPr>
            <a:r>
              <a:rPr lang="en-US" altLang="zh-TW" dirty="0">
                <a:latin typeface="標楷體" pitchFamily="65" charset="-120"/>
                <a:ea typeface="標楷體" pitchFamily="65" charset="-120"/>
              </a:rPr>
              <a:t> </a:t>
            </a:r>
            <a:r>
              <a:rPr lang="zh-TW" altLang="en-US" b="1" dirty="0">
                <a:solidFill>
                  <a:srgbClr val="0000FF"/>
                </a:solidFill>
                <a:latin typeface="標楷體" pitchFamily="65" charset="-120"/>
                <a:ea typeface="標楷體" pitchFamily="65" charset="-120"/>
              </a:rPr>
              <a:t>土豆網</a:t>
            </a:r>
            <a:r>
              <a:rPr lang="en-US" altLang="zh-TW" b="1" dirty="0">
                <a:solidFill>
                  <a:srgbClr val="0000FF"/>
                </a:solidFill>
                <a:latin typeface="標楷體" pitchFamily="65" charset="-120"/>
                <a:ea typeface="標楷體" pitchFamily="65" charset="-120"/>
              </a:rPr>
              <a:t>+</a:t>
            </a:r>
            <a:r>
              <a:rPr lang="en-US" altLang="zh-TW" b="1" dirty="0" err="1">
                <a:solidFill>
                  <a:srgbClr val="0000FF"/>
                </a:solidFill>
                <a:latin typeface="標楷體" pitchFamily="65" charset="-120"/>
                <a:ea typeface="標楷體" pitchFamily="65" charset="-120"/>
              </a:rPr>
              <a:t>you.ku</a:t>
            </a:r>
            <a:r>
              <a:rPr lang="en-US" altLang="zh-TW" b="1" dirty="0">
                <a:solidFill>
                  <a:srgbClr val="0000FF"/>
                </a:solidFill>
                <a:latin typeface="標楷體" pitchFamily="65" charset="-120"/>
                <a:ea typeface="標楷體" pitchFamily="65" charset="-120"/>
              </a:rPr>
              <a:t>.</a:t>
            </a:r>
            <a:r>
              <a:rPr lang="zh-TW" altLang="en-US" b="1" dirty="0">
                <a:solidFill>
                  <a:srgbClr val="0000FF"/>
                </a:solidFill>
                <a:latin typeface="標楷體" pitchFamily="65" charset="-120"/>
                <a:ea typeface="標楷體" pitchFamily="65" charset="-120"/>
              </a:rPr>
              <a:t> → 阿里巴巴  </a:t>
            </a:r>
            <a:r>
              <a:rPr lang="en-US" altLang="zh-TW" b="1" dirty="0">
                <a:solidFill>
                  <a:srgbClr val="0000FF"/>
                </a:solidFill>
                <a:latin typeface="標楷體" pitchFamily="65" charset="-120"/>
                <a:ea typeface="標楷體" pitchFamily="65" charset="-120"/>
              </a:rPr>
              <a:t>PK. PPS+</a:t>
            </a:r>
            <a:r>
              <a:rPr lang="zh-TW" altLang="en-US" b="1" dirty="0">
                <a:solidFill>
                  <a:srgbClr val="0000FF"/>
                </a:solidFill>
                <a:latin typeface="標楷體" pitchFamily="65" charset="-120"/>
                <a:ea typeface="標楷體" pitchFamily="65" charset="-120"/>
              </a:rPr>
              <a:t>愛奇藝。</a:t>
            </a:r>
            <a:endParaRPr lang="en-US" altLang="zh-TW" b="1" dirty="0">
              <a:solidFill>
                <a:srgbClr val="0000FF"/>
              </a:solidFill>
              <a:latin typeface="標楷體" pitchFamily="65" charset="-120"/>
              <a:ea typeface="標楷體" pitchFamily="65" charset="-120"/>
            </a:endParaRPr>
          </a:p>
          <a:p>
            <a:pPr>
              <a:buFont typeface="Arial" pitchFamily="34" charset="0"/>
              <a:buChar char="•"/>
            </a:pPr>
            <a:r>
              <a:rPr lang="zh-TW" altLang="en-US" dirty="0">
                <a:latin typeface="標楷體" pitchFamily="65" charset="-120"/>
                <a:ea typeface="標楷體" pitchFamily="65" charset="-120"/>
              </a:rPr>
              <a:t>打車</a:t>
            </a:r>
            <a:r>
              <a:rPr lang="en-US" altLang="zh-TW" dirty="0">
                <a:latin typeface="標楷體" pitchFamily="65" charset="-120"/>
                <a:ea typeface="標楷體" pitchFamily="65" charset="-120"/>
              </a:rPr>
              <a:t>(TAXI): </a:t>
            </a:r>
            <a:r>
              <a:rPr lang="zh-TW" altLang="en-US" dirty="0">
                <a:latin typeface="標楷體" pitchFamily="65" charset="-120"/>
                <a:ea typeface="標楷體" pitchFamily="65" charset="-120"/>
              </a:rPr>
              <a:t>中國最大打車</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快的</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a:t>
            </a:r>
            <a:endParaRPr lang="en-US" altLang="zh-TW" dirty="0">
              <a:latin typeface="標楷體" pitchFamily="65" charset="-120"/>
              <a:ea typeface="標楷體" pitchFamily="65" charset="-120"/>
            </a:endParaRPr>
          </a:p>
          <a:p>
            <a:pPr>
              <a:buFont typeface="Arial" pitchFamily="34" charset="0"/>
              <a:buChar char="•"/>
            </a:pPr>
            <a:r>
              <a:rPr lang="zh-TW" altLang="en-US" dirty="0">
                <a:latin typeface="標楷體" pitchFamily="65" charset="-120"/>
                <a:ea typeface="標楷體" pitchFamily="65" charset="-120"/>
              </a:rPr>
              <a:t>網路費用分級</a:t>
            </a:r>
            <a:r>
              <a:rPr lang="en-US" altLang="zh-TW" dirty="0">
                <a:latin typeface="標楷體" pitchFamily="65" charset="-120"/>
                <a:ea typeface="標楷體" pitchFamily="65" charset="-120"/>
              </a:rPr>
              <a:t>:</a:t>
            </a:r>
          </a:p>
          <a:p>
            <a:pPr>
              <a:buFont typeface="Arial" pitchFamily="34" charset="0"/>
              <a:buChar char="•"/>
            </a:pPr>
            <a:endParaRPr lang="en-US" altLang="zh-TW" dirty="0">
              <a:latin typeface="標楷體" pitchFamily="65" charset="-120"/>
              <a:ea typeface="標楷體" pitchFamily="65" charset="-120"/>
            </a:endParaRPr>
          </a:p>
          <a:p>
            <a:pPr>
              <a:buFont typeface="Arial" pitchFamily="34" charset="0"/>
              <a:buChar char="•"/>
            </a:pPr>
            <a:endParaRPr lang="en-US" altLang="zh-TW" dirty="0">
              <a:latin typeface="標楷體" pitchFamily="65" charset="-120"/>
              <a:ea typeface="標楷體" pitchFamily="65" charset="-120"/>
            </a:endParaRPr>
          </a:p>
          <a:p>
            <a:pPr>
              <a:buFont typeface="Arial" pitchFamily="34" charset="0"/>
              <a:buChar char="•"/>
            </a:pPr>
            <a:endParaRPr lang="en-US" altLang="zh-TW" dirty="0">
              <a:latin typeface="標楷體" pitchFamily="65" charset="-120"/>
              <a:ea typeface="標楷體" pitchFamily="65" charset="-120"/>
            </a:endParaRPr>
          </a:p>
          <a:p>
            <a:pPr>
              <a:buFont typeface="Arial" pitchFamily="34" charset="0"/>
              <a:buChar char="•"/>
            </a:pPr>
            <a:r>
              <a:rPr lang="en-US" altLang="zh-TW" dirty="0" err="1">
                <a:latin typeface="標楷體" pitchFamily="65" charset="-120"/>
                <a:ea typeface="標楷體" pitchFamily="65" charset="-120"/>
              </a:rPr>
              <a:t>i-Taiwn</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中央行政機關室內公共區域免費無線上網</a:t>
            </a:r>
            <a:r>
              <a:rPr lang="en-US" altLang="zh-TW" dirty="0">
                <a:latin typeface="標楷體" pitchFamily="65" charset="-120"/>
                <a:ea typeface="標楷體" pitchFamily="65" charset="-120"/>
              </a:rPr>
              <a:t>):</a:t>
            </a:r>
          </a:p>
          <a:p>
            <a:r>
              <a:rPr lang="zh-TW" altLang="en-US" dirty="0">
                <a:latin typeface="標楷體" pitchFamily="65" charset="-120"/>
                <a:ea typeface="標楷體" pitchFamily="65" charset="-120"/>
              </a:rPr>
              <a:t> 郵局、火車站、文化中心</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等。</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r>
              <a:rPr lang="en-US" altLang="zh-TW" b="1" i="1" dirty="0" err="1">
                <a:latin typeface="標楷體" pitchFamily="65" charset="-120"/>
                <a:ea typeface="標楷體" pitchFamily="65" charset="-120"/>
                <a:hlinkClick r:id="rId2"/>
              </a:rPr>
              <a:t>iTaichung</a:t>
            </a:r>
            <a:r>
              <a:rPr lang="zh-TW" altLang="en-US" b="1" dirty="0">
                <a:latin typeface="標楷體" pitchFamily="65" charset="-120"/>
                <a:ea typeface="標楷體" pitchFamily="65" charset="-120"/>
                <a:hlinkClick r:id="rId2"/>
              </a:rPr>
              <a:t> 臺中市免費無線上網</a:t>
            </a:r>
            <a:r>
              <a:rPr lang="en-US" altLang="zh-TW" b="1" dirty="0">
                <a:latin typeface="標楷體" pitchFamily="65" charset="-120"/>
                <a:ea typeface="標楷體" pitchFamily="65" charset="-120"/>
              </a:rPr>
              <a:t>:</a:t>
            </a:r>
            <a:r>
              <a:rPr lang="zh-TW" altLang="en-US" b="1" dirty="0">
                <a:latin typeface="標楷體" pitchFamily="65" charset="-120"/>
                <a:ea typeface="標楷體" pitchFamily="65" charset="-120"/>
              </a:rPr>
              <a:t>文化中心。</a:t>
            </a:r>
            <a:endParaRPr lang="en-US" altLang="zh-TW" b="1" dirty="0">
              <a:latin typeface="標楷體" pitchFamily="65" charset="-120"/>
              <a:ea typeface="標楷體" pitchFamily="65" charset="-120"/>
            </a:endParaRPr>
          </a:p>
          <a:p>
            <a:endParaRPr lang="en-US" altLang="zh-TW" b="1" dirty="0">
              <a:latin typeface="標楷體" pitchFamily="65" charset="-120"/>
              <a:ea typeface="標楷體" pitchFamily="65" charset="-120"/>
            </a:endParaRPr>
          </a:p>
          <a:p>
            <a:pPr>
              <a:buFont typeface="Wingdings" pitchFamily="2" charset="2"/>
              <a:buChar char="l"/>
            </a:pPr>
            <a:r>
              <a:rPr lang="zh-TW" altLang="en-US" b="1" dirty="0">
                <a:latin typeface="標楷體" pitchFamily="65" charset="-120"/>
                <a:ea typeface="標楷體" pitchFamily="65" charset="-120"/>
              </a:rPr>
              <a:t> </a:t>
            </a:r>
            <a:r>
              <a:rPr lang="en-US" altLang="zh-TW" dirty="0">
                <a:latin typeface="標楷體" pitchFamily="65" charset="-120"/>
                <a:ea typeface="標楷體" pitchFamily="65" charset="-120"/>
              </a:rPr>
              <a:t>4G</a:t>
            </a:r>
            <a:r>
              <a:rPr lang="zh-TW" altLang="en-US" dirty="0">
                <a:latin typeface="標楷體" pitchFamily="65" charset="-120"/>
                <a:ea typeface="標楷體" pitchFamily="65" charset="-120"/>
              </a:rPr>
              <a:t>時代</a:t>
            </a:r>
            <a:r>
              <a:rPr lang="en-US" altLang="zh-TW" dirty="0">
                <a:latin typeface="標楷體" pitchFamily="65" charset="-120"/>
                <a:ea typeface="標楷體" pitchFamily="65" charset="-120"/>
              </a:rPr>
              <a:t>:</a:t>
            </a:r>
            <a:r>
              <a:rPr lang="en-US" altLang="zh-TW" dirty="0" err="1">
                <a:latin typeface="標楷體" pitchFamily="65" charset="-120"/>
                <a:ea typeface="標楷體" pitchFamily="65" charset="-120"/>
              </a:rPr>
              <a:t>Youtube</a:t>
            </a:r>
            <a:r>
              <a:rPr lang="en-US" altLang="zh-TW" dirty="0">
                <a:latin typeface="標楷體" pitchFamily="65" charset="-120"/>
                <a:ea typeface="標楷體" pitchFamily="65" charset="-120"/>
              </a:rPr>
              <a:t> </a:t>
            </a:r>
            <a:r>
              <a:rPr lang="zh-TW" altLang="en-US" dirty="0">
                <a:latin typeface="標楷體" pitchFamily="65" charset="-120"/>
                <a:ea typeface="標楷體" pitchFamily="65" charset="-120"/>
              </a:rPr>
              <a:t>影音、媒體整合。</a:t>
            </a:r>
            <a:endParaRPr lang="en-US" altLang="zh-TW" dirty="0">
              <a:latin typeface="標楷體" pitchFamily="65" charset="-120"/>
              <a:ea typeface="標楷體" pitchFamily="65" charset="-120"/>
            </a:endParaRPr>
          </a:p>
          <a:p>
            <a:endParaRPr lang="en-US" altLang="zh-TW" dirty="0">
              <a:latin typeface="標楷體" pitchFamily="65" charset="-120"/>
              <a:ea typeface="標楷體" pitchFamily="65" charset="-120"/>
            </a:endParaRPr>
          </a:p>
        </p:txBody>
      </p:sp>
      <p:sp>
        <p:nvSpPr>
          <p:cNvPr id="6" name="文字方塊 5"/>
          <p:cNvSpPr txBox="1"/>
          <p:nvPr/>
        </p:nvSpPr>
        <p:spPr>
          <a:xfrm>
            <a:off x="4007768" y="1772816"/>
            <a:ext cx="2376264" cy="923330"/>
          </a:xfrm>
          <a:prstGeom prst="rect">
            <a:avLst/>
          </a:prstGeom>
          <a:noFill/>
        </p:spPr>
        <p:txBody>
          <a:bodyPr wrap="square" rtlCol="0">
            <a:spAutoFit/>
          </a:bodyPr>
          <a:lstStyle/>
          <a:p>
            <a:r>
              <a:rPr lang="en-US" altLang="zh-TW" dirty="0">
                <a:latin typeface="標楷體" pitchFamily="65" charset="-120"/>
                <a:ea typeface="標楷體" pitchFamily="65" charset="-120"/>
              </a:rPr>
              <a:t>A #900~1000</a:t>
            </a:r>
          </a:p>
          <a:p>
            <a:r>
              <a:rPr lang="en-US" altLang="zh-TW" dirty="0">
                <a:latin typeface="標楷體" pitchFamily="65" charset="-120"/>
                <a:ea typeface="標楷體" pitchFamily="65" charset="-120"/>
              </a:rPr>
              <a:t>B #600~800</a:t>
            </a:r>
          </a:p>
          <a:p>
            <a:r>
              <a:rPr lang="en-US" altLang="zh-TW" dirty="0">
                <a:latin typeface="標楷體" pitchFamily="65" charset="-120"/>
                <a:ea typeface="標楷體" pitchFamily="65" charset="-120"/>
              </a:rPr>
              <a:t>C #200~400</a:t>
            </a:r>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val="10746569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2279576" y="1124744"/>
            <a:ext cx="7200800" cy="6463308"/>
          </a:xfrm>
          <a:prstGeom prst="rect">
            <a:avLst/>
          </a:prstGeom>
          <a:noFill/>
        </p:spPr>
        <p:txBody>
          <a:bodyPr wrap="square" rtlCol="0">
            <a:spAutoFit/>
          </a:bodyPr>
          <a:lstStyle/>
          <a:p>
            <a:pPr>
              <a:buFont typeface="Wingdings" pitchFamily="2" charset="2"/>
              <a:buChar char="l"/>
            </a:pPr>
            <a:r>
              <a:rPr lang="zh-TW" altLang="en-US" dirty="0">
                <a:latin typeface="標楷體" pitchFamily="65" charset="-120"/>
                <a:ea typeface="標楷體" pitchFamily="65" charset="-120"/>
              </a:rPr>
              <a:t> 行銷學</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消費者行為→</a:t>
            </a:r>
            <a:r>
              <a:rPr lang="en-US" altLang="zh-TW" dirty="0">
                <a:latin typeface="標楷體" pitchFamily="65" charset="-120"/>
                <a:ea typeface="標楷體" pitchFamily="65" charset="-120"/>
              </a:rPr>
              <a:t>CRM</a:t>
            </a:r>
            <a:r>
              <a:rPr lang="zh-TW" altLang="en-US" dirty="0">
                <a:latin typeface="標楷體" pitchFamily="65" charset="-120"/>
                <a:ea typeface="標楷體" pitchFamily="65" charset="-120"/>
              </a:rPr>
              <a:t>。</a:t>
            </a:r>
            <a:endParaRPr lang="en-US" altLang="zh-TW" dirty="0">
              <a:latin typeface="標楷體" pitchFamily="65" charset="-120"/>
              <a:ea typeface="標楷體" pitchFamily="65" charset="-120"/>
            </a:endParaRPr>
          </a:p>
          <a:p>
            <a:pPr>
              <a:buFont typeface="Wingdings" pitchFamily="2" charset="2"/>
              <a:buChar char="l"/>
            </a:pPr>
            <a:r>
              <a:rPr lang="en-US" altLang="zh-TW" dirty="0">
                <a:latin typeface="標楷體" pitchFamily="65" charset="-120"/>
                <a:ea typeface="標楷體" pitchFamily="65" charset="-120"/>
              </a:rPr>
              <a:t> </a:t>
            </a:r>
            <a:r>
              <a:rPr lang="zh-TW" altLang="en-US" dirty="0">
                <a:solidFill>
                  <a:srgbClr val="0000FF"/>
                </a:solidFill>
                <a:latin typeface="標楷體" pitchFamily="65" charset="-120"/>
                <a:ea typeface="標楷體" pitchFamily="65" charset="-120"/>
              </a:rPr>
              <a:t>萬達集團</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王健林</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大連起家</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創立於</a:t>
            </a:r>
            <a:r>
              <a:rPr lang="en-US" altLang="zh-TW" dirty="0">
                <a:latin typeface="標楷體" pitchFamily="65" charset="-120"/>
                <a:ea typeface="標楷體" pitchFamily="65" charset="-120"/>
              </a:rPr>
              <a:t>1988</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a:t>
            </a:r>
          </a:p>
          <a:p>
            <a:r>
              <a:rPr lang="zh-TW" altLang="en-US" dirty="0">
                <a:latin typeface="標楷體" pitchFamily="65" charset="-120"/>
                <a:ea typeface="標楷體" pitchFamily="65" charset="-120"/>
              </a:rPr>
              <a:t>             連鎖百貨</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零售</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、酒店</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出租商城</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文化產業</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影城</a:t>
            </a:r>
            <a:r>
              <a:rPr lang="en-US" altLang="zh-TW" dirty="0">
                <a:latin typeface="標楷體" pitchFamily="65" charset="-120"/>
                <a:ea typeface="標楷體" pitchFamily="65" charset="-120"/>
              </a:rPr>
              <a:t>)</a:t>
            </a:r>
          </a:p>
          <a:p>
            <a:r>
              <a:rPr lang="zh-TW" altLang="en-US" dirty="0">
                <a:latin typeface="標楷體" pitchFamily="65" charset="-120"/>
                <a:ea typeface="標楷體" pitchFamily="65" charset="-120"/>
              </a:rPr>
              <a:t>             旅遊投資</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王健林與馬雲豪賭</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王健林與馬雲的億元豪賭成為爆點：馬雲說到</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r>
              <a:rPr lang="en-US" altLang="zh-TW" b="1" dirty="0">
                <a:solidFill>
                  <a:srgbClr val="0000FF"/>
                </a:solidFill>
                <a:latin typeface="標楷體" pitchFamily="65" charset="-120"/>
                <a:ea typeface="標楷體" pitchFamily="65" charset="-120"/>
              </a:rPr>
              <a:t>2020</a:t>
            </a:r>
            <a:r>
              <a:rPr lang="zh-TW" altLang="en-US" b="1" dirty="0">
                <a:solidFill>
                  <a:srgbClr val="0000FF"/>
                </a:solidFill>
                <a:latin typeface="標楷體" pitchFamily="65" charset="-120"/>
                <a:ea typeface="標楷體" pitchFamily="65" charset="-120"/>
              </a:rPr>
              <a:t>年</a:t>
            </a:r>
            <a:r>
              <a:rPr lang="zh-TW" altLang="en-US" dirty="0">
                <a:latin typeface="標楷體" pitchFamily="65" charset="-120"/>
                <a:ea typeface="標楷體" pitchFamily="65" charset="-120"/>
              </a:rPr>
              <a:t>電商將取代實體零售佔市場</a:t>
            </a:r>
            <a:r>
              <a:rPr lang="en-US" altLang="zh-TW" dirty="0">
                <a:latin typeface="標楷體" pitchFamily="65" charset="-120"/>
                <a:ea typeface="標楷體" pitchFamily="65" charset="-120"/>
              </a:rPr>
              <a:t>50%</a:t>
            </a:r>
            <a:r>
              <a:rPr lang="zh-TW" altLang="en-US" dirty="0">
                <a:latin typeface="標楷體" pitchFamily="65" charset="-120"/>
                <a:ea typeface="標楷體" pitchFamily="65" charset="-120"/>
              </a:rPr>
              <a:t>，王健林認為不可能，賭</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注一億元！</a:t>
            </a:r>
            <a:endParaRPr lang="en-US" altLang="zh-TW" dirty="0">
              <a:latin typeface="標楷體" pitchFamily="65" charset="-120"/>
              <a:ea typeface="標楷體" pitchFamily="65" charset="-120"/>
            </a:endParaRPr>
          </a:p>
          <a:p>
            <a:pPr>
              <a:buFont typeface="Wingdings" pitchFamily="2" charset="2"/>
              <a:buChar char="l"/>
            </a:pPr>
            <a:r>
              <a:rPr lang="zh-TW" altLang="en-US" dirty="0">
                <a:latin typeface="標楷體" pitchFamily="65" charset="-120"/>
                <a:ea typeface="標楷體" pitchFamily="65" charset="-120"/>
              </a:rPr>
              <a:t> 阿里巴巴</a:t>
            </a:r>
            <a:r>
              <a:rPr lang="en-US" altLang="zh-TW" dirty="0">
                <a:latin typeface="標楷體" pitchFamily="65" charset="-120"/>
                <a:ea typeface="標楷體" pitchFamily="65" charset="-120"/>
              </a:rPr>
              <a:t>CEO</a:t>
            </a:r>
            <a:r>
              <a:rPr lang="zh-TW" altLang="en-US" dirty="0">
                <a:latin typeface="標楷體" pitchFamily="65" charset="-120"/>
                <a:ea typeface="標楷體" pitchFamily="65" charset="-120"/>
              </a:rPr>
              <a:t>陸兆禧 飯店旅遊連鎖。</a:t>
            </a:r>
            <a:endParaRPr lang="en-US" altLang="zh-TW" dirty="0">
              <a:latin typeface="標楷體" pitchFamily="65" charset="-120"/>
              <a:ea typeface="標楷體" pitchFamily="65" charset="-120"/>
            </a:endParaRPr>
          </a:p>
          <a:p>
            <a:pPr>
              <a:buFont typeface="Wingdings" pitchFamily="2" charset="2"/>
              <a:buChar char="l"/>
            </a:pPr>
            <a:r>
              <a:rPr lang="zh-TW" altLang="en-US" dirty="0">
                <a:latin typeface="標楷體" pitchFamily="65" charset="-120"/>
                <a:ea typeface="標楷體" pitchFamily="65" charset="-120"/>
              </a:rPr>
              <a:t> 大潤發前身</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房地產業。</a:t>
            </a:r>
            <a:endParaRPr lang="en-US" altLang="zh-TW" dirty="0">
              <a:latin typeface="標楷體" pitchFamily="65" charset="-120"/>
              <a:ea typeface="標楷體" pitchFamily="65" charset="-120"/>
            </a:endParaRPr>
          </a:p>
          <a:p>
            <a:pPr>
              <a:buFont typeface="Wingdings" pitchFamily="2" charset="2"/>
              <a:buChar char="l"/>
            </a:pPr>
            <a:r>
              <a:rPr lang="zh-TW" altLang="en-US" dirty="0">
                <a:latin typeface="標楷體" pitchFamily="65" charset="-120"/>
                <a:ea typeface="標楷體" pitchFamily="65" charset="-120"/>
              </a:rPr>
              <a:t> 民國</a:t>
            </a:r>
            <a:r>
              <a:rPr lang="en-US" altLang="zh-TW" dirty="0">
                <a:latin typeface="標楷體" pitchFamily="65" charset="-120"/>
                <a:ea typeface="標楷體" pitchFamily="65" charset="-120"/>
              </a:rPr>
              <a:t>75</a:t>
            </a:r>
            <a:r>
              <a:rPr lang="zh-TW" altLang="en-US" dirty="0">
                <a:latin typeface="標楷體" pitchFamily="65" charset="-120"/>
                <a:ea typeface="標楷體" pitchFamily="65" charset="-120"/>
              </a:rPr>
              <a:t>年，匯率</a:t>
            </a:r>
            <a:r>
              <a:rPr lang="en-US" altLang="zh-TW" dirty="0">
                <a:latin typeface="標楷體" pitchFamily="65" charset="-120"/>
                <a:ea typeface="標楷體" pitchFamily="65" charset="-120"/>
              </a:rPr>
              <a:t>:40</a:t>
            </a:r>
            <a:r>
              <a:rPr lang="zh-TW" altLang="en-US" dirty="0">
                <a:latin typeface="標楷體" pitchFamily="65" charset="-120"/>
                <a:ea typeface="標楷體" pitchFamily="65" charset="-120"/>
              </a:rPr>
              <a:t>元</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生鮮超市民國</a:t>
            </a:r>
            <a:r>
              <a:rPr lang="en-US" altLang="zh-TW" dirty="0">
                <a:latin typeface="標楷體" pitchFamily="65" charset="-120"/>
                <a:ea typeface="標楷體" pitchFamily="65" charset="-120"/>
              </a:rPr>
              <a:t>75</a:t>
            </a:r>
            <a:r>
              <a:rPr lang="zh-TW" altLang="en-US" dirty="0">
                <a:latin typeface="標楷體" pitchFamily="65" charset="-120"/>
                <a:ea typeface="標楷體" pitchFamily="65" charset="-120"/>
              </a:rPr>
              <a:t>年開放，</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85</a:t>
            </a:r>
            <a:r>
              <a:rPr lang="zh-TW" altLang="en-US" dirty="0">
                <a:latin typeface="標楷體" pitchFamily="65" charset="-120"/>
                <a:ea typeface="標楷體" pitchFamily="65" charset="-120"/>
              </a:rPr>
              <a:t>年中國大陸開放。</a:t>
            </a:r>
            <a:endParaRPr lang="en-US" altLang="zh-TW" dirty="0">
              <a:latin typeface="標楷體" pitchFamily="65" charset="-120"/>
              <a:ea typeface="標楷體" pitchFamily="65" charset="-120"/>
            </a:endParaRPr>
          </a:p>
          <a:p>
            <a:pPr>
              <a:buFont typeface="Wingdings" pitchFamily="2" charset="2"/>
              <a:buChar char="l"/>
            </a:pP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4G</a:t>
            </a:r>
            <a:r>
              <a:rPr lang="zh-TW" altLang="en-US" dirty="0">
                <a:latin typeface="標楷體" pitchFamily="65" charset="-120"/>
                <a:ea typeface="標楷體" pitchFamily="65" charset="-120"/>
              </a:rPr>
              <a:t>時代的衝擊</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報紙、書籍、雜誌。</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多媒體整合</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文字→ 作家</a:t>
            </a:r>
            <a:r>
              <a:rPr lang="zh-TW" altLang="en-US" u="sng" dirty="0">
                <a:latin typeface="標楷體" pitchFamily="65" charset="-120"/>
                <a:ea typeface="標楷體" pitchFamily="65" charset="-120"/>
              </a:rPr>
              <a:t>韓寒</a:t>
            </a:r>
            <a:r>
              <a:rPr lang="zh-TW" altLang="en-US" dirty="0">
                <a:latin typeface="標楷體" pitchFamily="65" charset="-120"/>
                <a:ea typeface="標楷體" pitchFamily="65" charset="-120"/>
              </a:rPr>
              <a:t>、</a:t>
            </a:r>
            <a:r>
              <a:rPr lang="zh-TW" altLang="en-US" u="sng" dirty="0">
                <a:latin typeface="標楷體" pitchFamily="65" charset="-120"/>
                <a:ea typeface="標楷體" pitchFamily="65" charset="-120"/>
              </a:rPr>
              <a:t>郭敬明</a:t>
            </a:r>
            <a:endParaRPr lang="en-US" altLang="zh-TW" u="sng" dirty="0">
              <a:latin typeface="標楷體" pitchFamily="65" charset="-120"/>
              <a:ea typeface="標楷體" pitchFamily="65" charset="-120"/>
            </a:endParaRPr>
          </a:p>
          <a:p>
            <a:r>
              <a:rPr lang="zh-TW" altLang="en-US" dirty="0">
                <a:latin typeface="標楷體" pitchFamily="65" charset="-120"/>
                <a:ea typeface="標楷體" pitchFamily="65" charset="-120"/>
              </a:rPr>
              <a:t>               圖片</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音樂</a:t>
            </a:r>
            <a:endParaRPr lang="en-US" altLang="zh-TW" dirty="0">
              <a:latin typeface="標楷體" pitchFamily="65" charset="-120"/>
              <a:ea typeface="標楷體" pitchFamily="65" charset="-120"/>
            </a:endParaRPr>
          </a:p>
          <a:p>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endParaRPr lang="en-US" altLang="zh-TW" dirty="0">
              <a:latin typeface="標楷體" pitchFamily="65" charset="-120"/>
              <a:ea typeface="標楷體" pitchFamily="65" charset="-120"/>
            </a:endParaRPr>
          </a:p>
          <a:p>
            <a:endParaRPr lang="en-US" altLang="zh-TW" dirty="0">
              <a:latin typeface="標楷體" pitchFamily="65" charset="-120"/>
              <a:ea typeface="標楷體" pitchFamily="65" charset="-120"/>
            </a:endParaRPr>
          </a:p>
          <a:p>
            <a:endParaRPr lang="en-US" altLang="zh-TW" dirty="0">
              <a:latin typeface="標楷體" pitchFamily="65" charset="-120"/>
              <a:ea typeface="標楷體" pitchFamily="65" charset="-120"/>
            </a:endParaRPr>
          </a:p>
        </p:txBody>
      </p:sp>
      <p:sp>
        <p:nvSpPr>
          <p:cNvPr id="7" name="左大括弧 6"/>
          <p:cNvSpPr/>
          <p:nvPr/>
        </p:nvSpPr>
        <p:spPr>
          <a:xfrm>
            <a:off x="3863752" y="5733256"/>
            <a:ext cx="216024" cy="576064"/>
          </a:xfrm>
          <a:prstGeom prst="lef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6" name="文字方塊 5"/>
          <p:cNvSpPr txBox="1"/>
          <p:nvPr/>
        </p:nvSpPr>
        <p:spPr>
          <a:xfrm>
            <a:off x="7320136" y="1628800"/>
            <a:ext cx="3347864" cy="369332"/>
          </a:xfrm>
          <a:prstGeom prst="rect">
            <a:avLst/>
          </a:prstGeom>
          <a:noFill/>
        </p:spPr>
        <p:txBody>
          <a:bodyPr wrap="square" rtlCol="0">
            <a:spAutoFit/>
          </a:bodyPr>
          <a:lstStyle/>
          <a:p>
            <a:r>
              <a:rPr lang="zh-TW" altLang="en-US" dirty="0">
                <a:solidFill>
                  <a:srgbClr val="0000FF"/>
                </a:solidFill>
                <a:latin typeface="標楷體" pitchFamily="65" charset="-120"/>
                <a:ea typeface="標楷體" pitchFamily="65" charset="-120"/>
              </a:rPr>
              <a:t>萬科集團</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王石</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創立於</a:t>
            </a:r>
            <a:r>
              <a:rPr lang="en-US" altLang="zh-TW" dirty="0">
                <a:latin typeface="標楷體" pitchFamily="65" charset="-120"/>
                <a:ea typeface="標楷體" pitchFamily="65" charset="-120"/>
              </a:rPr>
              <a:t>1984</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a:t>
            </a:r>
            <a:endParaRPr lang="zh-TW" altLang="en-US" dirty="0">
              <a:latin typeface="標楷體" pitchFamily="65" charset="-120"/>
              <a:ea typeface="標楷體" pitchFamily="65" charset="-120"/>
            </a:endParaRPr>
          </a:p>
        </p:txBody>
      </p:sp>
      <p:sp>
        <p:nvSpPr>
          <p:cNvPr id="2" name="矩形 1"/>
          <p:cNvSpPr/>
          <p:nvPr/>
        </p:nvSpPr>
        <p:spPr>
          <a:xfrm>
            <a:off x="3914056" y="394043"/>
            <a:ext cx="3185488" cy="369332"/>
          </a:xfrm>
          <a:prstGeom prst="rect">
            <a:avLst/>
          </a:prstGeom>
        </p:spPr>
        <p:txBody>
          <a:bodyPr wrap="none">
            <a:spAutoFit/>
          </a:bodyPr>
          <a:lstStyle/>
          <a:p>
            <a:pPr algn="ctr"/>
            <a:r>
              <a:rPr lang="en-US" altLang="zh-TW" b="1" dirty="0" smtClean="0">
                <a:latin typeface="標楷體" pitchFamily="65" charset="-120"/>
                <a:ea typeface="標楷體" pitchFamily="65" charset="-120"/>
              </a:rPr>
              <a:t>14.12/21</a:t>
            </a:r>
            <a:r>
              <a:rPr lang="zh-TW" altLang="en-US" b="1" dirty="0" smtClean="0">
                <a:latin typeface="標楷體" pitchFamily="65" charset="-120"/>
                <a:ea typeface="標楷體" pitchFamily="65" charset="-120"/>
              </a:rPr>
              <a:t> </a:t>
            </a:r>
            <a:r>
              <a:rPr lang="zh-TW" altLang="en-US" dirty="0">
                <a:solidFill>
                  <a:srgbClr val="FF0000"/>
                </a:solidFill>
              </a:rPr>
              <a:t>行銷管理</a:t>
            </a:r>
            <a:r>
              <a:rPr lang="zh-TW" altLang="en-US" dirty="0">
                <a:solidFill>
                  <a:srgbClr val="FF0000"/>
                </a:solidFill>
                <a:latin typeface="標楷體" pitchFamily="65" charset="-120"/>
                <a:ea typeface="標楷體" pitchFamily="65" charset="-120"/>
              </a:rPr>
              <a:t>個案應用</a:t>
            </a:r>
            <a:endParaRPr lang="zh-TW" altLang="en-US" b="1" dirty="0">
              <a:latin typeface="標楷體" pitchFamily="65" charset="-120"/>
              <a:ea typeface="標楷體" pitchFamily="65" charset="-120"/>
            </a:endParaRPr>
          </a:p>
        </p:txBody>
      </p:sp>
    </p:spTree>
    <p:extLst>
      <p:ext uri="{BB962C8B-B14F-4D97-AF65-F5344CB8AC3E}">
        <p14:creationId xmlns:p14="http://schemas.microsoft.com/office/powerpoint/2010/main" val="16147032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群組 8"/>
          <p:cNvGrpSpPr/>
          <p:nvPr/>
        </p:nvGrpSpPr>
        <p:grpSpPr>
          <a:xfrm>
            <a:off x="1919536" y="2926686"/>
            <a:ext cx="3456384" cy="1294403"/>
            <a:chOff x="683568" y="1556792"/>
            <a:chExt cx="3456384" cy="1294403"/>
          </a:xfrm>
        </p:grpSpPr>
        <p:sp>
          <p:nvSpPr>
            <p:cNvPr id="5" name="文字方塊 4"/>
            <p:cNvSpPr txBox="1"/>
            <p:nvPr/>
          </p:nvSpPr>
          <p:spPr>
            <a:xfrm>
              <a:off x="683568" y="1844824"/>
              <a:ext cx="3240360" cy="369332"/>
            </a:xfrm>
            <a:prstGeom prst="rect">
              <a:avLst/>
            </a:prstGeom>
            <a:noFill/>
          </p:spPr>
          <p:txBody>
            <a:bodyPr wrap="square" rtlCol="0">
              <a:spAutoFit/>
            </a:bodyPr>
            <a:lstStyle/>
            <a:p>
              <a:r>
                <a:rPr lang="zh-TW" altLang="en-US" dirty="0">
                  <a:latin typeface="標楷體" pitchFamily="65" charset="-120"/>
                  <a:ea typeface="標楷體" pitchFamily="65" charset="-120"/>
                </a:rPr>
                <a:t>香港無線電台</a:t>
              </a:r>
              <a:endParaRPr lang="zh-TW" altLang="en-US" dirty="0">
                <a:latin typeface="標楷體" pitchFamily="65" charset="-120"/>
                <a:ea typeface="標楷體" pitchFamily="65" charset="-120"/>
              </a:endParaRPr>
            </a:p>
          </p:txBody>
        </p:sp>
        <p:sp>
          <p:nvSpPr>
            <p:cNvPr id="6" name="文字方塊 5"/>
            <p:cNvSpPr txBox="1"/>
            <p:nvPr/>
          </p:nvSpPr>
          <p:spPr>
            <a:xfrm>
              <a:off x="2339752" y="1556792"/>
              <a:ext cx="1800200" cy="369332"/>
            </a:xfrm>
            <a:prstGeom prst="rect">
              <a:avLst/>
            </a:prstGeom>
            <a:noFill/>
          </p:spPr>
          <p:txBody>
            <a:bodyPr wrap="square" rtlCol="0">
              <a:spAutoFit/>
            </a:bodyPr>
            <a:lstStyle/>
            <a:p>
              <a:r>
                <a:rPr lang="zh-TW" altLang="en-US" dirty="0">
                  <a:latin typeface="標楷體" pitchFamily="65" charset="-120"/>
                  <a:ea typeface="標楷體" pitchFamily="65" charset="-120"/>
                  <a:sym typeface="Wingdings"/>
                </a:rPr>
                <a:t> 香港電台</a:t>
              </a:r>
              <a:endParaRPr lang="zh-TW" altLang="en-US" dirty="0">
                <a:latin typeface="標楷體" pitchFamily="65" charset="-120"/>
                <a:ea typeface="標楷體" pitchFamily="65" charset="-120"/>
              </a:endParaRPr>
            </a:p>
          </p:txBody>
        </p:sp>
        <p:sp>
          <p:nvSpPr>
            <p:cNvPr id="7" name="文字方塊 6"/>
            <p:cNvSpPr txBox="1"/>
            <p:nvPr/>
          </p:nvSpPr>
          <p:spPr>
            <a:xfrm>
              <a:off x="2339752" y="2204864"/>
              <a:ext cx="1800200" cy="646331"/>
            </a:xfrm>
            <a:prstGeom prst="rect">
              <a:avLst/>
            </a:prstGeom>
            <a:noFill/>
          </p:spPr>
          <p:txBody>
            <a:bodyPr wrap="square" rtlCol="0">
              <a:spAutoFit/>
            </a:bodyPr>
            <a:lstStyle/>
            <a:p>
              <a:pPr>
                <a:buFont typeface="Wingdings"/>
                <a:buChar char=""/>
              </a:pPr>
              <a:r>
                <a:rPr lang="zh-TW" altLang="en-US" dirty="0">
                  <a:latin typeface="標楷體" pitchFamily="65" charset="-120"/>
                  <a:ea typeface="標楷體" pitchFamily="65" charset="-120"/>
                  <a:sym typeface="Wingdings"/>
                </a:rPr>
                <a:t> 亞洲電台</a:t>
              </a:r>
              <a:endParaRPr lang="en-US" altLang="zh-TW" dirty="0">
                <a:latin typeface="標楷體" pitchFamily="65" charset="-120"/>
                <a:ea typeface="標楷體" pitchFamily="65" charset="-120"/>
                <a:sym typeface="Wingdings"/>
              </a:endParaRPr>
            </a:p>
            <a:p>
              <a:r>
                <a:rPr lang="zh-TW" altLang="en-US" dirty="0">
                  <a:latin typeface="標楷體" pitchFamily="65" charset="-120"/>
                  <a:ea typeface="標楷體" pitchFamily="65" charset="-120"/>
                  <a:sym typeface="Wingdings"/>
                </a:rPr>
                <a:t>   </a:t>
              </a:r>
              <a:r>
                <a:rPr lang="en-US" altLang="zh-TW" dirty="0">
                  <a:latin typeface="標楷體" pitchFamily="65" charset="-120"/>
                  <a:ea typeface="標楷體" pitchFamily="65" charset="-120"/>
                  <a:sym typeface="Wingdings"/>
                </a:rPr>
                <a:t>(</a:t>
              </a:r>
              <a:r>
                <a:rPr lang="zh-TW" altLang="en-US" dirty="0">
                  <a:latin typeface="標楷體" pitchFamily="65" charset="-120"/>
                  <a:ea typeface="標楷體" pitchFamily="65" charset="-120"/>
                  <a:sym typeface="Wingdings"/>
                </a:rPr>
                <a:t>中天、鳳凰</a:t>
              </a:r>
              <a:r>
                <a:rPr lang="en-US" altLang="zh-TW" dirty="0">
                  <a:latin typeface="標楷體" pitchFamily="65" charset="-120"/>
                  <a:ea typeface="標楷體" pitchFamily="65" charset="-120"/>
                  <a:sym typeface="Wingdings"/>
                </a:rPr>
                <a:t>)</a:t>
              </a:r>
              <a:endParaRPr lang="zh-TW" altLang="en-US" dirty="0">
                <a:latin typeface="標楷體" pitchFamily="65" charset="-120"/>
                <a:ea typeface="標楷體" pitchFamily="65" charset="-120"/>
              </a:endParaRPr>
            </a:p>
          </p:txBody>
        </p:sp>
        <p:sp>
          <p:nvSpPr>
            <p:cNvPr id="8" name="左大括弧 7"/>
            <p:cNvSpPr/>
            <p:nvPr/>
          </p:nvSpPr>
          <p:spPr>
            <a:xfrm>
              <a:off x="2195736" y="1700808"/>
              <a:ext cx="144016" cy="720080"/>
            </a:xfrm>
            <a:prstGeom prst="leftBrace">
              <a:avLst/>
            </a:prstGeom>
            <a:no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grpSp>
      <p:sp>
        <p:nvSpPr>
          <p:cNvPr id="10" name="向右箭號 9"/>
          <p:cNvSpPr/>
          <p:nvPr/>
        </p:nvSpPr>
        <p:spPr>
          <a:xfrm>
            <a:off x="5231904" y="3212976"/>
            <a:ext cx="360040"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1" name="文字方塊 10"/>
          <p:cNvSpPr txBox="1"/>
          <p:nvPr/>
        </p:nvSpPr>
        <p:spPr>
          <a:xfrm>
            <a:off x="5807968" y="1412777"/>
            <a:ext cx="3240360" cy="1200329"/>
          </a:xfrm>
          <a:prstGeom prst="rect">
            <a:avLst/>
          </a:prstGeom>
          <a:noFill/>
        </p:spPr>
        <p:txBody>
          <a:bodyPr wrap="square" rtlCol="0">
            <a:spAutoFit/>
          </a:bodyPr>
          <a:lstStyle/>
          <a:p>
            <a:pPr>
              <a:buFont typeface="Wingdings"/>
              <a:buChar char=""/>
            </a:pPr>
            <a:r>
              <a:rPr lang="zh-TW" altLang="en-US" dirty="0">
                <a:latin typeface="標楷體" pitchFamily="65" charset="-120"/>
                <a:ea typeface="標楷體" pitchFamily="65" charset="-120"/>
                <a:sym typeface="Wingdings"/>
              </a:rPr>
              <a:t> 香港電訊</a:t>
            </a:r>
            <a:r>
              <a:rPr lang="en-US" altLang="zh-TW" dirty="0">
                <a:latin typeface="標楷體" pitchFamily="65" charset="-120"/>
                <a:ea typeface="標楷體" pitchFamily="65" charset="-120"/>
                <a:sym typeface="Wingdings"/>
              </a:rPr>
              <a:t>:CSL(</a:t>
            </a:r>
            <a:r>
              <a:rPr lang="zh-TW" altLang="en-US" dirty="0">
                <a:latin typeface="標楷體" pitchFamily="65" charset="-120"/>
                <a:ea typeface="標楷體" pitchFamily="65" charset="-120"/>
                <a:sym typeface="Wingdings"/>
              </a:rPr>
              <a:t>電訊盈科</a:t>
            </a:r>
            <a:r>
              <a:rPr lang="en-US" altLang="zh-TW" dirty="0">
                <a:latin typeface="標楷體" pitchFamily="65" charset="-120"/>
                <a:ea typeface="標楷體" pitchFamily="65" charset="-120"/>
                <a:sym typeface="Wingdings"/>
              </a:rPr>
              <a:t>)</a:t>
            </a:r>
          </a:p>
          <a:p>
            <a:r>
              <a:rPr lang="zh-TW" altLang="en-US" dirty="0">
                <a:latin typeface="標楷體" pitchFamily="65" charset="-120"/>
                <a:ea typeface="標楷體" pitchFamily="65" charset="-120"/>
                <a:sym typeface="Wingdings"/>
              </a:rPr>
              <a:t>   </a:t>
            </a:r>
            <a:r>
              <a:rPr lang="en-US" altLang="zh-TW" dirty="0">
                <a:latin typeface="標楷體" pitchFamily="65" charset="-120"/>
                <a:ea typeface="標楷體" pitchFamily="65" charset="-120"/>
                <a:sym typeface="Wingdings"/>
              </a:rPr>
              <a:t>(98/9/2:4G)</a:t>
            </a:r>
          </a:p>
          <a:p>
            <a:r>
              <a:rPr lang="zh-TW" altLang="en-US" dirty="0">
                <a:latin typeface="標楷體" pitchFamily="65" charset="-120"/>
                <a:ea typeface="標楷體" pitchFamily="65" charset="-120"/>
                <a:sym typeface="Wingdings"/>
              </a:rPr>
              <a:t>         </a:t>
            </a:r>
            <a:r>
              <a:rPr lang="en-US" altLang="zh-TW" dirty="0">
                <a:latin typeface="標楷體" pitchFamily="65" charset="-120"/>
                <a:ea typeface="標楷體" pitchFamily="65" charset="-120"/>
                <a:sym typeface="Wingdings"/>
              </a:rPr>
              <a:t>&gt;</a:t>
            </a:r>
          </a:p>
          <a:p>
            <a:r>
              <a:rPr lang="zh-TW" altLang="en-US" dirty="0">
                <a:latin typeface="標楷體" pitchFamily="65" charset="-120"/>
                <a:ea typeface="標楷體" pitchFamily="65" charset="-120"/>
                <a:sym typeface="Wingdings"/>
              </a:rPr>
              <a:t>    </a:t>
            </a:r>
            <a:r>
              <a:rPr lang="en-US" altLang="zh-TW" dirty="0">
                <a:latin typeface="標楷體" pitchFamily="65" charset="-120"/>
                <a:ea typeface="標楷體" pitchFamily="65" charset="-120"/>
                <a:sym typeface="Wingdings"/>
              </a:rPr>
              <a:t>99/12/24</a:t>
            </a:r>
            <a:endParaRPr lang="zh-TW" altLang="en-US" dirty="0">
              <a:latin typeface="標楷體" pitchFamily="65" charset="-120"/>
              <a:ea typeface="標楷體" pitchFamily="65" charset="-120"/>
            </a:endParaRPr>
          </a:p>
        </p:txBody>
      </p:sp>
      <p:sp>
        <p:nvSpPr>
          <p:cNvPr id="12" name="文字方塊 11"/>
          <p:cNvSpPr txBox="1"/>
          <p:nvPr/>
        </p:nvSpPr>
        <p:spPr>
          <a:xfrm>
            <a:off x="5807968" y="4293097"/>
            <a:ext cx="3888432" cy="1200329"/>
          </a:xfrm>
          <a:prstGeom prst="rect">
            <a:avLst/>
          </a:prstGeom>
          <a:noFill/>
        </p:spPr>
        <p:txBody>
          <a:bodyPr wrap="square" rtlCol="0">
            <a:spAutoFit/>
          </a:bodyPr>
          <a:lstStyle/>
          <a:p>
            <a:pPr>
              <a:buFont typeface="Wingdings"/>
              <a:buChar char=""/>
            </a:pPr>
            <a:r>
              <a:rPr lang="zh-TW" altLang="en-US" dirty="0">
                <a:latin typeface="標楷體" pitchFamily="65" charset="-120"/>
                <a:ea typeface="標楷體" pitchFamily="65" charset="-120"/>
                <a:sym typeface="Wingdings"/>
              </a:rPr>
              <a:t> 和記電訊</a:t>
            </a:r>
            <a:r>
              <a:rPr lang="en-US" altLang="zh-TW" dirty="0">
                <a:latin typeface="標楷體" pitchFamily="65" charset="-120"/>
                <a:ea typeface="標楷體" pitchFamily="65" charset="-120"/>
                <a:sym typeface="Wingdings"/>
              </a:rPr>
              <a:t>:</a:t>
            </a:r>
            <a:r>
              <a:rPr lang="zh-TW" altLang="en-US" dirty="0">
                <a:latin typeface="標楷體" pitchFamily="65" charset="-120"/>
                <a:ea typeface="標楷體" pitchFamily="65" charset="-120"/>
                <a:sym typeface="Wingdings"/>
              </a:rPr>
              <a:t>李嘉誠</a:t>
            </a:r>
            <a:r>
              <a:rPr lang="en-US" altLang="zh-TW" dirty="0">
                <a:latin typeface="標楷體" pitchFamily="65" charset="-120"/>
                <a:ea typeface="標楷體" pitchFamily="65" charset="-120"/>
                <a:sym typeface="Wingdings"/>
              </a:rPr>
              <a:t>(</a:t>
            </a:r>
            <a:r>
              <a:rPr lang="zh-TW" altLang="en-US" dirty="0">
                <a:latin typeface="標楷體" pitchFamily="65" charset="-120"/>
                <a:ea typeface="標楷體" pitchFamily="65" charset="-120"/>
                <a:sym typeface="Wingdings"/>
              </a:rPr>
              <a:t>英→法</a:t>
            </a:r>
            <a:r>
              <a:rPr lang="en-US" altLang="zh-TW" dirty="0">
                <a:latin typeface="標楷體" pitchFamily="65" charset="-120"/>
                <a:ea typeface="標楷體" pitchFamily="65" charset="-120"/>
                <a:sym typeface="Wingdings"/>
              </a:rPr>
              <a:t>:Orange)</a:t>
            </a:r>
          </a:p>
          <a:p>
            <a:r>
              <a:rPr lang="en-US" altLang="zh-TW" dirty="0">
                <a:latin typeface="標楷體" pitchFamily="65" charset="-120"/>
                <a:ea typeface="標楷體" pitchFamily="65" charset="-120"/>
                <a:sym typeface="Wingdings"/>
              </a:rPr>
              <a:t>   CDMA2000(</a:t>
            </a:r>
            <a:r>
              <a:rPr lang="zh-TW" altLang="en-US" dirty="0">
                <a:latin typeface="標楷體" pitchFamily="65" charset="-120"/>
                <a:ea typeface="標楷體" pitchFamily="65" charset="-120"/>
                <a:sym typeface="Wingdings"/>
              </a:rPr>
              <a:t>中國電信</a:t>
            </a:r>
            <a:r>
              <a:rPr lang="en-US" altLang="zh-TW" dirty="0">
                <a:latin typeface="標楷體" pitchFamily="65" charset="-120"/>
                <a:ea typeface="標楷體" pitchFamily="65" charset="-120"/>
                <a:sym typeface="Wingdings"/>
              </a:rPr>
              <a:t>)</a:t>
            </a:r>
          </a:p>
          <a:p>
            <a:r>
              <a:rPr lang="zh-TW" altLang="en-US" dirty="0">
                <a:latin typeface="標楷體" pitchFamily="65" charset="-120"/>
                <a:ea typeface="標楷體" pitchFamily="65" charset="-120"/>
                <a:sym typeface="Wingdings"/>
              </a:rPr>
              <a:t>   南美洲規格</a:t>
            </a:r>
            <a:endParaRPr lang="en-US" altLang="zh-TW" dirty="0">
              <a:latin typeface="標楷體" pitchFamily="65" charset="-120"/>
              <a:ea typeface="標楷體" pitchFamily="65" charset="-120"/>
              <a:sym typeface="Wingdings"/>
            </a:endParaRPr>
          </a:p>
          <a:p>
            <a:endParaRPr lang="zh-TW" altLang="en-US" dirty="0">
              <a:latin typeface="標楷體" pitchFamily="65" charset="-120"/>
              <a:ea typeface="標楷體" pitchFamily="65" charset="-120"/>
            </a:endParaRPr>
          </a:p>
        </p:txBody>
      </p:sp>
      <p:sp>
        <p:nvSpPr>
          <p:cNvPr id="13" name="文字方塊 12"/>
          <p:cNvSpPr txBox="1"/>
          <p:nvPr/>
        </p:nvSpPr>
        <p:spPr>
          <a:xfrm>
            <a:off x="8040216" y="1052736"/>
            <a:ext cx="1152128" cy="369332"/>
          </a:xfrm>
          <a:prstGeom prst="rect">
            <a:avLst/>
          </a:prstGeom>
          <a:noFill/>
        </p:spPr>
        <p:txBody>
          <a:bodyPr wrap="square" rtlCol="0">
            <a:spAutoFit/>
          </a:bodyPr>
          <a:lstStyle/>
          <a:p>
            <a:r>
              <a:rPr lang="zh-TW" altLang="en-US" dirty="0">
                <a:latin typeface="標楷體" pitchFamily="65" charset="-120"/>
                <a:ea typeface="標楷體" pitchFamily="65" charset="-120"/>
                <a:sym typeface="Wingdings"/>
              </a:rPr>
              <a:t>李澤楷</a:t>
            </a:r>
            <a:endParaRPr lang="zh-TW" altLang="en-US" dirty="0">
              <a:latin typeface="標楷體" pitchFamily="65" charset="-120"/>
              <a:ea typeface="標楷體" pitchFamily="65" charset="-120"/>
            </a:endParaRPr>
          </a:p>
        </p:txBody>
      </p:sp>
      <p:graphicFrame>
        <p:nvGraphicFramePr>
          <p:cNvPr id="14" name="表格 13"/>
          <p:cNvGraphicFramePr>
            <a:graphicFrameLocks noGrp="1"/>
          </p:cNvGraphicFramePr>
          <p:nvPr/>
        </p:nvGraphicFramePr>
        <p:xfrm>
          <a:off x="7560840" y="1772816"/>
          <a:ext cx="2927648" cy="1529080"/>
        </p:xfrm>
        <a:graphic>
          <a:graphicData uri="http://schemas.openxmlformats.org/drawingml/2006/table">
            <a:tbl>
              <a:tblPr firstRow="1" bandRow="1">
                <a:tableStyleId>{5C22544A-7EE6-4342-B048-85BDC9FD1C3A}</a:tableStyleId>
              </a:tblPr>
              <a:tblGrid>
                <a:gridCol w="839416"/>
                <a:gridCol w="2088232"/>
              </a:tblGrid>
              <a:tr h="370840">
                <a:tc>
                  <a:txBody>
                    <a:bodyPr/>
                    <a:lstStyle/>
                    <a:p>
                      <a:pPr algn="ctr"/>
                      <a:r>
                        <a:rPr lang="zh-TW" altLang="en-US" sz="1600" dirty="0" smtClean="0">
                          <a:latin typeface="標楷體" pitchFamily="65" charset="-120"/>
                          <a:ea typeface="標楷體" pitchFamily="65" charset="-120"/>
                        </a:rPr>
                        <a:t>規格</a:t>
                      </a:r>
                      <a:endParaRPr lang="en-US" altLang="zh-TW" sz="1600" dirty="0" smtClean="0">
                        <a:latin typeface="標楷體" pitchFamily="65" charset="-120"/>
                        <a:ea typeface="標楷體" pitchFamily="65" charset="-120"/>
                      </a:endParaRPr>
                    </a:p>
                    <a:p>
                      <a:pPr algn="ctr"/>
                      <a:r>
                        <a:rPr lang="en-US" altLang="zh-TW" sz="1600" dirty="0" smtClean="0">
                          <a:latin typeface="標楷體" pitchFamily="65" charset="-120"/>
                          <a:ea typeface="標楷體" pitchFamily="65" charset="-120"/>
                        </a:rPr>
                        <a:t>(</a:t>
                      </a:r>
                      <a:r>
                        <a:rPr lang="zh-TW" altLang="en-US" sz="1600" dirty="0" smtClean="0">
                          <a:latin typeface="標楷體" pitchFamily="65" charset="-120"/>
                          <a:ea typeface="標楷體" pitchFamily="65" charset="-120"/>
                        </a:rPr>
                        <a:t>歐規</a:t>
                      </a:r>
                      <a:r>
                        <a:rPr lang="en-US" altLang="zh-TW" sz="1600" dirty="0" smtClean="0">
                          <a:latin typeface="標楷體" pitchFamily="65" charset="-120"/>
                          <a:ea typeface="標楷體" pitchFamily="65" charset="-120"/>
                        </a:rPr>
                        <a:t>)</a:t>
                      </a:r>
                      <a:endParaRPr lang="zh-TW" altLang="en-US" sz="1600" dirty="0">
                        <a:latin typeface="標楷體" pitchFamily="65" charset="-120"/>
                        <a:ea typeface="標楷體" pitchFamily="65" charset="-120"/>
                      </a:endParaRPr>
                    </a:p>
                  </a:txBody>
                  <a:tcPr/>
                </a:tc>
                <a:tc>
                  <a:txBody>
                    <a:bodyPr/>
                    <a:lstStyle/>
                    <a:p>
                      <a:pPr algn="ctr"/>
                      <a:r>
                        <a:rPr lang="en-US" altLang="zh-TW" sz="1600" dirty="0" smtClean="0">
                          <a:latin typeface="標楷體" pitchFamily="65" charset="-120"/>
                          <a:ea typeface="標楷體" pitchFamily="65" charset="-120"/>
                        </a:rPr>
                        <a:t>W-CDMA(</a:t>
                      </a:r>
                      <a:r>
                        <a:rPr lang="zh-TW" altLang="en-US" sz="1600" dirty="0" smtClean="0">
                          <a:latin typeface="標楷體" pitchFamily="65" charset="-120"/>
                          <a:ea typeface="標楷體" pitchFamily="65" charset="-120"/>
                        </a:rPr>
                        <a:t>中國網通</a:t>
                      </a:r>
                      <a:r>
                        <a:rPr lang="en-US" altLang="zh-TW" sz="1600" dirty="0" smtClean="0">
                          <a:latin typeface="標楷體" pitchFamily="65" charset="-120"/>
                          <a:ea typeface="標楷體" pitchFamily="65" charset="-120"/>
                        </a:rPr>
                        <a:t>)</a:t>
                      </a:r>
                    </a:p>
                    <a:p>
                      <a:pPr algn="ctr"/>
                      <a:r>
                        <a:rPr lang="en-US" altLang="zh-TW" sz="1600" dirty="0" smtClean="0">
                          <a:latin typeface="標楷體" pitchFamily="65" charset="-120"/>
                          <a:ea typeface="標楷體" pitchFamily="65" charset="-120"/>
                          <a:sym typeface="Wingdings"/>
                        </a:rPr>
                        <a:t></a:t>
                      </a:r>
                      <a:endParaRPr lang="zh-TW" altLang="en-US" sz="1600" dirty="0">
                        <a:latin typeface="標楷體" pitchFamily="65" charset="-120"/>
                        <a:ea typeface="標楷體" pitchFamily="65" charset="-120"/>
                      </a:endParaRPr>
                    </a:p>
                  </a:txBody>
                  <a:tcPr/>
                </a:tc>
              </a:tr>
              <a:tr h="370840">
                <a:tc>
                  <a:txBody>
                    <a:bodyPr/>
                    <a:lstStyle/>
                    <a:p>
                      <a:pPr algn="ctr"/>
                      <a:endParaRPr lang="zh-TW" altLang="en-US" sz="1600" dirty="0">
                        <a:latin typeface="標楷體" pitchFamily="65" charset="-120"/>
                        <a:ea typeface="標楷體" pitchFamily="65" charset="-120"/>
                      </a:endParaRPr>
                    </a:p>
                  </a:txBody>
                  <a:tcPr/>
                </a:tc>
                <a:tc>
                  <a:txBody>
                    <a:bodyPr/>
                    <a:lstStyle/>
                    <a:p>
                      <a:pPr algn="ctr"/>
                      <a:r>
                        <a:rPr lang="zh-TW" altLang="en-US" sz="1600" dirty="0" smtClean="0">
                          <a:latin typeface="標楷體" pitchFamily="65" charset="-120"/>
                          <a:ea typeface="標楷體" pitchFamily="65" charset="-120"/>
                        </a:rPr>
                        <a:t>江綿恆</a:t>
                      </a:r>
                      <a:endParaRPr lang="zh-TW" altLang="en-US" sz="1600" dirty="0">
                        <a:latin typeface="標楷體" pitchFamily="65" charset="-120"/>
                        <a:ea typeface="標楷體" pitchFamily="65" charset="-120"/>
                      </a:endParaRPr>
                    </a:p>
                  </a:txBody>
                  <a:tcPr/>
                </a:tc>
              </a:tr>
              <a:tr h="370840">
                <a:tc>
                  <a:txBody>
                    <a:bodyPr/>
                    <a:lstStyle/>
                    <a:p>
                      <a:pPr algn="ctr"/>
                      <a:r>
                        <a:rPr lang="zh-TW" altLang="en-US" sz="1600" dirty="0" smtClean="0">
                          <a:latin typeface="標楷體" pitchFamily="65" charset="-120"/>
                          <a:ea typeface="標楷體" pitchFamily="65" charset="-120"/>
                        </a:rPr>
                        <a:t>電信</a:t>
                      </a:r>
                      <a:endParaRPr lang="zh-TW" altLang="en-US" sz="1600" dirty="0">
                        <a:latin typeface="標楷體" pitchFamily="65" charset="-120"/>
                        <a:ea typeface="標楷體" pitchFamily="65" charset="-120"/>
                      </a:endParaRPr>
                    </a:p>
                  </a:txBody>
                  <a:tcPr/>
                </a:tc>
                <a:tc>
                  <a:txBody>
                    <a:bodyPr/>
                    <a:lstStyle/>
                    <a:p>
                      <a:pPr algn="ctr"/>
                      <a:r>
                        <a:rPr lang="en-US" altLang="zh-TW" sz="1600" dirty="0" smtClean="0">
                          <a:latin typeface="標楷體" pitchFamily="65" charset="-120"/>
                          <a:ea typeface="標楷體" pitchFamily="65" charset="-120"/>
                        </a:rPr>
                        <a:t>Vo-</a:t>
                      </a:r>
                      <a:r>
                        <a:rPr lang="en-US" altLang="zh-TW" sz="1600" dirty="0" err="1" smtClean="0">
                          <a:latin typeface="標楷體" pitchFamily="65" charset="-120"/>
                          <a:ea typeface="標楷體" pitchFamily="65" charset="-120"/>
                        </a:rPr>
                        <a:t>Da</a:t>
                      </a:r>
                      <a:r>
                        <a:rPr lang="en-US" altLang="zh-TW" sz="1600" dirty="0" smtClean="0">
                          <a:latin typeface="標楷體" pitchFamily="65" charset="-120"/>
                          <a:ea typeface="標楷體" pitchFamily="65" charset="-120"/>
                        </a:rPr>
                        <a:t>-</a:t>
                      </a:r>
                      <a:r>
                        <a:rPr lang="en-US" altLang="zh-TW" sz="1600" dirty="0" err="1" smtClean="0">
                          <a:latin typeface="標楷體" pitchFamily="65" charset="-120"/>
                          <a:ea typeface="標楷體" pitchFamily="65" charset="-120"/>
                        </a:rPr>
                        <a:t>Fone</a:t>
                      </a:r>
                      <a:r>
                        <a:rPr lang="en-US" altLang="zh-TW" sz="1600" dirty="0" smtClean="0">
                          <a:latin typeface="標楷體" pitchFamily="65" charset="-120"/>
                          <a:ea typeface="標楷體" pitchFamily="65" charset="-120"/>
                        </a:rPr>
                        <a:t>(</a:t>
                      </a:r>
                      <a:r>
                        <a:rPr lang="zh-TW" altLang="en-US" sz="1600" dirty="0" smtClean="0">
                          <a:latin typeface="標楷體" pitchFamily="65" charset="-120"/>
                          <a:ea typeface="標楷體" pitchFamily="65" charset="-120"/>
                        </a:rPr>
                        <a:t>英澳德</a:t>
                      </a:r>
                      <a:r>
                        <a:rPr lang="en-US" altLang="zh-TW" sz="1600" dirty="0" smtClean="0">
                          <a:latin typeface="標楷體" pitchFamily="65" charset="-120"/>
                          <a:ea typeface="標楷體" pitchFamily="65" charset="-120"/>
                        </a:rPr>
                        <a:t>)</a:t>
                      </a:r>
                    </a:p>
                    <a:p>
                      <a:pPr algn="ctr"/>
                      <a:r>
                        <a:rPr lang="en-US" altLang="zh-TW" sz="1600" dirty="0" smtClean="0">
                          <a:solidFill>
                            <a:srgbClr val="FF0000"/>
                          </a:solidFill>
                          <a:latin typeface="標楷體" pitchFamily="65" charset="-120"/>
                          <a:ea typeface="標楷體" pitchFamily="65" charset="-120"/>
                        </a:rPr>
                        <a:t>3G</a:t>
                      </a:r>
                      <a:endParaRPr lang="zh-TW" altLang="en-US" sz="1600" dirty="0">
                        <a:solidFill>
                          <a:srgbClr val="FF0000"/>
                        </a:solidFill>
                        <a:latin typeface="標楷體" pitchFamily="65" charset="-120"/>
                        <a:ea typeface="標楷體" pitchFamily="65" charset="-120"/>
                      </a:endParaRPr>
                    </a:p>
                  </a:txBody>
                  <a:tcPr/>
                </a:tc>
              </a:tr>
            </a:tbl>
          </a:graphicData>
        </a:graphic>
      </p:graphicFrame>
      <p:sp>
        <p:nvSpPr>
          <p:cNvPr id="15" name="文字方塊 14"/>
          <p:cNvSpPr txBox="1"/>
          <p:nvPr/>
        </p:nvSpPr>
        <p:spPr>
          <a:xfrm>
            <a:off x="8400256" y="3174068"/>
            <a:ext cx="2304256" cy="830997"/>
          </a:xfrm>
          <a:prstGeom prst="rect">
            <a:avLst/>
          </a:prstGeom>
          <a:noFill/>
        </p:spPr>
        <p:txBody>
          <a:bodyPr wrap="square" rtlCol="0">
            <a:spAutoFit/>
          </a:bodyPr>
          <a:lstStyle/>
          <a:p>
            <a:r>
              <a:rPr lang="zh-TW" altLang="en-US" sz="1600" dirty="0">
                <a:latin typeface="標楷體" pitchFamily="65" charset="-120"/>
                <a:ea typeface="標楷體" pitchFamily="65" charset="-120"/>
              </a:rPr>
              <a:t>日本軟體銀行</a:t>
            </a:r>
            <a:r>
              <a:rPr lang="en-US" altLang="zh-TW" sz="1600" dirty="0">
                <a:latin typeface="標楷體" pitchFamily="65" charset="-120"/>
                <a:ea typeface="標楷體" pitchFamily="65" charset="-120"/>
              </a:rPr>
              <a:t>:2006</a:t>
            </a:r>
            <a:r>
              <a:rPr lang="zh-TW" altLang="en-US" sz="1600" dirty="0">
                <a:latin typeface="標楷體" pitchFamily="65" charset="-120"/>
                <a:ea typeface="標楷體" pitchFamily="65" charset="-120"/>
              </a:rPr>
              <a:t>年</a:t>
            </a:r>
            <a:endParaRPr lang="en-US" altLang="zh-TW" sz="1600" dirty="0">
              <a:latin typeface="標楷體" pitchFamily="65" charset="-120"/>
              <a:ea typeface="標楷體" pitchFamily="65" charset="-120"/>
            </a:endParaRPr>
          </a:p>
          <a:p>
            <a:r>
              <a:rPr lang="zh-TW" altLang="en-US" sz="1600" dirty="0">
                <a:latin typeface="標楷體" pitchFamily="65" charset="-120"/>
                <a:ea typeface="標楷體" pitchFamily="65" charset="-120"/>
              </a:rPr>
              <a:t>中華電信</a:t>
            </a:r>
            <a:r>
              <a:rPr lang="en-US" altLang="zh-TW" sz="1600" dirty="0">
                <a:latin typeface="標楷體" pitchFamily="65" charset="-120"/>
                <a:ea typeface="標楷體" pitchFamily="65" charset="-120"/>
              </a:rPr>
              <a:t>:2009</a:t>
            </a:r>
            <a:r>
              <a:rPr lang="zh-TW" altLang="en-US" sz="1600" dirty="0">
                <a:latin typeface="標楷體" pitchFamily="65" charset="-120"/>
                <a:ea typeface="標楷體" pitchFamily="65" charset="-120"/>
              </a:rPr>
              <a:t>年</a:t>
            </a:r>
            <a:endParaRPr lang="en-US" altLang="zh-TW" sz="1600" dirty="0">
              <a:latin typeface="標楷體" pitchFamily="65" charset="-120"/>
              <a:ea typeface="標楷體" pitchFamily="65" charset="-120"/>
            </a:endParaRPr>
          </a:p>
          <a:p>
            <a:r>
              <a:rPr lang="zh-TW" altLang="en-US" sz="1600" dirty="0">
                <a:latin typeface="標楷體" pitchFamily="65" charset="-120"/>
                <a:ea typeface="標楷體" pitchFamily="65" charset="-120"/>
              </a:rPr>
              <a:t>中國移動</a:t>
            </a:r>
            <a:r>
              <a:rPr lang="en-US" altLang="zh-TW" sz="1600" dirty="0">
                <a:latin typeface="標楷體" pitchFamily="65" charset="-120"/>
                <a:ea typeface="標楷體" pitchFamily="65" charset="-120"/>
              </a:rPr>
              <a:t>:2010</a:t>
            </a:r>
            <a:r>
              <a:rPr lang="zh-TW" altLang="en-US" sz="1600" dirty="0">
                <a:latin typeface="標楷體" pitchFamily="65" charset="-120"/>
                <a:ea typeface="標楷體" pitchFamily="65" charset="-120"/>
              </a:rPr>
              <a:t>年╳</a:t>
            </a:r>
            <a:endParaRPr lang="zh-TW" altLang="en-US" sz="1600" dirty="0">
              <a:latin typeface="標楷體" pitchFamily="65" charset="-120"/>
              <a:ea typeface="標楷體" pitchFamily="65" charset="-120"/>
            </a:endParaRPr>
          </a:p>
        </p:txBody>
      </p:sp>
      <p:sp>
        <p:nvSpPr>
          <p:cNvPr id="16" name="左大括弧 15"/>
          <p:cNvSpPr/>
          <p:nvPr/>
        </p:nvSpPr>
        <p:spPr>
          <a:xfrm>
            <a:off x="8328248" y="3356992"/>
            <a:ext cx="144016" cy="576064"/>
          </a:xfrm>
          <a:prstGeom prst="lef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grpSp>
        <p:nvGrpSpPr>
          <p:cNvPr id="24" name="群組 23"/>
          <p:cNvGrpSpPr/>
          <p:nvPr/>
        </p:nvGrpSpPr>
        <p:grpSpPr>
          <a:xfrm>
            <a:off x="2207568" y="890136"/>
            <a:ext cx="2736304" cy="1715998"/>
            <a:chOff x="755576" y="467380"/>
            <a:chExt cx="2736304" cy="1715998"/>
          </a:xfrm>
        </p:grpSpPr>
        <p:sp>
          <p:nvSpPr>
            <p:cNvPr id="17" name="文字方塊 16"/>
            <p:cNvSpPr txBox="1"/>
            <p:nvPr/>
          </p:nvSpPr>
          <p:spPr>
            <a:xfrm>
              <a:off x="899592" y="1844824"/>
              <a:ext cx="2592288" cy="338554"/>
            </a:xfrm>
            <a:prstGeom prst="rect">
              <a:avLst/>
            </a:prstGeom>
            <a:noFill/>
          </p:spPr>
          <p:txBody>
            <a:bodyPr wrap="square" rtlCol="0">
              <a:spAutoFit/>
            </a:bodyPr>
            <a:lstStyle/>
            <a:p>
              <a:r>
                <a:rPr lang="en-US" altLang="zh-TW" sz="1600" dirty="0">
                  <a:latin typeface="標楷體" pitchFamily="65" charset="-120"/>
                  <a:ea typeface="標楷體" pitchFamily="65" charset="-120"/>
                </a:rPr>
                <a:t>Vo-</a:t>
              </a:r>
              <a:r>
                <a:rPr lang="en-US" altLang="zh-TW" sz="1600" dirty="0" err="1">
                  <a:latin typeface="標楷體" pitchFamily="65" charset="-120"/>
                  <a:ea typeface="標楷體" pitchFamily="65" charset="-120"/>
                </a:rPr>
                <a:t>Da</a:t>
              </a:r>
              <a:r>
                <a:rPr lang="en-US" altLang="zh-TW" sz="1600" dirty="0">
                  <a:latin typeface="標楷體" pitchFamily="65" charset="-120"/>
                  <a:ea typeface="標楷體" pitchFamily="65" charset="-120"/>
                </a:rPr>
                <a:t>-</a:t>
              </a:r>
              <a:r>
                <a:rPr lang="en-US" altLang="zh-TW" sz="1600" dirty="0" err="1">
                  <a:latin typeface="標楷體" pitchFamily="65" charset="-120"/>
                  <a:ea typeface="標楷體" pitchFamily="65" charset="-120"/>
                </a:rPr>
                <a:t>Fone</a:t>
              </a:r>
              <a:r>
                <a:rPr lang="en-US" altLang="zh-TW" sz="1600" dirty="0">
                  <a:latin typeface="標楷體" pitchFamily="65" charset="-120"/>
                  <a:ea typeface="標楷體" pitchFamily="65" charset="-120"/>
                </a:rPr>
                <a:t>(</a:t>
              </a:r>
              <a:r>
                <a:rPr lang="zh-TW" altLang="en-US" sz="1600" dirty="0">
                  <a:latin typeface="標楷體" pitchFamily="65" charset="-120"/>
                  <a:ea typeface="標楷體" pitchFamily="65" charset="-120"/>
                </a:rPr>
                <a:t>英澳德</a:t>
              </a:r>
              <a:r>
                <a:rPr lang="en-US" altLang="zh-TW" sz="1600" dirty="0">
                  <a:latin typeface="標楷體" pitchFamily="65" charset="-120"/>
                  <a:ea typeface="標楷體" pitchFamily="65" charset="-120"/>
                </a:rPr>
                <a:t>)</a:t>
              </a:r>
              <a:endParaRPr lang="zh-TW" altLang="en-US" sz="1600" dirty="0">
                <a:latin typeface="標楷體" pitchFamily="65" charset="-120"/>
                <a:ea typeface="標楷體" pitchFamily="65" charset="-120"/>
              </a:endParaRPr>
            </a:p>
          </p:txBody>
        </p:sp>
        <p:sp>
          <p:nvSpPr>
            <p:cNvPr id="18" name="文字方塊 17"/>
            <p:cNvSpPr txBox="1"/>
            <p:nvPr/>
          </p:nvSpPr>
          <p:spPr>
            <a:xfrm>
              <a:off x="755576" y="1556792"/>
              <a:ext cx="2592288" cy="338554"/>
            </a:xfrm>
            <a:prstGeom prst="rect">
              <a:avLst/>
            </a:prstGeom>
            <a:noFill/>
          </p:spPr>
          <p:txBody>
            <a:bodyPr wrap="square" rtlCol="0">
              <a:spAutoFit/>
            </a:bodyPr>
            <a:lstStyle/>
            <a:p>
              <a:pPr algn="ctr"/>
              <a:r>
                <a:rPr lang="en-US" altLang="zh-TW" sz="1600" dirty="0">
                  <a:latin typeface="標楷體" pitchFamily="65" charset="-120"/>
                  <a:ea typeface="標楷體" pitchFamily="65" charset="-120"/>
                </a:rPr>
                <a:t>VS</a:t>
              </a:r>
              <a:endParaRPr lang="zh-TW" altLang="en-US" sz="1600" dirty="0">
                <a:latin typeface="標楷體" pitchFamily="65" charset="-120"/>
                <a:ea typeface="標楷體" pitchFamily="65" charset="-120"/>
              </a:endParaRPr>
            </a:p>
          </p:txBody>
        </p:sp>
        <p:sp>
          <p:nvSpPr>
            <p:cNvPr id="19" name="文字方塊 18"/>
            <p:cNvSpPr txBox="1"/>
            <p:nvPr/>
          </p:nvSpPr>
          <p:spPr>
            <a:xfrm>
              <a:off x="899592" y="971436"/>
              <a:ext cx="2592288" cy="523220"/>
            </a:xfrm>
            <a:prstGeom prst="rect">
              <a:avLst/>
            </a:prstGeom>
            <a:noFill/>
          </p:spPr>
          <p:txBody>
            <a:bodyPr wrap="square" rtlCol="0">
              <a:spAutoFit/>
            </a:bodyPr>
            <a:lstStyle/>
            <a:p>
              <a:r>
                <a:rPr lang="en-US" altLang="zh-TW" sz="1600" dirty="0">
                  <a:solidFill>
                    <a:srgbClr val="0000FF"/>
                  </a:solidFill>
                  <a:latin typeface="標楷體" pitchFamily="65" charset="-120"/>
                  <a:ea typeface="標楷體" pitchFamily="65" charset="-120"/>
                </a:rPr>
                <a:t>TD-CDMA</a:t>
              </a:r>
              <a:r>
                <a:rPr lang="en-US" altLang="zh-TW" sz="1600" dirty="0">
                  <a:latin typeface="標楷體" pitchFamily="65" charset="-120"/>
                  <a:ea typeface="標楷體" pitchFamily="65" charset="-120"/>
                </a:rPr>
                <a:t>(</a:t>
              </a:r>
              <a:r>
                <a:rPr lang="zh-TW" altLang="en-US" sz="1600" dirty="0">
                  <a:latin typeface="標楷體" pitchFamily="65" charset="-120"/>
                  <a:ea typeface="標楷體" pitchFamily="65" charset="-120"/>
                </a:rPr>
                <a:t>中國移動</a:t>
              </a:r>
              <a:r>
                <a:rPr lang="en-US" altLang="zh-TW" sz="1600" dirty="0">
                  <a:latin typeface="標楷體" pitchFamily="65" charset="-120"/>
                  <a:ea typeface="標楷體" pitchFamily="65" charset="-120"/>
                </a:rPr>
                <a:t>)</a:t>
              </a:r>
              <a:r>
                <a:rPr lang="zh-TW" altLang="en-US" sz="1600" dirty="0">
                  <a:latin typeface="標楷體" pitchFamily="65" charset="-120"/>
                  <a:ea typeface="標楷體" pitchFamily="65" charset="-120"/>
                </a:rPr>
                <a:t> </a:t>
              </a:r>
              <a:r>
                <a:rPr lang="en-US" altLang="zh-TW" sz="1600" dirty="0">
                  <a:solidFill>
                    <a:srgbClr val="FF0000"/>
                  </a:solidFill>
                  <a:latin typeface="標楷體" pitchFamily="65" charset="-120"/>
                  <a:ea typeface="標楷體" pitchFamily="65" charset="-120"/>
                </a:rPr>
                <a:t>4G</a:t>
              </a:r>
            </a:p>
            <a:p>
              <a:pPr algn="ctr"/>
              <a:r>
                <a:rPr lang="en-US" altLang="zh-TW" sz="1200" dirty="0">
                  <a:solidFill>
                    <a:srgbClr val="FF0000"/>
                  </a:solidFill>
                  <a:latin typeface="標楷體" pitchFamily="65" charset="-120"/>
                  <a:ea typeface="標楷體" pitchFamily="65" charset="-120"/>
                  <a:sym typeface="Wingdings"/>
                </a:rPr>
                <a:t></a:t>
              </a:r>
              <a:r>
                <a:rPr lang="zh-TW" altLang="en-US" sz="1200" dirty="0">
                  <a:solidFill>
                    <a:srgbClr val="FF0000"/>
                  </a:solidFill>
                  <a:latin typeface="標楷體" pitchFamily="65" charset="-120"/>
                  <a:ea typeface="標楷體" pitchFamily="65" charset="-120"/>
                  <a:sym typeface="Wingdings"/>
                </a:rPr>
                <a:t>中國規格</a:t>
              </a:r>
              <a:endParaRPr lang="zh-TW" altLang="en-US" sz="1200" dirty="0">
                <a:solidFill>
                  <a:srgbClr val="FF0000"/>
                </a:solidFill>
                <a:latin typeface="標楷體" pitchFamily="65" charset="-120"/>
                <a:ea typeface="標楷體" pitchFamily="65" charset="-120"/>
              </a:endParaRPr>
            </a:p>
          </p:txBody>
        </p:sp>
        <p:sp>
          <p:nvSpPr>
            <p:cNvPr id="20" name="文字方塊 19"/>
            <p:cNvSpPr txBox="1"/>
            <p:nvPr/>
          </p:nvSpPr>
          <p:spPr>
            <a:xfrm>
              <a:off x="899592" y="467380"/>
              <a:ext cx="1152128" cy="338554"/>
            </a:xfrm>
            <a:prstGeom prst="rect">
              <a:avLst/>
            </a:prstGeom>
            <a:noFill/>
          </p:spPr>
          <p:txBody>
            <a:bodyPr wrap="square" rtlCol="0">
              <a:spAutoFit/>
            </a:bodyPr>
            <a:lstStyle/>
            <a:p>
              <a:r>
                <a:rPr lang="en-US" altLang="zh-TW" sz="1600" dirty="0">
                  <a:solidFill>
                    <a:srgbClr val="0000FF"/>
                  </a:solidFill>
                </a:rPr>
                <a:t>TD-LT</a:t>
              </a:r>
              <a:r>
                <a:rPr lang="en-US" altLang="zh-TW" sz="1600" dirty="0"/>
                <a:t>E</a:t>
              </a:r>
              <a:endParaRPr lang="zh-TW" altLang="en-US" sz="1600" dirty="0"/>
            </a:p>
          </p:txBody>
        </p:sp>
        <p:cxnSp>
          <p:nvCxnSpPr>
            <p:cNvPr id="23" name="直線單箭頭接點 22"/>
            <p:cNvCxnSpPr/>
            <p:nvPr/>
          </p:nvCxnSpPr>
          <p:spPr>
            <a:xfrm flipV="1">
              <a:off x="1259632" y="764704"/>
              <a:ext cx="0" cy="21602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5" name="文字方塊 24"/>
          <p:cNvSpPr txBox="1"/>
          <p:nvPr/>
        </p:nvSpPr>
        <p:spPr>
          <a:xfrm>
            <a:off x="5807968" y="5301209"/>
            <a:ext cx="3888432" cy="1200329"/>
          </a:xfrm>
          <a:prstGeom prst="rect">
            <a:avLst/>
          </a:prstGeom>
          <a:noFill/>
        </p:spPr>
        <p:txBody>
          <a:bodyPr wrap="square" rtlCol="0">
            <a:spAutoFit/>
          </a:bodyPr>
          <a:lstStyle/>
          <a:p>
            <a:r>
              <a:rPr lang="zh-TW" altLang="en-US" dirty="0">
                <a:latin typeface="標楷體" pitchFamily="65" charset="-120"/>
                <a:ea typeface="標楷體" pitchFamily="65" charset="-120"/>
                <a:sym typeface="Wingdings"/>
              </a:rPr>
              <a:t> 數碼通</a:t>
            </a:r>
            <a:r>
              <a:rPr lang="en-US" altLang="zh-TW" dirty="0">
                <a:latin typeface="標楷體" pitchFamily="65" charset="-120"/>
                <a:ea typeface="標楷體" pitchFamily="65" charset="-120"/>
                <a:sym typeface="Wingdings"/>
              </a:rPr>
              <a:t>:</a:t>
            </a:r>
            <a:r>
              <a:rPr lang="zh-TW" altLang="en-US" dirty="0">
                <a:latin typeface="標楷體" pitchFamily="65" charset="-120"/>
                <a:ea typeface="標楷體" pitchFamily="65" charset="-120"/>
                <a:sym typeface="Wingdings"/>
              </a:rPr>
              <a:t> 新鴻基地產</a:t>
            </a:r>
            <a:endParaRPr lang="en-US" altLang="zh-TW" dirty="0">
              <a:latin typeface="標楷體" pitchFamily="65" charset="-120"/>
              <a:ea typeface="標楷體" pitchFamily="65" charset="-120"/>
              <a:sym typeface="Wingdings"/>
            </a:endParaRPr>
          </a:p>
          <a:p>
            <a:r>
              <a:rPr lang="en-US" altLang="zh-TW" dirty="0">
                <a:latin typeface="標楷體" pitchFamily="65" charset="-120"/>
                <a:ea typeface="標楷體" pitchFamily="65" charset="-120"/>
                <a:sym typeface="Wingdings"/>
              </a:rPr>
              <a:t>   Cyber</a:t>
            </a:r>
            <a:r>
              <a:rPr lang="zh-TW" altLang="en-US" dirty="0">
                <a:latin typeface="標楷體" pitchFamily="65" charset="-120"/>
                <a:ea typeface="標楷體" pitchFamily="65" charset="-120"/>
                <a:sym typeface="Wingdings"/>
              </a:rPr>
              <a:t> </a:t>
            </a:r>
            <a:r>
              <a:rPr lang="en-US" altLang="zh-TW" dirty="0">
                <a:latin typeface="標楷體" pitchFamily="65" charset="-120"/>
                <a:ea typeface="標楷體" pitchFamily="65" charset="-120"/>
                <a:sym typeface="Wingdings"/>
              </a:rPr>
              <a:t>:</a:t>
            </a:r>
            <a:r>
              <a:rPr lang="zh-TW" altLang="en-US" dirty="0">
                <a:latin typeface="標楷體" pitchFamily="65" charset="-120"/>
                <a:ea typeface="標楷體" pitchFamily="65" charset="-120"/>
                <a:sym typeface="Wingdings"/>
              </a:rPr>
              <a:t>  賽碼</a:t>
            </a:r>
            <a:r>
              <a:rPr lang="en-US" altLang="zh-TW" dirty="0">
                <a:latin typeface="標楷體" pitchFamily="65" charset="-120"/>
                <a:ea typeface="標楷體" pitchFamily="65" charset="-120"/>
                <a:sym typeface="Wingdings"/>
              </a:rPr>
              <a:t>(</a:t>
            </a:r>
            <a:r>
              <a:rPr lang="zh-TW" altLang="en-US" dirty="0">
                <a:latin typeface="標楷體" pitchFamily="65" charset="-120"/>
                <a:ea typeface="標楷體" pitchFamily="65" charset="-120"/>
                <a:sym typeface="Wingdings"/>
              </a:rPr>
              <a:t>通路；</a:t>
            </a:r>
            <a:r>
              <a:rPr lang="en-US" altLang="zh-TW" dirty="0">
                <a:latin typeface="標楷體" pitchFamily="65" charset="-120"/>
                <a:ea typeface="標楷體" pitchFamily="65" charset="-120"/>
                <a:sym typeface="Wingdings"/>
              </a:rPr>
              <a:t>3C)</a:t>
            </a:r>
          </a:p>
          <a:p>
            <a:r>
              <a:rPr lang="zh-TW" altLang="en-US" dirty="0">
                <a:latin typeface="標楷體" pitchFamily="65" charset="-120"/>
                <a:ea typeface="標楷體" pitchFamily="65" charset="-120"/>
                <a:sym typeface="Wingdings"/>
              </a:rPr>
              <a:t>            賽格</a:t>
            </a:r>
            <a:r>
              <a:rPr lang="en-US" altLang="zh-TW" dirty="0">
                <a:latin typeface="標楷體" pitchFamily="65" charset="-120"/>
                <a:ea typeface="標楷體" pitchFamily="65" charset="-120"/>
                <a:sym typeface="Wingdings"/>
              </a:rPr>
              <a:t>(</a:t>
            </a:r>
            <a:r>
              <a:rPr lang="zh-TW" altLang="en-US" dirty="0">
                <a:latin typeface="標楷體" pitchFamily="65" charset="-120"/>
                <a:ea typeface="標楷體" pitchFamily="65" charset="-120"/>
                <a:sym typeface="Wingdings"/>
              </a:rPr>
              <a:t>電子</a:t>
            </a:r>
            <a:r>
              <a:rPr lang="en-US" altLang="zh-TW" dirty="0">
                <a:latin typeface="標楷體" pitchFamily="65" charset="-120"/>
                <a:ea typeface="標楷體" pitchFamily="65" charset="-120"/>
                <a:sym typeface="Wingdings"/>
              </a:rPr>
              <a:t>)</a:t>
            </a:r>
          </a:p>
          <a:p>
            <a:endParaRPr lang="zh-TW" altLang="en-US" dirty="0">
              <a:latin typeface="標楷體" pitchFamily="65" charset="-120"/>
              <a:ea typeface="標楷體" pitchFamily="65" charset="-120"/>
            </a:endParaRPr>
          </a:p>
        </p:txBody>
      </p:sp>
      <p:sp>
        <p:nvSpPr>
          <p:cNvPr id="26" name="左大括弧 25"/>
          <p:cNvSpPr/>
          <p:nvPr/>
        </p:nvSpPr>
        <p:spPr>
          <a:xfrm>
            <a:off x="7032104" y="5733256"/>
            <a:ext cx="216024" cy="360040"/>
          </a:xfrm>
          <a:prstGeom prst="lef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28" name="手繪多邊形 27"/>
          <p:cNvSpPr/>
          <p:nvPr/>
        </p:nvSpPr>
        <p:spPr>
          <a:xfrm>
            <a:off x="8958470" y="2922105"/>
            <a:ext cx="1550504" cy="2753139"/>
          </a:xfrm>
          <a:custGeom>
            <a:avLst/>
            <a:gdLst>
              <a:gd name="connsiteX0" fmla="*/ 0 w 1550504"/>
              <a:gd name="connsiteY0" fmla="*/ 2753139 h 2753139"/>
              <a:gd name="connsiteX1" fmla="*/ 79513 w 1550504"/>
              <a:gd name="connsiteY1" fmla="*/ 2743200 h 2753139"/>
              <a:gd name="connsiteX2" fmla="*/ 159026 w 1550504"/>
              <a:gd name="connsiteY2" fmla="*/ 2703444 h 2753139"/>
              <a:gd name="connsiteX3" fmla="*/ 248478 w 1550504"/>
              <a:gd name="connsiteY3" fmla="*/ 2673626 h 2753139"/>
              <a:gd name="connsiteX4" fmla="*/ 298173 w 1550504"/>
              <a:gd name="connsiteY4" fmla="*/ 2653748 h 2753139"/>
              <a:gd name="connsiteX5" fmla="*/ 327991 w 1550504"/>
              <a:gd name="connsiteY5" fmla="*/ 2643809 h 2753139"/>
              <a:gd name="connsiteX6" fmla="*/ 397565 w 1550504"/>
              <a:gd name="connsiteY6" fmla="*/ 2604053 h 2753139"/>
              <a:gd name="connsiteX7" fmla="*/ 467139 w 1550504"/>
              <a:gd name="connsiteY7" fmla="*/ 2574235 h 2753139"/>
              <a:gd name="connsiteX8" fmla="*/ 536713 w 1550504"/>
              <a:gd name="connsiteY8" fmla="*/ 2514600 h 2753139"/>
              <a:gd name="connsiteX9" fmla="*/ 616226 w 1550504"/>
              <a:gd name="connsiteY9" fmla="*/ 2474844 h 2753139"/>
              <a:gd name="connsiteX10" fmla="*/ 715617 w 1550504"/>
              <a:gd name="connsiteY10" fmla="*/ 2415209 h 2753139"/>
              <a:gd name="connsiteX11" fmla="*/ 755373 w 1550504"/>
              <a:gd name="connsiteY11" fmla="*/ 2395331 h 2753139"/>
              <a:gd name="connsiteX12" fmla="*/ 795130 w 1550504"/>
              <a:gd name="connsiteY12" fmla="*/ 2355574 h 2753139"/>
              <a:gd name="connsiteX13" fmla="*/ 824947 w 1550504"/>
              <a:gd name="connsiteY13" fmla="*/ 2335696 h 2753139"/>
              <a:gd name="connsiteX14" fmla="*/ 864704 w 1550504"/>
              <a:gd name="connsiteY14" fmla="*/ 2286000 h 2753139"/>
              <a:gd name="connsiteX15" fmla="*/ 874643 w 1550504"/>
              <a:gd name="connsiteY15" fmla="*/ 2256183 h 2753139"/>
              <a:gd name="connsiteX16" fmla="*/ 954156 w 1550504"/>
              <a:gd name="connsiteY16" fmla="*/ 2176670 h 2753139"/>
              <a:gd name="connsiteX17" fmla="*/ 1013791 w 1550504"/>
              <a:gd name="connsiteY17" fmla="*/ 2087218 h 2753139"/>
              <a:gd name="connsiteX18" fmla="*/ 1043608 w 1550504"/>
              <a:gd name="connsiteY18" fmla="*/ 2037522 h 2753139"/>
              <a:gd name="connsiteX19" fmla="*/ 1063487 w 1550504"/>
              <a:gd name="connsiteY19" fmla="*/ 1997766 h 2753139"/>
              <a:gd name="connsiteX20" fmla="*/ 1083365 w 1550504"/>
              <a:gd name="connsiteY20" fmla="*/ 1977887 h 2753139"/>
              <a:gd name="connsiteX21" fmla="*/ 1103243 w 1550504"/>
              <a:gd name="connsiteY21" fmla="*/ 1928192 h 2753139"/>
              <a:gd name="connsiteX22" fmla="*/ 1123121 w 1550504"/>
              <a:gd name="connsiteY22" fmla="*/ 1908313 h 2753139"/>
              <a:gd name="connsiteX23" fmla="*/ 1143000 w 1550504"/>
              <a:gd name="connsiteY23" fmla="*/ 1838739 h 2753139"/>
              <a:gd name="connsiteX24" fmla="*/ 1172817 w 1550504"/>
              <a:gd name="connsiteY24" fmla="*/ 1798983 h 2753139"/>
              <a:gd name="connsiteX25" fmla="*/ 1182756 w 1550504"/>
              <a:gd name="connsiteY25" fmla="*/ 1769166 h 2753139"/>
              <a:gd name="connsiteX26" fmla="*/ 1192695 w 1550504"/>
              <a:gd name="connsiteY26" fmla="*/ 1719470 h 2753139"/>
              <a:gd name="connsiteX27" fmla="*/ 1212573 w 1550504"/>
              <a:gd name="connsiteY27" fmla="*/ 1689653 h 2753139"/>
              <a:gd name="connsiteX28" fmla="*/ 1252330 w 1550504"/>
              <a:gd name="connsiteY28" fmla="*/ 1560444 h 2753139"/>
              <a:gd name="connsiteX29" fmla="*/ 1292087 w 1550504"/>
              <a:gd name="connsiteY29" fmla="*/ 1441174 h 2753139"/>
              <a:gd name="connsiteX30" fmla="*/ 1341782 w 1550504"/>
              <a:gd name="connsiteY30" fmla="*/ 1341783 h 2753139"/>
              <a:gd name="connsiteX31" fmla="*/ 1371600 w 1550504"/>
              <a:gd name="connsiteY31" fmla="*/ 1292087 h 2753139"/>
              <a:gd name="connsiteX32" fmla="*/ 1411356 w 1550504"/>
              <a:gd name="connsiteY32" fmla="*/ 1212574 h 2753139"/>
              <a:gd name="connsiteX33" fmla="*/ 1451113 w 1550504"/>
              <a:gd name="connsiteY33" fmla="*/ 1123122 h 2753139"/>
              <a:gd name="connsiteX34" fmla="*/ 1470991 w 1550504"/>
              <a:gd name="connsiteY34" fmla="*/ 1033670 h 2753139"/>
              <a:gd name="connsiteX35" fmla="*/ 1480930 w 1550504"/>
              <a:gd name="connsiteY35" fmla="*/ 1003853 h 2753139"/>
              <a:gd name="connsiteX36" fmla="*/ 1500808 w 1550504"/>
              <a:gd name="connsiteY36" fmla="*/ 974035 h 2753139"/>
              <a:gd name="connsiteX37" fmla="*/ 1510747 w 1550504"/>
              <a:gd name="connsiteY37" fmla="*/ 924339 h 2753139"/>
              <a:gd name="connsiteX38" fmla="*/ 1520687 w 1550504"/>
              <a:gd name="connsiteY38" fmla="*/ 894522 h 2753139"/>
              <a:gd name="connsiteX39" fmla="*/ 1530626 w 1550504"/>
              <a:gd name="connsiteY39" fmla="*/ 854766 h 2753139"/>
              <a:gd name="connsiteX40" fmla="*/ 1550504 w 1550504"/>
              <a:gd name="connsiteY40" fmla="*/ 636105 h 2753139"/>
              <a:gd name="connsiteX41" fmla="*/ 1540565 w 1550504"/>
              <a:gd name="connsiteY41" fmla="*/ 288235 h 2753139"/>
              <a:gd name="connsiteX42" fmla="*/ 1530626 w 1550504"/>
              <a:gd name="connsiteY42" fmla="*/ 258418 h 2753139"/>
              <a:gd name="connsiteX43" fmla="*/ 1520687 w 1550504"/>
              <a:gd name="connsiteY43" fmla="*/ 218661 h 2753139"/>
              <a:gd name="connsiteX44" fmla="*/ 1510747 w 1550504"/>
              <a:gd name="connsiteY44" fmla="*/ 159026 h 2753139"/>
              <a:gd name="connsiteX45" fmla="*/ 1470991 w 1550504"/>
              <a:gd name="connsiteY45" fmla="*/ 59635 h 2753139"/>
              <a:gd name="connsiteX46" fmla="*/ 1451113 w 1550504"/>
              <a:gd name="connsiteY46" fmla="*/ 29818 h 2753139"/>
              <a:gd name="connsiteX47" fmla="*/ 1421295 w 1550504"/>
              <a:gd name="connsiteY47" fmla="*/ 0 h 2753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550504" h="2753139">
                <a:moveTo>
                  <a:pt x="0" y="2753139"/>
                </a:moveTo>
                <a:cubicBezTo>
                  <a:pt x="26504" y="2749826"/>
                  <a:pt x="54018" y="2751167"/>
                  <a:pt x="79513" y="2743200"/>
                </a:cubicBezTo>
                <a:cubicBezTo>
                  <a:pt x="107797" y="2734361"/>
                  <a:pt x="131625" y="2714727"/>
                  <a:pt x="159026" y="2703444"/>
                </a:cubicBezTo>
                <a:cubicBezTo>
                  <a:pt x="188089" y="2691477"/>
                  <a:pt x="218661" y="2683565"/>
                  <a:pt x="248478" y="2673626"/>
                </a:cubicBezTo>
                <a:cubicBezTo>
                  <a:pt x="265403" y="2667984"/>
                  <a:pt x="281468" y="2660012"/>
                  <a:pt x="298173" y="2653748"/>
                </a:cubicBezTo>
                <a:cubicBezTo>
                  <a:pt x="307983" y="2650069"/>
                  <a:pt x="318052" y="2647122"/>
                  <a:pt x="327991" y="2643809"/>
                </a:cubicBezTo>
                <a:cubicBezTo>
                  <a:pt x="357939" y="2623843"/>
                  <a:pt x="362252" y="2619187"/>
                  <a:pt x="397565" y="2604053"/>
                </a:cubicBezTo>
                <a:cubicBezTo>
                  <a:pt x="440597" y="2585610"/>
                  <a:pt x="419201" y="2604196"/>
                  <a:pt x="467139" y="2574235"/>
                </a:cubicBezTo>
                <a:cubicBezTo>
                  <a:pt x="565017" y="2513062"/>
                  <a:pt x="455404" y="2575582"/>
                  <a:pt x="536713" y="2514600"/>
                </a:cubicBezTo>
                <a:cubicBezTo>
                  <a:pt x="619369" y="2452608"/>
                  <a:pt x="555078" y="2505418"/>
                  <a:pt x="616226" y="2474844"/>
                </a:cubicBezTo>
                <a:cubicBezTo>
                  <a:pt x="771380" y="2397267"/>
                  <a:pt x="629942" y="2464166"/>
                  <a:pt x="715617" y="2415209"/>
                </a:cubicBezTo>
                <a:cubicBezTo>
                  <a:pt x="728481" y="2407858"/>
                  <a:pt x="743520" y="2404221"/>
                  <a:pt x="755373" y="2395331"/>
                </a:cubicBezTo>
                <a:cubicBezTo>
                  <a:pt x="770366" y="2384086"/>
                  <a:pt x="781878" y="2368826"/>
                  <a:pt x="795130" y="2355574"/>
                </a:cubicBezTo>
                <a:cubicBezTo>
                  <a:pt x="803577" y="2347127"/>
                  <a:pt x="815619" y="2343158"/>
                  <a:pt x="824947" y="2335696"/>
                </a:cubicBezTo>
                <a:cubicBezTo>
                  <a:pt x="840357" y="2323368"/>
                  <a:pt x="856092" y="2303223"/>
                  <a:pt x="864704" y="2286000"/>
                </a:cubicBezTo>
                <a:cubicBezTo>
                  <a:pt x="869389" y="2276629"/>
                  <a:pt x="868009" y="2264291"/>
                  <a:pt x="874643" y="2256183"/>
                </a:cubicBezTo>
                <a:cubicBezTo>
                  <a:pt x="898379" y="2227173"/>
                  <a:pt x="934872" y="2208811"/>
                  <a:pt x="954156" y="2176670"/>
                </a:cubicBezTo>
                <a:cubicBezTo>
                  <a:pt x="1040785" y="2032285"/>
                  <a:pt x="930974" y="2211443"/>
                  <a:pt x="1013791" y="2087218"/>
                </a:cubicBezTo>
                <a:cubicBezTo>
                  <a:pt x="1024507" y="2071144"/>
                  <a:pt x="1034226" y="2054409"/>
                  <a:pt x="1043608" y="2037522"/>
                </a:cubicBezTo>
                <a:cubicBezTo>
                  <a:pt x="1050803" y="2024570"/>
                  <a:pt x="1055268" y="2010094"/>
                  <a:pt x="1063487" y="1997766"/>
                </a:cubicBezTo>
                <a:cubicBezTo>
                  <a:pt x="1068685" y="1989969"/>
                  <a:pt x="1076739" y="1984513"/>
                  <a:pt x="1083365" y="1977887"/>
                </a:cubicBezTo>
                <a:cubicBezTo>
                  <a:pt x="1089991" y="1961322"/>
                  <a:pt x="1094391" y="1943682"/>
                  <a:pt x="1103243" y="1928192"/>
                </a:cubicBezTo>
                <a:cubicBezTo>
                  <a:pt x="1107892" y="1920056"/>
                  <a:pt x="1118930" y="1916695"/>
                  <a:pt x="1123121" y="1908313"/>
                </a:cubicBezTo>
                <a:cubicBezTo>
                  <a:pt x="1142493" y="1869569"/>
                  <a:pt x="1123454" y="1872944"/>
                  <a:pt x="1143000" y="1838739"/>
                </a:cubicBezTo>
                <a:cubicBezTo>
                  <a:pt x="1151219" y="1824357"/>
                  <a:pt x="1162878" y="1812235"/>
                  <a:pt x="1172817" y="1798983"/>
                </a:cubicBezTo>
                <a:cubicBezTo>
                  <a:pt x="1176130" y="1789044"/>
                  <a:pt x="1180215" y="1779330"/>
                  <a:pt x="1182756" y="1769166"/>
                </a:cubicBezTo>
                <a:cubicBezTo>
                  <a:pt x="1186853" y="1752777"/>
                  <a:pt x="1186763" y="1735288"/>
                  <a:pt x="1192695" y="1719470"/>
                </a:cubicBezTo>
                <a:cubicBezTo>
                  <a:pt x="1196889" y="1708285"/>
                  <a:pt x="1205947" y="1699592"/>
                  <a:pt x="1212573" y="1689653"/>
                </a:cubicBezTo>
                <a:cubicBezTo>
                  <a:pt x="1234795" y="1578548"/>
                  <a:pt x="1213710" y="1618373"/>
                  <a:pt x="1252330" y="1560444"/>
                </a:cubicBezTo>
                <a:cubicBezTo>
                  <a:pt x="1275802" y="1466557"/>
                  <a:pt x="1259990" y="1505367"/>
                  <a:pt x="1292087" y="1441174"/>
                </a:cubicBezTo>
                <a:cubicBezTo>
                  <a:pt x="1307820" y="1378241"/>
                  <a:pt x="1294449" y="1412784"/>
                  <a:pt x="1341782" y="1341783"/>
                </a:cubicBezTo>
                <a:cubicBezTo>
                  <a:pt x="1393389" y="1264371"/>
                  <a:pt x="1309693" y="1353994"/>
                  <a:pt x="1371600" y="1292087"/>
                </a:cubicBezTo>
                <a:cubicBezTo>
                  <a:pt x="1394441" y="1223563"/>
                  <a:pt x="1376662" y="1247270"/>
                  <a:pt x="1411356" y="1212574"/>
                </a:cubicBezTo>
                <a:cubicBezTo>
                  <a:pt x="1435011" y="1141607"/>
                  <a:pt x="1419611" y="1170373"/>
                  <a:pt x="1451113" y="1123122"/>
                </a:cubicBezTo>
                <a:cubicBezTo>
                  <a:pt x="1457945" y="1088962"/>
                  <a:pt x="1461633" y="1066422"/>
                  <a:pt x="1470991" y="1033670"/>
                </a:cubicBezTo>
                <a:cubicBezTo>
                  <a:pt x="1473869" y="1023596"/>
                  <a:pt x="1476245" y="1013224"/>
                  <a:pt x="1480930" y="1003853"/>
                </a:cubicBezTo>
                <a:cubicBezTo>
                  <a:pt x="1486272" y="993169"/>
                  <a:pt x="1494182" y="983974"/>
                  <a:pt x="1500808" y="974035"/>
                </a:cubicBezTo>
                <a:cubicBezTo>
                  <a:pt x="1504121" y="957470"/>
                  <a:pt x="1506650" y="940728"/>
                  <a:pt x="1510747" y="924339"/>
                </a:cubicBezTo>
                <a:cubicBezTo>
                  <a:pt x="1513288" y="914175"/>
                  <a:pt x="1517809" y="904596"/>
                  <a:pt x="1520687" y="894522"/>
                </a:cubicBezTo>
                <a:cubicBezTo>
                  <a:pt x="1524440" y="881388"/>
                  <a:pt x="1527313" y="868018"/>
                  <a:pt x="1530626" y="854766"/>
                </a:cubicBezTo>
                <a:cubicBezTo>
                  <a:pt x="1536834" y="798891"/>
                  <a:pt x="1550504" y="685064"/>
                  <a:pt x="1550504" y="636105"/>
                </a:cubicBezTo>
                <a:cubicBezTo>
                  <a:pt x="1550504" y="520101"/>
                  <a:pt x="1546662" y="404079"/>
                  <a:pt x="1540565" y="288235"/>
                </a:cubicBezTo>
                <a:cubicBezTo>
                  <a:pt x="1540014" y="277773"/>
                  <a:pt x="1533504" y="268492"/>
                  <a:pt x="1530626" y="258418"/>
                </a:cubicBezTo>
                <a:cubicBezTo>
                  <a:pt x="1526873" y="245283"/>
                  <a:pt x="1523366" y="232056"/>
                  <a:pt x="1520687" y="218661"/>
                </a:cubicBezTo>
                <a:cubicBezTo>
                  <a:pt x="1516735" y="198900"/>
                  <a:pt x="1515635" y="178577"/>
                  <a:pt x="1510747" y="159026"/>
                </a:cubicBezTo>
                <a:cubicBezTo>
                  <a:pt x="1501697" y="122826"/>
                  <a:pt x="1489270" y="91623"/>
                  <a:pt x="1470991" y="59635"/>
                </a:cubicBezTo>
                <a:cubicBezTo>
                  <a:pt x="1465065" y="49264"/>
                  <a:pt x="1458575" y="39146"/>
                  <a:pt x="1451113" y="29818"/>
                </a:cubicBezTo>
                <a:lnTo>
                  <a:pt x="1421295" y="0"/>
                </a:lnTo>
              </a:path>
            </a:pathLst>
          </a:cu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29" name="文字方塊 28"/>
          <p:cNvSpPr txBox="1"/>
          <p:nvPr/>
        </p:nvSpPr>
        <p:spPr>
          <a:xfrm>
            <a:off x="9192344" y="5106670"/>
            <a:ext cx="1224136" cy="338554"/>
          </a:xfrm>
          <a:prstGeom prst="rect">
            <a:avLst/>
          </a:prstGeom>
          <a:noFill/>
        </p:spPr>
        <p:txBody>
          <a:bodyPr wrap="square" rtlCol="0">
            <a:spAutoFit/>
          </a:bodyPr>
          <a:lstStyle/>
          <a:p>
            <a:r>
              <a:rPr lang="en-US" altLang="zh-TW" sz="1600" dirty="0">
                <a:solidFill>
                  <a:srgbClr val="0000FF"/>
                </a:solidFill>
                <a:latin typeface="標楷體" pitchFamily="65" charset="-120"/>
                <a:ea typeface="標楷體" pitchFamily="65" charset="-120"/>
              </a:rPr>
              <a:t>2011</a:t>
            </a:r>
            <a:r>
              <a:rPr lang="zh-TW" altLang="en-US" sz="1600" dirty="0">
                <a:solidFill>
                  <a:srgbClr val="0000FF"/>
                </a:solidFill>
                <a:latin typeface="標楷體" pitchFamily="65" charset="-120"/>
                <a:ea typeface="標楷體" pitchFamily="65" charset="-120"/>
              </a:rPr>
              <a:t>年放棄</a:t>
            </a:r>
            <a:endParaRPr lang="zh-TW" altLang="en-US" sz="1600" dirty="0">
              <a:solidFill>
                <a:srgbClr val="0000FF"/>
              </a:solidFill>
              <a:latin typeface="標楷體" pitchFamily="65" charset="-120"/>
              <a:ea typeface="標楷體" pitchFamily="65" charset="-120"/>
            </a:endParaRPr>
          </a:p>
        </p:txBody>
      </p:sp>
      <p:sp>
        <p:nvSpPr>
          <p:cNvPr id="27" name="文字方塊 26"/>
          <p:cNvSpPr txBox="1"/>
          <p:nvPr/>
        </p:nvSpPr>
        <p:spPr>
          <a:xfrm>
            <a:off x="2503984" y="4869161"/>
            <a:ext cx="1503784" cy="584775"/>
          </a:xfrm>
          <a:prstGeom prst="rect">
            <a:avLst/>
          </a:prstGeom>
          <a:noFill/>
        </p:spPr>
        <p:txBody>
          <a:bodyPr wrap="square" rtlCol="0">
            <a:spAutoFit/>
          </a:bodyPr>
          <a:lstStyle/>
          <a:p>
            <a:r>
              <a:rPr lang="en-US" altLang="zh-TW" sz="1600" b="1" dirty="0">
                <a:solidFill>
                  <a:srgbClr val="0000FF"/>
                </a:solidFill>
                <a:latin typeface="標楷體" pitchFamily="65" charset="-120"/>
                <a:ea typeface="標楷體" pitchFamily="65" charset="-120"/>
              </a:rPr>
              <a:t>LTE(</a:t>
            </a:r>
            <a:r>
              <a:rPr lang="zh-TW" altLang="en-US" sz="1600" b="1" dirty="0">
                <a:solidFill>
                  <a:srgbClr val="0000FF"/>
                </a:solidFill>
                <a:latin typeface="標楷體" pitchFamily="65" charset="-120"/>
                <a:ea typeface="標楷體" pitchFamily="65" charset="-120"/>
              </a:rPr>
              <a:t>歐美</a:t>
            </a:r>
            <a:r>
              <a:rPr lang="en-US" altLang="zh-TW" sz="1600" b="1" dirty="0">
                <a:solidFill>
                  <a:srgbClr val="0000FF"/>
                </a:solidFill>
                <a:latin typeface="標楷體" pitchFamily="65" charset="-120"/>
                <a:ea typeface="標楷體" pitchFamily="65" charset="-120"/>
              </a:rPr>
              <a:t>)</a:t>
            </a:r>
          </a:p>
          <a:p>
            <a:r>
              <a:rPr lang="en-US" altLang="zh-TW" sz="1600" b="1" dirty="0">
                <a:solidFill>
                  <a:srgbClr val="0000FF"/>
                </a:solidFill>
                <a:latin typeface="標楷體" pitchFamily="65" charset="-120"/>
                <a:ea typeface="標楷體" pitchFamily="65" charset="-120"/>
              </a:rPr>
              <a:t>TD-LTE(</a:t>
            </a:r>
            <a:r>
              <a:rPr lang="zh-TW" altLang="en-US" sz="1600" b="1" dirty="0">
                <a:solidFill>
                  <a:srgbClr val="0000FF"/>
                </a:solidFill>
                <a:latin typeface="標楷體" pitchFamily="65" charset="-120"/>
                <a:ea typeface="標楷體" pitchFamily="65" charset="-120"/>
              </a:rPr>
              <a:t>亞</a:t>
            </a:r>
            <a:r>
              <a:rPr lang="en-US" altLang="zh-TW" sz="1600" b="1" dirty="0">
                <a:solidFill>
                  <a:srgbClr val="0000FF"/>
                </a:solidFill>
                <a:latin typeface="標楷體" pitchFamily="65" charset="-120"/>
                <a:ea typeface="標楷體" pitchFamily="65" charset="-120"/>
              </a:rPr>
              <a:t>)</a:t>
            </a:r>
            <a:endParaRPr lang="zh-TW" altLang="en-US" sz="1600" b="1" dirty="0">
              <a:solidFill>
                <a:srgbClr val="0000FF"/>
              </a:solidFill>
              <a:latin typeface="標楷體" pitchFamily="65" charset="-120"/>
              <a:ea typeface="標楷體" pitchFamily="65" charset="-120"/>
            </a:endParaRPr>
          </a:p>
        </p:txBody>
      </p:sp>
    </p:spTree>
    <p:extLst>
      <p:ext uri="{BB962C8B-B14F-4D97-AF65-F5344CB8AC3E}">
        <p14:creationId xmlns:p14="http://schemas.microsoft.com/office/powerpoint/2010/main" val="260326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8"/>
          <p:cNvGrpSpPr>
            <a:grpSpLocks/>
          </p:cNvGrpSpPr>
          <p:nvPr/>
        </p:nvGrpSpPr>
        <p:grpSpPr bwMode="auto">
          <a:xfrm>
            <a:off x="830003" y="398463"/>
            <a:ext cx="6319838" cy="2970213"/>
            <a:chOff x="3330" y="457"/>
            <a:chExt cx="3981" cy="1871"/>
          </a:xfrm>
        </p:grpSpPr>
        <p:sp>
          <p:nvSpPr>
            <p:cNvPr id="5" name="Text Box 5"/>
            <p:cNvSpPr txBox="1">
              <a:spLocks noChangeArrowheads="1"/>
            </p:cNvSpPr>
            <p:nvPr/>
          </p:nvSpPr>
          <p:spPr bwMode="auto">
            <a:xfrm>
              <a:off x="3330" y="985"/>
              <a:ext cx="771" cy="586"/>
            </a:xfrm>
            <a:prstGeom prst="rect">
              <a:avLst/>
            </a:prstGeom>
            <a:noFill/>
            <a:ln w="9525">
              <a:noFill/>
              <a:miter lim="800000"/>
              <a:headEnd/>
              <a:tailEnd/>
            </a:ln>
          </p:spPr>
          <p:txBody>
            <a:bodyPr>
              <a:spAutoFit/>
            </a:bodyPr>
            <a:lstStyle/>
            <a:p>
              <a:pPr algn="ctr">
                <a:spcBef>
                  <a:spcPct val="50000"/>
                </a:spcBef>
              </a:pPr>
              <a:r>
                <a:rPr lang="en-US" altLang="zh-TW" sz="2200" dirty="0">
                  <a:latin typeface="標楷體" pitchFamily="65" charset="-120"/>
                  <a:ea typeface="標楷體" pitchFamily="65" charset="-120"/>
                </a:rPr>
                <a:t>SERVER</a:t>
              </a:r>
            </a:p>
            <a:p>
              <a:pPr algn="ctr">
                <a:spcBef>
                  <a:spcPct val="50000"/>
                </a:spcBef>
              </a:pPr>
              <a:r>
                <a:rPr lang="zh-TW" altLang="en-US" sz="2200" dirty="0">
                  <a:latin typeface="標楷體" pitchFamily="65" charset="-120"/>
                  <a:ea typeface="標楷體" pitchFamily="65" charset="-120"/>
                </a:rPr>
                <a:t>要有</a:t>
              </a:r>
              <a:r>
                <a:rPr lang="en-US" altLang="zh-TW" sz="2200" dirty="0">
                  <a:latin typeface="標楷體" pitchFamily="65" charset="-120"/>
                  <a:ea typeface="標楷體" pitchFamily="65" charset="-120"/>
                </a:rPr>
                <a:t>IP</a:t>
              </a:r>
            </a:p>
          </p:txBody>
        </p:sp>
        <p:sp>
          <p:nvSpPr>
            <p:cNvPr id="6" name="AutoShape 6"/>
            <p:cNvSpPr>
              <a:spLocks/>
            </p:cNvSpPr>
            <p:nvPr/>
          </p:nvSpPr>
          <p:spPr bwMode="auto">
            <a:xfrm>
              <a:off x="5760" y="573"/>
              <a:ext cx="91" cy="998"/>
            </a:xfrm>
            <a:prstGeom prst="leftBracket">
              <a:avLst>
                <a:gd name="adj" fmla="val 91392"/>
              </a:avLst>
            </a:prstGeom>
            <a:noFill/>
            <a:ln w="9525">
              <a:solidFill>
                <a:schemeClr val="tx1"/>
              </a:solidFill>
              <a:round/>
              <a:headEnd/>
              <a:tailEnd/>
            </a:ln>
          </p:spPr>
          <p:txBody>
            <a:bodyPr wrap="none" anchor="ctr"/>
            <a:lstStyle/>
            <a:p>
              <a:endParaRPr lang="zh-TW" altLang="en-US"/>
            </a:p>
          </p:txBody>
        </p:sp>
        <p:sp>
          <p:nvSpPr>
            <p:cNvPr id="7" name="Text Box 7"/>
            <p:cNvSpPr txBox="1">
              <a:spLocks noChangeArrowheads="1"/>
            </p:cNvSpPr>
            <p:nvPr/>
          </p:nvSpPr>
          <p:spPr bwMode="auto">
            <a:xfrm>
              <a:off x="5973" y="457"/>
              <a:ext cx="1338" cy="1871"/>
            </a:xfrm>
            <a:prstGeom prst="rect">
              <a:avLst/>
            </a:prstGeom>
            <a:noFill/>
            <a:ln w="9525">
              <a:noFill/>
              <a:miter lim="800000"/>
              <a:headEnd/>
              <a:tailEnd/>
            </a:ln>
          </p:spPr>
          <p:txBody>
            <a:bodyPr>
              <a:spAutoFit/>
            </a:bodyPr>
            <a:lstStyle/>
            <a:p>
              <a:pPr marL="342900" indent="-342900">
                <a:spcBef>
                  <a:spcPct val="50000"/>
                </a:spcBef>
              </a:pPr>
              <a:r>
                <a:rPr lang="en-US" altLang="zh-TW" sz="2200" dirty="0" smtClean="0">
                  <a:latin typeface="標楷體" pitchFamily="65" charset="-120"/>
                  <a:ea typeface="標楷體" pitchFamily="65" charset="-120"/>
                </a:rPr>
                <a:t>4</a:t>
              </a:r>
              <a:r>
                <a:rPr lang="zh-TW" altLang="en-US" sz="2200" dirty="0" smtClean="0">
                  <a:latin typeface="標楷體" pitchFamily="65" charset="-120"/>
                  <a:ea typeface="標楷體" pitchFamily="65" charset="-120"/>
                </a:rPr>
                <a:t> 種策略功能</a:t>
              </a:r>
              <a:endParaRPr lang="zh-TW" altLang="en-US" sz="2200" dirty="0">
                <a:latin typeface="標楷體" pitchFamily="65" charset="-120"/>
                <a:ea typeface="標楷體" pitchFamily="65" charset="-120"/>
              </a:endParaRPr>
            </a:p>
            <a:p>
              <a:pPr marL="342900" indent="-342900">
                <a:spcBef>
                  <a:spcPct val="50000"/>
                </a:spcBef>
                <a:buFontTx/>
                <a:buAutoNum type="arabicPeriod"/>
              </a:pPr>
              <a:r>
                <a:rPr lang="en-US" altLang="zh-TW" sz="2200" dirty="0" smtClean="0">
                  <a:latin typeface="標楷體" pitchFamily="65" charset="-120"/>
                  <a:ea typeface="標楷體" pitchFamily="65" charset="-120"/>
                </a:rPr>
                <a:t>Product </a:t>
              </a:r>
              <a:endParaRPr lang="en-US" altLang="zh-TW" sz="2200" dirty="0">
                <a:latin typeface="標楷體" pitchFamily="65" charset="-120"/>
                <a:ea typeface="標楷體" pitchFamily="65" charset="-120"/>
              </a:endParaRPr>
            </a:p>
            <a:p>
              <a:pPr marL="342900" indent="-342900">
                <a:spcBef>
                  <a:spcPct val="50000"/>
                </a:spcBef>
                <a:buFontTx/>
                <a:buAutoNum type="arabicPeriod"/>
              </a:pPr>
              <a:r>
                <a:rPr lang="en-US" altLang="zh-TW" sz="2200" dirty="0" smtClean="0">
                  <a:latin typeface="標楷體" pitchFamily="65" charset="-120"/>
                  <a:ea typeface="標楷體" pitchFamily="65" charset="-120"/>
                </a:rPr>
                <a:t>Price</a:t>
              </a:r>
            </a:p>
            <a:p>
              <a:pPr marL="342900" indent="-342900">
                <a:spcBef>
                  <a:spcPct val="50000"/>
                </a:spcBef>
                <a:buFontTx/>
                <a:buAutoNum type="arabicPeriod"/>
              </a:pPr>
              <a:r>
                <a:rPr lang="en-US" altLang="zh-TW" sz="2200" dirty="0" smtClean="0">
                  <a:latin typeface="標楷體" pitchFamily="65" charset="-120"/>
                  <a:ea typeface="標楷體" pitchFamily="65" charset="-120"/>
                </a:rPr>
                <a:t>Place</a:t>
              </a:r>
            </a:p>
            <a:p>
              <a:pPr marL="342900" indent="-342900">
                <a:spcBef>
                  <a:spcPct val="50000"/>
                </a:spcBef>
                <a:buFontTx/>
                <a:buAutoNum type="arabicPeriod"/>
              </a:pPr>
              <a:r>
                <a:rPr lang="en-US" altLang="zh-TW" sz="2200" dirty="0" smtClean="0">
                  <a:latin typeface="標楷體" pitchFamily="65" charset="-120"/>
                  <a:ea typeface="標楷體" pitchFamily="65" charset="-120"/>
                </a:rPr>
                <a:t>Promotion</a:t>
              </a:r>
              <a:endParaRPr lang="en-US" altLang="zh-TW" sz="2200" dirty="0">
                <a:latin typeface="標楷體" pitchFamily="65" charset="-120"/>
                <a:ea typeface="標楷體" pitchFamily="65" charset="-120"/>
              </a:endParaRPr>
            </a:p>
            <a:p>
              <a:pPr marL="342900" indent="-342900">
                <a:spcBef>
                  <a:spcPct val="50000"/>
                </a:spcBef>
                <a:buFontTx/>
                <a:buAutoNum type="arabicPeriod"/>
              </a:pPr>
              <a:endParaRPr lang="en-US" altLang="zh-TW" sz="2200" dirty="0">
                <a:latin typeface="標楷體" pitchFamily="65" charset="-120"/>
                <a:ea typeface="標楷體" pitchFamily="65" charset="-120"/>
              </a:endParaRPr>
            </a:p>
          </p:txBody>
        </p:sp>
      </p:grpSp>
      <p:sp>
        <p:nvSpPr>
          <p:cNvPr id="3" name="內容版面配置區 2"/>
          <p:cNvSpPr>
            <a:spLocks noGrp="1"/>
          </p:cNvSpPr>
          <p:nvPr>
            <p:ph idx="1"/>
          </p:nvPr>
        </p:nvSpPr>
        <p:spPr>
          <a:xfrm>
            <a:off x="829962" y="826443"/>
            <a:ext cx="10515600" cy="5811838"/>
          </a:xfrm>
        </p:spPr>
        <p:txBody>
          <a:bodyPr>
            <a:normAutofit/>
          </a:bodyPr>
          <a:lstStyle/>
          <a:p>
            <a:r>
              <a:rPr lang="zh-TW" altLang="en-US" dirty="0"/>
              <a:t>行銷管理</a:t>
            </a:r>
            <a:r>
              <a:rPr lang="zh-TW" altLang="en-US" dirty="0" smtClean="0">
                <a:latin typeface="標楷體" pitchFamily="65" charset="-120"/>
                <a:ea typeface="標楷體" pitchFamily="65" charset="-120"/>
              </a:rPr>
              <a:t>理論</a:t>
            </a:r>
            <a:endParaRPr lang="en-US" altLang="zh-TW" dirty="0" smtClean="0">
              <a:latin typeface="標楷體" pitchFamily="65" charset="-120"/>
              <a:ea typeface="標楷體" pitchFamily="65" charset="-120"/>
            </a:endParaRPr>
          </a:p>
          <a:p>
            <a:endParaRPr lang="en-US" altLang="zh-TW" dirty="0" smtClean="0"/>
          </a:p>
          <a:p>
            <a:endParaRPr lang="en-US" altLang="zh-TW" dirty="0"/>
          </a:p>
          <a:p>
            <a:endParaRPr lang="en-US" altLang="zh-TW" dirty="0" smtClean="0"/>
          </a:p>
          <a:p>
            <a:r>
              <a:rPr lang="zh-TW" altLang="en-US" dirty="0">
                <a:latin typeface="標楷體" panose="03000509000000000000" pitchFamily="65" charset="-120"/>
                <a:ea typeface="標楷體" panose="03000509000000000000" pitchFamily="65" charset="-120"/>
              </a:rPr>
              <a:t>新主軸 </a:t>
            </a:r>
            <a:r>
              <a:rPr lang="en-US" altLang="zh-TW" dirty="0">
                <a:latin typeface="標楷體" panose="03000509000000000000" pitchFamily="65" charset="-120"/>
                <a:ea typeface="標楷體" panose="03000509000000000000" pitchFamily="65" charset="-120"/>
              </a:rPr>
              <a:t>– </a:t>
            </a:r>
            <a:r>
              <a:rPr lang="en-US" altLang="zh-TW" dirty="0" smtClean="0"/>
              <a:t>Retail </a:t>
            </a:r>
            <a:r>
              <a:rPr lang="zh-TW" altLang="en-US" dirty="0" smtClean="0">
                <a:latin typeface="標楷體" panose="03000509000000000000" pitchFamily="65" charset="-120"/>
                <a:ea typeface="標楷體" panose="03000509000000000000" pitchFamily="65" charset="-120"/>
              </a:rPr>
              <a:t>零售</a:t>
            </a:r>
            <a:endParaRPr lang="en-US" altLang="zh-TW" dirty="0" smtClean="0">
              <a:latin typeface="標楷體" panose="03000509000000000000" pitchFamily="65" charset="-120"/>
              <a:ea typeface="標楷體" panose="03000509000000000000" pitchFamily="65" charset="-120"/>
            </a:endParaRPr>
          </a:p>
          <a:p>
            <a:pPr>
              <a:buFont typeface="Wingdings" panose="05000000000000000000" pitchFamily="2" charset="2"/>
              <a:buChar char="ü"/>
            </a:pPr>
            <a:r>
              <a:rPr lang="zh-TW" altLang="en-US" dirty="0" smtClean="0">
                <a:latin typeface="標楷體" panose="03000509000000000000" pitchFamily="65" charset="-120"/>
                <a:ea typeface="標楷體" panose="03000509000000000000" pitchFamily="65" charset="-120"/>
              </a:rPr>
              <a:t>作業</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 </a:t>
            </a:r>
            <a:r>
              <a:rPr lang="en-US" altLang="zh-TW" dirty="0" smtClean="0">
                <a:latin typeface="標楷體" panose="03000509000000000000" pitchFamily="65" charset="-120"/>
                <a:ea typeface="標楷體" panose="03000509000000000000" pitchFamily="65" charset="-120"/>
              </a:rPr>
              <a:t>fb(</a:t>
            </a:r>
            <a:r>
              <a:rPr lang="zh-TW" altLang="en-US" dirty="0" smtClean="0">
                <a:latin typeface="標楷體" panose="03000509000000000000" pitchFamily="65" charset="-120"/>
                <a:ea typeface="標楷體" panose="03000509000000000000" pitchFamily="65" charset="-120"/>
              </a:rPr>
              <a:t>社團、專頁、</a:t>
            </a:r>
            <a:r>
              <a:rPr lang="en-US" altLang="zh-TW" dirty="0" err="1" smtClean="0">
                <a:latin typeface="標楷體" panose="03000509000000000000" pitchFamily="65" charset="-120"/>
                <a:ea typeface="標楷體" panose="03000509000000000000" pitchFamily="65" charset="-120"/>
              </a:rPr>
              <a:t>youtube</a:t>
            </a:r>
            <a:r>
              <a:rPr lang="zh-TW" altLang="en-US" dirty="0" smtClean="0">
                <a:latin typeface="標楷體" panose="03000509000000000000" pitchFamily="65" charset="-120"/>
                <a:ea typeface="標楷體" panose="03000509000000000000" pitchFamily="65" charset="-120"/>
              </a:rPr>
              <a:t>、</a:t>
            </a:r>
            <a:r>
              <a:rPr lang="en-US" altLang="zh-TW" dirty="0" smtClean="0">
                <a:latin typeface="標楷體" panose="03000509000000000000" pitchFamily="65" charset="-120"/>
                <a:ea typeface="標楷體" panose="03000509000000000000" pitchFamily="65" charset="-120"/>
              </a:rPr>
              <a:t>google</a:t>
            </a:r>
            <a:r>
              <a:rPr lang="zh-TW" altLang="en-US" dirty="0" smtClean="0">
                <a:latin typeface="標楷體" panose="03000509000000000000" pitchFamily="65" charset="-120"/>
                <a:ea typeface="標楷體" panose="03000509000000000000" pitchFamily="65" charset="-120"/>
              </a:rPr>
              <a:t> </a:t>
            </a:r>
            <a:r>
              <a:rPr lang="en-US" altLang="zh-TW" dirty="0" smtClean="0">
                <a:latin typeface="標楷體" panose="03000509000000000000" pitchFamily="65" charset="-120"/>
                <a:ea typeface="標楷體" panose="03000509000000000000" pitchFamily="65" charset="-120"/>
              </a:rPr>
              <a:t>map)</a:t>
            </a:r>
          </a:p>
          <a:p>
            <a:r>
              <a:rPr lang="zh-TW" altLang="en-US" sz="2400" dirty="0">
                <a:latin typeface="標楷體" panose="03000509000000000000" pitchFamily="65" charset="-120"/>
                <a:ea typeface="標楷體" panose="03000509000000000000" pitchFamily="65" charset="-120"/>
              </a:rPr>
              <a:t>新</a:t>
            </a:r>
            <a:r>
              <a:rPr lang="zh-TW" altLang="en-US" sz="2400" dirty="0" smtClean="0">
                <a:latin typeface="標楷體" panose="03000509000000000000" pitchFamily="65" charset="-120"/>
                <a:ea typeface="標楷體" panose="03000509000000000000" pitchFamily="65" charset="-120"/>
              </a:rPr>
              <a:t>主軸 </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工業</a:t>
            </a:r>
            <a:r>
              <a:rPr lang="en-US" altLang="zh-TW" sz="2400" dirty="0" smtClean="0">
                <a:latin typeface="標楷體" panose="03000509000000000000" pitchFamily="65" charset="-120"/>
                <a:ea typeface="標楷體" panose="03000509000000000000" pitchFamily="65" charset="-120"/>
              </a:rPr>
              <a:t>4.0:</a:t>
            </a:r>
            <a:r>
              <a:rPr lang="zh-TW" altLang="en-US" sz="2400" dirty="0" smtClean="0">
                <a:latin typeface="標楷體" panose="03000509000000000000" pitchFamily="65" charset="-120"/>
                <a:ea typeface="標楷體" panose="03000509000000000000" pitchFamily="65" charset="-120"/>
              </a:rPr>
              <a:t>車用電子</a:t>
            </a:r>
            <a:endParaRPr lang="en-US" altLang="zh-TW" sz="2400" dirty="0" smtClean="0">
              <a:latin typeface="標楷體" panose="03000509000000000000" pitchFamily="65" charset="-120"/>
              <a:ea typeface="標楷體" panose="03000509000000000000" pitchFamily="65" charset="-120"/>
            </a:endParaRPr>
          </a:p>
          <a:p>
            <a:pPr marL="0" indent="0">
              <a:buNone/>
            </a:pP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-GPS:GIS</a:t>
            </a:r>
          </a:p>
          <a:p>
            <a:pPr>
              <a:buFont typeface="Wingdings" panose="05000000000000000000" pitchFamily="2" charset="2"/>
              <a:buChar char="l"/>
            </a:pPr>
            <a:r>
              <a:rPr lang="en-US" altLang="zh-TW" sz="1400" dirty="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MIS(</a:t>
            </a:r>
            <a:r>
              <a:rPr lang="en-US" altLang="zh-TW" sz="2400" dirty="0" err="1" smtClean="0">
                <a:latin typeface="標楷體" panose="03000509000000000000" pitchFamily="65" charset="-120"/>
                <a:ea typeface="標楷體" panose="03000509000000000000" pitchFamily="65" charset="-120"/>
              </a:rPr>
              <a:t>Managenent</a:t>
            </a:r>
            <a:r>
              <a:rPr lang="en-US" altLang="zh-TW" sz="2400" dirty="0" smtClean="0">
                <a:latin typeface="標楷體" panose="03000509000000000000" pitchFamily="65" charset="-120"/>
                <a:ea typeface="標楷體" panose="03000509000000000000" pitchFamily="65" charset="-120"/>
              </a:rPr>
              <a:t> Information System </a:t>
            </a:r>
            <a:r>
              <a:rPr lang="zh-TW" altLang="en-US" sz="2400" dirty="0" smtClean="0">
                <a:latin typeface="標楷體" panose="03000509000000000000" pitchFamily="65" charset="-120"/>
                <a:ea typeface="標楷體" panose="03000509000000000000" pitchFamily="65" charset="-120"/>
              </a:rPr>
              <a:t>資訊管理系統</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產銷人發財</a:t>
            </a:r>
            <a:endParaRPr lang="en-US" altLang="zh-TW" sz="24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ü"/>
            </a:pPr>
            <a:r>
              <a:rPr lang="en-US" altLang="zh-TW" sz="2400" dirty="0" err="1" smtClean="0">
                <a:latin typeface="標楷體" panose="03000509000000000000" pitchFamily="65" charset="-120"/>
                <a:ea typeface="標楷體" panose="03000509000000000000" pitchFamily="65" charset="-120"/>
              </a:rPr>
              <a:t>Youtube</a:t>
            </a:r>
            <a:r>
              <a:rPr lang="en-US" altLang="zh-TW" sz="2400" dirty="0" smtClean="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歌曲</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要有字幕、介紹歌手等背景</a:t>
            </a:r>
            <a:r>
              <a:rPr lang="en-US" altLang="zh-TW" sz="2400" dirty="0" smtClean="0">
                <a:latin typeface="標楷體" panose="03000509000000000000" pitchFamily="65" charset="-120"/>
                <a:ea typeface="標楷體" panose="03000509000000000000" pitchFamily="65" charset="-120"/>
              </a:rPr>
              <a:t>(</a:t>
            </a:r>
            <a:r>
              <a:rPr lang="en-US" altLang="zh-TW" sz="2400" dirty="0" smtClean="0">
                <a:solidFill>
                  <a:srgbClr val="FF0000"/>
                </a:solidFill>
                <a:latin typeface="標楷體" panose="03000509000000000000" pitchFamily="65" charset="-120"/>
                <a:ea typeface="標楷體" panose="03000509000000000000" pitchFamily="65" charset="-120"/>
                <a:sym typeface="Wingdings" panose="05000000000000000000" pitchFamily="2" charset="2"/>
              </a:rPr>
              <a:t></a:t>
            </a:r>
            <a:r>
              <a:rPr lang="en-US" altLang="zh-TW" sz="2400" dirty="0" smtClean="0">
                <a:latin typeface="標楷體" panose="03000509000000000000" pitchFamily="65" charset="-120"/>
                <a:ea typeface="標楷體" panose="03000509000000000000" pitchFamily="65" charset="-120"/>
                <a:sym typeface="Wingdings" panose="05000000000000000000" pitchFamily="2" charset="2"/>
              </a:rPr>
              <a:t>)</a:t>
            </a:r>
          </a:p>
          <a:p>
            <a:pPr>
              <a:buFont typeface="Wingdings" panose="05000000000000000000" pitchFamily="2" charset="2"/>
              <a:buChar char="l"/>
            </a:pPr>
            <a:r>
              <a:rPr lang="zh-TW" altLang="en-US" sz="1400" dirty="0" smtClean="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今年重點</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 文化創意產業</a:t>
            </a:r>
            <a:endParaRPr lang="en-US" altLang="zh-TW" sz="2400" dirty="0" smtClean="0">
              <a:latin typeface="標楷體" panose="03000509000000000000" pitchFamily="65" charset="-120"/>
              <a:ea typeface="標楷體" panose="03000509000000000000" pitchFamily="65" charset="-120"/>
            </a:endParaRPr>
          </a:p>
          <a:p>
            <a:pPr marL="0" indent="0">
              <a:buNone/>
            </a:pPr>
            <a:r>
              <a:rPr lang="zh-TW" altLang="en-US" sz="1400" dirty="0">
                <a:latin typeface="標楷體" panose="03000509000000000000" pitchFamily="65" charset="-120"/>
                <a:ea typeface="標楷體" panose="03000509000000000000" pitchFamily="65" charset="-120"/>
              </a:rPr>
              <a:t> </a:t>
            </a:r>
            <a:r>
              <a:rPr lang="zh-TW" altLang="en-US" sz="1400" dirty="0" smtClean="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台中</a:t>
            </a:r>
            <a:r>
              <a:rPr lang="en-US" altLang="zh-TW" sz="2400" dirty="0" smtClean="0">
                <a:latin typeface="標楷體" panose="03000509000000000000" pitchFamily="65" charset="-120"/>
                <a:ea typeface="標楷體" panose="03000509000000000000" pitchFamily="65" charset="-120"/>
              </a:rPr>
              <a:t>18</a:t>
            </a:r>
            <a:r>
              <a:rPr lang="zh-TW" altLang="en-US" sz="2400" dirty="0" smtClean="0">
                <a:latin typeface="標楷體" panose="03000509000000000000" pitchFamily="65" charset="-120"/>
                <a:ea typeface="標楷體" panose="03000509000000000000" pitchFamily="65" charset="-120"/>
              </a:rPr>
              <a:t>庄教師聯誼會。</a:t>
            </a:r>
            <a:endParaRPr lang="en-US" altLang="zh-TW" sz="24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ü"/>
            </a:pPr>
            <a:endParaRPr lang="en-US" altLang="zh-TW" sz="24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l"/>
            </a:pPr>
            <a:endParaRPr lang="en-US" altLang="zh-TW" sz="2400" dirty="0" smtClean="0">
              <a:latin typeface="標楷體" panose="03000509000000000000" pitchFamily="65" charset="-120"/>
              <a:ea typeface="標楷體" panose="03000509000000000000" pitchFamily="65" charset="-120"/>
            </a:endParaRPr>
          </a:p>
          <a:p>
            <a:pPr marL="0" indent="0">
              <a:buNone/>
            </a:pPr>
            <a:endParaRPr lang="en-US" altLang="zh-TW"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9469891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1991544" y="1196752"/>
            <a:ext cx="7632848" cy="5355312"/>
          </a:xfrm>
          <a:prstGeom prst="rect">
            <a:avLst/>
          </a:prstGeom>
          <a:noFill/>
        </p:spPr>
        <p:txBody>
          <a:bodyPr wrap="square" rtlCol="0">
            <a:spAutoFit/>
          </a:bodyPr>
          <a:lstStyle/>
          <a:p>
            <a:pPr>
              <a:buFont typeface="Arial" pitchFamily="34" charset="0"/>
              <a:buChar char="•"/>
            </a:pPr>
            <a:endParaRPr lang="en-US" altLang="zh-TW" dirty="0" smtClean="0">
              <a:latin typeface="標楷體" pitchFamily="65" charset="-120"/>
              <a:ea typeface="標楷體" pitchFamily="65" charset="-120"/>
            </a:endParaRPr>
          </a:p>
          <a:p>
            <a:pPr>
              <a:buFont typeface="Arial" pitchFamily="34" charset="0"/>
              <a:buChar char="•"/>
            </a:pPr>
            <a:r>
              <a:rPr lang="zh-TW" altLang="en-US" dirty="0" smtClean="0">
                <a:latin typeface="標楷體" pitchFamily="65" charset="-120"/>
                <a:ea typeface="標楷體" pitchFamily="65" charset="-120"/>
              </a:rPr>
              <a:t>視</a:t>
            </a:r>
            <a:r>
              <a:rPr lang="zh-TW" altLang="en-US" dirty="0">
                <a:latin typeface="標楷體" pitchFamily="65" charset="-120"/>
                <a:ea typeface="標楷體" pitchFamily="65" charset="-120"/>
              </a:rPr>
              <a:t>點</a:t>
            </a:r>
            <a:r>
              <a:rPr lang="en-US" altLang="zh-TW" dirty="0">
                <a:latin typeface="標楷體" pitchFamily="65" charset="-120"/>
                <a:ea typeface="標楷體" pitchFamily="65" charset="-120"/>
              </a:rPr>
              <a:t>31</a:t>
            </a:r>
          </a:p>
          <a:p>
            <a:pPr>
              <a:buFont typeface="Arial" pitchFamily="34" charset="0"/>
              <a:buChar char="•"/>
            </a:pPr>
            <a:r>
              <a:rPr lang="zh-TW" altLang="en-US" dirty="0">
                <a:latin typeface="標楷體" pitchFamily="65" charset="-120"/>
                <a:ea typeface="標楷體" pitchFamily="65" charset="-120"/>
              </a:rPr>
              <a:t>海闊天空影片</a:t>
            </a:r>
            <a:endParaRPr lang="en-US" altLang="zh-TW" dirty="0">
              <a:latin typeface="標楷體" pitchFamily="65" charset="-120"/>
              <a:ea typeface="標楷體" pitchFamily="65" charset="-120"/>
            </a:endParaRPr>
          </a:p>
          <a:p>
            <a:pPr>
              <a:buFont typeface="Arial" pitchFamily="34" charset="0"/>
              <a:buChar char="•"/>
            </a:pPr>
            <a:r>
              <a:rPr lang="zh-TW" altLang="en-US" b="1" dirty="0">
                <a:solidFill>
                  <a:srgbClr val="0000FF"/>
                </a:solidFill>
                <a:latin typeface="標楷體" pitchFamily="65" charset="-120"/>
                <a:ea typeface="標楷體" pitchFamily="65" charset="-120"/>
              </a:rPr>
              <a:t>大麥客計畫 </a:t>
            </a:r>
            <a:r>
              <a:rPr lang="en-US" altLang="zh-TW" b="1" dirty="0">
                <a:solidFill>
                  <a:srgbClr val="0000FF"/>
                </a:solidFill>
                <a:latin typeface="標楷體" pitchFamily="65" charset="-120"/>
                <a:ea typeface="標楷體" pitchFamily="65" charset="-120"/>
              </a:rPr>
              <a:t>T-mall</a:t>
            </a:r>
          </a:p>
          <a:p>
            <a:pPr>
              <a:buFont typeface="Arial" pitchFamily="34" charset="0"/>
              <a:buChar char="•"/>
            </a:pPr>
            <a:r>
              <a:rPr lang="zh-TW" altLang="en-US" dirty="0">
                <a:latin typeface="標楷體" pitchFamily="65" charset="-120"/>
                <a:ea typeface="標楷體" pitchFamily="65" charset="-120"/>
              </a:rPr>
              <a:t>東莞</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深圳</a:t>
            </a:r>
            <a:r>
              <a:rPr lang="en-US" altLang="zh-TW" dirty="0">
                <a:latin typeface="標楷體" pitchFamily="65" charset="-120"/>
                <a:ea typeface="標楷體" pitchFamily="65" charset="-120"/>
              </a:rPr>
              <a:t>:</a:t>
            </a:r>
          </a:p>
          <a:p>
            <a:pPr>
              <a:buFont typeface="Arial" pitchFamily="34" charset="0"/>
              <a:buChar char="•"/>
            </a:pP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1.3</a:t>
            </a:r>
            <a:r>
              <a:rPr lang="zh-TW" altLang="en-US" dirty="0">
                <a:latin typeface="標楷體" pitchFamily="65" charset="-120"/>
                <a:ea typeface="標楷體" pitchFamily="65" charset="-120"/>
              </a:rPr>
              <a:t>萬兒童</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日</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羅湖口岸</a:t>
            </a:r>
            <a:r>
              <a:rPr lang="en-US" altLang="zh-TW" dirty="0">
                <a:latin typeface="標楷體" pitchFamily="65" charset="-120"/>
                <a:ea typeface="標楷體" pitchFamily="65" charset="-120"/>
              </a:rPr>
              <a:t>)</a:t>
            </a:r>
          </a:p>
          <a:p>
            <a:r>
              <a:rPr lang="zh-TW" altLang="en-US" dirty="0">
                <a:latin typeface="標楷體" pitchFamily="65" charset="-120"/>
                <a:ea typeface="標楷體" pitchFamily="65" charset="-120"/>
              </a:rPr>
              <a:t>       羅湖口岸每日通關數</a:t>
            </a:r>
            <a:r>
              <a:rPr lang="en-US" altLang="zh-TW" dirty="0">
                <a:latin typeface="標楷體" pitchFamily="65" charset="-120"/>
                <a:ea typeface="標楷體" pitchFamily="65" charset="-120"/>
              </a:rPr>
              <a:t>:25</a:t>
            </a:r>
            <a:r>
              <a:rPr lang="zh-TW" altLang="en-US" dirty="0">
                <a:latin typeface="標楷體" pitchFamily="65" charset="-120"/>
                <a:ea typeface="標楷體" pitchFamily="65" charset="-120"/>
              </a:rPr>
              <a:t>萬人，等於一個移動城市</a:t>
            </a:r>
            <a:endParaRPr lang="en-US" altLang="zh-TW" dirty="0">
              <a:latin typeface="標楷體" pitchFamily="65" charset="-120"/>
              <a:ea typeface="標楷體" pitchFamily="65" charset="-120"/>
            </a:endParaRPr>
          </a:p>
          <a:p>
            <a:pPr>
              <a:buFont typeface="Wingdings" pitchFamily="2" charset="2"/>
              <a:buChar char="l"/>
            </a:pPr>
            <a:r>
              <a:rPr lang="zh-TW" altLang="en-US" dirty="0">
                <a:latin typeface="標楷體" pitchFamily="65" charset="-120"/>
                <a:ea typeface="標楷體" pitchFamily="65" charset="-120"/>
              </a:rPr>
              <a:t> 作業</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Google Map (</a:t>
            </a:r>
            <a:r>
              <a:rPr lang="zh-TW" altLang="en-US" dirty="0">
                <a:latin typeface="標楷體" pitchFamily="65" charset="-120"/>
                <a:ea typeface="標楷體" pitchFamily="65" charset="-120"/>
              </a:rPr>
              <a:t>深圳</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香港</a:t>
            </a:r>
            <a:r>
              <a:rPr lang="en-US" altLang="zh-TW" dirty="0">
                <a:latin typeface="標楷體" pitchFamily="65" charset="-120"/>
                <a:ea typeface="標楷體" pitchFamily="65" charset="-120"/>
              </a:rPr>
              <a:t>)</a:t>
            </a:r>
          </a:p>
          <a:p>
            <a:r>
              <a:rPr lang="zh-TW" altLang="en-US" dirty="0">
                <a:latin typeface="標楷體" pitchFamily="65" charset="-120"/>
                <a:ea typeface="標楷體" pitchFamily="65" charset="-120"/>
              </a:rPr>
              <a:t>     我的地圖→匯入</a:t>
            </a:r>
            <a:r>
              <a:rPr lang="en-US" altLang="zh-TW" dirty="0">
                <a:latin typeface="標楷體" pitchFamily="65" charset="-120"/>
                <a:ea typeface="標楷體" pitchFamily="65" charset="-120"/>
              </a:rPr>
              <a:t>*.kml</a:t>
            </a:r>
          </a:p>
          <a:p>
            <a:r>
              <a:rPr lang="en-US" altLang="zh-TW" dirty="0">
                <a:latin typeface="標楷體" pitchFamily="65" charset="-120"/>
                <a:ea typeface="標楷體" pitchFamily="65" charset="-120"/>
              </a:rPr>
              <a:t>     </a:t>
            </a:r>
            <a:r>
              <a:rPr lang="en-US" altLang="zh-TW" dirty="0" err="1">
                <a:latin typeface="標楷體" pitchFamily="65" charset="-120"/>
                <a:ea typeface="標楷體" pitchFamily="65" charset="-120"/>
              </a:rPr>
              <a:t>Warmart</a:t>
            </a:r>
            <a:endParaRPr lang="en-US" altLang="zh-TW" dirty="0">
              <a:latin typeface="標楷體" pitchFamily="65" charset="-120"/>
              <a:ea typeface="標楷體" pitchFamily="65" charset="-120"/>
            </a:endParaRPr>
          </a:p>
          <a:p>
            <a:r>
              <a:rPr lang="en-US" altLang="zh-TW" dirty="0">
                <a:latin typeface="標楷體" pitchFamily="65" charset="-120"/>
                <a:ea typeface="標楷體" pitchFamily="65" charset="-120"/>
              </a:rPr>
              <a:t>     RT-mart</a:t>
            </a:r>
          </a:p>
          <a:p>
            <a:pPr>
              <a:buFont typeface="Arial" pitchFamily="34" charset="0"/>
              <a:buChar char="•"/>
            </a:pPr>
            <a:r>
              <a:rPr lang="en-US" altLang="zh-TW" dirty="0">
                <a:latin typeface="標楷體" pitchFamily="65" charset="-120"/>
                <a:ea typeface="標楷體" pitchFamily="65" charset="-120"/>
              </a:rPr>
              <a:t> </a:t>
            </a:r>
            <a:r>
              <a:rPr lang="zh-TW" altLang="en-US" dirty="0">
                <a:latin typeface="標楷體" pitchFamily="65" charset="-120"/>
                <a:ea typeface="標楷體" pitchFamily="65" charset="-120"/>
              </a:rPr>
              <a:t>香港首富</a:t>
            </a:r>
            <a:r>
              <a:rPr lang="en-US" altLang="zh-TW" dirty="0">
                <a:latin typeface="標楷體" pitchFamily="65" charset="-120"/>
                <a:ea typeface="標楷體" pitchFamily="65" charset="-120"/>
              </a:rPr>
              <a:t>:</a:t>
            </a:r>
          </a:p>
          <a:p>
            <a:pPr>
              <a:buFont typeface="Arial" pitchFamily="34" charset="0"/>
              <a:buChar char="•"/>
            </a:pPr>
            <a:endParaRPr lang="en-US" altLang="zh-TW" dirty="0">
              <a:latin typeface="標楷體" pitchFamily="65" charset="-120"/>
              <a:ea typeface="標楷體" pitchFamily="65" charset="-120"/>
            </a:endParaRPr>
          </a:p>
          <a:p>
            <a:pPr>
              <a:buFont typeface="Arial" pitchFamily="34" charset="0"/>
              <a:buChar char="•"/>
            </a:pPr>
            <a:endParaRPr lang="en-US" altLang="zh-TW" dirty="0">
              <a:latin typeface="標楷體" pitchFamily="65" charset="-120"/>
              <a:ea typeface="標楷體" pitchFamily="65" charset="-120"/>
            </a:endParaRPr>
          </a:p>
          <a:p>
            <a:pPr>
              <a:buFont typeface="Arial" pitchFamily="34" charset="0"/>
              <a:buChar char="•"/>
            </a:pPr>
            <a:endParaRPr lang="en-US" altLang="zh-TW" dirty="0">
              <a:latin typeface="標楷體" pitchFamily="65" charset="-120"/>
              <a:ea typeface="標楷體" pitchFamily="65" charset="-120"/>
            </a:endParaRPr>
          </a:p>
          <a:p>
            <a:pPr>
              <a:buFont typeface="Arial" pitchFamily="34" charset="0"/>
              <a:buChar char="•"/>
            </a:pPr>
            <a:r>
              <a:rPr lang="en-US" altLang="zh-TW" dirty="0" err="1">
                <a:latin typeface="標楷體" pitchFamily="65" charset="-120"/>
                <a:ea typeface="標楷體" pitchFamily="65" charset="-120"/>
              </a:rPr>
              <a:t>Fortube</a:t>
            </a:r>
            <a:r>
              <a:rPr lang="en-US" altLang="zh-TW" dirty="0">
                <a:latin typeface="標楷體" pitchFamily="65" charset="-120"/>
                <a:ea typeface="標楷體" pitchFamily="65" charset="-120"/>
              </a:rPr>
              <a:t> 500</a:t>
            </a:r>
            <a:r>
              <a:rPr lang="zh-TW" altLang="en-US" dirty="0">
                <a:latin typeface="標楷體" pitchFamily="65" charset="-120"/>
                <a:ea typeface="標楷體" pitchFamily="65" charset="-120"/>
              </a:rPr>
              <a:t>大電信業</a:t>
            </a:r>
            <a:endParaRPr lang="en-US" altLang="zh-TW" dirty="0">
              <a:latin typeface="標楷體" pitchFamily="65" charset="-120"/>
              <a:ea typeface="標楷體" pitchFamily="65" charset="-120"/>
            </a:endParaRPr>
          </a:p>
          <a:p>
            <a:endParaRPr lang="en-US" altLang="zh-TW" dirty="0">
              <a:latin typeface="標楷體" pitchFamily="65" charset="-120"/>
              <a:ea typeface="標楷體" pitchFamily="65" charset="-120"/>
            </a:endParaRPr>
          </a:p>
        </p:txBody>
      </p:sp>
      <p:sp>
        <p:nvSpPr>
          <p:cNvPr id="6" name="文字方塊 5"/>
          <p:cNvSpPr txBox="1"/>
          <p:nvPr/>
        </p:nvSpPr>
        <p:spPr>
          <a:xfrm>
            <a:off x="3575720" y="2276873"/>
            <a:ext cx="2304256" cy="646331"/>
          </a:xfrm>
          <a:prstGeom prst="rect">
            <a:avLst/>
          </a:prstGeom>
          <a:noFill/>
        </p:spPr>
        <p:txBody>
          <a:bodyPr wrap="square" rtlCol="0">
            <a:spAutoFit/>
          </a:bodyPr>
          <a:lstStyle/>
          <a:p>
            <a:r>
              <a:rPr lang="en-US" altLang="zh-TW" dirty="0">
                <a:latin typeface="標楷體" pitchFamily="65" charset="-120"/>
                <a:ea typeface="標楷體" pitchFamily="65" charset="-120"/>
              </a:rPr>
              <a:t>200</a:t>
            </a:r>
            <a:r>
              <a:rPr lang="zh-TW" altLang="en-US" dirty="0">
                <a:latin typeface="標楷體" pitchFamily="65" charset="-120"/>
                <a:ea typeface="標楷體" pitchFamily="65" charset="-120"/>
              </a:rPr>
              <a:t>萬人</a:t>
            </a:r>
            <a:endParaRPr lang="en-US" altLang="zh-TW" dirty="0">
              <a:latin typeface="標楷體" pitchFamily="65" charset="-120"/>
              <a:ea typeface="標楷體" pitchFamily="65" charset="-120"/>
            </a:endParaRPr>
          </a:p>
          <a:p>
            <a:r>
              <a:rPr lang="en-US" altLang="zh-TW" dirty="0">
                <a:latin typeface="標楷體" pitchFamily="65" charset="-120"/>
                <a:ea typeface="標楷體" pitchFamily="65" charset="-120"/>
              </a:rPr>
              <a:t>1300</a:t>
            </a:r>
            <a:r>
              <a:rPr lang="zh-TW" altLang="en-US" dirty="0">
                <a:latin typeface="標楷體" pitchFamily="65" charset="-120"/>
                <a:ea typeface="標楷體" pitchFamily="65" charset="-120"/>
              </a:rPr>
              <a:t>萬人</a:t>
            </a:r>
            <a:endParaRPr lang="en-US" altLang="zh-TW" dirty="0">
              <a:latin typeface="標楷體" pitchFamily="65" charset="-120"/>
              <a:ea typeface="標楷體" pitchFamily="65" charset="-120"/>
            </a:endParaRPr>
          </a:p>
        </p:txBody>
      </p:sp>
      <p:cxnSp>
        <p:nvCxnSpPr>
          <p:cNvPr id="8" name="直線接點 7"/>
          <p:cNvCxnSpPr>
            <a:stCxn id="6" idx="1"/>
          </p:cNvCxnSpPr>
          <p:nvPr/>
        </p:nvCxnSpPr>
        <p:spPr>
          <a:xfrm flipV="1">
            <a:off x="3575721" y="2594114"/>
            <a:ext cx="1089045" cy="592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文字方塊 10"/>
          <p:cNvSpPr txBox="1"/>
          <p:nvPr/>
        </p:nvSpPr>
        <p:spPr>
          <a:xfrm>
            <a:off x="3719736" y="4293096"/>
            <a:ext cx="1728192" cy="369332"/>
          </a:xfrm>
          <a:prstGeom prst="rect">
            <a:avLst/>
          </a:prstGeom>
          <a:noFill/>
        </p:spPr>
        <p:txBody>
          <a:bodyPr wrap="square" rtlCol="0">
            <a:spAutoFit/>
          </a:bodyPr>
          <a:lstStyle/>
          <a:p>
            <a:r>
              <a:rPr lang="en-US" altLang="zh-TW" dirty="0">
                <a:latin typeface="標楷體" pitchFamily="65" charset="-120"/>
                <a:ea typeface="標楷體" pitchFamily="65" charset="-120"/>
              </a:rPr>
              <a:t>Carrefour</a:t>
            </a:r>
            <a:endParaRPr lang="zh-TW" altLang="en-US" dirty="0">
              <a:latin typeface="標楷體" pitchFamily="65" charset="-120"/>
              <a:ea typeface="標楷體" pitchFamily="65" charset="-120"/>
            </a:endParaRPr>
          </a:p>
        </p:txBody>
      </p:sp>
      <p:cxnSp>
        <p:nvCxnSpPr>
          <p:cNvPr id="12" name="直線接點 11"/>
          <p:cNvCxnSpPr/>
          <p:nvPr/>
        </p:nvCxnSpPr>
        <p:spPr>
          <a:xfrm flipV="1">
            <a:off x="2558684" y="4509121"/>
            <a:ext cx="1089045" cy="592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2" cstate="print"/>
          <a:srcRect l="19063" t="19429" r="3899" b="58713"/>
          <a:stretch>
            <a:fillRect/>
          </a:stretch>
        </p:blipFill>
        <p:spPr bwMode="auto">
          <a:xfrm>
            <a:off x="4439816" y="4842076"/>
            <a:ext cx="5829604" cy="1323228"/>
          </a:xfrm>
          <a:prstGeom prst="rect">
            <a:avLst/>
          </a:prstGeom>
          <a:noFill/>
          <a:ln w="9525">
            <a:noFill/>
            <a:miter lim="800000"/>
            <a:headEnd/>
            <a:tailEnd/>
          </a:ln>
        </p:spPr>
      </p:pic>
      <p:grpSp>
        <p:nvGrpSpPr>
          <p:cNvPr id="9" name="群組 8"/>
          <p:cNvGrpSpPr/>
          <p:nvPr/>
        </p:nvGrpSpPr>
        <p:grpSpPr>
          <a:xfrm>
            <a:off x="5591944" y="1425550"/>
            <a:ext cx="5040560" cy="1499394"/>
            <a:chOff x="539552" y="4077072"/>
            <a:chExt cx="5040560" cy="1499394"/>
          </a:xfrm>
        </p:grpSpPr>
        <p:sp>
          <p:nvSpPr>
            <p:cNvPr id="10" name="文字方塊 9"/>
            <p:cNvSpPr txBox="1"/>
            <p:nvPr/>
          </p:nvSpPr>
          <p:spPr>
            <a:xfrm>
              <a:off x="755576" y="4077072"/>
              <a:ext cx="1440160" cy="923330"/>
            </a:xfrm>
            <a:prstGeom prst="rect">
              <a:avLst/>
            </a:prstGeom>
            <a:noFill/>
          </p:spPr>
          <p:txBody>
            <a:bodyPr wrap="square" rtlCol="0">
              <a:spAutoFit/>
            </a:bodyPr>
            <a:lstStyle/>
            <a:p>
              <a:r>
                <a:rPr lang="zh-TW" altLang="en-US" dirty="0">
                  <a:latin typeface="標楷體" pitchFamily="65" charset="-120"/>
                  <a:ea typeface="標楷體" pitchFamily="65" charset="-120"/>
                </a:rPr>
                <a:t>視點</a:t>
              </a:r>
              <a:r>
                <a:rPr lang="en-US" altLang="zh-TW" dirty="0">
                  <a:latin typeface="標楷體" pitchFamily="65" charset="-120"/>
                  <a:ea typeface="標楷體" pitchFamily="65" charset="-120"/>
                </a:rPr>
                <a:t>31</a:t>
              </a:r>
            </a:p>
            <a:p>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旗米拉</a:t>
              </a:r>
              <a:endParaRPr lang="zh-TW" altLang="en-US" dirty="0">
                <a:latin typeface="標楷體" pitchFamily="65" charset="-120"/>
                <a:ea typeface="標楷體" pitchFamily="65" charset="-120"/>
              </a:endParaRPr>
            </a:p>
          </p:txBody>
        </p:sp>
        <p:sp>
          <p:nvSpPr>
            <p:cNvPr id="13" name="文字方塊 12"/>
            <p:cNvSpPr txBox="1"/>
            <p:nvPr/>
          </p:nvSpPr>
          <p:spPr>
            <a:xfrm>
              <a:off x="1907704" y="4653136"/>
              <a:ext cx="2520280" cy="923330"/>
            </a:xfrm>
            <a:prstGeom prst="rect">
              <a:avLst/>
            </a:prstGeom>
            <a:noFill/>
          </p:spPr>
          <p:txBody>
            <a:bodyPr wrap="square" rtlCol="0">
              <a:spAutoFit/>
            </a:bodyPr>
            <a:lstStyle/>
            <a:p>
              <a:r>
                <a:rPr lang="en-US" altLang="zh-TW" dirty="0">
                  <a:latin typeface="標楷體" pitchFamily="65" charset="-120"/>
                  <a:ea typeface="標楷體" pitchFamily="65" charset="-120"/>
                </a:rPr>
                <a:t>QQ</a:t>
              </a:r>
              <a:r>
                <a:rPr lang="zh-TW" altLang="en-US" dirty="0">
                  <a:latin typeface="標楷體" pitchFamily="65" charset="-120"/>
                  <a:ea typeface="標楷體" pitchFamily="65" charset="-120"/>
                </a:rPr>
                <a:t>騰訊</a:t>
              </a:r>
              <a:endParaRPr lang="en-US" altLang="zh-TW" dirty="0">
                <a:latin typeface="標楷體" pitchFamily="65" charset="-120"/>
                <a:ea typeface="標楷體" pitchFamily="65" charset="-120"/>
              </a:endParaRPr>
            </a:p>
            <a:p>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港</a:t>
              </a:r>
              <a:endParaRPr lang="zh-TW" altLang="en-US" dirty="0">
                <a:latin typeface="標楷體" pitchFamily="65" charset="-120"/>
                <a:ea typeface="標楷體" pitchFamily="65" charset="-120"/>
              </a:endParaRPr>
            </a:p>
          </p:txBody>
        </p:sp>
        <p:sp>
          <p:nvSpPr>
            <p:cNvPr id="14" name="文字方塊 13"/>
            <p:cNvSpPr txBox="1"/>
            <p:nvPr/>
          </p:nvSpPr>
          <p:spPr>
            <a:xfrm>
              <a:off x="3059832" y="4581128"/>
              <a:ext cx="2520280" cy="923330"/>
            </a:xfrm>
            <a:prstGeom prst="rect">
              <a:avLst/>
            </a:prstGeom>
            <a:noFill/>
          </p:spPr>
          <p:txBody>
            <a:bodyPr wrap="square" rtlCol="0">
              <a:spAutoFit/>
            </a:bodyPr>
            <a:lstStyle/>
            <a:p>
              <a:r>
                <a:rPr lang="en-US" altLang="zh-TW" dirty="0">
                  <a:latin typeface="標楷體" pitchFamily="65" charset="-120"/>
                  <a:ea typeface="標楷體" pitchFamily="65" charset="-120"/>
                </a:rPr>
                <a:t>PPS</a:t>
              </a:r>
            </a:p>
            <a:p>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愛奇藝</a:t>
              </a:r>
              <a:endParaRPr lang="zh-TW" altLang="en-US" dirty="0">
                <a:latin typeface="標楷體" pitchFamily="65" charset="-120"/>
                <a:ea typeface="標楷體" pitchFamily="65" charset="-120"/>
              </a:endParaRPr>
            </a:p>
          </p:txBody>
        </p:sp>
        <p:grpSp>
          <p:nvGrpSpPr>
            <p:cNvPr id="15" name="群組 34"/>
            <p:cNvGrpSpPr/>
            <p:nvPr/>
          </p:nvGrpSpPr>
          <p:grpSpPr>
            <a:xfrm>
              <a:off x="539552" y="4221088"/>
              <a:ext cx="216024" cy="648072"/>
              <a:chOff x="1241984" y="3717032"/>
              <a:chExt cx="233672" cy="1368152"/>
            </a:xfrm>
          </p:grpSpPr>
          <p:cxnSp>
            <p:nvCxnSpPr>
              <p:cNvPr id="24" name="直線接點 23"/>
              <p:cNvCxnSpPr/>
              <p:nvPr/>
            </p:nvCxnSpPr>
            <p:spPr>
              <a:xfrm>
                <a:off x="1259632" y="3717032"/>
                <a:ext cx="0" cy="136815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接點 24"/>
              <p:cNvCxnSpPr/>
              <p:nvPr/>
            </p:nvCxnSpPr>
            <p:spPr>
              <a:xfrm flipV="1">
                <a:off x="1241984" y="3717032"/>
                <a:ext cx="233672" cy="29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接點 25"/>
              <p:cNvCxnSpPr/>
              <p:nvPr/>
            </p:nvCxnSpPr>
            <p:spPr>
              <a:xfrm flipV="1">
                <a:off x="1241984" y="5082209"/>
                <a:ext cx="233672" cy="29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群組 38"/>
            <p:cNvGrpSpPr/>
            <p:nvPr/>
          </p:nvGrpSpPr>
          <p:grpSpPr>
            <a:xfrm>
              <a:off x="1691680" y="4797152"/>
              <a:ext cx="216024" cy="648072"/>
              <a:chOff x="1241984" y="3717032"/>
              <a:chExt cx="233672" cy="1368152"/>
            </a:xfrm>
          </p:grpSpPr>
          <p:cxnSp>
            <p:nvCxnSpPr>
              <p:cNvPr id="21" name="直線接點 20"/>
              <p:cNvCxnSpPr/>
              <p:nvPr/>
            </p:nvCxnSpPr>
            <p:spPr>
              <a:xfrm>
                <a:off x="1259632" y="3717032"/>
                <a:ext cx="0" cy="136815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接點 21"/>
              <p:cNvCxnSpPr/>
              <p:nvPr/>
            </p:nvCxnSpPr>
            <p:spPr>
              <a:xfrm flipV="1">
                <a:off x="1241984" y="3717032"/>
                <a:ext cx="233672" cy="29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接點 22"/>
              <p:cNvCxnSpPr/>
              <p:nvPr/>
            </p:nvCxnSpPr>
            <p:spPr>
              <a:xfrm flipV="1">
                <a:off x="1241984" y="5082209"/>
                <a:ext cx="233672" cy="29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群組 42"/>
            <p:cNvGrpSpPr/>
            <p:nvPr/>
          </p:nvGrpSpPr>
          <p:grpSpPr>
            <a:xfrm>
              <a:off x="2771800" y="4797152"/>
              <a:ext cx="216024" cy="648072"/>
              <a:chOff x="1241984" y="3717032"/>
              <a:chExt cx="233672" cy="1368152"/>
            </a:xfrm>
          </p:grpSpPr>
          <p:cxnSp>
            <p:nvCxnSpPr>
              <p:cNvPr id="18" name="直線接點 17"/>
              <p:cNvCxnSpPr/>
              <p:nvPr/>
            </p:nvCxnSpPr>
            <p:spPr>
              <a:xfrm>
                <a:off x="1259632" y="3717032"/>
                <a:ext cx="0" cy="136815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接點 18"/>
              <p:cNvCxnSpPr/>
              <p:nvPr/>
            </p:nvCxnSpPr>
            <p:spPr>
              <a:xfrm flipV="1">
                <a:off x="1241984" y="3717032"/>
                <a:ext cx="233672" cy="29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接點 19"/>
              <p:cNvCxnSpPr/>
              <p:nvPr/>
            </p:nvCxnSpPr>
            <p:spPr>
              <a:xfrm flipV="1">
                <a:off x="1241984" y="5082209"/>
                <a:ext cx="233672" cy="29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2637546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981200" y="1556792"/>
            <a:ext cx="8229600" cy="4781128"/>
          </a:xfrm>
        </p:spPr>
        <p:txBody>
          <a:bodyPr>
            <a:normAutofit/>
          </a:bodyPr>
          <a:lstStyle/>
          <a:p>
            <a:r>
              <a:rPr lang="en-US" altLang="zh-TW" sz="1800" dirty="0">
                <a:latin typeface="標楷體" pitchFamily="65" charset="-120"/>
                <a:ea typeface="標楷體" pitchFamily="65" charset="-120"/>
              </a:rPr>
              <a:t>Netflix: </a:t>
            </a:r>
            <a:r>
              <a:rPr lang="zh-TW" altLang="en-US" sz="1800" dirty="0">
                <a:latin typeface="標楷體" pitchFamily="65" charset="-120"/>
                <a:ea typeface="標楷體" pitchFamily="65" charset="-120"/>
              </a:rPr>
              <a:t>成立於</a:t>
            </a:r>
            <a:r>
              <a:rPr lang="en-US" altLang="zh-TW" sz="1800" dirty="0">
                <a:latin typeface="標楷體" pitchFamily="65" charset="-120"/>
                <a:ea typeface="標楷體" pitchFamily="65" charset="-120"/>
              </a:rPr>
              <a:t>1997</a:t>
            </a:r>
            <a:r>
              <a:rPr lang="zh-TW" altLang="en-US" sz="1800" dirty="0">
                <a:latin typeface="標楷體" pitchFamily="65" charset="-120"/>
                <a:ea typeface="標楷體" pitchFamily="65" charset="-120"/>
              </a:rPr>
              <a:t>年 ，</a:t>
            </a:r>
            <a:endParaRPr lang="en-US" altLang="zh-TW" sz="1800" dirty="0">
              <a:latin typeface="標楷體" pitchFamily="65" charset="-120"/>
              <a:ea typeface="標楷體" pitchFamily="65" charset="-120"/>
            </a:endParaRPr>
          </a:p>
          <a:p>
            <a:pPr>
              <a:buNone/>
            </a:pPr>
            <a:r>
              <a:rPr lang="zh-TW" altLang="en-US" sz="1800" dirty="0">
                <a:latin typeface="標楷體" pitchFamily="65" charset="-120"/>
                <a:ea typeface="標楷體" pitchFamily="65" charset="-120"/>
              </a:rPr>
              <a:t>   美國本土用戶</a:t>
            </a:r>
            <a:r>
              <a:rPr lang="en-US" altLang="zh-TW" sz="1800" dirty="0">
                <a:latin typeface="標楷體" pitchFamily="65" charset="-120"/>
                <a:ea typeface="標楷體" pitchFamily="65" charset="-120"/>
              </a:rPr>
              <a:t>:225</a:t>
            </a:r>
            <a:r>
              <a:rPr lang="zh-TW" altLang="en-US" sz="1800" dirty="0">
                <a:latin typeface="標楷體" pitchFamily="65" charset="-120"/>
                <a:ea typeface="標楷體" pitchFamily="65" charset="-120"/>
              </a:rPr>
              <a:t>萬人。</a:t>
            </a:r>
            <a:endParaRPr lang="en-US" altLang="zh-TW" sz="1800" dirty="0">
              <a:latin typeface="標楷體" pitchFamily="65" charset="-120"/>
              <a:ea typeface="標楷體" pitchFamily="65" charset="-120"/>
            </a:endParaRPr>
          </a:p>
          <a:p>
            <a:pPr>
              <a:buNone/>
            </a:pPr>
            <a:r>
              <a:rPr lang="zh-TW" altLang="en-US" sz="1800" dirty="0">
                <a:latin typeface="標楷體" pitchFamily="65" charset="-120"/>
                <a:ea typeface="標楷體" pitchFamily="65" charset="-120"/>
              </a:rPr>
              <a:t>   國外用戶</a:t>
            </a:r>
            <a:r>
              <a:rPr lang="en-US" altLang="zh-TW" sz="1800" dirty="0">
                <a:latin typeface="標楷體" pitchFamily="65" charset="-120"/>
                <a:ea typeface="標楷體" pitchFamily="65" charset="-120"/>
              </a:rPr>
              <a:t>:175</a:t>
            </a:r>
            <a:r>
              <a:rPr lang="zh-TW" altLang="en-US" sz="1800" dirty="0">
                <a:latin typeface="標楷體" pitchFamily="65" charset="-120"/>
                <a:ea typeface="標楷體" pitchFamily="65" charset="-120"/>
              </a:rPr>
              <a:t>萬人。</a:t>
            </a:r>
            <a:endParaRPr lang="en-US" altLang="zh-TW" sz="1800" dirty="0">
              <a:latin typeface="標楷體" pitchFamily="65" charset="-120"/>
              <a:ea typeface="標楷體" pitchFamily="65" charset="-120"/>
            </a:endParaRPr>
          </a:p>
          <a:p>
            <a:pPr>
              <a:buNone/>
            </a:pPr>
            <a:r>
              <a:rPr lang="zh-TW" altLang="en-US" sz="1800" dirty="0">
                <a:latin typeface="標楷體" pitchFamily="65" charset="-120"/>
                <a:ea typeface="標楷體" pitchFamily="65" charset="-120"/>
              </a:rPr>
              <a:t>   全球用戶</a:t>
            </a:r>
            <a:r>
              <a:rPr lang="en-US" altLang="zh-TW" sz="1800" dirty="0">
                <a:latin typeface="標楷體" pitchFamily="65" charset="-120"/>
                <a:ea typeface="標楷體" pitchFamily="65" charset="-120"/>
              </a:rPr>
              <a:t>:4840</a:t>
            </a:r>
            <a:r>
              <a:rPr lang="zh-TW" altLang="en-US" sz="1800" dirty="0">
                <a:latin typeface="標楷體" pitchFamily="65" charset="-120"/>
                <a:ea typeface="標楷體" pitchFamily="65" charset="-120"/>
              </a:rPr>
              <a:t>萬人。</a:t>
            </a:r>
            <a:endParaRPr lang="en-US" altLang="zh-TW" sz="1800" dirty="0">
              <a:latin typeface="標楷體" pitchFamily="65" charset="-120"/>
              <a:ea typeface="標楷體" pitchFamily="65" charset="-120"/>
            </a:endParaRPr>
          </a:p>
          <a:p>
            <a:pPr>
              <a:buNone/>
            </a:pPr>
            <a:r>
              <a:rPr lang="zh-TW" altLang="en-US" sz="1800" dirty="0">
                <a:latin typeface="標楷體" pitchFamily="65" charset="-120"/>
                <a:ea typeface="標楷體" pitchFamily="65" charset="-120"/>
              </a:rPr>
              <a:t>   美國</a:t>
            </a:r>
            <a:r>
              <a:rPr lang="en-US" altLang="zh-TW" sz="1800" dirty="0">
                <a:latin typeface="標楷體" pitchFamily="65" charset="-120"/>
                <a:ea typeface="標楷體" pitchFamily="65" charset="-120"/>
              </a:rPr>
              <a:t>2014</a:t>
            </a:r>
            <a:r>
              <a:rPr lang="zh-TW" altLang="en-US" sz="1800" dirty="0">
                <a:latin typeface="標楷體" pitchFamily="65" charset="-120"/>
                <a:ea typeface="標楷體" pitchFamily="65" charset="-120"/>
              </a:rPr>
              <a:t>年第一季</a:t>
            </a:r>
            <a:r>
              <a:rPr lang="zh-TW" altLang="en-US" sz="1800" u="sng" dirty="0">
                <a:latin typeface="標楷體" pitchFamily="65" charset="-120"/>
                <a:ea typeface="標楷體" pitchFamily="65" charset="-120"/>
              </a:rPr>
              <a:t>      萬人</a:t>
            </a:r>
            <a:endParaRPr lang="en-US" altLang="zh-TW" sz="1800" u="sng" dirty="0">
              <a:latin typeface="標楷體" pitchFamily="65" charset="-120"/>
              <a:ea typeface="標楷體" pitchFamily="65" charset="-120"/>
            </a:endParaRPr>
          </a:p>
          <a:p>
            <a:pPr>
              <a:buNone/>
            </a:pPr>
            <a:r>
              <a:rPr lang="zh-TW" altLang="en-US" sz="1800" dirty="0">
                <a:latin typeface="標楷體" pitchFamily="65" charset="-120"/>
                <a:ea typeface="標楷體" pitchFamily="65" charset="-120"/>
              </a:rPr>
              <a:t>             國際</a:t>
            </a:r>
            <a:r>
              <a:rPr lang="en-US" altLang="zh-TW" sz="1800" dirty="0">
                <a:latin typeface="標楷體" pitchFamily="65" charset="-120"/>
                <a:ea typeface="標楷體" pitchFamily="65" charset="-120"/>
              </a:rPr>
              <a:t>:1253</a:t>
            </a:r>
            <a:r>
              <a:rPr lang="zh-TW" altLang="en-US" sz="1800" dirty="0">
                <a:latin typeface="標楷體" pitchFamily="65" charset="-120"/>
                <a:ea typeface="標楷體" pitchFamily="65" charset="-120"/>
              </a:rPr>
              <a:t>萬人。</a:t>
            </a:r>
            <a:endParaRPr lang="en-US" altLang="zh-TW" sz="1800" dirty="0">
              <a:latin typeface="標楷體" pitchFamily="65" charset="-120"/>
              <a:ea typeface="標楷體" pitchFamily="65" charset="-120"/>
            </a:endParaRPr>
          </a:p>
          <a:p>
            <a:pPr>
              <a:buNone/>
            </a:pPr>
            <a:endParaRPr lang="en-US" altLang="zh-TW" sz="1800" dirty="0">
              <a:latin typeface="標楷體" pitchFamily="65" charset="-120"/>
              <a:ea typeface="標楷體" pitchFamily="65" charset="-120"/>
            </a:endParaRPr>
          </a:p>
          <a:p>
            <a:pPr>
              <a:buNone/>
            </a:pPr>
            <a:endParaRPr lang="en-US" altLang="zh-TW" sz="1800" dirty="0">
              <a:latin typeface="標楷體" pitchFamily="65" charset="-120"/>
              <a:ea typeface="標楷體" pitchFamily="65" charset="-120"/>
            </a:endParaRPr>
          </a:p>
          <a:p>
            <a:pPr>
              <a:buFont typeface="Wingdings" pitchFamily="2" charset="2"/>
              <a:buChar char="l"/>
            </a:pPr>
            <a:r>
              <a:rPr lang="en-US" altLang="zh-TW" sz="1800" dirty="0">
                <a:latin typeface="標楷體" pitchFamily="65" charset="-120"/>
                <a:ea typeface="標楷體" pitchFamily="65" charset="-120"/>
              </a:rPr>
              <a:t>COURSE-RA </a:t>
            </a:r>
            <a:r>
              <a:rPr lang="zh-TW" altLang="en-US" sz="1800" dirty="0">
                <a:latin typeface="標楷體" pitchFamily="65" charset="-120"/>
                <a:ea typeface="標楷體" pitchFamily="65" charset="-120"/>
              </a:rPr>
              <a:t>上海交通大學。</a:t>
            </a:r>
            <a:endParaRPr lang="en-US" altLang="zh-TW" sz="1800" dirty="0">
              <a:latin typeface="標楷體" pitchFamily="65" charset="-120"/>
              <a:ea typeface="標楷體" pitchFamily="65" charset="-120"/>
            </a:endParaRPr>
          </a:p>
          <a:p>
            <a:pPr>
              <a:buNone/>
            </a:pPr>
            <a:r>
              <a:rPr lang="zh-TW" altLang="en-US" sz="1800" dirty="0">
                <a:latin typeface="標楷體" pitchFamily="65" charset="-120"/>
                <a:ea typeface="標楷體" pitchFamily="65" charset="-120"/>
              </a:rPr>
              <a:t>             上海復旦大學。</a:t>
            </a:r>
            <a:endParaRPr lang="en-US" altLang="zh-TW" sz="1800" dirty="0">
              <a:latin typeface="標楷體" pitchFamily="65" charset="-120"/>
              <a:ea typeface="標楷體" pitchFamily="65" charset="-120"/>
            </a:endParaRPr>
          </a:p>
          <a:p>
            <a:pPr>
              <a:buFont typeface="Wingdings" pitchFamily="2" charset="2"/>
              <a:buChar char="l"/>
            </a:pPr>
            <a:r>
              <a:rPr lang="zh-TW" altLang="en-US" sz="1800" dirty="0">
                <a:latin typeface="標楷體" pitchFamily="65" charset="-120"/>
                <a:ea typeface="標楷體" pitchFamily="65" charset="-120"/>
              </a:rPr>
              <a:t>美國有</a:t>
            </a:r>
            <a:r>
              <a:rPr lang="en-US" altLang="zh-TW" sz="1800" dirty="0">
                <a:latin typeface="標楷體" pitchFamily="65" charset="-120"/>
                <a:ea typeface="標楷體" pitchFamily="65" charset="-120"/>
              </a:rPr>
              <a:t>14%</a:t>
            </a:r>
            <a:r>
              <a:rPr lang="zh-TW" altLang="en-US" sz="1800" dirty="0">
                <a:latin typeface="標楷體" pitchFamily="65" charset="-120"/>
                <a:ea typeface="標楷體" pitchFamily="65" charset="-120"/>
              </a:rPr>
              <a:t>收看</a:t>
            </a:r>
            <a:r>
              <a:rPr lang="en-US" altLang="zh-TW" sz="1800" dirty="0">
                <a:latin typeface="標楷體" pitchFamily="65" charset="-120"/>
                <a:ea typeface="標楷體" pitchFamily="65" charset="-120"/>
              </a:rPr>
              <a:t>Netflix,2017</a:t>
            </a:r>
            <a:r>
              <a:rPr lang="zh-TW" altLang="en-US" sz="1800" dirty="0">
                <a:latin typeface="標楷體" pitchFamily="65" charset="-120"/>
                <a:ea typeface="標楷體" pitchFamily="65" charset="-120"/>
              </a:rPr>
              <a:t>年</a:t>
            </a:r>
            <a:endParaRPr lang="en-US" altLang="zh-TW" sz="1800" dirty="0">
              <a:latin typeface="標楷體" pitchFamily="65" charset="-120"/>
              <a:ea typeface="標楷體" pitchFamily="65" charset="-120"/>
            </a:endParaRPr>
          </a:p>
          <a:p>
            <a:pPr>
              <a:buFont typeface="Wingdings" pitchFamily="2" charset="2"/>
              <a:buChar char="l"/>
            </a:pPr>
            <a:r>
              <a:rPr lang="en-US" altLang="zh-TW" sz="1800" dirty="0">
                <a:latin typeface="標楷體" pitchFamily="65" charset="-120"/>
                <a:ea typeface="標楷體" pitchFamily="65" charset="-120"/>
              </a:rPr>
              <a:t>YOUTUBE-</a:t>
            </a:r>
            <a:r>
              <a:rPr lang="zh-TW" altLang="en-US" sz="1800" dirty="0">
                <a:latin typeface="標楷體" pitchFamily="65" charset="-120"/>
                <a:ea typeface="標楷體" pitchFamily="65" charset="-120"/>
              </a:rPr>
              <a:t>公共電視</a:t>
            </a:r>
            <a:r>
              <a:rPr lang="en-US" altLang="zh-TW" sz="1800" dirty="0">
                <a:latin typeface="標楷體" pitchFamily="65" charset="-120"/>
                <a:ea typeface="標楷體" pitchFamily="65" charset="-120"/>
              </a:rPr>
              <a:t>-HOUSE OF CARDS</a:t>
            </a:r>
            <a:r>
              <a:rPr lang="zh-TW" altLang="en-US" sz="1800" dirty="0">
                <a:latin typeface="標楷體" pitchFamily="65" charset="-120"/>
                <a:ea typeface="標楷體" pitchFamily="65" charset="-120"/>
              </a:rPr>
              <a:t>。</a:t>
            </a:r>
            <a:endParaRPr lang="en-US" altLang="zh-TW" sz="1800" dirty="0">
              <a:latin typeface="標楷體" pitchFamily="65" charset="-120"/>
              <a:ea typeface="標楷體" pitchFamily="65" charset="-120"/>
            </a:endParaRPr>
          </a:p>
          <a:p>
            <a:pPr>
              <a:buNone/>
            </a:pPr>
            <a:endParaRPr lang="en-US" altLang="zh-TW" sz="1800" dirty="0">
              <a:latin typeface="標楷體" pitchFamily="65" charset="-120"/>
              <a:ea typeface="標楷體" pitchFamily="65" charset="-120"/>
            </a:endParaRPr>
          </a:p>
        </p:txBody>
      </p:sp>
      <p:cxnSp>
        <p:nvCxnSpPr>
          <p:cNvPr id="6" name="直線接點 5"/>
          <p:cNvCxnSpPr/>
          <p:nvPr/>
        </p:nvCxnSpPr>
        <p:spPr>
          <a:xfrm>
            <a:off x="6528048" y="1700808"/>
            <a:ext cx="0" cy="172819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接點 7"/>
          <p:cNvCxnSpPr/>
          <p:nvPr/>
        </p:nvCxnSpPr>
        <p:spPr>
          <a:xfrm>
            <a:off x="6528048" y="3429000"/>
            <a:ext cx="244827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手繪多邊形 8"/>
          <p:cNvSpPr/>
          <p:nvPr/>
        </p:nvSpPr>
        <p:spPr>
          <a:xfrm>
            <a:off x="6491909" y="1739348"/>
            <a:ext cx="2406926" cy="1689652"/>
          </a:xfrm>
          <a:custGeom>
            <a:avLst/>
            <a:gdLst>
              <a:gd name="connsiteX0" fmla="*/ 31474 w 2406926"/>
              <a:gd name="connsiteY0" fmla="*/ 1689652 h 1689652"/>
              <a:gd name="connsiteX1" fmla="*/ 81169 w 2406926"/>
              <a:gd name="connsiteY1" fmla="*/ 1600200 h 1689652"/>
              <a:gd name="connsiteX2" fmla="*/ 518491 w 2406926"/>
              <a:gd name="connsiteY2" fmla="*/ 1490869 h 1689652"/>
              <a:gd name="connsiteX3" fmla="*/ 925995 w 2406926"/>
              <a:gd name="connsiteY3" fmla="*/ 1182756 h 1689652"/>
              <a:gd name="connsiteX4" fmla="*/ 1094961 w 2406926"/>
              <a:gd name="connsiteY4" fmla="*/ 367748 h 1689652"/>
              <a:gd name="connsiteX5" fmla="*/ 2406926 w 2406926"/>
              <a:gd name="connsiteY5" fmla="*/ 0 h 1689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06926" h="1689652">
                <a:moveTo>
                  <a:pt x="31474" y="1689652"/>
                </a:moveTo>
                <a:cubicBezTo>
                  <a:pt x="15737" y="1661491"/>
                  <a:pt x="0" y="1633330"/>
                  <a:pt x="81169" y="1600200"/>
                </a:cubicBezTo>
                <a:cubicBezTo>
                  <a:pt x="162338" y="1567070"/>
                  <a:pt x="377687" y="1560443"/>
                  <a:pt x="518491" y="1490869"/>
                </a:cubicBezTo>
                <a:cubicBezTo>
                  <a:pt x="659295" y="1421295"/>
                  <a:pt x="829917" y="1369943"/>
                  <a:pt x="925995" y="1182756"/>
                </a:cubicBezTo>
                <a:cubicBezTo>
                  <a:pt x="1022073" y="995569"/>
                  <a:pt x="848139" y="564874"/>
                  <a:pt x="1094961" y="367748"/>
                </a:cubicBezTo>
                <a:cubicBezTo>
                  <a:pt x="1341783" y="170622"/>
                  <a:pt x="1874354" y="85311"/>
                  <a:pt x="2406926" y="0"/>
                </a:cubicBezTo>
              </a:path>
            </a:pathLst>
          </a:cu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cxnSp>
        <p:nvCxnSpPr>
          <p:cNvPr id="11" name="直線單箭頭接點 10"/>
          <p:cNvCxnSpPr>
            <a:stCxn id="9" idx="3"/>
          </p:cNvCxnSpPr>
          <p:nvPr/>
        </p:nvCxnSpPr>
        <p:spPr>
          <a:xfrm>
            <a:off x="7417904" y="2922104"/>
            <a:ext cx="0" cy="50689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文字方塊 11"/>
          <p:cNvSpPr txBox="1"/>
          <p:nvPr/>
        </p:nvSpPr>
        <p:spPr>
          <a:xfrm>
            <a:off x="7176120" y="3429001"/>
            <a:ext cx="720080" cy="1200329"/>
          </a:xfrm>
          <a:prstGeom prst="rect">
            <a:avLst/>
          </a:prstGeom>
          <a:noFill/>
        </p:spPr>
        <p:txBody>
          <a:bodyPr wrap="square" rtlCol="0">
            <a:spAutoFit/>
          </a:bodyPr>
          <a:lstStyle/>
          <a:p>
            <a:r>
              <a:rPr lang="en-US" altLang="zh-TW" dirty="0"/>
              <a:t>20%</a:t>
            </a:r>
          </a:p>
          <a:p>
            <a:endParaRPr lang="en-US" altLang="zh-TW" dirty="0"/>
          </a:p>
          <a:p>
            <a:r>
              <a:rPr lang="en-US" altLang="zh-TW" dirty="0"/>
              <a:t>10%</a:t>
            </a:r>
          </a:p>
          <a:p>
            <a:r>
              <a:rPr lang="zh-TW" altLang="en-US" dirty="0"/>
              <a:t>   </a:t>
            </a:r>
            <a:endParaRPr lang="zh-TW" altLang="en-US" dirty="0"/>
          </a:p>
        </p:txBody>
      </p:sp>
      <p:sp>
        <p:nvSpPr>
          <p:cNvPr id="13" name="文字方塊 12"/>
          <p:cNvSpPr txBox="1"/>
          <p:nvPr/>
        </p:nvSpPr>
        <p:spPr>
          <a:xfrm rot="5400000">
            <a:off x="7072754" y="3846241"/>
            <a:ext cx="576064" cy="461665"/>
          </a:xfrm>
          <a:prstGeom prst="rect">
            <a:avLst/>
          </a:prstGeom>
          <a:noFill/>
        </p:spPr>
        <p:txBody>
          <a:bodyPr wrap="square" rtlCol="0">
            <a:spAutoFit/>
          </a:bodyPr>
          <a:lstStyle/>
          <a:p>
            <a:r>
              <a:rPr lang="en-US" altLang="zh-TW" sz="2400" dirty="0"/>
              <a:t>~</a:t>
            </a:r>
            <a:endParaRPr lang="zh-TW" altLang="en-US" sz="2400" dirty="0"/>
          </a:p>
        </p:txBody>
      </p:sp>
      <p:sp>
        <p:nvSpPr>
          <p:cNvPr id="14" name="文字方塊 13"/>
          <p:cNvSpPr txBox="1"/>
          <p:nvPr/>
        </p:nvSpPr>
        <p:spPr>
          <a:xfrm>
            <a:off x="8040216" y="3059669"/>
            <a:ext cx="2304256" cy="646331"/>
          </a:xfrm>
          <a:prstGeom prst="rect">
            <a:avLst/>
          </a:prstGeom>
          <a:noFill/>
        </p:spPr>
        <p:txBody>
          <a:bodyPr wrap="square" rtlCol="0">
            <a:spAutoFit/>
          </a:bodyPr>
          <a:lstStyle/>
          <a:p>
            <a:r>
              <a:rPr lang="en-US" altLang="zh-TW" dirty="0">
                <a:sym typeface="Wingdings"/>
              </a:rPr>
              <a:t></a:t>
            </a:r>
            <a:r>
              <a:rPr lang="en-US" altLang="zh-TW" dirty="0"/>
              <a:t>70</a:t>
            </a:r>
            <a:r>
              <a:rPr lang="zh-TW" altLang="en-US" dirty="0"/>
              <a:t>億</a:t>
            </a:r>
            <a:r>
              <a:rPr lang="en-US" altLang="zh-TW" dirty="0"/>
              <a:t>:15%→10</a:t>
            </a:r>
            <a:r>
              <a:rPr lang="zh-TW" altLang="en-US" dirty="0"/>
              <a:t>億</a:t>
            </a:r>
            <a:endParaRPr lang="en-US" altLang="zh-TW" dirty="0"/>
          </a:p>
          <a:p>
            <a:r>
              <a:rPr lang="zh-TW" altLang="en-US" dirty="0"/>
              <a:t>      </a:t>
            </a:r>
            <a:r>
              <a:rPr lang="en-US" altLang="zh-TW" dirty="0"/>
              <a:t>3</a:t>
            </a:r>
            <a:r>
              <a:rPr lang="zh-TW" altLang="en-US" dirty="0"/>
              <a:t>億*</a:t>
            </a:r>
            <a:r>
              <a:rPr lang="en-US" altLang="zh-TW" dirty="0"/>
              <a:t>20%=6</a:t>
            </a:r>
            <a:r>
              <a:rPr lang="zh-TW" altLang="en-US" dirty="0"/>
              <a:t>千萬</a:t>
            </a:r>
            <a:endParaRPr lang="zh-TW" altLang="en-US" dirty="0"/>
          </a:p>
        </p:txBody>
      </p:sp>
    </p:spTree>
    <p:extLst>
      <p:ext uri="{BB962C8B-B14F-4D97-AF65-F5344CB8AC3E}">
        <p14:creationId xmlns:p14="http://schemas.microsoft.com/office/powerpoint/2010/main" val="30379468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354511" y="612451"/>
            <a:ext cx="5400600" cy="461665"/>
          </a:xfrm>
          <a:prstGeom prst="rect">
            <a:avLst/>
          </a:prstGeom>
          <a:noFill/>
        </p:spPr>
        <p:txBody>
          <a:bodyPr wrap="square" rtlCol="0">
            <a:spAutoFit/>
          </a:bodyPr>
          <a:lstStyle/>
          <a:p>
            <a:pPr algn="ctr"/>
            <a:r>
              <a:rPr lang="en-US" altLang="zh-TW" sz="2400" b="1" dirty="0" smtClean="0">
                <a:latin typeface="標楷體" pitchFamily="65" charset="-120"/>
                <a:ea typeface="標楷體" pitchFamily="65" charset="-120"/>
              </a:rPr>
              <a:t>15.12/28</a:t>
            </a:r>
            <a:r>
              <a:rPr lang="zh-TW" altLang="en-US" sz="2400" b="1" dirty="0" smtClean="0">
                <a:latin typeface="標楷體" pitchFamily="65" charset="-120"/>
                <a:ea typeface="標楷體" pitchFamily="65" charset="-120"/>
              </a:rPr>
              <a:t> </a:t>
            </a:r>
            <a:r>
              <a:rPr lang="zh-TW" altLang="en-US" sz="2400" dirty="0">
                <a:solidFill>
                  <a:srgbClr val="FF0000"/>
                </a:solidFill>
              </a:rPr>
              <a:t>行銷管理</a:t>
            </a:r>
            <a:r>
              <a:rPr lang="zh-TW" altLang="en-US" sz="2400" dirty="0">
                <a:solidFill>
                  <a:srgbClr val="FF0000"/>
                </a:solidFill>
                <a:latin typeface="標楷體" pitchFamily="65" charset="-120"/>
                <a:ea typeface="標楷體" pitchFamily="65" charset="-120"/>
              </a:rPr>
              <a:t>個案應用</a:t>
            </a:r>
            <a:endParaRPr lang="zh-TW" altLang="en-US" sz="2400" b="1" dirty="0">
              <a:latin typeface="標楷體" pitchFamily="65" charset="-120"/>
              <a:ea typeface="標楷體" pitchFamily="65" charset="-120"/>
            </a:endParaRPr>
          </a:p>
        </p:txBody>
      </p:sp>
      <p:graphicFrame>
        <p:nvGraphicFramePr>
          <p:cNvPr id="5" name="表格 4"/>
          <p:cNvGraphicFramePr>
            <a:graphicFrameLocks noGrp="1"/>
          </p:cNvGraphicFramePr>
          <p:nvPr/>
        </p:nvGraphicFramePr>
        <p:xfrm>
          <a:off x="2711624" y="1052737"/>
          <a:ext cx="6816080" cy="3147235"/>
        </p:xfrm>
        <a:graphic>
          <a:graphicData uri="http://schemas.openxmlformats.org/drawingml/2006/table">
            <a:tbl>
              <a:tblPr firstRow="1" bandRow="1">
                <a:tableStyleId>{69CF1AB2-1976-4502-BF36-3FF5EA218861}</a:tableStyleId>
              </a:tblPr>
              <a:tblGrid>
                <a:gridCol w="1704020"/>
                <a:gridCol w="1704020"/>
                <a:gridCol w="1704020"/>
                <a:gridCol w="1704020"/>
              </a:tblGrid>
              <a:tr h="449605">
                <a:tc>
                  <a:txBody>
                    <a:bodyPr/>
                    <a:lstStyle/>
                    <a:p>
                      <a:pPr algn="ctr"/>
                      <a:r>
                        <a:rPr lang="zh-TW" altLang="en-US" dirty="0" smtClean="0">
                          <a:latin typeface="標楷體" pitchFamily="65" charset="-120"/>
                          <a:ea typeface="標楷體" pitchFamily="65" charset="-120"/>
                        </a:rPr>
                        <a:t>電信公司</a:t>
                      </a:r>
                      <a:endParaRPr lang="zh-TW" altLang="en-US" dirty="0">
                        <a:latin typeface="標楷體" pitchFamily="65" charset="-120"/>
                        <a:ea typeface="標楷體" pitchFamily="65" charset="-120"/>
                      </a:endParaRPr>
                    </a:p>
                  </a:txBody>
                  <a:tcPr/>
                </a:tc>
                <a:tc>
                  <a:txBody>
                    <a:bodyPr/>
                    <a:lstStyle/>
                    <a:p>
                      <a:pPr algn="ctr"/>
                      <a:r>
                        <a:rPr lang="en-US" altLang="zh-TW" dirty="0" smtClean="0">
                          <a:latin typeface="標楷體" pitchFamily="65" charset="-120"/>
                          <a:ea typeface="標楷體" pitchFamily="65" charset="-120"/>
                        </a:rPr>
                        <a:t>3G</a:t>
                      </a:r>
                      <a:r>
                        <a:rPr lang="zh-TW" altLang="en-US" dirty="0" smtClean="0">
                          <a:latin typeface="標楷體" pitchFamily="65" charset="-120"/>
                          <a:ea typeface="標楷體" pitchFamily="65" charset="-120"/>
                        </a:rPr>
                        <a:t>使用支數</a:t>
                      </a:r>
                      <a:endParaRPr lang="zh-TW" altLang="en-US" dirty="0">
                        <a:latin typeface="標楷體" pitchFamily="65" charset="-120"/>
                        <a:ea typeface="標楷體" pitchFamily="65" charset="-120"/>
                      </a:endParaRPr>
                    </a:p>
                  </a:txBody>
                  <a:tcPr/>
                </a:tc>
                <a:tc>
                  <a:txBody>
                    <a:bodyPr/>
                    <a:lstStyle/>
                    <a:p>
                      <a:pPr algn="ctr"/>
                      <a:endParaRPr lang="zh-TW" altLang="en-US" dirty="0">
                        <a:latin typeface="標楷體" pitchFamily="65" charset="-120"/>
                        <a:ea typeface="標楷體" pitchFamily="65" charset="-120"/>
                      </a:endParaRPr>
                    </a:p>
                  </a:txBody>
                  <a:tcPr/>
                </a:tc>
                <a:tc>
                  <a:txBody>
                    <a:bodyPr/>
                    <a:lstStyle/>
                    <a:p>
                      <a:pPr algn="ctr"/>
                      <a:r>
                        <a:rPr lang="en-US" altLang="zh-TW" dirty="0" smtClean="0">
                          <a:latin typeface="標楷體" pitchFamily="65" charset="-120"/>
                          <a:ea typeface="標楷體" pitchFamily="65" charset="-120"/>
                        </a:rPr>
                        <a:t>4G</a:t>
                      </a:r>
                      <a:endParaRPr lang="zh-TW" altLang="en-US" dirty="0">
                        <a:latin typeface="標楷體" pitchFamily="65" charset="-120"/>
                        <a:ea typeface="標楷體" pitchFamily="65" charset="-120"/>
                      </a:endParaRPr>
                    </a:p>
                  </a:txBody>
                  <a:tcPr/>
                </a:tc>
              </a:tr>
              <a:tr h="449605">
                <a:tc>
                  <a:txBody>
                    <a:bodyPr/>
                    <a:lstStyle/>
                    <a:p>
                      <a:pPr algn="ctr"/>
                      <a:r>
                        <a:rPr lang="zh-TW" altLang="en-US" dirty="0" smtClean="0">
                          <a:latin typeface="標楷體" pitchFamily="65" charset="-120"/>
                          <a:ea typeface="標楷體" pitchFamily="65" charset="-120"/>
                        </a:rPr>
                        <a:t>中華電信</a:t>
                      </a:r>
                      <a:endParaRPr lang="zh-TW" altLang="en-US" dirty="0">
                        <a:latin typeface="標楷體" pitchFamily="65" charset="-120"/>
                        <a:ea typeface="標楷體" pitchFamily="65" charset="-120"/>
                      </a:endParaRPr>
                    </a:p>
                  </a:txBody>
                  <a:tcPr/>
                </a:tc>
                <a:tc>
                  <a:txBody>
                    <a:bodyPr/>
                    <a:lstStyle/>
                    <a:p>
                      <a:pPr algn="ctr"/>
                      <a:r>
                        <a:rPr lang="en-US" altLang="zh-TW" dirty="0" smtClean="0">
                          <a:latin typeface="標楷體" pitchFamily="65" charset="-120"/>
                          <a:ea typeface="標楷體" pitchFamily="65" charset="-120"/>
                        </a:rPr>
                        <a:t>1,100</a:t>
                      </a:r>
                      <a:r>
                        <a:rPr lang="zh-TW" altLang="en-US" dirty="0" smtClean="0">
                          <a:latin typeface="標楷體" pitchFamily="65" charset="-120"/>
                          <a:ea typeface="標楷體" pitchFamily="65" charset="-120"/>
                        </a:rPr>
                        <a:t>萬</a:t>
                      </a:r>
                      <a:endParaRPr lang="zh-TW" altLang="en-US" dirty="0">
                        <a:latin typeface="標楷體" pitchFamily="65" charset="-120"/>
                        <a:ea typeface="標楷體" pitchFamily="65" charset="-120"/>
                      </a:endParaRPr>
                    </a:p>
                  </a:txBody>
                  <a:tcPr/>
                </a:tc>
                <a:tc>
                  <a:txBody>
                    <a:bodyPr/>
                    <a:lstStyle/>
                    <a:p>
                      <a:pPr algn="ctr"/>
                      <a:r>
                        <a:rPr lang="zh-TW" altLang="en-US"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a:txBody>
                  <a:tcPr/>
                </a:tc>
                <a:tc>
                  <a:txBody>
                    <a:bodyPr/>
                    <a:lstStyle/>
                    <a:p>
                      <a:pPr algn="ctr"/>
                      <a:r>
                        <a:rPr lang="en-US" altLang="zh-TW" dirty="0" smtClean="0">
                          <a:latin typeface="標楷體" pitchFamily="65" charset="-120"/>
                          <a:ea typeface="標楷體" pitchFamily="65" charset="-120"/>
                        </a:rPr>
                        <a:t>20/85</a:t>
                      </a:r>
                      <a:r>
                        <a:rPr lang="zh-TW" altLang="en-US" dirty="0" smtClean="0">
                          <a:latin typeface="標楷體" pitchFamily="65" charset="-120"/>
                          <a:ea typeface="標楷體" pitchFamily="65" charset="-120"/>
                        </a:rPr>
                        <a:t>萬</a:t>
                      </a:r>
                      <a:endParaRPr lang="zh-TW" altLang="en-US" dirty="0">
                        <a:latin typeface="標楷體" pitchFamily="65" charset="-120"/>
                        <a:ea typeface="標楷體" pitchFamily="65" charset="-120"/>
                      </a:endParaRPr>
                    </a:p>
                  </a:txBody>
                  <a:tcPr/>
                </a:tc>
              </a:tr>
              <a:tr h="449605">
                <a:tc>
                  <a:txBody>
                    <a:bodyPr/>
                    <a:lstStyle/>
                    <a:p>
                      <a:pPr algn="ctr"/>
                      <a:r>
                        <a:rPr lang="zh-TW" altLang="en-US" dirty="0" smtClean="0">
                          <a:latin typeface="標楷體" pitchFamily="65" charset="-120"/>
                          <a:ea typeface="標楷體" pitchFamily="65" charset="-120"/>
                        </a:rPr>
                        <a:t>台灣大哥大</a:t>
                      </a:r>
                      <a:endParaRPr lang="zh-TW" altLang="en-US" dirty="0">
                        <a:latin typeface="標楷體" pitchFamily="65" charset="-120"/>
                        <a:ea typeface="標楷體" pitchFamily="65" charset="-120"/>
                      </a:endParaRPr>
                    </a:p>
                  </a:txBody>
                  <a:tcPr/>
                </a:tc>
                <a:tc>
                  <a:txBody>
                    <a:bodyPr/>
                    <a:lstStyle/>
                    <a:p>
                      <a:pPr algn="ctr"/>
                      <a:r>
                        <a:rPr lang="en-US" altLang="zh-TW" dirty="0" smtClean="0">
                          <a:latin typeface="標楷體" pitchFamily="65" charset="-120"/>
                          <a:ea typeface="標楷體" pitchFamily="65" charset="-120"/>
                        </a:rPr>
                        <a:t>733</a:t>
                      </a:r>
                      <a:r>
                        <a:rPr lang="zh-TW" altLang="en-US" dirty="0" smtClean="0">
                          <a:latin typeface="標楷體" pitchFamily="65" charset="-120"/>
                          <a:ea typeface="標楷體" pitchFamily="65" charset="-120"/>
                        </a:rPr>
                        <a:t>萬</a:t>
                      </a:r>
                      <a:endParaRPr lang="zh-TW" altLang="en-US" dirty="0">
                        <a:latin typeface="標楷體" pitchFamily="65" charset="-120"/>
                        <a:ea typeface="標楷體" pitchFamily="65" charset="-12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latin typeface="標楷體" pitchFamily="65" charset="-120"/>
                          <a:ea typeface="標楷體" pitchFamily="65" charset="-120"/>
                        </a:rPr>
                        <a:t>→</a:t>
                      </a:r>
                    </a:p>
                  </a:txBody>
                  <a:tcPr/>
                </a:tc>
                <a:tc>
                  <a:txBody>
                    <a:bodyPr/>
                    <a:lstStyle/>
                    <a:p>
                      <a:pPr algn="ctr"/>
                      <a:r>
                        <a:rPr lang="en-US" altLang="zh-TW" dirty="0" smtClean="0">
                          <a:latin typeface="標楷體" pitchFamily="65" charset="-120"/>
                          <a:ea typeface="標楷體" pitchFamily="65" charset="-120"/>
                        </a:rPr>
                        <a:t>20/50</a:t>
                      </a:r>
                      <a:r>
                        <a:rPr lang="zh-TW" altLang="en-US" dirty="0" smtClean="0">
                          <a:latin typeface="標楷體" pitchFamily="65" charset="-120"/>
                          <a:ea typeface="標楷體" pitchFamily="65" charset="-120"/>
                        </a:rPr>
                        <a:t>萬</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凱擘</a:t>
                      </a:r>
                      <a:endParaRPr lang="zh-TW" altLang="en-US" dirty="0">
                        <a:latin typeface="標楷體" pitchFamily="65" charset="-120"/>
                        <a:ea typeface="標楷體" pitchFamily="65" charset="-120"/>
                      </a:endParaRPr>
                    </a:p>
                  </a:txBody>
                  <a:tcPr/>
                </a:tc>
              </a:tr>
              <a:tr h="449605">
                <a:tc>
                  <a:txBody>
                    <a:bodyPr/>
                    <a:lstStyle/>
                    <a:p>
                      <a:pPr algn="ctr"/>
                      <a:r>
                        <a:rPr lang="zh-TW" altLang="en-US" dirty="0" smtClean="0">
                          <a:latin typeface="標楷體" pitchFamily="65" charset="-120"/>
                          <a:ea typeface="標楷體" pitchFamily="65" charset="-120"/>
                        </a:rPr>
                        <a:t>遠傳電信</a:t>
                      </a:r>
                      <a:endParaRPr lang="zh-TW" altLang="en-US" dirty="0">
                        <a:latin typeface="標楷體" pitchFamily="65" charset="-120"/>
                        <a:ea typeface="標楷體" pitchFamily="65" charset="-120"/>
                      </a:endParaRPr>
                    </a:p>
                  </a:txBody>
                  <a:tcPr/>
                </a:tc>
                <a:tc>
                  <a:txBody>
                    <a:bodyPr/>
                    <a:lstStyle/>
                    <a:p>
                      <a:pPr algn="ctr"/>
                      <a:r>
                        <a:rPr lang="en-US" altLang="zh-TW" dirty="0" smtClean="0">
                          <a:latin typeface="標楷體" pitchFamily="65" charset="-120"/>
                          <a:ea typeface="標楷體" pitchFamily="65" charset="-120"/>
                        </a:rPr>
                        <a:t>720</a:t>
                      </a:r>
                      <a:r>
                        <a:rPr lang="zh-TW" altLang="en-US" dirty="0" smtClean="0">
                          <a:latin typeface="標楷體" pitchFamily="65" charset="-120"/>
                          <a:ea typeface="標楷體" pitchFamily="65" charset="-120"/>
                        </a:rPr>
                        <a:t>萬</a:t>
                      </a:r>
                      <a:endParaRPr lang="zh-TW" altLang="en-US" dirty="0">
                        <a:latin typeface="標楷體" pitchFamily="65" charset="-120"/>
                        <a:ea typeface="標楷體" pitchFamily="65" charset="-120"/>
                      </a:endParaRPr>
                    </a:p>
                  </a:txBody>
                  <a:tcPr/>
                </a:tc>
                <a:tc>
                  <a:txBody>
                    <a:bodyPr/>
                    <a:lstStyle/>
                    <a:p>
                      <a:pPr algn="ctr"/>
                      <a:r>
                        <a:rPr lang="zh-TW" altLang="en-US"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a:txBody>
                  <a:tcPr/>
                </a:tc>
                <a:tc>
                  <a:txBody>
                    <a:bodyPr/>
                    <a:lstStyle/>
                    <a:p>
                      <a:pPr algn="ctr"/>
                      <a:r>
                        <a:rPr lang="en-US" altLang="zh-TW" dirty="0" smtClean="0">
                          <a:latin typeface="標楷體" pitchFamily="65" charset="-120"/>
                          <a:ea typeface="標楷體" pitchFamily="65" charset="-120"/>
                        </a:rPr>
                        <a:t>20/60</a:t>
                      </a:r>
                      <a:r>
                        <a:rPr lang="zh-TW" altLang="en-US" dirty="0" smtClean="0">
                          <a:latin typeface="標楷體" pitchFamily="65" charset="-120"/>
                          <a:ea typeface="標楷體" pitchFamily="65" charset="-120"/>
                        </a:rPr>
                        <a:t>萬</a:t>
                      </a:r>
                      <a:endParaRPr lang="zh-TW" altLang="en-US" dirty="0">
                        <a:latin typeface="標楷體" pitchFamily="65" charset="-120"/>
                        <a:ea typeface="標楷體" pitchFamily="65" charset="-120"/>
                      </a:endParaRPr>
                    </a:p>
                  </a:txBody>
                  <a:tcPr/>
                </a:tc>
              </a:tr>
              <a:tr h="449605">
                <a:tc>
                  <a:txBody>
                    <a:bodyPr/>
                    <a:lstStyle/>
                    <a:p>
                      <a:pPr algn="ctr"/>
                      <a:r>
                        <a:rPr lang="zh-TW" altLang="en-US" dirty="0" smtClean="0">
                          <a:latin typeface="標楷體" pitchFamily="65" charset="-120"/>
                          <a:ea typeface="標楷體" pitchFamily="65" charset="-120"/>
                        </a:rPr>
                        <a:t>亞太</a:t>
                      </a:r>
                      <a:endParaRPr lang="zh-TW" altLang="en-US" dirty="0">
                        <a:latin typeface="標楷體" pitchFamily="65" charset="-120"/>
                        <a:ea typeface="標楷體" pitchFamily="65" charset="-120"/>
                      </a:endParaRPr>
                    </a:p>
                  </a:txBody>
                  <a:tcPr/>
                </a:tc>
                <a:tc>
                  <a:txBody>
                    <a:bodyPr/>
                    <a:lstStyle/>
                    <a:p>
                      <a:pPr algn="ctr"/>
                      <a:r>
                        <a:rPr lang="en-US" altLang="zh-TW" dirty="0" smtClean="0">
                          <a:latin typeface="標楷體" pitchFamily="65" charset="-120"/>
                          <a:ea typeface="標楷體" pitchFamily="65" charset="-120"/>
                        </a:rPr>
                        <a:t>199</a:t>
                      </a:r>
                      <a:r>
                        <a:rPr lang="zh-TW" altLang="en-US" dirty="0" smtClean="0">
                          <a:latin typeface="標楷體" pitchFamily="65" charset="-120"/>
                          <a:ea typeface="標楷體" pitchFamily="65" charset="-120"/>
                        </a:rPr>
                        <a:t>萬</a:t>
                      </a:r>
                      <a:endParaRPr lang="zh-TW" altLang="en-US" dirty="0">
                        <a:latin typeface="標楷體" pitchFamily="65" charset="-120"/>
                        <a:ea typeface="標楷體" pitchFamily="65" charset="-120"/>
                      </a:endParaRPr>
                    </a:p>
                  </a:txBody>
                  <a:tcPr/>
                </a:tc>
                <a:tc>
                  <a:txBody>
                    <a:bodyPr/>
                    <a:lstStyle/>
                    <a:p>
                      <a:pPr algn="ctr"/>
                      <a:endParaRPr lang="zh-TW" altLang="en-US" dirty="0">
                        <a:latin typeface="標楷體" pitchFamily="65" charset="-120"/>
                        <a:ea typeface="標楷體" pitchFamily="65" charset="-120"/>
                      </a:endParaRPr>
                    </a:p>
                  </a:txBody>
                  <a:tcPr/>
                </a:tc>
                <a:tc>
                  <a:txBody>
                    <a:bodyPr/>
                    <a:lstStyle/>
                    <a:p>
                      <a:pPr algn="ctr"/>
                      <a:endParaRPr lang="zh-TW" altLang="en-US" dirty="0">
                        <a:latin typeface="標楷體" pitchFamily="65" charset="-120"/>
                        <a:ea typeface="標楷體" pitchFamily="65" charset="-120"/>
                      </a:endParaRPr>
                    </a:p>
                  </a:txBody>
                  <a:tcPr/>
                </a:tc>
              </a:tr>
              <a:tr h="449605">
                <a:tc>
                  <a:txBody>
                    <a:bodyPr/>
                    <a:lstStyle/>
                    <a:p>
                      <a:pPr algn="ctr"/>
                      <a:r>
                        <a:rPr lang="zh-TW" altLang="en-US" dirty="0" smtClean="0">
                          <a:latin typeface="標楷體" pitchFamily="65" charset="-120"/>
                          <a:ea typeface="標楷體" pitchFamily="65" charset="-120"/>
                        </a:rPr>
                        <a:t>頂新</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威寶</a:t>
                      </a:r>
                      <a:r>
                        <a:rPr lang="en-US" altLang="zh-TW"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a:txBody>
                  <a:tcPr/>
                </a:tc>
                <a:tc>
                  <a:txBody>
                    <a:bodyPr/>
                    <a:lstStyle/>
                    <a:p>
                      <a:pPr algn="ctr"/>
                      <a:r>
                        <a:rPr lang="en-US" altLang="zh-TW" dirty="0" smtClean="0">
                          <a:latin typeface="標楷體" pitchFamily="65" charset="-120"/>
                          <a:ea typeface="標楷體" pitchFamily="65" charset="-120"/>
                        </a:rPr>
                        <a:t>163</a:t>
                      </a:r>
                      <a:r>
                        <a:rPr lang="zh-TW" altLang="en-US" dirty="0" smtClean="0">
                          <a:latin typeface="標楷體" pitchFamily="65" charset="-120"/>
                          <a:ea typeface="標楷體" pitchFamily="65" charset="-120"/>
                        </a:rPr>
                        <a:t>萬</a:t>
                      </a:r>
                      <a:endParaRPr lang="zh-TW" altLang="en-US" dirty="0">
                        <a:latin typeface="標楷體" pitchFamily="65" charset="-120"/>
                        <a:ea typeface="標楷體" pitchFamily="65" charset="-120"/>
                      </a:endParaRPr>
                    </a:p>
                  </a:txBody>
                  <a:tcPr/>
                </a:tc>
                <a:tc>
                  <a:txBody>
                    <a:bodyPr/>
                    <a:lstStyle/>
                    <a:p>
                      <a:pPr algn="ctr"/>
                      <a:endParaRPr lang="zh-TW" altLang="en-US" dirty="0">
                        <a:latin typeface="標楷體" pitchFamily="65" charset="-120"/>
                        <a:ea typeface="標楷體" pitchFamily="65" charset="-120"/>
                      </a:endParaRPr>
                    </a:p>
                  </a:txBody>
                  <a:tcPr/>
                </a:tc>
                <a:tc>
                  <a:txBody>
                    <a:bodyPr/>
                    <a:lstStyle/>
                    <a:p>
                      <a:pPr algn="ctr"/>
                      <a:r>
                        <a:rPr lang="en-US" altLang="zh-TW" dirty="0" smtClean="0">
                          <a:latin typeface="標楷體" pitchFamily="65" charset="-120"/>
                          <a:ea typeface="標楷體" pitchFamily="65" charset="-120"/>
                        </a:rPr>
                        <a:t>0.3/25</a:t>
                      </a:r>
                      <a:r>
                        <a:rPr lang="zh-TW" altLang="en-US" dirty="0" smtClean="0">
                          <a:latin typeface="標楷體" pitchFamily="65" charset="-120"/>
                          <a:ea typeface="標楷體" pitchFamily="65" charset="-120"/>
                        </a:rPr>
                        <a:t>萬</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中嘉</a:t>
                      </a:r>
                      <a:endParaRPr lang="zh-TW" altLang="en-US" dirty="0">
                        <a:latin typeface="標楷體" pitchFamily="65" charset="-120"/>
                        <a:ea typeface="標楷體" pitchFamily="65" charset="-120"/>
                      </a:endParaRPr>
                    </a:p>
                  </a:txBody>
                  <a:tcPr/>
                </a:tc>
              </a:tr>
              <a:tr h="449605">
                <a:tc>
                  <a:txBody>
                    <a:bodyPr/>
                    <a:lstStyle/>
                    <a:p>
                      <a:pPr algn="ctr"/>
                      <a:endParaRPr lang="zh-TW" altLang="en-US" dirty="0">
                        <a:latin typeface="標楷體" pitchFamily="65" charset="-120"/>
                        <a:ea typeface="標楷體" pitchFamily="65" charset="-120"/>
                      </a:endParaRPr>
                    </a:p>
                  </a:txBody>
                  <a:tcPr/>
                </a:tc>
                <a:tc>
                  <a:txBody>
                    <a:bodyPr/>
                    <a:lstStyle/>
                    <a:p>
                      <a:pPr algn="ctr"/>
                      <a:endParaRPr lang="zh-TW" altLang="en-US" dirty="0">
                        <a:latin typeface="標楷體" pitchFamily="65" charset="-120"/>
                        <a:ea typeface="標楷體" pitchFamily="65" charset="-120"/>
                      </a:endParaRPr>
                    </a:p>
                  </a:txBody>
                  <a:tcPr/>
                </a:tc>
                <a:tc>
                  <a:txBody>
                    <a:bodyPr/>
                    <a:lstStyle/>
                    <a:p>
                      <a:pPr algn="ctr"/>
                      <a:endParaRPr lang="zh-TW" altLang="en-US" dirty="0">
                        <a:latin typeface="標楷體" pitchFamily="65" charset="-120"/>
                        <a:ea typeface="標楷體" pitchFamily="65" charset="-120"/>
                      </a:endParaRPr>
                    </a:p>
                  </a:txBody>
                  <a:tcPr/>
                </a:tc>
                <a:tc>
                  <a:txBody>
                    <a:bodyPr/>
                    <a:lstStyle/>
                    <a:p>
                      <a:pPr algn="ctr"/>
                      <a:r>
                        <a:rPr lang="en-US" altLang="zh-TW" dirty="0" smtClean="0">
                          <a:latin typeface="標楷體" pitchFamily="65" charset="-120"/>
                          <a:ea typeface="標楷體" pitchFamily="65" charset="-120"/>
                        </a:rPr>
                        <a:t>60</a:t>
                      </a:r>
                      <a:r>
                        <a:rPr lang="zh-TW" altLang="en-US" dirty="0" smtClean="0">
                          <a:latin typeface="標楷體" pitchFamily="65" charset="-120"/>
                          <a:ea typeface="標楷體" pitchFamily="65" charset="-120"/>
                        </a:rPr>
                        <a:t>萬</a:t>
                      </a:r>
                      <a:r>
                        <a:rPr lang="en-US" altLang="zh-TW" dirty="0" smtClean="0">
                          <a:latin typeface="標楷體" pitchFamily="65" charset="-120"/>
                          <a:ea typeface="標楷體" pitchFamily="65" charset="-120"/>
                        </a:rPr>
                        <a:t>/250</a:t>
                      </a:r>
                      <a:r>
                        <a:rPr lang="zh-TW" altLang="en-US" dirty="0" smtClean="0">
                          <a:latin typeface="標楷體" pitchFamily="65" charset="-120"/>
                          <a:ea typeface="標楷體" pitchFamily="65" charset="-120"/>
                        </a:rPr>
                        <a:t>萬</a:t>
                      </a:r>
                      <a:endParaRPr lang="zh-TW" altLang="en-US" dirty="0">
                        <a:latin typeface="標楷體" pitchFamily="65" charset="-120"/>
                        <a:ea typeface="標楷體" pitchFamily="65" charset="-120"/>
                      </a:endParaRPr>
                    </a:p>
                  </a:txBody>
                  <a:tcPr/>
                </a:tc>
              </a:tr>
            </a:tbl>
          </a:graphicData>
        </a:graphic>
      </p:graphicFrame>
      <p:sp>
        <p:nvSpPr>
          <p:cNvPr id="6" name="向下箭號 5"/>
          <p:cNvSpPr/>
          <p:nvPr/>
        </p:nvSpPr>
        <p:spPr>
          <a:xfrm>
            <a:off x="7896200" y="3645024"/>
            <a:ext cx="216024" cy="216024"/>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aphicFrame>
        <p:nvGraphicFramePr>
          <p:cNvPr id="7" name="表格 6"/>
          <p:cNvGraphicFramePr>
            <a:graphicFrameLocks noGrp="1"/>
          </p:cNvGraphicFramePr>
          <p:nvPr/>
        </p:nvGraphicFramePr>
        <p:xfrm>
          <a:off x="2664296" y="4372312"/>
          <a:ext cx="6096000" cy="2225040"/>
        </p:xfrm>
        <a:graphic>
          <a:graphicData uri="http://schemas.openxmlformats.org/drawingml/2006/table">
            <a:tbl>
              <a:tblPr firstRow="1" bandRow="1">
                <a:tableStyleId>{69CF1AB2-1976-4502-BF36-3FF5EA218861}</a:tableStyleId>
              </a:tblPr>
              <a:tblGrid>
                <a:gridCol w="3048000"/>
                <a:gridCol w="3048000"/>
              </a:tblGrid>
              <a:tr h="370840">
                <a:tc>
                  <a:txBody>
                    <a:bodyPr/>
                    <a:lstStyle/>
                    <a:p>
                      <a:r>
                        <a:rPr lang="zh-TW" altLang="en-US" dirty="0" smtClean="0">
                          <a:latin typeface="標楷體" pitchFamily="65" charset="-120"/>
                          <a:ea typeface="標楷體" pitchFamily="65" charset="-120"/>
                        </a:rPr>
                        <a:t>卡別</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用量</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張</a:t>
                      </a:r>
                      <a:r>
                        <a:rPr lang="en-US" altLang="zh-TW"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a:txBody>
                  <a:tcPr/>
                </a:tc>
              </a:tr>
              <a:tr h="370840">
                <a:tc>
                  <a:txBody>
                    <a:bodyPr/>
                    <a:lstStyle/>
                    <a:p>
                      <a:r>
                        <a:rPr lang="zh-TW" altLang="en-US" dirty="0" smtClean="0">
                          <a:latin typeface="標楷體" pitchFamily="65" charset="-120"/>
                          <a:ea typeface="標楷體" pitchFamily="65" charset="-120"/>
                        </a:rPr>
                        <a:t>悠遊卡</a:t>
                      </a:r>
                      <a:endParaRPr lang="zh-TW" altLang="en-US" dirty="0">
                        <a:latin typeface="標楷體" pitchFamily="65" charset="-120"/>
                        <a:ea typeface="標楷體" pitchFamily="65" charset="-120"/>
                      </a:endParaRPr>
                    </a:p>
                  </a:txBody>
                  <a:tcPr/>
                </a:tc>
                <a:tc>
                  <a:txBody>
                    <a:bodyPr/>
                    <a:lstStyle/>
                    <a:p>
                      <a:r>
                        <a:rPr lang="en-US" altLang="zh-TW" dirty="0" smtClean="0">
                          <a:latin typeface="標楷體" pitchFamily="65" charset="-120"/>
                          <a:ea typeface="標楷體" pitchFamily="65" charset="-120"/>
                        </a:rPr>
                        <a:t>4500</a:t>
                      </a:r>
                      <a:r>
                        <a:rPr lang="zh-TW" altLang="en-US" dirty="0" smtClean="0">
                          <a:latin typeface="標楷體" pitchFamily="65" charset="-120"/>
                          <a:ea typeface="標楷體" pitchFamily="65" charset="-120"/>
                        </a:rPr>
                        <a:t>萬</a:t>
                      </a:r>
                      <a:endParaRPr lang="zh-TW" altLang="en-US" dirty="0">
                        <a:latin typeface="標楷體" pitchFamily="65" charset="-120"/>
                        <a:ea typeface="標楷體" pitchFamily="65" charset="-120"/>
                      </a:endParaRPr>
                    </a:p>
                  </a:txBody>
                  <a:tcPr/>
                </a:tc>
              </a:tr>
              <a:tr h="370840">
                <a:tc>
                  <a:txBody>
                    <a:bodyPr/>
                    <a:lstStyle/>
                    <a:p>
                      <a:r>
                        <a:rPr lang="en-US" altLang="zh-TW" dirty="0" err="1" smtClean="0">
                          <a:latin typeface="標楷體" pitchFamily="65" charset="-120"/>
                          <a:ea typeface="標楷體" pitchFamily="65" charset="-120"/>
                        </a:rPr>
                        <a:t>i</a:t>
                      </a:r>
                      <a:r>
                        <a:rPr lang="en-US" altLang="zh-TW" dirty="0" smtClean="0">
                          <a:latin typeface="標楷體" pitchFamily="65" charset="-120"/>
                          <a:ea typeface="標楷體" pitchFamily="65" charset="-120"/>
                        </a:rPr>
                        <a:t>-cash(7-11)</a:t>
                      </a:r>
                      <a:endParaRPr lang="zh-TW" altLang="en-US" dirty="0">
                        <a:latin typeface="標楷體" pitchFamily="65" charset="-120"/>
                        <a:ea typeface="標楷體" pitchFamily="65" charset="-120"/>
                      </a:endParaRPr>
                    </a:p>
                  </a:txBody>
                  <a:tcPr/>
                </a:tc>
                <a:tc>
                  <a:txBody>
                    <a:bodyPr/>
                    <a:lstStyle/>
                    <a:p>
                      <a:r>
                        <a:rPr lang="en-US" altLang="zh-TW" dirty="0" smtClean="0">
                          <a:latin typeface="標楷體" pitchFamily="65" charset="-120"/>
                          <a:ea typeface="標楷體" pitchFamily="65" charset="-120"/>
                        </a:rPr>
                        <a:t>1,180</a:t>
                      </a:r>
                      <a:r>
                        <a:rPr lang="zh-TW" altLang="en-US" dirty="0" smtClean="0">
                          <a:latin typeface="標楷體" pitchFamily="65" charset="-120"/>
                          <a:ea typeface="標楷體" pitchFamily="65" charset="-120"/>
                        </a:rPr>
                        <a:t>萬</a:t>
                      </a:r>
                      <a:endParaRPr lang="zh-TW" altLang="en-US" dirty="0">
                        <a:latin typeface="標楷體" pitchFamily="65" charset="-120"/>
                        <a:ea typeface="標楷體" pitchFamily="65" charset="-120"/>
                      </a:endParaRPr>
                    </a:p>
                  </a:txBody>
                  <a:tcPr/>
                </a:tc>
              </a:tr>
              <a:tr h="370840">
                <a:tc>
                  <a:txBody>
                    <a:bodyPr/>
                    <a:lstStyle/>
                    <a:p>
                      <a:r>
                        <a:rPr lang="zh-TW" altLang="en-US" dirty="0" smtClean="0">
                          <a:latin typeface="標楷體" pitchFamily="65" charset="-120"/>
                          <a:ea typeface="標楷體" pitchFamily="65" charset="-120"/>
                        </a:rPr>
                        <a:t>玉山銀行</a:t>
                      </a:r>
                      <a:r>
                        <a:rPr lang="en-US" altLang="zh-TW" dirty="0" smtClean="0">
                          <a:latin typeface="標楷體" pitchFamily="65" charset="-120"/>
                          <a:ea typeface="標楷體" pitchFamily="65" charset="-120"/>
                        </a:rPr>
                        <a:t>(pay-pal)</a:t>
                      </a:r>
                      <a:endParaRPr lang="zh-TW" altLang="en-US" dirty="0">
                        <a:latin typeface="標楷體" pitchFamily="65" charset="-120"/>
                        <a:ea typeface="標楷體" pitchFamily="65" charset="-120"/>
                      </a:endParaRPr>
                    </a:p>
                  </a:txBody>
                  <a:tcPr/>
                </a:tc>
                <a:tc>
                  <a:txBody>
                    <a:bodyPr/>
                    <a:lstStyle/>
                    <a:p>
                      <a:r>
                        <a:rPr lang="en-US" altLang="zh-TW" dirty="0" smtClean="0">
                          <a:latin typeface="標楷體" pitchFamily="65" charset="-120"/>
                          <a:ea typeface="標楷體" pitchFamily="65" charset="-120"/>
                        </a:rPr>
                        <a:t>300</a:t>
                      </a:r>
                      <a:r>
                        <a:rPr lang="zh-TW" altLang="en-US" dirty="0" smtClean="0">
                          <a:latin typeface="標楷體" pitchFamily="65" charset="-120"/>
                          <a:ea typeface="標楷體" pitchFamily="65" charset="-120"/>
                        </a:rPr>
                        <a:t>萬</a:t>
                      </a:r>
                      <a:endParaRPr lang="zh-TW" altLang="en-US" dirty="0">
                        <a:latin typeface="標楷體" pitchFamily="65" charset="-120"/>
                        <a:ea typeface="標楷體" pitchFamily="65" charset="-120"/>
                      </a:endParaRPr>
                    </a:p>
                  </a:txBody>
                  <a:tcPr/>
                </a:tc>
              </a:tr>
              <a:tr h="370840">
                <a:tc>
                  <a:txBody>
                    <a:bodyPr/>
                    <a:lstStyle/>
                    <a:p>
                      <a:r>
                        <a:rPr lang="zh-TW" altLang="en-US" dirty="0" smtClean="0">
                          <a:latin typeface="標楷體" pitchFamily="65" charset="-120"/>
                          <a:ea typeface="標楷體" pitchFamily="65" charset="-120"/>
                        </a:rPr>
                        <a:t>永豐卡</a:t>
                      </a:r>
                      <a:endParaRPr lang="zh-TW" altLang="en-US" dirty="0">
                        <a:latin typeface="標楷體" pitchFamily="65" charset="-120"/>
                        <a:ea typeface="標楷體" pitchFamily="65" charset="-120"/>
                      </a:endParaRPr>
                    </a:p>
                  </a:txBody>
                  <a:tcPr/>
                </a:tc>
                <a:tc>
                  <a:txBody>
                    <a:bodyPr/>
                    <a:lstStyle/>
                    <a:p>
                      <a:r>
                        <a:rPr lang="en-US" altLang="zh-TW" dirty="0" smtClean="0">
                          <a:latin typeface="標楷體" pitchFamily="65" charset="-120"/>
                          <a:ea typeface="標楷體" pitchFamily="65" charset="-120"/>
                        </a:rPr>
                        <a:t>0.9</a:t>
                      </a:r>
                      <a:r>
                        <a:rPr lang="zh-TW" altLang="en-US" dirty="0" smtClean="0">
                          <a:latin typeface="標楷體" pitchFamily="65" charset="-120"/>
                          <a:ea typeface="標楷體" pitchFamily="65" charset="-120"/>
                        </a:rPr>
                        <a:t>萬</a:t>
                      </a:r>
                      <a:endParaRPr lang="zh-TW" altLang="en-US" dirty="0">
                        <a:latin typeface="標楷體" pitchFamily="65" charset="-120"/>
                        <a:ea typeface="標楷體" pitchFamily="65" charset="-120"/>
                      </a:endParaRPr>
                    </a:p>
                  </a:txBody>
                  <a:tcPr/>
                </a:tc>
              </a:tr>
              <a:tr h="370840">
                <a:tc>
                  <a:txBody>
                    <a:bodyPr/>
                    <a:lstStyle/>
                    <a:p>
                      <a:r>
                        <a:rPr lang="zh-TW" altLang="en-US" dirty="0" smtClean="0">
                          <a:latin typeface="標楷體" pitchFamily="65" charset="-120"/>
                          <a:ea typeface="標楷體" pitchFamily="65" charset="-120"/>
                        </a:rPr>
                        <a:t>中信卡</a:t>
                      </a:r>
                      <a:endParaRPr lang="zh-TW" altLang="en-US" dirty="0">
                        <a:latin typeface="標楷體" pitchFamily="65" charset="-120"/>
                        <a:ea typeface="標楷體" pitchFamily="65" charset="-120"/>
                      </a:endParaRPr>
                    </a:p>
                  </a:txBody>
                  <a:tcPr/>
                </a:tc>
                <a:tc>
                  <a:txBody>
                    <a:bodyPr/>
                    <a:lstStyle/>
                    <a:p>
                      <a:r>
                        <a:rPr lang="en-US" altLang="zh-TW" dirty="0" smtClean="0">
                          <a:latin typeface="標楷體" pitchFamily="65" charset="-120"/>
                          <a:ea typeface="標楷體" pitchFamily="65" charset="-120"/>
                        </a:rPr>
                        <a:t>0.2</a:t>
                      </a:r>
                      <a:r>
                        <a:rPr lang="zh-TW" altLang="en-US" dirty="0" smtClean="0">
                          <a:latin typeface="標楷體" pitchFamily="65" charset="-120"/>
                          <a:ea typeface="標楷體" pitchFamily="65" charset="-120"/>
                        </a:rPr>
                        <a:t>萬</a:t>
                      </a:r>
                      <a:endParaRPr lang="zh-TW" altLang="en-US" dirty="0">
                        <a:latin typeface="標楷體" pitchFamily="65" charset="-120"/>
                        <a:ea typeface="標楷體" pitchFamily="65" charset="-120"/>
                      </a:endParaRPr>
                    </a:p>
                  </a:txBody>
                  <a:tcPr/>
                </a:tc>
              </a:tr>
            </a:tbl>
          </a:graphicData>
        </a:graphic>
      </p:graphicFrame>
    </p:spTree>
    <p:extLst>
      <p:ext uri="{BB962C8B-B14F-4D97-AF65-F5344CB8AC3E}">
        <p14:creationId xmlns:p14="http://schemas.microsoft.com/office/powerpoint/2010/main" val="39785777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群組 16"/>
          <p:cNvGrpSpPr/>
          <p:nvPr/>
        </p:nvGrpSpPr>
        <p:grpSpPr>
          <a:xfrm>
            <a:off x="2207568" y="1268760"/>
            <a:ext cx="5256584" cy="2664296"/>
            <a:chOff x="611560" y="1484784"/>
            <a:chExt cx="5256584" cy="2664296"/>
          </a:xfrm>
        </p:grpSpPr>
        <p:sp>
          <p:nvSpPr>
            <p:cNvPr id="5" name="文字方塊 4"/>
            <p:cNvSpPr txBox="1"/>
            <p:nvPr/>
          </p:nvSpPr>
          <p:spPr>
            <a:xfrm>
              <a:off x="755576" y="1652607"/>
              <a:ext cx="1152128" cy="1200329"/>
            </a:xfrm>
            <a:prstGeom prst="rect">
              <a:avLst/>
            </a:prstGeom>
            <a:noFill/>
          </p:spPr>
          <p:txBody>
            <a:bodyPr wrap="square" rtlCol="0">
              <a:spAutoFit/>
            </a:bodyPr>
            <a:lstStyle/>
            <a:p>
              <a:r>
                <a:rPr lang="zh-TW" altLang="en-US" dirty="0">
                  <a:latin typeface="標楷體" pitchFamily="65" charset="-120"/>
                  <a:ea typeface="標楷體" pitchFamily="65" charset="-120"/>
                </a:rPr>
                <a:t>鄭</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裕</a:t>
              </a:r>
              <a:endParaRPr lang="en-US" altLang="zh-TW" dirty="0">
                <a:latin typeface="標楷體" pitchFamily="65" charset="-120"/>
                <a:ea typeface="標楷體" pitchFamily="65" charset="-120"/>
              </a:endParaRPr>
            </a:p>
            <a:p>
              <a:r>
                <a:rPr lang="zh-TW" altLang="en-US" dirty="0">
                  <a:solidFill>
                    <a:srgbClr val="FF0000"/>
                  </a:solidFill>
                  <a:latin typeface="標楷體" pitchFamily="65" charset="-120"/>
                  <a:ea typeface="標楷體" pitchFamily="65" charset="-120"/>
                </a:rPr>
                <a:t>彤</a:t>
              </a:r>
              <a:endParaRPr lang="en-US" altLang="zh-TW" dirty="0">
                <a:solidFill>
                  <a:srgbClr val="FF0000"/>
                </a:solidFill>
                <a:latin typeface="標楷體" pitchFamily="65" charset="-120"/>
                <a:ea typeface="標楷體" pitchFamily="65" charset="-120"/>
              </a:endParaRPr>
            </a:p>
            <a:p>
              <a:r>
                <a:rPr lang="zh-TW" altLang="en-US" dirty="0">
                  <a:solidFill>
                    <a:srgbClr val="FF0000"/>
                  </a:solidFill>
                  <a:latin typeface="標楷體" pitchFamily="65" charset="-120"/>
                  <a:ea typeface="標楷體" pitchFamily="65" charset="-120"/>
                </a:rPr>
                <a:t>叔</a:t>
              </a:r>
              <a:endParaRPr lang="zh-TW" altLang="en-US" dirty="0">
                <a:solidFill>
                  <a:srgbClr val="FF0000"/>
                </a:solidFill>
                <a:latin typeface="標楷體" pitchFamily="65" charset="-120"/>
                <a:ea typeface="標楷體" pitchFamily="65" charset="-120"/>
              </a:endParaRPr>
            </a:p>
          </p:txBody>
        </p:sp>
        <p:sp>
          <p:nvSpPr>
            <p:cNvPr id="6" name="左大括弧 5"/>
            <p:cNvSpPr/>
            <p:nvPr/>
          </p:nvSpPr>
          <p:spPr>
            <a:xfrm>
              <a:off x="611560" y="1724615"/>
              <a:ext cx="144016" cy="1008112"/>
            </a:xfrm>
            <a:prstGeom prst="leftBrace">
              <a:avLst/>
            </a:prstGeom>
            <a:noFill/>
            <a:ln w="12700">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7" name="向右箭號 6"/>
            <p:cNvSpPr/>
            <p:nvPr/>
          </p:nvSpPr>
          <p:spPr>
            <a:xfrm>
              <a:off x="1331640" y="1844824"/>
              <a:ext cx="216024" cy="288032"/>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 name="文字方塊 7"/>
            <p:cNvSpPr txBox="1"/>
            <p:nvPr/>
          </p:nvSpPr>
          <p:spPr>
            <a:xfrm>
              <a:off x="1835696" y="1484784"/>
              <a:ext cx="4032448" cy="1477328"/>
            </a:xfrm>
            <a:prstGeom prst="rect">
              <a:avLst/>
            </a:prstGeom>
            <a:noFill/>
          </p:spPr>
          <p:txBody>
            <a:bodyPr wrap="square" rtlCol="0">
              <a:spAutoFit/>
            </a:bodyPr>
            <a:lstStyle/>
            <a:p>
              <a:r>
                <a:rPr lang="zh-TW" altLang="en-US" dirty="0">
                  <a:latin typeface="標楷體" pitchFamily="65" charset="-120"/>
                  <a:ea typeface="標楷體" pitchFamily="65" charset="-120"/>
                </a:rPr>
                <a:t>周大福珠寶</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順德</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碧桂園</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女</a:t>
              </a:r>
              <a:r>
                <a:rPr lang="en-US" altLang="zh-TW" dirty="0">
                  <a:latin typeface="標楷體" pitchFamily="65" charset="-120"/>
                  <a:ea typeface="標楷體" pitchFamily="65" charset="-120"/>
                </a:rPr>
                <a:t>)</a:t>
              </a: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佛山</a:t>
              </a:r>
              <a:r>
                <a:rPr lang="en-US" altLang="zh-TW" dirty="0">
                  <a:latin typeface="標楷體" pitchFamily="65" charset="-120"/>
                  <a:ea typeface="標楷體" pitchFamily="65" charset="-120"/>
                </a:rPr>
                <a:t>)</a:t>
              </a:r>
            </a:p>
            <a:p>
              <a:r>
                <a:rPr lang="zh-TW" altLang="en-US" dirty="0">
                  <a:latin typeface="標楷體" pitchFamily="65" charset="-120"/>
                  <a:ea typeface="標楷體" pitchFamily="65" charset="-120"/>
                </a:rPr>
                <a:t>新世界</a:t>
              </a:r>
              <a:r>
                <a:rPr lang="zh-TW" altLang="en-US" u="sng" dirty="0">
                  <a:latin typeface="標楷體" pitchFamily="65" charset="-120"/>
                  <a:ea typeface="標楷體" pitchFamily="65" charset="-120"/>
                </a:rPr>
                <a:t>百貨</a:t>
              </a:r>
              <a:endParaRPr lang="en-US" altLang="zh-TW" u="sng" dirty="0">
                <a:latin typeface="標楷體" pitchFamily="65" charset="-120"/>
                <a:ea typeface="標楷體" pitchFamily="65" charset="-120"/>
              </a:endParaRPr>
            </a:p>
            <a:p>
              <a:r>
                <a:rPr lang="zh-TW" altLang="en-US" dirty="0">
                  <a:latin typeface="標楷體" pitchFamily="65" charset="-120"/>
                  <a:ea typeface="標楷體" pitchFamily="65" charset="-120"/>
                </a:rPr>
                <a:t>              </a:t>
              </a:r>
              <a:r>
                <a:rPr lang="zh-TW" altLang="en-US" u="sng" dirty="0">
                  <a:latin typeface="標楷體" pitchFamily="65" charset="-120"/>
                  <a:ea typeface="標楷體" pitchFamily="65" charset="-120"/>
                </a:rPr>
                <a:t>地產</a:t>
              </a:r>
              <a:endParaRPr lang="en-US" altLang="zh-TW" u="sng" dirty="0">
                <a:latin typeface="標楷體" pitchFamily="65" charset="-120"/>
                <a:ea typeface="標楷體" pitchFamily="65" charset="-120"/>
              </a:endParaRPr>
            </a:p>
            <a:p>
              <a:endParaRPr lang="zh-TW" altLang="en-US" dirty="0">
                <a:latin typeface="標楷體" pitchFamily="65" charset="-120"/>
                <a:ea typeface="標楷體" pitchFamily="65" charset="-120"/>
              </a:endParaRPr>
            </a:p>
          </p:txBody>
        </p:sp>
        <p:sp>
          <p:nvSpPr>
            <p:cNvPr id="9" name="左大括弧 8"/>
            <p:cNvSpPr/>
            <p:nvPr/>
          </p:nvSpPr>
          <p:spPr>
            <a:xfrm>
              <a:off x="1691680" y="1700808"/>
              <a:ext cx="216024" cy="576064"/>
            </a:xfrm>
            <a:prstGeom prst="leftBrace">
              <a:avLst/>
            </a:prstGeom>
            <a:noFill/>
            <a:ln w="12700">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10" name="文字方塊 9"/>
            <p:cNvSpPr txBox="1"/>
            <p:nvPr/>
          </p:nvSpPr>
          <p:spPr>
            <a:xfrm>
              <a:off x="1403648" y="2924944"/>
              <a:ext cx="2016224" cy="923330"/>
            </a:xfrm>
            <a:prstGeom prst="rect">
              <a:avLst/>
            </a:prstGeom>
            <a:noFill/>
          </p:spPr>
          <p:txBody>
            <a:bodyPr wrap="square" rtlCol="0">
              <a:spAutoFit/>
            </a:bodyPr>
            <a:lstStyle/>
            <a:p>
              <a:r>
                <a:rPr lang="en-US" altLang="zh-TW" dirty="0">
                  <a:latin typeface="標楷體" pitchFamily="65" charset="-120"/>
                  <a:ea typeface="標楷體" pitchFamily="65" charset="-120"/>
                </a:rPr>
                <a:t>#2020</a:t>
              </a:r>
              <a:r>
                <a:rPr lang="zh-TW" altLang="en-US" dirty="0">
                  <a:latin typeface="標楷體" pitchFamily="65" charset="-120"/>
                  <a:ea typeface="標楷體" pitchFamily="65" charset="-120"/>
                </a:rPr>
                <a:t>年</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921</a:t>
              </a:r>
              <a:r>
                <a:rPr lang="zh-TW" altLang="en-US" dirty="0">
                  <a:latin typeface="標楷體" pitchFamily="65" charset="-120"/>
                  <a:ea typeface="標楷體" pitchFamily="65" charset="-120"/>
                </a:rPr>
                <a:t>萬人</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r>
                <a:rPr lang="zh-TW" altLang="en-US" dirty="0">
                  <a:solidFill>
                    <a:srgbClr val="FF0000"/>
                  </a:solidFill>
                  <a:latin typeface="標楷體" pitchFamily="65" charset="-120"/>
                  <a:ea typeface="標楷體" pitchFamily="65" charset="-120"/>
                </a:rPr>
                <a:t> </a:t>
              </a:r>
              <a:r>
                <a:rPr lang="en-US" altLang="zh-TW" dirty="0">
                  <a:solidFill>
                    <a:srgbClr val="FF0000"/>
                  </a:solidFill>
                  <a:latin typeface="標楷體" pitchFamily="65" charset="-120"/>
                  <a:ea typeface="標楷體" pitchFamily="65" charset="-120"/>
                </a:rPr>
                <a:t>1/2</a:t>
              </a:r>
              <a:endParaRPr lang="zh-TW" altLang="en-US" dirty="0">
                <a:solidFill>
                  <a:srgbClr val="FF0000"/>
                </a:solidFill>
                <a:latin typeface="標楷體" pitchFamily="65" charset="-120"/>
                <a:ea typeface="標楷體" pitchFamily="65" charset="-120"/>
              </a:endParaRPr>
            </a:p>
          </p:txBody>
        </p:sp>
        <p:sp>
          <p:nvSpPr>
            <p:cNvPr id="11" name="文字方塊 10"/>
            <p:cNvSpPr txBox="1"/>
            <p:nvPr/>
          </p:nvSpPr>
          <p:spPr>
            <a:xfrm>
              <a:off x="2987824" y="2998693"/>
              <a:ext cx="504056" cy="646331"/>
            </a:xfrm>
            <a:prstGeom prst="rect">
              <a:avLst/>
            </a:prstGeom>
            <a:noFill/>
          </p:spPr>
          <p:txBody>
            <a:bodyPr wrap="square" rtlCol="0">
              <a:spAutoFit/>
            </a:bodyPr>
            <a:lstStyle/>
            <a:p>
              <a:r>
                <a:rPr lang="en-US" altLang="zh-TW" dirty="0">
                  <a:solidFill>
                    <a:srgbClr val="FF0000"/>
                  </a:solidFill>
                  <a:latin typeface="標楷體" pitchFamily="65" charset="-120"/>
                  <a:ea typeface="標楷體" pitchFamily="65" charset="-120"/>
                </a:rPr>
                <a:t>50</a:t>
              </a:r>
              <a:r>
                <a:rPr lang="zh-TW" altLang="en-US" dirty="0">
                  <a:solidFill>
                    <a:srgbClr val="FF0000"/>
                  </a:solidFill>
                  <a:latin typeface="標楷體" pitchFamily="65" charset="-120"/>
                  <a:ea typeface="標楷體" pitchFamily="65" charset="-120"/>
                </a:rPr>
                <a:t>歲</a:t>
              </a:r>
              <a:endParaRPr lang="zh-TW" altLang="en-US" dirty="0">
                <a:solidFill>
                  <a:srgbClr val="FF0000"/>
                </a:solidFill>
                <a:latin typeface="標楷體" pitchFamily="65" charset="-120"/>
                <a:ea typeface="標楷體" pitchFamily="65" charset="-120"/>
              </a:endParaRPr>
            </a:p>
          </p:txBody>
        </p:sp>
        <p:sp>
          <p:nvSpPr>
            <p:cNvPr id="12" name="文字方塊 11"/>
            <p:cNvSpPr txBox="1"/>
            <p:nvPr/>
          </p:nvSpPr>
          <p:spPr>
            <a:xfrm>
              <a:off x="3995936" y="2948751"/>
              <a:ext cx="648072" cy="1200329"/>
            </a:xfrm>
            <a:prstGeom prst="rect">
              <a:avLst/>
            </a:prstGeom>
            <a:noFill/>
          </p:spPr>
          <p:txBody>
            <a:bodyPr wrap="square" rtlCol="0">
              <a:spAutoFit/>
            </a:bodyPr>
            <a:lstStyle/>
            <a:p>
              <a:r>
                <a:rPr lang="zh-TW" altLang="en-US" dirty="0">
                  <a:solidFill>
                    <a:srgbClr val="FF0000"/>
                  </a:solidFill>
                  <a:latin typeface="標楷體" pitchFamily="65" charset="-120"/>
                  <a:ea typeface="標楷體" pitchFamily="65" charset="-120"/>
                </a:rPr>
                <a:t>橘</a:t>
              </a:r>
              <a:endParaRPr lang="en-US" altLang="zh-TW" dirty="0">
                <a:solidFill>
                  <a:srgbClr val="FF0000"/>
                </a:solidFill>
                <a:latin typeface="標楷體" pitchFamily="65" charset="-120"/>
                <a:ea typeface="標楷體" pitchFamily="65" charset="-120"/>
              </a:endParaRPr>
            </a:p>
            <a:p>
              <a:r>
                <a:rPr lang="zh-TW" altLang="en-US" dirty="0">
                  <a:solidFill>
                    <a:srgbClr val="FF0000"/>
                  </a:solidFill>
                  <a:latin typeface="標楷體" pitchFamily="65" charset="-120"/>
                  <a:ea typeface="標楷體" pitchFamily="65" charset="-120"/>
                </a:rPr>
                <a:t>色</a:t>
              </a:r>
              <a:endParaRPr lang="en-US" altLang="zh-TW" dirty="0">
                <a:solidFill>
                  <a:srgbClr val="FF0000"/>
                </a:solidFill>
                <a:latin typeface="標楷體" pitchFamily="65" charset="-120"/>
                <a:ea typeface="標楷體" pitchFamily="65" charset="-120"/>
              </a:endParaRPr>
            </a:p>
            <a:p>
              <a:r>
                <a:rPr lang="zh-TW" altLang="en-US" dirty="0">
                  <a:solidFill>
                    <a:srgbClr val="FF0000"/>
                  </a:solidFill>
                  <a:latin typeface="標楷體" pitchFamily="65" charset="-120"/>
                  <a:ea typeface="標楷體" pitchFamily="65" charset="-120"/>
                </a:rPr>
                <a:t>市</a:t>
              </a:r>
              <a:endParaRPr lang="en-US" altLang="zh-TW" dirty="0">
                <a:solidFill>
                  <a:srgbClr val="FF0000"/>
                </a:solidFill>
                <a:latin typeface="標楷體" pitchFamily="65" charset="-120"/>
                <a:ea typeface="標楷體" pitchFamily="65" charset="-120"/>
              </a:endParaRPr>
            </a:p>
            <a:p>
              <a:r>
                <a:rPr lang="zh-TW" altLang="en-US" dirty="0">
                  <a:solidFill>
                    <a:srgbClr val="FF0000"/>
                  </a:solidFill>
                  <a:latin typeface="標楷體" pitchFamily="65" charset="-120"/>
                  <a:ea typeface="標楷體" pitchFamily="65" charset="-120"/>
                </a:rPr>
                <a:t>場</a:t>
              </a:r>
              <a:endParaRPr lang="zh-TW" altLang="en-US" dirty="0">
                <a:solidFill>
                  <a:srgbClr val="FF0000"/>
                </a:solidFill>
                <a:latin typeface="標楷體" pitchFamily="65" charset="-120"/>
                <a:ea typeface="標楷體" pitchFamily="65" charset="-120"/>
              </a:endParaRPr>
            </a:p>
          </p:txBody>
        </p:sp>
        <p:sp>
          <p:nvSpPr>
            <p:cNvPr id="13" name="文字方塊 12"/>
            <p:cNvSpPr txBox="1"/>
            <p:nvPr/>
          </p:nvSpPr>
          <p:spPr>
            <a:xfrm>
              <a:off x="4572000" y="2924944"/>
              <a:ext cx="720080" cy="646331"/>
            </a:xfrm>
            <a:prstGeom prst="rect">
              <a:avLst/>
            </a:prstGeom>
            <a:noFill/>
          </p:spPr>
          <p:txBody>
            <a:bodyPr wrap="square" rtlCol="0">
              <a:spAutoFit/>
            </a:bodyPr>
            <a:lstStyle/>
            <a:p>
              <a:r>
                <a:rPr lang="zh-TW" altLang="en-US" dirty="0">
                  <a:latin typeface="標楷體" pitchFamily="65" charset="-120"/>
                  <a:ea typeface="標楷體" pitchFamily="65" charset="-120"/>
                </a:rPr>
                <a:t>青</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澀</a:t>
              </a:r>
              <a:endParaRPr lang="zh-TW" altLang="en-US" dirty="0">
                <a:latin typeface="標楷體" pitchFamily="65" charset="-120"/>
                <a:ea typeface="標楷體" pitchFamily="65" charset="-120"/>
              </a:endParaRPr>
            </a:p>
          </p:txBody>
        </p:sp>
        <p:sp>
          <p:nvSpPr>
            <p:cNvPr id="14" name="手繪多邊形 13"/>
            <p:cNvSpPr/>
            <p:nvPr/>
          </p:nvSpPr>
          <p:spPr>
            <a:xfrm>
              <a:off x="4253948" y="2706757"/>
              <a:ext cx="536713" cy="245165"/>
            </a:xfrm>
            <a:custGeom>
              <a:avLst/>
              <a:gdLst>
                <a:gd name="connsiteX0" fmla="*/ 0 w 536713"/>
                <a:gd name="connsiteY0" fmla="*/ 245165 h 245165"/>
                <a:gd name="connsiteX1" fmla="*/ 258417 w 536713"/>
                <a:gd name="connsiteY1" fmla="*/ 6626 h 245165"/>
                <a:gd name="connsiteX2" fmla="*/ 536713 w 536713"/>
                <a:gd name="connsiteY2" fmla="*/ 205408 h 245165"/>
              </a:gdLst>
              <a:ahLst/>
              <a:cxnLst>
                <a:cxn ang="0">
                  <a:pos x="connsiteX0" y="connsiteY0"/>
                </a:cxn>
                <a:cxn ang="0">
                  <a:pos x="connsiteX1" y="connsiteY1"/>
                </a:cxn>
                <a:cxn ang="0">
                  <a:pos x="connsiteX2" y="connsiteY2"/>
                </a:cxn>
              </a:cxnLst>
              <a:rect l="l" t="t" r="r" b="b"/>
              <a:pathLst>
                <a:path w="536713" h="245165">
                  <a:moveTo>
                    <a:pt x="0" y="245165"/>
                  </a:moveTo>
                  <a:cubicBezTo>
                    <a:pt x="84482" y="129208"/>
                    <a:pt x="168965" y="13252"/>
                    <a:pt x="258417" y="6626"/>
                  </a:cubicBezTo>
                  <a:cubicBezTo>
                    <a:pt x="347869" y="0"/>
                    <a:pt x="442291" y="102704"/>
                    <a:pt x="536713" y="205408"/>
                  </a:cubicBezTo>
                </a:path>
              </a:pathLst>
            </a:custGeom>
            <a:ln w="19050">
              <a:solidFill>
                <a:srgbClr val="0000FF"/>
              </a:solidFill>
              <a:headEnd type="stealth"/>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15" name="手繪多邊形 14"/>
            <p:cNvSpPr/>
            <p:nvPr/>
          </p:nvSpPr>
          <p:spPr>
            <a:xfrm>
              <a:off x="1066800" y="2305878"/>
              <a:ext cx="811696" cy="1361661"/>
            </a:xfrm>
            <a:custGeom>
              <a:avLst/>
              <a:gdLst>
                <a:gd name="connsiteX0" fmla="*/ 56322 w 811696"/>
                <a:gd name="connsiteY0" fmla="*/ 0 h 1361661"/>
                <a:gd name="connsiteX1" fmla="*/ 56322 w 811696"/>
                <a:gd name="connsiteY1" fmla="*/ 477079 h 1361661"/>
                <a:gd name="connsiteX2" fmla="*/ 125896 w 811696"/>
                <a:gd name="connsiteY2" fmla="*/ 983974 h 1361661"/>
                <a:gd name="connsiteX3" fmla="*/ 811696 w 811696"/>
                <a:gd name="connsiteY3" fmla="*/ 1361661 h 1361661"/>
              </a:gdLst>
              <a:ahLst/>
              <a:cxnLst>
                <a:cxn ang="0">
                  <a:pos x="connsiteX0" y="connsiteY0"/>
                </a:cxn>
                <a:cxn ang="0">
                  <a:pos x="connsiteX1" y="connsiteY1"/>
                </a:cxn>
                <a:cxn ang="0">
                  <a:pos x="connsiteX2" y="connsiteY2"/>
                </a:cxn>
                <a:cxn ang="0">
                  <a:pos x="connsiteX3" y="connsiteY3"/>
                </a:cxn>
              </a:cxnLst>
              <a:rect l="l" t="t" r="r" b="b"/>
              <a:pathLst>
                <a:path w="811696" h="1361661">
                  <a:moveTo>
                    <a:pt x="56322" y="0"/>
                  </a:moveTo>
                  <a:cubicBezTo>
                    <a:pt x="50524" y="156541"/>
                    <a:pt x="44726" y="313083"/>
                    <a:pt x="56322" y="477079"/>
                  </a:cubicBezTo>
                  <a:cubicBezTo>
                    <a:pt x="67918" y="641075"/>
                    <a:pt x="0" y="836544"/>
                    <a:pt x="125896" y="983974"/>
                  </a:cubicBezTo>
                  <a:cubicBezTo>
                    <a:pt x="251792" y="1131404"/>
                    <a:pt x="531744" y="1246532"/>
                    <a:pt x="811696" y="1361661"/>
                  </a:cubicBez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16" name="手繪多邊形 15"/>
            <p:cNvSpPr/>
            <p:nvPr/>
          </p:nvSpPr>
          <p:spPr>
            <a:xfrm>
              <a:off x="2514600" y="3319670"/>
              <a:ext cx="596348" cy="344556"/>
            </a:xfrm>
            <a:custGeom>
              <a:avLst/>
              <a:gdLst>
                <a:gd name="connsiteX0" fmla="*/ 0 w 596348"/>
                <a:gd name="connsiteY0" fmla="*/ 337930 h 344556"/>
                <a:gd name="connsiteX1" fmla="*/ 347870 w 596348"/>
                <a:gd name="connsiteY1" fmla="*/ 288234 h 344556"/>
                <a:gd name="connsiteX2" fmla="*/ 596348 w 596348"/>
                <a:gd name="connsiteY2" fmla="*/ 0 h 344556"/>
              </a:gdLst>
              <a:ahLst/>
              <a:cxnLst>
                <a:cxn ang="0">
                  <a:pos x="connsiteX0" y="connsiteY0"/>
                </a:cxn>
                <a:cxn ang="0">
                  <a:pos x="connsiteX1" y="connsiteY1"/>
                </a:cxn>
                <a:cxn ang="0">
                  <a:pos x="connsiteX2" y="connsiteY2"/>
                </a:cxn>
              </a:cxnLst>
              <a:rect l="l" t="t" r="r" b="b"/>
              <a:pathLst>
                <a:path w="596348" h="344556">
                  <a:moveTo>
                    <a:pt x="0" y="337930"/>
                  </a:moveTo>
                  <a:cubicBezTo>
                    <a:pt x="124239" y="341243"/>
                    <a:pt x="248479" y="344556"/>
                    <a:pt x="347870" y="288234"/>
                  </a:cubicBezTo>
                  <a:cubicBezTo>
                    <a:pt x="447261" y="231912"/>
                    <a:pt x="521804" y="115956"/>
                    <a:pt x="596348" y="0"/>
                  </a:cubicBezTo>
                </a:path>
              </a:pathLst>
            </a:custGeom>
            <a:ln w="19050">
              <a:solidFill>
                <a:srgbClr val="FF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grpSp>
      <p:cxnSp>
        <p:nvCxnSpPr>
          <p:cNvPr id="19" name="直線接點 18"/>
          <p:cNvCxnSpPr/>
          <p:nvPr/>
        </p:nvCxnSpPr>
        <p:spPr>
          <a:xfrm>
            <a:off x="7032104" y="3429000"/>
            <a:ext cx="266429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矩形 19"/>
          <p:cNvSpPr/>
          <p:nvPr/>
        </p:nvSpPr>
        <p:spPr>
          <a:xfrm>
            <a:off x="7248128" y="2564904"/>
            <a:ext cx="504056" cy="8640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1" name="矩形 20"/>
          <p:cNvSpPr/>
          <p:nvPr/>
        </p:nvSpPr>
        <p:spPr>
          <a:xfrm>
            <a:off x="8184232" y="2755800"/>
            <a:ext cx="504056" cy="673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2" name="矩形 21"/>
          <p:cNvSpPr/>
          <p:nvPr/>
        </p:nvSpPr>
        <p:spPr>
          <a:xfrm>
            <a:off x="9048328" y="2925000"/>
            <a:ext cx="504056" cy="504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4" name="手繪多邊形 23"/>
          <p:cNvSpPr/>
          <p:nvPr/>
        </p:nvSpPr>
        <p:spPr>
          <a:xfrm>
            <a:off x="6920948" y="2317476"/>
            <a:ext cx="1123122" cy="674203"/>
          </a:xfrm>
          <a:custGeom>
            <a:avLst/>
            <a:gdLst>
              <a:gd name="connsiteX0" fmla="*/ 0 w 1123122"/>
              <a:gd name="connsiteY0" fmla="*/ 674203 h 674203"/>
              <a:gd name="connsiteX1" fmla="*/ 606287 w 1123122"/>
              <a:gd name="connsiteY1" fmla="*/ 8282 h 674203"/>
              <a:gd name="connsiteX2" fmla="*/ 1123122 w 1123122"/>
              <a:gd name="connsiteY2" fmla="*/ 624508 h 674203"/>
              <a:gd name="connsiteX3" fmla="*/ 1123122 w 1123122"/>
              <a:gd name="connsiteY3" fmla="*/ 624508 h 674203"/>
            </a:gdLst>
            <a:ahLst/>
            <a:cxnLst>
              <a:cxn ang="0">
                <a:pos x="connsiteX0" y="connsiteY0"/>
              </a:cxn>
              <a:cxn ang="0">
                <a:pos x="connsiteX1" y="connsiteY1"/>
              </a:cxn>
              <a:cxn ang="0">
                <a:pos x="connsiteX2" y="connsiteY2"/>
              </a:cxn>
              <a:cxn ang="0">
                <a:pos x="connsiteX3" y="connsiteY3"/>
              </a:cxn>
            </a:cxnLst>
            <a:rect l="l" t="t" r="r" b="b"/>
            <a:pathLst>
              <a:path w="1123122" h="674203">
                <a:moveTo>
                  <a:pt x="0" y="674203"/>
                </a:moveTo>
                <a:cubicBezTo>
                  <a:pt x="209550" y="345384"/>
                  <a:pt x="419100" y="16565"/>
                  <a:pt x="606287" y="8282"/>
                </a:cubicBezTo>
                <a:cubicBezTo>
                  <a:pt x="793474" y="0"/>
                  <a:pt x="1123122" y="624508"/>
                  <a:pt x="1123122" y="624508"/>
                </a:cubicBezTo>
                <a:lnTo>
                  <a:pt x="1123122" y="624508"/>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25" name="手繪多邊形 24"/>
          <p:cNvSpPr/>
          <p:nvPr/>
        </p:nvSpPr>
        <p:spPr>
          <a:xfrm>
            <a:off x="7853198" y="2538774"/>
            <a:ext cx="1123122" cy="674203"/>
          </a:xfrm>
          <a:custGeom>
            <a:avLst/>
            <a:gdLst>
              <a:gd name="connsiteX0" fmla="*/ 0 w 1123122"/>
              <a:gd name="connsiteY0" fmla="*/ 674203 h 674203"/>
              <a:gd name="connsiteX1" fmla="*/ 606287 w 1123122"/>
              <a:gd name="connsiteY1" fmla="*/ 8282 h 674203"/>
              <a:gd name="connsiteX2" fmla="*/ 1123122 w 1123122"/>
              <a:gd name="connsiteY2" fmla="*/ 624508 h 674203"/>
              <a:gd name="connsiteX3" fmla="*/ 1123122 w 1123122"/>
              <a:gd name="connsiteY3" fmla="*/ 624508 h 674203"/>
            </a:gdLst>
            <a:ahLst/>
            <a:cxnLst>
              <a:cxn ang="0">
                <a:pos x="connsiteX0" y="connsiteY0"/>
              </a:cxn>
              <a:cxn ang="0">
                <a:pos x="connsiteX1" y="connsiteY1"/>
              </a:cxn>
              <a:cxn ang="0">
                <a:pos x="connsiteX2" y="connsiteY2"/>
              </a:cxn>
              <a:cxn ang="0">
                <a:pos x="connsiteX3" y="connsiteY3"/>
              </a:cxn>
            </a:cxnLst>
            <a:rect l="l" t="t" r="r" b="b"/>
            <a:pathLst>
              <a:path w="1123122" h="674203">
                <a:moveTo>
                  <a:pt x="0" y="674203"/>
                </a:moveTo>
                <a:cubicBezTo>
                  <a:pt x="209550" y="345384"/>
                  <a:pt x="419100" y="16565"/>
                  <a:pt x="606287" y="8282"/>
                </a:cubicBezTo>
                <a:cubicBezTo>
                  <a:pt x="793474" y="0"/>
                  <a:pt x="1123122" y="624508"/>
                  <a:pt x="1123122" y="624508"/>
                </a:cubicBezTo>
                <a:lnTo>
                  <a:pt x="1123122" y="624508"/>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26" name="手繪多邊形 25"/>
          <p:cNvSpPr/>
          <p:nvPr/>
        </p:nvSpPr>
        <p:spPr>
          <a:xfrm>
            <a:off x="8717294" y="2754798"/>
            <a:ext cx="1123122" cy="674203"/>
          </a:xfrm>
          <a:custGeom>
            <a:avLst/>
            <a:gdLst>
              <a:gd name="connsiteX0" fmla="*/ 0 w 1123122"/>
              <a:gd name="connsiteY0" fmla="*/ 674203 h 674203"/>
              <a:gd name="connsiteX1" fmla="*/ 606287 w 1123122"/>
              <a:gd name="connsiteY1" fmla="*/ 8282 h 674203"/>
              <a:gd name="connsiteX2" fmla="*/ 1123122 w 1123122"/>
              <a:gd name="connsiteY2" fmla="*/ 624508 h 674203"/>
              <a:gd name="connsiteX3" fmla="*/ 1123122 w 1123122"/>
              <a:gd name="connsiteY3" fmla="*/ 624508 h 674203"/>
            </a:gdLst>
            <a:ahLst/>
            <a:cxnLst>
              <a:cxn ang="0">
                <a:pos x="connsiteX0" y="connsiteY0"/>
              </a:cxn>
              <a:cxn ang="0">
                <a:pos x="connsiteX1" y="connsiteY1"/>
              </a:cxn>
              <a:cxn ang="0">
                <a:pos x="connsiteX2" y="connsiteY2"/>
              </a:cxn>
              <a:cxn ang="0">
                <a:pos x="connsiteX3" y="connsiteY3"/>
              </a:cxn>
            </a:cxnLst>
            <a:rect l="l" t="t" r="r" b="b"/>
            <a:pathLst>
              <a:path w="1123122" h="674203">
                <a:moveTo>
                  <a:pt x="0" y="674203"/>
                </a:moveTo>
                <a:cubicBezTo>
                  <a:pt x="209550" y="345384"/>
                  <a:pt x="419100" y="16565"/>
                  <a:pt x="606287" y="8282"/>
                </a:cubicBezTo>
                <a:cubicBezTo>
                  <a:pt x="793474" y="0"/>
                  <a:pt x="1123122" y="624508"/>
                  <a:pt x="1123122" y="624508"/>
                </a:cubicBezTo>
                <a:lnTo>
                  <a:pt x="1123122" y="624508"/>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27" name="文字方塊 26"/>
          <p:cNvSpPr txBox="1"/>
          <p:nvPr/>
        </p:nvSpPr>
        <p:spPr>
          <a:xfrm>
            <a:off x="7248128" y="1988840"/>
            <a:ext cx="648072" cy="369332"/>
          </a:xfrm>
          <a:prstGeom prst="rect">
            <a:avLst/>
          </a:prstGeom>
          <a:noFill/>
        </p:spPr>
        <p:txBody>
          <a:bodyPr wrap="square" rtlCol="0">
            <a:spAutoFit/>
          </a:bodyPr>
          <a:lstStyle/>
          <a:p>
            <a:r>
              <a:rPr lang="en-US" altLang="zh-TW" dirty="0">
                <a:latin typeface="標楷體" pitchFamily="65" charset="-120"/>
                <a:ea typeface="標楷體" pitchFamily="65" charset="-120"/>
              </a:rPr>
              <a:t>57</a:t>
            </a:r>
            <a:r>
              <a:rPr lang="zh-TW" altLang="en-US" dirty="0">
                <a:latin typeface="標楷體" pitchFamily="65" charset="-120"/>
                <a:ea typeface="標楷體" pitchFamily="65" charset="-120"/>
              </a:rPr>
              <a:t>年</a:t>
            </a:r>
            <a:endParaRPr lang="zh-TW" altLang="en-US" dirty="0">
              <a:latin typeface="標楷體" pitchFamily="65" charset="-120"/>
              <a:ea typeface="標楷體" pitchFamily="65" charset="-120"/>
            </a:endParaRPr>
          </a:p>
        </p:txBody>
      </p:sp>
      <p:sp>
        <p:nvSpPr>
          <p:cNvPr id="28" name="文字方塊 27"/>
          <p:cNvSpPr txBox="1"/>
          <p:nvPr/>
        </p:nvSpPr>
        <p:spPr>
          <a:xfrm>
            <a:off x="8184232" y="2267580"/>
            <a:ext cx="648072" cy="369332"/>
          </a:xfrm>
          <a:prstGeom prst="rect">
            <a:avLst/>
          </a:prstGeom>
          <a:noFill/>
        </p:spPr>
        <p:txBody>
          <a:bodyPr wrap="square" rtlCol="0">
            <a:spAutoFit/>
          </a:bodyPr>
          <a:lstStyle/>
          <a:p>
            <a:r>
              <a:rPr lang="en-US" altLang="zh-TW" dirty="0">
                <a:latin typeface="標楷體" pitchFamily="65" charset="-120"/>
                <a:ea typeface="標楷體" pitchFamily="65" charset="-120"/>
              </a:rPr>
              <a:t>68</a:t>
            </a:r>
            <a:r>
              <a:rPr lang="zh-TW" altLang="en-US" dirty="0">
                <a:latin typeface="標楷體" pitchFamily="65" charset="-120"/>
                <a:ea typeface="標楷體" pitchFamily="65" charset="-120"/>
              </a:rPr>
              <a:t>年</a:t>
            </a:r>
            <a:endParaRPr lang="zh-TW" altLang="en-US" dirty="0">
              <a:latin typeface="標楷體" pitchFamily="65" charset="-120"/>
              <a:ea typeface="標楷體" pitchFamily="65" charset="-120"/>
            </a:endParaRPr>
          </a:p>
        </p:txBody>
      </p:sp>
      <p:sp>
        <p:nvSpPr>
          <p:cNvPr id="29" name="文字方塊 28"/>
          <p:cNvSpPr txBox="1"/>
          <p:nvPr/>
        </p:nvSpPr>
        <p:spPr>
          <a:xfrm>
            <a:off x="9048328" y="2483604"/>
            <a:ext cx="648072" cy="369332"/>
          </a:xfrm>
          <a:prstGeom prst="rect">
            <a:avLst/>
          </a:prstGeom>
          <a:noFill/>
        </p:spPr>
        <p:txBody>
          <a:bodyPr wrap="square" rtlCol="0">
            <a:spAutoFit/>
          </a:bodyPr>
          <a:lstStyle/>
          <a:p>
            <a:r>
              <a:rPr lang="en-US" altLang="zh-TW" dirty="0">
                <a:latin typeface="標楷體" pitchFamily="65" charset="-120"/>
                <a:ea typeface="標楷體" pitchFamily="65" charset="-120"/>
              </a:rPr>
              <a:t>83</a:t>
            </a:r>
            <a:r>
              <a:rPr lang="zh-TW" altLang="en-US" dirty="0">
                <a:latin typeface="標楷體" pitchFamily="65" charset="-120"/>
                <a:ea typeface="標楷體" pitchFamily="65" charset="-120"/>
              </a:rPr>
              <a:t>年</a:t>
            </a:r>
            <a:endParaRPr lang="zh-TW" altLang="en-US" dirty="0">
              <a:latin typeface="標楷體" pitchFamily="65" charset="-120"/>
              <a:ea typeface="標楷體" pitchFamily="65" charset="-120"/>
            </a:endParaRPr>
          </a:p>
        </p:txBody>
      </p:sp>
      <p:sp>
        <p:nvSpPr>
          <p:cNvPr id="30" name="文字方塊 29"/>
          <p:cNvSpPr txBox="1"/>
          <p:nvPr/>
        </p:nvSpPr>
        <p:spPr>
          <a:xfrm>
            <a:off x="7752184" y="3501008"/>
            <a:ext cx="1800200" cy="369332"/>
          </a:xfrm>
          <a:prstGeom prst="rect">
            <a:avLst/>
          </a:prstGeom>
          <a:noFill/>
        </p:spPr>
        <p:txBody>
          <a:bodyPr wrap="square" rtlCol="0">
            <a:spAutoFit/>
          </a:bodyPr>
          <a:lstStyle/>
          <a:p>
            <a:r>
              <a:rPr lang="zh-TW" altLang="en-US" dirty="0">
                <a:latin typeface="標楷體" pitchFamily="65" charset="-120"/>
                <a:ea typeface="標楷體" pitchFamily="65" charset="-120"/>
              </a:rPr>
              <a:t>戰後嬰兒潮</a:t>
            </a:r>
            <a:endParaRPr lang="zh-TW" altLang="en-US" dirty="0">
              <a:latin typeface="標楷體" pitchFamily="65" charset="-120"/>
              <a:ea typeface="標楷體" pitchFamily="65" charset="-120"/>
            </a:endParaRPr>
          </a:p>
        </p:txBody>
      </p:sp>
      <p:sp>
        <p:nvSpPr>
          <p:cNvPr id="47" name="文字方塊 46"/>
          <p:cNvSpPr txBox="1"/>
          <p:nvPr/>
        </p:nvSpPr>
        <p:spPr>
          <a:xfrm>
            <a:off x="6816080" y="4653137"/>
            <a:ext cx="2952328" cy="646331"/>
          </a:xfrm>
          <a:prstGeom prst="rect">
            <a:avLst/>
          </a:prstGeom>
          <a:noFill/>
        </p:spPr>
        <p:txBody>
          <a:bodyPr wrap="square" rtlCol="0">
            <a:spAutoFit/>
          </a:bodyPr>
          <a:lstStyle/>
          <a:p>
            <a:r>
              <a:rPr lang="en-US" altLang="zh-TW" dirty="0"/>
              <a:t>SC:</a:t>
            </a:r>
            <a:r>
              <a:rPr lang="en-US" altLang="zh-TW" u="sng" dirty="0"/>
              <a:t>                -</a:t>
            </a:r>
            <a:r>
              <a:rPr lang="en-US" altLang="zh-TW" dirty="0"/>
              <a:t>Center</a:t>
            </a:r>
          </a:p>
          <a:p>
            <a:r>
              <a:rPr lang="en-US" altLang="zh-TW" dirty="0"/>
              <a:t>     Shopping-mall</a:t>
            </a:r>
            <a:endParaRPr lang="zh-TW" altLang="en-US" dirty="0"/>
          </a:p>
        </p:txBody>
      </p:sp>
      <p:sp>
        <p:nvSpPr>
          <p:cNvPr id="48" name="文字方塊 47"/>
          <p:cNvSpPr txBox="1"/>
          <p:nvPr/>
        </p:nvSpPr>
        <p:spPr>
          <a:xfrm>
            <a:off x="1919536" y="5589241"/>
            <a:ext cx="5976664" cy="646331"/>
          </a:xfrm>
          <a:prstGeom prst="rect">
            <a:avLst/>
          </a:prstGeom>
          <a:noFill/>
        </p:spPr>
        <p:txBody>
          <a:bodyPr wrap="square" rtlCol="0">
            <a:spAutoFit/>
          </a:bodyPr>
          <a:lstStyle/>
          <a:p>
            <a:r>
              <a:rPr lang="zh-TW" altLang="en-US" dirty="0">
                <a:latin typeface="標楷體" pitchFamily="65" charset="-120"/>
                <a:ea typeface="標楷體" pitchFamily="65" charset="-120"/>
              </a:rPr>
              <a:t>  珠海</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東莞</a:t>
            </a:r>
            <a:r>
              <a:rPr lang="en-US" altLang="zh-TW" dirty="0">
                <a:latin typeface="標楷體" pitchFamily="65" charset="-120"/>
                <a:ea typeface="標楷體" pitchFamily="65" charset="-120"/>
              </a:rPr>
              <a:t>:15</a:t>
            </a:r>
            <a:r>
              <a:rPr lang="zh-TW" altLang="en-US" dirty="0">
                <a:latin typeface="標楷體" pitchFamily="65" charset="-120"/>
                <a:ea typeface="標楷體" pitchFamily="65" charset="-120"/>
              </a:rPr>
              <a:t>萬家*</a:t>
            </a:r>
            <a:r>
              <a:rPr lang="en-US" altLang="zh-TW" dirty="0">
                <a:latin typeface="標楷體" pitchFamily="65" charset="-120"/>
                <a:ea typeface="標楷體" pitchFamily="65" charset="-120"/>
              </a:rPr>
              <a:t>20%:</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3</a:t>
            </a:r>
            <a:r>
              <a:rPr lang="zh-TW" altLang="en-US" dirty="0">
                <a:latin typeface="標楷體" pitchFamily="65" charset="-120"/>
                <a:ea typeface="標楷體" pitchFamily="65" charset="-120"/>
              </a:rPr>
              <a:t>萬↓</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長三角 昆山</a:t>
            </a:r>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val="19569579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r>
              <a:rPr lang="en-US" altLang="zh-TW" dirty="0" err="1" smtClean="0">
                <a:latin typeface="標楷體" pitchFamily="65" charset="-120"/>
                <a:ea typeface="標楷體" pitchFamily="65" charset="-120"/>
              </a:rPr>
              <a:t>Forbes→Lists</a:t>
            </a:r>
            <a:r>
              <a:rPr lang="en-US" altLang="zh-TW" dirty="0" smtClean="0">
                <a:latin typeface="標楷體" pitchFamily="65" charset="-120"/>
                <a:ea typeface="標楷體" pitchFamily="65" charset="-120"/>
              </a:rPr>
              <a:t>     </a:t>
            </a:r>
            <a:r>
              <a:rPr lang="en-US" altLang="zh-TW" dirty="0" smtClean="0">
                <a:latin typeface="標楷體" pitchFamily="65" charset="-120"/>
                <a:ea typeface="標楷體" pitchFamily="65" charset="-120"/>
                <a:hlinkClick r:id="rId2"/>
              </a:rPr>
              <a:t>www.forbes.com</a:t>
            </a:r>
            <a:endParaRPr lang="en-US" altLang="zh-TW" dirty="0" smtClean="0">
              <a:latin typeface="標楷體" pitchFamily="65" charset="-120"/>
              <a:ea typeface="標楷體" pitchFamily="65" charset="-120"/>
            </a:endParaRPr>
          </a:p>
          <a:p>
            <a:r>
              <a:rPr lang="en-US" altLang="zh-TW" dirty="0" smtClean="0">
                <a:latin typeface="標楷體" pitchFamily="65" charset="-120"/>
                <a:ea typeface="標楷體" pitchFamily="65" charset="-120"/>
              </a:rPr>
              <a:t>Zara</a:t>
            </a:r>
          </a:p>
          <a:p>
            <a:pPr>
              <a:buNone/>
            </a:pPr>
            <a:r>
              <a:rPr lang="en-US" altLang="zh-TW" dirty="0" smtClean="0">
                <a:latin typeface="標楷體" pitchFamily="65" charset="-120"/>
                <a:ea typeface="標楷體" pitchFamily="65" charset="-120"/>
              </a:rPr>
              <a:t>    </a:t>
            </a:r>
            <a:r>
              <a:rPr lang="en-US" altLang="zh-TW" dirty="0" err="1" smtClean="0">
                <a:latin typeface="標楷體" pitchFamily="65" charset="-120"/>
                <a:ea typeface="標楷體" pitchFamily="65" charset="-120"/>
              </a:rPr>
              <a:t>H&amp;M←Target</a:t>
            </a:r>
            <a:endParaRPr lang="en-US" altLang="zh-TW" dirty="0" smtClean="0">
              <a:latin typeface="標楷體" pitchFamily="65" charset="-120"/>
              <a:ea typeface="標楷體" pitchFamily="65" charset="-120"/>
            </a:endParaRPr>
          </a:p>
          <a:p>
            <a:pPr>
              <a:buNone/>
            </a:pPr>
            <a:r>
              <a:rPr lang="en-US" altLang="zh-TW" dirty="0" smtClean="0">
                <a:latin typeface="標楷體" pitchFamily="65" charset="-120"/>
                <a:ea typeface="標楷體" pitchFamily="65" charset="-120"/>
              </a:rPr>
              <a:t>    </a:t>
            </a:r>
            <a:r>
              <a:rPr lang="en-US" altLang="zh-TW" dirty="0" err="1" smtClean="0">
                <a:latin typeface="標楷體" pitchFamily="65" charset="-120"/>
                <a:ea typeface="標楷體" pitchFamily="65" charset="-120"/>
              </a:rPr>
              <a:t>Uniqlo</a:t>
            </a:r>
            <a:r>
              <a:rPr lang="en-US" altLang="zh-TW" dirty="0" smtClean="0">
                <a:latin typeface="標楷體" pitchFamily="65" charset="-120"/>
                <a:ea typeface="標楷體" pitchFamily="65" charset="-120"/>
              </a:rPr>
              <a:t> </a:t>
            </a:r>
          </a:p>
          <a:p>
            <a:pPr>
              <a:buNone/>
            </a:pPr>
            <a:endParaRPr lang="zh-TW" altLang="en-US" dirty="0">
              <a:latin typeface="標楷體" pitchFamily="65" charset="-120"/>
              <a:ea typeface="標楷體" pitchFamily="65" charset="-120"/>
            </a:endParaRPr>
          </a:p>
        </p:txBody>
      </p:sp>
      <p:sp>
        <p:nvSpPr>
          <p:cNvPr id="5" name="右中括弧 4"/>
          <p:cNvSpPr/>
          <p:nvPr/>
        </p:nvSpPr>
        <p:spPr>
          <a:xfrm>
            <a:off x="5231904" y="2348880"/>
            <a:ext cx="288032" cy="1296144"/>
          </a:xfrm>
          <a:prstGeom prst="rightBracket">
            <a:avLst/>
          </a:prstGeom>
          <a:ln>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6" name="文字方塊 5"/>
          <p:cNvSpPr txBox="1"/>
          <p:nvPr/>
        </p:nvSpPr>
        <p:spPr>
          <a:xfrm>
            <a:off x="5735960" y="2924944"/>
            <a:ext cx="2664296" cy="369332"/>
          </a:xfrm>
          <a:prstGeom prst="rect">
            <a:avLst/>
          </a:prstGeom>
          <a:noFill/>
        </p:spPr>
        <p:txBody>
          <a:bodyPr wrap="square" rtlCol="0">
            <a:spAutoFit/>
          </a:bodyPr>
          <a:lstStyle/>
          <a:p>
            <a:r>
              <a:rPr lang="zh-TW" altLang="en-US" dirty="0">
                <a:latin typeface="標楷體" pitchFamily="65" charset="-120"/>
                <a:ea typeface="標楷體" pitchFamily="65" charset="-120"/>
              </a:rPr>
              <a:t>平價服飾 </a:t>
            </a:r>
            <a:r>
              <a:rPr lang="en-US" altLang="zh-TW" dirty="0">
                <a:latin typeface="標楷體" pitchFamily="65" charset="-120"/>
                <a:ea typeface="標楷體" pitchFamily="65" charset="-120"/>
              </a:rPr>
              <a:t>H&amp;M:</a:t>
            </a:r>
            <a:r>
              <a:rPr lang="zh-TW" altLang="en-US" dirty="0">
                <a:latin typeface="標楷體" pitchFamily="65" charset="-120"/>
                <a:ea typeface="標楷體" pitchFamily="65" charset="-120"/>
              </a:rPr>
              <a:t>瑞典</a:t>
            </a:r>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val="31112732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群組 27"/>
          <p:cNvGrpSpPr/>
          <p:nvPr/>
        </p:nvGrpSpPr>
        <p:grpSpPr>
          <a:xfrm>
            <a:off x="3143716" y="1268760"/>
            <a:ext cx="6984732" cy="2232248"/>
            <a:chOff x="1619716" y="1268760"/>
            <a:chExt cx="6984732" cy="2232248"/>
          </a:xfrm>
        </p:grpSpPr>
        <p:sp>
          <p:nvSpPr>
            <p:cNvPr id="2" name="矩形 1"/>
            <p:cNvSpPr/>
            <p:nvPr/>
          </p:nvSpPr>
          <p:spPr>
            <a:xfrm>
              <a:off x="1943708" y="1268760"/>
              <a:ext cx="1260140"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dirty="0">
                  <a:latin typeface="標楷體" pitchFamily="65" charset="-120"/>
                  <a:ea typeface="標楷體" pitchFamily="65" charset="-120"/>
                </a:rPr>
                <a:t>(</a:t>
              </a:r>
              <a:r>
                <a:rPr lang="en-US" altLang="zh-TW" dirty="0">
                  <a:solidFill>
                    <a:schemeClr val="tx1"/>
                  </a:solidFill>
                  <a:latin typeface="標楷體" pitchFamily="65" charset="-120"/>
                  <a:ea typeface="標楷體" pitchFamily="65" charset="-120"/>
                </a:rPr>
                <a:t>(Local)</a:t>
              </a:r>
            </a:p>
            <a:p>
              <a:pPr algn="ctr"/>
              <a:r>
                <a:rPr lang="en-US" altLang="zh-TW" dirty="0">
                  <a:solidFill>
                    <a:schemeClr val="tx1"/>
                  </a:solidFill>
                  <a:latin typeface="標楷體" pitchFamily="65" charset="-120"/>
                  <a:ea typeface="標楷體" pitchFamily="65" charset="-120"/>
                </a:rPr>
                <a:t>LAN</a:t>
              </a:r>
              <a:endParaRPr lang="zh-TW" altLang="en-US" dirty="0">
                <a:latin typeface="標楷體" pitchFamily="65" charset="-120"/>
                <a:ea typeface="標楷體" pitchFamily="65" charset="-120"/>
              </a:endParaRPr>
            </a:p>
          </p:txBody>
        </p:sp>
        <p:sp>
          <p:nvSpPr>
            <p:cNvPr id="5" name="文字方塊 4"/>
            <p:cNvSpPr txBox="1"/>
            <p:nvPr/>
          </p:nvSpPr>
          <p:spPr>
            <a:xfrm>
              <a:off x="1943708" y="2060848"/>
              <a:ext cx="1440160" cy="369332"/>
            </a:xfrm>
            <a:prstGeom prst="rect">
              <a:avLst/>
            </a:prstGeom>
            <a:noFill/>
          </p:spPr>
          <p:txBody>
            <a:bodyPr wrap="square" rtlCol="0">
              <a:spAutoFit/>
            </a:bodyPr>
            <a:lstStyle/>
            <a:p>
              <a:r>
                <a:rPr lang="en-US" altLang="zh-TW" dirty="0">
                  <a:latin typeface="標楷體" pitchFamily="65" charset="-120"/>
                  <a:ea typeface="標楷體" pitchFamily="65" charset="-120"/>
                </a:rPr>
                <a:t>*(Novell)</a:t>
              </a:r>
              <a:endParaRPr lang="zh-TW" altLang="en-US" dirty="0">
                <a:latin typeface="標楷體" pitchFamily="65" charset="-120"/>
                <a:ea typeface="標楷體" pitchFamily="65" charset="-120"/>
              </a:endParaRPr>
            </a:p>
          </p:txBody>
        </p:sp>
        <p:sp>
          <p:nvSpPr>
            <p:cNvPr id="6" name="手繪多邊形 5"/>
            <p:cNvSpPr/>
            <p:nvPr/>
          </p:nvSpPr>
          <p:spPr>
            <a:xfrm>
              <a:off x="1619716" y="1547027"/>
              <a:ext cx="309591" cy="700231"/>
            </a:xfrm>
            <a:custGeom>
              <a:avLst/>
              <a:gdLst>
                <a:gd name="connsiteX0" fmla="*/ 234946 w 309591"/>
                <a:gd name="connsiteY0" fmla="*/ 435 h 700231"/>
                <a:gd name="connsiteX1" fmla="*/ 188293 w 309591"/>
                <a:gd name="connsiteY1" fmla="*/ 75080 h 700231"/>
                <a:gd name="connsiteX2" fmla="*/ 1681 w 309591"/>
                <a:gd name="connsiteY2" fmla="*/ 466965 h 700231"/>
                <a:gd name="connsiteX3" fmla="*/ 309591 w 309591"/>
                <a:gd name="connsiteY3" fmla="*/ 700231 h 700231"/>
              </a:gdLst>
              <a:ahLst/>
              <a:cxnLst>
                <a:cxn ang="0">
                  <a:pos x="connsiteX0" y="connsiteY0"/>
                </a:cxn>
                <a:cxn ang="0">
                  <a:pos x="connsiteX1" y="connsiteY1"/>
                </a:cxn>
                <a:cxn ang="0">
                  <a:pos x="connsiteX2" y="connsiteY2"/>
                </a:cxn>
                <a:cxn ang="0">
                  <a:pos x="connsiteX3" y="connsiteY3"/>
                </a:cxn>
              </a:cxnLst>
              <a:rect l="l" t="t" r="r" b="b"/>
              <a:pathLst>
                <a:path w="309591" h="700231">
                  <a:moveTo>
                    <a:pt x="234946" y="435"/>
                  </a:moveTo>
                  <a:cubicBezTo>
                    <a:pt x="231058" y="-1120"/>
                    <a:pt x="227170" y="-2675"/>
                    <a:pt x="188293" y="75080"/>
                  </a:cubicBezTo>
                  <a:cubicBezTo>
                    <a:pt x="149415" y="152835"/>
                    <a:pt x="-18535" y="362773"/>
                    <a:pt x="1681" y="466965"/>
                  </a:cubicBezTo>
                  <a:cubicBezTo>
                    <a:pt x="21897" y="571157"/>
                    <a:pt x="165744" y="635694"/>
                    <a:pt x="309591" y="700231"/>
                  </a:cubicBezTo>
                </a:path>
              </a:pathLst>
            </a:custGeom>
            <a:noFill/>
            <a:ln>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itchFamily="65" charset="-120"/>
                <a:ea typeface="標楷體" pitchFamily="65" charset="-120"/>
              </a:endParaRPr>
            </a:p>
          </p:txBody>
        </p:sp>
        <p:cxnSp>
          <p:nvCxnSpPr>
            <p:cNvPr id="8" name="直線單箭頭接點 7"/>
            <p:cNvCxnSpPr/>
            <p:nvPr/>
          </p:nvCxnSpPr>
          <p:spPr>
            <a:xfrm>
              <a:off x="3383868" y="1547027"/>
              <a:ext cx="360040" cy="0"/>
            </a:xfrm>
            <a:prstGeom prst="straightConnector1">
              <a:avLst/>
            </a:prstGeom>
            <a:ln w="19050">
              <a:tailEnd type="stealth"/>
            </a:ln>
          </p:spPr>
          <p:style>
            <a:lnRef idx="1">
              <a:schemeClr val="accent1"/>
            </a:lnRef>
            <a:fillRef idx="0">
              <a:schemeClr val="accent1"/>
            </a:fillRef>
            <a:effectRef idx="0">
              <a:schemeClr val="accent1"/>
            </a:effectRef>
            <a:fontRef idx="minor">
              <a:schemeClr val="tx1"/>
            </a:fontRef>
          </p:style>
        </p:cxnSp>
        <p:sp>
          <p:nvSpPr>
            <p:cNvPr id="9" name="文字方塊 8"/>
            <p:cNvSpPr txBox="1"/>
            <p:nvPr/>
          </p:nvSpPr>
          <p:spPr>
            <a:xfrm>
              <a:off x="3815916" y="1340768"/>
              <a:ext cx="1008112" cy="369332"/>
            </a:xfrm>
            <a:prstGeom prst="rect">
              <a:avLst/>
            </a:prstGeom>
            <a:noFill/>
          </p:spPr>
          <p:txBody>
            <a:bodyPr wrap="square" rtlCol="0">
              <a:spAutoFit/>
            </a:bodyPr>
            <a:lstStyle/>
            <a:p>
              <a:r>
                <a:rPr lang="en-US" altLang="zh-TW" dirty="0">
                  <a:latin typeface="標楷體" pitchFamily="65" charset="-120"/>
                  <a:ea typeface="標楷體" pitchFamily="65" charset="-120"/>
                </a:rPr>
                <a:t>WAN</a:t>
              </a:r>
              <a:endParaRPr lang="zh-TW" altLang="en-US" dirty="0">
                <a:latin typeface="標楷體" pitchFamily="65" charset="-120"/>
                <a:ea typeface="標楷體" pitchFamily="65" charset="-120"/>
              </a:endParaRPr>
            </a:p>
          </p:txBody>
        </p:sp>
        <p:sp>
          <p:nvSpPr>
            <p:cNvPr id="10" name="文字方塊 9"/>
            <p:cNvSpPr txBox="1"/>
            <p:nvPr/>
          </p:nvSpPr>
          <p:spPr>
            <a:xfrm>
              <a:off x="1774511" y="2502188"/>
              <a:ext cx="1789377" cy="369332"/>
            </a:xfrm>
            <a:prstGeom prst="rect">
              <a:avLst/>
            </a:prstGeom>
            <a:noFill/>
          </p:spPr>
          <p:txBody>
            <a:bodyPr wrap="square" rtlCol="0">
              <a:spAutoFit/>
            </a:bodyPr>
            <a:lstStyle/>
            <a:p>
              <a:r>
                <a:rPr lang="zh-TW" altLang="en-US" dirty="0">
                  <a:latin typeface="標楷體" pitchFamily="65" charset="-120"/>
                  <a:ea typeface="標楷體" pitchFamily="65" charset="-120"/>
                </a:rPr>
                <a:t>電訊</a:t>
              </a:r>
            </a:p>
          </p:txBody>
        </p:sp>
        <p:cxnSp>
          <p:nvCxnSpPr>
            <p:cNvPr id="11" name="直線單箭頭接點 10"/>
            <p:cNvCxnSpPr/>
            <p:nvPr/>
          </p:nvCxnSpPr>
          <p:spPr>
            <a:xfrm>
              <a:off x="3311860" y="2646204"/>
              <a:ext cx="360040" cy="0"/>
            </a:xfrm>
            <a:prstGeom prst="straightConnector1">
              <a:avLst/>
            </a:prstGeom>
            <a:ln w="19050">
              <a:tailEnd type="stealth"/>
            </a:ln>
          </p:spPr>
          <p:style>
            <a:lnRef idx="1">
              <a:schemeClr val="accent1"/>
            </a:lnRef>
            <a:fillRef idx="0">
              <a:schemeClr val="accent1"/>
            </a:fillRef>
            <a:effectRef idx="0">
              <a:schemeClr val="accent1"/>
            </a:effectRef>
            <a:fontRef idx="minor">
              <a:schemeClr val="tx1"/>
            </a:fontRef>
          </p:style>
        </p:cxnSp>
        <p:sp>
          <p:nvSpPr>
            <p:cNvPr id="12" name="文字方塊 11"/>
            <p:cNvSpPr txBox="1"/>
            <p:nvPr/>
          </p:nvSpPr>
          <p:spPr>
            <a:xfrm>
              <a:off x="3815916" y="2492896"/>
              <a:ext cx="1008112" cy="369332"/>
            </a:xfrm>
            <a:prstGeom prst="rect">
              <a:avLst/>
            </a:prstGeom>
            <a:noFill/>
          </p:spPr>
          <p:txBody>
            <a:bodyPr wrap="square" rtlCol="0">
              <a:spAutoFit/>
            </a:bodyPr>
            <a:lstStyle/>
            <a:p>
              <a:r>
                <a:rPr lang="zh-TW" altLang="en-US" dirty="0">
                  <a:latin typeface="標楷體" pitchFamily="65" charset="-120"/>
                  <a:ea typeface="標楷體" pitchFamily="65" charset="-120"/>
                </a:rPr>
                <a:t>通訊</a:t>
              </a:r>
              <a:endParaRPr lang="zh-TW" altLang="en-US" dirty="0">
                <a:latin typeface="標楷體" pitchFamily="65" charset="-120"/>
                <a:ea typeface="標楷體" pitchFamily="65" charset="-120"/>
              </a:endParaRPr>
            </a:p>
          </p:txBody>
        </p:sp>
        <p:sp>
          <p:nvSpPr>
            <p:cNvPr id="13" name="文字方塊 12"/>
            <p:cNvSpPr txBox="1"/>
            <p:nvPr/>
          </p:nvSpPr>
          <p:spPr>
            <a:xfrm>
              <a:off x="1774511" y="3131676"/>
              <a:ext cx="1789377" cy="369332"/>
            </a:xfrm>
            <a:prstGeom prst="rect">
              <a:avLst/>
            </a:prstGeom>
            <a:noFill/>
          </p:spPr>
          <p:txBody>
            <a:bodyPr wrap="square" rtlCol="0">
              <a:spAutoFit/>
            </a:bodyPr>
            <a:lstStyle/>
            <a:p>
              <a:r>
                <a:rPr lang="zh-TW" altLang="en-US" dirty="0">
                  <a:latin typeface="標楷體" pitchFamily="65" charset="-120"/>
                  <a:ea typeface="標楷體" pitchFamily="65" charset="-120"/>
                </a:rPr>
                <a:t>媒體</a:t>
              </a:r>
              <a:endParaRPr lang="zh-TW" altLang="en-US" dirty="0">
                <a:latin typeface="標楷體" pitchFamily="65" charset="-120"/>
                <a:ea typeface="標楷體" pitchFamily="65" charset="-120"/>
              </a:endParaRPr>
            </a:p>
          </p:txBody>
        </p:sp>
        <p:cxnSp>
          <p:nvCxnSpPr>
            <p:cNvPr id="14" name="直線單箭頭接點 13"/>
            <p:cNvCxnSpPr/>
            <p:nvPr/>
          </p:nvCxnSpPr>
          <p:spPr>
            <a:xfrm>
              <a:off x="3311860" y="3275692"/>
              <a:ext cx="360040" cy="0"/>
            </a:xfrm>
            <a:prstGeom prst="straightConnector1">
              <a:avLst/>
            </a:prstGeom>
            <a:ln w="19050">
              <a:tailEnd type="stealth"/>
            </a:ln>
          </p:spPr>
          <p:style>
            <a:lnRef idx="1">
              <a:schemeClr val="accent1"/>
            </a:lnRef>
            <a:fillRef idx="0">
              <a:schemeClr val="accent1"/>
            </a:fillRef>
            <a:effectRef idx="0">
              <a:schemeClr val="accent1"/>
            </a:effectRef>
            <a:fontRef idx="minor">
              <a:schemeClr val="tx1"/>
            </a:fontRef>
          </p:style>
        </p:cxnSp>
        <p:sp>
          <p:nvSpPr>
            <p:cNvPr id="15" name="文字方塊 14"/>
            <p:cNvSpPr txBox="1"/>
            <p:nvPr/>
          </p:nvSpPr>
          <p:spPr>
            <a:xfrm>
              <a:off x="3815916" y="3122384"/>
              <a:ext cx="1008112" cy="369332"/>
            </a:xfrm>
            <a:prstGeom prst="rect">
              <a:avLst/>
            </a:prstGeom>
            <a:noFill/>
          </p:spPr>
          <p:txBody>
            <a:bodyPr wrap="square" rtlCol="0">
              <a:spAutoFit/>
            </a:bodyPr>
            <a:lstStyle/>
            <a:p>
              <a:r>
                <a:rPr lang="zh-TW" altLang="en-US" dirty="0">
                  <a:latin typeface="標楷體" pitchFamily="65" charset="-120"/>
                  <a:ea typeface="標楷體" pitchFamily="65" charset="-120"/>
                </a:rPr>
                <a:t>大數據</a:t>
              </a:r>
              <a:endParaRPr lang="zh-TW" altLang="en-US" dirty="0">
                <a:latin typeface="標楷體" pitchFamily="65" charset="-120"/>
                <a:ea typeface="標楷體" pitchFamily="65" charset="-120"/>
              </a:endParaRPr>
            </a:p>
          </p:txBody>
        </p:sp>
        <p:grpSp>
          <p:nvGrpSpPr>
            <p:cNvPr id="18" name="群組 17"/>
            <p:cNvGrpSpPr/>
            <p:nvPr/>
          </p:nvGrpSpPr>
          <p:grpSpPr>
            <a:xfrm>
              <a:off x="4391980" y="2492896"/>
              <a:ext cx="504056" cy="378624"/>
              <a:chOff x="3059832" y="2915652"/>
              <a:chExt cx="504056" cy="378624"/>
            </a:xfrm>
          </p:grpSpPr>
          <p:sp>
            <p:nvSpPr>
              <p:cNvPr id="17" name="橢圓 16"/>
              <p:cNvSpPr/>
              <p:nvPr/>
            </p:nvSpPr>
            <p:spPr>
              <a:xfrm>
                <a:off x="3059832" y="2915652"/>
                <a:ext cx="504056" cy="3693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itchFamily="65" charset="-120"/>
                  <a:ea typeface="標楷體" pitchFamily="65" charset="-120"/>
                </a:endParaRPr>
              </a:p>
            </p:txBody>
          </p:sp>
          <p:sp>
            <p:nvSpPr>
              <p:cNvPr id="16" name="文字方塊 15"/>
              <p:cNvSpPr txBox="1"/>
              <p:nvPr/>
            </p:nvSpPr>
            <p:spPr>
              <a:xfrm>
                <a:off x="3059832" y="2915652"/>
                <a:ext cx="504056" cy="378624"/>
              </a:xfrm>
              <a:prstGeom prst="rect">
                <a:avLst/>
              </a:prstGeom>
              <a:noFill/>
            </p:spPr>
            <p:txBody>
              <a:bodyPr wrap="square" rtlCol="0">
                <a:spAutoFit/>
              </a:bodyPr>
              <a:lstStyle/>
              <a:p>
                <a:r>
                  <a:rPr lang="en-US" altLang="zh-TW" dirty="0">
                    <a:solidFill>
                      <a:srgbClr val="C00000"/>
                    </a:solidFill>
                    <a:latin typeface="標楷體" pitchFamily="65" charset="-120"/>
                    <a:ea typeface="標楷體" pitchFamily="65" charset="-120"/>
                  </a:rPr>
                  <a:t>4G</a:t>
                </a:r>
                <a:endParaRPr lang="zh-TW" altLang="en-US" dirty="0">
                  <a:solidFill>
                    <a:srgbClr val="C00000"/>
                  </a:solidFill>
                  <a:latin typeface="標楷體" pitchFamily="65" charset="-120"/>
                  <a:ea typeface="標楷體" pitchFamily="65" charset="-120"/>
                </a:endParaRPr>
              </a:p>
            </p:txBody>
          </p:sp>
        </p:grpSp>
        <p:cxnSp>
          <p:nvCxnSpPr>
            <p:cNvPr id="20" name="直線接點 19"/>
            <p:cNvCxnSpPr/>
            <p:nvPr/>
          </p:nvCxnSpPr>
          <p:spPr>
            <a:xfrm>
              <a:off x="4535996" y="1525434"/>
              <a:ext cx="115212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接點 21"/>
            <p:cNvCxnSpPr/>
            <p:nvPr/>
          </p:nvCxnSpPr>
          <p:spPr>
            <a:xfrm>
              <a:off x="5688124" y="1547027"/>
              <a:ext cx="0" cy="176931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接點 23"/>
            <p:cNvCxnSpPr>
              <a:stCxn id="15" idx="3"/>
            </p:cNvCxnSpPr>
            <p:nvPr/>
          </p:nvCxnSpPr>
          <p:spPr>
            <a:xfrm>
              <a:off x="4824028" y="3307050"/>
              <a:ext cx="864096" cy="929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接點 25"/>
            <p:cNvCxnSpPr/>
            <p:nvPr/>
          </p:nvCxnSpPr>
          <p:spPr>
            <a:xfrm>
              <a:off x="5040052" y="2646204"/>
              <a:ext cx="93610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文字方塊 26"/>
            <p:cNvSpPr txBox="1"/>
            <p:nvPr/>
          </p:nvSpPr>
          <p:spPr>
            <a:xfrm>
              <a:off x="6048164" y="2430180"/>
              <a:ext cx="2556284" cy="369332"/>
            </a:xfrm>
            <a:prstGeom prst="rect">
              <a:avLst/>
            </a:prstGeom>
            <a:noFill/>
          </p:spPr>
          <p:txBody>
            <a:bodyPr wrap="square" rtlCol="0">
              <a:spAutoFit/>
            </a:bodyPr>
            <a:lstStyle/>
            <a:p>
              <a:r>
                <a:rPr lang="zh-TW" altLang="en-US" dirty="0"/>
                <a:t>雲端→無所不在</a:t>
              </a:r>
              <a:r>
                <a:rPr lang="en-US" altLang="zh-TW" dirty="0">
                  <a:solidFill>
                    <a:srgbClr val="FF0000"/>
                  </a:solidFill>
                </a:rPr>
                <a:t>(</a:t>
              </a:r>
              <a:r>
                <a:rPr lang="zh-TW" altLang="en-US" dirty="0">
                  <a:solidFill>
                    <a:srgbClr val="FF0000"/>
                  </a:solidFill>
                </a:rPr>
                <a:t>系統</a:t>
              </a:r>
              <a:r>
                <a:rPr lang="en-US" altLang="zh-TW" dirty="0">
                  <a:solidFill>
                    <a:srgbClr val="FF0000"/>
                  </a:solidFill>
                </a:rPr>
                <a:t>)</a:t>
              </a:r>
              <a:endParaRPr lang="zh-TW" altLang="en-US" dirty="0">
                <a:solidFill>
                  <a:srgbClr val="FF0000"/>
                </a:solidFill>
              </a:endParaRPr>
            </a:p>
          </p:txBody>
        </p:sp>
      </p:grpSp>
      <p:sp>
        <p:nvSpPr>
          <p:cNvPr id="29" name="文字方塊 28"/>
          <p:cNvSpPr txBox="1"/>
          <p:nvPr/>
        </p:nvSpPr>
        <p:spPr>
          <a:xfrm>
            <a:off x="3575720" y="4221088"/>
            <a:ext cx="792088" cy="369332"/>
          </a:xfrm>
          <a:prstGeom prst="rect">
            <a:avLst/>
          </a:prstGeom>
          <a:noFill/>
        </p:spPr>
        <p:txBody>
          <a:bodyPr wrap="square" rtlCol="0">
            <a:spAutoFit/>
          </a:bodyPr>
          <a:lstStyle/>
          <a:p>
            <a:r>
              <a:rPr lang="zh-TW" altLang="en-US" dirty="0">
                <a:latin typeface="標楷體" pitchFamily="65" charset="-120"/>
                <a:ea typeface="標楷體" pitchFamily="65" charset="-120"/>
              </a:rPr>
              <a:t>市場</a:t>
            </a:r>
            <a:endParaRPr lang="zh-TW" altLang="en-US" dirty="0">
              <a:latin typeface="標楷體" pitchFamily="65" charset="-120"/>
              <a:ea typeface="標楷體" pitchFamily="65" charset="-120"/>
            </a:endParaRPr>
          </a:p>
        </p:txBody>
      </p:sp>
      <p:grpSp>
        <p:nvGrpSpPr>
          <p:cNvPr id="40" name="群組 39"/>
          <p:cNvGrpSpPr/>
          <p:nvPr/>
        </p:nvGrpSpPr>
        <p:grpSpPr>
          <a:xfrm>
            <a:off x="2999656" y="3645024"/>
            <a:ext cx="216024" cy="1512168"/>
            <a:chOff x="1259632" y="3717032"/>
            <a:chExt cx="432048" cy="1440160"/>
          </a:xfrm>
        </p:grpSpPr>
        <p:cxnSp>
          <p:nvCxnSpPr>
            <p:cNvPr id="31" name="直線接點 30"/>
            <p:cNvCxnSpPr/>
            <p:nvPr/>
          </p:nvCxnSpPr>
          <p:spPr>
            <a:xfrm>
              <a:off x="1259632" y="3717032"/>
              <a:ext cx="432048"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2" name="直線接點 31"/>
            <p:cNvCxnSpPr/>
            <p:nvPr/>
          </p:nvCxnSpPr>
          <p:spPr>
            <a:xfrm>
              <a:off x="1259632" y="4437112"/>
              <a:ext cx="432048"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3" name="直線接點 32"/>
            <p:cNvCxnSpPr/>
            <p:nvPr/>
          </p:nvCxnSpPr>
          <p:spPr>
            <a:xfrm>
              <a:off x="1259632" y="5157192"/>
              <a:ext cx="432048"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5" name="直線接點 34"/>
            <p:cNvCxnSpPr/>
            <p:nvPr/>
          </p:nvCxnSpPr>
          <p:spPr>
            <a:xfrm>
              <a:off x="1691680" y="3717032"/>
              <a:ext cx="0" cy="1440160"/>
            </a:xfrm>
            <a:prstGeom prst="line">
              <a:avLst/>
            </a:prstGeom>
            <a:ln w="19050"/>
          </p:spPr>
          <p:style>
            <a:lnRef idx="1">
              <a:schemeClr val="accent1"/>
            </a:lnRef>
            <a:fillRef idx="0">
              <a:schemeClr val="accent1"/>
            </a:fillRef>
            <a:effectRef idx="0">
              <a:schemeClr val="accent1"/>
            </a:effectRef>
            <a:fontRef idx="minor">
              <a:schemeClr val="tx1"/>
            </a:fontRef>
          </p:style>
        </p:cxnSp>
      </p:grpSp>
      <p:sp>
        <p:nvSpPr>
          <p:cNvPr id="41" name="文字方塊 40"/>
          <p:cNvSpPr txBox="1"/>
          <p:nvPr/>
        </p:nvSpPr>
        <p:spPr>
          <a:xfrm>
            <a:off x="2639616" y="3501009"/>
            <a:ext cx="648072" cy="307777"/>
          </a:xfrm>
          <a:prstGeom prst="rect">
            <a:avLst/>
          </a:prstGeom>
          <a:noFill/>
        </p:spPr>
        <p:txBody>
          <a:bodyPr wrap="square" rtlCol="0">
            <a:spAutoFit/>
          </a:bodyPr>
          <a:lstStyle/>
          <a:p>
            <a:r>
              <a:rPr lang="en-US" altLang="zh-TW" sz="1400" dirty="0">
                <a:latin typeface="標楷體" pitchFamily="65" charset="-120"/>
                <a:ea typeface="標楷體" pitchFamily="65" charset="-120"/>
              </a:rPr>
              <a:t>30%</a:t>
            </a:r>
            <a:endParaRPr lang="zh-TW" altLang="en-US" sz="1400" dirty="0">
              <a:latin typeface="標楷體" pitchFamily="65" charset="-120"/>
              <a:ea typeface="標楷體" pitchFamily="65" charset="-120"/>
            </a:endParaRPr>
          </a:p>
        </p:txBody>
      </p:sp>
      <p:sp>
        <p:nvSpPr>
          <p:cNvPr id="42" name="文字方塊 41"/>
          <p:cNvSpPr txBox="1"/>
          <p:nvPr/>
        </p:nvSpPr>
        <p:spPr>
          <a:xfrm>
            <a:off x="2639616" y="4221089"/>
            <a:ext cx="648072" cy="307777"/>
          </a:xfrm>
          <a:prstGeom prst="rect">
            <a:avLst/>
          </a:prstGeom>
          <a:noFill/>
        </p:spPr>
        <p:txBody>
          <a:bodyPr wrap="square" rtlCol="0">
            <a:spAutoFit/>
          </a:bodyPr>
          <a:lstStyle/>
          <a:p>
            <a:r>
              <a:rPr lang="en-US" altLang="zh-TW" sz="1400" dirty="0">
                <a:latin typeface="標楷體" pitchFamily="65" charset="-120"/>
                <a:ea typeface="標楷體" pitchFamily="65" charset="-120"/>
              </a:rPr>
              <a:t>30%</a:t>
            </a:r>
            <a:endParaRPr lang="zh-TW" altLang="en-US" sz="1400" dirty="0">
              <a:latin typeface="標楷體" pitchFamily="65" charset="-120"/>
              <a:ea typeface="標楷體" pitchFamily="65" charset="-120"/>
            </a:endParaRPr>
          </a:p>
        </p:txBody>
      </p:sp>
      <p:sp>
        <p:nvSpPr>
          <p:cNvPr id="43" name="文字方塊 42"/>
          <p:cNvSpPr txBox="1"/>
          <p:nvPr/>
        </p:nvSpPr>
        <p:spPr>
          <a:xfrm>
            <a:off x="2639616" y="4993432"/>
            <a:ext cx="648072" cy="307777"/>
          </a:xfrm>
          <a:prstGeom prst="rect">
            <a:avLst/>
          </a:prstGeom>
          <a:noFill/>
        </p:spPr>
        <p:txBody>
          <a:bodyPr wrap="square" rtlCol="0">
            <a:spAutoFit/>
          </a:bodyPr>
          <a:lstStyle/>
          <a:p>
            <a:r>
              <a:rPr lang="en-US" altLang="zh-TW" sz="1400" dirty="0">
                <a:latin typeface="標楷體" pitchFamily="65" charset="-120"/>
                <a:ea typeface="標楷體" pitchFamily="65" charset="-120"/>
              </a:rPr>
              <a:t>30%</a:t>
            </a:r>
            <a:endParaRPr lang="zh-TW" altLang="en-US" sz="1400" dirty="0">
              <a:latin typeface="標楷體" pitchFamily="65" charset="-120"/>
              <a:ea typeface="標楷體" pitchFamily="65" charset="-120"/>
            </a:endParaRPr>
          </a:p>
        </p:txBody>
      </p:sp>
      <p:cxnSp>
        <p:nvCxnSpPr>
          <p:cNvPr id="45" name="直線接點 44"/>
          <p:cNvCxnSpPr/>
          <p:nvPr/>
        </p:nvCxnSpPr>
        <p:spPr>
          <a:xfrm flipH="1">
            <a:off x="2567608" y="4005064"/>
            <a:ext cx="64807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6" name="直線接點 45"/>
          <p:cNvCxnSpPr/>
          <p:nvPr/>
        </p:nvCxnSpPr>
        <p:spPr>
          <a:xfrm flipH="1">
            <a:off x="2567608" y="4797152"/>
            <a:ext cx="648072"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7" name="文字方塊 46"/>
          <p:cNvSpPr txBox="1"/>
          <p:nvPr/>
        </p:nvSpPr>
        <p:spPr>
          <a:xfrm>
            <a:off x="2207568" y="3841304"/>
            <a:ext cx="648072" cy="307777"/>
          </a:xfrm>
          <a:prstGeom prst="rect">
            <a:avLst/>
          </a:prstGeom>
          <a:noFill/>
        </p:spPr>
        <p:txBody>
          <a:bodyPr wrap="square" rtlCol="0">
            <a:spAutoFit/>
          </a:bodyPr>
          <a:lstStyle/>
          <a:p>
            <a:r>
              <a:rPr lang="en-US" altLang="zh-TW" sz="1400" dirty="0">
                <a:latin typeface="標楷體" pitchFamily="65" charset="-120"/>
                <a:ea typeface="標楷體" pitchFamily="65" charset="-120"/>
              </a:rPr>
              <a:t>15%</a:t>
            </a:r>
            <a:endParaRPr lang="zh-TW" altLang="en-US" sz="1400" dirty="0">
              <a:latin typeface="標楷體" pitchFamily="65" charset="-120"/>
              <a:ea typeface="標楷體" pitchFamily="65" charset="-120"/>
            </a:endParaRPr>
          </a:p>
        </p:txBody>
      </p:sp>
      <p:sp>
        <p:nvSpPr>
          <p:cNvPr id="48" name="文字方塊 47"/>
          <p:cNvSpPr txBox="1"/>
          <p:nvPr/>
        </p:nvSpPr>
        <p:spPr>
          <a:xfrm>
            <a:off x="2207568" y="4633392"/>
            <a:ext cx="648072" cy="307777"/>
          </a:xfrm>
          <a:prstGeom prst="rect">
            <a:avLst/>
          </a:prstGeom>
          <a:noFill/>
        </p:spPr>
        <p:txBody>
          <a:bodyPr wrap="square" rtlCol="0">
            <a:spAutoFit/>
          </a:bodyPr>
          <a:lstStyle/>
          <a:p>
            <a:r>
              <a:rPr lang="en-US" altLang="zh-TW" sz="1400" dirty="0">
                <a:latin typeface="標楷體" pitchFamily="65" charset="-120"/>
                <a:ea typeface="標楷體" pitchFamily="65" charset="-120"/>
              </a:rPr>
              <a:t>15%</a:t>
            </a:r>
            <a:endParaRPr lang="zh-TW" altLang="en-US" sz="1400" dirty="0">
              <a:latin typeface="標楷體" pitchFamily="65" charset="-120"/>
              <a:ea typeface="標楷體" pitchFamily="65" charset="-120"/>
            </a:endParaRPr>
          </a:p>
        </p:txBody>
      </p:sp>
      <p:grpSp>
        <p:nvGrpSpPr>
          <p:cNvPr id="49" name="群組 48"/>
          <p:cNvGrpSpPr/>
          <p:nvPr/>
        </p:nvGrpSpPr>
        <p:grpSpPr>
          <a:xfrm flipH="1">
            <a:off x="4520208" y="3717033"/>
            <a:ext cx="207640" cy="1314401"/>
            <a:chOff x="1259632" y="3717032"/>
            <a:chExt cx="432048" cy="1440160"/>
          </a:xfrm>
        </p:grpSpPr>
        <p:cxnSp>
          <p:nvCxnSpPr>
            <p:cNvPr id="50" name="直線接點 49"/>
            <p:cNvCxnSpPr/>
            <p:nvPr/>
          </p:nvCxnSpPr>
          <p:spPr>
            <a:xfrm>
              <a:off x="1259632" y="3717032"/>
              <a:ext cx="432048"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1" name="直線接點 50"/>
            <p:cNvCxnSpPr/>
            <p:nvPr/>
          </p:nvCxnSpPr>
          <p:spPr>
            <a:xfrm>
              <a:off x="1259632" y="4437112"/>
              <a:ext cx="432048"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2" name="直線接點 51"/>
            <p:cNvCxnSpPr/>
            <p:nvPr/>
          </p:nvCxnSpPr>
          <p:spPr>
            <a:xfrm>
              <a:off x="1259632" y="5157192"/>
              <a:ext cx="432048"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3" name="直線接點 52"/>
            <p:cNvCxnSpPr/>
            <p:nvPr/>
          </p:nvCxnSpPr>
          <p:spPr>
            <a:xfrm>
              <a:off x="1691680" y="3717032"/>
              <a:ext cx="0" cy="1440160"/>
            </a:xfrm>
            <a:prstGeom prst="line">
              <a:avLst/>
            </a:prstGeom>
            <a:ln w="19050"/>
          </p:spPr>
          <p:style>
            <a:lnRef idx="1">
              <a:schemeClr val="accent1"/>
            </a:lnRef>
            <a:fillRef idx="0">
              <a:schemeClr val="accent1"/>
            </a:fillRef>
            <a:effectRef idx="0">
              <a:schemeClr val="accent1"/>
            </a:effectRef>
            <a:fontRef idx="minor">
              <a:schemeClr val="tx1"/>
            </a:fontRef>
          </p:style>
        </p:cxnSp>
      </p:grpSp>
      <p:sp>
        <p:nvSpPr>
          <p:cNvPr id="54" name="文字方塊 53"/>
          <p:cNvSpPr txBox="1"/>
          <p:nvPr/>
        </p:nvSpPr>
        <p:spPr>
          <a:xfrm>
            <a:off x="4727848" y="3645024"/>
            <a:ext cx="504056" cy="369332"/>
          </a:xfrm>
          <a:prstGeom prst="rect">
            <a:avLst/>
          </a:prstGeom>
          <a:noFill/>
        </p:spPr>
        <p:txBody>
          <a:bodyPr wrap="square" rtlCol="0">
            <a:spAutoFit/>
          </a:bodyPr>
          <a:lstStyle/>
          <a:p>
            <a:r>
              <a:rPr lang="en-US" altLang="zh-TW" dirty="0"/>
              <a:t>A</a:t>
            </a:r>
            <a:endParaRPr lang="zh-TW" altLang="en-US" dirty="0"/>
          </a:p>
        </p:txBody>
      </p:sp>
      <p:sp>
        <p:nvSpPr>
          <p:cNvPr id="55" name="文字方塊 54"/>
          <p:cNvSpPr txBox="1"/>
          <p:nvPr/>
        </p:nvSpPr>
        <p:spPr>
          <a:xfrm>
            <a:off x="4727848" y="4149080"/>
            <a:ext cx="504056" cy="369332"/>
          </a:xfrm>
          <a:prstGeom prst="rect">
            <a:avLst/>
          </a:prstGeom>
          <a:noFill/>
        </p:spPr>
        <p:txBody>
          <a:bodyPr wrap="square" rtlCol="0">
            <a:spAutoFit/>
          </a:bodyPr>
          <a:lstStyle/>
          <a:p>
            <a:r>
              <a:rPr lang="en-US" altLang="zh-TW" dirty="0"/>
              <a:t>B</a:t>
            </a:r>
            <a:endParaRPr lang="zh-TW" altLang="en-US" dirty="0"/>
          </a:p>
        </p:txBody>
      </p:sp>
      <p:sp>
        <p:nvSpPr>
          <p:cNvPr id="56" name="文字方塊 55"/>
          <p:cNvSpPr txBox="1"/>
          <p:nvPr/>
        </p:nvSpPr>
        <p:spPr>
          <a:xfrm>
            <a:off x="4727848" y="4787860"/>
            <a:ext cx="504056" cy="369332"/>
          </a:xfrm>
          <a:prstGeom prst="rect">
            <a:avLst/>
          </a:prstGeom>
          <a:noFill/>
        </p:spPr>
        <p:txBody>
          <a:bodyPr wrap="square" rtlCol="0">
            <a:spAutoFit/>
          </a:bodyPr>
          <a:lstStyle/>
          <a:p>
            <a:r>
              <a:rPr lang="en-US" altLang="zh-TW" dirty="0"/>
              <a:t>C</a:t>
            </a:r>
            <a:endParaRPr lang="zh-TW" altLang="en-US" dirty="0"/>
          </a:p>
        </p:txBody>
      </p:sp>
      <p:cxnSp>
        <p:nvCxnSpPr>
          <p:cNvPr id="58" name="直線單箭頭接點 57"/>
          <p:cNvCxnSpPr/>
          <p:nvPr/>
        </p:nvCxnSpPr>
        <p:spPr>
          <a:xfrm>
            <a:off x="3935760" y="4653136"/>
            <a:ext cx="0" cy="5760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9" name="文字方塊 58"/>
          <p:cNvSpPr txBox="1"/>
          <p:nvPr/>
        </p:nvSpPr>
        <p:spPr>
          <a:xfrm>
            <a:off x="3215680" y="5301208"/>
            <a:ext cx="1512168" cy="369332"/>
          </a:xfrm>
          <a:prstGeom prst="rect">
            <a:avLst/>
          </a:prstGeom>
          <a:noFill/>
        </p:spPr>
        <p:txBody>
          <a:bodyPr wrap="square" rtlCol="0">
            <a:spAutoFit/>
          </a:bodyPr>
          <a:lstStyle/>
          <a:p>
            <a:r>
              <a:rPr lang="zh-TW" altLang="en-US" dirty="0">
                <a:latin typeface="標楷體" pitchFamily="65" charset="-120"/>
                <a:ea typeface="標楷體" pitchFamily="65" charset="-120"/>
              </a:rPr>
              <a:t>區隔 </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策略</a:t>
            </a:r>
            <a:endParaRPr lang="zh-TW" altLang="en-US" dirty="0">
              <a:latin typeface="標楷體" pitchFamily="65" charset="-120"/>
              <a:ea typeface="標楷體" pitchFamily="65" charset="-120"/>
            </a:endParaRPr>
          </a:p>
        </p:txBody>
      </p:sp>
      <p:sp>
        <p:nvSpPr>
          <p:cNvPr id="60" name="文字方塊 59"/>
          <p:cNvSpPr txBox="1"/>
          <p:nvPr/>
        </p:nvSpPr>
        <p:spPr>
          <a:xfrm>
            <a:off x="5447928" y="3841303"/>
            <a:ext cx="972108" cy="923330"/>
          </a:xfrm>
          <a:prstGeom prst="rect">
            <a:avLst/>
          </a:prstGeom>
          <a:noFill/>
        </p:spPr>
        <p:txBody>
          <a:bodyPr wrap="square" rtlCol="0">
            <a:spAutoFit/>
          </a:bodyPr>
          <a:lstStyle/>
          <a:p>
            <a:r>
              <a:rPr lang="zh-TW" altLang="en-US" dirty="0">
                <a:latin typeface="標楷體" pitchFamily="65" charset="-120"/>
                <a:ea typeface="標楷體" pitchFamily="65" charset="-120"/>
              </a:rPr>
              <a:t>搖擺區</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決戰</a:t>
            </a:r>
            <a:r>
              <a:rPr lang="zh-TW" altLang="en-US" dirty="0">
                <a:latin typeface="標楷體" pitchFamily="65" charset="-120"/>
                <a:ea typeface="標楷體" pitchFamily="65" charset="-120"/>
              </a:rPr>
              <a:t>區</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指標</a:t>
            </a:r>
          </a:p>
        </p:txBody>
      </p:sp>
      <p:sp>
        <p:nvSpPr>
          <p:cNvPr id="61" name="文字方塊 60"/>
          <p:cNvSpPr txBox="1"/>
          <p:nvPr/>
        </p:nvSpPr>
        <p:spPr>
          <a:xfrm>
            <a:off x="2423592" y="6021289"/>
            <a:ext cx="2304256" cy="646331"/>
          </a:xfrm>
          <a:prstGeom prst="rect">
            <a:avLst/>
          </a:prstGeom>
          <a:noFill/>
        </p:spPr>
        <p:txBody>
          <a:bodyPr wrap="square" rtlCol="0">
            <a:spAutoFit/>
          </a:bodyPr>
          <a:lstStyle/>
          <a:p>
            <a:r>
              <a:rPr lang="zh-TW" altLang="en-US" dirty="0">
                <a:latin typeface="標楷體" pitchFamily="65" charset="-120"/>
                <a:ea typeface="標楷體" pitchFamily="65" charset="-120"/>
              </a:rPr>
              <a:t>選情分析</a:t>
            </a:r>
            <a:r>
              <a:rPr lang="en-US" altLang="zh-TW" dirty="0">
                <a:latin typeface="標楷體" pitchFamily="65" charset="-120"/>
                <a:ea typeface="標楷體" pitchFamily="65" charset="-120"/>
              </a:rPr>
              <a:t>:</a:t>
            </a:r>
            <a:r>
              <a:rPr lang="zh-TW" altLang="en-US" dirty="0">
                <a:solidFill>
                  <a:srgbClr val="FF0000"/>
                </a:solidFill>
                <a:latin typeface="標楷體" pitchFamily="65" charset="-120"/>
                <a:ea typeface="標楷體" pitchFamily="65" charset="-120"/>
              </a:rPr>
              <a:t>分析</a:t>
            </a:r>
            <a:r>
              <a:rPr lang="en-US" altLang="zh-TW" dirty="0">
                <a:solidFill>
                  <a:srgbClr val="FF0000"/>
                </a:solidFill>
                <a:latin typeface="標楷體" pitchFamily="65" charset="-120"/>
                <a:ea typeface="標楷體" pitchFamily="65" charset="-120"/>
              </a:rPr>
              <a:t>ABC    </a:t>
            </a:r>
            <a:r>
              <a:rPr lang="zh-TW" altLang="en-US" dirty="0">
                <a:latin typeface="標楷體" pitchFamily="65" charset="-120"/>
                <a:ea typeface="標楷體" pitchFamily="65" charset="-120"/>
              </a:rPr>
              <a:t>路口旗幟</a:t>
            </a:r>
            <a:endParaRPr lang="zh-TW" altLang="en-US" dirty="0">
              <a:latin typeface="標楷體" pitchFamily="65" charset="-120"/>
              <a:ea typeface="標楷體" pitchFamily="65" charset="-120"/>
            </a:endParaRPr>
          </a:p>
        </p:txBody>
      </p:sp>
      <p:grpSp>
        <p:nvGrpSpPr>
          <p:cNvPr id="68" name="群組 67"/>
          <p:cNvGrpSpPr/>
          <p:nvPr/>
        </p:nvGrpSpPr>
        <p:grpSpPr>
          <a:xfrm>
            <a:off x="5447928" y="5147320"/>
            <a:ext cx="5256584" cy="1653283"/>
            <a:chOff x="3923928" y="5147319"/>
            <a:chExt cx="5256584" cy="1653283"/>
          </a:xfrm>
        </p:grpSpPr>
        <p:sp>
          <p:nvSpPr>
            <p:cNvPr id="62" name="文字方塊 61"/>
            <p:cNvSpPr txBox="1"/>
            <p:nvPr/>
          </p:nvSpPr>
          <p:spPr>
            <a:xfrm>
              <a:off x="3923928" y="5147319"/>
              <a:ext cx="4752528" cy="369332"/>
            </a:xfrm>
            <a:prstGeom prst="rect">
              <a:avLst/>
            </a:prstGeom>
            <a:noFill/>
          </p:spPr>
          <p:txBody>
            <a:bodyPr wrap="square" rtlCol="0">
              <a:spAutoFit/>
            </a:bodyPr>
            <a:lstStyle/>
            <a:p>
              <a:r>
                <a:rPr lang="en-US" altLang="zh-TW" dirty="0"/>
                <a:t>Plat </a:t>
              </a:r>
              <a:r>
                <a:rPr lang="en-US" altLang="zh-TW" dirty="0" err="1"/>
                <a:t>form←Infrastructure←Software</a:t>
              </a:r>
              <a:r>
                <a:rPr lang="en-US" altLang="zh-TW" dirty="0"/>
                <a:t>(</a:t>
              </a:r>
              <a:r>
                <a:rPr lang="en-US" altLang="zh-TW" dirty="0" err="1"/>
                <a:t>SaaS</a:t>
              </a:r>
              <a:r>
                <a:rPr lang="en-US" altLang="zh-TW" dirty="0"/>
                <a:t>)</a:t>
              </a:r>
              <a:endParaRPr lang="zh-TW" altLang="en-US" dirty="0"/>
            </a:p>
          </p:txBody>
        </p:sp>
        <p:cxnSp>
          <p:nvCxnSpPr>
            <p:cNvPr id="64" name="直線單箭頭接點 63"/>
            <p:cNvCxnSpPr/>
            <p:nvPr/>
          </p:nvCxnSpPr>
          <p:spPr>
            <a:xfrm>
              <a:off x="6732240" y="5516651"/>
              <a:ext cx="0" cy="288613"/>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65" name="文字方塊 64"/>
            <p:cNvSpPr txBox="1"/>
            <p:nvPr/>
          </p:nvSpPr>
          <p:spPr>
            <a:xfrm>
              <a:off x="6516216" y="5877272"/>
              <a:ext cx="648072" cy="923330"/>
            </a:xfrm>
            <a:prstGeom prst="rect">
              <a:avLst/>
            </a:prstGeom>
            <a:noFill/>
            <a:ln>
              <a:noFill/>
            </a:ln>
          </p:spPr>
          <p:txBody>
            <a:bodyPr wrap="square" rtlCol="0">
              <a:spAutoFit/>
            </a:bodyPr>
            <a:lstStyle/>
            <a:p>
              <a:r>
                <a:rPr lang="en-US" altLang="zh-TW" dirty="0"/>
                <a:t>S</a:t>
              </a:r>
            </a:p>
            <a:p>
              <a:r>
                <a:rPr lang="en-US" altLang="zh-TW" dirty="0"/>
                <a:t>I</a:t>
              </a:r>
            </a:p>
            <a:p>
              <a:r>
                <a:rPr lang="en-US" altLang="zh-TW" dirty="0"/>
                <a:t>P</a:t>
              </a:r>
              <a:endParaRPr lang="zh-TW" altLang="en-US" dirty="0"/>
            </a:p>
          </p:txBody>
        </p:sp>
        <p:sp>
          <p:nvSpPr>
            <p:cNvPr id="66" name="右大括弧 65"/>
            <p:cNvSpPr/>
            <p:nvPr/>
          </p:nvSpPr>
          <p:spPr>
            <a:xfrm>
              <a:off x="6732240" y="6021288"/>
              <a:ext cx="288032" cy="576064"/>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67" name="文字方塊 66"/>
            <p:cNvSpPr txBox="1"/>
            <p:nvPr/>
          </p:nvSpPr>
          <p:spPr>
            <a:xfrm>
              <a:off x="7164288" y="6093296"/>
              <a:ext cx="2016224" cy="369332"/>
            </a:xfrm>
            <a:prstGeom prst="rect">
              <a:avLst/>
            </a:prstGeom>
            <a:noFill/>
          </p:spPr>
          <p:txBody>
            <a:bodyPr wrap="square" rtlCol="0">
              <a:spAutoFit/>
            </a:bodyPr>
            <a:lstStyle/>
            <a:p>
              <a:r>
                <a:rPr lang="en-US" altLang="zh-TW" dirty="0">
                  <a:latin typeface="標楷體" pitchFamily="65" charset="-120"/>
                  <a:ea typeface="標楷體" pitchFamily="65" charset="-120"/>
                </a:rPr>
                <a:t>as a </a:t>
              </a:r>
              <a:r>
                <a:rPr lang="en-US" altLang="zh-TW" sz="1600" dirty="0">
                  <a:latin typeface="標楷體" pitchFamily="65" charset="-120"/>
                  <a:ea typeface="標楷體" pitchFamily="65" charset="-120"/>
                </a:rPr>
                <a:t>service</a:t>
              </a:r>
              <a:endParaRPr lang="zh-TW" altLang="en-US" sz="1600" dirty="0">
                <a:latin typeface="標楷體" pitchFamily="65" charset="-120"/>
                <a:ea typeface="標楷體" pitchFamily="65" charset="-120"/>
              </a:endParaRPr>
            </a:p>
          </p:txBody>
        </p:sp>
      </p:grpSp>
    </p:spTree>
    <p:extLst>
      <p:ext uri="{BB962C8B-B14F-4D97-AF65-F5344CB8AC3E}">
        <p14:creationId xmlns:p14="http://schemas.microsoft.com/office/powerpoint/2010/main" val="39210857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3395700" y="620689"/>
            <a:ext cx="5400600" cy="461665"/>
          </a:xfrm>
          <a:prstGeom prst="rect">
            <a:avLst/>
          </a:prstGeom>
          <a:noFill/>
        </p:spPr>
        <p:txBody>
          <a:bodyPr wrap="square" rtlCol="0">
            <a:spAutoFit/>
          </a:bodyPr>
          <a:lstStyle/>
          <a:p>
            <a:pPr algn="ctr"/>
            <a:r>
              <a:rPr lang="en-US" altLang="zh-TW" sz="2400" b="1" dirty="0" smtClean="0">
                <a:latin typeface="標楷體" pitchFamily="65" charset="-120"/>
                <a:ea typeface="標楷體" pitchFamily="65" charset="-120"/>
              </a:rPr>
              <a:t>16.1/4</a:t>
            </a:r>
            <a:r>
              <a:rPr lang="zh-TW" altLang="en-US" sz="2400" b="1" dirty="0" smtClean="0">
                <a:latin typeface="標楷體" pitchFamily="65" charset="-120"/>
                <a:ea typeface="標楷體" pitchFamily="65" charset="-120"/>
              </a:rPr>
              <a:t> </a:t>
            </a:r>
            <a:r>
              <a:rPr lang="zh-TW" altLang="en-US" sz="2400" dirty="0">
                <a:solidFill>
                  <a:srgbClr val="FF0000"/>
                </a:solidFill>
              </a:rPr>
              <a:t>行銷管理</a:t>
            </a:r>
            <a:r>
              <a:rPr lang="zh-TW" altLang="en-US" sz="2400" dirty="0">
                <a:solidFill>
                  <a:srgbClr val="FF0000"/>
                </a:solidFill>
                <a:latin typeface="標楷體" pitchFamily="65" charset="-120"/>
                <a:ea typeface="標楷體" pitchFamily="65" charset="-120"/>
              </a:rPr>
              <a:t>個案應用</a:t>
            </a:r>
            <a:endParaRPr lang="zh-TW" altLang="en-US" sz="2400" b="1" dirty="0">
              <a:latin typeface="標楷體" pitchFamily="65" charset="-120"/>
              <a:ea typeface="標楷體" pitchFamily="65" charset="-120"/>
            </a:endParaRPr>
          </a:p>
        </p:txBody>
      </p:sp>
      <p:sp>
        <p:nvSpPr>
          <p:cNvPr id="5" name="文字方塊 4"/>
          <p:cNvSpPr txBox="1"/>
          <p:nvPr/>
        </p:nvSpPr>
        <p:spPr>
          <a:xfrm>
            <a:off x="2423592" y="1270502"/>
            <a:ext cx="1368152" cy="646331"/>
          </a:xfrm>
          <a:prstGeom prst="rect">
            <a:avLst/>
          </a:prstGeom>
          <a:noFill/>
        </p:spPr>
        <p:txBody>
          <a:bodyPr wrap="square" rtlCol="0">
            <a:spAutoFit/>
          </a:bodyPr>
          <a:lstStyle/>
          <a:p>
            <a:r>
              <a:rPr lang="zh-TW" altLang="en-US" dirty="0">
                <a:latin typeface="標楷體" pitchFamily="65" charset="-120"/>
                <a:ea typeface="標楷體" pitchFamily="65" charset="-120"/>
              </a:rPr>
              <a:t>出口民調</a:t>
            </a:r>
            <a:endParaRPr lang="en-US" altLang="zh-TW" dirty="0">
              <a:latin typeface="標楷體" pitchFamily="65" charset="-120"/>
              <a:ea typeface="標楷體" pitchFamily="65" charset="-120"/>
            </a:endParaRPr>
          </a:p>
          <a:p>
            <a:r>
              <a:rPr lang="en-US" altLang="zh-TW" dirty="0">
                <a:latin typeface="標楷體" pitchFamily="65" charset="-120"/>
                <a:ea typeface="標楷體" pitchFamily="65" charset="-120"/>
              </a:rPr>
              <a:t>(93-97</a:t>
            </a:r>
            <a:r>
              <a:rPr lang="zh-TW" altLang="en-US" dirty="0">
                <a:latin typeface="標楷體" pitchFamily="65" charset="-120"/>
                <a:ea typeface="標楷體" pitchFamily="65" charset="-120"/>
              </a:rPr>
              <a:t>年</a:t>
            </a:r>
            <a:r>
              <a:rPr lang="en-US" altLang="zh-TW" dirty="0">
                <a:latin typeface="標楷體" pitchFamily="65" charset="-120"/>
                <a:ea typeface="標楷體" pitchFamily="65" charset="-120"/>
              </a:rPr>
              <a:t>)</a:t>
            </a:r>
            <a:endParaRPr lang="zh-TW" altLang="en-US" dirty="0">
              <a:latin typeface="標楷體" pitchFamily="65" charset="-120"/>
              <a:ea typeface="標楷體" pitchFamily="65" charset="-120"/>
            </a:endParaRPr>
          </a:p>
        </p:txBody>
      </p:sp>
      <p:sp>
        <p:nvSpPr>
          <p:cNvPr id="6" name="文字方塊 5"/>
          <p:cNvSpPr txBox="1"/>
          <p:nvPr/>
        </p:nvSpPr>
        <p:spPr>
          <a:xfrm>
            <a:off x="2207568" y="2276873"/>
            <a:ext cx="2664296" cy="646331"/>
          </a:xfrm>
          <a:prstGeom prst="rect">
            <a:avLst/>
          </a:prstGeom>
          <a:noFill/>
        </p:spPr>
        <p:txBody>
          <a:bodyPr wrap="square" rtlCol="0">
            <a:spAutoFit/>
          </a:bodyPr>
          <a:lstStyle/>
          <a:p>
            <a:pPr marL="342900" indent="-342900">
              <a:buAutoNum type="arabicPeriod"/>
            </a:pPr>
            <a:r>
              <a:rPr lang="zh-TW" altLang="en-US" dirty="0">
                <a:latin typeface="標楷體" pitchFamily="65" charset="-120"/>
                <a:ea typeface="標楷體" pitchFamily="65" charset="-120"/>
              </a:rPr>
              <a:t>是一種分層隨機抽樣</a:t>
            </a:r>
            <a:endParaRPr lang="en-US" altLang="zh-TW" dirty="0">
              <a:latin typeface="標楷體" pitchFamily="65" charset="-120"/>
              <a:ea typeface="標楷體" pitchFamily="65" charset="-120"/>
            </a:endParaRPr>
          </a:p>
          <a:p>
            <a:pPr marL="342900" indent="-342900">
              <a:buAutoNum type="arabicPeriod"/>
            </a:pPr>
            <a:r>
              <a:rPr lang="zh-TW" altLang="en-US" dirty="0">
                <a:latin typeface="標楷體" pitchFamily="65" charset="-120"/>
                <a:ea typeface="標楷體" pitchFamily="65" charset="-120"/>
              </a:rPr>
              <a:t>投票所←里←區←市</a:t>
            </a:r>
            <a:endParaRPr lang="zh-TW" altLang="en-US" dirty="0">
              <a:latin typeface="標楷體" pitchFamily="65" charset="-120"/>
              <a:ea typeface="標楷體" pitchFamily="65" charset="-120"/>
            </a:endParaRPr>
          </a:p>
        </p:txBody>
      </p:sp>
      <p:cxnSp>
        <p:nvCxnSpPr>
          <p:cNvPr id="8" name="直線接點 7"/>
          <p:cNvCxnSpPr>
            <a:stCxn id="5" idx="3"/>
          </p:cNvCxnSpPr>
          <p:nvPr/>
        </p:nvCxnSpPr>
        <p:spPr>
          <a:xfrm flipV="1">
            <a:off x="3791745" y="1590261"/>
            <a:ext cx="1996143" cy="340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5159896" y="1556792"/>
            <a:ext cx="0" cy="151216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接點 14"/>
          <p:cNvCxnSpPr/>
          <p:nvPr/>
        </p:nvCxnSpPr>
        <p:spPr>
          <a:xfrm>
            <a:off x="5159896" y="3068960"/>
            <a:ext cx="50405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文字方塊 15"/>
          <p:cNvSpPr txBox="1"/>
          <p:nvPr/>
        </p:nvSpPr>
        <p:spPr>
          <a:xfrm>
            <a:off x="5807968" y="1340768"/>
            <a:ext cx="2016224" cy="369332"/>
          </a:xfrm>
          <a:prstGeom prst="rect">
            <a:avLst/>
          </a:prstGeom>
          <a:noFill/>
        </p:spPr>
        <p:txBody>
          <a:bodyPr wrap="square" rtlCol="0">
            <a:spAutoFit/>
          </a:bodyPr>
          <a:lstStyle/>
          <a:p>
            <a:r>
              <a:rPr lang="zh-TW" altLang="en-US" dirty="0">
                <a:latin typeface="標楷體" pitchFamily="65" charset="-120"/>
                <a:ea typeface="標楷體" pitchFamily="65" charset="-120"/>
              </a:rPr>
              <a:t>提名民調</a:t>
            </a:r>
            <a:endParaRPr lang="zh-TW" altLang="en-US" dirty="0">
              <a:latin typeface="標楷體" pitchFamily="65" charset="-120"/>
              <a:ea typeface="標楷體" pitchFamily="65" charset="-120"/>
            </a:endParaRPr>
          </a:p>
        </p:txBody>
      </p:sp>
      <p:sp>
        <p:nvSpPr>
          <p:cNvPr id="17" name="文字方塊 16"/>
          <p:cNvSpPr txBox="1"/>
          <p:nvPr/>
        </p:nvSpPr>
        <p:spPr>
          <a:xfrm>
            <a:off x="5807968" y="2843645"/>
            <a:ext cx="3672408" cy="1200329"/>
          </a:xfrm>
          <a:prstGeom prst="rect">
            <a:avLst/>
          </a:prstGeom>
          <a:noFill/>
        </p:spPr>
        <p:txBody>
          <a:bodyPr wrap="square" rtlCol="0">
            <a:spAutoFit/>
          </a:bodyPr>
          <a:lstStyle/>
          <a:p>
            <a:r>
              <a:rPr lang="zh-TW" altLang="en-US" dirty="0">
                <a:latin typeface="標楷體" pitchFamily="65" charset="-120"/>
                <a:ea typeface="標楷體" pitchFamily="65" charset="-120"/>
              </a:rPr>
              <a:t>網路問卷模式</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1.</a:t>
            </a:r>
            <a:r>
              <a:rPr lang="zh-TW" altLang="en-US" dirty="0">
                <a:latin typeface="標楷體" pitchFamily="65" charset="-120"/>
                <a:ea typeface="標楷體" pitchFamily="65" charset="-120"/>
              </a:rPr>
              <a:t>佈告欄 </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B2B</a:t>
            </a: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2.</a:t>
            </a:r>
            <a:r>
              <a:rPr lang="zh-TW" altLang="en-US" dirty="0">
                <a:latin typeface="標楷體" pitchFamily="65" charset="-120"/>
                <a:ea typeface="標楷體" pitchFamily="65" charset="-120"/>
              </a:rPr>
              <a:t>聊天室 </a:t>
            </a:r>
            <a:r>
              <a:rPr lang="en-US" altLang="zh-TW" dirty="0">
                <a:latin typeface="標楷體" pitchFamily="65" charset="-120"/>
                <a:ea typeface="標楷體" pitchFamily="65" charset="-120"/>
              </a:rPr>
              <a:t>: B2C</a:t>
            </a:r>
          </a:p>
          <a:p>
            <a:r>
              <a:rPr lang="en-US" altLang="zh-TW" dirty="0">
                <a:latin typeface="標楷體" pitchFamily="65" charset="-120"/>
                <a:ea typeface="標楷體" pitchFamily="65" charset="-120"/>
              </a:rPr>
              <a:t>                         C2C</a:t>
            </a:r>
          </a:p>
          <a:p>
            <a:r>
              <a:rPr lang="en-US" altLang="zh-TW" dirty="0">
                <a:latin typeface="標楷體" pitchFamily="65" charset="-120"/>
                <a:ea typeface="標楷體" pitchFamily="65" charset="-120"/>
              </a:rPr>
              <a:t>                         C2B</a:t>
            </a:r>
            <a:endParaRPr lang="zh-TW" altLang="en-US" dirty="0">
              <a:latin typeface="標楷體" pitchFamily="65" charset="-120"/>
              <a:ea typeface="標楷體" pitchFamily="65" charset="-120"/>
            </a:endParaRPr>
          </a:p>
        </p:txBody>
      </p:sp>
      <p:sp>
        <p:nvSpPr>
          <p:cNvPr id="18" name="文字方塊 17"/>
          <p:cNvSpPr txBox="1"/>
          <p:nvPr/>
        </p:nvSpPr>
        <p:spPr>
          <a:xfrm>
            <a:off x="2279576" y="4150822"/>
            <a:ext cx="4176464" cy="646331"/>
          </a:xfrm>
          <a:prstGeom prst="rect">
            <a:avLst/>
          </a:prstGeom>
          <a:noFill/>
        </p:spPr>
        <p:txBody>
          <a:bodyPr wrap="square" rtlCol="0">
            <a:spAutoFit/>
          </a:bodyPr>
          <a:lstStyle/>
          <a:p>
            <a:r>
              <a:rPr lang="zh-TW" altLang="en-US" dirty="0">
                <a:latin typeface="標楷體" pitchFamily="65" charset="-120"/>
                <a:ea typeface="標楷體" pitchFamily="65" charset="-120"/>
              </a:rPr>
              <a:t>公司進銷存</a:t>
            </a:r>
            <a:endParaRPr lang="en-US" altLang="zh-TW" dirty="0">
              <a:latin typeface="標楷體" pitchFamily="65" charset="-120"/>
              <a:ea typeface="標楷體" pitchFamily="65" charset="-120"/>
            </a:endParaRPr>
          </a:p>
          <a:p>
            <a:r>
              <a:rPr lang="en-US" altLang="zh-TW" dirty="0">
                <a:latin typeface="標楷體" pitchFamily="65" charset="-120"/>
                <a:ea typeface="標楷體" pitchFamily="65" charset="-120"/>
              </a:rPr>
              <a:t>SCM-POS-EDI</a:t>
            </a:r>
            <a:endParaRPr lang="zh-TW" altLang="en-US" dirty="0">
              <a:latin typeface="標楷體" pitchFamily="65" charset="-120"/>
              <a:ea typeface="標楷體" pitchFamily="65" charset="-120"/>
            </a:endParaRPr>
          </a:p>
        </p:txBody>
      </p:sp>
      <p:sp>
        <p:nvSpPr>
          <p:cNvPr id="19" name="文字方塊 18"/>
          <p:cNvSpPr txBox="1"/>
          <p:nvPr/>
        </p:nvSpPr>
        <p:spPr>
          <a:xfrm>
            <a:off x="5663952" y="3645024"/>
            <a:ext cx="1800200" cy="369332"/>
          </a:xfrm>
          <a:prstGeom prst="rect">
            <a:avLst/>
          </a:prstGeom>
          <a:noFill/>
        </p:spPr>
        <p:txBody>
          <a:bodyPr wrap="square" rtlCol="0">
            <a:spAutoFit/>
          </a:bodyPr>
          <a:lstStyle/>
          <a:p>
            <a:r>
              <a:rPr lang="en-US" altLang="zh-TW" dirty="0">
                <a:latin typeface="標楷體" pitchFamily="65" charset="-120"/>
                <a:ea typeface="標楷體" pitchFamily="65" charset="-120"/>
              </a:rPr>
              <a:t>My-survey(</a:t>
            </a:r>
            <a:r>
              <a:rPr lang="zh-TW" altLang="en-US" dirty="0">
                <a:latin typeface="標楷體" pitchFamily="65" charset="-120"/>
                <a:ea typeface="標楷體" pitchFamily="65" charset="-120"/>
              </a:rPr>
              <a:t>免費</a:t>
            </a:r>
            <a:r>
              <a:rPr lang="en-US" altLang="zh-TW" dirty="0">
                <a:latin typeface="標楷體" pitchFamily="65" charset="-120"/>
                <a:ea typeface="標楷體" pitchFamily="65" charset="-120"/>
              </a:rPr>
              <a:t>)</a:t>
            </a:r>
            <a:endParaRPr lang="zh-TW" altLang="en-US" dirty="0">
              <a:latin typeface="標楷體" pitchFamily="65" charset="-120"/>
              <a:ea typeface="標楷體" pitchFamily="65" charset="-120"/>
            </a:endParaRPr>
          </a:p>
        </p:txBody>
      </p:sp>
      <p:sp>
        <p:nvSpPr>
          <p:cNvPr id="20" name="文字方塊 19"/>
          <p:cNvSpPr txBox="1"/>
          <p:nvPr/>
        </p:nvSpPr>
        <p:spPr>
          <a:xfrm>
            <a:off x="2207568" y="4782052"/>
            <a:ext cx="8208912" cy="2031325"/>
          </a:xfrm>
          <a:prstGeom prst="rect">
            <a:avLst/>
          </a:prstGeom>
          <a:noFill/>
        </p:spPr>
        <p:txBody>
          <a:bodyPr wrap="square" rtlCol="0">
            <a:spAutoFit/>
          </a:bodyPr>
          <a:lstStyle/>
          <a:p>
            <a:r>
              <a:rPr lang="zh-TW" altLang="zh-TW" b="1" dirty="0">
                <a:latin typeface="標楷體" pitchFamily="65" charset="-120"/>
                <a:ea typeface="標楷體" pitchFamily="65" charset="-120"/>
              </a:rPr>
              <a:t>票站調查</a:t>
            </a:r>
            <a:r>
              <a:rPr lang="zh-TW" altLang="zh-TW" dirty="0">
                <a:latin typeface="標楷體" pitchFamily="65" charset="-120"/>
                <a:ea typeface="標楷體" pitchFamily="65" charset="-120"/>
              </a:rPr>
              <a:t>(英文:Exit Poll)，又常被稱做「</a:t>
            </a:r>
            <a:r>
              <a:rPr lang="zh-TW" altLang="zh-TW" b="1" dirty="0">
                <a:latin typeface="標楷體" pitchFamily="65" charset="-120"/>
                <a:ea typeface="標楷體" pitchFamily="65" charset="-120"/>
              </a:rPr>
              <a:t>出口民調</a:t>
            </a:r>
            <a:r>
              <a:rPr lang="zh-TW" altLang="zh-TW" dirty="0">
                <a:latin typeface="標楷體" pitchFamily="65" charset="-120"/>
                <a:ea typeface="標楷體" pitchFamily="65" charset="-120"/>
              </a:rPr>
              <a:t>」，是指在</a:t>
            </a:r>
            <a:r>
              <a:rPr lang="zh-TW" altLang="zh-TW" dirty="0">
                <a:latin typeface="標楷體" pitchFamily="65" charset="-120"/>
                <a:ea typeface="標楷體" pitchFamily="65" charset="-120"/>
                <a:hlinkClick r:id="rId2" tooltip="選舉"/>
              </a:rPr>
              <a:t>選舉</a:t>
            </a:r>
            <a:r>
              <a:rPr lang="zh-TW" altLang="zh-TW" dirty="0">
                <a:latin typeface="標楷體" pitchFamily="65" charset="-120"/>
                <a:ea typeface="標楷體" pitchFamily="65" charset="-120"/>
              </a:rPr>
              <a:t>進行期間，設於</a:t>
            </a:r>
            <a:r>
              <a:rPr lang="zh-TW" altLang="zh-TW" dirty="0">
                <a:latin typeface="標楷體" pitchFamily="65" charset="-120"/>
                <a:ea typeface="標楷體" pitchFamily="65" charset="-120"/>
                <a:hlinkClick r:id="rId3" tooltip="票站"/>
              </a:rPr>
              <a:t>票站</a:t>
            </a:r>
            <a:r>
              <a:rPr lang="zh-TW" altLang="zh-TW" dirty="0">
                <a:latin typeface="標楷體" pitchFamily="65" charset="-120"/>
                <a:ea typeface="標楷體" pitchFamily="65" charset="-120"/>
              </a:rPr>
              <a:t>出口，訪問剛</a:t>
            </a:r>
            <a:r>
              <a:rPr lang="zh-TW" altLang="zh-TW" dirty="0">
                <a:latin typeface="標楷體" pitchFamily="65" charset="-120"/>
                <a:ea typeface="標楷體" pitchFamily="65" charset="-120"/>
                <a:hlinkClick r:id="rId4" tooltip="投票"/>
              </a:rPr>
              <a:t>投票</a:t>
            </a:r>
            <a:r>
              <a:rPr lang="zh-TW" altLang="zh-TW" dirty="0">
                <a:latin typeface="標楷體" pitchFamily="65" charset="-120"/>
                <a:ea typeface="標楷體" pitchFamily="65" charset="-120"/>
              </a:rPr>
              <a:t>的人的投票意向的</a:t>
            </a:r>
            <a:r>
              <a:rPr lang="zh-TW" altLang="zh-TW" dirty="0">
                <a:latin typeface="標楷體" pitchFamily="65" charset="-120"/>
                <a:ea typeface="標楷體" pitchFamily="65" charset="-120"/>
                <a:hlinkClick r:id="rId5" tooltip="民意調查"/>
              </a:rPr>
              <a:t>民意調查</a:t>
            </a:r>
            <a:r>
              <a:rPr lang="zh-TW" altLang="zh-TW" dirty="0">
                <a:latin typeface="標楷體" pitchFamily="65" charset="-120"/>
                <a:ea typeface="標楷體" pitchFamily="65" charset="-120"/>
              </a:rPr>
              <a:t>。其主要目的是為了分析及解讀選民的投票行為，並即時知道選舉形勢。所以，很多國家和地區的學者也會與學術組織合作進行票站調查，並分析有關數據</a:t>
            </a:r>
            <a:r>
              <a:rPr lang="zh-TW" altLang="zh-TW" baseline="30000" dirty="0">
                <a:latin typeface="標楷體" pitchFamily="65" charset="-120"/>
                <a:ea typeface="標楷體" pitchFamily="65" charset="-120"/>
                <a:hlinkClick r:id="rId6"/>
              </a:rPr>
              <a:t>[1]</a:t>
            </a:r>
            <a:r>
              <a:rPr lang="zh-TW" altLang="zh-TW" dirty="0">
                <a:latin typeface="標楷體" pitchFamily="65" charset="-120"/>
                <a:ea typeface="標楷體" pitchFamily="65" charset="-120"/>
              </a:rPr>
              <a:t>。一般而言，票站調查的結果要在選舉結束後才可公佈，以免影響選民投票意向。而票站調查的結果亦可作為在官方點票結果公佈前對選舉結果的估計。不過票站調查也可以用作</a:t>
            </a:r>
            <a:r>
              <a:rPr lang="zh-TW" altLang="zh-TW" dirty="0">
                <a:latin typeface="標楷體" pitchFamily="65" charset="-120"/>
                <a:ea typeface="標楷體" pitchFamily="65" charset="-120"/>
                <a:hlinkClick r:id="rId7" tooltip="配票"/>
              </a:rPr>
              <a:t>配票</a:t>
            </a:r>
            <a:r>
              <a:rPr lang="zh-TW" altLang="zh-TW" dirty="0">
                <a:latin typeface="標楷體" pitchFamily="65" charset="-120"/>
                <a:ea typeface="標楷體" pitchFamily="65" charset="-120"/>
              </a:rPr>
              <a:t>工具而被杯葛。</a:t>
            </a:r>
            <a:r>
              <a:rPr lang="zh-TW" altLang="zh-TW" baseline="30000" dirty="0">
                <a:latin typeface="標楷體" pitchFamily="65" charset="-120"/>
                <a:ea typeface="標楷體" pitchFamily="65" charset="-120"/>
                <a:hlinkClick r:id="rId6"/>
              </a:rPr>
              <a:t>[2]</a:t>
            </a:r>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val="25216820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2351584" y="1196753"/>
            <a:ext cx="7992888" cy="5601533"/>
          </a:xfrm>
          <a:prstGeom prst="rect">
            <a:avLst/>
          </a:prstGeom>
          <a:noFill/>
        </p:spPr>
        <p:txBody>
          <a:bodyPr wrap="square" rtlCol="0">
            <a:spAutoFit/>
          </a:bodyPr>
          <a:lstStyle/>
          <a:p>
            <a:pPr>
              <a:buFont typeface="Arial" pitchFamily="34" charset="0"/>
              <a:buChar char="•"/>
            </a:pPr>
            <a:r>
              <a:rPr lang="zh-TW" altLang="en-US" dirty="0">
                <a:latin typeface="標楷體" pitchFamily="65" charset="-120"/>
                <a:ea typeface="標楷體" pitchFamily="65" charset="-120"/>
              </a:rPr>
              <a:t>未來事件交易所</a:t>
            </a:r>
            <a:endParaRPr lang="en-US" altLang="zh-TW" dirty="0">
              <a:latin typeface="標楷體" pitchFamily="65" charset="-120"/>
              <a:ea typeface="標楷體" pitchFamily="65" charset="-120"/>
            </a:endParaRPr>
          </a:p>
          <a:p>
            <a:pPr>
              <a:buFont typeface="Arial" pitchFamily="34" charset="0"/>
              <a:buChar char="•"/>
            </a:pPr>
            <a:endParaRPr lang="en-US" altLang="zh-TW" dirty="0">
              <a:latin typeface="標楷體" pitchFamily="65" charset="-120"/>
              <a:ea typeface="標楷體" pitchFamily="65" charset="-120"/>
            </a:endParaRPr>
          </a:p>
          <a:p>
            <a:pPr>
              <a:buFont typeface="Arial" pitchFamily="34" charset="0"/>
              <a:buChar char="•"/>
            </a:pPr>
            <a:r>
              <a:rPr lang="zh-TW" altLang="en-US" dirty="0">
                <a:latin typeface="標楷體" pitchFamily="65" charset="-120"/>
                <a:ea typeface="標楷體" pitchFamily="65" charset="-120"/>
              </a:rPr>
              <a:t>中天、年代</a:t>
            </a:r>
            <a:r>
              <a:rPr lang="en-US" altLang="zh-TW" dirty="0">
                <a:latin typeface="標楷體" pitchFamily="65" charset="-120"/>
                <a:ea typeface="標楷體" pitchFamily="65" charset="-120"/>
              </a:rPr>
              <a:t>(</a:t>
            </a:r>
            <a:r>
              <a:rPr lang="en-US" altLang="zh-TW" dirty="0" err="1">
                <a:latin typeface="標楷體" pitchFamily="65" charset="-120"/>
                <a:ea typeface="標楷體" pitchFamily="65" charset="-120"/>
              </a:rPr>
              <a:t>eranewsuplod</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播放清單</a:t>
            </a:r>
            <a:endParaRPr lang="en-US" altLang="zh-TW" dirty="0">
              <a:latin typeface="標楷體" pitchFamily="65" charset="-120"/>
              <a:ea typeface="標楷體" pitchFamily="65" charset="-120"/>
            </a:endParaRPr>
          </a:p>
          <a:p>
            <a:pPr>
              <a:buFont typeface="Arial" pitchFamily="34" charset="0"/>
              <a:buChar char="•"/>
            </a:pPr>
            <a:endParaRPr lang="en-US" altLang="zh-TW" dirty="0">
              <a:latin typeface="標楷體" pitchFamily="65" charset="-120"/>
              <a:ea typeface="標楷體" pitchFamily="65" charset="-120"/>
            </a:endParaRPr>
          </a:p>
          <a:p>
            <a:r>
              <a:rPr lang="en-US" altLang="zh-TW" dirty="0">
                <a:latin typeface="標楷體" pitchFamily="65" charset="-120"/>
                <a:ea typeface="標楷體" pitchFamily="65" charset="-120"/>
                <a:hlinkClick r:id="rId2"/>
              </a:rPr>
              <a:t>https://www.youtube.com/user/ctitv/playlists</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a:t>
            </a:r>
            <a:endParaRPr lang="en-US" altLang="zh-TW" dirty="0">
              <a:latin typeface="標楷體" pitchFamily="65" charset="-120"/>
              <a:ea typeface="標楷體" pitchFamily="65" charset="-120"/>
            </a:endParaRPr>
          </a:p>
          <a:p>
            <a:r>
              <a:rPr lang="en-US" altLang="zh-TW" dirty="0">
                <a:latin typeface="標楷體" pitchFamily="65" charset="-120"/>
                <a:ea typeface="標楷體" pitchFamily="65" charset="-120"/>
                <a:hlinkClick r:id="rId3"/>
              </a:rPr>
              <a:t>https://www.youtube.com/user/eranewsupload/playlists</a:t>
            </a:r>
            <a:endParaRPr lang="en-US" altLang="zh-TW" dirty="0">
              <a:latin typeface="標楷體" pitchFamily="65" charset="-120"/>
              <a:ea typeface="標楷體" pitchFamily="65" charset="-120"/>
            </a:endParaRPr>
          </a:p>
          <a:p>
            <a:endParaRPr lang="en-US" altLang="zh-TW" dirty="0">
              <a:latin typeface="標楷體" pitchFamily="65" charset="-120"/>
              <a:ea typeface="標楷體" pitchFamily="65" charset="-120"/>
            </a:endParaRPr>
          </a:p>
          <a:p>
            <a:pPr>
              <a:buFont typeface="Arial" pitchFamily="34" charset="0"/>
              <a:buChar char="•"/>
            </a:pPr>
            <a:endParaRPr lang="en-US" altLang="zh-TW" dirty="0">
              <a:latin typeface="標楷體" pitchFamily="65" charset="-120"/>
              <a:ea typeface="標楷體" pitchFamily="65" charset="-120"/>
            </a:endParaRPr>
          </a:p>
          <a:p>
            <a:pPr>
              <a:buFont typeface="Arial" pitchFamily="34" charset="0"/>
              <a:buChar char="•"/>
            </a:pPr>
            <a:r>
              <a:rPr lang="zh-TW" altLang="en-US" dirty="0">
                <a:latin typeface="標楷體" pitchFamily="65" charset="-120"/>
                <a:ea typeface="標楷體" pitchFamily="65" charset="-120"/>
              </a:rPr>
              <a:t>飢餓行銷</a:t>
            </a:r>
            <a:endParaRPr lang="en-US" altLang="zh-TW" dirty="0">
              <a:latin typeface="標楷體" pitchFamily="65" charset="-120"/>
              <a:ea typeface="標楷體" pitchFamily="65" charset="-120"/>
            </a:endParaRPr>
          </a:p>
          <a:p>
            <a:r>
              <a:rPr lang="zh-TW" altLang="en-US" sz="1600" dirty="0">
                <a:latin typeface="標楷體" pitchFamily="65" charset="-120"/>
                <a:ea typeface="標楷體" pitchFamily="65" charset="-120"/>
              </a:rPr>
              <a:t>所謂「飢餓營銷」是指商品提供者有意調低產量，以期達到調控供求關係、製造供不應求「假象」、維持商品較高售價和利潤率的目的。</a:t>
            </a:r>
          </a:p>
          <a:p>
            <a:r>
              <a:rPr lang="zh-TW" altLang="en-US" sz="1600" dirty="0">
                <a:latin typeface="標楷體" pitchFamily="65" charset="-120"/>
                <a:ea typeface="標楷體" pitchFamily="65" charset="-120"/>
              </a:rPr>
              <a:t>飢餓式營銷是在孟子「君子引而不發，越如也」的基礎上演變而來的，類似於囤積貨物、待價而沽。西方經濟學中的「效用理論」，是指消費者從對商品和服務的消費中所獲得的滿足感，它屬於一個心理概念，具有主觀性，這一常識在營銷學中被稱為「飢餓」營銷。</a:t>
            </a:r>
          </a:p>
          <a:p>
            <a:r>
              <a:rPr lang="zh-TW" altLang="en-US" sz="1600" dirty="0">
                <a:latin typeface="標楷體" pitchFamily="65" charset="-120"/>
                <a:ea typeface="標楷體" pitchFamily="65" charset="-120"/>
              </a:rPr>
              <a:t>企業運用「飢餓」營銷的前提是企業產品品牌和產品質量擁有足夠的號召力，然後再運用飢餓營銷方式使其價值和號召力成倍地放大，為以後的持續熱銷打下基礎，並建立忠誠度更好的客戶群體。所以飢餓營銷不能簡單地理解為「定低價</a:t>
            </a:r>
            <a:r>
              <a:rPr lang="en-US" altLang="zh-TW" sz="1600" dirty="0">
                <a:latin typeface="標楷體" pitchFamily="65" charset="-120"/>
                <a:ea typeface="標楷體" pitchFamily="65" charset="-120"/>
              </a:rPr>
              <a:t>-</a:t>
            </a:r>
            <a:r>
              <a:rPr lang="zh-TW" altLang="en-US" sz="1600" dirty="0">
                <a:latin typeface="標楷體" pitchFamily="65" charset="-120"/>
                <a:ea typeface="標楷體" pitchFamily="65" charset="-120"/>
              </a:rPr>
              <a:t>限供量</a:t>
            </a:r>
            <a:r>
              <a:rPr lang="en-US" altLang="zh-TW" sz="1600" dirty="0">
                <a:latin typeface="標楷體" pitchFamily="65" charset="-120"/>
                <a:ea typeface="標楷體" pitchFamily="65" charset="-120"/>
              </a:rPr>
              <a:t>-</a:t>
            </a:r>
            <a:r>
              <a:rPr lang="zh-TW" altLang="en-US" sz="1600" dirty="0">
                <a:latin typeface="標楷體" pitchFamily="65" charset="-120"/>
                <a:ea typeface="標楷體" pitchFamily="65" charset="-120"/>
              </a:rPr>
              <a:t>加價賣」，強勢的品牌、良好的產品、出色的營銷才是關鍵，才是基礎。</a:t>
            </a:r>
          </a:p>
          <a:p>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val="29017979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橢圓 4"/>
          <p:cNvSpPr/>
          <p:nvPr/>
        </p:nvSpPr>
        <p:spPr>
          <a:xfrm>
            <a:off x="3359696" y="1340768"/>
            <a:ext cx="1008112" cy="72008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a:solidFill>
                  <a:schemeClr val="tx1"/>
                </a:solidFill>
                <a:latin typeface="標楷體" pitchFamily="65" charset="-120"/>
                <a:ea typeface="標楷體" pitchFamily="65" charset="-120"/>
              </a:rPr>
              <a:t>人</a:t>
            </a:r>
            <a:endParaRPr lang="zh-TW" altLang="en-US" dirty="0">
              <a:solidFill>
                <a:schemeClr val="tx1"/>
              </a:solidFill>
              <a:latin typeface="標楷體" pitchFamily="65" charset="-120"/>
              <a:ea typeface="標楷體" pitchFamily="65" charset="-120"/>
            </a:endParaRPr>
          </a:p>
        </p:txBody>
      </p:sp>
      <p:sp>
        <p:nvSpPr>
          <p:cNvPr id="6" name="橢圓 5"/>
          <p:cNvSpPr/>
          <p:nvPr/>
        </p:nvSpPr>
        <p:spPr>
          <a:xfrm>
            <a:off x="3359696" y="2996952"/>
            <a:ext cx="1008112" cy="72008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a:solidFill>
                  <a:schemeClr val="tx1"/>
                </a:solidFill>
                <a:latin typeface="標楷體" pitchFamily="65" charset="-120"/>
                <a:ea typeface="標楷體" pitchFamily="65" charset="-120"/>
              </a:rPr>
              <a:t>市場</a:t>
            </a:r>
            <a:endParaRPr lang="zh-TW" altLang="en-US" dirty="0">
              <a:solidFill>
                <a:schemeClr val="tx1"/>
              </a:solidFill>
              <a:latin typeface="標楷體" pitchFamily="65" charset="-120"/>
              <a:ea typeface="標楷體" pitchFamily="65" charset="-120"/>
            </a:endParaRPr>
          </a:p>
        </p:txBody>
      </p:sp>
      <p:cxnSp>
        <p:nvCxnSpPr>
          <p:cNvPr id="8" name="直線單箭頭接點 7"/>
          <p:cNvCxnSpPr>
            <a:stCxn id="5" idx="4"/>
            <a:endCxn id="6" idx="0"/>
          </p:cNvCxnSpPr>
          <p:nvPr/>
        </p:nvCxnSpPr>
        <p:spPr>
          <a:xfrm>
            <a:off x="3863752" y="2060848"/>
            <a:ext cx="0" cy="93610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直線接點 9"/>
          <p:cNvCxnSpPr>
            <a:stCxn id="5" idx="2"/>
          </p:cNvCxnSpPr>
          <p:nvPr/>
        </p:nvCxnSpPr>
        <p:spPr>
          <a:xfrm flipH="1">
            <a:off x="2711624" y="1700808"/>
            <a:ext cx="64807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接點 11"/>
          <p:cNvCxnSpPr/>
          <p:nvPr/>
        </p:nvCxnSpPr>
        <p:spPr>
          <a:xfrm>
            <a:off x="3071664" y="1700808"/>
            <a:ext cx="0" cy="57606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文字方塊 12"/>
          <p:cNvSpPr txBox="1"/>
          <p:nvPr/>
        </p:nvSpPr>
        <p:spPr>
          <a:xfrm>
            <a:off x="2100064" y="1497558"/>
            <a:ext cx="827584" cy="923330"/>
          </a:xfrm>
          <a:prstGeom prst="rect">
            <a:avLst/>
          </a:prstGeom>
          <a:noFill/>
        </p:spPr>
        <p:txBody>
          <a:bodyPr wrap="square" rtlCol="0">
            <a:spAutoFit/>
          </a:bodyPr>
          <a:lstStyle/>
          <a:p>
            <a:r>
              <a:rPr lang="zh-TW" altLang="en-US" dirty="0">
                <a:latin typeface="標楷體" pitchFamily="65" charset="-120"/>
                <a:ea typeface="標楷體" pitchFamily="65" charset="-120"/>
              </a:rPr>
              <a:t>感性</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理性</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道德</a:t>
            </a:r>
            <a:endParaRPr lang="en-US" altLang="zh-TW" dirty="0">
              <a:latin typeface="標楷體" pitchFamily="65" charset="-120"/>
              <a:ea typeface="標楷體" pitchFamily="65" charset="-120"/>
            </a:endParaRPr>
          </a:p>
        </p:txBody>
      </p:sp>
      <p:cxnSp>
        <p:nvCxnSpPr>
          <p:cNvPr id="16" name="直線接點 15"/>
          <p:cNvCxnSpPr/>
          <p:nvPr/>
        </p:nvCxnSpPr>
        <p:spPr>
          <a:xfrm flipH="1">
            <a:off x="2711624" y="1988840"/>
            <a:ext cx="36004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接點 16"/>
          <p:cNvCxnSpPr/>
          <p:nvPr/>
        </p:nvCxnSpPr>
        <p:spPr>
          <a:xfrm flipH="1">
            <a:off x="2711624" y="2276872"/>
            <a:ext cx="36004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文字方塊 10"/>
          <p:cNvSpPr txBox="1"/>
          <p:nvPr/>
        </p:nvSpPr>
        <p:spPr>
          <a:xfrm>
            <a:off x="4727848" y="1556792"/>
            <a:ext cx="1944216" cy="369332"/>
          </a:xfrm>
          <a:prstGeom prst="rect">
            <a:avLst/>
          </a:prstGeom>
          <a:noFill/>
        </p:spPr>
        <p:txBody>
          <a:bodyPr wrap="square" rtlCol="0">
            <a:spAutoFit/>
          </a:bodyPr>
          <a:lstStyle/>
          <a:p>
            <a:r>
              <a:rPr lang="zh-TW" altLang="en-US" dirty="0">
                <a:latin typeface="標楷體" pitchFamily="65" charset="-120"/>
                <a:ea typeface="標楷體" pitchFamily="65" charset="-120"/>
              </a:rPr>
              <a:t>消費者行為</a:t>
            </a:r>
            <a:endParaRPr lang="zh-TW" altLang="en-US" dirty="0">
              <a:latin typeface="標楷體" pitchFamily="65" charset="-120"/>
              <a:ea typeface="標楷體" pitchFamily="65" charset="-120"/>
            </a:endParaRPr>
          </a:p>
        </p:txBody>
      </p:sp>
      <p:sp>
        <p:nvSpPr>
          <p:cNvPr id="14" name="文字方塊 13"/>
          <p:cNvSpPr txBox="1"/>
          <p:nvPr/>
        </p:nvSpPr>
        <p:spPr>
          <a:xfrm>
            <a:off x="4676380" y="2940056"/>
            <a:ext cx="1944216" cy="369332"/>
          </a:xfrm>
          <a:prstGeom prst="rect">
            <a:avLst/>
          </a:prstGeom>
          <a:noFill/>
        </p:spPr>
        <p:txBody>
          <a:bodyPr wrap="square" rtlCol="0">
            <a:spAutoFit/>
          </a:bodyPr>
          <a:lstStyle/>
          <a:p>
            <a:r>
              <a:rPr lang="zh-TW" altLang="en-US" dirty="0">
                <a:solidFill>
                  <a:srgbClr val="FF0000"/>
                </a:solidFill>
                <a:latin typeface="標楷體" pitchFamily="65" charset="-120"/>
                <a:ea typeface="標楷體" pitchFamily="65" charset="-120"/>
              </a:rPr>
              <a:t>策略管理</a:t>
            </a:r>
            <a:endParaRPr lang="zh-TW" altLang="en-US" dirty="0">
              <a:solidFill>
                <a:srgbClr val="FF0000"/>
              </a:solidFill>
              <a:latin typeface="標楷體" pitchFamily="65" charset="-120"/>
              <a:ea typeface="標楷體" pitchFamily="65" charset="-120"/>
            </a:endParaRPr>
          </a:p>
        </p:txBody>
      </p:sp>
      <p:sp>
        <p:nvSpPr>
          <p:cNvPr id="15" name="文字方塊 14"/>
          <p:cNvSpPr txBox="1"/>
          <p:nvPr/>
        </p:nvSpPr>
        <p:spPr>
          <a:xfrm>
            <a:off x="6312024" y="3140968"/>
            <a:ext cx="648072" cy="369332"/>
          </a:xfrm>
          <a:prstGeom prst="rect">
            <a:avLst/>
          </a:prstGeom>
          <a:noFill/>
        </p:spPr>
        <p:txBody>
          <a:bodyPr wrap="square" rtlCol="0">
            <a:spAutoFit/>
          </a:bodyPr>
          <a:lstStyle/>
          <a:p>
            <a:r>
              <a:rPr lang="zh-TW" altLang="en-US" dirty="0">
                <a:latin typeface="標楷體" pitchFamily="65" charset="-120"/>
                <a:ea typeface="標楷體" pitchFamily="65" charset="-120"/>
              </a:rPr>
              <a:t>戰略</a:t>
            </a:r>
            <a:endParaRPr lang="zh-TW" altLang="en-US" dirty="0">
              <a:latin typeface="標楷體" pitchFamily="65" charset="-120"/>
              <a:ea typeface="標楷體" pitchFamily="65" charset="-120"/>
            </a:endParaRPr>
          </a:p>
        </p:txBody>
      </p:sp>
      <p:cxnSp>
        <p:nvCxnSpPr>
          <p:cNvPr id="19" name="直線單箭頭接點 18"/>
          <p:cNvCxnSpPr>
            <a:stCxn id="15" idx="2"/>
          </p:cNvCxnSpPr>
          <p:nvPr/>
        </p:nvCxnSpPr>
        <p:spPr>
          <a:xfrm>
            <a:off x="6636060" y="3510301"/>
            <a:ext cx="6592" cy="5249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文字方塊 19"/>
          <p:cNvSpPr txBox="1"/>
          <p:nvPr/>
        </p:nvSpPr>
        <p:spPr>
          <a:xfrm>
            <a:off x="6312024" y="4067781"/>
            <a:ext cx="2160240" cy="646331"/>
          </a:xfrm>
          <a:prstGeom prst="rect">
            <a:avLst/>
          </a:prstGeom>
          <a:noFill/>
        </p:spPr>
        <p:txBody>
          <a:bodyPr wrap="square" rtlCol="0">
            <a:spAutoFit/>
          </a:bodyPr>
          <a:lstStyle/>
          <a:p>
            <a:r>
              <a:rPr lang="zh-TW" altLang="en-US" dirty="0">
                <a:latin typeface="標楷體" pitchFamily="65" charset="-120"/>
                <a:ea typeface="標楷體" pitchFamily="65" charset="-120"/>
              </a:rPr>
              <a:t>戰術</a:t>
            </a:r>
            <a:endParaRPr lang="en-US" altLang="zh-TW" dirty="0">
              <a:latin typeface="標楷體" pitchFamily="65" charset="-120"/>
              <a:ea typeface="標楷體" pitchFamily="65" charset="-120"/>
            </a:endParaRPr>
          </a:p>
          <a:p>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企劃、活動</a:t>
            </a:r>
            <a:r>
              <a:rPr lang="en-US" altLang="zh-TW" dirty="0">
                <a:latin typeface="標楷體" pitchFamily="65" charset="-120"/>
                <a:ea typeface="標楷體" pitchFamily="65" charset="-120"/>
              </a:rPr>
              <a:t>4p)</a:t>
            </a:r>
            <a:endParaRPr lang="zh-TW" altLang="en-US" dirty="0">
              <a:latin typeface="標楷體" pitchFamily="65" charset="-120"/>
              <a:ea typeface="標楷體" pitchFamily="65" charset="-120"/>
            </a:endParaRPr>
          </a:p>
        </p:txBody>
      </p:sp>
      <p:sp>
        <p:nvSpPr>
          <p:cNvPr id="21" name="文字方塊 20"/>
          <p:cNvSpPr txBox="1"/>
          <p:nvPr/>
        </p:nvSpPr>
        <p:spPr>
          <a:xfrm>
            <a:off x="4439816" y="5229201"/>
            <a:ext cx="2448272" cy="1200329"/>
          </a:xfrm>
          <a:prstGeom prst="rect">
            <a:avLst/>
          </a:prstGeom>
          <a:noFill/>
        </p:spPr>
        <p:txBody>
          <a:bodyPr wrap="square" rtlCol="0">
            <a:spAutoFit/>
          </a:bodyPr>
          <a:lstStyle/>
          <a:p>
            <a:r>
              <a:rPr lang="en-US" altLang="zh-TW" dirty="0">
                <a:latin typeface="標楷體" pitchFamily="65" charset="-120"/>
                <a:ea typeface="標楷體" pitchFamily="65" charset="-120"/>
              </a:rPr>
              <a:t>1</a:t>
            </a:r>
            <a:r>
              <a:rPr lang="zh-TW" altLang="en-US" dirty="0">
                <a:latin typeface="標楷體" pitchFamily="65" charset="-120"/>
                <a:ea typeface="標楷體" pitchFamily="65" charset="-120"/>
              </a:rPr>
              <a:t>週←</a:t>
            </a:r>
            <a:r>
              <a:rPr lang="en-US" altLang="zh-TW" dirty="0">
                <a:latin typeface="標楷體" pitchFamily="65" charset="-120"/>
                <a:ea typeface="標楷體" pitchFamily="65" charset="-120"/>
              </a:rPr>
              <a:t>1</a:t>
            </a:r>
            <a:r>
              <a:rPr lang="zh-TW" altLang="en-US" dirty="0">
                <a:latin typeface="標楷體" pitchFamily="65" charset="-120"/>
                <a:ea typeface="標楷體" pitchFamily="65" charset="-120"/>
              </a:rPr>
              <a:t>月←</a:t>
            </a:r>
            <a:r>
              <a:rPr lang="en-US" altLang="zh-TW" dirty="0">
                <a:latin typeface="標楷體" pitchFamily="65" charset="-120"/>
                <a:ea typeface="標楷體" pitchFamily="65" charset="-120"/>
              </a:rPr>
              <a:t>2</a:t>
            </a:r>
            <a:r>
              <a:rPr lang="zh-TW" altLang="en-US" dirty="0">
                <a:latin typeface="標楷體" pitchFamily="65" charset="-120"/>
                <a:ea typeface="標楷體" pitchFamily="65" charset="-120"/>
              </a:rPr>
              <a:t>月</a:t>
            </a:r>
            <a:endParaRPr lang="en-US" altLang="zh-TW" dirty="0">
              <a:latin typeface="標楷體" pitchFamily="65" charset="-120"/>
              <a:ea typeface="標楷體" pitchFamily="65" charset="-120"/>
            </a:endParaRPr>
          </a:p>
          <a:p>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票號</a:t>
            </a:r>
            <a:r>
              <a:rPr lang="en-US" altLang="zh-TW" dirty="0">
                <a:latin typeface="標楷體" pitchFamily="65" charset="-120"/>
                <a:ea typeface="標楷體" pitchFamily="65" charset="-120"/>
              </a:rPr>
              <a:t>)</a:t>
            </a:r>
          </a:p>
          <a:p>
            <a:r>
              <a:rPr lang="zh-TW" altLang="en-US" dirty="0">
                <a:latin typeface="標楷體" pitchFamily="65" charset="-120"/>
                <a:ea typeface="標楷體" pitchFamily="65" charset="-120"/>
              </a:rPr>
              <a:t>  </a:t>
            </a:r>
            <a:r>
              <a:rPr lang="en-US" altLang="zh-TW" dirty="0">
                <a:latin typeface="標楷體" pitchFamily="65" charset="-120"/>
                <a:ea typeface="標楷體" pitchFamily="65" charset="-120"/>
              </a:rPr>
              <a:t>:</a:t>
            </a:r>
          </a:p>
          <a:p>
            <a:r>
              <a:rPr lang="zh-TW" altLang="en-US" dirty="0">
                <a:latin typeface="標楷體" pitchFamily="65" charset="-120"/>
                <a:ea typeface="標楷體" pitchFamily="65" charset="-120"/>
              </a:rPr>
              <a:t>競選總部</a:t>
            </a:r>
            <a:endParaRPr lang="zh-TW" altLang="en-US" dirty="0">
              <a:latin typeface="標楷體" pitchFamily="65" charset="-120"/>
              <a:ea typeface="標楷體" pitchFamily="65" charset="-120"/>
            </a:endParaRPr>
          </a:p>
        </p:txBody>
      </p:sp>
      <p:sp>
        <p:nvSpPr>
          <p:cNvPr id="2" name="矩形 1"/>
          <p:cNvSpPr/>
          <p:nvPr/>
        </p:nvSpPr>
        <p:spPr>
          <a:xfrm>
            <a:off x="3192812" y="262089"/>
            <a:ext cx="3070072" cy="369332"/>
          </a:xfrm>
          <a:prstGeom prst="rect">
            <a:avLst/>
          </a:prstGeom>
        </p:spPr>
        <p:txBody>
          <a:bodyPr wrap="none">
            <a:spAutoFit/>
          </a:bodyPr>
          <a:lstStyle/>
          <a:p>
            <a:pPr algn="ctr"/>
            <a:r>
              <a:rPr lang="en-US" altLang="zh-TW" b="1" dirty="0" smtClean="0">
                <a:latin typeface="標楷體" pitchFamily="65" charset="-120"/>
                <a:ea typeface="標楷體" pitchFamily="65" charset="-120"/>
              </a:rPr>
              <a:t>17.1/11</a:t>
            </a:r>
            <a:r>
              <a:rPr lang="zh-TW" altLang="en-US" b="1" dirty="0" smtClean="0">
                <a:latin typeface="標楷體" pitchFamily="65" charset="-120"/>
                <a:ea typeface="標楷體" pitchFamily="65" charset="-120"/>
              </a:rPr>
              <a:t> </a:t>
            </a:r>
            <a:r>
              <a:rPr lang="zh-TW" altLang="en-US" dirty="0">
                <a:solidFill>
                  <a:srgbClr val="FF0000"/>
                </a:solidFill>
              </a:rPr>
              <a:t>行銷管理</a:t>
            </a:r>
            <a:r>
              <a:rPr lang="zh-TW" altLang="en-US" dirty="0">
                <a:solidFill>
                  <a:srgbClr val="FF0000"/>
                </a:solidFill>
                <a:latin typeface="標楷體" pitchFamily="65" charset="-120"/>
                <a:ea typeface="標楷體" pitchFamily="65" charset="-120"/>
              </a:rPr>
              <a:t>個案應用</a:t>
            </a:r>
            <a:endParaRPr lang="zh-TW" altLang="en-US" b="1" dirty="0">
              <a:latin typeface="標楷體" pitchFamily="65" charset="-120"/>
              <a:ea typeface="標楷體" pitchFamily="65" charset="-120"/>
            </a:endParaRPr>
          </a:p>
        </p:txBody>
      </p:sp>
    </p:spTree>
    <p:extLst>
      <p:ext uri="{BB962C8B-B14F-4D97-AF65-F5344CB8AC3E}">
        <p14:creationId xmlns:p14="http://schemas.microsoft.com/office/powerpoint/2010/main" val="5781399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文字方塊 23"/>
          <p:cNvSpPr txBox="1"/>
          <p:nvPr/>
        </p:nvSpPr>
        <p:spPr>
          <a:xfrm>
            <a:off x="7392144" y="3513782"/>
            <a:ext cx="1296144" cy="923330"/>
          </a:xfrm>
          <a:prstGeom prst="rect">
            <a:avLst/>
          </a:prstGeom>
          <a:noFill/>
        </p:spPr>
        <p:txBody>
          <a:bodyPr wrap="square" rtlCol="0">
            <a:spAutoFit/>
          </a:bodyPr>
          <a:lstStyle/>
          <a:p>
            <a:r>
              <a:rPr lang="en-US" altLang="zh-TW" dirty="0">
                <a:latin typeface="標楷體" pitchFamily="65" charset="-120"/>
                <a:ea typeface="標楷體" pitchFamily="65" charset="-120"/>
              </a:rPr>
              <a:t>HP</a:t>
            </a:r>
          </a:p>
          <a:p>
            <a:r>
              <a:rPr lang="en-US" altLang="zh-TW" dirty="0">
                <a:latin typeface="標楷體" pitchFamily="65" charset="-120"/>
                <a:ea typeface="標楷體" pitchFamily="65" charset="-120"/>
              </a:rPr>
              <a:t>DELL</a:t>
            </a:r>
          </a:p>
          <a:p>
            <a:r>
              <a:rPr lang="en-US" altLang="zh-TW" dirty="0">
                <a:latin typeface="標楷體" pitchFamily="65" charset="-120"/>
                <a:ea typeface="標楷體" pitchFamily="65" charset="-120"/>
              </a:rPr>
              <a:t>CONPAG</a:t>
            </a:r>
          </a:p>
        </p:txBody>
      </p:sp>
      <p:sp>
        <p:nvSpPr>
          <p:cNvPr id="4" name="文字方塊 3"/>
          <p:cNvSpPr txBox="1"/>
          <p:nvPr/>
        </p:nvSpPr>
        <p:spPr>
          <a:xfrm>
            <a:off x="3395700" y="620689"/>
            <a:ext cx="5400600" cy="1200329"/>
          </a:xfrm>
          <a:prstGeom prst="rect">
            <a:avLst/>
          </a:prstGeom>
          <a:noFill/>
        </p:spPr>
        <p:txBody>
          <a:bodyPr wrap="square" rtlCol="0">
            <a:spAutoFit/>
          </a:bodyPr>
          <a:lstStyle/>
          <a:p>
            <a:pPr algn="ctr"/>
            <a:r>
              <a:rPr lang="en-US" altLang="zh-TW" sz="2400" b="1" dirty="0" smtClean="0">
                <a:latin typeface="標楷體" pitchFamily="65" charset="-120"/>
                <a:ea typeface="標楷體" pitchFamily="65" charset="-120"/>
              </a:rPr>
              <a:t>18.1/18</a:t>
            </a:r>
            <a:r>
              <a:rPr lang="zh-TW" altLang="en-US" sz="2400" b="1" dirty="0" smtClean="0">
                <a:latin typeface="標楷體" pitchFamily="65" charset="-120"/>
                <a:ea typeface="標楷體" pitchFamily="65" charset="-120"/>
              </a:rPr>
              <a:t> </a:t>
            </a:r>
            <a:r>
              <a:rPr lang="zh-TW" altLang="en-US" sz="2400" dirty="0">
                <a:solidFill>
                  <a:srgbClr val="FF0000"/>
                </a:solidFill>
              </a:rPr>
              <a:t>行銷</a:t>
            </a:r>
            <a:r>
              <a:rPr lang="zh-TW" altLang="en-US" sz="2400" dirty="0" smtClean="0">
                <a:solidFill>
                  <a:srgbClr val="FF0000"/>
                </a:solidFill>
              </a:rPr>
              <a:t>管理期末考</a:t>
            </a:r>
            <a:endParaRPr lang="en-US" altLang="zh-TW" sz="2400" dirty="0" smtClean="0">
              <a:solidFill>
                <a:srgbClr val="FF0000"/>
              </a:solidFill>
            </a:endParaRPr>
          </a:p>
          <a:p>
            <a:pPr algn="ctr"/>
            <a:endParaRPr lang="zh-TW" altLang="en-US" sz="2400" b="1" dirty="0">
              <a:latin typeface="標楷體" pitchFamily="65" charset="-120"/>
              <a:ea typeface="標楷體" pitchFamily="65" charset="-120"/>
            </a:endParaRPr>
          </a:p>
          <a:p>
            <a:pPr algn="ctr"/>
            <a:endParaRPr lang="zh-TW" altLang="en-US" sz="2400" b="1" dirty="0">
              <a:latin typeface="標楷體" pitchFamily="65" charset="-120"/>
              <a:ea typeface="標楷體" pitchFamily="65" charset="-120"/>
            </a:endParaRPr>
          </a:p>
        </p:txBody>
      </p:sp>
      <p:grpSp>
        <p:nvGrpSpPr>
          <p:cNvPr id="9" name="群組 8"/>
          <p:cNvGrpSpPr/>
          <p:nvPr/>
        </p:nvGrpSpPr>
        <p:grpSpPr>
          <a:xfrm>
            <a:off x="4583832" y="1772816"/>
            <a:ext cx="936104" cy="936104"/>
            <a:chOff x="2555776" y="1268760"/>
            <a:chExt cx="936104" cy="936104"/>
          </a:xfrm>
        </p:grpSpPr>
        <p:sp>
          <p:nvSpPr>
            <p:cNvPr id="5" name="文字方塊 4"/>
            <p:cNvSpPr txBox="1"/>
            <p:nvPr/>
          </p:nvSpPr>
          <p:spPr>
            <a:xfrm>
              <a:off x="2843808" y="1268760"/>
              <a:ext cx="530915" cy="369332"/>
            </a:xfrm>
            <a:prstGeom prst="rect">
              <a:avLst/>
            </a:prstGeom>
            <a:noFill/>
          </p:spPr>
          <p:txBody>
            <a:bodyPr wrap="none" rtlCol="0">
              <a:spAutoFit/>
            </a:bodyPr>
            <a:lstStyle/>
            <a:p>
              <a:r>
                <a:rPr lang="en-US" altLang="zh-TW" dirty="0">
                  <a:latin typeface="標楷體" pitchFamily="65" charset="-120"/>
                  <a:ea typeface="標楷體" pitchFamily="65" charset="-120"/>
                </a:rPr>
                <a:t>IBM</a:t>
              </a:r>
              <a:endParaRPr lang="zh-TW" altLang="en-US" dirty="0">
                <a:latin typeface="標楷體" pitchFamily="65" charset="-120"/>
                <a:ea typeface="標楷體" pitchFamily="65" charset="-120"/>
              </a:endParaRPr>
            </a:p>
          </p:txBody>
        </p:sp>
        <p:sp>
          <p:nvSpPr>
            <p:cNvPr id="6" name="文字方塊 5"/>
            <p:cNvSpPr txBox="1"/>
            <p:nvPr/>
          </p:nvSpPr>
          <p:spPr>
            <a:xfrm>
              <a:off x="2843808" y="1835532"/>
              <a:ext cx="415498" cy="369332"/>
            </a:xfrm>
            <a:prstGeom prst="rect">
              <a:avLst/>
            </a:prstGeom>
            <a:noFill/>
          </p:spPr>
          <p:txBody>
            <a:bodyPr wrap="none" rtlCol="0">
              <a:spAutoFit/>
            </a:bodyPr>
            <a:lstStyle/>
            <a:p>
              <a:r>
                <a:rPr lang="en-US" altLang="zh-TW" dirty="0">
                  <a:latin typeface="標楷體" pitchFamily="65" charset="-120"/>
                  <a:ea typeface="標楷體" pitchFamily="65" charset="-120"/>
                </a:rPr>
                <a:t>HP</a:t>
              </a:r>
              <a:endParaRPr lang="zh-TW" altLang="en-US" dirty="0">
                <a:latin typeface="標楷體" pitchFamily="65" charset="-120"/>
                <a:ea typeface="標楷體" pitchFamily="65" charset="-120"/>
              </a:endParaRPr>
            </a:p>
          </p:txBody>
        </p:sp>
        <p:sp>
          <p:nvSpPr>
            <p:cNvPr id="7" name="左大括弧 6"/>
            <p:cNvSpPr/>
            <p:nvPr/>
          </p:nvSpPr>
          <p:spPr>
            <a:xfrm>
              <a:off x="2555776" y="1412776"/>
              <a:ext cx="360040" cy="648072"/>
            </a:xfrm>
            <a:prstGeom prst="leftBrace">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8" name="右大括弧 7"/>
            <p:cNvSpPr/>
            <p:nvPr/>
          </p:nvSpPr>
          <p:spPr>
            <a:xfrm>
              <a:off x="3347864" y="1412776"/>
              <a:ext cx="144016" cy="648072"/>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grpSp>
      <p:sp>
        <p:nvSpPr>
          <p:cNvPr id="11" name="文字方塊 10"/>
          <p:cNvSpPr txBox="1"/>
          <p:nvPr/>
        </p:nvSpPr>
        <p:spPr>
          <a:xfrm>
            <a:off x="4871865" y="2924944"/>
            <a:ext cx="761747" cy="369332"/>
          </a:xfrm>
          <a:prstGeom prst="rect">
            <a:avLst/>
          </a:prstGeom>
          <a:noFill/>
        </p:spPr>
        <p:txBody>
          <a:bodyPr wrap="none" rtlCol="0">
            <a:spAutoFit/>
          </a:bodyPr>
          <a:lstStyle/>
          <a:p>
            <a:r>
              <a:rPr lang="en-US" altLang="zh-TW" dirty="0">
                <a:latin typeface="標楷體" pitchFamily="65" charset="-120"/>
                <a:ea typeface="標楷體" pitchFamily="65" charset="-120"/>
              </a:rPr>
              <a:t>Apple</a:t>
            </a:r>
            <a:endParaRPr lang="zh-TW" altLang="en-US" dirty="0">
              <a:latin typeface="標楷體" pitchFamily="65" charset="-120"/>
              <a:ea typeface="標楷體" pitchFamily="65" charset="-120"/>
            </a:endParaRPr>
          </a:p>
        </p:txBody>
      </p:sp>
      <p:sp>
        <p:nvSpPr>
          <p:cNvPr id="12" name="文字方塊 11"/>
          <p:cNvSpPr txBox="1"/>
          <p:nvPr/>
        </p:nvSpPr>
        <p:spPr>
          <a:xfrm>
            <a:off x="4871865" y="3491716"/>
            <a:ext cx="1800493" cy="369332"/>
          </a:xfrm>
          <a:prstGeom prst="rect">
            <a:avLst/>
          </a:prstGeom>
          <a:noFill/>
        </p:spPr>
        <p:txBody>
          <a:bodyPr wrap="none" rtlCol="0">
            <a:spAutoFit/>
          </a:bodyPr>
          <a:lstStyle/>
          <a:p>
            <a:r>
              <a:rPr lang="en-US" altLang="zh-TW" dirty="0" err="1">
                <a:latin typeface="標楷體" pitchFamily="65" charset="-120"/>
                <a:ea typeface="標楷體" pitchFamily="65" charset="-120"/>
              </a:rPr>
              <a:t>MS+Intel</a:t>
            </a:r>
            <a:r>
              <a:rPr lang="en-US" altLang="zh-TW" dirty="0">
                <a:latin typeface="標楷體" pitchFamily="65" charset="-120"/>
                <a:ea typeface="標楷體" pitchFamily="65" charset="-120"/>
              </a:rPr>
              <a:t>(2006)</a:t>
            </a:r>
            <a:endParaRPr lang="zh-TW" altLang="en-US" dirty="0">
              <a:latin typeface="標楷體" pitchFamily="65" charset="-120"/>
              <a:ea typeface="標楷體" pitchFamily="65" charset="-120"/>
            </a:endParaRPr>
          </a:p>
        </p:txBody>
      </p:sp>
      <p:sp>
        <p:nvSpPr>
          <p:cNvPr id="13" name="左大括弧 12"/>
          <p:cNvSpPr/>
          <p:nvPr/>
        </p:nvSpPr>
        <p:spPr>
          <a:xfrm>
            <a:off x="4583832" y="3068960"/>
            <a:ext cx="360040" cy="648072"/>
          </a:xfrm>
          <a:prstGeom prst="leftBrace">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cxnSp>
        <p:nvCxnSpPr>
          <p:cNvPr id="17" name="直線單箭頭接點 16"/>
          <p:cNvCxnSpPr/>
          <p:nvPr/>
        </p:nvCxnSpPr>
        <p:spPr>
          <a:xfrm flipV="1">
            <a:off x="5663952" y="2852936"/>
            <a:ext cx="1080120" cy="216024"/>
          </a:xfrm>
          <a:prstGeom prst="straightConnector1">
            <a:avLst/>
          </a:prstGeom>
          <a:ln>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8" name="文字方塊 17"/>
          <p:cNvSpPr txBox="1"/>
          <p:nvPr/>
        </p:nvSpPr>
        <p:spPr>
          <a:xfrm>
            <a:off x="6888088" y="2564904"/>
            <a:ext cx="648072" cy="369332"/>
          </a:xfrm>
          <a:prstGeom prst="rect">
            <a:avLst/>
          </a:prstGeom>
          <a:noFill/>
        </p:spPr>
        <p:txBody>
          <a:bodyPr wrap="square" rtlCol="0">
            <a:spAutoFit/>
          </a:bodyPr>
          <a:lstStyle/>
          <a:p>
            <a:r>
              <a:rPr lang="en-US" altLang="zh-TW" dirty="0"/>
              <a:t>Unix</a:t>
            </a:r>
            <a:endParaRPr lang="zh-TW" altLang="en-US" dirty="0"/>
          </a:p>
        </p:txBody>
      </p:sp>
      <p:sp>
        <p:nvSpPr>
          <p:cNvPr id="19" name="文字方塊 18"/>
          <p:cNvSpPr txBox="1"/>
          <p:nvPr/>
        </p:nvSpPr>
        <p:spPr>
          <a:xfrm>
            <a:off x="4871864" y="2708920"/>
            <a:ext cx="648072" cy="369332"/>
          </a:xfrm>
          <a:prstGeom prst="rect">
            <a:avLst/>
          </a:prstGeom>
          <a:noFill/>
        </p:spPr>
        <p:txBody>
          <a:bodyPr wrap="square" rtlCol="0">
            <a:spAutoFit/>
          </a:bodyPr>
          <a:lstStyle/>
          <a:p>
            <a:r>
              <a:rPr lang="en-US" altLang="zh-TW" dirty="0">
                <a:solidFill>
                  <a:srgbClr val="0000FF"/>
                </a:solidFill>
              </a:rPr>
              <a:t>VS</a:t>
            </a:r>
            <a:endParaRPr lang="zh-TW" altLang="en-US" dirty="0">
              <a:solidFill>
                <a:srgbClr val="0000FF"/>
              </a:solidFill>
            </a:endParaRPr>
          </a:p>
        </p:txBody>
      </p:sp>
      <p:sp>
        <p:nvSpPr>
          <p:cNvPr id="20" name="手繪多邊形 19"/>
          <p:cNvSpPr/>
          <p:nvPr/>
        </p:nvSpPr>
        <p:spPr>
          <a:xfrm>
            <a:off x="3540462" y="2173831"/>
            <a:ext cx="1002195" cy="1272209"/>
          </a:xfrm>
          <a:custGeom>
            <a:avLst/>
            <a:gdLst>
              <a:gd name="connsiteX0" fmla="*/ 872986 w 1002195"/>
              <a:gd name="connsiteY0" fmla="*/ 1202635 h 1272209"/>
              <a:gd name="connsiteX1" fmla="*/ 823291 w 1002195"/>
              <a:gd name="connsiteY1" fmla="*/ 1212574 h 1272209"/>
              <a:gd name="connsiteX2" fmla="*/ 236882 w 1002195"/>
              <a:gd name="connsiteY2" fmla="*/ 844826 h 1272209"/>
              <a:gd name="connsiteX3" fmla="*/ 127552 w 1002195"/>
              <a:gd name="connsiteY3" fmla="*/ 347869 h 1272209"/>
              <a:gd name="connsiteX4" fmla="*/ 1002195 w 1002195"/>
              <a:gd name="connsiteY4" fmla="*/ 0 h 12722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195" h="1272209">
                <a:moveTo>
                  <a:pt x="872986" y="1202635"/>
                </a:moveTo>
                <a:cubicBezTo>
                  <a:pt x="901147" y="1237422"/>
                  <a:pt x="929308" y="1272209"/>
                  <a:pt x="823291" y="1212574"/>
                </a:cubicBezTo>
                <a:cubicBezTo>
                  <a:pt x="717274" y="1152939"/>
                  <a:pt x="352839" y="988944"/>
                  <a:pt x="236882" y="844826"/>
                </a:cubicBezTo>
                <a:cubicBezTo>
                  <a:pt x="120926" y="700709"/>
                  <a:pt x="0" y="488673"/>
                  <a:pt x="127552" y="347869"/>
                </a:cubicBezTo>
                <a:cubicBezTo>
                  <a:pt x="255104" y="207065"/>
                  <a:pt x="628649" y="103532"/>
                  <a:pt x="1002195" y="0"/>
                </a:cubicBezTo>
              </a:path>
            </a:pathLst>
          </a:custGeom>
          <a:ln>
            <a:solidFill>
              <a:srgbClr val="0000FF"/>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21" name="文字方塊 20"/>
          <p:cNvSpPr txBox="1"/>
          <p:nvPr/>
        </p:nvSpPr>
        <p:spPr>
          <a:xfrm>
            <a:off x="3071664" y="2564904"/>
            <a:ext cx="1512168" cy="369332"/>
          </a:xfrm>
          <a:prstGeom prst="rect">
            <a:avLst/>
          </a:prstGeom>
          <a:noFill/>
        </p:spPr>
        <p:txBody>
          <a:bodyPr wrap="square" rtlCol="0">
            <a:spAutoFit/>
          </a:bodyPr>
          <a:lstStyle/>
          <a:p>
            <a:r>
              <a:rPr lang="zh-TW" altLang="en-US" dirty="0">
                <a:latin typeface="標楷體" pitchFamily="65" charset="-120"/>
                <a:ea typeface="標楷體" pitchFamily="65" charset="-120"/>
                <a:sym typeface="Wingdings"/>
              </a:rPr>
              <a:t></a:t>
            </a:r>
            <a:r>
              <a:rPr lang="en-US" altLang="zh-TW" dirty="0">
                <a:latin typeface="標楷體" pitchFamily="65" charset="-120"/>
                <a:ea typeface="標楷體" pitchFamily="65" charset="-120"/>
                <a:sym typeface="Wingdings"/>
              </a:rPr>
              <a:t>1984</a:t>
            </a:r>
            <a:r>
              <a:rPr lang="zh-TW" altLang="en-US" dirty="0">
                <a:latin typeface="標楷體" pitchFamily="65" charset="-120"/>
                <a:ea typeface="標楷體" pitchFamily="65" charset="-120"/>
                <a:sym typeface="Wingdings"/>
              </a:rPr>
              <a:t>年</a:t>
            </a:r>
            <a:endParaRPr lang="zh-TW" altLang="en-US" dirty="0">
              <a:latin typeface="標楷體" pitchFamily="65" charset="-120"/>
              <a:ea typeface="標楷體" pitchFamily="65" charset="-120"/>
            </a:endParaRPr>
          </a:p>
        </p:txBody>
      </p:sp>
      <p:grpSp>
        <p:nvGrpSpPr>
          <p:cNvPr id="67" name="群組 66"/>
          <p:cNvGrpSpPr/>
          <p:nvPr/>
        </p:nvGrpSpPr>
        <p:grpSpPr>
          <a:xfrm>
            <a:off x="6637064" y="3709888"/>
            <a:ext cx="683073" cy="511200"/>
            <a:chOff x="4248967" y="4293096"/>
            <a:chExt cx="683073" cy="511200"/>
          </a:xfrm>
        </p:grpSpPr>
        <p:cxnSp>
          <p:nvCxnSpPr>
            <p:cNvPr id="23" name="直線接點 22"/>
            <p:cNvCxnSpPr/>
            <p:nvPr/>
          </p:nvCxnSpPr>
          <p:spPr>
            <a:xfrm flipV="1">
              <a:off x="4248967" y="4293096"/>
              <a:ext cx="683073" cy="1743"/>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26" name="直線接點 25"/>
            <p:cNvCxnSpPr/>
            <p:nvPr/>
          </p:nvCxnSpPr>
          <p:spPr>
            <a:xfrm>
              <a:off x="4572000" y="4293096"/>
              <a:ext cx="0" cy="511200"/>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28" name="直線接點 27"/>
            <p:cNvCxnSpPr/>
            <p:nvPr/>
          </p:nvCxnSpPr>
          <p:spPr>
            <a:xfrm>
              <a:off x="4572000" y="4797152"/>
              <a:ext cx="360040" cy="0"/>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29" name="直線接點 28"/>
            <p:cNvCxnSpPr/>
            <p:nvPr/>
          </p:nvCxnSpPr>
          <p:spPr>
            <a:xfrm>
              <a:off x="4572000" y="4581128"/>
              <a:ext cx="360040" cy="0"/>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grpSp>
      <p:grpSp>
        <p:nvGrpSpPr>
          <p:cNvPr id="32" name="群組 31"/>
          <p:cNvGrpSpPr/>
          <p:nvPr/>
        </p:nvGrpSpPr>
        <p:grpSpPr>
          <a:xfrm>
            <a:off x="8040217" y="3667496"/>
            <a:ext cx="719787" cy="553593"/>
            <a:chOff x="4644301" y="3170583"/>
            <a:chExt cx="719787" cy="553593"/>
          </a:xfrm>
        </p:grpSpPr>
        <p:cxnSp>
          <p:nvCxnSpPr>
            <p:cNvPr id="33" name="直線接點 32"/>
            <p:cNvCxnSpPr/>
            <p:nvPr/>
          </p:nvCxnSpPr>
          <p:spPr>
            <a:xfrm flipV="1">
              <a:off x="4644301" y="3170583"/>
              <a:ext cx="683073" cy="1743"/>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34" name="直線接點 33"/>
            <p:cNvCxnSpPr/>
            <p:nvPr/>
          </p:nvCxnSpPr>
          <p:spPr>
            <a:xfrm>
              <a:off x="5004048" y="3212976"/>
              <a:ext cx="0" cy="511200"/>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35" name="直線接點 34"/>
            <p:cNvCxnSpPr/>
            <p:nvPr/>
          </p:nvCxnSpPr>
          <p:spPr>
            <a:xfrm>
              <a:off x="5004048" y="3717032"/>
              <a:ext cx="360040" cy="0"/>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36" name="直線接點 35"/>
            <p:cNvCxnSpPr/>
            <p:nvPr/>
          </p:nvCxnSpPr>
          <p:spPr>
            <a:xfrm>
              <a:off x="5004048" y="3501008"/>
              <a:ext cx="360040" cy="0"/>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grpSp>
      <p:sp>
        <p:nvSpPr>
          <p:cNvPr id="37" name="文字方塊 36"/>
          <p:cNvSpPr txBox="1"/>
          <p:nvPr/>
        </p:nvSpPr>
        <p:spPr>
          <a:xfrm>
            <a:off x="8832304" y="3501008"/>
            <a:ext cx="504056" cy="923330"/>
          </a:xfrm>
          <a:prstGeom prst="rect">
            <a:avLst/>
          </a:prstGeom>
          <a:noFill/>
        </p:spPr>
        <p:txBody>
          <a:bodyPr wrap="square" rtlCol="0">
            <a:spAutoFit/>
          </a:bodyPr>
          <a:lstStyle/>
          <a:p>
            <a:r>
              <a:rPr lang="zh-TW" altLang="en-US" dirty="0">
                <a:latin typeface="標楷體" pitchFamily="65" charset="-120"/>
                <a:ea typeface="標楷體" pitchFamily="65" charset="-120"/>
              </a:rPr>
              <a:t>歐</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美</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亞</a:t>
            </a:r>
            <a:endParaRPr lang="zh-TW" altLang="en-US" dirty="0">
              <a:latin typeface="標楷體" pitchFamily="65" charset="-120"/>
              <a:ea typeface="標楷體" pitchFamily="65" charset="-120"/>
            </a:endParaRPr>
          </a:p>
        </p:txBody>
      </p:sp>
      <p:sp>
        <p:nvSpPr>
          <p:cNvPr id="38" name="文字方塊 37"/>
          <p:cNvSpPr txBox="1"/>
          <p:nvPr/>
        </p:nvSpPr>
        <p:spPr>
          <a:xfrm>
            <a:off x="4871864" y="4653136"/>
            <a:ext cx="648072" cy="369332"/>
          </a:xfrm>
          <a:prstGeom prst="rect">
            <a:avLst/>
          </a:prstGeom>
          <a:noFill/>
        </p:spPr>
        <p:txBody>
          <a:bodyPr wrap="square" rtlCol="0">
            <a:spAutoFit/>
          </a:bodyPr>
          <a:lstStyle/>
          <a:p>
            <a:r>
              <a:rPr lang="en-US" altLang="zh-TW" dirty="0">
                <a:solidFill>
                  <a:srgbClr val="0000FF"/>
                </a:solidFill>
              </a:rPr>
              <a:t>VS</a:t>
            </a:r>
            <a:endParaRPr lang="zh-TW" altLang="en-US" dirty="0">
              <a:solidFill>
                <a:srgbClr val="0000FF"/>
              </a:solidFill>
            </a:endParaRPr>
          </a:p>
        </p:txBody>
      </p:sp>
      <p:sp>
        <p:nvSpPr>
          <p:cNvPr id="39" name="文字方塊 38"/>
          <p:cNvSpPr txBox="1"/>
          <p:nvPr/>
        </p:nvSpPr>
        <p:spPr>
          <a:xfrm>
            <a:off x="4655840" y="5229200"/>
            <a:ext cx="1440160" cy="923330"/>
          </a:xfrm>
          <a:prstGeom prst="rect">
            <a:avLst/>
          </a:prstGeom>
          <a:noFill/>
        </p:spPr>
        <p:txBody>
          <a:bodyPr wrap="square" rtlCol="0">
            <a:spAutoFit/>
          </a:bodyPr>
          <a:lstStyle/>
          <a:p>
            <a:r>
              <a:rPr lang="en-US" altLang="zh-TW" dirty="0"/>
              <a:t>Google</a:t>
            </a:r>
          </a:p>
          <a:p>
            <a:r>
              <a:rPr lang="en-US" altLang="zh-TW" dirty="0"/>
              <a:t>FB</a:t>
            </a:r>
          </a:p>
          <a:p>
            <a:r>
              <a:rPr lang="en-US" altLang="zh-TW" dirty="0" err="1"/>
              <a:t>Youtube</a:t>
            </a:r>
            <a:endParaRPr lang="zh-TW" altLang="en-US" dirty="0"/>
          </a:p>
        </p:txBody>
      </p:sp>
      <p:cxnSp>
        <p:nvCxnSpPr>
          <p:cNvPr id="41" name="直線接點 40"/>
          <p:cNvCxnSpPr/>
          <p:nvPr/>
        </p:nvCxnSpPr>
        <p:spPr>
          <a:xfrm>
            <a:off x="5663952" y="5445224"/>
            <a:ext cx="432048" cy="0"/>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42" name="直線接點 41"/>
          <p:cNvCxnSpPr/>
          <p:nvPr/>
        </p:nvCxnSpPr>
        <p:spPr>
          <a:xfrm>
            <a:off x="5663952" y="5733256"/>
            <a:ext cx="432048" cy="0"/>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43" name="直線接點 42"/>
          <p:cNvCxnSpPr/>
          <p:nvPr/>
        </p:nvCxnSpPr>
        <p:spPr>
          <a:xfrm>
            <a:off x="5663952" y="5949280"/>
            <a:ext cx="432048" cy="0"/>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45" name="直線接點 44"/>
          <p:cNvCxnSpPr/>
          <p:nvPr/>
        </p:nvCxnSpPr>
        <p:spPr>
          <a:xfrm>
            <a:off x="6096000" y="5445224"/>
            <a:ext cx="0" cy="504056"/>
          </a:xfrm>
          <a:prstGeom prst="line">
            <a:avLst/>
          </a:prstGeom>
        </p:spPr>
        <p:style>
          <a:lnRef idx="1">
            <a:schemeClr val="accent1"/>
          </a:lnRef>
          <a:fillRef idx="0">
            <a:schemeClr val="accent1"/>
          </a:fillRef>
          <a:effectRef idx="0">
            <a:schemeClr val="accent1"/>
          </a:effectRef>
          <a:fontRef idx="minor">
            <a:schemeClr val="tx1"/>
          </a:fontRef>
        </p:style>
      </p:cxnSp>
      <p:sp>
        <p:nvSpPr>
          <p:cNvPr id="46" name="文字方塊 45"/>
          <p:cNvSpPr txBox="1"/>
          <p:nvPr/>
        </p:nvSpPr>
        <p:spPr>
          <a:xfrm>
            <a:off x="6168008" y="5301208"/>
            <a:ext cx="936104" cy="923330"/>
          </a:xfrm>
          <a:prstGeom prst="rect">
            <a:avLst/>
          </a:prstGeom>
          <a:noFill/>
        </p:spPr>
        <p:txBody>
          <a:bodyPr wrap="square" rtlCol="0">
            <a:spAutoFit/>
          </a:bodyPr>
          <a:lstStyle/>
          <a:p>
            <a:pPr algn="ctr"/>
            <a:r>
              <a:rPr lang="en-US" altLang="zh-TW" dirty="0">
                <a:latin typeface="標楷體" pitchFamily="65" charset="-120"/>
                <a:ea typeface="標楷體" pitchFamily="65" charset="-120"/>
              </a:rPr>
              <a:t>+ARM</a:t>
            </a:r>
          </a:p>
          <a:p>
            <a:pPr algn="ctr"/>
            <a:r>
              <a:rPr lang="zh-TW" altLang="en-US" u="sng" dirty="0">
                <a:latin typeface="標楷體" pitchFamily="65" charset="-120"/>
                <a:ea typeface="標楷體" pitchFamily="65" charset="-120"/>
              </a:rPr>
              <a:t>安謀</a:t>
            </a:r>
            <a:endParaRPr lang="en-US" altLang="zh-TW" u="sng" dirty="0">
              <a:latin typeface="標楷體" pitchFamily="65" charset="-120"/>
              <a:ea typeface="標楷體" pitchFamily="65" charset="-120"/>
            </a:endParaRPr>
          </a:p>
          <a:p>
            <a:pPr algn="ctr"/>
            <a:r>
              <a:rPr lang="zh-TW" altLang="en-US" dirty="0">
                <a:latin typeface="標楷體" pitchFamily="65" charset="-120"/>
                <a:ea typeface="標楷體" pitchFamily="65" charset="-120"/>
              </a:rPr>
              <a:t>英</a:t>
            </a:r>
            <a:endParaRPr lang="en-US" altLang="zh-TW" dirty="0">
              <a:latin typeface="標楷體" pitchFamily="65" charset="-120"/>
              <a:ea typeface="標楷體" pitchFamily="65" charset="-120"/>
            </a:endParaRPr>
          </a:p>
        </p:txBody>
      </p:sp>
      <p:sp>
        <p:nvSpPr>
          <p:cNvPr id="47" name="文字方塊 46"/>
          <p:cNvSpPr txBox="1"/>
          <p:nvPr/>
        </p:nvSpPr>
        <p:spPr>
          <a:xfrm>
            <a:off x="7392144" y="5336048"/>
            <a:ext cx="1800200" cy="1477328"/>
          </a:xfrm>
          <a:prstGeom prst="rect">
            <a:avLst/>
          </a:prstGeom>
          <a:noFill/>
        </p:spPr>
        <p:txBody>
          <a:bodyPr wrap="square" rtlCol="0">
            <a:spAutoFit/>
          </a:bodyPr>
          <a:lstStyle/>
          <a:p>
            <a:r>
              <a:rPr lang="en-US" altLang="zh-TW" dirty="0" err="1">
                <a:latin typeface="標楷體" pitchFamily="65" charset="-120"/>
                <a:ea typeface="標楷體" pitchFamily="65" charset="-120"/>
              </a:rPr>
              <a:t>Nokia+Erison</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三星</a:t>
            </a:r>
            <a:r>
              <a:rPr lang="en-US" altLang="zh-TW" dirty="0">
                <a:latin typeface="標楷體" pitchFamily="65" charset="-120"/>
                <a:ea typeface="標楷體" pitchFamily="65" charset="-120"/>
              </a:rPr>
              <a:t>+HTC</a:t>
            </a:r>
          </a:p>
          <a:p>
            <a:r>
              <a:rPr lang="en-US" altLang="zh-TW" dirty="0" err="1">
                <a:latin typeface="標楷體" pitchFamily="65" charset="-120"/>
                <a:ea typeface="標楷體" pitchFamily="65" charset="-120"/>
              </a:rPr>
              <a:t>Amazon+Google</a:t>
            </a:r>
            <a:endParaRPr lang="en-US" altLang="zh-TW" dirty="0">
              <a:latin typeface="標楷體" pitchFamily="65" charset="-120"/>
              <a:ea typeface="標楷體" pitchFamily="65" charset="-120"/>
            </a:endParaRPr>
          </a:p>
          <a:p>
            <a:r>
              <a:rPr lang="en-US" altLang="zh-TW" dirty="0">
                <a:latin typeface="標楷體" pitchFamily="65" charset="-120"/>
                <a:ea typeface="標楷體" pitchFamily="65" charset="-120"/>
              </a:rPr>
              <a:t>(</a:t>
            </a:r>
            <a:r>
              <a:rPr lang="en-US" altLang="zh-TW" dirty="0" err="1">
                <a:latin typeface="標楷體" pitchFamily="65" charset="-120"/>
                <a:ea typeface="標楷體" pitchFamily="65" charset="-120"/>
              </a:rPr>
              <a:t>i</a:t>
            </a:r>
            <a:r>
              <a:rPr lang="en-US" altLang="zh-TW" dirty="0">
                <a:latin typeface="標楷體" pitchFamily="65" charset="-120"/>
                <a:ea typeface="標楷體" pitchFamily="65" charset="-120"/>
              </a:rPr>
              <a:t>-pad)     (Asus)</a:t>
            </a:r>
          </a:p>
        </p:txBody>
      </p:sp>
      <p:cxnSp>
        <p:nvCxnSpPr>
          <p:cNvPr id="49" name="直線接點 48"/>
          <p:cNvCxnSpPr/>
          <p:nvPr/>
        </p:nvCxnSpPr>
        <p:spPr>
          <a:xfrm>
            <a:off x="6960096" y="5517232"/>
            <a:ext cx="432048" cy="0"/>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51" name="直線接點 50"/>
          <p:cNvCxnSpPr/>
          <p:nvPr/>
        </p:nvCxnSpPr>
        <p:spPr>
          <a:xfrm>
            <a:off x="7176120" y="5517232"/>
            <a:ext cx="0" cy="108012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直線接點 52"/>
          <p:cNvCxnSpPr/>
          <p:nvPr/>
        </p:nvCxnSpPr>
        <p:spPr>
          <a:xfrm>
            <a:off x="7176120" y="6093296"/>
            <a:ext cx="219066" cy="6490"/>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54" name="直線接點 53"/>
          <p:cNvCxnSpPr/>
          <p:nvPr/>
        </p:nvCxnSpPr>
        <p:spPr>
          <a:xfrm flipV="1">
            <a:off x="7176121" y="6596744"/>
            <a:ext cx="258823" cy="609"/>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sp>
        <p:nvSpPr>
          <p:cNvPr id="57" name="文字方塊 56"/>
          <p:cNvSpPr txBox="1"/>
          <p:nvPr/>
        </p:nvSpPr>
        <p:spPr>
          <a:xfrm>
            <a:off x="3935760" y="3789041"/>
            <a:ext cx="1080120" cy="646331"/>
          </a:xfrm>
          <a:prstGeom prst="rect">
            <a:avLst/>
          </a:prstGeom>
          <a:noFill/>
        </p:spPr>
        <p:txBody>
          <a:bodyPr wrap="square" rtlCol="0">
            <a:spAutoFit/>
          </a:bodyPr>
          <a:lstStyle/>
          <a:p>
            <a:r>
              <a:rPr lang="en-US" altLang="zh-TW" dirty="0"/>
              <a:t>*WOZ *DOS</a:t>
            </a:r>
            <a:endParaRPr lang="zh-TW" altLang="en-US" dirty="0"/>
          </a:p>
        </p:txBody>
      </p:sp>
      <p:cxnSp>
        <p:nvCxnSpPr>
          <p:cNvPr id="59" name="直線單箭頭接點 58"/>
          <p:cNvCxnSpPr>
            <a:stCxn id="19" idx="1"/>
          </p:cNvCxnSpPr>
          <p:nvPr/>
        </p:nvCxnSpPr>
        <p:spPr>
          <a:xfrm flipH="1">
            <a:off x="3287688" y="2893586"/>
            <a:ext cx="1584176" cy="132750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0" name="文字方塊 59"/>
          <p:cNvSpPr txBox="1"/>
          <p:nvPr/>
        </p:nvSpPr>
        <p:spPr>
          <a:xfrm>
            <a:off x="2423592" y="4283804"/>
            <a:ext cx="2160240" cy="369332"/>
          </a:xfrm>
          <a:prstGeom prst="rect">
            <a:avLst/>
          </a:prstGeom>
          <a:noFill/>
        </p:spPr>
        <p:txBody>
          <a:bodyPr wrap="square" rtlCol="0">
            <a:spAutoFit/>
          </a:bodyPr>
          <a:lstStyle/>
          <a:p>
            <a:r>
              <a:rPr lang="en-US" altLang="zh-TW" dirty="0">
                <a:solidFill>
                  <a:srgbClr val="FF0000"/>
                </a:solidFill>
              </a:rPr>
              <a:t>Content: </a:t>
            </a:r>
            <a:r>
              <a:rPr lang="en-US" altLang="zh-TW" dirty="0" err="1">
                <a:solidFill>
                  <a:srgbClr val="FF0000"/>
                </a:solidFill>
              </a:rPr>
              <a:t>i</a:t>
            </a:r>
            <a:r>
              <a:rPr lang="en-US" altLang="zh-TW" dirty="0">
                <a:solidFill>
                  <a:srgbClr val="FF0000"/>
                </a:solidFill>
              </a:rPr>
              <a:t>-tune</a:t>
            </a:r>
            <a:endParaRPr lang="zh-TW" altLang="en-US" dirty="0">
              <a:solidFill>
                <a:srgbClr val="FF0000"/>
              </a:solidFill>
            </a:endParaRPr>
          </a:p>
        </p:txBody>
      </p:sp>
      <p:sp>
        <p:nvSpPr>
          <p:cNvPr id="62" name="文字方塊 61"/>
          <p:cNvSpPr txBox="1"/>
          <p:nvPr/>
        </p:nvSpPr>
        <p:spPr>
          <a:xfrm>
            <a:off x="2495600" y="5157193"/>
            <a:ext cx="1728192" cy="646331"/>
          </a:xfrm>
          <a:prstGeom prst="rect">
            <a:avLst/>
          </a:prstGeom>
          <a:noFill/>
        </p:spPr>
        <p:txBody>
          <a:bodyPr wrap="square" rtlCol="0">
            <a:spAutoFit/>
          </a:bodyPr>
          <a:lstStyle/>
          <a:p>
            <a:r>
              <a:rPr lang="en-US" altLang="zh-TW" dirty="0"/>
              <a:t>Mac-word</a:t>
            </a:r>
          </a:p>
          <a:p>
            <a:endParaRPr lang="zh-TW" altLang="en-US" dirty="0"/>
          </a:p>
        </p:txBody>
      </p:sp>
      <p:sp>
        <p:nvSpPr>
          <p:cNvPr id="63" name="文字方塊 62"/>
          <p:cNvSpPr txBox="1"/>
          <p:nvPr/>
        </p:nvSpPr>
        <p:spPr>
          <a:xfrm>
            <a:off x="2423592" y="5733256"/>
            <a:ext cx="936104" cy="369332"/>
          </a:xfrm>
          <a:prstGeom prst="rect">
            <a:avLst/>
          </a:prstGeom>
          <a:noFill/>
        </p:spPr>
        <p:txBody>
          <a:bodyPr wrap="square" rtlCol="0">
            <a:spAutoFit/>
          </a:bodyPr>
          <a:lstStyle/>
          <a:p>
            <a:r>
              <a:rPr lang="en-US" altLang="zh-TW" dirty="0">
                <a:latin typeface="標楷體" pitchFamily="65" charset="-120"/>
                <a:ea typeface="標楷體" pitchFamily="65" charset="-120"/>
              </a:rPr>
              <a:t>2</a:t>
            </a:r>
            <a:r>
              <a:rPr lang="zh-TW" altLang="en-US" dirty="0">
                <a:latin typeface="標楷體" pitchFamily="65" charset="-120"/>
                <a:ea typeface="標楷體" pitchFamily="65" charset="-120"/>
              </a:rPr>
              <a:t>次</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年</a:t>
            </a:r>
            <a:endParaRPr lang="zh-TW" altLang="en-US" dirty="0">
              <a:latin typeface="標楷體" pitchFamily="65" charset="-120"/>
              <a:ea typeface="標楷體" pitchFamily="65" charset="-120"/>
            </a:endParaRPr>
          </a:p>
        </p:txBody>
      </p:sp>
      <p:sp>
        <p:nvSpPr>
          <p:cNvPr id="64" name="手繪多邊形 63"/>
          <p:cNvSpPr/>
          <p:nvPr/>
        </p:nvSpPr>
        <p:spPr>
          <a:xfrm>
            <a:off x="2397460" y="5483561"/>
            <a:ext cx="207066" cy="467139"/>
          </a:xfrm>
          <a:custGeom>
            <a:avLst/>
            <a:gdLst>
              <a:gd name="connsiteX0" fmla="*/ 97735 w 207066"/>
              <a:gd name="connsiteY0" fmla="*/ 467139 h 467139"/>
              <a:gd name="connsiteX1" fmla="*/ 18222 w 207066"/>
              <a:gd name="connsiteY1" fmla="*/ 168966 h 467139"/>
              <a:gd name="connsiteX2" fmla="*/ 207066 w 207066"/>
              <a:gd name="connsiteY2" fmla="*/ 0 h 467139"/>
            </a:gdLst>
            <a:ahLst/>
            <a:cxnLst>
              <a:cxn ang="0">
                <a:pos x="connsiteX0" y="connsiteY0"/>
              </a:cxn>
              <a:cxn ang="0">
                <a:pos x="connsiteX1" y="connsiteY1"/>
              </a:cxn>
              <a:cxn ang="0">
                <a:pos x="connsiteX2" y="connsiteY2"/>
              </a:cxn>
            </a:cxnLst>
            <a:rect l="l" t="t" r="r" b="b"/>
            <a:pathLst>
              <a:path w="207066" h="467139">
                <a:moveTo>
                  <a:pt x="97735" y="467139"/>
                </a:moveTo>
                <a:cubicBezTo>
                  <a:pt x="48867" y="356980"/>
                  <a:pt x="0" y="246822"/>
                  <a:pt x="18222" y="168966"/>
                </a:cubicBezTo>
                <a:cubicBezTo>
                  <a:pt x="36444" y="91110"/>
                  <a:pt x="121755" y="45555"/>
                  <a:pt x="207066" y="0"/>
                </a:cubicBezTo>
              </a:path>
            </a:pathLst>
          </a:custGeom>
          <a:ln>
            <a:solidFill>
              <a:srgbClr val="0000FF"/>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65" name="文字方塊 64"/>
          <p:cNvSpPr txBox="1"/>
          <p:nvPr/>
        </p:nvSpPr>
        <p:spPr>
          <a:xfrm>
            <a:off x="4871864" y="1484784"/>
            <a:ext cx="648072" cy="369332"/>
          </a:xfrm>
          <a:prstGeom prst="rect">
            <a:avLst/>
          </a:prstGeom>
          <a:noFill/>
        </p:spPr>
        <p:txBody>
          <a:bodyPr wrap="square" rtlCol="0">
            <a:spAutoFit/>
          </a:bodyPr>
          <a:lstStyle/>
          <a:p>
            <a:r>
              <a:rPr lang="en-US" altLang="zh-TW" dirty="0">
                <a:solidFill>
                  <a:srgbClr val="0000FF"/>
                </a:solidFill>
              </a:rPr>
              <a:t>VS</a:t>
            </a:r>
            <a:endParaRPr lang="zh-TW" altLang="en-US" dirty="0">
              <a:solidFill>
                <a:srgbClr val="0000FF"/>
              </a:solidFill>
            </a:endParaRPr>
          </a:p>
        </p:txBody>
      </p:sp>
      <p:sp>
        <p:nvSpPr>
          <p:cNvPr id="66" name="文字方塊 65"/>
          <p:cNvSpPr txBox="1"/>
          <p:nvPr/>
        </p:nvSpPr>
        <p:spPr>
          <a:xfrm>
            <a:off x="4223792" y="1124744"/>
            <a:ext cx="2592288" cy="369332"/>
          </a:xfrm>
          <a:prstGeom prst="rect">
            <a:avLst/>
          </a:prstGeom>
          <a:noFill/>
        </p:spPr>
        <p:txBody>
          <a:bodyPr wrap="square" rtlCol="0">
            <a:spAutoFit/>
          </a:bodyPr>
          <a:lstStyle/>
          <a:p>
            <a:r>
              <a:rPr lang="en-US" altLang="zh-TW" dirty="0" err="1">
                <a:latin typeface="標楷體" pitchFamily="65" charset="-120"/>
                <a:ea typeface="標楷體" pitchFamily="65" charset="-120"/>
              </a:rPr>
              <a:t>NEC+Fuji</a:t>
            </a:r>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物流</a:t>
            </a:r>
            <a:r>
              <a:rPr lang="en-US" altLang="zh-TW" dirty="0">
                <a:latin typeface="標楷體" pitchFamily="65" charset="-120"/>
                <a:ea typeface="標楷體" pitchFamily="65" charset="-120"/>
              </a:rPr>
              <a:t>IS)</a:t>
            </a:r>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val="3632220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70005" y="966487"/>
            <a:ext cx="10515600" cy="5811838"/>
          </a:xfrm>
        </p:spPr>
        <p:txBody>
          <a:bodyPr/>
          <a:lstStyle/>
          <a:p>
            <a:r>
              <a:rPr lang="en-US" altLang="zh-TW" dirty="0" smtClean="0">
                <a:latin typeface="標楷體" panose="03000509000000000000" pitchFamily="65" charset="-120"/>
                <a:ea typeface="標楷體" panose="03000509000000000000" pitchFamily="65" charset="-120"/>
              </a:rPr>
              <a:t>18</a:t>
            </a:r>
            <a:r>
              <a:rPr lang="zh-TW" altLang="en-US" dirty="0" smtClean="0">
                <a:latin typeface="標楷體" panose="03000509000000000000" pitchFamily="65" charset="-120"/>
                <a:ea typeface="標楷體" panose="03000509000000000000" pitchFamily="65" charset="-120"/>
              </a:rPr>
              <a:t>庄遶境天數</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smtClean="0">
                <a:latin typeface="標楷體" panose="03000509000000000000" pitchFamily="65" charset="-120"/>
                <a:ea typeface="標楷體" panose="03000509000000000000" pitchFamily="65" charset="-120"/>
              </a:rPr>
              <a:t>  大里</a:t>
            </a:r>
            <a:r>
              <a:rPr lang="en-US" altLang="zh-TW" dirty="0" smtClean="0">
                <a:latin typeface="標楷體" panose="03000509000000000000" pitchFamily="65" charset="-120"/>
                <a:ea typeface="標楷體" panose="03000509000000000000" pitchFamily="65" charset="-120"/>
              </a:rPr>
              <a:t>(8</a:t>
            </a:r>
            <a:r>
              <a:rPr lang="zh-TW" altLang="en-US" dirty="0" smtClean="0">
                <a:latin typeface="標楷體" panose="03000509000000000000" pitchFamily="65" charset="-120"/>
                <a:ea typeface="標楷體" panose="03000509000000000000" pitchFamily="65" charset="-120"/>
              </a:rPr>
              <a:t>天</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 烏日</a:t>
            </a:r>
            <a:r>
              <a:rPr lang="en-US" altLang="zh-TW" dirty="0" smtClean="0">
                <a:latin typeface="標楷體" panose="03000509000000000000" pitchFamily="65" charset="-120"/>
                <a:ea typeface="標楷體" panose="03000509000000000000" pitchFamily="65" charset="-120"/>
              </a:rPr>
              <a:t>(5</a:t>
            </a:r>
            <a:r>
              <a:rPr lang="zh-TW" altLang="en-US" dirty="0" smtClean="0">
                <a:latin typeface="標楷體" panose="03000509000000000000" pitchFamily="65" charset="-120"/>
                <a:ea typeface="標楷體" panose="03000509000000000000" pitchFamily="65" charset="-120"/>
              </a:rPr>
              <a:t>天</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 太平</a:t>
            </a:r>
            <a:r>
              <a:rPr lang="en-US" altLang="zh-TW" dirty="0" smtClean="0">
                <a:latin typeface="標楷體" panose="03000509000000000000" pitchFamily="65" charset="-120"/>
                <a:ea typeface="標楷體" panose="03000509000000000000" pitchFamily="65" charset="-120"/>
              </a:rPr>
              <a:t>(4</a:t>
            </a:r>
            <a:r>
              <a:rPr lang="zh-TW" altLang="en-US" dirty="0" smtClean="0">
                <a:latin typeface="標楷體" panose="03000509000000000000" pitchFamily="65" charset="-120"/>
                <a:ea typeface="標楷體" panose="03000509000000000000" pitchFamily="65" charset="-120"/>
              </a:rPr>
              <a:t>天</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霧峰</a:t>
            </a:r>
            <a:r>
              <a:rPr lang="en-US" altLang="zh-TW" dirty="0" smtClean="0">
                <a:latin typeface="標楷體" panose="03000509000000000000" pitchFamily="65" charset="-120"/>
                <a:ea typeface="標楷體" panose="03000509000000000000" pitchFamily="65" charset="-120"/>
              </a:rPr>
              <a:t>(4</a:t>
            </a:r>
            <a:r>
              <a:rPr lang="zh-TW" altLang="en-US" dirty="0" smtClean="0">
                <a:latin typeface="標楷體" panose="03000509000000000000" pitchFamily="65" charset="-120"/>
                <a:ea typeface="標楷體" panose="03000509000000000000" pitchFamily="65" charset="-120"/>
              </a:rPr>
              <a:t>天</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 其它</a:t>
            </a:r>
            <a:r>
              <a:rPr lang="en-US" altLang="zh-TW" dirty="0" smtClean="0">
                <a:latin typeface="標楷體" panose="03000509000000000000" pitchFamily="65" charset="-120"/>
                <a:ea typeface="標楷體" panose="03000509000000000000" pitchFamily="65" charset="-120"/>
              </a:rPr>
              <a:t>(4</a:t>
            </a:r>
            <a:r>
              <a:rPr lang="zh-TW" altLang="en-US" dirty="0" smtClean="0">
                <a:latin typeface="標楷體" panose="03000509000000000000" pitchFamily="65" charset="-120"/>
                <a:ea typeface="標楷體" panose="03000509000000000000" pitchFamily="65" charset="-120"/>
              </a:rPr>
              <a:t>天</a:t>
            </a:r>
            <a:r>
              <a:rPr lang="en-US" altLang="zh-TW" dirty="0" smtClean="0">
                <a:latin typeface="標楷體" panose="03000509000000000000" pitchFamily="65" charset="-120"/>
                <a:ea typeface="標楷體" panose="03000509000000000000" pitchFamily="65" charset="-120"/>
              </a:rPr>
              <a:t>)</a:t>
            </a:r>
          </a:p>
          <a:p>
            <a:r>
              <a:rPr lang="zh-TW" altLang="en-US" dirty="0" smtClean="0">
                <a:latin typeface="標楷體" panose="03000509000000000000" pitchFamily="65" charset="-120"/>
                <a:ea typeface="標楷體" panose="03000509000000000000" pitchFamily="65" charset="-120"/>
              </a:rPr>
              <a:t>台中市人口最多大里區→太平區→豐原區</a:t>
            </a:r>
            <a:endParaRPr lang="en-US" altLang="zh-TW" dirty="0" smtClean="0">
              <a:latin typeface="標楷體" panose="03000509000000000000" pitchFamily="65" charset="-120"/>
              <a:ea typeface="標楷體" panose="03000509000000000000" pitchFamily="65" charset="-120"/>
            </a:endParaRPr>
          </a:p>
          <a:p>
            <a:pPr marL="0" indent="0">
              <a:buNone/>
            </a:pPr>
            <a:r>
              <a:rPr lang="zh-TW" altLang="en-US" dirty="0" smtClean="0">
                <a:latin typeface="標楷體" panose="03000509000000000000" pitchFamily="65" charset="-120"/>
                <a:ea typeface="標楷體" panose="03000509000000000000" pitchFamily="65" charset="-120"/>
              </a:rPr>
              <a:t>  北屯→西屯</a:t>
            </a:r>
            <a:endParaRPr lang="en-US" altLang="zh-TW" dirty="0" smtClean="0">
              <a:latin typeface="標楷體" panose="03000509000000000000" pitchFamily="65" charset="-120"/>
              <a:ea typeface="標楷體" panose="03000509000000000000" pitchFamily="65" charset="-120"/>
            </a:endParaRPr>
          </a:p>
          <a:p>
            <a:pPr marL="0" indent="0">
              <a:buNone/>
            </a:pPr>
            <a:r>
              <a:rPr lang="zh-TW" altLang="en-US" dirty="0" smtClean="0">
                <a:latin typeface="標楷體" panose="03000509000000000000" pitchFamily="65" charset="-120"/>
                <a:ea typeface="標楷體" panose="03000509000000000000" pitchFamily="65" charset="-120"/>
              </a:rPr>
              <a:t>  北區</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一中街</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以前人口密度高</a:t>
            </a:r>
            <a:endParaRPr lang="en-US" altLang="zh-TW" dirty="0" smtClean="0">
              <a:latin typeface="標楷體" panose="03000509000000000000" pitchFamily="65" charset="-120"/>
              <a:ea typeface="標楷體" panose="03000509000000000000" pitchFamily="65" charset="-120"/>
            </a:endParaRPr>
          </a:p>
          <a:p>
            <a:pPr marL="0" indent="0">
              <a:buNone/>
            </a:pPr>
            <a:r>
              <a:rPr lang="zh-TW" altLang="en-US" dirty="0" smtClean="0">
                <a:latin typeface="標楷體" panose="03000509000000000000" pitchFamily="65" charset="-120"/>
                <a:ea typeface="標楷體" panose="03000509000000000000" pitchFamily="65" charset="-120"/>
              </a:rPr>
              <a:t>  旱溪媽祖在東區  </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最新</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 大里區之友</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台中地圖整理</a:t>
            </a:r>
            <a:endParaRPr lang="en-US" altLang="zh-TW" dirty="0" smtClean="0">
              <a:latin typeface="標楷體" panose="03000509000000000000" pitchFamily="65" charset="-120"/>
              <a:ea typeface="標楷體" panose="03000509000000000000" pitchFamily="65" charset="-120"/>
            </a:endParaRPr>
          </a:p>
          <a:p>
            <a:r>
              <a:rPr lang="en-US" altLang="zh-TW" dirty="0" smtClean="0">
                <a:latin typeface="標楷體" panose="03000509000000000000" pitchFamily="65" charset="-120"/>
                <a:ea typeface="標楷體" panose="03000509000000000000" pitchFamily="65" charset="-120"/>
              </a:rPr>
              <a:t>Fortune </a:t>
            </a:r>
            <a:r>
              <a:rPr lang="zh-TW" altLang="en-US" dirty="0" smtClean="0">
                <a:latin typeface="標楷體" panose="03000509000000000000" pitchFamily="65" charset="-120"/>
                <a:ea typeface="標楷體" panose="03000509000000000000" pitchFamily="65" charset="-120"/>
              </a:rPr>
              <a:t>、 </a:t>
            </a:r>
            <a:r>
              <a:rPr lang="en-US" altLang="zh-TW" dirty="0" smtClean="0">
                <a:latin typeface="標楷體" panose="03000509000000000000" pitchFamily="65" charset="-120"/>
                <a:ea typeface="標楷體" panose="03000509000000000000" pitchFamily="65" charset="-120"/>
              </a:rPr>
              <a:t>fortune china</a:t>
            </a:r>
          </a:p>
          <a:p>
            <a:r>
              <a:rPr lang="zh-TW" altLang="en-US" dirty="0" smtClean="0">
                <a:latin typeface="標楷體" panose="03000509000000000000" pitchFamily="65" charset="-120"/>
                <a:ea typeface="標楷體" panose="03000509000000000000" pitchFamily="65" charset="-120"/>
              </a:rPr>
              <a:t>家樂福</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超市  沃爾瑪</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零售</a:t>
            </a:r>
            <a:endParaRPr lang="en-US" altLang="zh-TW" dirty="0" smtClean="0">
              <a:latin typeface="標楷體" panose="03000509000000000000" pitchFamily="65" charset="-120"/>
              <a:ea typeface="標楷體" panose="03000509000000000000" pitchFamily="65" charset="-120"/>
            </a:endParaRPr>
          </a:p>
          <a:p>
            <a:r>
              <a:rPr lang="en-US" altLang="zh-TW" dirty="0" smtClean="0">
                <a:latin typeface="標楷體" panose="03000509000000000000" pitchFamily="65" charset="-120"/>
                <a:ea typeface="標楷體" panose="03000509000000000000" pitchFamily="65" charset="-120"/>
              </a:rPr>
              <a:t>2008</a:t>
            </a:r>
            <a:r>
              <a:rPr lang="zh-TW" altLang="en-US" dirty="0" smtClean="0">
                <a:latin typeface="標楷體" panose="03000509000000000000" pitchFamily="65" charset="-120"/>
                <a:ea typeface="標楷體" panose="03000509000000000000" pitchFamily="65" charset="-120"/>
              </a:rPr>
              <a:t>年金融海嘯改變美國汽車業。</a:t>
            </a:r>
            <a:endParaRPr lang="en-US" altLang="zh-TW" dirty="0" smtClean="0">
              <a:latin typeface="標楷體" panose="03000509000000000000" pitchFamily="65" charset="-120"/>
              <a:ea typeface="標楷體" panose="03000509000000000000" pitchFamily="65" charset="-120"/>
            </a:endParaRPr>
          </a:p>
          <a:p>
            <a:endParaRPr lang="en-US" altLang="zh-TW" dirty="0">
              <a:latin typeface="標楷體" panose="03000509000000000000" pitchFamily="65" charset="-120"/>
              <a:ea typeface="標楷體" panose="03000509000000000000" pitchFamily="65" charset="-120"/>
            </a:endParaRPr>
          </a:p>
          <a:p>
            <a:pPr marL="0" indent="0">
              <a:buNone/>
            </a:pPr>
            <a:endParaRPr lang="en-US" altLang="zh-TW" dirty="0" smtClean="0">
              <a:latin typeface="標楷體" panose="03000509000000000000" pitchFamily="65" charset="-120"/>
              <a:ea typeface="標楷體" panose="03000509000000000000" pitchFamily="65" charset="-120"/>
            </a:endParaRPr>
          </a:p>
          <a:p>
            <a:endParaRPr lang="en-US" altLang="zh-TW" dirty="0" smtClean="0">
              <a:latin typeface="標楷體" panose="03000509000000000000" pitchFamily="65" charset="-120"/>
              <a:ea typeface="標楷體" panose="03000509000000000000" pitchFamily="65" charset="-120"/>
            </a:endParaRPr>
          </a:p>
          <a:p>
            <a:pPr marL="0" indent="0">
              <a:buNone/>
            </a:pPr>
            <a:endParaRPr lang="zh-TW" altLang="en-US" dirty="0"/>
          </a:p>
        </p:txBody>
      </p:sp>
      <p:sp>
        <p:nvSpPr>
          <p:cNvPr id="2" name="矩形 1"/>
          <p:cNvSpPr/>
          <p:nvPr/>
        </p:nvSpPr>
        <p:spPr>
          <a:xfrm>
            <a:off x="3551594" y="369329"/>
            <a:ext cx="6159058" cy="461665"/>
          </a:xfrm>
          <a:prstGeom prst="rect">
            <a:avLst/>
          </a:prstGeom>
        </p:spPr>
        <p:txBody>
          <a:bodyPr wrap="none">
            <a:spAutoFit/>
          </a:bodyPr>
          <a:lstStyle/>
          <a:p>
            <a:pPr>
              <a:spcBef>
                <a:spcPct val="50000"/>
              </a:spcBef>
            </a:pPr>
            <a:r>
              <a:rPr lang="en-US" altLang="zh-TW" sz="2400" dirty="0" smtClean="0">
                <a:ea typeface="標楷體" pitchFamily="65" charset="-120"/>
              </a:rPr>
              <a:t>2.</a:t>
            </a:r>
            <a:r>
              <a:rPr lang="zh-TW" altLang="en-US" sz="2400" dirty="0" smtClean="0">
                <a:ea typeface="標楷體" pitchFamily="65" charset="-120"/>
              </a:rPr>
              <a:t> </a:t>
            </a:r>
            <a:r>
              <a:rPr lang="en-US" altLang="zh-TW" sz="2400" dirty="0" smtClean="0">
                <a:ea typeface="標楷體" pitchFamily="65" charset="-120"/>
              </a:rPr>
              <a:t>9/28</a:t>
            </a:r>
            <a:r>
              <a:rPr lang="zh-TW" altLang="en-US" sz="2400" dirty="0" smtClean="0">
                <a:ea typeface="標楷體" pitchFamily="65" charset="-120"/>
              </a:rPr>
              <a:t>專業</a:t>
            </a:r>
            <a:r>
              <a:rPr lang="zh-TW" altLang="en-US" sz="2400" dirty="0">
                <a:ea typeface="標楷體" pitchFamily="65" charset="-120"/>
              </a:rPr>
              <a:t>課程融入服務學習</a:t>
            </a:r>
            <a:r>
              <a:rPr lang="en-US" altLang="zh-TW" sz="2400" dirty="0">
                <a:ea typeface="標楷體" pitchFamily="65" charset="-120"/>
              </a:rPr>
              <a:t>- </a:t>
            </a:r>
            <a:r>
              <a:rPr lang="zh-TW" altLang="en-US" sz="2400" dirty="0">
                <a:ea typeface="標楷體" pitchFamily="65" charset="-120"/>
              </a:rPr>
              <a:t>社區網路行銷</a:t>
            </a:r>
            <a:endParaRPr lang="en-US" altLang="zh-TW" sz="2400" dirty="0">
              <a:ea typeface="標楷體" pitchFamily="65" charset="-120"/>
            </a:endParaRPr>
          </a:p>
        </p:txBody>
      </p:sp>
    </p:spTree>
    <p:extLst>
      <p:ext uri="{BB962C8B-B14F-4D97-AF65-F5344CB8AC3E}">
        <p14:creationId xmlns:p14="http://schemas.microsoft.com/office/powerpoint/2010/main" val="2489425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38200" y="438411"/>
            <a:ext cx="10515600" cy="5738552"/>
          </a:xfrm>
        </p:spPr>
        <p:txBody>
          <a:bodyPr/>
          <a:lstStyle/>
          <a:p>
            <a:r>
              <a:rPr lang="en-US" altLang="zh-TW" dirty="0" err="1" smtClean="0">
                <a:latin typeface="標楷體" pitchFamily="65" charset="-120"/>
                <a:ea typeface="標楷體" pitchFamily="65" charset="-120"/>
              </a:rPr>
              <a:t>Acess</a:t>
            </a:r>
            <a:r>
              <a:rPr lang="zh-TW" altLang="en-US" dirty="0" smtClean="0">
                <a:latin typeface="標楷體" pitchFamily="65" charset="-120"/>
                <a:ea typeface="標楷體" pitchFamily="65" charset="-120"/>
              </a:rPr>
              <a:t>在</a:t>
            </a:r>
            <a:r>
              <a:rPr lang="en-US" altLang="zh-TW" dirty="0" smtClean="0">
                <a:latin typeface="標楷體" pitchFamily="65" charset="-120"/>
                <a:ea typeface="標楷體" pitchFamily="65" charset="-120"/>
              </a:rPr>
              <a:t>office</a:t>
            </a:r>
            <a:r>
              <a:rPr lang="zh-TW" altLang="en-US" dirty="0" smtClean="0">
                <a:latin typeface="標楷體" pitchFamily="65" charset="-120"/>
                <a:ea typeface="標楷體" pitchFamily="65" charset="-120"/>
              </a:rPr>
              <a:t>系統底下，*</a:t>
            </a:r>
            <a:r>
              <a:rPr lang="en-US" altLang="zh-TW" dirty="0" smtClean="0">
                <a:latin typeface="標楷體" pitchFamily="65" charset="-120"/>
                <a:ea typeface="標楷體" pitchFamily="65" charset="-120"/>
              </a:rPr>
              <a:t>.</a:t>
            </a:r>
            <a:r>
              <a:rPr lang="en-US" altLang="zh-TW" dirty="0" err="1" smtClean="0">
                <a:latin typeface="標楷體" pitchFamily="65" charset="-120"/>
                <a:ea typeface="標楷體" pitchFamily="65" charset="-120"/>
              </a:rPr>
              <a:t>mdb</a:t>
            </a:r>
            <a:endParaRPr lang="en-US" altLang="zh-TW" dirty="0" smtClean="0">
              <a:latin typeface="標楷體" pitchFamily="65" charset="-120"/>
              <a:ea typeface="標楷體" pitchFamily="65" charset="-120"/>
            </a:endParaRPr>
          </a:p>
          <a:p>
            <a:pPr>
              <a:spcBef>
                <a:spcPct val="50000"/>
              </a:spcBef>
            </a:pPr>
            <a:r>
              <a:rPr lang="zh-TW" altLang="en-US" dirty="0" smtClean="0">
                <a:latin typeface="標楷體" pitchFamily="65" charset="-120"/>
                <a:ea typeface="標楷體" pitchFamily="65" charset="-120"/>
              </a:rPr>
              <a:t>老師的網址</a:t>
            </a:r>
            <a:endParaRPr lang="en-US" altLang="zh-TW" dirty="0">
              <a:latin typeface="標楷體" pitchFamily="65" charset="-120"/>
              <a:ea typeface="標楷體" pitchFamily="65" charset="-120"/>
              <a:hlinkClick r:id="rId2"/>
            </a:endParaRPr>
          </a:p>
          <a:p>
            <a:pPr marL="0" indent="0">
              <a:spcBef>
                <a:spcPct val="50000"/>
              </a:spcBef>
              <a:buNone/>
            </a:pPr>
            <a:r>
              <a:rPr lang="en-US" altLang="zh-TW" dirty="0">
                <a:latin typeface="標楷體" pitchFamily="65" charset="-120"/>
                <a:ea typeface="標楷體" pitchFamily="65" charset="-120"/>
              </a:rPr>
              <a:t> </a:t>
            </a:r>
            <a:r>
              <a:rPr lang="en-US" altLang="zh-TW" dirty="0" smtClean="0">
                <a:latin typeface="標楷體" pitchFamily="65" charset="-120"/>
                <a:ea typeface="標楷體" pitchFamily="65" charset="-120"/>
              </a:rPr>
              <a:t>  entry.hust.edu.tw/</a:t>
            </a:r>
            <a:r>
              <a:rPr lang="en-US" altLang="zh-TW" dirty="0" err="1" smtClean="0">
                <a:latin typeface="標楷體" pitchFamily="65" charset="-120"/>
                <a:ea typeface="標楷體" pitchFamily="65" charset="-120"/>
              </a:rPr>
              <a:t>raylin</a:t>
            </a:r>
            <a:endParaRPr lang="en-US" altLang="zh-TW" dirty="0" smtClean="0">
              <a:latin typeface="標楷體" pitchFamily="65" charset="-120"/>
              <a:ea typeface="標楷體" pitchFamily="65" charset="-120"/>
            </a:endParaRPr>
          </a:p>
          <a:p>
            <a:pPr marL="0" indent="0">
              <a:spcBef>
                <a:spcPct val="50000"/>
              </a:spcBef>
              <a:buNone/>
            </a:pPr>
            <a:r>
              <a:rPr lang="en-US" altLang="zh-TW" dirty="0" smtClean="0">
                <a:latin typeface="標楷體" pitchFamily="65" charset="-120"/>
                <a:ea typeface="標楷體" pitchFamily="65" charset="-120"/>
              </a:rPr>
              <a:t>   www.facebook.com/raylin8</a:t>
            </a:r>
          </a:p>
          <a:p>
            <a:pPr marL="0" indent="0">
              <a:spcBef>
                <a:spcPct val="50000"/>
              </a:spcBef>
              <a:buNone/>
            </a:pPr>
            <a:r>
              <a:rPr lang="en-US" altLang="zh-TW" dirty="0" smtClean="0">
                <a:latin typeface="標楷體" pitchFamily="65" charset="-120"/>
                <a:ea typeface="標楷體" pitchFamily="65" charset="-120"/>
              </a:rPr>
              <a:t>   www.facebook.com/retail</a:t>
            </a:r>
          </a:p>
          <a:p>
            <a:r>
              <a:rPr lang="en-US" altLang="zh-TW" dirty="0" smtClean="0">
                <a:latin typeface="標楷體" pitchFamily="65" charset="-120"/>
                <a:ea typeface="標楷體" pitchFamily="65" charset="-120"/>
              </a:rPr>
              <a:t>entry</a:t>
            </a:r>
            <a:r>
              <a:rPr lang="zh-TW" altLang="en-US" dirty="0" smtClean="0">
                <a:latin typeface="標楷體" pitchFamily="65" charset="-120"/>
                <a:ea typeface="標楷體" pitchFamily="65" charset="-120"/>
              </a:rPr>
              <a:t>用的是</a:t>
            </a:r>
            <a:r>
              <a:rPr lang="en-US" altLang="zh-TW" dirty="0" smtClean="0">
                <a:latin typeface="標楷體" pitchFamily="65" charset="-120"/>
                <a:ea typeface="標楷體" pitchFamily="65" charset="-120"/>
              </a:rPr>
              <a:t>Unix</a:t>
            </a:r>
            <a:r>
              <a:rPr lang="zh-TW" altLang="en-US" dirty="0" smtClean="0">
                <a:latin typeface="標楷體" pitchFamily="65" charset="-120"/>
                <a:ea typeface="標楷體" pitchFamily="65" charset="-120"/>
              </a:rPr>
              <a:t>作業系統</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.asp) </a:t>
            </a:r>
          </a:p>
          <a:p>
            <a:pPr marL="0" indent="0">
              <a:buNone/>
            </a:pPr>
            <a:r>
              <a:rPr lang="en-US" altLang="zh-TW" b="1" dirty="0" smtClean="0">
                <a:effectLst/>
              </a:rPr>
              <a:t>       </a:t>
            </a:r>
            <a:r>
              <a:rPr lang="zh-TW" altLang="zh-TW" sz="1800" b="1" dirty="0" smtClean="0">
                <a:effectLst/>
              </a:rPr>
              <a:t>動態伺服器網頁</a:t>
            </a:r>
            <a:r>
              <a:rPr lang="zh-TW" altLang="zh-TW" sz="1800" dirty="0" smtClean="0">
                <a:effectLst/>
              </a:rPr>
              <a:t>（英文：</a:t>
            </a:r>
            <a:r>
              <a:rPr lang="zh-TW" altLang="zh-TW" sz="1800" b="1" dirty="0" smtClean="0">
                <a:effectLst/>
              </a:rPr>
              <a:t>A</a:t>
            </a:r>
            <a:r>
              <a:rPr lang="zh-TW" altLang="zh-TW" sz="1800" dirty="0" smtClean="0">
                <a:effectLst/>
              </a:rPr>
              <a:t>ctive </a:t>
            </a:r>
            <a:r>
              <a:rPr lang="zh-TW" altLang="zh-TW" sz="1800" b="1" dirty="0" smtClean="0">
                <a:effectLst/>
              </a:rPr>
              <a:t>S</a:t>
            </a:r>
            <a:r>
              <a:rPr lang="zh-TW" altLang="zh-TW" sz="1800" dirty="0" smtClean="0">
                <a:effectLst/>
              </a:rPr>
              <a:t>erver </a:t>
            </a:r>
            <a:r>
              <a:rPr lang="zh-TW" altLang="zh-TW" sz="1800" b="1" dirty="0" smtClean="0">
                <a:effectLst/>
              </a:rPr>
              <a:t>P</a:t>
            </a:r>
            <a:r>
              <a:rPr lang="zh-TW" altLang="zh-TW" sz="1800" dirty="0" smtClean="0">
                <a:effectLst/>
              </a:rPr>
              <a:t>ages，簡稱</a:t>
            </a:r>
            <a:r>
              <a:rPr lang="zh-TW" altLang="zh-TW" sz="1800" b="1" dirty="0" smtClean="0">
                <a:effectLst/>
              </a:rPr>
              <a:t>ASP</a:t>
            </a:r>
            <a:r>
              <a:rPr lang="zh-TW" altLang="zh-TW" sz="1800" dirty="0" smtClean="0">
                <a:effectLst/>
              </a:rPr>
              <a:t>）</a:t>
            </a:r>
            <a:endParaRPr lang="en-US" altLang="zh-TW" dirty="0" smtClean="0"/>
          </a:p>
          <a:p>
            <a:pPr>
              <a:buFont typeface="Wingdings" panose="05000000000000000000" pitchFamily="2" charset="2"/>
              <a:buChar char="l"/>
            </a:pPr>
            <a:r>
              <a:rPr lang="en-US" altLang="zh-TW" sz="1800" dirty="0" smtClean="0">
                <a:latin typeface="標楷體" pitchFamily="65" charset="-120"/>
                <a:ea typeface="標楷體" pitchFamily="65" charset="-120"/>
              </a:rPr>
              <a:t>IP </a:t>
            </a:r>
            <a:r>
              <a:rPr lang="zh-TW" altLang="en-US" sz="1800" dirty="0" smtClean="0">
                <a:latin typeface="標楷體" pitchFamily="65" charset="-120"/>
                <a:ea typeface="標楷體" pitchFamily="65" charset="-120"/>
              </a:rPr>
              <a:t>是指主機</a:t>
            </a:r>
            <a:endParaRPr lang="en-US" altLang="zh-TW" sz="1800" dirty="0" smtClean="0">
              <a:latin typeface="標楷體" pitchFamily="65" charset="-120"/>
              <a:ea typeface="標楷體" pitchFamily="65" charset="-120"/>
            </a:endParaRPr>
          </a:p>
          <a:p>
            <a:pPr>
              <a:buFont typeface="Wingdings" panose="05000000000000000000" pitchFamily="2" charset="2"/>
              <a:buChar char="l"/>
            </a:pPr>
            <a:r>
              <a:rPr lang="zh-TW" altLang="en-US" sz="1800" dirty="0" smtClean="0">
                <a:latin typeface="標楷體" pitchFamily="65" charset="-120"/>
                <a:ea typeface="標楷體" pitchFamily="65" charset="-120"/>
              </a:rPr>
              <a:t>老師的網站特色</a:t>
            </a:r>
            <a:r>
              <a:rPr lang="en-US" altLang="zh-TW" sz="1800" dirty="0" smtClean="0">
                <a:latin typeface="標楷體" pitchFamily="65" charset="-120"/>
                <a:ea typeface="標楷體" pitchFamily="65" charset="-120"/>
              </a:rPr>
              <a:t>:</a:t>
            </a:r>
            <a:r>
              <a:rPr lang="zh-TW" altLang="en-US" sz="1800" dirty="0" smtClean="0">
                <a:latin typeface="標楷體" pitchFamily="65" charset="-120"/>
                <a:ea typeface="標楷體" pitchFamily="65" charset="-120"/>
              </a:rPr>
              <a:t> 聊天室、留言板、樣本與母體的比較</a:t>
            </a:r>
            <a:endParaRPr lang="en-US" altLang="zh-TW" sz="1800" dirty="0" smtClean="0">
              <a:latin typeface="標楷體" pitchFamily="65" charset="-120"/>
              <a:ea typeface="標楷體" pitchFamily="65" charset="-120"/>
            </a:endParaRPr>
          </a:p>
          <a:p>
            <a:pPr>
              <a:buFont typeface="Wingdings" panose="05000000000000000000" pitchFamily="2" charset="2"/>
              <a:buChar char="l"/>
            </a:pPr>
            <a:r>
              <a:rPr lang="zh-TW" altLang="en-US" sz="1800" dirty="0" smtClean="0">
                <a:latin typeface="標楷體" pitchFamily="65" charset="-120"/>
                <a:ea typeface="標楷體" pitchFamily="65" charset="-120"/>
              </a:rPr>
              <a:t>出口民</a:t>
            </a:r>
            <a:r>
              <a:rPr lang="zh-TW" altLang="en-US" sz="1800" dirty="0">
                <a:latin typeface="標楷體" pitchFamily="65" charset="-120"/>
                <a:ea typeface="標楷體" pitchFamily="65" charset="-120"/>
              </a:rPr>
              <a:t>調</a:t>
            </a:r>
            <a:endParaRPr lang="en-US" altLang="zh-TW" sz="1800"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a:p>
            <a:pPr marL="0" indent="0">
              <a:buNone/>
            </a:pPr>
            <a:endParaRPr lang="en-US" altLang="zh-TW" dirty="0" smtClean="0"/>
          </a:p>
          <a:p>
            <a:endParaRPr lang="zh-TW" altLang="en-US" dirty="0"/>
          </a:p>
        </p:txBody>
      </p:sp>
    </p:spTree>
    <p:extLst>
      <p:ext uri="{BB962C8B-B14F-4D97-AF65-F5344CB8AC3E}">
        <p14:creationId xmlns:p14="http://schemas.microsoft.com/office/powerpoint/2010/main" val="3686823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12340" y="892346"/>
            <a:ext cx="10515600" cy="5811838"/>
          </a:xfrm>
        </p:spPr>
        <p:txBody>
          <a:bodyPr>
            <a:normAutofit lnSpcReduction="10000"/>
          </a:bodyPr>
          <a:lstStyle/>
          <a:p>
            <a:pPr>
              <a:buFont typeface="Wingdings" panose="05000000000000000000" pitchFamily="2" charset="2"/>
              <a:buChar char="l"/>
            </a:pPr>
            <a:r>
              <a:rPr lang="zh-TW" altLang="en-US" sz="1400" dirty="0" smtClean="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台灣上市</a:t>
            </a:r>
            <a:r>
              <a:rPr lang="en-US" altLang="zh-TW" sz="2400" dirty="0" smtClean="0">
                <a:latin typeface="標楷體" panose="03000509000000000000" pitchFamily="65" charset="-120"/>
                <a:ea typeface="標楷體" panose="03000509000000000000" pitchFamily="65" charset="-120"/>
              </a:rPr>
              <a:t>50</a:t>
            </a:r>
          </a:p>
          <a:p>
            <a:pPr>
              <a:buFont typeface="Wingdings" panose="05000000000000000000" pitchFamily="2" charset="2"/>
              <a:buChar char="ü"/>
            </a:pPr>
            <a:r>
              <a:rPr lang="zh-TW" altLang="en-US" dirty="0" smtClean="0"/>
              <a:t> </a:t>
            </a:r>
            <a:r>
              <a:rPr lang="zh-TW" altLang="en-US" sz="2400" dirty="0" smtClean="0">
                <a:latin typeface="標楷體" panose="03000509000000000000" pitchFamily="65" charset="-120"/>
                <a:ea typeface="標楷體" panose="03000509000000000000" pitchFamily="65" charset="-120"/>
              </a:rPr>
              <a:t>汽車業別</a:t>
            </a:r>
            <a:r>
              <a:rPr lang="en-US" altLang="zh-TW" sz="2400" dirty="0" smtClean="0">
                <a:latin typeface="標楷體" panose="03000509000000000000" pitchFamily="65" charset="-120"/>
                <a:ea typeface="標楷體" panose="03000509000000000000" pitchFamily="65" charset="-120"/>
              </a:rPr>
              <a:t>copy</a:t>
            </a:r>
            <a:r>
              <a:rPr lang="zh-TW" altLang="en-US" sz="2400" dirty="0" smtClean="0">
                <a:latin typeface="標楷體" panose="03000509000000000000" pitchFamily="65" charset="-120"/>
                <a:ea typeface="標楷體" panose="03000509000000000000" pitchFamily="65" charset="-120"/>
              </a:rPr>
              <a:t>放在</a:t>
            </a:r>
            <a:r>
              <a:rPr lang="en-US" altLang="zh-TW" sz="2400" dirty="0" smtClean="0">
                <a:latin typeface="標楷體" panose="03000509000000000000" pitchFamily="65" charset="-120"/>
                <a:ea typeface="標楷體" panose="03000509000000000000" pitchFamily="65" charset="-120"/>
              </a:rPr>
              <a:t>excel</a:t>
            </a:r>
            <a:r>
              <a:rPr lang="zh-TW" altLang="en-US" sz="2400" dirty="0" smtClean="0">
                <a:latin typeface="標楷體" panose="03000509000000000000" pitchFamily="65" charset="-120"/>
                <a:ea typeface="標楷體" panose="03000509000000000000" pitchFamily="65" charset="-120"/>
              </a:rPr>
              <a:t>裡，存成網頁</a:t>
            </a:r>
            <a:r>
              <a:rPr lang="en-US" altLang="zh-TW" sz="2400" dirty="0" smtClean="0">
                <a:latin typeface="標楷體" panose="03000509000000000000" pitchFamily="65" charset="-120"/>
                <a:ea typeface="標楷體" panose="03000509000000000000" pitchFamily="65" charset="-120"/>
              </a:rPr>
              <a:t>OR</a:t>
            </a:r>
            <a:r>
              <a:rPr lang="zh-TW" altLang="en-US" sz="2400" dirty="0" smtClean="0">
                <a:latin typeface="標楷體" panose="03000509000000000000" pitchFamily="65" charset="-120"/>
                <a:ea typeface="標楷體" panose="03000509000000000000" pitchFamily="65" charset="-120"/>
              </a:rPr>
              <a:t>圖片。</a:t>
            </a:r>
            <a:endParaRPr lang="en-US" altLang="zh-TW" sz="2400" dirty="0" smtClean="0">
              <a:latin typeface="標楷體" panose="03000509000000000000" pitchFamily="65" charset="-120"/>
              <a:ea typeface="標楷體" panose="03000509000000000000" pitchFamily="65" charset="-120"/>
            </a:endParaRPr>
          </a:p>
          <a:p>
            <a:pPr marL="0" indent="0">
              <a:buNone/>
            </a:pPr>
            <a:r>
              <a:rPr lang="zh-TW" altLang="en-US" sz="2400" dirty="0" smtClean="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鴻海</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營收高  台積電</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市值高</a:t>
            </a:r>
            <a:endParaRPr lang="en-US" altLang="zh-TW" sz="24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l"/>
            </a:pPr>
            <a:r>
              <a:rPr lang="zh-TW" altLang="en-US" sz="1400" dirty="0" smtClean="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台灣入</a:t>
            </a:r>
            <a:r>
              <a:rPr lang="en-US" altLang="zh-TW" sz="2400" dirty="0" smtClean="0">
                <a:latin typeface="標楷體" panose="03000509000000000000" pitchFamily="65" charset="-120"/>
                <a:ea typeface="標楷體" panose="03000509000000000000" pitchFamily="65" charset="-120"/>
              </a:rPr>
              <a:t>500</a:t>
            </a:r>
            <a:r>
              <a:rPr lang="zh-TW" altLang="en-US" sz="2400" dirty="0" smtClean="0">
                <a:latin typeface="標楷體" panose="03000509000000000000" pitchFamily="65" charset="-120"/>
                <a:ea typeface="標楷體" panose="03000509000000000000" pitchFamily="65" charset="-120"/>
              </a:rPr>
              <a:t>大的有哪幾家</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看營收</a:t>
            </a:r>
            <a:r>
              <a:rPr lang="en-US" altLang="zh-TW" sz="2400" dirty="0" smtClean="0">
                <a:latin typeface="標楷體" panose="03000509000000000000" pitchFamily="65" charset="-120"/>
                <a:ea typeface="標楷體" panose="03000509000000000000" pitchFamily="65" charset="-120"/>
              </a:rPr>
              <a:t>)?</a:t>
            </a:r>
          </a:p>
          <a:p>
            <a:pPr marL="0" indent="0">
              <a:buNone/>
            </a:pPr>
            <a:r>
              <a:rPr lang="zh-TW" altLang="en-US" sz="2400" dirty="0" smtClean="0">
                <a:latin typeface="標楷體" panose="03000509000000000000" pitchFamily="65" charset="-120"/>
                <a:ea typeface="標楷體" panose="03000509000000000000" pitchFamily="65" charset="-120"/>
              </a:rPr>
              <a:t>  </a:t>
            </a:r>
            <a:r>
              <a:rPr lang="zh-TW" altLang="en-US" sz="2400" dirty="0">
                <a:latin typeface="標楷體" panose="03000509000000000000" pitchFamily="65" charset="-120"/>
                <a:ea typeface="標楷體" panose="03000509000000000000" pitchFamily="65" charset="-120"/>
              </a:rPr>
              <a:t>和</a:t>
            </a:r>
            <a:r>
              <a:rPr lang="zh-TW" altLang="en-US" sz="2400" dirty="0" smtClean="0">
                <a:latin typeface="標楷體" panose="03000509000000000000" pitchFamily="65" charset="-120"/>
                <a:ea typeface="標楷體" panose="03000509000000000000" pitchFamily="65" charset="-120"/>
              </a:rPr>
              <a:t>碩是華碩的代工</a:t>
            </a:r>
            <a:endParaRPr lang="en-US" altLang="zh-TW" sz="24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l"/>
            </a:pPr>
            <a:r>
              <a:rPr lang="en-US" altLang="zh-TW" sz="1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ETF(</a:t>
            </a:r>
            <a:r>
              <a:rPr lang="zh-TW" altLang="zh-TW" sz="2400" dirty="0" smtClean="0">
                <a:effectLst/>
              </a:rPr>
              <a:t>Exchange Traded Funds</a:t>
            </a:r>
            <a:r>
              <a:rPr lang="en-US" altLang="zh-TW" sz="2400" dirty="0" smtClean="0">
                <a:effectLst/>
              </a:rPr>
              <a:t>)</a:t>
            </a:r>
            <a:r>
              <a:rPr lang="en-US" altLang="zh-TW" sz="2400" dirty="0" smtClean="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證卷交易所</a:t>
            </a:r>
            <a:endParaRPr lang="en-US" altLang="zh-TW" sz="2400" dirty="0">
              <a:latin typeface="標楷體" panose="03000509000000000000" pitchFamily="65" charset="-120"/>
              <a:ea typeface="標楷體" panose="03000509000000000000" pitchFamily="65" charset="-120"/>
            </a:endParaRPr>
          </a:p>
          <a:p>
            <a:pPr>
              <a:buFont typeface="Wingdings" panose="05000000000000000000" pitchFamily="2" charset="2"/>
              <a:buChar char="l"/>
            </a:pPr>
            <a:r>
              <a:rPr lang="zh-TW" altLang="en-US" sz="1400" dirty="0" smtClean="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摩台指</a:t>
            </a:r>
            <a:endParaRPr lang="en-US" altLang="zh-TW" sz="24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ü"/>
            </a:pPr>
            <a:r>
              <a:rPr lang="en-US" altLang="zh-TW" sz="1400" dirty="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WIKI</a:t>
            </a:r>
            <a:r>
              <a:rPr lang="zh-TW" altLang="en-US" sz="2400" dirty="0" smtClean="0">
                <a:latin typeface="標楷體" panose="03000509000000000000" pitchFamily="65" charset="-120"/>
                <a:ea typeface="標楷體" panose="03000509000000000000" pitchFamily="65" charset="-120"/>
              </a:rPr>
              <a:t>道瓊指數 加權指數</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電子、金融</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 台指期</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加權</a:t>
            </a:r>
            <a:endParaRPr lang="en-US" altLang="zh-TW" sz="24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l"/>
            </a:pPr>
            <a:r>
              <a:rPr lang="zh-TW" altLang="en-US" sz="1400" dirty="0" smtClean="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台灣有</a:t>
            </a:r>
            <a:r>
              <a:rPr lang="en-US" altLang="zh-TW" sz="2400" dirty="0" smtClean="0">
                <a:latin typeface="標楷體" panose="03000509000000000000" pitchFamily="65" charset="-120"/>
                <a:ea typeface="標楷體" panose="03000509000000000000" pitchFamily="65" charset="-120"/>
              </a:rPr>
              <a:t>800</a:t>
            </a:r>
            <a:r>
              <a:rPr lang="zh-TW" altLang="en-US" sz="2400" dirty="0" smtClean="0">
                <a:latin typeface="標楷體" panose="03000509000000000000" pitchFamily="65" charset="-120"/>
                <a:ea typeface="標楷體" panose="03000509000000000000" pitchFamily="65" charset="-120"/>
              </a:rPr>
              <a:t>萬股迷</a:t>
            </a:r>
            <a:endParaRPr lang="en-US" altLang="zh-TW" sz="24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l"/>
            </a:pPr>
            <a:r>
              <a:rPr lang="zh-TW" altLang="en-US" sz="1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摩台指</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台灣</a:t>
            </a:r>
            <a:r>
              <a:rPr lang="en-US" altLang="zh-TW" sz="2400" dirty="0" smtClean="0">
                <a:latin typeface="標楷體" panose="03000509000000000000" pitchFamily="65" charset="-120"/>
                <a:ea typeface="標楷體" panose="03000509000000000000" pitchFamily="65" charset="-120"/>
              </a:rPr>
              <a:t>50</a:t>
            </a:r>
            <a:r>
              <a:rPr lang="zh-TW" altLang="en-US" sz="2400" dirty="0" smtClean="0">
                <a:latin typeface="標楷體" panose="03000509000000000000" pitchFamily="65" charset="-120"/>
                <a:ea typeface="標楷體" panose="03000509000000000000" pitchFamily="65" charset="-120"/>
              </a:rPr>
              <a:t>支股票</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由新加坡外支超盤。</a:t>
            </a:r>
            <a:endParaRPr lang="en-US" altLang="zh-TW" sz="2400" dirty="0">
              <a:latin typeface="標楷體" panose="03000509000000000000" pitchFamily="65" charset="-120"/>
              <a:ea typeface="標楷體" panose="03000509000000000000" pitchFamily="65" charset="-120"/>
            </a:endParaRPr>
          </a:p>
          <a:p>
            <a:pPr>
              <a:buFont typeface="Wingdings" panose="05000000000000000000" pitchFamily="2" charset="2"/>
              <a:buChar char="l"/>
            </a:pPr>
            <a:r>
              <a:rPr lang="zh-TW" altLang="en-US" sz="1400" dirty="0" smtClean="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指數功能</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資訊預測                    資料→資訊→智慧</a:t>
            </a:r>
            <a:endParaRPr lang="en-US" altLang="zh-TW" sz="2400" dirty="0" smtClean="0">
              <a:latin typeface="標楷體" panose="03000509000000000000" pitchFamily="65" charset="-120"/>
              <a:ea typeface="標楷體" panose="03000509000000000000" pitchFamily="65" charset="-120"/>
            </a:endParaRPr>
          </a:p>
          <a:p>
            <a:pPr marL="0" indent="0">
              <a:buNone/>
            </a:pP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保險</a:t>
            </a:r>
            <a:endParaRPr lang="en-US" altLang="zh-TW" sz="24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l"/>
            </a:pPr>
            <a:r>
              <a:rPr lang="zh-TW" altLang="en-US" sz="1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台指期每月第三週星期三結算，兩者皆箱等。</a:t>
            </a:r>
            <a:endParaRPr lang="en-US" altLang="zh-TW" sz="24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ü"/>
            </a:pPr>
            <a:endParaRPr lang="zh-TW" altLang="en-US" dirty="0"/>
          </a:p>
        </p:txBody>
      </p:sp>
      <p:sp>
        <p:nvSpPr>
          <p:cNvPr id="4" name="矩形 3"/>
          <p:cNvSpPr/>
          <p:nvPr/>
        </p:nvSpPr>
        <p:spPr>
          <a:xfrm>
            <a:off x="4025764" y="336378"/>
            <a:ext cx="3671198" cy="461665"/>
          </a:xfrm>
          <a:prstGeom prst="rect">
            <a:avLst/>
          </a:prstGeom>
        </p:spPr>
        <p:txBody>
          <a:bodyPr wrap="none">
            <a:spAutoFit/>
          </a:bodyPr>
          <a:lstStyle/>
          <a:p>
            <a:pPr>
              <a:spcBef>
                <a:spcPct val="50000"/>
              </a:spcBef>
            </a:pPr>
            <a:r>
              <a:rPr lang="en-US" altLang="zh-TW" sz="2400" dirty="0" smtClean="0">
                <a:solidFill>
                  <a:srgbClr val="FF0000"/>
                </a:solidFill>
              </a:rPr>
              <a:t>3.</a:t>
            </a:r>
            <a:r>
              <a:rPr lang="zh-TW" altLang="en-US" sz="2400" dirty="0" smtClean="0">
                <a:solidFill>
                  <a:srgbClr val="FF0000"/>
                </a:solidFill>
              </a:rPr>
              <a:t>  </a:t>
            </a:r>
            <a:r>
              <a:rPr lang="en-US" altLang="zh-TW" sz="2400" dirty="0" smtClean="0">
                <a:solidFill>
                  <a:srgbClr val="FF0000"/>
                </a:solidFill>
              </a:rPr>
              <a:t>10/5</a:t>
            </a:r>
            <a:r>
              <a:rPr lang="zh-TW" altLang="en-US" sz="2400" dirty="0" smtClean="0">
                <a:solidFill>
                  <a:srgbClr val="FF0000"/>
                </a:solidFill>
              </a:rPr>
              <a:t> 行銷</a:t>
            </a:r>
            <a:r>
              <a:rPr lang="zh-TW" altLang="en-US" sz="2400" dirty="0">
                <a:solidFill>
                  <a:srgbClr val="FF0000"/>
                </a:solidFill>
              </a:rPr>
              <a:t>管理</a:t>
            </a:r>
            <a:r>
              <a:rPr lang="zh-TW" altLang="en-US" sz="2400" dirty="0">
                <a:solidFill>
                  <a:srgbClr val="FF0000"/>
                </a:solidFill>
                <a:latin typeface="標楷體" pitchFamily="65" charset="-120"/>
                <a:ea typeface="標楷體" pitchFamily="65" charset="-120"/>
              </a:rPr>
              <a:t>個案應用</a:t>
            </a:r>
            <a:endParaRPr lang="zh-TW" altLang="en-US" sz="2400" dirty="0">
              <a:solidFill>
                <a:srgbClr val="FF0000"/>
              </a:solidFill>
              <a:ea typeface="標楷體" pitchFamily="65" charset="-120"/>
            </a:endParaRPr>
          </a:p>
        </p:txBody>
      </p:sp>
    </p:spTree>
    <p:extLst>
      <p:ext uri="{BB962C8B-B14F-4D97-AF65-F5344CB8AC3E}">
        <p14:creationId xmlns:p14="http://schemas.microsoft.com/office/powerpoint/2010/main" val="3036539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38200" y="365125"/>
            <a:ext cx="10515600" cy="5811838"/>
          </a:xfrm>
        </p:spPr>
        <p:txBody>
          <a:bodyPr>
            <a:normAutofit/>
          </a:bodyPr>
          <a:lstStyle/>
          <a:p>
            <a:r>
              <a:rPr lang="zh-TW" altLang="en-US" sz="2400" dirty="0" smtClean="0">
                <a:latin typeface="標楷體" panose="03000509000000000000" pitchFamily="65" charset="-120"/>
                <a:ea typeface="標楷體" panose="03000509000000000000" pitchFamily="65" charset="-120"/>
              </a:rPr>
              <a:t>中國</a:t>
            </a:r>
            <a:r>
              <a:rPr lang="en-US" altLang="zh-TW" sz="2400" dirty="0" smtClean="0">
                <a:latin typeface="標楷體" panose="03000509000000000000" pitchFamily="65" charset="-120"/>
                <a:ea typeface="標楷體" panose="03000509000000000000" pitchFamily="65" charset="-120"/>
              </a:rPr>
              <a:t>1996</a:t>
            </a:r>
            <a:r>
              <a:rPr lang="zh-TW" altLang="en-US" sz="2400" dirty="0" smtClean="0">
                <a:latin typeface="標楷體" panose="03000509000000000000" pitchFamily="65" charset="-120"/>
                <a:ea typeface="標楷體" panose="03000509000000000000" pitchFamily="65" charset="-120"/>
              </a:rPr>
              <a:t>年開放</a:t>
            </a:r>
            <a:endParaRPr lang="en-US" altLang="zh-TW" sz="2400" dirty="0" smtClean="0">
              <a:latin typeface="標楷體" panose="03000509000000000000" pitchFamily="65" charset="-120"/>
              <a:ea typeface="標楷體" panose="03000509000000000000" pitchFamily="65" charset="-120"/>
            </a:endParaRPr>
          </a:p>
          <a:p>
            <a:r>
              <a:rPr lang="zh-TW" altLang="en-US" sz="2400" dirty="0" smtClean="0">
                <a:latin typeface="標楷體" panose="03000509000000000000" pitchFamily="65" charset="-120"/>
                <a:ea typeface="標楷體" panose="03000509000000000000" pitchFamily="65" charset="-120"/>
              </a:rPr>
              <a:t>阿里巴巴 </a:t>
            </a:r>
            <a:r>
              <a:rPr lang="en-US" altLang="zh-TW" sz="2400" dirty="0" smtClean="0">
                <a:latin typeface="標楷體" panose="03000509000000000000" pitchFamily="65" charset="-120"/>
                <a:ea typeface="標楷體" panose="03000509000000000000" pitchFamily="65" charset="-120"/>
              </a:rPr>
              <a:t>B2B</a:t>
            </a:r>
            <a:r>
              <a:rPr lang="zh-TW" altLang="en-US" sz="2400" dirty="0" smtClean="0">
                <a:latin typeface="標楷體" panose="03000509000000000000" pitchFamily="65" charset="-120"/>
                <a:ea typeface="標楷體" panose="03000509000000000000" pitchFamily="65" charset="-120"/>
              </a:rPr>
              <a:t>賺錢</a:t>
            </a:r>
            <a:endParaRPr lang="en-US" altLang="zh-TW" sz="2400" dirty="0" smtClean="0">
              <a:latin typeface="標楷體" panose="03000509000000000000" pitchFamily="65" charset="-120"/>
              <a:ea typeface="標楷體" panose="03000509000000000000" pitchFamily="65" charset="-120"/>
            </a:endParaRPr>
          </a:p>
          <a:p>
            <a:r>
              <a:rPr lang="zh-TW" altLang="en-US" sz="2400" dirty="0" smtClean="0">
                <a:latin typeface="標楷體" panose="03000509000000000000" pitchFamily="65" charset="-120"/>
                <a:ea typeface="標楷體" panose="03000509000000000000" pitchFamily="65" charset="-120"/>
              </a:rPr>
              <a:t>產</a:t>
            </a:r>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銷</a:t>
            </a:r>
            <a:endParaRPr lang="en-US" altLang="zh-TW" sz="2400" dirty="0">
              <a:latin typeface="標楷體" panose="03000509000000000000" pitchFamily="65" charset="-120"/>
              <a:ea typeface="標楷體" panose="03000509000000000000" pitchFamily="65" charset="-120"/>
            </a:endParaRPr>
          </a:p>
          <a:p>
            <a:pPr marL="0" indent="0">
              <a:buNone/>
            </a:pPr>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物流</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倉儲</a:t>
            </a:r>
            <a:endParaRPr lang="en-US" altLang="zh-TW" sz="2400" dirty="0">
              <a:latin typeface="標楷體" panose="03000509000000000000" pitchFamily="65" charset="-120"/>
              <a:ea typeface="標楷體" panose="03000509000000000000" pitchFamily="65" charset="-120"/>
            </a:endParaRPr>
          </a:p>
          <a:p>
            <a:pPr marL="0" indent="0">
              <a:buNone/>
            </a:pP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運輸</a:t>
            </a:r>
            <a:endParaRPr lang="en-US" altLang="zh-TW" sz="2400" dirty="0" smtClean="0">
              <a:latin typeface="標楷體" panose="03000509000000000000" pitchFamily="65" charset="-120"/>
              <a:ea typeface="標楷體" panose="03000509000000000000" pitchFamily="65" charset="-120"/>
            </a:endParaRPr>
          </a:p>
          <a:p>
            <a:r>
              <a:rPr lang="zh-TW" altLang="en-US" sz="2400" dirty="0" smtClean="0">
                <a:latin typeface="標楷體" panose="03000509000000000000" pitchFamily="65" charset="-120"/>
                <a:ea typeface="標楷體" panose="03000509000000000000" pitchFamily="65" charset="-120"/>
              </a:rPr>
              <a:t>台中最大運輸</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大榮</a:t>
            </a:r>
            <a:r>
              <a:rPr lang="en-US" altLang="zh-TW" sz="2400" dirty="0" smtClean="0">
                <a:latin typeface="標楷體" panose="03000509000000000000" pitchFamily="65" charset="-120"/>
                <a:ea typeface="標楷體" panose="03000509000000000000" pitchFamily="65" charset="-120"/>
              </a:rPr>
              <a:t>:IBM</a:t>
            </a:r>
            <a:r>
              <a:rPr lang="zh-TW" altLang="en-US" sz="2400" dirty="0" smtClean="0">
                <a:latin typeface="標楷體" panose="03000509000000000000" pitchFamily="65" charset="-120"/>
                <a:ea typeface="標楷體" panose="03000509000000000000" pitchFamily="65" charset="-120"/>
              </a:rPr>
              <a:t>系統</a:t>
            </a:r>
            <a:r>
              <a:rPr lang="en-US" altLang="zh-TW" sz="2400" dirty="0" smtClean="0">
                <a:latin typeface="標楷體" panose="03000509000000000000" pitchFamily="65" charset="-120"/>
                <a:ea typeface="標楷體" panose="03000509000000000000" pitchFamily="65" charset="-120"/>
              </a:rPr>
              <a:t>)</a:t>
            </a:r>
          </a:p>
          <a:p>
            <a:r>
              <a:rPr lang="zh-TW" altLang="en-US" sz="2400" dirty="0" smtClean="0">
                <a:latin typeface="標楷體" panose="03000509000000000000" pitchFamily="65" charset="-120"/>
                <a:ea typeface="標楷體" panose="03000509000000000000" pitchFamily="65" charset="-120"/>
              </a:rPr>
              <a:t>通路</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傳統</a:t>
            </a:r>
            <a:endParaRPr lang="en-US" altLang="zh-TW" sz="2400" dirty="0">
              <a:latin typeface="標楷體" panose="03000509000000000000" pitchFamily="65" charset="-120"/>
              <a:ea typeface="標楷體" panose="03000509000000000000" pitchFamily="65" charset="-120"/>
            </a:endParaRPr>
          </a:p>
          <a:p>
            <a:pPr marL="0" indent="0">
              <a:buNone/>
            </a:pPr>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現在</a:t>
            </a:r>
            <a:endParaRPr lang="en-US" altLang="zh-TW" sz="2400" dirty="0" smtClean="0">
              <a:latin typeface="標楷體" panose="03000509000000000000" pitchFamily="65" charset="-120"/>
              <a:ea typeface="標楷體" panose="03000509000000000000" pitchFamily="65" charset="-120"/>
            </a:endParaRPr>
          </a:p>
          <a:p>
            <a:endParaRPr lang="en-US" altLang="zh-TW" dirty="0"/>
          </a:p>
          <a:p>
            <a:endParaRPr lang="en-US" altLang="zh-TW" dirty="0" smtClean="0"/>
          </a:p>
          <a:p>
            <a:endParaRPr lang="en-US" altLang="zh-TW" dirty="0"/>
          </a:p>
          <a:p>
            <a:pPr marL="0" indent="0">
              <a:buNone/>
            </a:pPr>
            <a:r>
              <a:rPr lang="zh-TW" altLang="en-US" dirty="0" smtClean="0"/>
              <a:t>                   </a:t>
            </a:r>
            <a:endParaRPr lang="en-US" altLang="zh-TW" dirty="0"/>
          </a:p>
          <a:p>
            <a:endParaRPr lang="zh-TW" altLang="en-US" dirty="0"/>
          </a:p>
        </p:txBody>
      </p:sp>
    </p:spTree>
    <p:extLst>
      <p:ext uri="{BB962C8B-B14F-4D97-AF65-F5344CB8AC3E}">
        <p14:creationId xmlns:p14="http://schemas.microsoft.com/office/powerpoint/2010/main" val="1060409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spcBef>
                <a:spcPct val="50000"/>
              </a:spcBef>
            </a:pPr>
            <a:r>
              <a:rPr lang="en-US" altLang="zh-TW" dirty="0" smtClean="0">
                <a:solidFill>
                  <a:srgbClr val="FF0000"/>
                </a:solidFill>
              </a:rPr>
              <a:t>4.</a:t>
            </a:r>
            <a:r>
              <a:rPr lang="zh-TW" altLang="en-US" dirty="0" smtClean="0">
                <a:solidFill>
                  <a:srgbClr val="FF0000"/>
                </a:solidFill>
              </a:rPr>
              <a:t>  </a:t>
            </a:r>
            <a:r>
              <a:rPr lang="en-US" altLang="zh-TW" dirty="0" smtClean="0">
                <a:solidFill>
                  <a:srgbClr val="FF0000"/>
                </a:solidFill>
              </a:rPr>
              <a:t>10/12</a:t>
            </a:r>
            <a:r>
              <a:rPr lang="zh-TW" altLang="en-US" dirty="0" smtClean="0">
                <a:solidFill>
                  <a:srgbClr val="FF0000"/>
                </a:solidFill>
              </a:rPr>
              <a:t> </a:t>
            </a:r>
            <a:r>
              <a:rPr lang="zh-TW" altLang="en-US" dirty="0">
                <a:solidFill>
                  <a:srgbClr val="FF0000"/>
                </a:solidFill>
              </a:rPr>
              <a:t>行銷管理</a:t>
            </a:r>
            <a:r>
              <a:rPr lang="zh-TW" altLang="en-US" dirty="0">
                <a:solidFill>
                  <a:srgbClr val="FF0000"/>
                </a:solidFill>
                <a:latin typeface="標楷體" pitchFamily="65" charset="-120"/>
                <a:ea typeface="標楷體" pitchFamily="65" charset="-120"/>
              </a:rPr>
              <a:t>個案應用</a:t>
            </a:r>
            <a:endParaRPr lang="zh-TW" altLang="en-US" dirty="0">
              <a:solidFill>
                <a:srgbClr val="FF0000"/>
              </a:solidFill>
              <a:ea typeface="標楷體" pitchFamily="65" charset="-120"/>
            </a:endParaRPr>
          </a:p>
        </p:txBody>
      </p:sp>
      <p:sp>
        <p:nvSpPr>
          <p:cNvPr id="3" name="內容版面配置區 2"/>
          <p:cNvSpPr>
            <a:spLocks noGrp="1"/>
          </p:cNvSpPr>
          <p:nvPr>
            <p:ph idx="1"/>
          </p:nvPr>
        </p:nvSpPr>
        <p:spPr/>
        <p:txBody>
          <a:bodyPr>
            <a:normAutofit fontScale="92500" lnSpcReduction="10000"/>
          </a:bodyPr>
          <a:lstStyle/>
          <a:p>
            <a:r>
              <a:rPr lang="en-US" altLang="zh-TW" sz="2400" dirty="0" smtClean="0">
                <a:latin typeface="標楷體" panose="03000509000000000000" pitchFamily="65" charset="-120"/>
                <a:ea typeface="標楷體" panose="03000509000000000000" pitchFamily="65" charset="-120"/>
              </a:rPr>
              <a:t>CRM(</a:t>
            </a:r>
            <a:r>
              <a:rPr lang="zh-TW" altLang="en-US" sz="2400" dirty="0" smtClean="0">
                <a:latin typeface="標楷體" panose="03000509000000000000" pitchFamily="65" charset="-120"/>
                <a:ea typeface="標楷體" panose="03000509000000000000" pitchFamily="65" charset="-120"/>
              </a:rPr>
              <a:t>顧客關係管理</a:t>
            </a:r>
            <a:r>
              <a:rPr lang="en-US" altLang="zh-TW" sz="2400" dirty="0" smtClean="0">
                <a:latin typeface="標楷體" panose="03000509000000000000" pitchFamily="65" charset="-120"/>
                <a:ea typeface="標楷體" panose="03000509000000000000" pitchFamily="65" charset="-120"/>
              </a:rPr>
              <a:t>)</a:t>
            </a:r>
          </a:p>
          <a:p>
            <a:r>
              <a:rPr lang="en-US" altLang="zh-TW" sz="2400" dirty="0" smtClean="0">
                <a:latin typeface="標楷體" panose="03000509000000000000" pitchFamily="65" charset="-120"/>
                <a:ea typeface="標楷體" panose="03000509000000000000" pitchFamily="65" charset="-120"/>
              </a:rPr>
              <a:t>Data—Warehouse(</a:t>
            </a:r>
            <a:r>
              <a:rPr lang="zh-TW" altLang="en-US" sz="2400" dirty="0" smtClean="0">
                <a:latin typeface="標楷體" panose="03000509000000000000" pitchFamily="65" charset="-120"/>
                <a:ea typeface="標楷體" panose="03000509000000000000" pitchFamily="65" charset="-120"/>
              </a:rPr>
              <a:t>倉儲</a:t>
            </a:r>
            <a:r>
              <a:rPr lang="en-US" altLang="zh-TW" sz="2400" dirty="0" smtClean="0">
                <a:latin typeface="標楷體" panose="03000509000000000000" pitchFamily="65" charset="-120"/>
                <a:ea typeface="標楷體" panose="03000509000000000000" pitchFamily="65" charset="-120"/>
              </a:rPr>
              <a:t>)</a:t>
            </a:r>
          </a:p>
          <a:p>
            <a:pPr marL="0" indent="0">
              <a:buNone/>
            </a:pPr>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--Mining(</a:t>
            </a:r>
            <a:r>
              <a:rPr lang="zh-TW" altLang="en-US" sz="2400" dirty="0" smtClean="0">
                <a:latin typeface="標楷體" panose="03000509000000000000" pitchFamily="65" charset="-120"/>
                <a:ea typeface="標楷體" panose="03000509000000000000" pitchFamily="65" charset="-120"/>
              </a:rPr>
              <a:t>挖掘</a:t>
            </a:r>
            <a:r>
              <a:rPr lang="en-US" altLang="zh-TW" sz="2400" dirty="0" smtClean="0">
                <a:latin typeface="標楷體" panose="03000509000000000000" pitchFamily="65" charset="-120"/>
                <a:ea typeface="標楷體" panose="03000509000000000000" pitchFamily="65" charset="-120"/>
              </a:rPr>
              <a:t>)</a:t>
            </a:r>
            <a:endParaRPr lang="en-US" altLang="zh-TW" sz="2400" dirty="0">
              <a:latin typeface="標楷體" panose="03000509000000000000" pitchFamily="65" charset="-120"/>
              <a:ea typeface="標楷體" panose="03000509000000000000" pitchFamily="65" charset="-120"/>
            </a:endParaRPr>
          </a:p>
          <a:p>
            <a:r>
              <a:rPr lang="zh-TW" altLang="en-US" sz="2400" dirty="0" smtClean="0">
                <a:latin typeface="標楷體" panose="03000509000000000000" pitchFamily="65" charset="-120"/>
                <a:ea typeface="標楷體" panose="03000509000000000000" pitchFamily="65" charset="-120"/>
              </a:rPr>
              <a:t>市場分三類</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理性</a:t>
            </a:r>
            <a:r>
              <a:rPr lang="en-US" altLang="zh-TW" sz="2400" dirty="0" smtClean="0">
                <a:latin typeface="標楷體" panose="03000509000000000000" pitchFamily="65" charset="-120"/>
                <a:ea typeface="標楷體" panose="03000509000000000000" pitchFamily="65" charset="-120"/>
              </a:rPr>
              <a:t>(B</a:t>
            </a:r>
            <a:r>
              <a:rPr lang="zh-TW" altLang="en-US" sz="2400" dirty="0" smtClean="0">
                <a:latin typeface="標楷體" panose="03000509000000000000" pitchFamily="65" charset="-120"/>
                <a:ea typeface="標楷體" panose="03000509000000000000" pitchFamily="65" charset="-120"/>
              </a:rPr>
              <a:t>型</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      ；選舉也是一種市場分析                          </a:t>
            </a:r>
            <a:endParaRPr lang="en-US" altLang="zh-TW" sz="2400" dirty="0" smtClean="0">
              <a:latin typeface="標楷體" panose="03000509000000000000" pitchFamily="65" charset="-120"/>
              <a:ea typeface="標楷體" panose="03000509000000000000" pitchFamily="65" charset="-120"/>
            </a:endParaRPr>
          </a:p>
          <a:p>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感性</a:t>
            </a:r>
            <a:endParaRPr lang="en-US" altLang="zh-TW" sz="2400" dirty="0" smtClean="0">
              <a:latin typeface="標楷體" panose="03000509000000000000" pitchFamily="65" charset="-120"/>
              <a:ea typeface="標楷體" panose="03000509000000000000" pitchFamily="65" charset="-120"/>
            </a:endParaRPr>
          </a:p>
          <a:p>
            <a:pPr marL="0" indent="0">
              <a:buNone/>
            </a:pPr>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道德</a:t>
            </a:r>
            <a:r>
              <a:rPr lang="en-US" altLang="zh-TW" sz="2400" dirty="0" smtClean="0">
                <a:latin typeface="標楷體" panose="03000509000000000000" pitchFamily="65" charset="-120"/>
                <a:ea typeface="標楷體" panose="03000509000000000000" pitchFamily="65" charset="-120"/>
              </a:rPr>
              <a:t>(0</a:t>
            </a:r>
            <a:r>
              <a:rPr lang="zh-TW" altLang="en-US" sz="2400" dirty="0" smtClean="0">
                <a:latin typeface="標楷體" panose="03000509000000000000" pitchFamily="65" charset="-120"/>
                <a:ea typeface="標楷體" panose="03000509000000000000" pitchFamily="65" charset="-120"/>
              </a:rPr>
              <a:t>型</a:t>
            </a:r>
            <a:r>
              <a:rPr lang="en-US" altLang="zh-TW" sz="2400" dirty="0" smtClean="0">
                <a:latin typeface="標楷體" panose="03000509000000000000" pitchFamily="65" charset="-120"/>
                <a:ea typeface="標楷體" panose="03000509000000000000" pitchFamily="65" charset="-120"/>
              </a:rPr>
              <a:t>)</a:t>
            </a:r>
            <a:endParaRPr lang="en-US" altLang="zh-TW" sz="2400" dirty="0">
              <a:latin typeface="標楷體" panose="03000509000000000000" pitchFamily="65" charset="-120"/>
              <a:ea typeface="標楷體" panose="03000509000000000000" pitchFamily="65" charset="-120"/>
            </a:endParaRPr>
          </a:p>
          <a:p>
            <a:r>
              <a:rPr lang="en-US" altLang="zh-TW" sz="2400" dirty="0" err="1" smtClean="0">
                <a:latin typeface="標楷體" panose="03000509000000000000" pitchFamily="65" charset="-120"/>
                <a:ea typeface="標楷體" panose="03000509000000000000" pitchFamily="65" charset="-120"/>
              </a:rPr>
              <a:t>Xuite</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中華電信</a:t>
            </a:r>
            <a:endParaRPr lang="en-US" altLang="zh-TW" sz="2400" dirty="0" smtClean="0">
              <a:latin typeface="標楷體" panose="03000509000000000000" pitchFamily="65" charset="-120"/>
              <a:ea typeface="標楷體" panose="03000509000000000000" pitchFamily="65" charset="-120"/>
            </a:endParaRPr>
          </a:p>
          <a:p>
            <a:r>
              <a:rPr lang="zh-TW" altLang="en-US" sz="2400" dirty="0" smtClean="0">
                <a:latin typeface="標楷體" panose="03000509000000000000" pitchFamily="65" charset="-120"/>
                <a:ea typeface="標楷體" panose="03000509000000000000" pitchFamily="65" charset="-120"/>
              </a:rPr>
              <a:t>痞客幫</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海角七號行銷</a:t>
            </a:r>
            <a:endParaRPr lang="en-US" altLang="zh-TW" sz="2400" dirty="0" smtClean="0">
              <a:latin typeface="標楷體" panose="03000509000000000000" pitchFamily="65" charset="-120"/>
              <a:ea typeface="標楷體" panose="03000509000000000000" pitchFamily="65" charset="-120"/>
            </a:endParaRPr>
          </a:p>
          <a:p>
            <a:r>
              <a:rPr lang="en-US" altLang="zh-TW" sz="2400" dirty="0" smtClean="0">
                <a:latin typeface="標楷體" panose="03000509000000000000" pitchFamily="65" charset="-120"/>
                <a:ea typeface="標楷體" panose="03000509000000000000" pitchFamily="65" charset="-120"/>
              </a:rPr>
              <a:t>B2B</a:t>
            </a:r>
          </a:p>
          <a:p>
            <a:r>
              <a:rPr lang="en-US" altLang="zh-TW" sz="2400" dirty="0" smtClean="0">
                <a:latin typeface="標楷體" panose="03000509000000000000" pitchFamily="65" charset="-120"/>
                <a:ea typeface="標楷體" panose="03000509000000000000" pitchFamily="65" charset="-120"/>
              </a:rPr>
              <a:t>B2C—11.11</a:t>
            </a:r>
            <a:r>
              <a:rPr lang="zh-TW" altLang="en-US" sz="2400" dirty="0" smtClean="0">
                <a:latin typeface="標楷體" panose="03000509000000000000" pitchFamily="65" charset="-120"/>
                <a:ea typeface="標楷體" panose="03000509000000000000" pitchFamily="65" charset="-120"/>
              </a:rPr>
              <a:t>光棍節</a:t>
            </a:r>
            <a:endParaRPr lang="en-US" altLang="zh-TW" sz="2400" dirty="0" smtClean="0">
              <a:latin typeface="標楷體" panose="03000509000000000000" pitchFamily="65" charset="-120"/>
              <a:ea typeface="標楷體" panose="03000509000000000000" pitchFamily="65" charset="-120"/>
            </a:endParaRPr>
          </a:p>
          <a:p>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--12.25</a:t>
            </a:r>
            <a:r>
              <a:rPr lang="zh-TW" altLang="en-US" sz="2400" dirty="0" smtClean="0">
                <a:latin typeface="標楷體" panose="03000509000000000000" pitchFamily="65" charset="-120"/>
                <a:ea typeface="標楷體" panose="03000509000000000000" pitchFamily="65" charset="-120"/>
              </a:rPr>
              <a:t>聖誕節</a:t>
            </a:r>
            <a:endParaRPr lang="en-US" altLang="zh-TW" sz="2400" dirty="0" smtClean="0">
              <a:latin typeface="標楷體" panose="03000509000000000000" pitchFamily="65" charset="-120"/>
              <a:ea typeface="標楷體" panose="03000509000000000000" pitchFamily="65" charset="-120"/>
            </a:endParaRPr>
          </a:p>
          <a:p>
            <a:endParaRPr lang="en-US" altLang="zh-TW" dirty="0"/>
          </a:p>
          <a:p>
            <a:endParaRPr lang="zh-TW" altLang="en-US" dirty="0"/>
          </a:p>
        </p:txBody>
      </p:sp>
    </p:spTree>
    <p:extLst>
      <p:ext uri="{BB962C8B-B14F-4D97-AF65-F5344CB8AC3E}">
        <p14:creationId xmlns:p14="http://schemas.microsoft.com/office/powerpoint/2010/main" val="3170320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79390" y="834681"/>
            <a:ext cx="10515600" cy="5811838"/>
          </a:xfrm>
        </p:spPr>
        <p:txBody>
          <a:bodyPr/>
          <a:lstStyle/>
          <a:p>
            <a:r>
              <a:rPr lang="zh-TW" altLang="en-US" sz="2400" dirty="0" smtClean="0">
                <a:latin typeface="標楷體" panose="03000509000000000000" pitchFamily="65" charset="-120"/>
                <a:ea typeface="標楷體" panose="03000509000000000000" pitchFamily="65" charset="-120"/>
              </a:rPr>
              <a:t>現代通路</a:t>
            </a:r>
            <a:r>
              <a:rPr lang="en-US" altLang="zh-TW" sz="2400" dirty="0" smtClean="0">
                <a:latin typeface="標楷體" panose="03000509000000000000" pitchFamily="65" charset="-120"/>
                <a:ea typeface="標楷體" panose="03000509000000000000" pitchFamily="65" charset="-120"/>
              </a:rPr>
              <a:t>EDI—DP(</a:t>
            </a:r>
            <a:r>
              <a:rPr lang="zh-TW" altLang="en-US" sz="2400" dirty="0" smtClean="0">
                <a:latin typeface="標楷體" panose="03000509000000000000" pitchFamily="65" charset="-120"/>
                <a:ea typeface="標楷體" panose="03000509000000000000" pitchFamily="65" charset="-120"/>
              </a:rPr>
              <a:t>百貨</a:t>
            </a:r>
            <a:r>
              <a:rPr lang="en-US" altLang="zh-TW" sz="2400" dirty="0" smtClean="0">
                <a:latin typeface="標楷體" panose="03000509000000000000" pitchFamily="65" charset="-120"/>
                <a:ea typeface="標楷體" panose="03000509000000000000" pitchFamily="65" charset="-120"/>
              </a:rPr>
              <a:t>)</a:t>
            </a:r>
          </a:p>
          <a:p>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--SM(</a:t>
            </a:r>
            <a:r>
              <a:rPr lang="zh-TW" altLang="en-US" sz="2400" dirty="0" smtClean="0">
                <a:latin typeface="標楷體" panose="03000509000000000000" pitchFamily="65" charset="-120"/>
                <a:ea typeface="標楷體" panose="03000509000000000000" pitchFamily="65" charset="-120"/>
              </a:rPr>
              <a:t>生鮮超市</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 </a:t>
            </a:r>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民國</a:t>
            </a:r>
            <a:r>
              <a:rPr lang="en-US" altLang="zh-TW" sz="2400" dirty="0" smtClean="0">
                <a:latin typeface="標楷體" panose="03000509000000000000" pitchFamily="65" charset="-120"/>
                <a:ea typeface="標楷體" panose="03000509000000000000" pitchFamily="65" charset="-120"/>
              </a:rPr>
              <a:t>75</a:t>
            </a:r>
            <a:r>
              <a:rPr lang="zh-TW" altLang="en-US" sz="2400" dirty="0" smtClean="0">
                <a:latin typeface="標楷體" panose="03000509000000000000" pitchFamily="65" charset="-120"/>
                <a:ea typeface="標楷體" panose="03000509000000000000" pitchFamily="65" charset="-120"/>
              </a:rPr>
              <a:t>年</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農會經營</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台北農會運銷超市</a:t>
            </a:r>
            <a:r>
              <a:rPr lang="en-US" altLang="zh-TW" sz="2400" dirty="0" smtClean="0">
                <a:latin typeface="標楷體" panose="03000509000000000000" pitchFamily="65" charset="-120"/>
                <a:ea typeface="標楷體" panose="03000509000000000000" pitchFamily="65" charset="-120"/>
              </a:rPr>
              <a:t>)</a:t>
            </a:r>
            <a:endParaRPr lang="en-US" altLang="zh-TW" sz="2400" dirty="0">
              <a:latin typeface="標楷體" panose="03000509000000000000" pitchFamily="65" charset="-120"/>
              <a:ea typeface="標楷體" panose="03000509000000000000" pitchFamily="65" charset="-120"/>
            </a:endParaRPr>
          </a:p>
          <a:p>
            <a:r>
              <a:rPr lang="zh-TW" altLang="en-US" dirty="0" smtClean="0"/>
              <a:t>                     </a:t>
            </a:r>
            <a:r>
              <a:rPr lang="en-US" altLang="zh-TW" dirty="0" smtClean="0"/>
              <a:t>--</a:t>
            </a:r>
            <a:r>
              <a:rPr lang="en-US" altLang="zh-TW" sz="2400" dirty="0" smtClean="0">
                <a:latin typeface="標楷體" panose="03000509000000000000" pitchFamily="65" charset="-120"/>
                <a:ea typeface="標楷體" panose="03000509000000000000" pitchFamily="65" charset="-120"/>
              </a:rPr>
              <a:t>HM(</a:t>
            </a:r>
            <a:r>
              <a:rPr lang="zh-TW" altLang="en-US" sz="2400" dirty="0" smtClean="0">
                <a:latin typeface="標楷體" panose="03000509000000000000" pitchFamily="65" charset="-120"/>
                <a:ea typeface="標楷體" panose="03000509000000000000" pitchFamily="65" charset="-120"/>
              </a:rPr>
              <a:t>量販店</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 民</a:t>
            </a:r>
            <a:r>
              <a:rPr lang="en-US" altLang="zh-TW" sz="2400" dirty="0" smtClean="0">
                <a:latin typeface="標楷體" panose="03000509000000000000" pitchFamily="65" charset="-120"/>
                <a:ea typeface="標楷體" panose="03000509000000000000" pitchFamily="65" charset="-120"/>
              </a:rPr>
              <a:t>78</a:t>
            </a:r>
            <a:r>
              <a:rPr lang="zh-TW" altLang="en-US" sz="2400" dirty="0" smtClean="0">
                <a:latin typeface="標楷體" panose="03000509000000000000" pitchFamily="65" charset="-120"/>
                <a:ea typeface="標楷體" panose="03000509000000000000" pitchFamily="65" charset="-120"/>
              </a:rPr>
              <a:t>年</a:t>
            </a:r>
            <a:endParaRPr lang="en-US" altLang="zh-TW" sz="2400" dirty="0" smtClean="0">
              <a:latin typeface="標楷體" panose="03000509000000000000" pitchFamily="65" charset="-120"/>
              <a:ea typeface="標楷體" panose="03000509000000000000" pitchFamily="65" charset="-120"/>
            </a:endParaRPr>
          </a:p>
          <a:p>
            <a:r>
              <a:rPr lang="zh-TW" altLang="en-US" sz="2400" dirty="0">
                <a:latin typeface="標楷體" panose="03000509000000000000" pitchFamily="65" charset="-120"/>
                <a:ea typeface="標楷體" panose="03000509000000000000" pitchFamily="65" charset="-120"/>
              </a:rPr>
              <a:t> </a:t>
            </a: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--CVS(</a:t>
            </a:r>
            <a:r>
              <a:rPr lang="zh-TW" altLang="en-US" sz="2400" dirty="0" smtClean="0">
                <a:latin typeface="標楷體" panose="03000509000000000000" pitchFamily="65" charset="-120"/>
                <a:ea typeface="標楷體" panose="03000509000000000000" pitchFamily="65" charset="-120"/>
              </a:rPr>
              <a:t>便利商店</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 民</a:t>
            </a:r>
            <a:r>
              <a:rPr lang="en-US" altLang="zh-TW" sz="2400" dirty="0" smtClean="0">
                <a:latin typeface="標楷體" panose="03000509000000000000" pitchFamily="65" charset="-120"/>
                <a:ea typeface="標楷體" panose="03000509000000000000" pitchFamily="65" charset="-120"/>
              </a:rPr>
              <a:t>69-75</a:t>
            </a:r>
            <a:r>
              <a:rPr lang="zh-TW" altLang="en-US" sz="2400" dirty="0" smtClean="0">
                <a:latin typeface="標楷體" panose="03000509000000000000" pitchFamily="65" charset="-120"/>
                <a:ea typeface="標楷體" panose="03000509000000000000" pitchFamily="65" charset="-120"/>
              </a:rPr>
              <a:t>年</a:t>
            </a:r>
            <a:endParaRPr lang="en-US" altLang="zh-TW" sz="2400" dirty="0" smtClean="0">
              <a:latin typeface="標楷體" panose="03000509000000000000" pitchFamily="65" charset="-120"/>
              <a:ea typeface="標楷體" panose="03000509000000000000" pitchFamily="65" charset="-120"/>
            </a:endParaRPr>
          </a:p>
          <a:p>
            <a:r>
              <a:rPr lang="zh-TW" altLang="zh-TW" sz="2400" b="1" dirty="0">
                <a:latin typeface="標楷體" panose="03000509000000000000" pitchFamily="65" charset="-120"/>
                <a:ea typeface="標楷體" panose="03000509000000000000" pitchFamily="65" charset="-120"/>
              </a:rPr>
              <a:t>臺灣楓康超市</a:t>
            </a:r>
            <a:r>
              <a:rPr lang="zh-TW" altLang="zh-TW" sz="2400" dirty="0">
                <a:latin typeface="標楷體" panose="03000509000000000000" pitchFamily="65" charset="-120"/>
                <a:ea typeface="標楷體" panose="03000509000000000000" pitchFamily="65" charset="-120"/>
              </a:rPr>
              <a:t>，原名</a:t>
            </a:r>
            <a:r>
              <a:rPr lang="zh-TW" altLang="zh-TW" sz="2400" b="1" dirty="0">
                <a:latin typeface="標楷體" panose="03000509000000000000" pitchFamily="65" charset="-120"/>
                <a:ea typeface="標楷體" panose="03000509000000000000" pitchFamily="65" charset="-120"/>
              </a:rPr>
              <a:t>興農生鮮超市</a:t>
            </a:r>
            <a:r>
              <a:rPr lang="zh-TW" altLang="zh-TW" sz="2400" dirty="0">
                <a:latin typeface="標楷體" panose="03000509000000000000" pitchFamily="65" charset="-120"/>
                <a:ea typeface="標楷體" panose="03000509000000000000" pitchFamily="65" charset="-120"/>
              </a:rPr>
              <a:t>（2008年10月1日更名為臺灣楓康超市），成立於1988年。目前在</a:t>
            </a:r>
            <a:r>
              <a:rPr lang="zh-TW" altLang="zh-TW" sz="2400" dirty="0">
                <a:latin typeface="標楷體" panose="03000509000000000000" pitchFamily="65" charset="-120"/>
                <a:ea typeface="標楷體" panose="03000509000000000000" pitchFamily="65" charset="-120"/>
                <a:hlinkClick r:id="rId2" tooltip="臺中市"/>
              </a:rPr>
              <a:t>臺中市</a:t>
            </a:r>
            <a:r>
              <a:rPr lang="zh-TW" altLang="zh-TW" sz="2400" dirty="0">
                <a:latin typeface="標楷體" panose="03000509000000000000" pitchFamily="65" charset="-120"/>
                <a:ea typeface="標楷體" panose="03000509000000000000" pitchFamily="65" charset="-120"/>
              </a:rPr>
              <a:t>、</a:t>
            </a:r>
            <a:r>
              <a:rPr lang="zh-TW" altLang="zh-TW" sz="2400" dirty="0">
                <a:latin typeface="標楷體" panose="03000509000000000000" pitchFamily="65" charset="-120"/>
                <a:ea typeface="標楷體" panose="03000509000000000000" pitchFamily="65" charset="-120"/>
                <a:hlinkClick r:id="rId3" tooltip="彰化縣"/>
              </a:rPr>
              <a:t>彰化縣</a:t>
            </a:r>
            <a:r>
              <a:rPr lang="zh-TW" altLang="zh-TW" sz="2400" dirty="0">
                <a:latin typeface="標楷體" panose="03000509000000000000" pitchFamily="65" charset="-120"/>
                <a:ea typeface="標楷體" panose="03000509000000000000" pitchFamily="65" charset="-120"/>
              </a:rPr>
              <a:t>、</a:t>
            </a:r>
            <a:r>
              <a:rPr lang="zh-TW" altLang="zh-TW" sz="2400" dirty="0">
                <a:latin typeface="標楷體" panose="03000509000000000000" pitchFamily="65" charset="-120"/>
                <a:ea typeface="標楷體" panose="03000509000000000000" pitchFamily="65" charset="-120"/>
                <a:hlinkClick r:id="rId4" tooltip="南投縣"/>
              </a:rPr>
              <a:t>南投縣</a:t>
            </a:r>
            <a:r>
              <a:rPr lang="zh-TW" altLang="zh-TW" sz="2400" dirty="0">
                <a:latin typeface="標楷體" panose="03000509000000000000" pitchFamily="65" charset="-120"/>
                <a:ea typeface="標楷體" panose="03000509000000000000" pitchFamily="65" charset="-120"/>
              </a:rPr>
              <a:t>、</a:t>
            </a:r>
            <a:r>
              <a:rPr lang="zh-TW" altLang="zh-TW" sz="2400" dirty="0">
                <a:latin typeface="標楷體" panose="03000509000000000000" pitchFamily="65" charset="-120"/>
                <a:ea typeface="標楷體" panose="03000509000000000000" pitchFamily="65" charset="-120"/>
                <a:hlinkClick r:id="rId5" tooltip="新竹市"/>
              </a:rPr>
              <a:t>新竹市</a:t>
            </a:r>
            <a:r>
              <a:rPr lang="zh-TW" altLang="zh-TW" sz="2400" dirty="0">
                <a:latin typeface="標楷體" panose="03000509000000000000" pitchFamily="65" charset="-120"/>
                <a:ea typeface="標楷體" panose="03000509000000000000" pitchFamily="65" charset="-120"/>
              </a:rPr>
              <a:t>地區有48家直營超市，為</a:t>
            </a:r>
            <a:r>
              <a:rPr lang="zh-TW" altLang="zh-TW" sz="2400" dirty="0">
                <a:latin typeface="標楷體" panose="03000509000000000000" pitchFamily="65" charset="-120"/>
                <a:ea typeface="標楷體" panose="03000509000000000000" pitchFamily="65" charset="-120"/>
                <a:hlinkClick r:id="rId6" tooltip="臺灣中部"/>
              </a:rPr>
              <a:t>臺灣中部</a:t>
            </a:r>
            <a:r>
              <a:rPr lang="zh-TW" altLang="zh-TW" sz="2400" dirty="0">
                <a:latin typeface="標楷體" panose="03000509000000000000" pitchFamily="65" charset="-120"/>
                <a:ea typeface="標楷體" panose="03000509000000000000" pitchFamily="65" charset="-120"/>
              </a:rPr>
              <a:t>地區規模較大的</a:t>
            </a:r>
            <a:r>
              <a:rPr lang="zh-TW" altLang="zh-TW" sz="2400" dirty="0">
                <a:latin typeface="標楷體" panose="03000509000000000000" pitchFamily="65" charset="-120"/>
                <a:ea typeface="標楷體" panose="03000509000000000000" pitchFamily="65" charset="-120"/>
                <a:hlinkClick r:id="rId7" tooltip="連鎖"/>
              </a:rPr>
              <a:t>連鎖</a:t>
            </a:r>
            <a:r>
              <a:rPr lang="zh-TW" altLang="zh-TW" sz="2400" dirty="0">
                <a:latin typeface="標楷體" panose="03000509000000000000" pitchFamily="65" charset="-120"/>
                <a:ea typeface="標楷體" panose="03000509000000000000" pitchFamily="65" charset="-120"/>
                <a:hlinkClick r:id="rId8" tooltip="超級市場"/>
              </a:rPr>
              <a:t>生鮮超級市場</a:t>
            </a:r>
            <a:r>
              <a:rPr lang="zh-TW" altLang="zh-TW" sz="2400" dirty="0">
                <a:latin typeface="標楷體" panose="03000509000000000000" pitchFamily="65" charset="-120"/>
                <a:ea typeface="標楷體" panose="03000509000000000000" pitchFamily="65" charset="-120"/>
              </a:rPr>
              <a:t>，為</a:t>
            </a:r>
            <a:r>
              <a:rPr lang="zh-TW" altLang="zh-TW" sz="2400" dirty="0">
                <a:latin typeface="標楷體" panose="03000509000000000000" pitchFamily="65" charset="-120"/>
                <a:ea typeface="標楷體" panose="03000509000000000000" pitchFamily="65" charset="-120"/>
                <a:hlinkClick r:id="rId9" tooltip="興農集團"/>
              </a:rPr>
              <a:t>興農集團</a:t>
            </a:r>
            <a:r>
              <a:rPr lang="zh-TW" altLang="zh-TW" sz="2400" dirty="0">
                <a:latin typeface="標楷體" panose="03000509000000000000" pitchFamily="65" charset="-120"/>
                <a:ea typeface="標楷體" panose="03000509000000000000" pitchFamily="65" charset="-120"/>
              </a:rPr>
              <a:t>旗下子公司</a:t>
            </a:r>
            <a:r>
              <a:rPr lang="zh-TW" altLang="zh-TW" sz="2400" dirty="0"/>
              <a:t>。</a:t>
            </a:r>
            <a:endParaRPr lang="en-US" altLang="zh-TW" sz="2400" dirty="0" smtClean="0">
              <a:latin typeface="標楷體" panose="03000509000000000000" pitchFamily="65" charset="-120"/>
              <a:ea typeface="標楷體" panose="03000509000000000000" pitchFamily="65" charset="-120"/>
            </a:endParaRPr>
          </a:p>
          <a:p>
            <a:r>
              <a:rPr lang="zh-TW" altLang="en-US" sz="2400" dirty="0" smtClean="0">
                <a:latin typeface="標楷體" panose="03000509000000000000" pitchFamily="65" charset="-120"/>
                <a:ea typeface="標楷體" panose="03000509000000000000" pitchFamily="65" charset="-120"/>
              </a:rPr>
              <a:t>台灣三大量販店</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家樂福</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法國</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 大潤發</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美國</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 愛買</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台灣遠東</a:t>
            </a:r>
            <a:r>
              <a:rPr lang="en-US" altLang="zh-TW" sz="2400" dirty="0" smtClean="0">
                <a:latin typeface="標楷體" panose="03000509000000000000" pitchFamily="65" charset="-120"/>
                <a:ea typeface="標楷體" panose="03000509000000000000" pitchFamily="65" charset="-120"/>
              </a:rPr>
              <a:t>)</a:t>
            </a:r>
          </a:p>
          <a:p>
            <a:r>
              <a:rPr lang="zh-TW" altLang="en-US" sz="2400" dirty="0" smtClean="0">
                <a:latin typeface="標楷體" panose="03000509000000000000" pitchFamily="65" charset="-120"/>
                <a:ea typeface="標楷體" panose="03000509000000000000" pitchFamily="65" charset="-120"/>
              </a:rPr>
              <a:t>富客隆</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荷蘭</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台灣量販鼻祖。</a:t>
            </a:r>
            <a:endParaRPr lang="en-US" altLang="zh-TW" sz="2400" dirty="0" smtClean="0">
              <a:latin typeface="標楷體" panose="03000509000000000000" pitchFamily="65" charset="-120"/>
              <a:ea typeface="標楷體" panose="03000509000000000000" pitchFamily="65" charset="-120"/>
            </a:endParaRPr>
          </a:p>
          <a:p>
            <a:r>
              <a:rPr lang="zh-TW" altLang="en-US" sz="2400" dirty="0" smtClean="0">
                <a:latin typeface="標楷體" panose="03000509000000000000" pitchFamily="65" charset="-120"/>
                <a:ea typeface="標楷體" panose="03000509000000000000" pitchFamily="65" charset="-120"/>
              </a:rPr>
              <a:t>生鮮超市</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松青→頂好</a:t>
            </a:r>
            <a:r>
              <a:rPr lang="en-US" altLang="zh-TW" sz="2400" dirty="0" smtClean="0">
                <a:latin typeface="標楷體" panose="03000509000000000000" pitchFamily="65" charset="-120"/>
                <a:ea typeface="標楷體" panose="03000509000000000000" pitchFamily="65" charset="-120"/>
              </a:rPr>
              <a:t>(NO EDI</a:t>
            </a:r>
            <a:r>
              <a:rPr lang="zh-TW" altLang="en-US" sz="2400" dirty="0" smtClean="0">
                <a:latin typeface="標楷體" panose="03000509000000000000" pitchFamily="65" charset="-120"/>
                <a:ea typeface="標楷體" panose="03000509000000000000" pitchFamily="65" charset="-120"/>
              </a:rPr>
              <a:t> </a:t>
            </a:r>
            <a:r>
              <a:rPr lang="en-US" altLang="zh-TW" sz="2400" dirty="0" smtClean="0">
                <a:latin typeface="標楷體" panose="03000509000000000000" pitchFamily="65" charset="-120"/>
                <a:ea typeface="標楷體" panose="03000509000000000000" pitchFamily="65" charset="-120"/>
              </a:rPr>
              <a:t>NO </a:t>
            </a:r>
            <a:r>
              <a:rPr lang="zh-TW" altLang="en-US" sz="2400" dirty="0" smtClean="0">
                <a:latin typeface="標楷體" panose="03000509000000000000" pitchFamily="65" charset="-120"/>
                <a:ea typeface="標楷體" panose="03000509000000000000" pitchFamily="65" charset="-120"/>
              </a:rPr>
              <a:t>訂單</a:t>
            </a:r>
            <a:r>
              <a:rPr lang="en-US" altLang="zh-TW" sz="2400" dirty="0" smtClean="0">
                <a:latin typeface="標楷體" panose="03000509000000000000" pitchFamily="65" charset="-120"/>
                <a:ea typeface="標楷體" panose="03000509000000000000" pitchFamily="65" charset="-120"/>
              </a:rPr>
              <a:t>)</a:t>
            </a:r>
          </a:p>
          <a:p>
            <a:r>
              <a:rPr lang="zh-TW" altLang="en-US" sz="2400" dirty="0" smtClean="0">
                <a:latin typeface="標楷體" panose="03000509000000000000" pitchFamily="65" charset="-120"/>
                <a:ea typeface="標楷體" panose="03000509000000000000" pitchFamily="65" charset="-120"/>
              </a:rPr>
              <a:t>孫正義</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日本軟銀</a:t>
            </a:r>
            <a:r>
              <a:rPr lang="en-US" altLang="zh-TW" sz="2400" dirty="0" smtClean="0">
                <a:latin typeface="標楷體" panose="03000509000000000000" pitchFamily="65" charset="-120"/>
                <a:ea typeface="標楷體" panose="03000509000000000000" pitchFamily="65" charset="-120"/>
              </a:rPr>
              <a:t>)--YAHOO</a:t>
            </a:r>
            <a:r>
              <a:rPr lang="zh-TW" altLang="en-US" sz="2400" dirty="0" smtClean="0">
                <a:latin typeface="標楷體" panose="03000509000000000000" pitchFamily="65" charset="-120"/>
                <a:ea typeface="標楷體" panose="03000509000000000000" pitchFamily="65" charset="-120"/>
              </a:rPr>
              <a:t>楊致遠</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阿里巴巴。</a:t>
            </a:r>
            <a:endParaRPr lang="en-US" altLang="zh-TW" sz="2400" dirty="0" smtClean="0">
              <a:latin typeface="標楷體" panose="03000509000000000000" pitchFamily="65" charset="-120"/>
              <a:ea typeface="標楷體" panose="03000509000000000000" pitchFamily="65" charset="-120"/>
            </a:endParaRPr>
          </a:p>
          <a:p>
            <a:r>
              <a:rPr lang="zh-TW" altLang="en-US" sz="2400" dirty="0" smtClean="0">
                <a:latin typeface="標楷體" panose="03000509000000000000" pitchFamily="65" charset="-120"/>
                <a:ea typeface="標楷體" panose="03000509000000000000" pitchFamily="65" charset="-120"/>
              </a:rPr>
              <a:t>鴻海投資</a:t>
            </a:r>
            <a:r>
              <a:rPr lang="en-US" altLang="zh-TW" sz="2400" dirty="0" smtClean="0">
                <a:latin typeface="標楷體" panose="03000509000000000000" pitchFamily="65" charset="-120"/>
                <a:ea typeface="標楷體" panose="03000509000000000000" pitchFamily="65" charset="-120"/>
              </a:rPr>
              <a:t>Pepper</a:t>
            </a:r>
            <a:r>
              <a:rPr lang="zh-TW" altLang="en-US" sz="2400" dirty="0" smtClean="0">
                <a:latin typeface="標楷體" panose="03000509000000000000" pitchFamily="65" charset="-120"/>
                <a:ea typeface="標楷體" panose="03000509000000000000" pitchFamily="65" charset="-120"/>
              </a:rPr>
              <a:t>與軟銀合作</a:t>
            </a:r>
            <a:r>
              <a:rPr lang="en-US" altLang="zh-TW" sz="2400" dirty="0" smtClean="0">
                <a:latin typeface="標楷體" panose="03000509000000000000" pitchFamily="65" charset="-120"/>
                <a:ea typeface="標楷體" panose="03000509000000000000" pitchFamily="65" charset="-120"/>
              </a:rPr>
              <a:t>(8</a:t>
            </a:r>
            <a:r>
              <a:rPr lang="zh-TW" altLang="en-US" sz="2400" dirty="0" smtClean="0">
                <a:latin typeface="標楷體" panose="03000509000000000000" pitchFamily="65" charset="-120"/>
                <a:ea typeface="標楷體" panose="03000509000000000000" pitchFamily="65" charset="-120"/>
              </a:rPr>
              <a:t>萬降到</a:t>
            </a:r>
            <a:r>
              <a:rPr lang="en-US" altLang="zh-TW" sz="2400" dirty="0" smtClean="0">
                <a:latin typeface="標楷體" panose="03000509000000000000" pitchFamily="65" charset="-120"/>
                <a:ea typeface="標楷體" panose="03000509000000000000" pitchFamily="65" charset="-120"/>
              </a:rPr>
              <a:t>6</a:t>
            </a:r>
            <a:r>
              <a:rPr lang="zh-TW" altLang="en-US" sz="2400" dirty="0" smtClean="0">
                <a:latin typeface="標楷體" panose="03000509000000000000" pitchFamily="65" charset="-120"/>
                <a:ea typeface="標楷體" panose="03000509000000000000" pitchFamily="65" charset="-120"/>
              </a:rPr>
              <a:t>萬</a:t>
            </a:r>
            <a:r>
              <a:rPr lang="en-US" altLang="zh-TW" sz="2400" dirty="0" smtClean="0">
                <a:latin typeface="標楷體" panose="03000509000000000000" pitchFamily="65" charset="-120"/>
                <a:ea typeface="標楷體" panose="03000509000000000000" pitchFamily="65" charset="-120"/>
              </a:rPr>
              <a:t>)</a:t>
            </a:r>
          </a:p>
          <a:p>
            <a:r>
              <a:rPr lang="zh-TW" altLang="en-US" sz="2400" dirty="0" smtClean="0">
                <a:latin typeface="標楷體" panose="03000509000000000000" pitchFamily="65" charset="-120"/>
                <a:ea typeface="標楷體" panose="03000509000000000000" pitchFamily="65" charset="-120"/>
              </a:rPr>
              <a:t>氣象</a:t>
            </a:r>
            <a:r>
              <a:rPr lang="en-US" altLang="zh-TW" sz="2400" dirty="0" smtClean="0">
                <a:latin typeface="標楷體" panose="03000509000000000000" pitchFamily="65" charset="-120"/>
                <a:ea typeface="標楷體" panose="03000509000000000000" pitchFamily="65" charset="-120"/>
              </a:rPr>
              <a:t>fb:</a:t>
            </a:r>
            <a:r>
              <a:rPr lang="zh-TW" altLang="en-US" sz="2400" dirty="0" smtClean="0">
                <a:latin typeface="標楷體" panose="03000509000000000000" pitchFamily="65" charset="-120"/>
                <a:ea typeface="標楷體" panose="03000509000000000000" pitchFamily="65" charset="-120"/>
              </a:rPr>
              <a:t>鄭明典、彭啟明</a:t>
            </a:r>
            <a:endParaRPr lang="en-US" altLang="zh-TW" sz="2400" dirty="0">
              <a:latin typeface="標楷體" panose="03000509000000000000" pitchFamily="65" charset="-120"/>
              <a:ea typeface="標楷體" panose="03000509000000000000" pitchFamily="65" charset="-120"/>
            </a:endParaRPr>
          </a:p>
          <a:p>
            <a:endParaRPr lang="en-US" altLang="zh-TW" dirty="0" smtClean="0"/>
          </a:p>
          <a:p>
            <a:endParaRPr lang="en-US" altLang="zh-TW" dirty="0"/>
          </a:p>
          <a:p>
            <a:endParaRPr lang="en-US" altLang="zh-TW" dirty="0" smtClean="0"/>
          </a:p>
          <a:p>
            <a:endParaRPr lang="en-US" altLang="zh-TW" dirty="0"/>
          </a:p>
          <a:p>
            <a:endParaRPr lang="en-US" altLang="zh-TW" dirty="0" smtClean="0"/>
          </a:p>
          <a:p>
            <a:endParaRPr lang="en-US" altLang="zh-TW" dirty="0"/>
          </a:p>
          <a:p>
            <a:endParaRPr lang="en-US" altLang="zh-TW" dirty="0" smtClean="0"/>
          </a:p>
          <a:p>
            <a:endParaRPr lang="zh-TW" altLang="en-US" dirty="0"/>
          </a:p>
        </p:txBody>
      </p:sp>
      <p:sp>
        <p:nvSpPr>
          <p:cNvPr id="2" name="文字方塊 1"/>
          <p:cNvSpPr txBox="1"/>
          <p:nvPr/>
        </p:nvSpPr>
        <p:spPr>
          <a:xfrm>
            <a:off x="2273643" y="188350"/>
            <a:ext cx="3764691" cy="369332"/>
          </a:xfrm>
          <a:prstGeom prst="rect">
            <a:avLst/>
          </a:prstGeom>
          <a:noFill/>
        </p:spPr>
        <p:txBody>
          <a:bodyPr wrap="square" rtlCol="0">
            <a:spAutoFit/>
          </a:bodyPr>
          <a:lstStyle/>
          <a:p>
            <a:r>
              <a:rPr lang="en-US" altLang="zh-TW" dirty="0" smtClean="0">
                <a:solidFill>
                  <a:srgbClr val="FF0000"/>
                </a:solidFill>
              </a:rPr>
              <a:t>5.</a:t>
            </a:r>
            <a:r>
              <a:rPr lang="zh-TW" altLang="en-US" dirty="0" smtClean="0">
                <a:solidFill>
                  <a:srgbClr val="FF0000"/>
                </a:solidFill>
              </a:rPr>
              <a:t>  </a:t>
            </a:r>
            <a:r>
              <a:rPr lang="en-US" altLang="zh-TW" dirty="0" smtClean="0">
                <a:solidFill>
                  <a:srgbClr val="FF0000"/>
                </a:solidFill>
              </a:rPr>
              <a:t>10/19</a:t>
            </a:r>
            <a:r>
              <a:rPr lang="zh-TW" altLang="en-US" dirty="0" smtClean="0">
                <a:solidFill>
                  <a:srgbClr val="FF0000"/>
                </a:solidFill>
              </a:rPr>
              <a:t> </a:t>
            </a:r>
            <a:r>
              <a:rPr lang="zh-TW" altLang="en-US" dirty="0">
                <a:solidFill>
                  <a:srgbClr val="FF0000"/>
                </a:solidFill>
              </a:rPr>
              <a:t>行銷管理</a:t>
            </a:r>
            <a:r>
              <a:rPr lang="zh-TW" altLang="en-US" dirty="0">
                <a:solidFill>
                  <a:srgbClr val="FF0000"/>
                </a:solidFill>
                <a:latin typeface="標楷體" pitchFamily="65" charset="-120"/>
                <a:ea typeface="標楷體" pitchFamily="65" charset="-120"/>
              </a:rPr>
              <a:t>個案應用</a:t>
            </a:r>
            <a:endParaRPr lang="zh-TW" altLang="en-US" dirty="0"/>
          </a:p>
        </p:txBody>
      </p:sp>
    </p:spTree>
    <p:extLst>
      <p:ext uri="{BB962C8B-B14F-4D97-AF65-F5344CB8AC3E}">
        <p14:creationId xmlns:p14="http://schemas.microsoft.com/office/powerpoint/2010/main" val="960120440"/>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268</TotalTime>
  <Words>4118</Words>
  <Application>Microsoft Office PowerPoint</Application>
  <PresentationFormat>寬螢幕</PresentationFormat>
  <Paragraphs>680</Paragraphs>
  <Slides>39</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39</vt:i4>
      </vt:variant>
    </vt:vector>
  </HeadingPairs>
  <TitlesOfParts>
    <vt:vector size="46" baseType="lpstr">
      <vt:lpstr>新細明體</vt:lpstr>
      <vt:lpstr>標楷體</vt:lpstr>
      <vt:lpstr>Arial</vt:lpstr>
      <vt:lpstr>Calibri</vt:lpstr>
      <vt:lpstr>Calibri Light</vt:lpstr>
      <vt:lpstr>Wingdings</vt:lpstr>
      <vt:lpstr>Office 佈景主題</vt:lpstr>
      <vt:lpstr>106-1 行銷管理教材 (專業課程融入服務學習- 社區網路行銷)</vt:lpstr>
      <vt:lpstr>PowerPoint 簡報</vt:lpstr>
      <vt:lpstr>PowerPoint 簡報</vt:lpstr>
      <vt:lpstr>PowerPoint 簡報</vt:lpstr>
      <vt:lpstr>PowerPoint 簡報</vt:lpstr>
      <vt:lpstr>PowerPoint 簡報</vt:lpstr>
      <vt:lpstr>PowerPoint 簡報</vt:lpstr>
      <vt:lpstr>4.  10/12 行銷管理個案應用</vt:lpstr>
      <vt:lpstr>PowerPoint 簡報</vt:lpstr>
      <vt:lpstr>PowerPoint 簡報</vt:lpstr>
      <vt:lpstr>PowerPoint 簡報</vt:lpstr>
      <vt:lpstr>7.  11/2 行銷管理個案應用 </vt:lpstr>
      <vt:lpstr>PowerPoint 簡報</vt:lpstr>
      <vt:lpstr>關於阿里巴巴的新聞</vt:lpstr>
      <vt:lpstr>阿里巴巴</vt:lpstr>
      <vt:lpstr>PowerPoint 簡報</vt:lpstr>
      <vt:lpstr>PowerPoint 簡報</vt:lpstr>
      <vt:lpstr>11.11/30 行銷管理個案應用</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JD生產管制中心-游嘉榮ET3</dc:creator>
  <cp:lastModifiedBy>Win7_64</cp:lastModifiedBy>
  <cp:revision>21</cp:revision>
  <cp:lastPrinted>2016-09-26T09:19:31Z</cp:lastPrinted>
  <dcterms:created xsi:type="dcterms:W3CDTF">2016-09-19T06:07:58Z</dcterms:created>
  <dcterms:modified xsi:type="dcterms:W3CDTF">2018-03-15T09:54:41Z</dcterms:modified>
</cp:coreProperties>
</file>