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</p:sldMasterIdLst>
  <p:notesMasterIdLst>
    <p:notesMasterId r:id="rId18"/>
  </p:notesMasterIdLst>
  <p:handoutMasterIdLst>
    <p:handoutMasterId r:id="rId19"/>
  </p:handoutMasterIdLst>
  <p:sldIdLst>
    <p:sldId id="308" r:id="rId3"/>
    <p:sldId id="411" r:id="rId4"/>
    <p:sldId id="412" r:id="rId5"/>
    <p:sldId id="413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319" r:id="rId17"/>
  </p:sldIdLst>
  <p:sldSz cx="9144000" cy="6858000" type="screen4x3"/>
  <p:notesSz cx="6813550" cy="994568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FED7C4"/>
    <a:srgbClr val="FDA67B"/>
    <a:srgbClr val="FF9933"/>
    <a:srgbClr val="FFCC00"/>
    <a:srgbClr val="FF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3" autoAdjust="0"/>
    <p:restoredTop sz="94652" autoAdjust="0"/>
  </p:normalViewPr>
  <p:slideViewPr>
    <p:cSldViewPr>
      <p:cViewPr>
        <p:scale>
          <a:sx n="80" d="100"/>
          <a:sy n="80" d="100"/>
        </p:scale>
        <p:origin x="-216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50" y="-60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標楷體" pitchFamily="65" charset="-120"/>
              </a:defRPr>
            </a:lvl1pPr>
          </a:lstStyle>
          <a:p>
            <a:endParaRPr lang="en-US" altLang="zh-TW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標楷體" pitchFamily="65" charset="-120"/>
              </a:defRPr>
            </a:lvl1pPr>
          </a:lstStyle>
          <a:p>
            <a:endParaRPr lang="en-US" altLang="zh-TW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標楷體" pitchFamily="65" charset="-120"/>
              </a:defRPr>
            </a:lvl1pPr>
          </a:lstStyle>
          <a:p>
            <a:endParaRPr lang="en-US" altLang="zh-TW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880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標楷體" pitchFamily="65" charset="-120"/>
              </a:defRPr>
            </a:lvl1pPr>
          </a:lstStyle>
          <a:p>
            <a:fld id="{0EF3C7F5-35B1-4F10-8682-9371DA80E57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195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標楷體" pitchFamily="65" charset="-120"/>
              </a:defRPr>
            </a:lvl1pPr>
          </a:lstStyle>
          <a:p>
            <a:endParaRPr lang="en-US" altLang="zh-TW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標楷體" pitchFamily="65" charset="-120"/>
              </a:defRPr>
            </a:lvl1pPr>
          </a:lstStyle>
          <a:p>
            <a:endParaRPr lang="en-US" altLang="zh-TW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4400"/>
            <a:ext cx="499745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標楷體" pitchFamily="65" charset="-120"/>
              </a:defRPr>
            </a:lvl1pPr>
          </a:lstStyle>
          <a:p>
            <a:endParaRPr lang="en-US" altLang="zh-TW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880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標楷體" pitchFamily="65" charset="-120"/>
              </a:defRPr>
            </a:lvl1pPr>
          </a:lstStyle>
          <a:p>
            <a:fld id="{52815967-DABC-4C14-9B3E-F54F72D9C8A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913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157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436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t logo-outline [black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244951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0" y="0"/>
            <a:ext cx="9144000" cy="2492375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ea typeface="標楷體" pitchFamily="65" charset="-12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gray">
          <a:xfrm>
            <a:off x="8426450" y="2422525"/>
            <a:ext cx="71755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ea typeface="標楷體" pitchFamily="65" charset="-12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7308850" y="2432050"/>
            <a:ext cx="1143000" cy="11557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ea typeface="標楷體" pitchFamily="65" charset="-12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ltGray">
          <a:xfrm>
            <a:off x="7308850" y="3575050"/>
            <a:ext cx="1143000" cy="3292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ea typeface="標楷體" pitchFamily="65" charset="-12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7308850" y="1301750"/>
            <a:ext cx="1143000" cy="1130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ea typeface="標楷體" pitchFamily="65" charset="-12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0" y="2422525"/>
            <a:ext cx="6227763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ea typeface="標楷體" pitchFamily="65" charset="-120"/>
            </a:endParaRPr>
          </a:p>
        </p:txBody>
      </p:sp>
      <p:pic>
        <p:nvPicPr>
          <p:cNvPr id="12" name="Picture 15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5850" y="-26988"/>
            <a:ext cx="1143000" cy="359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5562600"/>
            <a:ext cx="44958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1777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79388" y="2420938"/>
            <a:ext cx="5667375" cy="1066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5976938" y="6594475"/>
            <a:ext cx="2895600" cy="168275"/>
          </a:xfrm>
        </p:spPr>
        <p:txBody>
          <a:bodyPr/>
          <a:lstStyle>
            <a:lvl1pPr algn="r">
              <a:defRPr sz="1000" b="0">
                <a:solidFill>
                  <a:srgbClr val="FFFFFF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465513" y="6613525"/>
            <a:ext cx="2133600" cy="16827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fld id="{A4D36719-D193-478F-A03B-A4CB64FB0089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dt" sz="half" idx="12"/>
          </p:nvPr>
        </p:nvSpPr>
        <p:spPr>
          <a:xfrm>
            <a:off x="274638" y="6605588"/>
            <a:ext cx="2133600" cy="168275"/>
          </a:xfrm>
        </p:spPr>
        <p:txBody>
          <a:bodyPr/>
          <a:lstStyle>
            <a:lvl1pPr algn="l">
              <a:defRPr b="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056DBA77-EED0-47B0-AC37-25F7AE1E5A44}" type="datetime1">
              <a:rPr lang="zh-TW" altLang="en-US"/>
              <a:pPr/>
              <a:t>2014/2/11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D568D-5138-4B4F-B068-76FA6DD920F5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1ECFF-BFCB-462E-B6DC-456CD31E47E7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www.hit.edu.tw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057900" y="350838"/>
            <a:ext cx="1943100" cy="55260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28600" y="350838"/>
            <a:ext cx="5676900" cy="55260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8A46A-C4C7-4095-B87A-8C7E0D667908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3D27C-A76F-442A-B0BE-B10F2CB44B98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www.hit.edu.tw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84213" y="350838"/>
            <a:ext cx="6840537" cy="563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3810000" cy="22526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191000" y="1219200"/>
            <a:ext cx="3810000" cy="22526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228600" y="3624263"/>
            <a:ext cx="3810000" cy="2252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91000" y="3624263"/>
            <a:ext cx="3810000" cy="2252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FD849-348D-4FD4-B30A-AA9765C7871C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CF001-D6EC-450F-95B5-6CB788084BAB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www.hit.edu.tw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3" y="350838"/>
            <a:ext cx="6840537" cy="563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3810000" cy="4657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91000" y="1219200"/>
            <a:ext cx="3810000" cy="4657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79C4A-0BAC-434D-8973-F4489F8E5E59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5BEFA-41F8-4E4A-88B8-A55E1010D696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www.hit.edu.tw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3" y="350838"/>
            <a:ext cx="6840537" cy="563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3810000" cy="4657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191000" y="1219200"/>
            <a:ext cx="3810000" cy="22526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191000" y="3624263"/>
            <a:ext cx="3810000" cy="2252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C0A5E-DFC1-44E9-9A3F-44CFD4443F76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31F54-59F3-4586-A7CF-9434176316F9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www.hit.edu.tw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3" y="350838"/>
            <a:ext cx="6840537" cy="563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228600" y="1219200"/>
            <a:ext cx="7772400" cy="46577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3352800" y="649763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9EAEDA7-EA12-47B9-BBE0-DD887F364E4F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152400" y="649763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82C0EAD-C06C-4022-B7DF-677B49868971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6881813" y="0"/>
            <a:ext cx="20828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www.hit.edu.tw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A7835-977A-47EE-B79E-2437B88EA180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97BBA6-A296-40D2-BFC3-62DA328F5E9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44C0A-F3B3-4552-AF8D-92A114368D5F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4B49D-8143-465C-A337-62B5CF87B02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02485-0EEE-433E-888D-67DB8DF19793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97543-AE21-4BEB-B694-098EBCA6D93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F7CC6-0F8F-46AD-96E4-9F1601CC8D05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6751D-EB9B-4F25-B0AE-03243636ED6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1E138-483F-48EA-86C9-7E9F76C4FE21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0BF49-6E45-4E2B-AA01-5D41DD65D509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www.hit.edu.tw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AAB27-8006-410B-8BF4-6C6D2FD5213B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B99D1-3BC3-4928-A246-2BFD8BDF048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F82DF-5147-4FAB-8999-6A091633641C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F7705-F3CD-4EE7-9DCB-F41DBDCAE29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5E83D-1835-42B6-9B89-CC081D8AD567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54D44-1170-429E-8B9D-3779CE3E126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D6EBB-B8A7-49CA-BEF4-82D38D43BB74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CB0C4-12FB-48DF-9513-9783CC715E6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AFF5A-B870-4952-ABEA-70B552C91656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66928-8E34-44A3-AB67-1E3DE0DCA6A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ACCAD-B7E5-4613-9B64-3B5261BBF673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8B719-BA7F-4590-BB03-FFC21F9162D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7398D-1C3A-47D3-BDB5-C50EC83E49C9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DE407-70F8-42D6-8E36-331E08FB5C60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C6EDB-05C1-456F-A218-47AB5499E5D2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4EC77-36E9-4A3A-A183-391C75B93258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www.hit.edu.tw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3810000" cy="4657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91000" y="1219200"/>
            <a:ext cx="3810000" cy="4657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774C1-C588-4F15-90B1-D5449D049FD2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F9FF0-8939-4771-9071-D9307CAC8848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www.hit.edu.tw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B85C8-BC8F-49FB-9631-5F41F89F2108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129AD-7C07-46FB-916D-D9F311FA70B3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www.hit.edu.tw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E2E5A-881A-44BA-B064-CD2D08B65C5C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987AC-6F7F-4323-ABCB-35DC576F43F6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www.hit.edu.tw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680A4-D41E-4C65-9D0C-07669630652E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94007-CF8A-4CAC-A6C3-6B85C640C0C6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www.hit.edu.tw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AB0A0-B0DA-4395-B237-BAFA856216E0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DDC63-CDFB-4103-8B14-71010BD6A5AC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www.hit.edu.tw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924A5-EC57-4383-AB35-22C738FED8E8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D53F7-7413-4351-9664-A51357F94E68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www.hit.edu.tw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gray">
          <a:xfrm>
            <a:off x="8831263" y="1484313"/>
            <a:ext cx="241300" cy="2413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ea typeface="標楷體" pitchFamily="65" charset="-120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gray">
          <a:xfrm>
            <a:off x="8612188" y="1125538"/>
            <a:ext cx="241300" cy="2413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ea typeface="標楷體" pitchFamily="65" charset="-120"/>
            </a:endParaRP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gray">
          <a:xfrm>
            <a:off x="8243888" y="1125538"/>
            <a:ext cx="241300" cy="2413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ea typeface="標楷體" pitchFamily="65" charset="-120"/>
            </a:endParaRPr>
          </a:p>
        </p:txBody>
      </p:sp>
      <p:pic>
        <p:nvPicPr>
          <p:cNvPr id="6149" name="Picture 5" descr="Untitled-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29600" y="1019175"/>
            <a:ext cx="9144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2" name="Rectangle 6"/>
          <p:cNvSpPr>
            <a:spLocks noChangeArrowheads="1"/>
          </p:cNvSpPr>
          <p:nvPr/>
        </p:nvSpPr>
        <p:spPr bwMode="gray">
          <a:xfrm>
            <a:off x="8229600" y="0"/>
            <a:ext cx="914400" cy="990600"/>
          </a:xfrm>
          <a:prstGeom prst="rect">
            <a:avLst/>
          </a:prstGeom>
          <a:solidFill>
            <a:srgbClr val="993300">
              <a:alpha val="8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ea typeface="標楷體" pitchFamily="65" charset="-120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gray">
          <a:xfrm>
            <a:off x="0" y="266700"/>
            <a:ext cx="9144000" cy="7651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ea typeface="標楷體" pitchFamily="65" charset="-120"/>
            </a:endParaRP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gray">
          <a:xfrm>
            <a:off x="0" y="266700"/>
            <a:ext cx="8229600" cy="7651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ea typeface="標楷體" pitchFamily="65" charset="-120"/>
            </a:endParaRPr>
          </a:p>
        </p:txBody>
      </p:sp>
      <p:sp>
        <p:nvSpPr>
          <p:cNvPr id="116745" name="Freeform 9"/>
          <p:cNvSpPr>
            <a:spLocks/>
          </p:cNvSpPr>
          <p:nvPr/>
        </p:nvSpPr>
        <p:spPr bwMode="gray">
          <a:xfrm>
            <a:off x="-12700" y="342900"/>
            <a:ext cx="6032500" cy="679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00" y="0"/>
              </a:cxn>
              <a:cxn ang="0">
                <a:pos x="3456" y="428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ea typeface="標楷體" pitchFamily="65" charset="-120"/>
            </a:endParaRPr>
          </a:p>
        </p:txBody>
      </p:sp>
      <p:sp>
        <p:nvSpPr>
          <p:cNvPr id="116746" name="Rectangle 10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352800" y="64976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Verdana" pitchFamily="34" charset="0"/>
                <a:ea typeface="標楷體" pitchFamily="65" charset="-120"/>
              </a:defRPr>
            </a:lvl1pPr>
          </a:lstStyle>
          <a:p>
            <a:fld id="{D8D2D485-A810-4FA1-89BF-C85D76C268F0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116747" name="Rectangle 1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976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2"/>
                </a:solidFill>
                <a:latin typeface="Verdana" pitchFamily="34" charset="0"/>
                <a:ea typeface="標楷體" pitchFamily="65" charset="-120"/>
              </a:defRPr>
            </a:lvl1pPr>
          </a:lstStyle>
          <a:p>
            <a:fld id="{69BC7074-E97B-4E13-8569-15C0DD3D9BBF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116748" name="Rectangle 1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350838"/>
            <a:ext cx="68405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6749" name="Rectangle 1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28600" y="1219200"/>
            <a:ext cx="77724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gray">
          <a:xfrm>
            <a:off x="152400" y="6524625"/>
            <a:ext cx="794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16751" name="Rectangle 1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81813" y="0"/>
            <a:ext cx="208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ea typeface="標楷體" pitchFamily="65" charset="-120"/>
              </a:defRPr>
            </a:lvl1pPr>
          </a:lstStyle>
          <a:p>
            <a:r>
              <a:rPr lang="en-US" altLang="zh-TW" dirty="0" smtClean="0"/>
              <a:t>www.hust.edu.tw</a:t>
            </a:r>
            <a:endParaRPr lang="en-US" altLang="zh-TW" dirty="0"/>
          </a:p>
        </p:txBody>
      </p:sp>
      <p:pic>
        <p:nvPicPr>
          <p:cNvPr id="6161" name="Picture 17" descr="Untitled-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29600" y="1019175"/>
            <a:ext cx="9144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891" r:id="rId2"/>
    <p:sldLayoutId id="2147483890" r:id="rId3"/>
    <p:sldLayoutId id="2147483889" r:id="rId4"/>
    <p:sldLayoutId id="2147483888" r:id="rId5"/>
    <p:sldLayoutId id="2147483887" r:id="rId6"/>
    <p:sldLayoutId id="2147483886" r:id="rId7"/>
    <p:sldLayoutId id="2147483885" r:id="rId8"/>
    <p:sldLayoutId id="2147483884" r:id="rId9"/>
    <p:sldLayoutId id="2147483883" r:id="rId10"/>
    <p:sldLayoutId id="2147483882" r:id="rId11"/>
    <p:sldLayoutId id="2147483881" r:id="rId12"/>
    <p:sldLayoutId id="2147483880" r:id="rId13"/>
    <p:sldLayoutId id="2147483879" r:id="rId14"/>
    <p:sldLayoutId id="214748390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6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6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6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6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6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8" grpId="0" animBg="1" autoUpdateAnimBg="0"/>
      <p:bldP spid="116749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674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674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674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674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167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中黑體" pitchFamily="49" charset="-120"/>
          <a:ea typeface="華康中黑體" pitchFamily="49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中黑體" pitchFamily="49" charset="-120"/>
          <a:ea typeface="華康中黑體" pitchFamily="49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中黑體" pitchFamily="49" charset="-120"/>
          <a:ea typeface="華康中黑體" pitchFamily="49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中黑體" pitchFamily="49" charset="-120"/>
          <a:ea typeface="華康中黑體" pitchFamily="49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2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標楷體" pitchFamily="65" charset="-120"/>
              </a:defRPr>
            </a:lvl1pPr>
          </a:lstStyle>
          <a:p>
            <a:fld id="{87055A0B-F0F7-4427-8160-6FDE0CF1996E}" type="datetime1">
              <a:rPr lang="zh-TW" altLang="en-US"/>
              <a:pPr/>
              <a:t>2014/2/11</a:t>
            </a:fld>
            <a:endParaRPr lang="en-US" altLang="zh-TW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標楷體" pitchFamily="65" charset="-120"/>
              </a:defRPr>
            </a:lvl1pPr>
          </a:lstStyle>
          <a:p>
            <a:endParaRPr lang="en-US" altLang="zh-TW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標楷體" pitchFamily="65" charset="-120"/>
              </a:defRPr>
            </a:lvl1pPr>
          </a:lstStyle>
          <a:p>
            <a:fld id="{7C00D6BF-EDA2-4CDB-9DA0-EAA25ECB563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1" r:id="rId2"/>
    <p:sldLayoutId id="2147483900" r:id="rId3"/>
    <p:sldLayoutId id="2147483899" r:id="rId4"/>
    <p:sldLayoutId id="2147483898" r:id="rId5"/>
    <p:sldLayoutId id="2147483897" r:id="rId6"/>
    <p:sldLayoutId id="2147483896" r:id="rId7"/>
    <p:sldLayoutId id="2147483895" r:id="rId8"/>
    <p:sldLayoutId id="2147483894" r:id="rId9"/>
    <p:sldLayoutId id="2147483893" r:id="rId10"/>
    <p:sldLayoutId id="214748389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able.nat.gov.tw/valid.jsp?category=2006042511113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enable.nat.gov.tw/valid.jsp?category=20060425111134" TargetMode="Externa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lms.hit.edu.tw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3D1128C5-2AC4-49FF-9DC2-7088A916FF16}" type="slidenum">
              <a:rPr lang="zh-TW" altLang="en-US"/>
              <a:pPr/>
              <a:t>1</a:t>
            </a:fld>
            <a:endParaRPr lang="en-US" altLang="zh-TW"/>
          </a:p>
        </p:txBody>
      </p:sp>
      <p:sp>
        <p:nvSpPr>
          <p:cNvPr id="9218" name="Rectangle 10"/>
          <p:cNvSpPr txBox="1">
            <a:spLocks noGrp="1" noChangeArrowheads="1"/>
          </p:cNvSpPr>
          <p:nvPr/>
        </p:nvSpPr>
        <p:spPr bwMode="gray">
          <a:xfrm>
            <a:off x="3465513" y="6613525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84A1384-ED89-4CEB-ADB2-CAB01B592F8B}" type="slidenum">
              <a:rPr lang="zh-TW" altLang="en-US" sz="1000">
                <a:solidFill>
                  <a:srgbClr val="FFFFFF"/>
                </a:solidFill>
                <a:ea typeface="標楷體" pitchFamily="65" charset="-120"/>
              </a:rPr>
              <a:pPr algn="ctr"/>
              <a:t>1</a:t>
            </a:fld>
            <a:endParaRPr lang="en-US" altLang="zh-TW" sz="1000">
              <a:solidFill>
                <a:srgbClr val="FFFFFF"/>
              </a:solidFill>
              <a:ea typeface="標楷體" pitchFamily="65" charset="-120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925" y="2420938"/>
            <a:ext cx="6192838" cy="10668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修平科技大學</a:t>
            </a:r>
            <a:br>
              <a:rPr lang="zh-TW" altLang="en-US" dirty="0" smtClean="0"/>
            </a:br>
            <a:r>
              <a:rPr lang="zh-TW" altLang="en-US" dirty="0" smtClean="0"/>
              <a:t>廣</a:t>
            </a:r>
            <a:r>
              <a:rPr lang="zh-TW" altLang="en-US" dirty="0" smtClean="0"/>
              <a:t>域網路</a:t>
            </a:r>
            <a:r>
              <a:rPr lang="zh-TW" altLang="en-US" dirty="0" smtClean="0"/>
              <a:t>實務課程介紹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5229225"/>
            <a:ext cx="5040313" cy="855663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zh-TW" altLang="en-US" sz="2400" b="1" dirty="0" smtClean="0">
                <a:ea typeface="標楷體" pitchFamily="65" charset="-120"/>
              </a:rPr>
              <a:t>資訊網路技術系</a:t>
            </a:r>
          </a:p>
          <a:p>
            <a:pPr algn="l" eaLnBrk="1" hangingPunct="1">
              <a:lnSpc>
                <a:spcPct val="90000"/>
              </a:lnSpc>
            </a:pPr>
            <a:r>
              <a:rPr lang="zh-TW" altLang="en-US" sz="2400" b="1" dirty="0" smtClean="0">
                <a:ea typeface="標楷體" pitchFamily="65" charset="-120"/>
              </a:rPr>
              <a:t>助理教授 姜文忠 博士</a:t>
            </a:r>
          </a:p>
        </p:txBody>
      </p:sp>
      <p:pic>
        <p:nvPicPr>
          <p:cNvPr id="10246" name="Picture 6" descr="通過第3優先等級無障礙網頁檢測">
            <a:hlinkClick r:id="rId3" tooltip="無障礙網站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216650"/>
            <a:ext cx="1835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roaming"/>
          <p:cNvPicPr>
            <a:picLocks noChangeAspect="1" noChangeArrowheads="1"/>
          </p:cNvPicPr>
          <p:nvPr/>
        </p:nvPicPr>
        <p:blipFill>
          <a:blip r:embed="rId5" cstate="print"/>
          <a:srcRect l="11102" t="4572" r="7428" b="6531"/>
          <a:stretch>
            <a:fillRect/>
          </a:stretch>
        </p:blipFill>
        <p:spPr bwMode="auto">
          <a:xfrm>
            <a:off x="107950" y="4508500"/>
            <a:ext cx="204628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wifi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3644900"/>
            <a:ext cx="16573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3385-6CBB-4CEE-8745-F901DA9B66BF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CCNA </a:t>
            </a:r>
            <a:r>
              <a:rPr lang="en-US" altLang="zh-TW" dirty="0" smtClean="0"/>
              <a:t>3</a:t>
            </a:r>
            <a:r>
              <a:rPr lang="zh-TW" altLang="en-US" dirty="0" smtClean="0"/>
              <a:t>  </a:t>
            </a:r>
            <a:r>
              <a:rPr lang="en-US" altLang="zh-TW" dirty="0" smtClean="0"/>
              <a:t>LAN</a:t>
            </a:r>
            <a:r>
              <a:rPr lang="zh-TW" altLang="en-US" dirty="0" smtClean="0"/>
              <a:t>交換和無線</a:t>
            </a:r>
            <a:endParaRPr lang="en-US" altLang="zh-TW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/>
              <a:t>LAN</a:t>
            </a:r>
            <a:r>
              <a:rPr lang="zh-TW" altLang="zh-TW" dirty="0" smtClean="0"/>
              <a:t>設計</a:t>
            </a:r>
          </a:p>
          <a:p>
            <a:pPr marL="514350" lvl="0" indent="-514350">
              <a:buFont typeface="+mj-lt"/>
              <a:buAutoNum type="arabicPeriod"/>
            </a:pPr>
            <a:r>
              <a:rPr lang="zh-TW" altLang="zh-TW" dirty="0" smtClean="0"/>
              <a:t>交換器基本概念和設定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/>
              <a:t>VLAN</a:t>
            </a:r>
            <a:endParaRPr lang="zh-TW" altLang="zh-TW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/>
              <a:t>VTP</a:t>
            </a:r>
            <a:endParaRPr lang="zh-TW" altLang="zh-TW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/>
              <a:t>STP</a:t>
            </a:r>
            <a:endParaRPr lang="zh-TW" altLang="zh-TW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altLang="zh-TW" dirty="0" smtClean="0"/>
              <a:t>VLAN</a:t>
            </a:r>
            <a:r>
              <a:rPr lang="zh-TW" altLang="zh-TW" dirty="0" smtClean="0"/>
              <a:t>間路由</a:t>
            </a:r>
          </a:p>
          <a:p>
            <a:pPr marL="514350" lvl="0" indent="-514350">
              <a:buFont typeface="+mj-lt"/>
              <a:buAutoNum type="arabicPeriod"/>
            </a:pPr>
            <a:r>
              <a:rPr lang="zh-TW" altLang="zh-TW" dirty="0" smtClean="0"/>
              <a:t>無線基本概念和設定</a:t>
            </a:r>
            <a:endParaRPr lang="zh-TW" altLang="zh-TW" dirty="0"/>
          </a:p>
        </p:txBody>
      </p:sp>
      <p:pic>
        <p:nvPicPr>
          <p:cNvPr id="45058" name="Picture 2" descr="http://www.skullbox.net/diagrams/vl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04864"/>
            <a:ext cx="4252164" cy="2172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72A6-4A17-43F1-A26A-924D42CE1953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CCNA </a:t>
            </a:r>
            <a:r>
              <a:rPr lang="en-US" altLang="zh-TW" dirty="0" smtClean="0"/>
              <a:t>4</a:t>
            </a:r>
            <a:r>
              <a:rPr lang="zh-TW" altLang="en-US" dirty="0" smtClean="0"/>
              <a:t>  接取</a:t>
            </a:r>
            <a:r>
              <a:rPr lang="en-US" altLang="zh-TW" dirty="0" smtClean="0"/>
              <a:t>WAN</a:t>
            </a:r>
            <a:endParaRPr lang="en-US" altLang="zh-TW" dirty="0"/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altLang="zh-TW" sz="2400" dirty="0" smtClean="0"/>
              <a:t>WAN</a:t>
            </a:r>
            <a:r>
              <a:rPr lang="zh-TW" altLang="zh-TW" sz="2400" dirty="0" smtClean="0"/>
              <a:t>簡介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altLang="zh-TW" sz="2400" dirty="0" smtClean="0"/>
              <a:t>PPP</a:t>
            </a:r>
            <a:endParaRPr lang="zh-TW" altLang="zh-TW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 smtClean="0"/>
              <a:t>訊框中繼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 smtClean="0"/>
              <a:t>網路安全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altLang="zh-TW" sz="2400" dirty="0" smtClean="0"/>
              <a:t>ACL</a:t>
            </a:r>
            <a:endParaRPr lang="zh-TW" altLang="zh-TW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 smtClean="0"/>
              <a:t>遠端工作者服務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altLang="zh-TW" sz="2400" dirty="0" smtClean="0"/>
              <a:t>IP</a:t>
            </a:r>
            <a:r>
              <a:rPr lang="zh-TW" altLang="zh-TW" sz="2400" dirty="0" smtClean="0"/>
              <a:t>定址服務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 smtClean="0"/>
              <a:t>網路故障排除</a:t>
            </a:r>
          </a:p>
        </p:txBody>
      </p:sp>
      <p:pic>
        <p:nvPicPr>
          <p:cNvPr id="376839" name="Picture 7" descr="cloud-networ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34560"/>
            <a:ext cx="4729708" cy="4351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E30C-1968-46ED-86A7-BD6F9F49B66C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814388"/>
            <a:r>
              <a:rPr lang="en-US" altLang="zh-TW">
                <a:ea typeface="新細明體" pitchFamily="18" charset="-120"/>
              </a:rPr>
              <a:t>Cisco Certifications</a:t>
            </a:r>
          </a:p>
        </p:txBody>
      </p:sp>
      <p:pic>
        <p:nvPicPr>
          <p:cNvPr id="389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805063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28" name="Picture 8" descr="CCNA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21088"/>
            <a:ext cx="2093912" cy="17795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ttp://i1.ce.cn/edu/exams/cet/200912/25/W020091225368202903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645024"/>
            <a:ext cx="3456384" cy="2474242"/>
          </a:xfrm>
          <a:prstGeom prst="rect">
            <a:avLst/>
          </a:prstGeom>
          <a:noFill/>
        </p:spPr>
      </p:pic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82C6-269A-400A-8F52-EA7523FEBAEC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/>
              <a:t>四 </a:t>
            </a:r>
            <a:r>
              <a:rPr lang="zh-TW" altLang="en-US" sz="4000">
                <a:latin typeface="Arial"/>
              </a:rPr>
              <a:t>“</a:t>
            </a:r>
            <a:r>
              <a:rPr lang="zh-TW" altLang="en-US" sz="4000"/>
              <a:t>不</a:t>
            </a:r>
            <a:r>
              <a:rPr lang="zh-TW" altLang="en-US" sz="4000">
                <a:latin typeface="Arial"/>
              </a:rPr>
              <a:t>”</a:t>
            </a:r>
            <a:r>
              <a:rPr lang="zh-TW" altLang="en-US" sz="4000"/>
              <a:t> 一 </a:t>
            </a:r>
            <a:r>
              <a:rPr lang="zh-TW" altLang="en-US" sz="4000">
                <a:latin typeface="Arial"/>
              </a:rPr>
              <a:t>“</a:t>
            </a:r>
            <a:r>
              <a:rPr lang="zh-TW" altLang="en-US" sz="4000"/>
              <a:t>沒有</a:t>
            </a:r>
            <a:r>
              <a:rPr lang="zh-TW" altLang="en-US" sz="4000">
                <a:latin typeface="Arial"/>
              </a:rPr>
              <a:t>”</a:t>
            </a:r>
            <a:endParaRPr lang="zh-TW" altLang="en-US" sz="400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上課時 四</a:t>
            </a:r>
            <a:r>
              <a:rPr lang="zh-TW" altLang="en-US" dirty="0">
                <a:latin typeface="Arial"/>
              </a:rPr>
              <a:t>”</a:t>
            </a:r>
            <a:r>
              <a:rPr lang="zh-TW" altLang="en-US" dirty="0"/>
              <a:t>不</a:t>
            </a:r>
            <a:r>
              <a:rPr lang="zh-TW" altLang="en-US" dirty="0">
                <a:latin typeface="Arial"/>
              </a:rPr>
              <a:t>”</a:t>
            </a:r>
            <a:endParaRPr lang="zh-TW" altLang="en-US" dirty="0"/>
          </a:p>
          <a:p>
            <a:pPr lvl="1"/>
            <a:r>
              <a:rPr lang="zh-TW" altLang="en-US" b="1" dirty="0"/>
              <a:t>不遲到早退</a:t>
            </a:r>
          </a:p>
          <a:p>
            <a:pPr lvl="1"/>
            <a:r>
              <a:rPr lang="zh-TW" altLang="en-US" b="1" dirty="0"/>
              <a:t>不無故缺席</a:t>
            </a:r>
          </a:p>
          <a:p>
            <a:pPr lvl="1"/>
            <a:r>
              <a:rPr lang="zh-TW" altLang="en-US" b="1" dirty="0"/>
              <a:t>不聊天睡覺</a:t>
            </a:r>
          </a:p>
          <a:p>
            <a:pPr lvl="1"/>
            <a:r>
              <a:rPr lang="zh-TW" altLang="en-US" b="1" dirty="0"/>
              <a:t>不玩電玩</a:t>
            </a:r>
            <a:r>
              <a:rPr lang="zh-TW" altLang="en-US" b="1" dirty="0" smtClean="0"/>
              <a:t>、手機、看</a:t>
            </a:r>
            <a:r>
              <a:rPr lang="zh-TW" altLang="en-US" b="1" dirty="0"/>
              <a:t>影片、聽音樂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考試</a:t>
            </a:r>
            <a:r>
              <a:rPr lang="zh-TW" altLang="en-US" dirty="0"/>
              <a:t>時 一 </a:t>
            </a:r>
            <a:r>
              <a:rPr lang="zh-TW" altLang="en-US" dirty="0">
                <a:latin typeface="Arial"/>
              </a:rPr>
              <a:t>“</a:t>
            </a:r>
            <a:r>
              <a:rPr lang="zh-TW" altLang="en-US" dirty="0"/>
              <a:t>沒有</a:t>
            </a:r>
            <a:r>
              <a:rPr lang="zh-TW" altLang="en-US" dirty="0">
                <a:latin typeface="Arial"/>
              </a:rPr>
              <a:t>”</a:t>
            </a:r>
            <a:endParaRPr lang="zh-TW" altLang="en-US" dirty="0"/>
          </a:p>
          <a:p>
            <a:pPr lvl="1"/>
            <a:r>
              <a:rPr lang="zh-TW" altLang="en-US" b="1" dirty="0"/>
              <a:t>沒有小抄、作弊</a:t>
            </a:r>
          </a:p>
        </p:txBody>
      </p:sp>
      <p:pic>
        <p:nvPicPr>
          <p:cNvPr id="82946" name="Picture 2" descr="http://t3.gstatic.com/images?q=tbn:H0QvYmJ0zwWcVM:http://www.stoneip.info/wp-content/uploads/2010/05/31304_396436207117_748842117_4057991_6453126_n-514x600.jpg&amp;t=1"/>
          <p:cNvPicPr>
            <a:picLocks noChangeAspect="1" noChangeArrowheads="1"/>
          </p:cNvPicPr>
          <p:nvPr/>
        </p:nvPicPr>
        <p:blipFill>
          <a:blip r:embed="rId3" cstate="print"/>
          <a:srcRect l="3635" t="18666" r="1867" b="39585"/>
          <a:stretch>
            <a:fillRect/>
          </a:stretch>
        </p:blipFill>
        <p:spPr bwMode="auto">
          <a:xfrm>
            <a:off x="4211960" y="1340768"/>
            <a:ext cx="320880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校園事業部製作</a:t>
            </a:r>
          </a:p>
        </p:txBody>
      </p:sp>
      <p:sp>
        <p:nvSpPr>
          <p:cNvPr id="31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C4A80-AB87-4197-8117-EA92FBDD1E82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92162" name="Oval 2"/>
          <p:cNvSpPr>
            <a:spLocks noChangeArrowheads="1"/>
          </p:cNvSpPr>
          <p:nvPr/>
        </p:nvSpPr>
        <p:spPr bwMode="auto">
          <a:xfrm>
            <a:off x="1920875" y="1125538"/>
            <a:ext cx="5273675" cy="5732462"/>
          </a:xfrm>
          <a:prstGeom prst="ellipse">
            <a:avLst/>
          </a:prstGeom>
          <a:gradFill rotWithShape="1">
            <a:gsLst>
              <a:gs pos="0">
                <a:srgbClr val="FFCC00">
                  <a:alpha val="30000"/>
                </a:srgbClr>
              </a:gs>
              <a:gs pos="100000">
                <a:srgbClr val="FFFFFF">
                  <a:alpha val="30000"/>
                </a:srgbClr>
              </a:gs>
            </a:gsLst>
            <a:lin ang="5400000" scaled="1"/>
          </a:gradFill>
          <a:ln w="19050">
            <a:solidFill>
              <a:srgbClr val="C0C0C0">
                <a:alpha val="8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63" name="AutoShape 3"/>
          <p:cNvSpPr>
            <a:spLocks noChangeArrowheads="1"/>
          </p:cNvSpPr>
          <p:nvPr/>
        </p:nvSpPr>
        <p:spPr bwMode="auto">
          <a:xfrm>
            <a:off x="179388" y="1638300"/>
            <a:ext cx="2041525" cy="782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lin ang="0" scaled="1"/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0" lang="zh-TW" altLang="en-US" b="1">
                <a:solidFill>
                  <a:schemeClr val="bg1"/>
                </a:solidFill>
                <a:ea typeface="標楷體" pitchFamily="65" charset="-120"/>
              </a:rPr>
              <a:t>敬業精神不足</a:t>
            </a:r>
            <a:endParaRPr kumimoji="0" lang="en-US" altLang="ko-KR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92164" name="AutoShape 4"/>
          <p:cNvSpPr>
            <a:spLocks noChangeArrowheads="1"/>
          </p:cNvSpPr>
          <p:nvPr/>
        </p:nvSpPr>
        <p:spPr bwMode="auto">
          <a:xfrm>
            <a:off x="179388" y="2738438"/>
            <a:ext cx="2041525" cy="631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lin ang="0" scaled="1"/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kumimoji="0" lang="zh-TW" altLang="en-US" b="1">
                <a:solidFill>
                  <a:schemeClr val="bg1"/>
                </a:solidFill>
                <a:ea typeface="標楷體" pitchFamily="65" charset="-120"/>
              </a:rPr>
              <a:t>不能吃苦耐勞</a:t>
            </a:r>
            <a:endParaRPr kumimoji="0" lang="en-US" altLang="ko-KR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179388" y="3687763"/>
            <a:ext cx="2041525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lin ang="0" scaled="1"/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kumimoji="0" lang="zh-TW" altLang="en-US" b="1">
                <a:solidFill>
                  <a:schemeClr val="bg1"/>
                </a:solidFill>
                <a:ea typeface="標楷體" pitchFamily="65" charset="-120"/>
              </a:rPr>
              <a:t>遇到挫折容易退縮</a:t>
            </a:r>
            <a:endParaRPr kumimoji="0" lang="en-US" altLang="ko-KR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92166" name="AutoShape 6"/>
          <p:cNvSpPr>
            <a:spLocks noChangeArrowheads="1"/>
          </p:cNvSpPr>
          <p:nvPr/>
        </p:nvSpPr>
        <p:spPr bwMode="auto">
          <a:xfrm>
            <a:off x="179388" y="4638675"/>
            <a:ext cx="2041525" cy="631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lin ang="0" scaled="1"/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0" lang="zh-TW" altLang="en-US" b="1">
                <a:solidFill>
                  <a:schemeClr val="bg1"/>
                </a:solidFill>
                <a:ea typeface="標楷體" pitchFamily="65" charset="-120"/>
              </a:rPr>
              <a:t>個人英雄主義</a:t>
            </a:r>
            <a:endParaRPr kumimoji="0" lang="en-US" altLang="ko-KR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179388" y="5588000"/>
            <a:ext cx="2041525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lin ang="0" scaled="1"/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kumimoji="0" lang="zh-TW" altLang="en-US" b="1">
                <a:solidFill>
                  <a:schemeClr val="bg1"/>
                </a:solidFill>
                <a:ea typeface="標楷體" pitchFamily="65" charset="-120"/>
              </a:rPr>
              <a:t>罵不得</a:t>
            </a:r>
            <a:endParaRPr lang="en-US" altLang="ko-KR" sz="1400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92168" name="AutoShape 8"/>
          <p:cNvSpPr>
            <a:spLocks noChangeArrowheads="1"/>
          </p:cNvSpPr>
          <p:nvPr/>
        </p:nvSpPr>
        <p:spPr bwMode="auto">
          <a:xfrm>
            <a:off x="6923088" y="2744788"/>
            <a:ext cx="2041525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0" scaled="1"/>
          </a:gradFill>
          <a:ln w="19050">
            <a:round/>
            <a:headEnd/>
            <a:tailEnd/>
          </a:ln>
          <a:effectLst/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0" lang="zh-TW" altLang="en-US" b="1">
                <a:solidFill>
                  <a:schemeClr val="bg1"/>
                </a:solidFill>
                <a:ea typeface="標楷體" pitchFamily="65" charset="-120"/>
              </a:rPr>
              <a:t>太固執</a:t>
            </a:r>
            <a:endParaRPr kumimoji="0" lang="en-US" altLang="ko-KR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92169" name="AutoShape 9"/>
          <p:cNvSpPr>
            <a:spLocks noChangeArrowheads="1"/>
          </p:cNvSpPr>
          <p:nvPr/>
        </p:nvSpPr>
        <p:spPr bwMode="auto">
          <a:xfrm>
            <a:off x="6923088" y="3697288"/>
            <a:ext cx="2041525" cy="631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0" scaled="1"/>
          </a:gradFill>
          <a:ln w="19050">
            <a:round/>
            <a:headEnd/>
            <a:tailEnd/>
          </a:ln>
          <a:effectLst/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0" lang="zh-TW" altLang="en-US" b="1">
                <a:solidFill>
                  <a:schemeClr val="bg1"/>
                </a:solidFill>
                <a:ea typeface="標楷體" pitchFamily="65" charset="-120"/>
              </a:rPr>
              <a:t>不夠謙虛</a:t>
            </a:r>
            <a:endParaRPr kumimoji="0" lang="en-US" altLang="ko-KR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92170" name="AutoShape 10"/>
          <p:cNvSpPr>
            <a:spLocks noChangeArrowheads="1"/>
          </p:cNvSpPr>
          <p:nvPr/>
        </p:nvSpPr>
        <p:spPr bwMode="auto">
          <a:xfrm>
            <a:off x="6923088" y="1719263"/>
            <a:ext cx="2041525" cy="739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0" scaled="1"/>
          </a:gradFill>
          <a:ln w="19050">
            <a:round/>
            <a:headEnd/>
            <a:tailEnd/>
          </a:ln>
          <a:effectLst/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kumimoji="0" lang="zh-TW" altLang="en-US" b="1">
                <a:solidFill>
                  <a:schemeClr val="bg1"/>
                </a:solidFill>
                <a:ea typeface="標楷體" pitchFamily="65" charset="-120"/>
              </a:rPr>
              <a:t>抗壓性低</a:t>
            </a:r>
            <a:endParaRPr kumimoji="0" lang="en-US" altLang="ko-KR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92171" name="AutoShape 11"/>
          <p:cNvSpPr>
            <a:spLocks noChangeArrowheads="1"/>
          </p:cNvSpPr>
          <p:nvPr/>
        </p:nvSpPr>
        <p:spPr bwMode="auto">
          <a:xfrm>
            <a:off x="6923088" y="4627563"/>
            <a:ext cx="2041525" cy="630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0" scaled="1"/>
          </a:gradFill>
          <a:ln w="19050">
            <a:round/>
            <a:headEnd/>
            <a:tailEnd/>
          </a:ln>
          <a:effectLst/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kumimoji="0" lang="zh-TW" altLang="en-US" b="1">
                <a:solidFill>
                  <a:schemeClr val="bg1"/>
                </a:solidFill>
                <a:ea typeface="標楷體" pitchFamily="65" charset="-120"/>
              </a:rPr>
              <a:t>欠缺職場倫理</a:t>
            </a:r>
            <a:endParaRPr kumimoji="0" lang="en-US" altLang="ko-KR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92172" name="AutoShape 12"/>
          <p:cNvSpPr>
            <a:spLocks noChangeArrowheads="1"/>
          </p:cNvSpPr>
          <p:nvPr/>
        </p:nvSpPr>
        <p:spPr bwMode="auto">
          <a:xfrm>
            <a:off x="6923088" y="5575300"/>
            <a:ext cx="2041525" cy="635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0" scaled="1"/>
          </a:gradFill>
          <a:ln w="19050">
            <a:round/>
            <a:headEnd/>
            <a:tailEnd/>
          </a:ln>
          <a:effectLst/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70000"/>
              </a:lnSpc>
            </a:pPr>
            <a:r>
              <a:rPr kumimoji="0" lang="zh-TW" altLang="en-US" b="1">
                <a:solidFill>
                  <a:schemeClr val="bg1"/>
                </a:solidFill>
                <a:ea typeface="標楷體" pitchFamily="65" charset="-120"/>
              </a:rPr>
              <a:t>學習動機不強</a:t>
            </a:r>
            <a:endParaRPr kumimoji="0" lang="en-US" altLang="ko-KR" b="1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92173" name="Freeform 13"/>
          <p:cNvSpPr>
            <a:spLocks/>
          </p:cNvSpPr>
          <p:nvPr/>
        </p:nvSpPr>
        <p:spPr bwMode="auto">
          <a:xfrm>
            <a:off x="2228850" y="3008313"/>
            <a:ext cx="1398588" cy="603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6" y="7"/>
              </a:cxn>
              <a:cxn ang="0">
                <a:pos x="768" y="301"/>
              </a:cxn>
            </a:cxnLst>
            <a:rect l="0" t="0" r="r" b="b"/>
            <a:pathLst>
              <a:path w="768" h="301">
                <a:moveTo>
                  <a:pt x="0" y="0"/>
                </a:moveTo>
                <a:lnTo>
                  <a:pt x="396" y="7"/>
                </a:lnTo>
                <a:lnTo>
                  <a:pt x="768" y="301"/>
                </a:lnTo>
              </a:path>
            </a:pathLst>
          </a:custGeom>
          <a:noFill/>
          <a:ln w="19050" cap="flat" cmpd="sng">
            <a:solidFill>
              <a:srgbClr val="96969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74" name="Freeform 14"/>
          <p:cNvSpPr>
            <a:spLocks/>
          </p:cNvSpPr>
          <p:nvPr/>
        </p:nvSpPr>
        <p:spPr bwMode="auto">
          <a:xfrm>
            <a:off x="2217738" y="5018088"/>
            <a:ext cx="1758950" cy="877887"/>
          </a:xfrm>
          <a:custGeom>
            <a:avLst/>
            <a:gdLst/>
            <a:ahLst/>
            <a:cxnLst>
              <a:cxn ang="0">
                <a:pos x="0" y="430"/>
              </a:cxn>
              <a:cxn ang="0">
                <a:pos x="396" y="438"/>
              </a:cxn>
              <a:cxn ang="0">
                <a:pos x="966" y="0"/>
              </a:cxn>
            </a:cxnLst>
            <a:rect l="0" t="0" r="r" b="b"/>
            <a:pathLst>
              <a:path w="966" h="438">
                <a:moveTo>
                  <a:pt x="0" y="430"/>
                </a:moveTo>
                <a:lnTo>
                  <a:pt x="396" y="438"/>
                </a:lnTo>
                <a:lnTo>
                  <a:pt x="966" y="0"/>
                </a:lnTo>
              </a:path>
            </a:pathLst>
          </a:custGeom>
          <a:noFill/>
          <a:ln w="19050" cap="flat" cmpd="sng">
            <a:solidFill>
              <a:srgbClr val="96969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75" name="Freeform 15"/>
          <p:cNvSpPr>
            <a:spLocks/>
          </p:cNvSpPr>
          <p:nvPr/>
        </p:nvSpPr>
        <p:spPr bwMode="auto">
          <a:xfrm>
            <a:off x="2206625" y="4405313"/>
            <a:ext cx="1409700" cy="528637"/>
          </a:xfrm>
          <a:custGeom>
            <a:avLst/>
            <a:gdLst/>
            <a:ahLst/>
            <a:cxnLst>
              <a:cxn ang="0">
                <a:pos x="0" y="247"/>
              </a:cxn>
              <a:cxn ang="0">
                <a:pos x="396" y="264"/>
              </a:cxn>
              <a:cxn ang="0">
                <a:pos x="774" y="0"/>
              </a:cxn>
            </a:cxnLst>
            <a:rect l="0" t="0" r="r" b="b"/>
            <a:pathLst>
              <a:path w="774" h="264">
                <a:moveTo>
                  <a:pt x="0" y="247"/>
                </a:moveTo>
                <a:lnTo>
                  <a:pt x="396" y="264"/>
                </a:lnTo>
                <a:lnTo>
                  <a:pt x="774" y="0"/>
                </a:lnTo>
              </a:path>
            </a:pathLst>
          </a:custGeom>
          <a:noFill/>
          <a:ln w="19050" cap="flat" cmpd="sng">
            <a:solidFill>
              <a:srgbClr val="96969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76" name="Freeform 16"/>
          <p:cNvSpPr>
            <a:spLocks/>
          </p:cNvSpPr>
          <p:nvPr/>
        </p:nvSpPr>
        <p:spPr bwMode="auto">
          <a:xfrm>
            <a:off x="2217738" y="1998663"/>
            <a:ext cx="1693862" cy="1058862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402" y="0"/>
              </a:cxn>
              <a:cxn ang="0">
                <a:pos x="930" y="528"/>
              </a:cxn>
            </a:cxnLst>
            <a:rect l="0" t="0" r="r" b="b"/>
            <a:pathLst>
              <a:path w="930" h="528">
                <a:moveTo>
                  <a:pt x="0" y="16"/>
                </a:moveTo>
                <a:lnTo>
                  <a:pt x="402" y="0"/>
                </a:lnTo>
                <a:lnTo>
                  <a:pt x="930" y="528"/>
                </a:lnTo>
              </a:path>
            </a:pathLst>
          </a:custGeom>
          <a:noFill/>
          <a:ln w="19050" cap="flat" cmpd="sng">
            <a:solidFill>
              <a:srgbClr val="96969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>
            <a:off x="2228850" y="3959225"/>
            <a:ext cx="1331913" cy="3175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78" name="Freeform 18"/>
          <p:cNvSpPr>
            <a:spLocks/>
          </p:cNvSpPr>
          <p:nvPr/>
        </p:nvSpPr>
        <p:spPr bwMode="auto">
          <a:xfrm>
            <a:off x="5408613" y="2058988"/>
            <a:ext cx="1528762" cy="974725"/>
          </a:xfrm>
          <a:custGeom>
            <a:avLst/>
            <a:gdLst/>
            <a:ahLst/>
            <a:cxnLst>
              <a:cxn ang="0">
                <a:pos x="840" y="0"/>
              </a:cxn>
              <a:cxn ang="0">
                <a:pos x="450" y="0"/>
              </a:cxn>
              <a:cxn ang="0">
                <a:pos x="0" y="486"/>
              </a:cxn>
            </a:cxnLst>
            <a:rect l="0" t="0" r="r" b="b"/>
            <a:pathLst>
              <a:path w="840" h="486">
                <a:moveTo>
                  <a:pt x="840" y="0"/>
                </a:moveTo>
                <a:lnTo>
                  <a:pt x="450" y="0"/>
                </a:lnTo>
                <a:lnTo>
                  <a:pt x="0" y="486"/>
                </a:lnTo>
              </a:path>
            </a:pathLst>
          </a:custGeom>
          <a:noFill/>
          <a:ln w="19050" cap="flat" cmpd="sng">
            <a:solidFill>
              <a:srgbClr val="96969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79" name="Freeform 19"/>
          <p:cNvSpPr>
            <a:spLocks/>
          </p:cNvSpPr>
          <p:nvPr/>
        </p:nvSpPr>
        <p:spPr bwMode="auto">
          <a:xfrm>
            <a:off x="5702300" y="3000375"/>
            <a:ext cx="1212850" cy="561975"/>
          </a:xfrm>
          <a:custGeom>
            <a:avLst/>
            <a:gdLst/>
            <a:ahLst/>
            <a:cxnLst>
              <a:cxn ang="0">
                <a:pos x="666" y="0"/>
              </a:cxn>
              <a:cxn ang="0">
                <a:pos x="282" y="11"/>
              </a:cxn>
              <a:cxn ang="0">
                <a:pos x="0" y="281"/>
              </a:cxn>
            </a:cxnLst>
            <a:rect l="0" t="0" r="r" b="b"/>
            <a:pathLst>
              <a:path w="666" h="281">
                <a:moveTo>
                  <a:pt x="666" y="0"/>
                </a:moveTo>
                <a:lnTo>
                  <a:pt x="282" y="11"/>
                </a:lnTo>
                <a:lnTo>
                  <a:pt x="0" y="281"/>
                </a:lnTo>
              </a:path>
            </a:pathLst>
          </a:custGeom>
          <a:noFill/>
          <a:ln w="19050" cap="flat" cmpd="sng">
            <a:solidFill>
              <a:srgbClr val="96969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80" name="Line 20"/>
          <p:cNvSpPr>
            <a:spLocks noChangeShapeType="1"/>
          </p:cNvSpPr>
          <p:nvPr/>
        </p:nvSpPr>
        <p:spPr bwMode="auto">
          <a:xfrm flipH="1">
            <a:off x="5746750" y="3971925"/>
            <a:ext cx="1179513" cy="1588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81" name="Freeform 21"/>
          <p:cNvSpPr>
            <a:spLocks/>
          </p:cNvSpPr>
          <p:nvPr/>
        </p:nvSpPr>
        <p:spPr bwMode="auto">
          <a:xfrm>
            <a:off x="5692775" y="4489450"/>
            <a:ext cx="1255713" cy="407988"/>
          </a:xfrm>
          <a:custGeom>
            <a:avLst/>
            <a:gdLst/>
            <a:ahLst/>
            <a:cxnLst>
              <a:cxn ang="0">
                <a:pos x="690" y="204"/>
              </a:cxn>
              <a:cxn ang="0">
                <a:pos x="294" y="204"/>
              </a:cxn>
              <a:cxn ang="0">
                <a:pos x="0" y="0"/>
              </a:cxn>
            </a:cxnLst>
            <a:rect l="0" t="0" r="r" b="b"/>
            <a:pathLst>
              <a:path w="690" h="204">
                <a:moveTo>
                  <a:pt x="690" y="204"/>
                </a:moveTo>
                <a:lnTo>
                  <a:pt x="294" y="204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96969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82" name="Freeform 22"/>
          <p:cNvSpPr>
            <a:spLocks/>
          </p:cNvSpPr>
          <p:nvPr/>
        </p:nvSpPr>
        <p:spPr bwMode="auto">
          <a:xfrm>
            <a:off x="5319713" y="5018088"/>
            <a:ext cx="1628775" cy="877887"/>
          </a:xfrm>
          <a:custGeom>
            <a:avLst/>
            <a:gdLst/>
            <a:ahLst/>
            <a:cxnLst>
              <a:cxn ang="0">
                <a:pos x="894" y="438"/>
              </a:cxn>
              <a:cxn ang="0">
                <a:pos x="486" y="438"/>
              </a:cxn>
              <a:cxn ang="0">
                <a:pos x="0" y="0"/>
              </a:cxn>
            </a:cxnLst>
            <a:rect l="0" t="0" r="r" b="b"/>
            <a:pathLst>
              <a:path w="894" h="438">
                <a:moveTo>
                  <a:pt x="894" y="438"/>
                </a:moveTo>
                <a:lnTo>
                  <a:pt x="486" y="438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969696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83" name="AutoShape 23"/>
          <p:cNvSpPr>
            <a:spLocks noChangeArrowheads="1"/>
          </p:cNvSpPr>
          <p:nvPr/>
        </p:nvSpPr>
        <p:spPr bwMode="auto">
          <a:xfrm>
            <a:off x="2982913" y="2244725"/>
            <a:ext cx="3146425" cy="34067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C9C9C9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84" name="AutoShape 24"/>
          <p:cNvSpPr>
            <a:spLocks noChangeArrowheads="1"/>
          </p:cNvSpPr>
          <p:nvPr/>
        </p:nvSpPr>
        <p:spPr bwMode="auto">
          <a:xfrm>
            <a:off x="3354388" y="2646363"/>
            <a:ext cx="2392362" cy="2590800"/>
          </a:xfrm>
          <a:custGeom>
            <a:avLst/>
            <a:gdLst>
              <a:gd name="G0" fmla="+- 4421 0 0"/>
              <a:gd name="G1" fmla="+- 21600 0 4421"/>
              <a:gd name="G2" fmla="+- 21600 0 442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421" y="10800"/>
                </a:moveTo>
                <a:cubicBezTo>
                  <a:pt x="4421" y="14323"/>
                  <a:pt x="7277" y="17179"/>
                  <a:pt x="10800" y="17179"/>
                </a:cubicBezTo>
                <a:cubicBezTo>
                  <a:pt x="14323" y="17179"/>
                  <a:pt x="17179" y="14323"/>
                  <a:pt x="17179" y="10800"/>
                </a:cubicBezTo>
                <a:cubicBezTo>
                  <a:pt x="17179" y="7277"/>
                  <a:pt x="14323" y="4421"/>
                  <a:pt x="10800" y="4421"/>
                </a:cubicBezTo>
                <a:cubicBezTo>
                  <a:pt x="7277" y="4421"/>
                  <a:pt x="4421" y="7277"/>
                  <a:pt x="4421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B2B2B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85" name="Oval 25"/>
          <p:cNvSpPr>
            <a:spLocks noChangeArrowheads="1"/>
          </p:cNvSpPr>
          <p:nvPr/>
        </p:nvSpPr>
        <p:spPr bwMode="auto">
          <a:xfrm>
            <a:off x="3603625" y="2914650"/>
            <a:ext cx="1851025" cy="209708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zh-TW" altLang="en-US" sz="1400" b="1">
                <a:solidFill>
                  <a:srgbClr val="00FF00"/>
                </a:solidFill>
                <a:ea typeface="標楷體" pitchFamily="65" charset="-120"/>
              </a:rPr>
              <a:t>就業市場特殊現象</a:t>
            </a:r>
          </a:p>
          <a:p>
            <a:pPr algn="ctr"/>
            <a:r>
              <a:rPr kumimoji="0" lang="en-US" altLang="zh-TW" sz="1000">
                <a:solidFill>
                  <a:schemeClr val="bg1"/>
                </a:solidFill>
                <a:ea typeface="標楷體" pitchFamily="65" charset="-120"/>
              </a:rPr>
              <a:t>1</a:t>
            </a:r>
            <a:r>
              <a:rPr kumimoji="0" lang="zh-TW" altLang="en-US" sz="1000">
                <a:solidFill>
                  <a:schemeClr val="bg1"/>
                </a:solidFill>
                <a:ea typeface="標楷體" pitchFamily="65" charset="-120"/>
              </a:rPr>
              <a:t>、產業需求人才減少。</a:t>
            </a:r>
          </a:p>
          <a:p>
            <a:pPr algn="ctr"/>
            <a:r>
              <a:rPr kumimoji="0" lang="en-US" altLang="zh-TW" sz="1000">
                <a:solidFill>
                  <a:schemeClr val="bg1"/>
                </a:solidFill>
                <a:ea typeface="標楷體" pitchFamily="65" charset="-120"/>
              </a:rPr>
              <a:t>2</a:t>
            </a:r>
            <a:r>
              <a:rPr kumimoji="0" lang="zh-TW" altLang="en-US" sz="1000">
                <a:solidFill>
                  <a:schemeClr val="bg1"/>
                </a:solidFill>
                <a:ea typeface="標楷體" pitchFamily="65" charset="-120"/>
              </a:rPr>
              <a:t>、首度出現無薪假。</a:t>
            </a:r>
          </a:p>
          <a:p>
            <a:pPr algn="ctr"/>
            <a:r>
              <a:rPr kumimoji="0" lang="en-US" altLang="zh-TW" sz="1000">
                <a:solidFill>
                  <a:schemeClr val="bg1"/>
                </a:solidFill>
                <a:ea typeface="標楷體" pitchFamily="65" charset="-120"/>
              </a:rPr>
              <a:t>3</a:t>
            </a:r>
            <a:r>
              <a:rPr kumimoji="0" lang="zh-TW" altLang="en-US" sz="1000">
                <a:solidFill>
                  <a:schemeClr val="bg1"/>
                </a:solidFill>
                <a:ea typeface="標楷體" pitchFamily="65" charset="-120"/>
              </a:rPr>
              <a:t>、許多人搶一個工作機會。</a:t>
            </a:r>
          </a:p>
          <a:p>
            <a:pPr algn="ctr"/>
            <a:r>
              <a:rPr kumimoji="0" lang="en-US" altLang="zh-TW" sz="1000">
                <a:solidFill>
                  <a:schemeClr val="bg1"/>
                </a:solidFill>
                <a:ea typeface="標楷體" pitchFamily="65" charset="-120"/>
              </a:rPr>
              <a:t>4</a:t>
            </a:r>
            <a:r>
              <a:rPr kumimoji="0" lang="zh-TW" altLang="en-US" sz="1000">
                <a:solidFill>
                  <a:schemeClr val="bg1"/>
                </a:solidFill>
                <a:ea typeface="標楷體" pitchFamily="65" charset="-120"/>
              </a:rPr>
              <a:t>、雇主嘆不容易找到</a:t>
            </a:r>
          </a:p>
          <a:p>
            <a:pPr algn="ctr"/>
            <a:r>
              <a:rPr kumimoji="0" lang="zh-TW" altLang="en-US" sz="1000">
                <a:solidFill>
                  <a:schemeClr val="bg1"/>
                </a:solidFill>
                <a:ea typeface="標楷體" pitchFamily="65" charset="-120"/>
              </a:rPr>
              <a:t>合適的社會新鮮人。</a:t>
            </a:r>
          </a:p>
          <a:p>
            <a:pPr algn="ctr"/>
            <a:r>
              <a:rPr kumimoji="0" lang="en-US" altLang="zh-TW" sz="1000">
                <a:solidFill>
                  <a:schemeClr val="bg1"/>
                </a:solidFill>
                <a:ea typeface="標楷體" pitchFamily="65" charset="-120"/>
              </a:rPr>
              <a:t>5</a:t>
            </a:r>
            <a:r>
              <a:rPr kumimoji="0" lang="zh-TW" altLang="en-US" sz="1000">
                <a:solidFill>
                  <a:schemeClr val="bg1"/>
                </a:solidFill>
                <a:ea typeface="標楷體" pitchFamily="65" charset="-120"/>
              </a:rPr>
              <a:t>、政府大力運用公共服務</a:t>
            </a:r>
          </a:p>
          <a:p>
            <a:pPr algn="ctr"/>
            <a:r>
              <a:rPr kumimoji="0" lang="zh-TW" altLang="en-US" sz="1000">
                <a:solidFill>
                  <a:schemeClr val="bg1"/>
                </a:solidFill>
                <a:ea typeface="標楷體" pitchFamily="65" charset="-120"/>
              </a:rPr>
              <a:t>提供就業機會。</a:t>
            </a:r>
          </a:p>
          <a:p>
            <a:pPr algn="ctr"/>
            <a:r>
              <a:rPr kumimoji="0" lang="en-US" altLang="zh-TW" sz="1000">
                <a:solidFill>
                  <a:schemeClr val="bg1"/>
                </a:solidFill>
                <a:ea typeface="標楷體" pitchFamily="65" charset="-120"/>
              </a:rPr>
              <a:t>6</a:t>
            </a:r>
            <a:r>
              <a:rPr kumimoji="0" lang="zh-TW" altLang="en-US" sz="1000">
                <a:solidFill>
                  <a:schemeClr val="bg1"/>
                </a:solidFill>
                <a:ea typeface="標楷體" pitchFamily="65" charset="-120"/>
              </a:rPr>
              <a:t>、上述現象將可能持續</a:t>
            </a:r>
          </a:p>
          <a:p>
            <a:pPr algn="ctr"/>
            <a:r>
              <a:rPr kumimoji="0" lang="en-US" altLang="zh-TW" sz="1000">
                <a:solidFill>
                  <a:schemeClr val="bg1"/>
                </a:solidFill>
                <a:ea typeface="標楷體" pitchFamily="65" charset="-120"/>
              </a:rPr>
              <a:t>3</a:t>
            </a:r>
            <a:r>
              <a:rPr kumimoji="0" lang="zh-TW" altLang="en-US" sz="1000">
                <a:solidFill>
                  <a:schemeClr val="bg1"/>
                </a:solidFill>
                <a:ea typeface="標楷體" pitchFamily="65" charset="-120"/>
              </a:rPr>
              <a:t>年之久。</a:t>
            </a:r>
            <a:endParaRPr kumimoji="0" lang="en-US" altLang="ko-KR" sz="100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92186" name="Line 26"/>
          <p:cNvSpPr>
            <a:spLocks noChangeShapeType="1"/>
          </p:cNvSpPr>
          <p:nvPr/>
        </p:nvSpPr>
        <p:spPr bwMode="auto">
          <a:xfrm>
            <a:off x="3825875" y="3284538"/>
            <a:ext cx="1441450" cy="0"/>
          </a:xfrm>
          <a:prstGeom prst="line">
            <a:avLst/>
          </a:prstGeom>
          <a:noFill/>
          <a:ln w="9525">
            <a:solidFill>
              <a:srgbClr val="FFCC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latinLnBrk="1">
              <a:buFont typeface="Wingdings" pitchFamily="2" charset="2"/>
              <a:buChar char="q"/>
            </a:pP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企業晉用新鮮人的感嘆</a:t>
            </a:r>
          </a:p>
        </p:txBody>
      </p:sp>
      <p:sp>
        <p:nvSpPr>
          <p:cNvPr id="92188" name="AutoShape 28"/>
          <p:cNvSpPr>
            <a:spLocks noChangeArrowheads="1"/>
          </p:cNvSpPr>
          <p:nvPr/>
        </p:nvSpPr>
        <p:spPr bwMode="auto">
          <a:xfrm>
            <a:off x="2843213" y="1125538"/>
            <a:ext cx="3481387" cy="434975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 w="19050">
            <a:solidFill>
              <a:srgbClr val="FFFFFF">
                <a:alpha val="3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buFont typeface="Wingdings" pitchFamily="2" charset="2"/>
              <a:buChar char="l"/>
            </a:pPr>
            <a:r>
              <a:rPr kumimoji="0" lang="zh-TW" altLang="en-US" sz="2000" b="1">
                <a:solidFill>
                  <a:schemeClr val="bg1"/>
                </a:solidFill>
                <a:ea typeface="標楷體" pitchFamily="65" charset="-120"/>
              </a:rPr>
              <a:t>企業主最怕晉用的人</a:t>
            </a:r>
          </a:p>
        </p:txBody>
      </p:sp>
      <p:sp>
        <p:nvSpPr>
          <p:cNvPr id="92189" name="Rectangle 29"/>
          <p:cNvSpPr>
            <a:spLocks noChangeArrowheads="1"/>
          </p:cNvSpPr>
          <p:nvPr/>
        </p:nvSpPr>
        <p:spPr bwMode="auto">
          <a:xfrm>
            <a:off x="1431925" y="6308725"/>
            <a:ext cx="7712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457200" indent="-457200">
              <a:tabLst>
                <a:tab pos="450850" algn="l"/>
              </a:tabLst>
            </a:pPr>
            <a:r>
              <a:rPr lang="zh-TW" altLang="en-US" sz="1200">
                <a:ea typeface="標楷體" pitchFamily="65" charset="-120"/>
              </a:rPr>
              <a:t>資料來源：「當前大專青年怎樣提升就業競爭力」行政院青年輔導委員會  副主任委員陳聰勝  民國</a:t>
            </a:r>
            <a:r>
              <a:rPr lang="en-US" altLang="zh-TW" sz="1200">
                <a:ea typeface="標楷體" pitchFamily="65" charset="-120"/>
              </a:rPr>
              <a:t>98</a:t>
            </a:r>
            <a:r>
              <a:rPr lang="zh-TW" altLang="en-US" sz="1200">
                <a:ea typeface="標楷體" pitchFamily="65" charset="-120"/>
              </a:rPr>
              <a:t>年</a:t>
            </a:r>
            <a:r>
              <a:rPr lang="en-US" altLang="zh-TW" sz="1200">
                <a:ea typeface="標楷體" pitchFamily="65" charset="-120"/>
              </a:rPr>
              <a:t>4</a:t>
            </a:r>
            <a:r>
              <a:rPr lang="zh-TW" altLang="en-US" sz="1200">
                <a:ea typeface="標楷體" pitchFamily="65" charset="-120"/>
              </a:rPr>
              <a:t>月</a:t>
            </a:r>
            <a:r>
              <a:rPr lang="en-US" altLang="zh-TW" sz="1200">
                <a:ea typeface="標楷體" pitchFamily="65" charset="-120"/>
              </a:rPr>
              <a:t>27</a:t>
            </a:r>
            <a:r>
              <a:rPr lang="zh-TW" altLang="en-US" sz="1200">
                <a:ea typeface="標楷體" pitchFamily="65" charset="-120"/>
              </a:rPr>
              <a:t>日 </a:t>
            </a:r>
            <a:endParaRPr lang="en-US" altLang="ko-KR" sz="120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480C8AD3-ADAC-4FFF-B38E-CE1F4B1C7AF0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40962" name="Rectangle 10"/>
          <p:cNvSpPr txBox="1">
            <a:spLocks noGrp="1" noChangeArrowheads="1"/>
          </p:cNvSpPr>
          <p:nvPr/>
        </p:nvSpPr>
        <p:spPr bwMode="gray">
          <a:xfrm>
            <a:off x="3465513" y="6613525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B73BDB1-B860-445F-9FB3-1A0867DC6937}" type="slidenum">
              <a:rPr lang="zh-TW" altLang="en-US" sz="1000">
                <a:solidFill>
                  <a:srgbClr val="FFFFFF"/>
                </a:solidFill>
                <a:ea typeface="標楷體" pitchFamily="65" charset="-120"/>
              </a:rPr>
              <a:pPr algn="ctr"/>
              <a:t>15</a:t>
            </a:fld>
            <a:endParaRPr lang="en-US" altLang="zh-TW" sz="1000">
              <a:solidFill>
                <a:srgbClr val="FFFFFF"/>
              </a:solidFill>
              <a:ea typeface="標楷體" pitchFamily="65" charset="-120"/>
            </a:endParaRPr>
          </a:p>
        </p:txBody>
      </p:sp>
      <p:sp>
        <p:nvSpPr>
          <p:cNvPr id="74754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349500"/>
            <a:ext cx="5399088" cy="1250950"/>
          </a:xfrm>
        </p:spPr>
        <p:txBody>
          <a:bodyPr/>
          <a:lstStyle/>
          <a:p>
            <a:pPr algn="ctr" eaLnBrk="1" hangingPunct="1"/>
            <a:r>
              <a:rPr lang="zh-TW" altLang="en-US" dirty="0" smtClean="0"/>
              <a:t>有任何疑問嗎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  <p:pic>
        <p:nvPicPr>
          <p:cNvPr id="74756" name="Picture 4" descr="通過第3優先等級無障礙網頁檢測">
            <a:hlinkClick r:id="rId4" tooltip="無障礙網站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6216650"/>
            <a:ext cx="1835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roaming"/>
          <p:cNvPicPr>
            <a:picLocks noChangeAspect="1" noChangeArrowheads="1"/>
          </p:cNvPicPr>
          <p:nvPr/>
        </p:nvPicPr>
        <p:blipFill>
          <a:blip r:embed="rId6" cstate="print"/>
          <a:srcRect l="11102" t="4572" r="7428" b="6531"/>
          <a:stretch>
            <a:fillRect/>
          </a:stretch>
        </p:blipFill>
        <p:spPr bwMode="auto">
          <a:xfrm>
            <a:off x="107950" y="4508500"/>
            <a:ext cx="204628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 descr="wifi-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3716338"/>
            <a:ext cx="16573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4067175" y="3644900"/>
          <a:ext cx="309562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PhotoImpact" r:id="rId8" imgW="3809524" imgH="3809524" progId="PI3.Image">
                  <p:embed/>
                </p:oleObj>
              </mc:Choice>
              <mc:Fallback>
                <p:oleObj name="PhotoImpact" r:id="rId8" imgW="3809524" imgH="3809524" progId="PI3.Image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644900"/>
                        <a:ext cx="3095625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9D79D-74C8-41BD-B0C5-1BBAF40AB064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350838"/>
            <a:ext cx="7632847" cy="563562"/>
          </a:xfrm>
        </p:spPr>
        <p:txBody>
          <a:bodyPr/>
          <a:lstStyle/>
          <a:p>
            <a:pPr algn="ctr"/>
            <a:r>
              <a:rPr lang="zh-TW" altLang="en-US" sz="3700" dirty="0" smtClean="0"/>
              <a:t>關於你的</a:t>
            </a:r>
            <a:r>
              <a:rPr lang="zh-TW" altLang="en-US" sz="4000" dirty="0" smtClean="0"/>
              <a:t>區域網路實務</a:t>
            </a:r>
            <a:r>
              <a:rPr lang="zh-TW" altLang="en-US" sz="3700" dirty="0" smtClean="0"/>
              <a:t>授課教師</a:t>
            </a:r>
            <a:endParaRPr lang="en-US" altLang="zh-TW" sz="3700" dirty="0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76400"/>
            <a:ext cx="7776864" cy="4114800"/>
          </a:xfrm>
        </p:spPr>
        <p:txBody>
          <a:bodyPr/>
          <a:lstStyle/>
          <a:p>
            <a:r>
              <a:rPr lang="zh-TW" altLang="en-US" sz="2800" dirty="0" smtClean="0"/>
              <a:t>姜文忠 博士</a:t>
            </a:r>
            <a:endParaRPr lang="en-US" altLang="zh-TW" sz="2800" i="1" dirty="0"/>
          </a:p>
          <a:p>
            <a:pPr>
              <a:buFont typeface="Wingdings" pitchFamily="2" charset="2"/>
              <a:buNone/>
            </a:pPr>
            <a:r>
              <a:rPr lang="en-US" altLang="zh-TW" sz="2800" dirty="0"/>
              <a:t>	</a:t>
            </a:r>
            <a:r>
              <a:rPr lang="zh-TW" altLang="en-US" sz="2800" dirty="0" smtClean="0"/>
              <a:t>修平科技大學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資訊網路技術系 助理教授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endParaRPr lang="en-US" altLang="zh-TW" sz="2800" dirty="0" smtClean="0"/>
          </a:p>
          <a:p>
            <a:r>
              <a:rPr lang="zh-TW" altLang="en-US" dirty="0" smtClean="0"/>
              <a:t>研究室</a:t>
            </a:r>
            <a:r>
              <a:rPr lang="en-US" altLang="zh-TW" sz="2800" dirty="0" smtClean="0"/>
              <a:t>: </a:t>
            </a:r>
            <a:r>
              <a:rPr lang="en-US" altLang="zh-TW" sz="2800" dirty="0"/>
              <a:t>E0310-1</a:t>
            </a:r>
          </a:p>
          <a:p>
            <a:r>
              <a:rPr lang="zh-TW" altLang="en-US" sz="2800" dirty="0" smtClean="0"/>
              <a:t>研究室電話</a:t>
            </a:r>
            <a:r>
              <a:rPr lang="en-US" altLang="zh-TW" sz="2800" dirty="0" smtClean="0"/>
              <a:t>: </a:t>
            </a:r>
            <a:r>
              <a:rPr lang="en-US" altLang="zh-TW" sz="2800" dirty="0"/>
              <a:t>(04) 24961123~3113</a:t>
            </a:r>
            <a:br>
              <a:rPr lang="en-US" altLang="zh-TW" sz="2800" dirty="0"/>
            </a:br>
            <a:endParaRPr lang="en-US" altLang="zh-TW" sz="2800" dirty="0"/>
          </a:p>
          <a:p>
            <a:r>
              <a:rPr lang="en-US" altLang="zh-TW" sz="2800" dirty="0"/>
              <a:t>e-Mail: </a:t>
            </a:r>
            <a:r>
              <a:rPr lang="en-US" altLang="zh-TW" sz="2800" dirty="0" smtClean="0"/>
              <a:t>wcchiang@mail.hust.edu.tw</a:t>
            </a:r>
            <a:endParaRPr lang="en-US" altLang="zh-TW" sz="2800" dirty="0"/>
          </a:p>
        </p:txBody>
      </p:sp>
      <p:pic>
        <p:nvPicPr>
          <p:cNvPr id="5" name="圖片 4" descr="chia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412776"/>
            <a:ext cx="1957647" cy="23321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7C4B-228D-490D-8018-BF54D8F78FD6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Grading Policy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dirty="0" smtClean="0"/>
              <a:t>期中考</a:t>
            </a:r>
            <a:r>
              <a:rPr lang="en-US" altLang="zh-TW" sz="2800" dirty="0" smtClean="0"/>
              <a:t>: </a:t>
            </a:r>
            <a:r>
              <a:rPr lang="en-US" altLang="zh-TW" sz="2800" dirty="0"/>
              <a:t>30%</a:t>
            </a:r>
          </a:p>
          <a:p>
            <a:pPr>
              <a:lnSpc>
                <a:spcPct val="90000"/>
              </a:lnSpc>
            </a:pPr>
            <a:r>
              <a:rPr lang="zh-TW" altLang="en-US" sz="2800" dirty="0" smtClean="0"/>
              <a:t>期末考</a:t>
            </a:r>
            <a:r>
              <a:rPr lang="en-US" altLang="zh-TW" sz="2800" dirty="0" smtClean="0"/>
              <a:t>: </a:t>
            </a:r>
            <a:r>
              <a:rPr lang="en-US" altLang="zh-TW" sz="2800" dirty="0"/>
              <a:t>30%</a:t>
            </a:r>
          </a:p>
          <a:p>
            <a:pPr>
              <a:lnSpc>
                <a:spcPct val="90000"/>
              </a:lnSpc>
            </a:pPr>
            <a:r>
              <a:rPr lang="zh-TW" altLang="en-US" sz="2800" dirty="0" smtClean="0"/>
              <a:t>其他</a:t>
            </a:r>
            <a:r>
              <a:rPr lang="en-US" altLang="zh-TW" sz="2800" dirty="0" smtClean="0"/>
              <a:t>: </a:t>
            </a:r>
            <a:r>
              <a:rPr lang="en-US" altLang="zh-TW" sz="2800" dirty="0"/>
              <a:t>40%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 smtClean="0"/>
              <a:t>線上考試</a:t>
            </a:r>
            <a:r>
              <a:rPr lang="en-US" altLang="zh-TW" sz="2400" dirty="0" smtClean="0"/>
              <a:t> (</a:t>
            </a:r>
            <a:r>
              <a:rPr lang="en-US" altLang="zh-TW" sz="2400" dirty="0"/>
              <a:t>10%)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 smtClean="0"/>
              <a:t>出席</a:t>
            </a:r>
            <a:r>
              <a:rPr lang="en-US" altLang="zh-TW" sz="2400" dirty="0" smtClean="0"/>
              <a:t>(16%)</a:t>
            </a:r>
          </a:p>
          <a:p>
            <a:pPr lvl="1">
              <a:lnSpc>
                <a:spcPct val="90000"/>
              </a:lnSpc>
            </a:pPr>
            <a:r>
              <a:rPr lang="zh-TW" altLang="en-US" sz="2400" dirty="0" smtClean="0"/>
              <a:t>作業</a:t>
            </a:r>
            <a:r>
              <a:rPr lang="en-US" altLang="zh-TW" sz="2400" dirty="0" smtClean="0"/>
              <a:t>(10%)</a:t>
            </a:r>
            <a:endParaRPr lang="en-US" altLang="zh-TW" sz="2400" dirty="0"/>
          </a:p>
          <a:p>
            <a:pPr lvl="1">
              <a:lnSpc>
                <a:spcPct val="90000"/>
              </a:lnSpc>
            </a:pPr>
            <a:r>
              <a:rPr lang="en-US" altLang="zh-TW" sz="2400" dirty="0" smtClean="0"/>
              <a:t>Q </a:t>
            </a:r>
            <a:r>
              <a:rPr lang="en-US" altLang="zh-TW" sz="2400" dirty="0"/>
              <a:t>&amp; A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/>
              <a:t>etc.</a:t>
            </a:r>
          </a:p>
        </p:txBody>
      </p:sp>
      <p:pic>
        <p:nvPicPr>
          <p:cNvPr id="379908" name="Picture 4" descr="fpxlf2qu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56648"/>
            <a:ext cx="4824536" cy="504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FC183-0A73-456A-B026-22E77AD5CB6D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700" dirty="0" smtClean="0"/>
              <a:t>教室規則</a:t>
            </a:r>
            <a:endParaRPr lang="en-US" altLang="zh-TW" sz="3700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 smtClean="0"/>
              <a:t>歡迎提出資訊網路相關技術問題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zh-TW" altLang="en-US" dirty="0" smtClean="0"/>
              <a:t>透過電子郵件聯絡或提問請遵守下列規則</a:t>
            </a:r>
            <a:endParaRPr lang="en-US" altLang="zh-TW" dirty="0" smtClean="0"/>
          </a:p>
          <a:p>
            <a:pPr lvl="1">
              <a:lnSpc>
                <a:spcPct val="90000"/>
              </a:lnSpc>
            </a:pPr>
            <a:r>
              <a:rPr lang="zh-TW" altLang="en-US" dirty="0" smtClean="0"/>
              <a:t>主旨：</a:t>
            </a:r>
            <a:r>
              <a:rPr lang="en-US" altLang="zh-TW" dirty="0" smtClean="0"/>
              <a:t>HUST- CCNA </a:t>
            </a:r>
            <a:r>
              <a:rPr lang="zh-TW" altLang="en-US" dirty="0" smtClean="0"/>
              <a:t>學號</a:t>
            </a:r>
            <a:endParaRPr lang="en-US" altLang="zh-TW" dirty="0" smtClean="0">
              <a:solidFill>
                <a:schemeClr val="accent2"/>
              </a:solidFill>
            </a:endParaRPr>
          </a:p>
          <a:p>
            <a:pPr lvl="1">
              <a:lnSpc>
                <a:spcPct val="90000"/>
              </a:lnSpc>
            </a:pPr>
            <a:r>
              <a:rPr lang="zh-TW" altLang="en-US" dirty="0" smtClean="0"/>
              <a:t>記得署名</a:t>
            </a:r>
            <a:endParaRPr lang="en-US" altLang="zh-TW" dirty="0"/>
          </a:p>
          <a:p>
            <a:pPr>
              <a:lnSpc>
                <a:spcPct val="90000"/>
              </a:lnSpc>
            </a:pPr>
            <a:r>
              <a:rPr lang="zh-TW" altLang="en-US" dirty="0" smtClean="0"/>
              <a:t>上課前請參考教學進度表先行參閱教材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zh-TW" altLang="en-US" dirty="0" smtClean="0"/>
              <a:t>輔助教材下載與作業繳交請使用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修平學習管理平台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hlinkClick r:id="rId2"/>
              </a:rPr>
              <a:t>http://lms.hust.edu.tw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zh-TW" altLang="en-US" dirty="0" smtClean="0"/>
              <a:t>記住你是大學生</a:t>
            </a:r>
            <a:r>
              <a:rPr lang="en-US" altLang="zh-TW" dirty="0" smtClean="0"/>
              <a:t>!</a:t>
            </a:r>
            <a:endParaRPr lang="en-US" altLang="zh-TW" dirty="0"/>
          </a:p>
        </p:txBody>
      </p:sp>
      <p:pic>
        <p:nvPicPr>
          <p:cNvPr id="380933" name="Picture 5" descr="email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573016"/>
            <a:ext cx="2404224" cy="2520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8611-D567-4390-B9A9-01752104E0FE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References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/>
              <a:t>CCENT/CCNA ICND1 Official Exam Certification Guide </a:t>
            </a:r>
            <a:br>
              <a:rPr lang="en-US" altLang="zh-TW"/>
            </a:br>
            <a:r>
              <a:rPr lang="en-US" altLang="zh-TW" sz="2000"/>
              <a:t>(CCENT Exam 640-822 and CCNA Exam 640-802) (2nd)</a:t>
            </a:r>
          </a:p>
          <a:p>
            <a:pPr>
              <a:lnSpc>
                <a:spcPct val="90000"/>
              </a:lnSpc>
            </a:pPr>
            <a:r>
              <a:rPr lang="en-US" altLang="zh-TW"/>
              <a:t>CCENT/CCNA ICND2 Official Exam Certification Guide </a:t>
            </a:r>
            <a:br>
              <a:rPr lang="en-US" altLang="zh-TW"/>
            </a:br>
            <a:r>
              <a:rPr lang="en-US" altLang="zh-TW" sz="2000"/>
              <a:t>(CCENT Exam 640-816 and CCNA Exam 640-802) (2nd)</a:t>
            </a:r>
            <a:endParaRPr lang="en-US" altLang="zh-TW"/>
          </a:p>
          <a:p>
            <a:pPr>
              <a:lnSpc>
                <a:spcPct val="90000"/>
              </a:lnSpc>
            </a:pPr>
            <a:r>
              <a:rPr lang="en-US" altLang="zh-TW"/>
              <a:t>Cisco Networking Academy Online Curriculums</a:t>
            </a:r>
          </a:p>
          <a:p>
            <a:pPr lvl="1">
              <a:lnSpc>
                <a:spcPct val="90000"/>
              </a:lnSpc>
            </a:pPr>
            <a:r>
              <a:rPr lang="en-US" altLang="zh-TW"/>
              <a:t>http://cisco.netacad.net/</a:t>
            </a:r>
          </a:p>
        </p:txBody>
      </p:sp>
      <p:pic>
        <p:nvPicPr>
          <p:cNvPr id="367620" name="Picture 4" descr="NetwAc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652963"/>
            <a:ext cx="2276475" cy="174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D319-FECD-4CFD-894B-9FA36EB422EF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700"/>
              <a:t>Cisco Networking Academy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7727101" cy="465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A5232-334D-4048-A8B9-D718008CC194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Course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400" dirty="0"/>
              <a:t>Three Parts: Teaching, Self-reading and taking examinations</a:t>
            </a:r>
          </a:p>
          <a:p>
            <a:pPr>
              <a:lnSpc>
                <a:spcPct val="80000"/>
              </a:lnSpc>
            </a:pPr>
            <a:r>
              <a:rPr lang="en-US" altLang="zh-TW" sz="2400" dirty="0"/>
              <a:t>View the online curriculum by yourself</a:t>
            </a:r>
          </a:p>
          <a:p>
            <a:pPr>
              <a:lnSpc>
                <a:spcPct val="80000"/>
              </a:lnSpc>
            </a:pPr>
            <a:r>
              <a:rPr lang="en-US" altLang="zh-TW" sz="2400" dirty="0"/>
              <a:t>Curriculum and examination web sites are available 7-24 except system maintain</a:t>
            </a:r>
          </a:p>
          <a:p>
            <a:pPr>
              <a:lnSpc>
                <a:spcPct val="80000"/>
              </a:lnSpc>
            </a:pPr>
            <a:r>
              <a:rPr lang="en-US" altLang="zh-TW" sz="2400" dirty="0"/>
              <a:t>Chapter examinations </a:t>
            </a:r>
            <a:r>
              <a:rPr lang="en-US" altLang="zh-TW" sz="2400" dirty="0">
                <a:solidFill>
                  <a:srgbClr val="FF0000"/>
                </a:solidFill>
              </a:rPr>
              <a:t>take home</a:t>
            </a:r>
            <a:r>
              <a:rPr lang="en-US" altLang="zh-TW" sz="2400" dirty="0"/>
              <a:t> and will active </a:t>
            </a:r>
            <a:r>
              <a:rPr lang="en-US" altLang="zh-TW" sz="2400" dirty="0" smtClean="0">
                <a:solidFill>
                  <a:srgbClr val="FF0000"/>
                </a:solidFill>
              </a:rPr>
              <a:t>4 days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for each chapter</a:t>
            </a:r>
          </a:p>
          <a:p>
            <a:pPr>
              <a:lnSpc>
                <a:spcPct val="80000"/>
              </a:lnSpc>
            </a:pPr>
            <a:r>
              <a:rPr lang="en-US" altLang="zh-TW" sz="2400" dirty="0"/>
              <a:t>I will not support the answers of online tests</a:t>
            </a:r>
          </a:p>
          <a:p>
            <a:pPr>
              <a:lnSpc>
                <a:spcPct val="80000"/>
              </a:lnSpc>
            </a:pPr>
            <a:r>
              <a:rPr lang="en-US" altLang="zh-TW" sz="2400" dirty="0"/>
              <a:t>Semester final examination will be hold the class and only web browsers can be used!!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E8D1-5BDF-41A7-9E1C-AC4EA3223702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CCNA </a:t>
            </a:r>
            <a:r>
              <a:rPr lang="en-US" altLang="zh-TW" dirty="0" smtClean="0"/>
              <a:t>1 </a:t>
            </a:r>
            <a:r>
              <a:rPr lang="zh-TW" altLang="en-US" dirty="0" smtClean="0"/>
              <a:t>網路基礎知識</a:t>
            </a:r>
            <a:r>
              <a:rPr lang="en-US" altLang="zh-TW" dirty="0" smtClean="0"/>
              <a:t> </a:t>
            </a:r>
            <a:endParaRPr lang="en-US" altLang="zh-TW" dirty="0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7772400" cy="5018112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zh-TW" altLang="zh-TW" sz="2400" dirty="0" smtClean="0"/>
              <a:t>生活在以網路為中心的世界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 smtClean="0"/>
              <a:t>網路通信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 smtClean="0"/>
              <a:t>應用層功能及協定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altLang="zh-TW" sz="2400" dirty="0" smtClean="0"/>
              <a:t>OSI</a:t>
            </a:r>
            <a:r>
              <a:rPr lang="zh-TW" altLang="zh-TW" sz="2400" dirty="0" smtClean="0"/>
              <a:t>傳輸層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altLang="zh-TW" sz="2400" dirty="0" smtClean="0"/>
              <a:t>OSI</a:t>
            </a:r>
            <a:r>
              <a:rPr lang="zh-TW" altLang="zh-TW" sz="2400" dirty="0" smtClean="0"/>
              <a:t>網路層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 smtClean="0"/>
              <a:t>網路定址</a:t>
            </a:r>
            <a:r>
              <a:rPr lang="en-US" altLang="zh-TW" sz="2400" dirty="0" smtClean="0"/>
              <a:t>-IPV4</a:t>
            </a:r>
            <a:endParaRPr lang="zh-TW" altLang="zh-TW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 smtClean="0"/>
              <a:t>資料鏈結層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altLang="zh-TW" sz="2400" dirty="0" smtClean="0"/>
              <a:t>OSI</a:t>
            </a:r>
            <a:r>
              <a:rPr lang="zh-TW" altLang="zh-TW" sz="2400" dirty="0" smtClean="0"/>
              <a:t>實體層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 smtClean="0"/>
              <a:t>乙太網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 smtClean="0"/>
              <a:t>網路規劃和佈線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 smtClean="0"/>
              <a:t>設定和測試網路</a:t>
            </a:r>
            <a:endParaRPr lang="zh-TW" altLang="zh-TW" sz="2400" dirty="0"/>
          </a:p>
        </p:txBody>
      </p:sp>
      <p:pic>
        <p:nvPicPr>
          <p:cNvPr id="373765" name="Picture 5" descr="o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2889" y="3861048"/>
            <a:ext cx="3769511" cy="2232248"/>
          </a:xfrm>
          <a:prstGeom prst="rect">
            <a:avLst/>
          </a:prstGeom>
          <a:noFill/>
        </p:spPr>
      </p:pic>
      <p:pic>
        <p:nvPicPr>
          <p:cNvPr id="373767" name="Picture 7" descr="tcpip-lay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2416"/>
            <a:ext cx="3744416" cy="259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argevertexgraphweigh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19" y="1052736"/>
            <a:ext cx="4401453" cy="3600400"/>
          </a:xfrm>
          <a:prstGeom prst="rect">
            <a:avLst/>
          </a:prstGeom>
          <a:noFill/>
        </p:spPr>
      </p:pic>
      <p:pic>
        <p:nvPicPr>
          <p:cNvPr id="374791" name="Picture 7" descr="icon_ro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509120"/>
            <a:ext cx="2520280" cy="1549161"/>
          </a:xfrm>
          <a:prstGeom prst="rect">
            <a:avLst/>
          </a:prstGeom>
          <a:noFill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2331-B289-418A-A4D4-737E71BF6ACD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CCNA </a:t>
            </a:r>
            <a:r>
              <a:rPr lang="en-US" altLang="zh-TW" dirty="0" smtClean="0"/>
              <a:t>2</a:t>
            </a:r>
            <a:r>
              <a:rPr lang="zh-TW" altLang="en-US" dirty="0" smtClean="0"/>
              <a:t>  路由協定和概念</a:t>
            </a:r>
            <a:endParaRPr lang="en-US" altLang="zh-TW" dirty="0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7772400" cy="4874096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zh-TW" altLang="zh-TW" sz="2400" dirty="0" smtClean="0"/>
              <a:t>路由和封包轉送簡介</a:t>
            </a:r>
          </a:p>
          <a:p>
            <a:pPr marL="514350" lvl="0" indent="-514350">
              <a:buFont typeface="+mj-lt"/>
              <a:buAutoNum type="arabicPeriod"/>
            </a:pPr>
            <a:r>
              <a:rPr lang="zh-TW" altLang="zh-TW" sz="2400" dirty="0" smtClean="0"/>
              <a:t>靜態路由</a:t>
            </a:r>
          </a:p>
          <a:p>
            <a:pPr marL="514350" lvl="0" indent="-514350">
              <a:buFont typeface="+mj-lt"/>
              <a:buAutoNum type="arabicPeriod"/>
            </a:pPr>
            <a:r>
              <a:rPr lang="zh-TW" altLang="zh-TW" sz="2400" dirty="0" smtClean="0"/>
              <a:t>動態路由協定簡介</a:t>
            </a:r>
          </a:p>
          <a:p>
            <a:pPr marL="514350" lvl="0" indent="-514350">
              <a:buFont typeface="+mj-lt"/>
              <a:buAutoNum type="arabicPeriod"/>
            </a:pPr>
            <a:r>
              <a:rPr lang="zh-TW" altLang="zh-TW" sz="2400" dirty="0" smtClean="0"/>
              <a:t>距離向量路由協定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TW" sz="2400" dirty="0" smtClean="0"/>
              <a:t>RIP</a:t>
            </a:r>
            <a:r>
              <a:rPr lang="zh-TW" altLang="zh-TW" sz="2400" dirty="0" smtClean="0"/>
              <a:t>第</a:t>
            </a:r>
            <a:r>
              <a:rPr lang="en-US" altLang="zh-TW" sz="2400" dirty="0" smtClean="0"/>
              <a:t>1</a:t>
            </a:r>
            <a:r>
              <a:rPr lang="zh-TW" altLang="zh-TW" sz="2400" dirty="0" smtClean="0"/>
              <a:t>版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TW" sz="2400" dirty="0" smtClean="0"/>
              <a:t>VLSM</a:t>
            </a:r>
            <a:r>
              <a:rPr lang="zh-TW" altLang="zh-TW" sz="2400" dirty="0" smtClean="0"/>
              <a:t>和</a:t>
            </a:r>
            <a:r>
              <a:rPr lang="en-US" altLang="zh-TW" sz="2400" dirty="0" smtClean="0"/>
              <a:t>CIDR</a:t>
            </a:r>
            <a:endParaRPr lang="zh-TW" altLang="zh-TW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altLang="zh-TW" sz="2400" dirty="0" smtClean="0"/>
              <a:t>RIPv2</a:t>
            </a:r>
            <a:endParaRPr lang="zh-TW" altLang="zh-TW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zh-TW" altLang="zh-TW" sz="2400" dirty="0" smtClean="0"/>
              <a:t>路由表</a:t>
            </a:r>
            <a:r>
              <a:rPr lang="en-US" altLang="zh-TW" sz="2400" dirty="0" smtClean="0"/>
              <a:t>:</a:t>
            </a:r>
            <a:r>
              <a:rPr lang="zh-TW" altLang="zh-TW" sz="2400" dirty="0" smtClean="0"/>
              <a:t>進一步了解路由表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TW" sz="2400" dirty="0" smtClean="0"/>
              <a:t>EIGRP</a:t>
            </a:r>
            <a:endParaRPr lang="zh-TW" altLang="zh-TW" sz="24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zh-TW" altLang="zh-TW" sz="2400" dirty="0" smtClean="0"/>
              <a:t>鏈路狀態路由協定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TW" sz="2400" dirty="0" smtClean="0"/>
              <a:t>OSPF</a:t>
            </a:r>
            <a:endParaRPr lang="zh-TW" altLang="zh-TW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76TGp_biz_light">
  <a:themeElements>
    <a:clrScheme name="276TGp_biz_light 1">
      <a:dk1>
        <a:srgbClr val="2F5679"/>
      </a:dk1>
      <a:lt1>
        <a:srgbClr val="FFFFFF"/>
      </a:lt1>
      <a:dk2>
        <a:srgbClr val="000000"/>
      </a:dk2>
      <a:lt2>
        <a:srgbClr val="DDDDDD"/>
      </a:lt2>
      <a:accent1>
        <a:srgbClr val="667921"/>
      </a:accent1>
      <a:accent2>
        <a:srgbClr val="ED8411"/>
      </a:accent2>
      <a:accent3>
        <a:srgbClr val="FFFFFF"/>
      </a:accent3>
      <a:accent4>
        <a:srgbClr val="274866"/>
      </a:accent4>
      <a:accent5>
        <a:srgbClr val="B8BEAB"/>
      </a:accent5>
      <a:accent6>
        <a:srgbClr val="D7770E"/>
      </a:accent6>
      <a:hlink>
        <a:srgbClr val="EABD00"/>
      </a:hlink>
      <a:folHlink>
        <a:srgbClr val="A3B2C5"/>
      </a:folHlink>
    </a:clrScheme>
    <a:fontScheme name="276TGp_biz_light">
      <a:majorFont>
        <a:latin typeface="華康中黑體"/>
        <a:ea typeface="華康中黑體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76TGp_biz_light 1">
        <a:dk1>
          <a:srgbClr val="2F5679"/>
        </a:dk1>
        <a:lt1>
          <a:srgbClr val="FFFFFF"/>
        </a:lt1>
        <a:dk2>
          <a:srgbClr val="000000"/>
        </a:dk2>
        <a:lt2>
          <a:srgbClr val="DDDDDD"/>
        </a:lt2>
        <a:accent1>
          <a:srgbClr val="667921"/>
        </a:accent1>
        <a:accent2>
          <a:srgbClr val="ED8411"/>
        </a:accent2>
        <a:accent3>
          <a:srgbClr val="FFFFFF"/>
        </a:accent3>
        <a:accent4>
          <a:srgbClr val="274866"/>
        </a:accent4>
        <a:accent5>
          <a:srgbClr val="B8BEAB"/>
        </a:accent5>
        <a:accent6>
          <a:srgbClr val="D7770E"/>
        </a:accent6>
        <a:hlink>
          <a:srgbClr val="EABD00"/>
        </a:hlink>
        <a:folHlink>
          <a:srgbClr val="A3B2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6TGp_biz_light 2">
        <a:dk1>
          <a:srgbClr val="2E77A8"/>
        </a:dk1>
        <a:lt1>
          <a:srgbClr val="FFFFFF"/>
        </a:lt1>
        <a:dk2>
          <a:srgbClr val="000000"/>
        </a:dk2>
        <a:lt2>
          <a:srgbClr val="DDDDDD"/>
        </a:lt2>
        <a:accent1>
          <a:srgbClr val="25557B"/>
        </a:accent1>
        <a:accent2>
          <a:srgbClr val="D7BB13"/>
        </a:accent2>
        <a:accent3>
          <a:srgbClr val="FFFFFF"/>
        </a:accent3>
        <a:accent4>
          <a:srgbClr val="26658F"/>
        </a:accent4>
        <a:accent5>
          <a:srgbClr val="ACB4BF"/>
        </a:accent5>
        <a:accent6>
          <a:srgbClr val="C3A910"/>
        </a:accent6>
        <a:hlink>
          <a:srgbClr val="009999"/>
        </a:hlink>
        <a:folHlink>
          <a:srgbClr val="A3B2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6TGp_biz_light 3">
        <a:dk1>
          <a:srgbClr val="173373"/>
        </a:dk1>
        <a:lt1>
          <a:srgbClr val="FFFFFF"/>
        </a:lt1>
        <a:dk2>
          <a:srgbClr val="000000"/>
        </a:dk2>
        <a:lt2>
          <a:srgbClr val="DDDDDD"/>
        </a:lt2>
        <a:accent1>
          <a:srgbClr val="1D518D"/>
        </a:accent1>
        <a:accent2>
          <a:srgbClr val="0099CB"/>
        </a:accent2>
        <a:accent3>
          <a:srgbClr val="FFFFFF"/>
        </a:accent3>
        <a:accent4>
          <a:srgbClr val="122A61"/>
        </a:accent4>
        <a:accent5>
          <a:srgbClr val="ABB3C5"/>
        </a:accent5>
        <a:accent6>
          <a:srgbClr val="008AB8"/>
        </a:accent6>
        <a:hlink>
          <a:srgbClr val="99CC01"/>
        </a:hlink>
        <a:folHlink>
          <a:srgbClr val="A3B2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5793</TotalTime>
  <Words>522</Words>
  <Application>Microsoft Office PowerPoint</Application>
  <PresentationFormat>如螢幕大小 (4:3)</PresentationFormat>
  <Paragraphs>133</Paragraphs>
  <Slides>15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8" baseType="lpstr">
      <vt:lpstr>276TGp_biz_light</vt:lpstr>
      <vt:lpstr>自訂設計</vt:lpstr>
      <vt:lpstr>PhotoImpact</vt:lpstr>
      <vt:lpstr>修平科技大學 廣域網路實務課程介紹</vt:lpstr>
      <vt:lpstr>關於你的區域網路實務授課教師</vt:lpstr>
      <vt:lpstr>Grading Policy</vt:lpstr>
      <vt:lpstr>教室規則</vt:lpstr>
      <vt:lpstr>References</vt:lpstr>
      <vt:lpstr>Cisco Networking Academy</vt:lpstr>
      <vt:lpstr>Course</vt:lpstr>
      <vt:lpstr>CCNA 1 網路基礎知識 </vt:lpstr>
      <vt:lpstr>CCNA 2  路由協定和概念</vt:lpstr>
      <vt:lpstr>CCNA 3  LAN交換和無線</vt:lpstr>
      <vt:lpstr>CCNA 4  接取WAN</vt:lpstr>
      <vt:lpstr>Cisco Certifications</vt:lpstr>
      <vt:lpstr>四 “不” 一 “沒有”</vt:lpstr>
      <vt:lpstr>PowerPoint 簡報</vt:lpstr>
      <vt:lpstr>有任何疑問嗎?</vt:lpstr>
    </vt:vector>
  </TitlesOfParts>
  <Company>THIS-3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cwlu</dc:creator>
  <cp:lastModifiedBy>user777</cp:lastModifiedBy>
  <cp:revision>406</cp:revision>
  <cp:lastPrinted>1998-09-15T18:05:17Z</cp:lastPrinted>
  <dcterms:created xsi:type="dcterms:W3CDTF">2000-10-10T03:55:27Z</dcterms:created>
  <dcterms:modified xsi:type="dcterms:W3CDTF">2014-02-11T00:59:53Z</dcterms:modified>
</cp:coreProperties>
</file>