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60" r:id="rId6"/>
    <p:sldId id="259" r:id="rId7"/>
    <p:sldId id="266" r:id="rId8"/>
    <p:sldId id="267" r:id="rId9"/>
    <p:sldId id="262" r:id="rId10"/>
    <p:sldId id="269" r:id="rId11"/>
    <p:sldId id="265" r:id="rId12"/>
    <p:sldId id="270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56" autoAdjust="0"/>
  </p:normalViewPr>
  <p:slideViewPr>
    <p:cSldViewPr>
      <p:cViewPr varScale="1">
        <p:scale>
          <a:sx n="82" d="100"/>
          <a:sy n="82" d="100"/>
        </p:scale>
        <p:origin x="-1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593D162A-9B70-429F-8EFF-0F067EF3F925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4BDDAA-EC55-43DB-AB4E-AF90B69DCAB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E9BD37-29C5-4883-B974-F0AF2C2B3E8E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04705-1438-4D5F-86BD-23627EFC033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9B965-36BB-489D-B216-14DB36753122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BCD26-059F-402B-B22B-254E0296277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D1EFA2B1-B2ED-4AAB-8962-C204412DA4D1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06DE4-4992-43A2-87ED-5D4B1E15DF8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27E9E04E-62F7-457E-925E-1FB4D0BC9A64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2DD1498D-3DFE-4F16-89CF-8AED7A0D0F6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D5F90CE9-75A6-4054-9DF4-C60293F9F3B8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E4079E84-267F-4EC2-BAC2-DE1ED42B34D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6C4EED8E-3406-4601-81EF-F28CA88C0FA7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FDC62E2-A485-4925-A2E9-6C77C7CFDDC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48BDF-8237-4E09-B0D2-CD70D62F8AE9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BE116-24D9-47A0-B63A-BF0ABD99B4F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2BF6E3BD-70CA-4876-9032-9677732788B4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497E902A-4206-4B94-A5AD-646A2783425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667A93B-F158-4B21-844A-8BECA1C20CCA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8F570DA-8B14-40D0-8EF5-AC268AA75C1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0EF66FD-078D-47D0-9D1E-EDE5389116D0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99ED8AF1-2379-4F29-A8F6-0AD32332617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75BE088-810C-4FBC-B446-A1176C18A1AF}" type="datetimeFigureOut">
              <a:rPr lang="zh-TW" altLang="en-US" smtClean="0"/>
              <a:pPr>
                <a:defRPr/>
              </a:pPr>
              <a:t>13/12/22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132DC4-E9D5-470B-956B-4F800204462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84705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修平科技大學</a:t>
            </a:r>
            <a:r>
              <a:rPr lang="en-US" altLang="zh-TW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國際會展組</a:t>
            </a:r>
            <a:r>
              <a:rPr lang="en-US" altLang="zh-TW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期末展覽報告</a:t>
            </a:r>
            <a:endParaRPr lang="zh-TW" altLang="en-US" sz="3600" b="1" dirty="0" smtClean="0">
              <a:solidFill>
                <a:schemeClr val="tx1"/>
              </a:solidFill>
              <a:latin typeface="Freestyle Script" pitchFamily="66" charset="0"/>
              <a:ea typeface="微軟正黑體" pitchFamily="34" charset="-120"/>
            </a:endParaRP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000100" y="2000240"/>
            <a:ext cx="7786714" cy="4500581"/>
          </a:xfrm>
        </p:spPr>
        <p:txBody>
          <a:bodyPr/>
          <a:lstStyle/>
          <a:p>
            <a:pPr algn="l"/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展覽主題：巧克力</a:t>
            </a:r>
            <a:endParaRPr lang="en-US" altLang="zh-TW" sz="2800" b="1" dirty="0" smtClean="0">
              <a:solidFill>
                <a:schemeClr val="tx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800" b="1" dirty="0" smtClean="0">
              <a:solidFill>
                <a:schemeClr val="tx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指導老師：蔡麗雀</a:t>
            </a:r>
          </a:p>
          <a:p>
            <a:pPr algn="l" eaLnBrk="1" hangingPunct="1"/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報告學生：趙鴻</a:t>
            </a:r>
            <a:endParaRPr lang="en-US" altLang="zh-TW" sz="2800" b="1" dirty="0" smtClean="0">
              <a:solidFill>
                <a:schemeClr val="tx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en-US" altLang="zh-TW" sz="2800" b="1" dirty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</a:t>
            </a:r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林嘉宣</a:t>
            </a:r>
            <a:endParaRPr lang="en-US" altLang="zh-TW" sz="2800" b="1" dirty="0" smtClean="0">
              <a:solidFill>
                <a:schemeClr val="tx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en-US" altLang="zh-TW" sz="2800" b="1" dirty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</a:t>
            </a:r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羅可妮</a:t>
            </a:r>
            <a:endParaRPr lang="en-US" altLang="zh-TW" sz="2800" b="1" dirty="0" smtClean="0">
              <a:solidFill>
                <a:schemeClr val="tx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en-US" altLang="zh-TW" sz="2800" b="1" dirty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</a:t>
            </a:r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陳沂莙</a:t>
            </a:r>
            <a:endParaRPr lang="en-US" altLang="zh-TW" sz="2800" b="1" dirty="0" smtClean="0">
              <a:solidFill>
                <a:schemeClr val="tx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en-US" altLang="zh-TW" sz="2800" b="1" dirty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</a:t>
            </a:r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楊右丞</a:t>
            </a:r>
            <a:endParaRPr lang="en-US" altLang="zh-TW" sz="2800" b="1" dirty="0" smtClean="0">
              <a:solidFill>
                <a:schemeClr val="tx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報告日期：</a:t>
            </a:r>
            <a:r>
              <a:rPr lang="en-US" altLang="zh-TW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102</a:t>
            </a:r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27</a:t>
            </a:r>
            <a:r>
              <a:rPr lang="zh-TW" altLang="en-US" sz="2800" b="1" dirty="0" smtClean="0">
                <a:solidFill>
                  <a:schemeClr val="tx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endParaRPr lang="en-US" altLang="zh-TW" sz="2800" b="1" dirty="0" smtClean="0">
              <a:solidFill>
                <a:schemeClr val="tx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r>
              <a:rPr kumimoji="1" lang="en-US" altLang="zh-TW" dirty="0" smtClean="0">
                <a:latin typeface="+mj-ea"/>
              </a:rPr>
              <a:t>Tolerance</a:t>
            </a:r>
            <a:r>
              <a:rPr kumimoji="1" lang="zh-TW" altLang="en-US" dirty="0" smtClean="0">
                <a:latin typeface="+mj-ea"/>
              </a:rPr>
              <a:t> 瑞士三角巧克力</a:t>
            </a:r>
            <a:endParaRPr kumimoji="1"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634424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+mj-ea"/>
                <a:ea typeface="+mj-ea"/>
              </a:rPr>
              <a:t>1908</a:t>
            </a:r>
            <a:r>
              <a:rPr lang="zh-TW" altLang="en-US" sz="2400" dirty="0">
                <a:latin typeface="+mj-ea"/>
                <a:ea typeface="+mj-ea"/>
              </a:rPr>
              <a:t>年誕生於瑞士的伯恩市，獨特的三角造型象徵瑞士著名的阿爾卑斯山馬特洪峰。以濃郁的瑞士巧克力交融蜂蜜、杏仁顆粒及牛軋糖，造就百年經典口味！</a:t>
            </a:r>
            <a:endParaRPr lang="en-US" altLang="zh-TW" sz="2400" dirty="0">
              <a:latin typeface="+mj-ea"/>
              <a:ea typeface="+mj-ea"/>
            </a:endParaRPr>
          </a:p>
          <a:p>
            <a:r>
              <a:rPr lang="en-US" altLang="zh-TW" sz="2400" dirty="0">
                <a:latin typeface="+mj-ea"/>
                <a:ea typeface="+mj-ea"/>
              </a:rPr>
              <a:t>TOBLERONE</a:t>
            </a:r>
            <a:r>
              <a:rPr lang="zh-TW" altLang="en-US" sz="2400" dirty="0">
                <a:latin typeface="+mj-ea"/>
                <a:ea typeface="+mj-ea"/>
              </a:rPr>
              <a:t>的名字是由「</a:t>
            </a:r>
            <a:r>
              <a:rPr lang="en-US" altLang="zh-TW" sz="2400" dirty="0" err="1">
                <a:latin typeface="+mj-ea"/>
                <a:ea typeface="+mj-ea"/>
              </a:rPr>
              <a:t>Tobler</a:t>
            </a:r>
            <a:r>
              <a:rPr lang="zh-TW" altLang="en-US" sz="2400" dirty="0">
                <a:latin typeface="+mj-ea"/>
                <a:ea typeface="+mj-ea"/>
              </a:rPr>
              <a:t>」及「</a:t>
            </a:r>
            <a:r>
              <a:rPr lang="en-US" altLang="zh-TW" sz="2400" dirty="0" err="1">
                <a:latin typeface="+mj-ea"/>
                <a:ea typeface="+mj-ea"/>
              </a:rPr>
              <a:t>Torrone</a:t>
            </a:r>
            <a:r>
              <a:rPr lang="zh-TW" altLang="en-US" sz="2400" dirty="0">
                <a:latin typeface="+mj-ea"/>
                <a:ea typeface="+mj-ea"/>
              </a:rPr>
              <a:t>」兩個字組成前者是發明人</a:t>
            </a:r>
            <a:r>
              <a:rPr lang="en-US" altLang="zh-TW" sz="2400" dirty="0">
                <a:latin typeface="+mj-ea"/>
                <a:ea typeface="+mj-ea"/>
              </a:rPr>
              <a:t>Theodor </a:t>
            </a:r>
            <a:r>
              <a:rPr lang="en-US" altLang="zh-TW" sz="2400" dirty="0" err="1">
                <a:latin typeface="+mj-ea"/>
                <a:ea typeface="+mj-ea"/>
              </a:rPr>
              <a:t>Tobler</a:t>
            </a:r>
            <a:r>
              <a:rPr lang="zh-TW" altLang="en-US" sz="2400" dirty="0">
                <a:latin typeface="+mj-ea"/>
                <a:ea typeface="+mj-ea"/>
              </a:rPr>
              <a:t>的姓，後者在義大利語中意為牛軋糖， 象徵</a:t>
            </a:r>
            <a:r>
              <a:rPr lang="en-US" altLang="zh-TW" sz="2400" dirty="0">
                <a:latin typeface="+mj-ea"/>
                <a:ea typeface="+mj-ea"/>
              </a:rPr>
              <a:t>TOBLERONE</a:t>
            </a:r>
            <a:r>
              <a:rPr lang="zh-TW" altLang="en-US" sz="2400" dirty="0">
                <a:latin typeface="+mj-ea"/>
                <a:ea typeface="+mj-ea"/>
              </a:rPr>
              <a:t>獨特的口感。</a:t>
            </a:r>
            <a:br>
              <a:rPr lang="zh-TW" altLang="en-US" sz="2400" dirty="0">
                <a:latin typeface="+mj-ea"/>
                <a:ea typeface="+mj-ea"/>
              </a:rPr>
            </a:br>
            <a:r>
              <a:rPr lang="zh-TW" altLang="en-US" sz="2400" dirty="0">
                <a:latin typeface="+mj-ea"/>
                <a:ea typeface="+mj-ea"/>
              </a:rPr>
              <a:t>阿爾卑斯山馬特洪峰的三角形狀是</a:t>
            </a:r>
            <a:r>
              <a:rPr lang="en-US" altLang="zh-TW" sz="2400" dirty="0">
                <a:latin typeface="+mj-ea"/>
                <a:ea typeface="+mj-ea"/>
              </a:rPr>
              <a:t>Theodor </a:t>
            </a:r>
            <a:r>
              <a:rPr lang="en-US" altLang="zh-TW" sz="2400" dirty="0" err="1">
                <a:latin typeface="+mj-ea"/>
                <a:ea typeface="+mj-ea"/>
              </a:rPr>
              <a:t>Tobler</a:t>
            </a:r>
            <a:r>
              <a:rPr lang="zh-TW" altLang="en-US" sz="2400" dirty="0">
                <a:latin typeface="+mj-ea"/>
                <a:ea typeface="+mj-ea"/>
              </a:rPr>
              <a:t>的靈感來源，而山峰中隱藏著一隻熊，這就是</a:t>
            </a:r>
            <a:r>
              <a:rPr lang="en-US" altLang="zh-TW" sz="2400" dirty="0">
                <a:latin typeface="+mj-ea"/>
                <a:ea typeface="+mj-ea"/>
              </a:rPr>
              <a:t>TOBLERONE</a:t>
            </a:r>
            <a:r>
              <a:rPr lang="zh-TW" altLang="en-US" sz="2400" dirty="0">
                <a:latin typeface="+mj-ea"/>
                <a:ea typeface="+mj-ea"/>
              </a:rPr>
              <a:t>發源地</a:t>
            </a:r>
            <a:r>
              <a:rPr lang="en-US" altLang="zh-TW" sz="2400" dirty="0">
                <a:latin typeface="+mj-ea"/>
                <a:ea typeface="+mj-ea"/>
              </a:rPr>
              <a:t>-</a:t>
            </a:r>
            <a:r>
              <a:rPr lang="zh-TW" altLang="en-US" sz="2400" dirty="0">
                <a:latin typeface="+mj-ea"/>
                <a:ea typeface="+mj-ea"/>
              </a:rPr>
              <a:t>瑞士首都伯恩的城市標誌！ </a:t>
            </a:r>
          </a:p>
          <a:p>
            <a:endParaRPr kumimoji="1" lang="zh-TW" altLang="en-US" dirty="0"/>
          </a:p>
        </p:txBody>
      </p:sp>
      <p:pic>
        <p:nvPicPr>
          <p:cNvPr id="4" name="內容版面配置區 3" descr="484168_481714895205631_1337676246_n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tretch>
            <a:fillRect/>
          </a:stretch>
        </p:blipFill>
        <p:spPr>
          <a:xfrm>
            <a:off x="971600" y="4565569"/>
            <a:ext cx="7358114" cy="226062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7036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latin typeface="+mj-ea"/>
              </a:rPr>
              <a:t>Ghirardelli </a:t>
            </a:r>
            <a:r>
              <a:rPr lang="zh-TW" altLang="en-US" sz="3600" dirty="0" smtClean="0">
                <a:latin typeface="+mj-ea"/>
              </a:rPr>
              <a:t> 吉爾德利</a:t>
            </a:r>
            <a:endParaRPr lang="zh-TW" altLang="en-US" sz="36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+mj-ea"/>
                <a:ea typeface="+mj-ea"/>
              </a:rPr>
              <a:t>來自美國西岸最著名的可可製造工廠</a:t>
            </a:r>
            <a:r>
              <a:rPr lang="en-US" altLang="zh-TW" sz="2000" dirty="0" smtClean="0">
                <a:latin typeface="+mj-ea"/>
                <a:ea typeface="+mj-ea"/>
              </a:rPr>
              <a:t>GHIRARDELLI</a:t>
            </a:r>
            <a:r>
              <a:rPr lang="zh-TW" altLang="en-US" sz="2000" dirty="0" smtClean="0">
                <a:latin typeface="+mj-ea"/>
                <a:ea typeface="+mj-ea"/>
              </a:rPr>
              <a:t>，擁有</a:t>
            </a:r>
            <a:r>
              <a:rPr lang="en-US" altLang="zh-TW" sz="2000" dirty="0" smtClean="0">
                <a:latin typeface="+mj-ea"/>
                <a:ea typeface="+mj-ea"/>
              </a:rPr>
              <a:t>150</a:t>
            </a:r>
            <a:r>
              <a:rPr lang="zh-TW" altLang="en-US" sz="2000" dirty="0" smtClean="0">
                <a:latin typeface="+mj-ea"/>
                <a:ea typeface="+mj-ea"/>
              </a:rPr>
              <a:t>多年歷史，在美國人心中具有高優質巧克力的品牌地位。在</a:t>
            </a:r>
            <a:r>
              <a:rPr lang="en-US" altLang="zh-TW" sz="2000" dirty="0" smtClean="0">
                <a:latin typeface="+mj-ea"/>
                <a:ea typeface="+mj-ea"/>
              </a:rPr>
              <a:t>1849</a:t>
            </a:r>
            <a:r>
              <a:rPr lang="zh-TW" altLang="en-US" sz="2000" dirty="0" smtClean="0">
                <a:latin typeface="+mj-ea"/>
                <a:ea typeface="+mj-ea"/>
              </a:rPr>
              <a:t>年</a:t>
            </a:r>
            <a:r>
              <a:rPr lang="en-US" altLang="zh-TW" sz="2000" dirty="0" smtClean="0">
                <a:latin typeface="+mj-ea"/>
                <a:ea typeface="+mj-ea"/>
              </a:rPr>
              <a:t>GHIRARDELLI</a:t>
            </a:r>
            <a:r>
              <a:rPr lang="zh-TW" altLang="en-US" sz="2000" dirty="0" smtClean="0">
                <a:latin typeface="+mj-ea"/>
                <a:ea typeface="+mj-ea"/>
              </a:rPr>
              <a:t>鷹牌巧克力的創始者</a:t>
            </a:r>
            <a:r>
              <a:rPr lang="en-US" altLang="zh-TW" sz="2000" dirty="0" smtClean="0">
                <a:latin typeface="+mj-ea"/>
                <a:ea typeface="+mj-ea"/>
              </a:rPr>
              <a:t>--</a:t>
            </a:r>
            <a:r>
              <a:rPr lang="zh-TW" altLang="en-US" sz="2000" dirty="0" smtClean="0">
                <a:latin typeface="+mj-ea"/>
                <a:ea typeface="+mj-ea"/>
              </a:rPr>
              <a:t>多明尼克</a:t>
            </a:r>
            <a:r>
              <a:rPr lang="en-US" altLang="zh-TW" sz="2000" dirty="0" smtClean="0">
                <a:latin typeface="+mj-ea"/>
                <a:ea typeface="+mj-ea"/>
              </a:rPr>
              <a:t>.</a:t>
            </a:r>
            <a:r>
              <a:rPr lang="zh-TW" altLang="en-US" sz="2000" dirty="0" smtClean="0">
                <a:latin typeface="+mj-ea"/>
                <a:ea typeface="+mj-ea"/>
              </a:rPr>
              <a:t>吉拉爾代利（</a:t>
            </a:r>
            <a:r>
              <a:rPr lang="en-US" altLang="zh-TW" sz="2000" dirty="0" smtClean="0">
                <a:latin typeface="+mj-ea"/>
                <a:ea typeface="+mj-ea"/>
              </a:rPr>
              <a:t>Domingo Ghirardelli</a:t>
            </a:r>
            <a:r>
              <a:rPr lang="zh-TW" altLang="en-US" sz="2000" dirty="0" smtClean="0">
                <a:latin typeface="+mj-ea"/>
                <a:ea typeface="+mj-ea"/>
              </a:rPr>
              <a:t>）離開了他義大利的家鄉，移民美國加州追隨當時的淘金熱（</a:t>
            </a:r>
            <a:r>
              <a:rPr lang="en-US" altLang="zh-TW" sz="2000" dirty="0" smtClean="0">
                <a:latin typeface="+mj-ea"/>
                <a:ea typeface="+mj-ea"/>
              </a:rPr>
              <a:t>Gold Rush</a:t>
            </a:r>
            <a:r>
              <a:rPr lang="zh-TW" altLang="en-US" sz="2000" dirty="0" smtClean="0">
                <a:latin typeface="+mj-ea"/>
                <a:ea typeface="+mj-ea"/>
              </a:rPr>
              <a:t>）。但淘金非易事，他開始賣起雜貨給那些淘金的人，後來專門從事巧克力的買賣。在</a:t>
            </a:r>
            <a:r>
              <a:rPr lang="en-US" altLang="zh-TW" sz="2000" dirty="0" smtClean="0">
                <a:latin typeface="+mj-ea"/>
                <a:ea typeface="+mj-ea"/>
              </a:rPr>
              <a:t>1852</a:t>
            </a:r>
            <a:r>
              <a:rPr lang="zh-TW" altLang="en-US" sz="2000" dirty="0" smtClean="0">
                <a:latin typeface="+mj-ea"/>
                <a:ea typeface="+mj-ea"/>
              </a:rPr>
              <a:t>年，美國鷹牌巧克力公司在他的努力下終於誕生。到</a:t>
            </a:r>
            <a:r>
              <a:rPr lang="en-US" altLang="zh-TW" sz="2000" dirty="0" smtClean="0">
                <a:latin typeface="+mj-ea"/>
                <a:ea typeface="+mj-ea"/>
              </a:rPr>
              <a:t>1885</a:t>
            </a:r>
            <a:r>
              <a:rPr lang="zh-TW" altLang="en-US" sz="2000" dirty="0" smtClean="0">
                <a:latin typeface="+mj-ea"/>
                <a:ea typeface="+mj-ea"/>
              </a:rPr>
              <a:t>年為止，他在加州的巧克力製造廠，每年進口的可可豆量高達</a:t>
            </a:r>
            <a:r>
              <a:rPr lang="en-US" altLang="zh-TW" sz="2000" dirty="0" smtClean="0">
                <a:latin typeface="+mj-ea"/>
                <a:ea typeface="+mj-ea"/>
              </a:rPr>
              <a:t>45</a:t>
            </a:r>
            <a:r>
              <a:rPr lang="zh-TW" altLang="en-US" sz="2000" dirty="0" smtClean="0">
                <a:latin typeface="+mj-ea"/>
                <a:ea typeface="+mj-ea"/>
              </a:rPr>
              <a:t>萬磅。直到今天，吉拉爾代利廣場（</a:t>
            </a:r>
            <a:r>
              <a:rPr lang="en-US" altLang="zh-TW" sz="2000" dirty="0" smtClean="0">
                <a:latin typeface="+mj-ea"/>
                <a:ea typeface="+mj-ea"/>
              </a:rPr>
              <a:t>Ghirardelli Square</a:t>
            </a:r>
            <a:r>
              <a:rPr lang="zh-TW" altLang="en-US" sz="2000" dirty="0" smtClean="0">
                <a:latin typeface="+mj-ea"/>
                <a:ea typeface="+mj-ea"/>
              </a:rPr>
              <a:t>）仍是一個著名的遊覽勝地，可見鷹牌巧克力在美國人心中的地位歷久不衰。 </a:t>
            </a: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4" name="圖片 3" descr="id_goldbox_600.jpg"/>
          <p:cNvPicPr>
            <a:picLocks noChangeAspect="1"/>
          </p:cNvPicPr>
          <p:nvPr/>
        </p:nvPicPr>
        <p:blipFill>
          <a:blip r:embed="rId2">
            <a:lum bright="-5000"/>
          </a:blip>
          <a:stretch>
            <a:fillRect/>
          </a:stretch>
        </p:blipFill>
        <p:spPr>
          <a:xfrm>
            <a:off x="611560" y="4286256"/>
            <a:ext cx="2794843" cy="2357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圖片 4" descr="835_600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286256"/>
            <a:ext cx="2654486" cy="2292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 descr="786_600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286256"/>
            <a:ext cx="2690802" cy="2262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購買地點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2800" dirty="0" smtClean="0"/>
              <a:t>便利商店</a:t>
            </a:r>
            <a:endParaRPr kumimoji="1" lang="en-US" altLang="zh-TW" sz="2800" dirty="0" smtClean="0"/>
          </a:p>
          <a:p>
            <a:r>
              <a:rPr kumimoji="1" lang="en-US" altLang="zh-TW" sz="2800" dirty="0" err="1" smtClean="0"/>
              <a:t>Coastco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全聯福利中心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家樂福</a:t>
            </a:r>
            <a:endParaRPr kumimoji="1" lang="en-US" altLang="zh-TW" sz="2800" dirty="0" smtClean="0"/>
          </a:p>
          <a:p>
            <a:r>
              <a:rPr kumimoji="1" lang="zh-TW" altLang="en-US" sz="2800" dirty="0" smtClean="0"/>
              <a:t>大買家</a:t>
            </a:r>
            <a:endParaRPr kumimoji="1" lang="en-US" altLang="zh-TW" sz="2800" dirty="0" smtClean="0"/>
          </a:p>
          <a:p>
            <a:r>
              <a:rPr kumimoji="1" lang="en-US" altLang="zh-TW" sz="2800" dirty="0" smtClean="0"/>
              <a:t>Jason Market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8790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巧克力來源</a:t>
            </a:r>
            <a:endParaRPr lang="en-US" altLang="zh-TW" sz="2400" dirty="0" smtClean="0"/>
          </a:p>
          <a:p>
            <a:r>
              <a:rPr lang="zh-TW" altLang="en-US" sz="2400" dirty="0" smtClean="0"/>
              <a:t>成份</a:t>
            </a:r>
            <a:endParaRPr lang="en-US" altLang="zh-TW" sz="2400" dirty="0" smtClean="0"/>
          </a:p>
          <a:p>
            <a:r>
              <a:rPr lang="zh-TW" altLang="en-US" sz="2400" dirty="0" smtClean="0"/>
              <a:t>製作流程</a:t>
            </a:r>
            <a:endParaRPr lang="en-US" altLang="zh-TW" sz="2400" dirty="0" smtClean="0"/>
          </a:p>
          <a:p>
            <a:r>
              <a:rPr lang="zh-TW" altLang="en-US" sz="2400" dirty="0" smtClean="0"/>
              <a:t>功用</a:t>
            </a:r>
            <a:endParaRPr lang="en-US" altLang="zh-TW" sz="2400" dirty="0" smtClean="0"/>
          </a:p>
          <a:p>
            <a:r>
              <a:rPr lang="zh-TW" altLang="en-US" sz="2400" dirty="0" smtClean="0"/>
              <a:t>如何選購巧克力</a:t>
            </a:r>
            <a:endParaRPr lang="en-US" altLang="zh-TW" sz="2400" dirty="0" smtClean="0"/>
          </a:p>
          <a:p>
            <a:r>
              <a:rPr lang="zh-TW" altLang="en-US" sz="2400" dirty="0" smtClean="0"/>
              <a:t>如何保存巧克力</a:t>
            </a:r>
            <a:endParaRPr lang="en-US" altLang="zh-TW" sz="2400" dirty="0" smtClean="0"/>
          </a:p>
          <a:p>
            <a:r>
              <a:rPr lang="zh-TW" altLang="en-US" sz="2400" dirty="0" smtClean="0"/>
              <a:t>金莎</a:t>
            </a:r>
            <a:endParaRPr lang="en-US" altLang="zh-TW" sz="2400" dirty="0" smtClean="0"/>
          </a:p>
          <a:p>
            <a:r>
              <a:rPr lang="zh-TW" altLang="en-US" sz="2400" dirty="0" smtClean="0"/>
              <a:t>瑞士三角巧克力</a:t>
            </a:r>
            <a:endParaRPr lang="en-US" altLang="zh-TW" sz="2400" dirty="0" smtClean="0"/>
          </a:p>
          <a:p>
            <a:r>
              <a:rPr lang="zh-TW" altLang="en-US" sz="2400" dirty="0" smtClean="0"/>
              <a:t>吉爾德利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20px-Cocoa_Po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500174"/>
            <a:ext cx="3000396" cy="4224242"/>
          </a:xfrm>
          <a:prstGeom prst="rect">
            <a:avLst/>
          </a:prstGeom>
        </p:spPr>
      </p:pic>
      <p:sp>
        <p:nvSpPr>
          <p:cNvPr id="3074" name="標題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b="1" dirty="0" smtClean="0"/>
              <a:t>巧克力來源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500034" y="1500174"/>
            <a:ext cx="4929222" cy="4214842"/>
          </a:xfrm>
        </p:spPr>
        <p:txBody>
          <a:bodyPr/>
          <a:lstStyle/>
          <a:p>
            <a:r>
              <a:rPr lang="zh-TW" altLang="en-US" sz="2400" dirty="0" smtClean="0"/>
              <a:t>巧克力是由一種原產於中南美洲的植物</a:t>
            </a:r>
            <a:r>
              <a:rPr lang="en-US" altLang="zh-TW" sz="2400" dirty="0" smtClean="0"/>
              <a:t>『</a:t>
            </a:r>
            <a:r>
              <a:rPr lang="zh-TW" altLang="en-US" sz="2400" dirty="0" smtClean="0"/>
              <a:t>可可 </a:t>
            </a:r>
            <a:r>
              <a:rPr lang="en-US" altLang="zh-TW" sz="2400" dirty="0" smtClean="0"/>
              <a:t>Cocoa』</a:t>
            </a:r>
            <a:r>
              <a:rPr lang="zh-TW" altLang="en-US" sz="2400" dirty="0" smtClean="0"/>
              <a:t>為原料所製成的混合食品，主要原料可可豆產於赤道南北緯</a:t>
            </a:r>
            <a:r>
              <a:rPr lang="en-US" altLang="zh-TW" sz="2400" dirty="0" smtClean="0"/>
              <a:t>18</a:t>
            </a:r>
            <a:r>
              <a:rPr lang="zh-TW" altLang="en-US" sz="2400" dirty="0" smtClean="0"/>
              <a:t>度以內的狹長地帶。</a:t>
            </a:r>
            <a:endParaRPr lang="zh-TW" sz="2400" dirty="0" smtClean="0">
              <a:latin typeface="+mj-ea"/>
              <a:ea typeface="+mj-ea"/>
            </a:endParaRPr>
          </a:p>
          <a:p>
            <a:pPr eaLnBrk="1" hangingPunct="1"/>
            <a:r>
              <a:rPr lang="zh-TW" sz="2400" dirty="0" smtClean="0">
                <a:latin typeface="+mj-ea"/>
                <a:ea typeface="+mj-ea"/>
              </a:rPr>
              <a:t>巧克力由可可豆加工而成，主要有效成分是高脂肪的可可脂與低脂肪的可可塊。可可鹼主要存在於可可塊中。</a:t>
            </a:r>
          </a:p>
          <a:p>
            <a:pPr eaLnBrk="1" hangingPunct="1"/>
            <a:endParaRPr lang="zh-TW" alt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17596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成份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357850"/>
          </a:xfrm>
        </p:spPr>
        <p:txBody>
          <a:bodyPr>
            <a:noAutofit/>
          </a:bodyPr>
          <a:lstStyle/>
          <a:p>
            <a:r>
              <a:rPr lang="zh-TW" sz="1800" b="1" dirty="0" smtClean="0">
                <a:latin typeface="+mj-ea"/>
                <a:ea typeface="+mj-ea"/>
              </a:rPr>
              <a:t>榛果巧克力</a:t>
            </a:r>
            <a:r>
              <a:rPr lang="zh-TW" sz="1800" dirty="0" smtClean="0">
                <a:latin typeface="+mj-ea"/>
                <a:ea typeface="+mj-ea"/>
              </a:rPr>
              <a:t>：質地很硬，作為半成品，製作巧克力餡等。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含量：可可脂含量高於50%。 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組成：可可脂。</a:t>
            </a:r>
          </a:p>
          <a:p>
            <a:r>
              <a:rPr lang="zh-TW" sz="1800" dirty="0" smtClean="0">
                <a:latin typeface="+mj-ea"/>
                <a:ea typeface="+mj-ea"/>
              </a:rPr>
              <a:t> </a:t>
            </a:r>
            <a:r>
              <a:rPr lang="zh-TW" sz="1800" b="1" dirty="0" smtClean="0">
                <a:latin typeface="+mj-ea"/>
                <a:ea typeface="+mj-ea"/>
              </a:rPr>
              <a:t>黑巧克力</a:t>
            </a:r>
            <a:r>
              <a:rPr lang="zh-TW" sz="1800" dirty="0" smtClean="0">
                <a:latin typeface="+mj-ea"/>
                <a:ea typeface="+mj-ea"/>
              </a:rPr>
              <a:t>（Dark chocolate）：或稱純巧克力：硬度較大，微苦。</a:t>
            </a: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含量：一般指純可可脂含量高於50%，或乳質含量少於12％的巧克力。 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組成：可可脂、少量糖。</a:t>
            </a:r>
            <a:endParaRPr lang="en-US" altLang="zh-TW" sz="1800" dirty="0" smtClean="0">
              <a:latin typeface="+mj-ea"/>
              <a:ea typeface="+mj-ea"/>
            </a:endParaRPr>
          </a:p>
          <a:p>
            <a:r>
              <a:rPr lang="zh-TW" sz="1800" dirty="0" smtClean="0">
                <a:latin typeface="+mj-ea"/>
                <a:ea typeface="+mj-ea"/>
              </a:rPr>
              <a:t> </a:t>
            </a:r>
            <a:r>
              <a:rPr lang="zh-TW" sz="1800" b="1" dirty="0" smtClean="0">
                <a:latin typeface="+mj-ea"/>
                <a:ea typeface="+mj-ea"/>
              </a:rPr>
              <a:t>牛奶巧克力</a:t>
            </a:r>
            <a:r>
              <a:rPr lang="zh-TW" sz="1800" dirty="0" smtClean="0">
                <a:latin typeface="+mj-ea"/>
                <a:ea typeface="+mj-ea"/>
              </a:rPr>
              <a:t>（Milk chocolate）：</a:t>
            </a: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含量：至少含10％的可可漿，以及12％的乳質。 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組成：由可可製品、乳製品、糖粉、香料和表面活性劑等材料組成。</a:t>
            </a:r>
            <a:endParaRPr lang="en-US" altLang="zh-TW" sz="1800" dirty="0" smtClean="0">
              <a:latin typeface="+mj-ea"/>
              <a:ea typeface="+mj-ea"/>
            </a:endParaRPr>
          </a:p>
          <a:p>
            <a:r>
              <a:rPr lang="zh-TW" sz="1800" dirty="0" smtClean="0">
                <a:latin typeface="+mj-ea"/>
                <a:ea typeface="+mj-ea"/>
              </a:rPr>
              <a:t> </a:t>
            </a:r>
            <a:r>
              <a:rPr lang="zh-TW" sz="1800" b="1" dirty="0" smtClean="0">
                <a:latin typeface="+mj-ea"/>
                <a:ea typeface="+mj-ea"/>
              </a:rPr>
              <a:t>白巧克力</a:t>
            </a:r>
            <a:r>
              <a:rPr lang="zh-TW" sz="1800" dirty="0" smtClean="0">
                <a:latin typeface="+mj-ea"/>
                <a:ea typeface="+mj-ea"/>
              </a:rPr>
              <a:t>（White chocolate）：</a:t>
            </a: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含量：不含可可粉，但有可可脂。 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組成：與牛奶巧克力大致相同，乳製品和糖粉的含量相對較大，甜度高。 </a:t>
            </a:r>
            <a:endParaRPr lang="en-US" altLang="zh-TW" sz="1800" dirty="0" smtClean="0">
              <a:latin typeface="+mj-ea"/>
              <a:ea typeface="+mj-ea"/>
            </a:endParaRPr>
          </a:p>
          <a:p>
            <a:r>
              <a:rPr lang="zh-TW" sz="1800" b="1" dirty="0" smtClean="0">
                <a:latin typeface="+mj-ea"/>
                <a:ea typeface="+mj-ea"/>
              </a:rPr>
              <a:t>非調溫巧克力</a:t>
            </a:r>
            <a:r>
              <a:rPr lang="zh-TW" sz="1800" dirty="0" smtClean="0">
                <a:latin typeface="+mj-ea"/>
                <a:ea typeface="+mj-ea"/>
              </a:rPr>
              <a:t>（compound chocolate）：</a:t>
            </a: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含量：含可可粉，不含可可脂。 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</a:rPr>
              <a:t>　　</a:t>
            </a:r>
            <a:r>
              <a:rPr lang="zh-TW" sz="1800" dirty="0" smtClean="0">
                <a:latin typeface="+mj-ea"/>
                <a:ea typeface="+mj-ea"/>
              </a:rPr>
              <a:t>組成：使用較便宜植物油、椰油和棕櫚油代替昂貴的可可脂作為脂肪來源。</a:t>
            </a:r>
            <a:endParaRPr lang="zh-TW" altLang="en-US" sz="1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製作流程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14974"/>
          </a:xfrm>
        </p:spPr>
        <p:txBody>
          <a:bodyPr>
            <a:normAutofit fontScale="40000" lnSpcReduction="20000"/>
          </a:bodyPr>
          <a:lstStyle/>
          <a:p>
            <a:r>
              <a:rPr lang="zh-TW" sz="5100" dirty="0" smtClean="0">
                <a:latin typeface="+mj-ea"/>
                <a:ea typeface="+mj-ea"/>
              </a:rPr>
              <a:t>可可豆經過發酵、乾燥、烘焙、研磨，製成可可汁。可可汁可製成可可脂與可可粉，或選高品質的粗製可可汁經進一步加工製成巧克力。可可液塊（Cocoa liquor）是可可塊與可可脂液體混合物凝固後的物質，兩種成分的比例大致相等。</a:t>
            </a:r>
            <a:endParaRPr lang="en-US" altLang="zh-TW" sz="5100" dirty="0" smtClean="0">
              <a:latin typeface="+mj-ea"/>
              <a:ea typeface="+mj-ea"/>
            </a:endParaRPr>
          </a:p>
          <a:p>
            <a:r>
              <a:rPr lang="zh-TW" altLang="en-US" sz="5100" b="1" dirty="0" smtClean="0">
                <a:latin typeface="+mj-ea"/>
                <a:ea typeface="+mj-ea"/>
              </a:rPr>
              <a:t>發酵</a:t>
            </a:r>
            <a:r>
              <a:rPr lang="zh-TW" altLang="en-US" sz="5100" dirty="0" smtClean="0">
                <a:latin typeface="+mj-ea"/>
                <a:ea typeface="+mj-ea"/>
              </a:rPr>
              <a:t>：把可可豆堆放進桶內，用布蓋緊，不要讓發酵中產生的熱溫散掉，同時讓廢水排除掉。發酵中，溫度會提升至</a:t>
            </a:r>
            <a:r>
              <a:rPr lang="en-US" altLang="zh-TW" sz="5100" dirty="0" smtClean="0">
                <a:latin typeface="+mj-ea"/>
                <a:ea typeface="+mj-ea"/>
              </a:rPr>
              <a:t>40-45℃</a:t>
            </a:r>
            <a:r>
              <a:rPr lang="zh-TW" altLang="en-US" sz="5100" dirty="0" smtClean="0">
                <a:latin typeface="+mj-ea"/>
                <a:ea typeface="+mj-ea"/>
              </a:rPr>
              <a:t>以上，這高溫會殺死可可豆，經過</a:t>
            </a:r>
            <a:r>
              <a:rPr lang="en-US" altLang="zh-TW" sz="5100" dirty="0" smtClean="0">
                <a:latin typeface="+mj-ea"/>
                <a:ea typeface="+mj-ea"/>
              </a:rPr>
              <a:t>5-7</a:t>
            </a:r>
            <a:r>
              <a:rPr lang="zh-TW" altLang="en-US" sz="5100" dirty="0" smtClean="0">
                <a:latin typeface="+mj-ea"/>
                <a:ea typeface="+mj-ea"/>
              </a:rPr>
              <a:t>天完成發酵。如果發酵中沒有使溫度提升，會出現發芽現象。發酵過程中，會產生酒糟味、酒精味、麵包味等。</a:t>
            </a:r>
            <a:endParaRPr lang="en-US" altLang="zh-TW" sz="5100" dirty="0" smtClean="0">
              <a:latin typeface="+mj-ea"/>
              <a:ea typeface="+mj-ea"/>
            </a:endParaRPr>
          </a:p>
          <a:p>
            <a:r>
              <a:rPr lang="zh-TW" altLang="en-US" sz="5100" b="1" dirty="0" smtClean="0">
                <a:latin typeface="+mj-ea"/>
                <a:ea typeface="+mj-ea"/>
              </a:rPr>
              <a:t>乾燥</a:t>
            </a:r>
            <a:r>
              <a:rPr lang="zh-TW" altLang="en-US" sz="5100" dirty="0" smtClean="0">
                <a:latin typeface="+mj-ea"/>
                <a:ea typeface="+mj-ea"/>
              </a:rPr>
              <a:t>：把發酵的可可豆進行日照乾燥工作，乾燥過程中，要經常翻動，使可可豆各面乾燥平均。如果沒有經常翻動，會造成乾燥不平均情形，貯存中容易受潮發霉。</a:t>
            </a:r>
            <a:endParaRPr lang="en-US" altLang="zh-TW" sz="5100" dirty="0" smtClean="0">
              <a:latin typeface="+mj-ea"/>
              <a:ea typeface="+mj-ea"/>
            </a:endParaRPr>
          </a:p>
          <a:p>
            <a:r>
              <a:rPr lang="zh-TW" altLang="en-US" sz="5100" b="1" dirty="0" smtClean="0">
                <a:latin typeface="+mj-ea"/>
                <a:ea typeface="+mj-ea"/>
              </a:rPr>
              <a:t>烘焙或炒豆</a:t>
            </a:r>
            <a:r>
              <a:rPr lang="zh-TW" altLang="en-US" sz="5100" dirty="0" smtClean="0">
                <a:latin typeface="+mj-ea"/>
                <a:ea typeface="+mj-ea"/>
              </a:rPr>
              <a:t>：烘焙前要先把可可豆分級篩選，把雜物撿掉，再依大小分級。大小平均使烘焙結果品質一致。烘焙溫度為</a:t>
            </a:r>
            <a:r>
              <a:rPr lang="en-US" altLang="zh-TW" sz="5100" dirty="0" smtClean="0">
                <a:latin typeface="+mj-ea"/>
                <a:ea typeface="+mj-ea"/>
              </a:rPr>
              <a:t>120-130</a:t>
            </a:r>
            <a:r>
              <a:rPr lang="zh-TW" altLang="en-US" sz="5100" dirty="0" smtClean="0">
                <a:latin typeface="+mj-ea"/>
                <a:ea typeface="+mj-ea"/>
              </a:rPr>
              <a:t>℃，烘焙時間</a:t>
            </a:r>
            <a:r>
              <a:rPr lang="en-US" altLang="zh-TW" sz="5100" dirty="0" smtClean="0">
                <a:latin typeface="+mj-ea"/>
                <a:ea typeface="+mj-ea"/>
              </a:rPr>
              <a:t>30</a:t>
            </a:r>
            <a:r>
              <a:rPr lang="zh-TW" altLang="en-US" sz="5100" dirty="0" smtClean="0">
                <a:latin typeface="+mj-ea"/>
                <a:ea typeface="+mj-ea"/>
              </a:rPr>
              <a:t>分鐘至</a:t>
            </a:r>
            <a:r>
              <a:rPr lang="en-US" altLang="zh-TW" sz="5100" dirty="0" smtClean="0">
                <a:latin typeface="+mj-ea"/>
                <a:ea typeface="+mj-ea"/>
              </a:rPr>
              <a:t>2</a:t>
            </a:r>
            <a:r>
              <a:rPr lang="zh-TW" altLang="en-US" sz="5100" dirty="0" smtClean="0">
                <a:latin typeface="+mj-ea"/>
                <a:ea typeface="+mj-ea"/>
              </a:rPr>
              <a:t>小時。烘焙時間依所要達成的品質效果而定。</a:t>
            </a:r>
            <a:br>
              <a:rPr lang="zh-TW" altLang="en-US" sz="5100" dirty="0" smtClean="0">
                <a:latin typeface="+mj-ea"/>
                <a:ea typeface="+mj-ea"/>
              </a:rPr>
            </a:br>
            <a:r>
              <a:rPr lang="zh-TW" altLang="en-US" sz="5100" dirty="0" smtClean="0">
                <a:latin typeface="+mj-ea"/>
                <a:ea typeface="+mj-ea"/>
              </a:rPr>
              <a:t/>
            </a:r>
            <a:br>
              <a:rPr lang="zh-TW" altLang="en-US" sz="5100" dirty="0" smtClean="0">
                <a:latin typeface="+mj-ea"/>
                <a:ea typeface="+mj-ea"/>
              </a:rPr>
            </a:br>
            <a:r>
              <a:rPr lang="zh-TW" altLang="en-US" sz="2000" dirty="0" smtClean="0"/>
              <a:t> </a:t>
            </a:r>
            <a:br>
              <a:rPr lang="zh-TW" altLang="en-US" sz="2000" dirty="0" smtClean="0"/>
            </a:br>
            <a:r>
              <a:rPr lang="zh-TW" altLang="en-US" sz="2000" dirty="0" smtClean="0"/>
              <a:t> </a:t>
            </a:r>
            <a:br>
              <a:rPr lang="zh-TW" altLang="en-US" sz="2000" dirty="0" smtClean="0"/>
            </a:br>
            <a:endParaRPr lang="zh-TW" sz="200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功用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072098"/>
          </a:xfrm>
        </p:spPr>
        <p:txBody>
          <a:bodyPr>
            <a:normAutofit fontScale="77500" lnSpcReduction="20000"/>
          </a:bodyPr>
          <a:lstStyle/>
          <a:p>
            <a:r>
              <a:rPr lang="zh-TW" sz="2800" b="1" dirty="0" smtClean="0">
                <a:latin typeface="+mj-ea"/>
                <a:ea typeface="+mj-ea"/>
              </a:rPr>
              <a:t>抗憂鬱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　　　</a:t>
            </a:r>
            <a:r>
              <a:rPr lang="zh-TW" sz="2800" dirty="0" smtClean="0">
                <a:latin typeface="+mj-ea"/>
                <a:ea typeface="+mj-ea"/>
              </a:rPr>
              <a:t>巧克力所含的可可鹼，的確能使人情緒興奮，有抗抑鬱效果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zh-TW" sz="2800" dirty="0" smtClean="0">
              <a:latin typeface="+mj-ea"/>
              <a:ea typeface="+mj-ea"/>
            </a:endParaRPr>
          </a:p>
          <a:p>
            <a:r>
              <a:rPr lang="zh-TW" sz="2800" b="1" dirty="0" smtClean="0">
                <a:latin typeface="+mj-ea"/>
                <a:ea typeface="+mj-ea"/>
              </a:rPr>
              <a:t>降低血壓</a:t>
            </a:r>
          </a:p>
          <a:p>
            <a:pPr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　　　</a:t>
            </a:r>
            <a:r>
              <a:rPr lang="zh-TW" sz="2800" dirty="0" smtClean="0">
                <a:latin typeface="+mj-ea"/>
                <a:ea typeface="+mj-ea"/>
              </a:rPr>
              <a:t>美國心臟學會最新研究，黑巧克力能降低心臟病的危險，因為巧克力多酚可改善血液循環，防止心血管疾病；並且多酚能減少壞膽固醇量，有效避免氧化及動脈硬化，降低心血管疾病及中風機率。</a:t>
            </a:r>
          </a:p>
          <a:p>
            <a:r>
              <a:rPr lang="zh-TW" sz="2800" b="1" dirty="0" smtClean="0">
                <a:latin typeface="+mj-ea"/>
                <a:ea typeface="+mj-ea"/>
              </a:rPr>
              <a:t>肌肉恢復</a:t>
            </a:r>
          </a:p>
          <a:p>
            <a:pPr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　　　</a:t>
            </a:r>
            <a:r>
              <a:rPr lang="zh-TW" sz="2800" dirty="0" smtClean="0">
                <a:latin typeface="+mj-ea"/>
                <a:ea typeface="+mj-ea"/>
              </a:rPr>
              <a:t>運動後飲用低脂巧克力牛奶提供平等的或可能優於肌肉恢復藥物，高碳水化合物飲料亦恢復同樣數量的熱量。運動員飲用巧克力牛奶明顯較低濃度的肌酸激酶指標的肌肉損傷。</a:t>
            </a:r>
          </a:p>
          <a:p>
            <a:r>
              <a:rPr lang="zh-TW" sz="2800" b="1" dirty="0" smtClean="0">
                <a:latin typeface="+mj-ea"/>
                <a:ea typeface="+mj-ea"/>
              </a:rPr>
              <a:t>預防與緩和腹瀉</a:t>
            </a:r>
          </a:p>
          <a:p>
            <a:pPr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　　　</a:t>
            </a:r>
            <a:r>
              <a:rPr lang="zh-TW" sz="2800" dirty="0" smtClean="0">
                <a:latin typeface="+mj-ea"/>
                <a:ea typeface="+mj-ea"/>
              </a:rPr>
              <a:t>黑巧克力成分中的化學物質，是最自然的止瀉劑。美國奧克蘭大學的一項研究顯示，黑巧克力中的可可粉含黃酮，可用於營養補充品，並能幫助預防與緩和腹瀉。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zh-TW" alt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如何選購巧克力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971600" y="1844824"/>
            <a:ext cx="2877711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華康棒棒體W5" panose="040F0509000000000000" pitchFamily="81" charset="-120"/>
                <a:ea typeface="華康棒棒體W5" panose="040F0509000000000000" pitchFamily="81" charset="-120"/>
              </a:rPr>
              <a:t>學會看可可含量</a:t>
            </a:r>
            <a:endParaRPr lang="zh-TW" altLang="en-US" sz="30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華康棒棒體W5" panose="040F0509000000000000" pitchFamily="81" charset="-120"/>
              <a:ea typeface="華康棒棒體W5" panose="040F0509000000000000" pitchFamily="81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43608" y="2492896"/>
            <a:ext cx="7583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可可亞成分不可低於</a:t>
            </a:r>
            <a:r>
              <a:rPr lang="en-US" altLang="zh-TW" sz="2400" dirty="0" smtClean="0">
                <a:latin typeface="+mj-ea"/>
                <a:ea typeface="+mj-ea"/>
              </a:rPr>
              <a:t>35%</a:t>
            </a:r>
            <a:r>
              <a:rPr lang="zh-TW" altLang="en-US" sz="2400" dirty="0" smtClean="0">
                <a:latin typeface="+mj-ea"/>
                <a:ea typeface="+mj-ea"/>
              </a:rPr>
              <a:t>，外觀具有光澤，香味濃郁。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2924944"/>
            <a:ext cx="441659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華康棒棒體W5" panose="040F0509000000000000" pitchFamily="81" charset="-120"/>
                <a:ea typeface="華康棒棒體W5" panose="040F0509000000000000" pitchFamily="81" charset="-120"/>
              </a:rPr>
              <a:t>選擇專業有信用的製造商</a:t>
            </a:r>
            <a:endParaRPr lang="zh-TW" altLang="en-US" sz="30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華康棒棒體W5" panose="040F0509000000000000" pitchFamily="81" charset="-120"/>
              <a:ea typeface="華康棒棒體W5" panose="040F0509000000000000" pitchFamily="81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971600" y="3429000"/>
            <a:ext cx="784887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有信用製造商擁有專業設備來製造、配送及保存巧克力。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＊優質的巧克力是非常容易融化的，沒有低溫保存或者置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>
                <a:latin typeface="+mj-ea"/>
                <a:ea typeface="+mj-ea"/>
              </a:rPr>
              <a:t>　</a:t>
            </a:r>
            <a:r>
              <a:rPr lang="zh-TW" altLang="en-US" sz="2400" dirty="0" smtClean="0">
                <a:latin typeface="+mj-ea"/>
                <a:ea typeface="+mj-ea"/>
              </a:rPr>
              <a:t>久不化的巧克力，絕對是不好的巧克力！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1600" y="4581128"/>
            <a:ext cx="2492991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華康棒棒體W5" panose="040F0509000000000000" pitchFamily="81" charset="-120"/>
                <a:ea typeface="華康棒棒體W5" panose="040F0509000000000000" pitchFamily="81" charset="-120"/>
              </a:rPr>
              <a:t>觀察製造成分</a:t>
            </a:r>
            <a:endParaRPr lang="zh-TW" altLang="en-US" sz="30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華康棒棒體W5" panose="040F0509000000000000" pitchFamily="81" charset="-120"/>
              <a:ea typeface="華康棒棒體W5" panose="040F0509000000000000" pitchFamily="81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71600" y="508518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成分中含有可可脂</a:t>
            </a:r>
            <a:r>
              <a:rPr lang="en-US" altLang="zh-TW" sz="2400" dirty="0" smtClean="0">
                <a:latin typeface="+mj-ea"/>
                <a:ea typeface="+mj-ea"/>
              </a:rPr>
              <a:t>(Cocoa butter)</a:t>
            </a:r>
            <a:r>
              <a:rPr lang="zh-TW" altLang="en-US" sz="2400" dirty="0" smtClean="0">
                <a:latin typeface="+mj-ea"/>
                <a:ea typeface="+mj-ea"/>
              </a:rPr>
              <a:t>的為上品，入口即化若使用植物油或其他</a:t>
            </a:r>
            <a:r>
              <a:rPr lang="zh-TW" altLang="en-US" sz="2400" dirty="0">
                <a:latin typeface="+mj-ea"/>
                <a:ea typeface="+mj-ea"/>
              </a:rPr>
              <a:t>脂</a:t>
            </a:r>
            <a:r>
              <a:rPr lang="zh-TW" altLang="en-US" sz="2400" dirty="0" smtClean="0">
                <a:latin typeface="+mj-ea"/>
                <a:ea typeface="+mj-ea"/>
              </a:rPr>
              <a:t>類，口感較差且不易融於口。</a:t>
            </a:r>
            <a:endParaRPr lang="zh-TW" alt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如何保存巧克力</a:t>
            </a:r>
            <a:endParaRPr lang="zh-TW" altLang="en-US" dirty="0"/>
          </a:p>
        </p:txBody>
      </p:sp>
      <p:pic>
        <p:nvPicPr>
          <p:cNvPr id="5" name="圖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45" y="2649857"/>
            <a:ext cx="504056" cy="48745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403648" y="2708920"/>
            <a:ext cx="4764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巧克力保存的最佳溫度為</a:t>
            </a:r>
            <a:r>
              <a:rPr lang="en-US" altLang="zh-TW" sz="2400" dirty="0" smtClean="0">
                <a:latin typeface="+mj-ea"/>
                <a:ea typeface="+mj-ea"/>
              </a:rPr>
              <a:t>1</a:t>
            </a:r>
            <a:r>
              <a:rPr lang="en-US" altLang="zh-TW" sz="2400" dirty="0">
                <a:latin typeface="+mj-ea"/>
                <a:ea typeface="+mj-ea"/>
              </a:rPr>
              <a:t>2</a:t>
            </a:r>
            <a:r>
              <a:rPr lang="en-US" altLang="zh-TW" sz="2400" dirty="0" smtClean="0">
                <a:latin typeface="+mj-ea"/>
                <a:ea typeface="+mj-ea"/>
              </a:rPr>
              <a:t>-18ºC</a:t>
            </a:r>
            <a:endParaRPr lang="zh-TW" altLang="en-US" sz="2400" dirty="0">
              <a:latin typeface="+mj-ea"/>
              <a:ea typeface="+mj-ea"/>
            </a:endParaRPr>
          </a:p>
        </p:txBody>
      </p:sp>
      <p:pic>
        <p:nvPicPr>
          <p:cNvPr id="7" name="圖片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45" y="3137315"/>
            <a:ext cx="504056" cy="487458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403649" y="3196378"/>
            <a:ext cx="6671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巧克力最好立即食用，若未食用完需用低溫保存。</a:t>
            </a:r>
            <a:endParaRPr lang="en-US" altLang="zh-TW" sz="2400" dirty="0" smtClean="0">
              <a:latin typeface="+mj-ea"/>
              <a:ea typeface="+mj-ea"/>
            </a:endParaRPr>
          </a:p>
        </p:txBody>
      </p:sp>
      <p:pic>
        <p:nvPicPr>
          <p:cNvPr id="9" name="圖片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14" y="3624773"/>
            <a:ext cx="504056" cy="487458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403648" y="3683836"/>
            <a:ext cx="6955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用鋁箔紙包覆，隔熱且阻擋外界氣味影響其品質。</a:t>
            </a:r>
            <a:endParaRPr lang="en-US" altLang="zh-TW" sz="2400" dirty="0" smtClean="0">
              <a:latin typeface="+mj-ea"/>
              <a:ea typeface="+mj-ea"/>
            </a:endParaRPr>
          </a:p>
        </p:txBody>
      </p:sp>
      <p:pic>
        <p:nvPicPr>
          <p:cNvPr id="11" name="圖片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37" y="4112231"/>
            <a:ext cx="504056" cy="487458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405093" y="4171294"/>
            <a:ext cx="7153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冷藏不冷凍，減輕食用時油脂分離現象</a:t>
            </a:r>
            <a:r>
              <a:rPr lang="en-US" altLang="zh-TW" sz="2400" dirty="0" smtClean="0">
                <a:latin typeface="+mj-ea"/>
                <a:ea typeface="+mj-ea"/>
              </a:rPr>
              <a:t>(</a:t>
            </a:r>
            <a:r>
              <a:rPr lang="zh-TW" altLang="en-US" sz="2400" dirty="0" smtClean="0">
                <a:latin typeface="+mj-ea"/>
                <a:ea typeface="+mj-ea"/>
              </a:rPr>
              <a:t>表面白霧</a:t>
            </a:r>
            <a:r>
              <a:rPr lang="en-US" altLang="zh-TW" sz="2400" dirty="0" smtClean="0">
                <a:latin typeface="+mj-ea"/>
                <a:ea typeface="+mj-ea"/>
              </a:rPr>
              <a:t>)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sz="2400" dirty="0" smtClean="0">
              <a:latin typeface="+mj-ea"/>
              <a:ea typeface="+mj-ea"/>
            </a:endParaRPr>
          </a:p>
        </p:txBody>
      </p:sp>
      <p:pic>
        <p:nvPicPr>
          <p:cNvPr id="13" name="圖片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45" y="4599689"/>
            <a:ext cx="504056" cy="487458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1407591" y="4658752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巧克力保存期限大多為一年，視成分不同而有差異。</a:t>
            </a:r>
            <a:endParaRPr lang="en-US" altLang="zh-TW" sz="2400" dirty="0" smtClean="0">
              <a:latin typeface="+mj-ea"/>
              <a:ea typeface="+mj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540325" y="1700808"/>
            <a:ext cx="287771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華康棒棒體W5" panose="040F0509000000000000" pitchFamily="81" charset="-120"/>
                <a:ea typeface="華康棒棒體W5" panose="040F0509000000000000" pitchFamily="81" charset="-120"/>
              </a:rPr>
              <a:t>巧克力是嬌貴的</a:t>
            </a:r>
            <a:endParaRPr lang="zh-TW" altLang="en-US" sz="30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華康棒棒體W5" panose="040F0509000000000000" pitchFamily="81" charset="-120"/>
              <a:ea typeface="華康棒棒體W5" panose="040F0509000000000000" pitchFamily="81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hero.jpg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tretch>
            <a:fillRect/>
          </a:stretch>
        </p:blipFill>
        <p:spPr>
          <a:xfrm>
            <a:off x="1547664" y="3429000"/>
            <a:ext cx="6572296" cy="3262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/>
          </a:bodyPr>
          <a:lstStyle/>
          <a:p>
            <a:r>
              <a:rPr lang="en-US" altLang="zh-TW" dirty="0" err="1" smtClean="0">
                <a:latin typeface="+mj-ea"/>
              </a:rPr>
              <a:t>Ferrero</a:t>
            </a:r>
            <a:r>
              <a:rPr lang="en-US" altLang="zh-TW" dirty="0" smtClean="0">
                <a:latin typeface="+mj-ea"/>
              </a:rPr>
              <a:t> </a:t>
            </a:r>
            <a:r>
              <a:rPr lang="en-US" altLang="zh-TW" dirty="0" err="1" smtClean="0">
                <a:latin typeface="+mj-ea"/>
              </a:rPr>
              <a:t>Rocher</a:t>
            </a:r>
            <a:r>
              <a:rPr lang="zh-TW" altLang="en-US" dirty="0" smtClean="0">
                <a:latin typeface="+mj-ea"/>
              </a:rPr>
              <a:t> 金莎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214422"/>
            <a:ext cx="8186766" cy="2471742"/>
          </a:xfrm>
        </p:spPr>
        <p:txBody>
          <a:bodyPr/>
          <a:lstStyle/>
          <a:p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金</a:t>
            </a:r>
            <a:r>
              <a:rPr 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莎巧克力</a:t>
            </a:r>
            <a:r>
              <a:rPr 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（義大利語：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Ferrero Rocher</a:t>
            </a:r>
            <a:r>
              <a:rPr 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）是義大利糖果廠費列羅生產。巧克力內有一層薄脆，外面蓋著巧克力及花生碎件，而裡面則包著香濃的榛子醬及一粒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果</a:t>
            </a:r>
            <a:r>
              <a:rPr 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仁，每件巧克力均以金色鋁箔紙包起再以啡色小紙杯盛載。自1990年代引入香港及台灣後大受歡迎，近年在中國大陸亦逐漸流行。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287</TotalTime>
  <Words>662</Words>
  <Application>Microsoft Macintosh PowerPoint</Application>
  <PresentationFormat>如螢幕大小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神韻</vt:lpstr>
      <vt:lpstr>修平科技大學-國際會展組 期末展覽報告</vt:lpstr>
      <vt:lpstr>大綱</vt:lpstr>
      <vt:lpstr>巧克力來源</vt:lpstr>
      <vt:lpstr>成份</vt:lpstr>
      <vt:lpstr>製作流程</vt:lpstr>
      <vt:lpstr>功用</vt:lpstr>
      <vt:lpstr>如何選購巧克力</vt:lpstr>
      <vt:lpstr>如何保存巧克力</vt:lpstr>
      <vt:lpstr>Ferrero Rocher 金莎</vt:lpstr>
      <vt:lpstr>Tolerance 瑞士三角巧克力</vt:lpstr>
      <vt:lpstr>Ghirardelli  吉爾德利</vt:lpstr>
      <vt:lpstr>購買地點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國際會展規劃與管理 International Exhibition Planning and Management</dc:title>
  <dc:creator>FM</dc:creator>
  <cp:lastModifiedBy>Apple</cp:lastModifiedBy>
  <cp:revision>46</cp:revision>
  <dcterms:created xsi:type="dcterms:W3CDTF">2013-12-06T06:22:21Z</dcterms:created>
  <dcterms:modified xsi:type="dcterms:W3CDTF">2013-12-22T07:02:47Z</dcterms:modified>
</cp:coreProperties>
</file>