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541"/>
    <a:srgbClr val="23F3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4" autoAdjust="0"/>
  </p:normalViewPr>
  <p:slideViewPr>
    <p:cSldViewPr snapToObjects="1">
      <p:cViewPr>
        <p:scale>
          <a:sx n="60" d="100"/>
          <a:sy n="60" d="100"/>
        </p:scale>
        <p:origin x="-876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眉佔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佔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52F6-1845-EF47-B5DA-39BC8D62C1B2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4" name="幻燈片圖像佔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備注佔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點按此處編輯文本風格</a:t>
            </a:r>
          </a:p>
          <a:p>
            <a:pPr lvl="1"/>
            <a:r>
              <a:rPr lang="zh-TW" altLang="en-US" smtClean="0"/>
              <a:t>第二級</a:t>
            </a:r>
          </a:p>
          <a:p>
            <a:pPr lvl="2"/>
            <a:r>
              <a:rPr lang="zh-TW" altLang="en-US" smtClean="0"/>
              <a:t>第三級</a:t>
            </a:r>
          </a:p>
          <a:p>
            <a:pPr lvl="3"/>
            <a:r>
              <a:rPr lang="zh-TW" altLang="en-US" smtClean="0"/>
              <a:t>第四級</a:t>
            </a:r>
          </a:p>
          <a:p>
            <a:pPr lvl="4"/>
            <a:r>
              <a:rPr lang="zh-TW" altLang="en-US" smtClean="0"/>
              <a:t>第五級</a:t>
            </a:r>
            <a:endParaRPr lang="zh-CN" altLang="en-US"/>
          </a:p>
        </p:txBody>
      </p:sp>
      <p:sp>
        <p:nvSpPr>
          <p:cNvPr id="6" name="頁腳佔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幻燈片編號佔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DCC5-50A8-8B46-9FF7-5A8ECC31F7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圖像佔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注佔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傳說「士的」糖(SugarStick) 是由一位希望見證耶穌的糖果商人發明的。「士的」糖是硬的，正如耶穌基督是萬古磐石；「Ｊ」形的糖身，代表耶穌(Jesus)第一個字母或牧羊人的杖；白 色代表耶穌的純潔；紅色的紋代表基督為我們的罪流血，另外三條較細小的紅紋，是祂為我們所受的鞭痕；有些「士的」糖有綠色的紋，這代表耶穌是神給我們的禮 物。「士的」糖是用薄荷造的，因薄荷是牛膝草類（耶穌釘在十字架上時，兵丁以海絨浸了醋，綁在牛膝草上，送到祂唇邊），而且牛膝草代表潔淨和犧牲。耶穌是 純潔的羔羊，祂來是為世人的罪犧牲，捨身流血為我們贖罪。手杖上端捲曲狀使它像牧羊人的枴杖，倒過來看，手杖形似字母"J"，耶穌名字的第一個字母。但很 多象徵及意義現今並不太廣為人知。 </a:t>
            </a:r>
            <a:endParaRPr lang="zh-CN" altLang="en-US" dirty="0"/>
          </a:p>
        </p:txBody>
      </p:sp>
      <p:sp>
        <p:nvSpPr>
          <p:cNvPr id="4" name="幻燈片編號佔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DCC5-50A8-8B46-9FF7-5A8ECC31F78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374E-842F-5A49-B830-233B63D2A5DB}" type="datetimeFigureOut">
              <a:rPr lang="zh-CN" altLang="en-US" smtClean="0"/>
              <a:pPr/>
              <a:t>2013-12-23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A6CD-D037-D643-8312-BA0D80060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ncidium.pixnet.net/album/photo/16524468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13.nipic.com/20110407/2457331_223358054000_2.jpg"/>
          <p:cNvPicPr>
            <a:picLocks noChangeAspect="1" noChangeArrowheads="1"/>
          </p:cNvPicPr>
          <p:nvPr/>
        </p:nvPicPr>
        <p:blipFill>
          <a:blip r:embed="rId2"/>
          <a:srcRect l="4914" t="-91" r="6429" b="64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長方形 3"/>
          <p:cNvSpPr/>
          <p:nvPr/>
        </p:nvSpPr>
        <p:spPr>
          <a:xfrm>
            <a:off x="457200" y="304800"/>
            <a:ext cx="82638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000" dirty="0" smtClean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各國特色糖果展</a:t>
            </a:r>
            <a:endParaRPr lang="en-US" altLang="zh-TW" sz="9000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  <p:sp>
        <p:nvSpPr>
          <p:cNvPr id="5" name="長方形 4"/>
          <p:cNvSpPr/>
          <p:nvPr/>
        </p:nvSpPr>
        <p:spPr>
          <a:xfrm>
            <a:off x="3428992" y="4714884"/>
            <a:ext cx="64427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rgbClr val="23F3B3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指導老師：蔡麗雀    </a:t>
            </a:r>
            <a:endParaRPr lang="en-US" altLang="zh-TW" sz="4000" b="1" spc="50" dirty="0" smtClean="0">
              <a:ln w="12700" cmpd="sng">
                <a:solidFill>
                  <a:srgbClr val="23F3B3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  <a:p>
            <a:pPr algn="ctr"/>
            <a:r>
              <a:rPr lang="zh-TW" altLang="en-US" sz="4000" b="1" spc="50" dirty="0" smtClean="0">
                <a:ln w="12700" cmpd="sng">
                  <a:solidFill>
                    <a:srgbClr val="23F3B3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    簡報者：林雅淩、    </a:t>
            </a:r>
            <a:endParaRPr lang="en-US" altLang="zh-TW" sz="4000" b="1" spc="50" dirty="0" smtClean="0">
              <a:ln w="12700" cmpd="sng">
                <a:solidFill>
                  <a:srgbClr val="23F3B3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  <a:p>
            <a:pPr algn="ctr"/>
            <a:r>
              <a:rPr lang="zh-TW" altLang="en-US" sz="4000" b="1" spc="50" dirty="0" smtClean="0">
                <a:ln w="12700" cmpd="sng">
                  <a:solidFill>
                    <a:srgbClr val="23F3B3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      曾鈺珊</a:t>
            </a:r>
            <a:endParaRPr lang="en-US" altLang="zh-TW" sz="4000" b="1" spc="50" dirty="0">
              <a:ln w="12700" cmpd="sng">
                <a:solidFill>
                  <a:srgbClr val="23F3B3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file.0800ok.com.tw/groupshopping3/2013/01/27/B01-K240-02.jpg"/>
          <p:cNvPicPr>
            <a:picLocks noChangeAspect="1" noChangeArrowheads="1"/>
          </p:cNvPicPr>
          <p:nvPr/>
        </p:nvPicPr>
        <p:blipFill>
          <a:blip r:embed="rId2"/>
          <a:srcRect b="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長方形 1"/>
          <p:cNvSpPr/>
          <p:nvPr/>
        </p:nvSpPr>
        <p:spPr>
          <a:xfrm>
            <a:off x="304800" y="228600"/>
            <a:ext cx="4424609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道地偉特糖</a:t>
            </a:r>
            <a:endParaRPr lang="en-US" altLang="zh-TW" sz="6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14554"/>
            <a:ext cx="2767965" cy="284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5500702"/>
            <a:ext cx="276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偉</a:t>
            </a:r>
            <a:r>
              <a:rPr kumimoji="1"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特糖外包裝</a:t>
            </a:r>
            <a:endParaRPr kumimoji="1"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14554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20</a:t>
            </a:r>
            <a:r>
              <a:rPr lang="zh-TW" alt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世紀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初，在一個叫偉</a:t>
            </a:r>
            <a:r>
              <a:rPr lang="zh-TW" alt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特的小鎮，有一位名叫</a:t>
            </a:r>
            <a:r>
              <a:rPr 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Gustav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Nebel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的糖果師傅</a:t>
            </a:r>
            <a:r>
              <a:rPr lang="zh-TW" alt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，他用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純正的奶油和鮮奶油、白糖、紅糖和一撮鹽</a:t>
            </a:r>
            <a:r>
              <a:rPr lang="zh-TW" alt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，用慢火烘焙出一種最好吃的牛奶糖，因為這種奶油糖如此好吃，所以他們把這種糖命名為道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地的偉特奶油</a:t>
            </a:r>
            <a:r>
              <a:rPr lang="zh-TW" alt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糖，來紀念他的家鄉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altLang="zh-TW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altLang="zh-TW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價格：</a:t>
            </a:r>
            <a:r>
              <a:rPr lang="en-US" altLang="zh-TW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NT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</a:t>
            </a:r>
            <a:r>
              <a:rPr lang="en-US" altLang="zh-TW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89/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一包</a:t>
            </a:r>
            <a:endParaRPr kumimoji="1" lang="zh-CN" altLang="en-US" sz="2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5.fanpop.com/image/photos/30400000/Candy-candy-30424659-2560-1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7377" cy="6858000"/>
          </a:xfrm>
          <a:prstGeom prst="rect">
            <a:avLst/>
          </a:prstGeom>
          <a:noFill/>
        </p:spPr>
      </p:pic>
      <p:sp>
        <p:nvSpPr>
          <p:cNvPr id="2" name="長方形 1"/>
          <p:cNvSpPr/>
          <p:nvPr/>
        </p:nvSpPr>
        <p:spPr>
          <a:xfrm>
            <a:off x="714348" y="228600"/>
            <a:ext cx="6454011" cy="1092607"/>
          </a:xfrm>
          <a:prstGeom prst="rect">
            <a:avLst/>
          </a:prstGeom>
          <a:noFill/>
          <a:effectLst>
            <a:outerShdw blurRad="50800" dist="38100" dir="18900000" algn="tr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5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헤드라인A"/>
                <a:ea typeface="헤드라인A"/>
                <a:cs typeface="헤드라인A"/>
              </a:rPr>
              <a:t>Haribo</a:t>
            </a:r>
            <a:r>
              <a:rPr lang="zh-TW" altLang="en-US" sz="65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헤드라인A"/>
                <a:ea typeface="헤드라인A"/>
                <a:cs typeface="헤드라인A"/>
              </a:rPr>
              <a:t> 小熊軟糖</a:t>
            </a:r>
            <a:endParaRPr lang="en-US" altLang="zh-TW" sz="65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헤드라인A"/>
              <a:ea typeface="헤드라인A"/>
              <a:cs typeface="헤드라인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000240"/>
            <a:ext cx="3257560" cy="325756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14348" y="5295900"/>
            <a:ext cx="3095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小</a:t>
            </a:r>
            <a:r>
              <a:rPr kumimoji="1" lang="zh-TW" altLang="en-US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熊軟糖包裝</a:t>
            </a:r>
            <a:endParaRPr kumimoji="1" lang="zh-CN" altLang="en-US" sz="20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rgbClr val="FF0000">
                    <a:alpha val="30000"/>
                  </a:srgbClr>
                </a:glo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321207"/>
            <a:ext cx="487680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小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熊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軟糖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是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德國一家專門生產甜食的Haribo公司所生產的一系列產品之一，這家公司歷史悠久，由創辦人Hans</a:t>
            </a:r>
            <a:r>
              <a:rPr 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Riegel於1920年在波昂成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立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也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因此，Riegel先生取『HansRiegel</a:t>
            </a:r>
            <a:r>
              <a:rPr 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in 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Bonn』的開頭字母合而為公司的名稱「Haribo」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！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小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熊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軟糖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則</a:t>
            </a:r>
            <a:r>
              <a:rPr 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是在1922年由Riegel 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先生發明，並進而量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產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altLang="zh-TW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或許大家會有個疑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問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怎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麼沒有藍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色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小熊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呢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？根據Haribo公司的回答，首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先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，小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熊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軟糖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的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每種顏色和口味都取自天然的水果，絕非使用人工色素製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造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其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次，因為在所有的天然植物裡，沒有可以淬煉出自然藍色的植物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所以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小熊軟糖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裡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就沒有藍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色的</a:t>
            </a:r>
            <a:r>
              <a:rPr lang="en-US" sz="2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存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在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altLang="zh-TW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價格：</a:t>
            </a:r>
            <a:r>
              <a:rPr lang="en-US" altLang="zh-TW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NT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</a:t>
            </a:r>
            <a:r>
              <a:rPr lang="en-US" altLang="zh-TW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99/</a:t>
            </a:r>
            <a:r>
              <a:rPr lang="zh-TW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包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헤드라인A"/>
                <a:ea typeface="헤드라인A"/>
                <a:cs typeface="헤드라인A"/>
              </a:rPr>
              <a:t/>
            </a:r>
            <a:b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헤드라인A"/>
                <a:ea typeface="헤드라인A"/>
                <a:cs typeface="헤드라인A"/>
              </a:rPr>
            </a:br>
            <a:endParaRPr kumimoji="1" lang="zh-CN" altLang="en-US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헤드라인A"/>
              <a:ea typeface="헤드라인A"/>
              <a:cs typeface="헤드라인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長方形 1"/>
          <p:cNvSpPr/>
          <p:nvPr/>
        </p:nvSpPr>
        <p:spPr>
          <a:xfrm>
            <a:off x="1714480" y="2228670"/>
            <a:ext cx="564972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感謝聆聽</a:t>
            </a:r>
            <a:endParaRPr lang="en-US" altLang="zh-TW" sz="9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3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ansci.tw/wp-content/uploads/2013/11/Candy.jpg"/>
          <p:cNvPicPr>
            <a:picLocks noChangeAspect="1" noChangeArrowheads="1"/>
          </p:cNvPicPr>
          <p:nvPr/>
        </p:nvPicPr>
        <p:blipFill>
          <a:blip r:embed="rId3"/>
          <a:srcRect l="250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長方形 1"/>
          <p:cNvSpPr/>
          <p:nvPr/>
        </p:nvSpPr>
        <p:spPr>
          <a:xfrm>
            <a:off x="457200" y="228600"/>
            <a:ext cx="563880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5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糖果是誰發明</a:t>
            </a:r>
            <a:endParaRPr lang="en-US" altLang="zh-TW" sz="6500" b="1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14488"/>
            <a:ext cx="7391400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人類吃糖的歷史可以追溯到1萬年前，發明地不是歐洲、也不是美洲、更不是中國，而是新幾內亞，這個地區的人們用了7千年的糖之後，製糖技術才傳入埃及，直到500年前，阿拉伯人帶入歐洲，並藉由西班牙四處殖民，傳至世界各個角落。</a:t>
            </a:r>
            <a:endParaRPr lang="en-US" sz="2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最早的糖果一般認為是麥芽糖，而外裹蜂蜜糖衣的杏仁糖也是糖果家族的老祖宗級角色</a:t>
            </a:r>
            <a:r>
              <a:rPr lang="zh-TW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b="1" spc="50" dirty="0" smtClean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kumimoji="1"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長方形 4"/>
          <p:cNvSpPr/>
          <p:nvPr/>
        </p:nvSpPr>
        <p:spPr>
          <a:xfrm>
            <a:off x="5496350" y="213211"/>
            <a:ext cx="1199300" cy="19236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500" b="1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</a:rPr>
              <a:t>?</a:t>
            </a:r>
          </a:p>
          <a:p>
            <a:pPr algn="ctr"/>
            <a:endParaRPr lang="en-US" altLang="zh-TW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_rEHWItOmCcE/TLL8hKRBjXI/AAAAAAAAAY8/lT-ZX9SSeQw/s1600/20060729184746_26%2520sugu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長方形 1"/>
          <p:cNvSpPr/>
          <p:nvPr/>
        </p:nvSpPr>
        <p:spPr>
          <a:xfrm>
            <a:off x="3764745" y="428604"/>
            <a:ext cx="69580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80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瑞士糖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  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</a:rPr>
              <a:t>        </a:t>
            </a:r>
            <a:endParaRPr lang="en-US" altLang="zh-TW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華康POP1體W9" pitchFamily="81" charset="-120"/>
              <a:ea typeface="華康POP1體W9" pitchFamily="81" charset="-120"/>
            </a:endParaRPr>
          </a:p>
        </p:txBody>
      </p:sp>
      <p:pic>
        <p:nvPicPr>
          <p:cNvPr id="3" name="Picture 2" descr="http://www.wrigley.com.tw/images/s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8245"/>
            <a:ext cx="1752600" cy="2667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971800" y="2148245"/>
            <a:ext cx="5867400" cy="4862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Sugus</a:t>
            </a:r>
            <a:r>
              <a: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瑞士糖起源於歐洲，由瑞士糖果商人</a:t>
            </a:r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Philippe </a:t>
            </a:r>
            <a:r>
              <a:rPr lang="en-US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Suchard</a:t>
            </a:r>
            <a:r>
              <a: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在</a:t>
            </a:r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1932</a:t>
            </a:r>
            <a:r>
              <a: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年發明、生產及上市，現在在歐洲地區仍然廣受歡迎</a:t>
            </a:r>
            <a:r>
              <a:rPr lang="zh-TW" altLang="en-US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altLang="zh-TW" sz="24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lang="zh-TW" altLang="en-US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到</a:t>
            </a:r>
            <a:r>
              <a: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了</a:t>
            </a:r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2005</a:t>
            </a:r>
            <a:r>
              <a: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年</a:t>
            </a:r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4</a:t>
            </a:r>
            <a:r>
              <a: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月，美商箭牌公司從一項併購案中收購了</a:t>
            </a:r>
            <a:r>
              <a:rPr lang="en-US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Sugus</a:t>
            </a:r>
            <a:r>
              <a: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瑞士糖，而</a:t>
            </a:r>
            <a:r>
              <a:rPr lang="en-US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Sugus</a:t>
            </a:r>
            <a:r>
              <a:rPr lang="zh-TW" alt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瑞士糖因此成為箭牌公司旗下一個令人喜愛的糖果品牌</a:t>
            </a:r>
            <a:r>
              <a:rPr lang="zh-TW" altLang="en-US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altLang="zh-TW" sz="24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kumimoji="1" lang="en-US" altLang="zh-TW" sz="24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kumimoji="1" lang="zh-TW" altLang="en-US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價格：</a:t>
            </a:r>
            <a:r>
              <a:rPr kumimoji="1" lang="en-US" altLang="zh-TW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NT</a:t>
            </a:r>
            <a:r>
              <a:rPr kumimoji="1" lang="zh-TW" altLang="en-US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</a:t>
            </a:r>
            <a:r>
              <a:rPr kumimoji="1" lang="en-US" altLang="zh-TW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105/</a:t>
            </a:r>
            <a:r>
              <a:rPr kumimoji="1" lang="zh-TW" altLang="en-US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包</a:t>
            </a:r>
            <a:endParaRPr kumimoji="1" lang="zh-CN" altLang="en-US" sz="24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altLang="zh-TW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kumimoji="1"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101722"/>
            <a:ext cx="198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(</a:t>
            </a:r>
            <a:r>
              <a:rPr kumimoji="1"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一</a:t>
            </a:r>
            <a:r>
              <a:rPr kumimoji="1"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)</a:t>
            </a:r>
            <a:r>
              <a:rPr kumimoji="1"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外包裝</a:t>
            </a:r>
            <a:endParaRPr kumimoji="1"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57913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50035" y="428604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</a:rPr>
              <a:t>SUGUS</a:t>
            </a:r>
            <a:endParaRPr lang="zh-TW" altLang="en-US" sz="80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華康POP1體W9" pitchFamily="81" charset="-120"/>
              <a:ea typeface="華康POP1體W9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c1img.pchome.com.tw/pic/v1/data/item/201101/D/B/A/C/1/P/DBAC1P-A37103853000_4d3d3ac19be1c"/>
          <p:cNvPicPr>
            <a:picLocks noChangeAspect="1" noChangeArrowheads="1"/>
          </p:cNvPicPr>
          <p:nvPr/>
        </p:nvPicPr>
        <p:blipFill>
          <a:blip r:embed="rId2"/>
          <a:srcRect l="24219" t="11814" b="13293"/>
          <a:stretch>
            <a:fillRect/>
          </a:stretch>
        </p:blipFill>
        <p:spPr bwMode="auto">
          <a:xfrm>
            <a:off x="0" y="0"/>
            <a:ext cx="6929390" cy="6858000"/>
          </a:xfrm>
          <a:prstGeom prst="rect">
            <a:avLst/>
          </a:prstGeom>
          <a:noFill/>
        </p:spPr>
      </p:pic>
      <p:sp>
        <p:nvSpPr>
          <p:cNvPr id="2" name="長方形 1"/>
          <p:cNvSpPr/>
          <p:nvPr/>
        </p:nvSpPr>
        <p:spPr>
          <a:xfrm>
            <a:off x="205280" y="381000"/>
            <a:ext cx="5535491" cy="1092607"/>
          </a:xfrm>
          <a:prstGeom prst="rect">
            <a:avLst/>
          </a:prstGeom>
          <a:noFill/>
          <a:effectLst>
            <a:outerShdw blurRad="50800" dist="38100" dir="18900000" algn="tr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POP1體W9(P)" pitchFamily="82" charset="-120"/>
                <a:ea typeface="華康POP1體W9(P)" pitchFamily="82" charset="-120"/>
                <a:cs typeface="헤드라인A"/>
              </a:rPr>
              <a:t>W</a:t>
            </a:r>
            <a:r>
              <a:rPr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POP1體W9(P)" pitchFamily="82" charset="-120"/>
                <a:ea typeface="華康POP1體W9(P)" pitchFamily="82" charset="-120"/>
                <a:cs typeface="헤드라인A"/>
              </a:rPr>
              <a:t>alker's</a:t>
            </a:r>
            <a:r>
              <a:rPr lang="zh-TW" altLang="en-US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POP1體W9(P)" pitchFamily="82" charset="-120"/>
                <a:ea typeface="華康POP1體W9(P)" pitchFamily="82" charset="-120"/>
                <a:cs typeface="헤드라인A"/>
              </a:rPr>
              <a:t>太妃糖</a:t>
            </a:r>
            <a:endParaRPr lang="en-US" altLang="zh-TW" sz="6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POP1體W9(P)" pitchFamily="82" charset="-120"/>
              <a:ea typeface="華康POP1體W9(P)" pitchFamily="82" charset="-120"/>
              <a:cs typeface="헤드라인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686580"/>
            <a:ext cx="495300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太妃糖，英文Toffee的意思是西式糖果，也是糖的一個種類的統稱，用紅糖或糖蜜和奶油做成的硬而難嚼的糖。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125年前，埃弗頓的球員們在訓練和比賽後就聚集到一</a:t>
            </a:r>
            <a:r>
              <a:rPr lang="zh-TW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家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糖果店去聊天和吃甜點，特別是太妃糖，久而久之</a:t>
            </a:r>
            <a:r>
              <a:rPr lang="en-US" altLang="zh-TW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『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太妃糖</a:t>
            </a:r>
            <a:r>
              <a:rPr lang="en-US" altLang="zh-TW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』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也就成為球隊的代名詞。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kumimoji="1" lang="en-US" altLang="zh-CN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kumimoji="1" lang="zh-TW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                                價格：</a:t>
            </a:r>
            <a:r>
              <a:rPr kumimoji="1" lang="en-US" altLang="zh-TW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NT</a:t>
            </a:r>
            <a:r>
              <a:rPr kumimoji="1" lang="zh-TW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</a:t>
            </a:r>
            <a:r>
              <a:rPr kumimoji="1" lang="en-US" altLang="zh-TW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99/</a:t>
            </a:r>
            <a:r>
              <a:rPr kumimoji="1" lang="zh-TW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包</a:t>
            </a:r>
            <a:endParaRPr kumimoji="1"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pic.pimg.tw/mylymyly/1349406097-507412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" name="爆炸 1 9"/>
          <p:cNvSpPr/>
          <p:nvPr/>
        </p:nvSpPr>
        <p:spPr>
          <a:xfrm>
            <a:off x="0" y="4714884"/>
            <a:ext cx="4786346" cy="1869689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長方形 1"/>
          <p:cNvSpPr/>
          <p:nvPr/>
        </p:nvSpPr>
        <p:spPr>
          <a:xfrm>
            <a:off x="-85054" y="357166"/>
            <a:ext cx="8937062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5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JellyBelly </a:t>
            </a:r>
            <a:r>
              <a:rPr lang="zh-TW" altLang="en-US" sz="65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吉力貝糖豆</a:t>
            </a:r>
            <a:endParaRPr lang="en-US" altLang="zh-TW" sz="650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429264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吉力貝糖豆經典</a:t>
            </a:r>
            <a:r>
              <a:rPr kumimoji="1" lang="en-US" altLang="zh-TW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LOGO</a:t>
            </a:r>
            <a:endParaRPr kumimoji="1" lang="zh-CN" alt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735946"/>
            <a:ext cx="472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Jelly Belly不同於一般的糖豆，是第</a:t>
            </a:r>
            <a:r>
              <a:rPr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一</a:t>
            </a:r>
            <a:r>
              <a:rPr lang="zh-TW" alt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個</a:t>
            </a:r>
            <a:r>
              <a:rPr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將</a:t>
            </a:r>
            <a:r>
              <a:rPr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天然原味溶入糖心的糖豆。她們用天然果汁提取，做工源自傳統的手工製作，製作過程中無任何的化學添加劑，均為植物製劑</a:t>
            </a:r>
            <a:r>
              <a:rPr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1983年，美國第一位女太空人Sally Ride登上太空，在同一趟任務中 Jelly Bean 也成為第一個陪伴太空人到外太空遊歷的糖豆。</a:t>
            </a:r>
            <a:endParaRPr lang="en-US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連前美國總統雷根都愛拿來招待的好物</a:t>
            </a:r>
            <a:r>
              <a:rPr lang="zh-TW" alt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</a:t>
            </a:r>
            <a:r>
              <a:rPr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又稱</a:t>
            </a:r>
            <a:r>
              <a:rPr lang="en-US" altLang="zh-TW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『</a:t>
            </a:r>
            <a:r>
              <a:rPr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雷根糖</a:t>
            </a:r>
            <a:r>
              <a:rPr lang="en-US" altLang="zh-TW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』</a:t>
            </a:r>
            <a:r>
              <a:rPr lang="zh-TW" alt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altLang="zh-TW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kumimoji="1" lang="en-US" altLang="zh-CN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kumimoji="1" lang="zh-TW" alt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價格：</a:t>
            </a:r>
            <a:r>
              <a:rPr kumimoji="1" lang="en-US" altLang="zh-TW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NT</a:t>
            </a:r>
            <a:r>
              <a:rPr kumimoji="1" lang="zh-TW" alt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</a:t>
            </a:r>
            <a:r>
              <a:rPr kumimoji="1" lang="en-US" altLang="zh-TW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99/</a:t>
            </a:r>
            <a:r>
              <a:rPr kumimoji="1" lang="zh-TW" alt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包</a:t>
            </a:r>
            <a:endParaRPr kumimoji="1" lang="zh-CN" alt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pic>
        <p:nvPicPr>
          <p:cNvPr id="20484" name="Picture 4" descr="https://encrypted-tbn2.gstatic.com/images?q=tbn:ANd9GcS3ewWh_7KrOq4VlJyKvEXxQv6noX1xvgJKUdwQDAE5PTqHxmow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1795"/>
            <a:ext cx="3048000" cy="2073089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7558049" cy="581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長方形 4"/>
          <p:cNvSpPr/>
          <p:nvPr/>
        </p:nvSpPr>
        <p:spPr>
          <a:xfrm>
            <a:off x="44998" y="124420"/>
            <a:ext cx="8962710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500" b="1" cap="none" spc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tr" rotWithShape="0">
                    <a:srgbClr val="000000">
                      <a:alpha val="43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JellyBelly</a:t>
            </a:r>
            <a:r>
              <a:rPr lang="zh-TW" altLang="en-US" sz="6500" b="1" cap="none" spc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tr" rotWithShape="0">
                    <a:srgbClr val="000000">
                      <a:alpha val="43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 千萬種口味</a:t>
            </a:r>
            <a:endParaRPr lang="en-US" altLang="zh-TW" sz="6500" b="1" cap="none" spc="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8900000" algn="tr" rotWithShape="0">
                  <a:srgbClr val="000000">
                    <a:alpha val="43000"/>
                  </a:srgbClr>
                </a:outerShd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936750"/>
            <a:ext cx="7620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285992"/>
            <a:ext cx="7620000" cy="158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114550"/>
            <a:ext cx="7620000" cy="210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2285992"/>
            <a:ext cx="76200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長方形 2"/>
          <p:cNvSpPr/>
          <p:nvPr/>
        </p:nvSpPr>
        <p:spPr>
          <a:xfrm>
            <a:off x="304800" y="228600"/>
            <a:ext cx="60195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5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泰國皇家牛奶片</a:t>
            </a:r>
            <a:endParaRPr lang="en-US" altLang="zh-TW" sz="65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  <p:pic>
        <p:nvPicPr>
          <p:cNvPr id="6" name="Picture 5" descr="家牛奶片：[伴手禮] [泰國] 皇家牧場牛奶片 @ 遊泰必買‧平價大滿足伴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24000"/>
            <a:ext cx="3922395" cy="407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54405" y="5867400"/>
            <a:ext cx="392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latin typeface="헤드라인A"/>
                <a:ea typeface="헤드라인A"/>
                <a:cs typeface="헤드라인A"/>
              </a:rPr>
              <a:t>巧克力</a:t>
            </a:r>
            <a:r>
              <a:rPr kumimoji="1" lang="zh-TW" altLang="en-US" sz="2400" dirty="0" smtClean="0">
                <a:latin typeface="헤드라인A"/>
                <a:ea typeface="헤드라인A"/>
                <a:cs typeface="헤드라인A"/>
              </a:rPr>
              <a:t>口味</a:t>
            </a:r>
            <a:r>
              <a:rPr kumimoji="1" lang="en-US" altLang="zh-TW" sz="2400" dirty="0" smtClean="0">
                <a:latin typeface="헤드라인A"/>
                <a:ea typeface="헤드라인A"/>
                <a:cs typeface="헤드라인A"/>
              </a:rPr>
              <a:t>/</a:t>
            </a:r>
            <a:r>
              <a:rPr kumimoji="1" lang="zh-TW" altLang="en-US" sz="2400" dirty="0" smtClean="0">
                <a:latin typeface="헤드라인A"/>
                <a:ea typeface="헤드라인A"/>
                <a:cs typeface="헤드라인A"/>
              </a:rPr>
              <a:t>原味</a:t>
            </a:r>
            <a:endParaRPr kumimoji="1" lang="zh-CN" altLang="en-US" sz="2400" dirty="0">
              <a:latin typeface="헤드라인A"/>
              <a:ea typeface="헤드라인A"/>
              <a:cs typeface="헤드라인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373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新細明體" pitchFamily="18" charset="-120"/>
                <a:ea typeface="新細明體" pitchFamily="18" charset="-120"/>
                <a:cs typeface="헤드라인A"/>
              </a:rPr>
              <a:t>傳說是九世泰皇蒲美蓬</a:t>
            </a:r>
            <a:r>
              <a:rPr lang="en-US" sz="2000" dirty="0">
                <a:latin typeface="新細明體" pitchFamily="18" charset="-120"/>
                <a:ea typeface="新細明體" pitchFamily="18" charset="-120"/>
                <a:cs typeface="헤드라인A"/>
              </a:rPr>
              <a:t>(</a:t>
            </a:r>
            <a:r>
              <a:rPr lang="en-US" sz="2000" dirty="0" err="1">
                <a:latin typeface="新細明體" pitchFamily="18" charset="-120"/>
                <a:ea typeface="新細明體" pitchFamily="18" charset="-120"/>
                <a:cs typeface="헤드라인A"/>
              </a:rPr>
              <a:t>BhumibolAdulyadej</a:t>
            </a:r>
            <a:r>
              <a:rPr lang="en-US" sz="2000" dirty="0">
                <a:latin typeface="新細明體" pitchFamily="18" charset="-120"/>
                <a:ea typeface="新細明體" pitchFamily="18" charset="-120"/>
                <a:cs typeface="헤드라인A"/>
              </a:rPr>
              <a:t>)</a:t>
            </a:r>
            <a:r>
              <a:rPr lang="zh-TW" altLang="en-US" sz="2000" dirty="0">
                <a:latin typeface="新細明體" pitchFamily="18" charset="-120"/>
                <a:ea typeface="新細明體" pitchFamily="18" charset="-120"/>
                <a:cs typeface="헤드라인A"/>
              </a:rPr>
              <a:t>為了幫助農民推廣牛乳</a:t>
            </a:r>
            <a:r>
              <a:rPr lang="en-US" sz="2000" dirty="0">
                <a:latin typeface="新細明體" pitchFamily="18" charset="-120"/>
                <a:ea typeface="新細明體" pitchFamily="18" charset="-120"/>
                <a:cs typeface="헤드라인A"/>
              </a:rPr>
              <a:t> (</a:t>
            </a:r>
            <a:r>
              <a:rPr lang="zh-TW" altLang="en-US" sz="2000" dirty="0">
                <a:latin typeface="新細明體" pitchFamily="18" charset="-120"/>
                <a:ea typeface="新細明體" pitchFamily="18" charset="-120"/>
                <a:cs typeface="헤드라인A"/>
              </a:rPr>
              <a:t>也有一說是出自皇家牧場</a:t>
            </a:r>
            <a:r>
              <a:rPr lang="en-US" sz="2000" dirty="0">
                <a:latin typeface="新細明體" pitchFamily="18" charset="-120"/>
                <a:ea typeface="新細明體" pitchFamily="18" charset="-120"/>
                <a:cs typeface="헤드라인A"/>
              </a:rPr>
              <a:t>)</a:t>
            </a:r>
            <a:r>
              <a:rPr lang="zh-TW" altLang="en-US" sz="2000" dirty="0">
                <a:latin typeface="新細明體" pitchFamily="18" charset="-120"/>
                <a:ea typeface="新細明體" pitchFamily="18" charset="-120"/>
                <a:cs typeface="헤드라인A"/>
              </a:rPr>
              <a:t>，並以低廉的價格出售，讓貧童也得以補充營養的牛奶片</a:t>
            </a:r>
            <a:r>
              <a:rPr lang="zh-TW" altLang="en-US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altLang="zh-TW" sz="2000" dirty="0" smtClean="0"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sz="2000" dirty="0" smtClean="0"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lang="zh-TW" altLang="en-US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  <a:t>是網路流傳去泰國必買伴手禮之一。</a:t>
            </a:r>
            <a:r>
              <a:rPr lang="en-US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  <a:t/>
            </a:r>
            <a:br>
              <a:rPr lang="en-US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</a:br>
            <a:endParaRPr lang="en-US" sz="2000" dirty="0" smtClean="0"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kumimoji="1" lang="zh-TW" altLang="en-US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  <a:t>價格：</a:t>
            </a:r>
            <a:r>
              <a:rPr kumimoji="1" lang="en-US" altLang="zh-TW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  <a:t>NT</a:t>
            </a:r>
            <a:r>
              <a:rPr kumimoji="1" lang="zh-TW" altLang="en-US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  <a:t> </a:t>
            </a:r>
            <a:r>
              <a:rPr kumimoji="1" lang="en-US" altLang="zh-TW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  <a:t>280/10</a:t>
            </a:r>
            <a:r>
              <a:rPr kumimoji="1" lang="zh-TW" altLang="en-US" sz="2000" dirty="0" smtClean="0">
                <a:latin typeface="新細明體" pitchFamily="18" charset="-120"/>
                <a:ea typeface="新細明體" pitchFamily="18" charset="-120"/>
                <a:cs typeface="헤드라인A"/>
              </a:rPr>
              <a:t>包</a:t>
            </a:r>
            <a:endParaRPr kumimoji="1" lang="zh-CN" altLang="en-US" sz="2000" dirty="0"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omwang.com/jmms/osCommerce/catalog/images/223/a4000-1b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r="12926" b="12734"/>
          <a:stretch>
            <a:fillRect/>
          </a:stretch>
        </p:blipFill>
        <p:spPr bwMode="auto">
          <a:xfrm>
            <a:off x="0" y="-15121"/>
            <a:ext cx="9144000" cy="6873121"/>
          </a:xfrm>
          <a:prstGeom prst="rect">
            <a:avLst/>
          </a:prstGeom>
          <a:noFill/>
        </p:spPr>
      </p:pic>
      <p:sp>
        <p:nvSpPr>
          <p:cNvPr id="2" name="長方形 1"/>
          <p:cNvSpPr/>
          <p:nvPr/>
        </p:nvSpPr>
        <p:spPr>
          <a:xfrm>
            <a:off x="0" y="228600"/>
            <a:ext cx="7779519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500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不二家</a:t>
            </a:r>
            <a:r>
              <a:rPr lang="en-US" altLang="zh-TW" sz="6500" b="1" spc="50" dirty="0" err="1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Peko</a:t>
            </a:r>
            <a:r>
              <a:rPr lang="zh-TW" altLang="en-US" sz="6500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牛奶袋糖</a:t>
            </a:r>
            <a:endParaRPr lang="en-US" altLang="zh-TW" sz="6500" b="1" spc="5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11707"/>
            <a:ext cx="2909738" cy="290973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66740" y="4421445"/>
            <a:ext cx="220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itchFamily="18" charset="-120"/>
                <a:ea typeface="新細明體" pitchFamily="18" charset="-120"/>
                <a:cs typeface="헤드라인A"/>
              </a:rPr>
              <a:t>牛奶</a:t>
            </a:r>
            <a:r>
              <a:rPr kumimoji="1" lang="zh-TW" altLang="en-US" sz="24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itchFamily="18" charset="-120"/>
                <a:ea typeface="新細明體" pitchFamily="18" charset="-120"/>
                <a:cs typeface="헤드라인A"/>
              </a:rPr>
              <a:t>袋糖包裝</a:t>
            </a:r>
            <a:endParaRPr kumimoji="1" lang="zh-CN" altLang="en-US" sz="2400" dirty="0">
              <a:ln>
                <a:solidFill>
                  <a:schemeClr val="accent2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012618"/>
            <a:ext cx="2643206" cy="241664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557943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itchFamily="18" charset="-120"/>
                <a:ea typeface="新細明體" pitchFamily="18" charset="-120"/>
                <a:cs typeface="헤드라인A"/>
              </a:rPr>
              <a:t> 牛奶</a:t>
            </a:r>
            <a:r>
              <a:rPr kumimoji="1" lang="zh-TW" altLang="en-US" sz="24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itchFamily="18" charset="-120"/>
                <a:ea typeface="新細明體" pitchFamily="18" charset="-120"/>
                <a:cs typeface="헤드라인A"/>
              </a:rPr>
              <a:t>袋糖果</a:t>
            </a:r>
            <a:endParaRPr kumimoji="1" lang="zh-CN" altLang="en-US" sz="2400" dirty="0">
              <a:ln>
                <a:solidFill>
                  <a:schemeClr val="accent2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321207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不二家的「PEKO」，出生於西元1950年，首次面對消費者是以牛奶袋糖包裝上市，所以有「牛奶糖娃娃」的外號。西元1952年於日本全國販售時，打著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「牛奶糖是有媽媽的味道」的廣告標語，在日本引起一陣旋風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kumimoji="1"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lumMod val="65000"/>
                    <a:lumOff val="3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629531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PEKO在日本稱為「永遠的6歲」，身高100公分，胸圍58公分，腰圍55公分，臀圍63公分，帶著招牌式的大圓眼及意猶未盡的舌頭；而她的男朋友POKO是「永遠的7歲」，比PEKO大一歲，身高100公分之外，其他資料尚未發表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</a:p>
          <a:p>
            <a:endParaRPr lang="en-US" altLang="zh-TW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lang="zh-TW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價格：</a:t>
            </a:r>
            <a:r>
              <a:rPr lang="en-US" altLang="zh-TW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NT</a:t>
            </a:r>
            <a:r>
              <a:rPr lang="zh-TW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</a:t>
            </a:r>
            <a:r>
              <a:rPr lang="en-US" altLang="zh-TW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69/</a:t>
            </a:r>
            <a:r>
              <a:rPr lang="zh-TW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包</a:t>
            </a:r>
          </a:p>
          <a:p>
            <a:endParaRPr kumimoji="1" lang="zh-CN" altLang="en-US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1img.pchome.com.tw/pic/v1/data/item/201311/D/B/A/E/8/3/DBAE83-A80811958000_528c6fae16c7a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6206" r="4842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長方形 1"/>
          <p:cNvSpPr/>
          <p:nvPr/>
        </p:nvSpPr>
        <p:spPr>
          <a:xfrm>
            <a:off x="304800" y="304800"/>
            <a:ext cx="8616461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佐久間</a:t>
            </a:r>
            <a:r>
              <a:rPr lang="en-US" altLang="zh-TW" sz="6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LINE</a:t>
            </a:r>
            <a:r>
              <a:rPr lang="zh-TW" altLang="en-US" sz="6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  <a:cs typeface="헤드라인A"/>
              </a:rPr>
              <a:t>綜合水果糖</a:t>
            </a:r>
            <a:endParaRPr lang="en-US" altLang="zh-TW" sz="6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華康POP1體W9" pitchFamily="81" charset="-120"/>
              <a:ea typeface="華康POP1體W9" pitchFamily="81" charset="-120"/>
              <a:cs typeface="헤드라인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398745"/>
            <a:ext cx="2566241" cy="2688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46995" y="5286388"/>
            <a:ext cx="200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外包裝可以寫下不敢說的話喔</a:t>
            </a:r>
            <a:r>
              <a:rPr kumimoji="1" lang="en-US" altLang="zh-TW" sz="20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!!</a:t>
            </a:r>
            <a:endParaRPr kumimoji="1" lang="zh-CN" altLang="en-US" sz="2000" b="1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2793398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手機超夯LINE貼圖</a:t>
            </a:r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</a:t>
            </a:r>
            <a:r>
              <a:rPr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這次與大品牌佐久間合作</a:t>
            </a:r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</a:t>
            </a:r>
            <a:r>
              <a:rPr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一包八種水果口味享受外包上有饅頭人</a:t>
            </a:r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、</a:t>
            </a:r>
            <a:r>
              <a:rPr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熊大</a:t>
            </a:r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、</a:t>
            </a:r>
            <a:r>
              <a:rPr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兔兔</a:t>
            </a:r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，</a:t>
            </a:r>
            <a:r>
              <a:rPr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還可在包裝上面寫下您想傳遞的訊息</a:t>
            </a:r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。</a:t>
            </a:r>
            <a:endParaRPr lang="en-US" sz="2000" b="1" dirty="0" smtClean="0">
              <a:ln w="900" cmpd="sng">
                <a:solidFill>
                  <a:schemeClr val="tx2">
                    <a:lumMod val="1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sz="2000" b="1" dirty="0" smtClean="0">
              <a:ln w="900" cmpd="sng">
                <a:solidFill>
                  <a:schemeClr val="tx2">
                    <a:lumMod val="1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sz="2000" b="1" dirty="0" smtClean="0">
              <a:ln w="900" cmpd="sng">
                <a:solidFill>
                  <a:schemeClr val="tx2">
                    <a:lumMod val="1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lang="en-US" sz="2000" b="1" dirty="0" smtClean="0">
              <a:ln w="900" cmpd="sng">
                <a:solidFill>
                  <a:schemeClr val="tx2">
                    <a:lumMod val="1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價格：</a:t>
            </a:r>
            <a:r>
              <a:rPr lang="en-US" altLang="zh-TW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NT</a:t>
            </a:r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 </a:t>
            </a:r>
            <a:r>
              <a:rPr lang="en-US" altLang="zh-TW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138/</a:t>
            </a:r>
            <a:r>
              <a:rPr lang="zh-TW" altLang="en-US" sz="2000" b="1" dirty="0" smtClean="0">
                <a:ln w="900" cmpd="sng">
                  <a:solidFill>
                    <a:schemeClr val="tx2">
                      <a:lumMod val="1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新細明體" pitchFamily="18" charset="-120"/>
                <a:ea typeface="新細明體" pitchFamily="18" charset="-120"/>
                <a:cs typeface="헤드라인A"/>
              </a:rPr>
              <a:t>兩包</a:t>
            </a:r>
            <a:endParaRPr sz="2000" b="1" dirty="0" smtClean="0">
              <a:ln w="900" cmpd="sng">
                <a:solidFill>
                  <a:schemeClr val="tx2">
                    <a:lumMod val="1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新細明體" pitchFamily="18" charset="-120"/>
              <a:ea typeface="新細明體" pitchFamily="18" charset="-120"/>
              <a:cs typeface="헤드라인A"/>
            </a:endParaRPr>
          </a:p>
          <a:p>
            <a:endParaRPr kumimoji="1" lang="zh-CN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694</Words>
  <Application>Microsoft Office PowerPoint</Application>
  <PresentationFormat>如螢幕大小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幻燈片 1</dc:title>
  <dc:creator>Apple</dc:creator>
  <cp:lastModifiedBy>國企系會展組林育德學生</cp:lastModifiedBy>
  <cp:revision>57</cp:revision>
  <dcterms:created xsi:type="dcterms:W3CDTF">2013-12-19T12:35:28Z</dcterms:created>
  <dcterms:modified xsi:type="dcterms:W3CDTF">2013-12-23T05:13:55Z</dcterms:modified>
</cp:coreProperties>
</file>