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2" r:id="rId1"/>
  </p:sldMasterIdLst>
  <p:notesMasterIdLst>
    <p:notesMasterId r:id="rId61"/>
  </p:notesMasterIdLst>
  <p:handoutMasterIdLst>
    <p:handoutMasterId r:id="rId62"/>
  </p:handoutMasterIdLst>
  <p:sldIdLst>
    <p:sldId id="557" r:id="rId2"/>
    <p:sldId id="512" r:id="rId3"/>
    <p:sldId id="574" r:id="rId4"/>
    <p:sldId id="515" r:id="rId5"/>
    <p:sldId id="518" r:id="rId6"/>
    <p:sldId id="516" r:id="rId7"/>
    <p:sldId id="514" r:id="rId8"/>
    <p:sldId id="519" r:id="rId9"/>
    <p:sldId id="523" r:id="rId10"/>
    <p:sldId id="524" r:id="rId11"/>
    <p:sldId id="520" r:id="rId12"/>
    <p:sldId id="526" r:id="rId13"/>
    <p:sldId id="525" r:id="rId14"/>
    <p:sldId id="575" r:id="rId15"/>
    <p:sldId id="529" r:id="rId16"/>
    <p:sldId id="528" r:id="rId17"/>
    <p:sldId id="558" r:id="rId18"/>
    <p:sldId id="559" r:id="rId19"/>
    <p:sldId id="531" r:id="rId20"/>
    <p:sldId id="576" r:id="rId21"/>
    <p:sldId id="533" r:id="rId22"/>
    <p:sldId id="560" r:id="rId23"/>
    <p:sldId id="532" r:id="rId24"/>
    <p:sldId id="530" r:id="rId25"/>
    <p:sldId id="534" r:id="rId26"/>
    <p:sldId id="536" r:id="rId27"/>
    <p:sldId id="535" r:id="rId28"/>
    <p:sldId id="551" r:id="rId29"/>
    <p:sldId id="540" r:id="rId30"/>
    <p:sldId id="561" r:id="rId31"/>
    <p:sldId id="562" r:id="rId32"/>
    <p:sldId id="541" r:id="rId33"/>
    <p:sldId id="552" r:id="rId34"/>
    <p:sldId id="577" r:id="rId35"/>
    <p:sldId id="553" r:id="rId36"/>
    <p:sldId id="554" r:id="rId37"/>
    <p:sldId id="539" r:id="rId38"/>
    <p:sldId id="563" r:id="rId39"/>
    <p:sldId id="564" r:id="rId40"/>
    <p:sldId id="565" r:id="rId41"/>
    <p:sldId id="538" r:id="rId42"/>
    <p:sldId id="537" r:id="rId43"/>
    <p:sldId id="542" r:id="rId44"/>
    <p:sldId id="543" r:id="rId45"/>
    <p:sldId id="544" r:id="rId46"/>
    <p:sldId id="578" r:id="rId47"/>
    <p:sldId id="555" r:id="rId48"/>
    <p:sldId id="566" r:id="rId49"/>
    <p:sldId id="567" r:id="rId50"/>
    <p:sldId id="568" r:id="rId51"/>
    <p:sldId id="579" r:id="rId52"/>
    <p:sldId id="569" r:id="rId53"/>
    <p:sldId id="570" r:id="rId54"/>
    <p:sldId id="571" r:id="rId55"/>
    <p:sldId id="572" r:id="rId56"/>
    <p:sldId id="581" r:id="rId57"/>
    <p:sldId id="545" r:id="rId58"/>
    <p:sldId id="580" r:id="rId59"/>
    <p:sldId id="573" r:id="rId60"/>
  </p:sldIdLst>
  <p:sldSz cx="9144000" cy="6858000" type="overhead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6F3"/>
    <a:srgbClr val="000000"/>
    <a:srgbClr val="000058"/>
    <a:srgbClr val="260B99"/>
    <a:srgbClr val="008080"/>
    <a:srgbClr val="12054B"/>
    <a:srgbClr val="190765"/>
    <a:srgbClr val="88D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83303" autoAdjust="0"/>
  </p:normalViewPr>
  <p:slideViewPr>
    <p:cSldViewPr snapToGrid="0" snapToObjects="1">
      <p:cViewPr varScale="1">
        <p:scale>
          <a:sx n="59" d="100"/>
          <a:sy n="59" d="100"/>
        </p:scale>
        <p:origin x="-19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1962" y="-96"/>
      </p:cViewPr>
      <p:guideLst>
        <p:guide orient="horz" pos="2956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332538" y="8694738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448" tIns="47224" rIns="94448" bIns="47224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ea typeface="+mn-ea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150" y="8870950"/>
            <a:ext cx="265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32" tIns="50745" rIns="96732" bIns="50745">
            <a:spAutoFit/>
          </a:bodyPr>
          <a:lstStyle/>
          <a:p>
            <a:pPr defTabSz="618134" eaLnBrk="0" hangingPunct="0">
              <a:tabLst>
                <a:tab pos="2415321" algn="l"/>
                <a:tab pos="4883112" algn="l"/>
              </a:tabLst>
              <a:defRPr/>
            </a:pPr>
            <a:r>
              <a:rPr lang="en-US" altLang="zh-CN" sz="800" b="0" smtClean="0">
                <a:solidFill>
                  <a:schemeClr val="tx1"/>
                </a:solidFill>
                <a:latin typeface="Arial"/>
                <a:ea typeface="+mn-ea"/>
              </a:rPr>
              <a:t>© 2008 Cisco Systems, Inc. </a:t>
            </a:r>
            <a:r>
              <a:rPr lang="zh-CN" altLang="en-US" sz="800" b="0" smtClean="0">
                <a:solidFill>
                  <a:schemeClr val="tx1"/>
                </a:solidFill>
                <a:latin typeface="Arial"/>
                <a:ea typeface="+mn-ea"/>
              </a:rPr>
              <a:t>保留所有權利。</a:t>
            </a:r>
            <a:endParaRPr lang="zh-CN" sz="800" b="0">
              <a:solidFill>
                <a:schemeClr val="tx1"/>
              </a:solidFill>
              <a:latin typeface="Arial"/>
              <a:ea typeface="+mn-ea"/>
            </a:endParaRPr>
          </a:p>
          <a:p>
            <a:pPr defTabSz="618134" eaLnBrk="0" hangingPunct="0">
              <a:tabLst>
                <a:tab pos="2415321" algn="l"/>
                <a:tab pos="4883112" algn="l"/>
              </a:tabLst>
              <a:defRPr/>
            </a:pPr>
            <a:r>
              <a:rPr lang="zh-CN" sz="800" b="0">
                <a:solidFill>
                  <a:schemeClr val="tx1"/>
                </a:solidFill>
                <a:latin typeface="Arial"/>
                <a:ea typeface="+mn-ea"/>
              </a:rPr>
              <a:t>Presentation_ID.scr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3988" y="8886825"/>
            <a:ext cx="6742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4448" tIns="47224" rIns="94448" bIns="47224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ea typeface="+mn-ea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007100" y="8766175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29" tIns="0" rIns="19029" bIns="0" anchor="b"/>
          <a:lstStyle/>
          <a:p>
            <a:pPr algn="r" defTabSz="913303" eaLnBrk="0" hangingPunct="0">
              <a:defRPr/>
            </a:pPr>
            <a:fld id="{4DA2F476-6CE5-4248-BCAE-34B69018406C}" type="slidenum">
              <a:rPr lang="en-US" altLang="zh-CN" sz="800" b="0">
                <a:solidFill>
                  <a:schemeClr val="tx1"/>
                </a:solidFill>
                <a:latin typeface="Arial"/>
                <a:ea typeface="+mn-ea"/>
              </a:rPr>
              <a:pPr algn="r" defTabSz="913303" eaLnBrk="0" hangingPunct="0">
                <a:defRPr/>
              </a:pPr>
              <a:t>‹#›</a:t>
            </a:fld>
            <a:endParaRPr lang="en-US" sz="800" b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815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332538" y="8694738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448" tIns="47224" rIns="94448" bIns="47224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ea typeface="+mn-ea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7150" y="8870950"/>
            <a:ext cx="265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32" tIns="50745" rIns="96732" bIns="50745">
            <a:spAutoFit/>
          </a:bodyPr>
          <a:lstStyle/>
          <a:p>
            <a:pPr defTabSz="618134" eaLnBrk="0" hangingPunct="0">
              <a:tabLst>
                <a:tab pos="2415321" algn="l"/>
                <a:tab pos="4883112" algn="l"/>
              </a:tabLst>
              <a:defRPr/>
            </a:pPr>
            <a:r>
              <a:rPr lang="en-US" altLang="zh-CN" sz="800" b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© 2008 Cisco Systems, Inc. </a:t>
            </a:r>
            <a:r>
              <a:rPr lang="zh-CN" altLang="en-US" sz="800" b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保留所有權利。</a:t>
            </a:r>
            <a:endParaRPr lang="zh-CN" sz="800" b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defTabSz="618134" eaLnBrk="0" hangingPunct="0">
              <a:tabLst>
                <a:tab pos="2415321" algn="l"/>
                <a:tab pos="4883112" algn="l"/>
              </a:tabLst>
              <a:defRPr/>
            </a:pPr>
            <a:r>
              <a:rPr lang="zh-CN" sz="800" b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Presentation_ID.scr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53988" y="8886825"/>
            <a:ext cx="6742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4448" tIns="47224" rIns="94448" bIns="47224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ea typeface="+mn-ea"/>
            </a:endParaRPr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07100" y="8766175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29" tIns="0" rIns="19029" bIns="0" numCol="1" anchor="b" anchorCtr="0" compatLnSpc="1">
            <a:prstTxWarp prst="textNoShape">
              <a:avLst/>
            </a:prstTxWarp>
          </a:bodyPr>
          <a:lstStyle>
            <a:lvl1pPr algn="r" defTabSz="913329" eaLnBrk="0" hangingPunct="0">
              <a:lnSpc>
                <a:spcPct val="100000"/>
              </a:lnSpc>
              <a:defRPr sz="800" b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6D348F32-FDB0-4D34-A19D-FF7C8FBF7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4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52550" y="590550"/>
            <a:ext cx="4454525" cy="3341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7875" y="4421188"/>
            <a:ext cx="55419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2" tIns="50745" rIns="96732" bIns="50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03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F031071-9E97-4281-9AB7-60CE934C6C0C}" type="slidenum">
              <a:rPr lang="en-US" altLang="zh-CN" smtClean="0">
                <a:solidFill>
                  <a:srgbClr val="000000"/>
                </a:solidFill>
              </a:rPr>
              <a:pPr defTabSz="912813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defTabSz="1019175">
              <a:buFontTx/>
              <a:buNone/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這是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router-id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的範例配置。一旦設定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router-id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，您需要重新載入或使用“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clear ip ospf process”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命令使此更改生效。注意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router-id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可以透過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show ip protocols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命令進行驗證。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2003284-1698-480C-BD0D-E40AA7194DF1}" type="slidenum">
              <a:rPr lang="en-US" altLang="zh-CN" smtClean="0">
                <a:solidFill>
                  <a:srgbClr val="000000"/>
                </a:solidFill>
              </a:rPr>
              <a:pPr defTabSz="912813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19175">
              <a:buFontTx/>
              <a:buNone/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使用成本作為度量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成本越低，表示路徑越好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 Mb/s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乙太網線路的成本大於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100 Mb/s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乙太網線路的成本。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endParaRPr lang="en-US" altLang="zh-CN" smtClean="0"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計算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成本的公式為：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成本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 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= </a:t>
            </a:r>
            <a:r>
              <a:rPr lang="zh-CN" altLang="en-US" i="1" u="sng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參考頻寬</a:t>
            </a:r>
            <a:r>
              <a:rPr lang="zh-CN" i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/</a:t>
            </a:r>
            <a:r>
              <a:rPr lang="zh-CN" altLang="en-US" i="1" u="sng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介面頻寬</a:t>
            </a:r>
            <a:endParaRPr lang="zh-CN" altLang="en-US" smtClean="0"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預設參考頻寬為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10^8 (100,000,000)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，您在圖形中可以看到；因此公式為：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成本 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= </a:t>
            </a:r>
            <a:r>
              <a:rPr lang="zh-CN" altLang="zh-CN" u="sng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100,000,000 bps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 / </a:t>
            </a:r>
            <a:r>
              <a:rPr lang="zh-CN" altLang="en-US" i="1" u="sng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介面頻寬（單位為</a:t>
            </a:r>
            <a:r>
              <a:rPr lang="zh-CN" i="1" u="sng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i="1" u="sng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bps</a:t>
            </a:r>
            <a:r>
              <a:rPr lang="zh-CN" i="1" u="sng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）</a:t>
            </a:r>
            <a:endParaRPr lang="zh-CN" altLang="en-US" smtClean="0"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請參考表格以瞭解詳細的成本計算方法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注意，高速乙太網、千兆乙太網和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千兆乙太網介面共用相同的成本，因為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成本值必須是一個整數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因此，由於預設參考頻寬設為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100 Mb/s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，比高速乙太網更快的鏈路的成本為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buFontTx/>
              <a:buNone/>
            </a:pPr>
            <a:endParaRPr lang="zh-CN" altLang="en-US" smtClean="0"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</a:t>
            </a:r>
            <a:r>
              <a:rPr lang="zh-CN" altLang="zh-CN" i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auto-cost reference-bandwidth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可以修改參考頻寬，以適應鏈路速度大於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100 Mbps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的網路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域中的每台路由器都需要配置“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auto-cost reference-bandwidth”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。值用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Mb/s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單位表示；因此若要調整成本：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千兆乙太網 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 auto-cost reference-bandwidth 1,000</a:t>
            </a:r>
            <a:endParaRPr lang="en-US" altLang="zh-CN" smtClean="0"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en-US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</a:t>
            </a:r>
            <a:r>
              <a:rPr lang="zh-CN" altLang="en-US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千兆乙太網 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 auto-cost reference-bandwidth 10,000</a:t>
            </a:r>
            <a:endParaRPr lang="en-US" altLang="zh-CN" smtClean="0"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要恢復預設參考頻寬，請使用</a:t>
            </a:r>
            <a:r>
              <a:rPr 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auto-cost reference-bandwidth 100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命令。</a:t>
            </a:r>
          </a:p>
          <a:p>
            <a:pPr marL="0" indent="0" defTabSz="1019175">
              <a:buFontTx/>
              <a:buNone/>
            </a:pPr>
            <a:endParaRPr lang="en-US" altLang="zh-CN" smtClean="0"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正如最後一點所示，您可以使用介面命令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ip ospf cost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定義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計算中使用的成本。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/>
            <a:endParaRPr lang="en-US" altLang="zh-CN" smtClean="0"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endParaRPr lang="en-US" altLang="zh-CN" smtClean="0">
              <a:ea typeface="黑体" pitchFamily="2" charset="-122"/>
              <a:cs typeface="Arial" charset="0"/>
            </a:endParaRPr>
          </a:p>
          <a:p>
            <a:pPr marL="0" indent="0" defTabSz="1019175"/>
            <a:endParaRPr lang="en-US" altLang="zh-CN" smtClean="0">
              <a:ea typeface="黑体" pitchFamily="2" charset="-122"/>
              <a:cs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52D5AC9-55D8-4256-864B-9D9DB0353DA1}" type="slidenum">
              <a:rPr lang="en-US" altLang="zh-CN" smtClean="0">
                <a:solidFill>
                  <a:srgbClr val="000000"/>
                </a:solidFill>
              </a:rPr>
              <a:pPr defTabSz="912813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用於在多重存取網路中管理鄰接關係數量和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泛洪的解決方案是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在諸如乙太網或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Frame Relay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等多重存取網路中，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選擇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作為收發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的收集和分配點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。如果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發生故障，則會選擇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BDR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所有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其它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由器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則為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DROther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DROther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表示除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BDR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以外的路由器。</a:t>
            </a:r>
          </a:p>
          <a:p>
            <a:pPr defTabSz="1019175">
              <a:buClr>
                <a:srgbClr val="000000"/>
              </a:buClr>
            </a:pPr>
            <a:r>
              <a:rPr lang="en-US" altLang="zh-CN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DROther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僅與網路中的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BDR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建立完全鄰接關係，並使用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多點傳送位址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224.0.0.6 (IPv6 FF02::06)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將其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發送給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BDR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/>
            <a:endParaRPr lang="en-US" altLang="zh-CN" dirty="0" smtClean="0">
              <a:ea typeface="黑体" pitchFamily="2" charset="-122"/>
              <a:cs typeface="Arial" charset="0"/>
            </a:endParaRPr>
          </a:p>
          <a:p>
            <a:pPr defTabSz="1019175"/>
            <a:endParaRPr lang="en-US" altLang="zh-CN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009A9C8-A1D1-4995-B7E5-E3D498D89B17}" type="slidenum">
              <a:rPr lang="en-US" altLang="zh-CN" smtClean="0">
                <a:solidFill>
                  <a:srgbClr val="000000"/>
                </a:solidFill>
              </a:rPr>
              <a:pPr defTabSz="912813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20745"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選擇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DR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BDR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時採用下列標準：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457200" indent="-457200" defTabSz="1020745">
              <a:buClr>
                <a:srgbClr val="000000"/>
              </a:buClr>
              <a:buFontTx/>
              <a:buAutoNum type="arabicPeriod"/>
              <a:defRPr/>
            </a:pP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DR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：具有最高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介面優先順序的路由器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（所有路由器預設為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。）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457200" indent="-457200" defTabSz="1020745">
              <a:buClr>
                <a:srgbClr val="000000"/>
              </a:buClr>
              <a:buFontTx/>
              <a:buAutoNum type="arabicPeriod"/>
              <a:defRPr/>
            </a:pP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DBR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：具有第二高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介面優先順序的路由器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457200" indent="-457200" defTabSz="1020745">
              <a:buClr>
                <a:srgbClr val="000000"/>
              </a:buClr>
              <a:buFontTx/>
              <a:buAutoNum type="arabicPeriod"/>
              <a:defRPr/>
            </a:pP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如果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介面優先順序相等，則取路由器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最高者。</a:t>
            </a:r>
            <a:endParaRPr 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35CBDB0-19CC-4301-BC35-F371E7712671}" type="slidenum">
              <a:rPr lang="en-US" altLang="zh-CN" smtClean="0">
                <a:solidFill>
                  <a:srgbClr val="000000"/>
                </a:solidFill>
              </a:rPr>
              <a:pPr defTabSz="912813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09466CD-107C-48D5-83FC-707EAE1BECC9}" type="slidenum">
              <a:rPr lang="en-US" altLang="zh-CN" smtClean="0">
                <a:solidFill>
                  <a:srgbClr val="000000"/>
                </a:solidFill>
              </a:rPr>
              <a:pPr defTabSz="912813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888" indent="-115888" defTabSz="1054100">
              <a:buClr>
                <a:srgbClr val="000000"/>
              </a:buClr>
            </a:pP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頻繁計算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演算法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在大型網路中，更改是不可避免的，因此路由器花費大量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CPU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週期重新計算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演算法和更新路由表。</a:t>
            </a:r>
            <a:endParaRPr lang="zh-CN" altLang="en-US" b="1" dirty="0" smtClean="0">
              <a:ea typeface="黑体" pitchFamily="2" charset="-122"/>
              <a:cs typeface="Arial" charset="0"/>
            </a:endParaRPr>
          </a:p>
          <a:p>
            <a:pPr marL="115888" indent="-115888" defTabSz="1054100">
              <a:buClr>
                <a:srgbClr val="000000"/>
              </a:buClr>
            </a:pPr>
            <a:r>
              <a:rPr 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大型路由表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預設情況下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不支援路由摘要。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如果沒有路由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，路由表將變得非常大，具體取決於網路的規模。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115888" indent="-115888" defTabSz="1054100">
              <a:buClr>
                <a:srgbClr val="000000"/>
              </a:buClr>
            </a:pP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大型鏈路狀態資料庫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(LSDB)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由於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覆蓋整個網路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的拓樸，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每個路由器必須維護區域中每個網路的條目，即使路由表並不一定選擇每個路由。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115888" indent="-115888" defTabSz="1054100"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要使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更高效且可延伸，網路可劃分為多個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區域是在鏈路狀態資料庫中共用相同鏈路狀態資訊的一組路由器。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115888" indent="-115888" defTabSz="1054100"/>
            <a:endParaRPr lang="en-US" altLang="zh-CN" dirty="0" smtClean="0">
              <a:ea typeface="黑体" pitchFamily="2" charset="-122"/>
              <a:cs typeface="Arial" charset="0"/>
            </a:endParaRPr>
          </a:p>
          <a:p>
            <a:pPr marL="115888" indent="-115888" defTabSz="1054100"/>
            <a:endParaRPr lang="en-US" altLang="zh-CN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9CF56C6-2B6E-4395-A1F0-8D1CD1BF4976}" type="slidenum">
              <a:rPr lang="en-US" altLang="zh-CN" smtClean="0">
                <a:solidFill>
                  <a:srgbClr val="000000"/>
                </a:solidFill>
              </a:rPr>
              <a:pPr defTabSz="912813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19175"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多區域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具有以下優點：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/>
            <a:endParaRPr lang="en-US" altLang="zh-CN" b="1" dirty="0" smtClean="0"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計算頻率降低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使拓樸變化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僅影響區域內部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。例如，由於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泛洪在區域邊界終止，它使路由更新的影響降到最小。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路由表減小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路由表條目減少，因為區域之間的網路位址可以摘要。例如，區域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將其路由摘要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並發送到區域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鏈路狀態更新成本減少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由於交換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的路由器減少，最大程度上降低了處理和記憶體要求。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/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49A33D7-BED7-46F5-8988-4C039CD15413}" type="slidenum">
              <a:rPr lang="en-US" altLang="zh-CN" smtClean="0">
                <a:solidFill>
                  <a:srgbClr val="000000"/>
                </a:solidFill>
              </a:rPr>
              <a:pPr defTabSz="912813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6A9BF38-56DD-46DE-832D-98737BAC3FDB}" type="slidenum">
              <a:rPr lang="en-US" altLang="zh-CN" smtClean="0">
                <a:solidFill>
                  <a:srgbClr val="000000"/>
                </a:solidFill>
              </a:rPr>
              <a:pPr defTabSz="912813"/>
              <a:t>17</a:t>
            </a:fld>
            <a:endParaRPr lang="en-US" altLang="zh-CN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lnSpc>
                <a:spcPct val="80000"/>
              </a:lnSpc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本例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中實作的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多區域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有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個區域，即區域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、區域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和區域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結果是路由表和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均減少。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僅在發生網路更改的區域內執行。</a:t>
            </a:r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F4E73AC-0D7C-4E83-B9BF-F45BF305D8C8}" type="slidenum">
              <a:rPr lang="en-US" altLang="zh-CN" smtClean="0">
                <a:solidFill>
                  <a:srgbClr val="000000"/>
                </a:solidFill>
              </a:rPr>
              <a:pPr defTabSz="912813"/>
              <a:t>18</a:t>
            </a:fld>
            <a:endParaRPr lang="en-US" altLang="zh-CN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defTabSz="1019175"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多區域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在兩層區域階層中實作：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主幹（傳輸）區域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分層網路將主幹區域或區域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定義為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所有其它區域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直接連接的核心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主幹區域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與其它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區欄位型別互連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主幹區域的主要功能是快速高效地移動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IP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通常，主幹區域中找不到終端使用者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常規（非主幹）區域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連接用戶和資源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一般區域根據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功能或地理分組進行設定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預設情況下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，一般區域不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允許來自另一區域的流量使用它的鏈路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到達其它區域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來自其它區域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的所有流量必須透過區域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875" y="4421188"/>
            <a:ext cx="5772150" cy="4295775"/>
          </a:xfrm>
        </p:spPr>
        <p:txBody>
          <a:bodyPr/>
          <a:lstStyle/>
          <a:p>
            <a:pPr marL="0" indent="0" defTabSz="1019175"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路由器分為四種不同類型：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內部路由器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所有介面位於同一區域的路由器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區域中的所有內部路由器具有相同的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骨幹路由器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主幹區域中的路由器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通常，主幹區域設定為區域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區域邊界路</a:t>
            </a: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由器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(ABR) 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介面連接多個區域的路由器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它必須為相連的每個區域維護單獨的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，並能在區域之間路由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是區域的送出點，也就是說，指向另一區域的路由資訊只能透過本地區域的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到達另一區域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可配置為摘要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來自相連區域的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的路由資訊。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將路由資訊分佈到主幹區域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然後骨幹路由器將訊息轉發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到其它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在多區域網路中，一個區域可以有一個或多個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自治系統邊界路由器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(ASBR)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至少有一個介面連接到外部網路（另一個自治系統）的路由器，例如非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可以使用一個稱為“路由重分佈”的流程將非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網路資訊導入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網路，反之亦然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在多區域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重分佈時，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連接不同的路由域（例如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EIGRP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）並配置它們在這些路由域之間交換和通告路由資訊。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一台路由器可以歸類為多種路由器類型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例如，如果路由器連接到區域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和區域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，它屬於兩種不同分類：骨幹路由器和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dirty="0" smtClean="0">
              <a:ea typeface="黑体" pitchFamily="2" charset="-122"/>
              <a:cs typeface="Arial" charset="0"/>
            </a:endParaRPr>
          </a:p>
          <a:p>
            <a:pPr marL="0" indent="0" defTabSz="1019175"/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024E707-9305-49C1-9C62-8F20510B9205}" type="slidenum">
              <a:rPr lang="en-US" altLang="zh-CN" smtClean="0">
                <a:solidFill>
                  <a:srgbClr val="000000"/>
                </a:solidFill>
              </a:rPr>
              <a:pPr defTabSz="912813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OSPFv2 - IPv4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網路定址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OSPFv3 - IPv6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網路定址</a:t>
            </a:r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067804C-4082-4A91-8722-F7375F74CA81}" type="slidenum">
              <a:rPr lang="en-US" altLang="zh-CN" smtClean="0">
                <a:solidFill>
                  <a:srgbClr val="000000"/>
                </a:solidFill>
              </a:rPr>
              <a:pPr defTabSz="912813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6942B4C-F847-4046-A452-14B1A1CE6A75}" type="slidenum">
              <a:rPr lang="en-US" altLang="zh-CN" smtClean="0">
                <a:solidFill>
                  <a:srgbClr val="000000"/>
                </a:solidFill>
              </a:rPr>
              <a:pPr defTabSz="912813"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回想一下，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種封包類型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。對於第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種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類型，但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CCNA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課程中只介紹第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1-5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類。第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封包傳輸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所有類型的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5A9EE64-D88A-4127-AFF4-F712CA0E8924}" type="slidenum">
              <a:rPr lang="en-US" altLang="zh-CN" smtClean="0">
                <a:solidFill>
                  <a:srgbClr val="000000"/>
                </a:solidFill>
              </a:rPr>
              <a:pPr defTabSz="912813"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0A66E1D-4B1E-4BCA-B481-D5CE3E4B5A08}" type="slidenum">
              <a:rPr lang="en-US" altLang="zh-CN" smtClean="0">
                <a:solidFill>
                  <a:srgbClr val="000000"/>
                </a:solidFill>
              </a:rPr>
              <a:pPr defTabSz="912813"/>
              <a:t>22</a:t>
            </a:fld>
            <a:endParaRPr lang="en-US" altLang="zh-CN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5888" indent="-115888" defTabSz="1019175">
              <a:buClr>
                <a:srgbClr val="000000"/>
              </a:buClr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每種路由器鏈路定義為一種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類型。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包括鏈路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欄位，用網路位址和遮罩標識鏈路所連接的物件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根據類型不同，鏈路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具有不同含義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的類型取決於它在路由域內產生和傳播的方式。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20745">
              <a:buFontTx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如圖所示，所有路由器使用第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類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LSA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通告其直連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鏈路，並將網路資訊轉發給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鄰居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LSA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包含直連介面、鏈路類型和鏈路狀態的清單。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第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類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LSA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也稱為路由器鏈路條目。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第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類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LSA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的鏈路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用起源路由器的路由器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來鑒別。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第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類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LSA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僅在其起源區域內泛洪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ABR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隨後把從第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類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LSA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獲知的網路作為第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類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LSA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通告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給其它區域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。）</a:t>
            </a:r>
            <a:endParaRPr 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defRPr/>
            </a:pPr>
            <a:endParaRPr 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8074641-475A-4649-8653-6569947535D5}" type="slidenum">
              <a:rPr lang="en-US" altLang="zh-CN" smtClean="0">
                <a:solidFill>
                  <a:srgbClr val="000000"/>
                </a:solidFill>
              </a:rPr>
              <a:pPr defTabSz="912813"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xfrm>
            <a:off x="777875" y="4421188"/>
            <a:ext cx="5772150" cy="4295775"/>
          </a:xfrm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僅存在於多重存取和非廣播多重存取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(NBMA)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網路，這些網路已選擇了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並且多重存取網段上至少有兩個路由器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smtClean="0"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僅在起源區域內泛洪第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不會轉發到區域外。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如圖所示，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ABR1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是區域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中乙太網的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。它產生第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並將其轉發到區域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ABR2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是區域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中多重存取網路的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中沒有多重存取網路，因此該區域不傳播第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28B7B93-C1BC-4A06-9CC8-BE41605BAA7C}" type="slidenum">
              <a:rPr lang="en-US" altLang="zh-CN" smtClean="0">
                <a:solidFill>
                  <a:srgbClr val="000000"/>
                </a:solidFill>
              </a:rPr>
              <a:pPr defTabSz="912813"/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通告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來自其它區域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的網路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中收集第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區域收斂後，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為其獲知的每個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網路新增一個第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因此，具有許多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必須為每個網路新增第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如圖所示，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從一個區域泛洪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到其它區域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傳播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到其它區域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在包含許多網路的大型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部署中，傳播第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會帶來嚴重的泛洪問題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因此，強烈建議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上配置手動路由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接收到其區域中不會導致路由器執行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演算法。第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中通告的路由會增加到路由器的路由表中或從中刪除，但是不需要完整的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計算。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/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66F7045-6255-4FAD-9DA0-C8A38ED896A9}" type="slidenum">
              <a:rPr lang="en-US" altLang="zh-CN" smtClean="0">
                <a:solidFill>
                  <a:srgbClr val="000000"/>
                </a:solidFill>
              </a:rPr>
              <a:pPr defTabSz="912813"/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875" y="4421188"/>
            <a:ext cx="5772150" cy="4295775"/>
          </a:xfrm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類和第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共同用於鑒別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和將外部網路通告到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路由域。</a:t>
            </a:r>
          </a:p>
          <a:p>
            <a:pPr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僅當區域中存在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時，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會產生第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用於鑒別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並為其提供路由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指向外部自治系統的所有流量需要產生外部路由的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的路由表資訊。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如圖所示，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發送第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，路由器將其自身標識為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包含一個稱為外部位（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位）的特殊位，用於將該路由器標識為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。當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收到第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後，它注意到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位，它會新增第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，然後將第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泛洪到主幹（區域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）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。後續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泛洪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FontTx/>
              <a:buNone/>
            </a:pPr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775A17B-2E6A-4A2A-B09E-754FE3953C24}" type="slidenum">
              <a:rPr lang="en-US" altLang="zh-CN" smtClean="0">
                <a:solidFill>
                  <a:srgbClr val="000000"/>
                </a:solidFill>
              </a:rPr>
              <a:pPr defTabSz="912813"/>
              <a:t>26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類外部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描述到達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自治系統之外的網路的路由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由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起源，泛洪到整個自治系統。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也稱為自治系統外部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條目。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在圖中，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為每個外部路由產生第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，並將其泛洪到區域中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。後續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也將第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泛洪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到其它區域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內的路由器使用第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中的資訊到達外部路由。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在包含許多網路的大型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部署中，傳播多個第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會帶來嚴重的泛洪問題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因此，強烈建議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上配置手動路由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F4A32AE-B655-4D5E-BE81-3852924D46D8}" type="slidenum">
              <a:rPr lang="en-US" altLang="zh-CN" smtClean="0">
                <a:solidFill>
                  <a:srgbClr val="000000"/>
                </a:solidFill>
              </a:rPr>
              <a:pPr defTabSz="912813"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3DD275A-A170-42AD-AB05-2302F2A0DB22}" type="slidenum">
              <a:rPr lang="en-US" altLang="zh-CN" smtClean="0">
                <a:solidFill>
                  <a:srgbClr val="000000"/>
                </a:solidFill>
              </a:rPr>
              <a:pPr defTabSz="912813"/>
              <a:t>28</a:t>
            </a:fld>
            <a:endParaRPr lang="en-US" altLang="zh-CN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在路由表中，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網路的路由表條目根據其起源區域進行鑒別，並與顯示該路由的路由器進行比較。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BBD6823-A090-4E54-820E-817A2CD5C1E1}" type="slidenum">
              <a:rPr lang="en-US" altLang="zh-CN" smtClean="0">
                <a:solidFill>
                  <a:srgbClr val="000000"/>
                </a:solidFill>
              </a:rPr>
              <a:pPr defTabSz="912813"/>
              <a:t>29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在開始學習多區域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前，瞭解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的單區域概念和配置非常重要。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453CCA6-5C28-4CCF-BD76-A1EE1E16796F}" type="slidenum">
              <a:rPr lang="en-US" altLang="zh-CN" smtClean="0">
                <a:solidFill>
                  <a:srgbClr val="000000"/>
                </a:solidFill>
              </a:rPr>
              <a:pPr defTabSz="912813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A19CCE5-D9FF-4B42-B4D7-711508651A8F}" type="slidenum">
              <a:rPr lang="en-US" altLang="zh-CN" smtClean="0">
                <a:solidFill>
                  <a:srgbClr val="000000"/>
                </a:solidFill>
              </a:rPr>
              <a:pPr defTabSz="912813"/>
              <a:t>30</a:t>
            </a:fld>
            <a:endParaRPr lang="en-US" altLang="zh-CN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421188"/>
            <a:ext cx="5440363" cy="4295775"/>
          </a:xfrm>
          <a:ln/>
        </p:spPr>
        <p:txBody>
          <a:bodyPr/>
          <a:lstStyle/>
          <a:p>
            <a:pPr marL="0" indent="0" defTabSz="1019175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路由表顯示了具有到外部非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網路的鏈路的多區域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拓樸。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IPv4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路由表中的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路由使用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以下描述碼進行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鑒別：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路由器（第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類）和網路（第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類）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描述區域內的詳細資訊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。路由表用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來表示這種鏈路狀態資訊，表示該路由是區域內路由。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 IA 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當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收到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時，它會將其增加到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並在本地區域重新產生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。當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收到外部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時，它會將其增加到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並泛洪到區域中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然後內部路由器將這些資訊納入自己的資料庫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在路由表中顯示為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（區域間路由）。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 E1 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或</a:t>
            </a:r>
            <a:r>
              <a:rPr 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 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 E2 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外部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在路由表中顯示為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external type 1 (E1)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或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external type 2 (E2)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路由。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5A3D190-9B69-4932-BB70-5C41BA97636B}" type="slidenum">
              <a:rPr lang="en-US" altLang="zh-CN" smtClean="0">
                <a:solidFill>
                  <a:srgbClr val="000000"/>
                </a:solidFill>
              </a:rPr>
              <a:pPr defTabSz="912813"/>
              <a:t>31</a:t>
            </a:fld>
            <a:endParaRPr lang="en-US" altLang="zh-CN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421188"/>
            <a:ext cx="6051550" cy="4295775"/>
          </a:xfrm>
          <a:noFill/>
          <a:ln/>
        </p:spPr>
        <p:txBody>
          <a:bodyPr/>
          <a:lstStyle/>
          <a:p>
            <a:pPr defTabSz="1019175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此圖顯示了具有區域內、區域間和外部路由表條目的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IPv6 OSPF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路由表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(OSPFv3)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E2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路由（預設）不會增加外部路由的成本度量，因為它透過內部網路傳播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E1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路由在外部路由成本上增加內部成本，便於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路由器確定最近的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和最短的內部路徑。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6EAB0A7-C701-4C95-B008-66C518FA0144}" type="slidenum">
              <a:rPr lang="en-US" altLang="zh-CN" smtClean="0">
                <a:solidFill>
                  <a:srgbClr val="000000"/>
                </a:solidFill>
              </a:rPr>
              <a:pPr defTabSz="912813"/>
              <a:t>32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D866EE9-7FBA-4967-A9DF-0F56D6759B23}" type="slidenum">
              <a:rPr lang="en-US" altLang="zh-CN" smtClean="0">
                <a:solidFill>
                  <a:srgbClr val="000000"/>
                </a:solidFill>
              </a:rPr>
              <a:pPr defTabSz="912813"/>
              <a:t>33</a:t>
            </a:fld>
            <a:endParaRPr lang="en-US" altLang="zh-CN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421188"/>
            <a:ext cx="5772150" cy="4295775"/>
          </a:xfrm>
          <a:noFill/>
          <a:ln/>
        </p:spPr>
        <p:txBody>
          <a:bodyPr/>
          <a:lstStyle/>
          <a:p>
            <a:pPr marL="0" indent="0" defTabSz="1019175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每台路由器對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LSDB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執行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演算法來構建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樹。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樹用於確定最佳路徑。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如圖所示，計算最佳路徑的順序如下：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1.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所有路由器計算到達自身區域中（區域內）的目標的最佳路徑，並將這些條目增加到路由表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。以下是第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類和第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，在路由表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中註明路由標誌碼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(1)</a:t>
            </a:r>
          </a:p>
          <a:p>
            <a:pPr marL="0" indent="0" defTabSz="1019175"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2.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所有路由器計算到達網際網路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內其它區域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的最佳路徑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這些最佳路徑是區域間路由條目或第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類和第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並註明路由標誌碼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 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(2)</a:t>
            </a:r>
          </a:p>
          <a:p>
            <a:pPr marL="0" indent="0" defTabSz="1019175"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3.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所有路由器（末節區域形式的路由器除外）計算到達外部自治系統（第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類）目標的最佳路徑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這些註明了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 E1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或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 E2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由標誌碼，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具體取決於配置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(3)</a:t>
            </a:r>
          </a:p>
          <a:p>
            <a:pPr marL="0" indent="0" defTabSz="1019175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當收斂時，路由器可以與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自治系統內外的任何網路通信。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A3AE449-ECF1-439F-A31D-6461CB00DF85}" type="slidenum">
              <a:rPr lang="en-US" altLang="zh-CN" smtClean="0">
                <a:solidFill>
                  <a:srgbClr val="000000"/>
                </a:solidFill>
              </a:rPr>
              <a:pPr defTabSz="912813"/>
              <a:t>34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3E5B7AD-1860-4449-99C4-390E48BD92F5}" type="slidenum">
              <a:rPr lang="en-US" altLang="zh-CN" smtClean="0">
                <a:solidFill>
                  <a:srgbClr val="000000"/>
                </a:solidFill>
              </a:rPr>
              <a:pPr defTabSz="912813"/>
              <a:t>35</a:t>
            </a:fld>
            <a:endParaRPr lang="en-US" altLang="zh-CN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421188"/>
            <a:ext cx="6051550" cy="4295775"/>
          </a:xfrm>
          <a:ln/>
        </p:spPr>
        <p:txBody>
          <a:bodyPr/>
          <a:lstStyle/>
          <a:p>
            <a:pPr marL="0" indent="0" defTabSz="1020745">
              <a:buFontTx/>
              <a:buNone/>
              <a:defRPr/>
            </a:pPr>
            <a:r>
              <a:rPr lang="zh-CN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在本例中：</a:t>
            </a: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是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，因為它有兩個介面位於區域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、一個介面位於區域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R2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是內部骨幹路由器，因為它的所有介面位於區域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R3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是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，因為它有多個介面位於區域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、一個介面位於區域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defTabSz="1020745">
              <a:buFontTx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實作此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多區域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網路無需特殊命令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當路由器具有位於不同區域的兩個</a:t>
            </a:r>
            <a:r>
              <a:rPr lang="zh-CN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 network 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敘述時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，路由器就會成為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CN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R1 已分配路由器 ID </a:t>
            </a:r>
            <a:r>
              <a:rPr lang="zh-CN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1.1.1.1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此範例在區域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中的兩個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LAN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介面上啟用了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序列介面配置為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的一部分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由於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的介面連接到兩個不同區域，它是一個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CN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注意</a:t>
            </a:r>
            <a:r>
              <a:rPr lang="zh-CN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：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萬用字元遮罩使用的方法是配置萬用字元遮罩的方法（反遮罩）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CN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</a:t>
            </a:r>
            <a:r>
              <a:rPr lang="zh-CN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果使用</a:t>
            </a:r>
            <a:r>
              <a:rPr lang="zh-CN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0.0.0.</a:t>
            </a:r>
            <a:r>
              <a:rPr lang="zh-CN" b="1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，則不需要計算萬用字元遮罩。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B2D8EA4-209A-4F1B-9D94-02060ED26253}" type="slidenum">
              <a:rPr lang="en-US" altLang="zh-CN" smtClean="0">
                <a:solidFill>
                  <a:srgbClr val="000000"/>
                </a:solidFill>
              </a:rPr>
              <a:pPr defTabSz="912813"/>
              <a:t>36</a:t>
            </a:fld>
            <a:endParaRPr lang="en-US" altLang="zh-CN" smtClean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defTabSz="1020745">
              <a:buFontTx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類似於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OSPFv2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，實作多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OSPFv3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拓樸非常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簡單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無需特殊命令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當路由器具有位於不同區域的兩個介面時，路由器就會成為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CN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R1 已分配路由器 ID </a:t>
            </a:r>
            <a:r>
              <a:rPr lang="zh-CN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1.1.1.1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此範例還在區域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中的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LAN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介面和區域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0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中的序列介面上啟用了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由於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R1 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的介面連接到兩個不同區域，它是一個 </a:t>
            </a: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ABR</a:t>
            </a:r>
            <a:r>
              <a:rPr lang="zh-TW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19175"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可以使路由表變小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它將多個路由整合到單個通告，然後傳播到主幹區域。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通常，第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類和第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在各個區域內部產生，轉換為第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，然後發送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到其它區域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。如果區域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有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30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個網路需要通告，則有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個第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轉發到主幹區域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。透過路由摘要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30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個網路整合為一個或兩個通告。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8AA8E24-45BB-43CA-BF1E-FC62B34BE9C7}" type="slidenum">
              <a:rPr lang="en-US" altLang="zh-CN" smtClean="0">
                <a:solidFill>
                  <a:srgbClr val="000000"/>
                </a:solidFill>
              </a:rPr>
              <a:pPr defTabSz="912813"/>
              <a:t>37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9452766-5643-4571-B866-716BA223C8E4}" type="slidenum">
              <a:rPr lang="en-US" altLang="zh-CN" smtClean="0">
                <a:solidFill>
                  <a:srgbClr val="000000"/>
                </a:solidFill>
              </a:rPr>
              <a:pPr defTabSz="912813"/>
              <a:t>38</a:t>
            </a:fld>
            <a:endParaRPr lang="en-US" altLang="zh-CN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在圖中，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將所有網路通告整合為一個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不轉發區域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中每個路由的單個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，而是將摘要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轉發到核心路由器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反過來將摘要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轉發到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R3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R3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隨後將其轉發到相應的內部路由器。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由於減少了不必要的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泛洪，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還有助於提高網路的穩定性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這會直接影響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路由過程消耗的頻寬、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CPU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和記憶體資源大小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如果不進行路由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，每個特定鏈路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都傳播到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主幹區域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，將會導致不必要的網路流量和路由器成本。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/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ED03791-3AC0-4B2F-AD7C-3D2ADAFBA05C}" type="slidenum">
              <a:rPr lang="en-US" altLang="zh-CN" smtClean="0">
                <a:solidFill>
                  <a:srgbClr val="000000"/>
                </a:solidFill>
              </a:rPr>
              <a:pPr defTabSz="912813"/>
              <a:t>39</a:t>
            </a:fld>
            <a:endParaRPr lang="en-US" altLang="zh-CN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defTabSz="1019175">
              <a:buFontTx/>
              <a:buNone/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如圖所示，多個網路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摘要為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一個位址和遮罩可以分三個步驟完成：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步驟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1.  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以二進位格式列出網路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在範例中，兩個區域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10.1.1.0/24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10.1.2.0/24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顯示為二進位格式。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步驟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2.  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統計這些網路最左側的哪些位相同，確定出摘要路由的遮罩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如反白顯示的部分所示，最左側前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22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位匹配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可以得出前置碼</a:t>
            </a:r>
            <a:r>
              <a:rPr 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/22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或子網路遮罩</a:t>
            </a:r>
            <a:r>
              <a:rPr 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255.255.252.0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buClr>
                <a:srgbClr val="000000"/>
              </a:buClr>
            </a:pPr>
            <a:r>
              <a:rPr lang="zh-CN" altLang="en-US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步驟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3.  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複製這些相同的位，然後增加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補足位數，確定摘要後的網路位址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在本例中，與末尾的零匹配的位可以得出網路位址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10.1.0.0/22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。這個摘要位址摘要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了四個網路：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10.1.0.0/24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、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10.1.1.0/24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、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10.1.2.0/24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10.1.3.0/24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在範例中，摘要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位址匹配四個網路，儘管目前只有兩個網路存在。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回顧一下，</a:t>
            </a:r>
            <a:r>
              <a:rPr lang="zh-CN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（開放最短路徑優先）是管理距離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(AD)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為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110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的鏈路狀態路由協定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（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AD =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路由協定的可信度或優先權。）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是無級別協定，支援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VLSM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</a:t>
            </a:r>
            <a:r>
              <a:rPr lang="zh-CN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CIDR</a:t>
            </a:r>
            <a:r>
              <a:rPr 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54100">
              <a:lnSpc>
                <a:spcPct val="80000"/>
              </a:lnSpc>
            </a:pPr>
            <a:endParaRPr lang="zh-CN" altLang="en-US" sz="1000" b="1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快速傳播網路變化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路由更改會觸發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路由更新，因此它比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RIPv2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等距離向量路由協定更有效率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（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RIPv2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每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30</a:t>
            </a:r>
            <a:r>
              <a:rPr 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秒定期更新一次。）</a:t>
            </a: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中，鏈路的成本僅取決於頻寬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頻寬越高，成本越低。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新增並維護三種資料庫：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Clr>
                <a:srgbClr val="000000"/>
              </a:buClr>
            </a:pPr>
            <a:r>
              <a:rPr lang="zh-CN" altLang="en-US" sz="10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鄰接資料庫</a:t>
            </a:r>
            <a:r>
              <a:rPr 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新增鄰居表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Clr>
                <a:srgbClr val="000000"/>
              </a:buClr>
            </a:pPr>
            <a:r>
              <a:rPr lang="zh-TW" altLang="en-US" sz="10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鏈路狀態資料庫</a:t>
            </a:r>
            <a:r>
              <a:rPr lang="zh-CN" altLang="zh-CN" sz="10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(LSDB)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新增拓樸表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Clr>
                <a:srgbClr val="000000"/>
              </a:buClr>
            </a:pPr>
            <a:r>
              <a:rPr lang="zh-CN" altLang="en-US" sz="10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轉發資料庫</a:t>
            </a:r>
            <a:r>
              <a:rPr 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新增路由表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這些表包含用於交換路由資訊的鄰接路由器列表，在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RAM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中保存和維護。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當網路收斂時，區域中的所有路由器都有相同的鏈路狀態資料庫。</a:t>
            </a: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使用最短路徑優先演算法來選擇最佳路徑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CPU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</a:t>
            </a:r>
            <a:r>
              <a:rPr lang="en-US" altLang="zh-CN" sz="1000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Dijkstra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演算法處理鄰接表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和拓樸表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，該演算法基於到達目的地的累計成本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演算法將每個路由器置於樹的根部並計算到達每個節點的最短路徑，從而新增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樹。然後使用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樹計算最佳路由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將最佳路由放入轉發資料庫，用於新增路由表。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endParaRPr lang="en-US" altLang="zh-CN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使用鏈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路封包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LSP)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建立和維護鄰居鄰接關係以及交換路由更新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LSP</a:t>
            </a:r>
            <a:r>
              <a:rPr lang="zh-TW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代表路由器狀態及到網路其餘部分的鏈路</a:t>
            </a:r>
            <a:r>
              <a:rPr lang="zh-CN" altLang="en-US" sz="10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sz="10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  <a:buFontTx/>
              <a:buNone/>
            </a:pPr>
            <a:endParaRPr lang="zh-CN" altLang="en-US" sz="1000" dirty="0" smtClean="0">
              <a:ea typeface="黑体" pitchFamily="2" charset="-122"/>
              <a:cs typeface="Arial" charset="0"/>
            </a:endParaRPr>
          </a:p>
          <a:p>
            <a:pPr marL="0" indent="0" defTabSz="1054100">
              <a:lnSpc>
                <a:spcPct val="80000"/>
              </a:lnSpc>
            </a:pPr>
            <a:endParaRPr lang="zh-CN" altLang="en-US" sz="1000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9556AAA-E560-483F-94FF-E96F1497EDE4}" type="slidenum">
              <a:rPr lang="en-US" altLang="zh-CN" smtClean="0">
                <a:solidFill>
                  <a:srgbClr val="000000"/>
                </a:solidFill>
              </a:rPr>
              <a:pPr defTabSz="912813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A87A7FE-1948-4886-B8FB-1EB4365F635A}" type="slidenum">
              <a:rPr lang="en-US" altLang="zh-CN" smtClean="0">
                <a:solidFill>
                  <a:srgbClr val="000000"/>
                </a:solidFill>
              </a:rPr>
              <a:pPr defTabSz="912813"/>
              <a:t>40</a:t>
            </a:fld>
            <a:endParaRPr lang="en-US" altLang="zh-CN" smtClean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421188"/>
            <a:ext cx="5897563" cy="4295775"/>
          </a:xfrm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該配置將兩個內部區域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10.1.0.0/24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10.1.3.0/24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摘要為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上的一個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區域間摘要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。摘要路由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10.1.0.0/22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實際摘要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了四個網路位址。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請看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IPv4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注意新條目顯示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Null0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送出介面。當配置手動摘要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來防止路由迴圈時，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Cisco IOS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會自動新增一個指向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Null0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介面的偽摘要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發送到空介面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的封包會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被丟棄。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例如，假設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收到指向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10.1.0.10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的封包。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雖然它將匹配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摘要路由，但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中沒有有效路由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因此，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將參考路由表中下一個最長匹配，即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Null0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條目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封包將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被轉發到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Null0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介面並丟棄。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這可以防止路由器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將封包轉發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到預設路由並可能造成路由迴圈。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請看更新的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R3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注意現在只有一條區域間條目轉到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摘要總路由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10.1.0.0/22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172.16.8.0/24 - 172.16.15.0/24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摘要為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172.16.8.0/21</a:t>
            </a:r>
          </a:p>
          <a:p>
            <a:pPr defTabSz="1019175"/>
            <a:endParaRPr lang="en-US" altLang="zh-CN" smtClean="0"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172.16.16.0/24 - 172.16.19.0/24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摘要為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172.16.16.0/22</a:t>
            </a:r>
            <a:endParaRPr lang="en-US" altLang="zh-CN" smtClean="0">
              <a:ea typeface="黑体" pitchFamily="2" charset="-122"/>
              <a:cs typeface="Arial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89F07D5-C456-4389-94F9-F2AC0C1B5555}" type="slidenum">
              <a:rPr lang="en-US" altLang="zh-CN" smtClean="0">
                <a:solidFill>
                  <a:srgbClr val="000000"/>
                </a:solidFill>
              </a:rPr>
              <a:pPr defTabSz="912813"/>
              <a:t>41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 = 172.16.96.0/24 - 172.16.127.0/24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= 172.16.96.0/27</a:t>
            </a:r>
          </a:p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 = 172.16.32.0/24 - 172.16.63.0/24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= 172.16.32.0/27</a:t>
            </a:r>
          </a:p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 = 172.16.64.0/24 - 172.16.95.0/24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= 172.16.64.0/27</a:t>
            </a:r>
            <a:endParaRPr lang="en-US" altLang="zh-CN" smtClean="0">
              <a:ea typeface="黑体" pitchFamily="2" charset="-122"/>
              <a:cs typeface="Arial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02051C0-7EC3-4B3D-A5D5-681C41584661}" type="slidenum">
              <a:rPr lang="en-US" altLang="zh-CN" smtClean="0">
                <a:solidFill>
                  <a:srgbClr val="000000"/>
                </a:solidFill>
              </a:rPr>
              <a:pPr defTabSz="912813"/>
              <a:t>42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從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ASBR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配置第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類摘要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的語法略有不同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在本例中，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EXTERNAL RIPv2 172.16.32.0/24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到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172.16.63.0/24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摘要為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172.16.32.0/27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觀察通告該網路到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ABR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的語法。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顯示的配置不包括將路由從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RIP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通告到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。在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配置中，執行該操作的命令是“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redistribute rip subnets”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。重新分配到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的預設度量是成本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20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AEF1F7E-BFBD-4924-90DF-55EC11FB81D6}" type="slidenum">
              <a:rPr lang="en-US" altLang="zh-CN" smtClean="0">
                <a:solidFill>
                  <a:srgbClr val="000000"/>
                </a:solidFill>
              </a:rPr>
              <a:pPr defTabSz="912813"/>
              <a:t>43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要在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路由域中產生預設外部路由，請在路由器配置模式下使用</a:t>
            </a:r>
            <a:r>
              <a:rPr 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b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default-information originate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命令。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544A555-1961-403E-BCBF-F13C4910D62D}" type="slidenum">
              <a:rPr lang="en-US" altLang="zh-CN" smtClean="0">
                <a:solidFill>
                  <a:srgbClr val="000000"/>
                </a:solidFill>
              </a:rPr>
              <a:pPr defTabSz="912813"/>
              <a:t>44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在此幻燈片中，您會看到預設路由指向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ISP 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或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ISP B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的範例配置，還會看到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default-information originate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注意，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network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敘述中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萬用字元遮罩的其中一個選項是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0.0.0.0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。在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上輸入</a:t>
            </a:r>
            <a:r>
              <a:rPr 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network 10.1.1.1 0.0.0.0 area 0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，將會告知路由器啟用用於路由程序的介面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因此，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OSPFv2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程序將通告該介面上的網路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指定介面的好處是不需要計算萬用字元遮罩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OSPFv2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使用介面位址和子網路遮罩確定要通告的網路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。學習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CCNA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之前，請確保您瞭解這兩種萬用字元方法。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844AC3A-1054-48A2-BAD1-B652BDFD28DF}" type="slidenum">
              <a:rPr lang="en-US" altLang="zh-CN" smtClean="0">
                <a:solidFill>
                  <a:srgbClr val="000000"/>
                </a:solidFill>
              </a:rPr>
              <a:pPr defTabSz="912813"/>
              <a:t>45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64B3CA7-9445-4D7F-9326-D74F602B3DD7}" type="slidenum">
              <a:rPr lang="en-US" altLang="zh-CN" smtClean="0">
                <a:solidFill>
                  <a:srgbClr val="000000"/>
                </a:solidFill>
              </a:rPr>
              <a:pPr defTabSz="912813"/>
              <a:t>46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A04D2C6-2A19-4638-A440-0CA4E8A1F390}" type="slidenum">
              <a:rPr lang="en-US" altLang="zh-CN" smtClean="0">
                <a:solidFill>
                  <a:srgbClr val="000000"/>
                </a:solidFill>
              </a:rPr>
              <a:pPr defTabSz="912813"/>
              <a:t>47</a:t>
            </a:fld>
            <a:endParaRPr lang="en-US" altLang="zh-CN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5D5829E-2A9A-4D83-8A53-239EBE1A9925}" type="slidenum">
              <a:rPr lang="en-US" altLang="zh-CN" smtClean="0">
                <a:solidFill>
                  <a:srgbClr val="000000"/>
                </a:solidFill>
              </a:rPr>
              <a:pPr defTabSz="912813"/>
              <a:t>48</a:t>
            </a:fld>
            <a:endParaRPr lang="en-US" altLang="zh-CN" smtClean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12746" indent="-112746" defTabSz="1020745">
              <a:lnSpc>
                <a:spcPct val="80000"/>
              </a:lnSpc>
              <a:buFontTx/>
              <a:buNone/>
              <a:defRPr/>
            </a:pPr>
            <a:r>
              <a:rPr lang="zh-CN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zh-CN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 show ip protocols</a:t>
            </a:r>
            <a:r>
              <a:rPr lang="zh-CN" b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 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命令驗證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狀態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命令的輸出顯示了路由器上配置的路由協定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它還包含路由協定的特定資訊，例如路由器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、路由器中的區域編號以及路由協定配置中包含的網路。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6403" indent="-116403" defTabSz="1020745">
              <a:lnSpc>
                <a:spcPct val="80000"/>
              </a:lnSpc>
              <a:buClr>
                <a:srgbClr val="000000"/>
              </a:buClr>
              <a:defRPr/>
            </a:pP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圖示為 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R1 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 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設定。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注意命令顯示了兩個區域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“網路路由”部分標識網路及其各自區域。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lnSpc>
                <a:spcPct val="80000"/>
              </a:lnSpc>
              <a:buFontTx/>
              <a:buNone/>
              <a:defRPr/>
            </a:pPr>
            <a:endParaRPr 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defTabSz="1020745">
              <a:buFontTx/>
              <a:buNone/>
              <a:defRPr/>
            </a:pPr>
            <a:r>
              <a:rPr lang="zh-CN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zh-CN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 show ip ospf interface brief</a:t>
            </a:r>
            <a:r>
              <a:rPr lang="zh-CN" b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 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命令可以顯示啟用了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的介面的相關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資訊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此命令可揭示一些有用資訊，例如介面分配的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 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程序 </a:t>
            </a: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、介面所在的區域以及介面成本。</a:t>
            </a:r>
            <a:endParaRPr lang="zh-CN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lnSpc>
                <a:spcPct val="80000"/>
              </a:lnSpc>
              <a:buFontTx/>
              <a:buNone/>
              <a:defRPr/>
            </a:pPr>
            <a:endParaRPr 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lnSpc>
                <a:spcPct val="80000"/>
              </a:lnSpc>
              <a:buFontTx/>
              <a:buNone/>
              <a:defRPr/>
            </a:pPr>
            <a:endParaRPr 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9F91630-B32C-4182-A111-54D2FC4DF0E2}" type="slidenum">
              <a:rPr lang="en-US" altLang="zh-CN" smtClean="0">
                <a:solidFill>
                  <a:srgbClr val="000000"/>
                </a:solidFill>
              </a:rPr>
              <a:pPr defTabSz="912813"/>
              <a:t>49</a:t>
            </a:fld>
            <a:endParaRPr lang="en-US" altLang="zh-CN" smtClean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檢驗多區域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配置的最常用命令是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show ip route 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。增加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 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參數僅顯示與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相關的資訊。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此圖顯示了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R1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的路由表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注意路由表中的</a:t>
            </a:r>
            <a:r>
              <a:rPr 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 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 IA 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條目如何標識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從其它區域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獲知的網路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。具體而言，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OSPF“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區域內”路由，</a:t>
            </a:r>
            <a:r>
              <a:rPr lang="zh-CN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IA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表示區域間路由，也就是說，路由來自另一個區域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。路由表中的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[110/1295]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條目表示分配給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的管理距離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(110)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和路由總成本（成本為 </a:t>
            </a:r>
            <a:r>
              <a:rPr lang="zh-CN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1295</a:t>
            </a:r>
            <a:r>
              <a:rPr 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）。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19175"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使用五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種封包交換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訊息來傳遞路由資訊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這些封包是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：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ello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資料庫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描述封包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鏈路狀態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請求封包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鏈路狀態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更新封包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Clr>
                <a:srgbClr val="000000"/>
              </a:buClr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鏈路狀態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確認封包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這些封包用於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發現鄰居路由器，還可交換路由資訊來維護準確的網路資訊。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EEE9034-A621-46E5-B412-327FBE286F64}" type="slidenum">
              <a:rPr lang="en-US" altLang="zh-CN" smtClean="0">
                <a:solidFill>
                  <a:srgbClr val="000000"/>
                </a:solidFill>
              </a:rPr>
              <a:pPr defTabSz="912813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B377DDF-3C0F-45F4-B9E7-50A08625DCE7}" type="slidenum">
              <a:rPr lang="en-US" altLang="zh-CN" smtClean="0">
                <a:solidFill>
                  <a:srgbClr val="000000"/>
                </a:solidFill>
              </a:rPr>
              <a:pPr defTabSz="912813"/>
              <a:t>50</a:t>
            </a:fld>
            <a:endParaRPr lang="en-US" altLang="zh-CN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421188"/>
            <a:ext cx="5772150" cy="4295775"/>
          </a:xfrm>
          <a:noFill/>
          <a:ln/>
        </p:spPr>
        <p:txBody>
          <a:bodyPr/>
          <a:lstStyle/>
          <a:p>
            <a:pPr defTabSz="1019175">
              <a:lnSpc>
                <a:spcPct val="80000"/>
              </a:lnSpc>
              <a:buFontTx/>
              <a:buNone/>
            </a:pP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show ip ospf database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命令是另一個有用的驗證命令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。它用於檢驗</a:t>
            </a:r>
            <a:r>
              <a:rPr lang="zh-CN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 LSDB</a:t>
            </a:r>
            <a:r>
              <a:rPr 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3B417A7-41D9-4E2D-91BA-F434CBBC0E4F}" type="slidenum">
              <a:rPr lang="en-US" altLang="zh-CN" smtClean="0">
                <a:solidFill>
                  <a:srgbClr val="000000"/>
                </a:solidFill>
              </a:rPr>
              <a:pPr defTabSz="912813"/>
              <a:t>51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8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章摘要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D33F4FE-B41F-4FF1-A773-9F783E559627}" type="slidenum">
              <a:rPr lang="en-US" altLang="zh-CN" smtClean="0">
                <a:solidFill>
                  <a:srgbClr val="000000"/>
                </a:solidFill>
              </a:rPr>
              <a:pPr defTabSz="912813"/>
              <a:t>52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8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章摘要</a:t>
            </a:r>
            <a:endParaRPr lang="zh-CN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75B3861-E9D6-425A-9D26-396CC8A8EA57}" type="slidenum">
              <a:rPr lang="en-US" altLang="zh-CN" smtClean="0">
                <a:solidFill>
                  <a:srgbClr val="000000"/>
                </a:solidFill>
              </a:rPr>
              <a:pPr defTabSz="912813"/>
              <a:t>53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8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章摘要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9B05F4E-F2D6-4CFF-8A19-CB3253FCBCD9}" type="slidenum">
              <a:rPr lang="en-US" altLang="zh-CN" smtClean="0">
                <a:solidFill>
                  <a:srgbClr val="000000"/>
                </a:solidFill>
              </a:rPr>
              <a:pPr defTabSz="912813"/>
              <a:t>54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8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章摘要</a:t>
            </a:r>
            <a:endParaRPr lang="zh-CN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A4E1A87-EFDA-427D-A5EE-5546DAC603DA}" type="slidenum">
              <a:rPr lang="en-US" altLang="zh-CN" smtClean="0">
                <a:solidFill>
                  <a:srgbClr val="000000"/>
                </a:solidFill>
              </a:rPr>
              <a:pPr defTabSz="912813"/>
              <a:t>55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240AEC6-5549-4C35-8D1C-8D45C31FBFC2}" type="slidenum">
              <a:rPr lang="en-US" altLang="zh-CN" smtClean="0">
                <a:solidFill>
                  <a:srgbClr val="000000"/>
                </a:solidFill>
              </a:rPr>
              <a:pPr defTabSz="912813"/>
              <a:t>56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283E195-0380-4ECA-AE1F-8B2B3935BC6F}" type="slidenum">
              <a:rPr lang="en-US" altLang="zh-CN" smtClean="0">
                <a:solidFill>
                  <a:srgbClr val="000000"/>
                </a:solidFill>
              </a:rPr>
              <a:pPr defTabSz="912813"/>
              <a:t>57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34B9188-36D0-4D45-9002-D5A4E17CC936}" type="slidenum">
              <a:rPr lang="en-US" altLang="zh-CN" smtClean="0">
                <a:solidFill>
                  <a:srgbClr val="000000"/>
                </a:solidFill>
              </a:rPr>
              <a:pPr defTabSz="912813"/>
              <a:t>58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A4191EB-D321-4B1C-A916-04CE47BDD335}" type="slidenum">
              <a:rPr lang="en-US" altLang="zh-CN" smtClean="0">
                <a:solidFill>
                  <a:srgbClr val="000000"/>
                </a:solidFill>
              </a:rPr>
              <a:pPr defTabSz="912813"/>
              <a:t>59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1019175">
              <a:lnSpc>
                <a:spcPct val="70000"/>
              </a:lnSpc>
              <a:buFontTx/>
              <a:buNone/>
            </a:pP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我們來看</a:t>
            </a: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</a:t>
            </a:r>
            <a:endParaRPr lang="zh-CN" altLang="en-US" sz="1100" dirty="0" smtClean="0"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FontTx/>
              <a:buNone/>
            </a:pP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的第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類封包是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封包。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封包用於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：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發現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鄰居並建立鄰接關係。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通告兩台路由器建立鄰接關係所必需統一的參數。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封包也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用於選擇多重存取網路中的指定路由器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(DR)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和備用指定路由器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(BDR)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，例如乙太網和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Frame Relay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。提示：點對點鏈路不需要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或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BDR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lnSpc>
                <a:spcPct val="70000"/>
              </a:lnSpc>
              <a:buFontTx/>
              <a:buNone/>
            </a:pP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圖中顯示了第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封包中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包含的欄位。圖中所示的重要欄位包括：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類型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標識封包的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類型。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封包。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值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</a:t>
            </a:r>
            <a:r>
              <a:rPr lang="en-US" altLang="zh-CN" sz="1100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DBDescription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封包，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</a:t>
            </a:r>
            <a:r>
              <a:rPr lang="en-US" altLang="zh-CN" sz="1100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LSRequest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封包，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</a:t>
            </a:r>
            <a:r>
              <a:rPr lang="en-US" altLang="zh-CN" sz="1100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LSUpdate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封包，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表示</a:t>
            </a:r>
            <a:r>
              <a:rPr lang="en-US" altLang="zh-CN" sz="1100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LSAck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封包。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路由器</a:t>
            </a: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ID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用點分隔十進制表示法表示的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32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位元值，用於唯一標識起源路由器。（一個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IPv4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位址）</a:t>
            </a: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區域</a:t>
            </a: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ID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封包的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起源區域。</a:t>
            </a:r>
            <a:endParaRPr lang="zh-CN" altLang="en-US" sz="1100" dirty="0" smtClean="0"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網路遮罩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與發送者介面關聯的子網路遮罩。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間隔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以秒為單位指定路由器發送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封包的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頻率。多重存取網路上的預設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間隔為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10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秒。相鄰路由器上的此計時器必須相同；否則無法建立鄰接關係。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TW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路由器優先順序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用於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DR/BDR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選舉。所有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路由器的預設優先順序是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，但是可以從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手動更改為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255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。該值越大，路由器越有可能成為鏈路的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DR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Dead</a:t>
            </a: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間隔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以秒為單位，如果在間隔時間內路由器沒有收到來自鄰居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的封包，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路由器將宣告該鄰居路由器停止服務。預設情況下，路由器的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Dead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間隔是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Hello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間隔的四倍。相鄰路由器上的此計時器必須相同；否則無法建立鄰接關係。</a:t>
            </a:r>
            <a:endParaRPr lang="zh-CN" altLang="en-US" sz="1100" dirty="0" smtClean="0">
              <a:solidFill>
                <a:srgbClr val="000000"/>
              </a:solidFill>
              <a:ea typeface="黑体" pitchFamily="2" charset="-122"/>
              <a:cs typeface="Arial" charset="0"/>
            </a:endParaRP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指定路由器</a:t>
            </a: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(DR)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 DR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的路由器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ID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TW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備用指定路由器</a:t>
            </a: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(BDR)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 BDR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的路由器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ID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</a:p>
          <a:p>
            <a:pPr marL="0" indent="0" defTabSz="1019175">
              <a:lnSpc>
                <a:spcPct val="70000"/>
              </a:lnSpc>
              <a:buClr>
                <a:srgbClr val="000000"/>
              </a:buClr>
            </a:pPr>
            <a:r>
              <a:rPr lang="zh-CN" altLang="en-US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鄰居列表</a:t>
            </a:r>
            <a:r>
              <a:rPr lang="en-US" altLang="zh-CN" sz="1100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鑒別所有鄰接路由器的路由器</a:t>
            </a:r>
            <a:r>
              <a:rPr lang="en-US" altLang="zh-CN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ID</a:t>
            </a:r>
            <a:r>
              <a:rPr lang="zh-CN" altLang="en-US" sz="1100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的列表。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BAC3996-E06C-42F6-9A42-670547103B12}" type="slidenum">
              <a:rPr lang="en-US" altLang="zh-CN" smtClean="0">
                <a:solidFill>
                  <a:srgbClr val="000000"/>
                </a:solidFill>
              </a:rPr>
              <a:pPr defTabSz="912813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19175">
              <a:buClr>
                <a:srgbClr val="000000"/>
              </a:buClr>
            </a:pP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第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4</a:t>
            </a:r>
            <a:r>
              <a:rPr lang="zh-TW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類：鏈路狀態更新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(LSU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)</a:t>
            </a:r>
            <a:r>
              <a:rPr lang="zh-CN" altLang="en-US" b="1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封包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用於回復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LSRequest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（第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3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類）和通告新資訊。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LSU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可以是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11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種類型之一。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LSU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有時稱為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CCNA</a:t>
            </a:r>
            <a:r>
              <a:rPr lang="zh-TW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課程中只介紹前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5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種</a:t>
            </a:r>
            <a:r>
              <a:rPr lang="en-US" altLang="zh-CN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LSA</a:t>
            </a:r>
            <a:r>
              <a:rPr lang="zh-CN" altLang="en-US" dirty="0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類型。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630D02B-3CD1-4470-B8FA-780B348E22F7}" type="slidenum">
              <a:rPr lang="en-US" altLang="zh-CN" smtClean="0">
                <a:solidFill>
                  <a:srgbClr val="000000"/>
                </a:solidFill>
              </a:rPr>
              <a:pPr defTabSz="912813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defTabSz="1019175">
              <a:buFontTx/>
              <a:buNone/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這是基本的單區域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OSPF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配置</a:t>
            </a:r>
          </a:p>
          <a:p>
            <a:pPr marL="0" indent="0" defTabSz="1019175">
              <a:buFontTx/>
              <a:buNone/>
            </a:pPr>
            <a:endParaRPr lang="zh-CN" altLang="en-US" smtClean="0">
              <a:ea typeface="黑体" pitchFamily="2" charset="-122"/>
              <a:cs typeface="Arial" charset="0"/>
            </a:endParaRPr>
          </a:p>
          <a:p>
            <a:pPr marL="0" indent="0" defTabSz="1019175">
              <a:buFontTx/>
              <a:buNone/>
            </a:pP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先配置介面，然後通告網路。萬用字元遮罩用於確定網路位址的哪些位是有效的。網路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172.16.1.16/28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將通告為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172.16.1.16 0.0.0.15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。此萬用字元遮罩是子網路遮罩的反遮罩，即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255.255.255.240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。注意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/30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的子網路遮罩是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255.255.255.252</a:t>
            </a:r>
            <a:r>
              <a:rPr lang="zh-TW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，用於通告該網路的萬用字元遮罩是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0.0.0.3</a:t>
            </a:r>
            <a:r>
              <a:rPr lang="zh-CN" altLang="en-US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。</a:t>
            </a:r>
            <a:r>
              <a:rPr lang="en-US" altLang="zh-CN" smtClean="0">
                <a:solidFill>
                  <a:srgbClr val="000000"/>
                </a:solidFill>
                <a:ea typeface="黑体" pitchFamily="2" charset="-122"/>
                <a:cs typeface="Arial" charset="0"/>
              </a:rPr>
              <a:t>(255.255.255.255 – 255.255.255.252 = 0.0.0.3)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5EE5281-F4E9-4BDB-9195-AF8DA386C573}" type="slidenum">
              <a:rPr lang="en-US" altLang="zh-CN" smtClean="0">
                <a:solidFill>
                  <a:srgbClr val="000000"/>
                </a:solidFill>
              </a:rPr>
              <a:pPr defTabSz="912813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590550"/>
            <a:ext cx="4454525" cy="3341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421188"/>
            <a:ext cx="5940425" cy="4295775"/>
          </a:xfrm>
        </p:spPr>
        <p:txBody>
          <a:bodyPr/>
          <a:lstStyle/>
          <a:p>
            <a:pPr marL="0" indent="0" defTabSz="1020745"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每台路由器需要一個路由器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來參與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域。路由器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可以由管理者定義，也可以由路由器自動分配。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defTabSz="1020745">
              <a:buFontTx/>
              <a:buNone/>
              <a:defRPr/>
            </a:pP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啟用了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的路由器使用路由器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實作以下目的：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TW" altLang="en-US" b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唯一標識路由器 </a:t>
            </a:r>
            <a:endParaRPr lang="zh-CN" alt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112746" indent="-112746" defTabSz="1020745">
              <a:buClr>
                <a:srgbClr val="000000"/>
              </a:buClr>
              <a:defRPr/>
            </a:pPr>
            <a:r>
              <a:rPr lang="zh-CN" altLang="en-US" b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參與</a:t>
            </a:r>
            <a:r>
              <a:rPr lang="en-US" altLang="zh-CN" b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DR</a:t>
            </a:r>
            <a:r>
              <a:rPr lang="zh-CN" altLang="en-US" b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</a:t>
            </a:r>
            <a:r>
              <a:rPr lang="en-US" altLang="zh-CN" b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BDR</a:t>
            </a:r>
            <a:r>
              <a:rPr lang="zh-CN" altLang="en-US" b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的選舉</a:t>
            </a:r>
            <a:endParaRPr lang="zh-CN" alt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defTabSz="1020745"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我們來看如何確定路由器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？ 如圖所示，思科路由器根據三個條件的其中一項獲取路由器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，順序如下：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228600" defTabSz="1020745">
              <a:buClr>
                <a:srgbClr val="000000"/>
              </a:buClr>
              <a:buFont typeface="Calibri"/>
              <a:buAutoNum type="arabicPeriod"/>
              <a:defRPr/>
            </a:pP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OSPF</a:t>
            </a: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 </a:t>
            </a:r>
            <a:r>
              <a:rPr lang="en-US" altLang="zh-CN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router-id</a:t>
            </a:r>
            <a:r>
              <a:rPr lang="en-US" altLang="zh-CN" b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 </a:t>
            </a:r>
            <a:r>
              <a:rPr lang="en-US" altLang="zh-CN" i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路由器配置模式命令進行配置。</a:t>
            </a:r>
            <a:r>
              <a:rPr lang="en-US" altLang="zh-CN" i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值是一個表示為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IPv4</a:t>
            </a: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位址的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32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位值。這是分配路由器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的推薦方法。（例如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1.1.1.1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  <a:endParaRPr lang="zh-CN" alt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228600" defTabSz="1020745">
              <a:buClr>
                <a:srgbClr val="000000"/>
              </a:buClr>
              <a:buFont typeface="Calibri"/>
              <a:buAutoNum type="arabicPeriod"/>
              <a:defRPr/>
            </a:pPr>
            <a:r>
              <a:rPr lang="zh-CN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如果未配置路由器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，則路由器將選擇任意迴路介面的最高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IPv4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位址。這是分配路由器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的備選方法。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228600" defTabSz="1020745">
              <a:buClr>
                <a:srgbClr val="000000"/>
              </a:buClr>
              <a:buFont typeface="Calibri"/>
              <a:buAutoNum type="arabicPeriod"/>
              <a:defRPr/>
            </a:pP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如果未配置迴路介面，則路由器會選擇其所有實體介面的最高活動</a:t>
            </a:r>
            <a:r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IPv4</a:t>
            </a:r>
            <a:r>
              <a:rPr lang="zh-TW" altLang="en-US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位址。這是最不推薦的一種方法，因為它使管理者難以區分特定路由器。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defTabSz="1020745">
              <a:buFontTx/>
              <a:buNone/>
              <a:defRPr/>
            </a:pPr>
            <a:endParaRPr lang="zh-CN" alt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56414FA-BB26-4B09-91E2-84E2FC6BB315}" type="slidenum">
              <a:rPr lang="en-US" altLang="zh-CN" smtClean="0">
                <a:solidFill>
                  <a:srgbClr val="000000"/>
                </a:solidFill>
              </a:rPr>
              <a:pPr defTabSz="912813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3657600" cy="38472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03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984231" y="1416140"/>
            <a:ext cx="3759720" cy="45990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lumMod val="20000"/>
                  <a:lumOff val="80000"/>
                </a:schemeClr>
              </a:gs>
              <a:gs pos="47000">
                <a:schemeClr val="bg1"/>
              </a:gs>
              <a:gs pos="100000">
                <a:srgbClr val="EDDFF5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221224" y="1747683"/>
            <a:ext cx="3236976" cy="1900292"/>
          </a:xfrm>
        </p:spPr>
        <p:txBody>
          <a:bodyPr/>
          <a:lstStyle>
            <a:lvl1pPr marL="114300" indent="-11430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5310124" y="4876800"/>
            <a:ext cx="3044497" cy="3262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990141" y="1335313"/>
            <a:ext cx="1" cy="4760687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34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32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06400" indent="0">
              <a:buClr>
                <a:schemeClr val="accent5"/>
              </a:buClr>
              <a:buFontTx/>
              <a:buNone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06400" indent="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18887" y="301752"/>
            <a:ext cx="3951308" cy="838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Title 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6000">
                    <a:schemeClr val="tx2"/>
                  </a:gs>
                  <a:gs pos="100000">
                    <a:srgbClr val="28A7DF"/>
                  </a:gs>
                </a:gsLst>
                <a:lin ang="1800000" scaled="0"/>
                <a:tileRect/>
              </a:gra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09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866900"/>
            <a:ext cx="2622550" cy="439102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866900"/>
            <a:ext cx="2593975" cy="4362450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75388" y="1866900"/>
            <a:ext cx="2633662" cy="433387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47902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82817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83084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93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rgbClr val="435153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96916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09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6538" indent="-236538" algn="l" defTabSz="914400" rtl="0" eaLnBrk="1" latinLnBrk="0" hangingPunct="1">
              <a:lnSpc>
                <a:spcPts val="52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“Format large quotes using this slide layout. Be sure to cite your source below.”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2141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Format large quotes using this slide layout. Be sure to cite your source below.”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3550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777667"/>
            <a:ext cx="3895344" cy="52876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435153"/>
              </a:buClr>
              <a:buFont typeface="Arial" pitchFamily="34" charset="0"/>
              <a:buNone/>
            </a:pPr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731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2" y="4464066"/>
            <a:ext cx="3657600" cy="384721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493B9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10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2802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569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344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8902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39924"/>
            <a:ext cx="8474869" cy="6054185"/>
          </a:xfrm>
          <a:ln>
            <a:solidFill>
              <a:srgbClr val="FFFFFF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671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7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42616" y="777240"/>
            <a:ext cx="5897880" cy="4425696"/>
          </a:xfrm>
          <a:solidFill>
            <a:srgbClr val="000000"/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48" y="6042098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865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2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3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0728" cy="38417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51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" y="325971"/>
            <a:ext cx="2920207" cy="4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2" y="4862154"/>
            <a:ext cx="8110728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1" y="5231003"/>
            <a:ext cx="8110728" cy="297004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25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35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02025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846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3215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929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8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49573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702" y="1079501"/>
            <a:ext cx="8577072" cy="5225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746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97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712451"/>
            <a:ext cx="8477250" cy="1828800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761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696378"/>
            <a:ext cx="8477250" cy="1844873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948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g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565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344168"/>
            <a:ext cx="8577072" cy="496519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86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097280"/>
            <a:ext cx="4122425" cy="519510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9702" y="157892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9702" y="1097280"/>
            <a:ext cx="4122425" cy="519510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23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1528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079501"/>
            <a:ext cx="8577072" cy="5225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80808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Public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4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0" lang="en-US" sz="3600" b="1" i="0" u="none" strike="noStrike" kern="1200" cap="none" spc="0" normalizeH="0" baseline="0" dirty="0">
          <a:ln>
            <a:noFill/>
          </a:ln>
          <a:gradFill flip="none" rotWithShape="1">
            <a:gsLst>
              <a:gs pos="16000">
                <a:schemeClr val="tx2"/>
              </a:gs>
              <a:gs pos="100000">
                <a:srgbClr val="28A7DF"/>
              </a:gs>
            </a:gsLst>
            <a:lin ang="1800000" scaled="0"/>
            <a:tileRect/>
          </a:gradFill>
          <a:effectLst/>
          <a:uLnTx/>
          <a:uFillTx/>
          <a:latin typeface="微軟正黑體" pitchFamily="34" charset="-120"/>
          <a:ea typeface="微軟正黑體" pitchFamily="34" charset="-120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493B93"/>
        </a:buClr>
        <a:buSzPct val="90000"/>
        <a:buFont typeface="Arial" pitchFamily="34" charset="0"/>
        <a:buChar char="•"/>
        <a:tabLst/>
        <a:defRPr lang="en-US" sz="22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23" y="3543301"/>
            <a:ext cx="3657362" cy="461963"/>
          </a:xfrm>
        </p:spPr>
        <p:txBody>
          <a:bodyPr/>
          <a:lstStyle/>
          <a:p>
            <a:pPr defTabSz="812800" fontAlgn="base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r>
              <a:rPr altLang="zh-CN" sz="2400" b="1" smtClean="0">
                <a:solidFill>
                  <a:srgbClr val="FFFFFF"/>
                </a:solidFill>
                <a:ea typeface="宋体" charset="-122"/>
                <a:cs typeface="Arial" charset="0"/>
              </a:rPr>
              <a:t>Lonnie Decker</a:t>
            </a:r>
            <a:endParaRPr lang="zh-CN" altLang="en-US" sz="2400" b="1" smtClean="0">
              <a:ea typeface="宋体" charset="-122"/>
              <a:cs typeface="Arial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221514" y="1216025"/>
            <a:ext cx="8111460" cy="12382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defTabSz="812800">
              <a:lnSpc>
                <a:spcPct val="100000"/>
              </a:lnSpc>
            </a:pPr>
            <a:r>
              <a:rPr lang="en-US" altLang="zh-CN" dirty="0" smtClean="0">
                <a:latin typeface="Arial" charset="0"/>
                <a:ea typeface="宋体" charset="-122"/>
                <a:cs typeface="Arial" charset="0"/>
              </a:rPr>
              <a:t>CCNA</a:t>
            </a:r>
            <a:r>
              <a:rPr lang="zh-TW" altLang="en-US" dirty="0" smtClean="0"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TW" dirty="0" smtClean="0">
                <a:latin typeface="黑体" pitchFamily="2" charset="-122"/>
                <a:ea typeface="黑体" pitchFamily="2" charset="-122"/>
                <a:cs typeface="Arial" charset="0"/>
              </a:rPr>
              <a:t>-</a:t>
            </a:r>
            <a:r>
              <a:rPr lang="zh-TW" altLang="en-US" dirty="0" smtClean="0">
                <a:latin typeface="黑体" pitchFamily="2" charset="-122"/>
                <a:ea typeface="黑体" pitchFamily="2" charset="-122"/>
                <a:cs typeface="Arial" charset="0"/>
              </a:rPr>
              <a:t>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  <a:cs typeface="Arial" charset="0"/>
              </a:rPr>
              <a:t>多區域</a:t>
            </a:r>
            <a:r>
              <a:rPr lang="zh-TW" altLang="en-US" dirty="0" smtClean="0">
                <a:latin typeface="黑体" pitchFamily="2" charset="-122"/>
                <a:ea typeface="黑体" pitchFamily="2" charset="-122"/>
                <a:cs typeface="Arial" charset="0"/>
              </a:rPr>
              <a:t> </a:t>
            </a:r>
            <a:r>
              <a:rPr altLang="zh-CN" dirty="0" smtClean="0">
                <a:latin typeface="Arial" charset="0"/>
                <a:ea typeface="宋体" charset="-122"/>
                <a:cs typeface="Arial" charset="0"/>
              </a:rPr>
              <a:t>OSPF</a:t>
            </a:r>
            <a:endParaRPr lang="zh-CN" altLang="en-US" sz="7200" dirty="0" smtClean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1023" y="3895725"/>
            <a:ext cx="3657362" cy="1324465"/>
          </a:xfrm>
        </p:spPr>
        <p:txBody>
          <a:bodyPr rtlCol="0"/>
          <a:lstStyle/>
          <a:p>
            <a:pPr defTabSz="814388">
              <a:defRPr/>
            </a:pPr>
            <a:r>
              <a:rPr lang="en-US" altLang="zh-TW" kern="0" dirty="0"/>
              <a:t>Department Chair, Networking/Information Assurance</a:t>
            </a:r>
          </a:p>
          <a:p>
            <a:pPr defTabSz="814388">
              <a:defRPr/>
            </a:pPr>
            <a:r>
              <a:rPr lang="en-US" altLang="zh-TW" kern="0" dirty="0"/>
              <a:t>Davenport University, Michigan</a:t>
            </a:r>
            <a:endParaRPr lang="en-US" altLang="zh-TW" kern="0" dirty="0"/>
          </a:p>
        </p:txBody>
      </p:sp>
      <p:sp>
        <p:nvSpPr>
          <p:cNvPr id="1434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3896" y="6280151"/>
            <a:ext cx="3657362" cy="307975"/>
          </a:xfrm>
        </p:spPr>
        <p:txBody>
          <a:bodyPr/>
          <a:lstStyle/>
          <a:p>
            <a:r>
              <a:rPr lang="en-US" altLang="zh-TW" dirty="0"/>
              <a:t>August 2013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-58319" y="5378451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4365" eaLnBrk="0" hangingPunct="0">
              <a:defRPr/>
            </a:pPr>
            <a:r>
              <a:rPr lang="en-US" altLang="zh-CN" sz="2400" kern="0">
                <a:latin typeface="CiscoSans ExtraLight"/>
                <a:ea typeface="+mn-ea"/>
              </a:rPr>
              <a:t>Elaine Horn</a:t>
            </a:r>
            <a:endParaRPr lang="zh-CN" altLang="en-US" sz="2400" kern="0">
              <a:latin typeface="+mj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032" y="5749925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4388">
              <a:defRPr/>
            </a:pPr>
            <a:r>
              <a:rPr lang="en-US" altLang="zh-TW" b="0" kern="0" dirty="0"/>
              <a:t>Cisco Academy Instructor</a:t>
            </a:r>
            <a:endParaRPr lang="en-US" altLang="zh-TW" b="0" kern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路由器 </a:t>
            </a:r>
            <a:r>
              <a:rPr lang="en-US" altLang="zh-CN" dirty="0" smtClean="0"/>
              <a:t>ID</a:t>
            </a:r>
            <a:endParaRPr lang="en-US" altLang="zh-CN" dirty="0"/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)#interface loopback 0</a:t>
            </a:r>
          </a:p>
          <a:p>
            <a:pPr marL="0" indent="0"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-if)#</a:t>
            </a:r>
            <a:r>
              <a:rPr lang="en-US" altLang="zh-CN" sz="2000" dirty="0" err="1" smtClean="0"/>
              <a:t>ip</a:t>
            </a:r>
            <a:r>
              <a:rPr lang="en-US" altLang="zh-CN" sz="2000" dirty="0" smtClean="0"/>
              <a:t> address 10.1.1.1 255.255.255.255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)#router </a:t>
            </a:r>
            <a:r>
              <a:rPr lang="en-US" altLang="zh-CN" sz="2000" dirty="0" err="1" smtClean="0"/>
              <a:t>ospf</a:t>
            </a:r>
            <a:r>
              <a:rPr lang="en-US" altLang="zh-CN" sz="2000" dirty="0" smtClean="0"/>
              <a:t> 1</a:t>
            </a:r>
          </a:p>
          <a:p>
            <a:pPr marL="0" indent="0"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-router)#router-id 10.1.1.1</a:t>
            </a:r>
          </a:p>
          <a:p>
            <a:r>
              <a:rPr lang="zh-TW" altLang="en-US" dirty="0" smtClean="0"/>
              <a:t>重新載入或使用“</a:t>
            </a:r>
            <a:r>
              <a:rPr lang="en-US" altLang="zh-CN" b="1" dirty="0" smtClean="0"/>
              <a:t>clear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process</a:t>
            </a:r>
            <a:r>
              <a:rPr lang="en-US" altLang="zh-CN" dirty="0" smtClean="0"/>
              <a:t>”</a:t>
            </a:r>
            <a:r>
              <a:rPr lang="zh-TW" altLang="en-US" dirty="0" smtClean="0"/>
              <a:t>命令，使此更改生效。</a:t>
            </a:r>
            <a:endParaRPr lang="zh-TW" alt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9821" y="904620"/>
            <a:ext cx="34799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607652" y="5084763"/>
            <a:ext cx="64953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驗證</a:t>
            </a:r>
            <a:endParaRPr lang="zh-CN" altLang="en-US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28329" y="4951413"/>
            <a:ext cx="333462" cy="209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307047" y="457366"/>
            <a:ext cx="2457141" cy="3416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b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路由器</a:t>
            </a:r>
            <a:r>
              <a:rPr lang="zh-CN" altLang="en-US" b="0">
                <a:solidFill>
                  <a:srgbClr val="FF0000"/>
                </a:solidFill>
              </a:rPr>
              <a:t> </a:t>
            </a:r>
            <a:r>
              <a:rPr lang="en-US" altLang="zh-CN" b="0">
                <a:solidFill>
                  <a:srgbClr val="FF0000"/>
                </a:solidFill>
              </a:rPr>
              <a:t>ID = 10.1.1.1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91" y="4808445"/>
            <a:ext cx="6808471" cy="14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OSPF </a:t>
            </a:r>
            <a:r>
              <a:rPr lang="zh-CN" altLang="en-US" smtClean="0"/>
              <a:t>度量 </a:t>
            </a:r>
            <a:r>
              <a:rPr lang="en-US" altLang="zh-TW" smtClean="0"/>
              <a:t>- </a:t>
            </a:r>
            <a:r>
              <a:rPr lang="zh-CN" altLang="en-US" smtClean="0"/>
              <a:t>成本</a:t>
            </a:r>
            <a:endParaRPr lang="zh-CN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Cisco IOS </a:t>
            </a:r>
            <a:r>
              <a:rPr lang="zh-TW" altLang="en-US" dirty="0"/>
              <a:t>使用從路由器到目的網路沿途</a:t>
            </a:r>
            <a:r>
              <a:rPr lang="zh-TW" altLang="en-US" dirty="0" smtClean="0"/>
              <a:t>的出口介面</a:t>
            </a:r>
            <a:r>
              <a:rPr lang="zh-TW" altLang="en-US" dirty="0"/>
              <a:t>的累積頻寬作為成本值</a:t>
            </a:r>
          </a:p>
          <a:p>
            <a:r>
              <a:rPr lang="zh-TW" altLang="en-US" dirty="0"/>
              <a:t>介面的成本</a:t>
            </a:r>
            <a:r>
              <a:rPr lang="zh-TW" altLang="en-US" dirty="0" smtClean="0"/>
              <a:t>透過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8 </a:t>
            </a:r>
            <a:r>
              <a:rPr lang="zh-TW" altLang="en-US" dirty="0" smtClean="0"/>
              <a:t>次</a:t>
            </a:r>
            <a:r>
              <a:rPr lang="zh-TW" altLang="en-US" dirty="0"/>
              <a:t>冪除以單位</a:t>
            </a:r>
            <a:r>
              <a:rPr lang="zh-TW" altLang="en-US" dirty="0" smtClean="0"/>
              <a:t>為 </a:t>
            </a:r>
            <a:r>
              <a:rPr lang="en-US" altLang="zh-CN" dirty="0" smtClean="0"/>
              <a:t>bps </a:t>
            </a:r>
            <a:r>
              <a:rPr lang="zh-TW" altLang="en-US" dirty="0" smtClean="0"/>
              <a:t>的</a:t>
            </a:r>
            <a:r>
              <a:rPr lang="zh-TW" altLang="en-US" dirty="0"/>
              <a:t>頻寬值算得</a:t>
            </a:r>
          </a:p>
          <a:p>
            <a:r>
              <a:rPr lang="zh-TW" altLang="en-US" dirty="0"/>
              <a:t>導致頻寬等於或</a:t>
            </a:r>
            <a:r>
              <a:rPr lang="zh-TW" altLang="en-US" dirty="0" smtClean="0"/>
              <a:t>大於 </a:t>
            </a:r>
            <a:r>
              <a:rPr lang="en-US" altLang="zh-TW" dirty="0" smtClean="0"/>
              <a:t>100 </a:t>
            </a:r>
            <a:r>
              <a:rPr lang="en-US" altLang="zh-CN" dirty="0" smtClean="0"/>
              <a:t>Mbps </a:t>
            </a:r>
            <a:r>
              <a:rPr lang="zh-TW" altLang="en-US" dirty="0" smtClean="0"/>
              <a:t>的</a:t>
            </a:r>
            <a:r>
              <a:rPr lang="zh-TW" altLang="en-US" dirty="0"/>
              <a:t>介面具有相同</a:t>
            </a:r>
            <a:r>
              <a:rPr lang="zh-TW" altLang="en-US" dirty="0" smtClean="0"/>
              <a:t>的 </a:t>
            </a:r>
            <a:r>
              <a:rPr lang="en-US" altLang="zh-CN" dirty="0" smtClean="0"/>
              <a:t>OSPF</a:t>
            </a:r>
            <a:r>
              <a:rPr lang="zh-TW" altLang="en-US" dirty="0"/>
              <a:t>成本 </a:t>
            </a:r>
            <a:r>
              <a:rPr lang="en-US" altLang="zh-TW" dirty="0"/>
              <a:t>1</a:t>
            </a:r>
            <a:endParaRPr lang="zh-TW" altLang="en-US" dirty="0"/>
          </a:p>
          <a:p>
            <a:r>
              <a:rPr lang="zh-TW" altLang="en-US" dirty="0"/>
              <a:t>使用 </a:t>
            </a:r>
            <a:r>
              <a:rPr lang="en-US" altLang="zh-CN" dirty="0" smtClean="0"/>
              <a:t>OSPF </a:t>
            </a:r>
            <a:r>
              <a:rPr lang="zh-TW" altLang="en-US" dirty="0" smtClean="0"/>
              <a:t>命令 </a:t>
            </a:r>
            <a:r>
              <a:rPr lang="en-US" altLang="zh-CN" b="1" dirty="0"/>
              <a:t>auto-cost </a:t>
            </a:r>
            <a:r>
              <a:rPr lang="en-US" altLang="zh-CN" b="1" dirty="0" smtClean="0"/>
              <a:t>reference-bandwidth </a:t>
            </a:r>
            <a:r>
              <a:rPr lang="zh-TW" altLang="en-US" dirty="0" smtClean="0"/>
              <a:t>可以</a:t>
            </a:r>
            <a:r>
              <a:rPr lang="zh-TW" altLang="en-US" dirty="0"/>
              <a:t>修改參考頻寬，以適應鏈路速度大於 </a:t>
            </a:r>
            <a:r>
              <a:rPr lang="en-US" altLang="zh-TW" dirty="0"/>
              <a:t>100 </a:t>
            </a:r>
            <a:r>
              <a:rPr lang="en-US" altLang="zh-CN" dirty="0"/>
              <a:t>Mbps </a:t>
            </a:r>
            <a:r>
              <a:rPr lang="zh-TW" altLang="en-US" dirty="0"/>
              <a:t>的網路</a:t>
            </a:r>
          </a:p>
          <a:p>
            <a:r>
              <a:rPr lang="zh-TW" altLang="en-US" dirty="0"/>
              <a:t>或者直接指定鏈路成本：</a:t>
            </a:r>
          </a:p>
          <a:p>
            <a:pPr lvl="2"/>
            <a:r>
              <a:rPr lang="en-US" altLang="zh-CN" dirty="0"/>
              <a:t>R1(</a:t>
            </a:r>
            <a:r>
              <a:rPr lang="en-US" altLang="zh-CN" dirty="0" err="1"/>
              <a:t>config</a:t>
            </a:r>
            <a:r>
              <a:rPr lang="en-US" altLang="zh-CN" dirty="0"/>
              <a:t>)#interface serial 0/0/0</a:t>
            </a:r>
          </a:p>
          <a:p>
            <a:pPr lvl="2"/>
            <a:r>
              <a:rPr lang="en-US" altLang="zh-CN" dirty="0"/>
              <a:t>R1(</a:t>
            </a:r>
            <a:r>
              <a:rPr lang="en-US" altLang="zh-CN" dirty="0" err="1"/>
              <a:t>config</a:t>
            </a:r>
            <a:r>
              <a:rPr lang="en-US" altLang="zh-CN" dirty="0"/>
              <a:t>-if)#</a:t>
            </a:r>
            <a:r>
              <a:rPr lang="en-US" altLang="zh-CN" dirty="0" err="1"/>
              <a:t>ip</a:t>
            </a:r>
            <a:r>
              <a:rPr lang="en-US" altLang="zh-CN" dirty="0"/>
              <a:t> </a:t>
            </a:r>
            <a:r>
              <a:rPr lang="en-US" altLang="zh-CN" dirty="0" err="1"/>
              <a:t>ospf</a:t>
            </a:r>
            <a:r>
              <a:rPr lang="en-US" altLang="zh-CN" dirty="0"/>
              <a:t> cost 1562</a:t>
            </a:r>
          </a:p>
          <a:p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4418"/>
              </p:ext>
            </p:extLst>
          </p:nvPr>
        </p:nvGraphicFramePr>
        <p:xfrm>
          <a:off x="4706781" y="1143781"/>
          <a:ext cx="4111782" cy="514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594"/>
                <a:gridCol w="2011548"/>
                <a:gridCol w="729640"/>
              </a:tblGrid>
              <a:tr h="6435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介面類型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預設頻寬 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(bps)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en-US" altLang="zh-TW" dirty="0" err="1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GbE</a:t>
                      </a:r>
                      <a:endParaRPr lang="zh-TW" altLang="en-US" dirty="0" smtClean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10,000,000,000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3575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err="1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GbE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1,000,000,000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高速</a:t>
                      </a:r>
                      <a:r>
                        <a:rPr lang="zh-TW" altLang="en-US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乙太網</a:t>
                      </a:r>
                      <a:endParaRPr lang="en-US" altLang="zh-TW" dirty="0" smtClean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100,000,000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357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乙太網</a:t>
                      </a:r>
                      <a:endParaRPr lang="en-US" altLang="zh-TW" dirty="0" smtClean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10,000,000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序列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1,544</a:t>
                      </a:r>
                      <a:r>
                        <a:rPr lang="zh-TW" altLang="en-US" baseline="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kbps</a:t>
                      </a:r>
                      <a:endParaRPr lang="zh-TW" altLang="en-US" dirty="0" smtClean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1,544,000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序列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 kbps</a:t>
                      </a:r>
                      <a:endParaRPr lang="zh-TW" altLang="en-US" dirty="0" smtClean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128,000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781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序列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r>
                        <a:rPr lang="zh-TW" altLang="en-US" baseline="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kbps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64,000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1562</a:t>
                      </a:r>
                      <a:endParaRPr lang="zh-TW" altLang="en-US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和多重存取網路</a:t>
            </a:r>
            <a:endParaRPr lang="zh-CN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初始化</a:t>
            </a:r>
            <a:r>
              <a:rPr lang="zh-TW" altLang="en-US" dirty="0"/>
              <a:t>時</a:t>
            </a:r>
            <a:r>
              <a:rPr lang="zh-TW" altLang="en-US" dirty="0" smtClean="0"/>
              <a:t>或拓樸發生</a:t>
            </a:r>
            <a:r>
              <a:rPr lang="zh-TW" altLang="en-US" dirty="0"/>
              <a:t>變化時，鏈路狀態路由器會泛洪其自身的鏈路狀態封包。</a:t>
            </a:r>
          </a:p>
          <a:p>
            <a:r>
              <a:rPr lang="zh-TW" altLang="en-US" dirty="0"/>
              <a:t>在多重存取網路中，此泛洪過程中的流量可能變得很大。</a:t>
            </a:r>
          </a:p>
          <a:p>
            <a:r>
              <a:rPr lang="zh-TW" altLang="en-US" dirty="0"/>
              <a:t>在多重存取網路中，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會</a:t>
            </a:r>
            <a:r>
              <a:rPr lang="zh-TW" altLang="en-US" dirty="0"/>
              <a:t>選擇指定路由</a:t>
            </a:r>
            <a:r>
              <a:rPr lang="zh-TW" altLang="en-US" dirty="0" smtClean="0"/>
              <a:t>器 </a:t>
            </a:r>
            <a:r>
              <a:rPr lang="en-US" altLang="zh-TW" dirty="0" smtClean="0"/>
              <a:t>(</a:t>
            </a:r>
            <a:r>
              <a:rPr lang="en-US" altLang="zh-TW" dirty="0"/>
              <a:t>DR)</a:t>
            </a:r>
            <a:r>
              <a:rPr lang="zh-TW" altLang="en-US" dirty="0"/>
              <a:t>，而在指定路由器發生故障時選擇備用指定路由</a:t>
            </a:r>
            <a:r>
              <a:rPr lang="zh-TW" altLang="en-US" dirty="0" smtClean="0"/>
              <a:t>器 </a:t>
            </a:r>
            <a:r>
              <a:rPr lang="en-US" altLang="zh-TW" dirty="0" smtClean="0"/>
              <a:t>(</a:t>
            </a:r>
            <a:r>
              <a:rPr lang="en-US" altLang="zh-TW" dirty="0"/>
              <a:t>BDR)</a:t>
            </a:r>
            <a:r>
              <a:rPr lang="zh-TW" altLang="en-US" dirty="0"/>
              <a:t>。</a:t>
            </a:r>
          </a:p>
          <a:p>
            <a:r>
              <a:rPr lang="zh-TW" altLang="en-US" dirty="0" smtClean="0"/>
              <a:t>所有其它路</a:t>
            </a:r>
            <a:r>
              <a:rPr lang="zh-TW" altLang="en-US" dirty="0"/>
              <a:t>由器則</a:t>
            </a:r>
            <a:r>
              <a:rPr lang="zh-TW" altLang="en-US" dirty="0" smtClean="0"/>
              <a:t>為 </a:t>
            </a:r>
            <a:r>
              <a:rPr lang="en-US" altLang="zh-TW" dirty="0" err="1" smtClean="0"/>
              <a:t>DROther</a:t>
            </a:r>
            <a:r>
              <a:rPr lang="zh-TW" altLang="en-US" dirty="0"/>
              <a:t>。</a:t>
            </a:r>
          </a:p>
          <a:p>
            <a:r>
              <a:rPr lang="en-US" altLang="zh-TW" dirty="0" err="1" smtClean="0"/>
              <a:t>DROther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僅</a:t>
            </a:r>
            <a:r>
              <a:rPr lang="zh-TW" altLang="en-US" dirty="0"/>
              <a:t>與網路</a:t>
            </a:r>
            <a:r>
              <a:rPr lang="zh-TW" altLang="en-US" dirty="0" smtClean="0"/>
              <a:t>中的 </a:t>
            </a:r>
            <a:r>
              <a:rPr lang="en-US" altLang="zh-TW" dirty="0" smtClean="0"/>
              <a:t>DR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BDR </a:t>
            </a:r>
            <a:r>
              <a:rPr lang="zh-TW" altLang="en-US" dirty="0" smtClean="0"/>
              <a:t>建立</a:t>
            </a:r>
            <a:r>
              <a:rPr lang="zh-TW" altLang="en-US" dirty="0"/>
              <a:t>完全鄰接關係，並使用多點傳送位</a:t>
            </a:r>
            <a:r>
              <a:rPr lang="zh-TW" altLang="en-US" dirty="0" smtClean="0"/>
              <a:t>址 </a:t>
            </a:r>
            <a:r>
              <a:rPr lang="en-US" altLang="zh-TW" dirty="0" smtClean="0"/>
              <a:t>224.0.0.6 </a:t>
            </a:r>
            <a:r>
              <a:rPr lang="en-US" altLang="zh-TW" dirty="0"/>
              <a:t>(IPv6 FF02::06</a:t>
            </a:r>
            <a:r>
              <a:rPr lang="en-US" altLang="zh-TW" dirty="0" smtClean="0"/>
              <a:t>) </a:t>
            </a:r>
            <a:r>
              <a:rPr lang="zh-TW" altLang="en-US" dirty="0" smtClean="0"/>
              <a:t>將</a:t>
            </a:r>
            <a:r>
              <a:rPr lang="zh-TW" altLang="en-US" dirty="0"/>
              <a:t>其 </a:t>
            </a:r>
            <a:r>
              <a:rPr lang="zh-TW" altLang="en-US" dirty="0" smtClean="0"/>
              <a:t> </a:t>
            </a:r>
            <a:r>
              <a:rPr lang="en-US" altLang="zh-TW" dirty="0" smtClean="0"/>
              <a:t>LSA </a:t>
            </a:r>
            <a:r>
              <a:rPr lang="zh-TW" altLang="en-US" dirty="0" smtClean="0"/>
              <a:t>發送給 </a:t>
            </a:r>
            <a:r>
              <a:rPr lang="en-US" altLang="zh-TW" dirty="0" smtClean="0"/>
              <a:t>DR </a:t>
            </a:r>
            <a:r>
              <a:rPr lang="zh-TW" altLang="en-US" dirty="0" smtClean="0"/>
              <a:t>和 </a:t>
            </a:r>
            <a:r>
              <a:rPr lang="en-US" altLang="zh-TW" dirty="0"/>
              <a:t>BDR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81" y="1101594"/>
            <a:ext cx="4115499" cy="37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和多重存取網路</a:t>
            </a:r>
            <a:endParaRPr lang="zh-CN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DR/BDR </a:t>
            </a:r>
            <a:r>
              <a:rPr lang="zh-TW" altLang="en-US" dirty="0" smtClean="0"/>
              <a:t>選舉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 smtClean="0"/>
              <a:t>DR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BDR </a:t>
            </a:r>
            <a:r>
              <a:rPr lang="zh-TW" altLang="en-US" dirty="0" smtClean="0"/>
              <a:t>是</a:t>
            </a:r>
            <a:r>
              <a:rPr lang="zh-TW" altLang="en-US" dirty="0"/>
              <a:t>如何選出的呢？</a:t>
            </a:r>
          </a:p>
          <a:p>
            <a:pPr marL="0" indent="0">
              <a:buNone/>
            </a:pPr>
            <a:r>
              <a:rPr lang="zh-TW" altLang="en-US" dirty="0"/>
              <a:t>選舉過程遵循以下條件：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DR</a:t>
            </a:r>
            <a:r>
              <a:rPr lang="zh-TW" altLang="en-US" dirty="0"/>
              <a:t>：具有</a:t>
            </a:r>
            <a:r>
              <a:rPr lang="zh-TW" altLang="en-US" dirty="0" smtClean="0"/>
              <a:t>最高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介面</a:t>
            </a:r>
            <a:r>
              <a:rPr lang="zh-TW" altLang="en-US" dirty="0"/>
              <a:t>優先順序的路由器。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DBR</a:t>
            </a:r>
            <a:r>
              <a:rPr lang="zh-TW" altLang="en-US" dirty="0"/>
              <a:t>：具有第二</a:t>
            </a:r>
            <a:r>
              <a:rPr lang="zh-TW" altLang="en-US" dirty="0" smtClean="0"/>
              <a:t>高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介面</a:t>
            </a:r>
            <a:r>
              <a:rPr lang="zh-TW" altLang="en-US" dirty="0"/>
              <a:t>優先順序的路由器。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如果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介面</a:t>
            </a:r>
            <a:r>
              <a:rPr lang="zh-TW" altLang="en-US" dirty="0"/>
              <a:t>優先順序相等，則取路由</a:t>
            </a:r>
            <a:r>
              <a:rPr lang="zh-TW" altLang="en-US" dirty="0" smtClean="0"/>
              <a:t>器 </a:t>
            </a:r>
            <a:r>
              <a:rPr lang="en-US" altLang="zh-TW" dirty="0" smtClean="0"/>
              <a:t>ID </a:t>
            </a:r>
            <a:r>
              <a:rPr lang="zh-TW" altLang="en-US" dirty="0" smtClean="0"/>
              <a:t>最高</a:t>
            </a:r>
            <a:r>
              <a:rPr lang="zh-TW" altLang="en-US" dirty="0"/>
              <a:t>者。</a:t>
            </a:r>
          </a:p>
          <a:p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57" y="1097280"/>
            <a:ext cx="4716935" cy="33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多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區域 </a:t>
            </a:r>
            <a:r>
              <a:rPr lang="en-US" altLang="zh-CN" dirty="0" smtClean="0">
                <a:cs typeface="Arial"/>
              </a:rPr>
              <a:t>OSPF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實作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大型網路中的 </a:t>
            </a:r>
            <a:r>
              <a:rPr lang="en-US" altLang="zh-CN" dirty="0" smtClean="0"/>
              <a:t>OSPF </a:t>
            </a:r>
            <a:r>
              <a:rPr lang="zh-TW" altLang="en-US" dirty="0" smtClean="0"/>
              <a:t>問題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頻繁計算 </a:t>
            </a:r>
            <a:r>
              <a:rPr lang="en-US" altLang="zh-TW" dirty="0" smtClean="0"/>
              <a:t>SPF </a:t>
            </a:r>
            <a:r>
              <a:rPr lang="zh-TW" altLang="en-US" dirty="0" smtClean="0"/>
              <a:t>演算法</a:t>
            </a:r>
          </a:p>
          <a:p>
            <a:r>
              <a:rPr lang="zh-TW" altLang="en-US" dirty="0" smtClean="0"/>
              <a:t>大型路由表</a:t>
            </a:r>
          </a:p>
          <a:p>
            <a:r>
              <a:rPr lang="zh-TW" altLang="en-US" dirty="0" smtClean="0"/>
              <a:t>大型 </a:t>
            </a:r>
            <a:r>
              <a:rPr lang="en-US" altLang="zh-TW" dirty="0" smtClean="0"/>
              <a:t>LSDB</a:t>
            </a:r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解決方案：</a:t>
            </a:r>
          </a:p>
          <a:p>
            <a:r>
              <a:rPr lang="zh-TW" altLang="en-US" dirty="0" smtClean="0"/>
              <a:t>將網路劃分為多個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區域</a:t>
            </a:r>
          </a:p>
          <a:p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76" y="2616596"/>
            <a:ext cx="5190124" cy="35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CN" altLang="en-US" dirty="0" smtClean="0"/>
              <a:t>區域</a:t>
            </a:r>
            <a:endParaRPr lang="zh-CN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SPF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頻率降低：每個區域都有詳細的路由資訊，鏈路狀態更改不會泛洪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到其它區域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路由表減小：可以配置路由器將路由摘要為一個或多個摘要位址，而不是將這些顯式路由通告到外部區域。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LSU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減少：路由器可以在區域之間通告單個摘要路由或少量路由，而不是在一個區域內發送每個網路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LSU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45" y="2491907"/>
            <a:ext cx="56292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為什麼採用多區域</a:t>
            </a:r>
            <a:r>
              <a:rPr lang="en-US" altLang="zh-TW" smtClean="0"/>
              <a:t>OSPF</a:t>
            </a:r>
            <a:r>
              <a:rPr lang="zh-TW" altLang="en-US" smtClean="0"/>
              <a:t>？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4224247" y="1079501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多區域</a:t>
            </a:r>
            <a:r>
              <a:rPr lang="en-US" altLang="zh-CN" sz="2000" dirty="0" smtClean="0">
                <a:solidFill>
                  <a:srgbClr val="FF0000"/>
                </a:solidFill>
              </a:rPr>
              <a:t>OSPF</a:t>
            </a:r>
            <a:r>
              <a:rPr lang="zh-TW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要求採用分層網路設計，主要區域稱為主幹區域（</a:t>
            </a:r>
            <a:r>
              <a:rPr lang="zh-TW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區域 </a:t>
            </a:r>
            <a:r>
              <a:rPr lang="en-US" altLang="zh-CN" sz="2000" dirty="0" smtClean="0">
                <a:solidFill>
                  <a:srgbClr val="FF0000"/>
                </a:solidFill>
              </a:rPr>
              <a:t>0</a:t>
            </a:r>
            <a:r>
              <a:rPr lang="zh-TW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），</a:t>
            </a:r>
            <a:r>
              <a:rPr lang="zh-TW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而其它所有</a:t>
            </a:r>
            <a:r>
              <a:rPr lang="zh-TW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區域必須連接到主幹區域。</a:t>
            </a:r>
            <a:endParaRPr lang="zh-CN" altLang="en-US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58" y="2171884"/>
            <a:ext cx="6505484" cy="403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</a:t>
            </a:r>
            <a:r>
              <a:rPr lang="zh-TW" altLang="en-US" dirty="0"/>
              <a:t> </a:t>
            </a:r>
            <a:r>
              <a:rPr lang="zh-TW" altLang="en-US" dirty="0" smtClean="0"/>
              <a:t>兩層區域階層</a:t>
            </a:r>
            <a:endParaRPr lang="zh-CN" altLang="en-US" dirty="0" smtClean="0"/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多區域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在兩層區域階層中實作：</a:t>
            </a:r>
          </a:p>
          <a:p>
            <a:r>
              <a:rPr lang="zh-TW" altLang="en-US" b="1" dirty="0" smtClean="0"/>
              <a:t>主幹（傳輸）區域</a:t>
            </a:r>
            <a:r>
              <a:rPr lang="en-US" altLang="zh-TW" dirty="0" smtClean="0"/>
              <a:t>-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該區域的主要功能是快速高效地移動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封包。</a:t>
            </a:r>
          </a:p>
          <a:p>
            <a:pPr lvl="2"/>
            <a:r>
              <a:rPr lang="zh-TW" altLang="en-US" dirty="0" smtClean="0"/>
              <a:t>與其它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區域類</a:t>
            </a:r>
            <a:r>
              <a:rPr lang="zh-TW" altLang="en-US" dirty="0" smtClean="0"/>
              <a:t>型互連</a:t>
            </a:r>
          </a:p>
          <a:p>
            <a:pPr lvl="2"/>
            <a:r>
              <a:rPr lang="zh-TW" altLang="en-US" dirty="0" smtClean="0"/>
              <a:t>稱為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區域 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，所有其它區域直接連接該區域</a:t>
            </a:r>
          </a:p>
          <a:p>
            <a:r>
              <a:rPr lang="zh-TW" altLang="en-US" b="1" dirty="0" smtClean="0"/>
              <a:t>一般</a:t>
            </a:r>
            <a:r>
              <a:rPr lang="zh-TW" altLang="en-US" b="1" dirty="0" smtClean="0"/>
              <a:t>（非主幹）區域</a:t>
            </a:r>
            <a:r>
              <a:rPr lang="en-US" altLang="zh-TW" dirty="0" smtClean="0"/>
              <a:t>-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連接用戶和資源</a:t>
            </a:r>
          </a:p>
          <a:p>
            <a:pPr lvl="2"/>
            <a:r>
              <a:rPr lang="zh-TW" altLang="en-US" dirty="0" smtClean="0"/>
              <a:t>一般區域不允許來自另一空間的流量使用它的鏈路到達其它區域</a:t>
            </a:r>
          </a:p>
          <a:p>
            <a:pPr lvl="1"/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9"/>
          <a:stretch/>
        </p:blipFill>
        <p:spPr bwMode="auto">
          <a:xfrm>
            <a:off x="4149968" y="4104724"/>
            <a:ext cx="4645829" cy="221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路由器的類型</a:t>
            </a:r>
            <a:endParaRPr lang="zh-CN" altLang="en-US" dirty="0"/>
          </a:p>
        </p:txBody>
      </p:sp>
      <p:sp>
        <p:nvSpPr>
          <p:cNvPr id="512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內部路由器</a:t>
            </a:r>
          </a:p>
          <a:p>
            <a:pPr lvl="1"/>
            <a:r>
              <a:rPr lang="zh-TW" altLang="en-US" dirty="0" smtClean="0"/>
              <a:t>所有介面位於同一區域</a:t>
            </a:r>
          </a:p>
          <a:p>
            <a:pPr lvl="1"/>
            <a:r>
              <a:rPr lang="zh-TW" altLang="en-US" dirty="0" smtClean="0"/>
              <a:t>具有相同 </a:t>
            </a:r>
            <a:r>
              <a:rPr lang="en-US" altLang="zh-TW" dirty="0" smtClean="0"/>
              <a:t>LSDB</a:t>
            </a:r>
            <a:endParaRPr lang="zh-TW" altLang="en-US" dirty="0" smtClean="0"/>
          </a:p>
          <a:p>
            <a:r>
              <a:rPr lang="zh-TW" altLang="en-US" b="1" dirty="0" smtClean="0"/>
              <a:t>骨幹路由器</a:t>
            </a:r>
          </a:p>
          <a:p>
            <a:pPr lvl="1"/>
            <a:r>
              <a:rPr lang="zh-TW" altLang="en-US" dirty="0" smtClean="0"/>
              <a:t>至少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個介面位於區域 </a:t>
            </a:r>
            <a:r>
              <a:rPr lang="en-US" altLang="zh-TW" dirty="0" smtClean="0"/>
              <a:t>0</a:t>
            </a:r>
            <a:endParaRPr lang="zh-TW" altLang="en-US" dirty="0" smtClean="0"/>
          </a:p>
          <a:p>
            <a:r>
              <a:rPr lang="zh-TW" altLang="en-US" b="1" dirty="0" smtClean="0"/>
              <a:t>區域邊界路由器 </a:t>
            </a:r>
            <a:r>
              <a:rPr lang="en-US" altLang="zh-TW" b="1" dirty="0" smtClean="0"/>
              <a:t>(ABR)</a:t>
            </a:r>
            <a:endParaRPr lang="zh-TW" altLang="en-US" b="1" dirty="0" smtClean="0"/>
          </a:p>
          <a:p>
            <a:pPr lvl="1"/>
            <a:r>
              <a:rPr lang="zh-TW" altLang="en-US" dirty="0" smtClean="0"/>
              <a:t>介面位於多個區域</a:t>
            </a:r>
          </a:p>
          <a:p>
            <a:r>
              <a:rPr lang="zh-TW" altLang="en-US" b="1" dirty="0" smtClean="0"/>
              <a:t>自治系統邊界路由器 </a:t>
            </a:r>
            <a:r>
              <a:rPr lang="en-US" altLang="zh-TW" b="1" dirty="0" smtClean="0"/>
              <a:t>(ASBR)</a:t>
            </a:r>
            <a:endParaRPr lang="zh-TW" altLang="en-US" b="1" dirty="0" smtClean="0"/>
          </a:p>
          <a:p>
            <a:pPr lvl="1"/>
            <a:r>
              <a:rPr lang="zh-TW" altLang="en-US" dirty="0" smtClean="0"/>
              <a:t>至少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個介面位於非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網路</a:t>
            </a:r>
          </a:p>
          <a:p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65" y="991014"/>
            <a:ext cx="5414426" cy="34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目標</a:t>
            </a:r>
            <a:endParaRPr lang="zh-CN" altLang="en-US"/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回顧單區域 </a:t>
            </a:r>
            <a:r>
              <a:rPr lang="en-US" altLang="zh-TW" dirty="0" smtClean="0"/>
              <a:t>OSPF</a:t>
            </a:r>
            <a:endParaRPr lang="zh-TW" altLang="en-US" dirty="0" smtClean="0"/>
          </a:p>
          <a:p>
            <a:r>
              <a:rPr lang="zh-TW" altLang="en-US" dirty="0" smtClean="0"/>
              <a:t>多區域 </a:t>
            </a:r>
            <a:r>
              <a:rPr lang="en-US" altLang="zh-TW" dirty="0" smtClean="0"/>
              <a:t>OSPF</a:t>
            </a:r>
            <a:r>
              <a:rPr lang="zh-TW" altLang="en-US" dirty="0" smtClean="0"/>
              <a:t> 實作</a:t>
            </a:r>
          </a:p>
          <a:p>
            <a:r>
              <a:rPr lang="zh-TW" altLang="en-US" dirty="0" smtClean="0"/>
              <a:t>區域之間交換的 </a:t>
            </a:r>
            <a:r>
              <a:rPr lang="en-US" altLang="zh-TW" dirty="0" smtClean="0"/>
              <a:t>LSA</a:t>
            </a:r>
            <a:r>
              <a:rPr lang="zh-TW" altLang="en-US" dirty="0" smtClean="0"/>
              <a:t>類型 </a:t>
            </a:r>
          </a:p>
          <a:p>
            <a:r>
              <a:rPr lang="zh-TW" altLang="en-US" dirty="0" smtClean="0"/>
              <a:t>配置多區域 </a:t>
            </a:r>
            <a:r>
              <a:rPr lang="en-US" altLang="zh-TW" dirty="0" smtClean="0"/>
              <a:t>OSPFv2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OSPFv3</a:t>
            </a:r>
            <a:endParaRPr lang="zh-TW" altLang="en-US" dirty="0" smtClean="0"/>
          </a:p>
          <a:p>
            <a:r>
              <a:rPr lang="zh-TW" altLang="en-US" dirty="0" smtClean="0"/>
              <a:t>檢驗 </a:t>
            </a:r>
            <a:r>
              <a:rPr lang="en-US" altLang="zh-TW" dirty="0" smtClean="0"/>
              <a:t>OSPFv2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OSPFv3</a:t>
            </a:r>
            <a:r>
              <a:rPr lang="zh-TW" altLang="en-US" dirty="0" smtClean="0"/>
              <a:t> 配置</a:t>
            </a:r>
          </a:p>
          <a:p>
            <a:r>
              <a:rPr lang="zh-TW" altLang="en-US" dirty="0" smtClean="0"/>
              <a:t>回顧 </a:t>
            </a:r>
            <a:r>
              <a:rPr lang="en-US" altLang="zh-TW" dirty="0" smtClean="0"/>
              <a:t>OSPF</a:t>
            </a:r>
            <a:r>
              <a:rPr lang="zh-TW" altLang="en-US" dirty="0" smtClean="0"/>
              <a:t> 要點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黑体" pitchFamily="49" charset="-122"/>
                <a:ea typeface="黑体" pitchFamily="49" charset="-122"/>
                <a:cs typeface="Arial"/>
              </a:rPr>
              <a:t>區域之間交換</a:t>
            </a:r>
            <a:r>
              <a:rPr lang="zh-TW" altLang="en-US" dirty="0" smtClean="0">
                <a:latin typeface="黑体" pitchFamily="49" charset="-122"/>
                <a:ea typeface="黑体" pitchFamily="49" charset="-122"/>
                <a:cs typeface="Arial"/>
              </a:rPr>
              <a:t>的 </a:t>
            </a:r>
            <a:r>
              <a:rPr lang="en-US" altLang="zh-CN" dirty="0" smtClean="0">
                <a:cs typeface="Arial"/>
              </a:rPr>
              <a:t>LSA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類型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OSPF LSA</a:t>
            </a:r>
            <a:r>
              <a:rPr lang="zh-TW" altLang="en-US" smtClean="0"/>
              <a:t>類型（回顧）</a:t>
            </a:r>
            <a:endParaRPr lang="zh-CN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0" y="1000260"/>
            <a:ext cx="8023680" cy="5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/>
              <a:t>多區域 </a:t>
            </a:r>
            <a:r>
              <a:rPr lang="en-US" altLang="zh-CN" sz="2000" dirty="0" smtClean="0"/>
              <a:t>OSPF LSA </a:t>
            </a:r>
            <a:r>
              <a:rPr lang="zh-TW" altLang="en-US" sz="2000" dirty="0" smtClean="0"/>
              <a:t>運</a:t>
            </a:r>
            <a:r>
              <a:rPr lang="zh-CN" altLang="en-US" sz="2000" dirty="0" smtClean="0"/>
              <a:t>作</a:t>
            </a:r>
            <a:br>
              <a:rPr lang="zh-CN" altLang="en-US" sz="2000" dirty="0" smtClean="0"/>
            </a:br>
            <a:r>
              <a:rPr lang="en-US" altLang="zh-CN" dirty="0" smtClean="0"/>
              <a:t>OSPF LSA </a:t>
            </a:r>
            <a:r>
              <a:rPr lang="zh-CN" altLang="en-US" dirty="0" smtClean="0"/>
              <a:t>類型</a:t>
            </a:r>
            <a:endParaRPr lang="zh-CN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8" y="1440939"/>
            <a:ext cx="8110145" cy="248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1 </a:t>
            </a:r>
            <a:r>
              <a:rPr lang="zh-TW" altLang="en-US" dirty="0" smtClean="0"/>
              <a:t>類 </a:t>
            </a:r>
            <a:r>
              <a:rPr lang="en-US" altLang="zh-CN" dirty="0" smtClean="0"/>
              <a:t>LSA </a:t>
            </a:r>
            <a:r>
              <a:rPr lang="en-US" altLang="zh-TW" dirty="0" smtClean="0"/>
              <a:t>- </a:t>
            </a:r>
            <a:r>
              <a:rPr lang="zh-TW" altLang="en-US" dirty="0" smtClean="0"/>
              <a:t>路由器 </a:t>
            </a:r>
            <a:r>
              <a:rPr lang="en-US" altLang="zh-CN" dirty="0" smtClean="0"/>
              <a:t>LSA</a:t>
            </a:r>
            <a:endParaRPr lang="en-US" altLang="zh-CN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區域中的每個路由器具有一個路由器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LSA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包括直連鏈路列表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每個鏈路透過分配給鏈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路的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置碼和鏈路類型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辨識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用起源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路由器的路由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辨識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僅在自身區域內泛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</a:t>
            </a:r>
            <a:r>
              <a:rPr lang="zh-TW" altLang="en-US" dirty="0"/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不跨越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41" y="2391507"/>
            <a:ext cx="4800213" cy="39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OSPF </a:t>
            </a:r>
            <a:r>
              <a:rPr lang="zh-TW" altLang="en-US" smtClean="0"/>
              <a:t>第 </a:t>
            </a:r>
            <a:r>
              <a:rPr lang="en-US" altLang="zh-TW" smtClean="0"/>
              <a:t>2 </a:t>
            </a:r>
            <a:r>
              <a:rPr lang="zh-TW" altLang="en-US" smtClean="0"/>
              <a:t>類 </a:t>
            </a:r>
            <a:r>
              <a:rPr lang="en-US" altLang="zh-CN" smtClean="0"/>
              <a:t>LSA </a:t>
            </a:r>
            <a:r>
              <a:rPr lang="en-US" altLang="zh-TW" smtClean="0"/>
              <a:t>- </a:t>
            </a:r>
            <a:r>
              <a:rPr lang="zh-TW" altLang="en-US" smtClean="0"/>
              <a:t>網路 </a:t>
            </a:r>
            <a:r>
              <a:rPr lang="en-US" altLang="zh-CN" smtClean="0"/>
              <a:t>LSA</a:t>
            </a:r>
            <a:endParaRPr lang="en-US" altLang="zh-CN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 smtClean="0"/>
              <a:t>區域中的每個傳輸廣播或 </a:t>
            </a:r>
            <a:r>
              <a:rPr lang="en-US" altLang="zh-TW" dirty="0" smtClean="0"/>
              <a:t>NBMA </a:t>
            </a:r>
            <a:r>
              <a:rPr lang="zh-TW" altLang="en-US" dirty="0" smtClean="0"/>
              <a:t>網路具有一個路由器 </a:t>
            </a:r>
            <a:r>
              <a:rPr lang="en-US" altLang="zh-TW" dirty="0" smtClean="0"/>
              <a:t>LSA</a:t>
            </a:r>
            <a:r>
              <a:rPr lang="zh-TW" altLang="en-US" dirty="0" smtClean="0"/>
              <a:t>（第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類）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包括傳輸鏈路上的直連路由器列表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包括鏈路子網路遮罩</a:t>
            </a:r>
          </a:p>
          <a:p>
            <a:r>
              <a:rPr lang="zh-TW" altLang="en-US" dirty="0" smtClean="0"/>
              <a:t>透過廣播網路的 </a:t>
            </a:r>
            <a:r>
              <a:rPr lang="en-US" altLang="zh-TW" dirty="0" smtClean="0"/>
              <a:t>DR </a:t>
            </a:r>
            <a:r>
              <a:rPr lang="zh-TW" altLang="en-US" dirty="0" smtClean="0"/>
              <a:t>進行通告</a:t>
            </a:r>
          </a:p>
          <a:p>
            <a:r>
              <a:rPr lang="zh-TW" altLang="en-US" dirty="0" smtClean="0"/>
              <a:t>僅在自身區域內泛洪，不跨越 </a:t>
            </a:r>
            <a:r>
              <a:rPr lang="en-US" altLang="zh-TW" dirty="0" smtClean="0"/>
              <a:t>ABR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55" y="2163907"/>
            <a:ext cx="5092504" cy="418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OSPF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3</a:t>
            </a:r>
            <a:r>
              <a:rPr lang="zh-TW" altLang="en-US" dirty="0"/>
              <a:t> </a:t>
            </a:r>
            <a:r>
              <a:rPr lang="zh-TW" altLang="en-US" dirty="0" smtClean="0"/>
              <a:t>類 </a:t>
            </a:r>
            <a:r>
              <a:rPr lang="en-US" altLang="zh-TW" dirty="0" smtClean="0"/>
              <a:t>LSA - </a:t>
            </a:r>
            <a:r>
              <a:rPr lang="zh-TW" altLang="en-US" dirty="0" smtClean="0"/>
              <a:t>摘要 </a:t>
            </a:r>
            <a:r>
              <a:rPr lang="en-US" altLang="zh-TW" dirty="0" smtClean="0"/>
              <a:t>LSA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 smtClean="0"/>
              <a:t>用來將網路資訊泛洪到起源區域以外的區域（區域間）</a:t>
            </a:r>
            <a:endParaRPr lang="zh-CN" altLang="en-US" dirty="0" smtClean="0"/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描述鏈路的網路位址和遮罩</a:t>
            </a:r>
            <a:endParaRPr lang="zh-CN" altLang="en-US" dirty="0" smtClean="0"/>
          </a:p>
          <a:p>
            <a:r>
              <a:rPr lang="zh-TW" altLang="en-US" dirty="0" smtClean="0"/>
              <a:t>由起源區域的 </a:t>
            </a:r>
            <a:r>
              <a:rPr lang="en-US" altLang="zh-CN" dirty="0" smtClean="0"/>
              <a:t>ABR </a:t>
            </a:r>
            <a:r>
              <a:rPr lang="zh-CN" altLang="en-US" dirty="0" smtClean="0"/>
              <a:t>進行通告</a:t>
            </a:r>
          </a:p>
          <a:p>
            <a:r>
              <a:rPr lang="zh-CN" altLang="en-US" dirty="0" smtClean="0"/>
              <a:t>由後續 </a:t>
            </a:r>
            <a:r>
              <a:rPr lang="en-US" altLang="zh-CN" dirty="0" smtClean="0"/>
              <a:t>ABR </a:t>
            </a:r>
            <a:r>
              <a:rPr lang="zh-TW" altLang="en-US" dirty="0" smtClean="0"/>
              <a:t>重新產生，</a:t>
            </a:r>
            <a:r>
              <a:rPr lang="zh-CN" altLang="en-US" dirty="0"/>
              <a:t>泛</a:t>
            </a:r>
            <a:r>
              <a:rPr lang="zh-CN" altLang="en-US" dirty="0" smtClean="0"/>
              <a:t>洪</a:t>
            </a:r>
            <a:r>
              <a:rPr lang="zh-TW" altLang="en-US" dirty="0" smtClean="0"/>
              <a:t>至整個 </a:t>
            </a:r>
            <a:r>
              <a:rPr lang="en-US" altLang="zh-CN" dirty="0" smtClean="0"/>
              <a:t>AS</a:t>
            </a:r>
            <a:endParaRPr lang="zh-CN" altLang="en-US" dirty="0" smtClean="0"/>
          </a:p>
          <a:p>
            <a:r>
              <a:rPr lang="zh-CN" altLang="en-US" dirty="0" smtClean="0"/>
              <a:t>預設情況下，路由不摘要；第 </a:t>
            </a:r>
            <a:r>
              <a:rPr lang="en-US" altLang="zh-TW" dirty="0" smtClean="0"/>
              <a:t>3 </a:t>
            </a:r>
            <a:r>
              <a:rPr lang="zh-CN" altLang="en-US" dirty="0" smtClean="0"/>
              <a:t>類 </a:t>
            </a:r>
            <a:r>
              <a:rPr lang="en-US" altLang="zh-CN" dirty="0" smtClean="0"/>
              <a:t>LSA </a:t>
            </a:r>
            <a:r>
              <a:rPr lang="zh-TW" altLang="en-US" dirty="0" smtClean="0"/>
              <a:t>通告到每個子網</a:t>
            </a:r>
            <a:endParaRPr lang="zh-CN" altLang="en-US" dirty="0" smtClean="0"/>
          </a:p>
          <a:p>
            <a:endParaRPr lang="zh-TW" alt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7" b="3214"/>
          <a:stretch/>
        </p:blipFill>
        <p:spPr bwMode="auto">
          <a:xfrm>
            <a:off x="2902968" y="4965063"/>
            <a:ext cx="6108794" cy="13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9" y="2471459"/>
            <a:ext cx="4779196" cy="24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4 </a:t>
            </a:r>
            <a:r>
              <a:rPr lang="zh-TW" altLang="en-US" dirty="0" smtClean="0"/>
              <a:t>類 </a:t>
            </a:r>
            <a:r>
              <a:rPr lang="en-US" altLang="zh-CN" dirty="0" smtClean="0"/>
              <a:t>LSA - </a:t>
            </a:r>
            <a:r>
              <a:rPr lang="zh-TW" altLang="en-US" dirty="0" smtClean="0"/>
              <a:t>摘要 </a:t>
            </a:r>
            <a:r>
              <a:rPr lang="en-US" altLang="zh-CN" dirty="0" smtClean="0"/>
              <a:t>LSA</a:t>
            </a:r>
            <a:endParaRPr 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用於通告</a:t>
            </a:r>
            <a:r>
              <a:rPr lang="zh-CN" altLang="fr-BE" dirty="0" smtClean="0"/>
              <a:t> </a:t>
            </a:r>
            <a:r>
              <a:rPr lang="fr-BE" altLang="zh-CN" dirty="0" smtClean="0"/>
              <a:t>ASBR</a:t>
            </a:r>
            <a:r>
              <a:rPr lang="zh-CN" altLang="en-US" dirty="0" smtClean="0"/>
              <a:t> 到 </a:t>
            </a:r>
            <a:r>
              <a:rPr lang="fr-BE" altLang="zh-CN" dirty="0" smtClean="0"/>
              <a:t>AS </a:t>
            </a:r>
            <a:r>
              <a:rPr lang="zh-TW" altLang="en-US" dirty="0" smtClean="0"/>
              <a:t>中的所有其它區域</a:t>
            </a:r>
            <a:endParaRPr lang="zh-CN" altLang="fr-BE" dirty="0" smtClean="0"/>
          </a:p>
          <a:p>
            <a:r>
              <a:rPr lang="zh-TW" altLang="en-US" dirty="0" smtClean="0"/>
              <a:t>由起源區域的</a:t>
            </a:r>
            <a:r>
              <a:rPr lang="zh-CN" altLang="fr-BE" dirty="0" smtClean="0"/>
              <a:t> </a:t>
            </a:r>
            <a:r>
              <a:rPr lang="fr-BE" altLang="zh-CN" dirty="0" smtClean="0"/>
              <a:t>ABR </a:t>
            </a:r>
            <a:r>
              <a:rPr lang="zh-CN" altLang="en-US" dirty="0" smtClean="0"/>
              <a:t>產生</a:t>
            </a:r>
            <a:endParaRPr lang="zh-CN" altLang="fr-BE" dirty="0" smtClean="0"/>
          </a:p>
          <a:p>
            <a:r>
              <a:rPr lang="zh-CN" altLang="en-US" dirty="0" smtClean="0"/>
              <a:t>由所有後續</a:t>
            </a:r>
            <a:r>
              <a:rPr lang="zh-CN" altLang="fr-BE" dirty="0" smtClean="0"/>
              <a:t> </a:t>
            </a:r>
            <a:r>
              <a:rPr lang="fr-BE" altLang="zh-CN" dirty="0" smtClean="0"/>
              <a:t>ABR </a:t>
            </a:r>
            <a:r>
              <a:rPr lang="zh-CN" altLang="en-US" dirty="0" smtClean="0"/>
              <a:t>重新產生</a:t>
            </a:r>
            <a:r>
              <a:rPr lang="zh-CN" altLang="fr-BE" dirty="0" smtClean="0"/>
              <a:t>，</a:t>
            </a:r>
            <a:r>
              <a:rPr lang="zh-CN" altLang="en-US" dirty="0"/>
              <a:t>泛洪</a:t>
            </a:r>
            <a:r>
              <a:rPr lang="zh-TW" altLang="en-US" dirty="0"/>
              <a:t>至</a:t>
            </a:r>
            <a:r>
              <a:rPr lang="zh-TW" altLang="en-US" dirty="0" smtClean="0"/>
              <a:t>整個</a:t>
            </a:r>
            <a:r>
              <a:rPr lang="zh-CN" altLang="fr-BE" dirty="0" smtClean="0"/>
              <a:t> </a:t>
            </a:r>
            <a:r>
              <a:rPr lang="fr-BE" altLang="zh-CN" dirty="0" smtClean="0"/>
              <a:t>AS</a:t>
            </a:r>
            <a:endParaRPr lang="zh-CN" altLang="fr-BE" dirty="0" smtClean="0"/>
          </a:p>
          <a:p>
            <a:r>
              <a:rPr lang="zh-CN" altLang="fr-BE" dirty="0" smtClean="0"/>
              <a:t>包含 </a:t>
            </a:r>
            <a:r>
              <a:rPr lang="fr-BE" altLang="zh-CN" dirty="0" smtClean="0"/>
              <a:t>ASBR </a:t>
            </a:r>
            <a:r>
              <a:rPr lang="zh-CN" altLang="fr-BE" dirty="0" smtClean="0"/>
              <a:t>的路由器 </a:t>
            </a:r>
            <a:r>
              <a:rPr lang="fr-BE" altLang="zh-CN" dirty="0" smtClean="0"/>
              <a:t>ID</a:t>
            </a:r>
            <a:endParaRPr lang="zh-CN" altLang="fr-BE" dirty="0" smtClean="0"/>
          </a:p>
          <a:p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66963" r="2064" b="4371"/>
          <a:stretch/>
        </p:blipFill>
        <p:spPr bwMode="auto">
          <a:xfrm>
            <a:off x="2827606" y="4814719"/>
            <a:ext cx="6203852" cy="15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89" y="2274754"/>
            <a:ext cx="4851474" cy="26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5 </a:t>
            </a:r>
            <a:r>
              <a:rPr lang="zh-TW" altLang="en-US" dirty="0" smtClean="0"/>
              <a:t>類 </a:t>
            </a:r>
            <a:r>
              <a:rPr lang="en-US" altLang="zh-CN" dirty="0" smtClean="0"/>
              <a:t>LSA - </a:t>
            </a:r>
            <a:r>
              <a:rPr lang="zh-TW" altLang="en-US" dirty="0" smtClean="0"/>
              <a:t>外部 </a:t>
            </a:r>
            <a:r>
              <a:rPr lang="en-US" altLang="zh-CN" dirty="0" smtClean="0"/>
              <a:t>LSA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 smtClean="0"/>
              <a:t>用於通告來自其它自治系統的網路。</a:t>
            </a:r>
          </a:p>
          <a:p>
            <a:r>
              <a:rPr lang="zh-TW" altLang="en-US" dirty="0" smtClean="0"/>
              <a:t>由起源 </a:t>
            </a:r>
            <a:r>
              <a:rPr lang="en-US" altLang="zh-TW" dirty="0" smtClean="0"/>
              <a:t>ASBR</a:t>
            </a:r>
            <a:r>
              <a:rPr lang="zh-TW" altLang="en-US" dirty="0"/>
              <a:t> </a:t>
            </a:r>
            <a:r>
              <a:rPr lang="zh-TW" altLang="en-US" dirty="0" smtClean="0"/>
              <a:t>通告和擁有</a:t>
            </a:r>
          </a:p>
          <a:p>
            <a:r>
              <a:rPr lang="zh-TW" altLang="en-US" dirty="0" smtClean="0"/>
              <a:t>在整個 </a:t>
            </a:r>
            <a:r>
              <a:rPr lang="en-US" altLang="zh-TW" dirty="0" smtClean="0"/>
              <a:t>AS </a:t>
            </a:r>
            <a:r>
              <a:rPr lang="zh-TW" altLang="en-US" dirty="0" smtClean="0"/>
              <a:t>內泛洪</a:t>
            </a:r>
          </a:p>
          <a:p>
            <a:r>
              <a:rPr lang="zh-TW" altLang="en-US" dirty="0" smtClean="0"/>
              <a:t>廣播路由器 </a:t>
            </a:r>
            <a:r>
              <a:rPr lang="en-US" altLang="zh-TW" dirty="0" smtClean="0"/>
              <a:t>(ASBR) </a:t>
            </a:r>
            <a:r>
              <a:rPr lang="zh-TW" altLang="en-US" dirty="0" smtClean="0"/>
              <a:t>在整個 </a:t>
            </a:r>
            <a:r>
              <a:rPr lang="en-US" altLang="zh-TW" dirty="0" smtClean="0"/>
              <a:t>AS </a:t>
            </a:r>
            <a:r>
              <a:rPr lang="zh-TW" altLang="en-US" dirty="0" smtClean="0"/>
              <a:t>內保持不變</a:t>
            </a:r>
          </a:p>
          <a:p>
            <a:r>
              <a:rPr lang="zh-TW" altLang="en-US" dirty="0" smtClean="0"/>
              <a:t>尋找 </a:t>
            </a:r>
            <a:r>
              <a:rPr lang="en-US" altLang="zh-TW" dirty="0" smtClean="0"/>
              <a:t>ASBR </a:t>
            </a:r>
            <a:r>
              <a:rPr lang="zh-TW" altLang="en-US" dirty="0" smtClean="0"/>
              <a:t>需要第 </a:t>
            </a:r>
            <a:r>
              <a:rPr lang="en-US" altLang="zh-TW" dirty="0" smtClean="0"/>
              <a:t>4 </a:t>
            </a:r>
            <a:r>
              <a:rPr lang="zh-TW" altLang="en-US" dirty="0" smtClean="0"/>
              <a:t>類 </a:t>
            </a:r>
            <a:r>
              <a:rPr lang="en-US" altLang="zh-TW" dirty="0" smtClean="0"/>
              <a:t>LSA</a:t>
            </a:r>
            <a:endParaRPr lang="zh-TW" altLang="en-US" dirty="0" smtClean="0"/>
          </a:p>
          <a:p>
            <a:r>
              <a:rPr lang="zh-TW" altLang="en-US" dirty="0" smtClean="0"/>
              <a:t>預設情況下不會摘要路由</a:t>
            </a:r>
          </a:p>
          <a:p>
            <a:endParaRPr lang="zh-TW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2" b="7732"/>
          <a:stretch/>
        </p:blipFill>
        <p:spPr bwMode="auto">
          <a:xfrm>
            <a:off x="2694547" y="4834591"/>
            <a:ext cx="6306075" cy="14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2342447"/>
            <a:ext cx="4582438" cy="24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OSPF LSA </a:t>
            </a:r>
            <a:r>
              <a:rPr lang="zh-TW" altLang="en-US" dirty="0" smtClean="0"/>
              <a:t>類型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8" y="1440939"/>
            <a:ext cx="8110145" cy="248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路由 </a:t>
            </a:r>
            <a:r>
              <a:rPr lang="en-US" altLang="zh-TW" dirty="0" smtClean="0"/>
              <a:t>- </a:t>
            </a:r>
            <a:r>
              <a:rPr lang="zh-TW" altLang="en-US" dirty="0" smtClean="0"/>
              <a:t>路由表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4" y="1334634"/>
            <a:ext cx="8586833" cy="31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單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區域</a:t>
            </a:r>
            <a:r>
              <a:rPr lang="zh-TW" altLang="en-US" dirty="0" smtClean="0">
                <a:latin typeface="黑体" pitchFamily="49" charset="-122"/>
                <a:ea typeface="黑体" pitchFamily="49" charset="-122"/>
                <a:cs typeface="Arial"/>
              </a:rPr>
              <a:t> </a:t>
            </a:r>
            <a:r>
              <a:rPr lang="en-US" altLang="zh-CN" dirty="0" smtClean="0">
                <a:cs typeface="Arial"/>
              </a:rPr>
              <a:t>OSPF</a:t>
            </a:r>
            <a:r>
              <a:rPr lang="zh-TW" altLang="en-US" dirty="0" smtClean="0">
                <a:cs typeface="Arial"/>
              </a:rPr>
              <a:t> </a:t>
            </a:r>
            <a:r>
              <a:rPr lang="en-US" altLang="zh-TW" dirty="0" smtClean="0">
                <a:latin typeface="黑体" pitchFamily="49" charset="-122"/>
                <a:ea typeface="黑体" pitchFamily="49" charset="-122"/>
                <a:cs typeface="Arial"/>
              </a:rPr>
              <a:t>-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回顧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5253863" y="1097280"/>
            <a:ext cx="3575343" cy="5195102"/>
          </a:xfr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zh-CN" sz="2000" dirty="0">
                <a:solidFill>
                  <a:srgbClr val="000000"/>
                </a:solidFill>
              </a:rPr>
              <a:t>O </a:t>
            </a:r>
            <a:r>
              <a:rPr lang="en-US" altLang="zh-CN" sz="2000" dirty="0" smtClean="0">
                <a:solidFill>
                  <a:srgbClr val="000000"/>
                </a:solidFill>
              </a:rPr>
              <a:t>- 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路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由器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1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類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和網路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2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類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r>
              <a:rPr lang="en-US" altLang="zh-CN" sz="2000" dirty="0" smtClean="0">
                <a:solidFill>
                  <a:srgbClr val="000000"/>
                </a:solidFill>
              </a:rPr>
              <a:t>LSA 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描述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區域內的詳細資訊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區域內路由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zh-CN" sz="2000" dirty="0">
                <a:solidFill>
                  <a:srgbClr val="000000"/>
                </a:solidFill>
              </a:rPr>
              <a:t>O IA </a:t>
            </a:r>
            <a:r>
              <a:rPr lang="en-US" altLang="zh-CN" sz="2000" dirty="0" smtClean="0">
                <a:solidFill>
                  <a:srgbClr val="000000"/>
                </a:solidFill>
              </a:rPr>
              <a:t>- </a:t>
            </a:r>
            <a:r>
              <a:rPr lang="zh-CN" altLang="en-US" sz="2000" dirty="0" smtClean="0">
                <a:solidFill>
                  <a:srgbClr val="000000"/>
                </a:solidFill>
              </a:rPr>
              <a:t>摘要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LSA 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在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路由表中顯示為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zh-CN" altLang="zh-CN" sz="2000" dirty="0">
                <a:solidFill>
                  <a:srgbClr val="000000"/>
                </a:solidFill>
              </a:rPr>
              <a:t>IA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區域間路由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zh-CN" altLang="zh-CN" sz="2000" dirty="0">
                <a:solidFill>
                  <a:srgbClr val="000000"/>
                </a:solidFill>
              </a:rPr>
              <a:t>O E1 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zh-TW" sz="2000" dirty="0">
                <a:solidFill>
                  <a:srgbClr val="000000"/>
                </a:solidFill>
              </a:rPr>
              <a:t> </a:t>
            </a:r>
            <a:r>
              <a:rPr lang="en-US" altLang="zh-CN" sz="2000" dirty="0">
                <a:solidFill>
                  <a:srgbClr val="000000"/>
                </a:solidFill>
              </a:rPr>
              <a:t>OE 2 </a:t>
            </a:r>
            <a:r>
              <a:rPr lang="en-US" altLang="zh-CN" sz="2000" dirty="0" smtClean="0">
                <a:solidFill>
                  <a:srgbClr val="000000"/>
                </a:solidFill>
              </a:rPr>
              <a:t>- 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外部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pt-BR" altLang="zh-CN" sz="2000" dirty="0">
                <a:solidFill>
                  <a:srgbClr val="000000"/>
                </a:solidFill>
              </a:rPr>
              <a:t>LSA external type 1 (E1</a:t>
            </a:r>
            <a:r>
              <a:rPr lang="pt-BR" altLang="zh-CN" sz="2000" dirty="0" smtClean="0">
                <a:solidFill>
                  <a:srgbClr val="000000"/>
                </a:solidFill>
              </a:rPr>
              <a:t>)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zh-CN" sz="2000" dirty="0">
                <a:solidFill>
                  <a:srgbClr val="000000"/>
                </a:solidFill>
              </a:rPr>
              <a:t>external type 2 (E2)</a:t>
            </a:r>
            <a:r>
              <a:rPr lang="zh-CN" altLang="zh-CN" sz="2000" dirty="0"/>
              <a:t> </a:t>
            </a:r>
            <a:r>
              <a:rPr lang="zh-CN" altLang="zh-TW" sz="2000" dirty="0"/>
              <a:t>路由</a:t>
            </a:r>
            <a:endParaRPr lang="zh-CN" altLang="en-US" sz="2000" dirty="0"/>
          </a:p>
          <a:p>
            <a:endParaRPr lang="zh-TW" altLang="en-US" sz="20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OSPF </a:t>
            </a:r>
            <a:r>
              <a:rPr lang="zh-TW" altLang="en-US" dirty="0" smtClean="0"/>
              <a:t>路由表條目</a:t>
            </a:r>
            <a:endParaRPr lang="zh-TW" altLang="en-US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/>
          <a:stretch/>
        </p:blipFill>
        <p:spPr bwMode="auto">
          <a:xfrm>
            <a:off x="126610" y="1097280"/>
            <a:ext cx="4979963" cy="45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OSPF </a:t>
            </a:r>
            <a:r>
              <a:rPr lang="zh-TW" altLang="en-US" dirty="0" smtClean="0"/>
              <a:t>路由表條目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75385" y="1079501"/>
            <a:ext cx="3531389" cy="5225944"/>
          </a:xfr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zh-CN" sz="2000" dirty="0">
                <a:solidFill>
                  <a:srgbClr val="000000"/>
                </a:solidFill>
              </a:rPr>
              <a:t>O </a:t>
            </a:r>
            <a:r>
              <a:rPr lang="en-US" altLang="zh-CN" sz="2000" dirty="0" smtClean="0">
                <a:solidFill>
                  <a:srgbClr val="000000"/>
                </a:solidFill>
              </a:rPr>
              <a:t>- 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路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由器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1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類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和網路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2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類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r>
              <a:rPr lang="en-US" altLang="zh-CN" sz="2000" dirty="0" smtClean="0">
                <a:solidFill>
                  <a:srgbClr val="000000"/>
                </a:solidFill>
              </a:rPr>
              <a:t>LSA 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描述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區域內的詳細資訊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區域內路由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endParaRPr lang="zh-CN" alt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zh-CN" sz="2000" dirty="0">
                <a:solidFill>
                  <a:srgbClr val="000000"/>
                </a:solidFill>
              </a:rPr>
              <a:t>OI </a:t>
            </a:r>
            <a:r>
              <a:rPr lang="en-US" altLang="zh-CN" sz="2000" dirty="0" smtClean="0">
                <a:solidFill>
                  <a:srgbClr val="000000"/>
                </a:solidFill>
              </a:rPr>
              <a:t>- </a:t>
            </a:r>
            <a:r>
              <a:rPr lang="zh-CN" altLang="en-US" sz="2000" dirty="0" smtClean="0">
                <a:solidFill>
                  <a:srgbClr val="000000"/>
                </a:solidFill>
              </a:rPr>
              <a:t>摘要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LSA 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在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路由表中顯示為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zh-CN" altLang="zh-CN" sz="2000" dirty="0">
                <a:solidFill>
                  <a:srgbClr val="000000"/>
                </a:solidFill>
              </a:rPr>
              <a:t>IA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區域間路由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endParaRPr lang="zh-CN" alt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zh-CN" altLang="zh-CN" sz="2000" dirty="0">
                <a:solidFill>
                  <a:srgbClr val="000000"/>
                </a:solidFill>
              </a:rPr>
              <a:t>O E1 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zh-TW" sz="2000" dirty="0">
                <a:solidFill>
                  <a:srgbClr val="000000"/>
                </a:solidFill>
              </a:rPr>
              <a:t> </a:t>
            </a:r>
            <a:r>
              <a:rPr lang="en-US" altLang="zh-CN" sz="2000" dirty="0">
                <a:solidFill>
                  <a:srgbClr val="000000"/>
                </a:solidFill>
              </a:rPr>
              <a:t>OE 2 -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外部</a:t>
            </a:r>
            <a:r>
              <a:rPr lang="en-US" altLang="zh-CN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pt-BR" altLang="zh-CN" sz="2000" dirty="0">
                <a:solidFill>
                  <a:srgbClr val="000000"/>
                </a:solidFill>
              </a:rPr>
              <a:t>LSA external type 1 (E1</a:t>
            </a:r>
            <a:r>
              <a:rPr lang="pt-BR" altLang="zh-CN" sz="2000" dirty="0" smtClean="0">
                <a:solidFill>
                  <a:srgbClr val="000000"/>
                </a:solidFill>
              </a:rPr>
              <a:t>) 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external type 2 (E2</a:t>
            </a:r>
            <a:r>
              <a:rPr lang="en-US" altLang="zh-CN" sz="2000" dirty="0" smtClean="0">
                <a:solidFill>
                  <a:srgbClr val="000000"/>
                </a:solidFill>
              </a:rPr>
              <a:t>) 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路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由</a:t>
            </a:r>
            <a:endParaRPr lang="zh-CN" altLang="en-US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/>
          <a:stretch/>
        </p:blipFill>
        <p:spPr bwMode="auto">
          <a:xfrm>
            <a:off x="229703" y="1079501"/>
            <a:ext cx="4896865" cy="463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OSPF </a:t>
            </a:r>
            <a:r>
              <a:rPr lang="zh-TW" altLang="en-US" smtClean="0"/>
              <a:t>路由 </a:t>
            </a:r>
            <a:r>
              <a:rPr lang="en-US" altLang="zh-TW" smtClean="0"/>
              <a:t>- </a:t>
            </a:r>
            <a:r>
              <a:rPr lang="zh-TW" altLang="en-US" smtClean="0"/>
              <a:t>路由表</a:t>
            </a:r>
            <a:endParaRPr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702" y="1079501"/>
            <a:ext cx="3695184" cy="522594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外部路由</a:t>
            </a:r>
          </a:p>
          <a:p>
            <a:r>
              <a:rPr lang="zh-CN" altLang="zh-CN" b="1" dirty="0" smtClean="0"/>
              <a:t>E2</a:t>
            </a:r>
            <a:r>
              <a:rPr lang="zh-CN" b="1" dirty="0" smtClean="0"/>
              <a:t>（</a:t>
            </a:r>
            <a:r>
              <a:rPr lang="zh-CN" altLang="en-US" b="1" dirty="0" smtClean="0"/>
              <a:t>預設</a:t>
            </a:r>
            <a:r>
              <a:rPr lang="zh-CN" b="1" dirty="0" smtClean="0"/>
              <a:t>）</a:t>
            </a:r>
            <a:r>
              <a:rPr lang="zh-CN" dirty="0" smtClean="0"/>
              <a:t>：</a:t>
            </a:r>
            <a:r>
              <a:rPr lang="en-US" altLang="zh-CN" dirty="0" smtClean="0"/>
              <a:t>O E2 </a:t>
            </a:r>
            <a:r>
              <a:rPr lang="zh-TW" altLang="en-US" dirty="0" smtClean="0"/>
              <a:t>封包路由的成本即外部成本</a:t>
            </a:r>
            <a:r>
              <a:rPr lang="zh-CN" altLang="en-US" dirty="0" smtClean="0"/>
              <a:t>。</a:t>
            </a:r>
            <a:r>
              <a:rPr lang="zh-TW" altLang="en-US" dirty="0" smtClean="0"/>
              <a:t>如果只有一個</a:t>
            </a:r>
            <a:r>
              <a:rPr lang="zh-CN" dirty="0" smtClean="0"/>
              <a:t> </a:t>
            </a:r>
            <a:r>
              <a:rPr lang="en-US" altLang="zh-CN" dirty="0" smtClean="0"/>
              <a:t>ASBR </a:t>
            </a:r>
            <a:r>
              <a:rPr lang="zh-CN" dirty="0" smtClean="0"/>
              <a:t>向 </a:t>
            </a:r>
            <a:r>
              <a:rPr lang="en-US" altLang="zh-CN" dirty="0" smtClean="0"/>
              <a:t>AS </a:t>
            </a:r>
            <a:r>
              <a:rPr lang="zh-TW" altLang="en-US" dirty="0" smtClean="0"/>
              <a:t>通告外部路由，則使用此類型。</a:t>
            </a:r>
            <a:endParaRPr lang="zh-CN" dirty="0" smtClean="0"/>
          </a:p>
          <a:p>
            <a:r>
              <a:rPr lang="zh-CN" altLang="zh-CN" b="1" dirty="0" smtClean="0"/>
              <a:t>E1</a:t>
            </a:r>
            <a:r>
              <a:rPr lang="zh-CN" dirty="0" smtClean="0"/>
              <a:t>：</a:t>
            </a:r>
            <a:r>
              <a:rPr lang="zh-TW" altLang="en-US" dirty="0" smtClean="0"/>
              <a:t>將封包透過的每個鏈路的外部成本與內部成本相加以計算成本。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778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409" y="1339850"/>
            <a:ext cx="46017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路由計算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25862" y="1079501"/>
            <a:ext cx="3480912" cy="5225944"/>
          </a:xfrm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所有路由器計算到達自身區域中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區域內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的目標的最佳路徑，並將這些條目增加到路由表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zh-TW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所有路由器計算到達網際網路或第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3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類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和第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4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類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LSA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中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其它區域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區域間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的最佳路徑。</a:t>
            </a:r>
            <a:endParaRPr lang="zh-CN" altLang="zh-TW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所有路由器計算到達外部自治系統</a:t>
            </a:r>
            <a:r>
              <a:rPr lang="zh-CN" altLang="zh-TW" sz="2000" dirty="0">
                <a:solidFill>
                  <a:srgbClr val="000000"/>
                </a:solidFill>
              </a:rPr>
              <a:t>（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5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類</a:t>
            </a:r>
            <a:r>
              <a:rPr lang="zh-CN" altLang="zh-TW" sz="2000" dirty="0">
                <a:solidFill>
                  <a:srgbClr val="000000"/>
                </a:solidFill>
              </a:rPr>
              <a:t>）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目標的最佳路徑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這些註明了</a:t>
            </a:r>
            <a:r>
              <a:rPr lang="en-US" altLang="zh-CN" sz="2000" dirty="0">
                <a:solidFill>
                  <a:srgbClr val="000000"/>
                </a:solidFill>
              </a:rPr>
              <a:t>O </a:t>
            </a:r>
            <a:r>
              <a:rPr lang="en-US" altLang="zh-CN" sz="2000" dirty="0" smtClean="0">
                <a:solidFill>
                  <a:srgbClr val="000000"/>
                </a:solidFill>
              </a:rPr>
              <a:t>E1 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O </a:t>
            </a:r>
            <a:r>
              <a:rPr lang="en-US" altLang="zh-CN" sz="2000" dirty="0" smtClean="0">
                <a:solidFill>
                  <a:srgbClr val="000000"/>
                </a:solidFill>
              </a:rPr>
              <a:t>E2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路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由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標誌</a:t>
            </a:r>
            <a:r>
              <a:rPr lang="zh-CN" altLang="zh-TW" sz="2000" dirty="0" smtClean="0">
                <a:solidFill>
                  <a:srgbClr val="000000"/>
                </a:solidFill>
              </a:rPr>
              <a:t>。</a:t>
            </a:r>
            <a:endParaRPr lang="zh-CN" altLang="en-US" sz="2000" dirty="0">
              <a:solidFill>
                <a:srgbClr val="000000"/>
              </a:solidFill>
            </a:endParaRP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3" y="1132570"/>
            <a:ext cx="5307350" cy="43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配置多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區域 </a:t>
            </a:r>
            <a:r>
              <a:rPr lang="zh-CN" dirty="0" smtClean="0">
                <a:cs typeface="Arial"/>
              </a:rPr>
              <a:t>OSPF</a:t>
            </a:r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配置多區域 </a:t>
            </a:r>
            <a:r>
              <a:rPr lang="en-US" altLang="zh-CN" dirty="0" smtClean="0"/>
              <a:t>OSPFv2</a:t>
            </a:r>
            <a:endParaRPr 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1" y="2120814"/>
            <a:ext cx="5279136" cy="425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0428" b="7448"/>
          <a:stretch/>
        </p:blipFill>
        <p:spPr bwMode="auto">
          <a:xfrm>
            <a:off x="3742006" y="1079501"/>
            <a:ext cx="5064768" cy="155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配置多區域 </a:t>
            </a:r>
            <a:r>
              <a:rPr lang="en-US" altLang="zh-CN" dirty="0" smtClean="0"/>
              <a:t>OSPFv3</a:t>
            </a:r>
            <a:endParaRPr 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9" y="1976334"/>
            <a:ext cx="5242560" cy="432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7060"/>
          <a:stretch/>
        </p:blipFill>
        <p:spPr bwMode="auto">
          <a:xfrm>
            <a:off x="3991929" y="1065434"/>
            <a:ext cx="4881182" cy="202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路由摘要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大型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網路 </a:t>
            </a:r>
            <a:r>
              <a:rPr lang="en-US" altLang="zh-TW" dirty="0" smtClean="0"/>
              <a:t>- </a:t>
            </a:r>
            <a:r>
              <a:rPr lang="zh-TW" altLang="en-US" dirty="0" smtClean="0"/>
              <a:t>發送</a:t>
            </a:r>
            <a:r>
              <a:rPr lang="zh-TW" altLang="en-US" dirty="0"/>
              <a:t>大量 </a:t>
            </a:r>
            <a:r>
              <a:rPr lang="en-US" altLang="zh-TW" dirty="0"/>
              <a:t>LSA</a:t>
            </a:r>
            <a:endParaRPr lang="zh-TW" altLang="en-US" dirty="0"/>
          </a:p>
          <a:p>
            <a:r>
              <a:rPr lang="zh-TW" altLang="en-US" dirty="0"/>
              <a:t>所有受影響的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路</a:t>
            </a:r>
            <a:r>
              <a:rPr lang="zh-TW" altLang="en-US" dirty="0"/>
              <a:t>由器必須重新計算其 </a:t>
            </a:r>
            <a:r>
              <a:rPr lang="en-US" altLang="zh-TW" dirty="0" smtClean="0"/>
              <a:t>LSDB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SPF </a:t>
            </a:r>
            <a:r>
              <a:rPr lang="zh-TW" altLang="en-US" dirty="0" smtClean="0"/>
              <a:t>樹</a:t>
            </a:r>
            <a:endParaRPr lang="zh-TW" altLang="en-US" dirty="0"/>
          </a:p>
          <a:p>
            <a:r>
              <a:rPr lang="zh-TW" altLang="en-US" dirty="0"/>
              <a:t>區域間路由摘要：在 </a:t>
            </a:r>
            <a:r>
              <a:rPr lang="en-US" altLang="zh-TW" dirty="0" smtClean="0"/>
              <a:t>ABR </a:t>
            </a:r>
            <a:r>
              <a:rPr lang="zh-TW" altLang="en-US" dirty="0" smtClean="0"/>
              <a:t>上</a:t>
            </a:r>
            <a:r>
              <a:rPr lang="zh-TW" altLang="en-US" dirty="0"/>
              <a:t>配置，應用於每個區域內的路由</a:t>
            </a:r>
          </a:p>
          <a:p>
            <a:r>
              <a:rPr lang="zh-TW" altLang="en-US" dirty="0"/>
              <a:t>外部路由摘要：外部路由透過路由重分佈</a:t>
            </a:r>
            <a:r>
              <a:rPr lang="zh-TW" altLang="en-US" dirty="0" smtClean="0"/>
              <a:t>注入 </a:t>
            </a:r>
            <a:r>
              <a:rPr lang="en-US" altLang="zh-TW" dirty="0" smtClean="0"/>
              <a:t>OSPF - </a:t>
            </a:r>
            <a:r>
              <a:rPr lang="zh-TW" altLang="en-US" dirty="0" smtClean="0"/>
              <a:t>僅</a:t>
            </a:r>
            <a:r>
              <a:rPr lang="zh-TW" altLang="en-US" dirty="0"/>
              <a:t>在 </a:t>
            </a:r>
            <a:r>
              <a:rPr lang="en-US" altLang="zh-TW" dirty="0" smtClean="0"/>
              <a:t>ASBR </a:t>
            </a:r>
            <a:r>
              <a:rPr lang="zh-TW" altLang="en-US" dirty="0" smtClean="0"/>
              <a:t>上</a:t>
            </a:r>
            <a:r>
              <a:rPr lang="zh-TW" altLang="en-US" dirty="0"/>
              <a:t>配置</a:t>
            </a:r>
          </a:p>
          <a:p>
            <a:r>
              <a:rPr lang="zh-TW" altLang="en-US" dirty="0"/>
              <a:t>要摘要的位址範圍必須是連續的</a:t>
            </a:r>
          </a:p>
          <a:p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/>
          <a:stretch/>
        </p:blipFill>
        <p:spPr bwMode="auto">
          <a:xfrm>
            <a:off x="3446589" y="2982282"/>
            <a:ext cx="5401994" cy="331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OSPF </a:t>
            </a:r>
            <a:r>
              <a:rPr lang="zh-CN" altLang="en-US" dirty="0" smtClean="0"/>
              <a:t>路由摘要</a:t>
            </a:r>
            <a:endParaRPr lang="zh-CN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95890" y="1079501"/>
            <a:ext cx="3010884" cy="5225944"/>
          </a:xfr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zh-CN" sz="2000" dirty="0" smtClean="0">
                <a:solidFill>
                  <a:srgbClr val="000000"/>
                </a:solidFill>
              </a:rPr>
              <a:t>R1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將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摘要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LSA 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轉發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到核心路由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器 </a:t>
            </a:r>
            <a:r>
              <a:rPr lang="zh-CN" altLang="zh-CN" sz="2000" dirty="0" smtClean="0">
                <a:solidFill>
                  <a:srgbClr val="000000"/>
                </a:solidFill>
              </a:rPr>
              <a:t>C</a:t>
            </a:r>
            <a:r>
              <a:rPr lang="zh-CN" altLang="zh-CN" sz="2000" dirty="0">
                <a:solidFill>
                  <a:srgbClr val="000000"/>
                </a:solidFill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</a:rPr>
              <a:t>。</a:t>
            </a:r>
            <a:endParaRPr lang="zh-CN" alt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zh-CN" sz="2000" dirty="0" smtClean="0">
                <a:solidFill>
                  <a:srgbClr val="000000"/>
                </a:solidFill>
              </a:rPr>
              <a:t>C1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反過來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將摘要</a:t>
            </a:r>
            <a:r>
              <a:rPr lang="zh-CN" altLang="zh-TW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LSA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轉發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到</a:t>
            </a:r>
            <a:r>
              <a:rPr lang="zh-CN" altLang="zh-TW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R2 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和 </a:t>
            </a:r>
            <a:r>
              <a:rPr lang="zh-CN" altLang="zh-CN" sz="2000" dirty="0" smtClean="0">
                <a:solidFill>
                  <a:srgbClr val="000000"/>
                </a:solidFill>
              </a:rPr>
              <a:t>R</a:t>
            </a:r>
            <a:r>
              <a:rPr lang="zh-CN" altLang="zh-CN" sz="2000" dirty="0">
                <a:solidFill>
                  <a:srgbClr val="000000"/>
                </a:solidFill>
              </a:rPr>
              <a:t>3</a:t>
            </a:r>
            <a:r>
              <a:rPr lang="zh-CN" altLang="en-US" sz="2000" dirty="0" smtClean="0">
                <a:solidFill>
                  <a:srgbClr val="000000"/>
                </a:solidFill>
              </a:rPr>
              <a:t>。</a:t>
            </a:r>
            <a:endParaRPr lang="zh-CN" alt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zh-CN" sz="2000" dirty="0" smtClean="0">
                <a:solidFill>
                  <a:srgbClr val="000000"/>
                </a:solidFill>
              </a:rPr>
              <a:t>R2 </a:t>
            </a:r>
            <a:r>
              <a:rPr lang="zh-CN" altLang="zh-TW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zh-TW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R3 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隨後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將其轉發</a:t>
            </a:r>
            <a:r>
              <a:rPr lang="zh-TW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到對應</a:t>
            </a:r>
            <a:r>
              <a:rPr lang="zh-TW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的內部路由器</a:t>
            </a:r>
            <a:r>
              <a:rPr lang="zh-CN" altLang="zh-TW" sz="2000" dirty="0">
                <a:solidFill>
                  <a:srgbClr val="000000"/>
                </a:solidFill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2" y="1938023"/>
            <a:ext cx="5868162" cy="42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摘要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10.1.1.0/24 </a:t>
            </a:r>
            <a:r>
              <a:rPr lang="zh-CN" altLang="en-US" dirty="0" smtClean="0">
                <a:solidFill>
                  <a:srgbClr val="000000"/>
                </a:solidFill>
              </a:rPr>
              <a:t>和 </a:t>
            </a:r>
            <a:r>
              <a:rPr lang="en-US" altLang="zh-CN" dirty="0" smtClean="0">
                <a:solidFill>
                  <a:srgbClr val="000000"/>
                </a:solidFill>
              </a:rPr>
              <a:t>10.1.2.0/24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計算摘要路由</a:t>
            </a:r>
            <a:endParaRPr lang="zh-TW" alt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"/>
          <a:stretch/>
        </p:blipFill>
        <p:spPr bwMode="auto">
          <a:xfrm>
            <a:off x="1373922" y="1475395"/>
            <a:ext cx="6396156" cy="47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單區域</a:t>
            </a:r>
            <a:r>
              <a:rPr lang="zh-TW" altLang="en-US" dirty="0" smtClean="0"/>
              <a:t> </a:t>
            </a:r>
            <a:r>
              <a:rPr lang="en-US" altLang="zh-CN" dirty="0" smtClean="0"/>
              <a:t>OSPF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zh-CN" altLang="en-US" dirty="0" smtClean="0"/>
              <a:t>回顧</a:t>
            </a:r>
            <a:endParaRPr lang="zh-CN" altLang="en-US" dirty="0"/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鏈路狀態路由協定</a:t>
            </a:r>
          </a:p>
          <a:p>
            <a:r>
              <a:rPr lang="zh-TW" altLang="en-US" dirty="0" smtClean="0"/>
              <a:t>快速收斂</a:t>
            </a:r>
          </a:p>
          <a:p>
            <a:r>
              <a:rPr lang="zh-TW" altLang="en-US" dirty="0" smtClean="0"/>
              <a:t>成本度量（思科</a:t>
            </a:r>
            <a:r>
              <a:rPr lang="en-US" altLang="zh-TW" dirty="0" smtClean="0"/>
              <a:t>-</a:t>
            </a:r>
            <a:r>
              <a:rPr lang="zh-TW" altLang="en-US" dirty="0" smtClean="0"/>
              <a:t>頻寬）</a:t>
            </a:r>
          </a:p>
          <a:p>
            <a:r>
              <a:rPr lang="zh-TW" altLang="en-US" dirty="0" smtClean="0"/>
              <a:t>相同的鏈路狀態資料庫 </a:t>
            </a:r>
            <a:r>
              <a:rPr lang="en-US" altLang="zh-TW" dirty="0" smtClean="0"/>
              <a:t>(LSDB)</a:t>
            </a:r>
            <a:endParaRPr lang="zh-TW" altLang="en-US" dirty="0" smtClean="0"/>
          </a:p>
          <a:p>
            <a:r>
              <a:rPr lang="en-US" altLang="zh-TW" dirty="0" smtClean="0"/>
              <a:t>SPF – </a:t>
            </a:r>
            <a:r>
              <a:rPr lang="en-US" altLang="zh-TW" dirty="0" err="1" smtClean="0"/>
              <a:t>Dijkstra</a:t>
            </a:r>
            <a:r>
              <a:rPr lang="zh-TW" altLang="en-US" dirty="0" smtClean="0"/>
              <a:t> 演算法</a:t>
            </a:r>
          </a:p>
          <a:p>
            <a:r>
              <a:rPr lang="zh-TW" altLang="en-US" dirty="0" smtClean="0"/>
              <a:t>確定直連鏈路的鄰居</a:t>
            </a:r>
          </a:p>
          <a:p>
            <a:r>
              <a:rPr lang="zh-TW" altLang="en-US" dirty="0" smtClean="0"/>
              <a:t>為每個直連鏈路使用鏈路狀態封包 </a:t>
            </a:r>
            <a:r>
              <a:rPr lang="en-US" altLang="zh-TW" dirty="0" smtClean="0"/>
              <a:t>(LSP)</a:t>
            </a:r>
            <a:endParaRPr lang="zh-TW" altLang="en-US" dirty="0" smtClean="0"/>
          </a:p>
          <a:p>
            <a:r>
              <a:rPr lang="zh-TW" altLang="en-US" dirty="0" smtClean="0"/>
              <a:t>泛洪 </a:t>
            </a:r>
            <a:r>
              <a:rPr lang="en-US" altLang="zh-TW" dirty="0" smtClean="0"/>
              <a:t>LSP</a:t>
            </a:r>
            <a:r>
              <a:rPr lang="zh-TW" altLang="en-US" dirty="0" smtClean="0"/>
              <a:t> 到鄰居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9"/>
          <a:stretch/>
        </p:blipFill>
        <p:spPr bwMode="auto">
          <a:xfrm>
            <a:off x="3601807" y="2821113"/>
            <a:ext cx="5342688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767" y="785610"/>
            <a:ext cx="6079724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配置區域間路由摘要</a:t>
            </a:r>
            <a:endParaRPr lang="zh-TW" altLang="en-US" dirty="0" smtClean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78" y="2225471"/>
            <a:ext cx="47149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2830" y="3739946"/>
            <a:ext cx="472086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213" name="Elbow Connector 4"/>
          <p:cNvCxnSpPr>
            <a:cxnSpLocks noChangeShapeType="1"/>
          </p:cNvCxnSpPr>
          <p:nvPr/>
        </p:nvCxnSpPr>
        <p:spPr bwMode="auto">
          <a:xfrm rot="10800000" flipV="1">
            <a:off x="4935235" y="1768272"/>
            <a:ext cx="1466042" cy="1408113"/>
          </a:xfrm>
          <a:prstGeom prst="bentConnector3">
            <a:avLst>
              <a:gd name="adj1" fmla="val 2449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4214" name="Elbow Connector 12"/>
          <p:cNvCxnSpPr>
            <a:cxnSpLocks noChangeShapeType="1"/>
          </p:cNvCxnSpPr>
          <p:nvPr/>
        </p:nvCxnSpPr>
        <p:spPr bwMode="auto">
          <a:xfrm>
            <a:off x="1059933" y="3277984"/>
            <a:ext cx="3321518" cy="1422400"/>
          </a:xfrm>
          <a:prstGeom prst="bentConnector3">
            <a:avLst>
              <a:gd name="adj1" fmla="val 56116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4215" name="TextBox 17"/>
          <p:cNvSpPr txBox="1">
            <a:spLocks noChangeArrowheads="1"/>
          </p:cNvSpPr>
          <p:nvPr/>
        </p:nvSpPr>
        <p:spPr bwMode="auto">
          <a:xfrm>
            <a:off x="5297280" y="3565322"/>
            <a:ext cx="297614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94216" name="TextBox 23"/>
          <p:cNvSpPr txBox="1">
            <a:spLocks noChangeArrowheads="1"/>
          </p:cNvSpPr>
          <p:nvPr/>
        </p:nvSpPr>
        <p:spPr bwMode="auto">
          <a:xfrm>
            <a:off x="333462" y="2041322"/>
            <a:ext cx="161133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R1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路由摘要 </a:t>
            </a:r>
            <a:r>
              <a:rPr lang="en-US" altLang="zh-TW" dirty="0" smtClean="0"/>
              <a:t>- </a:t>
            </a:r>
            <a:r>
              <a:rPr lang="en-US" altLang="zh-CN" dirty="0" smtClean="0"/>
              <a:t>VLSM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9" y="1090225"/>
            <a:ext cx="8834282" cy="519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OSPF </a:t>
            </a:r>
            <a:r>
              <a:rPr lang="zh-TW" altLang="en-US" dirty="0" smtClean="0"/>
              <a:t>區域間路由摘要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28" y="1079501"/>
            <a:ext cx="6736144" cy="522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ASBR </a:t>
            </a:r>
            <a:r>
              <a:rPr lang="zh-TW" altLang="en-US" dirty="0" smtClean="0"/>
              <a:t>路由摘要</a:t>
            </a:r>
            <a:endParaRPr lang="zh-TW" altLang="en-US" dirty="0"/>
          </a:p>
        </p:txBody>
      </p:sp>
      <p:sp>
        <p:nvSpPr>
          <p:cNvPr id="10035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注意 </a:t>
            </a:r>
            <a:r>
              <a:rPr lang="en-US" altLang="zh-TW" dirty="0" smtClean="0"/>
              <a:t>- </a:t>
            </a:r>
            <a:r>
              <a:rPr lang="zh-TW" altLang="en-US" dirty="0" smtClean="0"/>
              <a:t>在本例中 </a:t>
            </a:r>
            <a:r>
              <a:rPr lang="en-US" altLang="zh-TW" dirty="0" smtClean="0"/>
              <a:t>RIPv2 </a:t>
            </a:r>
            <a:r>
              <a:rPr lang="zh-TW" altLang="en-US" dirty="0" smtClean="0"/>
              <a:t>路由還必須重分佈到 </a:t>
            </a:r>
            <a:r>
              <a:rPr lang="en-US" altLang="zh-TW" dirty="0" smtClean="0"/>
              <a:t>OSPF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0" y="1587091"/>
            <a:ext cx="8420001" cy="40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預設路由</a:t>
            </a:r>
            <a:endParaRPr lang="zh-TW" altLang="en-US" dirty="0"/>
          </a:p>
        </p:txBody>
      </p:sp>
      <p:sp>
        <p:nvSpPr>
          <p:cNvPr id="1024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兩種方法：</a:t>
            </a:r>
          </a:p>
          <a:p>
            <a:pPr lvl="1"/>
            <a:r>
              <a:rPr lang="en-US" altLang="zh-CN" b="1" dirty="0" smtClean="0"/>
              <a:t>default-information originate</a:t>
            </a:r>
          </a:p>
          <a:p>
            <a:pPr lvl="1"/>
            <a:r>
              <a:rPr lang="en-US" altLang="zh-CN" b="1" dirty="0" smtClean="0"/>
              <a:t>default-information originate always</a:t>
            </a:r>
          </a:p>
          <a:p>
            <a:r>
              <a:rPr lang="zh-CN" altLang="en-US" dirty="0" smtClean="0"/>
              <a:t>關鍵字“</a:t>
            </a:r>
            <a:r>
              <a:rPr lang="en-US" altLang="zh-CN" b="1" dirty="0" smtClean="0"/>
              <a:t>always</a:t>
            </a:r>
            <a:r>
              <a:rPr lang="en-US" altLang="zh-TW" dirty="0" smtClean="0"/>
              <a:t>”</a:t>
            </a:r>
            <a:r>
              <a:rPr lang="zh-CN" altLang="en-US" dirty="0" smtClean="0"/>
              <a:t>允許通告預設路由，即使通告路由器沒有預設路由</a:t>
            </a:r>
          </a:p>
          <a:p>
            <a:r>
              <a:rPr lang="zh-CN" altLang="en-US" dirty="0" smtClean="0"/>
              <a:t>選擇性</a:t>
            </a:r>
            <a:r>
              <a:rPr lang="zh-TW" altLang="en-US" dirty="0" smtClean="0"/>
              <a:t>的</a:t>
            </a:r>
            <a:r>
              <a:rPr lang="zh-CN" altLang="en-US" dirty="0" smtClean="0"/>
              <a:t>度量值用於</a:t>
            </a:r>
            <a:r>
              <a:rPr lang="zh-TW" altLang="en-US" dirty="0" smtClean="0"/>
              <a:t>表</a:t>
            </a:r>
            <a:r>
              <a:rPr lang="zh-CN" altLang="en-US" dirty="0" smtClean="0"/>
              <a:t>示偏好</a:t>
            </a:r>
            <a:r>
              <a:rPr lang="zh-TW" altLang="en-US" dirty="0" smtClean="0"/>
              <a:t>程度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6" y="3992076"/>
            <a:ext cx="6816300" cy="19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OSPF</a:t>
            </a:r>
            <a:r>
              <a:rPr lang="zh-TW" altLang="en-US" dirty="0"/>
              <a:t> </a:t>
            </a:r>
            <a:r>
              <a:rPr lang="zh-TW" altLang="en-US" dirty="0" smtClean="0"/>
              <a:t>預設路由範例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4" y="1103851"/>
            <a:ext cx="8653773" cy="52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檢驗</a:t>
            </a:r>
            <a:r>
              <a:rPr lang="en-US" altLang="zh-CN" dirty="0" smtClean="0">
                <a:cs typeface="Arial"/>
              </a:rPr>
              <a:t> </a:t>
            </a:r>
            <a:r>
              <a:rPr lang="en-US" altLang="zh-CN" dirty="0" smtClean="0">
                <a:cs typeface="Arial"/>
              </a:rPr>
              <a:t>OSPFv2 </a:t>
            </a:r>
            <a:r>
              <a:rPr lang="zh-CN" dirty="0" smtClean="0">
                <a:latin typeface="黑体" pitchFamily="49" charset="-122"/>
                <a:ea typeface="黑体" pitchFamily="49" charset="-122"/>
                <a:cs typeface="Arial"/>
              </a:rPr>
              <a:t>和</a:t>
            </a:r>
            <a:r>
              <a:rPr lang="en-US" altLang="zh-CN" dirty="0" smtClean="0">
                <a:cs typeface="Arial"/>
              </a:rPr>
              <a:t> OSPFv3 </a:t>
            </a:r>
            <a:r>
              <a:rPr lang="zh-CN" dirty="0" smtClean="0">
                <a:latin typeface="黑体" pitchFamily="49" charset="-122"/>
                <a:ea typeface="黑体" pitchFamily="49" charset="-122"/>
                <a:cs typeface="Arial"/>
              </a:rPr>
              <a:t>配置</a:t>
            </a:r>
            <a:endParaRPr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檢驗多區域 </a:t>
            </a:r>
            <a:r>
              <a:rPr lang="en-US" altLang="zh-CN" dirty="0" smtClean="0"/>
              <a:t>OSPFv2</a:t>
            </a:r>
            <a:endParaRPr lang="en-US" dirty="0" smtClean="0"/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用於驗證的命令：</a:t>
            </a:r>
          </a:p>
          <a:p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neighbor </a:t>
            </a:r>
          </a:p>
          <a:p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endParaRPr lang="en-US" altLang="zh-CN" b="1" dirty="0" smtClean="0"/>
          </a:p>
          <a:p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interface</a:t>
            </a:r>
          </a:p>
          <a:p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protocols</a:t>
            </a:r>
          </a:p>
          <a:p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interface brief</a:t>
            </a:r>
          </a:p>
          <a:p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route </a:t>
            </a:r>
            <a:r>
              <a:rPr lang="en-US" altLang="zh-CN" b="1" dirty="0" err="1" smtClean="0"/>
              <a:t>ospf</a:t>
            </a:r>
            <a:endParaRPr lang="en-US" altLang="zh-CN" b="1" dirty="0" smtClean="0"/>
          </a:p>
          <a:p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database </a:t>
            </a:r>
          </a:p>
          <a:p>
            <a:pPr lvl="1"/>
            <a:endParaRPr lang="en-US" altLang="zh-CN" dirty="0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4392169" y="2386014"/>
            <a:ext cx="379522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sz="2400" i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對於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</a:rPr>
              <a:t>OSPFv3</a:t>
            </a:r>
            <a:r>
              <a:rPr lang="zh-CN" altLang="en-US" sz="2400" i="1" dirty="0">
                <a:solidFill>
                  <a:srgbClr val="FF0000"/>
                </a:solidFill>
              </a:rPr>
              <a:t>，</a:t>
            </a:r>
            <a:br>
              <a:rPr lang="zh-CN" altLang="en-US" sz="2400" i="1" dirty="0">
                <a:solidFill>
                  <a:srgbClr val="FF0000"/>
                </a:solidFill>
              </a:rPr>
            </a:br>
            <a:r>
              <a:rPr lang="zh-CN" altLang="en-US" sz="2400" i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只需要把</a:t>
            </a:r>
            <a:r>
              <a:rPr lang="zh-CN" altLang="en-US" sz="2400" i="1" dirty="0">
                <a:solidFill>
                  <a:srgbClr val="FF0000"/>
                </a:solidFill>
              </a:rPr>
              <a:t> 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ip</a:t>
            </a:r>
            <a:r>
              <a:rPr lang="zh-CN" altLang="en-US" sz="2400" i="1" dirty="0">
                <a:solidFill>
                  <a:srgbClr val="FF0000"/>
                </a:solidFill>
              </a:rPr>
              <a:t> </a:t>
            </a:r>
            <a:r>
              <a:rPr lang="zh-CN" altLang="en-US" sz="2400" i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替換</a:t>
            </a:r>
            <a:r>
              <a:rPr lang="zh-CN" altLang="en-US" sz="2400" i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為 </a:t>
            </a:r>
            <a:r>
              <a:rPr lang="en-US" altLang="zh-CN" sz="2400" i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i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pv6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檢驗通用多區域 </a:t>
            </a:r>
            <a:r>
              <a:rPr lang="en-US" altLang="zh-TW" dirty="0" smtClean="0"/>
              <a:t>OSPF </a:t>
            </a:r>
            <a:r>
              <a:rPr lang="zh-TW" altLang="en-US" dirty="0" smtClean="0"/>
              <a:t>設定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28" y="1127142"/>
            <a:ext cx="492570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074" y="4773628"/>
            <a:ext cx="5155559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檢驗 </a:t>
            </a:r>
            <a:r>
              <a:rPr lang="en-US" altLang="zh-CN" dirty="0" smtClean="0"/>
              <a:t>OSPF </a:t>
            </a:r>
            <a:r>
              <a:rPr lang="zh-CN" altLang="en-US" dirty="0" smtClean="0"/>
              <a:t>路由</a:t>
            </a:r>
            <a:endParaRPr lang="zh-CN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02" y="1079501"/>
            <a:ext cx="781610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</a:t>
            </a:r>
            <a:r>
              <a:rPr lang="zh-TW" altLang="en-US" dirty="0" smtClean="0"/>
              <a:t> 封包類型</a:t>
            </a:r>
            <a:endParaRPr lang="zh-CN" altLang="en-US" dirty="0"/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51" y="119773"/>
            <a:ext cx="37814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41819"/>
              </p:ext>
            </p:extLst>
          </p:nvPr>
        </p:nvGraphicFramePr>
        <p:xfrm>
          <a:off x="344431" y="3539508"/>
          <a:ext cx="845513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23"/>
                <a:gridCol w="2715064"/>
                <a:gridCol w="48887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封包名稱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Hello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發現鄰居並建立鄰接關係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DBD</a:t>
                      </a:r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（資料庫描述）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在路由器間檢查資料庫同步狀況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0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鏈路狀態請求 </a:t>
                      </a:r>
                      <a:r>
                        <a:rPr lang="en-US" altLang="zh-TW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(LSR)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由一部路由器送往另一部路由器，請求特定的鏈路狀態記錄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0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鏈路狀態更新 </a:t>
                      </a:r>
                      <a:r>
                        <a:rPr lang="en-US" altLang="zh-TW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(LSU)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發送請求的特定鏈路狀態記錄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0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鏈路狀態確認 </a:t>
                      </a:r>
                      <a:r>
                        <a:rPr lang="en-US" altLang="zh-TW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kern="1200" dirty="0" err="1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LSAck</a:t>
                      </a:r>
                      <a:r>
                        <a:rPr lang="en-US" altLang="zh-TW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確認其它類型封包</a:t>
                      </a:r>
                      <a:endParaRPr lang="zh-TW" altLang="en-US" sz="200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檢驗多區域 </a:t>
            </a:r>
            <a:r>
              <a:rPr lang="en-US" altLang="zh-CN" dirty="0" smtClean="0"/>
              <a:t>OSPF LSDB</a:t>
            </a:r>
            <a:endParaRPr 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47" y="1076837"/>
            <a:ext cx="5728907" cy="529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cs typeface="Arial"/>
              </a:rPr>
              <a:t>OSPF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要點</a:t>
            </a:r>
            <a:endParaRPr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/>
              <a:t>第</a:t>
            </a:r>
            <a:r>
              <a:rPr lang="zh-CN" altLang="en-US" smtClean="0"/>
              <a:t> </a:t>
            </a:r>
            <a:r>
              <a:rPr lang="en-US" altLang="zh-CN" smtClean="0"/>
              <a:t>8 </a:t>
            </a:r>
            <a:r>
              <a:rPr lang="zh-CN" smtClean="0"/>
              <a:t>章</a:t>
            </a:r>
            <a:r>
              <a:rPr lang="zh-CN" altLang="en-US" smtClean="0"/>
              <a:t>：摘要</a:t>
            </a:r>
            <a:endParaRPr lang="zh-CN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多區域 </a:t>
            </a:r>
            <a:r>
              <a:rPr lang="en-US" altLang="zh-TW" b="1" dirty="0" smtClean="0"/>
              <a:t>OSPF</a:t>
            </a:r>
            <a:r>
              <a:rPr lang="zh-TW" altLang="en-US" b="1" dirty="0" smtClean="0"/>
              <a:t>：</a:t>
            </a:r>
          </a:p>
          <a:p>
            <a:pPr>
              <a:spcBef>
                <a:spcPts val="600"/>
              </a:spcBef>
            </a:pPr>
            <a:r>
              <a:rPr lang="zh-TW" altLang="en-US" dirty="0" smtClean="0"/>
              <a:t>比單區域更適合大型網路</a:t>
            </a:r>
          </a:p>
          <a:p>
            <a:pPr>
              <a:spcBef>
                <a:spcPts val="600"/>
              </a:spcBef>
            </a:pPr>
            <a:r>
              <a:rPr lang="zh-TW" altLang="en-US" dirty="0" smtClean="0"/>
              <a:t>解決大型路由表、大型鏈路狀態資料庫和頻繁計算</a:t>
            </a:r>
            <a:r>
              <a:rPr lang="en-US" altLang="zh-TW" dirty="0" smtClean="0"/>
              <a:t>SPF</a:t>
            </a:r>
            <a:r>
              <a:rPr lang="zh-TW" altLang="en-US" dirty="0" smtClean="0"/>
              <a:t>演算法的問題</a:t>
            </a:r>
          </a:p>
          <a:p>
            <a:pPr>
              <a:spcBef>
                <a:spcPts val="600"/>
              </a:spcBef>
            </a:pPr>
            <a:r>
              <a:rPr lang="zh-TW" altLang="en-US" dirty="0" smtClean="0"/>
              <a:t>主要區域稱為主幹區域（區域 </a:t>
            </a:r>
            <a:r>
              <a:rPr lang="en-US" altLang="zh-TW" dirty="0" smtClean="0"/>
              <a:t>0</a:t>
            </a:r>
            <a:r>
              <a:rPr lang="zh-TW" altLang="en-US" dirty="0" smtClean="0"/>
              <a:t>）</a:t>
            </a:r>
          </a:p>
          <a:p>
            <a:pPr>
              <a:spcBef>
                <a:spcPts val="600"/>
              </a:spcBef>
            </a:pPr>
            <a:r>
              <a:rPr lang="zh-TW" altLang="en-US" dirty="0" smtClean="0"/>
              <a:t>在區域內重新計算資料庫</a:t>
            </a:r>
          </a:p>
          <a:p>
            <a:pPr>
              <a:spcBef>
                <a:spcPts val="600"/>
              </a:spcBef>
            </a:pPr>
            <a:r>
              <a:rPr lang="en-US" altLang="zh-TW" dirty="0" smtClean="0"/>
              <a:t>OSPF</a:t>
            </a:r>
            <a:r>
              <a:rPr lang="zh-TW" altLang="en-US" dirty="0" smtClean="0"/>
              <a:t> 路由器分為四種類型：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內部路由器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骨幹路由器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區域邊界路由器 </a:t>
            </a:r>
            <a:r>
              <a:rPr lang="en-US" altLang="zh-TW" dirty="0" smtClean="0"/>
              <a:t>(ABR)</a:t>
            </a:r>
            <a:endParaRPr lang="zh-TW" altLang="en-US" dirty="0" smtClean="0"/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自治系統邊界路由器 </a:t>
            </a:r>
            <a:r>
              <a:rPr lang="en-US" altLang="zh-TW" dirty="0" smtClean="0"/>
              <a:t>(ASBR)</a:t>
            </a:r>
            <a:endParaRPr lang="zh-TW" altLang="en-US" dirty="0" smtClean="0"/>
          </a:p>
          <a:p>
            <a:pPr>
              <a:spcBef>
                <a:spcPts val="600"/>
              </a:spcBef>
            </a:pPr>
            <a:r>
              <a:rPr lang="zh-TW" altLang="en-US" dirty="0" smtClean="0"/>
              <a:t>當路由器具有位於不同區域的兩個 </a:t>
            </a:r>
            <a:r>
              <a:rPr lang="en-US" altLang="zh-TW" dirty="0" smtClean="0"/>
              <a:t>network </a:t>
            </a:r>
            <a:r>
              <a:rPr lang="zh-TW" altLang="en-US" dirty="0" smtClean="0"/>
              <a:t>敘述時，路由器就會成為 </a:t>
            </a:r>
            <a:r>
              <a:rPr lang="en-US" altLang="zh-TW" dirty="0" smtClean="0"/>
              <a:t>ABR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98" y="187244"/>
            <a:ext cx="36275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/>
              <a:t>第</a:t>
            </a:r>
            <a:r>
              <a:rPr lang="zh-CN" altLang="en-US" dirty="0" smtClean="0"/>
              <a:t> </a:t>
            </a:r>
            <a:r>
              <a:rPr lang="en-US" altLang="zh-CN" dirty="0" smtClean="0"/>
              <a:t>8</a:t>
            </a:r>
            <a:r>
              <a:rPr lang="zh-TW" altLang="en-US" dirty="0"/>
              <a:t> </a:t>
            </a:r>
            <a:r>
              <a:rPr lang="zh-CN" dirty="0" smtClean="0"/>
              <a:t>章：</a:t>
            </a:r>
            <a:r>
              <a:rPr lang="zh-CN" altLang="en-US" dirty="0" smtClean="0"/>
              <a:t>摘要</a:t>
            </a:r>
            <a:endParaRPr lang="zh-CN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多區域</a:t>
            </a:r>
            <a:r>
              <a:rPr lang="zh-CN" altLang="en-CA" b="1" dirty="0" smtClean="0"/>
              <a:t> </a:t>
            </a:r>
            <a:r>
              <a:rPr lang="en-CA" altLang="zh-CN" b="1" dirty="0" smtClean="0"/>
              <a:t>OSPF</a:t>
            </a:r>
            <a:r>
              <a:rPr lang="zh-CN" altLang="en-CA" b="1" dirty="0" smtClean="0"/>
              <a:t>：</a:t>
            </a:r>
            <a:endParaRPr lang="zh-CN" altLang="en-US" b="1" dirty="0" smtClean="0"/>
          </a:p>
          <a:p>
            <a:r>
              <a:rPr lang="zh-TW" altLang="en-US" dirty="0" smtClean="0"/>
              <a:t>鏈路狀態通告 </a:t>
            </a:r>
            <a:r>
              <a:rPr lang="en-CA" altLang="zh-CN" dirty="0" smtClean="0"/>
              <a:t>(LSA) </a:t>
            </a:r>
            <a:r>
              <a:rPr lang="zh-CN" altLang="en-CA" dirty="0" smtClean="0"/>
              <a:t>是 </a:t>
            </a:r>
            <a:r>
              <a:rPr lang="en-CA" altLang="zh-CN" dirty="0" smtClean="0"/>
              <a:t>OSPF</a:t>
            </a:r>
            <a:r>
              <a:rPr lang="zh-CN" altLang="en-US" dirty="0" smtClean="0"/>
              <a:t> 的組成塊</a:t>
            </a:r>
            <a:endParaRPr lang="zh-CN" altLang="en-CA" dirty="0" smtClean="0"/>
          </a:p>
          <a:p>
            <a:pPr lvl="1"/>
            <a:r>
              <a:rPr lang="zh-CN" altLang="en-CA" dirty="0" smtClean="0"/>
              <a:t>第 </a:t>
            </a:r>
            <a:r>
              <a:rPr lang="en-CA" altLang="zh-CN" dirty="0" smtClean="0"/>
              <a:t>1</a:t>
            </a:r>
            <a:r>
              <a:rPr lang="zh-CN" altLang="en-US" dirty="0" smtClean="0"/>
              <a:t>類</a:t>
            </a:r>
            <a:r>
              <a:rPr lang="zh-CN" altLang="en-CA" dirty="0" smtClean="0"/>
              <a:t> </a:t>
            </a:r>
            <a:r>
              <a:rPr lang="en-CA" altLang="zh-CN" dirty="0" smtClean="0"/>
              <a:t>LSA </a:t>
            </a:r>
            <a:r>
              <a:rPr lang="zh-TW" altLang="en-US" dirty="0" smtClean="0"/>
              <a:t>也稱為路由器鏈路條目</a:t>
            </a:r>
            <a:endParaRPr lang="zh-CN" altLang="en-CA" dirty="0" smtClean="0"/>
          </a:p>
          <a:p>
            <a:pPr lvl="1"/>
            <a:r>
              <a:rPr lang="zh-CN" altLang="en-CA" dirty="0" smtClean="0"/>
              <a:t>第 </a:t>
            </a:r>
            <a:r>
              <a:rPr lang="en-CA" altLang="zh-CN" dirty="0" smtClean="0"/>
              <a:t>2</a:t>
            </a:r>
            <a:r>
              <a:rPr lang="zh-CN" altLang="en-US" dirty="0" smtClean="0"/>
              <a:t>類</a:t>
            </a:r>
            <a:r>
              <a:rPr lang="zh-CN" altLang="en-CA" dirty="0" smtClean="0"/>
              <a:t> </a:t>
            </a:r>
            <a:r>
              <a:rPr lang="en-CA" altLang="zh-CN" dirty="0" smtClean="0"/>
              <a:t>LSA </a:t>
            </a:r>
            <a:r>
              <a:rPr lang="zh-TW" altLang="en-US" dirty="0" smtClean="0"/>
              <a:t>也稱為網路鏈路條目並由</a:t>
            </a:r>
            <a:r>
              <a:rPr lang="zh-CN" altLang="en-CA" dirty="0" smtClean="0"/>
              <a:t> </a:t>
            </a:r>
            <a:r>
              <a:rPr lang="en-CA" altLang="zh-CN" dirty="0" smtClean="0"/>
              <a:t>DR </a:t>
            </a:r>
            <a:r>
              <a:rPr lang="zh-CN" altLang="en-CA" dirty="0" smtClean="0"/>
              <a:t>泛洪</a:t>
            </a:r>
          </a:p>
          <a:p>
            <a:pPr lvl="1"/>
            <a:r>
              <a:rPr lang="zh-CN" altLang="en-CA" dirty="0" smtClean="0"/>
              <a:t>第 </a:t>
            </a:r>
            <a:r>
              <a:rPr lang="en-CA" altLang="zh-CN" dirty="0" smtClean="0"/>
              <a:t>3</a:t>
            </a:r>
            <a:r>
              <a:rPr lang="zh-CN" altLang="en-US" dirty="0" smtClean="0"/>
              <a:t>類</a:t>
            </a:r>
            <a:r>
              <a:rPr lang="zh-CN" altLang="en-CA" dirty="0" smtClean="0"/>
              <a:t> </a:t>
            </a:r>
            <a:r>
              <a:rPr lang="en-CA" altLang="zh-CN" dirty="0" smtClean="0"/>
              <a:t>LSA </a:t>
            </a:r>
            <a:r>
              <a:rPr lang="zh-TW" altLang="en-US" dirty="0" smtClean="0"/>
              <a:t>也稱為摘要鏈路條目，由 </a:t>
            </a:r>
            <a:r>
              <a:rPr lang="en-CA" altLang="zh-CN" dirty="0" smtClean="0"/>
              <a:t>ABR </a:t>
            </a:r>
            <a:r>
              <a:rPr lang="zh-CN" altLang="en-US" dirty="0" smtClean="0"/>
              <a:t>新增和傳播</a:t>
            </a:r>
            <a:endParaRPr lang="zh-CN" altLang="en-CA" dirty="0" smtClean="0"/>
          </a:p>
          <a:p>
            <a:pPr lvl="1"/>
            <a:r>
              <a:rPr lang="zh-TW" altLang="en-US" dirty="0" smtClean="0"/>
              <a:t>僅當區域中存在</a:t>
            </a:r>
            <a:r>
              <a:rPr lang="zh-CN" altLang="en-CA" dirty="0" smtClean="0"/>
              <a:t> </a:t>
            </a:r>
            <a:r>
              <a:rPr lang="en-CA" altLang="zh-CN" dirty="0" smtClean="0"/>
              <a:t>ASBR </a:t>
            </a:r>
            <a:r>
              <a:rPr lang="zh-CN" altLang="en-US" dirty="0" smtClean="0"/>
              <a:t>時，</a:t>
            </a:r>
            <a:r>
              <a:rPr lang="en-CA" altLang="zh-CN" dirty="0" smtClean="0"/>
              <a:t>ABR </a:t>
            </a:r>
            <a:r>
              <a:rPr lang="zh-CN" altLang="en-US" dirty="0" smtClean="0"/>
              <a:t>會產生第 </a:t>
            </a:r>
            <a:r>
              <a:rPr lang="en-CA" altLang="zh-CN" dirty="0" smtClean="0"/>
              <a:t>4 </a:t>
            </a:r>
            <a:r>
              <a:rPr lang="zh-CN" altLang="en-US" dirty="0" smtClean="0"/>
              <a:t>類摘要</a:t>
            </a:r>
            <a:r>
              <a:rPr lang="zh-CN" altLang="en-CA" dirty="0" smtClean="0"/>
              <a:t> </a:t>
            </a:r>
            <a:r>
              <a:rPr lang="en-CA" altLang="zh-CN" dirty="0" smtClean="0"/>
              <a:t>LSA</a:t>
            </a:r>
            <a:endParaRPr lang="zh-CN" altLang="en-CA" dirty="0" smtClean="0"/>
          </a:p>
          <a:p>
            <a:pPr lvl="1"/>
            <a:r>
              <a:rPr lang="zh-CN" altLang="en-CA" dirty="0" smtClean="0"/>
              <a:t>第 </a:t>
            </a:r>
            <a:r>
              <a:rPr lang="en-CA" altLang="zh-CN" dirty="0" smtClean="0"/>
              <a:t>5 </a:t>
            </a:r>
            <a:r>
              <a:rPr lang="zh-CN" altLang="en-US" dirty="0" smtClean="0"/>
              <a:t>類外部</a:t>
            </a:r>
            <a:r>
              <a:rPr lang="zh-CN" altLang="en-CA" dirty="0" smtClean="0"/>
              <a:t> </a:t>
            </a:r>
            <a:r>
              <a:rPr lang="en-CA" altLang="zh-CN" dirty="0" smtClean="0"/>
              <a:t>LSA </a:t>
            </a:r>
            <a:r>
              <a:rPr lang="zh-CN" altLang="en-US" dirty="0" smtClean="0"/>
              <a:t>描述到達</a:t>
            </a:r>
            <a:r>
              <a:rPr lang="zh-CN" altLang="en-CA" dirty="0" smtClean="0"/>
              <a:t> </a:t>
            </a:r>
            <a:r>
              <a:rPr lang="en-CA" altLang="zh-CN" dirty="0" smtClean="0"/>
              <a:t>OSPF </a:t>
            </a:r>
            <a:r>
              <a:rPr lang="zh-TW" altLang="en-US" dirty="0" smtClean="0"/>
              <a:t>自治系統之外的網路的路由，由 </a:t>
            </a:r>
            <a:r>
              <a:rPr lang="en-CA" altLang="zh-CN" dirty="0" smtClean="0"/>
              <a:t>ASBR </a:t>
            </a:r>
            <a:r>
              <a:rPr lang="zh-TW" altLang="en-US" dirty="0" smtClean="0"/>
              <a:t>起源並泛洪到整個自治系統</a:t>
            </a:r>
            <a:endParaRPr lang="zh-CN" altLang="en-US" dirty="0" smtClean="0"/>
          </a:p>
          <a:p>
            <a:r>
              <a:rPr lang="en-CA" altLang="zh-CN" dirty="0" smtClean="0"/>
              <a:t>SPF </a:t>
            </a:r>
            <a:r>
              <a:rPr lang="zh-TW" altLang="en-US" dirty="0" smtClean="0"/>
              <a:t>樹用於確定最佳路徑</a:t>
            </a:r>
            <a:r>
              <a:rPr lang="zh-CN" altLang="en-CA" dirty="0" smtClean="0"/>
              <a:t> </a:t>
            </a:r>
            <a:endParaRPr lang="zh-CN" altLang="en-US" dirty="0" smtClean="0"/>
          </a:p>
          <a:p>
            <a:r>
              <a:rPr lang="en-CA" altLang="zh-CN" dirty="0" smtClean="0"/>
              <a:t>IPv4 </a:t>
            </a:r>
            <a:r>
              <a:rPr lang="zh-CN" altLang="en-CA" dirty="0" smtClean="0"/>
              <a:t>或 </a:t>
            </a:r>
            <a:r>
              <a:rPr lang="en-CA" altLang="zh-CN" dirty="0" smtClean="0"/>
              <a:t>IPv6 </a:t>
            </a:r>
            <a:r>
              <a:rPr lang="zh-CN" altLang="en-CA" dirty="0" smtClean="0"/>
              <a:t>路由表中的 </a:t>
            </a:r>
            <a:r>
              <a:rPr lang="en-CA" altLang="zh-CN" dirty="0" smtClean="0"/>
              <a:t>OSPF </a:t>
            </a:r>
            <a:r>
              <a:rPr lang="zh-CN" altLang="en-CA" dirty="0" smtClean="0"/>
              <a:t>路由使用以下描述</a:t>
            </a:r>
            <a:r>
              <a:rPr lang="zh-TW" altLang="en-US" dirty="0"/>
              <a:t>碼</a:t>
            </a:r>
            <a:r>
              <a:rPr lang="zh-CN" altLang="en-CA" dirty="0" smtClean="0"/>
              <a:t>：</a:t>
            </a:r>
            <a:r>
              <a:rPr lang="en-CA" altLang="zh-CN" dirty="0" smtClean="0"/>
              <a:t>O</a:t>
            </a:r>
            <a:r>
              <a:rPr lang="zh-CN" altLang="en-CA" dirty="0" smtClean="0"/>
              <a:t>、</a:t>
            </a:r>
            <a:r>
              <a:rPr lang="en-CA" altLang="zh-CN" dirty="0" smtClean="0"/>
              <a:t>O IA (OI)</a:t>
            </a:r>
            <a:r>
              <a:rPr lang="zh-CN" altLang="en-CA" dirty="0" smtClean="0"/>
              <a:t>、</a:t>
            </a:r>
            <a:r>
              <a:rPr lang="en-CA" altLang="zh-CN" dirty="0" smtClean="0"/>
              <a:t>O E1</a:t>
            </a:r>
            <a:r>
              <a:rPr lang="zh-CN" altLang="en-CA" dirty="0" smtClean="0"/>
              <a:t>或 </a:t>
            </a:r>
            <a:r>
              <a:rPr lang="en-CA" altLang="zh-CN" dirty="0" smtClean="0"/>
              <a:t>O E2</a:t>
            </a:r>
            <a:r>
              <a:rPr lang="zh-CN" altLang="en-CA" dirty="0" smtClean="0"/>
              <a:t>。</a:t>
            </a:r>
          </a:p>
          <a:p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98" y="187244"/>
            <a:ext cx="36275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/>
              <a:t>第</a:t>
            </a:r>
            <a:r>
              <a:rPr lang="zh-CN" altLang="en-US" dirty="0" smtClean="0"/>
              <a:t> </a:t>
            </a:r>
            <a:r>
              <a:rPr lang="en-US" altLang="zh-CN" dirty="0" smtClean="0"/>
              <a:t>8 </a:t>
            </a:r>
            <a:r>
              <a:rPr lang="zh-CN" dirty="0" smtClean="0"/>
              <a:t>章：</a:t>
            </a:r>
            <a:r>
              <a:rPr lang="zh-CN" altLang="en-US" dirty="0" smtClean="0"/>
              <a:t>摘要</a:t>
            </a:r>
            <a:endParaRPr lang="zh-CN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多區域 </a:t>
            </a:r>
            <a:r>
              <a:rPr lang="en-US" altLang="zh-CN" b="1" dirty="0" smtClean="0"/>
              <a:t>OSPF</a:t>
            </a:r>
            <a:r>
              <a:rPr lang="zh-CN" altLang="en-US" b="1" dirty="0" smtClean="0"/>
              <a:t>：  </a:t>
            </a:r>
          </a:p>
          <a:p>
            <a:r>
              <a:rPr lang="zh-CN" altLang="en-US" dirty="0" smtClean="0"/>
              <a:t>多區域 </a:t>
            </a:r>
            <a:r>
              <a:rPr lang="en-US" altLang="zh-CN" dirty="0" smtClean="0"/>
              <a:t>OSPFv2 </a:t>
            </a:r>
            <a:r>
              <a:rPr lang="zh-CN" altLang="en-US" dirty="0" smtClean="0"/>
              <a:t>配置範例：</a:t>
            </a:r>
          </a:p>
          <a:p>
            <a:pPr lvl="1"/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)#router </a:t>
            </a:r>
            <a:r>
              <a:rPr lang="en-US" altLang="zh-CN" dirty="0" err="1" smtClean="0"/>
              <a:t>ospf</a:t>
            </a:r>
            <a:r>
              <a:rPr lang="en-US" altLang="zh-CN" dirty="0" smtClean="0"/>
              <a:t> 10</a:t>
            </a:r>
          </a:p>
          <a:p>
            <a:pPr lvl="1"/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-router)#router-id 1.1.1.1</a:t>
            </a:r>
          </a:p>
          <a:p>
            <a:pPr lvl="1"/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-router)#network 10.1.1.0 0.0.0.15 area 1</a:t>
            </a:r>
          </a:p>
          <a:p>
            <a:pPr lvl="1"/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-router)#network 10.1.2.0 0.0.0.3 area 1</a:t>
            </a:r>
          </a:p>
          <a:p>
            <a:pPr lvl="1"/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-router)#network 192.168.10.1 0.0.0.0 area 0</a:t>
            </a:r>
          </a:p>
          <a:p>
            <a:r>
              <a:rPr lang="zh-CN" altLang="en-US" dirty="0" smtClean="0"/>
              <a:t>不執行自動摘要，但可以使用 </a:t>
            </a:r>
            <a:r>
              <a:rPr lang="en-US" altLang="zh-CN" b="1" dirty="0" smtClean="0"/>
              <a:t>area X range </a:t>
            </a:r>
            <a:r>
              <a:rPr lang="zh-CN" altLang="en-US" dirty="0" smtClean="0"/>
              <a:t>或 </a:t>
            </a:r>
            <a:r>
              <a:rPr lang="en-US" altLang="zh-CN" b="1" dirty="0" smtClean="0"/>
              <a:t>summary-address</a:t>
            </a:r>
            <a:r>
              <a:rPr lang="en-US" altLang="zh-CN" dirty="0" smtClean="0"/>
              <a:t> </a:t>
            </a:r>
            <a:r>
              <a:rPr lang="zh-CN" altLang="en-US" dirty="0" smtClean="0"/>
              <a:t>路由器配置命令手動配置。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98" y="187244"/>
            <a:ext cx="36275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/>
              <a:t>第</a:t>
            </a:r>
            <a:r>
              <a:rPr lang="zh-CN" altLang="en-US" dirty="0" smtClean="0"/>
              <a:t> </a:t>
            </a:r>
            <a:r>
              <a:rPr lang="en-US" altLang="zh-CN" dirty="0" smtClean="0"/>
              <a:t>8 </a:t>
            </a:r>
            <a:r>
              <a:rPr lang="zh-CN" dirty="0" smtClean="0"/>
              <a:t>章：</a:t>
            </a:r>
            <a:r>
              <a:rPr lang="zh-CN" altLang="en-US" dirty="0" smtClean="0"/>
              <a:t>摘要</a:t>
            </a:r>
            <a:endParaRPr lang="zh-CN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多區域 </a:t>
            </a:r>
            <a:r>
              <a:rPr lang="en-US" altLang="zh-CN" b="1" dirty="0" smtClean="0"/>
              <a:t>OSPFv2</a:t>
            </a:r>
            <a:r>
              <a:rPr lang="zh-CN" altLang="en-US" b="1" dirty="0" smtClean="0"/>
              <a:t>：  </a:t>
            </a:r>
          </a:p>
          <a:p>
            <a:r>
              <a:rPr lang="zh-CN" altLang="en-US" dirty="0" smtClean="0"/>
              <a:t>用於檢驗 </a:t>
            </a:r>
            <a:r>
              <a:rPr lang="en-US" altLang="zh-CN" dirty="0" smtClean="0"/>
              <a:t>OSPF </a:t>
            </a:r>
            <a:r>
              <a:rPr lang="zh-CN" altLang="en-US" dirty="0" smtClean="0"/>
              <a:t>配置的命令包括：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neighbor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endParaRPr lang="en-US" altLang="zh-CN" b="1" dirty="0" smtClean="0"/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interface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protocols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interface brief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route </a:t>
            </a:r>
            <a:r>
              <a:rPr lang="en-US" altLang="zh-CN" b="1" dirty="0" err="1" smtClean="0"/>
              <a:t>ospf</a:t>
            </a:r>
            <a:endParaRPr lang="en-US" altLang="zh-CN" b="1" dirty="0" smtClean="0"/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show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ospf</a:t>
            </a:r>
            <a:r>
              <a:rPr lang="en-US" altLang="zh-CN" b="1" dirty="0" smtClean="0"/>
              <a:t> database</a:t>
            </a:r>
          </a:p>
          <a:p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98" y="187244"/>
            <a:ext cx="36275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5805" y="4279900"/>
            <a:ext cx="4685139" cy="998538"/>
          </a:xfrm>
        </p:spPr>
        <p:txBody>
          <a:bodyPr/>
          <a:lstStyle/>
          <a:p>
            <a:r>
              <a:rPr lang="en-US" altLang="zh-TW" sz="1800" dirty="0"/>
              <a:t>Created by Lonnie Decker</a:t>
            </a:r>
          </a:p>
          <a:p>
            <a:r>
              <a:rPr lang="en-US" altLang="zh-TW" sz="1800" dirty="0"/>
              <a:t>Department Chair </a:t>
            </a:r>
          </a:p>
          <a:p>
            <a:r>
              <a:rPr lang="en-US" altLang="zh-TW" sz="1800" dirty="0"/>
              <a:t>Davenport University</a:t>
            </a:r>
            <a:endParaRPr lang="en-US" altLang="zh-TW" sz="18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8693" y="2695074"/>
            <a:ext cx="5518339" cy="16099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800" dirty="0" smtClean="0">
                <a:cs typeface="Arial"/>
              </a:rPr>
              <a:t>Packet </a:t>
            </a:r>
            <a:r>
              <a:rPr lang="en-US" altLang="zh-CN" sz="4800" dirty="0" smtClean="0">
                <a:cs typeface="Arial"/>
              </a:rPr>
              <a:t>Tracer</a:t>
            </a:r>
            <a:r>
              <a:rPr lang="zh-TW" altLang="en-US" sz="4800" dirty="0" smtClean="0">
                <a:cs typeface="Arial"/>
              </a:rPr>
              <a:t> </a:t>
            </a:r>
            <a:r>
              <a:rPr lang="zh-TW" altLang="en-US" sz="4800" dirty="0" smtClean="0">
                <a:latin typeface="黑体" pitchFamily="49" charset="-122"/>
                <a:ea typeface="黑体" pitchFamily="49" charset="-122"/>
                <a:cs typeface="Arial"/>
              </a:rPr>
              <a:t>活動</a:t>
            </a:r>
            <a:endParaRPr lang="zh-CN" sz="4800" dirty="0">
              <a:latin typeface="黑体" pitchFamily="49" charset="-122"/>
              <a:ea typeface="黑体" pitchFamily="49" charset="-122"/>
              <a:cs typeface="Arial"/>
            </a:endParaRPr>
          </a:p>
        </p:txBody>
      </p:sp>
      <p:pic>
        <p:nvPicPr>
          <p:cNvPr id="126979" name="Picture Placeholder 30" descr="gear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3681" r="3681"/>
          <a:stretch>
            <a:fillRect/>
          </a:stretch>
        </p:blipFill>
        <p:spPr>
          <a:xfrm>
            <a:off x="5700795" y="1917700"/>
            <a:ext cx="2676525" cy="28892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9702" y="167175"/>
            <a:ext cx="8588861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多區域</a:t>
            </a:r>
            <a:r>
              <a:rPr lang="zh-TW" altLang="en-US" dirty="0">
                <a:latin typeface="黑体" pitchFamily="49" charset="-122"/>
                <a:ea typeface="黑体" pitchFamily="49" charset="-122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OSPF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練習實驗</a:t>
            </a:r>
            <a:endParaRPr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87" y="1163892"/>
            <a:ext cx="6745826" cy="2573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6189" y="4454013"/>
            <a:ext cx="8500585" cy="1851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493B93"/>
              </a:buClr>
              <a:buSzPct val="90000"/>
              <a:buFont typeface="Arial" pitchFamily="34" charset="0"/>
              <a:buChar char="•"/>
              <a:tabLst/>
              <a:defRPr lang="en-US" sz="2200" kern="1200" dirty="0" smtClean="0">
                <a:solidFill>
                  <a:srgbClr val="435153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435153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435153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435153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435153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s-ES" sz="1600" b="0" dirty="0" smtClean="0"/>
              <a:t>RTB – RTD – 192.168.0.0/24	</a:t>
            </a:r>
            <a:r>
              <a:rPr lang="zh-TW" altLang="en-US" sz="1600" b="0" dirty="0" smtClean="0"/>
              <a:t>　</a:t>
            </a:r>
            <a:r>
              <a:rPr lang="es-ES" sz="1600" b="0" dirty="0" smtClean="0"/>
              <a:t>RTA – RTB – 10.1.1.0/30	RTC – RTE – 192.168.4.0/24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s-ES" sz="1600" b="0" dirty="0" smtClean="0"/>
              <a:t>RTD Lo0 – 192.168.1.0/24	</a:t>
            </a:r>
            <a:r>
              <a:rPr lang="zh-TW" altLang="en-US" sz="1600" b="0" dirty="0" smtClean="0"/>
              <a:t>　</a:t>
            </a:r>
            <a:r>
              <a:rPr lang="es-ES" sz="1600" b="0" dirty="0" smtClean="0"/>
              <a:t>RTA – RTC – 10.1.1.4/30	RTE Lo0 – 192.168.5.0/24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s-ES" sz="1600" b="0" dirty="0" smtClean="0"/>
              <a:t>			</a:t>
            </a:r>
            <a:r>
              <a:rPr lang="zh-TW" altLang="en-US" sz="1600" b="0" dirty="0" smtClean="0"/>
              <a:t>　</a:t>
            </a:r>
            <a:r>
              <a:rPr lang="es-ES" sz="1600" b="0" dirty="0" smtClean="0"/>
              <a:t>RTB – RTC – 10.1.1.8/30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s-ES" sz="1600" b="0" dirty="0" smtClean="0"/>
              <a:t>RTA Lo0 - Internet – 172.16.1.0/24</a:t>
            </a:r>
            <a:endParaRPr lang="es-E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altLang="zh-CN"/>
          </a:p>
        </p:txBody>
      </p:sp>
      <p:pic>
        <p:nvPicPr>
          <p:cNvPr id="133122" name="Picture 3" descr="CNA_largo-on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724" y="2741614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- Hello </a:t>
            </a:r>
            <a:r>
              <a:rPr lang="zh-TW" altLang="en-US" dirty="0" smtClean="0"/>
              <a:t>封包</a:t>
            </a:r>
            <a:endParaRPr lang="zh-TW" altLang="en-US" dirty="0"/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發現 </a:t>
            </a:r>
            <a:r>
              <a:rPr lang="en-US" altLang="zh-TW" dirty="0" smtClean="0"/>
              <a:t>OSPF</a:t>
            </a:r>
            <a:r>
              <a:rPr lang="zh-TW" altLang="en-US" dirty="0"/>
              <a:t> </a:t>
            </a:r>
            <a:r>
              <a:rPr lang="zh-TW" altLang="en-US" dirty="0" smtClean="0"/>
              <a:t>鄰居</a:t>
            </a:r>
          </a:p>
          <a:p>
            <a:r>
              <a:rPr lang="zh-TW" altLang="en-US" dirty="0" smtClean="0"/>
              <a:t>建立鄰接關係</a:t>
            </a:r>
          </a:p>
          <a:p>
            <a:r>
              <a:rPr lang="zh-TW" altLang="en-US" dirty="0" smtClean="0"/>
              <a:t>通告參數</a:t>
            </a:r>
          </a:p>
          <a:p>
            <a:pPr lvl="1"/>
            <a:r>
              <a:rPr lang="en-US" altLang="zh-TW" dirty="0" smtClean="0"/>
              <a:t>Hello </a:t>
            </a:r>
            <a:r>
              <a:rPr lang="zh-TW" altLang="en-US" dirty="0" smtClean="0"/>
              <a:t>間隔（預設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秒或 </a:t>
            </a:r>
            <a:r>
              <a:rPr lang="en-US" altLang="zh-TW" dirty="0" smtClean="0"/>
              <a:t>30 </a:t>
            </a:r>
            <a:r>
              <a:rPr lang="zh-TW" altLang="en-US" dirty="0" smtClean="0"/>
              <a:t>秒）</a:t>
            </a:r>
          </a:p>
          <a:p>
            <a:pPr lvl="1"/>
            <a:r>
              <a:rPr lang="en-US" altLang="zh-TW" dirty="0" smtClean="0"/>
              <a:t>Dead </a:t>
            </a:r>
            <a:r>
              <a:rPr lang="zh-TW" altLang="en-US" dirty="0" smtClean="0"/>
              <a:t>間隔（預設為 </a:t>
            </a:r>
            <a:r>
              <a:rPr lang="en-US" altLang="zh-TW" dirty="0" smtClean="0"/>
              <a:t>Hello </a:t>
            </a:r>
            <a:r>
              <a:rPr lang="zh-TW" altLang="en-US" dirty="0" smtClean="0"/>
              <a:t>間隔的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倍）</a:t>
            </a:r>
          </a:p>
          <a:p>
            <a:pPr lvl="1"/>
            <a:r>
              <a:rPr lang="zh-TW" altLang="en-US" dirty="0" smtClean="0"/>
              <a:t>網路類型</a:t>
            </a:r>
          </a:p>
          <a:p>
            <a:r>
              <a:rPr lang="zh-TW" altLang="en-US" dirty="0" smtClean="0"/>
              <a:t>選舉 </a:t>
            </a:r>
            <a:r>
              <a:rPr lang="en-US" altLang="zh-TW" dirty="0" smtClean="0"/>
              <a:t>DR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BDR</a:t>
            </a:r>
            <a:r>
              <a:rPr lang="zh-TW" altLang="en-US" dirty="0" smtClean="0"/>
              <a:t>（多重存取網路）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66" y="3169151"/>
            <a:ext cx="5149223" cy="29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OSPF - </a:t>
            </a:r>
            <a:r>
              <a:rPr lang="zh-TW" altLang="en-US" dirty="0" smtClean="0"/>
              <a:t>鏈路狀態更新 </a:t>
            </a:r>
            <a:r>
              <a:rPr lang="en-US" altLang="zh-TW" dirty="0" smtClean="0"/>
              <a:t>(LSU)</a:t>
            </a:r>
            <a:endParaRPr lang="zh-TW" altLang="en-US" dirty="0"/>
          </a:p>
        </p:txBody>
      </p:sp>
      <p:sp>
        <p:nvSpPr>
          <p:cNvPr id="2662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鏈路狀態更新 </a:t>
            </a:r>
            <a:r>
              <a:rPr lang="en-US" altLang="zh-TW" dirty="0" smtClean="0"/>
              <a:t>(LSU)</a:t>
            </a:r>
          </a:p>
          <a:p>
            <a:r>
              <a:rPr lang="zh-TW" altLang="en-US" dirty="0" smtClean="0"/>
              <a:t>鏈路狀態通告 </a:t>
            </a:r>
            <a:r>
              <a:rPr lang="en-US" altLang="zh-TW" dirty="0" smtClean="0"/>
              <a:t>(LSA)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（可互換）</a:t>
            </a:r>
          </a:p>
          <a:p>
            <a:r>
              <a:rPr lang="zh-TW" altLang="en-US" dirty="0" smtClean="0"/>
              <a:t>多種 </a:t>
            </a:r>
            <a:r>
              <a:rPr lang="en-US" altLang="zh-TW" dirty="0" smtClean="0"/>
              <a:t>LSA </a:t>
            </a:r>
            <a:r>
              <a:rPr lang="zh-TW" altLang="en-US" dirty="0" smtClean="0"/>
              <a:t>類型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67" y="1900332"/>
            <a:ext cx="6575208" cy="44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 </a:t>
            </a:r>
            <a:r>
              <a:rPr lang="en-US" altLang="zh-CN" dirty="0" smtClean="0"/>
              <a:t>OSPF </a:t>
            </a:r>
            <a:r>
              <a:rPr lang="zh-CN" altLang="en-US" dirty="0" smtClean="0"/>
              <a:t>配置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702" y="2363372"/>
            <a:ext cx="8577072" cy="39420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)#</a:t>
            </a:r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fa</a:t>
            </a:r>
            <a:r>
              <a:rPr lang="en-US" altLang="zh-CN" sz="2000" dirty="0" smtClean="0"/>
              <a:t> 0/0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-if)#</a:t>
            </a:r>
            <a:r>
              <a:rPr lang="en-US" altLang="zh-CN" sz="2000" dirty="0" err="1" smtClean="0"/>
              <a:t>ip</a:t>
            </a:r>
            <a:r>
              <a:rPr lang="en-US" altLang="zh-CN" sz="2000" dirty="0" smtClean="0"/>
              <a:t> address 172.16.1.17 255.255.255.240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)#</a:t>
            </a:r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 s 0/0/0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-if)#</a:t>
            </a:r>
            <a:r>
              <a:rPr lang="en-US" altLang="zh-CN" sz="2000" dirty="0" err="1" smtClean="0"/>
              <a:t>ip</a:t>
            </a:r>
            <a:r>
              <a:rPr lang="en-US" altLang="zh-CN" sz="2000" dirty="0" smtClean="0"/>
              <a:t> address 192.168.10.1 255.255.255.252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)#</a:t>
            </a:r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 s 0/0/1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-if)#</a:t>
            </a:r>
            <a:r>
              <a:rPr lang="en-US" altLang="zh-CN" sz="2000" dirty="0" err="1" smtClean="0"/>
              <a:t>ip</a:t>
            </a:r>
            <a:r>
              <a:rPr lang="en-US" altLang="zh-CN" sz="2000" dirty="0" smtClean="0"/>
              <a:t> address 192.168.10.5 255.255.255.252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-if)#router </a:t>
            </a:r>
            <a:r>
              <a:rPr lang="en-US" altLang="zh-CN" sz="2000" dirty="0" err="1" smtClean="0"/>
              <a:t>ospf</a:t>
            </a:r>
            <a:r>
              <a:rPr lang="en-US" altLang="zh-CN" sz="2000" dirty="0" smtClean="0"/>
              <a:t>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-router)#network 172.16.1.16 0.0.0.15 area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-router)#network 192.168.10.0 0.0.0.3 area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smtClean="0"/>
              <a:t>R1(</a:t>
            </a:r>
            <a:r>
              <a:rPr lang="en-US" altLang="zh-CN" sz="2000" dirty="0" err="1" smtClean="0"/>
              <a:t>config</a:t>
            </a:r>
            <a:r>
              <a:rPr lang="en-US" altLang="zh-CN" sz="2000" dirty="0" smtClean="0"/>
              <a:t>-router)#network 192.168.10.4 0.0.0.3 area 0</a:t>
            </a:r>
            <a:endParaRPr lang="en-US" altLang="zh-CN" sz="2000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3739" y="82475"/>
            <a:ext cx="34799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59739" y="1230200"/>
            <a:ext cx="5717504" cy="8402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命令</a:t>
            </a:r>
            <a:r>
              <a:rPr lang="zh-CN" altLang="en-US" b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語法</a:t>
            </a:r>
            <a:endParaRPr lang="zh-CN" altLang="en-US" b="0" dirty="0">
              <a:solidFill>
                <a:srgbClr val="FF0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router </a:t>
            </a:r>
            <a:r>
              <a:rPr lang="en-US" altLang="zh-CN" dirty="0" err="1" smtClean="0">
                <a:solidFill>
                  <a:srgbClr val="FF0000"/>
                </a:solidFill>
              </a:rPr>
              <a:t>ospf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0" i="1" dirty="0" smtClean="0">
                <a:solidFill>
                  <a:srgbClr val="FF0000"/>
                </a:solidFill>
              </a:rPr>
              <a:t>process-id</a:t>
            </a:r>
            <a:endParaRPr lang="zh-CN" altLang="en-US" b="0" dirty="0">
              <a:solidFill>
                <a:srgbClr val="FF0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zh-CN" altLang="en-US" b="0" dirty="0">
                <a:solidFill>
                  <a:srgbClr val="FF0000"/>
                </a:solidFill>
              </a:rPr>
              <a:t> </a:t>
            </a:r>
            <a:r>
              <a:rPr lang="en-US" altLang="zh-CN" b="0" i="1" dirty="0" smtClean="0">
                <a:solidFill>
                  <a:srgbClr val="FF0000"/>
                </a:solidFill>
              </a:rPr>
              <a:t>network-address </a:t>
            </a:r>
            <a:r>
              <a:rPr lang="en-US" altLang="zh-CN" b="0" i="1" dirty="0" smtClean="0">
                <a:solidFill>
                  <a:srgbClr val="FF0000"/>
                </a:solidFill>
              </a:rPr>
              <a:t>wildcard-mask </a:t>
            </a:r>
            <a:r>
              <a:rPr lang="en-US" altLang="zh-CN" dirty="0" smtClean="0">
                <a:solidFill>
                  <a:srgbClr val="FF0000"/>
                </a:solidFill>
              </a:rPr>
              <a:t>area</a:t>
            </a:r>
            <a:r>
              <a:rPr lang="zh-CN" altLang="en-US" b="0" dirty="0" smtClean="0">
                <a:solidFill>
                  <a:srgbClr val="FF0000"/>
                </a:solidFill>
              </a:rPr>
              <a:t> </a:t>
            </a:r>
            <a:r>
              <a:rPr lang="en-US" altLang="zh-CN" b="0" i="1" dirty="0" smtClean="0">
                <a:solidFill>
                  <a:srgbClr val="FF0000"/>
                </a:solidFill>
              </a:rPr>
              <a:t>area-id</a:t>
            </a:r>
            <a:endParaRPr lang="zh-CN" altLang="en-US" sz="17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OSPF </a:t>
            </a:r>
            <a:r>
              <a:rPr lang="zh-TW" altLang="en-US" dirty="0" smtClean="0"/>
              <a:t>路由器 </a:t>
            </a:r>
            <a:r>
              <a:rPr lang="en-US" altLang="zh-CN" dirty="0" smtClean="0"/>
              <a:t>ID</a:t>
            </a:r>
            <a:endParaRPr lang="en-US" altLang="zh-CN" dirty="0"/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>
          <a:xfrm>
            <a:off x="229702" y="1079501"/>
            <a:ext cx="4384501" cy="5225944"/>
          </a:xfrm>
        </p:spPr>
        <p:txBody>
          <a:bodyPr/>
          <a:lstStyle/>
          <a:p>
            <a:r>
              <a:rPr lang="zh-TW" altLang="en-US" dirty="0" smtClean="0"/>
              <a:t>使用透過 </a:t>
            </a:r>
            <a:r>
              <a:rPr lang="en-US" altLang="zh-TW" dirty="0" smtClean="0"/>
              <a:t>OSPF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router-id</a:t>
            </a:r>
            <a:r>
              <a:rPr lang="zh-TW" altLang="en-US" dirty="0" smtClean="0"/>
              <a:t> 命令配置的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位址。</a:t>
            </a:r>
          </a:p>
          <a:p>
            <a:r>
              <a:rPr lang="zh-TW" altLang="en-US" dirty="0" smtClean="0"/>
              <a:t>如果未配置 </a:t>
            </a:r>
            <a:r>
              <a:rPr lang="en-US" altLang="zh-TW" b="1" dirty="0" smtClean="0"/>
              <a:t>router-id</a:t>
            </a:r>
            <a:r>
              <a:rPr lang="zh-TW" altLang="en-US" dirty="0" smtClean="0"/>
              <a:t>，則路由器會選擇其所有迴路介面的最高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位址。</a:t>
            </a:r>
          </a:p>
          <a:p>
            <a:r>
              <a:rPr lang="zh-TW" altLang="en-US" dirty="0" smtClean="0"/>
              <a:t>如果未配置迴路介面，則路由器會選擇其所有實體介面的最高活動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位址。</a:t>
            </a:r>
            <a:endParaRPr lang="zh-TW" alt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705" y="1393825"/>
            <a:ext cx="347872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624787" y="1055688"/>
            <a:ext cx="3026844" cy="3416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路由</a:t>
            </a:r>
            <a:r>
              <a:rPr lang="zh-CN" altLang="en-US" b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器 </a:t>
            </a:r>
            <a:r>
              <a:rPr lang="en-US" altLang="zh-CN" b="0" dirty="0" smtClean="0">
                <a:solidFill>
                  <a:srgbClr val="FF0000"/>
                </a:solidFill>
              </a:rPr>
              <a:t>ID </a:t>
            </a:r>
            <a:r>
              <a:rPr lang="en-US" altLang="zh-CN" b="0" dirty="0">
                <a:solidFill>
                  <a:srgbClr val="FF0000"/>
                </a:solidFill>
              </a:rPr>
              <a:t>= 192.168.10.5</a:t>
            </a: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603555" y="4956176"/>
            <a:ext cx="64953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驗證</a:t>
            </a:r>
            <a:endParaRPr lang="zh-CN" altLang="en-US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99223" y="4797425"/>
            <a:ext cx="333462" cy="209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97" y="4693049"/>
            <a:ext cx="5990612" cy="143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etAcad_White_PPT_Template 05Oct12">
  <a:themeElements>
    <a:clrScheme name="Cisco NetAcad">
      <a:dk1>
        <a:srgbClr val="2AA7DF"/>
      </a:dk1>
      <a:lt1>
        <a:srgbClr val="FFFFFF"/>
      </a:lt1>
      <a:dk2>
        <a:srgbClr val="6B308E"/>
      </a:dk2>
      <a:lt2>
        <a:srgbClr val="000000"/>
      </a:lt2>
      <a:accent1>
        <a:srgbClr val="00938E"/>
      </a:accent1>
      <a:accent2>
        <a:srgbClr val="3EB549"/>
      </a:accent2>
      <a:accent3>
        <a:srgbClr val="D81673"/>
      </a:accent3>
      <a:accent4>
        <a:srgbClr val="234493"/>
      </a:accent4>
      <a:accent5>
        <a:srgbClr val="ED2D28"/>
      </a:accent5>
      <a:accent6>
        <a:srgbClr val="F68B21"/>
      </a:accent6>
      <a:hlink>
        <a:srgbClr val="2AA7DF"/>
      </a:hlink>
      <a:folHlink>
        <a:srgbClr val="ACB2C2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Oct_2006_Cisco White Template</Template>
  <TotalTime>30542</TotalTime>
  <Words>6576</Words>
  <Application>Microsoft Office PowerPoint</Application>
  <PresentationFormat>投影片</PresentationFormat>
  <Paragraphs>546</Paragraphs>
  <Slides>59</Slides>
  <Notes>59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2_NetAcad_White_PPT_Template 05Oct12</vt:lpstr>
      <vt:lpstr>CCNA - 多區域 OSPF</vt:lpstr>
      <vt:lpstr>目標</vt:lpstr>
      <vt:lpstr>單區域 OSPF - 回顧</vt:lpstr>
      <vt:lpstr>單區域 OSPF - 回顧</vt:lpstr>
      <vt:lpstr>OSPF 封包類型</vt:lpstr>
      <vt:lpstr>OSPF - Hello 封包</vt:lpstr>
      <vt:lpstr>OSPF - 鏈路狀態更新 (LSU)</vt:lpstr>
      <vt:lpstr>基本 OSPF 配置</vt:lpstr>
      <vt:lpstr>OSPF 路由器 ID</vt:lpstr>
      <vt:lpstr>OSPF 路由器 ID</vt:lpstr>
      <vt:lpstr>OSPF 度量 - 成本</vt:lpstr>
      <vt:lpstr>OSPF 和多重存取網路</vt:lpstr>
      <vt:lpstr>OSPF 和多重存取網路</vt:lpstr>
      <vt:lpstr>多區域 OSPF 實作</vt:lpstr>
      <vt:lpstr>大型網路中的 OSPF 問題</vt:lpstr>
      <vt:lpstr>OSPF 區域</vt:lpstr>
      <vt:lpstr>為什麼採用多區域OSPF？</vt:lpstr>
      <vt:lpstr>OSPF 兩層區域階層</vt:lpstr>
      <vt:lpstr>OSPF 路由器的類型</vt:lpstr>
      <vt:lpstr>區域之間交換的 LSA 類型</vt:lpstr>
      <vt:lpstr>OSPF LSA類型（回顧）</vt:lpstr>
      <vt:lpstr>多區域 OSPF LSA 運作 OSPF LSA 類型</vt:lpstr>
      <vt:lpstr>OSPF 第 1 類 LSA - 路由器 LSA</vt:lpstr>
      <vt:lpstr>OSPF 第 2 類 LSA - 網路 LSA</vt:lpstr>
      <vt:lpstr>OSPF 第 3 類 LSA - 摘要 LSA</vt:lpstr>
      <vt:lpstr>OSPF 第 4 類 LSA - 摘要 LSA</vt:lpstr>
      <vt:lpstr>OSPF 第 5 類 LSA - 外部 LSA</vt:lpstr>
      <vt:lpstr> OSPF LSA 類型</vt:lpstr>
      <vt:lpstr>OSPF 路由 - 路由表</vt:lpstr>
      <vt:lpstr> OSPF 路由表條目</vt:lpstr>
      <vt:lpstr> OSPF 路由表條目</vt:lpstr>
      <vt:lpstr>OSPF 路由 - 路由表</vt:lpstr>
      <vt:lpstr>OSPF 路由計算</vt:lpstr>
      <vt:lpstr>配置多區域 OSPF</vt:lpstr>
      <vt:lpstr> 配置多區域 OSPFv2</vt:lpstr>
      <vt:lpstr> 配置多區域 OSPFv3</vt:lpstr>
      <vt:lpstr>OSPF 路由摘要</vt:lpstr>
      <vt:lpstr> OSPF 路由摘要</vt:lpstr>
      <vt:lpstr> 計算摘要路由</vt:lpstr>
      <vt:lpstr> 配置區域間路由摘要</vt:lpstr>
      <vt:lpstr>OSPF 路由摘要 - VLSM</vt:lpstr>
      <vt:lpstr>OSPF 區域間路由摘要</vt:lpstr>
      <vt:lpstr>OSPF ASBR 路由摘要</vt:lpstr>
      <vt:lpstr>OSPF 預設路由</vt:lpstr>
      <vt:lpstr>OSPF 預設路由範例</vt:lpstr>
      <vt:lpstr>檢驗 OSPFv2 和 OSPFv3 配置</vt:lpstr>
      <vt:lpstr> 檢驗多區域 OSPFv2</vt:lpstr>
      <vt:lpstr> 檢驗通用多區域 OSPF 設定</vt:lpstr>
      <vt:lpstr>檢驗 OSPF 路由</vt:lpstr>
      <vt:lpstr>檢驗多區域 OSPF LSDB</vt:lpstr>
      <vt:lpstr>OSPF 要點</vt:lpstr>
      <vt:lpstr>第 8 章：摘要</vt:lpstr>
      <vt:lpstr>第 8 章：摘要</vt:lpstr>
      <vt:lpstr>第 8 章：摘要</vt:lpstr>
      <vt:lpstr>第 8 章：摘要</vt:lpstr>
      <vt:lpstr>Packet Tracer 活動</vt:lpstr>
      <vt:lpstr>多區域 OSPF 練習實驗</vt:lpstr>
      <vt:lpstr>PowerPoint 簡報</vt:lpstr>
      <vt:lpstr>PowerPoint 簡報</vt:lpstr>
    </vt:vector>
  </TitlesOfParts>
  <Company>Duarte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Begin: Assign Information Classification</dc:title>
  <dc:subject>Guide for Creating Powerpoint Presentations</dc:subject>
  <dc:creator>Eric Albertson</dc:creator>
  <cp:lastModifiedBy>kobe</cp:lastModifiedBy>
  <cp:revision>1446</cp:revision>
  <cp:lastPrinted>2013-08-05T20:50:27Z</cp:lastPrinted>
  <dcterms:created xsi:type="dcterms:W3CDTF">2006-10-05T15:52:55Z</dcterms:created>
  <dcterms:modified xsi:type="dcterms:W3CDTF">2013-10-05T16:45:24Z</dcterms:modified>
</cp:coreProperties>
</file>