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89" r:id="rId3"/>
    <p:sldId id="297" r:id="rId4"/>
    <p:sldId id="298" r:id="rId5"/>
    <p:sldId id="264" r:id="rId6"/>
    <p:sldId id="299" r:id="rId7"/>
    <p:sldId id="303" r:id="rId8"/>
    <p:sldId id="305" r:id="rId9"/>
    <p:sldId id="306" r:id="rId10"/>
    <p:sldId id="304" r:id="rId11"/>
    <p:sldId id="301" r:id="rId12"/>
    <p:sldId id="302" r:id="rId13"/>
    <p:sldId id="258" r:id="rId14"/>
    <p:sldId id="259" r:id="rId15"/>
    <p:sldId id="263" r:id="rId16"/>
    <p:sldId id="260" r:id="rId17"/>
    <p:sldId id="261" r:id="rId18"/>
    <p:sldId id="295" r:id="rId19"/>
    <p:sldId id="262" r:id="rId20"/>
    <p:sldId id="265" r:id="rId21"/>
    <p:sldId id="294" r:id="rId22"/>
    <p:sldId id="266" r:id="rId23"/>
    <p:sldId id="267" r:id="rId24"/>
    <p:sldId id="268" r:id="rId25"/>
    <p:sldId id="269" r:id="rId26"/>
    <p:sldId id="270" r:id="rId27"/>
    <p:sldId id="292" r:id="rId28"/>
    <p:sldId id="272" r:id="rId29"/>
    <p:sldId id="273" r:id="rId30"/>
    <p:sldId id="274" r:id="rId31"/>
    <p:sldId id="275" r:id="rId32"/>
    <p:sldId id="276" r:id="rId33"/>
    <p:sldId id="277" r:id="rId34"/>
    <p:sldId id="282" r:id="rId35"/>
    <p:sldId id="283" r:id="rId36"/>
    <p:sldId id="279" r:id="rId37"/>
    <p:sldId id="280" r:id="rId38"/>
    <p:sldId id="281" r:id="rId39"/>
    <p:sldId id="287" r:id="rId40"/>
    <p:sldId id="288" r:id="rId41"/>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103" d="100"/>
          <a:sy n="103"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2018/3/25</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2018/3/25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retail8" TargetMode="External"/><Relationship Id="rId2" Type="http://schemas.openxmlformats.org/officeDocument/2006/relationships/hyperlink" Target="https://www.facebook.com/groups/2068150623415087" TargetMode="External"/><Relationship Id="rId1" Type="http://schemas.openxmlformats.org/officeDocument/2006/relationships/slideLayout" Target="../slideLayouts/slideLayout1.xml"/><Relationship Id="rId6" Type="http://schemas.openxmlformats.org/officeDocument/2006/relationships/hyperlink" Target="https://www.youtube.com/playlist?list=PL-EvATvybZJeBYtxMytGnlYFYtI6AbyRU" TargetMode="External"/><Relationship Id="rId5" Type="http://schemas.openxmlformats.org/officeDocument/2006/relationships/hyperlink" Target="https://www.google.com.tw/maps/@24.1148104,120.6810618,13.75z/data=!4m2!6m1!1s1vexIgKIHuDGQ2Eut0cTC1azETZE?hl=zh-TW" TargetMode="External"/><Relationship Id="rId4" Type="http://schemas.openxmlformats.org/officeDocument/2006/relationships/hyperlink" Target="https://www.facebook.com/groups/1931025107152094/?source_id=28146464853612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tw/maps/@24.1148104,120.6810618,13.75z/data=!4m2!6m1!1s1vexIgKIHuDGQ2Eut0cTC1azETZE?hl=zh-TW"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92696"/>
            <a:ext cx="7772400" cy="1470025"/>
          </a:xfrm>
        </p:spPr>
        <p:txBody>
          <a:bodyPr/>
          <a:lstStyle/>
          <a:p>
            <a:r>
              <a:rPr lang="zh-TW" altLang="en-US" dirty="0">
                <a:latin typeface="標楷體" pitchFamily="65" charset="-120"/>
                <a:ea typeface="標楷體" pitchFamily="65" charset="-120"/>
              </a:rPr>
              <a:t>物流與供應鏈管理 </a:t>
            </a:r>
          </a:p>
        </p:txBody>
      </p:sp>
      <p:sp>
        <p:nvSpPr>
          <p:cNvPr id="3" name="副標題 2"/>
          <p:cNvSpPr>
            <a:spLocks noGrp="1"/>
          </p:cNvSpPr>
          <p:nvPr>
            <p:ph type="subTitle" idx="1"/>
          </p:nvPr>
        </p:nvSpPr>
        <p:spPr>
          <a:xfrm>
            <a:off x="107504" y="1988840"/>
            <a:ext cx="8856984" cy="4608512"/>
          </a:xfrm>
        </p:spPr>
        <p:txBody>
          <a:bodyPr>
            <a:normAutofit/>
          </a:bodyPr>
          <a:lstStyle/>
          <a:p>
            <a:pPr algn="l">
              <a:spcBef>
                <a:spcPct val="50000"/>
              </a:spcBef>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數位補充教材 </a:t>
            </a:r>
            <a:r>
              <a:rPr lang="en-US" altLang="zh-TW" sz="2000" dirty="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分組社團</a:t>
            </a:r>
            <a:r>
              <a:rPr lang="en-US" altLang="zh-TW" sz="20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hlinkClick r:id="rId2"/>
              </a:rPr>
              <a:t>https://www.facebook.com/groups/2068150623415087</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2.FB </a:t>
            </a:r>
            <a:r>
              <a:rPr lang="zh-TW" altLang="en-US" sz="2000" dirty="0">
                <a:latin typeface="標楷體" pitchFamily="65" charset="-120"/>
                <a:ea typeface="標楷體" pitchFamily="65" charset="-120"/>
              </a:rPr>
              <a:t>教學專頁</a:t>
            </a:r>
            <a:r>
              <a:rPr lang="en-US" altLang="zh-TW" sz="2000" dirty="0">
                <a:latin typeface="標楷體" pitchFamily="65" charset="-120"/>
                <a:ea typeface="標楷體" pitchFamily="65" charset="-120"/>
              </a:rPr>
              <a:t>:http://</a:t>
            </a:r>
            <a:r>
              <a:rPr lang="en-US" altLang="zh-TW" sz="2000" dirty="0">
                <a:latin typeface="標楷體" pitchFamily="65" charset="-120"/>
                <a:ea typeface="標楷體" pitchFamily="65" charset="-120"/>
                <a:hlinkClick r:id="rId3"/>
              </a:rPr>
              <a:t>www.facebook.com/retail8</a:t>
            </a:r>
            <a:r>
              <a:rPr lang="zh-TW" altLang="en-US" sz="2000" dirty="0">
                <a:latin typeface="標楷體" pitchFamily="65" charset="-120"/>
                <a:ea typeface="標楷體" pitchFamily="65" charset="-120"/>
              </a:rPr>
              <a:t> </a:t>
            </a:r>
            <a:r>
              <a:rPr lang="en-US" altLang="zh-TW" sz="2000" dirty="0">
                <a:latin typeface="標楷體" pitchFamily="65" charset="-120"/>
                <a:ea typeface="標楷體" pitchFamily="65" charset="-120"/>
              </a:rPr>
              <a:t>(99</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3.</a:t>
            </a:r>
            <a:r>
              <a:rPr lang="en-US" altLang="zh-TW" sz="1800" dirty="0" smtClean="0">
                <a:latin typeface="標楷體" pitchFamily="65" charset="-120"/>
                <a:ea typeface="標楷體" pitchFamily="65" charset="-120"/>
              </a:rPr>
              <a:t>FB </a:t>
            </a:r>
            <a:r>
              <a:rPr lang="zh-TW" altLang="en-US" sz="1800" dirty="0">
                <a:latin typeface="標楷體" pitchFamily="65" charset="-120"/>
                <a:ea typeface="標楷體" pitchFamily="65" charset="-120"/>
              </a:rPr>
              <a:t>教學社團</a:t>
            </a:r>
            <a:r>
              <a:rPr lang="en-US" altLang="zh-TW" sz="1800" dirty="0">
                <a:latin typeface="標楷體" pitchFamily="65" charset="-120"/>
                <a:ea typeface="標楷體" pitchFamily="65" charset="-120"/>
              </a:rPr>
              <a:t>:</a:t>
            </a:r>
            <a:r>
              <a:rPr lang="zh-TW" altLang="en-US" sz="1800" dirty="0">
                <a:ea typeface="標楷體" pitchFamily="65" charset="-120"/>
              </a:rPr>
              <a:t>台中大里太平區物聯網 </a:t>
            </a:r>
            <a:r>
              <a:rPr lang="en-US" altLang="zh-TW" sz="1800" dirty="0">
                <a:ea typeface="標楷體" pitchFamily="65" charset="-120"/>
              </a:rPr>
              <a:t>IoM</a:t>
            </a:r>
            <a:r>
              <a:rPr lang="zh-TW" altLang="en-US" sz="1800" dirty="0">
                <a:ea typeface="標楷體" pitchFamily="65" charset="-120"/>
              </a:rPr>
              <a:t> 與 大數據 </a:t>
            </a:r>
            <a:r>
              <a:rPr lang="en-US" altLang="zh-TW" sz="1800" dirty="0">
                <a:ea typeface="標楷體" pitchFamily="65" charset="-120"/>
              </a:rPr>
              <a:t>Big Data </a:t>
            </a:r>
            <a:r>
              <a:rPr lang="zh-TW" altLang="en-US" sz="1800" dirty="0">
                <a:ea typeface="標楷體" pitchFamily="65" charset="-120"/>
              </a:rPr>
              <a:t>研究 </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a:ea typeface="標楷體" pitchFamily="65" charset="-120"/>
                <a:hlinkClick r:id="rId4"/>
              </a:rPr>
              <a:t>https://www.facebook.com/groups/1931025107152094/?source_id=281464648536127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4.GIS </a:t>
            </a:r>
            <a:r>
              <a:rPr lang="en-US" altLang="zh-TW" sz="1800" dirty="0">
                <a:latin typeface="標楷體" pitchFamily="65" charset="-120"/>
                <a:ea typeface="標楷體" pitchFamily="65" charset="-120"/>
              </a:rPr>
              <a:t>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a:latin typeface="標楷體" pitchFamily="65" charset="-120"/>
                <a:ea typeface="標楷體" pitchFamily="65" charset="-120"/>
              </a:rPr>
              <a:t>天數 </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專業課程融入服務學習</a:t>
            </a:r>
            <a:r>
              <a:rPr lang="en-US" altLang="zh-TW" sz="1800" dirty="0">
                <a:latin typeface="標楷體" pitchFamily="65" charset="-120"/>
                <a:ea typeface="標楷體" pitchFamily="65" charset="-120"/>
              </a:rPr>
              <a:t>) (103-105-105</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100" dirty="0" smtClean="0">
                <a:latin typeface="標楷體" pitchFamily="65" charset="-120"/>
                <a:ea typeface="標楷體" pitchFamily="65" charset="-120"/>
                <a:hlinkClick r:id="rId5"/>
              </a:rPr>
              <a:t>https</a:t>
            </a:r>
            <a:r>
              <a:rPr lang="en-US" altLang="zh-TW" sz="1100" dirty="0">
                <a:latin typeface="標楷體" pitchFamily="65" charset="-120"/>
                <a:ea typeface="標楷體" pitchFamily="65" charset="-120"/>
                <a:hlinkClick r:id="rId5"/>
              </a:rPr>
              <a:t>://www.google.com.tw/maps/@24.1148104,120.6810618,13.75z/data=!</a:t>
            </a:r>
            <a:r>
              <a:rPr lang="en-US" altLang="zh-TW" sz="1100" dirty="0" smtClean="0">
                <a:latin typeface="標楷體" pitchFamily="65" charset="-120"/>
                <a:ea typeface="標楷體" pitchFamily="65" charset="-120"/>
                <a:hlinkClick r:id="rId5"/>
              </a:rPr>
              <a:t>4m2!6m1!1s1vexIgKIHuDGQ2Eut0cTC1azETZE?hl=zh-TW</a:t>
            </a:r>
            <a:endParaRPr lang="en-US" altLang="zh-TW" sz="11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5.You-tube</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教學資料夾</a:t>
            </a:r>
            <a:r>
              <a:rPr lang="en-US" altLang="zh-TW" sz="1800" dirty="0" smtClean="0">
                <a:latin typeface="標楷體" pitchFamily="65" charset="-120"/>
                <a:ea typeface="標楷體" pitchFamily="65" charset="-120"/>
              </a:rPr>
              <a:t>:</a:t>
            </a:r>
            <a:r>
              <a:rPr lang="en-US" altLang="zh-TW" sz="1800" dirty="0">
                <a:ea typeface="標楷體" pitchFamily="65" charset="-120"/>
              </a:rPr>
              <a:t>5G+AI+IOT+</a:t>
            </a:r>
            <a:r>
              <a:rPr lang="zh-TW" altLang="en-US" sz="1800" dirty="0">
                <a:ea typeface="標楷體" pitchFamily="65" charset="-120"/>
              </a:rPr>
              <a:t>氫燃料電池</a:t>
            </a:r>
            <a:r>
              <a:rPr lang="en-US" altLang="zh-TW" sz="1800" dirty="0" smtClean="0">
                <a:latin typeface="標楷體" pitchFamily="65" charset="-120"/>
                <a:ea typeface="標楷體" pitchFamily="65" charset="-120"/>
              </a:rPr>
              <a:t>(</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頻道帳號</a:t>
            </a:r>
            <a:r>
              <a:rPr lang="en-US" altLang="zh-TW" sz="1800" dirty="0" smtClean="0">
                <a:latin typeface="標楷體" pitchFamily="65" charset="-120"/>
                <a:ea typeface="標楷體" pitchFamily="65" charset="-120"/>
              </a:rPr>
              <a:t>:raylin8)</a:t>
            </a:r>
            <a:endParaRPr lang="en-US" altLang="zh-TW" sz="1800" dirty="0" smtClean="0">
              <a:latin typeface="標楷體" pitchFamily="65" charset="-120"/>
              <a:ea typeface="標楷體" pitchFamily="65" charset="-120"/>
              <a:hlinkClick r:id="rId6"/>
            </a:endParaRPr>
          </a:p>
          <a:p>
            <a:pPr algn="l">
              <a:spcBef>
                <a:spcPct val="50000"/>
              </a:spcBef>
            </a:pPr>
            <a:r>
              <a:rPr lang="en-US" altLang="zh-TW" sz="1800" dirty="0" smtClean="0">
                <a:latin typeface="標楷體" pitchFamily="65" charset="-120"/>
                <a:ea typeface="標楷體" pitchFamily="65" charset="-120"/>
                <a:hlinkClick r:id="rId6"/>
              </a:rPr>
              <a:t>https</a:t>
            </a:r>
            <a:r>
              <a:rPr lang="en-US" altLang="zh-TW" sz="1800" dirty="0">
                <a:latin typeface="標楷體" pitchFamily="65" charset="-120"/>
                <a:ea typeface="標楷體" pitchFamily="65" charset="-120"/>
                <a:hlinkClick r:id="rId6"/>
              </a:rPr>
              <a:t>://www.youtube.com/playlist?list=PL-EvATvybZJeBYtxMytGnlYFYtI6AbyRU</a:t>
            </a:r>
            <a:endParaRPr lang="en-US" altLang="zh-TW" sz="18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smtClean="0"/>
              <a:t> 物</a:t>
            </a:r>
            <a:r>
              <a:rPr lang="zh-TW" altLang="en-US" sz="2400" dirty="0"/>
              <a:t>流 大致分為 哪 </a:t>
            </a:r>
            <a:r>
              <a:rPr lang="en-US" altLang="zh-TW" sz="2400" dirty="0"/>
              <a:t>2 </a:t>
            </a:r>
            <a:r>
              <a:rPr lang="zh-TW" altLang="en-US" sz="2400" dirty="0"/>
              <a:t>大類 </a:t>
            </a:r>
            <a:r>
              <a:rPr lang="en-US" altLang="zh-TW" sz="2400" dirty="0"/>
              <a:t>? </a:t>
            </a:r>
            <a:r>
              <a:rPr lang="zh-TW" altLang="en-US" sz="2400" dirty="0"/>
              <a:t>服務業 大致分為 哪 </a:t>
            </a:r>
            <a:r>
              <a:rPr lang="en-US" altLang="zh-TW" sz="2400" dirty="0"/>
              <a:t>2 </a:t>
            </a:r>
            <a:r>
              <a:rPr lang="zh-TW" altLang="en-US" sz="2400" dirty="0"/>
              <a:t>大類 </a:t>
            </a:r>
            <a:r>
              <a:rPr lang="en-US" altLang="zh-TW" sz="2400" dirty="0"/>
              <a:t>?</a:t>
            </a:r>
          </a:p>
          <a:p>
            <a:r>
              <a:rPr lang="en-US" altLang="zh-TW" sz="2400" dirty="0" smtClean="0"/>
              <a:t>2.</a:t>
            </a:r>
            <a:r>
              <a:rPr lang="zh-TW" altLang="en-US" sz="2400" dirty="0" smtClean="0"/>
              <a:t> </a:t>
            </a:r>
            <a:r>
              <a:rPr lang="en-US" altLang="zh-TW" sz="2400" dirty="0"/>
              <a:t>5</a:t>
            </a:r>
            <a:r>
              <a:rPr lang="zh-TW" altLang="en-US" sz="2400" dirty="0"/>
              <a:t> 流 為何 </a:t>
            </a:r>
            <a:r>
              <a:rPr lang="en-US" altLang="zh-TW" sz="2400" dirty="0"/>
              <a:t>?</a:t>
            </a:r>
          </a:p>
          <a:p>
            <a:r>
              <a:rPr lang="en-US" altLang="zh-TW" sz="2400" dirty="0" smtClean="0"/>
              <a:t>3.</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4.</a:t>
            </a:r>
            <a:r>
              <a:rPr lang="zh-TW" altLang="en-US" sz="2400" dirty="0" smtClean="0"/>
              <a:t> 行銷</a:t>
            </a:r>
            <a:r>
              <a:rPr lang="zh-TW" altLang="en-US" sz="2400" dirty="0"/>
              <a:t>管理 中 之 </a:t>
            </a:r>
            <a:r>
              <a:rPr lang="en-US" altLang="zh-TW" sz="2400" dirty="0"/>
              <a:t>4 P</a:t>
            </a:r>
            <a:r>
              <a:rPr lang="zh-TW" altLang="en-US" sz="2400" dirty="0"/>
              <a:t>為何 </a:t>
            </a:r>
            <a:r>
              <a:rPr lang="en-US" altLang="zh-TW" sz="2400" dirty="0" smtClean="0"/>
              <a:t>?</a:t>
            </a:r>
          </a:p>
          <a:p>
            <a:r>
              <a:rPr lang="en-US" altLang="zh-TW" sz="2400" dirty="0" smtClean="0"/>
              <a:t>5.</a:t>
            </a:r>
            <a:r>
              <a:rPr lang="zh-TW" altLang="en-US" sz="2400" dirty="0" smtClean="0"/>
              <a:t> 商流</a:t>
            </a:r>
            <a:r>
              <a:rPr lang="en-US" altLang="zh-TW" sz="2400" dirty="0" smtClean="0"/>
              <a:t>4</a:t>
            </a:r>
            <a:r>
              <a:rPr lang="zh-TW" altLang="en-US" sz="2400" dirty="0" smtClean="0"/>
              <a:t> 大現代化零售</a:t>
            </a:r>
            <a:r>
              <a:rPr lang="en-US" altLang="zh-TW" sz="2400" dirty="0" smtClean="0"/>
              <a:t>Retail </a:t>
            </a:r>
            <a:r>
              <a:rPr lang="zh-TW" altLang="en-US" sz="2400" dirty="0"/>
              <a:t>通路</a:t>
            </a:r>
            <a:r>
              <a:rPr lang="zh-TW" altLang="en-US" sz="2400" dirty="0" smtClean="0"/>
              <a:t>演化</a:t>
            </a:r>
            <a:r>
              <a:rPr lang="en-US" altLang="zh-TW" sz="2400" dirty="0" smtClean="0"/>
              <a:t>.</a:t>
            </a:r>
            <a:r>
              <a:rPr lang="zh-TW" altLang="en-US" sz="2400" dirty="0" smtClean="0"/>
              <a:t> 依</a:t>
            </a:r>
            <a:r>
              <a:rPr lang="zh-TW" altLang="en-US" sz="2400" dirty="0"/>
              <a:t>時間排序 為何 </a:t>
            </a:r>
            <a:r>
              <a:rPr lang="en-US" altLang="zh-TW" sz="2400" dirty="0"/>
              <a:t>?</a:t>
            </a:r>
          </a:p>
          <a:p>
            <a:r>
              <a:rPr lang="en-US" altLang="zh-TW" sz="2400" dirty="0" smtClean="0"/>
              <a:t>6.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7.</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8.</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台中市三大農產品批發市場為何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t>11.</a:t>
            </a:r>
            <a:r>
              <a:rPr lang="zh-TW" altLang="en-US" sz="1800" dirty="0"/>
              <a:t>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12.</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13.</a:t>
            </a:r>
            <a:r>
              <a:rPr lang="zh-TW" altLang="en-US" sz="1800" dirty="0" smtClean="0"/>
              <a:t> 目前</a:t>
            </a:r>
            <a:r>
              <a:rPr lang="zh-TW" altLang="en-US" sz="1800" dirty="0"/>
              <a:t>全球在 </a:t>
            </a:r>
            <a:r>
              <a:rPr lang="en-US" altLang="zh-TW" sz="1800" dirty="0"/>
              <a:t>Unix</a:t>
            </a:r>
            <a:r>
              <a:rPr lang="zh-TW" altLang="en-US" sz="1800" dirty="0"/>
              <a:t>系統 佔有率最大 的資料庫為何 </a:t>
            </a:r>
            <a:r>
              <a:rPr lang="en-US" altLang="zh-TW" sz="1800" dirty="0"/>
              <a:t>? </a:t>
            </a:r>
            <a:r>
              <a:rPr lang="zh-TW" altLang="en-US" sz="1800" dirty="0"/>
              <a:t>微軟主機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a:t>?</a:t>
            </a:r>
            <a:endParaRPr lang="zh-TW" altLang="en-US" sz="1800" dirty="0"/>
          </a:p>
        </p:txBody>
      </p:sp>
    </p:spTree>
    <p:extLst>
      <p:ext uri="{BB962C8B-B14F-4D97-AF65-F5344CB8AC3E}">
        <p14:creationId xmlns:p14="http://schemas.microsoft.com/office/powerpoint/2010/main" val="389350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282682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extLst>
      <p:ext uri="{BB962C8B-B14F-4D97-AF65-F5344CB8AC3E}">
        <p14:creationId xmlns:p14="http://schemas.microsoft.com/office/powerpoint/2010/main" val="96808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smtClean="0">
                <a:latin typeface="標楷體" pitchFamily="65" charset="-120"/>
                <a:ea typeface="標楷體" pitchFamily="65" charset="-120"/>
              </a:rPr>
              <a:t>全球數據</a:t>
            </a:r>
            <a:r>
              <a:rPr lang="en-US" altLang="zh-TW" sz="1800" dirty="0" smtClean="0">
                <a:latin typeface="標楷體" pitchFamily="65" charset="-120"/>
                <a:ea typeface="標楷體" pitchFamily="65" charset="-120"/>
              </a:rPr>
              <a:t>:</a:t>
            </a: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a:t>
            </a: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707886"/>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3.3/11</a:t>
            </a:r>
            <a:r>
              <a:rPr lang="zh-TW" altLang="en-US" sz="2400" dirty="0" smtClean="0">
                <a:latin typeface="標楷體" pitchFamily="65" charset="-120"/>
                <a:ea typeface="標楷體" pitchFamily="65" charset="-120"/>
              </a:rPr>
              <a:t>供應</a:t>
            </a:r>
            <a:r>
              <a:rPr lang="zh-TW" altLang="en-US" sz="2400" dirty="0">
                <a:latin typeface="標楷體" pitchFamily="65" charset="-120"/>
                <a:ea typeface="標楷體" pitchFamily="65" charset="-120"/>
              </a:rPr>
              <a:t>鏈</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4.3/18-5.3/25</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文字方塊 39"/>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6.10/24</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ERP</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7.10/31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物流與供應鏈管理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latin typeface="標楷體" pitchFamily="65" charset="-120"/>
                <a:ea typeface="標楷體" pitchFamily="65" charset="-120"/>
              </a:rPr>
              <a:t>供應鏈</a:t>
            </a:r>
            <a:r>
              <a:rPr lang="zh-TW" altLang="en-US" sz="2000" dirty="0" smtClean="0">
                <a:latin typeface="標楷體" pitchFamily="65" charset="-120"/>
                <a:ea typeface="標楷體" pitchFamily="65" charset="-120"/>
              </a:rPr>
              <a:t>管理個案應用</a:t>
            </a:r>
            <a:endParaRPr lang="zh-TW" altLang="en-US" sz="2000" dirty="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供應鏈</a:t>
            </a:r>
            <a:r>
              <a:rPr lang="zh-TW" altLang="en-US" sz="2400" dirty="0" smtClean="0">
                <a:latin typeface="標楷體" pitchFamily="65" charset="-120"/>
                <a:ea typeface="標楷體" pitchFamily="65" charset="-120"/>
              </a:rPr>
              <a:t>管理實務</a:t>
            </a:r>
            <a:r>
              <a:rPr lang="en-US" altLang="zh-TW" sz="2400" dirty="0" smtClean="0">
                <a:latin typeface="標楷體" pitchFamily="65" charset="-120"/>
                <a:ea typeface="標楷體" pitchFamily="65" charset="-120"/>
              </a:rPr>
              <a:t>-</a:t>
            </a:r>
            <a:r>
              <a:rPr lang="zh-TW" altLang="en-US" sz="2200" dirty="0" smtClean="0">
                <a:ea typeface="標楷體" pitchFamily="65" charset="-120"/>
              </a:rPr>
              <a:t>網路</a:t>
            </a:r>
            <a:r>
              <a:rPr lang="zh-TW" altLang="en-US" sz="2200" dirty="0">
                <a:ea typeface="標楷體" pitchFamily="65" charset="-120"/>
              </a:rPr>
              <a:t>問卷、進銷存</a:t>
            </a:r>
          </a:p>
          <a:p>
            <a:pPr marL="342900" indent="-342900">
              <a:spcBef>
                <a:spcPct val="50000"/>
              </a:spcBef>
              <a:buFontTx/>
              <a:buAutoNum type="arabicPeriod"/>
            </a:pPr>
            <a:r>
              <a:rPr lang="zh-TW" altLang="en-US" sz="2400" dirty="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a:t>
            </a:r>
            <a:r>
              <a:rPr lang="en-US" altLang="zh-TW" sz="2000" dirty="0" smtClean="0">
                <a:latin typeface="標楷體" pitchFamily="65" charset="-120"/>
                <a:ea typeface="標楷體" pitchFamily="65" charset="-120"/>
                <a:hlinkClick r:id="rId4"/>
              </a:rPr>
              <a:t>24.0961161,120.7148544,15z?hl=zh-TW</a:t>
            </a:r>
            <a:endParaRPr lang="en-US" altLang="zh-TW" sz="2000" dirty="0" smtClean="0">
              <a:latin typeface="標楷體" pitchFamily="65" charset="-120"/>
              <a:ea typeface="標楷體" pitchFamily="65" charset="-120"/>
            </a:endParaRPr>
          </a:p>
          <a:p>
            <a:pPr>
              <a:spcBef>
                <a:spcPct val="50000"/>
              </a:spcBef>
            </a:pP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帳號範例</a:t>
            </a:r>
            <a:r>
              <a:rPr lang="en-US" altLang="zh-TW" sz="2200" dirty="0" smtClean="0">
                <a:latin typeface="標楷體" pitchFamily="65" charset="-120"/>
                <a:ea typeface="標楷體" pitchFamily="65" charset="-120"/>
              </a:rPr>
              <a:t>:retail8 </a:t>
            </a:r>
            <a:r>
              <a:rPr lang="zh-TW" altLang="en-US" sz="2200" dirty="0" smtClean="0">
                <a:latin typeface="標楷體" pitchFamily="65" charset="-120"/>
                <a:ea typeface="標楷體" pitchFamily="65" charset="-120"/>
              </a:rPr>
              <a:t>要好記</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簡化</a:t>
            </a:r>
            <a:r>
              <a:rPr lang="en-US" altLang="zh-TW"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重點</a:t>
            </a:r>
            <a:endParaRPr lang="zh-TW" altLang="en-US" sz="2200" b="1" dirty="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63432034"/>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1.2/25</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2014.09.29(3-1)</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8.11/7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9.11/14</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10.11/21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11.11/28</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03242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物流</a:t>
            </a:r>
            <a:endParaRPr lang="zh-TW" altLang="en-US" sz="2400" dirty="0">
              <a:latin typeface="標楷體" pitchFamily="65" charset="-12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商流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流 </a:t>
            </a:r>
            <a:r>
              <a:rPr lang="en-US" altLang="zh-TW" sz="2400" dirty="0" smtClean="0">
                <a:latin typeface="標楷體" pitchFamily="65" charset="-120"/>
                <a:ea typeface="標楷體"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物流與供應</a:t>
            </a:r>
            <a:r>
              <a:rPr lang="zh-TW" altLang="en-US" sz="2400" dirty="0" smtClean="0">
                <a:latin typeface="標楷體" panose="03000509000000000000" pitchFamily="65" charset="-120"/>
                <a:ea typeface="標楷體" panose="03000509000000000000" pitchFamily="65" charset="-120"/>
              </a:rPr>
              <a:t>鏈管理 在 本系的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大發展階段重點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a:t>
            </a:r>
            <a:r>
              <a:rPr lang="zh-TW" altLang="en-US" sz="2400" dirty="0" smtClean="0">
                <a:solidFill>
                  <a:srgbClr val="FF0000"/>
                </a:solidFill>
                <a:latin typeface="標楷體" panose="03000509000000000000" pitchFamily="65" charset="-120"/>
                <a:ea typeface="標楷體" panose="03000509000000000000" pitchFamily="65" charset="-120"/>
              </a:rPr>
              <a:t>流可分為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服務業 </a:t>
            </a:r>
            <a:r>
              <a:rPr lang="zh-TW" altLang="en-US" sz="2400" dirty="0" smtClean="0">
                <a:solidFill>
                  <a:srgbClr val="FF0000"/>
                </a:solidFill>
                <a:latin typeface="標楷體" panose="03000509000000000000" pitchFamily="65" charset="-120"/>
                <a:ea typeface="標楷體" panose="03000509000000000000" pitchFamily="65" charset="-120"/>
              </a:rPr>
              <a:t>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a:t>
            </a: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物流</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物流</a:t>
            </a:r>
            <a:r>
              <a:rPr lang="zh-TW" altLang="en-US" sz="2000" dirty="0" smtClean="0">
                <a:latin typeface="標楷體" pitchFamily="65" charset="-120"/>
                <a:ea typeface="標楷體" pitchFamily="65" charset="-120"/>
              </a:rPr>
              <a:t>管理個案應用</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 期中考</a:t>
            </a:r>
            <a:r>
              <a:rPr lang="zh-TW" altLang="en-US" sz="2000" dirty="0" smtClean="0">
                <a:latin typeface="標楷體" pitchFamily="65" charset="-120"/>
                <a:ea typeface="標楷體" pitchFamily="65" charset="-120"/>
              </a:rPr>
              <a:t>前各組要</a:t>
            </a:r>
            <a:r>
              <a:rPr lang="zh-TW" altLang="en-US" sz="2000" dirty="0">
                <a:latin typeface="標楷體" pitchFamily="65" charset="-120"/>
                <a:ea typeface="標楷體" pitchFamily="65" charset="-120"/>
              </a:rPr>
              <a:t>在</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開</a:t>
            </a:r>
            <a:r>
              <a:rPr lang="zh-TW" altLang="en-US" sz="2000" dirty="0">
                <a:latin typeface="標楷體" pitchFamily="65" charset="-120"/>
                <a:ea typeface="標楷體" pitchFamily="65" charset="-120"/>
              </a:rPr>
              <a:t>一個 粉絲專業帳號。</a:t>
            </a:r>
            <a:endParaRPr lang="en-US" altLang="zh-TW" sz="2000" dirty="0">
              <a:latin typeface="標楷體" pitchFamily="65" charset="-12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000" dirty="0" smtClean="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2"/>
              </a:rPr>
              <a:t>https</a:t>
            </a:r>
            <a:r>
              <a:rPr lang="en-US" altLang="zh-TW" sz="2200" dirty="0">
                <a:latin typeface="標楷體" pitchFamily="65" charset="-120"/>
                <a:ea typeface="標楷體" pitchFamily="65" charset="-120"/>
                <a:hlinkClick r:id="rId2"/>
              </a:rPr>
              <a:t>://www.google.com.tw/maps/@24.1148104,120.6810618,13.75z/data=!4m2!6m1!1s1vexIgKIHuDGQ2Eut0cTC1azETZE?hl=zh-TW</a:t>
            </a:r>
            <a:endParaRPr lang="en-US" altLang="zh-TW" sz="2200" dirty="0" smtClean="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4464496"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924261893"/>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45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1068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2" name="矩形 1"/>
          <p:cNvSpPr/>
          <p:nvPr/>
        </p:nvSpPr>
        <p:spPr>
          <a:xfrm>
            <a:off x="2526161" y="620688"/>
            <a:ext cx="3762569"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18.1/16</a:t>
            </a:r>
            <a:r>
              <a:rPr lang="zh-TW" altLang="en-US" b="1" smtClean="0">
                <a:latin typeface="標楷體" pitchFamily="65" charset="-120"/>
                <a:ea typeface="標楷體" pitchFamily="65" charset="-120"/>
              </a:rPr>
              <a:t> </a:t>
            </a:r>
            <a:r>
              <a:rPr lang="zh-TW" altLang="en-US" dirty="0">
                <a:latin typeface="標楷體" pitchFamily="65" charset="-120"/>
                <a:ea typeface="標楷體" pitchFamily="65" charset="-120"/>
              </a:rPr>
              <a:t>供應鏈 </a:t>
            </a:r>
            <a:r>
              <a:rPr lang="zh-TW" altLang="en-US">
                <a:latin typeface="標楷體" pitchFamily="65" charset="-120"/>
                <a:ea typeface="標楷體" pitchFamily="65" charset="-120"/>
              </a:rPr>
              <a:t>個案 </a:t>
            </a:r>
            <a:r>
              <a:rPr lang="zh-TW" altLang="en-US" smtClean="0">
                <a:latin typeface="標楷體" pitchFamily="65" charset="-120"/>
                <a:ea typeface="標楷體" pitchFamily="65" charset="-120"/>
              </a:rPr>
              <a:t>管理 期末考</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標楷體" pitchFamily="65" charset="-120"/>
                <a:ea typeface="標楷體" pitchFamily="65" charset="-120"/>
              </a:rPr>
              <a:t>2.3/4</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農產運銷超市</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latin typeface="標楷體" pitchFamily="65" charset="-120"/>
                <a:ea typeface="標楷體" pitchFamily="65" charset="-120"/>
              </a:rPr>
              <a:t>臺北農產 </a:t>
            </a:r>
            <a:r>
              <a:rPr lang="en-US" altLang="zh-TW" dirty="0">
                <a:latin typeface="標楷體" pitchFamily="65" charset="-120"/>
                <a:ea typeface="標楷體" pitchFamily="65" charset="-120"/>
              </a:rPr>
              <a:t>&gt; </a:t>
            </a:r>
            <a:r>
              <a:rPr lang="zh-TW" altLang="en-US" dirty="0" smtClean="0">
                <a:latin typeface="標楷體" pitchFamily="65" charset="-120"/>
                <a:ea typeface="標楷體" pitchFamily="65" charset="-120"/>
              </a:rPr>
              <a:t>前身</a:t>
            </a:r>
            <a:r>
              <a:rPr lang="zh-TW" altLang="en-US" dirty="0">
                <a:latin typeface="標楷體" pitchFamily="65" charset="-120"/>
                <a:ea typeface="標楷體" pitchFamily="65" charset="-120"/>
              </a:rPr>
              <a:t>為臺灣區果菜運銷股份有限公司，依照行政院函頒「籌設全臺農產運銷公司方案」，於民國六十三年十月十日成立，同年十二月一日開業，經營臺北市第一果菜批發市場，七十三年五月銜稱變更為臺北農產運銷股份有限公司，七十四年九月經營臺北市第二果菜批發市場。</a:t>
            </a:r>
          </a:p>
          <a:p>
            <a:endParaRPr lang="zh-TW" altLang="en-US" dirty="0">
              <a:latin typeface="標楷體" pitchFamily="65" charset="-120"/>
              <a:ea typeface="標楷體" pitchFamily="65" charset="-120"/>
            </a:endParaRPr>
          </a:p>
          <a:p>
            <a:r>
              <a:rPr lang="en-US" altLang="zh-TW" dirty="0">
                <a:latin typeface="標楷體" pitchFamily="65" charset="-120"/>
                <a:ea typeface="標楷體" pitchFamily="65" charset="-120"/>
              </a:rPr>
              <a:t>1974.10.10	</a:t>
            </a:r>
            <a:r>
              <a:rPr lang="zh-TW" altLang="en-US" dirty="0">
                <a:latin typeface="標楷體" pitchFamily="65" charset="-120"/>
                <a:ea typeface="標楷體" pitchFamily="65" charset="-120"/>
              </a:rPr>
              <a:t>依據行政院函頒「籌設全臺性農產運銷公司方案」，正式成立「臺灣區果菜運銷股份有限公司」。</a:t>
            </a:r>
          </a:p>
          <a:p>
            <a:r>
              <a:rPr lang="en-US" altLang="zh-TW" dirty="0">
                <a:latin typeface="標楷體" pitchFamily="65" charset="-120"/>
                <a:ea typeface="標楷體" pitchFamily="65" charset="-120"/>
              </a:rPr>
              <a:t>1974.12.01	</a:t>
            </a:r>
            <a:r>
              <a:rPr lang="zh-TW" altLang="en-US" dirty="0">
                <a:latin typeface="標楷體" pitchFamily="65" charset="-120"/>
                <a:ea typeface="標楷體" pitchFamily="65" charset="-120"/>
              </a:rPr>
              <a:t>臺北市政府委託經營臺北市第一果菜批發市場，開幕營運。</a:t>
            </a:r>
          </a:p>
          <a:p>
            <a:r>
              <a:rPr lang="en-US" altLang="zh-TW" dirty="0">
                <a:latin typeface="標楷體" pitchFamily="65" charset="-120"/>
                <a:ea typeface="標楷體" pitchFamily="65" charset="-120"/>
              </a:rPr>
              <a:t>1975.04.01	</a:t>
            </a:r>
            <a:r>
              <a:rPr lang="zh-TW" altLang="en-US" dirty="0">
                <a:latin typeface="標楷體" pitchFamily="65" charset="-120"/>
                <a:ea typeface="標楷體" pitchFamily="65" charset="-120"/>
              </a:rPr>
              <a:t>成立果菜供銷服務中心，</a:t>
            </a:r>
            <a:r>
              <a:rPr lang="en-US" altLang="zh-TW" dirty="0">
                <a:latin typeface="標楷體" pitchFamily="65" charset="-120"/>
                <a:ea typeface="標楷體" pitchFamily="65" charset="-120"/>
              </a:rPr>
              <a:t>2003.01.01</a:t>
            </a:r>
            <a:r>
              <a:rPr lang="zh-TW" altLang="en-US" dirty="0">
                <a:latin typeface="標楷體" pitchFamily="65" charset="-120"/>
                <a:ea typeface="標楷體" pitchFamily="65" charset="-120"/>
              </a:rPr>
              <a:t>更名為果菜供應中心。</a:t>
            </a:r>
          </a:p>
          <a:p>
            <a:r>
              <a:rPr lang="en-US" altLang="zh-TW" b="1" dirty="0">
                <a:solidFill>
                  <a:srgbClr val="FF0000"/>
                </a:solidFill>
                <a:latin typeface="標楷體" pitchFamily="65" charset="-120"/>
                <a:ea typeface="標楷體" pitchFamily="65" charset="-120"/>
              </a:rPr>
              <a:t>1984.05.19	</a:t>
            </a:r>
            <a:r>
              <a:rPr lang="zh-TW" altLang="en-US" b="1" dirty="0">
                <a:solidFill>
                  <a:srgbClr val="FF0000"/>
                </a:solidFill>
                <a:latin typeface="標楷體" pitchFamily="65" charset="-120"/>
                <a:ea typeface="標楷體" pitchFamily="65" charset="-120"/>
              </a:rPr>
              <a:t>公司改組為臺北農產運銷股份有限公司</a:t>
            </a:r>
            <a:r>
              <a:rPr lang="zh-TW" altLang="en-US" dirty="0">
                <a:solidFill>
                  <a:srgbClr val="FF0000"/>
                </a:solidFill>
                <a:latin typeface="標楷體" pitchFamily="65" charset="-120"/>
                <a:ea typeface="標楷體" pitchFamily="65" charset="-120"/>
              </a:rPr>
              <a:t>。</a:t>
            </a:r>
          </a:p>
          <a:p>
            <a:r>
              <a:rPr lang="en-US" altLang="zh-TW" dirty="0">
                <a:latin typeface="標楷體" pitchFamily="65" charset="-120"/>
                <a:ea typeface="標楷體" pitchFamily="65" charset="-120"/>
              </a:rPr>
              <a:t>1985.09.02	</a:t>
            </a:r>
            <a:r>
              <a:rPr lang="zh-TW" altLang="en-US" dirty="0">
                <a:latin typeface="標楷體" pitchFamily="65" charset="-120"/>
                <a:ea typeface="標楷體" pitchFamily="65" charset="-120"/>
              </a:rPr>
              <a:t>臺北市政府委託經營臺北市第二果菜批發市場。</a:t>
            </a:r>
          </a:p>
          <a:p>
            <a:r>
              <a:rPr lang="en-US" altLang="zh-TW" dirty="0">
                <a:latin typeface="標楷體" pitchFamily="65" charset="-120"/>
                <a:ea typeface="標楷體" pitchFamily="65" charset="-120"/>
              </a:rPr>
              <a:t>2003.12.01	</a:t>
            </a:r>
            <a:r>
              <a:rPr lang="zh-TW" altLang="en-US" dirty="0">
                <a:latin typeface="標楷體" pitchFamily="65" charset="-120"/>
                <a:ea typeface="標楷體" pitchFamily="65" charset="-120"/>
              </a:rPr>
              <a:t>行政中心由第一果菜批發市場遷入第二果菜批發市場原址改建之總公司大樓五樓。</a:t>
            </a:r>
          </a:p>
          <a:p>
            <a:r>
              <a:rPr lang="en-US" altLang="zh-TW" dirty="0">
                <a:latin typeface="標楷體" pitchFamily="65" charset="-120"/>
                <a:ea typeface="標楷體" pitchFamily="65" charset="-120"/>
              </a:rPr>
              <a:t>2009.07.14	</a:t>
            </a:r>
            <a:r>
              <a:rPr lang="zh-TW" altLang="en-US" dirty="0">
                <a:latin typeface="標楷體" pitchFamily="65" charset="-120"/>
                <a:ea typeface="標楷體" pitchFamily="65" charset="-120"/>
              </a:rPr>
              <a:t>果菜供應中心遷入總公司大樓四樓，開幕營運。</a:t>
            </a:r>
          </a:p>
          <a:p>
            <a:r>
              <a:rPr lang="en-US" altLang="zh-TW" dirty="0">
                <a:latin typeface="標楷體" pitchFamily="65" charset="-120"/>
                <a:ea typeface="標楷體" pitchFamily="65" charset="-120"/>
              </a:rPr>
              <a:t>2013.08.01	</a:t>
            </a:r>
            <a:r>
              <a:rPr lang="zh-TW" altLang="en-US" dirty="0">
                <a:latin typeface="標楷體" pitchFamily="65" charset="-120"/>
                <a:ea typeface="標楷體" pitchFamily="65" charset="-120"/>
              </a:rPr>
              <a:t>成立國貿部。</a:t>
            </a:r>
          </a:p>
          <a:p>
            <a:r>
              <a:rPr lang="en-US" altLang="zh-TW" dirty="0">
                <a:latin typeface="標楷體" pitchFamily="65" charset="-120"/>
                <a:ea typeface="標楷體" pitchFamily="65" charset="-120"/>
              </a:rPr>
              <a:t>2014.04.01	</a:t>
            </a:r>
            <a:r>
              <a:rPr lang="zh-TW" altLang="en-US" dirty="0">
                <a:latin typeface="標楷體" pitchFamily="65" charset="-120"/>
                <a:ea typeface="標楷體" pitchFamily="65" charset="-120"/>
              </a:rPr>
              <a:t>營業部組織整編為營管、行銷、採購、物流、倉管等</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課。</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擁有現代化的新設施，更加提升公司的營運效能，邁向嶄新的未來。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農產運銷超市 </a:t>
            </a:r>
            <a:r>
              <a:rPr lang="en-US" altLang="zh-TW" dirty="0" smtClean="0">
                <a:latin typeface="標楷體" pitchFamily="65" charset="-120"/>
                <a:ea typeface="標楷體" pitchFamily="65" charset="-120"/>
              </a:rPr>
              <a:t>2007.12.23</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t>全聯社已併購台北農產運銷公司旗下的</a:t>
            </a:r>
            <a:r>
              <a:rPr lang="en-US" altLang="zh-TW" dirty="0"/>
              <a:t>12</a:t>
            </a:r>
            <a:r>
              <a:rPr lang="zh-TW" altLang="en-US" dirty="0"/>
              <a:t>家台北農產超市，準備與其他連鎖賣場一拚天下。圖為全聯社賣場。（本報資料照片／陳盈珊攝）</a:t>
            </a:r>
          </a:p>
          <a:p>
            <a:r>
              <a:rPr lang="zh-TW" altLang="en-US" dirty="0"/>
              <a:t>　細心的消費者最近發現，部份台北農產超市的招牌變了，自十二日起台北市</a:t>
            </a:r>
            <a:r>
              <a:rPr lang="zh-TW" altLang="en-US" dirty="0">
                <a:solidFill>
                  <a:srgbClr val="FF0000"/>
                </a:solidFill>
              </a:rPr>
              <a:t>建國店、三民店、和平店、萬年店、文湖店</a:t>
            </a:r>
            <a:r>
              <a:rPr lang="zh-TW" altLang="en-US" dirty="0"/>
              <a:t>陸續「易幟」。因為台北農產超市不堪累賠，將</a:t>
            </a:r>
            <a:r>
              <a:rPr lang="zh-TW" altLang="en-US" dirty="0">
                <a:solidFill>
                  <a:srgbClr val="FF0000"/>
                </a:solidFill>
              </a:rPr>
              <a:t>十二家</a:t>
            </a:r>
            <a:r>
              <a:rPr lang="zh-TW" altLang="en-US" dirty="0"/>
              <a:t>賣場經營權轉賣給全聯社了！</a:t>
            </a:r>
          </a:p>
          <a:p>
            <a:r>
              <a:rPr lang="zh-TW" altLang="en-US" dirty="0"/>
              <a:t>　全聯社近年積極展店，到今年底為止，店數將達</a:t>
            </a:r>
            <a:r>
              <a:rPr lang="zh-TW" altLang="en-US" dirty="0">
                <a:solidFill>
                  <a:srgbClr val="FF0000"/>
                </a:solidFill>
              </a:rPr>
              <a:t>三百七十九</a:t>
            </a:r>
            <a:r>
              <a:rPr lang="zh-TW" altLang="en-US" dirty="0"/>
              <a:t>家，從超市三軍變成一軍，實力足以和大潤發、家樂福等連鎖量販店拚高下。</a:t>
            </a:r>
          </a:p>
          <a:p>
            <a:r>
              <a:rPr lang="zh-TW" altLang="en-US" dirty="0"/>
              <a:t>　台北農產超市主秘陳忠男表示，經營</a:t>
            </a:r>
            <a:r>
              <a:rPr lang="zh-TW" altLang="en-US" dirty="0">
                <a:solidFill>
                  <a:srgbClr val="FF0000"/>
                </a:solidFill>
              </a:rPr>
              <a:t>二十多年的台北農產超市</a:t>
            </a:r>
            <a:r>
              <a:rPr lang="zh-TW" altLang="en-US" dirty="0"/>
              <a:t>，屬公辦民營性質，自營生鮮農產品做得不錯，但因規模小，難與大型量販店競爭，以致連年虧損，今年六月經股東會討論，決議找拍檔「合作經營」。全聯社在量販乾貨中位居龍頭地位，因店數多具有壓低進貨的優勢，相對的生鮮部份不強；兩家互補一拍即合，合作案十月份正式拍板，台北農產超市二百多名員工中，約四分之一留任全聯社。</a:t>
            </a:r>
          </a:p>
          <a:p>
            <a:r>
              <a:rPr lang="zh-TW" altLang="en-US" dirty="0"/>
              <a:t>　台北農產超市</a:t>
            </a:r>
            <a:r>
              <a:rPr lang="zh-TW" altLang="en-US" dirty="0">
                <a:solidFill>
                  <a:srgbClr val="FF0000"/>
                </a:solidFill>
              </a:rPr>
              <a:t>全省十三家店</a:t>
            </a:r>
            <a:r>
              <a:rPr lang="zh-TW" altLang="en-US" dirty="0"/>
              <a:t>分布台北縣、市，</a:t>
            </a:r>
            <a:r>
              <a:rPr lang="zh-TW" altLang="en-US" dirty="0">
                <a:solidFill>
                  <a:srgbClr val="FF0000"/>
                </a:solidFill>
              </a:rPr>
              <a:t>六家店為民營</a:t>
            </a:r>
            <a:r>
              <a:rPr lang="zh-TW" altLang="en-US" dirty="0"/>
              <a:t>，其中五家已於日前順利轉手開幕，社子店因與全聯社原店地點太接近，全聯社不接受；七家店和北市府有租約關係，明年一月延吉店租約到期，需透過法律程序，報請市政府核准轉讓，另六家店租約未到期，只轉換</a:t>
            </a:r>
            <a:r>
              <a:rPr lang="zh-TW" altLang="en-US" dirty="0">
                <a:solidFill>
                  <a:srgbClr val="FF0000"/>
                </a:solidFill>
              </a:rPr>
              <a:t>經營權</a:t>
            </a:r>
            <a:r>
              <a:rPr lang="zh-TW" altLang="en-US" dirty="0"/>
              <a:t>給全聯社，招牌、發票不變。</a:t>
            </a:r>
          </a:p>
        </p:txBody>
      </p:sp>
    </p:spTree>
    <p:extLst>
      <p:ext uri="{BB962C8B-B14F-4D97-AF65-F5344CB8AC3E}">
        <p14:creationId xmlns:p14="http://schemas.microsoft.com/office/powerpoint/2010/main" val="323011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fontScale="85000" lnSpcReduction="2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a:t>2. 5 </a:t>
            </a:r>
            <a:r>
              <a:rPr lang="zh-TW" altLang="en-US" dirty="0"/>
              <a:t>流 為何 </a:t>
            </a:r>
            <a:r>
              <a:rPr lang="en-US" altLang="zh-TW" dirty="0"/>
              <a:t>?</a:t>
            </a:r>
          </a:p>
          <a:p>
            <a:r>
              <a:rPr lang="en-US" altLang="zh-TW" dirty="0" smtClean="0">
                <a:latin typeface="標楷體" pitchFamily="65" charset="-120"/>
                <a:ea typeface="標楷體" pitchFamily="65" charset="-120"/>
              </a:rPr>
              <a:t>3.MK-IS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4.</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5.</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281783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endParaRPr lang="en-US" altLang="zh-TW" dirty="0" smtClean="0"/>
          </a:p>
          <a:p>
            <a:endParaRPr lang="en-US" altLang="zh-TW" dirty="0" smtClean="0"/>
          </a:p>
          <a:p>
            <a:r>
              <a:rPr lang="en-US" altLang="zh-TW" dirty="0" smtClean="0"/>
              <a:t>2</a:t>
            </a:r>
            <a:r>
              <a:rPr lang="en-US" altLang="zh-TW" dirty="0"/>
              <a:t>. 5 </a:t>
            </a:r>
            <a:r>
              <a:rPr lang="zh-TW" altLang="en-US" dirty="0"/>
              <a:t>流 為何 </a:t>
            </a:r>
            <a:r>
              <a:rPr lang="en-US" altLang="zh-TW" dirty="0"/>
              <a:t>?</a:t>
            </a:r>
          </a:p>
          <a:p>
            <a:endParaRPr lang="en-US" altLang="zh-TW" dirty="0" smtClean="0"/>
          </a:p>
          <a:p>
            <a:r>
              <a:rPr lang="en-US" altLang="zh-TW" dirty="0" smtClean="0"/>
              <a:t>3.</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4.</a:t>
            </a:r>
            <a:r>
              <a:rPr lang="zh-TW" altLang="en-US" dirty="0" smtClean="0"/>
              <a:t> </a:t>
            </a:r>
            <a:r>
              <a:rPr lang="zh-TW" altLang="en-US" dirty="0" smtClean="0"/>
              <a:t>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427938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1.CRM -&gt; </a:t>
            </a:r>
            <a:r>
              <a:rPr lang="zh-TW" altLang="en-US" dirty="0" smtClean="0"/>
              <a:t>英國 </a:t>
            </a:r>
            <a:r>
              <a:rPr lang="en-US" altLang="zh-TW" smtClean="0"/>
              <a:t>Tesco</a:t>
            </a:r>
            <a:endParaRPr lang="en-US" altLang="zh-TW" dirty="0" smtClean="0"/>
          </a:p>
          <a:p>
            <a:endParaRPr lang="en-US" altLang="zh-TW" dirty="0" smtClean="0"/>
          </a:p>
          <a:p>
            <a:r>
              <a:rPr lang="en-US" altLang="zh-TW" dirty="0" smtClean="0"/>
              <a:t>2</a:t>
            </a:r>
            <a:r>
              <a:rPr lang="en-US" altLang="zh-TW" dirty="0"/>
              <a:t>. </a:t>
            </a:r>
            <a:r>
              <a:rPr lang="zh-TW" altLang="en-US" dirty="0" smtClean="0"/>
              <a:t>行銷 </a:t>
            </a:r>
            <a:r>
              <a:rPr lang="en-US" altLang="zh-TW" dirty="0" smtClean="0"/>
              <a:t>-&gt;</a:t>
            </a:r>
            <a:r>
              <a:rPr lang="zh-TW" altLang="en-US" dirty="0" smtClean="0"/>
              <a:t> 中興</a:t>
            </a:r>
            <a:r>
              <a:rPr lang="en-US" altLang="zh-TW" dirty="0" smtClean="0"/>
              <a:t>.</a:t>
            </a:r>
            <a:r>
              <a:rPr lang="zh-TW" altLang="en-US" dirty="0" smtClean="0"/>
              <a:t>中正</a:t>
            </a:r>
            <a:endParaRPr lang="en-US" altLang="zh-TW" dirty="0"/>
          </a:p>
          <a:p>
            <a:endParaRPr lang="en-US" altLang="zh-TW" dirty="0" smtClean="0"/>
          </a:p>
          <a:p>
            <a:r>
              <a:rPr lang="en-US" altLang="zh-TW" dirty="0" smtClean="0"/>
              <a:t>3.</a:t>
            </a:r>
            <a:r>
              <a:rPr lang="zh-TW" altLang="en-US" dirty="0" smtClean="0"/>
              <a:t> *</a:t>
            </a:r>
            <a:r>
              <a:rPr lang="en-US" altLang="zh-TW" dirty="0" smtClean="0"/>
              <a:t>.html  -&gt; *.</a:t>
            </a:r>
            <a:r>
              <a:rPr lang="en-US" altLang="zh-TW" dirty="0" err="1" smtClean="0"/>
              <a:t>kml</a:t>
            </a:r>
            <a:endParaRPr lang="en-US" altLang="zh-TW" dirty="0" smtClean="0"/>
          </a:p>
          <a:p>
            <a:endParaRPr lang="en-US" altLang="zh-TW" dirty="0" smtClean="0"/>
          </a:p>
          <a:p>
            <a:r>
              <a:rPr lang="en-US" altLang="zh-TW" dirty="0" smtClean="0"/>
              <a:t>4. </a:t>
            </a:r>
            <a:r>
              <a:rPr lang="zh-TW" altLang="en-US" dirty="0" smtClean="0"/>
              <a:t>果菜</a:t>
            </a:r>
            <a:r>
              <a:rPr lang="en-US" altLang="zh-TW" dirty="0" smtClean="0"/>
              <a:t>.</a:t>
            </a:r>
            <a:r>
              <a:rPr lang="zh-TW" altLang="en-US" dirty="0" smtClean="0"/>
              <a:t> 魚 肉品批發市場</a:t>
            </a:r>
            <a:endParaRPr lang="en-US" altLang="zh-TW" dirty="0" smtClean="0"/>
          </a:p>
          <a:p>
            <a:endParaRPr lang="en-US" altLang="zh-TW" dirty="0"/>
          </a:p>
          <a:p>
            <a:r>
              <a:rPr lang="en-US" altLang="zh-TW" dirty="0" smtClean="0"/>
              <a:t>5.fortune . </a:t>
            </a:r>
            <a:r>
              <a:rPr lang="en-US" altLang="zh-TW" dirty="0" err="1" smtClean="0"/>
              <a:t>forbe</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50096739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3666</Words>
  <Application>Microsoft Office PowerPoint</Application>
  <PresentationFormat>如螢幕大小 (4:3)</PresentationFormat>
  <Paragraphs>628</Paragraphs>
  <Slides>40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40</vt:i4>
      </vt:variant>
    </vt:vector>
  </HeadingPairs>
  <TitlesOfParts>
    <vt:vector size="46" baseType="lpstr">
      <vt:lpstr>新細明體</vt:lpstr>
      <vt:lpstr>標楷體</vt:lpstr>
      <vt:lpstr>Arial</vt:lpstr>
      <vt:lpstr>Calibri</vt:lpstr>
      <vt:lpstr>Wingdings</vt:lpstr>
      <vt:lpstr>Office 佈景主題</vt:lpstr>
      <vt:lpstr>物流與供應鏈管理 </vt:lpstr>
      <vt:lpstr>PowerPoint 簡報</vt:lpstr>
      <vt:lpstr>PowerPoint 簡報</vt:lpstr>
      <vt:lpstr>PowerPoint 簡報</vt:lpstr>
      <vt:lpstr>2.3/4 農產運銷超市</vt:lpstr>
      <vt:lpstr>農產運銷超市 2007.12.23</vt:lpstr>
      <vt:lpstr>小考1</vt:lpstr>
      <vt:lpstr>小考1</vt:lpstr>
      <vt:lpstr>小考2</vt:lpstr>
      <vt:lpstr>小考2</vt:lpstr>
      <vt:lpstr>小考3</vt:lpstr>
      <vt:lpstr>供應鏈管理網路 </vt:lpstr>
      <vt:lpstr>PowerPoint 簡報</vt:lpstr>
      <vt:lpstr>PowerPoint 簡報</vt:lpstr>
      <vt:lpstr>供應鏈管理網路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user</cp:lastModifiedBy>
  <cp:revision>85</cp:revision>
  <dcterms:created xsi:type="dcterms:W3CDTF">2014-09-23T05:01:35Z</dcterms:created>
  <dcterms:modified xsi:type="dcterms:W3CDTF">2018-03-25T09:14:27Z</dcterms:modified>
</cp:coreProperties>
</file>