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2" r:id="rId3"/>
    <p:sldId id="300" r:id="rId4"/>
    <p:sldId id="292" r:id="rId5"/>
    <p:sldId id="301" r:id="rId6"/>
    <p:sldId id="290" r:id="rId7"/>
    <p:sldId id="303" r:id="rId8"/>
    <p:sldId id="271" r:id="rId9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301C"/>
    <a:srgbClr val="7A1308"/>
    <a:srgbClr val="D1CEF6"/>
    <a:srgbClr val="9E98EC"/>
    <a:srgbClr val="7067E3"/>
    <a:srgbClr val="FBCEC9"/>
    <a:srgbClr val="93F28E"/>
    <a:srgbClr val="1BB014"/>
    <a:srgbClr val="1105F9"/>
    <a:srgbClr val="3FE9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80622" autoAdjust="0"/>
  </p:normalViewPr>
  <p:slideViewPr>
    <p:cSldViewPr>
      <p:cViewPr>
        <p:scale>
          <a:sx n="66" d="100"/>
          <a:sy n="66" d="100"/>
        </p:scale>
        <p:origin x="-128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F21E7-7D3F-4848-ABAA-E6FD06B2C4E0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6E21-A93F-40CE-B848-8B289336C5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8240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43485-7B6B-4CCE-BB8E-D723DDD189D0}" type="datetimeFigureOut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F2AC-E45D-4D72-8F88-73589106F9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4599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9594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擬餌＝路亞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最早其實是由天才小釣手一書，在翻譯</a:t>
            </a:r>
            <a:r>
              <a:rPr lang="en-US" altLang="zh-TW" dirty="0" smtClean="0"/>
              <a:t>LURE</a:t>
            </a:r>
            <a:r>
              <a:rPr lang="zh-TW" altLang="en-US" dirty="0" smtClean="0"/>
              <a:t>成中文時，翻譯者直接音譯過來的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路亞是甚麼</a:t>
            </a:r>
            <a:r>
              <a:rPr lang="en-US" altLang="zh-TW" dirty="0" smtClean="0"/>
              <a:t>?</a:t>
            </a:r>
            <a:r>
              <a:rPr lang="zh-TW" altLang="en-US" dirty="0" smtClean="0"/>
              <a:t>路亞兩字來自英文</a:t>
            </a:r>
            <a:r>
              <a:rPr lang="en-US" altLang="zh-TW" dirty="0" smtClean="0"/>
              <a:t>Fishing lure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"Lure"</a:t>
            </a:r>
            <a:r>
              <a:rPr lang="zh-TW" altLang="en-US" dirty="0" smtClean="0"/>
              <a:t>一字， 泛指誘惑、引誘、誘餌之意；也就是說，路亞釣法，是用各類的假餌來 吸引魚類的注意，讓魚誤認那是美味的食物而一口咬下。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2013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FF2AC-E45D-4D72-8F88-73589106F9E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195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2B12EDC-E0D8-4386-BEA9-DC5AF76086A3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02FA-15F5-48A7-8E3A-85804AB7A368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6DDF-AEC0-42AF-8C7B-A2B8F23A1231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61F-B406-42A7-B946-926F93B37BB9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3511-6666-43D5-8416-458A94F15300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C132-A1A7-4FA5-80C8-AFDBE7A4224A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78B41F-C509-4193-A097-38DB6B899126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0783C77-7D8F-4B1C-A9E5-7D31D8731347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6A32-6713-42BD-9233-8E1C39D12E14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08FAA-9FF4-4D26-841A-1C3A5ECF9271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85EE-84F0-4FA9-BC8C-E9B05003E8F9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083322-EA34-4968-905B-924E6065D32C}" type="datetime1">
              <a:rPr lang="zh-TW" altLang="en-US" smtClean="0"/>
              <a:pPr/>
              <a:t>2014/1/3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5B8C43-EE8D-4511-834D-FEA19138E4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ll dir="ld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FIshing%20with%20DUO%20%2321-%20Red%20Bass%20on%20Rough%20Trail%20Aomasa%20148%20(1).avi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79912" y="1571612"/>
            <a:ext cx="5214974" cy="1571636"/>
          </a:xfrm>
        </p:spPr>
        <p:txBody>
          <a:bodyPr>
            <a:noAutofit/>
          </a:bodyPr>
          <a:lstStyle/>
          <a:p>
            <a:pPr algn="dist"/>
            <a:r>
              <a:rPr lang="en-US" altLang="zh-TW" sz="10000" dirty="0" smtClean="0">
                <a:solidFill>
                  <a:srgbClr val="93F28E"/>
                </a:solidFill>
                <a:latin typeface="華康秀風體W3" pitchFamily="65" charset="-120"/>
                <a:ea typeface="華康秀風體W3" pitchFamily="65" charset="-120"/>
              </a:rPr>
              <a:t>LURES</a:t>
            </a:r>
            <a:endParaRPr lang="zh-TW" altLang="en-US" sz="10000" dirty="0">
              <a:solidFill>
                <a:srgbClr val="93F28E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9322" y="5000636"/>
            <a:ext cx="2628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文字方塊 27"/>
          <p:cNvSpPr txBox="1"/>
          <p:nvPr/>
        </p:nvSpPr>
        <p:spPr>
          <a:xfrm>
            <a:off x="5357850" y="4298114"/>
            <a:ext cx="3714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簡報人員</a:t>
            </a:r>
            <a:r>
              <a:rPr lang="en-US" altLang="zh-TW" sz="36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: </a:t>
            </a:r>
            <a:r>
              <a:rPr lang="en-US" altLang="zh-TW" sz="3200" b="1" dirty="0" err="1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Una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  </a:t>
            </a:r>
            <a:endParaRPr lang="en-US" altLang="zh-TW" sz="3200" b="1" dirty="0" smtClean="0">
              <a:solidFill>
                <a:schemeClr val="bg2">
                  <a:lumMod val="50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		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  </a:t>
            </a:r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Fang</a:t>
            </a:r>
            <a:endParaRPr lang="en-US" altLang="zh-TW" sz="3200" b="1" dirty="0" smtClean="0">
              <a:solidFill>
                <a:schemeClr val="bg2">
                  <a:lumMod val="50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 </a:t>
            </a:r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		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  </a:t>
            </a:r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Eating</a:t>
            </a:r>
            <a:endParaRPr lang="en-US" altLang="zh-TW" sz="3200" b="1" dirty="0" smtClean="0">
              <a:solidFill>
                <a:schemeClr val="bg2">
                  <a:lumMod val="50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  <a:p>
            <a:r>
              <a:rPr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		</a:t>
            </a:r>
            <a:r>
              <a:rPr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  </a:t>
            </a:r>
            <a:r>
              <a:rPr lang="en-US" altLang="zh-TW" sz="3200" b="1" smtClean="0">
                <a:solidFill>
                  <a:schemeClr val="bg2">
                    <a:lumMod val="50000"/>
                  </a:schemeClr>
                </a:solidFill>
                <a:latin typeface="華康秀風體W3" pitchFamily="65" charset="-120"/>
                <a:ea typeface="華康秀風體W3" pitchFamily="65" charset="-120"/>
              </a:rPr>
              <a:t>Jun</a:t>
            </a:r>
            <a:endParaRPr lang="en-US" altLang="zh-TW" sz="3200" b="1" dirty="0" smtClean="0">
              <a:solidFill>
                <a:schemeClr val="bg2">
                  <a:lumMod val="50000"/>
                </a:schemeClr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29" name="圖片 28" descr="580556_273053562821808_1090541350_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2974" y="1142984"/>
            <a:ext cx="5341455" cy="4000528"/>
          </a:xfrm>
          <a:prstGeom prst="rect">
            <a:avLst/>
          </a:prstGeom>
        </p:spPr>
      </p:pic>
      <p:sp>
        <p:nvSpPr>
          <p:cNvPr id="30" name="標題 1"/>
          <p:cNvSpPr txBox="1">
            <a:spLocks/>
          </p:cNvSpPr>
          <p:nvPr/>
        </p:nvSpPr>
        <p:spPr>
          <a:xfrm>
            <a:off x="214282" y="0"/>
            <a:ext cx="8605174" cy="107154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200" b="1" dirty="0" smtClean="0">
                <a:solidFill>
                  <a:srgbClr val="D1CEF6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102</a:t>
            </a:r>
            <a:r>
              <a:rPr lang="zh-TW" altLang="en-US" sz="5200" b="1" dirty="0" smtClean="0">
                <a:solidFill>
                  <a:srgbClr val="D1CEF6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學年</a:t>
            </a:r>
            <a:r>
              <a:rPr kumimoji="0" lang="zh-TW" altLang="en-US" sz="5200" b="1" strike="noStrike" kern="1200" cap="none" spc="0" normalizeH="0" baseline="0" noProof="0" dirty="0" smtClean="0">
                <a:ln>
                  <a:noFill/>
                </a:ln>
                <a:solidFill>
                  <a:srgbClr val="D1CEF6"/>
                </a:solidFill>
                <a:uLnTx/>
                <a:uFillTx/>
                <a:latin typeface="華康秀風體W3" pitchFamily="65" charset="-120"/>
                <a:ea typeface="華康秀風體W3" pitchFamily="65" charset="-120"/>
                <a:cs typeface="+mj-cs"/>
              </a:rPr>
              <a:t>修平</a:t>
            </a:r>
            <a:r>
              <a:rPr lang="zh-TW" altLang="en-US" sz="5200" b="1" noProof="0" dirty="0" smtClean="0">
                <a:solidFill>
                  <a:srgbClr val="D1CEF6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會展</a:t>
            </a:r>
            <a:r>
              <a:rPr lang="zh-TW" altLang="en-US" sz="5200" b="1" dirty="0" smtClean="0">
                <a:solidFill>
                  <a:srgbClr val="D1CEF6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期末成果</a:t>
            </a:r>
            <a:r>
              <a:rPr kumimoji="0" lang="zh-TW" altLang="en-US" sz="5200" b="1" strike="noStrike" kern="1200" cap="none" spc="0" normalizeH="0" baseline="0" noProof="0" dirty="0" smtClean="0">
                <a:ln>
                  <a:noFill/>
                </a:ln>
                <a:solidFill>
                  <a:srgbClr val="D1CEF6"/>
                </a:solidFill>
                <a:uLnTx/>
                <a:uFillTx/>
                <a:latin typeface="華康秀風體W3" pitchFamily="65" charset="-120"/>
                <a:ea typeface="華康秀風體W3" pitchFamily="65" charset="-120"/>
                <a:cs typeface="+mj-cs"/>
              </a:rPr>
              <a:t>展</a:t>
            </a:r>
            <a:endParaRPr kumimoji="0" lang="zh-TW" altLang="en-US" sz="5200" b="1" strike="noStrike" kern="1200" cap="none" spc="0" normalizeH="0" baseline="0" noProof="0" dirty="0">
              <a:ln>
                <a:noFill/>
              </a:ln>
              <a:solidFill>
                <a:srgbClr val="D1CEF6"/>
              </a:solidFill>
              <a:uLnTx/>
              <a:uFillTx/>
              <a:latin typeface="華康秀風體W3" pitchFamily="65" charset="-120"/>
              <a:ea typeface="華康秀風體W3" pitchFamily="65" charset="-120"/>
              <a:cs typeface="+mj-cs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288" y="6858000"/>
            <a:ext cx="8828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288" y="6858000"/>
            <a:ext cx="1071570" cy="96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58412" y="5534060"/>
            <a:ext cx="1475641" cy="13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215602" y="6429396"/>
            <a:ext cx="1357322" cy="12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501354" y="5429264"/>
            <a:ext cx="1214446" cy="10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 -0.02569 C -0.9743 -0.06203 -0.9118 -0.09815 -0.84097 -0.09861 C -0.77013 -0.09907 -0.67743 -0.03148 -0.6118 -0.02893 C -0.546 -0.02662 -0.51336 -0.08194 -0.44704 -0.08403 C -0.38055 -0.08634 -0.27899 -0.04629 -0.21336 -0.0419 C -0.14757 -0.03773 -0.10034 -0.04791 -0.05295 -0.0581 " pathEditMode="relative" rAng="0" ptsTypes="aaaaaA">
                                      <p:cBhvr>
                                        <p:cTn id="18" dur="3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02 -0.18451 C -0.82517 -0.19861 -0.77013 -0.21249 -0.70121 -0.20671 C -0.63229 -0.20069 -0.55225 -0.15006 -0.46718 -0.14844 C -0.38211 -0.14682 -0.27152 -0.20023 -0.19097 -0.19699 C -0.11059 -0.19376 -0.04756 -0.16139 0.01563 -0.12879 " pathEditMode="relative" rAng="0" ptsTypes="aaaaA">
                                      <p:cBhvr>
                                        <p:cTn id="20" dur="3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" y="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-0.08993 -0.01759 -0.17986 -0.03519 -0.26042 -0.03333 C -0.34097 -0.03148 -0.40278 0.00926 -0.48333 0.01111 C -0.56389 0.01296 -0.65382 -0.00463 -0.74375 -0.02222 " pathEditMode="relative" rAng="0" ptsTypes="aaaA">
                                      <p:cBhvr>
                                        <p:cTn id="2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00" y="-1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-0.11815 C -0.00157 -0.16231 -0.07327 -0.20647 -0.14566 -0.20971 C -0.21788 -0.21295 -0.29896 -0.14219 -0.36372 -0.13757 C -0.42848 -0.13295 -0.48143 -0.15745 -0.5342 -0.18196 " pathEditMode="relative" rAng="0" ptsTypes="aaaA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-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7445 C -0.05677 -0.11839 -0.12152 -0.16232 -0.18784 -0.17434 C -0.25416 -0.18636 -0.32204 -0.16648 -0.38993 -0.14659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4176464" cy="1066800"/>
          </a:xfrm>
        </p:spPr>
        <p:txBody>
          <a:bodyPr>
            <a:normAutofit/>
          </a:bodyPr>
          <a:lstStyle/>
          <a:p>
            <a:r>
              <a:rPr lang="en-US" altLang="zh-TW" sz="6000" dirty="0" smtClean="0"/>
              <a:t>Who is he?</a:t>
            </a:r>
            <a:endParaRPr lang="zh-TW" altLang="en-US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2" cstate="print"/>
          <a:srcRect l="66054" t="24629" r="10917" b="17507"/>
          <a:stretch>
            <a:fillRect/>
          </a:stretch>
        </p:blipFill>
        <p:spPr bwMode="auto">
          <a:xfrm>
            <a:off x="683568" y="1340768"/>
            <a:ext cx="360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580556_273053562821808_1090541350_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4" cstate="print"/>
          <a:srcRect l="10083" t="26409" r="60312" b="36795"/>
          <a:stretch>
            <a:fillRect/>
          </a:stretch>
        </p:blipFill>
        <p:spPr bwMode="auto">
          <a:xfrm>
            <a:off x="4644008" y="3284984"/>
            <a:ext cx="417646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3635896" y="1484784"/>
            <a:ext cx="61926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7200" b="1" dirty="0" smtClean="0">
                <a:ln w="11430"/>
                <a:solidFill>
                  <a:srgbClr val="F0301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RAPALA</a:t>
            </a:r>
            <a:endParaRPr lang="zh-TW" altLang="en-US" sz="7200" b="1" dirty="0">
              <a:ln w="11430"/>
              <a:solidFill>
                <a:srgbClr val="F0301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125760"/>
            <a:ext cx="4686304" cy="11430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latin typeface="華康秀風體W3" pitchFamily="65" charset="-120"/>
                <a:ea typeface="華康秀風體W3" pitchFamily="65" charset="-120"/>
              </a:rPr>
              <a:t>What is Lure?</a:t>
            </a:r>
            <a:endParaRPr lang="zh-TW" altLang="en-US" sz="4400" b="1" dirty="0" smtClean="0"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15" name="內容版面配置區 14" descr="1451507_574602002611428_97687029_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29446" y="1254483"/>
            <a:ext cx="4758978" cy="383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>
          <a:xfrm>
            <a:off x="7858148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C00000"/>
                </a:solidFill>
              </a:rPr>
              <a:pPr/>
              <a:t>3</a:t>
            </a:fld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11" name="圖片 10" descr="580556_273053562821808_1090541350_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pic>
        <p:nvPicPr>
          <p:cNvPr id="1027" name="Picture 3" descr="C:\Users\et\Desktop\擬餌\1382901_554173927987569_1903788159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397631"/>
            <a:ext cx="2643206" cy="174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et\Desktop\擬餌\1374773_552019268203035_1138760770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789040"/>
            <a:ext cx="316835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858148" y="580526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4</a:t>
            </a:fld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 descr="580556_273053562821808_1090541350_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1357290" y="116632"/>
            <a:ext cx="5453228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1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秀風體W3" pitchFamily="65" charset="-120"/>
                <a:ea typeface="華康秀風體W3" pitchFamily="65" charset="-120"/>
                <a:cs typeface="+mj-cs"/>
              </a:rPr>
              <a:t>Company profile</a:t>
            </a:r>
            <a:endParaRPr lang="en-US" altLang="zh-TW" sz="3600" b="1" spc="150" dirty="0" smtClean="0">
              <a:solidFill>
                <a:schemeClr val="tx2"/>
              </a:solidFill>
              <a:latin typeface="華康秀風體W3" pitchFamily="65" charset="-120"/>
              <a:ea typeface="華康秀風體W3" pitchFamily="65" charset="-120"/>
              <a:cs typeface="+mj-cs"/>
            </a:endParaRPr>
          </a:p>
        </p:txBody>
      </p:sp>
      <p:pic>
        <p:nvPicPr>
          <p:cNvPr id="13316" name="Picture 4" descr="http://upload.wikimedia.org/wikipedia/commons/7/7f/Duo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785926"/>
            <a:ext cx="3528392" cy="2669818"/>
          </a:xfrm>
          <a:prstGeom prst="rect">
            <a:avLst/>
          </a:prstGeom>
          <a:noFill/>
        </p:spPr>
      </p:pic>
      <p:pic>
        <p:nvPicPr>
          <p:cNvPr id="13314" name="Picture 2" descr="会社の外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142984"/>
            <a:ext cx="346984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28596" y="4149080"/>
          <a:ext cx="5857916" cy="2422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7960"/>
                <a:gridCol w="3029956"/>
              </a:tblGrid>
              <a:tr h="482451">
                <a:tc>
                  <a:txBody>
                    <a:bodyPr/>
                    <a:lstStyle/>
                    <a:p>
                      <a:pPr algn="ctr" fontAlgn="t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Company 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95250" marR="9525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DUO CO.,LTD</a:t>
                      </a:r>
                    </a:p>
                  </a:txBody>
                  <a:tcPr marL="95250" marR="95250" marT="76200" marB="76200" anchor="ctr"/>
                </a:tc>
              </a:tr>
              <a:tr h="482451">
                <a:tc>
                  <a:txBody>
                    <a:bodyPr/>
                    <a:lstStyle/>
                    <a:p>
                      <a:pPr algn="ctr" fontAlgn="t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 Established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 marL="95250" marR="9525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August,1995</a:t>
                      </a:r>
                    </a:p>
                  </a:txBody>
                  <a:tcPr marL="95250" marR="95250" marT="76200" marB="76200" anchor="ctr"/>
                </a:tc>
              </a:tr>
              <a:tr h="482451">
                <a:tc>
                  <a:txBody>
                    <a:bodyPr/>
                    <a:lstStyle/>
                    <a:p>
                      <a:pPr algn="ctr" fontAlgn="t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President</a:t>
                      </a:r>
                    </a:p>
                  </a:txBody>
                  <a:tcPr marL="95250" marR="9525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Masahiro Adachi</a:t>
                      </a:r>
                    </a:p>
                  </a:txBody>
                  <a:tcPr marL="95250" marR="95250" marT="76200" marB="76200" anchor="ctr"/>
                </a:tc>
              </a:tr>
              <a:tr h="482451">
                <a:tc>
                  <a:txBody>
                    <a:bodyPr/>
                    <a:lstStyle/>
                    <a:p>
                      <a:pPr algn="ctr" fontAlgn="t"/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Major Products</a:t>
                      </a:r>
                    </a:p>
                  </a:txBody>
                  <a:tcPr marL="95250" marR="9525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Planning and development,</a:t>
                      </a:r>
                      <a:br>
                        <a:rPr lang="en-US" dirty="0"/>
                      </a:br>
                      <a:r>
                        <a:rPr lang="en-US" dirty="0"/>
                        <a:t>Manufacturing and sale of the fishing tackles.</a:t>
                      </a:r>
                    </a:p>
                  </a:txBody>
                  <a:tcPr marL="95250" marR="95250" marT="76200" marB="76200" anchor="ctr"/>
                </a:tc>
              </a:tr>
            </a:tbl>
          </a:graphicData>
        </a:graphic>
      </p:graphicFrame>
      <p:cxnSp>
        <p:nvCxnSpPr>
          <p:cNvPr id="13" name="直線接點 12"/>
          <p:cNvCxnSpPr/>
          <p:nvPr/>
        </p:nvCxnSpPr>
        <p:spPr>
          <a:xfrm rot="5400000">
            <a:off x="1750199" y="5327807"/>
            <a:ext cx="2357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5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85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500604" y="1268760"/>
            <a:ext cx="8175852" cy="4086786"/>
            <a:chOff x="428596" y="785794"/>
            <a:chExt cx="8143932" cy="4214842"/>
          </a:xfrm>
        </p:grpSpPr>
        <p:pic>
          <p:nvPicPr>
            <p:cNvPr id="6" name="圖片 5"/>
            <p:cNvPicPr/>
            <p:nvPr/>
          </p:nvPicPr>
          <p:blipFill>
            <a:blip r:embed="rId2" cstate="print"/>
            <a:srcRect l="12555" t="19890" r="14161" b="33394"/>
            <a:stretch>
              <a:fillRect/>
            </a:stretch>
          </p:blipFill>
          <p:spPr bwMode="auto">
            <a:xfrm>
              <a:off x="428596" y="785794"/>
              <a:ext cx="8143932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群組 12"/>
            <p:cNvGrpSpPr/>
            <p:nvPr/>
          </p:nvGrpSpPr>
          <p:grpSpPr>
            <a:xfrm>
              <a:off x="6072198" y="928670"/>
              <a:ext cx="2428892" cy="3857652"/>
              <a:chOff x="6072198" y="928670"/>
              <a:chExt cx="2428892" cy="385765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286644" y="928670"/>
                <a:ext cx="1214446" cy="21431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072198" y="4714884"/>
                <a:ext cx="2428892" cy="71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5" name="圖片 14" descr="580556_273053562821808_1090541350_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  <p:sp>
        <p:nvSpPr>
          <p:cNvPr id="16" name="標題 2"/>
          <p:cNvSpPr txBox="1">
            <a:spLocks/>
          </p:cNvSpPr>
          <p:nvPr/>
        </p:nvSpPr>
        <p:spPr>
          <a:xfrm>
            <a:off x="1547664" y="259508"/>
            <a:ext cx="3744416" cy="95491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4400" b="1" dirty="0" smtClean="0">
                <a:solidFill>
                  <a:schemeClr val="tx2"/>
                </a:solidFill>
                <a:latin typeface="華康秀風體W3" pitchFamily="65" charset="-120"/>
                <a:ea typeface="華康秀風體W3" pitchFamily="65" charset="-120"/>
                <a:cs typeface="+mj-cs"/>
              </a:rPr>
              <a:t>Sales Area 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67544" y="5509681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DUO is the beginning of the establishment of specially crafted bass fishing lure, it has been proposed many different baits and large-scale markets.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5181786"/>
            <a:ext cx="2233389" cy="22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圖片 8" descr="RT_AM148_sp_l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357718" cy="262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 descr="http://pic.pimg.tw/duotw/1378693115-820822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828910"/>
            <a:ext cx="3357586" cy="174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pic.pimg.tw/duotw/1378693115-2103102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994533"/>
            <a:ext cx="3357586" cy="179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 descr="G:\餌\IMG_9049.JPG"/>
          <p:cNvPicPr/>
          <p:nvPr/>
        </p:nvPicPr>
        <p:blipFill>
          <a:blip r:embed="rId6" cstate="print"/>
          <a:srcRect t="13270"/>
          <a:stretch>
            <a:fillRect/>
          </a:stretch>
        </p:blipFill>
        <p:spPr bwMode="auto">
          <a:xfrm>
            <a:off x="357158" y="4143380"/>
            <a:ext cx="4357718" cy="2306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群組 10"/>
          <p:cNvGrpSpPr/>
          <p:nvPr/>
        </p:nvGrpSpPr>
        <p:grpSpPr>
          <a:xfrm>
            <a:off x="5143472" y="1289280"/>
            <a:ext cx="4071998" cy="1563656"/>
            <a:chOff x="5000628" y="775628"/>
            <a:chExt cx="4071998" cy="1661994"/>
          </a:xfrm>
        </p:grpSpPr>
        <p:sp>
          <p:nvSpPr>
            <p:cNvPr id="16" name="矩形 15"/>
            <p:cNvSpPr/>
            <p:nvPr/>
          </p:nvSpPr>
          <p:spPr>
            <a:xfrm>
              <a:off x="5000628" y="960294"/>
              <a:ext cx="364333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TW" b="1" dirty="0" smtClean="0"/>
            </a:p>
            <a:p>
              <a:r>
                <a:rPr lang="zh-TW" altLang="en-US" b="1" dirty="0" smtClean="0"/>
                <a:t>  </a:t>
              </a:r>
              <a:r>
                <a:rPr lang="en-US" altLang="zh-TW" b="1" dirty="0" smtClean="0"/>
                <a:t>Length     </a:t>
              </a:r>
              <a:r>
                <a:rPr lang="en-US" altLang="zh-TW" b="1" spc="-140" dirty="0" smtClean="0">
                  <a:latin typeface="Segoe Script" pitchFamily="34" charset="0"/>
                </a:rPr>
                <a:t>148mm</a:t>
              </a:r>
              <a:endParaRPr lang="en-US" altLang="zh-TW" b="1" spc="-140" dirty="0">
                <a:latin typeface="Segoe Script" pitchFamily="34" charset="0"/>
              </a:endParaRPr>
            </a:p>
            <a:p>
              <a:endParaRPr lang="en-US" altLang="zh-TW" b="1" dirty="0" smtClean="0"/>
            </a:p>
            <a:p>
              <a:r>
                <a:rPr lang="zh-TW" altLang="en-US" b="1" dirty="0" smtClean="0"/>
                <a:t>  </a:t>
              </a:r>
              <a:r>
                <a:rPr lang="en-US" altLang="zh-TW" b="1" dirty="0" smtClean="0"/>
                <a:t>Weight     </a:t>
              </a:r>
              <a:r>
                <a:rPr lang="en-US" altLang="zh-TW" b="1" spc="-140" dirty="0" smtClean="0">
                  <a:latin typeface="Segoe Script" pitchFamily="34" charset="0"/>
                </a:rPr>
                <a:t>38.0g</a:t>
              </a:r>
              <a:endParaRPr lang="en-US" altLang="zh-TW" b="1" spc="-140" dirty="0">
                <a:latin typeface="Segoe Script" pitchFamily="34" charset="0"/>
              </a:endParaRPr>
            </a:p>
            <a:p>
              <a:endParaRPr lang="en-US" altLang="zh-TW" b="1" spc="-140" dirty="0">
                <a:latin typeface="Segoe Script" pitchFamily="34" charset="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000660" y="775628"/>
              <a:ext cx="407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/>
                <a:t>Rough Trail </a:t>
              </a:r>
              <a:r>
                <a:rPr lang="en-US" altLang="zh-TW" b="1" dirty="0" err="1" smtClean="0"/>
                <a:t>Aomasa</a:t>
              </a:r>
              <a:r>
                <a:rPr lang="en-US" altLang="zh-TW" b="1" dirty="0" smtClean="0"/>
                <a:t> 148</a:t>
              </a:r>
              <a:endParaRPr lang="en-US" altLang="zh-TW" b="1" spc="-140" dirty="0">
                <a:latin typeface="Segoe Script" pitchFamily="34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6157348" y="1268760"/>
              <a:ext cx="0" cy="85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858148" y="5786454"/>
            <a:ext cx="762000" cy="365760"/>
          </a:xfrm>
        </p:spPr>
        <p:txBody>
          <a:bodyPr/>
          <a:lstStyle/>
          <a:p>
            <a:fld id="{AC5B8C43-EE8D-4511-834D-FEA19138E41E}" type="slidenum">
              <a:rPr lang="zh-TW" altLang="en-US" smtClean="0">
                <a:solidFill>
                  <a:srgbClr val="FF0000"/>
                </a:solidFill>
              </a:rPr>
              <a:pPr/>
              <a:t>6</a:t>
            </a:fld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14282" y="35716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Products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1656184" cy="1069848"/>
          </a:xfrm>
        </p:spPr>
        <p:txBody>
          <a:bodyPr/>
          <a:lstStyle/>
          <a:p>
            <a:r>
              <a:rPr lang="en-US" altLang="zh-TW" dirty="0" smtClean="0"/>
              <a:t>Video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8C43-EE8D-4511-834D-FEA19138E41E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11560" y="1196752"/>
            <a:ext cx="7920880" cy="51125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FIshing with DUO #21- Red Bass on Rough Trail Aomasa 148 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7920880" cy="5112568"/>
          </a:xfrm>
          <a:prstGeom prst="rect">
            <a:avLst/>
          </a:prstGeom>
        </p:spPr>
      </p:pic>
      <p:pic>
        <p:nvPicPr>
          <p:cNvPr id="6" name="圖片 5" descr="580556_273053562821808_1090541350_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621481" cy="121442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3251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altLang="zh-TW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en-US" altLang="zh-TW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THE</a:t>
            </a:r>
            <a:r>
              <a:rPr lang="zh-TW" alt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 </a:t>
            </a:r>
            <a:r>
              <a:rPr lang="en-US" altLang="zh-TW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END</a:t>
            </a:r>
            <a:r>
              <a:rPr lang="zh-TW" alt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egoe Script" pitchFamily="34" charset="0"/>
              </a:rPr>
              <a:t> </a:t>
            </a:r>
            <a:endParaRPr lang="en-US" altLang="zh-TW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Script" pitchFamily="34" charset="0"/>
            </a:endParaRPr>
          </a:p>
          <a:p>
            <a:pPr algn="ctr">
              <a:buNone/>
            </a:pPr>
            <a:endParaRPr lang="en-US" altLang="zh-TW" sz="4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egoe Script" pitchFamily="34" charset="0"/>
            </a:endParaRPr>
          </a:p>
          <a:p>
            <a:pPr algn="ctr">
              <a:buNone/>
            </a:pPr>
            <a:r>
              <a:rPr lang="en-US" altLang="zh-TW" sz="5400" dirty="0" smtClean="0">
                <a:solidFill>
                  <a:srgbClr val="FF0000"/>
                </a:solidFill>
              </a:rPr>
              <a:t>Thank you for listening.</a:t>
            </a:r>
            <a:endParaRPr lang="zh-TW" alt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華康行書體" pitchFamily="65" charset="-120"/>
              <a:ea typeface="華康行書體" pitchFamily="65" charset="-12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01354" y="5779296"/>
            <a:ext cx="2106041" cy="21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287172" y="428604"/>
            <a:ext cx="1071570" cy="96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787238" y="3500438"/>
            <a:ext cx="1071570" cy="96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715932" y="357166"/>
            <a:ext cx="1475641" cy="13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715932" y="6858000"/>
            <a:ext cx="1357322" cy="12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1572924" y="-2500354"/>
            <a:ext cx="1214446" cy="10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1222" y="4000504"/>
            <a:ext cx="912323" cy="81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7 -0.10255 C -0.14201 -0.15348 -0.17656 -0.20417 -0.2408 -0.22107 C -0.30504 -0.23797 -0.39913 -0.22107 -0.49323 -0.20417 " pathEditMode="relative" rAng="0" ptsTypes="aaA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-6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 0.02778 C -0.16285 0.05694 -0.24149 0.08611 -0.32482 0.09028 C -0.40816 0.09444 -0.49618 0.07361 -0.5842 0.05278 " pathEditMode="relative" rAng="0" ptsTypes="a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3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6 0.63519 C -0.05 0.53542 -0.16788 0.43588 -0.31631 0.41019 C -0.46475 0.3845 -0.64375 0.43264 -0.82256 0.48102 " pathEditMode="relative" ptsTypes="aaA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7 0.12245 C -0.27326 0.16343 -0.43437 0.2044 -0.59635 0.19329 C -0.75833 0.18218 -0.98125 0.08079 -1.08385 0.05579 C -1.18645 0.03079 -1.1993 0.03704 -1.21197 0.04329 " pathEditMode="relative" rAng="0" ptsTypes="aaaA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-5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3213 C -0.22882 -0.35602 -0.44757 -0.39074 -0.62882 -0.44213 C -0.81007 -0.49352 -0.97726 -0.59699 -1.09757 -0.62963 C -1.21788 -0.66227 -1.28438 -0.65023 -1.3507 -0.63797 " pathEditMode="relative" rAng="0" ptsTypes="aaaA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4624 C 0.0066 0.00578 -0.0434 -0.03446 -0.08924 -0.05526 C -0.13507 -0.07607 -0.17656 -0.07746 -0.21788 -0.07862 " pathEditMode="relative" rAng="0" ptsTypes="aaA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6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7083 L -1.00764 -0.15347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0" y="-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7263</TotalTime>
  <Words>187</Words>
  <Application>Microsoft Office PowerPoint</Application>
  <PresentationFormat>如螢幕大小 (4:3)</PresentationFormat>
  <Paragraphs>43</Paragraphs>
  <Slides>8</Slides>
  <Notes>3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都會</vt:lpstr>
      <vt:lpstr>LURES</vt:lpstr>
      <vt:lpstr>Who is he?</vt:lpstr>
      <vt:lpstr>What is Lure?</vt:lpstr>
      <vt:lpstr>投影片 4</vt:lpstr>
      <vt:lpstr>投影片 5</vt:lpstr>
      <vt:lpstr>投影片 6</vt:lpstr>
      <vt:lpstr>Video</vt:lpstr>
      <vt:lpstr>投影片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</dc:creator>
  <cp:lastModifiedBy>Guest</cp:lastModifiedBy>
  <cp:revision>339</cp:revision>
  <dcterms:created xsi:type="dcterms:W3CDTF">2013-11-16T01:22:06Z</dcterms:created>
  <dcterms:modified xsi:type="dcterms:W3CDTF">2014-01-03T06:50:29Z</dcterms:modified>
</cp:coreProperties>
</file>