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8" r:id="rId2"/>
    <p:sldId id="560" r:id="rId3"/>
    <p:sldId id="561" r:id="rId4"/>
    <p:sldId id="562" r:id="rId5"/>
    <p:sldId id="563" r:id="rId6"/>
    <p:sldId id="564" r:id="rId7"/>
    <p:sldId id="565" r:id="rId8"/>
  </p:sldIdLst>
  <p:sldSz cx="7556500" cy="10699750"/>
  <p:notesSz cx="7556500" cy="106997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59632" y="9765904"/>
            <a:ext cx="243204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55880">
              <a:lnSpc>
                <a:spcPts val="1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6827" y="3708400"/>
            <a:ext cx="2945765" cy="317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DFKai-SB"/>
                <a:cs typeface="DFKai-SB"/>
              </a:rPr>
              <a:t>第七節</a:t>
            </a:r>
            <a:r>
              <a:rPr sz="2000" spc="-70" dirty="0">
                <a:latin typeface="DFKai-SB"/>
                <a:cs typeface="DFKai-SB"/>
              </a:rPr>
              <a:t> </a:t>
            </a:r>
            <a:r>
              <a:rPr sz="2000" spc="-5" dirty="0">
                <a:latin typeface="DFKai-SB"/>
                <a:cs typeface="DFKai-SB"/>
              </a:rPr>
              <a:t>主題七：回顧展望</a:t>
            </a:r>
            <a:endParaRPr sz="2000">
              <a:latin typeface="DFKai-SB"/>
              <a:cs typeface="DFKai-S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7015"/>
            <a:ext cx="4396740" cy="125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1860">
              <a:lnSpc>
                <a:spcPct val="100000"/>
              </a:lnSpc>
            </a:pPr>
            <a:r>
              <a:rPr sz="1400" b="1" spc="-5" dirty="0">
                <a:latin typeface="DFKai-SB"/>
                <a:cs typeface="DFKai-SB"/>
              </a:rPr>
              <a:t>單元名稱：庚</a:t>
            </a:r>
            <a:r>
              <a:rPr sz="1400" b="1" spc="-365" dirty="0">
                <a:latin typeface="DFKai-SB"/>
                <a:cs typeface="DFKai-SB"/>
              </a:rPr>
              <a:t> </a:t>
            </a:r>
            <a:r>
              <a:rPr sz="1400" b="1" spc="-10" dirty="0">
                <a:latin typeface="DFKai-SB"/>
                <a:cs typeface="DFKai-SB"/>
              </a:rPr>
              <a:t>1</a:t>
            </a:r>
            <a:r>
              <a:rPr sz="1400" b="1" spc="-365" dirty="0">
                <a:latin typeface="DFKai-SB"/>
                <a:cs typeface="DFKai-SB"/>
              </a:rPr>
              <a:t> </a:t>
            </a:r>
            <a:r>
              <a:rPr sz="1400" b="1" spc="-5" dirty="0">
                <a:latin typeface="DFKai-SB"/>
                <a:cs typeface="DFKai-SB"/>
              </a:rPr>
              <a:t>展開未來行動/學習心得分享</a:t>
            </a:r>
            <a:endParaRPr sz="1400" dirty="0">
              <a:latin typeface="DFKai-SB"/>
              <a:cs typeface="DFKai-SB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2700" marR="1175385">
              <a:lnSpc>
                <a:spcPct val="125000"/>
              </a:lnSpc>
              <a:spcBef>
                <a:spcPts val="1015"/>
              </a:spcBef>
            </a:pPr>
            <a:r>
              <a:rPr sz="1200" b="1" spc="-5" dirty="0" err="1">
                <a:latin typeface="DFKai-SB"/>
                <a:cs typeface="DFKai-SB"/>
              </a:rPr>
              <a:t>本單元設計者為</a:t>
            </a:r>
            <a:r>
              <a:rPr sz="1200" b="1" spc="-5" dirty="0" smtClean="0">
                <a:latin typeface="DFKai-SB"/>
                <a:cs typeface="DFKai-SB"/>
              </a:rPr>
              <a:t>：</a:t>
            </a:r>
            <a:r>
              <a:rPr lang="en-US" sz="1200" b="1" spc="-5" dirty="0" smtClean="0">
                <a:latin typeface="DFKai-SB"/>
                <a:cs typeface="DFKai-SB"/>
              </a:rPr>
              <a:t/>
            </a:r>
            <a:br>
              <a:rPr lang="en-US" sz="1200" b="1" spc="-5" dirty="0" smtClean="0">
                <a:latin typeface="DFKai-SB"/>
                <a:cs typeface="DFKai-SB"/>
              </a:rPr>
            </a:br>
            <a:r>
              <a:rPr sz="1200" dirty="0" err="1" smtClean="0">
                <a:latin typeface="DFKai-SB"/>
                <a:cs typeface="DFKai-SB"/>
              </a:rPr>
              <a:t>辛宜津</a:t>
            </a:r>
            <a:r>
              <a:rPr sz="1200" dirty="0" err="1">
                <a:latin typeface="DFKai-SB"/>
                <a:cs typeface="DFKai-SB"/>
              </a:rPr>
              <a:t>（正修科技大學幼保系教授</a:t>
            </a:r>
            <a:r>
              <a:rPr sz="1200" dirty="0" smtClean="0">
                <a:latin typeface="DFKai-SB"/>
                <a:cs typeface="DFKai-SB"/>
              </a:rPr>
              <a:t>）</a:t>
            </a:r>
            <a:r>
              <a:rPr lang="en-US" sz="1200" dirty="0" smtClean="0">
                <a:latin typeface="DFKai-SB"/>
                <a:cs typeface="DFKai-SB"/>
              </a:rPr>
              <a:t/>
            </a:r>
            <a:br>
              <a:rPr lang="en-US" sz="1200" dirty="0" smtClean="0">
                <a:latin typeface="DFKai-SB"/>
                <a:cs typeface="DFKai-SB"/>
              </a:rPr>
            </a:br>
            <a:r>
              <a:rPr sz="1200" dirty="0" err="1" smtClean="0">
                <a:latin typeface="DFKai-SB"/>
                <a:cs typeface="DFKai-SB"/>
              </a:rPr>
              <a:t>陳思帆</a:t>
            </a:r>
            <a:r>
              <a:rPr sz="1200" dirty="0" err="1">
                <a:latin typeface="DFKai-SB"/>
                <a:cs typeface="DFKai-SB"/>
              </a:rPr>
              <a:t>（正修科技大學學務處學輔中心心理師</a:t>
            </a:r>
            <a:r>
              <a:rPr sz="1200" dirty="0">
                <a:latin typeface="DFKai-SB"/>
                <a:cs typeface="DFKai-SB"/>
              </a:rPr>
              <a:t>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218524"/>
              </p:ext>
            </p:extLst>
          </p:nvPr>
        </p:nvGraphicFramePr>
        <p:xfrm>
          <a:off x="1069847" y="2514587"/>
          <a:ext cx="5471158" cy="36728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6"/>
                <a:gridCol w="1402073"/>
                <a:gridCol w="457200"/>
                <a:gridCol w="3002279"/>
              </a:tblGrid>
              <a:tr h="216414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9225" marR="141605" algn="ctr">
                        <a:lnSpc>
                          <a:spcPct val="10830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主題  與  單元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15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甲、生涯理念風格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□甲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課程導論&amp;生涯理念風格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0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乙、自我探索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□乙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梳理高峰經驗	□乙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發掘志趣熱情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□乙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3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掌握才幹資產	□乙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4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開創未來工作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□乙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5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檢視今日學習	□乙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6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統整生涯願景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23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丙、職涯探索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□丙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職業視窗六宮格	□丙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職涯焦點人物誌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□丙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3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職場停看聽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23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丁、學涯發展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□丁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多元經驗	□丁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看見變化的樣子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□丁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3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學用關係與學習策略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53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戊、學職轉換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□戊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角色脫離─進入	□戊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求職與自我行銷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□戊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3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職場社會化	□戊</a:t>
                      </a:r>
                      <a:r>
                        <a:rPr sz="1200" spc="-33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4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職場高效習慣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985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己、生涯籌劃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108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□己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剪輯理想職涯	□己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spc="10" dirty="0">
                          <a:latin typeface="DFKai-SB"/>
                          <a:cs typeface="DFKai-SB"/>
                        </a:rPr>
                        <a:t>12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宣告生涯劇本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□己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13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享受生涯變動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□己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21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勾畫圓夢計畫	□己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spc="10" dirty="0">
                          <a:latin typeface="DFKai-SB"/>
                          <a:cs typeface="DFKai-SB"/>
                        </a:rPr>
                        <a:t>22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清點生涯資產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181610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□己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23</a:t>
                      </a:r>
                      <a:r>
                        <a:rPr sz="1200" spc="-31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落實實踐之道	□己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spc="10" dirty="0">
                          <a:latin typeface="DFKai-SB"/>
                          <a:cs typeface="DFKai-SB"/>
                        </a:rPr>
                        <a:t>24</a:t>
                      </a:r>
                      <a:r>
                        <a:rPr sz="1200" spc="-35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延伸實踐經驗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10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07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庚、回顧展望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█庚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1</a:t>
                      </a:r>
                      <a:r>
                        <a:rPr sz="1200" spc="-365" dirty="0">
                          <a:latin typeface="DFKai-SB"/>
                          <a:cs typeface="DFKai-SB"/>
                        </a:rPr>
                        <a:t> </a:t>
                      </a:r>
                      <a:r>
                        <a:rPr sz="1200" dirty="0">
                          <a:latin typeface="DFKai-SB"/>
                          <a:cs typeface="DFKai-SB"/>
                        </a:rPr>
                        <a:t>展開未來行動/學習心得分享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10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2336">
                <a:tc>
                  <a:txBody>
                    <a:bodyPr/>
                    <a:lstStyle/>
                    <a:p>
                      <a:pPr marL="149225">
                        <a:lnSpc>
                          <a:spcPts val="137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授課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時數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695"/>
                        </a:spcBef>
                        <a:tabLst>
                          <a:tab pos="600075" algn="l"/>
                        </a:tabLst>
                      </a:pPr>
                      <a:r>
                        <a:rPr sz="1200" dirty="0" smtClean="0">
                          <a:latin typeface="DFKai-SB"/>
                          <a:cs typeface="DFKai-SB"/>
                        </a:rPr>
                        <a:t>2節</a:t>
                      </a:r>
                      <a:endParaRPr sz="1200" dirty="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場地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370"/>
                        </a:lnSpc>
                        <a:tabLst>
                          <a:tab pos="140462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█一般教室	□電腦教室</a:t>
                      </a:r>
                      <a:endParaRPr sz="1200">
                        <a:latin typeface="DFKai-SB"/>
                        <a:cs typeface="DFKai-SB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2319020" algn="l"/>
                        </a:tabLst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□其他特殊場地:</a:t>
                      </a:r>
                      <a:r>
                        <a:rPr sz="1200" u="sng" dirty="0">
                          <a:latin typeface="DFKai-SB"/>
                          <a:cs typeface="DFKai-SB"/>
                        </a:rPr>
                        <a:t> 	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149225">
                        <a:lnSpc>
                          <a:spcPts val="137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作業</a:t>
                      </a:r>
                      <a:endParaRPr sz="1200">
                        <a:latin typeface="DFKai-SB"/>
                        <a:cs typeface="DFKai-SB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108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6675">
                        <a:lnSpc>
                          <a:spcPts val="1370"/>
                        </a:lnSpc>
                      </a:pPr>
                      <a:r>
                        <a:rPr sz="1200" dirty="0">
                          <a:latin typeface="DFKai-SB"/>
                          <a:cs typeface="DFKai-SB"/>
                        </a:rPr>
                        <a:t>課前作業：無課後作業：無</a:t>
                      </a:r>
                    </a:p>
                  </a:txBody>
                  <a:tcPr marL="0" marR="0" marT="0" marB="0">
                    <a:lnL w="610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7015"/>
            <a:ext cx="170180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DFKai-SB"/>
                <a:cs typeface="DFKai-SB"/>
              </a:rPr>
              <a:t>庚</a:t>
            </a:r>
            <a:r>
              <a:rPr sz="1400" b="1" spc="-390" dirty="0">
                <a:latin typeface="DFKai-SB"/>
                <a:cs typeface="DFKai-SB"/>
              </a:rPr>
              <a:t> </a:t>
            </a:r>
            <a:r>
              <a:rPr sz="1400" b="1" spc="-10" dirty="0">
                <a:latin typeface="DFKai-SB"/>
                <a:cs typeface="DFKai-SB"/>
              </a:rPr>
              <a:t>1</a:t>
            </a:r>
            <a:r>
              <a:rPr sz="1400" b="1" spc="-390" dirty="0">
                <a:latin typeface="DFKai-SB"/>
                <a:cs typeface="DFKai-SB"/>
              </a:rPr>
              <a:t> </a:t>
            </a:r>
            <a:r>
              <a:rPr sz="1400" b="1" spc="-5" dirty="0">
                <a:latin typeface="DFKai-SB"/>
                <a:cs typeface="DFKai-SB"/>
              </a:rPr>
              <a:t>附件一</a:t>
            </a:r>
            <a:endParaRPr sz="1400">
              <a:latin typeface="DFKai-SB"/>
              <a:cs typeface="DFKai-SB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200" dirty="0">
                <a:latin typeface="DFKai-SB"/>
                <a:cs typeface="DFKai-SB"/>
              </a:rPr>
              <a:t>《圓滿生涯球》手作紙模</a:t>
            </a:r>
            <a:endParaRPr sz="1200">
              <a:latin typeface="DFKai-SB"/>
              <a:cs typeface="DFKai-SB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642744"/>
            <a:ext cx="5905004" cy="6550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55109" y="1747519"/>
            <a:ext cx="1757045" cy="473709"/>
          </a:xfrm>
          <a:custGeom>
            <a:avLst/>
            <a:gdLst/>
            <a:ahLst/>
            <a:cxnLst/>
            <a:rect l="l" t="t" r="r" b="b"/>
            <a:pathLst>
              <a:path w="1757045" h="473710">
                <a:moveTo>
                  <a:pt x="0" y="473709"/>
                </a:moveTo>
                <a:lnTo>
                  <a:pt x="1757044" y="473709"/>
                </a:lnTo>
                <a:lnTo>
                  <a:pt x="1757044" y="0"/>
                </a:lnTo>
                <a:lnTo>
                  <a:pt x="0" y="0"/>
                </a:lnTo>
                <a:lnTo>
                  <a:pt x="0" y="4737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7015"/>
            <a:ext cx="124460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DFKai-SB"/>
                <a:cs typeface="DFKai-SB"/>
              </a:rPr>
              <a:t>庚</a:t>
            </a:r>
            <a:r>
              <a:rPr sz="1400" b="1" spc="-390" dirty="0">
                <a:latin typeface="DFKai-SB"/>
                <a:cs typeface="DFKai-SB"/>
              </a:rPr>
              <a:t> </a:t>
            </a:r>
            <a:r>
              <a:rPr sz="1400" b="1" spc="-10" dirty="0">
                <a:latin typeface="DFKai-SB"/>
                <a:cs typeface="DFKai-SB"/>
              </a:rPr>
              <a:t>1</a:t>
            </a:r>
            <a:r>
              <a:rPr sz="1400" b="1" spc="-390" dirty="0">
                <a:latin typeface="DFKai-SB"/>
                <a:cs typeface="DFKai-SB"/>
              </a:rPr>
              <a:t> </a:t>
            </a:r>
            <a:r>
              <a:rPr sz="1400" b="1" spc="-5" dirty="0">
                <a:latin typeface="DFKai-SB"/>
                <a:cs typeface="DFKai-SB"/>
              </a:rPr>
              <a:t>附件二</a:t>
            </a:r>
            <a:endParaRPr sz="1400">
              <a:latin typeface="DFKai-SB"/>
              <a:cs typeface="DFKai-SB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200" dirty="0">
                <a:latin typeface="DFKai-SB"/>
                <a:cs typeface="DFKai-SB"/>
              </a:rPr>
              <a:t>課程內容參考簡報</a:t>
            </a:r>
            <a:endParaRPr sz="1200">
              <a:latin typeface="DFKai-SB"/>
              <a:cs typeface="DFKai-SB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706879"/>
            <a:ext cx="5184775" cy="390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3000" y="5828028"/>
            <a:ext cx="5184775" cy="3888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021079"/>
            <a:ext cx="5184775" cy="390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5135879"/>
            <a:ext cx="5184775" cy="390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021079"/>
            <a:ext cx="5184775" cy="390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5135879"/>
            <a:ext cx="5184775" cy="3901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027429"/>
            <a:ext cx="5184775" cy="3888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5142229"/>
            <a:ext cx="5184775" cy="3888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</Words>
  <Application>Microsoft Office PowerPoint</Application>
  <PresentationFormat>自訂</PresentationFormat>
  <Paragraphs>48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DFKai-SB</vt:lpstr>
      <vt:lpstr>Calibri</vt:lpstr>
      <vt:lpstr>Times New Roman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Valued Acer Customer</dc:creator>
  <cp:lastModifiedBy>windows</cp:lastModifiedBy>
  <cp:revision>1</cp:revision>
  <dcterms:created xsi:type="dcterms:W3CDTF">2016-02-18T07:14:21Z</dcterms:created>
  <dcterms:modified xsi:type="dcterms:W3CDTF">2016-02-18T07:34:49Z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2015-01-23T00:00:00Z</vt:filetime>
  </property>
  <property fmtid="{D5CDD505-2E9C-101B-9397-08002B2CF9AE}" pid="3" name="Creator">
    <vt:lpwstr>Acrobat PDFMaker 10.1 Word 版</vt:lpwstr>
  </property>
  <property fmtid="{D5CDD505-2E9C-101B-9397-08002B2CF9AE}" pid="4" name="LastSaved">
    <vt:filetime>2016-02-18T00:00:00Z</vt:filetime>
  </property>
</Properties>
</file>