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5" r:id="rId6"/>
    <p:sldId id="260" r:id="rId7"/>
    <p:sldId id="261" r:id="rId8"/>
    <p:sldId id="262" r:id="rId9"/>
    <p:sldId id="263" r:id="rId10"/>
    <p:sldId id="267" r:id="rId11"/>
    <p:sldId id="264" r:id="rId12"/>
    <p:sldId id="265" r:id="rId13"/>
    <p:sldId id="266" r:id="rId14"/>
    <p:sldId id="268" r:id="rId15"/>
    <p:sldId id="269" r:id="rId16"/>
    <p:sldId id="270" r:id="rId17"/>
    <p:sldId id="271" r:id="rId18"/>
    <p:sldId id="272" r:id="rId19"/>
    <p:sldId id="273" r:id="rId20"/>
    <p:sldId id="274" r:id="rId21"/>
    <p:sldId id="276" r:id="rId22"/>
    <p:sldId id="279" r:id="rId23"/>
    <p:sldId id="281" r:id="rId24"/>
    <p:sldId id="277" r:id="rId25"/>
    <p:sldId id="278" r:id="rId26"/>
    <p:sldId id="284" r:id="rId27"/>
    <p:sldId id="286" r:id="rId28"/>
    <p:sldId id="280" r:id="rId29"/>
    <p:sldId id="282" r:id="rId30"/>
    <p:sldId id="283" r:id="rId31"/>
    <p:sldId id="287" r:id="rId32"/>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7" d="100"/>
          <a:sy n="117" d="100"/>
        </p:scale>
        <p:origin x="-146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430C47C6-E86F-456E-9E24-B8549AB60D4A}" type="datetimeFigureOut">
              <a:rPr lang="zh-TW" altLang="en-US" smtClean="0"/>
              <a:t>2017/11/13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157EEF-C11C-4AC8-9BE6-FDD369382411}" type="slidenum">
              <a:rPr lang="zh-TW" altLang="en-US" smtClean="0"/>
              <a:t>‹#›</a:t>
            </a:fld>
            <a:endParaRPr lang="zh-TW" altLang="en-US"/>
          </a:p>
        </p:txBody>
      </p:sp>
    </p:spTree>
    <p:extLst>
      <p:ext uri="{BB962C8B-B14F-4D97-AF65-F5344CB8AC3E}">
        <p14:creationId xmlns:p14="http://schemas.microsoft.com/office/powerpoint/2010/main" val="2005033433"/>
      </p:ext>
    </p:extLst>
  </p:cSld>
  <p:clrMapOvr>
    <a:masterClrMapping/>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430C47C6-E86F-456E-9E24-B8549AB60D4A}" type="datetimeFigureOut">
              <a:rPr lang="zh-TW" altLang="en-US" smtClean="0"/>
              <a:t>2017/11/13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157EEF-C11C-4AC8-9BE6-FDD369382411}" type="slidenum">
              <a:rPr lang="zh-TW" altLang="en-US" smtClean="0"/>
              <a:t>‹#›</a:t>
            </a:fld>
            <a:endParaRPr lang="zh-TW" altLang="en-US"/>
          </a:p>
        </p:txBody>
      </p:sp>
    </p:spTree>
    <p:extLst>
      <p:ext uri="{BB962C8B-B14F-4D97-AF65-F5344CB8AC3E}">
        <p14:creationId xmlns:p14="http://schemas.microsoft.com/office/powerpoint/2010/main" val="2152277908"/>
      </p:ext>
    </p:extLst>
  </p:cSld>
  <p:clrMapOvr>
    <a:masterClrMapping/>
  </p:clrMapOvr>
  <p:transition spd="slow">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430C47C6-E86F-456E-9E24-B8549AB60D4A}" type="datetimeFigureOut">
              <a:rPr lang="zh-TW" altLang="en-US" smtClean="0"/>
              <a:t>2017/11/13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157EEF-C11C-4AC8-9BE6-FDD369382411}" type="slidenum">
              <a:rPr lang="zh-TW" altLang="en-US" smtClean="0"/>
              <a:t>‹#›</a:t>
            </a:fld>
            <a:endParaRPr lang="zh-TW" altLang="en-US"/>
          </a:p>
        </p:txBody>
      </p:sp>
    </p:spTree>
    <p:extLst>
      <p:ext uri="{BB962C8B-B14F-4D97-AF65-F5344CB8AC3E}">
        <p14:creationId xmlns:p14="http://schemas.microsoft.com/office/powerpoint/2010/main" val="4104459849"/>
      </p:ext>
    </p:extLst>
  </p:cSld>
  <p:clrMapOvr>
    <a:masterClrMapping/>
  </p:clrMapOvr>
  <p:transition spd="slow">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430C47C6-E86F-456E-9E24-B8549AB60D4A}" type="datetimeFigureOut">
              <a:rPr lang="zh-TW" altLang="en-US" smtClean="0"/>
              <a:t>2017/11/13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157EEF-C11C-4AC8-9BE6-FDD369382411}" type="slidenum">
              <a:rPr lang="zh-TW" altLang="en-US" smtClean="0"/>
              <a:t>‹#›</a:t>
            </a:fld>
            <a:endParaRPr lang="zh-TW" altLang="en-US"/>
          </a:p>
        </p:txBody>
      </p:sp>
    </p:spTree>
    <p:extLst>
      <p:ext uri="{BB962C8B-B14F-4D97-AF65-F5344CB8AC3E}">
        <p14:creationId xmlns:p14="http://schemas.microsoft.com/office/powerpoint/2010/main" val="793922510"/>
      </p:ext>
    </p:extLst>
  </p:cSld>
  <p:clrMapOvr>
    <a:masterClrMapping/>
  </p:clrMapOvr>
  <p:transition spd="slow">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430C47C6-E86F-456E-9E24-B8549AB60D4A}" type="datetimeFigureOut">
              <a:rPr lang="zh-TW" altLang="en-US" smtClean="0"/>
              <a:t>2017/11/13</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A157EEF-C11C-4AC8-9BE6-FDD369382411}" type="slidenum">
              <a:rPr lang="zh-TW" altLang="en-US" smtClean="0"/>
              <a:t>‹#›</a:t>
            </a:fld>
            <a:endParaRPr lang="zh-TW" altLang="en-US"/>
          </a:p>
        </p:txBody>
      </p:sp>
    </p:spTree>
    <p:extLst>
      <p:ext uri="{BB962C8B-B14F-4D97-AF65-F5344CB8AC3E}">
        <p14:creationId xmlns:p14="http://schemas.microsoft.com/office/powerpoint/2010/main" val="1654038643"/>
      </p:ext>
    </p:extLst>
  </p:cSld>
  <p:clrMapOvr>
    <a:masterClrMapping/>
  </p:clrMapOvr>
  <p:transition spd="slow">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430C47C6-E86F-456E-9E24-B8549AB60D4A}" type="datetimeFigureOut">
              <a:rPr lang="zh-TW" altLang="en-US" smtClean="0"/>
              <a:t>2017/11/13</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A157EEF-C11C-4AC8-9BE6-FDD369382411}" type="slidenum">
              <a:rPr lang="zh-TW" altLang="en-US" smtClean="0"/>
              <a:t>‹#›</a:t>
            </a:fld>
            <a:endParaRPr lang="zh-TW" altLang="en-US"/>
          </a:p>
        </p:txBody>
      </p:sp>
    </p:spTree>
    <p:extLst>
      <p:ext uri="{BB962C8B-B14F-4D97-AF65-F5344CB8AC3E}">
        <p14:creationId xmlns:p14="http://schemas.microsoft.com/office/powerpoint/2010/main" val="354692852"/>
      </p:ext>
    </p:extLst>
  </p:cSld>
  <p:clrMapOvr>
    <a:masterClrMapping/>
  </p:clrMapOvr>
  <p:transition spd="slow">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430C47C6-E86F-456E-9E24-B8549AB60D4A}" type="datetimeFigureOut">
              <a:rPr lang="zh-TW" altLang="en-US" smtClean="0"/>
              <a:t>2017/11/13</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A157EEF-C11C-4AC8-9BE6-FDD369382411}" type="slidenum">
              <a:rPr lang="zh-TW" altLang="en-US" smtClean="0"/>
              <a:t>‹#›</a:t>
            </a:fld>
            <a:endParaRPr lang="zh-TW" altLang="en-US"/>
          </a:p>
        </p:txBody>
      </p:sp>
    </p:spTree>
    <p:extLst>
      <p:ext uri="{BB962C8B-B14F-4D97-AF65-F5344CB8AC3E}">
        <p14:creationId xmlns:p14="http://schemas.microsoft.com/office/powerpoint/2010/main" val="3520126880"/>
      </p:ext>
    </p:extLst>
  </p:cSld>
  <p:clrMapOvr>
    <a:masterClrMapping/>
  </p:clrMapOvr>
  <p:transition spd="slow">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430C47C6-E86F-456E-9E24-B8549AB60D4A}" type="datetimeFigureOut">
              <a:rPr lang="zh-TW" altLang="en-US" smtClean="0"/>
              <a:t>2017/11/13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157EEF-C11C-4AC8-9BE6-FDD369382411}" type="slidenum">
              <a:rPr lang="zh-TW" altLang="en-US" smtClean="0"/>
              <a:t>‹#›</a:t>
            </a:fld>
            <a:endParaRPr lang="zh-TW" altLang="en-US"/>
          </a:p>
        </p:txBody>
      </p:sp>
    </p:spTree>
    <p:extLst>
      <p:ext uri="{BB962C8B-B14F-4D97-AF65-F5344CB8AC3E}">
        <p14:creationId xmlns:p14="http://schemas.microsoft.com/office/powerpoint/2010/main" val="1607394494"/>
      </p:ext>
    </p:extLst>
  </p:cSld>
  <p:clrMapOvr>
    <a:masterClrMapping/>
  </p:clrMapOvr>
  <p:transition spd="slow">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430C47C6-E86F-456E-9E24-B8549AB60D4A}" type="datetimeFigureOut">
              <a:rPr lang="zh-TW" altLang="en-US" smtClean="0"/>
              <a:t>2017/11/13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157EEF-C11C-4AC8-9BE6-FDD369382411}" type="slidenum">
              <a:rPr lang="zh-TW" altLang="en-US" smtClean="0"/>
              <a:t>‹#›</a:t>
            </a:fld>
            <a:endParaRPr lang="zh-TW" altLang="en-US"/>
          </a:p>
        </p:txBody>
      </p:sp>
    </p:spTree>
    <p:extLst>
      <p:ext uri="{BB962C8B-B14F-4D97-AF65-F5344CB8AC3E}">
        <p14:creationId xmlns:p14="http://schemas.microsoft.com/office/powerpoint/2010/main" val="1112032536"/>
      </p:ext>
    </p:extLst>
  </p:cSld>
  <p:clrMapOvr>
    <a:masterClrMapping/>
  </p:clrMapOvr>
  <p:transition spd="slow">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430C47C6-E86F-456E-9E24-B8549AB60D4A}" type="datetimeFigureOut">
              <a:rPr lang="zh-TW" altLang="en-US" smtClean="0"/>
              <a:t>2017/11/13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157EEF-C11C-4AC8-9BE6-FDD369382411}" type="slidenum">
              <a:rPr lang="zh-TW" altLang="en-US" smtClean="0"/>
              <a:t>‹#›</a:t>
            </a:fld>
            <a:endParaRPr lang="zh-TW" altLang="en-US"/>
          </a:p>
        </p:txBody>
      </p:sp>
    </p:spTree>
    <p:extLst>
      <p:ext uri="{BB962C8B-B14F-4D97-AF65-F5344CB8AC3E}">
        <p14:creationId xmlns:p14="http://schemas.microsoft.com/office/powerpoint/2010/main" val="1990693497"/>
      </p:ext>
    </p:extLst>
  </p:cSld>
  <p:clrMapOvr>
    <a:masterClrMapping/>
  </p:clrMapOvr>
  <p:transition spd="slow">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430C47C6-E86F-456E-9E24-B8549AB60D4A}" type="datetimeFigureOut">
              <a:rPr lang="zh-TW" altLang="en-US" smtClean="0"/>
              <a:t>2017/11/13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157EEF-C11C-4AC8-9BE6-FDD369382411}" type="slidenum">
              <a:rPr lang="zh-TW" altLang="en-US" smtClean="0"/>
              <a:t>‹#›</a:t>
            </a:fld>
            <a:endParaRPr lang="zh-TW" altLang="en-US"/>
          </a:p>
        </p:txBody>
      </p:sp>
    </p:spTree>
    <p:extLst>
      <p:ext uri="{BB962C8B-B14F-4D97-AF65-F5344CB8AC3E}">
        <p14:creationId xmlns:p14="http://schemas.microsoft.com/office/powerpoint/2010/main" val="3456824590"/>
      </p:ext>
    </p:extLst>
  </p:cSld>
  <p:clrMapOvr>
    <a:masterClrMapping/>
  </p:clrMapOvr>
  <p:transition spd="slow">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6000"/>
            <a:lum/>
          </a:blip>
          <a:srcRect/>
          <a:stretch>
            <a:fillRect l="-2000" r="-2000"/>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0C47C6-E86F-456E-9E24-B8549AB60D4A}" type="datetimeFigureOut">
              <a:rPr lang="zh-TW" altLang="en-US" smtClean="0"/>
              <a:t>2017/11/13</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157EEF-C11C-4AC8-9BE6-FDD369382411}" type="slidenum">
              <a:rPr lang="zh-TW" altLang="en-US" smtClean="0"/>
              <a:t>‹#›</a:t>
            </a:fld>
            <a:endParaRPr lang="zh-TW" altLang="en-US"/>
          </a:p>
        </p:txBody>
      </p:sp>
    </p:spTree>
    <p:extLst>
      <p:ext uri="{BB962C8B-B14F-4D97-AF65-F5344CB8AC3E}">
        <p14:creationId xmlns:p14="http://schemas.microsoft.com/office/powerpoint/2010/main" val="650782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ll/>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tokichoi.91app.com/v2/official" TargetMode="External"/><Relationship Id="rId2" Type="http://schemas.openxmlformats.org/officeDocument/2006/relationships/hyperlink" Target="https://www.facebook.com/tokichoi/" TargetMode="Externa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1331640" y="5013176"/>
            <a:ext cx="6400800" cy="1512168"/>
          </a:xfrm>
        </p:spPr>
        <p:txBody>
          <a:bodyPr>
            <a:normAutofit/>
          </a:bodyPr>
          <a:lstStyle/>
          <a:p>
            <a:pPr algn="l"/>
            <a:r>
              <a:rPr lang="zh-TW" altLang="en-US" sz="2800" smtClean="0">
                <a:solidFill>
                  <a:schemeClr val="tx2">
                    <a:lumMod val="60000"/>
                    <a:lumOff val="40000"/>
                  </a:schemeClr>
                </a:solidFill>
              </a:rPr>
              <a:t>組員</a:t>
            </a:r>
            <a:r>
              <a:rPr lang="en-US" altLang="zh-TW" sz="2800" smtClean="0">
                <a:solidFill>
                  <a:schemeClr val="tx2">
                    <a:lumMod val="60000"/>
                    <a:lumOff val="40000"/>
                  </a:schemeClr>
                </a:solidFill>
              </a:rPr>
              <a:t>:</a:t>
            </a:r>
          </a:p>
          <a:p>
            <a:pPr algn="l"/>
            <a:r>
              <a:rPr lang="zh-TW" altLang="en-US" sz="2800" smtClean="0">
                <a:solidFill>
                  <a:schemeClr val="tx2">
                    <a:lumMod val="60000"/>
                    <a:lumOff val="40000"/>
                  </a:schemeClr>
                </a:solidFill>
              </a:rPr>
              <a:t>黃毓民</a:t>
            </a:r>
            <a:r>
              <a:rPr lang="en-US" altLang="zh-TW" sz="2800" smtClean="0">
                <a:solidFill>
                  <a:schemeClr val="tx2">
                    <a:lumMod val="60000"/>
                    <a:lumOff val="40000"/>
                  </a:schemeClr>
                </a:solidFill>
              </a:rPr>
              <a:t>.</a:t>
            </a:r>
            <a:r>
              <a:rPr lang="zh-TW" altLang="en-US" sz="2800" smtClean="0">
                <a:solidFill>
                  <a:schemeClr val="tx2">
                    <a:lumMod val="60000"/>
                    <a:lumOff val="40000"/>
                  </a:schemeClr>
                </a:solidFill>
              </a:rPr>
              <a:t>鄧宇志</a:t>
            </a:r>
            <a:r>
              <a:rPr lang="en-US" altLang="zh-TW" sz="2800" smtClean="0">
                <a:solidFill>
                  <a:schemeClr val="tx2">
                    <a:lumMod val="60000"/>
                    <a:lumOff val="40000"/>
                  </a:schemeClr>
                </a:solidFill>
              </a:rPr>
              <a:t>.</a:t>
            </a:r>
            <a:r>
              <a:rPr lang="zh-TW" altLang="en-US" sz="2800" smtClean="0">
                <a:solidFill>
                  <a:schemeClr val="tx2">
                    <a:lumMod val="60000"/>
                    <a:lumOff val="40000"/>
                  </a:schemeClr>
                </a:solidFill>
              </a:rPr>
              <a:t>古軒宇</a:t>
            </a:r>
            <a:r>
              <a:rPr lang="en-US" altLang="zh-TW" sz="2800" smtClean="0">
                <a:solidFill>
                  <a:schemeClr val="tx2">
                    <a:lumMod val="60000"/>
                    <a:lumOff val="40000"/>
                  </a:schemeClr>
                </a:solidFill>
              </a:rPr>
              <a:t>.</a:t>
            </a:r>
            <a:r>
              <a:rPr lang="zh-TW" altLang="en-US" sz="2800" smtClean="0">
                <a:solidFill>
                  <a:schemeClr val="tx2">
                    <a:lumMod val="60000"/>
                    <a:lumOff val="40000"/>
                  </a:schemeClr>
                </a:solidFill>
              </a:rPr>
              <a:t>蔡丘智</a:t>
            </a:r>
            <a:r>
              <a:rPr lang="en-US" altLang="zh-TW" sz="2800" smtClean="0">
                <a:solidFill>
                  <a:schemeClr val="tx2">
                    <a:lumMod val="60000"/>
                    <a:lumOff val="40000"/>
                  </a:schemeClr>
                </a:solidFill>
              </a:rPr>
              <a:t>.</a:t>
            </a:r>
            <a:r>
              <a:rPr lang="zh-TW" altLang="en-US" sz="2800" smtClean="0">
                <a:solidFill>
                  <a:schemeClr val="tx2">
                    <a:lumMod val="60000"/>
                    <a:lumOff val="40000"/>
                  </a:schemeClr>
                </a:solidFill>
              </a:rPr>
              <a:t>李懿麒</a:t>
            </a:r>
            <a:endParaRPr lang="zh-TW" altLang="en-US" sz="2800" dirty="0">
              <a:solidFill>
                <a:schemeClr val="tx2">
                  <a:lumMod val="60000"/>
                  <a:lumOff val="40000"/>
                </a:schemeClr>
              </a:solidFill>
            </a:endParaRPr>
          </a:p>
        </p:txBody>
      </p:sp>
    </p:spTree>
    <p:extLst>
      <p:ext uri="{BB962C8B-B14F-4D97-AF65-F5344CB8AC3E}">
        <p14:creationId xmlns:p14="http://schemas.microsoft.com/office/powerpoint/2010/main" val="2863169500"/>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smtClean="0">
                <a:solidFill>
                  <a:schemeClr val="accent6">
                    <a:lumMod val="75000"/>
                  </a:schemeClr>
                </a:solidFill>
              </a:rPr>
              <a:t>前言</a:t>
            </a:r>
            <a:endParaRPr lang="zh-TW" altLang="en-US" dirty="0">
              <a:solidFill>
                <a:schemeClr val="accent6">
                  <a:lumMod val="75000"/>
                </a:schemeClr>
              </a:solidFill>
            </a:endParaRPr>
          </a:p>
        </p:txBody>
      </p:sp>
      <p:sp>
        <p:nvSpPr>
          <p:cNvPr id="3" name="內容版面配置區 2"/>
          <p:cNvSpPr>
            <a:spLocks noGrp="1"/>
          </p:cNvSpPr>
          <p:nvPr>
            <p:ph idx="1"/>
          </p:nvPr>
        </p:nvSpPr>
        <p:spPr/>
        <p:txBody>
          <a:bodyPr/>
          <a:lstStyle/>
          <a:p>
            <a:pPr marL="0" indent="0">
              <a:buNone/>
            </a:pPr>
            <a:r>
              <a:rPr lang="en-US" altLang="zh-TW" dirty="0" smtClean="0">
                <a:solidFill>
                  <a:schemeClr val="tx2">
                    <a:lumMod val="60000"/>
                    <a:lumOff val="40000"/>
                  </a:schemeClr>
                </a:solidFill>
                <a:latin typeface="Adobe 楷体 Std R" pitchFamily="18" charset="-128"/>
                <a:ea typeface="Adobe 楷体 Std R" pitchFamily="18" charset="-128"/>
              </a:rPr>
              <a:t>21 </a:t>
            </a:r>
            <a:r>
              <a:rPr lang="zh-TW" altLang="en-US" dirty="0" smtClean="0">
                <a:solidFill>
                  <a:schemeClr val="tx2">
                    <a:lumMod val="60000"/>
                    <a:lumOff val="40000"/>
                  </a:schemeClr>
                </a:solidFill>
                <a:latin typeface="Adobe 楷体 Std R" pitchFamily="18" charset="-128"/>
                <a:ea typeface="Adobe 楷体 Std R" pitchFamily="18" charset="-128"/>
              </a:rPr>
              <a:t>世紀堪稱 網路的世紀</a:t>
            </a:r>
            <a:r>
              <a:rPr lang="en-US" altLang="zh-TW" dirty="0" smtClean="0">
                <a:solidFill>
                  <a:schemeClr val="tx2">
                    <a:lumMod val="60000"/>
                    <a:lumOff val="40000"/>
                  </a:schemeClr>
                </a:solidFill>
                <a:latin typeface="Adobe 楷体 Std R" pitchFamily="18" charset="-128"/>
                <a:ea typeface="Adobe 楷体 Std R" pitchFamily="18" charset="-128"/>
              </a:rPr>
              <a:t>,</a:t>
            </a:r>
            <a:r>
              <a:rPr lang="zh-TW" altLang="en-US" dirty="0" smtClean="0">
                <a:solidFill>
                  <a:schemeClr val="tx2">
                    <a:lumMod val="60000"/>
                    <a:lumOff val="40000"/>
                  </a:schemeClr>
                </a:solidFill>
                <a:latin typeface="Adobe 楷体 Std R" pitchFamily="18" charset="-128"/>
                <a:ea typeface="Adobe 楷体 Std R" pitchFamily="18" charset="-128"/>
              </a:rPr>
              <a:t>人人家中都有一台電腦，有時因為天氣因素</a:t>
            </a:r>
            <a:r>
              <a:rPr lang="en-US" altLang="zh-TW" dirty="0" smtClean="0">
                <a:solidFill>
                  <a:schemeClr val="tx2">
                    <a:lumMod val="60000"/>
                    <a:lumOff val="40000"/>
                  </a:schemeClr>
                </a:solidFill>
                <a:latin typeface="Adobe 楷体 Std R" pitchFamily="18" charset="-128"/>
                <a:ea typeface="Adobe 楷体 Std R" pitchFamily="18" charset="-128"/>
              </a:rPr>
              <a:t>,</a:t>
            </a:r>
            <a:r>
              <a:rPr lang="zh-TW" altLang="en-US" dirty="0" smtClean="0">
                <a:solidFill>
                  <a:schemeClr val="tx2">
                    <a:lumMod val="60000"/>
                    <a:lumOff val="40000"/>
                  </a:schemeClr>
                </a:solidFill>
                <a:latin typeface="Adobe 楷体 Std R" pitchFamily="18" charset="-128"/>
                <a:ea typeface="Adobe 楷体 Std R" pitchFamily="18" charset="-128"/>
              </a:rPr>
              <a:t>又懶得走路</a:t>
            </a:r>
            <a:r>
              <a:rPr lang="en-US" altLang="zh-TW" dirty="0" smtClean="0">
                <a:solidFill>
                  <a:schemeClr val="tx2">
                    <a:lumMod val="60000"/>
                    <a:lumOff val="40000"/>
                  </a:schemeClr>
                </a:solidFill>
                <a:latin typeface="Adobe 楷体 Std R" pitchFamily="18" charset="-128"/>
                <a:ea typeface="Adobe 楷体 Std R" pitchFamily="18" charset="-128"/>
              </a:rPr>
              <a:t>,</a:t>
            </a:r>
            <a:r>
              <a:rPr lang="zh-TW" altLang="en-US" dirty="0" smtClean="0">
                <a:solidFill>
                  <a:schemeClr val="tx2">
                    <a:lumMod val="60000"/>
                    <a:lumOff val="40000"/>
                  </a:schemeClr>
                </a:solidFill>
                <a:latin typeface="Adobe 楷体 Std R" pitchFamily="18" charset="-128"/>
                <a:ea typeface="Adobe 楷体 Std R" pitchFamily="18" charset="-128"/>
              </a:rPr>
              <a:t>大家都 會在家利用網路看財經、運動等相關新聞</a:t>
            </a:r>
            <a:r>
              <a:rPr lang="en-US" altLang="zh-TW" dirty="0" smtClean="0">
                <a:solidFill>
                  <a:schemeClr val="tx2">
                    <a:lumMod val="60000"/>
                    <a:lumOff val="40000"/>
                  </a:schemeClr>
                </a:solidFill>
                <a:latin typeface="Adobe 楷体 Std R" pitchFamily="18" charset="-128"/>
                <a:ea typeface="Adobe 楷体 Std R" pitchFamily="18" charset="-128"/>
              </a:rPr>
              <a:t>,</a:t>
            </a:r>
            <a:r>
              <a:rPr lang="zh-TW" altLang="en-US" dirty="0" smtClean="0">
                <a:solidFill>
                  <a:schemeClr val="tx2">
                    <a:lumMod val="60000"/>
                    <a:lumOff val="40000"/>
                  </a:schemeClr>
                </a:solidFill>
                <a:latin typeface="Adobe 楷体 Std R" pitchFamily="18" charset="-128"/>
                <a:ea typeface="Adobe 楷体 Std R" pitchFamily="18" charset="-128"/>
              </a:rPr>
              <a:t>或則上網</a:t>
            </a:r>
            <a:r>
              <a:rPr lang="zh-TW" altLang="en-US" dirty="0">
                <a:solidFill>
                  <a:schemeClr val="tx2">
                    <a:lumMod val="60000"/>
                    <a:lumOff val="40000"/>
                  </a:schemeClr>
                </a:solidFill>
                <a:latin typeface="Adobe 楷体 Std R" pitchFamily="18" charset="-128"/>
                <a:ea typeface="Adobe 楷体 Std R" pitchFamily="18" charset="-128"/>
              </a:rPr>
              <a:t>路</a:t>
            </a:r>
            <a:r>
              <a:rPr lang="zh-TW" altLang="en-US" dirty="0" smtClean="0">
                <a:solidFill>
                  <a:schemeClr val="tx2">
                    <a:lumMod val="60000"/>
                    <a:lumOff val="40000"/>
                  </a:schemeClr>
                </a:solidFill>
                <a:latin typeface="Adobe 楷体 Std R" pitchFamily="18" charset="-128"/>
                <a:ea typeface="Adobe 楷体 Std R" pitchFamily="18" charset="-128"/>
              </a:rPr>
              <a:t>拍賣、超級商城以及購物 中心。</a:t>
            </a:r>
            <a:endParaRPr lang="zh-TW" altLang="en-US" dirty="0">
              <a:solidFill>
                <a:schemeClr val="tx2">
                  <a:lumMod val="60000"/>
                  <a:lumOff val="40000"/>
                </a:schemeClr>
              </a:solidFill>
              <a:latin typeface="Adobe 楷体 Std R" pitchFamily="18" charset="-128"/>
              <a:ea typeface="Adobe 楷体 Std R" pitchFamily="18" charset="-128"/>
            </a:endParaRPr>
          </a:p>
        </p:txBody>
      </p:sp>
    </p:spTree>
    <p:extLst>
      <p:ext uri="{BB962C8B-B14F-4D97-AF65-F5344CB8AC3E}">
        <p14:creationId xmlns:p14="http://schemas.microsoft.com/office/powerpoint/2010/main" val="3093037368"/>
      </p:ext>
    </p:extLst>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67544" y="980728"/>
            <a:ext cx="8229600" cy="4525963"/>
          </a:xfrm>
        </p:spPr>
        <p:txBody>
          <a:bodyPr>
            <a:normAutofit/>
          </a:bodyPr>
          <a:lstStyle/>
          <a:p>
            <a:r>
              <a:rPr lang="zh-TW" altLang="en-US" dirty="0" smtClean="0">
                <a:solidFill>
                  <a:schemeClr val="tx2">
                    <a:lumMod val="60000"/>
                    <a:lumOff val="40000"/>
                  </a:schemeClr>
                </a:solidFill>
              </a:rPr>
              <a:t>而東京</a:t>
            </a:r>
            <a:r>
              <a:rPr lang="zh-TW" altLang="en-US" dirty="0">
                <a:solidFill>
                  <a:schemeClr val="tx2">
                    <a:lumMod val="60000"/>
                    <a:lumOff val="40000"/>
                  </a:schemeClr>
                </a:solidFill>
              </a:rPr>
              <a:t>著衣</a:t>
            </a:r>
            <a:r>
              <a:rPr lang="zh-TW" altLang="en-US" dirty="0" smtClean="0">
                <a:solidFill>
                  <a:schemeClr val="tx2">
                    <a:lumMod val="60000"/>
                    <a:lumOff val="40000"/>
                  </a:schemeClr>
                </a:solidFill>
              </a:rPr>
              <a:t>抓準了消費者為何寧願待在家也不願出門而且女人的衣櫥永遠少一件 衣服的慾望，因此開拓了網路購路的商機，造成近年來，網購風潮也日益風行。 </a:t>
            </a:r>
            <a:endParaRPr lang="en-US" altLang="zh-TW" dirty="0" smtClean="0">
              <a:solidFill>
                <a:schemeClr val="tx2">
                  <a:lumMod val="60000"/>
                  <a:lumOff val="40000"/>
                </a:schemeClr>
              </a:solidFill>
            </a:endParaRPr>
          </a:p>
          <a:p>
            <a:endParaRPr lang="en-US" altLang="zh-TW" dirty="0">
              <a:solidFill>
                <a:schemeClr val="accent1">
                  <a:lumMod val="75000"/>
                </a:schemeClr>
              </a:solidFill>
            </a:endParaRPr>
          </a:p>
          <a:p>
            <a:endParaRPr lang="en-US" altLang="zh-TW" dirty="0" smtClean="0">
              <a:solidFill>
                <a:schemeClr val="accent1">
                  <a:lumMod val="75000"/>
                </a:schemeClr>
              </a:solidFill>
            </a:endParaRPr>
          </a:p>
          <a:p>
            <a:endParaRPr lang="en-US" altLang="zh-TW" dirty="0" smtClean="0">
              <a:solidFill>
                <a:schemeClr val="accent1">
                  <a:lumMod val="75000"/>
                </a:schemeClr>
              </a:solidFill>
            </a:endParaRPr>
          </a:p>
          <a:p>
            <a:pPr marL="0" indent="0">
              <a:buNone/>
            </a:pPr>
            <a:r>
              <a:rPr lang="zh-TW" altLang="en-US" dirty="0" smtClean="0">
                <a:solidFill>
                  <a:schemeClr val="accent1">
                    <a:lumMod val="75000"/>
                  </a:schemeClr>
                </a:solidFill>
              </a:rPr>
              <a:t>                                               </a:t>
            </a:r>
            <a:r>
              <a:rPr lang="zh-TW" altLang="en-US" sz="2000" dirty="0" smtClean="0">
                <a:solidFill>
                  <a:schemeClr val="accent1">
                    <a:lumMod val="75000"/>
                  </a:schemeClr>
                </a:solidFill>
              </a:rPr>
              <a:t>東京著衣創辦人 </a:t>
            </a:r>
            <a:r>
              <a:rPr lang="en-US" altLang="zh-TW" sz="2000" dirty="0" smtClean="0">
                <a:solidFill>
                  <a:schemeClr val="accent1">
                    <a:lumMod val="75000"/>
                  </a:schemeClr>
                </a:solidFill>
              </a:rPr>
              <a:t>–</a:t>
            </a:r>
            <a:r>
              <a:rPr lang="zh-TW" altLang="en-US" sz="2000" dirty="0" smtClean="0">
                <a:solidFill>
                  <a:schemeClr val="accent1">
                    <a:lumMod val="75000"/>
                  </a:schemeClr>
                </a:solidFill>
              </a:rPr>
              <a:t>周品均                                    </a:t>
            </a:r>
            <a:endParaRPr lang="zh-TW" altLang="en-US" sz="2000" dirty="0">
              <a:solidFill>
                <a:schemeClr val="accent1">
                  <a:lumMod val="75000"/>
                </a:schemeClr>
              </a:solidFill>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3212976"/>
            <a:ext cx="3707904" cy="2158116"/>
          </a:xfrm>
          <a:prstGeom prst="rect">
            <a:avLst/>
          </a:prstGeom>
        </p:spPr>
      </p:pic>
    </p:spTree>
    <p:extLst>
      <p:ext uri="{BB962C8B-B14F-4D97-AF65-F5344CB8AC3E}">
        <p14:creationId xmlns:p14="http://schemas.microsoft.com/office/powerpoint/2010/main" val="2492877547"/>
      </p:ext>
    </p:extLst>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smtClean="0">
                <a:solidFill>
                  <a:schemeClr val="accent6">
                    <a:lumMod val="75000"/>
                  </a:schemeClr>
                </a:solidFill>
              </a:rPr>
              <a:t>公司介紹</a:t>
            </a:r>
            <a:endParaRPr lang="zh-TW" altLang="en-US" dirty="0">
              <a:solidFill>
                <a:schemeClr val="accent6">
                  <a:lumMod val="75000"/>
                </a:schemeClr>
              </a:solidFill>
            </a:endParaRPr>
          </a:p>
        </p:txBody>
      </p:sp>
      <p:sp>
        <p:nvSpPr>
          <p:cNvPr id="3" name="內容版面配置區 2"/>
          <p:cNvSpPr>
            <a:spLocks noGrp="1"/>
          </p:cNvSpPr>
          <p:nvPr>
            <p:ph idx="1"/>
          </p:nvPr>
        </p:nvSpPr>
        <p:spPr/>
        <p:txBody>
          <a:bodyPr>
            <a:normAutofit/>
          </a:bodyPr>
          <a:lstStyle/>
          <a:p>
            <a:pPr marL="0" indent="0">
              <a:buNone/>
            </a:pPr>
            <a:r>
              <a:rPr lang="zh-TW" altLang="en-US" dirty="0" smtClean="0">
                <a:solidFill>
                  <a:schemeClr val="tx2">
                    <a:lumMod val="60000"/>
                    <a:lumOff val="40000"/>
                  </a:schemeClr>
                </a:solidFill>
              </a:rPr>
              <a:t>東京著衣經營</a:t>
            </a:r>
            <a:r>
              <a:rPr lang="zh-TW" altLang="en-US" dirty="0">
                <a:solidFill>
                  <a:schemeClr val="tx2">
                    <a:lumMod val="60000"/>
                    <a:lumOff val="40000"/>
                  </a:schemeClr>
                </a:solidFill>
              </a:rPr>
              <a:t>電子商務流行女裝，致力於提供「平價時尚」、「快速流行」之服飾、配件，是為台灣網購女裝第一品牌</a:t>
            </a:r>
            <a:r>
              <a:rPr lang="zh-TW" altLang="en-US" dirty="0" smtClean="0">
                <a:solidFill>
                  <a:schemeClr val="tx2">
                    <a:lumMod val="60000"/>
                    <a:lumOff val="40000"/>
                  </a:schemeClr>
                </a:solidFill>
              </a:rPr>
              <a:t>。</a:t>
            </a:r>
            <a:endParaRPr lang="en-US" altLang="zh-TW" dirty="0" smtClean="0">
              <a:solidFill>
                <a:schemeClr val="tx2">
                  <a:lumMod val="60000"/>
                  <a:lumOff val="40000"/>
                </a:schemeClr>
              </a:solidFill>
            </a:endParaRPr>
          </a:p>
          <a:p>
            <a:endParaRPr lang="en-US" altLang="zh-TW" dirty="0">
              <a:solidFill>
                <a:schemeClr val="tx2">
                  <a:lumMod val="60000"/>
                  <a:lumOff val="40000"/>
                </a:schemeClr>
              </a:solidFill>
            </a:endParaRP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3140968"/>
            <a:ext cx="2952328" cy="2952328"/>
          </a:xfrm>
          <a:prstGeom prst="rect">
            <a:avLst/>
          </a:prstGeom>
        </p:spPr>
      </p:pic>
    </p:spTree>
    <p:extLst>
      <p:ext uri="{BB962C8B-B14F-4D97-AF65-F5344CB8AC3E}">
        <p14:creationId xmlns:p14="http://schemas.microsoft.com/office/powerpoint/2010/main" val="3766694129"/>
      </p:ext>
    </p:extLst>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57200" y="188640"/>
            <a:ext cx="8229600" cy="4525963"/>
          </a:xfrm>
        </p:spPr>
        <p:txBody>
          <a:bodyPr/>
          <a:lstStyle/>
          <a:p>
            <a:pPr marL="0" indent="0">
              <a:buNone/>
            </a:pPr>
            <a:r>
              <a:rPr lang="zh-TW" altLang="en-US" dirty="0">
                <a:solidFill>
                  <a:schemeClr val="tx2">
                    <a:lumMod val="60000"/>
                    <a:lumOff val="40000"/>
                  </a:schemeClr>
                </a:solidFill>
              </a:rPr>
              <a:t>創立於 </a:t>
            </a:r>
            <a:r>
              <a:rPr lang="en-US" altLang="zh-TW" dirty="0">
                <a:solidFill>
                  <a:schemeClr val="tx2">
                    <a:lumMod val="60000"/>
                    <a:lumOff val="40000"/>
                  </a:schemeClr>
                </a:solidFill>
              </a:rPr>
              <a:t>2004 </a:t>
            </a:r>
            <a:r>
              <a:rPr lang="zh-TW" altLang="en-US" dirty="0">
                <a:solidFill>
                  <a:schemeClr val="tx2">
                    <a:lumMod val="60000"/>
                    <a:lumOff val="40000"/>
                  </a:schemeClr>
                </a:solidFill>
              </a:rPr>
              <a:t>年的東京著衣，自許為台灣網購女裝第一品牌，以</a:t>
            </a:r>
            <a:r>
              <a:rPr lang="zh-TW" altLang="en-US" dirty="0" smtClean="0">
                <a:solidFill>
                  <a:schemeClr val="tx2">
                    <a:lumMod val="60000"/>
                    <a:lumOff val="40000"/>
                  </a:schemeClr>
                </a:solidFill>
              </a:rPr>
              <a:t>經營電子商務</a:t>
            </a:r>
            <a:r>
              <a:rPr lang="zh-TW" altLang="en-US" dirty="0">
                <a:solidFill>
                  <a:schemeClr val="tx2">
                    <a:lumMod val="60000"/>
                    <a:lumOff val="40000"/>
                  </a:schemeClr>
                </a:solidFill>
              </a:rPr>
              <a:t>流行女裝為主。目前於台灣有 </a:t>
            </a:r>
            <a:r>
              <a:rPr lang="en-US" altLang="zh-TW" dirty="0">
                <a:solidFill>
                  <a:schemeClr val="tx2">
                    <a:lumMod val="60000"/>
                    <a:lumOff val="40000"/>
                  </a:schemeClr>
                </a:solidFill>
              </a:rPr>
              <a:t>6 </a:t>
            </a:r>
            <a:r>
              <a:rPr lang="zh-TW" altLang="en-US" dirty="0">
                <a:solidFill>
                  <a:schemeClr val="tx2">
                    <a:lumMod val="60000"/>
                    <a:lumOff val="40000"/>
                  </a:schemeClr>
                </a:solidFill>
              </a:rPr>
              <a:t>大網購平台通路、</a:t>
            </a:r>
            <a:r>
              <a:rPr lang="en-US" altLang="zh-TW" dirty="0">
                <a:solidFill>
                  <a:schemeClr val="tx2">
                    <a:lumMod val="60000"/>
                    <a:lumOff val="40000"/>
                  </a:schemeClr>
                </a:solidFill>
              </a:rPr>
              <a:t>3 </a:t>
            </a:r>
            <a:r>
              <a:rPr lang="zh-TW" altLang="en-US" dirty="0">
                <a:solidFill>
                  <a:schemeClr val="tx2">
                    <a:lumMod val="60000"/>
                    <a:lumOff val="40000"/>
                  </a:schemeClr>
                </a:solidFill>
              </a:rPr>
              <a:t>家實體門市；於大 陸有 </a:t>
            </a:r>
            <a:r>
              <a:rPr lang="en-US" altLang="zh-TW" dirty="0">
                <a:solidFill>
                  <a:schemeClr val="tx2">
                    <a:lumMod val="60000"/>
                    <a:lumOff val="40000"/>
                  </a:schemeClr>
                </a:solidFill>
              </a:rPr>
              <a:t>7 </a:t>
            </a:r>
            <a:r>
              <a:rPr lang="zh-TW" altLang="en-US" dirty="0">
                <a:solidFill>
                  <a:schemeClr val="tx2">
                    <a:lumMod val="60000"/>
                    <a:lumOff val="40000"/>
                  </a:schemeClr>
                </a:solidFill>
              </a:rPr>
              <a:t>大網購平台通路</a:t>
            </a:r>
            <a:r>
              <a:rPr lang="zh-TW" altLang="en-US" dirty="0"/>
              <a:t>。</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799950">
            <a:off x="683570" y="2478743"/>
            <a:ext cx="3855422"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88315">
            <a:off x="5109219" y="2647343"/>
            <a:ext cx="3710930" cy="2399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4355910"/>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67544" y="764704"/>
            <a:ext cx="8229600" cy="5256584"/>
          </a:xfrm>
        </p:spPr>
        <p:txBody>
          <a:bodyPr/>
          <a:lstStyle/>
          <a:p>
            <a:pPr marL="0" indent="0">
              <a:buNone/>
            </a:pPr>
            <a:r>
              <a:rPr lang="zh-TW" altLang="en-US" dirty="0" smtClean="0">
                <a:solidFill>
                  <a:schemeClr val="tx2">
                    <a:lumMod val="60000"/>
                    <a:lumOff val="40000"/>
                  </a:schemeClr>
                </a:solidFill>
              </a:rPr>
              <a:t>為了讓每個女孩，都能找到最好、最新、最精彩的選擇。</a:t>
            </a:r>
            <a:br>
              <a:rPr lang="zh-TW" altLang="en-US" dirty="0" smtClean="0">
                <a:solidFill>
                  <a:schemeClr val="tx2">
                    <a:lumMod val="60000"/>
                    <a:lumOff val="40000"/>
                  </a:schemeClr>
                </a:solidFill>
              </a:rPr>
            </a:br>
            <a:r>
              <a:rPr lang="zh-TW" altLang="en-US" dirty="0" smtClean="0">
                <a:solidFill>
                  <a:schemeClr val="tx2">
                    <a:lumMod val="60000"/>
                    <a:lumOff val="40000"/>
                  </a:schemeClr>
                </a:solidFill>
              </a:rPr>
              <a:t>我們貫徹最尖端的流行趨勢，發展多元概念的三大品牌：</a:t>
            </a:r>
            <a:br>
              <a:rPr lang="zh-TW" altLang="en-US" dirty="0" smtClean="0">
                <a:solidFill>
                  <a:schemeClr val="tx2">
                    <a:lumMod val="60000"/>
                    <a:lumOff val="40000"/>
                  </a:schemeClr>
                </a:solidFill>
              </a:rPr>
            </a:br>
            <a:r>
              <a:rPr lang="en-US" altLang="zh-TW" dirty="0" err="1" smtClean="0">
                <a:solidFill>
                  <a:schemeClr val="tx2">
                    <a:lumMod val="60000"/>
                    <a:lumOff val="40000"/>
                  </a:schemeClr>
                </a:solidFill>
              </a:rPr>
              <a:t>tokichoi</a:t>
            </a:r>
            <a:r>
              <a:rPr lang="zh-TW" altLang="en-US" dirty="0" smtClean="0">
                <a:solidFill>
                  <a:schemeClr val="tx2">
                    <a:lumMod val="60000"/>
                    <a:lumOff val="40000"/>
                  </a:schemeClr>
                </a:solidFill>
              </a:rPr>
              <a:t>／ </a:t>
            </a:r>
            <a:r>
              <a:rPr lang="en-US" altLang="zh-TW" dirty="0" smtClean="0">
                <a:solidFill>
                  <a:schemeClr val="tx2">
                    <a:lumMod val="60000"/>
                    <a:lumOff val="40000"/>
                  </a:schemeClr>
                </a:solidFill>
              </a:rPr>
              <a:t>KODZ </a:t>
            </a:r>
            <a:r>
              <a:rPr lang="zh-TW" altLang="en-US" dirty="0" smtClean="0">
                <a:solidFill>
                  <a:schemeClr val="tx2">
                    <a:lumMod val="60000"/>
                    <a:lumOff val="40000"/>
                  </a:schemeClr>
                </a:solidFill>
              </a:rPr>
              <a:t>／ </a:t>
            </a:r>
            <a:r>
              <a:rPr lang="en-US" altLang="zh-TW" dirty="0" err="1" smtClean="0">
                <a:solidFill>
                  <a:schemeClr val="tx2">
                    <a:lumMod val="60000"/>
                    <a:lumOff val="40000"/>
                  </a:schemeClr>
                </a:solidFill>
              </a:rPr>
              <a:t>yoco</a:t>
            </a:r>
            <a:r>
              <a:rPr lang="zh-TW" altLang="en-US" dirty="0" smtClean="0">
                <a:solidFill>
                  <a:schemeClr val="tx2">
                    <a:lumMod val="60000"/>
                    <a:lumOff val="40000"/>
                  </a:schemeClr>
                </a:solidFill>
              </a:rPr>
              <a:t/>
            </a:r>
            <a:br>
              <a:rPr lang="zh-TW" altLang="en-US" dirty="0" smtClean="0">
                <a:solidFill>
                  <a:schemeClr val="tx2">
                    <a:lumMod val="60000"/>
                    <a:lumOff val="40000"/>
                  </a:schemeClr>
                </a:solidFill>
              </a:rPr>
            </a:br>
            <a:endParaRPr lang="zh-TW" altLang="en-US" dirty="0"/>
          </a:p>
        </p:txBody>
      </p:sp>
      <p:pic>
        <p:nvPicPr>
          <p:cNvPr id="7" name="圖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192" y="4077072"/>
            <a:ext cx="2086266" cy="1008112"/>
          </a:xfrm>
          <a:prstGeom prst="rect">
            <a:avLst/>
          </a:prstGeom>
        </p:spPr>
      </p:pic>
      <p:pic>
        <p:nvPicPr>
          <p:cNvPr id="8" name="圖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7498" y="3400220"/>
            <a:ext cx="2092654" cy="2092654"/>
          </a:xfrm>
          <a:prstGeom prst="rect">
            <a:avLst/>
          </a:prstGeom>
        </p:spPr>
      </p:pic>
      <p:pic>
        <p:nvPicPr>
          <p:cNvPr id="9" name="圖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402" y="3789040"/>
            <a:ext cx="3305944" cy="1409825"/>
          </a:xfrm>
          <a:prstGeom prst="rect">
            <a:avLst/>
          </a:prstGeom>
        </p:spPr>
      </p:pic>
    </p:spTree>
    <p:extLst>
      <p:ext uri="{BB962C8B-B14F-4D97-AF65-F5344CB8AC3E}">
        <p14:creationId xmlns:p14="http://schemas.microsoft.com/office/powerpoint/2010/main" val="2115322691"/>
      </p:ext>
    </p:extLst>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err="1" smtClean="0">
                <a:solidFill>
                  <a:schemeClr val="accent6">
                    <a:lumMod val="75000"/>
                  </a:schemeClr>
                </a:solidFill>
              </a:rPr>
              <a:t>TokiChoi</a:t>
            </a:r>
            <a:endParaRPr lang="zh-TW" altLang="en-US" dirty="0">
              <a:solidFill>
                <a:schemeClr val="accent6">
                  <a:lumMod val="75000"/>
                </a:schemeClr>
              </a:solidFill>
            </a:endParaRPr>
          </a:p>
        </p:txBody>
      </p:sp>
      <p:sp>
        <p:nvSpPr>
          <p:cNvPr id="3" name="內容版面配置區 2"/>
          <p:cNvSpPr>
            <a:spLocks noGrp="1"/>
          </p:cNvSpPr>
          <p:nvPr>
            <p:ph idx="1"/>
          </p:nvPr>
        </p:nvSpPr>
        <p:spPr/>
        <p:txBody>
          <a:bodyPr/>
          <a:lstStyle/>
          <a:p>
            <a:pPr marL="0" indent="0">
              <a:buNone/>
            </a:pPr>
            <a:r>
              <a:rPr lang="zh-TW" altLang="en-US" dirty="0"/>
              <a:t> </a:t>
            </a:r>
            <a:r>
              <a:rPr lang="zh-TW" altLang="en-US" dirty="0">
                <a:solidFill>
                  <a:schemeClr val="tx2">
                    <a:lumMod val="60000"/>
                    <a:lumOff val="40000"/>
                  </a:schemeClr>
                </a:solidFill>
              </a:rPr>
              <a:t>以簡潔、耐用的風格特色贏得消費者的喜愛，其產品保持著上等的用料和工藝的高等水準，為貫穿始終的品牌宗旨</a:t>
            </a:r>
            <a:r>
              <a:rPr lang="zh-TW" altLang="en-US" dirty="0" smtClean="0">
                <a:solidFill>
                  <a:schemeClr val="tx2">
                    <a:lumMod val="60000"/>
                    <a:lumOff val="40000"/>
                  </a:schemeClr>
                </a:solidFill>
              </a:rPr>
              <a:t>。</a:t>
            </a:r>
            <a:endParaRPr lang="zh-TW" altLang="en-US" dirty="0">
              <a:solidFill>
                <a:schemeClr val="tx2">
                  <a:lumMod val="60000"/>
                  <a:lumOff val="40000"/>
                </a:schemeClr>
              </a:solidFill>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3212976"/>
            <a:ext cx="7160124" cy="2994191"/>
          </a:xfrm>
          <a:prstGeom prst="rect">
            <a:avLst/>
          </a:prstGeom>
        </p:spPr>
      </p:pic>
    </p:spTree>
    <p:extLst>
      <p:ext uri="{BB962C8B-B14F-4D97-AF65-F5344CB8AC3E}">
        <p14:creationId xmlns:p14="http://schemas.microsoft.com/office/powerpoint/2010/main" val="4272596675"/>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smtClean="0">
                <a:solidFill>
                  <a:schemeClr val="accent6">
                    <a:lumMod val="75000"/>
                  </a:schemeClr>
                </a:solidFill>
              </a:rPr>
              <a:t>KODZ</a:t>
            </a:r>
            <a:endParaRPr lang="zh-TW" altLang="en-US" dirty="0">
              <a:solidFill>
                <a:schemeClr val="accent6">
                  <a:lumMod val="75000"/>
                </a:schemeClr>
              </a:solidFill>
            </a:endParaRPr>
          </a:p>
        </p:txBody>
      </p:sp>
      <p:sp>
        <p:nvSpPr>
          <p:cNvPr id="3" name="內容版面配置區 2"/>
          <p:cNvSpPr>
            <a:spLocks noGrp="1"/>
          </p:cNvSpPr>
          <p:nvPr>
            <p:ph idx="1"/>
          </p:nvPr>
        </p:nvSpPr>
        <p:spPr/>
        <p:txBody>
          <a:bodyPr/>
          <a:lstStyle/>
          <a:p>
            <a:pPr marL="0" indent="0">
              <a:buNone/>
            </a:pPr>
            <a:r>
              <a:rPr lang="zh-TW" altLang="en-US" dirty="0" smtClean="0">
                <a:solidFill>
                  <a:schemeClr val="tx2">
                    <a:lumMod val="60000"/>
                    <a:lumOff val="40000"/>
                  </a:schemeClr>
                </a:solidFill>
              </a:rPr>
              <a:t>優雅</a:t>
            </a:r>
            <a:r>
              <a:rPr lang="zh-TW" altLang="en-US" dirty="0">
                <a:solidFill>
                  <a:schemeClr val="tx2">
                    <a:lumMod val="60000"/>
                    <a:lumOff val="40000"/>
                  </a:schemeClr>
                </a:solidFill>
              </a:rPr>
              <a:t>簡約的自信美學，經典品牌跨界打造，展現都會服飾的俐落質感，讓女孩輕鬆綻放伸展台的時尚風采。</a:t>
            </a: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3140968"/>
            <a:ext cx="7380903" cy="3384376"/>
          </a:xfrm>
          <a:prstGeom prst="rect">
            <a:avLst/>
          </a:prstGeom>
        </p:spPr>
      </p:pic>
    </p:spTree>
    <p:extLst>
      <p:ext uri="{BB962C8B-B14F-4D97-AF65-F5344CB8AC3E}">
        <p14:creationId xmlns:p14="http://schemas.microsoft.com/office/powerpoint/2010/main" val="120020469"/>
      </p:ext>
    </p:extLst>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err="1" smtClean="0">
                <a:solidFill>
                  <a:schemeClr val="accent6">
                    <a:lumMod val="75000"/>
                  </a:schemeClr>
                </a:solidFill>
              </a:rPr>
              <a:t>yoco</a:t>
            </a:r>
            <a:endParaRPr lang="zh-TW" altLang="en-US" dirty="0">
              <a:solidFill>
                <a:schemeClr val="accent6">
                  <a:lumMod val="75000"/>
                </a:schemeClr>
              </a:solidFill>
            </a:endParaRPr>
          </a:p>
        </p:txBody>
      </p:sp>
      <p:sp>
        <p:nvSpPr>
          <p:cNvPr id="3" name="內容版面配置區 2"/>
          <p:cNvSpPr>
            <a:spLocks noGrp="1"/>
          </p:cNvSpPr>
          <p:nvPr>
            <p:ph idx="1"/>
          </p:nvPr>
        </p:nvSpPr>
        <p:spPr/>
        <p:txBody>
          <a:bodyPr>
            <a:normAutofit/>
          </a:bodyPr>
          <a:lstStyle/>
          <a:p>
            <a:pPr marL="0" indent="0">
              <a:buNone/>
            </a:pPr>
            <a:r>
              <a:rPr lang="zh-TW" altLang="en-US" sz="2400" dirty="0">
                <a:solidFill>
                  <a:schemeClr val="tx2">
                    <a:lumMod val="60000"/>
                    <a:lumOff val="40000"/>
                  </a:schemeClr>
                </a:solidFill>
              </a:rPr>
              <a:t>女人是一朵華美的花</a:t>
            </a:r>
            <a:r>
              <a:rPr lang="zh-TW" altLang="en-US" sz="2400" dirty="0" smtClean="0">
                <a:solidFill>
                  <a:schemeClr val="tx2">
                    <a:lumMod val="60000"/>
                    <a:lumOff val="40000"/>
                  </a:schemeClr>
                </a:solidFill>
              </a:rPr>
              <a:t>。</a:t>
            </a:r>
            <a:r>
              <a:rPr lang="en-US" altLang="zh-TW" sz="2400" dirty="0" smtClean="0">
                <a:solidFill>
                  <a:schemeClr val="tx2">
                    <a:lumMod val="60000"/>
                    <a:lumOff val="40000"/>
                  </a:schemeClr>
                </a:solidFill>
              </a:rPr>
              <a:t>YOCO</a:t>
            </a:r>
            <a:r>
              <a:rPr lang="zh-TW" altLang="en-US" sz="2400" dirty="0">
                <a:solidFill>
                  <a:schemeClr val="tx2">
                    <a:lumMod val="60000"/>
                    <a:lumOff val="40000"/>
                  </a:schemeClr>
                </a:solidFill>
              </a:rPr>
              <a:t>相信，這不只是一種比喻</a:t>
            </a:r>
            <a:r>
              <a:rPr lang="zh-TW" altLang="en-US" sz="2400" dirty="0" smtClean="0">
                <a:solidFill>
                  <a:schemeClr val="tx2">
                    <a:lumMod val="60000"/>
                    <a:lumOff val="40000"/>
                  </a:schemeClr>
                </a:solidFill>
              </a:rPr>
              <a:t>。</a:t>
            </a:r>
            <a:endParaRPr lang="en-US" altLang="zh-TW" sz="2400" dirty="0" smtClean="0">
              <a:solidFill>
                <a:schemeClr val="tx2">
                  <a:lumMod val="60000"/>
                  <a:lumOff val="40000"/>
                </a:schemeClr>
              </a:solidFill>
            </a:endParaRPr>
          </a:p>
          <a:p>
            <a:pPr marL="0" indent="0">
              <a:buNone/>
            </a:pPr>
            <a:r>
              <a:rPr lang="zh-TW" altLang="en-US" sz="2400" dirty="0" smtClean="0">
                <a:solidFill>
                  <a:schemeClr val="tx2">
                    <a:lumMod val="60000"/>
                    <a:lumOff val="40000"/>
                  </a:schemeClr>
                </a:solidFill>
              </a:rPr>
              <a:t>在</a:t>
            </a:r>
            <a:r>
              <a:rPr lang="en-US" altLang="zh-TW" sz="2400" dirty="0">
                <a:solidFill>
                  <a:schemeClr val="tx2">
                    <a:lumMod val="60000"/>
                    <a:lumOff val="40000"/>
                  </a:schemeClr>
                </a:solidFill>
              </a:rPr>
              <a:t>2008</a:t>
            </a:r>
            <a:r>
              <a:rPr lang="zh-TW" altLang="en-US" sz="2400" dirty="0">
                <a:solidFill>
                  <a:schemeClr val="tx2">
                    <a:lumMod val="60000"/>
                    <a:lumOff val="40000"/>
                  </a:schemeClr>
                </a:solidFill>
              </a:rPr>
              <a:t>年進駐東京著衣旗下</a:t>
            </a:r>
            <a:r>
              <a:rPr lang="zh-TW" altLang="en-US" sz="2400" dirty="0" smtClean="0">
                <a:solidFill>
                  <a:schemeClr val="tx2">
                    <a:lumMod val="60000"/>
                    <a:lumOff val="40000"/>
                  </a:schemeClr>
                </a:solidFill>
              </a:rPr>
              <a:t>。邀</a:t>
            </a:r>
            <a:r>
              <a:rPr lang="zh-TW" altLang="en-US" sz="2400" dirty="0">
                <a:solidFill>
                  <a:schemeClr val="tx2">
                    <a:lumMod val="60000"/>
                    <a:lumOff val="40000"/>
                  </a:schemeClr>
                </a:solidFill>
              </a:rPr>
              <a:t>妳體驗時尚名媛新風貌，散發浪漫的輕甜魅力</a:t>
            </a:r>
            <a:r>
              <a:rPr lang="zh-TW" altLang="en-US" sz="2400" dirty="0" smtClean="0">
                <a:solidFill>
                  <a:schemeClr val="tx2">
                    <a:lumMod val="60000"/>
                    <a:lumOff val="40000"/>
                  </a:schemeClr>
                </a:solidFill>
              </a:rPr>
              <a:t>，以</a:t>
            </a:r>
            <a:r>
              <a:rPr lang="zh-TW" altLang="en-US" sz="2400" dirty="0">
                <a:solidFill>
                  <a:schemeClr val="tx2">
                    <a:lumMod val="60000"/>
                    <a:lumOff val="40000"/>
                  </a:schemeClr>
                </a:solidFill>
              </a:rPr>
              <a:t>高貴細緻的質感設計，妝點妳每一場派對盛宴。</a:t>
            </a:r>
            <a:r>
              <a:rPr lang="zh-TW" altLang="en-US" sz="2400" dirty="0" smtClean="0">
                <a:solidFill>
                  <a:schemeClr val="tx2">
                    <a:lumMod val="60000"/>
                    <a:lumOff val="40000"/>
                  </a:schemeClr>
                </a:solidFill>
              </a:rPr>
              <a:t/>
            </a:r>
            <a:br>
              <a:rPr lang="zh-TW" altLang="en-US" sz="2400" dirty="0" smtClean="0">
                <a:solidFill>
                  <a:schemeClr val="tx2">
                    <a:lumMod val="60000"/>
                    <a:lumOff val="40000"/>
                  </a:schemeClr>
                </a:solidFill>
              </a:rPr>
            </a:br>
            <a:endParaRPr lang="zh-TW" altLang="en-US" sz="2400" dirty="0">
              <a:solidFill>
                <a:schemeClr val="tx2">
                  <a:lumMod val="60000"/>
                  <a:lumOff val="40000"/>
                </a:schemeClr>
              </a:solidFill>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712" y="3140968"/>
            <a:ext cx="6112751" cy="2952328"/>
          </a:xfrm>
          <a:prstGeom prst="rect">
            <a:avLst/>
          </a:prstGeom>
        </p:spPr>
      </p:pic>
    </p:spTree>
    <p:extLst>
      <p:ext uri="{BB962C8B-B14F-4D97-AF65-F5344CB8AC3E}">
        <p14:creationId xmlns:p14="http://schemas.microsoft.com/office/powerpoint/2010/main" val="1307195966"/>
      </p:ext>
    </p:extLst>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smtClean="0">
                <a:solidFill>
                  <a:schemeClr val="accent6">
                    <a:lumMod val="75000"/>
                  </a:schemeClr>
                </a:solidFill>
              </a:rPr>
              <a:t>東京著衣小檔案</a:t>
            </a:r>
            <a:endParaRPr lang="zh-TW" altLang="en-US" dirty="0">
              <a:solidFill>
                <a:schemeClr val="accent6">
                  <a:lumMod val="75000"/>
                </a:schemeClr>
              </a:solidFill>
            </a:endParaRPr>
          </a:p>
        </p:txBody>
      </p:sp>
      <p:pic>
        <p:nvPicPr>
          <p:cNvPr id="4" name="內容版面配置區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2135" y="1600200"/>
            <a:ext cx="7459730" cy="4525963"/>
          </a:xfrm>
        </p:spPr>
      </p:pic>
    </p:spTree>
    <p:extLst>
      <p:ext uri="{BB962C8B-B14F-4D97-AF65-F5344CB8AC3E}">
        <p14:creationId xmlns:p14="http://schemas.microsoft.com/office/powerpoint/2010/main" val="3625806886"/>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smtClean="0">
                <a:solidFill>
                  <a:schemeClr val="accent6">
                    <a:lumMod val="75000"/>
                  </a:schemeClr>
                </a:solidFill>
              </a:rPr>
              <a:t>經營現況</a:t>
            </a:r>
            <a:endParaRPr lang="zh-TW" altLang="en-US" dirty="0">
              <a:solidFill>
                <a:schemeClr val="accent6">
                  <a:lumMod val="75000"/>
                </a:schemeClr>
              </a:solidFill>
            </a:endParaRPr>
          </a:p>
        </p:txBody>
      </p:sp>
      <p:sp>
        <p:nvSpPr>
          <p:cNvPr id="3" name="內容版面配置區 2"/>
          <p:cNvSpPr>
            <a:spLocks noGrp="1"/>
          </p:cNvSpPr>
          <p:nvPr>
            <p:ph idx="1"/>
          </p:nvPr>
        </p:nvSpPr>
        <p:spPr/>
        <p:txBody>
          <a:bodyPr>
            <a:normAutofit/>
          </a:bodyPr>
          <a:lstStyle/>
          <a:p>
            <a:pPr marL="0" indent="0">
              <a:buNone/>
            </a:pPr>
            <a:r>
              <a:rPr lang="en-US" altLang="zh-TW" sz="2400" dirty="0" err="1" smtClean="0">
                <a:solidFill>
                  <a:schemeClr val="tx2">
                    <a:lumMod val="60000"/>
                    <a:lumOff val="40000"/>
                  </a:schemeClr>
                </a:solidFill>
              </a:rPr>
              <a:t>tokichio</a:t>
            </a:r>
            <a:r>
              <a:rPr lang="zh-TW" altLang="en-US" sz="2400" dirty="0" smtClean="0">
                <a:solidFill>
                  <a:schemeClr val="tx2">
                    <a:lumMod val="60000"/>
                    <a:lumOff val="40000"/>
                  </a:schemeClr>
                </a:solidFill>
              </a:rPr>
              <a:t>發表</a:t>
            </a:r>
            <a:r>
              <a:rPr lang="zh-TW" altLang="en-US" sz="2400" dirty="0">
                <a:solidFill>
                  <a:schemeClr val="tx2">
                    <a:lumMod val="60000"/>
                    <a:lumOff val="40000"/>
                  </a:schemeClr>
                </a:solidFill>
              </a:rPr>
              <a:t>全新企業形象、全新官網、新的品牌定位，以及新的經營團隊</a:t>
            </a:r>
            <a:r>
              <a:rPr lang="zh-TW" altLang="en-US" sz="2400" dirty="0" smtClean="0">
                <a:solidFill>
                  <a:schemeClr val="tx2">
                    <a:lumMod val="60000"/>
                    <a:lumOff val="40000"/>
                  </a:schemeClr>
                </a:solidFill>
              </a:rPr>
              <a:t>，被</a:t>
            </a:r>
            <a:r>
              <a:rPr lang="zh-TW" altLang="en-US" sz="2400" dirty="0">
                <a:solidFill>
                  <a:schemeClr val="tx2">
                    <a:lumMod val="60000"/>
                    <a:lumOff val="40000"/>
                  </a:schemeClr>
                </a:solidFill>
              </a:rPr>
              <a:t>久大資訊收購後，以新樣貌重新出擊的首場公開活動，東京著衣新任董事長涂靜婷宣示，「東京著衣要新領導快時尚」，並透露東京著衣未來一年布局中國、日本、東南亞等海外市場的策略</a:t>
            </a:r>
            <a:r>
              <a:rPr lang="zh-TW" altLang="en-US" sz="2400" dirty="0" smtClean="0">
                <a:solidFill>
                  <a:schemeClr val="tx2">
                    <a:lumMod val="60000"/>
                    <a:lumOff val="40000"/>
                  </a:schemeClr>
                </a:solidFill>
              </a:rPr>
              <a:t>。</a:t>
            </a:r>
            <a:endParaRPr lang="en-US" altLang="zh-TW" sz="2400" dirty="0" smtClean="0">
              <a:solidFill>
                <a:schemeClr val="tx2">
                  <a:lumMod val="60000"/>
                  <a:lumOff val="40000"/>
                </a:schemeClr>
              </a:solidFill>
            </a:endParaRPr>
          </a:p>
          <a:p>
            <a:endParaRPr lang="en-US" altLang="zh-TW" sz="2400" dirty="0">
              <a:solidFill>
                <a:schemeClr val="tx2">
                  <a:lumMod val="60000"/>
                  <a:lumOff val="40000"/>
                </a:schemeClr>
              </a:solidFill>
            </a:endParaRPr>
          </a:p>
          <a:p>
            <a:endParaRPr lang="en-US" altLang="zh-TW" sz="2400" dirty="0" smtClean="0">
              <a:solidFill>
                <a:schemeClr val="tx2">
                  <a:lumMod val="60000"/>
                  <a:lumOff val="40000"/>
                </a:schemeClr>
              </a:solidFill>
            </a:endParaRPr>
          </a:p>
          <a:p>
            <a:endParaRPr lang="en-US" altLang="zh-TW" sz="2400" dirty="0">
              <a:solidFill>
                <a:schemeClr val="tx2">
                  <a:lumMod val="60000"/>
                  <a:lumOff val="40000"/>
                </a:schemeClr>
              </a:solidFill>
            </a:endParaRPr>
          </a:p>
          <a:p>
            <a:endParaRPr lang="en-US" altLang="zh-TW" sz="2400" dirty="0" smtClean="0">
              <a:solidFill>
                <a:schemeClr val="tx2">
                  <a:lumMod val="60000"/>
                  <a:lumOff val="40000"/>
                </a:schemeClr>
              </a:solidFill>
            </a:endParaRPr>
          </a:p>
          <a:p>
            <a:pPr marL="0" indent="0">
              <a:buNone/>
            </a:pPr>
            <a:r>
              <a:rPr lang="zh-TW" altLang="en-US" sz="1800" dirty="0" smtClean="0">
                <a:solidFill>
                  <a:schemeClr val="tx2">
                    <a:lumMod val="60000"/>
                    <a:lumOff val="40000"/>
                  </a:schemeClr>
                </a:solidFill>
              </a:rPr>
              <a:t>                </a:t>
            </a:r>
            <a:r>
              <a:rPr lang="en-US" altLang="zh-TW" sz="1800" dirty="0" err="1" smtClean="0">
                <a:solidFill>
                  <a:schemeClr val="tx2">
                    <a:lumMod val="60000"/>
                    <a:lumOff val="40000"/>
                  </a:schemeClr>
                </a:solidFill>
              </a:rPr>
              <a:t>Tokichio</a:t>
            </a:r>
            <a:r>
              <a:rPr lang="zh-TW" altLang="en-US" sz="1800" dirty="0" smtClean="0">
                <a:solidFill>
                  <a:schemeClr val="tx2">
                    <a:lumMod val="60000"/>
                    <a:lumOff val="40000"/>
                  </a:schemeClr>
                </a:solidFill>
              </a:rPr>
              <a:t>新任董事</a:t>
            </a:r>
            <a:r>
              <a:rPr lang="en-US" altLang="zh-TW" sz="1800" dirty="0" smtClean="0">
                <a:solidFill>
                  <a:schemeClr val="tx2">
                    <a:lumMod val="60000"/>
                    <a:lumOff val="40000"/>
                  </a:schemeClr>
                </a:solidFill>
              </a:rPr>
              <a:t>-</a:t>
            </a:r>
            <a:r>
              <a:rPr lang="zh-TW" altLang="en-US" sz="1800" dirty="0" smtClean="0">
                <a:solidFill>
                  <a:schemeClr val="tx2">
                    <a:lumMod val="60000"/>
                    <a:lumOff val="40000"/>
                  </a:schemeClr>
                </a:solidFill>
              </a:rPr>
              <a:t>涂靜婷</a:t>
            </a:r>
            <a:endParaRPr lang="zh-TW" altLang="en-US" sz="1800" dirty="0">
              <a:solidFill>
                <a:schemeClr val="tx2">
                  <a:lumMod val="60000"/>
                  <a:lumOff val="40000"/>
                </a:schemeClr>
              </a:solidFill>
            </a:endParaRPr>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7944" y="3501008"/>
            <a:ext cx="4267200" cy="2592288"/>
          </a:xfrm>
          <a:prstGeom prst="rect">
            <a:avLst/>
          </a:prstGeom>
        </p:spPr>
      </p:pic>
    </p:spTree>
    <p:extLst>
      <p:ext uri="{BB962C8B-B14F-4D97-AF65-F5344CB8AC3E}">
        <p14:creationId xmlns:p14="http://schemas.microsoft.com/office/powerpoint/2010/main" val="3226668627"/>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67544" y="1598066"/>
            <a:ext cx="8229600" cy="4525963"/>
          </a:xfrm>
        </p:spPr>
        <p:txBody>
          <a:bodyPr>
            <a:normAutofit/>
          </a:bodyPr>
          <a:lstStyle/>
          <a:p>
            <a:pPr marL="0" indent="0">
              <a:buNone/>
            </a:pPr>
            <a:r>
              <a:rPr lang="zh-TW" altLang="en-US" sz="2800" dirty="0">
                <a:solidFill>
                  <a:schemeClr val="tx2">
                    <a:lumMod val="60000"/>
                    <a:lumOff val="40000"/>
                  </a:schemeClr>
                </a:solidFill>
              </a:rPr>
              <a:t>新發表的企業形象設計則以代表熱情、活力、浪漫的熱粉紅為主色系，並在廣為網友所認知的既有品牌字型上加入與服飾連結性最強的「釦子」識別元素，中英文並陳的字體則是為了提升國際化品牌識別度，展現了立足台灣進軍國際的強烈企圖</a:t>
            </a:r>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3861048"/>
            <a:ext cx="5400600" cy="1815952"/>
          </a:xfrm>
          <a:prstGeom prst="rect">
            <a:avLst/>
          </a:prstGeom>
        </p:spPr>
      </p:pic>
    </p:spTree>
    <p:extLst>
      <p:ext uri="{BB962C8B-B14F-4D97-AF65-F5344CB8AC3E}">
        <p14:creationId xmlns:p14="http://schemas.microsoft.com/office/powerpoint/2010/main" val="4202095118"/>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smtClean="0">
                <a:solidFill>
                  <a:schemeClr val="accent6">
                    <a:lumMod val="75000"/>
                  </a:schemeClr>
                </a:solidFill>
                <a:latin typeface="+mj-ea"/>
              </a:rPr>
              <a:t>文獻探討</a:t>
            </a:r>
            <a:endParaRPr lang="zh-TW" altLang="en-US" dirty="0">
              <a:solidFill>
                <a:schemeClr val="accent6">
                  <a:lumMod val="75000"/>
                </a:schemeClr>
              </a:solidFill>
              <a:latin typeface="+mj-ea"/>
            </a:endParaRPr>
          </a:p>
        </p:txBody>
      </p:sp>
      <p:sp>
        <p:nvSpPr>
          <p:cNvPr id="3" name="內容版面配置區 2"/>
          <p:cNvSpPr>
            <a:spLocks noGrp="1"/>
          </p:cNvSpPr>
          <p:nvPr>
            <p:ph idx="1"/>
          </p:nvPr>
        </p:nvSpPr>
        <p:spPr>
          <a:xfrm>
            <a:off x="395536" y="1340768"/>
            <a:ext cx="8229600" cy="4525963"/>
          </a:xfrm>
        </p:spPr>
        <p:txBody>
          <a:bodyPr>
            <a:normAutofit/>
          </a:bodyPr>
          <a:lstStyle/>
          <a:p>
            <a:pPr marL="0" indent="0">
              <a:buNone/>
            </a:pPr>
            <a:r>
              <a:rPr lang="en-US" altLang="zh-TW" sz="1200" dirty="0">
                <a:solidFill>
                  <a:schemeClr val="tx2">
                    <a:lumMod val="60000"/>
                    <a:lumOff val="40000"/>
                  </a:schemeClr>
                </a:solidFill>
              </a:rPr>
              <a:t>2004</a:t>
            </a:r>
            <a:r>
              <a:rPr lang="zh-TW" altLang="en-US" sz="1200" dirty="0">
                <a:solidFill>
                  <a:schemeClr val="tx2">
                    <a:lumMod val="60000"/>
                    <a:lumOff val="40000"/>
                  </a:schemeClr>
                </a:solidFill>
              </a:rPr>
              <a:t>年</a:t>
            </a:r>
            <a:r>
              <a:rPr lang="en-US" altLang="zh-TW" sz="1200" dirty="0">
                <a:solidFill>
                  <a:schemeClr val="tx2">
                    <a:lumMod val="60000"/>
                    <a:lumOff val="40000"/>
                  </a:schemeClr>
                </a:solidFill>
              </a:rPr>
              <a:t>01</a:t>
            </a:r>
            <a:r>
              <a:rPr lang="zh-TW" altLang="en-US" sz="1200" dirty="0">
                <a:solidFill>
                  <a:schemeClr val="tx2">
                    <a:lumMod val="60000"/>
                    <a:lumOff val="40000"/>
                  </a:schemeClr>
                </a:solidFill>
              </a:rPr>
              <a:t>月，以東京著衣為名加入</a:t>
            </a:r>
            <a:r>
              <a:rPr lang="zh-TW" altLang="en-US" sz="1200" dirty="0" smtClean="0">
                <a:solidFill>
                  <a:schemeClr val="tx2">
                    <a:lumMod val="60000"/>
                    <a:lumOff val="40000"/>
                  </a:schemeClr>
                </a:solidFill>
              </a:rPr>
              <a:t>台灣</a:t>
            </a:r>
            <a:r>
              <a:rPr lang="en-US" altLang="zh-TW" sz="1200" dirty="0" smtClean="0">
                <a:solidFill>
                  <a:schemeClr val="tx2">
                    <a:lumMod val="60000"/>
                    <a:lumOff val="40000"/>
                  </a:schemeClr>
                </a:solidFill>
              </a:rPr>
              <a:t>YAHOO</a:t>
            </a:r>
            <a:r>
              <a:rPr lang="zh-TW" altLang="en-US" sz="1200" dirty="0">
                <a:solidFill>
                  <a:schemeClr val="tx2">
                    <a:lumMod val="60000"/>
                    <a:lumOff val="40000"/>
                  </a:schemeClr>
                </a:solidFill>
              </a:rPr>
              <a:t> </a:t>
            </a:r>
            <a:r>
              <a:rPr lang="en-US" altLang="zh-TW" sz="1200" dirty="0">
                <a:solidFill>
                  <a:schemeClr val="tx2">
                    <a:lumMod val="60000"/>
                    <a:lumOff val="40000"/>
                  </a:schemeClr>
                </a:solidFill>
              </a:rPr>
              <a:t>!</a:t>
            </a:r>
            <a:r>
              <a:rPr lang="zh-TW" altLang="en-US" sz="1200" dirty="0">
                <a:solidFill>
                  <a:schemeClr val="tx2">
                    <a:lumMod val="60000"/>
                    <a:lumOff val="40000"/>
                  </a:schemeClr>
                </a:solidFill>
              </a:rPr>
              <a:t>拍賣平台　 </a:t>
            </a: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r>
              <a:rPr lang="en-US" altLang="zh-TW" sz="1200" dirty="0" smtClean="0">
                <a:solidFill>
                  <a:schemeClr val="tx2">
                    <a:lumMod val="60000"/>
                    <a:lumOff val="40000"/>
                  </a:schemeClr>
                </a:solidFill>
              </a:rPr>
              <a:t>2005</a:t>
            </a:r>
            <a:r>
              <a:rPr lang="zh-TW" altLang="en-US" sz="1200" dirty="0">
                <a:solidFill>
                  <a:schemeClr val="tx2">
                    <a:lumMod val="60000"/>
                    <a:lumOff val="40000"/>
                  </a:schemeClr>
                </a:solidFill>
              </a:rPr>
              <a:t>年</a:t>
            </a:r>
            <a:r>
              <a:rPr lang="en-US" altLang="zh-TW" sz="1200" dirty="0">
                <a:solidFill>
                  <a:schemeClr val="tx2">
                    <a:lumMod val="60000"/>
                    <a:lumOff val="40000"/>
                  </a:schemeClr>
                </a:solidFill>
              </a:rPr>
              <a:t>12</a:t>
            </a:r>
            <a:r>
              <a:rPr lang="zh-TW" altLang="en-US" sz="1200" dirty="0">
                <a:solidFill>
                  <a:schemeClr val="tx2">
                    <a:lumMod val="60000"/>
                    <a:lumOff val="40000"/>
                  </a:schemeClr>
                </a:solidFill>
              </a:rPr>
              <a:t>月，躍升為</a:t>
            </a:r>
            <a:r>
              <a:rPr lang="en-US" altLang="zh-TW" sz="1200" dirty="0">
                <a:solidFill>
                  <a:schemeClr val="tx2">
                    <a:lumMod val="60000"/>
                    <a:lumOff val="40000"/>
                  </a:schemeClr>
                </a:solidFill>
              </a:rPr>
              <a:t>YAHOO</a:t>
            </a:r>
            <a:r>
              <a:rPr lang="zh-TW" altLang="en-US" sz="1200" dirty="0">
                <a:solidFill>
                  <a:schemeClr val="tx2">
                    <a:lumMod val="60000"/>
                    <a:lumOff val="40000"/>
                  </a:schemeClr>
                </a:solidFill>
              </a:rPr>
              <a:t>！拍賣評價信用第一品牌 </a:t>
            </a: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r>
              <a:rPr lang="en-US" altLang="zh-TW" sz="1200" dirty="0" smtClean="0">
                <a:solidFill>
                  <a:schemeClr val="tx2">
                    <a:lumMod val="60000"/>
                    <a:lumOff val="40000"/>
                  </a:schemeClr>
                </a:solidFill>
              </a:rPr>
              <a:t>2007</a:t>
            </a:r>
            <a:r>
              <a:rPr lang="zh-TW" altLang="en-US" sz="1200" dirty="0">
                <a:solidFill>
                  <a:schemeClr val="tx2">
                    <a:lumMod val="60000"/>
                    <a:lumOff val="40000"/>
                  </a:schemeClr>
                </a:solidFill>
              </a:rPr>
              <a:t>年</a:t>
            </a:r>
            <a:r>
              <a:rPr lang="en-US" altLang="zh-TW" sz="1200" dirty="0">
                <a:solidFill>
                  <a:schemeClr val="tx2">
                    <a:lumMod val="60000"/>
                    <a:lumOff val="40000"/>
                  </a:schemeClr>
                </a:solidFill>
              </a:rPr>
              <a:t>12</a:t>
            </a:r>
            <a:r>
              <a:rPr lang="zh-TW" altLang="en-US" sz="1200" dirty="0">
                <a:solidFill>
                  <a:schemeClr val="tx2">
                    <a:lumMod val="60000"/>
                    <a:lumOff val="40000"/>
                  </a:schemeClr>
                </a:solidFill>
              </a:rPr>
              <a:t>月，榮獲</a:t>
            </a:r>
            <a:r>
              <a:rPr lang="en-US" altLang="zh-TW" sz="1200" dirty="0">
                <a:solidFill>
                  <a:schemeClr val="tx2">
                    <a:lumMod val="60000"/>
                    <a:lumOff val="40000"/>
                  </a:schemeClr>
                </a:solidFill>
              </a:rPr>
              <a:t>YAHOO!</a:t>
            </a:r>
            <a:r>
              <a:rPr lang="zh-TW" altLang="en-US" sz="1200" dirty="0">
                <a:solidFill>
                  <a:schemeClr val="tx2">
                    <a:lumMod val="60000"/>
                    <a:lumOff val="40000"/>
                  </a:schemeClr>
                </a:solidFill>
              </a:rPr>
              <a:t>拍賣</a:t>
            </a:r>
            <a:r>
              <a:rPr lang="en-US" altLang="zh-TW" sz="1200" dirty="0">
                <a:solidFill>
                  <a:schemeClr val="tx2">
                    <a:lumMod val="60000"/>
                    <a:lumOff val="40000"/>
                  </a:schemeClr>
                </a:solidFill>
              </a:rPr>
              <a:t>2007</a:t>
            </a:r>
            <a:r>
              <a:rPr lang="zh-TW" altLang="en-US" sz="1200" dirty="0">
                <a:solidFill>
                  <a:schemeClr val="tx2">
                    <a:lumMod val="60000"/>
                    <a:lumOff val="40000"/>
                  </a:schemeClr>
                </a:solidFill>
              </a:rPr>
              <a:t>年</a:t>
            </a:r>
            <a:r>
              <a:rPr lang="en-US" altLang="zh-TW" sz="1200" dirty="0">
                <a:solidFill>
                  <a:schemeClr val="tx2">
                    <a:lumMod val="60000"/>
                    <a:lumOff val="40000"/>
                  </a:schemeClr>
                </a:solidFill>
              </a:rPr>
              <a:t>Super Star</a:t>
            </a:r>
            <a:r>
              <a:rPr lang="zh-TW" altLang="en-US" sz="1200" dirty="0">
                <a:solidFill>
                  <a:schemeClr val="tx2">
                    <a:lumMod val="60000"/>
                    <a:lumOff val="40000"/>
                  </a:schemeClr>
                </a:solidFill>
              </a:rPr>
              <a:t>殊榮 </a:t>
            </a: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r>
              <a:rPr lang="en-US" altLang="zh-TW" sz="1200" dirty="0" smtClean="0">
                <a:solidFill>
                  <a:schemeClr val="tx2">
                    <a:lumMod val="60000"/>
                    <a:lumOff val="40000"/>
                  </a:schemeClr>
                </a:solidFill>
              </a:rPr>
              <a:t>2008</a:t>
            </a:r>
            <a:r>
              <a:rPr lang="zh-TW" altLang="en-US" sz="1200" dirty="0">
                <a:solidFill>
                  <a:schemeClr val="tx2">
                    <a:lumMod val="60000"/>
                    <a:lumOff val="40000"/>
                  </a:schemeClr>
                </a:solidFill>
              </a:rPr>
              <a:t>年</a:t>
            </a:r>
            <a:r>
              <a:rPr lang="en-US" altLang="zh-TW" sz="1200" dirty="0">
                <a:solidFill>
                  <a:schemeClr val="tx2">
                    <a:lumMod val="60000"/>
                    <a:lumOff val="40000"/>
                  </a:schemeClr>
                </a:solidFill>
              </a:rPr>
              <a:t>06</a:t>
            </a:r>
            <a:r>
              <a:rPr lang="zh-TW" altLang="en-US" sz="1200" dirty="0">
                <a:solidFill>
                  <a:schemeClr val="tx2">
                    <a:lumMod val="60000"/>
                    <a:lumOff val="40000"/>
                  </a:schemeClr>
                </a:solidFill>
              </a:rPr>
              <a:t>月，淘寶評價破</a:t>
            </a:r>
            <a:r>
              <a:rPr lang="en-US" altLang="zh-TW" sz="1200" dirty="0">
                <a:solidFill>
                  <a:schemeClr val="tx2">
                    <a:lumMod val="60000"/>
                    <a:lumOff val="40000"/>
                  </a:schemeClr>
                </a:solidFill>
              </a:rPr>
              <a:t>10</a:t>
            </a:r>
            <a:r>
              <a:rPr lang="zh-TW" altLang="en-US" sz="1200" dirty="0">
                <a:solidFill>
                  <a:schemeClr val="tx2">
                    <a:lumMod val="60000"/>
                    <a:lumOff val="40000"/>
                  </a:schemeClr>
                </a:solidFill>
              </a:rPr>
              <a:t>萬，躍升四皇冠 </a:t>
            </a: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r>
              <a:rPr lang="en-US" altLang="zh-TW" sz="1200" dirty="0" smtClean="0">
                <a:solidFill>
                  <a:schemeClr val="tx2">
                    <a:lumMod val="60000"/>
                    <a:lumOff val="40000"/>
                  </a:schemeClr>
                </a:solidFill>
              </a:rPr>
              <a:t>2009</a:t>
            </a:r>
            <a:r>
              <a:rPr lang="zh-TW" altLang="en-US" sz="1200" dirty="0">
                <a:solidFill>
                  <a:schemeClr val="tx2">
                    <a:lumMod val="60000"/>
                    <a:lumOff val="40000"/>
                  </a:schemeClr>
                </a:solidFill>
              </a:rPr>
              <a:t>年</a:t>
            </a:r>
            <a:r>
              <a:rPr lang="en-US" altLang="zh-TW" sz="1200" dirty="0">
                <a:solidFill>
                  <a:schemeClr val="tx2">
                    <a:lumMod val="60000"/>
                    <a:lumOff val="40000"/>
                  </a:schemeClr>
                </a:solidFill>
              </a:rPr>
              <a:t>10</a:t>
            </a:r>
            <a:r>
              <a:rPr lang="zh-TW" altLang="en-US" sz="1200" dirty="0">
                <a:solidFill>
                  <a:schemeClr val="tx2">
                    <a:lumMod val="60000"/>
                    <a:lumOff val="40000"/>
                  </a:schemeClr>
                </a:solidFill>
              </a:rPr>
              <a:t>月，台北實體店開幕，眾多媒體採訪報導，公認網絡第一 </a:t>
            </a: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r>
              <a:rPr lang="en-US" altLang="zh-TW" sz="1200" dirty="0" smtClean="0">
                <a:solidFill>
                  <a:schemeClr val="tx2">
                    <a:lumMod val="60000"/>
                    <a:lumOff val="40000"/>
                  </a:schemeClr>
                </a:solidFill>
              </a:rPr>
              <a:t>2010</a:t>
            </a:r>
            <a:r>
              <a:rPr lang="zh-TW" altLang="en-US" sz="1200" dirty="0">
                <a:solidFill>
                  <a:schemeClr val="tx2">
                    <a:lumMod val="60000"/>
                    <a:lumOff val="40000"/>
                  </a:schemeClr>
                </a:solidFill>
              </a:rPr>
              <a:t>年，東京著衣淘寶集市評價突破</a:t>
            </a:r>
            <a:r>
              <a:rPr lang="en-US" altLang="zh-TW" sz="1200" dirty="0">
                <a:solidFill>
                  <a:schemeClr val="tx2">
                    <a:lumMod val="60000"/>
                    <a:lumOff val="40000"/>
                  </a:schemeClr>
                </a:solidFill>
              </a:rPr>
              <a:t>50</a:t>
            </a:r>
            <a:r>
              <a:rPr lang="zh-TW" altLang="en-US" sz="1200" dirty="0">
                <a:solidFill>
                  <a:schemeClr val="tx2">
                    <a:lumMod val="60000"/>
                    <a:lumOff val="40000"/>
                  </a:schemeClr>
                </a:solidFill>
              </a:rPr>
              <a:t>萬分躍升為金皇冠賣家 </a:t>
            </a: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r>
              <a:rPr lang="en-US" altLang="zh-TW" sz="1200" dirty="0" smtClean="0">
                <a:solidFill>
                  <a:schemeClr val="tx2">
                    <a:lumMod val="60000"/>
                    <a:lumOff val="40000"/>
                  </a:schemeClr>
                </a:solidFill>
              </a:rPr>
              <a:t>2011</a:t>
            </a:r>
            <a:r>
              <a:rPr lang="zh-TW" altLang="en-US" sz="1200" dirty="0">
                <a:solidFill>
                  <a:schemeClr val="tx2">
                    <a:lumMod val="60000"/>
                    <a:lumOff val="40000"/>
                  </a:schemeClr>
                </a:solidFill>
              </a:rPr>
              <a:t>年，東京著衣台灣</a:t>
            </a:r>
            <a:r>
              <a:rPr lang="en-US" altLang="zh-TW" sz="1200" dirty="0">
                <a:solidFill>
                  <a:schemeClr val="tx2">
                    <a:lumMod val="60000"/>
                    <a:lumOff val="40000"/>
                  </a:schemeClr>
                </a:solidFill>
              </a:rPr>
              <a:t>Yahoo!</a:t>
            </a:r>
            <a:r>
              <a:rPr lang="zh-TW" altLang="en-US" sz="1200" dirty="0">
                <a:solidFill>
                  <a:schemeClr val="tx2">
                    <a:lumMod val="60000"/>
                    <a:lumOff val="40000"/>
                  </a:schemeClr>
                </a:solidFill>
              </a:rPr>
              <a:t>奇摩評價突破</a:t>
            </a:r>
            <a:r>
              <a:rPr lang="en-US" altLang="zh-TW" sz="1200" dirty="0">
                <a:solidFill>
                  <a:schemeClr val="tx2">
                    <a:lumMod val="60000"/>
                    <a:lumOff val="40000"/>
                  </a:schemeClr>
                </a:solidFill>
              </a:rPr>
              <a:t>20</a:t>
            </a:r>
            <a:r>
              <a:rPr lang="zh-TW" altLang="en-US" sz="1200" dirty="0">
                <a:solidFill>
                  <a:schemeClr val="tx2">
                    <a:lumMod val="60000"/>
                    <a:lumOff val="40000"/>
                  </a:schemeClr>
                </a:solidFill>
              </a:rPr>
              <a:t>萬分，穩居評價冠軍寶座 </a:t>
            </a:r>
            <a:r>
              <a:rPr lang="zh-TW" altLang="en-US" sz="1200" dirty="0" smtClean="0">
                <a:solidFill>
                  <a:schemeClr val="tx2">
                    <a:lumMod val="60000"/>
                    <a:lumOff val="40000"/>
                  </a:schemeClr>
                </a:solidFill>
              </a:rPr>
              <a:t/>
            </a:r>
            <a:br>
              <a:rPr lang="zh-TW" altLang="en-US" sz="1200" dirty="0" smtClean="0">
                <a:solidFill>
                  <a:schemeClr val="tx2">
                    <a:lumMod val="60000"/>
                    <a:lumOff val="40000"/>
                  </a:schemeClr>
                </a:solidFill>
              </a:rPr>
            </a:br>
            <a:endParaRPr lang="en-US" altLang="zh-TW" sz="1200" dirty="0" smtClean="0">
              <a:solidFill>
                <a:schemeClr val="tx2">
                  <a:lumMod val="60000"/>
                  <a:lumOff val="40000"/>
                </a:schemeClr>
              </a:solidFill>
            </a:endParaRPr>
          </a:p>
          <a:p>
            <a:pPr marL="0" indent="0">
              <a:buNone/>
            </a:pPr>
            <a:r>
              <a:rPr lang="en-US" altLang="zh-TW" sz="1200" dirty="0" smtClean="0">
                <a:solidFill>
                  <a:schemeClr val="tx2">
                    <a:lumMod val="60000"/>
                    <a:lumOff val="40000"/>
                  </a:schemeClr>
                </a:solidFill>
              </a:rPr>
              <a:t>2012</a:t>
            </a:r>
            <a:r>
              <a:rPr lang="zh-TW" altLang="en-US" sz="1200" dirty="0" smtClean="0">
                <a:solidFill>
                  <a:schemeClr val="tx2">
                    <a:lumMod val="60000"/>
                    <a:lumOff val="40000"/>
                  </a:schemeClr>
                </a:solidFill>
              </a:rPr>
              <a:t>年，</a:t>
            </a:r>
            <a:r>
              <a:rPr lang="zh-TW" altLang="en-US" sz="1200" dirty="0">
                <a:solidFill>
                  <a:schemeClr val="tx2">
                    <a:lumMod val="60000"/>
                    <a:lumOff val="40000"/>
                  </a:schemeClr>
                </a:solidFill>
              </a:rPr>
              <a:t>營收翻</a:t>
            </a:r>
            <a:r>
              <a:rPr lang="zh-TW" altLang="en-US" sz="1200" dirty="0" smtClean="0">
                <a:solidFill>
                  <a:schemeClr val="tx2">
                    <a:lumMod val="60000"/>
                    <a:lumOff val="40000"/>
                  </a:schemeClr>
                </a:solidFill>
              </a:rPr>
              <a:t>倍，較去年同期成長</a:t>
            </a:r>
            <a:r>
              <a:rPr lang="en-US" altLang="zh-TW" sz="1200" dirty="0" smtClean="0">
                <a:solidFill>
                  <a:schemeClr val="tx2">
                    <a:lumMod val="60000"/>
                    <a:lumOff val="40000"/>
                  </a:schemeClr>
                </a:solidFill>
              </a:rPr>
              <a:t>100%</a:t>
            </a:r>
          </a:p>
          <a:p>
            <a:pPr marL="0" indent="0">
              <a:buNone/>
            </a:pPr>
            <a:endParaRPr lang="en-US" altLang="zh-TW" sz="1200" dirty="0">
              <a:solidFill>
                <a:schemeClr val="tx2">
                  <a:lumMod val="60000"/>
                  <a:lumOff val="40000"/>
                </a:schemeClr>
              </a:solidFill>
            </a:endParaRPr>
          </a:p>
          <a:p>
            <a:pPr marL="0" indent="0">
              <a:buNone/>
            </a:pPr>
            <a:r>
              <a:rPr lang="en-US" altLang="zh-TW" sz="1200" dirty="0" smtClean="0">
                <a:solidFill>
                  <a:schemeClr val="tx2">
                    <a:lumMod val="60000"/>
                    <a:lumOff val="40000"/>
                  </a:schemeClr>
                </a:solidFill>
              </a:rPr>
              <a:t>2013</a:t>
            </a:r>
            <a:r>
              <a:rPr lang="zh-TW" altLang="en-US" sz="1200" dirty="0" smtClean="0">
                <a:solidFill>
                  <a:schemeClr val="tx2">
                    <a:lumMod val="60000"/>
                    <a:lumOff val="40000"/>
                  </a:schemeClr>
                </a:solidFill>
              </a:rPr>
              <a:t>年，</a:t>
            </a:r>
            <a:r>
              <a:rPr lang="zh-TW" altLang="en-US" sz="1200" dirty="0">
                <a:solidFill>
                  <a:schemeClr val="tx2">
                    <a:lumMod val="60000"/>
                    <a:lumOff val="40000"/>
                  </a:schemeClr>
                </a:solidFill>
              </a:rPr>
              <a:t>榮獲</a:t>
            </a:r>
            <a:r>
              <a:rPr lang="en-US" altLang="zh-TW" sz="1200" dirty="0">
                <a:solidFill>
                  <a:schemeClr val="tx2">
                    <a:lumMod val="60000"/>
                    <a:lumOff val="40000"/>
                  </a:schemeClr>
                </a:solidFill>
              </a:rPr>
              <a:t>《</a:t>
            </a:r>
            <a:r>
              <a:rPr lang="zh-TW" altLang="en-US" sz="1200" dirty="0">
                <a:solidFill>
                  <a:schemeClr val="tx2">
                    <a:lumMod val="60000"/>
                    <a:lumOff val="40000"/>
                  </a:schemeClr>
                </a:solidFill>
              </a:rPr>
              <a:t>數位時代</a:t>
            </a:r>
            <a:r>
              <a:rPr lang="en-US" altLang="zh-TW" sz="1200" dirty="0">
                <a:solidFill>
                  <a:schemeClr val="tx2">
                    <a:lumMod val="60000"/>
                    <a:lumOff val="40000"/>
                  </a:schemeClr>
                </a:solidFill>
              </a:rPr>
              <a:t>》</a:t>
            </a:r>
            <a:r>
              <a:rPr lang="zh-TW" altLang="en-US" sz="1200" dirty="0">
                <a:solidFill>
                  <a:schemeClr val="tx2">
                    <a:lumMod val="60000"/>
                    <a:lumOff val="40000"/>
                  </a:schemeClr>
                </a:solidFill>
              </a:rPr>
              <a:t>網路人氣賣家 </a:t>
            </a:r>
            <a:r>
              <a:rPr lang="en-US" altLang="zh-TW" sz="1200" dirty="0">
                <a:solidFill>
                  <a:schemeClr val="tx2">
                    <a:lumMod val="60000"/>
                    <a:lumOff val="40000"/>
                  </a:schemeClr>
                </a:solidFill>
              </a:rPr>
              <a:t>100 </a:t>
            </a:r>
            <a:r>
              <a:rPr lang="zh-TW" altLang="en-US" sz="1200" dirty="0">
                <a:solidFill>
                  <a:schemeClr val="tx2">
                    <a:lumMod val="60000"/>
                    <a:lumOff val="40000"/>
                  </a:schemeClr>
                </a:solidFill>
              </a:rPr>
              <a:t>強第 </a:t>
            </a:r>
            <a:r>
              <a:rPr lang="en-US" altLang="zh-TW" sz="1200" dirty="0">
                <a:solidFill>
                  <a:schemeClr val="tx2">
                    <a:lumMod val="60000"/>
                    <a:lumOff val="40000"/>
                  </a:schemeClr>
                </a:solidFill>
              </a:rPr>
              <a:t>1 </a:t>
            </a:r>
            <a:r>
              <a:rPr lang="zh-TW" altLang="en-US" sz="1200" dirty="0">
                <a:solidFill>
                  <a:schemeClr val="tx2">
                    <a:lumMod val="60000"/>
                    <a:lumOff val="40000"/>
                  </a:schemeClr>
                </a:solidFill>
              </a:rPr>
              <a:t>名、網友人氣</a:t>
            </a:r>
            <a:r>
              <a:rPr lang="zh-TW" altLang="en-US" sz="1200" dirty="0" smtClean="0">
                <a:solidFill>
                  <a:schemeClr val="tx2">
                    <a:lumMod val="60000"/>
                    <a:lumOff val="40000"/>
                  </a:schemeClr>
                </a:solidFill>
              </a:rPr>
              <a:t>獎</a:t>
            </a:r>
            <a:endParaRPr lang="en-US" altLang="zh-TW" sz="1200" dirty="0" smtClean="0">
              <a:solidFill>
                <a:schemeClr val="tx2">
                  <a:lumMod val="60000"/>
                  <a:lumOff val="40000"/>
                </a:schemeClr>
              </a:solidFill>
            </a:endParaRPr>
          </a:p>
          <a:p>
            <a:pPr marL="0" indent="0">
              <a:buNone/>
            </a:pPr>
            <a:endParaRPr lang="en-US" altLang="zh-TW" sz="1200" dirty="0">
              <a:solidFill>
                <a:schemeClr val="tx2">
                  <a:lumMod val="60000"/>
                  <a:lumOff val="40000"/>
                </a:schemeClr>
              </a:solidFill>
            </a:endParaRPr>
          </a:p>
          <a:p>
            <a:pPr marL="0" indent="0">
              <a:buNone/>
            </a:pPr>
            <a:r>
              <a:rPr lang="en-US" altLang="zh-TW" sz="1200" dirty="0" smtClean="0">
                <a:solidFill>
                  <a:schemeClr val="tx2">
                    <a:lumMod val="60000"/>
                    <a:lumOff val="40000"/>
                  </a:schemeClr>
                </a:solidFill>
              </a:rPr>
              <a:t>2014</a:t>
            </a:r>
            <a:r>
              <a:rPr lang="zh-TW" altLang="en-US" sz="1200" dirty="0" smtClean="0">
                <a:solidFill>
                  <a:schemeClr val="tx2">
                    <a:lumMod val="60000"/>
                    <a:lumOff val="40000"/>
                  </a:schemeClr>
                </a:solidFill>
              </a:rPr>
              <a:t> 年，年</a:t>
            </a:r>
            <a:r>
              <a:rPr lang="zh-TW" altLang="en-US" sz="1200" dirty="0">
                <a:solidFill>
                  <a:schemeClr val="tx2">
                    <a:lumMod val="60000"/>
                    <a:lumOff val="40000"/>
                  </a:schemeClr>
                </a:solidFill>
              </a:rPr>
              <a:t>於台北師大商圈開設實體門市「師大門市</a:t>
            </a:r>
            <a:r>
              <a:rPr lang="zh-TW" altLang="en-US" sz="1200" dirty="0" smtClean="0">
                <a:solidFill>
                  <a:schemeClr val="tx2">
                    <a:lumMod val="60000"/>
                    <a:lumOff val="40000"/>
                  </a:schemeClr>
                </a:solidFill>
              </a:rPr>
              <a:t>」</a:t>
            </a:r>
            <a:endParaRPr lang="en-US" altLang="zh-TW" sz="1200" dirty="0" smtClean="0">
              <a:solidFill>
                <a:schemeClr val="tx2">
                  <a:lumMod val="60000"/>
                  <a:lumOff val="40000"/>
                </a:schemeClr>
              </a:solidFill>
            </a:endParaRPr>
          </a:p>
          <a:p>
            <a:pPr marL="0" indent="0">
              <a:buNone/>
            </a:pPr>
            <a:endParaRPr lang="en-US" altLang="zh-TW" sz="1200" dirty="0">
              <a:solidFill>
                <a:schemeClr val="tx2">
                  <a:lumMod val="60000"/>
                  <a:lumOff val="40000"/>
                </a:schemeClr>
              </a:solidFill>
            </a:endParaRPr>
          </a:p>
          <a:p>
            <a:pPr marL="0" indent="0">
              <a:buNone/>
            </a:pPr>
            <a:r>
              <a:rPr lang="en-US" altLang="zh-TW" sz="1200" dirty="0" smtClean="0">
                <a:solidFill>
                  <a:schemeClr val="tx2">
                    <a:lumMod val="60000"/>
                    <a:lumOff val="40000"/>
                  </a:schemeClr>
                </a:solidFill>
              </a:rPr>
              <a:t>2016</a:t>
            </a:r>
            <a:r>
              <a:rPr lang="zh-TW" altLang="en-US" sz="1200" dirty="0" smtClean="0">
                <a:solidFill>
                  <a:schemeClr val="tx2">
                    <a:lumMod val="60000"/>
                    <a:lumOff val="40000"/>
                  </a:schemeClr>
                </a:solidFill>
              </a:rPr>
              <a:t>年 ，</a:t>
            </a:r>
            <a:r>
              <a:rPr lang="zh-TW" altLang="en-US" sz="1200" dirty="0">
                <a:solidFill>
                  <a:schemeClr val="tx2">
                    <a:lumMod val="60000"/>
                    <a:lumOff val="40000"/>
                  </a:schemeClr>
                </a:solidFill>
              </a:rPr>
              <a:t>被上櫃網路公司久大</a:t>
            </a:r>
            <a:r>
              <a:rPr lang="zh-TW" altLang="en-US" sz="1200" dirty="0" smtClean="0">
                <a:solidFill>
                  <a:schemeClr val="tx2">
                    <a:lumMod val="60000"/>
                    <a:lumOff val="40000"/>
                  </a:schemeClr>
                </a:solidFill>
              </a:rPr>
              <a:t>資訊併購，並更換新董事</a:t>
            </a:r>
            <a:endParaRPr lang="zh-TW" altLang="en-US" sz="1200" dirty="0">
              <a:solidFill>
                <a:schemeClr val="tx2">
                  <a:lumMod val="60000"/>
                  <a:lumOff val="40000"/>
                </a:schemeClr>
              </a:solidFill>
            </a:endParaRPr>
          </a:p>
        </p:txBody>
      </p:sp>
    </p:spTree>
    <p:extLst>
      <p:ext uri="{BB962C8B-B14F-4D97-AF65-F5344CB8AC3E}">
        <p14:creationId xmlns:p14="http://schemas.microsoft.com/office/powerpoint/2010/main" val="788955848"/>
      </p:ext>
    </p:extLst>
  </p:cSld>
  <p:clrMapOvr>
    <a:masterClrMapping/>
  </p:clrMapOvr>
  <p:transition spd="slow">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a:solidFill>
                  <a:schemeClr val="accent6">
                    <a:lumMod val="75000"/>
                  </a:schemeClr>
                </a:solidFill>
                <a:latin typeface="+mj-ea"/>
              </a:rPr>
              <a:t>經營策略 流程</a:t>
            </a:r>
          </a:p>
        </p:txBody>
      </p:sp>
      <p:sp>
        <p:nvSpPr>
          <p:cNvPr id="3" name="內容版面配置區 2"/>
          <p:cNvSpPr>
            <a:spLocks noGrp="1"/>
          </p:cNvSpPr>
          <p:nvPr>
            <p:ph idx="1"/>
          </p:nvPr>
        </p:nvSpPr>
        <p:spPr/>
        <p:txBody>
          <a:bodyPr>
            <a:normAutofit/>
          </a:bodyPr>
          <a:lstStyle/>
          <a:p>
            <a:pPr marL="0" indent="0">
              <a:buNone/>
            </a:pPr>
            <a:r>
              <a:rPr lang="zh-TW" altLang="en-US" sz="2800" dirty="0" smtClean="0">
                <a:solidFill>
                  <a:schemeClr val="tx2">
                    <a:lumMod val="60000"/>
                    <a:lumOff val="40000"/>
                  </a:schemeClr>
                </a:solidFill>
                <a:latin typeface="+mj-ea"/>
                <a:ea typeface="+mj-ea"/>
              </a:rPr>
              <a:t>在台灣</a:t>
            </a:r>
            <a:r>
              <a:rPr lang="zh-TW" altLang="en-US" sz="2800" dirty="0">
                <a:solidFill>
                  <a:schemeClr val="tx2">
                    <a:lumMod val="60000"/>
                    <a:lumOff val="40000"/>
                  </a:schemeClr>
                </a:solidFill>
                <a:latin typeface="+mj-ea"/>
                <a:ea typeface="+mj-ea"/>
              </a:rPr>
              <a:t>如果你在網路上買女裝一定都聽過東京著</a:t>
            </a:r>
            <a:r>
              <a:rPr lang="zh-TW" altLang="en-US" sz="2800" dirty="0" smtClean="0">
                <a:solidFill>
                  <a:schemeClr val="tx2">
                    <a:lumMod val="60000"/>
                    <a:lumOff val="40000"/>
                  </a:schemeClr>
                </a:solidFill>
                <a:latin typeface="+mj-ea"/>
                <a:ea typeface="+mj-ea"/>
              </a:rPr>
              <a:t>衣，因為</a:t>
            </a:r>
            <a:r>
              <a:rPr lang="zh-TW" altLang="en-US" sz="2800" dirty="0">
                <a:solidFill>
                  <a:schemeClr val="tx2">
                    <a:lumMod val="60000"/>
                    <a:lumOff val="40000"/>
                  </a:schemeClr>
                </a:solidFill>
                <a:latin typeface="+mj-ea"/>
                <a:ea typeface="+mj-ea"/>
              </a:rPr>
              <a:t>他們現在不僅僅是網拍</a:t>
            </a:r>
            <a:r>
              <a:rPr lang="zh-TW" altLang="en-US" sz="2800" dirty="0" smtClean="0">
                <a:solidFill>
                  <a:schemeClr val="tx2">
                    <a:lumMod val="60000"/>
                    <a:lumOff val="40000"/>
                  </a:schemeClr>
                </a:solidFill>
                <a:latin typeface="+mj-ea"/>
                <a:ea typeface="+mj-ea"/>
              </a:rPr>
              <a:t>商店，也</a:t>
            </a:r>
            <a:r>
              <a:rPr lang="zh-TW" altLang="en-US" sz="2800" dirty="0">
                <a:solidFill>
                  <a:schemeClr val="tx2">
                    <a:lumMod val="60000"/>
                    <a:lumOff val="40000"/>
                  </a:schemeClr>
                </a:solidFill>
                <a:latin typeface="+mj-ea"/>
                <a:ea typeface="+mj-ea"/>
              </a:rPr>
              <a:t>走進了實體</a:t>
            </a:r>
            <a:r>
              <a:rPr lang="zh-TW" altLang="en-US" sz="2800" dirty="0" smtClean="0">
                <a:solidFill>
                  <a:schemeClr val="tx2">
                    <a:lumMod val="60000"/>
                    <a:lumOff val="40000"/>
                  </a:schemeClr>
                </a:solidFill>
                <a:latin typeface="+mj-ea"/>
                <a:ea typeface="+mj-ea"/>
              </a:rPr>
              <a:t>店面，而</a:t>
            </a:r>
            <a:r>
              <a:rPr lang="zh-TW" altLang="en-US" sz="2800" dirty="0">
                <a:solidFill>
                  <a:schemeClr val="tx2">
                    <a:lumMod val="60000"/>
                    <a:lumOff val="40000"/>
                  </a:schemeClr>
                </a:solidFill>
                <a:latin typeface="+mj-ea"/>
                <a:ea typeface="+mj-ea"/>
              </a:rPr>
              <a:t>業績更是每年都在</a:t>
            </a:r>
            <a:r>
              <a:rPr lang="zh-TW" altLang="en-US" sz="2800" dirty="0" smtClean="0">
                <a:solidFill>
                  <a:schemeClr val="tx2">
                    <a:lumMod val="60000"/>
                    <a:lumOff val="40000"/>
                  </a:schemeClr>
                </a:solidFill>
                <a:latin typeface="+mj-ea"/>
                <a:ea typeface="+mj-ea"/>
              </a:rPr>
              <a:t>成長，甚至</a:t>
            </a:r>
            <a:r>
              <a:rPr lang="zh-TW" altLang="en-US" sz="2800" dirty="0">
                <a:solidFill>
                  <a:schemeClr val="tx2">
                    <a:lumMod val="60000"/>
                    <a:lumOff val="40000"/>
                  </a:schemeClr>
                </a:solidFill>
                <a:latin typeface="+mj-ea"/>
                <a:ea typeface="+mj-ea"/>
              </a:rPr>
              <a:t>這幾年每年營業額都在數億元</a:t>
            </a:r>
            <a:r>
              <a:rPr lang="zh-TW" altLang="en-US" sz="2800" dirty="0" smtClean="0">
                <a:solidFill>
                  <a:schemeClr val="tx2">
                    <a:lumMod val="60000"/>
                    <a:lumOff val="40000"/>
                  </a:schemeClr>
                </a:solidFill>
                <a:latin typeface="+mj-ea"/>
                <a:ea typeface="+mj-ea"/>
              </a:rPr>
              <a:t>以上</a:t>
            </a:r>
            <a:r>
              <a:rPr lang="zh-TW" altLang="en-US" sz="2800" dirty="0">
                <a:solidFill>
                  <a:schemeClr val="tx2">
                    <a:lumMod val="60000"/>
                    <a:lumOff val="40000"/>
                  </a:schemeClr>
                </a:solidFill>
                <a:latin typeface="+mj-ea"/>
                <a:ea typeface="+mj-ea"/>
              </a:rPr>
              <a:t>，</a:t>
            </a:r>
            <a:r>
              <a:rPr lang="zh-TW" altLang="en-US" sz="2800" dirty="0" smtClean="0">
                <a:solidFill>
                  <a:schemeClr val="tx2">
                    <a:lumMod val="60000"/>
                    <a:lumOff val="40000"/>
                  </a:schemeClr>
                </a:solidFill>
                <a:latin typeface="+mj-ea"/>
                <a:ea typeface="+mj-ea"/>
              </a:rPr>
              <a:t>總</a:t>
            </a:r>
            <a:r>
              <a:rPr lang="zh-TW" altLang="en-US" sz="2800" dirty="0">
                <a:solidFill>
                  <a:schemeClr val="tx2">
                    <a:lumMod val="60000"/>
                    <a:lumOff val="40000"/>
                  </a:schemeClr>
                </a:solidFill>
                <a:latin typeface="+mj-ea"/>
                <a:ea typeface="+mj-ea"/>
              </a:rPr>
              <a:t>營業額超過</a:t>
            </a:r>
            <a:r>
              <a:rPr lang="en-US" altLang="zh-TW" sz="2800" dirty="0">
                <a:solidFill>
                  <a:schemeClr val="tx2">
                    <a:lumMod val="60000"/>
                    <a:lumOff val="40000"/>
                  </a:schemeClr>
                </a:solidFill>
                <a:latin typeface="+mj-ea"/>
                <a:ea typeface="+mj-ea"/>
              </a:rPr>
              <a:t>20</a:t>
            </a:r>
            <a:r>
              <a:rPr lang="zh-TW" altLang="en-US" sz="2800" dirty="0">
                <a:solidFill>
                  <a:schemeClr val="tx2">
                    <a:lumMod val="60000"/>
                    <a:lumOff val="40000"/>
                  </a:schemeClr>
                </a:solidFill>
                <a:latin typeface="+mj-ea"/>
                <a:ea typeface="+mj-ea"/>
              </a:rPr>
              <a:t>億</a:t>
            </a:r>
            <a:r>
              <a:rPr lang="zh-TW" altLang="en-US" sz="2800" dirty="0" smtClean="0">
                <a:solidFill>
                  <a:schemeClr val="tx2">
                    <a:lumMod val="60000"/>
                    <a:lumOff val="40000"/>
                  </a:schemeClr>
                </a:solidFill>
                <a:latin typeface="+mj-ea"/>
                <a:ea typeface="+mj-ea"/>
              </a:rPr>
              <a:t>元</a:t>
            </a:r>
            <a:r>
              <a:rPr lang="zh-TW" altLang="en-US" sz="2800" dirty="0">
                <a:solidFill>
                  <a:schemeClr val="tx2">
                    <a:lumMod val="60000"/>
                    <a:lumOff val="40000"/>
                  </a:schemeClr>
                </a:solidFill>
                <a:latin typeface="+mj-ea"/>
                <a:ea typeface="+mj-ea"/>
              </a:rPr>
              <a:t>，</a:t>
            </a:r>
            <a:r>
              <a:rPr lang="zh-TW" altLang="en-US" sz="2800" dirty="0" smtClean="0">
                <a:solidFill>
                  <a:schemeClr val="tx2">
                    <a:lumMod val="60000"/>
                    <a:lumOff val="40000"/>
                  </a:schemeClr>
                </a:solidFill>
                <a:latin typeface="+mj-ea"/>
                <a:ea typeface="+mj-ea"/>
              </a:rPr>
              <a:t>在</a:t>
            </a:r>
            <a:r>
              <a:rPr lang="en-US" altLang="zh-TW" sz="2800" dirty="0">
                <a:solidFill>
                  <a:schemeClr val="tx2">
                    <a:lumMod val="60000"/>
                    <a:lumOff val="40000"/>
                  </a:schemeClr>
                </a:solidFill>
                <a:latin typeface="+mj-ea"/>
                <a:ea typeface="+mj-ea"/>
              </a:rPr>
              <a:t>Yahoo</a:t>
            </a:r>
            <a:r>
              <a:rPr lang="zh-TW" altLang="en-US" sz="2800" dirty="0">
                <a:solidFill>
                  <a:schemeClr val="tx2">
                    <a:lumMod val="60000"/>
                    <a:lumOff val="40000"/>
                  </a:schemeClr>
                </a:solidFill>
                <a:latin typeface="+mj-ea"/>
                <a:ea typeface="+mj-ea"/>
              </a:rPr>
              <a:t>網拍商店中幾乎這幾年都排名滿意度</a:t>
            </a:r>
            <a:r>
              <a:rPr lang="zh-TW" altLang="en-US" sz="2800" dirty="0" smtClean="0">
                <a:solidFill>
                  <a:schemeClr val="tx2">
                    <a:lumMod val="60000"/>
                    <a:lumOff val="40000"/>
                  </a:schemeClr>
                </a:solidFill>
                <a:latin typeface="+mj-ea"/>
                <a:ea typeface="+mj-ea"/>
              </a:rPr>
              <a:t>第一名</a:t>
            </a:r>
            <a:endParaRPr lang="en-US" altLang="zh-TW" sz="2800" dirty="0" smtClean="0">
              <a:solidFill>
                <a:schemeClr val="tx2">
                  <a:lumMod val="60000"/>
                  <a:lumOff val="40000"/>
                </a:schemeClr>
              </a:solidFill>
              <a:latin typeface="+mj-ea"/>
              <a:ea typeface="+mj-ea"/>
            </a:endParaRPr>
          </a:p>
          <a:p>
            <a:pPr marL="0" indent="0">
              <a:buNone/>
            </a:pPr>
            <a:r>
              <a:rPr lang="zh-TW" altLang="en-US" sz="2800" dirty="0">
                <a:solidFill>
                  <a:schemeClr val="tx2">
                    <a:lumMod val="60000"/>
                    <a:lumOff val="40000"/>
                  </a:schemeClr>
                </a:solidFill>
                <a:latin typeface="+mj-ea"/>
                <a:ea typeface="+mj-ea"/>
              </a:rPr>
              <a:t>東京著衣會成功是因為他們想辦法解決了很多台灣網拍業者沒辦法解決的四大問題</a:t>
            </a:r>
          </a:p>
          <a:p>
            <a:endParaRPr lang="zh-TW" altLang="en-US" dirty="0"/>
          </a:p>
        </p:txBody>
      </p:sp>
    </p:spTree>
    <p:extLst>
      <p:ext uri="{BB962C8B-B14F-4D97-AF65-F5344CB8AC3E}">
        <p14:creationId xmlns:p14="http://schemas.microsoft.com/office/powerpoint/2010/main" val="1613967250"/>
      </p:ext>
    </p:extLst>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solidFill>
                  <a:schemeClr val="accent6">
                    <a:lumMod val="75000"/>
                  </a:schemeClr>
                </a:solidFill>
                <a:latin typeface="+mj-ea"/>
              </a:rPr>
              <a:t>1. </a:t>
            </a:r>
            <a:r>
              <a:rPr lang="zh-TW" altLang="en-US" dirty="0">
                <a:solidFill>
                  <a:schemeClr val="accent6">
                    <a:lumMod val="75000"/>
                  </a:schemeClr>
                </a:solidFill>
                <a:latin typeface="+mj-ea"/>
              </a:rPr>
              <a:t>供貨</a:t>
            </a:r>
            <a:r>
              <a:rPr lang="zh-TW" altLang="en-US" dirty="0" smtClean="0">
                <a:solidFill>
                  <a:schemeClr val="accent6">
                    <a:lumMod val="75000"/>
                  </a:schemeClr>
                </a:solidFill>
                <a:latin typeface="+mj-ea"/>
              </a:rPr>
              <a:t>問題</a:t>
            </a:r>
            <a:endParaRPr lang="zh-TW" altLang="en-US" dirty="0">
              <a:solidFill>
                <a:schemeClr val="accent6">
                  <a:lumMod val="75000"/>
                </a:schemeClr>
              </a:solidFill>
              <a:latin typeface="+mj-ea"/>
            </a:endParaRPr>
          </a:p>
        </p:txBody>
      </p:sp>
      <p:sp>
        <p:nvSpPr>
          <p:cNvPr id="3" name="內容版面配置區 2"/>
          <p:cNvSpPr>
            <a:spLocks noGrp="1"/>
          </p:cNvSpPr>
          <p:nvPr>
            <p:ph idx="1"/>
          </p:nvPr>
        </p:nvSpPr>
        <p:spPr/>
        <p:txBody>
          <a:bodyPr>
            <a:normAutofit/>
          </a:bodyPr>
          <a:lstStyle/>
          <a:p>
            <a:pPr marL="0" indent="0">
              <a:buNone/>
            </a:pPr>
            <a:r>
              <a:rPr lang="zh-TW" altLang="en-US" sz="2800" dirty="0">
                <a:solidFill>
                  <a:schemeClr val="tx2">
                    <a:lumMod val="60000"/>
                    <a:lumOff val="40000"/>
                  </a:schemeClr>
                </a:solidFill>
              </a:rPr>
              <a:t>台灣大部分網拍都是跟五分埔之類的批發市集批</a:t>
            </a:r>
            <a:r>
              <a:rPr lang="zh-TW" altLang="en-US" sz="2800" dirty="0" smtClean="0">
                <a:solidFill>
                  <a:schemeClr val="tx2">
                    <a:lumMod val="60000"/>
                    <a:lumOff val="40000"/>
                  </a:schemeClr>
                </a:solidFill>
              </a:rPr>
              <a:t>貨，可是</a:t>
            </a:r>
            <a:r>
              <a:rPr lang="zh-TW" altLang="en-US" sz="2800" dirty="0">
                <a:solidFill>
                  <a:schemeClr val="tx2">
                    <a:lumMod val="60000"/>
                    <a:lumOff val="40000"/>
                  </a:schemeClr>
                </a:solidFill>
              </a:rPr>
              <a:t>如果你跟五分埔批過貨你就會知道五分埔的供貨其實並不穩定</a:t>
            </a:r>
          </a:p>
          <a:p>
            <a:pPr marL="0" indent="0">
              <a:buNone/>
            </a:pPr>
            <a:r>
              <a:rPr lang="zh-TW" altLang="en-US" sz="2800" dirty="0" smtClean="0">
                <a:solidFill>
                  <a:schemeClr val="tx2">
                    <a:lumMod val="60000"/>
                    <a:lumOff val="40000"/>
                  </a:schemeClr>
                </a:solidFill>
              </a:rPr>
              <a:t>而東京</a:t>
            </a:r>
            <a:r>
              <a:rPr lang="zh-TW" altLang="en-US" sz="2800" dirty="0">
                <a:solidFill>
                  <a:schemeClr val="tx2">
                    <a:lumMod val="60000"/>
                    <a:lumOff val="40000"/>
                  </a:schemeClr>
                </a:solidFill>
              </a:rPr>
              <a:t>著衣花了很多時間去大陸地區找最大的上游服裝加工廠直接拿</a:t>
            </a:r>
            <a:r>
              <a:rPr lang="zh-TW" altLang="en-US" sz="2800" dirty="0" smtClean="0">
                <a:solidFill>
                  <a:schemeClr val="tx2">
                    <a:lumMod val="60000"/>
                    <a:lumOff val="40000"/>
                  </a:schemeClr>
                </a:solidFill>
              </a:rPr>
              <a:t>貨，這</a:t>
            </a:r>
            <a:r>
              <a:rPr lang="zh-TW" altLang="en-US" sz="2800" dirty="0">
                <a:solidFill>
                  <a:schemeClr val="tx2">
                    <a:lumMod val="60000"/>
                    <a:lumOff val="40000"/>
                  </a:schemeClr>
                </a:solidFill>
              </a:rPr>
              <a:t>也奠定了後來東京著衣可以長期穩定迅速出貨的基礎</a:t>
            </a:r>
          </a:p>
          <a:p>
            <a:pPr marL="0" indent="0">
              <a:buNone/>
            </a:pPr>
            <a:r>
              <a:rPr lang="zh-TW" altLang="en-US" sz="2800" dirty="0"/>
              <a:t> </a:t>
            </a:r>
          </a:p>
          <a:p>
            <a:endParaRPr lang="zh-TW" altLang="en-US" dirty="0"/>
          </a:p>
        </p:txBody>
      </p:sp>
    </p:spTree>
    <p:extLst>
      <p:ext uri="{BB962C8B-B14F-4D97-AF65-F5344CB8AC3E}">
        <p14:creationId xmlns:p14="http://schemas.microsoft.com/office/powerpoint/2010/main" val="2493472840"/>
      </p:ext>
    </p:extLst>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smtClean="0">
                <a:solidFill>
                  <a:schemeClr val="accent6">
                    <a:lumMod val="75000"/>
                  </a:schemeClr>
                </a:solidFill>
                <a:latin typeface="+mj-ea"/>
              </a:rPr>
              <a:t>2. </a:t>
            </a:r>
            <a:r>
              <a:rPr lang="zh-TW" altLang="en-US" dirty="0">
                <a:solidFill>
                  <a:schemeClr val="accent6">
                    <a:lumMod val="75000"/>
                  </a:schemeClr>
                </a:solidFill>
                <a:latin typeface="+mj-ea"/>
              </a:rPr>
              <a:t>品質</a:t>
            </a:r>
            <a:r>
              <a:rPr lang="zh-TW" altLang="en-US" dirty="0" smtClean="0">
                <a:solidFill>
                  <a:schemeClr val="accent6">
                    <a:lumMod val="75000"/>
                  </a:schemeClr>
                </a:solidFill>
                <a:latin typeface="+mj-ea"/>
              </a:rPr>
              <a:t>問題</a:t>
            </a:r>
            <a:endParaRPr lang="zh-TW" altLang="en-US" dirty="0">
              <a:solidFill>
                <a:schemeClr val="accent6">
                  <a:lumMod val="75000"/>
                </a:schemeClr>
              </a:solidFill>
              <a:latin typeface="+mj-ea"/>
            </a:endParaRPr>
          </a:p>
        </p:txBody>
      </p:sp>
      <p:sp>
        <p:nvSpPr>
          <p:cNvPr id="3" name="內容版面配置區 2"/>
          <p:cNvSpPr>
            <a:spLocks noGrp="1"/>
          </p:cNvSpPr>
          <p:nvPr>
            <p:ph idx="1"/>
          </p:nvPr>
        </p:nvSpPr>
        <p:spPr/>
        <p:txBody>
          <a:bodyPr/>
          <a:lstStyle/>
          <a:p>
            <a:pPr marL="0" indent="0">
              <a:buNone/>
            </a:pPr>
            <a:r>
              <a:rPr lang="zh-TW" altLang="en-US" sz="2800" dirty="0">
                <a:solidFill>
                  <a:schemeClr val="tx2">
                    <a:lumMod val="60000"/>
                    <a:lumOff val="40000"/>
                  </a:schemeClr>
                </a:solidFill>
                <a:latin typeface="+mn-ea"/>
              </a:rPr>
              <a:t>很多的網拍廠商雖然商品價格</a:t>
            </a:r>
            <a:r>
              <a:rPr lang="zh-TW" altLang="en-US" sz="2800" dirty="0" smtClean="0">
                <a:solidFill>
                  <a:schemeClr val="tx2">
                    <a:lumMod val="60000"/>
                    <a:lumOff val="40000"/>
                  </a:schemeClr>
                </a:solidFill>
                <a:latin typeface="+mn-ea"/>
              </a:rPr>
              <a:t>便宜，但</a:t>
            </a:r>
            <a:r>
              <a:rPr lang="zh-TW" altLang="en-US" sz="2800" dirty="0">
                <a:solidFill>
                  <a:schemeClr val="tx2">
                    <a:lumMod val="60000"/>
                    <a:lumOff val="40000"/>
                  </a:schemeClr>
                </a:solidFill>
                <a:latin typeface="+mn-ea"/>
              </a:rPr>
              <a:t>衣服品質都</a:t>
            </a:r>
            <a:r>
              <a:rPr lang="zh-TW" altLang="en-US" sz="2800" dirty="0" smtClean="0">
                <a:solidFill>
                  <a:schemeClr val="tx2">
                    <a:lumMod val="60000"/>
                    <a:lumOff val="40000"/>
                  </a:schemeClr>
                </a:solidFill>
                <a:latin typeface="+mn-ea"/>
              </a:rPr>
              <a:t>不好，東京</a:t>
            </a:r>
            <a:r>
              <a:rPr lang="zh-TW" altLang="en-US" sz="2800" dirty="0">
                <a:solidFill>
                  <a:schemeClr val="tx2">
                    <a:lumMod val="60000"/>
                    <a:lumOff val="40000"/>
                  </a:schemeClr>
                </a:solidFill>
                <a:latin typeface="+mn-ea"/>
              </a:rPr>
              <a:t>著衣為了做好產品的品質控</a:t>
            </a:r>
            <a:r>
              <a:rPr lang="zh-TW" altLang="en-US" sz="2800" dirty="0" smtClean="0">
                <a:solidFill>
                  <a:schemeClr val="tx2">
                    <a:lumMod val="60000"/>
                    <a:lumOff val="40000"/>
                  </a:schemeClr>
                </a:solidFill>
                <a:latin typeface="+mn-ea"/>
              </a:rPr>
              <a:t>管，甚至</a:t>
            </a:r>
            <a:r>
              <a:rPr lang="zh-TW" altLang="en-US" sz="2800" dirty="0">
                <a:solidFill>
                  <a:schemeClr val="tx2">
                    <a:lumMod val="60000"/>
                    <a:lumOff val="40000"/>
                  </a:schemeClr>
                </a:solidFill>
                <a:latin typeface="+mn-ea"/>
              </a:rPr>
              <a:t>直接去大陸設點</a:t>
            </a:r>
            <a:r>
              <a:rPr lang="zh-TW" altLang="en-US" sz="2800" dirty="0" smtClean="0">
                <a:solidFill>
                  <a:schemeClr val="tx2">
                    <a:lumMod val="60000"/>
                    <a:lumOff val="40000"/>
                  </a:schemeClr>
                </a:solidFill>
                <a:latin typeface="+mn-ea"/>
              </a:rPr>
              <a:t>驗貨</a:t>
            </a:r>
            <a:r>
              <a:rPr lang="zh-TW" altLang="en-US" sz="2800" dirty="0">
                <a:solidFill>
                  <a:schemeClr val="tx2">
                    <a:lumMod val="60000"/>
                    <a:lumOff val="40000"/>
                  </a:schemeClr>
                </a:solidFill>
                <a:latin typeface="+mn-ea"/>
              </a:rPr>
              <a:t>，</a:t>
            </a:r>
            <a:r>
              <a:rPr lang="zh-TW" altLang="en-US" sz="2800" dirty="0" smtClean="0">
                <a:solidFill>
                  <a:schemeClr val="tx2">
                    <a:lumMod val="60000"/>
                    <a:lumOff val="40000"/>
                  </a:schemeClr>
                </a:solidFill>
                <a:latin typeface="+mn-ea"/>
              </a:rPr>
              <a:t>確認</a:t>
            </a:r>
            <a:r>
              <a:rPr lang="zh-TW" altLang="en-US" sz="2800" dirty="0">
                <a:solidFill>
                  <a:schemeClr val="tx2">
                    <a:lumMod val="60000"/>
                    <a:lumOff val="40000"/>
                  </a:schemeClr>
                </a:solidFill>
                <a:latin typeface="+mn-ea"/>
              </a:rPr>
              <a:t>品質</a:t>
            </a:r>
            <a:r>
              <a:rPr lang="en-US" altLang="zh-TW" sz="2800" dirty="0">
                <a:solidFill>
                  <a:schemeClr val="tx2">
                    <a:lumMod val="60000"/>
                    <a:lumOff val="40000"/>
                  </a:schemeClr>
                </a:solidFill>
                <a:latin typeface="+mn-ea"/>
              </a:rPr>
              <a:t>OK</a:t>
            </a:r>
            <a:r>
              <a:rPr lang="zh-TW" altLang="en-US" sz="2800" dirty="0">
                <a:solidFill>
                  <a:schemeClr val="tx2">
                    <a:lumMod val="60000"/>
                    <a:lumOff val="40000"/>
                  </a:schemeClr>
                </a:solidFill>
                <a:latin typeface="+mn-ea"/>
              </a:rPr>
              <a:t>的貨才運回</a:t>
            </a:r>
            <a:r>
              <a:rPr lang="zh-TW" altLang="en-US" sz="2800" dirty="0" smtClean="0">
                <a:solidFill>
                  <a:schemeClr val="tx2">
                    <a:lumMod val="60000"/>
                    <a:lumOff val="40000"/>
                  </a:schemeClr>
                </a:solidFill>
                <a:latin typeface="+mn-ea"/>
              </a:rPr>
              <a:t>台灣，這</a:t>
            </a:r>
            <a:r>
              <a:rPr lang="zh-TW" altLang="en-US" sz="2800" dirty="0">
                <a:solidFill>
                  <a:schemeClr val="tx2">
                    <a:lumMod val="60000"/>
                    <a:lumOff val="40000"/>
                  </a:schemeClr>
                </a:solidFill>
                <a:latin typeface="+mn-ea"/>
              </a:rPr>
              <a:t>一點也是目前市面上大部份的網拍業者都無法做到的</a:t>
            </a:r>
          </a:p>
          <a:p>
            <a:endParaRPr lang="zh-TW" altLang="en-US" dirty="0"/>
          </a:p>
        </p:txBody>
      </p:sp>
    </p:spTree>
    <p:extLst>
      <p:ext uri="{BB962C8B-B14F-4D97-AF65-F5344CB8AC3E}">
        <p14:creationId xmlns:p14="http://schemas.microsoft.com/office/powerpoint/2010/main" val="2849741247"/>
      </p:ext>
    </p:extLst>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solidFill>
                  <a:schemeClr val="accent6">
                    <a:lumMod val="75000"/>
                  </a:schemeClr>
                </a:solidFill>
                <a:latin typeface="+mj-ea"/>
              </a:rPr>
              <a:t>3. </a:t>
            </a:r>
            <a:r>
              <a:rPr lang="zh-TW" altLang="en-US" dirty="0">
                <a:solidFill>
                  <a:schemeClr val="accent6">
                    <a:lumMod val="75000"/>
                  </a:schemeClr>
                </a:solidFill>
                <a:latin typeface="+mj-ea"/>
              </a:rPr>
              <a:t>庫存</a:t>
            </a:r>
            <a:r>
              <a:rPr lang="zh-TW" altLang="en-US" dirty="0" smtClean="0">
                <a:solidFill>
                  <a:schemeClr val="accent6">
                    <a:lumMod val="75000"/>
                  </a:schemeClr>
                </a:solidFill>
                <a:latin typeface="+mj-ea"/>
              </a:rPr>
              <a:t>問題</a:t>
            </a:r>
            <a:endParaRPr lang="zh-TW" altLang="en-US" dirty="0">
              <a:solidFill>
                <a:schemeClr val="accent6">
                  <a:lumMod val="75000"/>
                </a:schemeClr>
              </a:solidFill>
              <a:latin typeface="+mj-ea"/>
            </a:endParaRPr>
          </a:p>
        </p:txBody>
      </p:sp>
      <p:sp>
        <p:nvSpPr>
          <p:cNvPr id="3" name="內容版面配置區 2"/>
          <p:cNvSpPr>
            <a:spLocks noGrp="1"/>
          </p:cNvSpPr>
          <p:nvPr>
            <p:ph idx="1"/>
          </p:nvPr>
        </p:nvSpPr>
        <p:spPr/>
        <p:txBody>
          <a:bodyPr>
            <a:normAutofit/>
          </a:bodyPr>
          <a:lstStyle/>
          <a:p>
            <a:pPr marL="0" indent="0">
              <a:buNone/>
            </a:pPr>
            <a:r>
              <a:rPr lang="zh-TW" altLang="en-US" sz="2800" dirty="0">
                <a:solidFill>
                  <a:schemeClr val="tx2">
                    <a:lumMod val="60000"/>
                    <a:lumOff val="40000"/>
                  </a:schemeClr>
                </a:solidFill>
                <a:latin typeface="+mj-ea"/>
                <a:ea typeface="+mj-ea"/>
              </a:rPr>
              <a:t>大部分的網拍業者做到一個程度就會卡住的原因就是庫存</a:t>
            </a:r>
            <a:r>
              <a:rPr lang="zh-TW" altLang="en-US" sz="2800" dirty="0" smtClean="0">
                <a:solidFill>
                  <a:schemeClr val="tx2">
                    <a:lumMod val="60000"/>
                    <a:lumOff val="40000"/>
                  </a:schemeClr>
                </a:solidFill>
                <a:latin typeface="+mj-ea"/>
                <a:ea typeface="+mj-ea"/>
              </a:rPr>
              <a:t>問題，因為</a:t>
            </a:r>
            <a:r>
              <a:rPr lang="zh-TW" altLang="en-US" sz="2800" dirty="0">
                <a:solidFill>
                  <a:schemeClr val="tx2">
                    <a:lumMod val="60000"/>
                    <a:lumOff val="40000"/>
                  </a:schemeClr>
                </a:solidFill>
                <a:latin typeface="+mj-ea"/>
                <a:ea typeface="+mj-ea"/>
              </a:rPr>
              <a:t>沒有地方可以堆放超量的</a:t>
            </a:r>
            <a:r>
              <a:rPr lang="zh-TW" altLang="en-US" sz="2800" dirty="0" smtClean="0">
                <a:solidFill>
                  <a:schemeClr val="tx2">
                    <a:lumMod val="60000"/>
                    <a:lumOff val="40000"/>
                  </a:schemeClr>
                </a:solidFill>
                <a:latin typeface="+mj-ea"/>
                <a:ea typeface="+mj-ea"/>
              </a:rPr>
              <a:t>貨物</a:t>
            </a:r>
            <a:r>
              <a:rPr lang="zh-TW" altLang="en-US" sz="2800" dirty="0">
                <a:solidFill>
                  <a:schemeClr val="tx2">
                    <a:lumMod val="60000"/>
                    <a:lumOff val="40000"/>
                  </a:schemeClr>
                </a:solidFill>
                <a:latin typeface="+mj-ea"/>
                <a:ea typeface="+mj-ea"/>
              </a:rPr>
              <a:t>，</a:t>
            </a:r>
            <a:r>
              <a:rPr lang="zh-TW" altLang="en-US" sz="2800" dirty="0" smtClean="0">
                <a:solidFill>
                  <a:schemeClr val="tx2">
                    <a:lumMod val="60000"/>
                    <a:lumOff val="40000"/>
                  </a:schemeClr>
                </a:solidFill>
                <a:latin typeface="+mj-ea"/>
                <a:ea typeface="+mj-ea"/>
              </a:rPr>
              <a:t>所以</a:t>
            </a:r>
            <a:r>
              <a:rPr lang="zh-TW" altLang="en-US" sz="2800" dirty="0">
                <a:solidFill>
                  <a:schemeClr val="tx2">
                    <a:lumMod val="60000"/>
                    <a:lumOff val="40000"/>
                  </a:schemeClr>
                </a:solidFill>
                <a:latin typeface="+mj-ea"/>
                <a:ea typeface="+mj-ea"/>
              </a:rPr>
              <a:t>導至網拍事業一直沒辦法</a:t>
            </a:r>
            <a:r>
              <a:rPr lang="zh-TW" altLang="en-US" sz="2800" dirty="0" smtClean="0">
                <a:solidFill>
                  <a:schemeClr val="tx2">
                    <a:lumMod val="60000"/>
                    <a:lumOff val="40000"/>
                  </a:schemeClr>
                </a:solidFill>
                <a:latin typeface="+mj-ea"/>
                <a:ea typeface="+mj-ea"/>
              </a:rPr>
              <a:t>擴大，而</a:t>
            </a:r>
            <a:r>
              <a:rPr lang="zh-TW" altLang="en-US" sz="2800" dirty="0">
                <a:solidFill>
                  <a:schemeClr val="tx2">
                    <a:lumMod val="60000"/>
                    <a:lumOff val="40000"/>
                  </a:schemeClr>
                </a:solidFill>
                <a:latin typeface="+mj-ea"/>
                <a:ea typeface="+mj-ea"/>
              </a:rPr>
              <a:t>東京著衣創業的夫妻倆很敢拼一</a:t>
            </a:r>
            <a:r>
              <a:rPr lang="zh-TW" altLang="en-US" sz="2800" dirty="0" smtClean="0">
                <a:solidFill>
                  <a:schemeClr val="tx2">
                    <a:lumMod val="60000"/>
                    <a:lumOff val="40000"/>
                  </a:schemeClr>
                </a:solidFill>
                <a:latin typeface="+mj-ea"/>
                <a:ea typeface="+mj-ea"/>
              </a:rPr>
              <a:t>把，拿</a:t>
            </a:r>
            <a:r>
              <a:rPr lang="zh-TW" altLang="en-US" sz="2800" dirty="0">
                <a:solidFill>
                  <a:schemeClr val="tx2">
                    <a:lumMod val="60000"/>
                    <a:lumOff val="40000"/>
                  </a:schemeClr>
                </a:solidFill>
                <a:latin typeface="+mj-ea"/>
                <a:ea typeface="+mj-ea"/>
              </a:rPr>
              <a:t>家裡的房子和田抵押，貸款了</a:t>
            </a:r>
            <a:r>
              <a:rPr lang="en-US" altLang="zh-TW" sz="2800" dirty="0">
                <a:solidFill>
                  <a:schemeClr val="tx2">
                    <a:lumMod val="60000"/>
                    <a:lumOff val="40000"/>
                  </a:schemeClr>
                </a:solidFill>
                <a:latin typeface="+mj-ea"/>
                <a:ea typeface="+mj-ea"/>
              </a:rPr>
              <a:t>2000</a:t>
            </a:r>
            <a:r>
              <a:rPr lang="zh-TW" altLang="en-US" sz="2800" dirty="0">
                <a:solidFill>
                  <a:schemeClr val="tx2">
                    <a:lumMod val="60000"/>
                    <a:lumOff val="40000"/>
                  </a:schemeClr>
                </a:solidFill>
                <a:latin typeface="+mj-ea"/>
                <a:ea typeface="+mj-ea"/>
              </a:rPr>
              <a:t>萬元蓋倉庫</a:t>
            </a:r>
          </a:p>
          <a:p>
            <a:pPr marL="0" indent="0">
              <a:buNone/>
            </a:pPr>
            <a:r>
              <a:rPr lang="zh-TW" altLang="en-US" sz="2800" dirty="0">
                <a:solidFill>
                  <a:schemeClr val="tx2">
                    <a:lumMod val="60000"/>
                    <a:lumOff val="40000"/>
                  </a:schemeClr>
                </a:solidFill>
                <a:latin typeface="+mj-ea"/>
                <a:ea typeface="+mj-ea"/>
              </a:rPr>
              <a:t>這也是為什麼後來他們的業績會成長快速的很重要原因</a:t>
            </a:r>
          </a:p>
          <a:p>
            <a:endParaRPr lang="zh-TW" altLang="en-US" dirty="0"/>
          </a:p>
        </p:txBody>
      </p:sp>
    </p:spTree>
    <p:extLst>
      <p:ext uri="{BB962C8B-B14F-4D97-AF65-F5344CB8AC3E}">
        <p14:creationId xmlns:p14="http://schemas.microsoft.com/office/powerpoint/2010/main" val="2949877699"/>
      </p:ext>
    </p:extLst>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en-US" altLang="zh-TW" dirty="0">
                <a:solidFill>
                  <a:schemeClr val="accent6">
                    <a:lumMod val="75000"/>
                  </a:schemeClr>
                </a:solidFill>
                <a:latin typeface="+mj-ea"/>
              </a:rPr>
              <a:t>4. </a:t>
            </a:r>
            <a:r>
              <a:rPr lang="zh-TW" altLang="en-US" dirty="0">
                <a:solidFill>
                  <a:schemeClr val="accent6">
                    <a:lumMod val="75000"/>
                  </a:schemeClr>
                </a:solidFill>
                <a:latin typeface="+mj-ea"/>
              </a:rPr>
              <a:t>物流</a:t>
            </a:r>
            <a:r>
              <a:rPr lang="zh-TW" altLang="en-US" dirty="0" smtClean="0">
                <a:solidFill>
                  <a:schemeClr val="accent6">
                    <a:lumMod val="75000"/>
                  </a:schemeClr>
                </a:solidFill>
                <a:latin typeface="+mj-ea"/>
              </a:rPr>
              <a:t>問題</a:t>
            </a:r>
            <a:endParaRPr lang="zh-TW" altLang="en-US" dirty="0">
              <a:solidFill>
                <a:schemeClr val="accent6">
                  <a:lumMod val="75000"/>
                </a:schemeClr>
              </a:solidFill>
              <a:latin typeface="+mj-ea"/>
            </a:endParaRPr>
          </a:p>
        </p:txBody>
      </p:sp>
      <p:sp>
        <p:nvSpPr>
          <p:cNvPr id="3" name="內容版面配置區 2"/>
          <p:cNvSpPr>
            <a:spLocks noGrp="1"/>
          </p:cNvSpPr>
          <p:nvPr>
            <p:ph idx="1"/>
          </p:nvPr>
        </p:nvSpPr>
        <p:spPr/>
        <p:txBody>
          <a:bodyPr/>
          <a:lstStyle/>
          <a:p>
            <a:pPr marL="0" indent="0">
              <a:buNone/>
            </a:pPr>
            <a:r>
              <a:rPr lang="zh-TW" altLang="en-US" sz="2800" dirty="0">
                <a:solidFill>
                  <a:schemeClr val="tx2">
                    <a:lumMod val="60000"/>
                    <a:lumOff val="40000"/>
                  </a:schemeClr>
                </a:solidFill>
                <a:latin typeface="+mj-ea"/>
                <a:ea typeface="+mj-ea"/>
              </a:rPr>
              <a:t>東京著衣平均每週上架三</a:t>
            </a:r>
            <a:r>
              <a:rPr lang="zh-TW" altLang="en-US" sz="2800" dirty="0" smtClean="0">
                <a:solidFill>
                  <a:schemeClr val="tx2">
                    <a:lumMod val="60000"/>
                    <a:lumOff val="40000"/>
                  </a:schemeClr>
                </a:solidFill>
                <a:latin typeface="+mj-ea"/>
                <a:ea typeface="+mj-ea"/>
              </a:rPr>
              <a:t>次，而且</a:t>
            </a:r>
            <a:r>
              <a:rPr lang="zh-TW" altLang="en-US" sz="2800" dirty="0">
                <a:solidFill>
                  <a:schemeClr val="tx2">
                    <a:lumMod val="60000"/>
                    <a:lumOff val="40000"/>
                  </a:schemeClr>
                </a:solidFill>
                <a:latin typeface="+mj-ea"/>
                <a:ea typeface="+mj-ea"/>
              </a:rPr>
              <a:t>每次至少會有</a:t>
            </a:r>
            <a:r>
              <a:rPr lang="en-US" altLang="zh-TW" sz="2800" dirty="0">
                <a:solidFill>
                  <a:schemeClr val="tx2">
                    <a:lumMod val="60000"/>
                    <a:lumOff val="40000"/>
                  </a:schemeClr>
                </a:solidFill>
                <a:latin typeface="+mj-ea"/>
                <a:ea typeface="+mj-ea"/>
              </a:rPr>
              <a:t>150-200</a:t>
            </a:r>
            <a:r>
              <a:rPr lang="zh-TW" altLang="en-US" sz="2800" dirty="0">
                <a:solidFill>
                  <a:schemeClr val="tx2">
                    <a:lumMod val="60000"/>
                    <a:lumOff val="40000"/>
                  </a:schemeClr>
                </a:solidFill>
                <a:latin typeface="+mj-ea"/>
                <a:ea typeface="+mj-ea"/>
              </a:rPr>
              <a:t>款以上的新</a:t>
            </a:r>
            <a:r>
              <a:rPr lang="zh-TW" altLang="en-US" sz="2800" dirty="0" smtClean="0">
                <a:solidFill>
                  <a:schemeClr val="tx2">
                    <a:lumMod val="60000"/>
                    <a:lumOff val="40000"/>
                  </a:schemeClr>
                </a:solidFill>
                <a:latin typeface="+mj-ea"/>
                <a:ea typeface="+mj-ea"/>
              </a:rPr>
              <a:t>貨，而且</a:t>
            </a:r>
            <a:r>
              <a:rPr lang="zh-TW" altLang="en-US" sz="2800" dirty="0">
                <a:solidFill>
                  <a:schemeClr val="tx2">
                    <a:lumMod val="60000"/>
                    <a:lumOff val="40000"/>
                  </a:schemeClr>
                </a:solidFill>
                <a:latin typeface="+mj-ea"/>
                <a:ea typeface="+mj-ea"/>
              </a:rPr>
              <a:t>因為倉庫夠大，因此現貨比例也</a:t>
            </a:r>
            <a:r>
              <a:rPr lang="zh-TW" altLang="en-US" sz="2800" b="1" dirty="0">
                <a:solidFill>
                  <a:schemeClr val="tx2">
                    <a:lumMod val="60000"/>
                    <a:lumOff val="40000"/>
                  </a:schemeClr>
                </a:solidFill>
                <a:latin typeface="+mj-ea"/>
                <a:ea typeface="+mj-ea"/>
              </a:rPr>
              <a:t>高達</a:t>
            </a:r>
            <a:r>
              <a:rPr lang="en-US" altLang="zh-TW" sz="2800" b="1" dirty="0">
                <a:solidFill>
                  <a:schemeClr val="tx2">
                    <a:lumMod val="60000"/>
                    <a:lumOff val="40000"/>
                  </a:schemeClr>
                </a:solidFill>
                <a:latin typeface="+mj-ea"/>
                <a:ea typeface="+mj-ea"/>
              </a:rPr>
              <a:t>70%</a:t>
            </a:r>
            <a:r>
              <a:rPr lang="zh-TW" altLang="en-US" sz="2800" dirty="0" smtClean="0">
                <a:solidFill>
                  <a:schemeClr val="tx2">
                    <a:lumMod val="60000"/>
                    <a:lumOff val="40000"/>
                  </a:schemeClr>
                </a:solidFill>
                <a:latin typeface="+mj-ea"/>
                <a:ea typeface="+mj-ea"/>
              </a:rPr>
              <a:t>左右，也就是說</a:t>
            </a:r>
            <a:r>
              <a:rPr lang="zh-TW" altLang="en-US" sz="2800" dirty="0">
                <a:solidFill>
                  <a:schemeClr val="tx2">
                    <a:lumMod val="60000"/>
                    <a:lumOff val="40000"/>
                  </a:schemeClr>
                </a:solidFill>
                <a:latin typeface="+mj-ea"/>
                <a:ea typeface="+mj-ea"/>
              </a:rPr>
              <a:t>消費者</a:t>
            </a:r>
            <a:r>
              <a:rPr lang="zh-TW" altLang="en-US" sz="2800" b="1" dirty="0">
                <a:solidFill>
                  <a:schemeClr val="tx2">
                    <a:lumMod val="60000"/>
                    <a:lumOff val="40000"/>
                  </a:schemeClr>
                </a:solidFill>
                <a:latin typeface="+mj-ea"/>
                <a:ea typeface="+mj-ea"/>
              </a:rPr>
              <a:t>下單後有</a:t>
            </a:r>
            <a:r>
              <a:rPr lang="en-US" altLang="zh-TW" sz="2800" b="1" dirty="0">
                <a:solidFill>
                  <a:schemeClr val="tx2">
                    <a:lumMod val="60000"/>
                    <a:lumOff val="40000"/>
                  </a:schemeClr>
                </a:solidFill>
                <a:latin typeface="+mj-ea"/>
                <a:ea typeface="+mj-ea"/>
              </a:rPr>
              <a:t>7</a:t>
            </a:r>
            <a:r>
              <a:rPr lang="zh-TW" altLang="en-US" sz="2800" b="1" dirty="0">
                <a:solidFill>
                  <a:schemeClr val="tx2">
                    <a:lumMod val="60000"/>
                    <a:lumOff val="40000"/>
                  </a:schemeClr>
                </a:solidFill>
                <a:latin typeface="+mj-ea"/>
                <a:ea typeface="+mj-ea"/>
              </a:rPr>
              <a:t>成都有</a:t>
            </a:r>
            <a:r>
              <a:rPr lang="zh-TW" altLang="en-US" sz="2800" b="1" dirty="0" smtClean="0">
                <a:solidFill>
                  <a:schemeClr val="tx2">
                    <a:lumMod val="60000"/>
                    <a:lumOff val="40000"/>
                  </a:schemeClr>
                </a:solidFill>
                <a:latin typeface="+mj-ea"/>
                <a:ea typeface="+mj-ea"/>
              </a:rPr>
              <a:t>現貨</a:t>
            </a:r>
            <a:r>
              <a:rPr lang="zh-TW" altLang="en-US" sz="2800" dirty="0">
                <a:solidFill>
                  <a:schemeClr val="tx2">
                    <a:lumMod val="60000"/>
                    <a:lumOff val="40000"/>
                  </a:schemeClr>
                </a:solidFill>
                <a:latin typeface="+mj-ea"/>
                <a:ea typeface="+mj-ea"/>
              </a:rPr>
              <a:t>，</a:t>
            </a:r>
            <a:r>
              <a:rPr lang="zh-TW" altLang="en-US" sz="2800" dirty="0" smtClean="0">
                <a:solidFill>
                  <a:schemeClr val="tx2">
                    <a:lumMod val="60000"/>
                    <a:lumOff val="40000"/>
                  </a:schemeClr>
                </a:solidFill>
                <a:latin typeface="+mj-ea"/>
                <a:ea typeface="+mj-ea"/>
              </a:rPr>
              <a:t>因此</a:t>
            </a:r>
            <a:r>
              <a:rPr lang="zh-TW" altLang="en-US" sz="2800" dirty="0">
                <a:solidFill>
                  <a:schemeClr val="tx2">
                    <a:lumMod val="60000"/>
                    <a:lumOff val="40000"/>
                  </a:schemeClr>
                </a:solidFill>
                <a:latin typeface="+mj-ea"/>
                <a:ea typeface="+mj-ea"/>
              </a:rPr>
              <a:t>可以讓消費者在</a:t>
            </a:r>
            <a:r>
              <a:rPr lang="en-US" altLang="zh-TW" sz="2800" b="1" dirty="0">
                <a:solidFill>
                  <a:schemeClr val="tx2">
                    <a:lumMod val="60000"/>
                    <a:lumOff val="40000"/>
                  </a:schemeClr>
                </a:solidFill>
                <a:latin typeface="+mj-ea"/>
                <a:ea typeface="+mj-ea"/>
              </a:rPr>
              <a:t>2-3</a:t>
            </a:r>
            <a:r>
              <a:rPr lang="zh-TW" altLang="en-US" sz="2800" b="1" dirty="0">
                <a:solidFill>
                  <a:schemeClr val="tx2">
                    <a:lumMod val="60000"/>
                    <a:lumOff val="40000"/>
                  </a:schemeClr>
                </a:solidFill>
                <a:latin typeface="+mj-ea"/>
                <a:ea typeface="+mj-ea"/>
              </a:rPr>
              <a:t>天內收到</a:t>
            </a:r>
            <a:r>
              <a:rPr lang="zh-TW" altLang="en-US" sz="2800" b="1" dirty="0" smtClean="0">
                <a:solidFill>
                  <a:schemeClr val="tx2">
                    <a:lumMod val="60000"/>
                    <a:lumOff val="40000"/>
                  </a:schemeClr>
                </a:solidFill>
                <a:latin typeface="+mj-ea"/>
                <a:ea typeface="+mj-ea"/>
              </a:rPr>
              <a:t>貨</a:t>
            </a:r>
            <a:r>
              <a:rPr lang="zh-TW" altLang="en-US" sz="2800" dirty="0">
                <a:solidFill>
                  <a:schemeClr val="tx2">
                    <a:lumMod val="60000"/>
                    <a:lumOff val="40000"/>
                  </a:schemeClr>
                </a:solidFill>
                <a:latin typeface="+mj-ea"/>
                <a:ea typeface="+mj-ea"/>
              </a:rPr>
              <a:t>，</a:t>
            </a:r>
            <a:r>
              <a:rPr lang="zh-TW" altLang="en-US" sz="2800" dirty="0" smtClean="0">
                <a:solidFill>
                  <a:schemeClr val="tx2">
                    <a:lumMod val="60000"/>
                    <a:lumOff val="40000"/>
                  </a:schemeClr>
                </a:solidFill>
                <a:latin typeface="+mj-ea"/>
                <a:ea typeface="+mj-ea"/>
              </a:rPr>
              <a:t>這</a:t>
            </a:r>
            <a:r>
              <a:rPr lang="zh-TW" altLang="en-US" sz="2800" dirty="0">
                <a:solidFill>
                  <a:schemeClr val="tx2">
                    <a:lumMod val="60000"/>
                    <a:lumOff val="40000"/>
                  </a:schemeClr>
                </a:solidFill>
                <a:latin typeface="+mj-ea"/>
                <a:ea typeface="+mj-ea"/>
              </a:rPr>
              <a:t>是</a:t>
            </a:r>
            <a:r>
              <a:rPr lang="en-US" altLang="zh-TW" sz="2800" dirty="0">
                <a:solidFill>
                  <a:schemeClr val="tx2">
                    <a:lumMod val="60000"/>
                    <a:lumOff val="40000"/>
                  </a:schemeClr>
                </a:solidFill>
                <a:latin typeface="+mj-ea"/>
                <a:ea typeface="+mj-ea"/>
              </a:rPr>
              <a:t>95%</a:t>
            </a:r>
            <a:r>
              <a:rPr lang="zh-TW" altLang="en-US" sz="2800" dirty="0">
                <a:solidFill>
                  <a:schemeClr val="tx2">
                    <a:lumMod val="60000"/>
                    <a:lumOff val="40000"/>
                  </a:schemeClr>
                </a:solidFill>
                <a:latin typeface="+mj-ea"/>
                <a:ea typeface="+mj-ea"/>
              </a:rPr>
              <a:t>以上的網拍商店都做不到的</a:t>
            </a:r>
          </a:p>
          <a:p>
            <a:pPr marL="0" indent="0">
              <a:buNone/>
            </a:pPr>
            <a:endParaRPr lang="zh-TW" altLang="en-US" dirty="0"/>
          </a:p>
        </p:txBody>
      </p:sp>
    </p:spTree>
    <p:extLst>
      <p:ext uri="{BB962C8B-B14F-4D97-AF65-F5344CB8AC3E}">
        <p14:creationId xmlns:p14="http://schemas.microsoft.com/office/powerpoint/2010/main" val="1769439451"/>
      </p:ext>
    </p:extLst>
  </p:cSld>
  <p:clrMapOvr>
    <a:masterClrMapping/>
  </p:clrMapOvr>
  <p:transition spd="slow">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l"/>
            <a:r>
              <a:rPr lang="zh-TW" altLang="en-US" dirty="0">
                <a:solidFill>
                  <a:schemeClr val="accent6">
                    <a:lumMod val="75000"/>
                  </a:schemeClr>
                </a:solidFill>
                <a:latin typeface="+mn-ea"/>
                <a:ea typeface="+mn-ea"/>
              </a:rPr>
              <a:t>系統和資訊</a:t>
            </a:r>
            <a:r>
              <a:rPr lang="zh-TW" altLang="en-US" dirty="0" smtClean="0">
                <a:solidFill>
                  <a:schemeClr val="accent6">
                    <a:lumMod val="75000"/>
                  </a:schemeClr>
                </a:solidFill>
                <a:latin typeface="+mn-ea"/>
                <a:ea typeface="+mn-ea"/>
              </a:rPr>
              <a:t>整合</a:t>
            </a:r>
            <a:endParaRPr lang="zh-TW" altLang="en-US" dirty="0">
              <a:solidFill>
                <a:schemeClr val="accent6">
                  <a:lumMod val="75000"/>
                </a:schemeClr>
              </a:solidFill>
              <a:latin typeface="+mn-ea"/>
              <a:ea typeface="+mn-ea"/>
            </a:endParaRPr>
          </a:p>
        </p:txBody>
      </p:sp>
      <p:sp>
        <p:nvSpPr>
          <p:cNvPr id="3" name="內容版面配置區 2"/>
          <p:cNvSpPr>
            <a:spLocks noGrp="1"/>
          </p:cNvSpPr>
          <p:nvPr>
            <p:ph idx="1"/>
          </p:nvPr>
        </p:nvSpPr>
        <p:spPr/>
        <p:txBody>
          <a:bodyPr>
            <a:normAutofit/>
          </a:bodyPr>
          <a:lstStyle/>
          <a:p>
            <a:pPr marL="0" indent="0">
              <a:buNone/>
            </a:pPr>
            <a:r>
              <a:rPr lang="zh-TW" altLang="en-US" sz="2800" dirty="0" smtClean="0">
                <a:solidFill>
                  <a:schemeClr val="tx2">
                    <a:lumMod val="60000"/>
                    <a:lumOff val="40000"/>
                  </a:schemeClr>
                </a:solidFill>
              </a:rPr>
              <a:t>除了網購之外，東京著衣也推出手機</a:t>
            </a:r>
            <a:r>
              <a:rPr lang="en-US" altLang="zh-TW" sz="2800" dirty="0" smtClean="0">
                <a:solidFill>
                  <a:schemeClr val="tx2">
                    <a:lumMod val="60000"/>
                    <a:lumOff val="40000"/>
                  </a:schemeClr>
                </a:solidFill>
              </a:rPr>
              <a:t>APP</a:t>
            </a:r>
            <a:r>
              <a:rPr lang="zh-TW" altLang="en-US" sz="2800" dirty="0" smtClean="0">
                <a:solidFill>
                  <a:schemeClr val="tx2">
                    <a:lumMod val="60000"/>
                    <a:lumOff val="40000"/>
                  </a:schemeClr>
                </a:solidFill>
              </a:rPr>
              <a:t>來讓買家能夠更方便能夠隨時隨地的購買衣服，不受任何和限制，也能在第一依時間收到新商品上架資訊</a:t>
            </a:r>
            <a:endParaRPr lang="zh-TW" altLang="en-US" sz="2800" dirty="0">
              <a:solidFill>
                <a:schemeClr val="tx2">
                  <a:lumMod val="60000"/>
                  <a:lumOff val="40000"/>
                </a:schemeClr>
              </a:solidFill>
            </a:endParaRPr>
          </a:p>
        </p:txBody>
      </p:sp>
      <p:pic>
        <p:nvPicPr>
          <p:cNvPr id="1027" name="Picture 3" descr="C:\Users\User\Desktop\未命名.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488584"/>
            <a:ext cx="1872208" cy="18722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User\Desktop\S__373556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0272" y="3173908"/>
            <a:ext cx="1650344" cy="2935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346267"/>
      </p:ext>
    </p:extLst>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l"/>
            <a:r>
              <a:rPr lang="zh-TW" altLang="en-US" sz="2400" dirty="0">
                <a:solidFill>
                  <a:schemeClr val="accent6">
                    <a:lumMod val="75000"/>
                  </a:schemeClr>
                </a:solidFill>
              </a:rPr>
              <a:t>上百萬筆會員資料，首用</a:t>
            </a:r>
            <a:r>
              <a:rPr lang="en-US" altLang="zh-TW" sz="2400" dirty="0">
                <a:solidFill>
                  <a:schemeClr val="accent6">
                    <a:lumMod val="75000"/>
                  </a:schemeClr>
                </a:solidFill>
              </a:rPr>
              <a:t>BI</a:t>
            </a:r>
            <a:r>
              <a:rPr lang="zh-TW" altLang="en-US" sz="2400" dirty="0">
                <a:solidFill>
                  <a:schemeClr val="accent6">
                    <a:lumMod val="75000"/>
                  </a:schemeClr>
                </a:solidFill>
              </a:rPr>
              <a:t>瞭解會員、加速決策</a:t>
            </a:r>
            <a:endParaRPr lang="zh-TW" altLang="en-US" sz="2400" dirty="0">
              <a:solidFill>
                <a:schemeClr val="accent6">
                  <a:lumMod val="75000"/>
                </a:schemeClr>
              </a:solidFill>
            </a:endParaRPr>
          </a:p>
        </p:txBody>
      </p:sp>
      <p:sp>
        <p:nvSpPr>
          <p:cNvPr id="3" name="內容版面配置區 2"/>
          <p:cNvSpPr>
            <a:spLocks noGrp="1"/>
          </p:cNvSpPr>
          <p:nvPr>
            <p:ph idx="1"/>
          </p:nvPr>
        </p:nvSpPr>
        <p:spPr/>
        <p:txBody>
          <a:bodyPr>
            <a:normAutofit/>
          </a:bodyPr>
          <a:lstStyle/>
          <a:p>
            <a:pPr marL="0" indent="0">
              <a:buNone/>
            </a:pPr>
            <a:r>
              <a:rPr lang="zh-TW" altLang="en-US" sz="2800" dirty="0">
                <a:solidFill>
                  <a:schemeClr val="tx2">
                    <a:lumMod val="60000"/>
                    <a:lumOff val="40000"/>
                  </a:schemeClr>
                </a:solidFill>
              </a:rPr>
              <a:t>東京著衣目前有一百多萬的會員量</a:t>
            </a:r>
            <a:r>
              <a:rPr lang="zh-TW" altLang="en-US" sz="2800" dirty="0" smtClean="0">
                <a:solidFill>
                  <a:schemeClr val="tx2">
                    <a:lumMod val="60000"/>
                    <a:lumOff val="40000"/>
                  </a:schemeClr>
                </a:solidFill>
              </a:rPr>
              <a:t>，因此</a:t>
            </a:r>
            <a:r>
              <a:rPr lang="zh-TW" altLang="en-US" sz="2800" dirty="0">
                <a:solidFill>
                  <a:schemeClr val="tx2">
                    <a:lumMod val="60000"/>
                    <a:lumOff val="40000"/>
                  </a:schemeClr>
                </a:solidFill>
              </a:rPr>
              <a:t>新團隊正嘗試進行會員資料的分析，建立會員的輪廓，直接快狠準的進行行銷。許峰維指出，近期如火如荼評估中的</a:t>
            </a:r>
            <a:r>
              <a:rPr lang="en-US" altLang="zh-TW" sz="2800" dirty="0">
                <a:solidFill>
                  <a:schemeClr val="tx2">
                    <a:lumMod val="60000"/>
                    <a:lumOff val="40000"/>
                  </a:schemeClr>
                </a:solidFill>
              </a:rPr>
              <a:t>BI</a:t>
            </a:r>
            <a:r>
              <a:rPr lang="zh-TW" altLang="en-US" sz="2800" dirty="0">
                <a:solidFill>
                  <a:schemeClr val="tx2">
                    <a:lumMod val="60000"/>
                    <a:lumOff val="40000"/>
                  </a:schemeClr>
                </a:solidFill>
              </a:rPr>
              <a:t>系統就是可以即時產出產銷報表，讓高階主管可以快速決策。除了更瞭解會員的消費數據外，也可以加速整個作業流程，讓上架販售的時間不斷縮短。</a:t>
            </a:r>
            <a:endParaRPr lang="zh-TW" altLang="en-US" sz="2800" dirty="0">
              <a:solidFill>
                <a:schemeClr val="tx2">
                  <a:lumMod val="60000"/>
                  <a:lumOff val="40000"/>
                </a:schemeClr>
              </a:solidFill>
            </a:endParaRPr>
          </a:p>
        </p:txBody>
      </p:sp>
    </p:spTree>
    <p:extLst>
      <p:ext uri="{BB962C8B-B14F-4D97-AF65-F5344CB8AC3E}">
        <p14:creationId xmlns:p14="http://schemas.microsoft.com/office/powerpoint/2010/main" val="3235300202"/>
      </p:ext>
    </p:extLst>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395536" y="620688"/>
            <a:ext cx="8229600" cy="5832648"/>
          </a:xfrm>
        </p:spPr>
        <p:txBody>
          <a:bodyPr>
            <a:normAutofit/>
          </a:bodyPr>
          <a:lstStyle/>
          <a:p>
            <a:pPr marL="0" indent="0">
              <a:buNone/>
            </a:pPr>
            <a:r>
              <a:rPr lang="zh-TW" altLang="en-US" sz="2800" dirty="0">
                <a:solidFill>
                  <a:schemeClr val="tx2">
                    <a:lumMod val="60000"/>
                    <a:lumOff val="40000"/>
                  </a:schemeClr>
                </a:solidFill>
              </a:rPr>
              <a:t>「資訊是一門應用科學，其實最主要是解決人的問題。」許峰維強調，從設計領域跨到資訊領域，他秉持著相同的解決方法論：「以人為本」，設計更讓他可以跳脫工程師對程式的執著，可以從不同角度角度去看事情。</a:t>
            </a:r>
            <a:endParaRPr lang="zh-TW" altLang="en-US" sz="2800" dirty="0">
              <a:solidFill>
                <a:schemeClr val="tx2">
                  <a:lumMod val="60000"/>
                  <a:lumOff val="40000"/>
                </a:schemeClr>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948" y="2996952"/>
            <a:ext cx="5629275"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7999742"/>
      </p:ext>
    </p:extLst>
  </p:cSld>
  <p:clrMapOvr>
    <a:masterClrMapping/>
  </p:clrMapOvr>
  <p:transition spd="slow">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smtClean="0">
                <a:solidFill>
                  <a:schemeClr val="accent6">
                    <a:lumMod val="75000"/>
                  </a:schemeClr>
                </a:solidFill>
              </a:rPr>
              <a:t>常見的電子商務模式</a:t>
            </a:r>
            <a:endParaRPr lang="zh-TW" altLang="en-US" dirty="0">
              <a:solidFill>
                <a:schemeClr val="accent6">
                  <a:lumMod val="75000"/>
                </a:schemeClr>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644469"/>
            <a:ext cx="7331976" cy="3880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8251936"/>
      </p:ext>
    </p:extLst>
  </p:cSld>
  <p:clrMapOvr>
    <a:masterClrMapping/>
  </p:clrMapOvr>
  <p:transition spd="slow">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normAutofit/>
          </a:bodyPr>
          <a:lstStyle/>
          <a:p>
            <a:pPr marL="0" indent="0">
              <a:buNone/>
            </a:pPr>
            <a:r>
              <a:rPr lang="zh-TW" altLang="en-US" sz="2800" dirty="0" smtClean="0">
                <a:solidFill>
                  <a:schemeClr val="tx2">
                    <a:lumMod val="60000"/>
                    <a:lumOff val="40000"/>
                  </a:schemeClr>
                </a:solidFill>
              </a:rPr>
              <a:t>東京著衣在許多平台上都打著許多的行銷通路，舉凡淘寶、雅虎、樂天、蝦皮都有著自己的網路商店，甚至開設旗下多個品牌，讓曝光率更高，讓消費者不侷限只在官網上消費。</a:t>
            </a:r>
            <a:endParaRPr lang="zh-TW" altLang="en-US" sz="2800" dirty="0">
              <a:solidFill>
                <a:schemeClr val="tx2">
                  <a:lumMod val="60000"/>
                  <a:lumOff val="40000"/>
                </a:schemeClr>
              </a:solidFill>
            </a:endParaRPr>
          </a:p>
        </p:txBody>
      </p:sp>
      <p:pic>
        <p:nvPicPr>
          <p:cNvPr id="7170" name="Picture 2" descr="C:\Users\User\Desktop\23601959_1714862298576303_1560142148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2996952"/>
            <a:ext cx="2060581" cy="3676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15200"/>
      </p:ext>
    </p:extLst>
  </p:cSld>
  <p:clrMapOvr>
    <a:masterClrMapping/>
  </p:clrMapOvr>
  <p:transition spd="slow">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smtClean="0">
                <a:solidFill>
                  <a:schemeClr val="accent6">
                    <a:lumMod val="75000"/>
                  </a:schemeClr>
                </a:solidFill>
              </a:rPr>
              <a:t>電子商務</a:t>
            </a:r>
            <a:endParaRPr lang="zh-TW" altLang="en-US" dirty="0">
              <a:solidFill>
                <a:schemeClr val="accent6">
                  <a:lumMod val="75000"/>
                </a:schemeClr>
              </a:solidFill>
            </a:endParaRPr>
          </a:p>
        </p:txBody>
      </p:sp>
      <p:sp>
        <p:nvSpPr>
          <p:cNvPr id="3" name="內容版面配置區 2"/>
          <p:cNvSpPr>
            <a:spLocks noGrp="1"/>
          </p:cNvSpPr>
          <p:nvPr>
            <p:ph idx="1"/>
          </p:nvPr>
        </p:nvSpPr>
        <p:spPr/>
        <p:txBody>
          <a:bodyPr/>
          <a:lstStyle/>
          <a:p>
            <a:endParaRPr lang="zh-TW" alt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3" y="1628800"/>
            <a:ext cx="8149319" cy="4422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5547472"/>
      </p:ext>
    </p:extLst>
  </p:cSld>
  <p:clrMapOvr>
    <a:masterClrMapping/>
  </p:clrMapOvr>
  <p:transition spd="slow">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normAutofit/>
          </a:bodyPr>
          <a:lstStyle/>
          <a:p>
            <a:pPr marL="0" indent="0">
              <a:buNone/>
            </a:pPr>
            <a:r>
              <a:rPr kumimoji="1" lang="zh-TW" altLang="en-US" sz="2800" dirty="0" smtClean="0">
                <a:solidFill>
                  <a:schemeClr val="tx2">
                    <a:lumMod val="60000"/>
                    <a:lumOff val="40000"/>
                  </a:schemeClr>
                </a:solidFill>
                <a:ea typeface="標楷體" pitchFamily="65" charset="-120"/>
              </a:rPr>
              <a:t>而東京著衣也</a:t>
            </a:r>
            <a:r>
              <a:rPr kumimoji="1" lang="zh-TW" altLang="en-US" sz="2800" dirty="0">
                <a:solidFill>
                  <a:schemeClr val="tx2">
                    <a:lumMod val="60000"/>
                    <a:lumOff val="40000"/>
                  </a:schemeClr>
                </a:solidFill>
                <a:ea typeface="標楷體" pitchFamily="65" charset="-120"/>
              </a:rPr>
              <a:t>領先多數網拍業者，在</a:t>
            </a:r>
            <a:r>
              <a:rPr kumimoji="1" lang="en-US" altLang="zh-TW" sz="2800" dirty="0">
                <a:solidFill>
                  <a:schemeClr val="tx2">
                    <a:lumMod val="60000"/>
                    <a:lumOff val="40000"/>
                  </a:schemeClr>
                </a:solidFill>
                <a:ea typeface="標楷體" pitchFamily="65" charset="-120"/>
              </a:rPr>
              <a:t>Yahoo!</a:t>
            </a:r>
            <a:r>
              <a:rPr kumimoji="1" lang="zh-TW" altLang="en-US" sz="2800" dirty="0">
                <a:solidFill>
                  <a:schemeClr val="tx2">
                    <a:lumMod val="60000"/>
                    <a:lumOff val="40000"/>
                  </a:schemeClr>
                </a:solidFill>
                <a:ea typeface="標楷體" pitchFamily="65" charset="-120"/>
              </a:rPr>
              <a:t>奇摩推出</a:t>
            </a:r>
            <a:r>
              <a:rPr kumimoji="1" lang="en-US" altLang="zh-TW" sz="2800" dirty="0">
                <a:solidFill>
                  <a:schemeClr val="tx2">
                    <a:lumMod val="60000"/>
                    <a:lumOff val="40000"/>
                  </a:schemeClr>
                </a:solidFill>
                <a:ea typeface="標楷體" pitchFamily="65" charset="-120"/>
              </a:rPr>
              <a:t>0800</a:t>
            </a:r>
            <a:r>
              <a:rPr kumimoji="1" lang="zh-TW" altLang="en-US" sz="2800" dirty="0">
                <a:solidFill>
                  <a:schemeClr val="tx2">
                    <a:lumMod val="60000"/>
                    <a:lumOff val="40000"/>
                  </a:schemeClr>
                </a:solidFill>
                <a:ea typeface="標楷體" pitchFamily="65" charset="-120"/>
              </a:rPr>
              <a:t>客服專線。當客戶對衣服有任何問題，不論是漏寄或寄錯衣服、尚未收到衣服或收到的衣服有瑕疵，客服人員會在第一時間回應</a:t>
            </a:r>
            <a:r>
              <a:rPr kumimoji="1" lang="zh-TW" altLang="en-US" sz="2800" dirty="0" smtClean="0">
                <a:solidFill>
                  <a:schemeClr val="tx2">
                    <a:lumMod val="60000"/>
                    <a:lumOff val="40000"/>
                  </a:schemeClr>
                </a:solidFill>
                <a:ea typeface="標楷體" pitchFamily="65" charset="-120"/>
              </a:rPr>
              <a:t>。</a:t>
            </a:r>
            <a:endParaRPr lang="zh-TW" altLang="en-US" sz="2800" dirty="0">
              <a:solidFill>
                <a:schemeClr val="tx2">
                  <a:lumMod val="60000"/>
                  <a:lumOff val="40000"/>
                </a:schemeClr>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933056"/>
            <a:ext cx="8280920"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3534699"/>
      </p:ext>
    </p:extLst>
  </p:cSld>
  <p:clrMapOvr>
    <a:masterClrMapping/>
  </p:clrMapOvr>
  <p:transition spd="slow">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smtClean="0">
                <a:solidFill>
                  <a:schemeClr val="accent6">
                    <a:lumMod val="75000"/>
                  </a:schemeClr>
                </a:solidFill>
              </a:rPr>
              <a:t>未來展望</a:t>
            </a:r>
            <a:endParaRPr lang="zh-TW" altLang="en-US" dirty="0">
              <a:solidFill>
                <a:schemeClr val="accent6">
                  <a:lumMod val="75000"/>
                </a:schemeClr>
              </a:solidFill>
            </a:endParaRPr>
          </a:p>
        </p:txBody>
      </p:sp>
      <p:sp>
        <p:nvSpPr>
          <p:cNvPr id="3" name="內容版面配置區 2"/>
          <p:cNvSpPr>
            <a:spLocks noGrp="1"/>
          </p:cNvSpPr>
          <p:nvPr>
            <p:ph idx="1"/>
          </p:nvPr>
        </p:nvSpPr>
        <p:spPr/>
        <p:txBody>
          <a:bodyPr>
            <a:normAutofit/>
          </a:bodyPr>
          <a:lstStyle/>
          <a:p>
            <a:pPr marL="0" indent="0">
              <a:buNone/>
            </a:pPr>
            <a:r>
              <a:rPr lang="zh-TW" altLang="en-US" sz="2800" dirty="0">
                <a:solidFill>
                  <a:schemeClr val="tx2">
                    <a:lumMod val="60000"/>
                    <a:lumOff val="40000"/>
                  </a:schemeClr>
                </a:solidFill>
              </a:rPr>
              <a:t>短期規畫主要就是用現有人力與招募來的新血，來調整東京著衣的體質，重構資訊系統。現在就在評估導入</a:t>
            </a:r>
            <a:r>
              <a:rPr lang="en-US" altLang="zh-TW" sz="2800" dirty="0">
                <a:solidFill>
                  <a:schemeClr val="tx2">
                    <a:lumMod val="60000"/>
                    <a:lumOff val="40000"/>
                  </a:schemeClr>
                </a:solidFill>
              </a:rPr>
              <a:t>CRM</a:t>
            </a:r>
            <a:r>
              <a:rPr lang="zh-TW" altLang="en-US" sz="2800" dirty="0">
                <a:solidFill>
                  <a:schemeClr val="tx2">
                    <a:lumMod val="60000"/>
                    <a:lumOff val="40000"/>
                  </a:schemeClr>
                </a:solidFill>
              </a:rPr>
              <a:t>系統、打造</a:t>
            </a:r>
            <a:r>
              <a:rPr lang="en-US" altLang="zh-TW" sz="2800" dirty="0">
                <a:solidFill>
                  <a:schemeClr val="tx2">
                    <a:lumMod val="60000"/>
                    <a:lumOff val="40000"/>
                  </a:schemeClr>
                </a:solidFill>
              </a:rPr>
              <a:t>APP</a:t>
            </a:r>
            <a:r>
              <a:rPr lang="zh-TW" altLang="en-US" sz="2800" dirty="0">
                <a:solidFill>
                  <a:schemeClr val="tx2">
                    <a:lumMod val="60000"/>
                    <a:lumOff val="40000"/>
                  </a:schemeClr>
                </a:solidFill>
              </a:rPr>
              <a:t>，以及改善現有的</a:t>
            </a:r>
            <a:r>
              <a:rPr lang="en-US" altLang="zh-TW" sz="2800" dirty="0" err="1">
                <a:solidFill>
                  <a:schemeClr val="tx2">
                    <a:lumMod val="60000"/>
                    <a:lumOff val="40000"/>
                  </a:schemeClr>
                </a:solidFill>
              </a:rPr>
              <a:t>eDM</a:t>
            </a:r>
            <a:r>
              <a:rPr lang="zh-TW" altLang="en-US" sz="2800" dirty="0">
                <a:solidFill>
                  <a:schemeClr val="tx2">
                    <a:lumMod val="60000"/>
                    <a:lumOff val="40000"/>
                  </a:schemeClr>
                </a:solidFill>
              </a:rPr>
              <a:t>發送系統的效能。</a:t>
            </a:r>
            <a:r>
              <a:rPr lang="zh-TW" altLang="en-US" sz="2800" dirty="0">
                <a:solidFill>
                  <a:schemeClr val="tx2">
                    <a:lumMod val="60000"/>
                    <a:lumOff val="40000"/>
                  </a:schemeClr>
                </a:solidFill>
              </a:rPr>
              <a:t/>
            </a:r>
            <a:br>
              <a:rPr lang="zh-TW" altLang="en-US" sz="2800" dirty="0">
                <a:solidFill>
                  <a:schemeClr val="tx2">
                    <a:lumMod val="60000"/>
                    <a:lumOff val="40000"/>
                  </a:schemeClr>
                </a:solidFill>
              </a:rPr>
            </a:br>
            <a:r>
              <a:rPr lang="zh-TW" altLang="en-US" sz="2800" dirty="0">
                <a:solidFill>
                  <a:schemeClr val="tx2">
                    <a:lumMod val="60000"/>
                    <a:lumOff val="40000"/>
                  </a:schemeClr>
                </a:solidFill>
              </a:rPr>
              <a:t/>
            </a:r>
            <a:br>
              <a:rPr lang="zh-TW" altLang="en-US" sz="2800" dirty="0">
                <a:solidFill>
                  <a:schemeClr val="tx2">
                    <a:lumMod val="60000"/>
                    <a:lumOff val="40000"/>
                  </a:schemeClr>
                </a:solidFill>
              </a:rPr>
            </a:br>
            <a:r>
              <a:rPr lang="zh-TW" altLang="en-US" sz="2800" dirty="0" smtClean="0">
                <a:solidFill>
                  <a:schemeClr val="tx2">
                    <a:lumMod val="60000"/>
                    <a:lumOff val="40000"/>
                  </a:schemeClr>
                </a:solidFill>
              </a:rPr>
              <a:t>未來</a:t>
            </a:r>
            <a:r>
              <a:rPr lang="zh-TW" altLang="en-US" sz="2800" dirty="0">
                <a:solidFill>
                  <a:schemeClr val="tx2">
                    <a:lumMod val="60000"/>
                    <a:lumOff val="40000"/>
                  </a:schemeClr>
                </a:solidFill>
              </a:rPr>
              <a:t>的行銷必須要更加精準，透過各種管道跟消費者接觸，依此來替東京著衣勾勒出新的商業模式。</a:t>
            </a:r>
            <a:endParaRPr lang="zh-TW" altLang="en-US" sz="2800" dirty="0">
              <a:solidFill>
                <a:schemeClr val="tx2">
                  <a:lumMod val="60000"/>
                  <a:lumOff val="40000"/>
                </a:schemeClr>
              </a:solidFill>
            </a:endParaRPr>
          </a:p>
        </p:txBody>
      </p:sp>
    </p:spTree>
    <p:extLst>
      <p:ext uri="{BB962C8B-B14F-4D97-AF65-F5344CB8AC3E}">
        <p14:creationId xmlns:p14="http://schemas.microsoft.com/office/powerpoint/2010/main" val="871823327"/>
      </p:ext>
    </p:extLst>
  </p:cSld>
  <p:clrMapOvr>
    <a:masterClrMapping/>
  </p:clrMapOvr>
  <p:transition spd="slow">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normAutofit/>
          </a:bodyPr>
          <a:lstStyle/>
          <a:p>
            <a:pPr marL="0" indent="0">
              <a:buNone/>
            </a:pPr>
            <a:r>
              <a:rPr lang="zh-TW" altLang="en-US" sz="2800" dirty="0">
                <a:solidFill>
                  <a:schemeClr val="tx2">
                    <a:lumMod val="60000"/>
                    <a:lumOff val="40000"/>
                  </a:schemeClr>
                </a:solidFill>
              </a:rPr>
              <a:t>對電子商務業者來說，系統穩定、縮短軟體開發週期以及軟硬體整合非常重要。因此，中期規畫是上雲端與虛擬化。目前評估上雲端的部份是電商業務，以此來改善系統穩定，以及將服務架構整體優化。而內部系統則會導入虛擬化來強化管理。</a:t>
            </a:r>
            <a:endParaRPr lang="zh-TW" altLang="en-US" sz="2800" dirty="0">
              <a:solidFill>
                <a:schemeClr val="tx2">
                  <a:lumMod val="60000"/>
                  <a:lumOff val="40000"/>
                </a:schemeClr>
              </a:solidFill>
            </a:endParaRPr>
          </a:p>
        </p:txBody>
      </p:sp>
    </p:spTree>
    <p:extLst>
      <p:ext uri="{BB962C8B-B14F-4D97-AF65-F5344CB8AC3E}">
        <p14:creationId xmlns:p14="http://schemas.microsoft.com/office/powerpoint/2010/main" val="2472784410"/>
      </p:ext>
    </p:extLst>
  </p:cSld>
  <p:clrMapOvr>
    <a:masterClrMapping/>
  </p:clrMapOvr>
  <p:transition spd="slow">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smtClean="0">
                <a:solidFill>
                  <a:schemeClr val="accent6">
                    <a:lumMod val="75000"/>
                  </a:schemeClr>
                </a:solidFill>
              </a:rPr>
              <a:t>結論</a:t>
            </a:r>
            <a:endParaRPr lang="zh-TW" altLang="en-US" dirty="0">
              <a:solidFill>
                <a:schemeClr val="accent6">
                  <a:lumMod val="75000"/>
                </a:schemeClr>
              </a:solidFill>
            </a:endParaRPr>
          </a:p>
        </p:txBody>
      </p:sp>
      <p:sp>
        <p:nvSpPr>
          <p:cNvPr id="3" name="內容版面配置區 2"/>
          <p:cNvSpPr>
            <a:spLocks noGrp="1"/>
          </p:cNvSpPr>
          <p:nvPr>
            <p:ph idx="1"/>
          </p:nvPr>
        </p:nvSpPr>
        <p:spPr/>
        <p:txBody>
          <a:bodyPr>
            <a:normAutofit/>
          </a:bodyPr>
          <a:lstStyle/>
          <a:p>
            <a:pPr marL="0" indent="0">
              <a:buNone/>
            </a:pPr>
            <a:r>
              <a:rPr lang="zh-TW" altLang="en-US" sz="2000" dirty="0" smtClean="0">
                <a:solidFill>
                  <a:schemeClr val="tx2">
                    <a:lumMod val="60000"/>
                    <a:lumOff val="40000"/>
                  </a:schemeClr>
                </a:solidFill>
              </a:rPr>
              <a:t>本</a:t>
            </a:r>
            <a:r>
              <a:rPr lang="zh-TW" altLang="en-US" sz="2000" dirty="0">
                <a:solidFill>
                  <a:schemeClr val="tx2">
                    <a:lumMod val="60000"/>
                    <a:lumOff val="40000"/>
                  </a:schemeClr>
                </a:solidFill>
              </a:rPr>
              <a:t>小組經由對東京著衣的研究之後作成如下的結論</a:t>
            </a:r>
            <a:r>
              <a:rPr lang="en-US" altLang="zh-TW" sz="2000" dirty="0">
                <a:solidFill>
                  <a:schemeClr val="tx2">
                    <a:lumMod val="60000"/>
                    <a:lumOff val="40000"/>
                  </a:schemeClr>
                </a:solidFill>
              </a:rPr>
              <a:t>: </a:t>
            </a:r>
            <a:r>
              <a:rPr lang="zh-TW" altLang="en-US" sz="2000" dirty="0" smtClean="0">
                <a:solidFill>
                  <a:schemeClr val="tx2">
                    <a:lumMod val="60000"/>
                    <a:lumOff val="40000"/>
                  </a:schemeClr>
                </a:solidFill>
              </a:rPr>
              <a:t>東京</a:t>
            </a:r>
            <a:r>
              <a:rPr lang="zh-TW" altLang="en-US" sz="2000" dirty="0">
                <a:solidFill>
                  <a:schemeClr val="tx2">
                    <a:lumMod val="60000"/>
                    <a:lumOff val="40000"/>
                  </a:schemeClr>
                </a:solidFill>
              </a:rPr>
              <a:t>著衣的銷售價格主要控制在 </a:t>
            </a:r>
            <a:r>
              <a:rPr lang="en-US" altLang="zh-TW" sz="2000" dirty="0">
                <a:solidFill>
                  <a:schemeClr val="tx2">
                    <a:lumMod val="60000"/>
                    <a:lumOff val="40000"/>
                  </a:schemeClr>
                </a:solidFill>
              </a:rPr>
              <a:t>500 </a:t>
            </a:r>
            <a:r>
              <a:rPr lang="zh-TW" altLang="en-US" sz="2000" dirty="0">
                <a:solidFill>
                  <a:schemeClr val="tx2">
                    <a:lumMod val="60000"/>
                    <a:lumOff val="40000"/>
                  </a:schemeClr>
                </a:solidFill>
              </a:rPr>
              <a:t>元</a:t>
            </a:r>
            <a:r>
              <a:rPr lang="zh-TW" altLang="en-US" sz="2000" dirty="0" smtClean="0">
                <a:solidFill>
                  <a:schemeClr val="tx2">
                    <a:lumMod val="60000"/>
                    <a:lumOff val="40000"/>
                  </a:schemeClr>
                </a:solidFill>
              </a:rPr>
              <a:t>以下。</a:t>
            </a:r>
            <a:endParaRPr lang="en-US" altLang="zh-TW" sz="2000" dirty="0" smtClean="0">
              <a:solidFill>
                <a:schemeClr val="tx2">
                  <a:lumMod val="60000"/>
                  <a:lumOff val="40000"/>
                </a:schemeClr>
              </a:solidFill>
            </a:endParaRPr>
          </a:p>
          <a:p>
            <a:endParaRPr lang="en-US" altLang="zh-TW" sz="2000" dirty="0" smtClean="0">
              <a:solidFill>
                <a:schemeClr val="tx2">
                  <a:lumMod val="60000"/>
                  <a:lumOff val="40000"/>
                </a:schemeClr>
              </a:solidFill>
            </a:endParaRPr>
          </a:p>
          <a:p>
            <a:pPr marL="0" indent="0">
              <a:buNone/>
            </a:pPr>
            <a:r>
              <a:rPr lang="zh-TW" altLang="en-US" sz="2000" dirty="0" smtClean="0">
                <a:solidFill>
                  <a:schemeClr val="tx2">
                    <a:lumMod val="60000"/>
                    <a:lumOff val="40000"/>
                  </a:schemeClr>
                </a:solidFill>
              </a:rPr>
              <a:t>東京</a:t>
            </a:r>
            <a:r>
              <a:rPr lang="zh-TW" altLang="en-US" sz="2000" dirty="0">
                <a:solidFill>
                  <a:schemeClr val="tx2">
                    <a:lumMod val="60000"/>
                    <a:lumOff val="40000"/>
                  </a:schemeClr>
                </a:solidFill>
              </a:rPr>
              <a:t>著衣主要以網路商店為主</a:t>
            </a:r>
            <a:r>
              <a:rPr lang="en-US" altLang="zh-TW" sz="2000" dirty="0">
                <a:solidFill>
                  <a:schemeClr val="tx2">
                    <a:lumMod val="60000"/>
                    <a:lumOff val="40000"/>
                  </a:schemeClr>
                </a:solidFill>
              </a:rPr>
              <a:t>,</a:t>
            </a:r>
            <a:r>
              <a:rPr lang="zh-TW" altLang="en-US" sz="2000" dirty="0">
                <a:solidFill>
                  <a:schemeClr val="tx2">
                    <a:lumMod val="60000"/>
                    <a:lumOff val="40000"/>
                  </a:schemeClr>
                </a:solidFill>
              </a:rPr>
              <a:t>實體商店為輔</a:t>
            </a:r>
            <a:r>
              <a:rPr lang="zh-TW" altLang="en-US" sz="2000" dirty="0" smtClean="0">
                <a:solidFill>
                  <a:schemeClr val="tx2">
                    <a:lumMod val="60000"/>
                    <a:lumOff val="40000"/>
                  </a:schemeClr>
                </a:solidFill>
              </a:rPr>
              <a:t>。</a:t>
            </a:r>
            <a:endParaRPr lang="en-US" altLang="zh-TW" sz="2000" dirty="0" smtClean="0">
              <a:solidFill>
                <a:schemeClr val="tx2">
                  <a:lumMod val="60000"/>
                  <a:lumOff val="40000"/>
                </a:schemeClr>
              </a:solidFill>
            </a:endParaRPr>
          </a:p>
          <a:p>
            <a:endParaRPr lang="en-US" altLang="zh-TW" sz="2000" dirty="0" smtClean="0">
              <a:solidFill>
                <a:schemeClr val="tx2">
                  <a:lumMod val="60000"/>
                  <a:lumOff val="40000"/>
                </a:schemeClr>
              </a:solidFill>
            </a:endParaRPr>
          </a:p>
          <a:p>
            <a:pPr marL="0" indent="0">
              <a:buNone/>
            </a:pPr>
            <a:r>
              <a:rPr lang="zh-TW" altLang="en-US" sz="2000" dirty="0" smtClean="0">
                <a:solidFill>
                  <a:schemeClr val="tx2">
                    <a:lumMod val="60000"/>
                    <a:lumOff val="40000"/>
                  </a:schemeClr>
                </a:solidFill>
              </a:rPr>
              <a:t>東京</a:t>
            </a:r>
            <a:r>
              <a:rPr lang="zh-TW" altLang="en-US" sz="2000" dirty="0">
                <a:solidFill>
                  <a:schemeClr val="tx2">
                    <a:lumMod val="60000"/>
                    <a:lumOff val="40000"/>
                  </a:schemeClr>
                </a:solidFill>
              </a:rPr>
              <a:t>著衣的客源幾乎都是 </a:t>
            </a:r>
            <a:r>
              <a:rPr lang="en-US" altLang="zh-TW" sz="2000" dirty="0">
                <a:solidFill>
                  <a:schemeClr val="tx2">
                    <a:lumMod val="60000"/>
                    <a:lumOff val="40000"/>
                  </a:schemeClr>
                </a:solidFill>
              </a:rPr>
              <a:t>30 </a:t>
            </a:r>
            <a:r>
              <a:rPr lang="zh-TW" altLang="en-US" sz="2000" dirty="0">
                <a:solidFill>
                  <a:schemeClr val="tx2">
                    <a:lumMod val="60000"/>
                    <a:lumOff val="40000"/>
                  </a:schemeClr>
                </a:solidFill>
              </a:rPr>
              <a:t>歲以下的女性族群</a:t>
            </a:r>
            <a:r>
              <a:rPr lang="zh-TW" altLang="en-US" sz="2000" dirty="0" smtClean="0">
                <a:solidFill>
                  <a:schemeClr val="tx2">
                    <a:lumMod val="60000"/>
                    <a:lumOff val="40000"/>
                  </a:schemeClr>
                </a:solidFill>
              </a:rPr>
              <a:t>。</a:t>
            </a:r>
            <a:endParaRPr lang="en-US" altLang="zh-TW" sz="2000" dirty="0" smtClean="0">
              <a:solidFill>
                <a:schemeClr val="tx2">
                  <a:lumMod val="60000"/>
                  <a:lumOff val="40000"/>
                </a:schemeClr>
              </a:solidFill>
            </a:endParaRPr>
          </a:p>
          <a:p>
            <a:endParaRPr lang="en-US" altLang="zh-TW" sz="2000" dirty="0" smtClean="0">
              <a:solidFill>
                <a:schemeClr val="tx2">
                  <a:lumMod val="60000"/>
                  <a:lumOff val="40000"/>
                </a:schemeClr>
              </a:solidFill>
            </a:endParaRPr>
          </a:p>
          <a:p>
            <a:pPr marL="0" indent="0">
              <a:buNone/>
            </a:pPr>
            <a:r>
              <a:rPr lang="zh-TW" altLang="en-US" sz="2000" dirty="0" smtClean="0">
                <a:solidFill>
                  <a:schemeClr val="tx2">
                    <a:lumMod val="60000"/>
                    <a:lumOff val="40000"/>
                  </a:schemeClr>
                </a:solidFill>
              </a:rPr>
              <a:t>東京</a:t>
            </a:r>
            <a:r>
              <a:rPr lang="zh-TW" altLang="en-US" sz="2000" dirty="0">
                <a:solidFill>
                  <a:schemeClr val="tx2">
                    <a:lumMod val="60000"/>
                    <a:lumOff val="40000"/>
                  </a:schemeClr>
                </a:solidFill>
              </a:rPr>
              <a:t>著衣提供的貼心服務是該店的特色</a:t>
            </a:r>
            <a:r>
              <a:rPr lang="zh-TW" altLang="en-US" sz="2000" dirty="0" smtClean="0">
                <a:solidFill>
                  <a:schemeClr val="tx2">
                    <a:lumMod val="60000"/>
                    <a:lumOff val="40000"/>
                  </a:schemeClr>
                </a:solidFill>
              </a:rPr>
              <a:t>。東京</a:t>
            </a:r>
            <a:r>
              <a:rPr lang="zh-TW" altLang="en-US" sz="2000" dirty="0">
                <a:solidFill>
                  <a:schemeClr val="tx2">
                    <a:lumMod val="60000"/>
                    <a:lumOff val="40000"/>
                  </a:schemeClr>
                </a:solidFill>
              </a:rPr>
              <a:t>著衣提供非常多種類的服務</a:t>
            </a:r>
            <a:r>
              <a:rPr lang="zh-TW" altLang="en-US" sz="2000" dirty="0" smtClean="0">
                <a:solidFill>
                  <a:schemeClr val="tx2">
                    <a:lumMod val="60000"/>
                    <a:lumOff val="40000"/>
                  </a:schemeClr>
                </a:solidFill>
              </a:rPr>
              <a:t>。</a:t>
            </a:r>
            <a:endParaRPr lang="zh-TW" altLang="en-US" sz="2000" dirty="0">
              <a:solidFill>
                <a:schemeClr val="tx2">
                  <a:lumMod val="60000"/>
                  <a:lumOff val="40000"/>
                </a:schemeClr>
              </a:solidFill>
            </a:endParaRPr>
          </a:p>
        </p:txBody>
      </p:sp>
    </p:spTree>
    <p:extLst>
      <p:ext uri="{BB962C8B-B14F-4D97-AF65-F5344CB8AC3E}">
        <p14:creationId xmlns:p14="http://schemas.microsoft.com/office/powerpoint/2010/main" val="2774283571"/>
      </p:ext>
    </p:extLst>
  </p:cSld>
  <p:clrMapOvr>
    <a:masterClrMapping/>
  </p:clrMapOvr>
  <p:transition spd="slow">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smtClean="0">
                <a:solidFill>
                  <a:schemeClr val="accent6">
                    <a:lumMod val="75000"/>
                  </a:schemeClr>
                </a:solidFill>
              </a:rPr>
              <a:t>建議</a:t>
            </a:r>
            <a:endParaRPr lang="zh-TW" altLang="en-US" dirty="0">
              <a:solidFill>
                <a:schemeClr val="accent6">
                  <a:lumMod val="75000"/>
                </a:schemeClr>
              </a:solidFill>
            </a:endParaRPr>
          </a:p>
        </p:txBody>
      </p:sp>
      <p:sp>
        <p:nvSpPr>
          <p:cNvPr id="3" name="內容版面配置區 2"/>
          <p:cNvSpPr>
            <a:spLocks noGrp="1"/>
          </p:cNvSpPr>
          <p:nvPr>
            <p:ph idx="1"/>
          </p:nvPr>
        </p:nvSpPr>
        <p:spPr/>
        <p:txBody>
          <a:bodyPr>
            <a:normAutofit/>
          </a:bodyPr>
          <a:lstStyle/>
          <a:p>
            <a:pPr marL="0" indent="0">
              <a:buNone/>
            </a:pPr>
            <a:r>
              <a:rPr lang="zh-TW" altLang="en-US" sz="2000" dirty="0">
                <a:solidFill>
                  <a:schemeClr val="tx2">
                    <a:lumMod val="60000"/>
                    <a:lumOff val="40000"/>
                  </a:schemeClr>
                </a:solidFill>
              </a:rPr>
              <a:t>增加產品線</a:t>
            </a:r>
            <a:r>
              <a:rPr lang="zh-TW" altLang="en-US" sz="2000" dirty="0" smtClean="0">
                <a:solidFill>
                  <a:schemeClr val="tx2">
                    <a:lumMod val="60000"/>
                    <a:lumOff val="40000"/>
                  </a:schemeClr>
                </a:solidFill>
              </a:rPr>
              <a:t>寬度</a:t>
            </a:r>
            <a:r>
              <a:rPr lang="en-US" altLang="zh-TW" sz="2000" dirty="0" smtClean="0">
                <a:solidFill>
                  <a:schemeClr val="tx2">
                    <a:lumMod val="60000"/>
                    <a:lumOff val="40000"/>
                  </a:schemeClr>
                </a:solidFill>
              </a:rPr>
              <a:t>-</a:t>
            </a:r>
            <a:r>
              <a:rPr lang="zh-TW" altLang="en-US" sz="2000" dirty="0" smtClean="0">
                <a:solidFill>
                  <a:schemeClr val="tx2">
                    <a:lumMod val="60000"/>
                    <a:lumOff val="40000"/>
                  </a:schemeClr>
                </a:solidFill>
              </a:rPr>
              <a:t> </a:t>
            </a:r>
            <a:r>
              <a:rPr lang="zh-TW" altLang="en-US" sz="2000" dirty="0">
                <a:solidFill>
                  <a:schemeClr val="tx2">
                    <a:lumMod val="60000"/>
                    <a:lumOff val="40000"/>
                  </a:schemeClr>
                </a:solidFill>
              </a:rPr>
              <a:t>東京著衣可以在產品線上增加寬度</a:t>
            </a:r>
            <a:r>
              <a:rPr lang="en-US" altLang="zh-TW" sz="2000" dirty="0">
                <a:solidFill>
                  <a:schemeClr val="tx2">
                    <a:lumMod val="60000"/>
                    <a:lumOff val="40000"/>
                  </a:schemeClr>
                </a:solidFill>
              </a:rPr>
              <a:t>(</a:t>
            </a:r>
            <a:r>
              <a:rPr lang="zh-TW" altLang="en-US" sz="2000" dirty="0">
                <a:solidFill>
                  <a:schemeClr val="tx2">
                    <a:lumMod val="60000"/>
                    <a:lumOff val="40000"/>
                  </a:schemeClr>
                </a:solidFill>
              </a:rPr>
              <a:t>例如皮包、鞋子及配件等</a:t>
            </a:r>
            <a:r>
              <a:rPr lang="en-US" altLang="zh-TW" sz="2000" dirty="0">
                <a:solidFill>
                  <a:schemeClr val="tx2">
                    <a:lumMod val="60000"/>
                    <a:lumOff val="40000"/>
                  </a:schemeClr>
                </a:solidFill>
              </a:rPr>
              <a:t>),</a:t>
            </a:r>
            <a:r>
              <a:rPr lang="zh-TW" altLang="en-US" sz="2000" dirty="0">
                <a:solidFill>
                  <a:schemeClr val="tx2">
                    <a:lumMod val="60000"/>
                    <a:lumOff val="40000"/>
                  </a:schemeClr>
                </a:solidFill>
              </a:rPr>
              <a:t>讓消費者 有更多元的</a:t>
            </a:r>
            <a:r>
              <a:rPr lang="zh-TW" altLang="en-US" sz="2000" dirty="0" smtClean="0">
                <a:solidFill>
                  <a:schemeClr val="tx2">
                    <a:lumMod val="60000"/>
                    <a:lumOff val="40000"/>
                  </a:schemeClr>
                </a:solidFill>
              </a:rPr>
              <a:t>選擇。</a:t>
            </a:r>
            <a:endParaRPr lang="en-US" altLang="zh-TW" sz="2000" dirty="0" smtClean="0">
              <a:solidFill>
                <a:schemeClr val="tx2">
                  <a:lumMod val="60000"/>
                  <a:lumOff val="40000"/>
                </a:schemeClr>
              </a:solidFill>
            </a:endParaRPr>
          </a:p>
          <a:p>
            <a:endParaRPr lang="en-US" altLang="zh-TW" sz="2000" dirty="0" smtClean="0">
              <a:solidFill>
                <a:schemeClr val="tx2">
                  <a:lumMod val="60000"/>
                  <a:lumOff val="40000"/>
                </a:schemeClr>
              </a:solidFill>
            </a:endParaRPr>
          </a:p>
          <a:p>
            <a:pPr marL="0" indent="0">
              <a:buNone/>
            </a:pPr>
            <a:r>
              <a:rPr lang="zh-TW" altLang="en-US" sz="2000" dirty="0">
                <a:solidFill>
                  <a:schemeClr val="tx2">
                    <a:lumMod val="60000"/>
                    <a:lumOff val="40000"/>
                  </a:schemeClr>
                </a:solidFill>
              </a:rPr>
              <a:t>加強產品品質 </a:t>
            </a:r>
            <a:r>
              <a:rPr lang="en-US" altLang="zh-TW" sz="2000" dirty="0">
                <a:solidFill>
                  <a:schemeClr val="tx2">
                    <a:lumMod val="60000"/>
                    <a:lumOff val="40000"/>
                  </a:schemeClr>
                </a:solidFill>
              </a:rPr>
              <a:t>-</a:t>
            </a:r>
            <a:r>
              <a:rPr lang="zh-TW" altLang="en-US" sz="2000" dirty="0" smtClean="0">
                <a:solidFill>
                  <a:schemeClr val="tx2">
                    <a:lumMod val="60000"/>
                    <a:lumOff val="40000"/>
                  </a:schemeClr>
                </a:solidFill>
              </a:rPr>
              <a:t>雖然</a:t>
            </a:r>
            <a:r>
              <a:rPr lang="zh-TW" altLang="en-US" sz="2000" dirty="0">
                <a:solidFill>
                  <a:schemeClr val="tx2">
                    <a:lumMod val="60000"/>
                    <a:lumOff val="40000"/>
                  </a:schemeClr>
                </a:solidFill>
              </a:rPr>
              <a:t>東京著衣的服飾強調平價奢華</a:t>
            </a:r>
            <a:r>
              <a:rPr lang="en-US" altLang="zh-TW" sz="2000" dirty="0">
                <a:solidFill>
                  <a:schemeClr val="tx2">
                    <a:lumMod val="60000"/>
                    <a:lumOff val="40000"/>
                  </a:schemeClr>
                </a:solidFill>
              </a:rPr>
              <a:t>,</a:t>
            </a:r>
            <a:r>
              <a:rPr lang="zh-TW" altLang="en-US" sz="2000" dirty="0">
                <a:solidFill>
                  <a:schemeClr val="tx2">
                    <a:lumMod val="60000"/>
                    <a:lumOff val="40000"/>
                  </a:schemeClr>
                </a:solidFill>
              </a:rPr>
              <a:t>但問卷結果中仍有些消費者不滿意 其產品品質</a:t>
            </a:r>
            <a:r>
              <a:rPr lang="en-US" altLang="zh-TW" sz="2000" dirty="0">
                <a:solidFill>
                  <a:schemeClr val="tx2">
                    <a:lumMod val="60000"/>
                    <a:lumOff val="40000"/>
                  </a:schemeClr>
                </a:solidFill>
              </a:rPr>
              <a:t>,</a:t>
            </a:r>
            <a:r>
              <a:rPr lang="zh-TW" altLang="en-US" sz="2000" dirty="0">
                <a:solidFill>
                  <a:schemeClr val="tx2">
                    <a:lumMod val="60000"/>
                    <a:lumOff val="40000"/>
                  </a:schemeClr>
                </a:solidFill>
              </a:rPr>
              <a:t>故建議可加強產品品質</a:t>
            </a:r>
            <a:r>
              <a:rPr lang="en-US" altLang="zh-TW" sz="2000" dirty="0">
                <a:solidFill>
                  <a:schemeClr val="tx2">
                    <a:lumMod val="60000"/>
                    <a:lumOff val="40000"/>
                  </a:schemeClr>
                </a:solidFill>
              </a:rPr>
              <a:t>,</a:t>
            </a:r>
            <a:r>
              <a:rPr lang="zh-TW" altLang="en-US" sz="2000" dirty="0">
                <a:solidFill>
                  <a:schemeClr val="tx2">
                    <a:lumMod val="60000"/>
                    <a:lumOff val="40000"/>
                  </a:schemeClr>
                </a:solidFill>
              </a:rPr>
              <a:t>以降低消費者的資訊不對稱</a:t>
            </a:r>
            <a:r>
              <a:rPr lang="zh-TW" altLang="en-US" sz="2000" dirty="0" smtClean="0">
                <a:solidFill>
                  <a:schemeClr val="tx2">
                    <a:lumMod val="60000"/>
                    <a:lumOff val="40000"/>
                  </a:schemeClr>
                </a:solidFill>
              </a:rPr>
              <a:t>。</a:t>
            </a:r>
            <a:endParaRPr lang="en-US" altLang="zh-TW" sz="2000" dirty="0" smtClean="0">
              <a:solidFill>
                <a:schemeClr val="tx2">
                  <a:lumMod val="60000"/>
                  <a:lumOff val="40000"/>
                </a:schemeClr>
              </a:solidFill>
            </a:endParaRPr>
          </a:p>
          <a:p>
            <a:endParaRPr lang="en-US" altLang="zh-TW" sz="2000" dirty="0" smtClean="0">
              <a:solidFill>
                <a:schemeClr val="tx2">
                  <a:lumMod val="60000"/>
                  <a:lumOff val="40000"/>
                </a:schemeClr>
              </a:solidFill>
            </a:endParaRPr>
          </a:p>
          <a:p>
            <a:pPr marL="0" indent="0">
              <a:buNone/>
            </a:pPr>
            <a:r>
              <a:rPr lang="zh-TW" altLang="en-US" sz="2000" dirty="0">
                <a:solidFill>
                  <a:schemeClr val="tx2">
                    <a:lumMod val="60000"/>
                    <a:lumOff val="40000"/>
                  </a:schemeClr>
                </a:solidFill>
              </a:rPr>
              <a:t>增加公共行銷 </a:t>
            </a:r>
            <a:r>
              <a:rPr lang="en-US" altLang="zh-TW" sz="2000" dirty="0" smtClean="0">
                <a:solidFill>
                  <a:schemeClr val="tx2">
                    <a:lumMod val="60000"/>
                    <a:lumOff val="40000"/>
                  </a:schemeClr>
                </a:solidFill>
              </a:rPr>
              <a:t>-</a:t>
            </a:r>
            <a:r>
              <a:rPr lang="zh-TW" altLang="en-US" sz="2000" dirty="0" smtClean="0">
                <a:solidFill>
                  <a:schemeClr val="tx2">
                    <a:lumMod val="60000"/>
                    <a:lumOff val="40000"/>
                  </a:schemeClr>
                </a:solidFill>
              </a:rPr>
              <a:t>東京</a:t>
            </a:r>
            <a:r>
              <a:rPr lang="zh-TW" altLang="en-US" sz="2000" dirty="0">
                <a:solidFill>
                  <a:schemeClr val="tx2">
                    <a:lumMod val="60000"/>
                    <a:lumOff val="40000"/>
                  </a:schemeClr>
                </a:solidFill>
              </a:rPr>
              <a:t>著衣有多元的促銷手法</a:t>
            </a:r>
            <a:r>
              <a:rPr lang="en-US" altLang="zh-TW" sz="2000" dirty="0">
                <a:solidFill>
                  <a:schemeClr val="tx2">
                    <a:lumMod val="60000"/>
                    <a:lumOff val="40000"/>
                  </a:schemeClr>
                </a:solidFill>
              </a:rPr>
              <a:t>,</a:t>
            </a:r>
            <a:r>
              <a:rPr lang="zh-TW" altLang="en-US" sz="2000" dirty="0">
                <a:solidFill>
                  <a:schemeClr val="tx2">
                    <a:lumMod val="60000"/>
                    <a:lumOff val="40000"/>
                  </a:schemeClr>
                </a:solidFill>
              </a:rPr>
              <a:t>但缺少公益活動的推廣</a:t>
            </a:r>
            <a:r>
              <a:rPr lang="en-US" altLang="zh-TW" sz="2000" dirty="0">
                <a:solidFill>
                  <a:schemeClr val="tx2">
                    <a:lumMod val="60000"/>
                    <a:lumOff val="40000"/>
                  </a:schemeClr>
                </a:solidFill>
              </a:rPr>
              <a:t>,</a:t>
            </a:r>
            <a:r>
              <a:rPr lang="zh-TW" altLang="en-US" sz="2000" dirty="0">
                <a:solidFill>
                  <a:schemeClr val="tx2">
                    <a:lumMod val="60000"/>
                    <a:lumOff val="40000"/>
                  </a:schemeClr>
                </a:solidFill>
              </a:rPr>
              <a:t>故建議可以多增 加公益行銷</a:t>
            </a:r>
            <a:r>
              <a:rPr lang="en-US" altLang="zh-TW" sz="2000" dirty="0">
                <a:solidFill>
                  <a:schemeClr val="tx2">
                    <a:lumMod val="60000"/>
                    <a:lumOff val="40000"/>
                  </a:schemeClr>
                </a:solidFill>
              </a:rPr>
              <a:t>,</a:t>
            </a:r>
            <a:r>
              <a:rPr lang="zh-TW" altLang="en-US" sz="2000" dirty="0">
                <a:solidFill>
                  <a:schemeClr val="tx2">
                    <a:lumMod val="60000"/>
                    <a:lumOff val="40000"/>
                  </a:schemeClr>
                </a:solidFill>
              </a:rPr>
              <a:t>以回饋社會。</a:t>
            </a:r>
            <a:endParaRPr lang="zh-TW" altLang="en-US" sz="2000" dirty="0">
              <a:solidFill>
                <a:schemeClr val="tx2">
                  <a:lumMod val="60000"/>
                  <a:lumOff val="40000"/>
                </a:schemeClr>
              </a:solidFill>
            </a:endParaRPr>
          </a:p>
        </p:txBody>
      </p:sp>
    </p:spTree>
    <p:extLst>
      <p:ext uri="{BB962C8B-B14F-4D97-AF65-F5344CB8AC3E}">
        <p14:creationId xmlns:p14="http://schemas.microsoft.com/office/powerpoint/2010/main" val="2032226013"/>
      </p:ext>
    </p:extLst>
  </p:cSld>
  <p:clrMapOvr>
    <a:masterClrMapping/>
  </p:clrMapOvr>
  <p:transition spd="slow">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l"/>
            <a:r>
              <a:rPr lang="zh-TW" altLang="en-US" dirty="0" smtClean="0">
                <a:solidFill>
                  <a:schemeClr val="accent6">
                    <a:lumMod val="75000"/>
                  </a:schemeClr>
                </a:solidFill>
              </a:rPr>
              <a:t>資料來源</a:t>
            </a:r>
            <a:endParaRPr lang="zh-TW" altLang="en-US" dirty="0">
              <a:solidFill>
                <a:schemeClr val="accent6">
                  <a:lumMod val="75000"/>
                </a:schemeClr>
              </a:solidFill>
            </a:endParaRPr>
          </a:p>
        </p:txBody>
      </p:sp>
      <p:sp>
        <p:nvSpPr>
          <p:cNvPr id="3" name="內容版面配置區 2"/>
          <p:cNvSpPr>
            <a:spLocks noGrp="1"/>
          </p:cNvSpPr>
          <p:nvPr>
            <p:ph idx="1"/>
          </p:nvPr>
        </p:nvSpPr>
        <p:spPr/>
        <p:txBody>
          <a:bodyPr>
            <a:normAutofit/>
          </a:bodyPr>
          <a:lstStyle/>
          <a:p>
            <a:pPr marL="0" indent="0">
              <a:buNone/>
            </a:pPr>
            <a:r>
              <a:rPr lang="en-US" altLang="zh-TW" sz="2000" dirty="0">
                <a:hlinkClick r:id="rId2"/>
              </a:rPr>
              <a:t>https://www.facebook.com/tokichoi</a:t>
            </a:r>
            <a:r>
              <a:rPr lang="en-US" altLang="zh-TW" sz="2000" dirty="0" smtClean="0">
                <a:hlinkClick r:id="rId2"/>
              </a:rPr>
              <a:t>/</a:t>
            </a:r>
            <a:r>
              <a:rPr lang="zh-TW" altLang="en-US" sz="2000" dirty="0" smtClean="0"/>
              <a:t> 東京著衣</a:t>
            </a:r>
            <a:r>
              <a:rPr lang="en-US" altLang="zh-TW" sz="2000" dirty="0" err="1" smtClean="0"/>
              <a:t>FaceBook</a:t>
            </a:r>
            <a:endParaRPr lang="en-US" altLang="zh-TW" sz="2000" dirty="0" smtClean="0"/>
          </a:p>
          <a:p>
            <a:endParaRPr lang="en-US" altLang="zh-TW" sz="2000" dirty="0"/>
          </a:p>
          <a:p>
            <a:pPr marL="0" indent="0">
              <a:buNone/>
            </a:pPr>
            <a:r>
              <a:rPr lang="en-US" altLang="zh-TW" sz="2000" dirty="0">
                <a:hlinkClick r:id="rId3"/>
              </a:rPr>
              <a:t>http://</a:t>
            </a:r>
            <a:r>
              <a:rPr lang="en-US" altLang="zh-TW" sz="2000" dirty="0" smtClean="0">
                <a:hlinkClick r:id="rId3"/>
              </a:rPr>
              <a:t>tokichoi.91app.com/v2/official</a:t>
            </a:r>
            <a:r>
              <a:rPr lang="en-US" altLang="zh-TW" sz="2000" dirty="0" smtClean="0"/>
              <a:t> </a:t>
            </a:r>
            <a:r>
              <a:rPr lang="zh-TW" altLang="en-US" sz="2000" dirty="0" smtClean="0"/>
              <a:t>東京著衣官方網站</a:t>
            </a:r>
            <a:endParaRPr lang="en-US" altLang="zh-TW" sz="2000" dirty="0" smtClean="0"/>
          </a:p>
          <a:p>
            <a:pPr marL="0" indent="0">
              <a:buNone/>
            </a:pPr>
            <a:endParaRPr lang="en-US" altLang="zh-TW" sz="2000" dirty="0"/>
          </a:p>
          <a:p>
            <a:pPr marL="0" indent="0">
              <a:buNone/>
            </a:pPr>
            <a:endParaRPr lang="zh-TW" altLang="en-US" sz="2000" dirty="0"/>
          </a:p>
        </p:txBody>
      </p:sp>
      <p:pic>
        <p:nvPicPr>
          <p:cNvPr id="921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2924944"/>
            <a:ext cx="3936558"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8815" y="2744924"/>
            <a:ext cx="3884969"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212243"/>
      </p:ext>
    </p:extLst>
  </p:cSld>
  <p:clrMapOvr>
    <a:masterClrMapping/>
  </p:clrMapOvr>
  <p:transition spd="slow">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57200" y="332656"/>
            <a:ext cx="8147248" cy="5793507"/>
          </a:xfrm>
        </p:spPr>
        <p:txBody>
          <a:bodyPr>
            <a:normAutofit/>
          </a:bodyPr>
          <a:lstStyle/>
          <a:p>
            <a:pPr marL="0" indent="0">
              <a:buNone/>
            </a:pPr>
            <a:endParaRPr lang="en-US" altLang="zh-TW" sz="5400" dirty="0" smtClean="0"/>
          </a:p>
          <a:p>
            <a:pPr marL="0" indent="0">
              <a:buNone/>
            </a:pPr>
            <a:endParaRPr lang="en-US" altLang="zh-TW" sz="5400" dirty="0">
              <a:solidFill>
                <a:schemeClr val="tx2">
                  <a:lumMod val="60000"/>
                  <a:lumOff val="40000"/>
                </a:schemeClr>
              </a:solidFill>
            </a:endParaRPr>
          </a:p>
          <a:p>
            <a:pPr marL="0" indent="0" algn="ctr">
              <a:buNone/>
            </a:pPr>
            <a:r>
              <a:rPr lang="zh-TW" altLang="en-US" sz="5400" dirty="0" smtClean="0">
                <a:solidFill>
                  <a:schemeClr val="tx2">
                    <a:lumMod val="60000"/>
                    <a:lumOff val="40000"/>
                  </a:schemeClr>
                </a:solidFill>
                <a:latin typeface="標楷體" pitchFamily="65" charset="-120"/>
                <a:ea typeface="標楷體" pitchFamily="65" charset="-120"/>
              </a:rPr>
              <a:t>報 告 到 此 結 束 </a:t>
            </a:r>
            <a:endParaRPr lang="en-US" altLang="zh-TW" sz="5400" dirty="0" smtClean="0">
              <a:solidFill>
                <a:schemeClr val="tx2">
                  <a:lumMod val="60000"/>
                  <a:lumOff val="40000"/>
                </a:schemeClr>
              </a:solidFill>
              <a:latin typeface="標楷體" pitchFamily="65" charset="-120"/>
              <a:ea typeface="標楷體" pitchFamily="65" charset="-120"/>
            </a:endParaRPr>
          </a:p>
          <a:p>
            <a:pPr marL="0" indent="0">
              <a:buNone/>
            </a:pPr>
            <a:endParaRPr lang="en-US" altLang="zh-TW" sz="5400" dirty="0" smtClean="0">
              <a:solidFill>
                <a:schemeClr val="tx2">
                  <a:lumMod val="60000"/>
                  <a:lumOff val="40000"/>
                </a:schemeClr>
              </a:solidFill>
              <a:latin typeface="標楷體" pitchFamily="65" charset="-120"/>
              <a:ea typeface="標楷體" pitchFamily="65" charset="-120"/>
            </a:endParaRPr>
          </a:p>
          <a:p>
            <a:pPr marL="0" indent="0" algn="ctr">
              <a:buNone/>
            </a:pPr>
            <a:r>
              <a:rPr lang="zh-TW" altLang="en-US" sz="5400" dirty="0" smtClean="0">
                <a:solidFill>
                  <a:schemeClr val="tx2">
                    <a:lumMod val="60000"/>
                    <a:lumOff val="40000"/>
                  </a:schemeClr>
                </a:solidFill>
                <a:latin typeface="標楷體" pitchFamily="65" charset="-120"/>
                <a:ea typeface="標楷體" pitchFamily="65" charset="-120"/>
              </a:rPr>
              <a:t>謝    謝    大    家</a:t>
            </a:r>
            <a:endParaRPr lang="zh-TW" altLang="en-US" sz="5400" dirty="0">
              <a:solidFill>
                <a:schemeClr val="tx2">
                  <a:lumMod val="60000"/>
                  <a:lumOff val="40000"/>
                </a:schemeClr>
              </a:solidFill>
              <a:latin typeface="標楷體" pitchFamily="65" charset="-120"/>
              <a:ea typeface="標楷體" pitchFamily="65" charset="-120"/>
            </a:endParaRPr>
          </a:p>
        </p:txBody>
      </p:sp>
    </p:spTree>
    <p:extLst>
      <p:ext uri="{BB962C8B-B14F-4D97-AF65-F5344CB8AC3E}">
        <p14:creationId xmlns:p14="http://schemas.microsoft.com/office/powerpoint/2010/main" val="2150925496"/>
      </p:ext>
    </p:extLst>
  </p:cSld>
  <p:clrMapOvr>
    <a:masterClrMapping/>
  </p:clrMapOvr>
  <p:transition spd="slow">
    <p:pull/>
  </p:transition>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190</TotalTime>
  <Words>1575</Words>
  <Application>Microsoft Office PowerPoint</Application>
  <PresentationFormat>如螢幕大小 (4:3)</PresentationFormat>
  <Paragraphs>87</Paragraphs>
  <Slides>31</Slides>
  <Notes>0</Notes>
  <HiddenSlides>0</HiddenSlides>
  <MMClips>0</MMClips>
  <ScaleCrop>false</ScaleCrop>
  <HeadingPairs>
    <vt:vector size="4" baseType="variant">
      <vt:variant>
        <vt:lpstr>佈景主題</vt:lpstr>
      </vt:variant>
      <vt:variant>
        <vt:i4>1</vt:i4>
      </vt:variant>
      <vt:variant>
        <vt:lpstr>投影片標題</vt:lpstr>
      </vt:variant>
      <vt:variant>
        <vt:i4>31</vt:i4>
      </vt:variant>
    </vt:vector>
  </HeadingPairs>
  <TitlesOfParts>
    <vt:vector size="32" baseType="lpstr">
      <vt:lpstr>Office 佈景主題</vt:lpstr>
      <vt:lpstr>PowerPoint 簡報</vt:lpstr>
      <vt:lpstr>前言</vt:lpstr>
      <vt:lpstr>PowerPoint 簡報</vt:lpstr>
      <vt:lpstr>公司介紹</vt:lpstr>
      <vt:lpstr>PowerPoint 簡報</vt:lpstr>
      <vt:lpstr>PowerPoint 簡報</vt:lpstr>
      <vt:lpstr>TokiChoi</vt:lpstr>
      <vt:lpstr>KODZ</vt:lpstr>
      <vt:lpstr>yoco</vt:lpstr>
      <vt:lpstr>東京著衣小檔案</vt:lpstr>
      <vt:lpstr>經營現況</vt:lpstr>
      <vt:lpstr>PowerPoint 簡報</vt:lpstr>
      <vt:lpstr>文獻探討</vt:lpstr>
      <vt:lpstr>經營策略 流程</vt:lpstr>
      <vt:lpstr>1. 供貨問題</vt:lpstr>
      <vt:lpstr>2. 品質問題</vt:lpstr>
      <vt:lpstr>3. 庫存問題</vt:lpstr>
      <vt:lpstr>4. 物流問題</vt:lpstr>
      <vt:lpstr>系統和資訊整合</vt:lpstr>
      <vt:lpstr>上百萬筆會員資料，首用BI瞭解會員、加速決策</vt:lpstr>
      <vt:lpstr>PowerPoint 簡報</vt:lpstr>
      <vt:lpstr>常見的電子商務模式</vt:lpstr>
      <vt:lpstr>PowerPoint 簡報</vt:lpstr>
      <vt:lpstr>電子商務</vt:lpstr>
      <vt:lpstr>PowerPoint 簡報</vt:lpstr>
      <vt:lpstr>未來展望</vt:lpstr>
      <vt:lpstr>PowerPoint 簡報</vt:lpstr>
      <vt:lpstr>結論</vt:lpstr>
      <vt:lpstr>建議</vt:lpstr>
      <vt:lpstr>資料來源</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User</cp:lastModifiedBy>
  <cp:revision>18</cp:revision>
  <dcterms:created xsi:type="dcterms:W3CDTF">2017-11-09T02:52:47Z</dcterms:created>
  <dcterms:modified xsi:type="dcterms:W3CDTF">2017-11-13T09:03:57Z</dcterms:modified>
</cp:coreProperties>
</file>