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15"/>
  </p:notesMasterIdLst>
  <p:sldIdLst>
    <p:sldId id="306" r:id="rId2"/>
    <p:sldId id="316" r:id="rId3"/>
    <p:sldId id="317" r:id="rId4"/>
    <p:sldId id="318" r:id="rId5"/>
    <p:sldId id="319" r:id="rId6"/>
    <p:sldId id="320" r:id="rId7"/>
    <p:sldId id="323" r:id="rId8"/>
    <p:sldId id="331" r:id="rId9"/>
    <p:sldId id="321" r:id="rId10"/>
    <p:sldId id="322" r:id="rId11"/>
    <p:sldId id="324" r:id="rId12"/>
    <p:sldId id="330" r:id="rId13"/>
    <p:sldId id="302"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B6B"/>
    <a:srgbClr val="264DAE"/>
    <a:srgbClr val="4ADAD7"/>
    <a:srgbClr val="8A8A8A"/>
    <a:srgbClr val="90A3A6"/>
    <a:srgbClr val="435153"/>
    <a:srgbClr val="EDDFF5"/>
    <a:srgbClr val="493B93"/>
    <a:srgbClr val="80808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77076" autoAdjust="0"/>
  </p:normalViewPr>
  <p:slideViewPr>
    <p:cSldViewPr snapToGrid="0">
      <p:cViewPr varScale="1">
        <p:scale>
          <a:sx n="55" d="100"/>
          <a:sy n="55" d="100"/>
        </p:scale>
        <p:origin x="-17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0AD33006-993C-46CE-BE81-A42F2D8A6269}" type="datetimeFigureOut">
              <a:rPr lang="en-US" smtClean="0"/>
              <a:t>10/6/2013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AC72CD79-D36A-4E01-AE1C-064887FE954D}" type="slidenum">
              <a:rPr lang="en-US" smtClean="0"/>
              <a:t>‹#›</a:t>
            </a:fld>
            <a:endParaRPr lang="en-US"/>
          </a:p>
        </p:txBody>
      </p:sp>
    </p:spTree>
    <p:extLst>
      <p:ext uri="{BB962C8B-B14F-4D97-AF65-F5344CB8AC3E}">
        <p14:creationId xmlns:p14="http://schemas.microsoft.com/office/powerpoint/2010/main" val="210427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altLang="zh-TW" dirty="0" smtClean="0"/>
              <a:t>Developed and patented by</a:t>
            </a:r>
            <a:r>
              <a:rPr lang="en-CA" altLang="zh-TW" baseline="0" dirty="0" smtClean="0"/>
              <a:t> Cisco in 1996, </a:t>
            </a:r>
            <a:r>
              <a:rPr lang="en-CA" altLang="zh-TW" baseline="0" dirty="0" err="1" smtClean="0"/>
              <a:t>NetFlow</a:t>
            </a:r>
            <a:r>
              <a:rPr lang="en-CA" altLang="zh-TW" baseline="0" dirty="0" smtClean="0"/>
              <a:t> is now the primary network accounting technology in the industry.  It answers questions regarding IP traffic such as:</a:t>
            </a:r>
          </a:p>
          <a:p>
            <a:pPr marL="171450" indent="-171450">
              <a:buFontTx/>
              <a:buChar char="-"/>
            </a:pPr>
            <a:r>
              <a:rPr lang="en-CA" altLang="zh-TW" baseline="0" dirty="0" smtClean="0"/>
              <a:t>Who are the top users?</a:t>
            </a:r>
          </a:p>
          <a:p>
            <a:pPr marL="171450" indent="-171450">
              <a:buFontTx/>
              <a:buChar char="-"/>
            </a:pPr>
            <a:r>
              <a:rPr lang="en-CA" altLang="zh-TW" baseline="0" dirty="0" smtClean="0"/>
              <a:t>How long are the users on the network?</a:t>
            </a:r>
          </a:p>
          <a:p>
            <a:pPr marL="171450" indent="-171450">
              <a:buFontTx/>
              <a:buChar char="-"/>
            </a:pPr>
            <a:r>
              <a:rPr lang="en-CA" altLang="zh-TW" baseline="0" dirty="0" smtClean="0"/>
              <a:t>What Internet sites do they use?</a:t>
            </a:r>
          </a:p>
          <a:p>
            <a:pPr marL="171450" indent="-171450">
              <a:buFontTx/>
              <a:buChar char="-"/>
            </a:pPr>
            <a:r>
              <a:rPr lang="en-CA" altLang="zh-TW" baseline="0" dirty="0" smtClean="0"/>
              <a:t>Where do the users go on the network?</a:t>
            </a:r>
          </a:p>
          <a:p>
            <a:pPr marL="171450" indent="-171450">
              <a:buFontTx/>
              <a:buChar char="-"/>
            </a:pPr>
            <a:r>
              <a:rPr lang="en-CA" altLang="zh-TW" baseline="0" dirty="0" smtClean="0"/>
              <a:t>What percentage of traffic do they use?</a:t>
            </a:r>
          </a:p>
          <a:p>
            <a:pPr marL="171450" indent="-171450">
              <a:buFontTx/>
              <a:buChar char="-"/>
            </a:pPr>
            <a:r>
              <a:rPr lang="en-CA" altLang="zh-TW" baseline="0" dirty="0" smtClean="0"/>
              <a:t>What applications do they use?</a:t>
            </a:r>
          </a:p>
          <a:p>
            <a:pPr marL="171450" indent="-171450">
              <a:buFontTx/>
              <a:buChar char="-"/>
            </a:pPr>
            <a:r>
              <a:rPr lang="en-CA" altLang="zh-TW" baseline="0" dirty="0" smtClean="0"/>
              <a:t>What are the user usage patterns?</a:t>
            </a:r>
          </a:p>
          <a:p>
            <a:endParaRPr lang="en-CA" altLang="zh-TW" baseline="0" dirty="0" smtClean="0"/>
          </a:p>
          <a:p>
            <a:r>
              <a:rPr lang="en-CA" altLang="zh-TW" baseline="0" dirty="0" smtClean="0"/>
              <a:t>In other words, </a:t>
            </a:r>
            <a:r>
              <a:rPr lang="en-CA" altLang="zh-TW" baseline="0" dirty="0" err="1" smtClean="0"/>
              <a:t>NetFlow</a:t>
            </a:r>
            <a:r>
              <a:rPr lang="en-CA" altLang="zh-TW" baseline="0" dirty="0" smtClean="0"/>
              <a:t> provides a detailed view of network behaviour.  </a:t>
            </a:r>
            <a:endParaRPr lang="en-CA" altLang="zh-TW" dirty="0" smtClean="0"/>
          </a:p>
          <a:p>
            <a:endParaRPr lang="en-CA" altLang="zh-TW" dirty="0" smtClean="0"/>
          </a:p>
          <a:p>
            <a:r>
              <a:rPr lang="en-CA" altLang="zh-TW" dirty="0" smtClean="0"/>
              <a:t>This lesson covers the following</a:t>
            </a:r>
            <a:r>
              <a:rPr lang="en-CA" altLang="zh-TW" baseline="0" dirty="0" smtClean="0"/>
              <a:t> exam topics:</a:t>
            </a:r>
          </a:p>
          <a:p>
            <a:r>
              <a:rPr lang="en-CA" altLang="zh-TW" baseline="0" dirty="0" smtClean="0"/>
              <a:t>Troubleshooting</a:t>
            </a:r>
          </a:p>
          <a:p>
            <a:r>
              <a:rPr lang="en-CA" altLang="zh-TW" baseline="0" dirty="0" smtClean="0"/>
              <a:t>  Utilize </a:t>
            </a:r>
            <a:r>
              <a:rPr lang="en-CA" altLang="zh-TW" baseline="0" dirty="0" err="1" smtClean="0"/>
              <a:t>netflow</a:t>
            </a:r>
            <a:r>
              <a:rPr lang="en-CA" altLang="zh-TW" baseline="0" dirty="0" smtClean="0"/>
              <a:t> data</a:t>
            </a:r>
          </a:p>
          <a:p>
            <a:r>
              <a:rPr lang="en-CA" altLang="zh-TW" baseline="0" dirty="0" smtClean="0"/>
              <a:t>  Monitor </a:t>
            </a:r>
            <a:r>
              <a:rPr lang="en-CA" altLang="zh-TW" baseline="0" dirty="0" err="1" smtClean="0"/>
              <a:t>NetFlow</a:t>
            </a:r>
            <a:r>
              <a:rPr lang="en-CA" altLang="zh-TW" baseline="0" dirty="0" smtClean="0"/>
              <a:t> statistics</a:t>
            </a:r>
          </a:p>
          <a:p>
            <a:endParaRPr lang="en-CA" altLang="zh-TW" baseline="0" dirty="0" smtClean="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a:t>
            </a:fld>
            <a:endParaRPr lang="en-US"/>
          </a:p>
        </p:txBody>
      </p:sp>
    </p:spTree>
    <p:extLst>
      <p:ext uri="{BB962C8B-B14F-4D97-AF65-F5344CB8AC3E}">
        <p14:creationId xmlns:p14="http://schemas.microsoft.com/office/powerpoint/2010/main" val="218708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You can use the </a:t>
            </a:r>
            <a:r>
              <a:rPr lang="en-US" altLang="zh-TW" sz="1200" b="1" i="0" u="none" strike="noStrike" kern="1200" baseline="0" dirty="0" smtClean="0">
                <a:solidFill>
                  <a:schemeClr val="tx1"/>
                </a:solidFill>
                <a:latin typeface="+mn-lt"/>
                <a:ea typeface="+mn-ea"/>
                <a:cs typeface="+mn-cs"/>
              </a:rPr>
              <a:t>show </a:t>
            </a:r>
            <a:r>
              <a:rPr lang="en-US" altLang="zh-TW" sz="1200" b="1" i="0" u="none" strike="noStrike" kern="1200" baseline="0" dirty="0" err="1" smtClean="0">
                <a:solidFill>
                  <a:schemeClr val="tx1"/>
                </a:solidFill>
                <a:latin typeface="+mn-lt"/>
                <a:ea typeface="+mn-ea"/>
                <a:cs typeface="+mn-cs"/>
              </a:rPr>
              <a:t>ip</a:t>
            </a:r>
            <a:r>
              <a:rPr lang="en-US" altLang="zh-TW" sz="1200" b="1" i="0" u="none" strike="noStrike" kern="1200" baseline="0" dirty="0" smtClean="0">
                <a:solidFill>
                  <a:schemeClr val="tx1"/>
                </a:solidFill>
                <a:latin typeface="+mn-lt"/>
                <a:ea typeface="+mn-ea"/>
                <a:cs typeface="+mn-cs"/>
              </a:rPr>
              <a:t> flow interface </a:t>
            </a:r>
            <a:r>
              <a:rPr lang="en-US" altLang="zh-TW" sz="1200" b="0" i="0" u="none" strike="noStrike" kern="1200" baseline="0" dirty="0" smtClean="0">
                <a:solidFill>
                  <a:schemeClr val="tx1"/>
                </a:solidFill>
                <a:latin typeface="+mn-lt"/>
                <a:ea typeface="+mn-ea"/>
                <a:cs typeface="+mn-cs"/>
              </a:rPr>
              <a:t>command to verify if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is enabled on an interface. In the example,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is enabled in the ingress and egress directions on the GigabitEthernet0/0 interface.</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Use the </a:t>
            </a:r>
            <a:r>
              <a:rPr lang="en-US" altLang="zh-TW" sz="1200" b="1" i="0" u="none" strike="noStrike" kern="1200" baseline="0" dirty="0" smtClean="0">
                <a:solidFill>
                  <a:schemeClr val="tx1"/>
                </a:solidFill>
                <a:latin typeface="+mn-lt"/>
                <a:ea typeface="+mn-ea"/>
                <a:cs typeface="+mn-cs"/>
              </a:rPr>
              <a:t>show </a:t>
            </a:r>
            <a:r>
              <a:rPr lang="en-US" altLang="zh-TW" sz="1200" b="1" i="0" u="none" strike="noStrike" kern="1200" baseline="0" dirty="0" err="1" smtClean="0">
                <a:solidFill>
                  <a:schemeClr val="tx1"/>
                </a:solidFill>
                <a:latin typeface="+mn-lt"/>
                <a:ea typeface="+mn-ea"/>
                <a:cs typeface="+mn-cs"/>
              </a:rPr>
              <a:t>ip</a:t>
            </a:r>
            <a:r>
              <a:rPr lang="en-US" altLang="zh-TW" sz="1200" b="1" i="0" u="none" strike="noStrike" kern="1200" baseline="0" dirty="0" smtClean="0">
                <a:solidFill>
                  <a:schemeClr val="tx1"/>
                </a:solidFill>
                <a:latin typeface="+mn-lt"/>
                <a:ea typeface="+mn-ea"/>
                <a:cs typeface="+mn-cs"/>
              </a:rPr>
              <a:t> flow export </a:t>
            </a:r>
            <a:r>
              <a:rPr lang="en-US" altLang="zh-TW" sz="1200" b="0" i="0" u="none" strike="noStrike" kern="1200" baseline="0" dirty="0" smtClean="0">
                <a:solidFill>
                  <a:schemeClr val="tx1"/>
                </a:solidFill>
                <a:latin typeface="+mn-lt"/>
                <a:ea typeface="+mn-ea"/>
                <a:cs typeface="+mn-cs"/>
              </a:rPr>
              <a:t>command to verify the status and statistics for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accounting data export. In the example, the configured destination for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export is 10.1.10.100 using UDP port 9996. The version of the configured flow export is 9.</a:t>
            </a:r>
            <a:endParaRPr lang="fr-CA" altLang="zh-TW"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10</a:t>
            </a:fld>
            <a:endParaRPr lang="en-US"/>
          </a:p>
        </p:txBody>
      </p:sp>
    </p:spTree>
    <p:extLst>
      <p:ext uri="{BB962C8B-B14F-4D97-AF65-F5344CB8AC3E}">
        <p14:creationId xmlns:p14="http://schemas.microsoft.com/office/powerpoint/2010/main" val="275247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You can use the </a:t>
            </a:r>
            <a:r>
              <a:rPr lang="en-US" altLang="zh-TW" sz="1200" b="1" i="0" u="none" strike="noStrike" kern="1200" baseline="0" dirty="0" smtClean="0">
                <a:solidFill>
                  <a:schemeClr val="tx1"/>
                </a:solidFill>
                <a:latin typeface="+mn-lt"/>
                <a:ea typeface="+mn-ea"/>
                <a:cs typeface="+mn-cs"/>
              </a:rPr>
              <a:t>show </a:t>
            </a:r>
            <a:r>
              <a:rPr lang="en-US" altLang="zh-TW" sz="1200" b="1" i="0" u="none" strike="noStrike" kern="1200" baseline="0" dirty="0" err="1" smtClean="0">
                <a:solidFill>
                  <a:schemeClr val="tx1"/>
                </a:solidFill>
                <a:latin typeface="+mn-lt"/>
                <a:ea typeface="+mn-ea"/>
                <a:cs typeface="+mn-cs"/>
              </a:rPr>
              <a:t>ip</a:t>
            </a:r>
            <a:r>
              <a:rPr lang="en-US" altLang="zh-TW" sz="1200" b="1" i="0" u="none" strike="noStrike" kern="1200" baseline="0" dirty="0" smtClean="0">
                <a:solidFill>
                  <a:schemeClr val="tx1"/>
                </a:solidFill>
                <a:latin typeface="+mn-lt"/>
                <a:ea typeface="+mn-ea"/>
                <a:cs typeface="+mn-cs"/>
              </a:rPr>
              <a:t> cache flow </a:t>
            </a:r>
            <a:r>
              <a:rPr lang="en-US" altLang="zh-TW" sz="1200" b="0" i="0" u="none" strike="noStrike" kern="1200" baseline="0" dirty="0" smtClean="0">
                <a:solidFill>
                  <a:schemeClr val="tx1"/>
                </a:solidFill>
                <a:latin typeface="+mn-lt"/>
                <a:ea typeface="+mn-ea"/>
                <a:cs typeface="+mn-cs"/>
              </a:rPr>
              <a:t>command to display a summary of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statistics on a Cisco IOS router. Using this command, you can see which protocols use the highest volume of traffic and between which hosts this traffic flows.</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The example shows a summary of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statistics on the R1 router.  </a:t>
            </a:r>
            <a:r>
              <a:rPr lang="en-US" altLang="zh-TW" sz="1200" b="0" i="0" u="none" strike="noStrike" kern="1200" baseline="0" smtClean="0">
                <a:solidFill>
                  <a:schemeClr val="tx1"/>
                </a:solidFill>
                <a:latin typeface="+mn-lt"/>
                <a:ea typeface="+mn-ea"/>
                <a:cs typeface="+mn-cs"/>
              </a:rPr>
              <a:t>Note that the destination port is hex 17, which is equal to decimal 23, the well-known TCP port for Telnet services. </a:t>
            </a:r>
            <a:endParaRPr lang="fr-CA" altLang="zh-TW"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11</a:t>
            </a:fld>
            <a:endParaRPr lang="en-US"/>
          </a:p>
        </p:txBody>
      </p:sp>
    </p:spTree>
    <p:extLst>
      <p:ext uri="{BB962C8B-B14F-4D97-AF65-F5344CB8AC3E}">
        <p14:creationId xmlns:p14="http://schemas.microsoft.com/office/powerpoint/2010/main" val="275054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2</a:t>
            </a:fld>
            <a:endParaRPr lang="en-US"/>
          </a:p>
        </p:txBody>
      </p:sp>
    </p:spTree>
    <p:extLst>
      <p:ext uri="{BB962C8B-B14F-4D97-AF65-F5344CB8AC3E}">
        <p14:creationId xmlns:p14="http://schemas.microsoft.com/office/powerpoint/2010/main" val="223608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is a Cisco IOS application that provides statistics on packets flowing through the routing devices in the network. It is emerging as a primary network accounting and security technology.</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Cisco IOS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efficiently provides a key set of services for IP applications, including network traffic accounting, usage-based network billing, network planning, security, </a:t>
            </a:r>
            <a:r>
              <a:rPr lang="en-US" altLang="zh-TW" sz="1200" b="0" i="0" u="none" strike="noStrike" kern="1200" baseline="0" dirty="0" err="1" smtClean="0">
                <a:solidFill>
                  <a:schemeClr val="tx1"/>
                </a:solidFill>
                <a:latin typeface="+mn-lt"/>
                <a:ea typeface="+mn-ea"/>
                <a:cs typeface="+mn-cs"/>
              </a:rPr>
              <a:t>DoS</a:t>
            </a:r>
            <a:r>
              <a:rPr lang="en-US" altLang="zh-TW" sz="1200" b="0" i="0" u="none" strike="noStrike" kern="1200" baseline="0" dirty="0" smtClean="0">
                <a:solidFill>
                  <a:schemeClr val="tx1"/>
                </a:solidFill>
                <a:latin typeface="+mn-lt"/>
                <a:ea typeface="+mn-ea"/>
                <a:cs typeface="+mn-cs"/>
              </a:rPr>
              <a:t> monitoring capabilities, and </a:t>
            </a:r>
            <a:r>
              <a:rPr lang="fr-CA" altLang="zh-TW" sz="1200" b="0" i="0" u="none" strike="noStrike" kern="1200" baseline="0" dirty="0" smtClean="0">
                <a:solidFill>
                  <a:schemeClr val="tx1"/>
                </a:solidFill>
                <a:latin typeface="+mn-lt"/>
                <a:ea typeface="+mn-ea"/>
                <a:cs typeface="+mn-cs"/>
              </a:rPr>
              <a:t>network monitoring.</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technology creates an environment in which you have the tools to understand how network traffic is flowing. To use an analogy from the telephone industry,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is like a phone bill, from which you can learn who is talking to whom, how frequently, how long, and so on.</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is completely transparent to the existing network, including end stations and application software, and network devices such as LAN switches. Also,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capture and export are performed independently on each internetworking device.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does not need to be operational on each router in the network.</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is important for service providers and enterprise customers because it helps address four key </a:t>
            </a:r>
            <a:r>
              <a:rPr lang="fr-CA" altLang="zh-TW" sz="1200" b="0" i="0" u="none" strike="noStrike" kern="1200" baseline="0" dirty="0" smtClean="0">
                <a:solidFill>
                  <a:schemeClr val="tx1"/>
                </a:solidFill>
                <a:latin typeface="+mn-lt"/>
                <a:ea typeface="+mn-ea"/>
                <a:cs typeface="+mn-cs"/>
              </a:rPr>
              <a:t>requirements:</a:t>
            </a:r>
          </a:p>
          <a:p>
            <a:r>
              <a:rPr lang="en-US" altLang="zh-TW" sz="1200" b="0" i="0" u="none" strike="noStrike" kern="1200" baseline="0" dirty="0" smtClean="0">
                <a:solidFill>
                  <a:schemeClr val="tx1"/>
                </a:solidFill>
                <a:latin typeface="+mn-lt"/>
                <a:ea typeface="+mn-ea"/>
                <a:cs typeface="+mn-cs"/>
              </a:rPr>
              <a:t>- Efficiently measuring who is using which network resources for which purpose</a:t>
            </a:r>
          </a:p>
          <a:p>
            <a:r>
              <a:rPr lang="en-US" altLang="zh-TW" sz="1200" b="0" i="0" u="none" strike="noStrike" kern="1200" baseline="0" dirty="0" smtClean="0">
                <a:solidFill>
                  <a:schemeClr val="tx1"/>
                </a:solidFill>
                <a:latin typeface="+mn-lt"/>
                <a:ea typeface="+mn-ea"/>
                <a:cs typeface="+mn-cs"/>
              </a:rPr>
              <a:t>- Accounting and charging back according to the resource utilization level</a:t>
            </a:r>
          </a:p>
          <a:p>
            <a:r>
              <a:rPr lang="en-US" altLang="zh-TW" sz="1200" b="0" i="0" u="none" strike="noStrike" kern="1200" baseline="0" dirty="0" smtClean="0">
                <a:solidFill>
                  <a:schemeClr val="tx1"/>
                </a:solidFill>
                <a:latin typeface="+mn-lt"/>
                <a:ea typeface="+mn-ea"/>
                <a:cs typeface="+mn-cs"/>
              </a:rPr>
              <a:t>- Using the measured information to do more effective network planning so that resource allocation and deployment are well-aligned with customer requirements</a:t>
            </a:r>
          </a:p>
          <a:p>
            <a:r>
              <a:rPr lang="en-US" altLang="zh-TW" sz="1200" b="0" i="0" u="none" strike="noStrike" kern="1200" baseline="0" dirty="0" smtClean="0">
                <a:solidFill>
                  <a:schemeClr val="tx1"/>
                </a:solidFill>
                <a:latin typeface="+mn-lt"/>
                <a:ea typeface="+mn-ea"/>
                <a:cs typeface="+mn-cs"/>
              </a:rPr>
              <a:t>- Using the information to better structure and customize the set of available applications and services to meet user needs and customer service requirements</a:t>
            </a:r>
            <a:endParaRPr lang="fr-CA" altLang="zh-TW"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3</a:t>
            </a:fld>
            <a:endParaRPr lang="en-US"/>
          </a:p>
        </p:txBody>
      </p:sp>
    </p:spTree>
    <p:extLst>
      <p:ext uri="{BB962C8B-B14F-4D97-AF65-F5344CB8AC3E}">
        <p14:creationId xmlns:p14="http://schemas.microsoft.com/office/powerpoint/2010/main" val="87060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There are several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collectors and analyzers available on the market. These tools enable you to analyze the traffic on your network by showing the top talkers, top listeners, top protocols, and more. You can see the types of traffic (web, mail, FTP, peer-to-peer, and so on) that are on the network, as well as which devices are sending and receiving most of the traffic. Collecting data provides you with forensic-level telemetry on top talkers, top hosts, and top listeners. And because data is preserved over time, you will be able to analyze network usage trends.</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Based on the usage of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analyzers, you will be able to identify the following:</a:t>
            </a:r>
          </a:p>
          <a:p>
            <a:r>
              <a:rPr lang="en-US" altLang="zh-TW" sz="1200" b="0" i="0" u="none" strike="noStrike" kern="1200" baseline="0" dirty="0" smtClean="0">
                <a:solidFill>
                  <a:schemeClr val="tx1"/>
                </a:solidFill>
                <a:latin typeface="+mn-lt"/>
                <a:ea typeface="+mn-ea"/>
                <a:cs typeface="+mn-cs"/>
              </a:rPr>
              <a:t>- The major users of the network</a:t>
            </a:r>
          </a:p>
          <a:p>
            <a:r>
              <a:rPr lang="en-US" altLang="zh-TW" sz="1200" b="0" i="0" u="none" strike="noStrike" kern="1200" baseline="0" dirty="0" smtClean="0">
                <a:solidFill>
                  <a:schemeClr val="tx1"/>
                </a:solidFill>
                <a:latin typeface="+mn-lt"/>
                <a:ea typeface="+mn-ea"/>
                <a:cs typeface="+mn-cs"/>
              </a:rPr>
              <a:t>- The websites that are routinely visited and what is downloaded</a:t>
            </a:r>
          </a:p>
          <a:p>
            <a:r>
              <a:rPr lang="en-US" altLang="zh-TW" sz="1200" b="0" i="0" u="none" strike="noStrike" kern="1200" baseline="0" dirty="0" smtClean="0">
                <a:solidFill>
                  <a:schemeClr val="tx1"/>
                </a:solidFill>
                <a:latin typeface="+mn-lt"/>
                <a:ea typeface="+mn-ea"/>
                <a:cs typeface="+mn-cs"/>
              </a:rPr>
              <a:t>- Who is generating the most traffic</a:t>
            </a:r>
          </a:p>
          <a:p>
            <a:r>
              <a:rPr lang="en-US" altLang="zh-TW" sz="1200" b="0" i="0" u="none" strike="noStrike" kern="1200" baseline="0" dirty="0" smtClean="0">
                <a:solidFill>
                  <a:schemeClr val="tx1"/>
                </a:solidFill>
                <a:latin typeface="+mn-lt"/>
                <a:ea typeface="+mn-ea"/>
                <a:cs typeface="+mn-cs"/>
              </a:rPr>
              <a:t>- If you have enough bandwidth to support mission-critical activity</a:t>
            </a:r>
          </a:p>
          <a:p>
            <a:r>
              <a:rPr lang="en-US" altLang="zh-TW" sz="1200" b="0" i="0" u="none" strike="noStrike" kern="1200" baseline="0" dirty="0" smtClean="0">
                <a:solidFill>
                  <a:schemeClr val="tx1"/>
                </a:solidFill>
                <a:latin typeface="+mn-lt"/>
                <a:ea typeface="+mn-ea"/>
                <a:cs typeface="+mn-cs"/>
              </a:rPr>
              <a:t>- Who is using excessive bandwidth</a:t>
            </a:r>
            <a:endParaRPr lang="fr-CA" altLang="zh-TW"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4</a:t>
            </a:fld>
            <a:endParaRPr lang="en-US"/>
          </a:p>
        </p:txBody>
      </p:sp>
    </p:spTree>
    <p:extLst>
      <p:ext uri="{BB962C8B-B14F-4D97-AF65-F5344CB8AC3E}">
        <p14:creationId xmlns:p14="http://schemas.microsoft.com/office/powerpoint/2010/main" val="378580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components include the following:</a:t>
            </a:r>
          </a:p>
          <a:p>
            <a:r>
              <a:rPr lang="en-US" altLang="zh-TW" sz="1200" b="0" i="0" u="none" strike="noStrike" kern="1200" baseline="0" dirty="0" smtClean="0">
                <a:solidFill>
                  <a:schemeClr val="tx1"/>
                </a:solidFill>
                <a:latin typeface="+mn-lt"/>
                <a:ea typeface="+mn-ea"/>
                <a:cs typeface="+mn-cs"/>
              </a:rPr>
              <a:t>- Network devices that are configured for </a:t>
            </a:r>
            <a:r>
              <a:rPr lang="en-US" altLang="zh-TW" sz="1200" b="0" i="0" u="none" strike="noStrike" kern="1200" baseline="0" dirty="0" err="1" smtClean="0">
                <a:solidFill>
                  <a:schemeClr val="tx1"/>
                </a:solidFill>
                <a:latin typeface="+mn-lt"/>
                <a:ea typeface="+mn-ea"/>
                <a:cs typeface="+mn-cs"/>
              </a:rPr>
              <a:t>NetFlow</a:t>
            </a:r>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Collector, which receives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information from network devices</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Network devices collect IP traffic statistics on interfaces where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is configured. Network devices then export these statistics as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records to a central server that runs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Collector software. The Collector also performs traffic analysis.</a:t>
            </a:r>
            <a:endParaRPr lang="fr-CA" altLang="zh-TW"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5</a:t>
            </a:fld>
            <a:endParaRPr lang="en-US"/>
          </a:p>
        </p:txBody>
      </p:sp>
    </p:spTree>
    <p:extLst>
      <p:ext uri="{BB962C8B-B14F-4D97-AF65-F5344CB8AC3E}">
        <p14:creationId xmlns:p14="http://schemas.microsoft.com/office/powerpoint/2010/main" val="24437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A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network flow is defined as a unidirectional stream of packets between a given source and destination. The source and destination are each defined by a network layer IP address and transport layer </a:t>
            </a:r>
            <a:r>
              <a:rPr lang="fr-CA" altLang="zh-TW" sz="1200" b="0" i="0" u="none" strike="noStrike" kern="1200" baseline="0" dirty="0" smtClean="0">
                <a:solidFill>
                  <a:schemeClr val="tx1"/>
                </a:solidFill>
                <a:latin typeface="+mn-lt"/>
                <a:ea typeface="+mn-ea"/>
                <a:cs typeface="+mn-cs"/>
              </a:rPr>
              <a:t>source and destination port numbers.</a:t>
            </a:r>
          </a:p>
          <a:p>
            <a:endParaRPr lang="fr-CA"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A flow is defined by the combination of seven key fields, which define a unique flow. If a packet has one key field that is different from another packet, it is considered to belong to another flow. Flows are stored in </a:t>
            </a:r>
            <a:r>
              <a:rPr lang="fr-CA" altLang="zh-TW" sz="1200" b="0" i="0" u="none" strike="noStrike" kern="1200" baseline="0" dirty="0" smtClean="0">
                <a:solidFill>
                  <a:schemeClr val="tx1"/>
                </a:solidFill>
                <a:latin typeface="+mn-lt"/>
                <a:ea typeface="+mn-ea"/>
                <a:cs typeface="+mn-cs"/>
              </a:rPr>
              <a:t>the NetFlow cache.</a:t>
            </a:r>
          </a:p>
          <a:p>
            <a:endParaRPr lang="fr-CA" altLang="zh-TW" sz="1200" b="0"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Note </a:t>
            </a:r>
            <a:r>
              <a:rPr lang="en-US" altLang="zh-TW" sz="1200" b="0" i="0" u="none" strike="noStrike" kern="1200" baseline="0" dirty="0" err="1" smtClean="0">
                <a:solidFill>
                  <a:schemeClr val="tx1"/>
                </a:solidFill>
                <a:latin typeface="+mn-lt"/>
                <a:ea typeface="+mn-ea"/>
                <a:cs typeface="+mn-cs"/>
              </a:rPr>
              <a:t>ToS</a:t>
            </a:r>
            <a:r>
              <a:rPr lang="en-US" altLang="zh-TW" sz="1200" b="0" i="0" u="none" strike="noStrike" kern="1200" baseline="0" dirty="0" smtClean="0">
                <a:solidFill>
                  <a:schemeClr val="tx1"/>
                </a:solidFill>
                <a:latin typeface="+mn-lt"/>
                <a:ea typeface="+mn-ea"/>
                <a:cs typeface="+mn-cs"/>
              </a:rPr>
              <a:t> is a field in the IP header. It is used as a quality of service (</a:t>
            </a:r>
            <a:r>
              <a:rPr lang="en-US" altLang="zh-TW" sz="1200" b="0" i="0" u="none" strike="noStrike" kern="1200" baseline="0" dirty="0" err="1" smtClean="0">
                <a:solidFill>
                  <a:schemeClr val="tx1"/>
                </a:solidFill>
                <a:latin typeface="+mn-lt"/>
                <a:ea typeface="+mn-ea"/>
                <a:cs typeface="+mn-cs"/>
              </a:rPr>
              <a:t>QoS</a:t>
            </a:r>
            <a:r>
              <a:rPr lang="en-US" altLang="zh-TW" sz="1200" b="0" i="0" u="none" strike="noStrike" kern="1200" baseline="0" dirty="0" smtClean="0">
                <a:solidFill>
                  <a:schemeClr val="tx1"/>
                </a:solidFill>
                <a:latin typeface="+mn-lt"/>
                <a:ea typeface="+mn-ea"/>
                <a:cs typeface="+mn-cs"/>
              </a:rPr>
              <a:t>) mechanism to mark IP packets with different priorities in</a:t>
            </a:r>
          </a:p>
          <a:p>
            <a:r>
              <a:rPr lang="en-US" altLang="zh-TW" sz="1200" b="0" i="0" u="none" strike="noStrike" kern="1200" baseline="0" dirty="0" smtClean="0">
                <a:solidFill>
                  <a:schemeClr val="tx1"/>
                </a:solidFill>
                <a:latin typeface="+mn-lt"/>
                <a:ea typeface="+mn-ea"/>
                <a:cs typeface="+mn-cs"/>
              </a:rPr>
              <a:t>order to receive different treatment in terms of throughput, reliability, and latency.</a:t>
            </a:r>
            <a:endParaRPr lang="fr-CA" altLang="zh-TW"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6</a:t>
            </a:fld>
            <a:endParaRPr lang="en-US"/>
          </a:p>
        </p:txBody>
      </p:sp>
    </p:spTree>
    <p:extLst>
      <p:ext uri="{BB962C8B-B14F-4D97-AF65-F5344CB8AC3E}">
        <p14:creationId xmlns:p14="http://schemas.microsoft.com/office/powerpoint/2010/main" val="144060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purpose of </a:t>
            </a:r>
            <a:r>
              <a:rPr lang="en-US" altLang="zh-TW" sz="1200" b="0" i="0" u="none" strike="noStrike" kern="1200" baseline="0" dirty="0" err="1" smtClean="0">
                <a:solidFill>
                  <a:schemeClr val="tx1"/>
                </a:solidFill>
                <a:latin typeface="+mn-lt"/>
                <a:ea typeface="+mn-ea"/>
                <a:cs typeface="+mn-cs"/>
              </a:rPr>
              <a:t>FlowCollector</a:t>
            </a:r>
            <a:r>
              <a:rPr lang="en-US" altLang="zh-TW" sz="1200" b="0" i="0" u="none" strike="noStrike" kern="1200" baseline="0" dirty="0" smtClean="0">
                <a:solidFill>
                  <a:schemeClr val="tx1"/>
                </a:solidFill>
                <a:latin typeface="+mn-lt"/>
                <a:ea typeface="+mn-ea"/>
                <a:cs typeface="+mn-cs"/>
              </a:rPr>
              <a:t> is to grab flow export data from multiple routers, filter and aggregate the data according to the policies of the customer (that is, keep the data that you want and discard the rest), and store this summarized or aggregated data instead of raw flow data to minimize disk space consumption. The data is written to a disk at specified intervals in flat files. The customer may run multiple collection schemes or threads concurrently; for example, customers who want data both for planning and for billing may want to store different “cuts” of the data to support these applications via different aggregation schemes.</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err="1" smtClean="0">
                <a:solidFill>
                  <a:schemeClr val="tx1"/>
                </a:solidFill>
                <a:latin typeface="+mn-lt"/>
                <a:ea typeface="+mn-ea"/>
                <a:cs typeface="+mn-cs"/>
              </a:rPr>
              <a:t>FlowCollector</a:t>
            </a:r>
            <a:r>
              <a:rPr lang="en-US" altLang="zh-TW" sz="1200" b="0" i="0" u="none" strike="noStrike" kern="1200" baseline="0" dirty="0" smtClean="0">
                <a:solidFill>
                  <a:schemeClr val="tx1"/>
                </a:solidFill>
                <a:latin typeface="+mn-lt"/>
                <a:ea typeface="+mn-ea"/>
                <a:cs typeface="+mn-cs"/>
              </a:rPr>
              <a:t> passively listens to specified UDP ports to receive and process exported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datagrams. The </a:t>
            </a:r>
            <a:r>
              <a:rPr lang="en-US" altLang="zh-TW" sz="1200" b="0" i="0" u="none" strike="noStrike" kern="1200" baseline="0" dirty="0" err="1" smtClean="0">
                <a:solidFill>
                  <a:schemeClr val="tx1"/>
                </a:solidFill>
                <a:latin typeface="+mn-lt"/>
                <a:ea typeface="+mn-ea"/>
                <a:cs typeface="+mn-cs"/>
              </a:rPr>
              <a:t>FlowCollector</a:t>
            </a:r>
            <a:r>
              <a:rPr lang="en-US" altLang="zh-TW" sz="1200" b="0" i="0" u="none" strike="noStrike" kern="1200" baseline="0" dirty="0" smtClean="0">
                <a:solidFill>
                  <a:schemeClr val="tx1"/>
                </a:solidFill>
                <a:latin typeface="+mn-lt"/>
                <a:ea typeface="+mn-ea"/>
                <a:cs typeface="+mn-cs"/>
              </a:rPr>
              <a:t> application provides a high-performance, easy-to-use solution that scales to accommodate consumption of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export data from multiple devices in order to support key flow-consumer applications, including accounting, billing, and network planning and monitoring.</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err="1" smtClean="0">
                <a:solidFill>
                  <a:schemeClr val="tx1"/>
                </a:solidFill>
                <a:latin typeface="+mn-lt"/>
                <a:ea typeface="+mn-ea"/>
                <a:cs typeface="+mn-cs"/>
              </a:rPr>
              <a:t>FlowAnalyzer</a:t>
            </a:r>
            <a:r>
              <a:rPr lang="en-US" altLang="zh-TW" sz="1200" b="0" i="0" u="none" strike="noStrike" kern="1200" baseline="0" dirty="0" smtClean="0">
                <a:solidFill>
                  <a:schemeClr val="tx1"/>
                </a:solidFill>
                <a:latin typeface="+mn-lt"/>
                <a:ea typeface="+mn-ea"/>
                <a:cs typeface="+mn-cs"/>
              </a:rPr>
              <a:t> provides the means to do near real-time visualization and analysis of recorded and aggregated flow data. You can specify the router, the aggregation scheme, and the time interval in which you wish to view and then retrieve the relevant data. You can then sort and visualize the data in a manner that makes sense for the users (with bar charts, pie charts, or histograms of the sorted reports). The data can then be exported to spreadsheets such as Excel for more detailed analysis, trending, reporting, and so on.</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Cisco no longer supports its own specific Flow collection/analysis software.  Other companies offer free or commercial flow collection/analysis software.</a:t>
            </a:r>
          </a:p>
          <a:p>
            <a:r>
              <a:rPr lang="en-US" altLang="zh-TW" sz="1200" b="0" i="0" u="none" strike="noStrike" kern="1200" baseline="0" dirty="0" smtClean="0">
                <a:solidFill>
                  <a:schemeClr val="tx1"/>
                </a:solidFill>
                <a:latin typeface="+mn-lt"/>
                <a:ea typeface="+mn-ea"/>
                <a:cs typeface="+mn-cs"/>
              </a:rPr>
              <a:t>See these links:</a:t>
            </a:r>
          </a:p>
          <a:p>
            <a:r>
              <a:rPr lang="fr-CA" altLang="zh-TW" dirty="0" smtClean="0"/>
              <a:t>http://www.cisco.com/en/US/prod/iosswrel/ps6537/ps6555/ps6601/networking_solutions_products_genericcontent0900aecd805ff72b.html</a:t>
            </a:r>
          </a:p>
          <a:p>
            <a:r>
              <a:rPr lang="fr-CA" altLang="zh-TW" dirty="0" smtClean="0"/>
              <a:t>http://www.cisco.com/en/US/prod/iosswrel/ps6537/ps6555/ps6601/networking_solutions_products_genericcontent0900aecd805ff728.html</a:t>
            </a:r>
          </a:p>
          <a:p>
            <a:endParaRPr lang="fr-CA" altLang="zh-TW" dirty="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7</a:t>
            </a:fld>
            <a:endParaRPr lang="en-US"/>
          </a:p>
        </p:txBody>
      </p:sp>
    </p:spTree>
    <p:extLst>
      <p:ext uri="{BB962C8B-B14F-4D97-AF65-F5344CB8AC3E}">
        <p14:creationId xmlns:p14="http://schemas.microsoft.com/office/powerpoint/2010/main" val="391120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To implement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on a router, you must do the following:</a:t>
            </a:r>
          </a:p>
          <a:p>
            <a:endParaRPr lang="en-US" altLang="zh-TW" sz="1200" b="0"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Configure </a:t>
            </a:r>
            <a:r>
              <a:rPr lang="en-US" altLang="zh-TW" sz="1200" b="1" i="0" u="none" strike="noStrike" kern="1200" baseline="0" dirty="0" err="1" smtClean="0">
                <a:solidFill>
                  <a:schemeClr val="tx1"/>
                </a:solidFill>
                <a:latin typeface="+mn-lt"/>
                <a:ea typeface="+mn-ea"/>
                <a:cs typeface="+mn-cs"/>
              </a:rPr>
              <a:t>NetFlow</a:t>
            </a:r>
            <a:r>
              <a:rPr lang="en-US" altLang="zh-TW" sz="1200" b="1" i="0" u="none" strike="noStrike" kern="1200" baseline="0" dirty="0" smtClean="0">
                <a:solidFill>
                  <a:schemeClr val="tx1"/>
                </a:solidFill>
                <a:latin typeface="+mn-lt"/>
                <a:ea typeface="+mn-ea"/>
                <a:cs typeface="+mn-cs"/>
              </a:rPr>
              <a:t> data capture: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can capture data from ingress (incoming) and egress </a:t>
            </a:r>
            <a:r>
              <a:rPr lang="fr-CA" altLang="zh-TW" sz="1200" b="0" i="0" u="none" strike="noStrike" kern="1200" baseline="0" dirty="0" smtClean="0">
                <a:solidFill>
                  <a:schemeClr val="tx1"/>
                </a:solidFill>
                <a:latin typeface="+mn-lt"/>
                <a:ea typeface="+mn-ea"/>
                <a:cs typeface="+mn-cs"/>
              </a:rPr>
              <a:t>(outgoing) packets.</a:t>
            </a:r>
          </a:p>
          <a:p>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Configure </a:t>
            </a:r>
            <a:r>
              <a:rPr lang="en-US" altLang="zh-TW" sz="1200" b="1" i="0" u="none" strike="noStrike" kern="1200" baseline="0" dirty="0" err="1" smtClean="0">
                <a:solidFill>
                  <a:schemeClr val="tx1"/>
                </a:solidFill>
                <a:latin typeface="+mn-lt"/>
                <a:ea typeface="+mn-ea"/>
                <a:cs typeface="+mn-cs"/>
              </a:rPr>
              <a:t>NetFlow</a:t>
            </a:r>
            <a:r>
              <a:rPr lang="en-US" altLang="zh-TW" sz="1200" b="1" i="0" u="none" strike="noStrike" kern="1200" baseline="0" dirty="0" smtClean="0">
                <a:solidFill>
                  <a:schemeClr val="tx1"/>
                </a:solidFill>
                <a:latin typeface="+mn-lt"/>
                <a:ea typeface="+mn-ea"/>
                <a:cs typeface="+mn-cs"/>
              </a:rPr>
              <a:t> data export: </a:t>
            </a:r>
            <a:r>
              <a:rPr lang="en-US" altLang="zh-TW" sz="1200" b="0" i="0" u="none" strike="noStrike" kern="1200" baseline="0" dirty="0" smtClean="0">
                <a:solidFill>
                  <a:schemeClr val="tx1"/>
                </a:solidFill>
                <a:latin typeface="+mn-lt"/>
                <a:ea typeface="+mn-ea"/>
                <a:cs typeface="+mn-cs"/>
              </a:rPr>
              <a:t>You need to specify the IP address or hostname of the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collector and the UDP port that the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collector listens to.  Optionally, you can specify an interface to use for the source IP address of the packet sent to the collector.</a:t>
            </a:r>
          </a:p>
          <a:p>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Configure </a:t>
            </a:r>
            <a:r>
              <a:rPr lang="en-US" altLang="zh-TW" sz="1200" b="1" i="0" u="none" strike="noStrike" kern="1200" baseline="0" dirty="0" err="1" smtClean="0">
                <a:solidFill>
                  <a:schemeClr val="tx1"/>
                </a:solidFill>
                <a:latin typeface="+mn-lt"/>
                <a:ea typeface="+mn-ea"/>
                <a:cs typeface="+mn-cs"/>
              </a:rPr>
              <a:t>NetFlow</a:t>
            </a:r>
            <a:r>
              <a:rPr lang="en-US" altLang="zh-TW" sz="1200" b="1" i="0" u="none" strike="noStrike" kern="1200" baseline="0" dirty="0" smtClean="0">
                <a:solidFill>
                  <a:schemeClr val="tx1"/>
                </a:solidFill>
                <a:latin typeface="+mn-lt"/>
                <a:ea typeface="+mn-ea"/>
                <a:cs typeface="+mn-cs"/>
              </a:rPr>
              <a:t> data export version: </a:t>
            </a:r>
            <a:r>
              <a:rPr lang="en-US" altLang="zh-TW" sz="1200" b="0" i="0" u="none" strike="noStrike" kern="1200" baseline="0" dirty="0" smtClean="0">
                <a:solidFill>
                  <a:schemeClr val="tx1"/>
                </a:solidFill>
                <a:latin typeface="+mn-lt"/>
                <a:ea typeface="+mn-ea"/>
                <a:cs typeface="+mn-cs"/>
              </a:rPr>
              <a:t>You can specify the version of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data export format.</a:t>
            </a:r>
          </a:p>
          <a:p>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Verify </a:t>
            </a:r>
            <a:r>
              <a:rPr lang="en-US" altLang="zh-TW" sz="1200" b="1" i="0" u="none" strike="noStrike" kern="1200" baseline="0" dirty="0" err="1" smtClean="0">
                <a:solidFill>
                  <a:schemeClr val="tx1"/>
                </a:solidFill>
                <a:latin typeface="+mn-lt"/>
                <a:ea typeface="+mn-ea"/>
                <a:cs typeface="+mn-cs"/>
              </a:rPr>
              <a:t>NetFlow</a:t>
            </a:r>
            <a:r>
              <a:rPr lang="en-US" altLang="zh-TW" sz="1200" b="1" i="0" u="none" strike="noStrike" kern="1200" baseline="0" dirty="0" smtClean="0">
                <a:solidFill>
                  <a:schemeClr val="tx1"/>
                </a:solidFill>
                <a:latin typeface="+mn-lt"/>
                <a:ea typeface="+mn-ea"/>
                <a:cs typeface="+mn-cs"/>
              </a:rPr>
              <a:t>, its operation</a:t>
            </a:r>
            <a:r>
              <a:rPr lang="en-US" altLang="zh-TW" sz="1200" b="0" i="0" u="none" strike="noStrike" kern="1200" baseline="0" dirty="0" smtClean="0">
                <a:solidFill>
                  <a:schemeClr val="tx1"/>
                </a:solidFill>
                <a:latin typeface="+mn-lt"/>
                <a:ea typeface="+mn-ea"/>
                <a:cs typeface="+mn-cs"/>
              </a:rPr>
              <a:t>, </a:t>
            </a:r>
            <a:r>
              <a:rPr lang="en-US" altLang="zh-TW" sz="1200" b="1" i="0" u="none" strike="noStrike" kern="1200" baseline="0" dirty="0" smtClean="0">
                <a:solidFill>
                  <a:schemeClr val="tx1"/>
                </a:solidFill>
                <a:latin typeface="+mn-lt"/>
                <a:ea typeface="+mn-ea"/>
                <a:cs typeface="+mn-cs"/>
              </a:rPr>
              <a:t>and statistics: </a:t>
            </a:r>
            <a:r>
              <a:rPr lang="en-US" altLang="zh-TW" sz="1200" b="0" i="0" u="none" strike="noStrike" kern="1200" baseline="0" dirty="0" smtClean="0">
                <a:solidFill>
                  <a:schemeClr val="tx1"/>
                </a:solidFill>
                <a:latin typeface="+mn-lt"/>
                <a:ea typeface="+mn-ea"/>
                <a:cs typeface="+mn-cs"/>
              </a:rPr>
              <a:t>After you have configured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you can analyze the exported data on a workstation running an application such as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Collection Engine or using several </a:t>
            </a:r>
            <a:r>
              <a:rPr lang="en-US" altLang="zh-TW" sz="1200" b="1" i="0" u="none" strike="noStrike" kern="1200" baseline="0" dirty="0" smtClean="0">
                <a:solidFill>
                  <a:schemeClr val="tx1"/>
                </a:solidFill>
                <a:latin typeface="+mn-lt"/>
                <a:ea typeface="+mn-ea"/>
                <a:cs typeface="+mn-cs"/>
              </a:rPr>
              <a:t>show </a:t>
            </a:r>
            <a:r>
              <a:rPr lang="en-US" altLang="zh-TW" sz="1200" b="0" i="0" u="none" strike="noStrike" kern="1200" baseline="0" dirty="0" smtClean="0">
                <a:solidFill>
                  <a:schemeClr val="tx1"/>
                </a:solidFill>
                <a:latin typeface="+mn-lt"/>
                <a:ea typeface="+mn-ea"/>
                <a:cs typeface="+mn-cs"/>
              </a:rPr>
              <a:t>commands on the router itself.</a:t>
            </a:r>
          </a:p>
          <a:p>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Note </a:t>
            </a:r>
            <a:r>
              <a:rPr lang="en-US" altLang="zh-TW" sz="1200" b="0" i="0" u="none" strike="noStrike" kern="1200" baseline="0" dirty="0" smtClean="0">
                <a:solidFill>
                  <a:schemeClr val="tx1"/>
                </a:solidFill>
                <a:latin typeface="+mn-lt"/>
                <a:ea typeface="+mn-ea"/>
                <a:cs typeface="+mn-cs"/>
              </a:rPr>
              <a:t>Be aware that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consumes additional memory. If you have memory constraints, you can preset the size of the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cache so that it contains a smaller number of entries. The default cache size </a:t>
            </a:r>
            <a:r>
              <a:rPr lang="fr-CA" altLang="zh-TW" sz="1200" b="0" i="0" u="none" strike="noStrike" kern="1200" baseline="0" dirty="0" smtClean="0">
                <a:solidFill>
                  <a:schemeClr val="tx1"/>
                </a:solidFill>
                <a:latin typeface="+mn-lt"/>
                <a:ea typeface="+mn-ea"/>
                <a:cs typeface="+mn-cs"/>
              </a:rPr>
              <a:t>depends on the platform.</a:t>
            </a:r>
            <a:endParaRPr lang="fr-CA" altLang="zh-TW"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8</a:t>
            </a:fld>
            <a:endParaRPr lang="en-US"/>
          </a:p>
        </p:txBody>
      </p:sp>
    </p:spTree>
    <p:extLst>
      <p:ext uri="{BB962C8B-B14F-4D97-AF65-F5344CB8AC3E}">
        <p14:creationId xmlns:p14="http://schemas.microsoft.com/office/powerpoint/2010/main" val="171737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Configuration of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is based on the following commands:</a:t>
            </a:r>
          </a:p>
          <a:p>
            <a:endParaRPr lang="en-US" altLang="zh-TW" sz="1200" b="1" i="0" u="none" strike="noStrike" kern="1200" baseline="0" dirty="0" smtClean="0">
              <a:solidFill>
                <a:schemeClr val="tx1"/>
              </a:solidFill>
              <a:latin typeface="+mn-lt"/>
              <a:ea typeface="+mn-ea"/>
              <a:cs typeface="+mn-cs"/>
            </a:endParaRPr>
          </a:p>
          <a:p>
            <a:r>
              <a:rPr lang="en-US" altLang="zh-TW" sz="1200" b="1" i="0" u="none" strike="noStrike" kern="1200" baseline="0" dirty="0" err="1" smtClean="0">
                <a:solidFill>
                  <a:schemeClr val="tx1"/>
                </a:solidFill>
                <a:latin typeface="+mn-lt"/>
                <a:ea typeface="+mn-ea"/>
                <a:cs typeface="+mn-cs"/>
              </a:rPr>
              <a:t>ip</a:t>
            </a:r>
            <a:r>
              <a:rPr lang="en-US" altLang="zh-TW" sz="1200" b="1" i="0" u="none" strike="noStrike" kern="1200" baseline="0" dirty="0" smtClean="0">
                <a:solidFill>
                  <a:schemeClr val="tx1"/>
                </a:solidFill>
                <a:latin typeface="+mn-lt"/>
                <a:ea typeface="+mn-ea"/>
                <a:cs typeface="+mn-cs"/>
              </a:rPr>
              <a:t> flow {ingress | egress} </a:t>
            </a:r>
          </a:p>
          <a:p>
            <a:r>
              <a:rPr lang="en-US" altLang="zh-TW" sz="1200" b="0" i="0" u="none" strike="noStrike" kern="1200" baseline="0" dirty="0" smtClean="0">
                <a:solidFill>
                  <a:schemeClr val="tx1"/>
                </a:solidFill>
                <a:latin typeface="+mn-lt"/>
                <a:ea typeface="+mn-ea"/>
                <a:cs typeface="+mn-cs"/>
              </a:rPr>
              <a:t>Enables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on the interface. Captures traffic that is being received or being transmitted by the interface.</a:t>
            </a:r>
          </a:p>
          <a:p>
            <a:endParaRPr lang="en-US" altLang="zh-TW" sz="1200" b="0" i="0" u="none" strike="noStrike" kern="1200" baseline="0" dirty="0" smtClean="0">
              <a:solidFill>
                <a:schemeClr val="tx1"/>
              </a:solidFill>
              <a:latin typeface="+mn-lt"/>
              <a:ea typeface="+mn-ea"/>
              <a:cs typeface="+mn-cs"/>
            </a:endParaRPr>
          </a:p>
          <a:p>
            <a:r>
              <a:rPr lang="en-US" altLang="zh-TW" sz="1200" b="1" i="0" u="none" strike="noStrike" kern="1200" baseline="0" dirty="0" err="1" smtClean="0">
                <a:solidFill>
                  <a:schemeClr val="tx1"/>
                </a:solidFill>
                <a:latin typeface="+mn-lt"/>
                <a:ea typeface="+mn-ea"/>
                <a:cs typeface="+mn-cs"/>
              </a:rPr>
              <a:t>ip</a:t>
            </a:r>
            <a:r>
              <a:rPr lang="en-US" altLang="zh-TW" sz="1200" b="1" i="0" u="none" strike="noStrike" kern="1200" baseline="0" dirty="0" smtClean="0">
                <a:solidFill>
                  <a:schemeClr val="tx1"/>
                </a:solidFill>
                <a:latin typeface="+mn-lt"/>
                <a:ea typeface="+mn-ea"/>
                <a:cs typeface="+mn-cs"/>
              </a:rPr>
              <a:t> flow-export destination </a:t>
            </a:r>
            <a:r>
              <a:rPr lang="en-US" altLang="zh-TW" sz="1200" b="0" i="1" u="none" strike="noStrike" kern="1200" baseline="0" dirty="0" err="1" smtClean="0">
                <a:solidFill>
                  <a:schemeClr val="tx1"/>
                </a:solidFill>
                <a:latin typeface="+mn-lt"/>
                <a:ea typeface="+mn-ea"/>
                <a:cs typeface="+mn-cs"/>
              </a:rPr>
              <a:t>ip</a:t>
            </a:r>
            <a:r>
              <a:rPr lang="en-US" altLang="zh-TW" sz="1200" b="0" i="1" u="none" strike="noStrike" kern="1200" baseline="0" dirty="0" smtClean="0">
                <a:solidFill>
                  <a:schemeClr val="tx1"/>
                </a:solidFill>
                <a:latin typeface="+mn-lt"/>
                <a:ea typeface="+mn-ea"/>
                <a:cs typeface="+mn-cs"/>
              </a:rPr>
              <a:t>-address </a:t>
            </a:r>
            <a:r>
              <a:rPr lang="en-US" altLang="zh-TW" sz="1200" b="0" i="1" u="none" strike="noStrike" kern="1200" baseline="0" dirty="0" err="1" smtClean="0">
                <a:solidFill>
                  <a:schemeClr val="tx1"/>
                </a:solidFill>
                <a:latin typeface="+mn-lt"/>
                <a:ea typeface="+mn-ea"/>
                <a:cs typeface="+mn-cs"/>
              </a:rPr>
              <a:t>udp</a:t>
            </a:r>
            <a:r>
              <a:rPr lang="en-US" altLang="zh-TW" sz="1200" b="0" i="1" u="none" strike="noStrike" kern="1200" baseline="0" dirty="0" smtClean="0">
                <a:solidFill>
                  <a:schemeClr val="tx1"/>
                </a:solidFill>
                <a:latin typeface="+mn-lt"/>
                <a:ea typeface="+mn-ea"/>
                <a:cs typeface="+mn-cs"/>
              </a:rPr>
              <a:t>-port </a:t>
            </a:r>
          </a:p>
          <a:p>
            <a:r>
              <a:rPr lang="en-US" altLang="zh-TW" sz="1200" b="0" i="0" u="none" strike="noStrike" kern="1200" baseline="0" dirty="0" smtClean="0">
                <a:solidFill>
                  <a:schemeClr val="tx1"/>
                </a:solidFill>
                <a:latin typeface="+mn-lt"/>
                <a:ea typeface="+mn-ea"/>
                <a:cs typeface="+mn-cs"/>
              </a:rPr>
              <a:t>IP address of the workstation to which you want to send the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information and the number of the UDP port on which the workstation is listening for this input. UDP port 9996 is commonly used for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a:t>
            </a:r>
          </a:p>
          <a:p>
            <a:endParaRPr lang="en-US" altLang="zh-TW" sz="1200" b="0" i="0" u="none" strike="noStrike" kern="1200" baseline="0" dirty="0" smtClean="0">
              <a:solidFill>
                <a:schemeClr val="tx1"/>
              </a:solidFill>
              <a:latin typeface="+mn-lt"/>
              <a:ea typeface="+mn-ea"/>
              <a:cs typeface="+mn-cs"/>
            </a:endParaRPr>
          </a:p>
          <a:p>
            <a:r>
              <a:rPr lang="en-US" altLang="zh-TW" sz="1200" b="1" i="0" u="none" strike="noStrike" kern="1200" baseline="0" dirty="0" err="1" smtClean="0">
                <a:solidFill>
                  <a:schemeClr val="tx1"/>
                </a:solidFill>
                <a:latin typeface="+mn-lt"/>
                <a:ea typeface="+mn-ea"/>
                <a:cs typeface="+mn-cs"/>
              </a:rPr>
              <a:t>ip</a:t>
            </a:r>
            <a:r>
              <a:rPr lang="en-US" altLang="zh-TW" sz="1200" b="1" i="0" u="none" strike="noStrike" kern="1200" baseline="0" dirty="0" smtClean="0">
                <a:solidFill>
                  <a:schemeClr val="tx1"/>
                </a:solidFill>
                <a:latin typeface="+mn-lt"/>
                <a:ea typeface="+mn-ea"/>
                <a:cs typeface="+mn-cs"/>
              </a:rPr>
              <a:t> flow-export version </a:t>
            </a:r>
            <a:r>
              <a:rPr lang="en-US" altLang="zh-TW" sz="1200" b="0" i="1" u="none" strike="noStrike" kern="1200" baseline="0" dirty="0" err="1" smtClean="0">
                <a:solidFill>
                  <a:schemeClr val="tx1"/>
                </a:solidFill>
                <a:latin typeface="+mn-lt"/>
                <a:ea typeface="+mn-ea"/>
                <a:cs typeface="+mn-cs"/>
              </a:rPr>
              <a:t>version</a:t>
            </a:r>
            <a:r>
              <a:rPr lang="en-US" altLang="zh-TW" sz="1200" b="0" i="1" u="none" strike="noStrike" kern="1200" baseline="0" dirty="0" smtClean="0">
                <a:solidFill>
                  <a:schemeClr val="tx1"/>
                </a:solidFill>
                <a:latin typeface="+mn-lt"/>
                <a:ea typeface="+mn-ea"/>
                <a:cs typeface="+mn-cs"/>
              </a:rPr>
              <a:t> </a:t>
            </a:r>
          </a:p>
          <a:p>
            <a:r>
              <a:rPr lang="en-US" altLang="zh-TW" sz="1200" b="0" i="0" u="none" strike="noStrike" kern="1200" baseline="0" dirty="0" smtClean="0">
                <a:solidFill>
                  <a:schemeClr val="tx1"/>
                </a:solidFill>
                <a:latin typeface="+mn-lt"/>
                <a:ea typeface="+mn-ea"/>
                <a:cs typeface="+mn-cs"/>
              </a:rPr>
              <a:t>Specifies the version format that the export packet uses.</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The figure shows configurations for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data capture and data export to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collector with IP address 10.1.10.100, where you can analyze the exported data.  </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Traffic that is being either received or transmitted by the </a:t>
            </a:r>
            <a:r>
              <a:rPr lang="en-US" altLang="zh-TW" sz="1200" b="0" i="0" u="none" strike="noStrike" kern="1200" baseline="0" dirty="0" err="1" smtClean="0">
                <a:solidFill>
                  <a:schemeClr val="tx1"/>
                </a:solidFill>
                <a:latin typeface="+mn-lt"/>
                <a:ea typeface="+mn-ea"/>
                <a:cs typeface="+mn-cs"/>
              </a:rPr>
              <a:t>GigabitEthernet</a:t>
            </a:r>
            <a:r>
              <a:rPr lang="en-US" altLang="zh-TW" sz="1200" b="0" i="0" u="none" strike="noStrike" kern="1200" baseline="0" dirty="0" smtClean="0">
                <a:solidFill>
                  <a:schemeClr val="tx1"/>
                </a:solidFill>
                <a:latin typeface="+mn-lt"/>
                <a:ea typeface="+mn-ea"/>
                <a:cs typeface="+mn-cs"/>
              </a:rPr>
              <a:t> 0/0 interface is captured using the </a:t>
            </a:r>
            <a:r>
              <a:rPr lang="en-US" altLang="zh-TW" sz="1200" b="1" i="0" u="none" strike="noStrike" kern="1200" baseline="0" dirty="0" err="1" smtClean="0">
                <a:solidFill>
                  <a:schemeClr val="tx1"/>
                </a:solidFill>
                <a:latin typeface="+mn-lt"/>
                <a:ea typeface="+mn-ea"/>
                <a:cs typeface="+mn-cs"/>
              </a:rPr>
              <a:t>ip</a:t>
            </a:r>
            <a:r>
              <a:rPr lang="en-US" altLang="zh-TW" sz="1200" b="1" i="0" u="none" strike="noStrike" kern="1200" baseline="0" dirty="0" smtClean="0">
                <a:solidFill>
                  <a:schemeClr val="tx1"/>
                </a:solidFill>
                <a:latin typeface="+mn-lt"/>
                <a:ea typeface="+mn-ea"/>
                <a:cs typeface="+mn-cs"/>
              </a:rPr>
              <a:t> flow </a:t>
            </a:r>
            <a:r>
              <a:rPr lang="en-US" altLang="zh-TW" sz="1200" b="0" i="0" u="none" strike="noStrike" kern="1200" baseline="0" dirty="0" smtClean="0">
                <a:solidFill>
                  <a:schemeClr val="tx1"/>
                </a:solidFill>
                <a:latin typeface="+mn-lt"/>
                <a:ea typeface="+mn-ea"/>
                <a:cs typeface="+mn-cs"/>
              </a:rPr>
              <a:t>command. Captured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information is then sent to the collector with IP address 10.1.10.100 on UDP port 9996. The </a:t>
            </a:r>
            <a:r>
              <a:rPr lang="en-US" altLang="zh-TW" sz="1200" b="1" i="0" u="none" strike="noStrike" kern="1200" baseline="0" dirty="0" err="1" smtClean="0">
                <a:solidFill>
                  <a:schemeClr val="tx1"/>
                </a:solidFill>
                <a:latin typeface="+mn-lt"/>
                <a:ea typeface="+mn-ea"/>
                <a:cs typeface="+mn-cs"/>
              </a:rPr>
              <a:t>ip</a:t>
            </a:r>
            <a:r>
              <a:rPr lang="en-US" altLang="zh-TW" sz="1200" b="1" i="0" u="none" strike="noStrike" kern="1200" baseline="0" dirty="0" smtClean="0">
                <a:solidFill>
                  <a:schemeClr val="tx1"/>
                </a:solidFill>
                <a:latin typeface="+mn-lt"/>
                <a:ea typeface="+mn-ea"/>
                <a:cs typeface="+mn-cs"/>
              </a:rPr>
              <a:t> flow-export version </a:t>
            </a:r>
            <a:r>
              <a:rPr lang="en-US" altLang="zh-TW" sz="1200" b="0" i="0" u="none" strike="noStrike" kern="1200" baseline="0" dirty="0" smtClean="0">
                <a:solidFill>
                  <a:schemeClr val="tx1"/>
                </a:solidFill>
                <a:latin typeface="+mn-lt"/>
                <a:ea typeface="+mn-ea"/>
                <a:cs typeface="+mn-cs"/>
              </a:rPr>
              <a:t>command specifies that the export packet uses the version 9 </a:t>
            </a:r>
            <a:r>
              <a:rPr lang="fr-CA" altLang="zh-TW" sz="1200" b="0" i="0" u="none" strike="noStrike" kern="1200" baseline="0" dirty="0" smtClean="0">
                <a:solidFill>
                  <a:schemeClr val="tx1"/>
                </a:solidFill>
                <a:latin typeface="+mn-lt"/>
                <a:ea typeface="+mn-ea"/>
                <a:cs typeface="+mn-cs"/>
              </a:rPr>
              <a:t>format.</a:t>
            </a:r>
          </a:p>
          <a:p>
            <a:endParaRPr lang="fr-CA" altLang="zh-TW" sz="1200" b="0" i="0" u="none" strike="noStrike" kern="1200" baseline="0" dirty="0" smtClean="0">
              <a:solidFill>
                <a:schemeClr val="tx1"/>
              </a:solidFill>
              <a:latin typeface="+mn-lt"/>
              <a:ea typeface="+mn-ea"/>
              <a:cs typeface="+mn-cs"/>
            </a:endParaRPr>
          </a:p>
          <a:p>
            <a:r>
              <a:rPr lang="en-US" altLang="zh-TW" sz="1200" b="1" i="0" u="none" strike="noStrike" kern="1200" baseline="0" dirty="0" smtClean="0">
                <a:solidFill>
                  <a:schemeClr val="tx1"/>
                </a:solidFill>
                <a:latin typeface="+mn-lt"/>
                <a:ea typeface="+mn-ea"/>
                <a:cs typeface="+mn-cs"/>
              </a:rPr>
              <a:t>Note </a:t>
            </a:r>
            <a:r>
              <a:rPr lang="en-US" altLang="zh-TW" sz="1200" b="0" i="0" u="none" strike="noStrike" kern="1200" baseline="0" dirty="0" err="1" smtClean="0">
                <a:solidFill>
                  <a:schemeClr val="tx1"/>
                </a:solidFill>
                <a:latin typeface="+mn-lt"/>
                <a:ea typeface="+mn-ea"/>
                <a:cs typeface="+mn-cs"/>
              </a:rPr>
              <a:t>NetFlow</a:t>
            </a:r>
            <a:r>
              <a:rPr lang="en-US" altLang="zh-TW" sz="1200" b="0" i="0" u="none" strike="noStrike" kern="1200" baseline="0" dirty="0" smtClean="0">
                <a:solidFill>
                  <a:schemeClr val="tx1"/>
                </a:solidFill>
                <a:latin typeface="+mn-lt"/>
                <a:ea typeface="+mn-ea"/>
                <a:cs typeface="+mn-cs"/>
              </a:rPr>
              <a:t> exports data in UDP in one of five formats (1, 5, 7, 8, and 9). Version 9 is the most versatile data export format but is not backward compatible with version 8 or version 5.</a:t>
            </a:r>
          </a:p>
          <a:p>
            <a:endParaRPr lang="en-US" altLang="zh-TW" sz="1200" b="0" i="0" u="none" strike="noStrike" kern="1200" baseline="0" dirty="0" smtClean="0">
              <a:solidFill>
                <a:schemeClr val="tx1"/>
              </a:solidFill>
              <a:latin typeface="+mn-lt"/>
              <a:ea typeface="+mn-ea"/>
              <a:cs typeface="+mn-cs"/>
            </a:endParaRPr>
          </a:p>
          <a:p>
            <a:endParaRPr lang="en-US" altLang="zh-TW" dirty="0" smtClean="0"/>
          </a:p>
        </p:txBody>
      </p:sp>
      <p:sp>
        <p:nvSpPr>
          <p:cNvPr id="4" name="Espace réservé du numéro de diapositive 3"/>
          <p:cNvSpPr>
            <a:spLocks noGrp="1"/>
          </p:cNvSpPr>
          <p:nvPr>
            <p:ph type="sldNum" sz="quarter" idx="10"/>
          </p:nvPr>
        </p:nvSpPr>
        <p:spPr/>
        <p:txBody>
          <a:bodyPr/>
          <a:lstStyle/>
          <a:p>
            <a:fld id="{AC72CD79-D36A-4E01-AE1C-064887FE954D}" type="slidenum">
              <a:rPr lang="en-US" smtClean="0"/>
              <a:t>9</a:t>
            </a:fld>
            <a:endParaRPr lang="en-US"/>
          </a:p>
        </p:txBody>
      </p:sp>
    </p:spTree>
    <p:extLst>
      <p:ext uri="{BB962C8B-B14F-4D97-AF65-F5344CB8AC3E}">
        <p14:creationId xmlns:p14="http://schemas.microsoft.com/office/powerpoint/2010/main" val="1735936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 name="Subtitle 2"/>
          <p:cNvSpPr>
            <a:spLocks noGrp="1"/>
          </p:cNvSpPr>
          <p:nvPr>
            <p:ph type="subTitle" idx="1" hasCustomPrompt="1"/>
          </p:nvPr>
        </p:nvSpPr>
        <p:spPr>
          <a:xfrm>
            <a:off x="236383" y="4464066"/>
            <a:ext cx="3657600" cy="384721"/>
          </a:xfrm>
        </p:spPr>
        <p:txBody>
          <a:bodyPr wrap="square">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12068" y="330200"/>
            <a:ext cx="2889136"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hasCustomPrompt="1"/>
          </p:nvPr>
        </p:nvSpPr>
        <p:spPr>
          <a:xfrm>
            <a:off x="236383" y="4862154"/>
            <a:ext cx="36576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val="2499588096"/>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229702" y="432215"/>
            <a:ext cx="8588861" cy="838200"/>
          </a:xfrm>
        </p:spPr>
        <p:txBody>
          <a:bodyPr/>
          <a:lstStyle/>
          <a:p>
            <a:r>
              <a:rPr lang="en-US" dirty="0" smtClean="0"/>
              <a:t>Click to edit Master title style</a:t>
            </a:r>
            <a:endParaRPr lang="en-US" dirty="0"/>
          </a:p>
        </p:txBody>
      </p:sp>
      <p:sp>
        <p:nvSpPr>
          <p:cNvPr id="10" name="Rounded Rectangle 9"/>
          <p:cNvSpPr/>
          <p:nvPr userDrawn="1"/>
        </p:nvSpPr>
        <p:spPr>
          <a:xfrm>
            <a:off x="4984231" y="1416140"/>
            <a:ext cx="3759720" cy="4599033"/>
          </a:xfrm>
          <a:prstGeom prst="roundRect">
            <a:avLst>
              <a:gd name="adj" fmla="val 0"/>
            </a:avLst>
          </a:prstGeom>
          <a:gradFill flip="none" rotWithShape="1">
            <a:gsLst>
              <a:gs pos="0">
                <a:schemeClr val="tx1">
                  <a:lumMod val="20000"/>
                  <a:lumOff val="80000"/>
                </a:schemeClr>
              </a:gs>
              <a:gs pos="47000">
                <a:schemeClr val="bg1"/>
              </a:gs>
              <a:gs pos="100000">
                <a:srgbClr val="EDDFF5"/>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ext Placeholder 3"/>
          <p:cNvSpPr>
            <a:spLocks noGrp="1"/>
          </p:cNvSpPr>
          <p:nvPr>
            <p:ph type="body" sz="quarter" idx="15"/>
          </p:nvPr>
        </p:nvSpPr>
        <p:spPr>
          <a:xfrm>
            <a:off x="5221224" y="1747683"/>
            <a:ext cx="3236976" cy="1900292"/>
          </a:xfrm>
        </p:spPr>
        <p:txBody>
          <a:bodyPr/>
          <a:lstStyle>
            <a:lvl1pPr marL="114300" indent="-114300">
              <a:buFontTx/>
              <a:buNone/>
              <a:defRPr sz="2000"/>
            </a:lvl1pPr>
          </a:lstStyle>
          <a:p>
            <a:pPr lvl="0"/>
            <a:r>
              <a:rPr lang="en-US" dirty="0" smtClean="0"/>
              <a:t>Click to edit Master text styles</a:t>
            </a:r>
          </a:p>
        </p:txBody>
      </p:sp>
      <p:sp>
        <p:nvSpPr>
          <p:cNvPr id="17" name="Text Placeholder 21"/>
          <p:cNvSpPr>
            <a:spLocks noGrp="1"/>
          </p:cNvSpPr>
          <p:nvPr>
            <p:ph type="body" sz="quarter" idx="16"/>
          </p:nvPr>
        </p:nvSpPr>
        <p:spPr>
          <a:xfrm>
            <a:off x="5310124" y="4876800"/>
            <a:ext cx="3044497" cy="326243"/>
          </a:xfrm>
        </p:spPr>
        <p:txBody>
          <a:bodyPr wrap="square">
            <a:spAutoFit/>
          </a:bodyPr>
          <a:lstStyle>
            <a:lvl1pPr marL="0" indent="0">
              <a:buFontTx/>
              <a:buNone/>
              <a:defRPr sz="1600"/>
            </a:lvl1pPr>
          </a:lstStyle>
          <a:p>
            <a:pPr lvl="0"/>
            <a:r>
              <a:rPr lang="en-US" smtClean="0"/>
              <a:t>Click to edit Master text styles</a:t>
            </a:r>
          </a:p>
        </p:txBody>
      </p:sp>
      <p:cxnSp>
        <p:nvCxnSpPr>
          <p:cNvPr id="19" name="Straight Connector 18"/>
          <p:cNvCxnSpPr/>
          <p:nvPr userDrawn="1"/>
        </p:nvCxnSpPr>
        <p:spPr>
          <a:xfrm flipH="1">
            <a:off x="4990141" y="1335313"/>
            <a:ext cx="1" cy="476068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322994"/>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19076264"/>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406400" indent="0">
              <a:buClr>
                <a:schemeClr val="accent5"/>
              </a:buClr>
              <a:buFontTx/>
              <a:buNone/>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tx1"/>
                </a:solidFill>
                <a:latin typeface="+mj-lt"/>
              </a:defRPr>
            </a:lvl1pPr>
            <a:lvl2pPr marL="406400" indent="0">
              <a:buClr>
                <a:schemeClr val="accent1">
                  <a:lumMod val="40000"/>
                  <a:lumOff val="60000"/>
                </a:schemeClr>
              </a:buClr>
              <a:buFont typeface="Arial" pitchFamily="34" charset="0"/>
              <a:buNone/>
              <a:defRPr>
                <a:solidFill>
                  <a:schemeClr val="tx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4" name="Text Placeholder 3"/>
          <p:cNvSpPr>
            <a:spLocks noGrp="1"/>
          </p:cNvSpPr>
          <p:nvPr>
            <p:ph type="body" sz="quarter" idx="13" hasCustomPrompt="1"/>
          </p:nvPr>
        </p:nvSpPr>
        <p:spPr>
          <a:xfrm>
            <a:off x="4818887" y="301752"/>
            <a:ext cx="3951308" cy="838200"/>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Two Column</a:t>
            </a:r>
            <a:b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b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Title Right</a:t>
            </a:r>
            <a:endPara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p:txBody>
      </p:sp>
      <p:cxnSp>
        <p:nvCxnSpPr>
          <p:cNvPr id="14" name="Straight Connector 13"/>
          <p:cNvCxnSpPr/>
          <p:nvPr userDrawn="1"/>
        </p:nvCxnSpPr>
        <p:spPr>
          <a:xfrm>
            <a:off x="4486587"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281650"/>
      </p:ext>
    </p:extLst>
  </p:cSld>
  <p:clrMapOvr>
    <a:masterClrMapping/>
  </p:clrMapOvr>
  <p:transition>
    <p:wipe dir="r"/>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866900"/>
            <a:ext cx="2622550" cy="439102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866900"/>
            <a:ext cx="2593975" cy="4362450"/>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275388" y="1866900"/>
            <a:ext cx="2633662" cy="433387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4" name="Text Placeholder 20"/>
          <p:cNvSpPr>
            <a:spLocks noGrp="1" noChangeAspect="1"/>
          </p:cNvSpPr>
          <p:nvPr>
            <p:ph type="body" sz="quarter" idx="19"/>
          </p:nvPr>
        </p:nvSpPr>
        <p:spPr>
          <a:xfrm>
            <a:off x="6247902" y="319099"/>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cxnSp>
        <p:nvCxnSpPr>
          <p:cNvPr id="11" name="Straight Connector 10"/>
          <p:cNvCxnSpPr/>
          <p:nvPr userDrawn="1"/>
        </p:nvCxnSpPr>
        <p:spPr>
          <a:xfrm>
            <a:off x="3082817" y="869003"/>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83084" y="869003"/>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803739"/>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a:solidFill>
                  <a:srgbClr val="435153"/>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p14="http://schemas.microsoft.com/office/powerpoint/2010/main" val="1349221493"/>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lumMod val="75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282240177"/>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Tree>
    <p:extLst>
      <p:ext uri="{BB962C8B-B14F-4D97-AF65-F5344CB8AC3E}">
        <p14:creationId xmlns:p14="http://schemas.microsoft.com/office/powerpoint/2010/main" val="1449040526"/>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493B93"/>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spcBef>
                <a:spcPct val="20000"/>
              </a:spcBef>
              <a:buFont typeface="Arial" pitchFamily="34" charset="0"/>
              <a:buNone/>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6538" indent="-236538" algn="l" defTabSz="914400" rtl="0" eaLnBrk="1" latinLnBrk="0" hangingPunct="1">
              <a:lnSpc>
                <a:spcPts val="5200"/>
              </a:lnSpc>
              <a:spcBef>
                <a:spcPct val="20000"/>
              </a:spcBef>
              <a:buClr>
                <a:schemeClr val="tx1"/>
              </a:buClr>
              <a:buFont typeface="Arial" pitchFamily="34"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“Format large quotes using this slide layout. Be sure to cite your source below.”</a:t>
            </a:r>
            <a:endParaRPr lang="en-US" dirty="0"/>
          </a:p>
        </p:txBody>
      </p:sp>
      <p:sp>
        <p:nvSpPr>
          <p:cNvPr id="49"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Tree>
    <p:extLst>
      <p:ext uri="{BB962C8B-B14F-4D97-AF65-F5344CB8AC3E}">
        <p14:creationId xmlns:p14="http://schemas.microsoft.com/office/powerpoint/2010/main" val="3340171846"/>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200" baseline="0">
                <a:solidFill>
                  <a:schemeClr val="bg1"/>
                </a:solidFill>
                <a:latin typeface="+mj-lt"/>
              </a:defRPr>
            </a:lvl1pPr>
          </a:lstStyle>
          <a:p>
            <a:r>
              <a:rPr lang="en-US" dirty="0" smtClean="0"/>
              <a:t>Format large quotes using this slide layout. Be sure to cite your source below.”</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3031545020"/>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777667"/>
            <a:ext cx="3895344" cy="5287676"/>
          </a:xfrm>
        </p:spPr>
        <p:txBody>
          <a:bodyPr anchor="ctr" anchorCtr="0">
            <a:normAutofit/>
          </a:bodyPr>
          <a:lstStyle>
            <a:lvl1pPr marL="0" indent="0">
              <a:buFontTx/>
              <a:buNone/>
              <a:defRPr lang="en-US" sz="2000" kern="1200" dirty="0">
                <a:solidFill>
                  <a:srgbClr val="493B93"/>
                </a:solidFill>
                <a:latin typeface="+mj-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Clr>
                <a:srgbClr val="435153"/>
              </a:buClr>
              <a:buFont typeface="Arial" pitchFamily="34" charset="0"/>
              <a:buNone/>
            </a:pPr>
            <a:r>
              <a:rPr lang="en-US" dirty="0" smtClean="0"/>
              <a:t>Tell your story here</a:t>
            </a:r>
            <a:endParaRPr lang="en-US" dirty="0"/>
          </a:p>
        </p:txBody>
      </p:sp>
      <p:cxnSp>
        <p:nvCxnSpPr>
          <p:cNvPr id="5" name="Straight Connector 4"/>
          <p:cNvCxnSpPr/>
          <p:nvPr userDrawn="1"/>
        </p:nvCxnSpPr>
        <p:spPr>
          <a:xfrm>
            <a:off x="4486587"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696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 name="Subtitle 2"/>
          <p:cNvSpPr>
            <a:spLocks noGrp="1"/>
          </p:cNvSpPr>
          <p:nvPr>
            <p:ph type="subTitle" idx="1" hasCustomPrompt="1"/>
          </p:nvPr>
        </p:nvSpPr>
        <p:spPr>
          <a:xfrm>
            <a:off x="236382" y="4464066"/>
            <a:ext cx="36576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12068" y="330200"/>
            <a:ext cx="2889136"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3"/>
          <p:cNvSpPr>
            <a:spLocks noGrp="1"/>
          </p:cNvSpPr>
          <p:nvPr>
            <p:ph type="body" sz="quarter" idx="10" hasCustomPrompt="1"/>
          </p:nvPr>
        </p:nvSpPr>
        <p:spPr>
          <a:xfrm>
            <a:off x="236383" y="4862154"/>
            <a:ext cx="36576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8" name="Text Placeholder 5"/>
          <p:cNvSpPr>
            <a:spLocks noGrp="1"/>
          </p:cNvSpPr>
          <p:nvPr>
            <p:ph type="body" sz="quarter" idx="11" hasCustomPrompt="1"/>
          </p:nvPr>
        </p:nvSpPr>
        <p:spPr>
          <a:xfrm>
            <a:off x="236382" y="5231003"/>
            <a:ext cx="36576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val="1910182299"/>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ct val="20000"/>
              </a:spcBef>
              <a:buClr>
                <a:srgbClr val="92D050"/>
              </a:buClr>
              <a:buSzPct val="90000"/>
              <a:buFont typeface="Arial" pitchFamily="34" charset="0"/>
              <a:buNone/>
              <a:tabLst/>
              <a:defRPr kumimoji="0" lang="en-US" sz="2000" b="0" i="0" u="none" strike="noStrike" kern="1200" cap="none" spc="0" normalizeH="0" baseline="0" dirty="0">
                <a:ln>
                  <a:noFill/>
                </a:ln>
                <a:solidFill>
                  <a:srgbClr val="493B93"/>
                </a:solidFill>
                <a:effectLst/>
                <a:uLnTx/>
                <a:uFillTx/>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2289518417"/>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rgbClr val="FFFFFF"/>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
        <p:nvSpPr>
          <p:cNvPr id="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2668165417"/>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1977599364"/>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2250604091"/>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8"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2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3291134616"/>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Picture Placeholder 4"/>
          <p:cNvSpPr>
            <a:spLocks noGrp="1"/>
          </p:cNvSpPr>
          <p:nvPr>
            <p:ph type="pic" sz="quarter" idx="10" hasCustomPrompt="1"/>
          </p:nvPr>
        </p:nvSpPr>
        <p:spPr>
          <a:xfrm>
            <a:off x="333375" y="339924"/>
            <a:ext cx="8474869" cy="6054185"/>
          </a:xfrm>
          <a:ln>
            <a:solidFill>
              <a:srgbClr val="FFFFFF"/>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3375" y="6380780"/>
            <a:ext cx="8477250" cy="160471"/>
          </a:xfrm>
          <a:prstGeom prst="rect">
            <a:avLst/>
          </a:prstGeom>
          <a:noFill/>
        </p:spPr>
      </p:pic>
    </p:spTree>
    <p:extLst>
      <p:ext uri="{BB962C8B-B14F-4D97-AF65-F5344CB8AC3E}">
        <p14:creationId xmlns:p14="http://schemas.microsoft.com/office/powerpoint/2010/main" val="4254461521"/>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3425038193"/>
      </p:ext>
    </p:extLst>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1" name="Media Placeholder 20"/>
          <p:cNvSpPr>
            <a:spLocks noGrp="1"/>
          </p:cNvSpPr>
          <p:nvPr>
            <p:ph type="media" sz="quarter" idx="10" hasCustomPrompt="1"/>
          </p:nvPr>
        </p:nvSpPr>
        <p:spPr>
          <a:xfrm>
            <a:off x="2642616" y="777240"/>
            <a:ext cx="5897880" cy="4425696"/>
          </a:xfrm>
          <a:solidFill>
            <a:srgbClr val="000000"/>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pic>
        <p:nvPicPr>
          <p:cNvPr id="2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6148" y="6042098"/>
            <a:ext cx="2889136"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463790"/>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587"/>
            <a:ext cx="9144000" cy="6858000"/>
          </a:xfrm>
          <a:prstGeom prst="rect">
            <a:avLst/>
          </a:prstGeom>
        </p:spPr>
      </p:pic>
    </p:spTree>
    <p:extLst>
      <p:ext uri="{BB962C8B-B14F-4D97-AF65-F5344CB8AC3E}">
        <p14:creationId xmlns:p14="http://schemas.microsoft.com/office/powerpoint/2010/main" val="461604311"/>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84908"/>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8" name="Subtitle 2"/>
          <p:cNvSpPr>
            <a:spLocks noGrp="1"/>
          </p:cNvSpPr>
          <p:nvPr>
            <p:ph type="subTitle" idx="1" hasCustomPrompt="1"/>
          </p:nvPr>
        </p:nvSpPr>
        <p:spPr>
          <a:xfrm>
            <a:off x="236383" y="4464066"/>
            <a:ext cx="8110728" cy="38417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a:normAutofit/>
          </a:bodyPr>
          <a:lstStyle>
            <a:lvl1pPr marL="0" indent="0" algn="l">
              <a:buNone/>
              <a:defRPr lang="en-US" sz="2000" kern="1200" dirty="0">
                <a:solidFill>
                  <a:srgbClr val="493B93"/>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pic>
        <p:nvPicPr>
          <p:cNvPr id="5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03053" y="325971"/>
            <a:ext cx="2920207" cy="4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3"/>
          <p:cNvSpPr>
            <a:spLocks noGrp="1"/>
          </p:cNvSpPr>
          <p:nvPr>
            <p:ph type="body" sz="quarter" idx="10" hasCustomPrompt="1"/>
          </p:nvPr>
        </p:nvSpPr>
        <p:spPr>
          <a:xfrm>
            <a:off x="236382" y="4862154"/>
            <a:ext cx="8110728" cy="355482"/>
          </a:xfrm>
        </p:spPr>
        <p:txBody>
          <a:bodyPr wrap="square">
            <a:spAutoFit/>
          </a:bodyPr>
          <a:lstStyle>
            <a:lvl1pPr marL="0" indent="0">
              <a:buFontTx/>
              <a:buNone/>
              <a:defRPr sz="1800">
                <a:solidFill>
                  <a:srgbClr val="493B93"/>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236381" y="5231003"/>
            <a:ext cx="8110728" cy="297004"/>
          </a:xfrm>
        </p:spPr>
        <p:txBody>
          <a:bodyPr wrap="square">
            <a:spAutoFit/>
          </a:bodyPr>
          <a:lstStyle>
            <a:lvl1pPr marL="0" indent="0">
              <a:buFontTx/>
              <a:buNone/>
              <a:defRPr sz="1400">
                <a:solidFill>
                  <a:srgbClr val="493B93"/>
                </a:solidFill>
              </a:defRPr>
            </a:lvl1pPr>
          </a:lstStyle>
          <a:p>
            <a:pPr lvl="0"/>
            <a:r>
              <a:rPr lang="en-US" dirty="0" smtClean="0"/>
              <a:t>Date</a:t>
            </a:r>
            <a:endParaRPr lang="en-US" dirty="0"/>
          </a:p>
        </p:txBody>
      </p:sp>
    </p:spTree>
    <p:extLst>
      <p:ext uri="{BB962C8B-B14F-4D97-AF65-F5344CB8AC3E}">
        <p14:creationId xmlns:p14="http://schemas.microsoft.com/office/powerpoint/2010/main" val="3689609702"/>
      </p:ext>
    </p:extLst>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1525442370"/>
      </p:ext>
    </p:extLst>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_blu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587"/>
            <a:ext cx="9144000" cy="6858000"/>
          </a:xfrm>
          <a:prstGeom prst="rect">
            <a:avLst/>
          </a:prstGeom>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extLst>
      <p:ext uri="{BB962C8B-B14F-4D97-AF65-F5344CB8AC3E}">
        <p14:creationId xmlns:p14="http://schemas.microsoft.com/office/powerpoint/2010/main" val="1889197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blue thank you">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587"/>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1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69746" y="3078070"/>
            <a:ext cx="36698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0807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extLst>
      <p:ext uri="{BB962C8B-B14F-4D97-AF65-F5344CB8AC3E}">
        <p14:creationId xmlns:p14="http://schemas.microsoft.com/office/powerpoint/2010/main" val="101255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00"/>
                                        <p:tgtEl>
                                          <p:spTgt spid="1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00"/>
                                        <p:tgtEl>
                                          <p:spTgt spid="1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00"/>
                                        <p:tgtEl>
                                          <p:spTgt spid="17"/>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4"/>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6"/>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8"/>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1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5"/>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7"/>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00"/>
                                        <p:tgtEl>
                                          <p:spTgt spid="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700"/>
                                        <p:tgtEl>
                                          <p:spTgt spid="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700"/>
                                        <p:tgtEl>
                                          <p:spTgt spid="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700"/>
                                        <p:tgtEl>
                                          <p:spTgt spid="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21"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69746" y="3078070"/>
            <a:ext cx="36698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845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4514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149573"/>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微軟正黑體" pitchFamily="34" charset="-120"/>
                <a:ea typeface="微軟正黑體" pitchFamily="34" charset="-120"/>
                <a:cs typeface="+mj-cs"/>
              </a:defRPr>
            </a:lvl1pPr>
          </a:lstStyle>
          <a:p>
            <a:r>
              <a:rPr lang="en-US" dirty="0" smtClean="0"/>
              <a:t>Click to edit Master title style</a:t>
            </a:r>
            <a:endParaRPr lang="en-US" dirty="0"/>
          </a:p>
        </p:txBody>
      </p:sp>
      <p:sp>
        <p:nvSpPr>
          <p:cNvPr id="5" name="Content Placeholder 2"/>
          <p:cNvSpPr>
            <a:spLocks noGrp="1"/>
          </p:cNvSpPr>
          <p:nvPr>
            <p:ph idx="1"/>
          </p:nvPr>
        </p:nvSpPr>
        <p:spPr>
          <a:xfrm>
            <a:off x="229702" y="1079501"/>
            <a:ext cx="8577072" cy="522594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254626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ernate Title Slide">
    <p:spTree>
      <p:nvGrpSpPr>
        <p:cNvPr id="1" name=""/>
        <p:cNvGrpSpPr/>
        <p:nvPr/>
      </p:nvGrpSpPr>
      <p:grpSpPr>
        <a:xfrm>
          <a:off x="0" y="0"/>
          <a:ext cx="0" cy="0"/>
          <a:chOff x="0" y="0"/>
          <a:chExt cx="0" cy="0"/>
        </a:xfrm>
      </p:grpSpPr>
      <p:sp>
        <p:nvSpPr>
          <p:cNvPr id="50" name="Title 1"/>
          <p:cNvSpPr>
            <a:spLocks noGrp="1"/>
          </p:cNvSpPr>
          <p:nvPr>
            <p:ph type="ctrTitle" hasCustomPrompt="1"/>
          </p:nvPr>
        </p:nvSpPr>
        <p:spPr>
          <a:xfrm>
            <a:off x="221393" y="1248229"/>
            <a:ext cx="8112125"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spTree>
    <p:extLst>
      <p:ext uri="{BB962C8B-B14F-4D97-AF65-F5344CB8AC3E}">
        <p14:creationId xmlns:p14="http://schemas.microsoft.com/office/powerpoint/2010/main" val="3908817927"/>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376" y="4712451"/>
            <a:ext cx="8477250" cy="1828800"/>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394062388"/>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376" y="4696378"/>
            <a:ext cx="8477250" cy="1844873"/>
          </a:xfrm>
          <a:prstGeom prst="rect">
            <a:avLst/>
          </a:prstGeom>
        </p:spPr>
      </p:pic>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1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150805563"/>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 Segue 3">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2"/>
            <a:ext cx="8548802"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9144000" cy="177800"/>
          </a:xfrm>
          <a:prstGeom prst="rect">
            <a:avLst/>
          </a:prstGeom>
          <a:solidFill>
            <a:srgbClr val="FFFFFF"/>
          </a:solidFill>
          <a:ln w="25400" algn="ctr">
            <a:noFill/>
            <a:miter lim="800000"/>
            <a:headEnd/>
            <a:tailEnd/>
          </a:ln>
          <a:effectLst/>
        </p:spPr>
        <p:txBody>
          <a:bodyPr wrap="none" anchor="ctr"/>
          <a:lstStyle/>
          <a:p>
            <a:endParaRPr lang="en-US">
              <a:latin typeface="+mj-lt"/>
            </a:endParaRPr>
          </a:p>
        </p:txBody>
      </p:sp>
      <p:sp>
        <p:nvSpPr>
          <p:cNvPr id="24" name="Rectangle 5"/>
          <p:cNvSpPr>
            <a:spLocks noChangeArrowheads="1"/>
          </p:cNvSpPr>
          <p:nvPr userDrawn="1"/>
        </p:nvSpPr>
        <p:spPr bwMode="ltGray">
          <a:xfrm>
            <a:off x="7763787" y="6584512"/>
            <a:ext cx="592251"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3375" y="6380780"/>
            <a:ext cx="8477250" cy="160471"/>
          </a:xfrm>
          <a:prstGeom prst="rect">
            <a:avLst/>
          </a:prstGeom>
          <a:noFill/>
        </p:spPr>
      </p:pic>
      <p:sp>
        <p:nvSpPr>
          <p:cNvPr id="9"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4203619011"/>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432215"/>
            <a:ext cx="8588861" cy="838200"/>
          </a:xfrm>
        </p:spPr>
        <p:txBody>
          <a:bodyPr/>
          <a:lstStyle>
            <a:lvl1pPr>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28600" y="1344168"/>
            <a:ext cx="8577072" cy="4965192"/>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3547965"/>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4706781" y="1097280"/>
            <a:ext cx="4122425" cy="5195102"/>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a:xfrm>
            <a:off x="229702" y="157892"/>
            <a:ext cx="8588861"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Click to edit Master title style</a:t>
            </a:r>
            <a:endParaRPr lang="en-US" dirty="0"/>
          </a:p>
        </p:txBody>
      </p:sp>
      <p:sp>
        <p:nvSpPr>
          <p:cNvPr id="8" name="Text Placeholder 3"/>
          <p:cNvSpPr>
            <a:spLocks noGrp="1"/>
          </p:cNvSpPr>
          <p:nvPr>
            <p:ph type="body" sz="quarter" idx="12"/>
          </p:nvPr>
        </p:nvSpPr>
        <p:spPr>
          <a:xfrm>
            <a:off x="229702" y="1097280"/>
            <a:ext cx="4122425" cy="5195102"/>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8212603"/>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8" cstate="screen">
            <a:extLst>
              <a:ext uri="{28A0092B-C50C-407E-A947-70E740481C1C}">
                <a14:useLocalDpi xmlns:a14="http://schemas.microsoft.com/office/drawing/2010/main"/>
              </a:ext>
            </a:extLst>
          </a:blip>
          <a:srcRect/>
          <a:stretch/>
        </p:blipFill>
        <p:spPr>
          <a:xfrm>
            <a:off x="333375" y="6380780"/>
            <a:ext cx="8477250" cy="160471"/>
          </a:xfrm>
          <a:prstGeom prst="rect">
            <a:avLst/>
          </a:prstGeom>
          <a:noFill/>
        </p:spPr>
      </p:pic>
      <p:sp>
        <p:nvSpPr>
          <p:cNvPr id="2" name="Title Placeholder 1"/>
          <p:cNvSpPr>
            <a:spLocks noGrp="1"/>
          </p:cNvSpPr>
          <p:nvPr>
            <p:ph type="title"/>
          </p:nvPr>
        </p:nvSpPr>
        <p:spPr>
          <a:xfrm>
            <a:off x="229702" y="152815"/>
            <a:ext cx="8588861"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Slide Title Goes Here</a:t>
            </a:r>
            <a:endParaRPr lang="en-US" dirty="0"/>
          </a:p>
        </p:txBody>
      </p:sp>
      <p:sp>
        <p:nvSpPr>
          <p:cNvPr id="3" name="Text Placeholder 2"/>
          <p:cNvSpPr>
            <a:spLocks noGrp="1"/>
          </p:cNvSpPr>
          <p:nvPr>
            <p:ph type="body" idx="1"/>
          </p:nvPr>
        </p:nvSpPr>
        <p:spPr>
          <a:xfrm>
            <a:off x="229702" y="1079501"/>
            <a:ext cx="8577072" cy="5225944"/>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1" name="Rectangle 5"/>
          <p:cNvSpPr>
            <a:spLocks noChangeArrowheads="1"/>
          </p:cNvSpPr>
          <p:nvPr/>
        </p:nvSpPr>
        <p:spPr bwMode="ltGray">
          <a:xfrm>
            <a:off x="7983399" y="6584512"/>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808080"/>
                </a:solidFill>
                <a:latin typeface="+mj-lt"/>
              </a:rPr>
              <a:t>Cisco </a:t>
            </a:r>
            <a:r>
              <a:rPr lang="en-US" sz="600" dirty="0" smtClean="0">
                <a:solidFill>
                  <a:srgbClr val="808080"/>
                </a:solidFill>
                <a:latin typeface="+mj-lt"/>
              </a:rPr>
              <a:t>Public</a:t>
            </a:r>
            <a:endParaRPr lang="en-US" sz="600" dirty="0">
              <a:solidFill>
                <a:srgbClr val="808080"/>
              </a:solidFill>
              <a:latin typeface="+mj-lt"/>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404869891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 id="2147483961" r:id="rId23"/>
    <p:sldLayoutId id="2147483962" r:id="rId24"/>
    <p:sldLayoutId id="2147483963" r:id="rId25"/>
    <p:sldLayoutId id="2147483964" r:id="rId26"/>
    <p:sldLayoutId id="2147483965" r:id="rId27"/>
    <p:sldLayoutId id="2147483966" r:id="rId28"/>
    <p:sldLayoutId id="2147483967" r:id="rId29"/>
    <p:sldLayoutId id="2147483968" r:id="rId30"/>
    <p:sldLayoutId id="2147483969" r:id="rId31"/>
    <p:sldLayoutId id="2147483970" r:id="rId32"/>
    <p:sldLayoutId id="2147483971" r:id="rId33"/>
    <p:sldLayoutId id="2147483972" r:id="rId34"/>
    <p:sldLayoutId id="2147483973" r:id="rId35"/>
    <p:sldLayoutId id="2147483974" r:id="rId36"/>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kumimoji="0" lang="en-US" sz="3600" b="1"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微軟正黑體" pitchFamily="34" charset="-120"/>
          <a:ea typeface="微軟正黑體" pitchFamily="34" charset="-120"/>
          <a:cs typeface="Arial" pitchFamily="34" charset="0"/>
        </a:defRPr>
      </a:lvl1pPr>
    </p:titleStyle>
    <p:body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微軟正黑體" pitchFamily="34" charset="-120"/>
          <a:ea typeface="微軟正黑體" pitchFamily="34" charset="-120"/>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微軟正黑體" pitchFamily="34" charset="-120"/>
          <a:ea typeface="微軟正黑體" pitchFamily="34" charset="-120"/>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微軟正黑體" pitchFamily="34" charset="-120"/>
          <a:ea typeface="微軟正黑體" pitchFamily="34" charset="-120"/>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微軟正黑體" pitchFamily="34" charset="-120"/>
          <a:ea typeface="微軟正黑體" pitchFamily="34" charset="-120"/>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121" y="1248229"/>
            <a:ext cx="8973879" cy="2907239"/>
          </a:xfrm>
        </p:spPr>
        <p:txBody>
          <a:bodyPr/>
          <a:lstStyle/>
          <a:p>
            <a:r>
              <a:rPr lang="zh-TW" altLang="en-US" dirty="0" smtClean="0">
                <a:latin typeface="微軟正黑體" panose="020B0604030504040204" pitchFamily="34" charset="-120"/>
                <a:ea typeface="微軟正黑體" panose="020B0604030504040204" pitchFamily="34" charset="-120"/>
              </a:rPr>
              <a:t>使用 </a:t>
            </a:r>
            <a:r>
              <a:rPr lang="en-US" altLang="zh-TW" dirty="0" smtClean="0">
                <a:latin typeface="微軟正黑體" panose="020B0604030504040204" pitchFamily="34" charset="-120"/>
                <a:ea typeface="微軟正黑體" panose="020B0604030504040204" pitchFamily="34" charset="-120"/>
              </a:rPr>
              <a:t>Cisco IOS </a:t>
            </a:r>
            <a:r>
              <a:rPr lang="en-US" altLang="zh-TW" dirty="0" err="1" smtClean="0">
                <a:latin typeface="微軟正黑體" panose="020B0604030504040204" pitchFamily="34" charset="-120"/>
                <a:ea typeface="微軟正黑體" panose="020B0604030504040204" pitchFamily="34" charset="-120"/>
              </a:rPr>
              <a:t>NetFlow</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進行網路裝置管理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16555" y="4734838"/>
            <a:ext cx="2777582" cy="250521"/>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11" name="Rectangle 10"/>
          <p:cNvSpPr/>
          <p:nvPr/>
        </p:nvSpPr>
        <p:spPr>
          <a:xfrm>
            <a:off x="416555" y="4471792"/>
            <a:ext cx="4092815" cy="225468"/>
          </a:xfrm>
          <a:prstGeom prst="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smtClean="0"/>
          </a:p>
        </p:txBody>
      </p:sp>
      <p:sp>
        <p:nvSpPr>
          <p:cNvPr id="2" name="Titre 1"/>
          <p:cNvSpPr>
            <a:spLocks noGrp="1"/>
          </p:cNvSpPr>
          <p:nvPr>
            <p:ph type="title"/>
          </p:nvPr>
        </p:nvSpPr>
        <p:spPr/>
        <p:txBody>
          <a:bodyPr/>
          <a:lstStyle/>
          <a:p>
            <a:r>
              <a:rPr lang="en-CA" dirty="0" err="1"/>
              <a:t>NetFlow</a:t>
            </a:r>
            <a:r>
              <a:rPr lang="en-CA" dirty="0"/>
              <a:t> </a:t>
            </a:r>
            <a:r>
              <a:rPr lang="zh-TW" altLang="en-US" dirty="0" smtClean="0"/>
              <a:t>配置</a:t>
            </a:r>
            <a:r>
              <a:rPr lang="en-CA" dirty="0" smtClean="0"/>
              <a:t> (</a:t>
            </a:r>
            <a:r>
              <a:rPr lang="zh-TW" altLang="en-US" dirty="0" smtClean="0"/>
              <a:t>續</a:t>
            </a:r>
            <a:r>
              <a:rPr lang="en-CA" dirty="0" smtClean="0"/>
              <a:t>)</a:t>
            </a:r>
            <a:endParaRPr lang="fr-CA" dirty="0"/>
          </a:p>
        </p:txBody>
      </p:sp>
      <p:sp>
        <p:nvSpPr>
          <p:cNvPr id="3" name="內容版面配置區 2"/>
          <p:cNvSpPr>
            <a:spLocks noGrp="1"/>
          </p:cNvSpPr>
          <p:nvPr>
            <p:ph idx="1"/>
          </p:nvPr>
        </p:nvSpPr>
        <p:spPr/>
        <p:txBody>
          <a:bodyPr/>
          <a:lstStyle/>
          <a:p>
            <a:endParaRPr lang="zh-TW" altLang="en-US"/>
          </a:p>
        </p:txBody>
      </p:sp>
      <p:sp>
        <p:nvSpPr>
          <p:cNvPr id="4" name="ZoneTexte 3"/>
          <p:cNvSpPr txBox="1"/>
          <p:nvPr/>
        </p:nvSpPr>
        <p:spPr>
          <a:xfrm>
            <a:off x="366451" y="2631373"/>
            <a:ext cx="8582572" cy="461665"/>
          </a:xfrm>
          <a:prstGeom prst="rect">
            <a:avLst/>
          </a:prstGeom>
          <a:noFill/>
        </p:spPr>
        <p:txBody>
          <a:bodyPr wrap="square" rtlCol="0">
            <a:spAutoFit/>
          </a:bodyPr>
          <a:lstStyle/>
          <a:p>
            <a:r>
              <a:rPr lang="zh-TW" altLang="en-US" sz="2400" dirty="0">
                <a:solidFill>
                  <a:schemeClr val="bg2"/>
                </a:solidFill>
                <a:latin typeface="微軟正黑體" panose="020B0604030504040204" pitchFamily="34" charset="-120"/>
                <a:ea typeface="微軟正黑體" panose="020B0604030504040204" pitchFamily="34" charset="-120"/>
              </a:rPr>
              <a:t>顯示 </a:t>
            </a:r>
            <a:r>
              <a:rPr lang="en-US" altLang="zh-TW" sz="2400" dirty="0" err="1">
                <a:solidFill>
                  <a:schemeClr val="bg2"/>
                </a:solidFill>
                <a:latin typeface="微軟正黑體" panose="020B0604030504040204" pitchFamily="34" charset="-120"/>
                <a:ea typeface="微軟正黑體" panose="020B0604030504040204" pitchFamily="34" charset="-120"/>
              </a:rPr>
              <a:t>NetFlow</a:t>
            </a:r>
            <a:r>
              <a:rPr lang="en-US" altLang="zh-TW" sz="2400" dirty="0">
                <a:solidFill>
                  <a:schemeClr val="bg2"/>
                </a:solidFill>
                <a:latin typeface="微軟正黑體" panose="020B0604030504040204" pitchFamily="34" charset="-120"/>
                <a:ea typeface="微軟正黑體" panose="020B0604030504040204" pitchFamily="34" charset="-120"/>
              </a:rPr>
              <a:t> </a:t>
            </a:r>
            <a:r>
              <a:rPr lang="en-US" altLang="zh-TW" sz="2400" dirty="0" smtClean="0">
                <a:solidFill>
                  <a:schemeClr val="bg2"/>
                </a:solidFill>
                <a:latin typeface="微軟正黑體" panose="020B0604030504040204" pitchFamily="34" charset="-120"/>
                <a:ea typeface="微軟正黑體" panose="020B0604030504040204" pitchFamily="34" charset="-120"/>
              </a:rPr>
              <a:t> </a:t>
            </a:r>
            <a:r>
              <a:rPr lang="zh-TW" altLang="en-US" sz="2400" dirty="0" smtClean="0">
                <a:solidFill>
                  <a:schemeClr val="bg2"/>
                </a:solidFill>
                <a:latin typeface="微軟正黑體" panose="020B0604030504040204" pitchFamily="34" charset="-120"/>
                <a:ea typeface="微軟正黑體" panose="020B0604030504040204" pitchFamily="34" charset="-120"/>
              </a:rPr>
              <a:t>是否在介面啟用</a:t>
            </a:r>
            <a:endParaRPr lang="fr-CA" sz="2400" dirty="0">
              <a:solidFill>
                <a:schemeClr val="bg2"/>
              </a:solidFill>
              <a:latin typeface="微軟正黑體" panose="020B0604030504040204" pitchFamily="34" charset="-120"/>
              <a:ea typeface="微軟正黑體" panose="020B0604030504040204" pitchFamily="34" charset="-120"/>
            </a:endParaRPr>
          </a:p>
        </p:txBody>
      </p:sp>
      <p:sp>
        <p:nvSpPr>
          <p:cNvPr id="5" name="ZoneTexte 4"/>
          <p:cNvSpPr txBox="1"/>
          <p:nvPr/>
        </p:nvSpPr>
        <p:spPr>
          <a:xfrm>
            <a:off x="366451" y="1473284"/>
            <a:ext cx="8411790" cy="1077218"/>
          </a:xfrm>
          <a:prstGeom prst="rect">
            <a:avLst/>
          </a:prstGeom>
          <a:noFill/>
          <a:ln>
            <a:solidFill>
              <a:schemeClr val="bg2"/>
            </a:solidFill>
          </a:ln>
        </p:spPr>
        <p:txBody>
          <a:bodyPr wrap="square" rtlCol="0">
            <a:spAutoFit/>
          </a:bodyPr>
          <a:lstStyle/>
          <a:p>
            <a:r>
              <a:rPr lang="en-US" sz="1600" dirty="0">
                <a:solidFill>
                  <a:schemeClr val="bg2"/>
                </a:solidFill>
                <a:latin typeface="Courier New" pitchFamily="49" charset="0"/>
                <a:cs typeface="Courier New" pitchFamily="49" charset="0"/>
              </a:rPr>
              <a:t>R1# </a:t>
            </a:r>
            <a:r>
              <a:rPr lang="en-US" sz="1600" b="1" dirty="0">
                <a:solidFill>
                  <a:schemeClr val="bg2"/>
                </a:solidFill>
                <a:latin typeface="Courier New" pitchFamily="49" charset="0"/>
                <a:cs typeface="Courier New" pitchFamily="49" charset="0"/>
              </a:rPr>
              <a:t>show </a:t>
            </a:r>
            <a:r>
              <a:rPr lang="en-US" sz="1600" b="1" dirty="0" err="1">
                <a:solidFill>
                  <a:schemeClr val="bg2"/>
                </a:solidFill>
                <a:latin typeface="Courier New" pitchFamily="49" charset="0"/>
                <a:cs typeface="Courier New" pitchFamily="49" charset="0"/>
              </a:rPr>
              <a:t>ip</a:t>
            </a:r>
            <a:r>
              <a:rPr lang="en-US" sz="1600" b="1" dirty="0">
                <a:solidFill>
                  <a:schemeClr val="bg2"/>
                </a:solidFill>
                <a:latin typeface="Courier New" pitchFamily="49" charset="0"/>
                <a:cs typeface="Courier New" pitchFamily="49" charset="0"/>
              </a:rPr>
              <a:t> </a:t>
            </a:r>
            <a:r>
              <a:rPr lang="en-US" sz="1600" b="1" dirty="0" smtClean="0">
                <a:solidFill>
                  <a:schemeClr val="bg2"/>
                </a:solidFill>
                <a:latin typeface="Courier New" pitchFamily="49" charset="0"/>
                <a:cs typeface="Courier New" pitchFamily="49" charset="0"/>
              </a:rPr>
              <a:t>flow interface</a:t>
            </a:r>
            <a:endParaRPr lang="en-US" sz="1600" b="1" dirty="0">
              <a:solidFill>
                <a:schemeClr val="bg2"/>
              </a:solidFill>
              <a:latin typeface="Courier New" pitchFamily="49" charset="0"/>
              <a:cs typeface="Courier New" pitchFamily="49" charset="0"/>
            </a:endParaRPr>
          </a:p>
          <a:p>
            <a:r>
              <a:rPr lang="en-CA" sz="1600" dirty="0" smtClean="0">
                <a:solidFill>
                  <a:schemeClr val="bg2"/>
                </a:solidFill>
                <a:latin typeface="Courier New" pitchFamily="49" charset="0"/>
                <a:cs typeface="Courier New" pitchFamily="49" charset="0"/>
              </a:rPr>
              <a:t>GigabitEthernet0/0</a:t>
            </a:r>
          </a:p>
          <a:p>
            <a:r>
              <a:rPr lang="en-CA" sz="1600" dirty="0">
                <a:solidFill>
                  <a:schemeClr val="bg2"/>
                </a:solidFill>
                <a:latin typeface="Courier New" pitchFamily="49" charset="0"/>
                <a:cs typeface="Courier New" pitchFamily="49" charset="0"/>
              </a:rPr>
              <a:t> </a:t>
            </a:r>
            <a:r>
              <a:rPr lang="en-CA" sz="1600" dirty="0" smtClean="0">
                <a:solidFill>
                  <a:schemeClr val="bg2"/>
                </a:solidFill>
                <a:latin typeface="Courier New" pitchFamily="49" charset="0"/>
                <a:cs typeface="Courier New" pitchFamily="49" charset="0"/>
              </a:rPr>
              <a:t> </a:t>
            </a:r>
            <a:r>
              <a:rPr lang="en-CA" sz="1600" dirty="0" err="1" smtClean="0">
                <a:solidFill>
                  <a:schemeClr val="bg2"/>
                </a:solidFill>
                <a:latin typeface="Courier New" pitchFamily="49" charset="0"/>
                <a:cs typeface="Courier New" pitchFamily="49" charset="0"/>
              </a:rPr>
              <a:t>ip</a:t>
            </a:r>
            <a:r>
              <a:rPr lang="en-CA" sz="1600" dirty="0" smtClean="0">
                <a:solidFill>
                  <a:schemeClr val="bg2"/>
                </a:solidFill>
                <a:latin typeface="Courier New" pitchFamily="49" charset="0"/>
                <a:cs typeface="Courier New" pitchFamily="49" charset="0"/>
              </a:rPr>
              <a:t> flow ingress</a:t>
            </a:r>
          </a:p>
          <a:p>
            <a:r>
              <a:rPr lang="en-CA" sz="1600" dirty="0">
                <a:solidFill>
                  <a:schemeClr val="bg2"/>
                </a:solidFill>
                <a:latin typeface="Courier New" pitchFamily="49" charset="0"/>
                <a:cs typeface="Courier New" pitchFamily="49" charset="0"/>
              </a:rPr>
              <a:t> </a:t>
            </a:r>
            <a:r>
              <a:rPr lang="en-CA" sz="1600" dirty="0" smtClean="0">
                <a:solidFill>
                  <a:schemeClr val="bg2"/>
                </a:solidFill>
                <a:latin typeface="Courier New" pitchFamily="49" charset="0"/>
                <a:cs typeface="Courier New" pitchFamily="49" charset="0"/>
              </a:rPr>
              <a:t> </a:t>
            </a:r>
            <a:r>
              <a:rPr lang="en-CA" sz="1600" dirty="0" err="1" smtClean="0">
                <a:solidFill>
                  <a:schemeClr val="bg2"/>
                </a:solidFill>
                <a:latin typeface="Courier New" pitchFamily="49" charset="0"/>
                <a:cs typeface="Courier New" pitchFamily="49" charset="0"/>
              </a:rPr>
              <a:t>ip</a:t>
            </a:r>
            <a:r>
              <a:rPr lang="en-CA" sz="1600" dirty="0" smtClean="0">
                <a:solidFill>
                  <a:schemeClr val="bg2"/>
                </a:solidFill>
                <a:latin typeface="Courier New" pitchFamily="49" charset="0"/>
                <a:cs typeface="Courier New" pitchFamily="49" charset="0"/>
              </a:rPr>
              <a:t> flow egress</a:t>
            </a:r>
            <a:endParaRPr lang="fr-CA" sz="1600" dirty="0">
              <a:solidFill>
                <a:schemeClr val="bg2"/>
              </a:solidFill>
              <a:latin typeface="Courier New" pitchFamily="49" charset="0"/>
              <a:cs typeface="Courier New" pitchFamily="49" charset="0"/>
            </a:endParaRPr>
          </a:p>
        </p:txBody>
      </p:sp>
      <p:sp>
        <p:nvSpPr>
          <p:cNvPr id="8" name="ZoneTexte 7"/>
          <p:cNvSpPr txBox="1"/>
          <p:nvPr/>
        </p:nvSpPr>
        <p:spPr>
          <a:xfrm>
            <a:off x="366451" y="3449722"/>
            <a:ext cx="8411790" cy="1846659"/>
          </a:xfrm>
          <a:prstGeom prst="rect">
            <a:avLst/>
          </a:prstGeom>
          <a:noFill/>
          <a:ln>
            <a:solidFill>
              <a:schemeClr val="bg2"/>
            </a:solidFill>
          </a:ln>
        </p:spPr>
        <p:txBody>
          <a:bodyPr wrap="square" rtlCol="0">
            <a:spAutoFit/>
          </a:bodyPr>
          <a:lstStyle/>
          <a:p>
            <a:r>
              <a:rPr lang="en-US" sz="1600" dirty="0">
                <a:solidFill>
                  <a:schemeClr val="bg2"/>
                </a:solidFill>
                <a:latin typeface="Courier New" pitchFamily="49" charset="0"/>
                <a:cs typeface="Courier New" pitchFamily="49" charset="0"/>
              </a:rPr>
              <a:t>R1# </a:t>
            </a:r>
            <a:r>
              <a:rPr lang="en-US" sz="1600" b="1" dirty="0">
                <a:solidFill>
                  <a:schemeClr val="bg2"/>
                </a:solidFill>
                <a:latin typeface="Courier New" pitchFamily="49" charset="0"/>
                <a:cs typeface="Courier New" pitchFamily="49" charset="0"/>
              </a:rPr>
              <a:t>show </a:t>
            </a:r>
            <a:r>
              <a:rPr lang="en-US" sz="1600" b="1" dirty="0" err="1">
                <a:solidFill>
                  <a:schemeClr val="bg2"/>
                </a:solidFill>
                <a:latin typeface="Courier New" pitchFamily="49" charset="0"/>
                <a:cs typeface="Courier New" pitchFamily="49" charset="0"/>
              </a:rPr>
              <a:t>ip</a:t>
            </a:r>
            <a:r>
              <a:rPr lang="en-US" sz="1600" b="1" dirty="0">
                <a:solidFill>
                  <a:schemeClr val="bg2"/>
                </a:solidFill>
                <a:latin typeface="Courier New" pitchFamily="49" charset="0"/>
                <a:cs typeface="Courier New" pitchFamily="49" charset="0"/>
              </a:rPr>
              <a:t> flow </a:t>
            </a:r>
            <a:r>
              <a:rPr lang="en-US" sz="1600" b="1" dirty="0" smtClean="0">
                <a:solidFill>
                  <a:schemeClr val="bg2"/>
                </a:solidFill>
                <a:latin typeface="Courier New" pitchFamily="49" charset="0"/>
                <a:cs typeface="Courier New" pitchFamily="49" charset="0"/>
              </a:rPr>
              <a:t>export</a:t>
            </a:r>
            <a:endParaRPr lang="en-US" sz="1600" b="1" dirty="0">
              <a:solidFill>
                <a:schemeClr val="bg2"/>
              </a:solidFill>
              <a:latin typeface="Courier New" pitchFamily="49" charset="0"/>
              <a:cs typeface="Courier New" pitchFamily="49" charset="0"/>
            </a:endParaRPr>
          </a:p>
          <a:p>
            <a:r>
              <a:rPr lang="en-US" sz="1600" dirty="0">
                <a:solidFill>
                  <a:schemeClr val="bg2"/>
                </a:solidFill>
                <a:latin typeface="Courier New" pitchFamily="49" charset="0"/>
                <a:cs typeface="Courier New" pitchFamily="49" charset="0"/>
              </a:rPr>
              <a:t>Flow </a:t>
            </a:r>
            <a:r>
              <a:rPr lang="en-US" sz="1600" dirty="0" smtClean="0">
                <a:solidFill>
                  <a:schemeClr val="bg2"/>
                </a:solidFill>
                <a:latin typeface="Courier New" pitchFamily="49" charset="0"/>
                <a:cs typeface="Courier New" pitchFamily="49" charset="0"/>
              </a:rPr>
              <a:t>export</a:t>
            </a:r>
            <a:r>
              <a:rPr lang="en-US" sz="1600" dirty="0" smtClean="0">
                <a:solidFill>
                  <a:schemeClr val="bg2"/>
                </a:solidFill>
                <a:latin typeface="Courier New" pitchFamily="49" charset="0"/>
                <a:cs typeface="Courier New" pitchFamily="49" charset="0"/>
              </a:rPr>
              <a:t> </a:t>
            </a:r>
            <a:r>
              <a:rPr lang="en-US" sz="1600" dirty="0">
                <a:solidFill>
                  <a:schemeClr val="bg2"/>
                </a:solidFill>
                <a:latin typeface="Courier New" pitchFamily="49" charset="0"/>
                <a:cs typeface="Courier New" pitchFamily="49" charset="0"/>
              </a:rPr>
              <a:t>v9 is enabled for main cache</a:t>
            </a:r>
          </a:p>
          <a:p>
            <a:r>
              <a:rPr lang="en-US" sz="1600" dirty="0" smtClean="0">
                <a:solidFill>
                  <a:schemeClr val="bg2"/>
                </a:solidFill>
                <a:latin typeface="Courier New" pitchFamily="49" charset="0"/>
                <a:cs typeface="Courier New" pitchFamily="49" charset="0"/>
              </a:rPr>
              <a:t>export</a:t>
            </a:r>
            <a:r>
              <a:rPr lang="fr-CA" sz="1600" dirty="0" smtClean="0">
                <a:solidFill>
                  <a:schemeClr val="bg2"/>
                </a:solidFill>
                <a:latin typeface="Courier New" pitchFamily="49" charset="0"/>
                <a:cs typeface="Courier New" pitchFamily="49" charset="0"/>
              </a:rPr>
              <a:t> </a:t>
            </a:r>
            <a:r>
              <a:rPr lang="fr-CA" sz="1600" dirty="0">
                <a:solidFill>
                  <a:schemeClr val="bg2"/>
                </a:solidFill>
                <a:latin typeface="Courier New" pitchFamily="49" charset="0"/>
                <a:cs typeface="Courier New" pitchFamily="49" charset="0"/>
              </a:rPr>
              <a:t>source and destination details :</a:t>
            </a:r>
          </a:p>
          <a:p>
            <a:r>
              <a:rPr lang="fr-CA" sz="1600" dirty="0">
                <a:solidFill>
                  <a:schemeClr val="bg2"/>
                </a:solidFill>
                <a:latin typeface="Courier New" pitchFamily="49" charset="0"/>
                <a:cs typeface="Courier New" pitchFamily="49" charset="0"/>
              </a:rPr>
              <a:t>VRF ID : Default</a:t>
            </a:r>
          </a:p>
          <a:p>
            <a:r>
              <a:rPr lang="fr-CA" sz="1600" dirty="0">
                <a:solidFill>
                  <a:schemeClr val="bg2"/>
                </a:solidFill>
                <a:latin typeface="Courier New" pitchFamily="49" charset="0"/>
                <a:cs typeface="Courier New" pitchFamily="49" charset="0"/>
              </a:rPr>
              <a:t>Destination(1) 10.1.10.100 (9996)</a:t>
            </a:r>
          </a:p>
          <a:p>
            <a:r>
              <a:rPr lang="en-US" altLang="zh-TW" sz="1600" dirty="0" smtClean="0">
                <a:solidFill>
                  <a:schemeClr val="bg2"/>
                </a:solidFill>
                <a:latin typeface="Courier New" pitchFamily="49" charset="0"/>
                <a:cs typeface="Courier New" pitchFamily="49" charset="0"/>
              </a:rPr>
              <a:t>Version </a:t>
            </a:r>
            <a:r>
              <a:rPr lang="fr-CA" sz="1600" dirty="0" smtClean="0">
                <a:solidFill>
                  <a:schemeClr val="bg2"/>
                </a:solidFill>
                <a:latin typeface="Courier New" pitchFamily="49" charset="0"/>
                <a:cs typeface="Courier New" pitchFamily="49" charset="0"/>
              </a:rPr>
              <a:t>9 </a:t>
            </a:r>
            <a:r>
              <a:rPr lang="fr-CA" sz="1600" dirty="0">
                <a:solidFill>
                  <a:schemeClr val="bg2"/>
                </a:solidFill>
                <a:latin typeface="Courier New" pitchFamily="49" charset="0"/>
                <a:cs typeface="Courier New" pitchFamily="49" charset="0"/>
              </a:rPr>
              <a:t>flow records</a:t>
            </a:r>
          </a:p>
          <a:p>
            <a:r>
              <a:rPr lang="en-US" sz="1600" dirty="0">
                <a:solidFill>
                  <a:schemeClr val="bg2"/>
                </a:solidFill>
                <a:latin typeface="Courier New" pitchFamily="49" charset="0"/>
                <a:cs typeface="Courier New" pitchFamily="49" charset="0"/>
              </a:rPr>
              <a:t>43 flows </a:t>
            </a:r>
            <a:r>
              <a:rPr lang="en-US" sz="1600" dirty="0" smtClean="0">
                <a:solidFill>
                  <a:schemeClr val="bg2"/>
                </a:solidFill>
                <a:latin typeface="Courier New" pitchFamily="49" charset="0"/>
                <a:cs typeface="Courier New" pitchFamily="49" charset="0"/>
              </a:rPr>
              <a:t>exported </a:t>
            </a:r>
            <a:r>
              <a:rPr lang="en-US" sz="1600" dirty="0">
                <a:solidFill>
                  <a:schemeClr val="bg2"/>
                </a:solidFill>
                <a:latin typeface="Courier New" pitchFamily="49" charset="0"/>
                <a:cs typeface="Courier New" pitchFamily="49" charset="0"/>
              </a:rPr>
              <a:t>in 15 </a:t>
            </a:r>
            <a:r>
              <a:rPr lang="en-US" sz="1600" dirty="0" err="1">
                <a:solidFill>
                  <a:schemeClr val="bg2"/>
                </a:solidFill>
                <a:latin typeface="Courier New" pitchFamily="49" charset="0"/>
                <a:cs typeface="Courier New" pitchFamily="49" charset="0"/>
              </a:rPr>
              <a:t>udp</a:t>
            </a:r>
            <a:r>
              <a:rPr lang="en-US" sz="1600" dirty="0">
                <a:solidFill>
                  <a:schemeClr val="bg2"/>
                </a:solidFill>
                <a:latin typeface="Courier New" pitchFamily="49" charset="0"/>
                <a:cs typeface="Courier New" pitchFamily="49" charset="0"/>
              </a:rPr>
              <a:t> </a:t>
            </a:r>
            <a:r>
              <a:rPr lang="en-US" sz="1600" dirty="0" err="1" smtClean="0">
                <a:solidFill>
                  <a:schemeClr val="bg2"/>
                </a:solidFill>
                <a:latin typeface="Courier New" pitchFamily="49" charset="0"/>
                <a:cs typeface="Courier New" pitchFamily="49" charset="0"/>
              </a:rPr>
              <a:t>dategrams</a:t>
            </a:r>
            <a:endParaRPr lang="fr-CA" sz="1600" dirty="0">
              <a:solidFill>
                <a:schemeClr val="bg2"/>
              </a:solidFill>
              <a:latin typeface="Courier New" pitchFamily="49" charset="0"/>
              <a:cs typeface="Courier New" pitchFamily="49" charset="0"/>
            </a:endParaRPr>
          </a:p>
        </p:txBody>
      </p:sp>
      <p:sp>
        <p:nvSpPr>
          <p:cNvPr id="9" name="ZoneTexte 8"/>
          <p:cNvSpPr txBox="1"/>
          <p:nvPr/>
        </p:nvSpPr>
        <p:spPr>
          <a:xfrm>
            <a:off x="366451" y="5376669"/>
            <a:ext cx="8582572" cy="461665"/>
          </a:xfrm>
          <a:prstGeom prst="rect">
            <a:avLst/>
          </a:prstGeom>
          <a:noFill/>
        </p:spPr>
        <p:txBody>
          <a:bodyPr wrap="square" rtlCol="0">
            <a:spAutoFit/>
          </a:bodyPr>
          <a:lstStyle/>
          <a:p>
            <a:r>
              <a:rPr lang="zh-TW" altLang="en-US" sz="2400" dirty="0">
                <a:solidFill>
                  <a:schemeClr val="bg2"/>
                </a:solidFill>
                <a:latin typeface="微軟正黑體" panose="020B0604030504040204" pitchFamily="34" charset="-120"/>
                <a:ea typeface="微軟正黑體" panose="020B0604030504040204" pitchFamily="34" charset="-120"/>
              </a:rPr>
              <a:t>顯示 </a:t>
            </a:r>
            <a:r>
              <a:rPr lang="en-US" altLang="zh-TW" sz="2400" dirty="0" err="1" smtClean="0">
                <a:solidFill>
                  <a:schemeClr val="bg2"/>
                </a:solidFill>
                <a:latin typeface="微軟正黑體" panose="020B0604030504040204" pitchFamily="34" charset="-120"/>
                <a:ea typeface="微軟正黑體" panose="020B0604030504040204" pitchFamily="34" charset="-120"/>
              </a:rPr>
              <a:t>NetFlow</a:t>
            </a:r>
            <a:r>
              <a:rPr lang="en-US" altLang="zh-TW" sz="2400" dirty="0" smtClean="0">
                <a:solidFill>
                  <a:schemeClr val="bg2"/>
                </a:solidFill>
                <a:latin typeface="微軟正黑體" panose="020B0604030504040204" pitchFamily="34" charset="-120"/>
                <a:ea typeface="微軟正黑體" panose="020B0604030504040204" pitchFamily="34" charset="-120"/>
              </a:rPr>
              <a:t> </a:t>
            </a:r>
            <a:r>
              <a:rPr lang="zh-TW" altLang="en-US" sz="2400" dirty="0" smtClean="0">
                <a:solidFill>
                  <a:schemeClr val="bg2"/>
                </a:solidFill>
                <a:latin typeface="微軟正黑體" panose="020B0604030504040204" pitchFamily="34" charset="-120"/>
                <a:ea typeface="微軟正黑體" panose="020B0604030504040204" pitchFamily="34" charset="-120"/>
              </a:rPr>
              <a:t>資料</a:t>
            </a:r>
            <a:r>
              <a:rPr lang="en-US" altLang="zh-TW" sz="2400" dirty="0" smtClean="0">
                <a:solidFill>
                  <a:schemeClr val="bg2"/>
                </a:solidFill>
                <a:latin typeface="微軟正黑體" panose="020B0604030504040204" pitchFamily="34" charset="-120"/>
                <a:ea typeface="微軟正黑體" panose="020B0604030504040204" pitchFamily="34" charset="-120"/>
              </a:rPr>
              <a:t> </a:t>
            </a:r>
            <a:r>
              <a:rPr lang="zh-TW" altLang="en-US" sz="2400" dirty="0" smtClean="0">
                <a:solidFill>
                  <a:schemeClr val="bg2"/>
                </a:solidFill>
                <a:latin typeface="微軟正黑體" panose="020B0604030504040204" pitchFamily="34" charset="-120"/>
                <a:ea typeface="微軟正黑體" panose="020B0604030504040204" pitchFamily="34" charset="-120"/>
              </a:rPr>
              <a:t>匯出的狀態和</a:t>
            </a:r>
            <a:r>
              <a:rPr lang="zh-TW" altLang="en-US" sz="2400" dirty="0" smtClean="0">
                <a:solidFill>
                  <a:schemeClr val="bg2"/>
                </a:solidFill>
                <a:latin typeface="微軟正黑體" panose="020B0604030504040204" pitchFamily="34" charset="-120"/>
                <a:ea typeface="微軟正黑體" panose="020B0604030504040204" pitchFamily="34" charset="-120"/>
              </a:rPr>
              <a:t>統計</a:t>
            </a:r>
            <a:endParaRPr lang="fr-CA" sz="24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5967488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NetFlow</a:t>
            </a:r>
            <a:r>
              <a:rPr lang="en-CA" dirty="0"/>
              <a:t> </a:t>
            </a:r>
            <a:r>
              <a:rPr lang="zh-TW" altLang="en-US" dirty="0" smtClean="0"/>
              <a:t>配置</a:t>
            </a:r>
            <a:r>
              <a:rPr lang="en-CA" dirty="0" smtClean="0"/>
              <a:t> (</a:t>
            </a:r>
            <a:r>
              <a:rPr lang="zh-TW" altLang="en-US" dirty="0" smtClean="0"/>
              <a:t>續</a:t>
            </a:r>
            <a:r>
              <a:rPr lang="en-CA" dirty="0" smtClean="0"/>
              <a:t>)</a:t>
            </a:r>
            <a:endParaRPr lang="fr-CA" dirty="0"/>
          </a:p>
        </p:txBody>
      </p:sp>
      <p:sp>
        <p:nvSpPr>
          <p:cNvPr id="3" name="內容版面配置區 2"/>
          <p:cNvSpPr>
            <a:spLocks noGrp="1"/>
          </p:cNvSpPr>
          <p:nvPr>
            <p:ph idx="1"/>
          </p:nvPr>
        </p:nvSpPr>
        <p:spPr/>
        <p:txBody>
          <a:bodyPr/>
          <a:lstStyle/>
          <a:p>
            <a:endParaRPr lang="zh-TW" altLang="en-US"/>
          </a:p>
        </p:txBody>
      </p:sp>
      <p:sp>
        <p:nvSpPr>
          <p:cNvPr id="4" name="ZoneTexte 3"/>
          <p:cNvSpPr txBox="1"/>
          <p:nvPr/>
        </p:nvSpPr>
        <p:spPr>
          <a:xfrm>
            <a:off x="270863" y="1346342"/>
            <a:ext cx="8695488" cy="4401205"/>
          </a:xfrm>
          <a:prstGeom prst="rect">
            <a:avLst/>
          </a:prstGeom>
          <a:noFill/>
          <a:ln>
            <a:solidFill>
              <a:schemeClr val="bg2"/>
            </a:solidFill>
          </a:ln>
        </p:spPr>
        <p:txBody>
          <a:bodyPr wrap="square" rtlCol="0">
            <a:spAutoFit/>
          </a:bodyPr>
          <a:lstStyle/>
          <a:p>
            <a:r>
              <a:rPr lang="en-US" sz="1400" dirty="0" smtClean="0">
                <a:solidFill>
                  <a:schemeClr val="bg2"/>
                </a:solidFill>
                <a:latin typeface="Courier New" pitchFamily="49" charset="0"/>
                <a:cs typeface="Courier New" pitchFamily="49" charset="0"/>
              </a:rPr>
              <a:t>R1# </a:t>
            </a:r>
            <a:r>
              <a:rPr lang="en-US" sz="1400" b="1" dirty="0">
                <a:solidFill>
                  <a:schemeClr val="bg2"/>
                </a:solidFill>
                <a:latin typeface="Courier New" pitchFamily="49" charset="0"/>
                <a:cs typeface="Courier New" pitchFamily="49" charset="0"/>
              </a:rPr>
              <a:t>show </a:t>
            </a:r>
            <a:r>
              <a:rPr lang="en-US" sz="1400" b="1" dirty="0" err="1">
                <a:solidFill>
                  <a:schemeClr val="bg2"/>
                </a:solidFill>
                <a:latin typeface="Courier New" pitchFamily="49" charset="0"/>
                <a:cs typeface="Courier New" pitchFamily="49" charset="0"/>
              </a:rPr>
              <a:t>ip</a:t>
            </a:r>
            <a:r>
              <a:rPr lang="en-US" sz="1400" b="1" dirty="0">
                <a:solidFill>
                  <a:schemeClr val="bg2"/>
                </a:solidFill>
                <a:latin typeface="Courier New" pitchFamily="49" charset="0"/>
                <a:cs typeface="Courier New" pitchFamily="49" charset="0"/>
              </a:rPr>
              <a:t> cache flow</a:t>
            </a:r>
          </a:p>
          <a:p>
            <a:r>
              <a:rPr lang="fr-CA" sz="1400" dirty="0">
                <a:solidFill>
                  <a:schemeClr val="bg2"/>
                </a:solidFill>
                <a:latin typeface="Courier New" pitchFamily="49" charset="0"/>
                <a:cs typeface="Courier New" pitchFamily="49" charset="0"/>
              </a:rPr>
              <a:t>&lt;output </a:t>
            </a:r>
            <a:r>
              <a:rPr lang="fr-CA" sz="1400" dirty="0" err="1">
                <a:solidFill>
                  <a:schemeClr val="bg2"/>
                </a:solidFill>
                <a:latin typeface="Courier New" pitchFamily="49" charset="0"/>
                <a:cs typeface="Courier New" pitchFamily="49" charset="0"/>
              </a:rPr>
              <a:t>omitted</a:t>
            </a:r>
            <a:r>
              <a:rPr lang="fr-CA" sz="1400" dirty="0">
                <a:solidFill>
                  <a:schemeClr val="bg2"/>
                </a:solidFill>
                <a:latin typeface="Courier New" pitchFamily="49" charset="0"/>
                <a:cs typeface="Courier New" pitchFamily="49" charset="0"/>
              </a:rPr>
              <a:t>&gt;</a:t>
            </a:r>
          </a:p>
          <a:p>
            <a:r>
              <a:rPr lang="en-US" sz="1400" dirty="0">
                <a:solidFill>
                  <a:schemeClr val="bg2"/>
                </a:solidFill>
                <a:latin typeface="Courier New" pitchFamily="49" charset="0"/>
                <a:cs typeface="Courier New" pitchFamily="49" charset="0"/>
              </a:rPr>
              <a:t>IP Flow Switching Cache, 278544 bytes</a:t>
            </a:r>
          </a:p>
          <a:p>
            <a:r>
              <a:rPr lang="en-US" sz="1400" dirty="0" smtClean="0">
                <a:solidFill>
                  <a:schemeClr val="bg2"/>
                </a:solidFill>
                <a:latin typeface="Courier New" pitchFamily="49" charset="0"/>
                <a:cs typeface="Courier New" pitchFamily="49" charset="0"/>
              </a:rPr>
              <a:t>  2 </a:t>
            </a:r>
            <a:r>
              <a:rPr lang="en-US" sz="1400" dirty="0">
                <a:solidFill>
                  <a:schemeClr val="bg2"/>
                </a:solidFill>
                <a:latin typeface="Courier New" pitchFamily="49" charset="0"/>
                <a:cs typeface="Courier New" pitchFamily="49" charset="0"/>
              </a:rPr>
              <a:t>active, 4094 inactive, 31 added</a:t>
            </a:r>
          </a:p>
          <a:p>
            <a:r>
              <a:rPr lang="en-US" sz="1400" dirty="0" smtClean="0">
                <a:solidFill>
                  <a:schemeClr val="bg2"/>
                </a:solidFill>
                <a:latin typeface="Courier New" pitchFamily="49" charset="0"/>
                <a:cs typeface="Courier New" pitchFamily="49" charset="0"/>
              </a:rPr>
              <a:t>  6374 </a:t>
            </a:r>
            <a:r>
              <a:rPr lang="en-US" sz="1400" dirty="0">
                <a:solidFill>
                  <a:schemeClr val="bg2"/>
                </a:solidFill>
                <a:latin typeface="Courier New" pitchFamily="49" charset="0"/>
                <a:cs typeface="Courier New" pitchFamily="49" charset="0"/>
              </a:rPr>
              <a:t>ager polls, 0 flow </a:t>
            </a:r>
            <a:r>
              <a:rPr lang="en-US" sz="1400" dirty="0" err="1">
                <a:solidFill>
                  <a:schemeClr val="bg2"/>
                </a:solidFill>
                <a:latin typeface="Courier New" pitchFamily="49" charset="0"/>
                <a:cs typeface="Courier New" pitchFamily="49" charset="0"/>
              </a:rPr>
              <a:t>alloc</a:t>
            </a:r>
            <a:r>
              <a:rPr lang="en-US" sz="1400" dirty="0">
                <a:solidFill>
                  <a:schemeClr val="bg2"/>
                </a:solidFill>
                <a:latin typeface="Courier New" pitchFamily="49" charset="0"/>
                <a:cs typeface="Courier New" pitchFamily="49" charset="0"/>
              </a:rPr>
              <a:t> failures</a:t>
            </a:r>
          </a:p>
          <a:p>
            <a:r>
              <a:rPr lang="en-US" sz="1400" dirty="0" smtClean="0">
                <a:solidFill>
                  <a:schemeClr val="bg2"/>
                </a:solidFill>
                <a:latin typeface="Courier New" pitchFamily="49" charset="0"/>
                <a:cs typeface="Courier New" pitchFamily="49" charset="0"/>
              </a:rPr>
              <a:t>  Active </a:t>
            </a:r>
            <a:r>
              <a:rPr lang="en-US" sz="1400" dirty="0">
                <a:solidFill>
                  <a:schemeClr val="bg2"/>
                </a:solidFill>
                <a:latin typeface="Courier New" pitchFamily="49" charset="0"/>
                <a:cs typeface="Courier New" pitchFamily="49" charset="0"/>
              </a:rPr>
              <a:t>flows timeout in 30 minutes</a:t>
            </a:r>
          </a:p>
          <a:p>
            <a:r>
              <a:rPr lang="en-US" sz="1400" dirty="0" smtClean="0">
                <a:solidFill>
                  <a:schemeClr val="bg2"/>
                </a:solidFill>
                <a:latin typeface="Courier New" pitchFamily="49" charset="0"/>
                <a:cs typeface="Courier New" pitchFamily="49" charset="0"/>
              </a:rPr>
              <a:t>  Inactive </a:t>
            </a:r>
            <a:r>
              <a:rPr lang="en-US" sz="1400" dirty="0">
                <a:solidFill>
                  <a:schemeClr val="bg2"/>
                </a:solidFill>
                <a:latin typeface="Courier New" pitchFamily="49" charset="0"/>
                <a:cs typeface="Courier New" pitchFamily="49" charset="0"/>
              </a:rPr>
              <a:t>flows timeout in 15 seconds</a:t>
            </a:r>
          </a:p>
          <a:p>
            <a:r>
              <a:rPr lang="en-US" sz="1400" dirty="0">
                <a:solidFill>
                  <a:schemeClr val="bg2"/>
                </a:solidFill>
                <a:latin typeface="Courier New" pitchFamily="49" charset="0"/>
                <a:cs typeface="Courier New" pitchFamily="49" charset="0"/>
              </a:rPr>
              <a:t>IP Sub Flow Cache, 34056 bytes</a:t>
            </a:r>
          </a:p>
          <a:p>
            <a:r>
              <a:rPr lang="en-US" sz="1400" dirty="0" smtClean="0">
                <a:solidFill>
                  <a:schemeClr val="bg2"/>
                </a:solidFill>
                <a:latin typeface="Courier New" pitchFamily="49" charset="0"/>
                <a:cs typeface="Courier New" pitchFamily="49" charset="0"/>
              </a:rPr>
              <a:t>  2 </a:t>
            </a:r>
            <a:r>
              <a:rPr lang="en-US" sz="1400" dirty="0">
                <a:solidFill>
                  <a:schemeClr val="bg2"/>
                </a:solidFill>
                <a:latin typeface="Courier New" pitchFamily="49" charset="0"/>
                <a:cs typeface="Courier New" pitchFamily="49" charset="0"/>
              </a:rPr>
              <a:t>active, 1022 inactive, 31 added, 31 added to flow</a:t>
            </a:r>
          </a:p>
          <a:p>
            <a:r>
              <a:rPr lang="en-US" sz="1400" dirty="0" smtClean="0">
                <a:solidFill>
                  <a:schemeClr val="bg2"/>
                </a:solidFill>
                <a:latin typeface="Courier New" pitchFamily="49" charset="0"/>
                <a:cs typeface="Courier New" pitchFamily="49" charset="0"/>
              </a:rPr>
              <a:t>  0 </a:t>
            </a:r>
            <a:r>
              <a:rPr lang="en-US" sz="1400" dirty="0" err="1">
                <a:solidFill>
                  <a:schemeClr val="bg2"/>
                </a:solidFill>
                <a:latin typeface="Courier New" pitchFamily="49" charset="0"/>
                <a:cs typeface="Courier New" pitchFamily="49" charset="0"/>
              </a:rPr>
              <a:t>alloc</a:t>
            </a:r>
            <a:r>
              <a:rPr lang="en-US" sz="1400" dirty="0">
                <a:solidFill>
                  <a:schemeClr val="bg2"/>
                </a:solidFill>
                <a:latin typeface="Courier New" pitchFamily="49" charset="0"/>
                <a:cs typeface="Courier New" pitchFamily="49" charset="0"/>
              </a:rPr>
              <a:t> failures, 0 force free</a:t>
            </a:r>
          </a:p>
          <a:p>
            <a:r>
              <a:rPr lang="en-US" sz="1400" dirty="0" smtClean="0">
                <a:solidFill>
                  <a:schemeClr val="bg2"/>
                </a:solidFill>
                <a:latin typeface="Courier New" pitchFamily="49" charset="0"/>
                <a:cs typeface="Courier New" pitchFamily="49" charset="0"/>
              </a:rPr>
              <a:t>  1 </a:t>
            </a:r>
            <a:r>
              <a:rPr lang="en-US" sz="1400" dirty="0">
                <a:solidFill>
                  <a:schemeClr val="bg2"/>
                </a:solidFill>
                <a:latin typeface="Courier New" pitchFamily="49" charset="0"/>
                <a:cs typeface="Courier New" pitchFamily="49" charset="0"/>
              </a:rPr>
              <a:t>chunk, 0 chunks added</a:t>
            </a:r>
          </a:p>
          <a:p>
            <a:r>
              <a:rPr lang="en-US" sz="1400" dirty="0" smtClean="0">
                <a:solidFill>
                  <a:schemeClr val="bg2"/>
                </a:solidFill>
                <a:latin typeface="Courier New" pitchFamily="49" charset="0"/>
                <a:cs typeface="Courier New" pitchFamily="49" charset="0"/>
              </a:rPr>
              <a:t>  last </a:t>
            </a:r>
            <a:r>
              <a:rPr lang="en-US" sz="1400" dirty="0">
                <a:solidFill>
                  <a:schemeClr val="bg2"/>
                </a:solidFill>
                <a:latin typeface="Courier New" pitchFamily="49" charset="0"/>
                <a:cs typeface="Courier New" pitchFamily="49" charset="0"/>
              </a:rPr>
              <a:t>clearing of </a:t>
            </a:r>
            <a:r>
              <a:rPr lang="zh-TW" altLang="en-US" sz="1400" dirty="0" smtClean="0">
                <a:solidFill>
                  <a:schemeClr val="bg2"/>
                </a:solidFill>
                <a:latin typeface="Courier New" pitchFamily="49" charset="0"/>
                <a:cs typeface="Courier New" pitchFamily="49" charset="0"/>
              </a:rPr>
              <a:t>統計</a:t>
            </a:r>
            <a:r>
              <a:rPr lang="en-US" sz="1400" dirty="0" smtClean="0">
                <a:solidFill>
                  <a:schemeClr val="bg2"/>
                </a:solidFill>
                <a:latin typeface="Courier New" pitchFamily="49" charset="0"/>
                <a:cs typeface="Courier New" pitchFamily="49" charset="0"/>
              </a:rPr>
              <a:t> </a:t>
            </a:r>
            <a:r>
              <a:rPr lang="en-US" sz="1400" dirty="0">
                <a:solidFill>
                  <a:schemeClr val="bg2"/>
                </a:solidFill>
                <a:latin typeface="Courier New" pitchFamily="49" charset="0"/>
                <a:cs typeface="Courier New" pitchFamily="49" charset="0"/>
              </a:rPr>
              <a:t>00:49:48</a:t>
            </a:r>
          </a:p>
          <a:p>
            <a:r>
              <a:rPr lang="en-US" sz="1400" dirty="0">
                <a:solidFill>
                  <a:schemeClr val="bg2"/>
                </a:solidFill>
                <a:latin typeface="Courier New" pitchFamily="49" charset="0"/>
                <a:cs typeface="Courier New" pitchFamily="49" charset="0"/>
              </a:rPr>
              <a:t>Protocol </a:t>
            </a:r>
            <a:r>
              <a:rPr lang="en-US" sz="1400" dirty="0" smtClean="0">
                <a:solidFill>
                  <a:schemeClr val="bg2"/>
                </a:solidFill>
                <a:latin typeface="Courier New" pitchFamily="49" charset="0"/>
                <a:cs typeface="Courier New" pitchFamily="49" charset="0"/>
              </a:rPr>
              <a:t>   Total   Flows   Packets   Bytes   Packets   Active(Sec</a:t>
            </a:r>
            <a:r>
              <a:rPr lang="en-US" sz="1400" dirty="0">
                <a:solidFill>
                  <a:schemeClr val="bg2"/>
                </a:solidFill>
                <a:latin typeface="Courier New" pitchFamily="49" charset="0"/>
                <a:cs typeface="Courier New" pitchFamily="49" charset="0"/>
              </a:rPr>
              <a:t>) </a:t>
            </a:r>
            <a:r>
              <a:rPr lang="en-US" sz="1400" dirty="0" smtClean="0">
                <a:solidFill>
                  <a:schemeClr val="bg2"/>
                </a:solidFill>
                <a:latin typeface="Courier New" pitchFamily="49" charset="0"/>
                <a:cs typeface="Courier New" pitchFamily="49" charset="0"/>
              </a:rPr>
              <a:t> Idle(Sec</a:t>
            </a:r>
            <a:r>
              <a:rPr lang="en-US" sz="1400" dirty="0">
                <a:solidFill>
                  <a:schemeClr val="bg2"/>
                </a:solidFill>
                <a:latin typeface="Courier New" pitchFamily="49" charset="0"/>
                <a:cs typeface="Courier New" pitchFamily="49" charset="0"/>
              </a:rPr>
              <a:t>)</a:t>
            </a:r>
          </a:p>
          <a:p>
            <a:r>
              <a:rPr lang="en-US" sz="1400" dirty="0">
                <a:solidFill>
                  <a:schemeClr val="bg2"/>
                </a:solidFill>
                <a:latin typeface="Courier New" pitchFamily="49" charset="0"/>
                <a:cs typeface="Courier New" pitchFamily="49" charset="0"/>
              </a:rPr>
              <a:t>-------- </a:t>
            </a:r>
            <a:r>
              <a:rPr lang="en-US" sz="1400" dirty="0" smtClean="0">
                <a:solidFill>
                  <a:schemeClr val="bg2"/>
                </a:solidFill>
                <a:latin typeface="Courier New" pitchFamily="49" charset="0"/>
                <a:cs typeface="Courier New" pitchFamily="49" charset="0"/>
              </a:rPr>
              <a:t>   Flows   /</a:t>
            </a:r>
            <a:r>
              <a:rPr lang="en-US" sz="1400" dirty="0">
                <a:solidFill>
                  <a:schemeClr val="bg2"/>
                </a:solidFill>
                <a:latin typeface="Courier New" pitchFamily="49" charset="0"/>
                <a:cs typeface="Courier New" pitchFamily="49" charset="0"/>
              </a:rPr>
              <a:t>Sec </a:t>
            </a:r>
            <a:r>
              <a:rPr lang="en-US" sz="1400" dirty="0" smtClean="0">
                <a:solidFill>
                  <a:schemeClr val="bg2"/>
                </a:solidFill>
                <a:latin typeface="Courier New" pitchFamily="49" charset="0"/>
                <a:cs typeface="Courier New" pitchFamily="49" charset="0"/>
              </a:rPr>
              <a:t>   /</a:t>
            </a:r>
            <a:r>
              <a:rPr lang="en-US" sz="1400" dirty="0">
                <a:solidFill>
                  <a:schemeClr val="bg2"/>
                </a:solidFill>
                <a:latin typeface="Courier New" pitchFamily="49" charset="0"/>
                <a:cs typeface="Courier New" pitchFamily="49" charset="0"/>
              </a:rPr>
              <a:t>Flow </a:t>
            </a:r>
            <a:r>
              <a:rPr lang="en-US" sz="1400" dirty="0" smtClean="0">
                <a:solidFill>
                  <a:schemeClr val="bg2"/>
                </a:solidFill>
                <a:latin typeface="Courier New" pitchFamily="49" charset="0"/>
                <a:cs typeface="Courier New" pitchFamily="49" charset="0"/>
              </a:rPr>
              <a:t>    /</a:t>
            </a:r>
            <a:r>
              <a:rPr lang="en-US" sz="1400" dirty="0" err="1">
                <a:solidFill>
                  <a:schemeClr val="bg2"/>
                </a:solidFill>
                <a:latin typeface="Courier New" pitchFamily="49" charset="0"/>
                <a:cs typeface="Courier New" pitchFamily="49" charset="0"/>
              </a:rPr>
              <a:t>Pkt</a:t>
            </a:r>
            <a:r>
              <a:rPr lang="en-US" sz="1400" dirty="0">
                <a:solidFill>
                  <a:schemeClr val="bg2"/>
                </a:solidFill>
                <a:latin typeface="Courier New" pitchFamily="49" charset="0"/>
                <a:cs typeface="Courier New" pitchFamily="49" charset="0"/>
              </a:rPr>
              <a:t> </a:t>
            </a:r>
            <a:r>
              <a:rPr lang="en-US" sz="1400" dirty="0" smtClean="0">
                <a:solidFill>
                  <a:schemeClr val="bg2"/>
                </a:solidFill>
                <a:latin typeface="Courier New" pitchFamily="49" charset="0"/>
                <a:cs typeface="Courier New" pitchFamily="49" charset="0"/>
              </a:rPr>
              <a:t>   /</a:t>
            </a:r>
            <a:r>
              <a:rPr lang="en-US" sz="1400" dirty="0">
                <a:solidFill>
                  <a:schemeClr val="bg2"/>
                </a:solidFill>
                <a:latin typeface="Courier New" pitchFamily="49" charset="0"/>
                <a:cs typeface="Courier New" pitchFamily="49" charset="0"/>
              </a:rPr>
              <a:t>Sec </a:t>
            </a:r>
            <a:r>
              <a:rPr lang="en-US" sz="1400" dirty="0" smtClean="0">
                <a:solidFill>
                  <a:schemeClr val="bg2"/>
                </a:solidFill>
                <a:latin typeface="Courier New" pitchFamily="49" charset="0"/>
                <a:cs typeface="Courier New" pitchFamily="49" charset="0"/>
              </a:rPr>
              <a:t>     /</a:t>
            </a:r>
            <a:r>
              <a:rPr lang="en-US" sz="1400" dirty="0">
                <a:solidFill>
                  <a:schemeClr val="bg2"/>
                </a:solidFill>
                <a:latin typeface="Courier New" pitchFamily="49" charset="0"/>
                <a:cs typeface="Courier New" pitchFamily="49" charset="0"/>
              </a:rPr>
              <a:t>Flow </a:t>
            </a:r>
            <a:r>
              <a:rPr lang="en-US" sz="1400" dirty="0" smtClean="0">
                <a:solidFill>
                  <a:schemeClr val="bg2"/>
                </a:solidFill>
                <a:latin typeface="Courier New" pitchFamily="49" charset="0"/>
                <a:cs typeface="Courier New" pitchFamily="49" charset="0"/>
              </a:rPr>
              <a:t>       /Flow</a:t>
            </a:r>
            <a:endParaRPr lang="en-US" sz="1400" dirty="0">
              <a:solidFill>
                <a:schemeClr val="bg2"/>
              </a:solidFill>
              <a:latin typeface="Courier New" pitchFamily="49" charset="0"/>
              <a:cs typeface="Courier New" pitchFamily="49" charset="0"/>
            </a:endParaRPr>
          </a:p>
          <a:p>
            <a:r>
              <a:rPr lang="fr-CA" sz="1400" dirty="0">
                <a:solidFill>
                  <a:schemeClr val="bg2"/>
                </a:solidFill>
                <a:latin typeface="Courier New" pitchFamily="49" charset="0"/>
                <a:cs typeface="Courier New" pitchFamily="49" charset="0"/>
              </a:rPr>
              <a:t>TCP-Telnet </a:t>
            </a:r>
            <a:r>
              <a:rPr lang="fr-CA" sz="1400" dirty="0" smtClean="0">
                <a:solidFill>
                  <a:schemeClr val="bg2"/>
                </a:solidFill>
                <a:latin typeface="Courier New" pitchFamily="49" charset="0"/>
                <a:cs typeface="Courier New" pitchFamily="49" charset="0"/>
              </a:rPr>
              <a:t> 19      0.0      19        58      0.1       6.5          11.7</a:t>
            </a:r>
            <a:endParaRPr lang="fr-CA" sz="1400" dirty="0">
              <a:solidFill>
                <a:schemeClr val="bg2"/>
              </a:solidFill>
              <a:latin typeface="Courier New" pitchFamily="49" charset="0"/>
              <a:cs typeface="Courier New" pitchFamily="49" charset="0"/>
            </a:endParaRPr>
          </a:p>
          <a:p>
            <a:r>
              <a:rPr lang="fr-CA" sz="1400" dirty="0">
                <a:solidFill>
                  <a:schemeClr val="bg2"/>
                </a:solidFill>
                <a:latin typeface="Courier New" pitchFamily="49" charset="0"/>
                <a:cs typeface="Courier New" pitchFamily="49" charset="0"/>
              </a:rPr>
              <a:t>TCP-WWW </a:t>
            </a:r>
            <a:r>
              <a:rPr lang="fr-CA" sz="1400" dirty="0" smtClean="0">
                <a:solidFill>
                  <a:schemeClr val="bg2"/>
                </a:solidFill>
                <a:latin typeface="Courier New" pitchFamily="49" charset="0"/>
                <a:cs typeface="Courier New" pitchFamily="49" charset="0"/>
              </a:rPr>
              <a:t>    14      0.0       8       202      0.0       0.0           1.5</a:t>
            </a:r>
            <a:endParaRPr lang="fr-CA" sz="1400" dirty="0">
              <a:solidFill>
                <a:schemeClr val="bg2"/>
              </a:solidFill>
              <a:latin typeface="Courier New" pitchFamily="49" charset="0"/>
              <a:cs typeface="Courier New" pitchFamily="49" charset="0"/>
            </a:endParaRPr>
          </a:p>
          <a:p>
            <a:r>
              <a:rPr lang="en-US" sz="1400" dirty="0">
                <a:solidFill>
                  <a:schemeClr val="bg2"/>
                </a:solidFill>
                <a:latin typeface="Courier New" pitchFamily="49" charset="0"/>
                <a:cs typeface="Courier New" pitchFamily="49" charset="0"/>
              </a:rPr>
              <a:t>TCP-other </a:t>
            </a:r>
            <a:r>
              <a:rPr lang="en-US" sz="1400" dirty="0" smtClean="0">
                <a:solidFill>
                  <a:schemeClr val="bg2"/>
                </a:solidFill>
                <a:latin typeface="Courier New" pitchFamily="49" charset="0"/>
                <a:cs typeface="Courier New" pitchFamily="49" charset="0"/>
              </a:rPr>
              <a:t>   2      0.0      19        98      0.0       2.2           8.9</a:t>
            </a:r>
            <a:endParaRPr lang="en-US" sz="1400" dirty="0">
              <a:solidFill>
                <a:schemeClr val="bg2"/>
              </a:solidFill>
              <a:latin typeface="Courier New" pitchFamily="49" charset="0"/>
              <a:cs typeface="Courier New" pitchFamily="49" charset="0"/>
            </a:endParaRPr>
          </a:p>
          <a:p>
            <a:r>
              <a:rPr lang="fr-CA" sz="1400" dirty="0">
                <a:solidFill>
                  <a:schemeClr val="bg2"/>
                </a:solidFill>
                <a:latin typeface="Courier New" pitchFamily="49" charset="0"/>
                <a:cs typeface="Courier New" pitchFamily="49" charset="0"/>
              </a:rPr>
              <a:t>&lt;output </a:t>
            </a:r>
            <a:r>
              <a:rPr lang="fr-CA" sz="1400" dirty="0" err="1">
                <a:solidFill>
                  <a:schemeClr val="bg2"/>
                </a:solidFill>
                <a:latin typeface="Courier New" pitchFamily="49" charset="0"/>
                <a:cs typeface="Courier New" pitchFamily="49" charset="0"/>
              </a:rPr>
              <a:t>omitted</a:t>
            </a:r>
            <a:r>
              <a:rPr lang="fr-CA" sz="1400" dirty="0">
                <a:solidFill>
                  <a:schemeClr val="bg2"/>
                </a:solidFill>
                <a:latin typeface="Courier New" pitchFamily="49" charset="0"/>
                <a:cs typeface="Courier New" pitchFamily="49" charset="0"/>
              </a:rPr>
              <a:t>&gt;</a:t>
            </a:r>
          </a:p>
          <a:p>
            <a:r>
              <a:rPr lang="fr-CA" sz="1400" dirty="0" err="1">
                <a:solidFill>
                  <a:schemeClr val="bg2"/>
                </a:solidFill>
                <a:latin typeface="Courier New" pitchFamily="49" charset="0"/>
                <a:cs typeface="Courier New" pitchFamily="49" charset="0"/>
              </a:rPr>
              <a:t>SrcIf</a:t>
            </a:r>
            <a:r>
              <a:rPr lang="fr-CA" sz="1400" dirty="0">
                <a:solidFill>
                  <a:schemeClr val="bg2"/>
                </a:solidFill>
                <a:latin typeface="Courier New" pitchFamily="49" charset="0"/>
                <a:cs typeface="Courier New" pitchFamily="49" charset="0"/>
              </a:rPr>
              <a:t> </a:t>
            </a:r>
            <a:r>
              <a:rPr lang="fr-CA" sz="1400" dirty="0" smtClean="0">
                <a:solidFill>
                  <a:schemeClr val="bg2"/>
                </a:solidFill>
                <a:latin typeface="Courier New" pitchFamily="49" charset="0"/>
                <a:cs typeface="Courier New" pitchFamily="49" charset="0"/>
              </a:rPr>
              <a:t>    </a:t>
            </a:r>
            <a:r>
              <a:rPr lang="fr-CA" sz="1400" dirty="0" err="1" smtClean="0">
                <a:solidFill>
                  <a:schemeClr val="bg2"/>
                </a:solidFill>
                <a:latin typeface="Courier New" pitchFamily="49" charset="0"/>
                <a:cs typeface="Courier New" pitchFamily="49" charset="0"/>
              </a:rPr>
              <a:t>SrcIPaddress</a:t>
            </a:r>
            <a:r>
              <a:rPr lang="fr-CA" sz="1400" dirty="0" smtClean="0">
                <a:solidFill>
                  <a:schemeClr val="bg2"/>
                </a:solidFill>
                <a:latin typeface="Courier New" pitchFamily="49" charset="0"/>
                <a:cs typeface="Courier New" pitchFamily="49" charset="0"/>
              </a:rPr>
              <a:t>     </a:t>
            </a:r>
            <a:r>
              <a:rPr lang="fr-CA" sz="1400" dirty="0" err="1">
                <a:solidFill>
                  <a:schemeClr val="bg2"/>
                </a:solidFill>
                <a:latin typeface="Courier New" pitchFamily="49" charset="0"/>
                <a:cs typeface="Courier New" pitchFamily="49" charset="0"/>
              </a:rPr>
              <a:t>DstIf</a:t>
            </a:r>
            <a:r>
              <a:rPr lang="fr-CA" sz="1400" dirty="0">
                <a:solidFill>
                  <a:schemeClr val="bg2"/>
                </a:solidFill>
                <a:latin typeface="Courier New" pitchFamily="49" charset="0"/>
                <a:cs typeface="Courier New" pitchFamily="49" charset="0"/>
              </a:rPr>
              <a:t> </a:t>
            </a:r>
            <a:r>
              <a:rPr lang="fr-CA" sz="1400" dirty="0" smtClean="0">
                <a:solidFill>
                  <a:schemeClr val="bg2"/>
                </a:solidFill>
                <a:latin typeface="Courier New" pitchFamily="49" charset="0"/>
                <a:cs typeface="Courier New" pitchFamily="49" charset="0"/>
              </a:rPr>
              <a:t>    </a:t>
            </a:r>
            <a:r>
              <a:rPr lang="fr-CA" sz="1400" dirty="0" err="1" smtClean="0">
                <a:solidFill>
                  <a:schemeClr val="bg2"/>
                </a:solidFill>
                <a:latin typeface="Courier New" pitchFamily="49" charset="0"/>
                <a:cs typeface="Courier New" pitchFamily="49" charset="0"/>
              </a:rPr>
              <a:t>DstIPaddress</a:t>
            </a:r>
            <a:r>
              <a:rPr lang="fr-CA" sz="1400" dirty="0" smtClean="0">
                <a:solidFill>
                  <a:schemeClr val="bg2"/>
                </a:solidFill>
                <a:latin typeface="Courier New" pitchFamily="49" charset="0"/>
                <a:cs typeface="Courier New" pitchFamily="49" charset="0"/>
              </a:rPr>
              <a:t>     </a:t>
            </a:r>
            <a:r>
              <a:rPr lang="fr-CA" sz="1400" dirty="0">
                <a:solidFill>
                  <a:schemeClr val="bg2"/>
                </a:solidFill>
                <a:latin typeface="Courier New" pitchFamily="49" charset="0"/>
                <a:cs typeface="Courier New" pitchFamily="49" charset="0"/>
              </a:rPr>
              <a:t>Pr </a:t>
            </a:r>
            <a:r>
              <a:rPr lang="fr-CA" sz="1400" dirty="0" err="1">
                <a:solidFill>
                  <a:schemeClr val="bg2"/>
                </a:solidFill>
                <a:latin typeface="Courier New" pitchFamily="49" charset="0"/>
                <a:cs typeface="Courier New" pitchFamily="49" charset="0"/>
              </a:rPr>
              <a:t>SrcP</a:t>
            </a:r>
            <a:r>
              <a:rPr lang="fr-CA" sz="1400" dirty="0">
                <a:solidFill>
                  <a:schemeClr val="bg2"/>
                </a:solidFill>
                <a:latin typeface="Courier New" pitchFamily="49" charset="0"/>
                <a:cs typeface="Courier New" pitchFamily="49" charset="0"/>
              </a:rPr>
              <a:t> </a:t>
            </a:r>
            <a:r>
              <a:rPr lang="fr-CA" sz="1400" dirty="0" err="1" smtClean="0">
                <a:solidFill>
                  <a:schemeClr val="bg2"/>
                </a:solidFill>
                <a:latin typeface="Courier New" pitchFamily="49" charset="0"/>
                <a:cs typeface="Courier New" pitchFamily="49" charset="0"/>
              </a:rPr>
              <a:t>DstP</a:t>
            </a:r>
            <a:r>
              <a:rPr lang="fr-CA" sz="1400" dirty="0" smtClean="0">
                <a:solidFill>
                  <a:schemeClr val="bg2"/>
                </a:solidFill>
                <a:latin typeface="Courier New" pitchFamily="49" charset="0"/>
                <a:cs typeface="Courier New" pitchFamily="49" charset="0"/>
              </a:rPr>
              <a:t>   </a:t>
            </a:r>
            <a:r>
              <a:rPr lang="fr-CA" sz="1400" dirty="0" err="1" smtClean="0">
                <a:solidFill>
                  <a:schemeClr val="bg2"/>
                </a:solidFill>
                <a:latin typeface="Courier New" pitchFamily="49" charset="0"/>
                <a:cs typeface="Courier New" pitchFamily="49" charset="0"/>
              </a:rPr>
              <a:t>Pkts</a:t>
            </a:r>
            <a:endParaRPr lang="fr-CA" sz="1400" dirty="0">
              <a:solidFill>
                <a:schemeClr val="bg2"/>
              </a:solidFill>
              <a:latin typeface="Courier New" pitchFamily="49" charset="0"/>
              <a:cs typeface="Courier New" pitchFamily="49" charset="0"/>
            </a:endParaRPr>
          </a:p>
          <a:p>
            <a:r>
              <a:rPr lang="nb-NO" sz="1400" dirty="0" smtClean="0">
                <a:solidFill>
                  <a:schemeClr val="bg2"/>
                </a:solidFill>
                <a:latin typeface="Courier New" pitchFamily="49" charset="0"/>
                <a:cs typeface="Courier New" pitchFamily="49" charset="0"/>
              </a:rPr>
              <a:t>Gi0/1     172.16.1.100     Gi0/0     10.2.23.105      01 0401 0017   1341</a:t>
            </a:r>
            <a:endParaRPr lang="fr-CA" sz="1400" dirty="0">
              <a:solidFill>
                <a:schemeClr val="bg2"/>
              </a:solidFill>
              <a:latin typeface="Courier New" pitchFamily="49" charset="0"/>
              <a:cs typeface="Courier New" pitchFamily="49" charset="0"/>
            </a:endParaRPr>
          </a:p>
        </p:txBody>
      </p:sp>
      <p:sp>
        <p:nvSpPr>
          <p:cNvPr id="5" name="ZoneTexte 4"/>
          <p:cNvSpPr txBox="1"/>
          <p:nvPr/>
        </p:nvSpPr>
        <p:spPr>
          <a:xfrm>
            <a:off x="333793" y="5833881"/>
            <a:ext cx="8582572" cy="461665"/>
          </a:xfrm>
          <a:prstGeom prst="rect">
            <a:avLst/>
          </a:prstGeom>
          <a:noFill/>
        </p:spPr>
        <p:txBody>
          <a:bodyPr wrap="square" rtlCol="0">
            <a:spAutoFit/>
          </a:bodyPr>
          <a:lstStyle/>
          <a:p>
            <a:r>
              <a:rPr lang="zh-TW" altLang="en-US" sz="2400" dirty="0" smtClean="0">
                <a:solidFill>
                  <a:schemeClr val="bg2"/>
                </a:solidFill>
                <a:latin typeface="微軟正黑體" panose="020B0604030504040204" pitchFamily="34" charset="-120"/>
                <a:ea typeface="微軟正黑體" panose="020B0604030504040204" pitchFamily="34" charset="-120"/>
              </a:rPr>
              <a:t>顯示 </a:t>
            </a:r>
            <a:r>
              <a:rPr lang="en-US" altLang="zh-TW" sz="2400" dirty="0" err="1" smtClean="0">
                <a:solidFill>
                  <a:schemeClr val="bg2"/>
                </a:solidFill>
                <a:latin typeface="微軟正黑體" panose="020B0604030504040204" pitchFamily="34" charset="-120"/>
                <a:ea typeface="微軟正黑體" panose="020B0604030504040204" pitchFamily="34" charset="-120"/>
              </a:rPr>
              <a:t>NetFlow</a:t>
            </a:r>
            <a:r>
              <a:rPr lang="en-US" altLang="zh-TW" sz="2400" dirty="0" smtClean="0">
                <a:solidFill>
                  <a:schemeClr val="bg2"/>
                </a:solidFill>
                <a:latin typeface="微軟正黑體" panose="020B0604030504040204" pitchFamily="34" charset="-120"/>
                <a:ea typeface="微軟正黑體" panose="020B0604030504040204" pitchFamily="34" charset="-120"/>
              </a:rPr>
              <a:t> </a:t>
            </a:r>
            <a:r>
              <a:rPr lang="zh-TW" altLang="en-US" sz="2400" dirty="0" smtClean="0">
                <a:solidFill>
                  <a:schemeClr val="bg2"/>
                </a:solidFill>
                <a:latin typeface="微軟正黑體" panose="020B0604030504040204" pitchFamily="34" charset="-120"/>
                <a:ea typeface="微軟正黑體" panose="020B0604030504040204" pitchFamily="34" charset="-120"/>
              </a:rPr>
              <a:t>計量統計的摘要</a:t>
            </a:r>
            <a:endParaRPr lang="fr-CA" sz="24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4049953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dirty="0" smtClean="0"/>
              <a:t>摘要</a:t>
            </a:r>
            <a:endParaRPr lang="fr-CA" dirty="0"/>
          </a:p>
        </p:txBody>
      </p:sp>
      <p:sp>
        <p:nvSpPr>
          <p:cNvPr id="3" name="Espace réservé du texte 2"/>
          <p:cNvSpPr>
            <a:spLocks noGrp="1"/>
          </p:cNvSpPr>
          <p:nvPr>
            <p:ph idx="1"/>
          </p:nvPr>
        </p:nvSpPr>
        <p:spPr/>
        <p:txBody>
          <a:bodyPr/>
          <a:lstStyle/>
          <a:p>
            <a:r>
              <a:rPr lang="en-US" dirty="0" err="1">
                <a:solidFill>
                  <a:schemeClr val="bg2"/>
                </a:solidFill>
              </a:rPr>
              <a:t>NetFlow</a:t>
            </a:r>
            <a:r>
              <a:rPr lang="en-US" dirty="0">
                <a:solidFill>
                  <a:schemeClr val="bg2"/>
                </a:solidFill>
              </a:rPr>
              <a:t> </a:t>
            </a:r>
            <a:r>
              <a:rPr lang="zh-TW" altLang="en-US" dirty="0" smtClean="0">
                <a:solidFill>
                  <a:schemeClr val="bg2"/>
                </a:solidFill>
              </a:rPr>
              <a:t>提供流經網路上路由裝置</a:t>
            </a:r>
            <a:r>
              <a:rPr lang="zh-TW" altLang="en-US" dirty="0">
                <a:solidFill>
                  <a:schemeClr val="bg2"/>
                </a:solidFill>
              </a:rPr>
              <a:t>的</a:t>
            </a:r>
            <a:r>
              <a:rPr lang="zh-TW" altLang="en-US" dirty="0" smtClean="0">
                <a:solidFill>
                  <a:schemeClr val="bg2"/>
                </a:solidFill>
              </a:rPr>
              <a:t>封包</a:t>
            </a:r>
            <a:r>
              <a:rPr lang="zh-TW" altLang="en-US" dirty="0" smtClean="0">
                <a:solidFill>
                  <a:schemeClr val="bg2"/>
                </a:solidFill>
              </a:rPr>
              <a:t>統計。</a:t>
            </a:r>
            <a:endParaRPr lang="en-US" altLang="zh-TW" dirty="0">
              <a:solidFill>
                <a:schemeClr val="bg2"/>
              </a:solidFill>
            </a:endParaRPr>
          </a:p>
          <a:p>
            <a:r>
              <a:rPr lang="en-US" altLang="zh-TW" dirty="0" err="1">
                <a:solidFill>
                  <a:schemeClr val="bg2"/>
                </a:solidFill>
              </a:rPr>
              <a:t>NetFlow</a:t>
            </a:r>
            <a:r>
              <a:rPr lang="en-US" altLang="zh-TW" dirty="0">
                <a:solidFill>
                  <a:schemeClr val="bg2"/>
                </a:solidFill>
              </a:rPr>
              <a:t> </a:t>
            </a:r>
            <a:r>
              <a:rPr lang="zh-TW" altLang="en-US" dirty="0" smtClean="0">
                <a:solidFill>
                  <a:schemeClr val="bg2"/>
                </a:solidFill>
              </a:rPr>
              <a:t>配置部分包括配置</a:t>
            </a:r>
            <a:r>
              <a:rPr lang="zh-TW" altLang="en-US" b="1" dirty="0" smtClean="0">
                <a:solidFill>
                  <a:schemeClr val="bg2"/>
                </a:solidFill>
              </a:rPr>
              <a:t>資料</a:t>
            </a:r>
            <a:r>
              <a:rPr lang="zh-TW" altLang="en-US" b="1" dirty="0" smtClean="0">
                <a:solidFill>
                  <a:schemeClr val="bg2"/>
                </a:solidFill>
              </a:rPr>
              <a:t>擷取</a:t>
            </a:r>
            <a:r>
              <a:rPr lang="zh-TW" altLang="en-US" dirty="0">
                <a:solidFill>
                  <a:schemeClr val="bg2"/>
                </a:solidFill>
              </a:rPr>
              <a:t>和配置</a:t>
            </a:r>
            <a:r>
              <a:rPr lang="zh-TW" altLang="en-US" b="1" dirty="0" smtClean="0">
                <a:solidFill>
                  <a:schemeClr val="bg2"/>
                </a:solidFill>
              </a:rPr>
              <a:t>資料</a:t>
            </a:r>
            <a:r>
              <a:rPr lang="zh-TW" altLang="en-US" b="1" dirty="0" smtClean="0">
                <a:solidFill>
                  <a:schemeClr val="bg2"/>
                </a:solidFill>
              </a:rPr>
              <a:t>匯出</a:t>
            </a:r>
            <a:r>
              <a:rPr lang="zh-TW" altLang="en-US" dirty="0">
                <a:solidFill>
                  <a:schemeClr val="bg2"/>
                </a:solidFill>
              </a:rPr>
              <a:t>。</a:t>
            </a:r>
            <a:endParaRPr lang="fr-CA" dirty="0">
              <a:solidFill>
                <a:schemeClr val="bg2"/>
              </a:solidFill>
            </a:endParaRPr>
          </a:p>
        </p:txBody>
      </p:sp>
    </p:spTree>
    <p:extLst>
      <p:ext uri="{BB962C8B-B14F-4D97-AF65-F5344CB8AC3E}">
        <p14:creationId xmlns:p14="http://schemas.microsoft.com/office/powerpoint/2010/main" val="49280696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dirty="0" smtClean="0"/>
              <a:t>目標</a:t>
            </a:r>
            <a:endParaRPr lang="fr-CA" dirty="0"/>
          </a:p>
        </p:txBody>
      </p:sp>
      <p:sp>
        <p:nvSpPr>
          <p:cNvPr id="3" name="Espace réservé du texte 2"/>
          <p:cNvSpPr>
            <a:spLocks noGrp="1"/>
          </p:cNvSpPr>
          <p:nvPr>
            <p:ph idx="1"/>
          </p:nvPr>
        </p:nvSpPr>
        <p:spPr/>
        <p:txBody>
          <a:bodyPr/>
          <a:lstStyle/>
          <a:p>
            <a:pPr marL="0" indent="0">
              <a:buNone/>
            </a:pPr>
            <a:r>
              <a:rPr lang="zh-TW" altLang="en-US" dirty="0" smtClean="0"/>
              <a:t>完成本課程時，你將能符合這些目標：</a:t>
            </a:r>
            <a:endParaRPr lang="en-US" dirty="0" smtClean="0"/>
          </a:p>
          <a:p>
            <a:r>
              <a:rPr lang="zh-TW" altLang="en-US" dirty="0" smtClean="0"/>
              <a:t>說明 </a:t>
            </a:r>
            <a:r>
              <a:rPr lang="en-US" altLang="zh-TW" dirty="0" err="1" smtClean="0"/>
              <a:t>NetFlow</a:t>
            </a:r>
            <a:r>
              <a:rPr lang="en-US" dirty="0" smtClean="0"/>
              <a:t> </a:t>
            </a:r>
            <a:r>
              <a:rPr lang="zh-TW" altLang="en-US" dirty="0" smtClean="0"/>
              <a:t>的</a:t>
            </a:r>
            <a:r>
              <a:rPr lang="zh-TW" altLang="en-US" dirty="0" smtClean="0"/>
              <a:t>目的</a:t>
            </a:r>
            <a:endParaRPr lang="en-US" altLang="zh-TW" dirty="0" smtClean="0"/>
          </a:p>
          <a:p>
            <a:r>
              <a:rPr lang="zh-TW" altLang="en-US" dirty="0" smtClean="0"/>
              <a:t>說明</a:t>
            </a:r>
            <a:r>
              <a:rPr lang="fr-CA" dirty="0" smtClean="0"/>
              <a:t> NetFlow </a:t>
            </a:r>
            <a:r>
              <a:rPr lang="zh-TW" altLang="en-US" dirty="0" smtClean="0"/>
              <a:t>的架構</a:t>
            </a:r>
            <a:endParaRPr lang="fr-CA" dirty="0" smtClean="0"/>
          </a:p>
          <a:p>
            <a:r>
              <a:rPr lang="zh-TW" altLang="en-US" dirty="0" smtClean="0"/>
              <a:t>在 </a:t>
            </a:r>
            <a:r>
              <a:rPr lang="en-US" altLang="zh-TW" dirty="0" smtClean="0"/>
              <a:t>Cisco </a:t>
            </a:r>
            <a:r>
              <a:rPr lang="zh-TW" altLang="en-US" dirty="0" smtClean="0"/>
              <a:t>裝置上配置並查驗</a:t>
            </a:r>
            <a:r>
              <a:rPr lang="en-US" dirty="0" smtClean="0"/>
              <a:t> </a:t>
            </a:r>
            <a:r>
              <a:rPr lang="en-US" dirty="0" err="1" smtClean="0"/>
              <a:t>NetFlow</a:t>
            </a:r>
            <a:endParaRPr lang="fr-CA" dirty="0"/>
          </a:p>
        </p:txBody>
      </p:sp>
    </p:spTree>
    <p:extLst>
      <p:ext uri="{BB962C8B-B14F-4D97-AF65-F5344CB8AC3E}">
        <p14:creationId xmlns:p14="http://schemas.microsoft.com/office/powerpoint/2010/main" val="33579363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NetFlow</a:t>
            </a:r>
            <a:r>
              <a:rPr lang="zh-TW" altLang="en-US" dirty="0"/>
              <a:t> </a:t>
            </a:r>
            <a:r>
              <a:rPr lang="zh-TW" altLang="en-US" dirty="0" smtClean="0"/>
              <a:t>概述</a:t>
            </a:r>
            <a:endParaRPr lang="fr-CA" dirty="0"/>
          </a:p>
        </p:txBody>
      </p:sp>
      <p:sp>
        <p:nvSpPr>
          <p:cNvPr id="3" name="Espace réservé du texte 2"/>
          <p:cNvSpPr>
            <a:spLocks noGrp="1"/>
          </p:cNvSpPr>
          <p:nvPr>
            <p:ph idx="1"/>
          </p:nvPr>
        </p:nvSpPr>
        <p:spPr/>
        <p:txBody>
          <a:bodyPr/>
          <a:lstStyle/>
          <a:p>
            <a:r>
              <a:rPr lang="en-US" dirty="0" err="1" smtClean="0"/>
              <a:t>NetFlow</a:t>
            </a:r>
            <a:r>
              <a:rPr lang="en-US" dirty="0" smtClean="0"/>
              <a:t> </a:t>
            </a:r>
            <a:r>
              <a:rPr lang="zh-TW" altLang="en-US" dirty="0" smtClean="0"/>
              <a:t>是一個用來收集 </a:t>
            </a:r>
            <a:r>
              <a:rPr lang="en-US" altLang="zh-TW" dirty="0" smtClean="0"/>
              <a:t>IP </a:t>
            </a:r>
            <a:r>
              <a:rPr lang="zh-TW" altLang="en-US" dirty="0" smtClean="0"/>
              <a:t>流量資訊的應用</a:t>
            </a:r>
            <a:endParaRPr lang="en-US" dirty="0" smtClean="0"/>
          </a:p>
          <a:p>
            <a:r>
              <a:rPr lang="zh-TW" altLang="en-US" dirty="0" smtClean="0"/>
              <a:t>來自 </a:t>
            </a:r>
            <a:r>
              <a:rPr lang="en-US" dirty="0" err="1" smtClean="0"/>
              <a:t>NetFlow</a:t>
            </a:r>
            <a:r>
              <a:rPr lang="en-US" dirty="0" smtClean="0"/>
              <a:t> </a:t>
            </a:r>
            <a:r>
              <a:rPr lang="zh-TW" altLang="en-US" dirty="0" smtClean="0"/>
              <a:t>的報表像電話費帳單</a:t>
            </a:r>
            <a:endParaRPr lang="en-US" dirty="0" smtClean="0"/>
          </a:p>
          <a:p>
            <a:r>
              <a:rPr lang="fr-CA" dirty="0" smtClean="0"/>
              <a:t>NetFlow </a:t>
            </a:r>
            <a:r>
              <a:rPr lang="zh-TW" altLang="en-US" dirty="0" smtClean="0"/>
              <a:t>啟用下列 </a:t>
            </a:r>
            <a:r>
              <a:rPr lang="fr-CA" dirty="0" smtClean="0"/>
              <a:t>:</a:t>
            </a:r>
          </a:p>
          <a:p>
            <a:pPr lvl="1"/>
            <a:r>
              <a:rPr lang="en-US" dirty="0" smtClean="0"/>
              <a:t>-  </a:t>
            </a:r>
            <a:r>
              <a:rPr lang="zh-TW" altLang="en-US" dirty="0" smtClean="0"/>
              <a:t>測量誰使用網路資源</a:t>
            </a:r>
            <a:endParaRPr lang="en-US" dirty="0" smtClean="0"/>
          </a:p>
          <a:p>
            <a:pPr lvl="1"/>
            <a:r>
              <a:rPr lang="en-US" dirty="0" smtClean="0"/>
              <a:t>-  </a:t>
            </a:r>
            <a:r>
              <a:rPr lang="zh-TW" altLang="en-US" dirty="0" smtClean="0"/>
              <a:t>依資源使用計量及收費</a:t>
            </a:r>
            <a:endParaRPr lang="en-US" dirty="0" smtClean="0"/>
          </a:p>
          <a:p>
            <a:pPr lvl="1"/>
            <a:r>
              <a:rPr lang="en-US" dirty="0" smtClean="0"/>
              <a:t>-  </a:t>
            </a:r>
            <a:r>
              <a:rPr lang="zh-TW" altLang="en-US" dirty="0"/>
              <a:t>使用</a:t>
            </a:r>
            <a:r>
              <a:rPr lang="zh-TW" altLang="en-US" dirty="0" smtClean="0"/>
              <a:t>測量資訊進行有效的網路規畫</a:t>
            </a:r>
            <a:endParaRPr lang="en-US" dirty="0" smtClean="0"/>
          </a:p>
          <a:p>
            <a:pPr lvl="1"/>
            <a:r>
              <a:rPr lang="en-US" dirty="0" smtClean="0"/>
              <a:t>-  </a:t>
            </a:r>
            <a:r>
              <a:rPr lang="zh-TW" altLang="en-US" dirty="0"/>
              <a:t>使用測量</a:t>
            </a:r>
            <a:r>
              <a:rPr lang="zh-TW" altLang="en-US" dirty="0" smtClean="0"/>
              <a:t>資訊來客制應用和服務</a:t>
            </a:r>
            <a:endParaRPr lang="fr-CA" dirty="0"/>
          </a:p>
        </p:txBody>
      </p:sp>
    </p:spTree>
    <p:extLst>
      <p:ext uri="{BB962C8B-B14F-4D97-AF65-F5344CB8AC3E}">
        <p14:creationId xmlns:p14="http://schemas.microsoft.com/office/powerpoint/2010/main" val="67926687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NetFlow</a:t>
            </a:r>
            <a:r>
              <a:rPr lang="en-CA" dirty="0" smtClean="0"/>
              <a:t> </a:t>
            </a:r>
            <a:r>
              <a:rPr lang="zh-TW" altLang="en-US" dirty="0" smtClean="0"/>
              <a:t>概述 </a:t>
            </a:r>
            <a:r>
              <a:rPr lang="en-CA" dirty="0" smtClean="0"/>
              <a:t>(</a:t>
            </a:r>
            <a:r>
              <a:rPr lang="zh-TW" altLang="en-US" dirty="0" smtClean="0"/>
              <a:t>續</a:t>
            </a:r>
            <a:r>
              <a:rPr lang="en-CA" dirty="0" smtClean="0"/>
              <a:t>)</a:t>
            </a:r>
            <a:endParaRPr lang="fr-CA" dirty="0"/>
          </a:p>
        </p:txBody>
      </p:sp>
      <p:sp>
        <p:nvSpPr>
          <p:cNvPr id="6" name="內容版面配置區 5"/>
          <p:cNvSpPr>
            <a:spLocks noGrp="1"/>
          </p:cNvSpPr>
          <p:nvPr>
            <p:ph idx="1"/>
          </p:nvPr>
        </p:nvSpPr>
        <p:spPr/>
        <p:txBody>
          <a:bodyPr/>
          <a:lstStyle/>
          <a:p>
            <a:endParaRPr lang="zh-TW" altLang="en-US"/>
          </a:p>
        </p:txBody>
      </p:sp>
      <p:sp>
        <p:nvSpPr>
          <p:cNvPr id="3" name="ZoneTexte 2"/>
          <p:cNvSpPr txBox="1"/>
          <p:nvPr/>
        </p:nvSpPr>
        <p:spPr>
          <a:xfrm>
            <a:off x="234700" y="1109908"/>
            <a:ext cx="5033750" cy="523220"/>
          </a:xfrm>
          <a:prstGeom prst="rect">
            <a:avLst/>
          </a:prstGeom>
          <a:noFill/>
        </p:spPr>
        <p:txBody>
          <a:bodyPr wrap="none" rtlCol="0">
            <a:spAutoFit/>
          </a:bodyPr>
          <a:lstStyle/>
          <a:p>
            <a:r>
              <a:rPr lang="en-CA" sz="2800" dirty="0" err="1" smtClean="0">
                <a:solidFill>
                  <a:schemeClr val="bg2"/>
                </a:solidFill>
                <a:latin typeface="微軟正黑體" panose="020B0604030504040204" pitchFamily="34" charset="-120"/>
                <a:ea typeface="微軟正黑體" panose="020B0604030504040204" pitchFamily="34" charset="-120"/>
              </a:rPr>
              <a:t>NetFlow</a:t>
            </a:r>
            <a:r>
              <a:rPr lang="en-CA" sz="2800" dirty="0" smtClean="0">
                <a:solidFill>
                  <a:schemeClr val="bg2"/>
                </a:solidFill>
                <a:latin typeface="微軟正黑體" panose="020B0604030504040204" pitchFamily="34" charset="-120"/>
                <a:ea typeface="微軟正黑體" panose="020B0604030504040204" pitchFamily="34" charset="-120"/>
              </a:rPr>
              <a:t> </a:t>
            </a:r>
            <a:r>
              <a:rPr lang="zh-TW" altLang="en-US" sz="2800" dirty="0" smtClean="0">
                <a:solidFill>
                  <a:schemeClr val="bg2"/>
                </a:solidFill>
                <a:latin typeface="微軟正黑體" panose="020B0604030504040204" pitchFamily="34" charset="-120"/>
                <a:ea typeface="微軟正黑體" panose="020B0604030504040204" pitchFamily="34" charset="-120"/>
              </a:rPr>
              <a:t>收集器上的分析範例</a:t>
            </a:r>
            <a:r>
              <a:rPr lang="en-CA" sz="2800" dirty="0" smtClean="0">
                <a:solidFill>
                  <a:schemeClr val="bg2"/>
                </a:solidFill>
                <a:latin typeface="微軟正黑體" panose="020B0604030504040204" pitchFamily="34" charset="-120"/>
                <a:ea typeface="微軟正黑體" panose="020B0604030504040204" pitchFamily="34" charset="-120"/>
              </a:rPr>
              <a:t>:</a:t>
            </a:r>
            <a:endParaRPr lang="fr-CA" sz="2800" dirty="0">
              <a:solidFill>
                <a:schemeClr val="bg2"/>
              </a:solidFill>
              <a:latin typeface="微軟正黑體" panose="020B0604030504040204" pitchFamily="34" charset="-120"/>
              <a:ea typeface="微軟正黑體" panose="020B0604030504040204" pitchFamily="34" charset="-120"/>
            </a:endParaRPr>
          </a:p>
        </p:txBody>
      </p:sp>
      <p:sp>
        <p:nvSpPr>
          <p:cNvPr id="4" name="ZoneTexte 3"/>
          <p:cNvSpPr txBox="1"/>
          <p:nvPr/>
        </p:nvSpPr>
        <p:spPr>
          <a:xfrm>
            <a:off x="575900" y="5791545"/>
            <a:ext cx="5314275" cy="400110"/>
          </a:xfrm>
          <a:prstGeom prst="rect">
            <a:avLst/>
          </a:prstGeom>
          <a:noFill/>
        </p:spPr>
        <p:txBody>
          <a:bodyPr wrap="none" rtlCol="0">
            <a:spAutoFit/>
          </a:bodyPr>
          <a:lstStyle/>
          <a:p>
            <a:r>
              <a:rPr lang="zh-TW" altLang="en-US" sz="2000" dirty="0" smtClean="0">
                <a:solidFill>
                  <a:schemeClr val="bg2"/>
                </a:solidFill>
                <a:latin typeface="微軟正黑體" panose="020B0604030504040204" pitchFamily="34" charset="-120"/>
                <a:ea typeface="微軟正黑體" panose="020B0604030504040204" pitchFamily="34" charset="-120"/>
              </a:rPr>
              <a:t>顯示最大流量的流出者，流入者，協定和更多</a:t>
            </a:r>
            <a:endParaRPr lang="fr-CA" sz="2000" dirty="0">
              <a:solidFill>
                <a:schemeClr val="bg2"/>
              </a:solidFill>
              <a:latin typeface="微軟正黑體" panose="020B0604030504040204" pitchFamily="34" charset="-120"/>
              <a:ea typeface="微軟正黑體" panose="020B0604030504040204" pitchFamily="34" charset="-12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68" y="1629893"/>
            <a:ext cx="48291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904" y="1922075"/>
            <a:ext cx="3906577" cy="3820561"/>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915818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altLang="zh-TW" dirty="0" err="1"/>
              <a:t>NetFlow</a:t>
            </a:r>
            <a:r>
              <a:rPr lang="en-CA" altLang="zh-TW" dirty="0"/>
              <a:t> </a:t>
            </a:r>
            <a:r>
              <a:rPr lang="zh-TW" altLang="en-US" dirty="0"/>
              <a:t>概述 </a:t>
            </a:r>
            <a:r>
              <a:rPr lang="en-CA" altLang="zh-TW" dirty="0"/>
              <a:t>(</a:t>
            </a:r>
            <a:r>
              <a:rPr lang="zh-TW" altLang="en-US" dirty="0"/>
              <a:t>續</a:t>
            </a:r>
            <a:r>
              <a:rPr lang="en-CA" altLang="zh-TW" dirty="0"/>
              <a:t>)</a:t>
            </a:r>
            <a:endParaRPr lang="fr-CA" dirty="0"/>
          </a:p>
        </p:txBody>
      </p:sp>
      <p:sp>
        <p:nvSpPr>
          <p:cNvPr id="3" name="Espace réservé du texte 2"/>
          <p:cNvSpPr>
            <a:spLocks noGrp="1"/>
          </p:cNvSpPr>
          <p:nvPr>
            <p:ph idx="1"/>
          </p:nvPr>
        </p:nvSpPr>
        <p:spPr/>
        <p:txBody>
          <a:bodyPr/>
          <a:lstStyle/>
          <a:p>
            <a:r>
              <a:rPr lang="fr-CA" dirty="0" smtClean="0"/>
              <a:t>NetFlow </a:t>
            </a:r>
            <a:r>
              <a:rPr lang="zh-TW" altLang="en-US" dirty="0" smtClean="0"/>
              <a:t>元件</a:t>
            </a:r>
            <a:r>
              <a:rPr lang="zh-TW" altLang="en-US" dirty="0"/>
              <a:t>：</a:t>
            </a:r>
            <a:endParaRPr lang="fr-CA" dirty="0" smtClean="0"/>
          </a:p>
          <a:p>
            <a:pPr lvl="1"/>
            <a:r>
              <a:rPr lang="fr-CA" dirty="0" smtClean="0"/>
              <a:t>-  </a:t>
            </a:r>
            <a:r>
              <a:rPr lang="zh-TW" altLang="en-US" dirty="0" smtClean="0"/>
              <a:t>啟用 </a:t>
            </a:r>
            <a:r>
              <a:rPr lang="fr-CA" dirty="0" smtClean="0"/>
              <a:t>NetFlow </a:t>
            </a:r>
            <a:r>
              <a:rPr lang="zh-TW" altLang="en-US" dirty="0" smtClean="0"/>
              <a:t>的網路裝置</a:t>
            </a:r>
            <a:endParaRPr lang="fr-CA" dirty="0" smtClean="0"/>
          </a:p>
          <a:p>
            <a:pPr lvl="1"/>
            <a:r>
              <a:rPr lang="fr-CA" dirty="0" smtClean="0"/>
              <a:t>-  NetFlow</a:t>
            </a:r>
            <a:r>
              <a:rPr lang="zh-TW" altLang="en-US" dirty="0"/>
              <a:t> </a:t>
            </a:r>
            <a:r>
              <a:rPr lang="zh-TW" altLang="en-US" dirty="0"/>
              <a:t>收集器</a:t>
            </a:r>
            <a:endParaRPr lang="fr-CA" dirty="0"/>
          </a:p>
          <a:p>
            <a:pPr marL="228600" lvl="1" indent="-228600">
              <a:spcBef>
                <a:spcPts val="1440"/>
              </a:spcBef>
              <a:buClr>
                <a:srgbClr val="493B93"/>
              </a:buClr>
              <a:buSzPct val="90000"/>
              <a:buFont typeface="Arial" pitchFamily="34" charset="0"/>
              <a:buChar char="•"/>
            </a:pPr>
            <a:r>
              <a:rPr lang="en-US" dirty="0" err="1" smtClean="0"/>
              <a:t>NetFlow</a:t>
            </a:r>
            <a:r>
              <a:rPr lang="zh-TW" altLang="en-US" dirty="0"/>
              <a:t> </a:t>
            </a:r>
            <a:r>
              <a:rPr lang="zh-TW" altLang="en-US" dirty="0" smtClean="0"/>
              <a:t>裝置產生</a:t>
            </a:r>
            <a:r>
              <a:rPr lang="en-US" dirty="0" smtClean="0"/>
              <a:t> </a:t>
            </a:r>
            <a:r>
              <a:rPr lang="en-US" dirty="0" err="1" smtClean="0"/>
              <a:t>NetFlow</a:t>
            </a:r>
            <a:r>
              <a:rPr lang="en-US" dirty="0" smtClean="0"/>
              <a:t> </a:t>
            </a:r>
            <a:r>
              <a:rPr lang="zh-TW" altLang="en-US" dirty="0" smtClean="0"/>
              <a:t>匯出的紀錄，並由 </a:t>
            </a:r>
            <a:r>
              <a:rPr lang="fr-CA" altLang="zh-TW" dirty="0" smtClean="0"/>
              <a:t>NetFlow</a:t>
            </a:r>
            <a:r>
              <a:rPr lang="zh-TW" altLang="en-US" dirty="0" smtClean="0"/>
              <a:t> </a:t>
            </a:r>
            <a:r>
              <a:rPr lang="zh-TW" altLang="en-US" dirty="0"/>
              <a:t>收集</a:t>
            </a:r>
            <a:r>
              <a:rPr lang="zh-TW" altLang="en-US" dirty="0" smtClean="0"/>
              <a:t>器收集</a:t>
            </a:r>
            <a:r>
              <a:rPr lang="en-US" dirty="0" smtClean="0"/>
              <a:t>. </a:t>
            </a:r>
            <a:r>
              <a:rPr lang="zh-TW" altLang="en-US" dirty="0" smtClean="0"/>
              <a:t>它也處理</a:t>
            </a:r>
            <a:r>
              <a:rPr lang="en-US" dirty="0" smtClean="0"/>
              <a:t> </a:t>
            </a:r>
            <a:r>
              <a:rPr lang="en-US" dirty="0" err="1" smtClean="0"/>
              <a:t>NetFlow</a:t>
            </a:r>
            <a:r>
              <a:rPr lang="en-US" dirty="0" smtClean="0"/>
              <a:t> </a:t>
            </a:r>
            <a:r>
              <a:rPr lang="zh-TW" altLang="en-US" dirty="0" smtClean="0"/>
              <a:t>資料並透過它的圖型人機介面提供結果</a:t>
            </a:r>
            <a:endParaRPr lang="fr-CA" dirty="0"/>
          </a:p>
        </p:txBody>
      </p:sp>
      <p:pic>
        <p:nvPicPr>
          <p:cNvPr id="6" name="Picture 4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505" y="4657720"/>
            <a:ext cx="1293285" cy="7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2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8850" y="4467218"/>
            <a:ext cx="1028231" cy="97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8" name="Connecteur droit avec flèche 7"/>
          <p:cNvCxnSpPr/>
          <p:nvPr/>
        </p:nvCxnSpPr>
        <p:spPr>
          <a:xfrm>
            <a:off x="3347518" y="5012045"/>
            <a:ext cx="232462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259647" y="5499721"/>
            <a:ext cx="2994731" cy="400110"/>
          </a:xfrm>
          <a:prstGeom prst="rect">
            <a:avLst/>
          </a:prstGeom>
          <a:noFill/>
        </p:spPr>
        <p:txBody>
          <a:bodyPr wrap="none" rtlCol="0">
            <a:spAutoFit/>
          </a:bodyPr>
          <a:lstStyle/>
          <a:p>
            <a:r>
              <a:rPr lang="en-CA" sz="2000" dirty="0" err="1" smtClean="0">
                <a:solidFill>
                  <a:schemeClr val="bg2"/>
                </a:solidFill>
              </a:rPr>
              <a:t>NetFlow</a:t>
            </a:r>
            <a:r>
              <a:rPr lang="en-CA" sz="2000" dirty="0" smtClean="0">
                <a:solidFill>
                  <a:schemeClr val="bg2"/>
                </a:solidFill>
              </a:rPr>
              <a:t>-Enabled </a:t>
            </a:r>
            <a:r>
              <a:rPr lang="zh-TW" altLang="en-US" sz="2000" dirty="0" smtClean="0">
                <a:solidFill>
                  <a:schemeClr val="bg2"/>
                </a:solidFill>
              </a:rPr>
              <a:t>路由器</a:t>
            </a:r>
            <a:endParaRPr lang="fr-CA" sz="2000" dirty="0">
              <a:solidFill>
                <a:schemeClr val="bg2"/>
              </a:solidFill>
            </a:endParaRPr>
          </a:p>
        </p:txBody>
      </p:sp>
      <p:sp>
        <p:nvSpPr>
          <p:cNvPr id="12" name="ZoneTexte 11"/>
          <p:cNvSpPr txBox="1"/>
          <p:nvPr/>
        </p:nvSpPr>
        <p:spPr>
          <a:xfrm>
            <a:off x="5247534" y="5499721"/>
            <a:ext cx="2210862" cy="400110"/>
          </a:xfrm>
          <a:prstGeom prst="rect">
            <a:avLst/>
          </a:prstGeom>
          <a:noFill/>
        </p:spPr>
        <p:txBody>
          <a:bodyPr wrap="none" rtlCol="0">
            <a:spAutoFit/>
          </a:bodyPr>
          <a:lstStyle/>
          <a:p>
            <a:r>
              <a:rPr lang="en-CA" sz="2000" dirty="0" err="1" smtClean="0">
                <a:solidFill>
                  <a:schemeClr val="bg2"/>
                </a:solidFill>
              </a:rPr>
              <a:t>NetFlow</a:t>
            </a:r>
            <a:r>
              <a:rPr lang="en-CA" sz="2000" dirty="0" smtClean="0">
                <a:solidFill>
                  <a:schemeClr val="bg2"/>
                </a:solidFill>
              </a:rPr>
              <a:t> Collector</a:t>
            </a:r>
            <a:endParaRPr lang="fr-CA" sz="2000" dirty="0">
              <a:solidFill>
                <a:schemeClr val="bg2"/>
              </a:solidFill>
            </a:endParaRPr>
          </a:p>
        </p:txBody>
      </p:sp>
    </p:spTree>
    <p:extLst>
      <p:ext uri="{BB962C8B-B14F-4D97-AF65-F5344CB8AC3E}">
        <p14:creationId xmlns:p14="http://schemas.microsoft.com/office/powerpoint/2010/main" val="36661727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altLang="zh-TW" dirty="0" err="1"/>
              <a:t>NetFlow</a:t>
            </a:r>
            <a:r>
              <a:rPr lang="en-CA" altLang="zh-TW" dirty="0"/>
              <a:t> </a:t>
            </a:r>
            <a:r>
              <a:rPr lang="zh-TW" altLang="en-US" dirty="0"/>
              <a:t>概述 </a:t>
            </a:r>
            <a:r>
              <a:rPr lang="en-CA" altLang="zh-TW" dirty="0"/>
              <a:t>(</a:t>
            </a:r>
            <a:r>
              <a:rPr lang="zh-TW" altLang="en-US" dirty="0"/>
              <a:t>續</a:t>
            </a:r>
            <a:r>
              <a:rPr lang="en-CA" altLang="zh-TW" dirty="0"/>
              <a:t>)</a:t>
            </a:r>
            <a:endParaRPr lang="fr-CA" dirty="0"/>
          </a:p>
        </p:txBody>
      </p:sp>
      <p:sp>
        <p:nvSpPr>
          <p:cNvPr id="3" name="Espace réservé du texte 2"/>
          <p:cNvSpPr>
            <a:spLocks noGrp="1"/>
          </p:cNvSpPr>
          <p:nvPr>
            <p:ph idx="1"/>
          </p:nvPr>
        </p:nvSpPr>
        <p:spPr>
          <a:xfrm>
            <a:off x="229702" y="1096754"/>
            <a:ext cx="8577072" cy="5225944"/>
          </a:xfrm>
        </p:spPr>
        <p:txBody>
          <a:bodyPr/>
          <a:lstStyle/>
          <a:p>
            <a:r>
              <a:rPr lang="fr-CA" dirty="0" smtClean="0"/>
              <a:t>Cisco </a:t>
            </a:r>
            <a:r>
              <a:rPr lang="zh-TW" altLang="en-US" dirty="0" smtClean="0"/>
              <a:t>定義流量</a:t>
            </a:r>
            <a:r>
              <a:rPr lang="zh-TW" altLang="en-US" dirty="0"/>
              <a:t>為</a:t>
            </a:r>
            <a:r>
              <a:rPr lang="zh-TW" altLang="en-US" dirty="0" smtClean="0"/>
              <a:t>一個帶有七項相同值的單</a:t>
            </a:r>
            <a:r>
              <a:rPr lang="zh-TW" altLang="en-US" dirty="0" smtClean="0"/>
              <a:t>向封包序列</a:t>
            </a:r>
            <a:r>
              <a:rPr lang="fr-CA" dirty="0" smtClean="0"/>
              <a:t>:</a:t>
            </a:r>
          </a:p>
          <a:p>
            <a:pPr lvl="1"/>
            <a:r>
              <a:rPr lang="fr-CA" dirty="0" smtClean="0"/>
              <a:t>- </a:t>
            </a:r>
            <a:r>
              <a:rPr lang="zh-TW" altLang="en-US" dirty="0" smtClean="0"/>
              <a:t>來源</a:t>
            </a:r>
            <a:r>
              <a:rPr lang="fr-CA" dirty="0" smtClean="0"/>
              <a:t> IP </a:t>
            </a:r>
            <a:r>
              <a:rPr lang="zh-TW" altLang="en-US" dirty="0" smtClean="0"/>
              <a:t>位址</a:t>
            </a:r>
            <a:endParaRPr lang="fr-CA" dirty="0" smtClean="0"/>
          </a:p>
          <a:p>
            <a:pPr lvl="1"/>
            <a:r>
              <a:rPr lang="fr-CA" dirty="0" smtClean="0"/>
              <a:t>- </a:t>
            </a:r>
            <a:r>
              <a:rPr lang="zh-TW" altLang="en-US" dirty="0" smtClean="0"/>
              <a:t>目的 </a:t>
            </a:r>
            <a:r>
              <a:rPr lang="fr-CA" altLang="zh-TW" dirty="0" smtClean="0"/>
              <a:t>IP </a:t>
            </a:r>
            <a:r>
              <a:rPr lang="zh-TW" altLang="en-US" dirty="0"/>
              <a:t>位址</a:t>
            </a:r>
            <a:endParaRPr lang="fr-CA" dirty="0" smtClean="0"/>
          </a:p>
          <a:p>
            <a:pPr lvl="1"/>
            <a:r>
              <a:rPr lang="fr-CA" dirty="0" smtClean="0"/>
              <a:t>- </a:t>
            </a:r>
            <a:r>
              <a:rPr lang="zh-TW" altLang="en-US" dirty="0" smtClean="0"/>
              <a:t>來源埠編號</a:t>
            </a:r>
            <a:endParaRPr lang="fr-CA" dirty="0" smtClean="0"/>
          </a:p>
          <a:p>
            <a:pPr lvl="1"/>
            <a:r>
              <a:rPr lang="fr-CA" dirty="0" smtClean="0"/>
              <a:t>-</a:t>
            </a:r>
            <a:r>
              <a:rPr lang="zh-TW" altLang="en-US" dirty="0"/>
              <a:t> </a:t>
            </a:r>
            <a:r>
              <a:rPr lang="zh-TW" altLang="en-US" dirty="0" smtClean="0"/>
              <a:t>目的埠</a:t>
            </a:r>
            <a:r>
              <a:rPr lang="zh-TW" altLang="en-US" dirty="0"/>
              <a:t>編號</a:t>
            </a:r>
            <a:endParaRPr lang="fr-CA" altLang="zh-TW" dirty="0"/>
          </a:p>
          <a:p>
            <a:pPr lvl="1"/>
            <a:r>
              <a:rPr lang="fr-CA" dirty="0" smtClean="0"/>
              <a:t>- </a:t>
            </a:r>
            <a:r>
              <a:rPr lang="zh-TW" altLang="en-US" dirty="0" smtClean="0"/>
              <a:t>第三層協定類型</a:t>
            </a:r>
            <a:endParaRPr lang="fr-CA" dirty="0" smtClean="0"/>
          </a:p>
          <a:p>
            <a:pPr lvl="1"/>
            <a:r>
              <a:rPr lang="fr-CA" dirty="0" smtClean="0"/>
              <a:t>- </a:t>
            </a:r>
            <a:r>
              <a:rPr lang="zh-TW" altLang="en-US" dirty="0" smtClean="0"/>
              <a:t>服務類型</a:t>
            </a:r>
            <a:endParaRPr lang="fr-CA" dirty="0" smtClean="0"/>
          </a:p>
          <a:p>
            <a:pPr lvl="1"/>
            <a:r>
              <a:rPr lang="fr-CA" dirty="0" smtClean="0"/>
              <a:t>- </a:t>
            </a:r>
            <a:r>
              <a:rPr lang="zh-TW" altLang="en-US" dirty="0" smtClean="0"/>
              <a:t>輸入邏輯介面</a:t>
            </a:r>
            <a:endParaRPr lang="fr-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2" y="1977341"/>
            <a:ext cx="4238625" cy="31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92339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NetFlow</a:t>
            </a:r>
            <a:r>
              <a:rPr lang="en-CA" dirty="0" smtClean="0"/>
              <a:t> </a:t>
            </a:r>
            <a:r>
              <a:rPr lang="zh-TW" altLang="en-US" dirty="0" smtClean="0"/>
              <a:t>架構</a:t>
            </a:r>
            <a:endParaRPr lang="fr-CA" dirty="0"/>
          </a:p>
        </p:txBody>
      </p:sp>
      <p:sp>
        <p:nvSpPr>
          <p:cNvPr id="3" name="Espace réservé du texte 2"/>
          <p:cNvSpPr>
            <a:spLocks noGrp="1"/>
          </p:cNvSpPr>
          <p:nvPr>
            <p:ph idx="1"/>
          </p:nvPr>
        </p:nvSpPr>
        <p:spPr>
          <a:xfrm>
            <a:off x="229702" y="1079501"/>
            <a:ext cx="4585232" cy="5225944"/>
          </a:xfrm>
        </p:spPr>
        <p:txBody>
          <a:bodyPr/>
          <a:lstStyle/>
          <a:p>
            <a:r>
              <a:rPr lang="zh-TW" altLang="en-US" dirty="0" smtClean="0">
                <a:solidFill>
                  <a:schemeClr val="bg2"/>
                </a:solidFill>
              </a:rPr>
              <a:t>路由器收集資料</a:t>
            </a:r>
            <a:endParaRPr lang="fr-CA" dirty="0">
              <a:solidFill>
                <a:schemeClr val="bg2"/>
              </a:solidFill>
            </a:endParaRPr>
          </a:p>
          <a:p>
            <a:r>
              <a:rPr lang="zh-TW" altLang="en-US" dirty="0" smtClean="0">
                <a:solidFill>
                  <a:schemeClr val="bg2"/>
                </a:solidFill>
              </a:rPr>
              <a:t>流量收集軟體</a:t>
            </a:r>
            <a:r>
              <a:rPr lang="fr-CA" dirty="0" smtClean="0">
                <a:solidFill>
                  <a:schemeClr val="bg2"/>
                </a:solidFill>
              </a:rPr>
              <a:t>:</a:t>
            </a:r>
            <a:endParaRPr lang="fr-CA" dirty="0">
              <a:solidFill>
                <a:schemeClr val="bg2"/>
              </a:solidFill>
            </a:endParaRPr>
          </a:p>
          <a:p>
            <a:pPr lvl="1"/>
            <a:r>
              <a:rPr lang="fr-CA" dirty="0" smtClean="0">
                <a:solidFill>
                  <a:schemeClr val="bg2"/>
                </a:solidFill>
              </a:rPr>
              <a:t>-</a:t>
            </a:r>
            <a:r>
              <a:rPr lang="zh-TW" altLang="en-US" dirty="0">
                <a:solidFill>
                  <a:schemeClr val="bg2"/>
                </a:solidFill>
              </a:rPr>
              <a:t> </a:t>
            </a:r>
            <a:r>
              <a:rPr lang="zh-TW" altLang="en-US" dirty="0" smtClean="0">
                <a:solidFill>
                  <a:schemeClr val="bg2"/>
                </a:solidFill>
              </a:rPr>
              <a:t>流量紀錄接收</a:t>
            </a:r>
            <a:r>
              <a:rPr lang="fr-CA" dirty="0" smtClean="0">
                <a:solidFill>
                  <a:schemeClr val="bg2"/>
                </a:solidFill>
              </a:rPr>
              <a:t> </a:t>
            </a:r>
            <a:r>
              <a:rPr lang="fr-CA" dirty="0">
                <a:solidFill>
                  <a:schemeClr val="bg2"/>
                </a:solidFill>
              </a:rPr>
              <a:t>(UDP)</a:t>
            </a:r>
          </a:p>
          <a:p>
            <a:pPr lvl="1"/>
            <a:r>
              <a:rPr lang="en-US" dirty="0" smtClean="0">
                <a:solidFill>
                  <a:schemeClr val="bg2"/>
                </a:solidFill>
              </a:rPr>
              <a:t>- </a:t>
            </a:r>
            <a:r>
              <a:rPr lang="zh-TW" altLang="en-US" dirty="0" smtClean="0">
                <a:solidFill>
                  <a:schemeClr val="bg2"/>
                </a:solidFill>
              </a:rPr>
              <a:t>資料量的減少和過濾</a:t>
            </a:r>
            <a:endParaRPr lang="fr-CA" dirty="0">
              <a:solidFill>
                <a:schemeClr val="bg2"/>
              </a:solidFill>
            </a:endParaRPr>
          </a:p>
          <a:p>
            <a:r>
              <a:rPr lang="zh-TW" altLang="en-US" dirty="0" smtClean="0">
                <a:solidFill>
                  <a:schemeClr val="bg2"/>
                </a:solidFill>
              </a:rPr>
              <a:t>用來以繪圖方式顯示資料的網路流量分析軟體</a:t>
            </a:r>
            <a:endParaRPr lang="fr-CA" dirty="0">
              <a:solidFill>
                <a:schemeClr val="bg2"/>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2"/>
          <a:stretch/>
        </p:blipFill>
        <p:spPr bwMode="auto">
          <a:xfrm>
            <a:off x="4814934" y="2301553"/>
            <a:ext cx="4098717" cy="407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54066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t>NetFlow</a:t>
            </a:r>
            <a:r>
              <a:rPr lang="en-CA" dirty="0"/>
              <a:t> </a:t>
            </a:r>
            <a:r>
              <a:rPr lang="zh-TW" altLang="en-US" dirty="0" smtClean="0"/>
              <a:t>配置</a:t>
            </a:r>
            <a:endParaRPr lang="fr-CA" dirty="0"/>
          </a:p>
        </p:txBody>
      </p:sp>
      <p:sp>
        <p:nvSpPr>
          <p:cNvPr id="3" name="Espace réservé du texte 2"/>
          <p:cNvSpPr>
            <a:spLocks noGrp="1"/>
          </p:cNvSpPr>
          <p:nvPr>
            <p:ph idx="1"/>
          </p:nvPr>
        </p:nvSpPr>
        <p:spPr/>
        <p:txBody>
          <a:bodyPr/>
          <a:lstStyle/>
          <a:p>
            <a:r>
              <a:rPr lang="zh-TW" altLang="en-US" dirty="0" smtClean="0">
                <a:solidFill>
                  <a:schemeClr val="bg2"/>
                </a:solidFill>
              </a:rPr>
              <a:t>配置</a:t>
            </a:r>
            <a:r>
              <a:rPr lang="fr-CA" dirty="0" smtClean="0">
                <a:solidFill>
                  <a:schemeClr val="bg2"/>
                </a:solidFill>
              </a:rPr>
              <a:t> </a:t>
            </a:r>
            <a:r>
              <a:rPr lang="fr-CA" dirty="0">
                <a:solidFill>
                  <a:schemeClr val="bg2"/>
                </a:solidFill>
              </a:rPr>
              <a:t>NetFlow </a:t>
            </a:r>
            <a:r>
              <a:rPr lang="zh-TW" altLang="en-US" dirty="0" smtClean="0">
                <a:solidFill>
                  <a:schemeClr val="bg2"/>
                </a:solidFill>
              </a:rPr>
              <a:t>資料擷取</a:t>
            </a:r>
            <a:endParaRPr lang="fr-CA" dirty="0">
              <a:solidFill>
                <a:schemeClr val="bg2"/>
              </a:solidFill>
            </a:endParaRPr>
          </a:p>
          <a:p>
            <a:r>
              <a:rPr lang="zh-TW" altLang="en-US" dirty="0" smtClean="0">
                <a:solidFill>
                  <a:schemeClr val="bg2"/>
                </a:solidFill>
              </a:rPr>
              <a:t>配置</a:t>
            </a:r>
            <a:r>
              <a:rPr lang="fr-CA" dirty="0" smtClean="0">
                <a:solidFill>
                  <a:schemeClr val="bg2"/>
                </a:solidFill>
              </a:rPr>
              <a:t> </a:t>
            </a:r>
            <a:r>
              <a:rPr lang="fr-CA" dirty="0">
                <a:solidFill>
                  <a:schemeClr val="bg2"/>
                </a:solidFill>
              </a:rPr>
              <a:t>NetFlow </a:t>
            </a:r>
            <a:r>
              <a:rPr lang="zh-TW" altLang="en-US" dirty="0" smtClean="0">
                <a:solidFill>
                  <a:schemeClr val="bg2"/>
                </a:solidFill>
              </a:rPr>
              <a:t>資料匯出</a:t>
            </a:r>
            <a:endParaRPr lang="fr-CA" dirty="0">
              <a:solidFill>
                <a:schemeClr val="bg2"/>
              </a:solidFill>
            </a:endParaRPr>
          </a:p>
          <a:p>
            <a:r>
              <a:rPr lang="zh-TW" altLang="en-US" dirty="0" smtClean="0">
                <a:solidFill>
                  <a:schemeClr val="bg2"/>
                </a:solidFill>
              </a:rPr>
              <a:t>配置</a:t>
            </a:r>
            <a:r>
              <a:rPr lang="en-US" dirty="0" smtClean="0">
                <a:solidFill>
                  <a:schemeClr val="bg2"/>
                </a:solidFill>
              </a:rPr>
              <a:t> </a:t>
            </a:r>
            <a:r>
              <a:rPr lang="en-US" dirty="0" err="1">
                <a:solidFill>
                  <a:schemeClr val="bg2"/>
                </a:solidFill>
              </a:rPr>
              <a:t>NetFlow</a:t>
            </a:r>
            <a:r>
              <a:rPr lang="en-US" dirty="0">
                <a:solidFill>
                  <a:schemeClr val="bg2"/>
                </a:solidFill>
              </a:rPr>
              <a:t> </a:t>
            </a:r>
            <a:r>
              <a:rPr lang="zh-TW" altLang="en-US" dirty="0" smtClean="0">
                <a:solidFill>
                  <a:schemeClr val="bg2"/>
                </a:solidFill>
              </a:rPr>
              <a:t>資料匯出版本</a:t>
            </a:r>
            <a:endParaRPr lang="en-US" dirty="0">
              <a:solidFill>
                <a:schemeClr val="bg2"/>
              </a:solidFill>
            </a:endParaRPr>
          </a:p>
          <a:p>
            <a:r>
              <a:rPr lang="zh-TW" altLang="en-US" dirty="0" smtClean="0">
                <a:solidFill>
                  <a:schemeClr val="bg2"/>
                </a:solidFill>
              </a:rPr>
              <a:t>查驗</a:t>
            </a:r>
            <a:r>
              <a:rPr lang="en-US" dirty="0" smtClean="0">
                <a:solidFill>
                  <a:schemeClr val="bg2"/>
                </a:solidFill>
              </a:rPr>
              <a:t> </a:t>
            </a:r>
            <a:r>
              <a:rPr lang="en-US" dirty="0">
                <a:solidFill>
                  <a:schemeClr val="bg2"/>
                </a:solidFill>
              </a:rPr>
              <a:t>NetFlow, </a:t>
            </a:r>
            <a:r>
              <a:rPr lang="zh-TW" altLang="en-US" dirty="0" smtClean="0">
                <a:solidFill>
                  <a:schemeClr val="bg2"/>
                </a:solidFill>
              </a:rPr>
              <a:t>它的</a:t>
            </a:r>
            <a:r>
              <a:rPr lang="zh-TW" altLang="en-US" dirty="0" smtClean="0">
                <a:solidFill>
                  <a:schemeClr val="bg2"/>
                </a:solidFill>
              </a:rPr>
              <a:t>運作，和統計</a:t>
            </a:r>
            <a:endParaRPr lang="fr-CA" dirty="0">
              <a:solidFill>
                <a:schemeClr val="bg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95" y="3485898"/>
            <a:ext cx="7996159" cy="251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27019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NetFlow</a:t>
            </a:r>
            <a:r>
              <a:rPr lang="zh-TW" altLang="en-US" dirty="0"/>
              <a:t> </a:t>
            </a:r>
            <a:r>
              <a:rPr lang="zh-TW" altLang="en-US" dirty="0" smtClean="0"/>
              <a:t>配置</a:t>
            </a:r>
            <a:r>
              <a:rPr lang="en-CA" dirty="0" smtClean="0"/>
              <a:t> (</a:t>
            </a:r>
            <a:r>
              <a:rPr lang="zh-TW" altLang="en-US" dirty="0" smtClean="0"/>
              <a:t>續</a:t>
            </a:r>
            <a:r>
              <a:rPr lang="en-CA" dirty="0" smtClean="0"/>
              <a:t>)</a:t>
            </a:r>
            <a:endParaRPr lang="fr-CA" dirty="0"/>
          </a:p>
        </p:txBody>
      </p:sp>
      <p:sp>
        <p:nvSpPr>
          <p:cNvPr id="3" name="內容版面配置區 2"/>
          <p:cNvSpPr>
            <a:spLocks noGrp="1"/>
          </p:cNvSpPr>
          <p:nvPr>
            <p:ph idx="1"/>
          </p:nvPr>
        </p:nvSpPr>
        <p:spPr/>
        <p:txBody>
          <a:bodyPr/>
          <a:lstStyle/>
          <a:p>
            <a:endParaRPr lang="zh-TW" altLang="en-US"/>
          </a:p>
        </p:txBody>
      </p:sp>
      <p:sp>
        <p:nvSpPr>
          <p:cNvPr id="7" name="ZoneTexte 6"/>
          <p:cNvSpPr txBox="1"/>
          <p:nvPr/>
        </p:nvSpPr>
        <p:spPr>
          <a:xfrm>
            <a:off x="609602" y="4110310"/>
            <a:ext cx="7776754" cy="1754326"/>
          </a:xfrm>
          <a:prstGeom prst="rect">
            <a:avLst/>
          </a:prstGeom>
          <a:noFill/>
          <a:ln>
            <a:solidFill>
              <a:schemeClr val="bg2"/>
            </a:solidFill>
          </a:ln>
        </p:spPr>
        <p:txBody>
          <a:bodyPr wrap="square" rtlCol="0">
            <a:spAutoFit/>
          </a:bodyPr>
          <a:lstStyle/>
          <a:p>
            <a:r>
              <a:rPr lang="fr-CA" dirty="0">
                <a:solidFill>
                  <a:schemeClr val="bg2"/>
                </a:solidFill>
                <a:latin typeface="Courier New" pitchFamily="49" charset="0"/>
                <a:cs typeface="Courier New" pitchFamily="49" charset="0"/>
              </a:rPr>
              <a:t>R1(config)# </a:t>
            </a:r>
            <a:r>
              <a:rPr lang="fr-CA" b="1" dirty="0">
                <a:solidFill>
                  <a:schemeClr val="bg2"/>
                </a:solidFill>
                <a:latin typeface="Courier New" pitchFamily="49" charset="0"/>
                <a:cs typeface="Courier New" pitchFamily="49" charset="0"/>
              </a:rPr>
              <a:t>interface </a:t>
            </a:r>
            <a:r>
              <a:rPr lang="fr-CA" b="1" dirty="0" smtClean="0">
                <a:solidFill>
                  <a:schemeClr val="bg2"/>
                </a:solidFill>
                <a:latin typeface="Courier New" pitchFamily="49" charset="0"/>
                <a:cs typeface="Courier New" pitchFamily="49" charset="0"/>
              </a:rPr>
              <a:t>GigabitEthernet0/0</a:t>
            </a:r>
            <a:endParaRPr lang="fr-CA" b="1" dirty="0">
              <a:solidFill>
                <a:schemeClr val="bg2"/>
              </a:solidFill>
              <a:latin typeface="Courier New" pitchFamily="49" charset="0"/>
              <a:cs typeface="Courier New" pitchFamily="49" charset="0"/>
            </a:endParaRPr>
          </a:p>
          <a:p>
            <a:r>
              <a:rPr lang="fr-CA" dirty="0">
                <a:solidFill>
                  <a:schemeClr val="bg2"/>
                </a:solidFill>
                <a:latin typeface="Courier New" pitchFamily="49" charset="0"/>
                <a:cs typeface="Courier New" pitchFamily="49" charset="0"/>
              </a:rPr>
              <a:t>R1(config-if)# </a:t>
            </a:r>
            <a:r>
              <a:rPr lang="fr-CA" b="1" dirty="0" err="1">
                <a:solidFill>
                  <a:schemeClr val="bg2"/>
                </a:solidFill>
                <a:latin typeface="Courier New" pitchFamily="49" charset="0"/>
                <a:cs typeface="Courier New" pitchFamily="49" charset="0"/>
              </a:rPr>
              <a:t>ip</a:t>
            </a:r>
            <a:r>
              <a:rPr lang="fr-CA" b="1" dirty="0">
                <a:solidFill>
                  <a:schemeClr val="bg2"/>
                </a:solidFill>
                <a:latin typeface="Courier New" pitchFamily="49" charset="0"/>
                <a:cs typeface="Courier New" pitchFamily="49" charset="0"/>
              </a:rPr>
              <a:t> flow </a:t>
            </a:r>
            <a:r>
              <a:rPr lang="fr-CA" b="1" dirty="0" err="1">
                <a:solidFill>
                  <a:schemeClr val="bg2"/>
                </a:solidFill>
                <a:latin typeface="Courier New" pitchFamily="49" charset="0"/>
                <a:cs typeface="Courier New" pitchFamily="49" charset="0"/>
              </a:rPr>
              <a:t>ingress</a:t>
            </a:r>
            <a:endParaRPr lang="fr-CA" b="1" dirty="0">
              <a:solidFill>
                <a:schemeClr val="bg2"/>
              </a:solidFill>
              <a:latin typeface="Courier New" pitchFamily="49" charset="0"/>
              <a:cs typeface="Courier New" pitchFamily="49" charset="0"/>
            </a:endParaRPr>
          </a:p>
          <a:p>
            <a:r>
              <a:rPr lang="fr-CA" dirty="0">
                <a:solidFill>
                  <a:schemeClr val="bg2"/>
                </a:solidFill>
                <a:latin typeface="Courier New" pitchFamily="49" charset="0"/>
                <a:cs typeface="Courier New" pitchFamily="49" charset="0"/>
              </a:rPr>
              <a:t>R1(config-if)# </a:t>
            </a:r>
            <a:r>
              <a:rPr lang="fr-CA" b="1" dirty="0" err="1">
                <a:solidFill>
                  <a:schemeClr val="bg2"/>
                </a:solidFill>
                <a:latin typeface="Courier New" pitchFamily="49" charset="0"/>
                <a:cs typeface="Courier New" pitchFamily="49" charset="0"/>
              </a:rPr>
              <a:t>ip</a:t>
            </a:r>
            <a:r>
              <a:rPr lang="fr-CA" b="1" dirty="0">
                <a:solidFill>
                  <a:schemeClr val="bg2"/>
                </a:solidFill>
                <a:latin typeface="Courier New" pitchFamily="49" charset="0"/>
                <a:cs typeface="Courier New" pitchFamily="49" charset="0"/>
              </a:rPr>
              <a:t> flow </a:t>
            </a:r>
            <a:r>
              <a:rPr lang="fr-CA" b="1" dirty="0" err="1">
                <a:solidFill>
                  <a:schemeClr val="bg2"/>
                </a:solidFill>
                <a:latin typeface="Courier New" pitchFamily="49" charset="0"/>
                <a:cs typeface="Courier New" pitchFamily="49" charset="0"/>
              </a:rPr>
              <a:t>egress</a:t>
            </a:r>
            <a:endParaRPr lang="fr-CA" b="1" dirty="0">
              <a:solidFill>
                <a:schemeClr val="bg2"/>
              </a:solidFill>
              <a:latin typeface="Courier New" pitchFamily="49" charset="0"/>
              <a:cs typeface="Courier New" pitchFamily="49" charset="0"/>
            </a:endParaRPr>
          </a:p>
          <a:p>
            <a:r>
              <a:rPr lang="fr-CA" dirty="0">
                <a:solidFill>
                  <a:schemeClr val="bg2"/>
                </a:solidFill>
                <a:latin typeface="Courier New" pitchFamily="49" charset="0"/>
                <a:cs typeface="Courier New" pitchFamily="49" charset="0"/>
              </a:rPr>
              <a:t>R1(config-if)# </a:t>
            </a:r>
            <a:r>
              <a:rPr lang="fr-CA" b="1" dirty="0">
                <a:solidFill>
                  <a:schemeClr val="bg2"/>
                </a:solidFill>
                <a:latin typeface="Courier New" pitchFamily="49" charset="0"/>
                <a:cs typeface="Courier New" pitchFamily="49" charset="0"/>
              </a:rPr>
              <a:t>exit</a:t>
            </a:r>
          </a:p>
          <a:p>
            <a:r>
              <a:rPr lang="fr-CA" dirty="0">
                <a:solidFill>
                  <a:schemeClr val="bg2"/>
                </a:solidFill>
                <a:latin typeface="Courier New" pitchFamily="49" charset="0"/>
                <a:cs typeface="Courier New" pitchFamily="49" charset="0"/>
              </a:rPr>
              <a:t>R1(config)# </a:t>
            </a:r>
            <a:r>
              <a:rPr lang="fr-CA" b="1" dirty="0">
                <a:solidFill>
                  <a:schemeClr val="bg2"/>
                </a:solidFill>
                <a:latin typeface="Courier New" pitchFamily="49" charset="0"/>
                <a:cs typeface="Courier New" pitchFamily="49" charset="0"/>
              </a:rPr>
              <a:t>ip </a:t>
            </a:r>
            <a:r>
              <a:rPr lang="fr-CA" b="1" dirty="0" smtClean="0">
                <a:solidFill>
                  <a:schemeClr val="bg2"/>
                </a:solidFill>
                <a:latin typeface="Courier New" pitchFamily="49" charset="0"/>
                <a:cs typeface="Courier New" pitchFamily="49" charset="0"/>
              </a:rPr>
              <a:t>flow-export </a:t>
            </a:r>
            <a:r>
              <a:rPr lang="fr-CA" b="1" dirty="0">
                <a:solidFill>
                  <a:schemeClr val="bg2"/>
                </a:solidFill>
                <a:latin typeface="Courier New" pitchFamily="49" charset="0"/>
                <a:cs typeface="Courier New" pitchFamily="49" charset="0"/>
              </a:rPr>
              <a:t>destination 10.1.10.100 9996</a:t>
            </a:r>
          </a:p>
          <a:p>
            <a:r>
              <a:rPr lang="en-US" dirty="0">
                <a:solidFill>
                  <a:schemeClr val="bg2"/>
                </a:solidFill>
                <a:latin typeface="Courier New" pitchFamily="49" charset="0"/>
                <a:cs typeface="Courier New" pitchFamily="49" charset="0"/>
              </a:rPr>
              <a:t>R1(</a:t>
            </a:r>
            <a:r>
              <a:rPr lang="en-US" dirty="0" err="1">
                <a:solidFill>
                  <a:schemeClr val="bg2"/>
                </a:solidFill>
                <a:latin typeface="Courier New" pitchFamily="49" charset="0"/>
                <a:cs typeface="Courier New" pitchFamily="49" charset="0"/>
              </a:rPr>
              <a:t>config</a:t>
            </a:r>
            <a:r>
              <a:rPr lang="en-US" dirty="0">
                <a:solidFill>
                  <a:schemeClr val="bg2"/>
                </a:solidFill>
                <a:latin typeface="Courier New" pitchFamily="49" charset="0"/>
                <a:cs typeface="Courier New" pitchFamily="49" charset="0"/>
              </a:rPr>
              <a:t>)# </a:t>
            </a:r>
            <a:r>
              <a:rPr lang="en-US" b="1" dirty="0" err="1">
                <a:solidFill>
                  <a:schemeClr val="bg2"/>
                </a:solidFill>
                <a:latin typeface="Courier New" pitchFamily="49" charset="0"/>
                <a:cs typeface="Courier New" pitchFamily="49" charset="0"/>
              </a:rPr>
              <a:t>ip</a:t>
            </a:r>
            <a:r>
              <a:rPr lang="en-US" b="1" dirty="0">
                <a:solidFill>
                  <a:schemeClr val="bg2"/>
                </a:solidFill>
                <a:latin typeface="Courier New" pitchFamily="49" charset="0"/>
                <a:cs typeface="Courier New" pitchFamily="49" charset="0"/>
              </a:rPr>
              <a:t> </a:t>
            </a:r>
            <a:r>
              <a:rPr lang="en-US" b="1" dirty="0" smtClean="0">
                <a:solidFill>
                  <a:schemeClr val="bg2"/>
                </a:solidFill>
                <a:latin typeface="Courier New" pitchFamily="49" charset="0"/>
                <a:cs typeface="Courier New" pitchFamily="49" charset="0"/>
              </a:rPr>
              <a:t>flow-</a:t>
            </a:r>
            <a:r>
              <a:rPr lang="en-US" b="1" dirty="0" smtClean="0">
                <a:solidFill>
                  <a:schemeClr val="bg2"/>
                </a:solidFill>
                <a:latin typeface="Courier New" pitchFamily="49" charset="0"/>
                <a:cs typeface="Courier New" pitchFamily="49" charset="0"/>
              </a:rPr>
              <a:t>export</a:t>
            </a:r>
            <a:r>
              <a:rPr lang="en-US" b="1" dirty="0" smtClean="0">
                <a:solidFill>
                  <a:schemeClr val="bg2"/>
                </a:solidFill>
                <a:latin typeface="Courier New" pitchFamily="49" charset="0"/>
                <a:cs typeface="Courier New" pitchFamily="49" charset="0"/>
              </a:rPr>
              <a:t> version </a:t>
            </a:r>
            <a:r>
              <a:rPr lang="en-US" b="1" dirty="0">
                <a:solidFill>
                  <a:schemeClr val="bg2"/>
                </a:solidFill>
                <a:latin typeface="Courier New" pitchFamily="49" charset="0"/>
                <a:cs typeface="Courier New" pitchFamily="49" charset="0"/>
              </a:rPr>
              <a:t>9</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35" y="1310455"/>
            <a:ext cx="7845938" cy="272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48636" y="5916887"/>
            <a:ext cx="3533340" cy="400110"/>
          </a:xfrm>
          <a:prstGeom prst="rect">
            <a:avLst/>
          </a:prstGeom>
          <a:noFill/>
        </p:spPr>
        <p:txBody>
          <a:bodyPr wrap="none" rtlCol="0">
            <a:spAutoFit/>
          </a:bodyPr>
          <a:lstStyle/>
          <a:p>
            <a:r>
              <a:rPr lang="zh-TW" altLang="en-US" sz="2000" dirty="0" smtClean="0">
                <a:solidFill>
                  <a:schemeClr val="bg2"/>
                </a:solidFill>
                <a:latin typeface="微軟正黑體" panose="020B0604030504040204" pitchFamily="34" charset="-120"/>
                <a:ea typeface="微軟正黑體" panose="020B0604030504040204" pitchFamily="34" charset="-120"/>
              </a:rPr>
              <a:t>在路由路 </a:t>
            </a:r>
            <a:r>
              <a:rPr lang="en-US" altLang="zh-TW" sz="2000" dirty="0" smtClean="0">
                <a:solidFill>
                  <a:schemeClr val="bg2"/>
                </a:solidFill>
                <a:latin typeface="微軟正黑體" panose="020B0604030504040204" pitchFamily="34" charset="-120"/>
                <a:ea typeface="微軟正黑體" panose="020B0604030504040204" pitchFamily="34" charset="-120"/>
              </a:rPr>
              <a:t>R1 </a:t>
            </a:r>
            <a:r>
              <a:rPr lang="zh-TW" altLang="en-US" sz="2000" dirty="0" smtClean="0">
                <a:solidFill>
                  <a:schemeClr val="bg2"/>
                </a:solidFill>
                <a:latin typeface="微軟正黑體" panose="020B0604030504040204" pitchFamily="34" charset="-120"/>
                <a:ea typeface="微軟正黑體" panose="020B0604030504040204" pitchFamily="34" charset="-120"/>
              </a:rPr>
              <a:t>上配置</a:t>
            </a:r>
            <a:r>
              <a:rPr lang="en-CA" sz="2000" dirty="0" smtClean="0">
                <a:solidFill>
                  <a:schemeClr val="bg2"/>
                </a:solidFill>
                <a:latin typeface="微軟正黑體" panose="020B0604030504040204" pitchFamily="34" charset="-120"/>
                <a:ea typeface="微軟正黑體" panose="020B0604030504040204" pitchFamily="34" charset="-120"/>
              </a:rPr>
              <a:t> </a:t>
            </a:r>
            <a:r>
              <a:rPr lang="en-CA" sz="2000" dirty="0" err="1" smtClean="0">
                <a:solidFill>
                  <a:schemeClr val="bg2"/>
                </a:solidFill>
                <a:latin typeface="微軟正黑體" panose="020B0604030504040204" pitchFamily="34" charset="-120"/>
                <a:ea typeface="微軟正黑體" panose="020B0604030504040204" pitchFamily="34" charset="-120"/>
              </a:rPr>
              <a:t>NetFlow</a:t>
            </a:r>
            <a:endParaRPr lang="fr-CA" sz="20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190164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NetAcad_White_PPT_Template 05Oct12">
  <a:themeElements>
    <a:clrScheme name="Cisco NetAcad">
      <a:dk1>
        <a:srgbClr val="2AA7DF"/>
      </a:dk1>
      <a:lt1>
        <a:srgbClr val="FFFFFF"/>
      </a:lt1>
      <a:dk2>
        <a:srgbClr val="6B308E"/>
      </a:dk2>
      <a:lt2>
        <a:srgbClr val="000000"/>
      </a:lt2>
      <a:accent1>
        <a:srgbClr val="00938E"/>
      </a:accent1>
      <a:accent2>
        <a:srgbClr val="3EB549"/>
      </a:accent2>
      <a:accent3>
        <a:srgbClr val="D81673"/>
      </a:accent3>
      <a:accent4>
        <a:srgbClr val="234493"/>
      </a:accent4>
      <a:accent5>
        <a:srgbClr val="ED2D28"/>
      </a:accent5>
      <a:accent6>
        <a:srgbClr val="F68B21"/>
      </a:accent6>
      <a:hlink>
        <a:srgbClr val="2AA7DF"/>
      </a:hlink>
      <a:folHlink>
        <a:srgbClr val="ACB2C2"/>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NetAcad_White_PPT_Template 05Oct12</Template>
  <TotalTime>574</TotalTime>
  <Words>2227</Words>
  <Application>Microsoft Office PowerPoint</Application>
  <PresentationFormat>如螢幕大小 (4:3)</PresentationFormat>
  <Paragraphs>192</Paragraphs>
  <Slides>13</Slides>
  <Notes>11</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1_NetAcad_White_PPT_Template 05Oct12</vt:lpstr>
      <vt:lpstr>使用 Cisco IOS NetFlow 進行網路裝置管理</vt:lpstr>
      <vt:lpstr>目標</vt:lpstr>
      <vt:lpstr>NetFlow 概述</vt:lpstr>
      <vt:lpstr>NetFlow 概述 (續)</vt:lpstr>
      <vt:lpstr>NetFlow 概述 (續)</vt:lpstr>
      <vt:lpstr>NetFlow 概述 (續)</vt:lpstr>
      <vt:lpstr>NetFlow 架構</vt:lpstr>
      <vt:lpstr>NetFlow 配置</vt:lpstr>
      <vt:lpstr>NetFlow 配置 (續)</vt:lpstr>
      <vt:lpstr>NetFlow 配置 (續)</vt:lpstr>
      <vt:lpstr>NetFlow 配置 (續)</vt:lpstr>
      <vt:lpstr>摘要</vt:lpstr>
      <vt:lpstr>PowerPoint 簡報</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NetFlow</dc:title>
  <dc:creator>Patrick Gargano</dc:creator>
  <cp:lastModifiedBy>kobe</cp:lastModifiedBy>
  <cp:revision>134</cp:revision>
  <dcterms:created xsi:type="dcterms:W3CDTF">2012-10-09T16:58:47Z</dcterms:created>
  <dcterms:modified xsi:type="dcterms:W3CDTF">2013-10-05T17:33:37Z</dcterms:modified>
</cp:coreProperties>
</file>