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256" r:id="rId2"/>
    <p:sldId id="289" r:id="rId3"/>
    <p:sldId id="297" r:id="rId4"/>
    <p:sldId id="315" r:id="rId5"/>
    <p:sldId id="316" r:id="rId6"/>
    <p:sldId id="317" r:id="rId7"/>
    <p:sldId id="318" r:id="rId8"/>
    <p:sldId id="298" r:id="rId9"/>
    <p:sldId id="264" r:id="rId10"/>
    <p:sldId id="299" r:id="rId11"/>
    <p:sldId id="308" r:id="rId12"/>
    <p:sldId id="309" r:id="rId13"/>
    <p:sldId id="306" r:id="rId14"/>
    <p:sldId id="304" r:id="rId15"/>
    <p:sldId id="301" r:id="rId16"/>
    <p:sldId id="310" r:id="rId17"/>
    <p:sldId id="302" r:id="rId18"/>
    <p:sldId id="258" r:id="rId19"/>
    <p:sldId id="259" r:id="rId20"/>
    <p:sldId id="263" r:id="rId21"/>
    <p:sldId id="307" r:id="rId22"/>
    <p:sldId id="260" r:id="rId23"/>
    <p:sldId id="261" r:id="rId24"/>
    <p:sldId id="295" r:id="rId25"/>
    <p:sldId id="262" r:id="rId26"/>
    <p:sldId id="265" r:id="rId27"/>
    <p:sldId id="294" r:id="rId28"/>
    <p:sldId id="266" r:id="rId29"/>
    <p:sldId id="267" r:id="rId30"/>
    <p:sldId id="268" r:id="rId31"/>
    <p:sldId id="269" r:id="rId32"/>
    <p:sldId id="270" r:id="rId33"/>
    <p:sldId id="292" r:id="rId34"/>
    <p:sldId id="312" r:id="rId35"/>
    <p:sldId id="313" r:id="rId36"/>
    <p:sldId id="314" r:id="rId37"/>
    <p:sldId id="311" r:id="rId38"/>
    <p:sldId id="273" r:id="rId39"/>
    <p:sldId id="274" r:id="rId40"/>
    <p:sldId id="275" r:id="rId41"/>
    <p:sldId id="276" r:id="rId42"/>
    <p:sldId id="277" r:id="rId43"/>
    <p:sldId id="282" r:id="rId44"/>
    <p:sldId id="283" r:id="rId45"/>
    <p:sldId id="279" r:id="rId46"/>
    <p:sldId id="280" r:id="rId47"/>
    <p:sldId id="281" r:id="rId48"/>
    <p:sldId id="287" r:id="rId49"/>
    <p:sldId id="288" r:id="rId50"/>
  </p:sldIdLst>
  <p:sldSz cx="9144000" cy="6858000" type="screen4x3"/>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87" d="100"/>
          <a:sy n="87" d="100"/>
        </p:scale>
        <p:origin x="150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zh-TW" altLang="en-US"/>
          </a:p>
        </p:txBody>
      </p:sp>
      <p:sp>
        <p:nvSpPr>
          <p:cNvPr id="3" name="日期版面配置區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D16EA45-ACD0-4AD9-8875-5F155219901F}" type="datetimeFigureOut">
              <a:rPr lang="zh-TW" altLang="en-US" smtClean="0"/>
              <a:pPr/>
              <a:t>2019/9/19</a:t>
            </a:fld>
            <a:endParaRPr lang="zh-TW" altLang="en-US"/>
          </a:p>
        </p:txBody>
      </p:sp>
      <p:sp>
        <p:nvSpPr>
          <p:cNvPr id="4" name="頁尾版面配置區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4F1AE863-306C-4724-A8BC-5E85C7D14117}" type="slidenum">
              <a:rPr lang="zh-TW" altLang="en-US" smtClean="0"/>
              <a:pPr/>
              <a:t>‹#›</a:t>
            </a:fld>
            <a:endParaRPr lang="zh-TW" altLang="en-US"/>
          </a:p>
        </p:txBody>
      </p:sp>
    </p:spTree>
    <p:extLst>
      <p:ext uri="{BB962C8B-B14F-4D97-AF65-F5344CB8AC3E}">
        <p14:creationId xmlns:p14="http://schemas.microsoft.com/office/powerpoint/2010/main" val="3178419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330018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98D0479-F6AA-476E-8F3B-04725B74ACE1}" type="datetimeFigureOut">
              <a:rPr lang="zh-TW" altLang="en-US" smtClean="0"/>
              <a:pPr/>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98D0479-F6AA-476E-8F3B-04725B74ACE1}" type="datetimeFigureOut">
              <a:rPr lang="zh-TW" altLang="en-US" smtClean="0"/>
              <a:pPr/>
              <a:t>2019/9/19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98D0479-F6AA-476E-8F3B-04725B74ACE1}" type="datetimeFigureOut">
              <a:rPr lang="zh-TW" altLang="en-US" smtClean="0"/>
              <a:pPr/>
              <a:t>2019/9/19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98D0479-F6AA-476E-8F3B-04725B74ACE1}" type="datetimeFigureOut">
              <a:rPr lang="zh-TW" altLang="en-US" smtClean="0"/>
              <a:pPr/>
              <a:t>2019/9/19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98D0479-F6AA-476E-8F3B-04725B74ACE1}" type="datetimeFigureOut">
              <a:rPr lang="zh-TW" altLang="en-US" smtClean="0"/>
              <a:pPr/>
              <a:t>2019/9/19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D951B66-C716-478B-B837-2F74BF2645F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0479-F6AA-476E-8F3B-04725B74ACE1}" type="datetimeFigureOut">
              <a:rPr lang="zh-TW" altLang="en-US" smtClean="0"/>
              <a:pPr/>
              <a:t>2019/9/19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51B66-C716-478B-B837-2F74BF2645F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acebook.com/retail8" TargetMode="External"/><Relationship Id="rId2" Type="http://schemas.openxmlformats.org/officeDocument/2006/relationships/hyperlink" Target="https://www.facebook.com/groups/2068150623415087" TargetMode="External"/><Relationship Id="rId1" Type="http://schemas.openxmlformats.org/officeDocument/2006/relationships/slideLayout" Target="../slideLayouts/slideLayout1.xml"/><Relationship Id="rId6" Type="http://schemas.openxmlformats.org/officeDocument/2006/relationships/hyperlink" Target="https://www.youtube.com/playlist?list=PL-EvATvybZJeBYtxMytGnlYFYtI6AbyRU" TargetMode="External"/><Relationship Id="rId5" Type="http://schemas.openxmlformats.org/officeDocument/2006/relationships/hyperlink" Target="https://www.google.com.tw/maps/@24.1148104,120.6810618,13.75z/data=!4m2!6m1!1s1vexIgKIHuDGQ2Eut0cTC1azETZE?hl=zh-TW" TargetMode="External"/><Relationship Id="rId4" Type="http://schemas.openxmlformats.org/officeDocument/2006/relationships/hyperlink" Target="https://www.facebook.com/groups/1931025107152094/?source_id=28146464853612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tw/maps/@24.1148104,120.6810618,13.75z/data=!4m2!6m1!1s1vexIgKIHuDGQ2Eut0cTC1azETZE?hl=zh-TW"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ncl.edu.tw/"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most.gov.tw/"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fortunechina.com/fortune500/c/2019-07/22/content_339714.htm"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ortunechina.com/fortune500/c/2019-07/22/content_339714.ht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fortunechina.com/fortune500/c/2019-07/22/content_339714.htm" TargetMode="External"/><Relationship Id="rId2" Type="http://schemas.openxmlformats.org/officeDocument/2006/relationships/hyperlink" Target="https://fortune.com/global500/2019/search/?industry=Motor%20Vehicles%20and%20Parts"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692696"/>
            <a:ext cx="7772400" cy="1470025"/>
          </a:xfrm>
        </p:spPr>
        <p:txBody>
          <a:bodyPr/>
          <a:lstStyle/>
          <a:p>
            <a:r>
              <a:rPr lang="zh-TW" altLang="en-US" dirty="0" smtClean="0">
                <a:latin typeface="標楷體" pitchFamily="65" charset="-120"/>
                <a:ea typeface="標楷體" pitchFamily="65" charset="-120"/>
              </a:rPr>
              <a:t>經濟</a:t>
            </a:r>
            <a:r>
              <a:rPr lang="zh-TW" altLang="en-US" dirty="0">
                <a:latin typeface="標楷體" pitchFamily="65" charset="-120"/>
                <a:ea typeface="標楷體" pitchFamily="65" charset="-120"/>
              </a:rPr>
              <a:t>與</a:t>
            </a:r>
            <a:r>
              <a:rPr lang="zh-TW" altLang="en-US" dirty="0" smtClean="0">
                <a:latin typeface="標楷體" pitchFamily="65" charset="-120"/>
                <a:ea typeface="標楷體" pitchFamily="65" charset="-120"/>
              </a:rPr>
              <a:t>產業</a:t>
            </a:r>
            <a:r>
              <a:rPr lang="zh-TW" altLang="en-US" dirty="0">
                <a:latin typeface="標楷體" pitchFamily="65" charset="-120"/>
                <a:ea typeface="標楷體" pitchFamily="65" charset="-120"/>
              </a:rPr>
              <a:t>經濟</a:t>
            </a:r>
            <a:r>
              <a:rPr lang="zh-TW" altLang="en-US" dirty="0" smtClean="0">
                <a:latin typeface="標楷體" pitchFamily="65" charset="-120"/>
                <a:ea typeface="標楷體" pitchFamily="65" charset="-120"/>
              </a:rPr>
              <a:t>管理 </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107504" y="1988840"/>
            <a:ext cx="8856984" cy="4608512"/>
          </a:xfrm>
        </p:spPr>
        <p:txBody>
          <a:bodyPr>
            <a:normAutofit/>
          </a:bodyPr>
          <a:lstStyle/>
          <a:p>
            <a:pPr algn="l">
              <a:spcBef>
                <a:spcPct val="50000"/>
              </a:spcBef>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數位補充教材 </a:t>
            </a:r>
            <a:r>
              <a:rPr lang="en-US" altLang="zh-TW" sz="2000" dirty="0">
                <a:latin typeface="標楷體" pitchFamily="65" charset="-120"/>
                <a:ea typeface="標楷體" pitchFamily="65" charset="-120"/>
              </a:rPr>
              <a:t>:</a:t>
            </a:r>
          </a:p>
          <a:p>
            <a:pPr algn="l">
              <a:spcBef>
                <a:spcPct val="50000"/>
              </a:spcBef>
            </a:pPr>
            <a:endParaRPr lang="en-US" altLang="zh-TW" sz="2000" dirty="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1.FB </a:t>
            </a:r>
            <a:r>
              <a:rPr lang="zh-TW" altLang="en-US" sz="2000" dirty="0" smtClean="0">
                <a:latin typeface="標楷體" pitchFamily="65" charset="-120"/>
                <a:ea typeface="標楷體" pitchFamily="65" charset="-120"/>
              </a:rPr>
              <a:t>分組社團</a:t>
            </a:r>
            <a:r>
              <a:rPr lang="en-US" altLang="zh-TW" sz="20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hlinkClick r:id="rId2"/>
              </a:rPr>
              <a:t>https://www.facebook.com/groups/2068150623415087</a:t>
            </a:r>
            <a:r>
              <a:rPr lang="en-US" altLang="zh-TW" sz="1800" dirty="0" smtClean="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2.FB </a:t>
            </a:r>
            <a:r>
              <a:rPr lang="zh-TW" altLang="en-US" sz="2000" dirty="0">
                <a:latin typeface="標楷體" pitchFamily="65" charset="-120"/>
                <a:ea typeface="標楷體" pitchFamily="65" charset="-120"/>
              </a:rPr>
              <a:t>教學專頁</a:t>
            </a:r>
            <a:r>
              <a:rPr lang="en-US" altLang="zh-TW" sz="2000" dirty="0">
                <a:latin typeface="標楷體" pitchFamily="65" charset="-120"/>
                <a:ea typeface="標楷體" pitchFamily="65" charset="-120"/>
              </a:rPr>
              <a:t>:http://</a:t>
            </a:r>
            <a:r>
              <a:rPr lang="en-US" altLang="zh-TW" sz="2000" dirty="0">
                <a:latin typeface="標楷體" pitchFamily="65" charset="-120"/>
                <a:ea typeface="標楷體" pitchFamily="65" charset="-120"/>
                <a:hlinkClick r:id="rId3"/>
              </a:rPr>
              <a:t>www.facebook.com/retail8</a:t>
            </a:r>
            <a:r>
              <a:rPr lang="zh-TW" altLang="en-US" sz="2000" dirty="0">
                <a:latin typeface="標楷體" pitchFamily="65" charset="-120"/>
                <a:ea typeface="標楷體" pitchFamily="65" charset="-120"/>
              </a:rPr>
              <a:t> </a:t>
            </a:r>
            <a:r>
              <a:rPr lang="en-US" altLang="zh-TW" sz="2000" dirty="0">
                <a:latin typeface="標楷體" pitchFamily="65" charset="-120"/>
                <a:ea typeface="標楷體" pitchFamily="65" charset="-120"/>
              </a:rPr>
              <a:t>(99</a:t>
            </a:r>
            <a:r>
              <a:rPr lang="zh-TW" altLang="en-US" sz="2000" dirty="0">
                <a:latin typeface="標楷體" pitchFamily="65" charset="-120"/>
                <a:ea typeface="標楷體" pitchFamily="65" charset="-120"/>
              </a:rPr>
              <a:t>年</a:t>
            </a:r>
            <a:r>
              <a:rPr lang="en-US" altLang="zh-TW" sz="2000" dirty="0">
                <a:latin typeface="標楷體" pitchFamily="65" charset="-120"/>
                <a:ea typeface="標楷體" pitchFamily="65" charset="-120"/>
              </a:rPr>
              <a:t>)</a:t>
            </a:r>
          </a:p>
          <a:p>
            <a:pPr algn="l">
              <a:spcBef>
                <a:spcPct val="50000"/>
              </a:spcBef>
            </a:pPr>
            <a:r>
              <a:rPr lang="en-US" altLang="zh-TW" sz="2000" dirty="0" smtClean="0">
                <a:latin typeface="標楷體" pitchFamily="65" charset="-120"/>
                <a:ea typeface="標楷體" pitchFamily="65" charset="-120"/>
              </a:rPr>
              <a:t>3.</a:t>
            </a:r>
            <a:r>
              <a:rPr lang="en-US" altLang="zh-TW" sz="1800" dirty="0" smtClean="0">
                <a:latin typeface="標楷體" pitchFamily="65" charset="-120"/>
                <a:ea typeface="標楷體" pitchFamily="65" charset="-120"/>
              </a:rPr>
              <a:t>FB </a:t>
            </a:r>
            <a:r>
              <a:rPr lang="zh-TW" altLang="en-US" sz="1800" dirty="0">
                <a:latin typeface="標楷體" pitchFamily="65" charset="-120"/>
                <a:ea typeface="標楷體" pitchFamily="65" charset="-120"/>
              </a:rPr>
              <a:t>教學社團</a:t>
            </a:r>
            <a:r>
              <a:rPr lang="en-US" altLang="zh-TW" sz="1800" dirty="0">
                <a:latin typeface="標楷體" pitchFamily="65" charset="-120"/>
                <a:ea typeface="標楷體" pitchFamily="65" charset="-120"/>
              </a:rPr>
              <a:t>:</a:t>
            </a:r>
            <a:r>
              <a:rPr lang="zh-TW" altLang="en-US" sz="1800" dirty="0">
                <a:ea typeface="標楷體" pitchFamily="65" charset="-120"/>
              </a:rPr>
              <a:t>台中大里太平區物聯網 </a:t>
            </a:r>
            <a:r>
              <a:rPr lang="en-US" altLang="zh-TW" sz="1800" dirty="0">
                <a:ea typeface="標楷體" pitchFamily="65" charset="-120"/>
              </a:rPr>
              <a:t>IoM</a:t>
            </a:r>
            <a:r>
              <a:rPr lang="zh-TW" altLang="en-US" sz="1800" dirty="0">
                <a:ea typeface="標楷體" pitchFamily="65" charset="-120"/>
              </a:rPr>
              <a:t> 與 大數據 </a:t>
            </a:r>
            <a:r>
              <a:rPr lang="en-US" altLang="zh-TW" sz="1800" dirty="0">
                <a:ea typeface="標楷體" pitchFamily="65" charset="-120"/>
              </a:rPr>
              <a:t>Big Data </a:t>
            </a:r>
            <a:r>
              <a:rPr lang="zh-TW" altLang="en-US" sz="1800" dirty="0">
                <a:ea typeface="標楷體" pitchFamily="65" charset="-120"/>
              </a:rPr>
              <a:t>研究 </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800" dirty="0">
                <a:ea typeface="標楷體" pitchFamily="65" charset="-120"/>
                <a:hlinkClick r:id="rId4"/>
              </a:rPr>
              <a:t>https://www.facebook.com/groups/1931025107152094/?source_id=281464648536127</a:t>
            </a:r>
            <a:endParaRPr lang="zh-TW" altLang="en-US" sz="1800" dirty="0">
              <a:ea typeface="標楷體" pitchFamily="65" charset="-120"/>
            </a:endParaRPr>
          </a:p>
          <a:p>
            <a:pPr algn="l">
              <a:spcBef>
                <a:spcPct val="50000"/>
              </a:spcBef>
            </a:pPr>
            <a:r>
              <a:rPr lang="en-US" altLang="zh-TW" sz="1800" dirty="0" smtClean="0">
                <a:latin typeface="標楷體" pitchFamily="65" charset="-120"/>
                <a:ea typeface="標楷體" pitchFamily="65" charset="-120"/>
              </a:rPr>
              <a:t>4.GIS </a:t>
            </a:r>
            <a:r>
              <a:rPr lang="en-US" altLang="zh-TW" sz="1800" dirty="0">
                <a:latin typeface="標楷體" pitchFamily="65" charset="-120"/>
                <a:ea typeface="標楷體" pitchFamily="65" charset="-120"/>
              </a:rPr>
              <a:t>Map:</a:t>
            </a:r>
            <a:r>
              <a:rPr lang="zh-TW" altLang="en-US" sz="1800" dirty="0">
                <a:latin typeface="標楷體" pitchFamily="65" charset="-120"/>
                <a:ea typeface="標楷體" pitchFamily="65" charset="-120"/>
              </a:rPr>
              <a:t>台中旱溪媽祖</a:t>
            </a:r>
            <a:r>
              <a:rPr lang="en-US" altLang="zh-TW" sz="1800" dirty="0">
                <a:latin typeface="標楷體" pitchFamily="65" charset="-120"/>
                <a:ea typeface="標楷體" pitchFamily="65" charset="-120"/>
              </a:rPr>
              <a:t>18</a:t>
            </a:r>
            <a:r>
              <a:rPr lang="zh-TW" altLang="en-US" sz="1800" dirty="0">
                <a:latin typeface="標楷體" pitchFamily="65" charset="-120"/>
                <a:ea typeface="標楷體" pitchFamily="65" charset="-120"/>
              </a:rPr>
              <a:t>庄遶境</a:t>
            </a:r>
            <a:r>
              <a:rPr lang="en-US" altLang="zh-TW" sz="1800" dirty="0">
                <a:latin typeface="標楷體" pitchFamily="65" charset="-120"/>
                <a:ea typeface="標楷體" pitchFamily="65" charset="-120"/>
              </a:rPr>
              <a:t>23</a:t>
            </a:r>
            <a:r>
              <a:rPr lang="zh-TW" altLang="en-US" sz="1800" dirty="0">
                <a:latin typeface="標楷體" pitchFamily="65" charset="-120"/>
                <a:ea typeface="標楷體" pitchFamily="65" charset="-120"/>
              </a:rPr>
              <a:t>天數 </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專業課程融入服務學習</a:t>
            </a:r>
            <a:r>
              <a:rPr lang="en-US" altLang="zh-TW" sz="1800" dirty="0">
                <a:latin typeface="標楷體" pitchFamily="65" charset="-120"/>
                <a:ea typeface="標楷體" pitchFamily="65" charset="-120"/>
              </a:rPr>
              <a:t>) (103-105-105</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lgn="l">
              <a:spcBef>
                <a:spcPct val="50000"/>
              </a:spcBef>
            </a:pPr>
            <a:r>
              <a:rPr lang="en-US" altLang="zh-TW" sz="1100" dirty="0" smtClean="0">
                <a:latin typeface="標楷體" pitchFamily="65" charset="-120"/>
                <a:ea typeface="標楷體" pitchFamily="65" charset="-120"/>
                <a:hlinkClick r:id="rId5"/>
              </a:rPr>
              <a:t>https</a:t>
            </a:r>
            <a:r>
              <a:rPr lang="en-US" altLang="zh-TW" sz="1100" dirty="0">
                <a:latin typeface="標楷體" pitchFamily="65" charset="-120"/>
                <a:ea typeface="標楷體" pitchFamily="65" charset="-120"/>
                <a:hlinkClick r:id="rId5"/>
              </a:rPr>
              <a:t>://www.google.com.tw/maps/@24.1148104,120.6810618,13.75z/data=!</a:t>
            </a:r>
            <a:r>
              <a:rPr lang="en-US" altLang="zh-TW" sz="1100" dirty="0" smtClean="0">
                <a:latin typeface="標楷體" pitchFamily="65" charset="-120"/>
                <a:ea typeface="標楷體" pitchFamily="65" charset="-120"/>
                <a:hlinkClick r:id="rId5"/>
              </a:rPr>
              <a:t>4m2!6m1!1s1vexIgKIHuDGQ2Eut0cTC1azETZE?hl=zh-TW</a:t>
            </a:r>
            <a:endParaRPr lang="en-US" altLang="zh-TW" sz="1100" dirty="0" smtClean="0">
              <a:latin typeface="標楷體" pitchFamily="65" charset="-120"/>
              <a:ea typeface="標楷體" pitchFamily="65" charset="-120"/>
            </a:endParaRPr>
          </a:p>
          <a:p>
            <a:pPr algn="l">
              <a:spcBef>
                <a:spcPct val="50000"/>
              </a:spcBef>
            </a:pPr>
            <a:r>
              <a:rPr lang="en-US" altLang="zh-TW" sz="2000" dirty="0" smtClean="0">
                <a:latin typeface="標楷體" pitchFamily="65" charset="-120"/>
                <a:ea typeface="標楷體" pitchFamily="65" charset="-120"/>
              </a:rPr>
              <a:t>5.You-tube</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教學資料夾</a:t>
            </a:r>
            <a:r>
              <a:rPr lang="en-US" altLang="zh-TW" sz="1800" dirty="0" smtClean="0">
                <a:latin typeface="標楷體" pitchFamily="65" charset="-120"/>
                <a:ea typeface="標楷體" pitchFamily="65" charset="-120"/>
              </a:rPr>
              <a:t>:</a:t>
            </a:r>
            <a:r>
              <a:rPr lang="en-US" altLang="zh-TW" sz="1800" dirty="0">
                <a:ea typeface="標楷體" pitchFamily="65" charset="-120"/>
              </a:rPr>
              <a:t>5G+AI+IOT+</a:t>
            </a:r>
            <a:r>
              <a:rPr lang="zh-TW" altLang="en-US" sz="1800" dirty="0">
                <a:ea typeface="標楷體" pitchFamily="65" charset="-120"/>
              </a:rPr>
              <a:t>氫燃料電池</a:t>
            </a:r>
            <a:r>
              <a:rPr lang="en-US" altLang="zh-TW" sz="1800" dirty="0" smtClean="0">
                <a:latin typeface="標楷體" pitchFamily="65" charset="-120"/>
                <a:ea typeface="標楷體" pitchFamily="65" charset="-120"/>
              </a:rPr>
              <a:t>(</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a:t>
            </a: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頻道帳號</a:t>
            </a:r>
            <a:r>
              <a:rPr lang="en-US" altLang="zh-TW" sz="1800" dirty="0" smtClean="0">
                <a:latin typeface="標楷體" pitchFamily="65" charset="-120"/>
                <a:ea typeface="標楷體" pitchFamily="65" charset="-120"/>
              </a:rPr>
              <a:t>:raylin8)</a:t>
            </a:r>
            <a:endParaRPr lang="en-US" altLang="zh-TW" sz="1800" dirty="0" smtClean="0">
              <a:latin typeface="標楷體" pitchFamily="65" charset="-120"/>
              <a:ea typeface="標楷體" pitchFamily="65" charset="-120"/>
              <a:hlinkClick r:id="rId6"/>
            </a:endParaRPr>
          </a:p>
          <a:p>
            <a:pPr algn="l">
              <a:spcBef>
                <a:spcPct val="50000"/>
              </a:spcBef>
            </a:pPr>
            <a:r>
              <a:rPr lang="en-US" altLang="zh-TW" sz="1800" dirty="0" smtClean="0">
                <a:latin typeface="標楷體" pitchFamily="65" charset="-120"/>
                <a:ea typeface="標楷體" pitchFamily="65" charset="-120"/>
                <a:hlinkClick r:id="rId6"/>
              </a:rPr>
              <a:t>https</a:t>
            </a:r>
            <a:r>
              <a:rPr lang="en-US" altLang="zh-TW" sz="1800" dirty="0">
                <a:latin typeface="標楷體" pitchFamily="65" charset="-120"/>
                <a:ea typeface="標楷體" pitchFamily="65" charset="-120"/>
                <a:hlinkClick r:id="rId6"/>
              </a:rPr>
              <a:t>://www.youtube.com/playlist?list=PL-EvATvybZJeBYtxMytGnlYFYtI6AbyRU</a:t>
            </a:r>
            <a:endParaRPr lang="en-US" altLang="zh-TW" sz="1800" dirty="0">
              <a:latin typeface="標楷體" pitchFamily="65" charset="-120"/>
              <a:ea typeface="標楷體" pitchFamily="65" charset="-120"/>
            </a:endParaRPr>
          </a:p>
          <a:p>
            <a:endParaRPr lang="en-US" altLang="zh-TW" sz="2000"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農產運銷超市 </a:t>
            </a:r>
            <a:r>
              <a:rPr lang="en-US" altLang="zh-TW" dirty="0" smtClean="0">
                <a:latin typeface="標楷體" pitchFamily="65" charset="-120"/>
                <a:ea typeface="標楷體" pitchFamily="65" charset="-120"/>
              </a:rPr>
              <a:t>2007.12.23</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t>全聯社已併購台北農產運銷公司旗下的</a:t>
            </a:r>
            <a:r>
              <a:rPr lang="en-US" altLang="zh-TW" dirty="0"/>
              <a:t>12</a:t>
            </a:r>
            <a:r>
              <a:rPr lang="zh-TW" altLang="en-US" dirty="0"/>
              <a:t>家台北農產超市，準備與其他連鎖賣場一拚天下。圖為全聯社賣場。（本報資料照片／陳盈珊攝）</a:t>
            </a:r>
          </a:p>
          <a:p>
            <a:r>
              <a:rPr lang="zh-TW" altLang="en-US" dirty="0"/>
              <a:t>　細心的消費者最近發現，部份台北農產超市的招牌變了，自十二日起台北市</a:t>
            </a:r>
            <a:r>
              <a:rPr lang="zh-TW" altLang="en-US" dirty="0">
                <a:solidFill>
                  <a:srgbClr val="FF0000"/>
                </a:solidFill>
              </a:rPr>
              <a:t>建國店、三民店、和平店、萬年店、文湖店</a:t>
            </a:r>
            <a:r>
              <a:rPr lang="zh-TW" altLang="en-US" dirty="0"/>
              <a:t>陸續「易幟」。因為台北農產超市不堪累賠，將</a:t>
            </a:r>
            <a:r>
              <a:rPr lang="zh-TW" altLang="en-US" dirty="0">
                <a:solidFill>
                  <a:srgbClr val="FF0000"/>
                </a:solidFill>
              </a:rPr>
              <a:t>十二家</a:t>
            </a:r>
            <a:r>
              <a:rPr lang="zh-TW" altLang="en-US" dirty="0"/>
              <a:t>賣場經營權轉賣給全聯社了！</a:t>
            </a:r>
          </a:p>
          <a:p>
            <a:r>
              <a:rPr lang="zh-TW" altLang="en-US" dirty="0"/>
              <a:t>　全聯社近年積極展店，到今年底為止，店數將達</a:t>
            </a:r>
            <a:r>
              <a:rPr lang="zh-TW" altLang="en-US" dirty="0">
                <a:solidFill>
                  <a:srgbClr val="FF0000"/>
                </a:solidFill>
              </a:rPr>
              <a:t>三百七十九</a:t>
            </a:r>
            <a:r>
              <a:rPr lang="zh-TW" altLang="en-US" dirty="0"/>
              <a:t>家，從超市三軍變成一軍，實力足以和大潤發、家樂福等連鎖量販店拚高下。</a:t>
            </a:r>
          </a:p>
          <a:p>
            <a:r>
              <a:rPr lang="zh-TW" altLang="en-US" dirty="0"/>
              <a:t>　台北農產超市主秘陳忠男表示，經營</a:t>
            </a:r>
            <a:r>
              <a:rPr lang="zh-TW" altLang="en-US" dirty="0">
                <a:solidFill>
                  <a:srgbClr val="FF0000"/>
                </a:solidFill>
              </a:rPr>
              <a:t>二十多年的台北農產超市</a:t>
            </a:r>
            <a:r>
              <a:rPr lang="zh-TW" altLang="en-US" dirty="0"/>
              <a:t>，屬公辦民營性質，自營生鮮農產品做得不錯，但因規模小，難與大型量販店競爭，以致連年虧損，今年六月經股東會討論，決議找拍檔「合作經營」。全聯社在量販乾貨中位居龍頭地位，因店數多具有壓低進貨的優勢，相對的生鮮部份不強；兩家互補一拍即合，合作案十月份正式拍板，台北農產超市二百多名員工中，約四分之一留任全聯社。</a:t>
            </a:r>
          </a:p>
          <a:p>
            <a:r>
              <a:rPr lang="zh-TW" altLang="en-US" dirty="0"/>
              <a:t>　台北農產超市</a:t>
            </a:r>
            <a:r>
              <a:rPr lang="zh-TW" altLang="en-US" dirty="0">
                <a:solidFill>
                  <a:srgbClr val="FF0000"/>
                </a:solidFill>
              </a:rPr>
              <a:t>全省十三家店</a:t>
            </a:r>
            <a:r>
              <a:rPr lang="zh-TW" altLang="en-US" dirty="0"/>
              <a:t>分布台北縣、市，</a:t>
            </a:r>
            <a:r>
              <a:rPr lang="zh-TW" altLang="en-US" dirty="0">
                <a:solidFill>
                  <a:srgbClr val="FF0000"/>
                </a:solidFill>
              </a:rPr>
              <a:t>六家店為民營</a:t>
            </a:r>
            <a:r>
              <a:rPr lang="zh-TW" altLang="en-US" dirty="0"/>
              <a:t>，其中五家已於日前順利轉手開幕，社子店因與全聯社原店地點太接近，全聯社不接受；七家店和北市府有租約關係，明年一月延吉店租約到期，需透過法律程序，報請市政府核准轉讓，另六家店租約未到期，只轉換</a:t>
            </a:r>
            <a:r>
              <a:rPr lang="zh-TW" altLang="en-US" dirty="0">
                <a:solidFill>
                  <a:srgbClr val="FF0000"/>
                </a:solidFill>
              </a:rPr>
              <a:t>經營權</a:t>
            </a:r>
            <a:r>
              <a:rPr lang="zh-TW" altLang="en-US" dirty="0"/>
              <a:t>給全聯社，招牌、發票不變。</a:t>
            </a:r>
          </a:p>
        </p:txBody>
      </p:sp>
    </p:spTree>
    <p:extLst>
      <p:ext uri="{BB962C8B-B14F-4D97-AF65-F5344CB8AC3E}">
        <p14:creationId xmlns:p14="http://schemas.microsoft.com/office/powerpoint/2010/main" val="323011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endParaRPr lang="en-US" altLang="zh-TW" dirty="0" smtClean="0"/>
          </a:p>
          <a:p>
            <a:r>
              <a:rPr lang="en-US" altLang="zh-TW" dirty="0" smtClean="0"/>
              <a:t>2</a:t>
            </a:r>
            <a:r>
              <a:rPr lang="en-US" altLang="zh-TW" dirty="0"/>
              <a:t>. 5 </a:t>
            </a:r>
            <a:r>
              <a:rPr lang="zh-TW" altLang="en-US" dirty="0"/>
              <a:t>流 為何 </a:t>
            </a:r>
            <a:r>
              <a:rPr lang="en-US" altLang="zh-TW" dirty="0"/>
              <a:t>?</a:t>
            </a:r>
          </a:p>
          <a:p>
            <a:r>
              <a:rPr lang="en-US" altLang="zh-TW" dirty="0" smtClean="0"/>
              <a:t>3.</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4.</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5.</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998211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62074"/>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252477" y="1124744"/>
            <a:ext cx="8856984" cy="5040560"/>
          </a:xfrm>
        </p:spPr>
        <p:txBody>
          <a:bodyPr>
            <a:normAutofit fontScale="85000" lnSpcReduction="10000"/>
          </a:bodyPr>
          <a:lstStyle/>
          <a:p>
            <a:r>
              <a:rPr lang="en-US" altLang="zh-TW" dirty="0" smtClean="0"/>
              <a:t>1.</a:t>
            </a:r>
            <a:r>
              <a:rPr lang="zh-TW" altLang="en-US" dirty="0"/>
              <a:t>物流 大致分為 哪 </a:t>
            </a:r>
            <a:r>
              <a:rPr lang="en-US" altLang="zh-TW" dirty="0"/>
              <a:t>2 </a:t>
            </a:r>
            <a:r>
              <a:rPr lang="zh-TW" altLang="en-US" dirty="0"/>
              <a:t>大類 </a:t>
            </a:r>
            <a:r>
              <a:rPr lang="en-US" altLang="zh-TW" dirty="0" smtClean="0"/>
              <a:t>?</a:t>
            </a:r>
            <a:r>
              <a:rPr lang="zh-TW" altLang="en-US" sz="2400" dirty="0"/>
              <a:t>服務業 </a:t>
            </a:r>
            <a:r>
              <a:rPr lang="zh-TW" altLang="en-US" dirty="0"/>
              <a:t>大致</a:t>
            </a:r>
            <a:r>
              <a:rPr lang="zh-TW" altLang="en-US" sz="2400" dirty="0"/>
              <a:t>分為</a:t>
            </a:r>
            <a:r>
              <a:rPr lang="zh-TW" altLang="en-US" dirty="0"/>
              <a:t> 哪 </a:t>
            </a:r>
            <a:r>
              <a:rPr lang="en-US" altLang="zh-TW" dirty="0"/>
              <a:t>2 </a:t>
            </a:r>
            <a:r>
              <a:rPr lang="zh-TW" altLang="en-US" dirty="0"/>
              <a:t>大類 </a:t>
            </a:r>
            <a:r>
              <a:rPr lang="en-US" altLang="zh-TW" dirty="0"/>
              <a:t>?</a:t>
            </a:r>
          </a:p>
          <a:p>
            <a:r>
              <a:rPr lang="en-US" altLang="zh-TW" dirty="0" smtClean="0"/>
              <a:t>2</a:t>
            </a:r>
            <a:r>
              <a:rPr lang="en-US" altLang="zh-TW" dirty="0"/>
              <a:t>. 5 </a:t>
            </a:r>
            <a:r>
              <a:rPr lang="zh-TW" altLang="en-US" dirty="0"/>
              <a:t>流 為何 </a:t>
            </a:r>
            <a:r>
              <a:rPr lang="en-US" altLang="zh-TW" dirty="0"/>
              <a:t>?</a:t>
            </a:r>
          </a:p>
          <a:p>
            <a:r>
              <a:rPr lang="en-US" altLang="zh-TW" dirty="0" smtClean="0"/>
              <a:t>3.</a:t>
            </a:r>
            <a:r>
              <a:rPr lang="zh-TW" altLang="en-US" dirty="0">
                <a:latin typeface="標楷體" panose="03000509000000000000" pitchFamily="65" charset="-120"/>
                <a:ea typeface="標楷體" panose="03000509000000000000" pitchFamily="65" charset="-120"/>
              </a:rPr>
              <a:t>物流與供應鏈管理 在 本系的 </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大發展階段</a:t>
            </a:r>
            <a:r>
              <a:rPr lang="zh-TW" altLang="en-US" dirty="0" smtClean="0">
                <a:latin typeface="標楷體" pitchFamily="65" charset="-120"/>
                <a:ea typeface="標楷體" pitchFamily="65" charset="-120"/>
              </a:rPr>
              <a:t>重點 </a:t>
            </a:r>
            <a:r>
              <a:rPr lang="en-US" altLang="zh-TW" dirty="0" smtClean="0">
                <a:latin typeface="標楷體" pitchFamily="65" charset="-120"/>
                <a:ea typeface="標楷體"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a:p>
            <a:r>
              <a:rPr lang="en-US" altLang="zh-TW" dirty="0" smtClean="0"/>
              <a:t>4.</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5.</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舊台中市人口最多前</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t>7.</a:t>
            </a:r>
            <a:r>
              <a:rPr lang="zh-TW" altLang="en-US" dirty="0" smtClean="0"/>
              <a:t> </a:t>
            </a:r>
            <a:r>
              <a:rPr lang="zh-TW" altLang="en-US" dirty="0"/>
              <a:t>行銷管理 中 之 </a:t>
            </a:r>
            <a:r>
              <a:rPr lang="en-US" altLang="zh-TW" dirty="0"/>
              <a:t>4 P</a:t>
            </a:r>
            <a:r>
              <a:rPr lang="zh-TW" altLang="en-US" dirty="0"/>
              <a:t>為何 </a:t>
            </a:r>
            <a:r>
              <a:rPr lang="en-US" altLang="zh-TW" dirty="0" smtClean="0"/>
              <a:t>?</a:t>
            </a:r>
          </a:p>
          <a:p>
            <a:r>
              <a:rPr lang="en-US" altLang="zh-TW" dirty="0" smtClean="0">
                <a:latin typeface="標楷體" panose="03000509000000000000" pitchFamily="65" charset="-120"/>
                <a:ea typeface="標楷體" panose="03000509000000000000" pitchFamily="65" charset="-120"/>
              </a:rPr>
              <a:t>8.MK-IS </a:t>
            </a:r>
            <a:r>
              <a:rPr lang="en-US" altLang="zh-TW" dirty="0">
                <a:latin typeface="標楷體" panose="03000509000000000000" pitchFamily="65" charset="-120"/>
                <a:ea typeface="標楷體" panose="03000509000000000000" pitchFamily="65" charset="-120"/>
              </a:rPr>
              <a:t>and SCM-IS</a:t>
            </a:r>
            <a:r>
              <a:rPr lang="zh-TW" altLang="en-US" dirty="0">
                <a:latin typeface="標楷體" pitchFamily="65" charset="-120"/>
                <a:ea typeface="標楷體" pitchFamily="65" charset="-120"/>
              </a:rPr>
              <a:t> </a:t>
            </a:r>
            <a:r>
              <a:rPr lang="zh-TW" altLang="en-US" dirty="0"/>
              <a:t>為何 </a:t>
            </a:r>
            <a:r>
              <a:rPr lang="en-US" altLang="zh-TW" dirty="0" smtClean="0"/>
              <a:t>?</a:t>
            </a:r>
            <a:endParaRPr lang="en-US" altLang="zh-TW" dirty="0" smtClean="0">
              <a:latin typeface="標楷體" panose="03000509000000000000" pitchFamily="65" charset="-120"/>
              <a:ea typeface="標楷體" panose="03000509000000000000" pitchFamily="65" charset="-120"/>
            </a:endParaRPr>
          </a:p>
          <a:p>
            <a:r>
              <a:rPr lang="en-US" altLang="zh-TW" dirty="0" smtClean="0"/>
              <a:t>9.</a:t>
            </a:r>
            <a:r>
              <a:rPr lang="zh-TW" altLang="en-US" dirty="0"/>
              <a:t>查詢全球 </a:t>
            </a:r>
            <a:r>
              <a:rPr lang="en-US" altLang="zh-TW" dirty="0"/>
              <a:t>500</a:t>
            </a:r>
            <a:r>
              <a:rPr lang="zh-TW" altLang="en-US" dirty="0"/>
              <a:t>大企業營收的 雜誌</a:t>
            </a:r>
            <a:r>
              <a:rPr lang="en-US" altLang="zh-TW" dirty="0"/>
              <a:t>(</a:t>
            </a:r>
            <a:r>
              <a:rPr lang="zh-TW" altLang="en-US" dirty="0"/>
              <a:t>年資料庫</a:t>
            </a:r>
            <a:r>
              <a:rPr lang="en-US" altLang="zh-TW" dirty="0"/>
              <a:t>) </a:t>
            </a:r>
            <a:r>
              <a:rPr lang="zh-TW" altLang="en-US" dirty="0"/>
              <a:t>為何 </a:t>
            </a:r>
            <a:r>
              <a:rPr lang="en-US" altLang="zh-TW" dirty="0"/>
              <a:t>? </a:t>
            </a:r>
            <a:r>
              <a:rPr lang="zh-TW" altLang="en-US" dirty="0"/>
              <a:t>查詢全球最富有人排行的 雜誌</a:t>
            </a:r>
            <a:r>
              <a:rPr lang="en-US" altLang="zh-TW" dirty="0"/>
              <a:t>(</a:t>
            </a:r>
            <a:r>
              <a:rPr lang="zh-TW" altLang="en-US" dirty="0"/>
              <a:t>年資料庫</a:t>
            </a:r>
            <a:r>
              <a:rPr lang="en-US" altLang="zh-TW" dirty="0"/>
              <a:t>) </a:t>
            </a:r>
            <a:r>
              <a:rPr lang="zh-TW" altLang="en-US" dirty="0"/>
              <a:t>為何 </a:t>
            </a:r>
            <a:r>
              <a:rPr lang="en-US" altLang="zh-TW" dirty="0"/>
              <a:t>?</a:t>
            </a:r>
          </a:p>
          <a:p>
            <a:r>
              <a:rPr lang="en-US" altLang="zh-TW" dirty="0" smtClean="0">
                <a:latin typeface="標楷體" panose="03000509000000000000" pitchFamily="65" charset="-120"/>
                <a:ea typeface="標楷體" panose="03000509000000000000" pitchFamily="65" charset="-120"/>
              </a:rPr>
              <a:t>10</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a:latin typeface="標楷體" panose="03000509000000000000" pitchFamily="65" charset="-120"/>
                <a:ea typeface="標楷體" panose="03000509000000000000" pitchFamily="65" charset="-120"/>
              </a:rPr>
              <a:t>? </a:t>
            </a:r>
            <a:endParaRPr lang="en-US" altLang="zh-TW" dirty="0" smtClean="0"/>
          </a:p>
          <a:p>
            <a:endParaRPr lang="zh-TW" altLang="en-US" dirty="0"/>
          </a:p>
        </p:txBody>
      </p:sp>
    </p:spTree>
    <p:extLst>
      <p:ext uri="{BB962C8B-B14F-4D97-AF65-F5344CB8AC3E}">
        <p14:creationId xmlns:p14="http://schemas.microsoft.com/office/powerpoint/2010/main" val="249463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 </a:t>
            </a:r>
            <a:endParaRPr lang="zh-TW" altLang="en-US" dirty="0"/>
          </a:p>
        </p:txBody>
      </p:sp>
      <p:sp>
        <p:nvSpPr>
          <p:cNvPr id="3" name="內容版面配置區 2"/>
          <p:cNvSpPr>
            <a:spLocks noGrp="1"/>
          </p:cNvSpPr>
          <p:nvPr>
            <p:ph idx="1"/>
          </p:nvPr>
        </p:nvSpPr>
        <p:spPr>
          <a:xfrm>
            <a:off x="107504" y="1196752"/>
            <a:ext cx="8856984" cy="5544616"/>
          </a:xfrm>
        </p:spPr>
        <p:txBody>
          <a:bodyPr>
            <a:normAutofit/>
          </a:bodyPr>
          <a:lstStyle/>
          <a:p>
            <a:r>
              <a:rPr lang="en-US" altLang="zh-TW" dirty="0" smtClean="0"/>
              <a:t>1.CRM -&gt; </a:t>
            </a:r>
            <a:r>
              <a:rPr lang="zh-TW" altLang="en-US" dirty="0" smtClean="0"/>
              <a:t>英國 </a:t>
            </a:r>
            <a:r>
              <a:rPr lang="en-US" altLang="zh-TW" smtClean="0"/>
              <a:t>Tesco</a:t>
            </a:r>
            <a:endParaRPr lang="en-US" altLang="zh-TW" dirty="0" smtClean="0"/>
          </a:p>
          <a:p>
            <a:endParaRPr lang="en-US" altLang="zh-TW" dirty="0" smtClean="0"/>
          </a:p>
          <a:p>
            <a:r>
              <a:rPr lang="en-US" altLang="zh-TW" dirty="0" smtClean="0"/>
              <a:t>2</a:t>
            </a:r>
            <a:r>
              <a:rPr lang="en-US" altLang="zh-TW" dirty="0"/>
              <a:t>. </a:t>
            </a:r>
            <a:r>
              <a:rPr lang="zh-TW" altLang="en-US" dirty="0" smtClean="0"/>
              <a:t>行銷 </a:t>
            </a:r>
            <a:r>
              <a:rPr lang="en-US" altLang="zh-TW" dirty="0" smtClean="0"/>
              <a:t>-&gt;</a:t>
            </a:r>
            <a:r>
              <a:rPr lang="zh-TW" altLang="en-US" dirty="0" smtClean="0"/>
              <a:t> 中興</a:t>
            </a:r>
            <a:r>
              <a:rPr lang="en-US" altLang="zh-TW" dirty="0" smtClean="0"/>
              <a:t>.</a:t>
            </a:r>
            <a:r>
              <a:rPr lang="zh-TW" altLang="en-US" dirty="0" smtClean="0"/>
              <a:t>中正</a:t>
            </a:r>
            <a:endParaRPr lang="en-US" altLang="zh-TW" dirty="0"/>
          </a:p>
          <a:p>
            <a:endParaRPr lang="en-US" altLang="zh-TW" dirty="0" smtClean="0"/>
          </a:p>
          <a:p>
            <a:r>
              <a:rPr lang="en-US" altLang="zh-TW" dirty="0" smtClean="0"/>
              <a:t>3.</a:t>
            </a:r>
            <a:r>
              <a:rPr lang="zh-TW" altLang="en-US" dirty="0" smtClean="0"/>
              <a:t> *</a:t>
            </a:r>
            <a:r>
              <a:rPr lang="en-US" altLang="zh-TW" dirty="0" smtClean="0"/>
              <a:t>.html  -&gt; *.</a:t>
            </a:r>
            <a:r>
              <a:rPr lang="en-US" altLang="zh-TW" dirty="0" err="1" smtClean="0"/>
              <a:t>kml</a:t>
            </a:r>
            <a:endParaRPr lang="en-US" altLang="zh-TW" dirty="0" smtClean="0"/>
          </a:p>
          <a:p>
            <a:endParaRPr lang="en-US" altLang="zh-TW" dirty="0" smtClean="0"/>
          </a:p>
          <a:p>
            <a:r>
              <a:rPr lang="en-US" altLang="zh-TW" dirty="0" smtClean="0"/>
              <a:t>4. </a:t>
            </a:r>
            <a:r>
              <a:rPr lang="zh-TW" altLang="en-US" dirty="0" smtClean="0"/>
              <a:t>果菜</a:t>
            </a:r>
            <a:r>
              <a:rPr lang="en-US" altLang="zh-TW" dirty="0" smtClean="0"/>
              <a:t>.</a:t>
            </a:r>
            <a:r>
              <a:rPr lang="zh-TW" altLang="en-US" dirty="0" smtClean="0"/>
              <a:t> 魚 肉品批發市場</a:t>
            </a:r>
            <a:endParaRPr lang="en-US" altLang="zh-TW" dirty="0" smtClean="0"/>
          </a:p>
          <a:p>
            <a:endParaRPr lang="en-US" altLang="zh-TW" dirty="0"/>
          </a:p>
          <a:p>
            <a:r>
              <a:rPr lang="en-US" altLang="zh-TW" dirty="0" smtClean="0"/>
              <a:t>5.fortune . </a:t>
            </a:r>
            <a:r>
              <a:rPr lang="en-US" altLang="zh-TW" dirty="0" err="1" smtClean="0"/>
              <a:t>forbe</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500967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79512" y="620688"/>
            <a:ext cx="8856984" cy="5400600"/>
          </a:xfrm>
        </p:spPr>
        <p:txBody>
          <a:bodyPr>
            <a:noAutofit/>
          </a:bodyPr>
          <a:lstStyle/>
          <a:p>
            <a:r>
              <a:rPr lang="en-US" altLang="zh-TW" sz="2400" dirty="0" smtClean="0"/>
              <a:t>1.</a:t>
            </a:r>
            <a:r>
              <a:rPr lang="zh-TW" altLang="en-US" sz="2400" dirty="0" smtClean="0"/>
              <a:t> 物</a:t>
            </a:r>
            <a:r>
              <a:rPr lang="zh-TW" altLang="en-US" sz="2400" dirty="0"/>
              <a:t>流 大致分為 哪 </a:t>
            </a:r>
            <a:r>
              <a:rPr lang="en-US" altLang="zh-TW" sz="2400" dirty="0"/>
              <a:t>2 </a:t>
            </a:r>
            <a:r>
              <a:rPr lang="zh-TW" altLang="en-US" sz="2400" dirty="0"/>
              <a:t>大類 </a:t>
            </a:r>
            <a:r>
              <a:rPr lang="en-US" altLang="zh-TW" sz="2400" dirty="0"/>
              <a:t>? </a:t>
            </a:r>
            <a:r>
              <a:rPr lang="zh-TW" altLang="en-US" sz="2400" dirty="0"/>
              <a:t>服務業 大致分為 哪 </a:t>
            </a:r>
            <a:r>
              <a:rPr lang="en-US" altLang="zh-TW" sz="2400" dirty="0"/>
              <a:t>2 </a:t>
            </a:r>
            <a:r>
              <a:rPr lang="zh-TW" altLang="en-US" sz="2400" dirty="0"/>
              <a:t>大類 </a:t>
            </a:r>
            <a:r>
              <a:rPr lang="en-US" altLang="zh-TW" sz="2400" dirty="0"/>
              <a:t>?</a:t>
            </a:r>
          </a:p>
          <a:p>
            <a:r>
              <a:rPr lang="en-US" altLang="zh-TW" sz="2400" dirty="0" smtClean="0"/>
              <a:t>2.</a:t>
            </a:r>
            <a:r>
              <a:rPr lang="zh-TW" altLang="en-US" sz="2400" dirty="0" smtClean="0"/>
              <a:t> </a:t>
            </a:r>
            <a:r>
              <a:rPr lang="en-US" altLang="zh-TW" sz="2400" dirty="0"/>
              <a:t>5</a:t>
            </a:r>
            <a:r>
              <a:rPr lang="zh-TW" altLang="en-US" sz="2400" dirty="0"/>
              <a:t> 流 為何 </a:t>
            </a:r>
            <a:r>
              <a:rPr lang="en-US" altLang="zh-TW" sz="2400" dirty="0"/>
              <a:t>?</a:t>
            </a:r>
          </a:p>
          <a:p>
            <a:r>
              <a:rPr lang="en-US" altLang="zh-TW" sz="2400" dirty="0" smtClean="0"/>
              <a:t>3.</a:t>
            </a:r>
            <a:r>
              <a:rPr lang="zh-TW" altLang="en-US" sz="2400" dirty="0" smtClean="0"/>
              <a:t> </a:t>
            </a:r>
            <a:r>
              <a:rPr lang="en-US" altLang="zh-TW" sz="2400" dirty="0" smtClean="0">
                <a:latin typeface="標楷體" pitchFamily="65" charset="-120"/>
                <a:ea typeface="標楷體" pitchFamily="65" charset="-120"/>
              </a:rPr>
              <a:t>MK-IS and SCM-IS</a:t>
            </a:r>
            <a:r>
              <a:rPr lang="zh-TW" altLang="en-US" sz="2400" dirty="0" smtClean="0">
                <a:latin typeface="標楷體" pitchFamily="65" charset="-120"/>
                <a:ea typeface="標楷體" pitchFamily="65" charset="-120"/>
              </a:rPr>
              <a:t> </a:t>
            </a:r>
            <a:r>
              <a:rPr lang="zh-TW" altLang="en-US" sz="2400" dirty="0" smtClean="0"/>
              <a:t>為何 </a:t>
            </a:r>
            <a:r>
              <a:rPr lang="en-US" altLang="zh-TW" sz="2400" dirty="0"/>
              <a:t>?</a:t>
            </a:r>
            <a:endParaRPr lang="zh-TW" altLang="en-US" sz="2400" dirty="0"/>
          </a:p>
          <a:p>
            <a:r>
              <a:rPr lang="en-US" altLang="zh-TW" sz="2400" dirty="0" smtClean="0"/>
              <a:t>4.</a:t>
            </a:r>
            <a:r>
              <a:rPr lang="zh-TW" altLang="en-US" sz="2400" dirty="0" smtClean="0"/>
              <a:t> 行銷</a:t>
            </a:r>
            <a:r>
              <a:rPr lang="zh-TW" altLang="en-US" sz="2400" dirty="0"/>
              <a:t>管理 中 之 </a:t>
            </a:r>
            <a:r>
              <a:rPr lang="en-US" altLang="zh-TW" sz="2400" dirty="0"/>
              <a:t>4 P</a:t>
            </a:r>
            <a:r>
              <a:rPr lang="zh-TW" altLang="en-US" sz="2400" dirty="0"/>
              <a:t>為何 </a:t>
            </a:r>
            <a:r>
              <a:rPr lang="en-US" altLang="zh-TW" sz="2400" dirty="0" smtClean="0"/>
              <a:t>?</a:t>
            </a:r>
          </a:p>
          <a:p>
            <a:r>
              <a:rPr lang="en-US" altLang="zh-TW" sz="2400" dirty="0" smtClean="0"/>
              <a:t>5.</a:t>
            </a:r>
            <a:r>
              <a:rPr lang="zh-TW" altLang="en-US" sz="2400" dirty="0" smtClean="0"/>
              <a:t> 商流</a:t>
            </a:r>
            <a:r>
              <a:rPr lang="en-US" altLang="zh-TW" sz="2400" dirty="0" smtClean="0"/>
              <a:t>4</a:t>
            </a:r>
            <a:r>
              <a:rPr lang="zh-TW" altLang="en-US" sz="2400" dirty="0" smtClean="0"/>
              <a:t> 大現代化零售</a:t>
            </a:r>
            <a:r>
              <a:rPr lang="en-US" altLang="zh-TW" sz="2400" dirty="0" smtClean="0"/>
              <a:t>Retail </a:t>
            </a:r>
            <a:r>
              <a:rPr lang="zh-TW" altLang="en-US" sz="2400" dirty="0"/>
              <a:t>通路</a:t>
            </a:r>
            <a:r>
              <a:rPr lang="zh-TW" altLang="en-US" sz="2400" dirty="0" smtClean="0"/>
              <a:t>演化</a:t>
            </a:r>
            <a:r>
              <a:rPr lang="en-US" altLang="zh-TW" sz="2400" dirty="0" smtClean="0"/>
              <a:t>.</a:t>
            </a:r>
            <a:r>
              <a:rPr lang="zh-TW" altLang="en-US" sz="2400" dirty="0" smtClean="0"/>
              <a:t> 依</a:t>
            </a:r>
            <a:r>
              <a:rPr lang="zh-TW" altLang="en-US" sz="2400" dirty="0"/>
              <a:t>時間排序 為何 </a:t>
            </a:r>
            <a:r>
              <a:rPr lang="en-US" altLang="zh-TW" sz="2400" dirty="0"/>
              <a:t>?</a:t>
            </a:r>
          </a:p>
          <a:p>
            <a:r>
              <a:rPr lang="en-US" altLang="zh-TW" sz="2400" dirty="0" smtClean="0"/>
              <a:t>6. </a:t>
            </a:r>
            <a:r>
              <a:rPr lang="zh-TW" altLang="en-US" sz="2400" dirty="0" smtClean="0"/>
              <a:t>廣義</a:t>
            </a:r>
            <a:r>
              <a:rPr lang="zh-TW" altLang="en-US" sz="2400" dirty="0"/>
              <a:t>資訊</a:t>
            </a:r>
            <a:r>
              <a:rPr lang="zh-TW" altLang="en-US" sz="2400" dirty="0" smtClean="0"/>
              <a:t>的內涵</a:t>
            </a:r>
            <a:r>
              <a:rPr lang="en-US" altLang="zh-TW" sz="2400" dirty="0" smtClean="0"/>
              <a:t> ? </a:t>
            </a:r>
            <a:r>
              <a:rPr lang="zh-TW" altLang="en-US" sz="2400" dirty="0" smtClean="0"/>
              <a:t>請將 大數據分析資料管理金字塔的順序，依序排列 </a:t>
            </a:r>
            <a:r>
              <a:rPr lang="en-US" altLang="zh-TW" sz="2400" dirty="0" smtClean="0"/>
              <a:t>?</a:t>
            </a:r>
          </a:p>
          <a:p>
            <a:r>
              <a:rPr lang="en-US" altLang="zh-TW" sz="2400" dirty="0" smtClean="0"/>
              <a:t>7.</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8.</a:t>
            </a:r>
            <a:r>
              <a:rPr lang="zh-TW" altLang="en-US" sz="1800" dirty="0" smtClean="0">
                <a:latin typeface="標楷體" panose="03000509000000000000" pitchFamily="65" charset="-120"/>
                <a:ea typeface="標楷體" panose="03000509000000000000" pitchFamily="65" charset="-120"/>
              </a:rPr>
              <a:t>一般 </a:t>
            </a:r>
            <a:r>
              <a:rPr lang="en-US" altLang="zh-TW" sz="1800" dirty="0" smtClean="0">
                <a:latin typeface="標楷體" panose="03000509000000000000" pitchFamily="65" charset="-120"/>
                <a:ea typeface="標楷體" panose="03000509000000000000" pitchFamily="65" charset="-120"/>
              </a:rPr>
              <a:t>DOS </a:t>
            </a:r>
            <a:r>
              <a:rPr lang="zh-TW" altLang="en-US" sz="1800" dirty="0" smtClean="0">
                <a:latin typeface="標楷體" panose="03000509000000000000" pitchFamily="65" charset="-120"/>
                <a:ea typeface="標楷體" panose="03000509000000000000" pitchFamily="65" charset="-120"/>
              </a:rPr>
              <a:t>與 </a:t>
            </a:r>
            <a:r>
              <a:rPr lang="en-US" altLang="zh-TW" sz="1800" dirty="0" smtClean="0">
                <a:latin typeface="標楷體" panose="03000509000000000000" pitchFamily="65" charset="-120"/>
                <a:ea typeface="標楷體" panose="03000509000000000000" pitchFamily="65" charset="-120"/>
              </a:rPr>
              <a:t>Windows </a:t>
            </a:r>
            <a:r>
              <a:rPr lang="zh-TW" altLang="en-US" sz="1800" dirty="0" smtClean="0">
                <a:latin typeface="標楷體" panose="03000509000000000000" pitchFamily="65" charset="-120"/>
                <a:ea typeface="標楷體" panose="03000509000000000000" pitchFamily="65" charset="-120"/>
              </a:rPr>
              <a:t>系統所</a:t>
            </a:r>
            <a:r>
              <a:rPr lang="zh-TW" altLang="en-US" sz="1800" dirty="0">
                <a:latin typeface="標楷體" panose="03000509000000000000" pitchFamily="65" charset="-120"/>
                <a:ea typeface="標楷體" panose="03000509000000000000" pitchFamily="65" charset="-120"/>
              </a:rPr>
              <a:t>使用 的 </a:t>
            </a:r>
            <a:r>
              <a:rPr lang="zh-TW" altLang="en-US" sz="1800" dirty="0" smtClean="0">
                <a:latin typeface="標楷體" panose="03000509000000000000" pitchFamily="65" charset="-120"/>
                <a:ea typeface="標楷體" panose="03000509000000000000" pitchFamily="65" charset="-120"/>
              </a:rPr>
              <a:t>資料庫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9.</a:t>
            </a:r>
            <a:r>
              <a:rPr lang="zh-TW" altLang="en-US" sz="1800" dirty="0" smtClean="0">
                <a:latin typeface="標楷體" panose="03000509000000000000" pitchFamily="65" charset="-120"/>
                <a:ea typeface="標楷體" panose="03000509000000000000" pitchFamily="65" charset="-120"/>
              </a:rPr>
              <a:t>網路</a:t>
            </a:r>
            <a:r>
              <a:rPr lang="zh-TW" altLang="en-US" sz="1800" dirty="0">
                <a:latin typeface="標楷體" panose="03000509000000000000" pitchFamily="65" charset="-120"/>
                <a:ea typeface="標楷體" panose="03000509000000000000" pitchFamily="65" charset="-120"/>
              </a:rPr>
              <a:t>問卷所使用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Office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Access</a:t>
            </a:r>
            <a:r>
              <a:rPr lang="zh-TW" altLang="en-US" sz="1800" dirty="0" smtClean="0">
                <a:latin typeface="標楷體" panose="03000509000000000000" pitchFamily="65" charset="-120"/>
                <a:ea typeface="標楷體" panose="03000509000000000000" pitchFamily="65" charset="-120"/>
              </a:rPr>
              <a:t> 資料庫 的 *</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副檔名 為何 </a:t>
            </a:r>
            <a:r>
              <a:rPr lang="en-US" altLang="zh-TW" sz="1800" dirty="0" smtClean="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台中市三大農產品批發市場為何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t>11.</a:t>
            </a:r>
            <a:r>
              <a:rPr lang="zh-TW" altLang="en-US" sz="1800" dirty="0"/>
              <a:t>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smtClean="0"/>
              <a:t>12.</a:t>
            </a:r>
            <a:r>
              <a:rPr lang="zh-TW" altLang="en-US" sz="1800" dirty="0" smtClean="0"/>
              <a:t>查詢</a:t>
            </a:r>
            <a:r>
              <a:rPr lang="zh-TW" altLang="en-US" sz="1800" dirty="0"/>
              <a:t>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r>
              <a:rPr lang="zh-TW" altLang="en-US" sz="1800" dirty="0" smtClean="0"/>
              <a:t>查詢</a:t>
            </a:r>
            <a:r>
              <a:rPr lang="zh-TW" altLang="en-US" sz="1800" dirty="0"/>
              <a:t>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p>
          <a:p>
            <a:r>
              <a:rPr lang="en-US" altLang="zh-TW" sz="1800" dirty="0" smtClean="0"/>
              <a:t>13.</a:t>
            </a:r>
            <a:r>
              <a:rPr lang="zh-TW" altLang="en-US" sz="1800" dirty="0" smtClean="0"/>
              <a:t> 目前</a:t>
            </a:r>
            <a:r>
              <a:rPr lang="zh-TW" altLang="en-US" sz="1800" dirty="0"/>
              <a:t>全球在 </a:t>
            </a:r>
            <a:r>
              <a:rPr lang="en-US" altLang="zh-TW" sz="1800" dirty="0"/>
              <a:t>Unix</a:t>
            </a:r>
            <a:r>
              <a:rPr lang="zh-TW" altLang="en-US" sz="1800" dirty="0"/>
              <a:t>系統 佔有率最大 的資料庫為何 </a:t>
            </a:r>
            <a:r>
              <a:rPr lang="en-US" altLang="zh-TW" sz="1800" dirty="0"/>
              <a:t>? </a:t>
            </a:r>
            <a:r>
              <a:rPr lang="zh-TW" altLang="en-US" sz="1800" dirty="0"/>
              <a:t>微軟主機 的大型資料庫為何 </a:t>
            </a:r>
            <a:r>
              <a:rPr lang="en-US" altLang="zh-TW" sz="1800" dirty="0"/>
              <a:t>? </a:t>
            </a:r>
            <a:r>
              <a:rPr lang="zh-TW" altLang="en-US" sz="1800" dirty="0"/>
              <a:t>微軟 </a:t>
            </a:r>
            <a:r>
              <a:rPr lang="en-US" altLang="zh-TW" sz="1800" dirty="0"/>
              <a:t>Office </a:t>
            </a:r>
            <a:r>
              <a:rPr lang="zh-TW" altLang="en-US" sz="1800" dirty="0"/>
              <a:t>軟體</a:t>
            </a:r>
            <a:r>
              <a:rPr lang="zh-TW" altLang="en-US" sz="1800" dirty="0" smtClean="0"/>
              <a:t>中的</a:t>
            </a:r>
            <a:r>
              <a:rPr lang="zh-TW" altLang="en-US" sz="1800" dirty="0"/>
              <a:t>小型資料庫為何 </a:t>
            </a:r>
            <a:r>
              <a:rPr lang="en-US" altLang="zh-TW" sz="1800" dirty="0"/>
              <a:t>?</a:t>
            </a:r>
            <a:endParaRPr lang="zh-TW" altLang="en-US" sz="1800" dirty="0"/>
          </a:p>
        </p:txBody>
      </p:sp>
    </p:spTree>
    <p:extLst>
      <p:ext uri="{BB962C8B-B14F-4D97-AF65-F5344CB8AC3E}">
        <p14:creationId xmlns:p14="http://schemas.microsoft.com/office/powerpoint/2010/main" val="389350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18058"/>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43508" y="764704"/>
            <a:ext cx="8856984" cy="4708525"/>
          </a:xfrm>
        </p:spPr>
        <p:txBody>
          <a:bodyPr>
            <a:noAutofit/>
          </a:bodyPr>
          <a:lstStyle/>
          <a:p>
            <a:r>
              <a:rPr lang="en-US" altLang="zh-TW" sz="1600" dirty="0" smtClean="0"/>
              <a:t>1.</a:t>
            </a:r>
            <a:r>
              <a:rPr lang="zh-TW" altLang="en-US" sz="1600" dirty="0" smtClean="0"/>
              <a:t> 物</a:t>
            </a:r>
            <a:r>
              <a:rPr lang="zh-TW" altLang="en-US" sz="1600" dirty="0"/>
              <a:t>流 大致分為 哪 </a:t>
            </a:r>
            <a:r>
              <a:rPr lang="en-US" altLang="zh-TW" sz="1600" dirty="0"/>
              <a:t>2 </a:t>
            </a:r>
            <a:r>
              <a:rPr lang="zh-TW" altLang="en-US" sz="1600" dirty="0"/>
              <a:t>大類 </a:t>
            </a:r>
            <a:r>
              <a:rPr lang="en-US" altLang="zh-TW" sz="1600" dirty="0"/>
              <a:t>? </a:t>
            </a:r>
            <a:r>
              <a:rPr lang="zh-TW" altLang="en-US" sz="1600" dirty="0"/>
              <a:t>服務業 大致分為 哪 </a:t>
            </a:r>
            <a:r>
              <a:rPr lang="en-US" altLang="zh-TW" sz="1600" dirty="0"/>
              <a:t>2 </a:t>
            </a:r>
            <a:r>
              <a:rPr lang="zh-TW" altLang="en-US" sz="1600" dirty="0"/>
              <a:t>大類 </a:t>
            </a:r>
            <a:r>
              <a:rPr lang="en-US" altLang="zh-TW" sz="1600" dirty="0"/>
              <a:t>?</a:t>
            </a:r>
          </a:p>
          <a:p>
            <a:r>
              <a:rPr lang="en-US" altLang="zh-TW" sz="1600" dirty="0" smtClean="0"/>
              <a:t>2.</a:t>
            </a:r>
            <a:r>
              <a:rPr lang="zh-TW" altLang="en-US" sz="1600" dirty="0" smtClean="0"/>
              <a:t> </a:t>
            </a:r>
            <a:r>
              <a:rPr lang="en-US" altLang="zh-TW" sz="1600" dirty="0"/>
              <a:t>5</a:t>
            </a:r>
            <a:r>
              <a:rPr lang="zh-TW" altLang="en-US" sz="1600" dirty="0"/>
              <a:t> 流 為何 </a:t>
            </a:r>
            <a:r>
              <a:rPr lang="en-US" altLang="zh-TW" sz="1600" dirty="0"/>
              <a:t>?</a:t>
            </a:r>
          </a:p>
          <a:p>
            <a:r>
              <a:rPr lang="en-US" altLang="zh-TW" sz="1600" dirty="0" smtClean="0"/>
              <a:t>3.</a:t>
            </a:r>
            <a:r>
              <a:rPr lang="zh-TW" altLang="en-US" sz="1600" dirty="0" smtClean="0"/>
              <a:t> </a:t>
            </a:r>
            <a:r>
              <a:rPr lang="en-US" altLang="zh-TW" sz="1600" dirty="0" smtClean="0">
                <a:latin typeface="標楷體" pitchFamily="65" charset="-120"/>
                <a:ea typeface="標楷體" pitchFamily="65" charset="-120"/>
              </a:rPr>
              <a:t>MK-IS and SCM-IS</a:t>
            </a:r>
            <a:r>
              <a:rPr lang="zh-TW" altLang="en-US" sz="1600" dirty="0" smtClean="0">
                <a:latin typeface="標楷體" pitchFamily="65" charset="-120"/>
                <a:ea typeface="標楷體" pitchFamily="65" charset="-120"/>
              </a:rPr>
              <a:t> </a:t>
            </a:r>
            <a:r>
              <a:rPr lang="zh-TW" altLang="en-US" sz="1600" dirty="0" smtClean="0"/>
              <a:t>為何 </a:t>
            </a:r>
            <a:r>
              <a:rPr lang="en-US" altLang="zh-TW" sz="1600" dirty="0"/>
              <a:t>?</a:t>
            </a:r>
            <a:endParaRPr lang="zh-TW" altLang="en-US" sz="1600" dirty="0"/>
          </a:p>
          <a:p>
            <a:r>
              <a:rPr lang="en-US" altLang="zh-TW" sz="1600" dirty="0" smtClean="0"/>
              <a:t>4.</a:t>
            </a:r>
            <a:r>
              <a:rPr lang="zh-TW" altLang="en-US" sz="1600" dirty="0" smtClean="0"/>
              <a:t> 行銷</a:t>
            </a:r>
            <a:r>
              <a:rPr lang="zh-TW" altLang="en-US" sz="1600" dirty="0"/>
              <a:t>管理 中 之 </a:t>
            </a:r>
            <a:r>
              <a:rPr lang="en-US" altLang="zh-TW" sz="1600" dirty="0"/>
              <a:t>4 P</a:t>
            </a:r>
            <a:r>
              <a:rPr lang="zh-TW" altLang="en-US" sz="1600" dirty="0"/>
              <a:t>為何 </a:t>
            </a:r>
            <a:r>
              <a:rPr lang="en-US" altLang="zh-TW" sz="1600" dirty="0" smtClean="0"/>
              <a:t>?</a:t>
            </a:r>
          </a:p>
          <a:p>
            <a:r>
              <a:rPr lang="en-US" altLang="zh-TW" sz="1600" dirty="0" smtClean="0"/>
              <a:t>6.</a:t>
            </a:r>
            <a:r>
              <a:rPr lang="zh-TW" altLang="en-US" sz="1600" dirty="0" smtClean="0"/>
              <a:t> 商流</a:t>
            </a:r>
            <a:r>
              <a:rPr lang="en-US" altLang="zh-TW" sz="1600" dirty="0" smtClean="0"/>
              <a:t>4</a:t>
            </a:r>
            <a:r>
              <a:rPr lang="zh-TW" altLang="en-US" sz="1600" dirty="0" smtClean="0"/>
              <a:t> 大現代化零售</a:t>
            </a:r>
            <a:r>
              <a:rPr lang="en-US" altLang="zh-TW" sz="1600" dirty="0" smtClean="0"/>
              <a:t>Retail </a:t>
            </a:r>
            <a:r>
              <a:rPr lang="zh-TW" altLang="en-US" sz="1600" dirty="0"/>
              <a:t>通路</a:t>
            </a:r>
            <a:r>
              <a:rPr lang="zh-TW" altLang="en-US" sz="1600" dirty="0" smtClean="0"/>
              <a:t>演化</a:t>
            </a:r>
            <a:r>
              <a:rPr lang="en-US" altLang="zh-TW" sz="1600" dirty="0" smtClean="0"/>
              <a:t>.</a:t>
            </a:r>
            <a:r>
              <a:rPr lang="zh-TW" altLang="en-US" sz="1600" dirty="0" smtClean="0"/>
              <a:t> 依</a:t>
            </a:r>
            <a:r>
              <a:rPr lang="zh-TW" altLang="en-US" sz="1600" dirty="0"/>
              <a:t>時間排序 為何 </a:t>
            </a:r>
            <a:r>
              <a:rPr lang="en-US" altLang="zh-TW" sz="1600" dirty="0"/>
              <a:t>?</a:t>
            </a:r>
          </a:p>
          <a:p>
            <a:r>
              <a:rPr lang="en-US" altLang="zh-TW" sz="1600" dirty="0" smtClean="0"/>
              <a:t>7. </a:t>
            </a:r>
            <a:r>
              <a:rPr lang="zh-TW" altLang="en-US" sz="1600" dirty="0" smtClean="0"/>
              <a:t>廣義</a:t>
            </a:r>
            <a:r>
              <a:rPr lang="zh-TW" altLang="en-US" sz="1600" dirty="0"/>
              <a:t>資訊</a:t>
            </a:r>
            <a:r>
              <a:rPr lang="zh-TW" altLang="en-US" sz="1600" dirty="0" smtClean="0"/>
              <a:t>的內涵</a:t>
            </a:r>
            <a:r>
              <a:rPr lang="en-US" altLang="zh-TW" sz="1600" dirty="0" smtClean="0"/>
              <a:t> ? </a:t>
            </a:r>
            <a:r>
              <a:rPr lang="zh-TW" altLang="en-US" sz="1600" dirty="0" smtClean="0"/>
              <a:t>請將 大數據分析資料管理金字塔的順序，依序排列 </a:t>
            </a:r>
            <a:r>
              <a:rPr lang="en-US" altLang="zh-TW" sz="1600" dirty="0" smtClean="0"/>
              <a:t>?</a:t>
            </a:r>
          </a:p>
          <a:p>
            <a:r>
              <a:rPr lang="en-US" altLang="zh-TW" sz="1600" dirty="0"/>
              <a:t>8</a:t>
            </a:r>
            <a:r>
              <a:rPr lang="en-US" altLang="zh-TW" sz="1600" dirty="0" smtClean="0"/>
              <a:t>.</a:t>
            </a:r>
            <a:r>
              <a:rPr lang="zh-TW" altLang="en-US" sz="1600" dirty="0">
                <a:latin typeface="標楷體" panose="03000509000000000000" pitchFamily="65" charset="-120"/>
                <a:ea typeface="標楷體" panose="03000509000000000000" pitchFamily="65" charset="-120"/>
              </a:rPr>
              <a:t>台灣 </a:t>
            </a:r>
            <a:r>
              <a:rPr lang="en-US" altLang="zh-TW" sz="1600" dirty="0" err="1">
                <a:latin typeface="標楷體" panose="03000509000000000000" pitchFamily="65" charset="-120"/>
                <a:ea typeface="標楷體" panose="03000509000000000000" pitchFamily="65" charset="-120"/>
              </a:rPr>
              <a:t>Hinet</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開始營運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中國網路人口何時超越台灣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台灣</a:t>
            </a:r>
            <a:r>
              <a:rPr lang="zh-TW" altLang="en-US" sz="1600" dirty="0">
                <a:latin typeface="標楷體" panose="03000509000000000000" pitchFamily="65" charset="-120"/>
                <a:ea typeface="標楷體" panose="03000509000000000000" pitchFamily="65" charset="-120"/>
              </a:rPr>
              <a:t>於何時首度 </a:t>
            </a:r>
            <a:r>
              <a:rPr lang="en-US" altLang="zh-TW" sz="1600" dirty="0">
                <a:latin typeface="標楷體" panose="03000509000000000000" pitchFamily="65" charset="-120"/>
                <a:ea typeface="標楷體" panose="03000509000000000000" pitchFamily="65" charset="-120"/>
              </a:rPr>
              <a:t>Google Map</a:t>
            </a:r>
            <a:r>
              <a:rPr lang="zh-TW" altLang="en-US" sz="1600" dirty="0">
                <a:latin typeface="標楷體" panose="03000509000000000000" pitchFamily="65" charset="-120"/>
                <a:ea typeface="標楷體" panose="03000509000000000000" pitchFamily="65" charset="-120"/>
              </a:rPr>
              <a:t>整合</a:t>
            </a:r>
            <a:r>
              <a:rPr lang="zh-TW" altLang="en-US" sz="1600" dirty="0" smtClean="0">
                <a:latin typeface="標楷體" panose="03000509000000000000" pitchFamily="65" charset="-120"/>
                <a:ea typeface="標楷體" panose="03000509000000000000" pitchFamily="65" charset="-120"/>
              </a:rPr>
              <a:t>平台</a:t>
            </a:r>
            <a:r>
              <a:rPr lang="zh-TW" altLang="en-US" sz="1600" dirty="0">
                <a:latin typeface="標楷體" panose="03000509000000000000" pitchFamily="65" charset="-120"/>
                <a:ea typeface="標楷體" panose="03000509000000000000" pitchFamily="65" charset="-120"/>
              </a:rPr>
              <a:t>於 </a:t>
            </a:r>
            <a:r>
              <a:rPr lang="en-US" altLang="zh-TW" sz="1600" dirty="0">
                <a:latin typeface="標楷體" panose="03000509000000000000" pitchFamily="65" charset="-120"/>
                <a:ea typeface="標楷體" panose="03000509000000000000" pitchFamily="65" charset="-120"/>
              </a:rPr>
              <a:t>88 </a:t>
            </a:r>
            <a:r>
              <a:rPr lang="zh-TW" altLang="en-US" sz="1600" dirty="0">
                <a:latin typeface="標楷體" panose="03000509000000000000" pitchFamily="65" charset="-120"/>
                <a:ea typeface="標楷體" panose="03000509000000000000" pitchFamily="65" charset="-120"/>
              </a:rPr>
              <a:t>風災</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小林村滅村事件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3 </a:t>
            </a:r>
            <a:r>
              <a:rPr lang="zh-TW" altLang="en-US" sz="1600" dirty="0">
                <a:latin typeface="標楷體" panose="03000509000000000000" pitchFamily="65" charset="-120"/>
                <a:ea typeface="標楷體" panose="03000509000000000000" pitchFamily="65" charset="-120"/>
              </a:rPr>
              <a:t>何時 </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上市 </a:t>
            </a:r>
            <a:r>
              <a:rPr lang="en-US" altLang="zh-TW" sz="1600" dirty="0">
                <a:latin typeface="標楷體" panose="03000509000000000000" pitchFamily="65" charset="-120"/>
                <a:ea typeface="標楷體" panose="03000509000000000000" pitchFamily="65" charset="-120"/>
              </a:rPr>
              <a:t>? </a:t>
            </a:r>
            <a:r>
              <a:rPr lang="en-US" altLang="zh-TW" sz="1600" dirty="0" err="1">
                <a:latin typeface="標楷體" panose="03000509000000000000" pitchFamily="65" charset="-120"/>
                <a:ea typeface="標楷體" panose="03000509000000000000" pitchFamily="65" charset="-120"/>
              </a:rPr>
              <a:t>i</a:t>
            </a:r>
            <a:r>
              <a:rPr lang="en-US" altLang="zh-TW" sz="1600" dirty="0">
                <a:latin typeface="標楷體" panose="03000509000000000000" pitchFamily="65" charset="-120"/>
                <a:ea typeface="標楷體" panose="03000509000000000000" pitchFamily="65" charset="-120"/>
              </a:rPr>
              <a:t>-phone 4S </a:t>
            </a:r>
            <a:r>
              <a:rPr lang="zh-TW" altLang="en-US" sz="1600" dirty="0">
                <a:latin typeface="標楷體" panose="03000509000000000000" pitchFamily="65" charset="-120"/>
                <a:ea typeface="標楷體" panose="03000509000000000000" pitchFamily="65" charset="-120"/>
              </a:rPr>
              <a:t>何時上市 </a:t>
            </a:r>
            <a:r>
              <a:rPr lang="en-US" altLang="zh-TW" sz="1600" dirty="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美國</a:t>
            </a:r>
            <a:r>
              <a:rPr lang="zh-TW" altLang="en-US" sz="1600" dirty="0">
                <a:latin typeface="標楷體" panose="03000509000000000000" pitchFamily="65" charset="-120"/>
                <a:ea typeface="標楷體" panose="03000509000000000000" pitchFamily="65" charset="-120"/>
              </a:rPr>
              <a:t>資訊軟體創辦人世代 從</a:t>
            </a:r>
            <a:r>
              <a:rPr lang="en-US" altLang="zh-TW" sz="1600" dirty="0">
                <a:latin typeface="標楷體" panose="03000509000000000000" pitchFamily="65" charset="-120"/>
                <a:ea typeface="標楷體" panose="03000509000000000000" pitchFamily="65" charset="-120"/>
              </a:rPr>
              <a:t>PC,</a:t>
            </a:r>
            <a:r>
              <a:rPr lang="zh-TW" altLang="en-US" sz="1600" dirty="0">
                <a:latin typeface="標楷體" panose="03000509000000000000" pitchFamily="65" charset="-120"/>
                <a:ea typeface="標楷體" panose="03000509000000000000" pitchFamily="65" charset="-120"/>
              </a:rPr>
              <a:t>網路</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手機皆有所延續與發展 </a:t>
            </a:r>
            <a:r>
              <a:rPr lang="en-US" altLang="zh-TW" sz="1600" dirty="0">
                <a:latin typeface="標楷體" panose="03000509000000000000" pitchFamily="65" charset="-120"/>
                <a:ea typeface="標楷體" panose="03000509000000000000" pitchFamily="65" charset="-120"/>
              </a:rPr>
              <a:t>(1980-2013), </a:t>
            </a:r>
            <a:r>
              <a:rPr lang="zh-TW" altLang="en-US" sz="1600" dirty="0">
                <a:latin typeface="標楷體" panose="03000509000000000000" pitchFamily="65" charset="-120"/>
                <a:ea typeface="標楷體" panose="03000509000000000000" pitchFamily="65" charset="-120"/>
              </a:rPr>
              <a:t>請說明</a:t>
            </a:r>
            <a:r>
              <a:rPr lang="en-US" altLang="zh-TW" sz="1600" dirty="0">
                <a:latin typeface="標楷體" panose="03000509000000000000" pitchFamily="65" charset="-120"/>
                <a:ea typeface="標楷體" panose="03000509000000000000" pitchFamily="65" charset="-120"/>
              </a:rPr>
              <a:t>FB </a:t>
            </a:r>
            <a:r>
              <a:rPr lang="zh-TW" altLang="en-US" sz="1600" dirty="0">
                <a:latin typeface="標楷體" panose="03000509000000000000" pitchFamily="65" charset="-120"/>
                <a:ea typeface="標楷體" panose="03000509000000000000" pitchFamily="65" charset="-120"/>
              </a:rPr>
              <a:t>臉書</a:t>
            </a:r>
            <a:r>
              <a:rPr lang="en-US" altLang="zh-TW" sz="1600" dirty="0">
                <a:latin typeface="標楷體" panose="03000509000000000000" pitchFamily="65" charset="-120"/>
                <a:ea typeface="標楷體" panose="03000509000000000000" pitchFamily="65" charset="-120"/>
              </a:rPr>
              <a:t>, </a:t>
            </a:r>
            <a:r>
              <a:rPr lang="en-US" altLang="zh-TW" sz="1600" dirty="0" err="1" smtClean="0">
                <a:latin typeface="標楷體" panose="03000509000000000000" pitchFamily="65" charset="-120"/>
                <a:ea typeface="標楷體" panose="03000509000000000000" pitchFamily="65" charset="-120"/>
              </a:rPr>
              <a:t>Google,Yahoo</a:t>
            </a:r>
            <a:r>
              <a:rPr lang="en-US" altLang="zh-TW" sz="1600" dirty="0" smtClean="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,MS </a:t>
            </a:r>
            <a:r>
              <a:rPr lang="zh-TW" altLang="en-US" sz="1600" dirty="0">
                <a:latin typeface="標楷體" panose="03000509000000000000" pitchFamily="65" charset="-120"/>
                <a:ea typeface="標楷體" panose="03000509000000000000" pitchFamily="65" charset="-120"/>
              </a:rPr>
              <a:t>微軟等 創辦人的出生世代為何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11.</a:t>
            </a:r>
            <a:r>
              <a:rPr lang="zh-TW" altLang="en-US" sz="1600" dirty="0" smtClean="0">
                <a:latin typeface="標楷體" panose="03000509000000000000" pitchFamily="65" charset="-120"/>
                <a:ea typeface="標楷體" panose="03000509000000000000" pitchFamily="65" charset="-120"/>
              </a:rPr>
              <a:t>網路</a:t>
            </a:r>
            <a:r>
              <a:rPr lang="zh-TW" altLang="en-US" sz="1600" dirty="0">
                <a:latin typeface="標楷體" panose="03000509000000000000" pitchFamily="65" charset="-120"/>
                <a:ea typeface="標楷體" panose="03000509000000000000" pitchFamily="65" charset="-120"/>
              </a:rPr>
              <a:t>問卷所使用 的正式網路程式語言為何 </a:t>
            </a:r>
            <a:r>
              <a:rPr lang="en-US" altLang="zh-TW" sz="1600" dirty="0" smtClean="0">
                <a:latin typeface="標楷體" panose="03000509000000000000" pitchFamily="65" charset="-120"/>
                <a:ea typeface="標楷體" panose="03000509000000000000" pitchFamily="65" charset="-120"/>
              </a:rPr>
              <a:t>?</a:t>
            </a:r>
          </a:p>
          <a:p>
            <a:r>
              <a:rPr lang="en-US" altLang="zh-TW" sz="1600" dirty="0" smtClean="0">
                <a:latin typeface="標楷體" panose="03000509000000000000" pitchFamily="65" charset="-120"/>
                <a:ea typeface="標楷體" panose="03000509000000000000" pitchFamily="65" charset="-120"/>
              </a:rPr>
              <a:t>12.</a:t>
            </a:r>
            <a:r>
              <a:rPr lang="zh-TW" altLang="en-US" sz="1600" dirty="0">
                <a:latin typeface="標楷體" panose="03000509000000000000" pitchFamily="65" charset="-120"/>
                <a:ea typeface="標楷體" panose="03000509000000000000" pitchFamily="65" charset="-120"/>
              </a:rPr>
              <a:t>台中市三大農產品批發市場為何 </a:t>
            </a:r>
            <a:r>
              <a:rPr lang="en-US" altLang="zh-TW" sz="1600" dirty="0">
                <a:latin typeface="標楷體" panose="03000509000000000000" pitchFamily="65" charset="-120"/>
                <a:ea typeface="標楷體" panose="03000509000000000000" pitchFamily="65" charset="-120"/>
              </a:rPr>
              <a:t>? </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t>13.</a:t>
            </a:r>
            <a:r>
              <a:rPr lang="zh-TW" altLang="en-US" sz="1600" dirty="0"/>
              <a:t>顧客關係管理 </a:t>
            </a:r>
            <a:r>
              <a:rPr lang="en-US" altLang="zh-TW" sz="1600" dirty="0"/>
              <a:t>CRM</a:t>
            </a:r>
            <a:r>
              <a:rPr lang="zh-TW" altLang="en-US" sz="1600" dirty="0"/>
              <a:t>中 之 </a:t>
            </a:r>
            <a:r>
              <a:rPr lang="en-US" altLang="zh-TW" sz="1600" dirty="0"/>
              <a:t>2 </a:t>
            </a:r>
            <a:r>
              <a:rPr lang="zh-TW" altLang="en-US" sz="1600" dirty="0"/>
              <a:t>大 </a:t>
            </a:r>
            <a:r>
              <a:rPr lang="en-US" altLang="zh-TW" sz="1600" dirty="0"/>
              <a:t>Data</a:t>
            </a:r>
            <a:r>
              <a:rPr lang="zh-TW" altLang="en-US" sz="1600" dirty="0"/>
              <a:t>資料管理為何 </a:t>
            </a:r>
            <a:r>
              <a:rPr lang="en-US" altLang="zh-TW" sz="1600" dirty="0"/>
              <a:t>? </a:t>
            </a:r>
            <a:r>
              <a:rPr lang="zh-TW" altLang="en-US" sz="1600" dirty="0"/>
              <a:t>舉</a:t>
            </a:r>
            <a:r>
              <a:rPr lang="en-US" altLang="zh-TW" sz="1600" dirty="0"/>
              <a:t>1</a:t>
            </a:r>
            <a:r>
              <a:rPr lang="zh-TW" altLang="en-US" sz="1600" dirty="0"/>
              <a:t>例 有關台灣人口的管理個案 說明 </a:t>
            </a:r>
            <a:r>
              <a:rPr lang="en-US" altLang="zh-TW" sz="1600" dirty="0"/>
              <a:t>?</a:t>
            </a:r>
          </a:p>
          <a:p>
            <a:r>
              <a:rPr lang="en-US" altLang="zh-TW" sz="1600" dirty="0" smtClean="0"/>
              <a:t>14</a:t>
            </a:r>
            <a:r>
              <a:rPr lang="en-US" altLang="zh-TW" sz="1600" dirty="0"/>
              <a:t>. MKIS </a:t>
            </a:r>
            <a:r>
              <a:rPr lang="zh-TW" altLang="en-US" sz="1600" dirty="0"/>
              <a:t>行銷資訊系統為量化總體外部市場的 </a:t>
            </a:r>
            <a:r>
              <a:rPr lang="en-US" altLang="zh-TW" sz="1600" dirty="0"/>
              <a:t>5 </a:t>
            </a:r>
            <a:r>
              <a:rPr lang="zh-TW" altLang="en-US" sz="1600" dirty="0"/>
              <a:t>大資訊指標 為何 </a:t>
            </a:r>
            <a:r>
              <a:rPr lang="en-US" altLang="zh-TW" sz="1600" dirty="0" smtClean="0"/>
              <a:t>?</a:t>
            </a:r>
          </a:p>
          <a:p>
            <a:r>
              <a:rPr lang="en-US" altLang="zh-TW" sz="1600" dirty="0" smtClean="0"/>
              <a:t>15.</a:t>
            </a:r>
            <a:r>
              <a:rPr lang="zh-TW" altLang="en-US" sz="1600" dirty="0"/>
              <a:t>查詢全球 </a:t>
            </a:r>
            <a:r>
              <a:rPr lang="en-US" altLang="zh-TW" sz="1600" dirty="0"/>
              <a:t>500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 </a:t>
            </a:r>
            <a:r>
              <a:rPr lang="zh-TW" altLang="en-US" sz="1600" dirty="0"/>
              <a:t>查詢全球最富有人排行的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a:t>?</a:t>
            </a:r>
          </a:p>
          <a:p>
            <a:r>
              <a:rPr lang="zh-TW" altLang="en-US" sz="1600" dirty="0"/>
              <a:t>查詢台灣 </a:t>
            </a:r>
            <a:r>
              <a:rPr lang="en-US" altLang="zh-TW" sz="1600" dirty="0"/>
              <a:t>2000</a:t>
            </a:r>
            <a:r>
              <a:rPr lang="zh-TW" altLang="en-US" sz="1600" dirty="0"/>
              <a:t>大企業營收的 雜誌</a:t>
            </a:r>
            <a:r>
              <a:rPr lang="en-US" altLang="zh-TW" sz="1600" dirty="0"/>
              <a:t>(</a:t>
            </a:r>
            <a:r>
              <a:rPr lang="zh-TW" altLang="en-US" sz="1600" dirty="0"/>
              <a:t>年資料庫</a:t>
            </a:r>
            <a:r>
              <a:rPr lang="en-US" altLang="zh-TW" sz="1600" dirty="0"/>
              <a:t>) </a:t>
            </a:r>
            <a:r>
              <a:rPr lang="zh-TW" altLang="en-US" sz="1600" dirty="0"/>
              <a:t>為何 </a:t>
            </a:r>
            <a:r>
              <a:rPr lang="en-US" altLang="zh-TW" sz="1600" dirty="0" smtClean="0"/>
              <a:t>?</a:t>
            </a:r>
          </a:p>
          <a:p>
            <a:r>
              <a:rPr lang="en-US" altLang="zh-TW" sz="1600" dirty="0" smtClean="0"/>
              <a:t>16.</a:t>
            </a:r>
            <a:r>
              <a:rPr lang="zh-TW" altLang="en-US" sz="1600" dirty="0"/>
              <a:t> </a:t>
            </a:r>
            <a:r>
              <a:rPr lang="en-US" altLang="zh-TW" sz="1600" dirty="0"/>
              <a:t>Google </a:t>
            </a:r>
            <a:r>
              <a:rPr lang="zh-TW" altLang="en-US" sz="1600" dirty="0"/>
              <a:t>何時</a:t>
            </a:r>
            <a:r>
              <a:rPr lang="en-US" altLang="zh-TW" sz="1600" dirty="0"/>
              <a:t>(? </a:t>
            </a:r>
            <a:r>
              <a:rPr lang="zh-TW" altLang="en-US" sz="1600" dirty="0"/>
              <a:t>年</a:t>
            </a:r>
            <a:r>
              <a:rPr lang="en-US" altLang="zh-TW" sz="1600" dirty="0"/>
              <a:t>)</a:t>
            </a:r>
            <a:r>
              <a:rPr lang="zh-TW" altLang="en-US" sz="1600" dirty="0"/>
              <a:t>上市 </a:t>
            </a:r>
            <a:r>
              <a:rPr lang="en-US" altLang="zh-TW" sz="1600" dirty="0"/>
              <a:t>? </a:t>
            </a:r>
            <a:r>
              <a:rPr lang="zh-TW" altLang="en-US" sz="1600" dirty="0"/>
              <a:t>何時</a:t>
            </a:r>
            <a:r>
              <a:rPr lang="en-US" altLang="zh-TW" sz="1600" dirty="0"/>
              <a:t>(? </a:t>
            </a:r>
            <a:r>
              <a:rPr lang="zh-TW" altLang="en-US" sz="1600" dirty="0"/>
              <a:t>年</a:t>
            </a:r>
            <a:r>
              <a:rPr lang="en-US" altLang="zh-TW" sz="1600" dirty="0"/>
              <a:t>)</a:t>
            </a:r>
            <a:r>
              <a:rPr lang="zh-TW" altLang="en-US" sz="1600" dirty="0"/>
              <a:t>合併 </a:t>
            </a:r>
            <a:r>
              <a:rPr lang="en-US" altLang="zh-TW" sz="1600" dirty="0"/>
              <a:t>You-Tube ? </a:t>
            </a:r>
            <a:r>
              <a:rPr lang="zh-TW" altLang="en-US" sz="1600" dirty="0"/>
              <a:t>何時</a:t>
            </a:r>
            <a:r>
              <a:rPr lang="en-US" altLang="zh-TW" sz="1600" dirty="0"/>
              <a:t>(? </a:t>
            </a:r>
            <a:r>
              <a:rPr lang="zh-TW" altLang="en-US" sz="1600" dirty="0"/>
              <a:t>年</a:t>
            </a:r>
            <a:r>
              <a:rPr lang="en-US" altLang="zh-TW" sz="1600" dirty="0"/>
              <a:t>) </a:t>
            </a:r>
            <a:r>
              <a:rPr lang="zh-TW" altLang="en-US" sz="1600" dirty="0"/>
              <a:t>將平板 </a:t>
            </a:r>
            <a:r>
              <a:rPr lang="en-US" altLang="zh-TW" sz="1600" dirty="0"/>
              <a:t>Nexus </a:t>
            </a:r>
            <a:r>
              <a:rPr lang="zh-TW" altLang="en-US" sz="1600" dirty="0"/>
              <a:t>交由 </a:t>
            </a:r>
            <a:r>
              <a:rPr lang="en-US" altLang="zh-TW" sz="1600" dirty="0"/>
              <a:t>Asus </a:t>
            </a:r>
            <a:r>
              <a:rPr lang="zh-TW" altLang="en-US" sz="1600" dirty="0"/>
              <a:t>代工 </a:t>
            </a:r>
            <a:r>
              <a:rPr lang="en-US" altLang="zh-TW" sz="1600" dirty="0" smtClean="0"/>
              <a:t>?</a:t>
            </a:r>
          </a:p>
          <a:p>
            <a:r>
              <a:rPr lang="en-US" altLang="zh-TW" sz="1600" dirty="0" smtClean="0"/>
              <a:t>17. </a:t>
            </a:r>
            <a:r>
              <a:rPr lang="zh-TW" altLang="en-US" sz="1600" dirty="0"/>
              <a:t>目前全球在 </a:t>
            </a:r>
            <a:r>
              <a:rPr lang="en-US" altLang="zh-TW" sz="1600" dirty="0"/>
              <a:t>Unix</a:t>
            </a:r>
            <a:r>
              <a:rPr lang="zh-TW" altLang="en-US" sz="1600" dirty="0"/>
              <a:t>系統 佔有率最大 的資料庫為何 </a:t>
            </a:r>
            <a:r>
              <a:rPr lang="en-US" altLang="zh-TW" sz="1600" dirty="0"/>
              <a:t>? </a:t>
            </a:r>
            <a:r>
              <a:rPr lang="zh-TW" altLang="en-US" sz="1600" dirty="0"/>
              <a:t>微軟主機 的大型資料庫為何 </a:t>
            </a:r>
            <a:r>
              <a:rPr lang="en-US" altLang="zh-TW" sz="1600" dirty="0"/>
              <a:t>? </a:t>
            </a:r>
            <a:r>
              <a:rPr lang="zh-TW" altLang="en-US" sz="1600" dirty="0"/>
              <a:t>微軟 </a:t>
            </a:r>
            <a:r>
              <a:rPr lang="en-US" altLang="zh-TW" sz="1600" dirty="0"/>
              <a:t>Office </a:t>
            </a:r>
            <a:r>
              <a:rPr lang="zh-TW" altLang="en-US" sz="1600" dirty="0"/>
              <a:t>軟體</a:t>
            </a:r>
            <a:r>
              <a:rPr lang="zh-TW" altLang="en-US" sz="1600" dirty="0" smtClean="0"/>
              <a:t>中的</a:t>
            </a:r>
            <a:r>
              <a:rPr lang="zh-TW" altLang="en-US" sz="1600" dirty="0"/>
              <a:t>小型資料庫為何 </a:t>
            </a:r>
            <a:r>
              <a:rPr lang="en-US" altLang="zh-TW" sz="1600" dirty="0"/>
              <a:t>?</a:t>
            </a:r>
            <a:endParaRPr lang="zh-TW" altLang="en-US" sz="1600" dirty="0"/>
          </a:p>
        </p:txBody>
      </p:sp>
    </p:spTree>
    <p:extLst>
      <p:ext uri="{BB962C8B-B14F-4D97-AF65-F5344CB8AC3E}">
        <p14:creationId xmlns:p14="http://schemas.microsoft.com/office/powerpoint/2010/main" val="282682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07504" y="1196752"/>
            <a:ext cx="8856984" cy="5544616"/>
          </a:xfrm>
        </p:spPr>
        <p:txBody>
          <a:bodyPr>
            <a:normAutofit fontScale="85000" lnSpcReduction="20000"/>
          </a:bodyPr>
          <a:lstStyle/>
          <a:p>
            <a:r>
              <a:rPr lang="en-US" altLang="zh-TW" dirty="0" smtClean="0"/>
              <a:t>1.</a:t>
            </a:r>
            <a:r>
              <a:rPr lang="zh-TW" altLang="en-US" dirty="0"/>
              <a:t>物流 大致分為 哪 </a:t>
            </a:r>
            <a:r>
              <a:rPr lang="en-US" altLang="zh-TW" dirty="0"/>
              <a:t>2 </a:t>
            </a:r>
            <a:r>
              <a:rPr lang="zh-TW" altLang="en-US" dirty="0"/>
              <a:t>大類 </a:t>
            </a:r>
            <a:r>
              <a:rPr lang="en-US" altLang="zh-TW" dirty="0"/>
              <a:t>? </a:t>
            </a:r>
            <a:r>
              <a:rPr lang="zh-TW" altLang="en-US" sz="2400" dirty="0"/>
              <a:t>服務業 </a:t>
            </a:r>
            <a:r>
              <a:rPr lang="zh-TW" altLang="en-US" dirty="0"/>
              <a:t>大致</a:t>
            </a:r>
            <a:r>
              <a:rPr lang="zh-TW" altLang="en-US" sz="2400" dirty="0"/>
              <a:t>分為</a:t>
            </a:r>
            <a:r>
              <a:rPr lang="zh-TW" altLang="en-US" dirty="0"/>
              <a:t> 哪 </a:t>
            </a:r>
            <a:r>
              <a:rPr lang="en-US" altLang="zh-TW" dirty="0"/>
              <a:t>2 </a:t>
            </a:r>
            <a:r>
              <a:rPr lang="zh-TW" altLang="en-US" dirty="0"/>
              <a:t>大類 </a:t>
            </a:r>
            <a:r>
              <a:rPr lang="en-US" altLang="zh-TW" dirty="0"/>
              <a:t>?</a:t>
            </a:r>
          </a:p>
          <a:p>
            <a:r>
              <a:rPr lang="en-US" altLang="zh-TW" dirty="0"/>
              <a:t>2. 5 </a:t>
            </a:r>
            <a:r>
              <a:rPr lang="zh-TW" altLang="en-US" dirty="0"/>
              <a:t>流 為何 </a:t>
            </a:r>
            <a:r>
              <a:rPr lang="en-US" altLang="zh-TW" dirty="0"/>
              <a:t>?</a:t>
            </a:r>
          </a:p>
          <a:p>
            <a:r>
              <a:rPr lang="en-US" altLang="zh-TW" dirty="0" smtClean="0">
                <a:latin typeface="標楷體" pitchFamily="65" charset="-120"/>
                <a:ea typeface="標楷體" pitchFamily="65" charset="-120"/>
              </a:rPr>
              <a:t>3.MK-IS and SCM-IS</a:t>
            </a:r>
            <a:r>
              <a:rPr lang="zh-TW" altLang="en-US" dirty="0" smtClean="0">
                <a:latin typeface="標楷體" pitchFamily="65" charset="-120"/>
                <a:ea typeface="標楷體" pitchFamily="65" charset="-120"/>
              </a:rPr>
              <a:t> </a:t>
            </a:r>
            <a:r>
              <a:rPr lang="zh-TW" altLang="en-US" dirty="0" smtClean="0"/>
              <a:t>為何 </a:t>
            </a:r>
            <a:r>
              <a:rPr lang="en-US" altLang="zh-TW" dirty="0"/>
              <a:t>?</a:t>
            </a:r>
            <a:endParaRPr lang="zh-TW" altLang="en-US" dirty="0"/>
          </a:p>
          <a:p>
            <a:r>
              <a:rPr lang="en-US" altLang="zh-TW" dirty="0" smtClean="0"/>
              <a:t>4.</a:t>
            </a:r>
            <a:r>
              <a:rPr lang="zh-TW" altLang="en-US" dirty="0" smtClean="0"/>
              <a:t> 行銷</a:t>
            </a:r>
            <a:r>
              <a:rPr lang="zh-TW" altLang="en-US" dirty="0"/>
              <a:t>管理 中 之 </a:t>
            </a:r>
            <a:r>
              <a:rPr lang="en-US" altLang="zh-TW" dirty="0"/>
              <a:t>4 P</a:t>
            </a:r>
            <a:r>
              <a:rPr lang="zh-TW" altLang="en-US" dirty="0"/>
              <a:t>為何 </a:t>
            </a:r>
            <a:r>
              <a:rPr lang="en-US" altLang="zh-TW" dirty="0" smtClean="0"/>
              <a:t>?</a:t>
            </a:r>
          </a:p>
          <a:p>
            <a:r>
              <a:rPr lang="en-US" altLang="zh-TW" dirty="0" smtClean="0"/>
              <a:t>5.</a:t>
            </a:r>
            <a:r>
              <a:rPr lang="zh-TW" altLang="en-US" dirty="0"/>
              <a:t>台灣 </a:t>
            </a:r>
            <a:r>
              <a:rPr lang="en-US" altLang="zh-TW" dirty="0" err="1"/>
              <a:t>Hinet</a:t>
            </a:r>
            <a:r>
              <a:rPr lang="en-US" altLang="zh-TW" dirty="0"/>
              <a:t> </a:t>
            </a:r>
            <a:r>
              <a:rPr lang="zh-TW" altLang="en-US" dirty="0"/>
              <a:t>何時 </a:t>
            </a:r>
            <a:r>
              <a:rPr lang="en-US" altLang="zh-TW" dirty="0"/>
              <a:t>(? </a:t>
            </a:r>
            <a:r>
              <a:rPr lang="zh-TW" altLang="en-US" dirty="0"/>
              <a:t>年</a:t>
            </a:r>
            <a:r>
              <a:rPr lang="en-US" altLang="zh-TW" dirty="0"/>
              <a:t>) </a:t>
            </a:r>
            <a:r>
              <a:rPr lang="zh-TW" altLang="en-US" dirty="0"/>
              <a:t>開始營運 </a:t>
            </a:r>
            <a:r>
              <a:rPr lang="en-US" altLang="zh-TW" dirty="0"/>
              <a:t>? </a:t>
            </a:r>
            <a:r>
              <a:rPr lang="zh-TW" altLang="en-US" dirty="0"/>
              <a:t>中國網路人口何時超越台灣 </a:t>
            </a:r>
            <a:r>
              <a:rPr lang="en-US" altLang="zh-TW" dirty="0"/>
              <a:t>? </a:t>
            </a:r>
            <a:endParaRPr lang="en-US" altLang="zh-TW" dirty="0" smtClean="0"/>
          </a:p>
          <a:p>
            <a:r>
              <a:rPr lang="en-US" altLang="zh-TW" dirty="0" smtClean="0"/>
              <a:t>6.</a:t>
            </a:r>
            <a:r>
              <a:rPr lang="zh-TW" altLang="en-US" dirty="0" smtClean="0"/>
              <a:t> 商流</a:t>
            </a:r>
            <a:r>
              <a:rPr lang="en-US" altLang="zh-TW" dirty="0" smtClean="0"/>
              <a:t>4</a:t>
            </a:r>
            <a:r>
              <a:rPr lang="zh-TW" altLang="en-US" dirty="0" smtClean="0"/>
              <a:t> 大現代化零售</a:t>
            </a:r>
            <a:r>
              <a:rPr lang="en-US" altLang="zh-TW" dirty="0" smtClean="0"/>
              <a:t>Retail </a:t>
            </a:r>
            <a:r>
              <a:rPr lang="zh-TW" altLang="en-US" dirty="0"/>
              <a:t>通路</a:t>
            </a:r>
            <a:r>
              <a:rPr lang="zh-TW" altLang="en-US" dirty="0" smtClean="0"/>
              <a:t>演化</a:t>
            </a:r>
            <a:r>
              <a:rPr lang="en-US" altLang="zh-TW" dirty="0" smtClean="0"/>
              <a:t>.</a:t>
            </a:r>
            <a:r>
              <a:rPr lang="zh-TW" altLang="en-US" dirty="0" smtClean="0"/>
              <a:t> 依</a:t>
            </a:r>
            <a:r>
              <a:rPr lang="zh-TW" altLang="en-US" dirty="0"/>
              <a:t>時間排序 為何 </a:t>
            </a:r>
            <a:r>
              <a:rPr lang="en-US" altLang="zh-TW" dirty="0"/>
              <a:t>?</a:t>
            </a:r>
          </a:p>
          <a:p>
            <a:r>
              <a:rPr lang="en-US" altLang="zh-TW" dirty="0" smtClean="0"/>
              <a:t>7. </a:t>
            </a:r>
            <a:r>
              <a:rPr lang="zh-TW" altLang="en-US" dirty="0" smtClean="0"/>
              <a:t>廣義</a:t>
            </a:r>
            <a:r>
              <a:rPr lang="zh-TW" altLang="en-US" dirty="0"/>
              <a:t>資訊</a:t>
            </a:r>
            <a:r>
              <a:rPr lang="zh-TW" altLang="en-US" dirty="0" smtClean="0"/>
              <a:t>的內涵</a:t>
            </a:r>
            <a:r>
              <a:rPr lang="en-US" altLang="zh-TW" dirty="0" smtClean="0"/>
              <a:t> ? </a:t>
            </a:r>
            <a:r>
              <a:rPr lang="zh-TW" altLang="en-US" dirty="0" smtClean="0"/>
              <a:t>請將 大數據分析資料管理金字塔的順序，依序排列 </a:t>
            </a:r>
            <a:r>
              <a:rPr lang="en-US" altLang="zh-TW" dirty="0" smtClean="0"/>
              <a:t>?</a:t>
            </a:r>
          </a:p>
          <a:p>
            <a:r>
              <a:rPr lang="en-US" altLang="zh-TW" dirty="0"/>
              <a:t>8</a:t>
            </a:r>
            <a:r>
              <a:rPr lang="en-US" altLang="zh-TW" dirty="0" smtClean="0"/>
              <a:t>.</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舊</a:t>
            </a:r>
            <a:r>
              <a:rPr lang="zh-TW" altLang="en-US" dirty="0" smtClean="0">
                <a:latin typeface="標楷體" panose="03000509000000000000" pitchFamily="65" charset="-120"/>
                <a:ea typeface="標楷體" panose="03000509000000000000" pitchFamily="65" charset="-120"/>
              </a:rPr>
              <a:t>台中市</a:t>
            </a:r>
            <a:r>
              <a:rPr lang="zh-TW" altLang="en-US" dirty="0">
                <a:latin typeface="標楷體" panose="03000509000000000000" pitchFamily="65" charset="-120"/>
                <a:ea typeface="標楷體" panose="03000509000000000000" pitchFamily="65" charset="-120"/>
              </a:rPr>
              <a:t>人口最多前</a:t>
            </a:r>
            <a:r>
              <a:rPr lang="en-US" altLang="zh-TW" dirty="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名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台中旱溪媽祖</a:t>
            </a:r>
            <a:r>
              <a:rPr lang="en-US" altLang="zh-TW" dirty="0" smtClean="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a:t>
            </a:r>
            <a:r>
              <a:rPr lang="en-US" altLang="zh-TW" dirty="0" smtClean="0">
                <a:latin typeface="標楷體" panose="03000509000000000000" pitchFamily="65" charset="-120"/>
                <a:ea typeface="標楷體" panose="03000509000000000000" pitchFamily="65" charset="-120"/>
              </a:rPr>
              <a:t>23</a:t>
            </a:r>
            <a:r>
              <a:rPr lang="zh-TW" altLang="en-US" dirty="0" smtClean="0">
                <a:latin typeface="標楷體" panose="03000509000000000000" pitchFamily="65" charset="-120"/>
                <a:ea typeface="標楷體" panose="03000509000000000000" pitchFamily="65" charset="-120"/>
              </a:rPr>
              <a:t>天中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大里區有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zh-TW" altLang="en-US" dirty="0">
                <a:latin typeface="標楷體" panose="03000509000000000000" pitchFamily="65" charset="-120"/>
                <a:ea typeface="標楷體" panose="03000509000000000000" pitchFamily="65" charset="-120"/>
              </a:rPr>
              <a:t>區有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smtClean="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58578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052736"/>
            <a:ext cx="7200799" cy="5472608"/>
          </a:xfrm>
        </p:spPr>
      </p:pic>
    </p:spTree>
    <p:extLst>
      <p:ext uri="{BB962C8B-B14F-4D97-AF65-F5344CB8AC3E}">
        <p14:creationId xmlns:p14="http://schemas.microsoft.com/office/powerpoint/2010/main" val="96808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1800" dirty="0" smtClean="0">
                <a:latin typeface="標楷體" pitchFamily="65" charset="-120"/>
                <a:ea typeface="標楷體" pitchFamily="65" charset="-120"/>
              </a:rPr>
              <a:t>全球數據</a:t>
            </a:r>
            <a:r>
              <a:rPr lang="en-US" altLang="zh-TW" sz="1800" dirty="0" smtClean="0">
                <a:latin typeface="標楷體" pitchFamily="65" charset="-120"/>
                <a:ea typeface="標楷體" pitchFamily="65" charset="-120"/>
              </a:rPr>
              <a:t>:</a:t>
            </a:r>
          </a:p>
        </p:txBody>
      </p:sp>
      <p:sp>
        <p:nvSpPr>
          <p:cNvPr id="5" name="矩形 4"/>
          <p:cNvSpPr/>
          <p:nvPr/>
        </p:nvSpPr>
        <p:spPr>
          <a:xfrm>
            <a:off x="1691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smtClean="0">
                <a:latin typeface="標楷體" pitchFamily="65" charset="-120"/>
                <a:ea typeface="標楷體" pitchFamily="65" charset="-120"/>
              </a:rPr>
              <a:t>手機人口</a:t>
            </a:r>
            <a:r>
              <a:rPr lang="en-US" altLang="zh-TW" dirty="0" smtClean="0">
                <a:latin typeface="標楷體" pitchFamily="65" charset="-120"/>
                <a:ea typeface="標楷體" pitchFamily="65" charset="-120"/>
              </a:rPr>
              <a:t>:70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cxnSp>
        <p:nvCxnSpPr>
          <p:cNvPr id="7" name="直線單箭頭接點 6"/>
          <p:cNvCxnSpPr>
            <a:stCxn id="5" idx="2"/>
          </p:cNvCxnSpPr>
          <p:nvPr/>
        </p:nvCxnSpPr>
        <p:spPr>
          <a:xfrm>
            <a:off x="2807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91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a:t>
            </a:r>
            <a:r>
              <a:rPr lang="zh-TW" altLang="en-US" dirty="0" smtClean="0">
                <a:latin typeface="標楷體" pitchFamily="65" charset="-120"/>
                <a:ea typeface="標楷體" pitchFamily="65" charset="-120"/>
              </a:rPr>
              <a:t>人口</a:t>
            </a:r>
            <a:r>
              <a:rPr lang="en-US" altLang="zh-TW" dirty="0" smtClean="0">
                <a:latin typeface="標楷體" pitchFamily="65" charset="-120"/>
                <a:ea typeface="標楷體" pitchFamily="65" charset="-120"/>
              </a:rPr>
              <a:t>:30</a:t>
            </a:r>
            <a:r>
              <a:rPr lang="zh-TW" altLang="en-US" dirty="0" smtClean="0">
                <a:latin typeface="標楷體" pitchFamily="65" charset="-120"/>
                <a:ea typeface="標楷體" pitchFamily="65" charset="-120"/>
              </a:rPr>
              <a:t>億</a:t>
            </a:r>
            <a:endParaRPr lang="zh-TW" altLang="en-US" dirty="0">
              <a:latin typeface="標楷體" pitchFamily="65" charset="-120"/>
              <a:ea typeface="標楷體" pitchFamily="65" charset="-120"/>
            </a:endParaRPr>
          </a:p>
        </p:txBody>
      </p:sp>
      <p:sp>
        <p:nvSpPr>
          <p:cNvPr id="9" name="矩形 8"/>
          <p:cNvSpPr/>
          <p:nvPr/>
        </p:nvSpPr>
        <p:spPr>
          <a:xfrm>
            <a:off x="1691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FB</a:t>
            </a:r>
          </a:p>
          <a:p>
            <a:pPr algn="ctr"/>
            <a:r>
              <a:rPr lang="en-US" altLang="zh-TW" dirty="0" smtClean="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2771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2771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691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人口</a:t>
            </a:r>
            <a:endParaRPr lang="zh-TW" altLang="en-US" dirty="0">
              <a:latin typeface="標楷體" pitchFamily="65" charset="-120"/>
              <a:ea typeface="標楷體" pitchFamily="65" charset="-120"/>
            </a:endParaRPr>
          </a:p>
        </p:txBody>
      </p:sp>
      <p:sp>
        <p:nvSpPr>
          <p:cNvPr id="13" name="文字方塊 12"/>
          <p:cNvSpPr txBox="1"/>
          <p:nvPr/>
        </p:nvSpPr>
        <p:spPr>
          <a:xfrm>
            <a:off x="4355976" y="2276872"/>
            <a:ext cx="1368152"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PC</a:t>
            </a:r>
          </a:p>
          <a:p>
            <a:r>
              <a:rPr lang="en-US" altLang="zh-TW" dirty="0" smtClean="0">
                <a:latin typeface="標楷體" pitchFamily="65" charset="-120"/>
                <a:ea typeface="標楷體" pitchFamily="65" charset="-120"/>
              </a:rPr>
              <a:t>Note Book</a:t>
            </a:r>
          </a:p>
          <a:p>
            <a:r>
              <a:rPr lang="zh-TW" altLang="en-US" dirty="0" smtClean="0">
                <a:latin typeface="標楷體" pitchFamily="65" charset="-120"/>
                <a:ea typeface="標楷體" pitchFamily="65" charset="-120"/>
              </a:rPr>
              <a:t>手機</a:t>
            </a:r>
            <a:endParaRPr lang="zh-TW" altLang="en-US" dirty="0">
              <a:latin typeface="標楷體" pitchFamily="65" charset="-120"/>
              <a:ea typeface="標楷體" pitchFamily="65" charset="-120"/>
            </a:endParaRPr>
          </a:p>
        </p:txBody>
      </p:sp>
      <p:sp>
        <p:nvSpPr>
          <p:cNvPr id="14" name="左大括弧 13"/>
          <p:cNvSpPr/>
          <p:nvPr/>
        </p:nvSpPr>
        <p:spPr>
          <a:xfrm>
            <a:off x="3995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971600" y="5661248"/>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有線</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200M~</a:t>
              </a:r>
            </a:p>
            <a:p>
              <a:r>
                <a:rPr lang="en-US" altLang="zh-TW" dirty="0" smtClean="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4283968" y="4726885"/>
            <a:ext cx="1512168" cy="707886"/>
          </a:xfrm>
          <a:prstGeom prst="rect">
            <a:avLst/>
          </a:prstGeom>
          <a:noFill/>
        </p:spPr>
        <p:txBody>
          <a:bodyPr wrap="square" rtlCol="0">
            <a:spAutoFit/>
          </a:bodyPr>
          <a:lstStyle/>
          <a:p>
            <a:r>
              <a:rPr lang="en-US" altLang="zh-TW" sz="2000" dirty="0" smtClean="0">
                <a:solidFill>
                  <a:srgbClr val="FF0000"/>
                </a:solidFill>
                <a:latin typeface="標楷體" pitchFamily="65" charset="-120"/>
                <a:ea typeface="標楷體" pitchFamily="65" charset="-120"/>
              </a:rPr>
              <a:t>3G(10M)</a:t>
            </a:r>
          </a:p>
          <a:p>
            <a:r>
              <a:rPr lang="en-US" altLang="zh-TW" sz="2000" dirty="0" smtClean="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4427984" y="1556792"/>
            <a:ext cx="2520280" cy="400110"/>
          </a:xfrm>
          <a:prstGeom prst="rect">
            <a:avLst/>
          </a:prstGeom>
          <a:noFill/>
        </p:spPr>
        <p:txBody>
          <a:bodyPr wrap="square" rtlCol="0">
            <a:spAutoFit/>
          </a:bodyPr>
          <a:lstStyle/>
          <a:p>
            <a:r>
              <a:rPr lang="en-US" altLang="zh-TW" sz="2000" b="1" dirty="0" smtClean="0">
                <a:solidFill>
                  <a:srgbClr val="FF0000"/>
                </a:solidFill>
                <a:latin typeface="標楷體" pitchFamily="65" charset="-120"/>
                <a:ea typeface="標楷體" pitchFamily="65" charset="-120"/>
              </a:rPr>
              <a:t>3G</a:t>
            </a:r>
            <a:r>
              <a:rPr lang="zh-TW" altLang="en-US" sz="2000" b="1" dirty="0" smtClean="0">
                <a:solidFill>
                  <a:srgbClr val="FF0000"/>
                </a:solidFill>
                <a:latin typeface="標楷體" pitchFamily="65" charset="-120"/>
                <a:ea typeface="標楷體" pitchFamily="65" charset="-120"/>
              </a:rPr>
              <a:t>人口</a:t>
            </a:r>
            <a:r>
              <a:rPr lang="en-US" altLang="zh-TW" sz="2000" b="1" dirty="0" smtClean="0">
                <a:solidFill>
                  <a:srgbClr val="FF0000"/>
                </a:solidFill>
                <a:latin typeface="標楷體" pitchFamily="65" charset="-120"/>
                <a:ea typeface="標楷體" pitchFamily="65" charset="-120"/>
              </a:rPr>
              <a:t>:10</a:t>
            </a:r>
            <a:r>
              <a:rPr lang="zh-TW" altLang="en-US" sz="2000" b="1" dirty="0" smtClean="0">
                <a:solidFill>
                  <a:srgbClr val="FF0000"/>
                </a:solidFill>
                <a:latin typeface="標楷體" pitchFamily="65" charset="-120"/>
                <a:ea typeface="標楷體" pitchFamily="65" charset="-120"/>
              </a:rPr>
              <a:t>億</a:t>
            </a:r>
            <a:endParaRPr lang="zh-TW" altLang="en-US" sz="2000" b="1" dirty="0">
              <a:solidFill>
                <a:srgbClr val="FF0000"/>
              </a:solidFill>
              <a:latin typeface="標楷體" pitchFamily="65" charset="-120"/>
              <a:ea typeface="標楷體" pitchFamily="65"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688632"/>
          </a:xfrm>
        </p:spPr>
        <p:txBody>
          <a:bodyPr>
            <a:normAutofit/>
          </a:bodyPr>
          <a:lstStyle/>
          <a:p>
            <a:r>
              <a:rPr lang="zh-TW" altLang="en-US" sz="1800" dirty="0" smtClean="0">
                <a:latin typeface="標楷體" pitchFamily="65" charset="-120"/>
                <a:ea typeface="標楷體" pitchFamily="65" charset="-120"/>
              </a:rPr>
              <a:t>測網路速度</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TBC</a:t>
            </a:r>
            <a:r>
              <a:rPr lang="zh-TW" altLang="en-US" sz="1800" dirty="0" smtClean="0">
                <a:latin typeface="標楷體" pitchFamily="65" charset="-120"/>
                <a:ea typeface="標楷體" pitchFamily="65" charset="-120"/>
              </a:rPr>
              <a:t>台灣寬頻</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線上測速。</a:t>
            </a:r>
            <a:endParaRPr lang="en-US" altLang="zh-TW" sz="1800" dirty="0" smtClean="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久鼎公司時測結果</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下載</a:t>
            </a:r>
            <a:r>
              <a:rPr lang="en-US" altLang="zh-TW" sz="1800" dirty="0" smtClean="0">
                <a:latin typeface="標楷體" pitchFamily="65" charset="-120"/>
                <a:ea typeface="標楷體" pitchFamily="65" charset="-120"/>
              </a:rPr>
              <a:t>10M</a:t>
            </a:r>
            <a:r>
              <a:rPr lang="zh-TW" altLang="en-US" sz="1800" dirty="0" smtClean="0">
                <a:latin typeface="標楷體" pitchFamily="65" charset="-120"/>
                <a:ea typeface="標楷體" pitchFamily="65" charset="-120"/>
              </a:rPr>
              <a:t>，上傳</a:t>
            </a:r>
            <a:r>
              <a:rPr lang="en-US" altLang="zh-TW" sz="1800" dirty="0" smtClean="0">
                <a:latin typeface="標楷體" pitchFamily="65" charset="-120"/>
                <a:ea typeface="標楷體" pitchFamily="65" charset="-120"/>
              </a:rPr>
              <a:t>2M</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WIFI</a:t>
            </a:r>
            <a:r>
              <a:rPr lang="zh-TW" altLang="en-US" sz="1800" dirty="0" smtClean="0">
                <a:latin typeface="標楷體" pitchFamily="65" charset="-120"/>
                <a:ea typeface="標楷體" pitchFamily="65" charset="-120"/>
              </a:rPr>
              <a:t>測速</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台大測速。</a:t>
            </a:r>
            <a:endParaRPr lang="en-US" altLang="zh-TW" sz="1800" dirty="0" smtClean="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T1</a:t>
            </a:r>
            <a:r>
              <a:rPr lang="zh-TW" altLang="en-US" sz="1800" dirty="0" smtClean="0">
                <a:latin typeface="標楷體" pitchFamily="65" charset="-120"/>
                <a:ea typeface="標楷體" pitchFamily="65" charset="-120"/>
              </a:rPr>
              <a:t>專線</a:t>
            </a:r>
            <a:r>
              <a:rPr lang="en-US" altLang="zh-TW" sz="1800" dirty="0" smtClean="0">
                <a:latin typeface="標楷體" pitchFamily="65" charset="-120"/>
                <a:ea typeface="標楷體" pitchFamily="65" charset="-120"/>
              </a:rPr>
              <a:t>:1.54M :</a:t>
            </a:r>
            <a:r>
              <a:rPr lang="zh-TW" altLang="en-US" sz="1800" dirty="0" smtClean="0">
                <a:latin typeface="標楷體" pitchFamily="65" charset="-120"/>
                <a:ea typeface="標楷體" pitchFamily="65" charset="-120"/>
              </a:rPr>
              <a:t>民國</a:t>
            </a:r>
            <a:r>
              <a:rPr lang="en-US" altLang="zh-TW" sz="1800" dirty="0" smtClean="0">
                <a:latin typeface="標楷體" pitchFamily="65" charset="-120"/>
                <a:ea typeface="標楷體" pitchFamily="65" charset="-120"/>
              </a:rPr>
              <a:t>86</a:t>
            </a:r>
            <a:r>
              <a:rPr lang="zh-TW" altLang="en-US" sz="1800" dirty="0" smtClean="0">
                <a:latin typeface="標楷體" pitchFamily="65" charset="-120"/>
                <a:ea typeface="標楷體" pitchFamily="65" charset="-120"/>
              </a:rPr>
              <a:t>年修平已接專線，月費</a:t>
            </a:r>
            <a:r>
              <a:rPr lang="en-US" altLang="zh-TW" sz="1800" dirty="0" smtClean="0">
                <a:latin typeface="標楷體" pitchFamily="65" charset="-120"/>
                <a:ea typeface="標楷體" pitchFamily="65" charset="-120"/>
              </a:rPr>
              <a:t>:10</a:t>
            </a:r>
            <a:r>
              <a:rPr lang="zh-TW" altLang="en-US" sz="1800" dirty="0" smtClean="0">
                <a:latin typeface="標楷體" pitchFamily="65" charset="-120"/>
                <a:ea typeface="標楷體" pitchFamily="65" charset="-120"/>
              </a:rPr>
              <a:t>萬</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月。</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ADSL: 88</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a:t>
            </a:r>
            <a:r>
              <a:rPr lang="zh-TW" altLang="en-US" sz="1800" dirty="0" smtClean="0">
                <a:latin typeface="標楷體" pitchFamily="65" charset="-120"/>
                <a:ea typeface="標楷體" pitchFamily="65" charset="-120"/>
              </a:rPr>
              <a:t>演進</a:t>
            </a:r>
            <a:r>
              <a:rPr lang="en-US" altLang="zh-TW" sz="1800" dirty="0" smtClean="0">
                <a:latin typeface="標楷體" pitchFamily="65" charset="-120"/>
                <a:ea typeface="標楷體" pitchFamily="65" charset="-120"/>
              </a:rPr>
              <a:t>:</a:t>
            </a: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solidFill>
                  <a:srgbClr val="0000FF"/>
                </a:solidFill>
                <a:latin typeface="標楷體" pitchFamily="65" charset="-120"/>
                <a:ea typeface="標楷體" pitchFamily="65" charset="-120"/>
              </a:rPr>
              <a:t>Wimax:97</a:t>
            </a:r>
            <a:r>
              <a:rPr lang="zh-TW" altLang="en-US" sz="1800" dirty="0" smtClean="0">
                <a:solidFill>
                  <a:srgbClr val="0000FF"/>
                </a:solidFill>
                <a:latin typeface="標楷體" pitchFamily="65" charset="-120"/>
                <a:ea typeface="標楷體" pitchFamily="65" charset="-120"/>
              </a:rPr>
              <a:t>年</a:t>
            </a:r>
            <a:endParaRPr lang="en-US" altLang="zh-TW" sz="1800" dirty="0" smtClean="0">
              <a:solidFill>
                <a:srgbClr val="0000FF"/>
              </a:solidFill>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4" name="文字方塊 3"/>
          <p:cNvSpPr txBox="1"/>
          <p:nvPr/>
        </p:nvSpPr>
        <p:spPr>
          <a:xfrm>
            <a:off x="1835696" y="447055"/>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3.3/11</a:t>
            </a:r>
            <a:r>
              <a:rPr lang="zh-TW" altLang="en-US" sz="2400" dirty="0" smtClean="0">
                <a:latin typeface="標楷體" pitchFamily="65" charset="-120"/>
                <a:ea typeface="標楷體" pitchFamily="65" charset="-120"/>
              </a:rPr>
              <a:t>供應</a:t>
            </a:r>
            <a:r>
              <a:rPr lang="zh-TW" altLang="en-US" sz="2400" dirty="0">
                <a:latin typeface="標楷體" pitchFamily="65" charset="-120"/>
                <a:ea typeface="標楷體" pitchFamily="65" charset="-120"/>
              </a:rPr>
              <a:t>鏈</a:t>
            </a:r>
            <a:r>
              <a:rPr lang="zh-TW" altLang="en-US" sz="2400" dirty="0" smtClean="0">
                <a:latin typeface="標楷體" pitchFamily="65" charset="-120"/>
                <a:ea typeface="標楷體" pitchFamily="65" charset="-120"/>
              </a:rPr>
              <a:t>管理網</a:t>
            </a:r>
            <a:r>
              <a:rPr lang="zh-TW" altLang="en-US" sz="2400" dirty="0">
                <a:latin typeface="標楷體" pitchFamily="65" charset="-120"/>
                <a:ea typeface="標楷體" pitchFamily="65" charset="-120"/>
              </a:rPr>
              <a:t>路</a:t>
            </a:r>
            <a:endParaRPr lang="zh-TW" altLang="en-US" sz="2400" b="1" dirty="0">
              <a:latin typeface="標楷體" pitchFamily="65" charset="-120"/>
              <a:ea typeface="標楷體" pitchFamily="65" charset="-120"/>
            </a:endParaRPr>
          </a:p>
        </p:txBody>
      </p:sp>
      <p:sp>
        <p:nvSpPr>
          <p:cNvPr id="5" name="文字方塊 4"/>
          <p:cNvSpPr txBox="1"/>
          <p:nvPr/>
        </p:nvSpPr>
        <p:spPr>
          <a:xfrm>
            <a:off x="2555776" y="2060848"/>
            <a:ext cx="1368152" cy="369332"/>
          </a:xfrm>
          <a:prstGeom prst="rect">
            <a:avLst/>
          </a:prstGeom>
          <a:noFill/>
          <a:ln w="19050">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日本</a:t>
            </a:r>
            <a:r>
              <a:rPr lang="en-US" altLang="zh-TW" dirty="0" smtClean="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1979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683568"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(1983)</a:t>
            </a:r>
          </a:p>
          <a:p>
            <a:pPr algn="ctr"/>
            <a:r>
              <a:rPr lang="zh-TW" altLang="en-US" dirty="0" smtClean="0">
                <a:latin typeface="標楷體" pitchFamily="65" charset="-120"/>
                <a:ea typeface="標楷體" pitchFamily="65" charset="-120"/>
              </a:rPr>
              <a:t>衛星</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港</a:t>
            </a:r>
            <a:r>
              <a:rPr lang="zh-TW" altLang="en-US" dirty="0" smtClean="0">
                <a:latin typeface="標楷體" pitchFamily="65" charset="-120"/>
                <a:ea typeface="標楷體" pitchFamily="65" charset="-120"/>
              </a:rPr>
              <a:t>劇</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日</a:t>
            </a:r>
            <a:r>
              <a:rPr lang="zh-TW" altLang="en-US" dirty="0">
                <a:latin typeface="標楷體" pitchFamily="65" charset="-120"/>
                <a:ea typeface="標楷體" pitchFamily="65" charset="-120"/>
              </a:rPr>
              <a:t>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a:t>
            </a:r>
            <a:r>
              <a:rPr lang="zh-TW" altLang="en-US" dirty="0" smtClean="0">
                <a:latin typeface="標楷體" pitchFamily="65" charset="-120"/>
                <a:ea typeface="標楷體" pitchFamily="65" charset="-120"/>
              </a:rPr>
              <a:t>信</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2195736" y="3717032"/>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78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(1989)</a:t>
            </a:r>
          </a:p>
          <a:p>
            <a:pPr algn="ctr"/>
            <a:r>
              <a:rPr lang="en-US" altLang="zh-TW" dirty="0" smtClean="0">
                <a:latin typeface="標楷體" pitchFamily="65" charset="-120"/>
                <a:ea typeface="標楷體" pitchFamily="65" charset="-120"/>
              </a:rPr>
              <a:t>1G</a:t>
            </a:r>
          </a:p>
        </p:txBody>
      </p:sp>
      <p:sp>
        <p:nvSpPr>
          <p:cNvPr id="11" name="文字方塊 10"/>
          <p:cNvSpPr txBox="1"/>
          <p:nvPr/>
        </p:nvSpPr>
        <p:spPr>
          <a:xfrm>
            <a:off x="3707904" y="3717032"/>
            <a:ext cx="1296144" cy="1477328"/>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p>
          <a:p>
            <a:pPr algn="ctr"/>
            <a:r>
              <a:rPr lang="en-US" altLang="zh-TW" dirty="0" smtClean="0">
                <a:latin typeface="標楷體" pitchFamily="65" charset="-120"/>
                <a:ea typeface="標楷體" pitchFamily="65" charset="-120"/>
              </a:rPr>
              <a:t>2G</a:t>
            </a:r>
          </a:p>
          <a:p>
            <a:pPr algn="ctr"/>
            <a:r>
              <a:rPr lang="en-US" altLang="zh-TW" dirty="0" smtClean="0">
                <a:latin typeface="標楷體" pitchFamily="65" charset="-120"/>
                <a:ea typeface="標楷體" pitchFamily="65" charset="-120"/>
              </a:rPr>
              <a:t>GSM(</a:t>
            </a:r>
            <a:r>
              <a:rPr lang="zh-TW" altLang="en-US" dirty="0" smtClean="0">
                <a:latin typeface="標楷體" pitchFamily="65" charset="-120"/>
                <a:ea typeface="標楷體" pitchFamily="65" charset="-120"/>
              </a:rPr>
              <a:t>數位</a:t>
            </a:r>
            <a:r>
              <a:rPr lang="en-US" altLang="zh-TW" dirty="0" smtClean="0">
                <a:latin typeface="標楷體" pitchFamily="65" charset="-120"/>
                <a:ea typeface="標楷體" pitchFamily="65" charset="-120"/>
              </a:rPr>
              <a:t>)</a:t>
            </a:r>
          </a:p>
          <a:p>
            <a:pPr algn="ct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大電信</a:t>
            </a:r>
            <a:r>
              <a:rPr lang="en-US" altLang="zh-TW" dirty="0" smtClean="0">
                <a:latin typeface="標楷體" pitchFamily="65" charset="-120"/>
                <a:ea typeface="標楷體" pitchFamily="65" charset="-120"/>
              </a:rPr>
              <a:t>:</a:t>
            </a:r>
          </a:p>
        </p:txBody>
      </p:sp>
      <p:sp>
        <p:nvSpPr>
          <p:cNvPr id="12" name="文字方塊 11"/>
          <p:cNvSpPr txBox="1"/>
          <p:nvPr/>
        </p:nvSpPr>
        <p:spPr>
          <a:xfrm>
            <a:off x="4860032" y="4869160"/>
            <a:ext cx="1440160" cy="923330"/>
          </a:xfrm>
          <a:prstGeom prst="rect">
            <a:avLst/>
          </a:prstGeom>
          <a:noFill/>
          <a:ln>
            <a:solidFill>
              <a:schemeClr val="tx1"/>
            </a:solidFill>
            <a:prstDash val="sysDash"/>
          </a:ln>
        </p:spPr>
        <p:txBody>
          <a:bodyPr wrap="square" rtlCol="0">
            <a:spAutoFit/>
          </a:bodyPr>
          <a:lstStyle/>
          <a:p>
            <a:r>
              <a:rPr lang="zh-TW" altLang="en-US" dirty="0" smtClean="0">
                <a:latin typeface="標楷體" pitchFamily="65" charset="-120"/>
                <a:ea typeface="標楷體" pitchFamily="65" charset="-120"/>
              </a:rPr>
              <a:t>中華電信</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遠傳電信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5220072" y="3740839"/>
            <a:ext cx="1296144" cy="923330"/>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(2002)</a:t>
            </a:r>
          </a:p>
          <a:p>
            <a:pPr algn="ctr"/>
            <a:r>
              <a:rPr lang="en-US" altLang="zh-TW" dirty="0" smtClean="0">
                <a:latin typeface="標楷體" pitchFamily="65" charset="-120"/>
                <a:ea typeface="標楷體" pitchFamily="65" charset="-120"/>
              </a:rPr>
              <a:t>3G</a:t>
            </a:r>
          </a:p>
        </p:txBody>
      </p:sp>
      <p:sp>
        <p:nvSpPr>
          <p:cNvPr id="14" name="文字方塊 13"/>
          <p:cNvSpPr txBox="1"/>
          <p:nvPr/>
        </p:nvSpPr>
        <p:spPr>
          <a:xfrm>
            <a:off x="6732240" y="3740839"/>
            <a:ext cx="1296144" cy="1754326"/>
          </a:xfrm>
          <a:prstGeom prst="rect">
            <a:avLst/>
          </a:prstGeom>
          <a:noFill/>
          <a:ln>
            <a:solidFill>
              <a:schemeClr val="tx1"/>
            </a:solidFill>
            <a:prstDash val="sysDash"/>
          </a:ln>
        </p:spPr>
        <p:txBody>
          <a:bodyPr wrap="square" rtlCol="0">
            <a:spAutoFit/>
          </a:bodyPr>
          <a:lstStyle/>
          <a:p>
            <a:pPr algn="ctr"/>
            <a:r>
              <a:rPr lang="zh-TW" altLang="en-US" dirty="0" smtClean="0">
                <a:latin typeface="標楷體" pitchFamily="65" charset="-120"/>
                <a:ea typeface="標楷體" pitchFamily="65" charset="-120"/>
              </a:rPr>
              <a:t>民國</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(2014)</a:t>
            </a:r>
          </a:p>
          <a:p>
            <a:pPr algn="ctr"/>
            <a:r>
              <a:rPr lang="en-US" altLang="zh-TW" dirty="0" smtClean="0">
                <a:latin typeface="標楷體" pitchFamily="65" charset="-120"/>
                <a:ea typeface="標楷體" pitchFamily="65" charset="-120"/>
              </a:rPr>
              <a:t>4G</a:t>
            </a:r>
          </a:p>
          <a:p>
            <a:pPr algn="ct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月初中華</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月初遠傳、台灣大</a:t>
            </a:r>
            <a:endParaRPr lang="en-US" altLang="zh-TW" dirty="0" smtClean="0">
              <a:latin typeface="標楷體" pitchFamily="65" charset="-120"/>
              <a:ea typeface="標楷體" pitchFamily="65" charset="-120"/>
            </a:endParaRPr>
          </a:p>
        </p:txBody>
      </p:sp>
      <p:sp>
        <p:nvSpPr>
          <p:cNvPr id="15" name="向右箭號 14"/>
          <p:cNvSpPr/>
          <p:nvPr/>
        </p:nvSpPr>
        <p:spPr>
          <a:xfrm>
            <a:off x="1907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91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5004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6516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2204864"/>
            <a:ext cx="8497887" cy="5339923"/>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產業經濟理論</a:t>
            </a:r>
            <a:endParaRPr lang="zh-TW" altLang="en-US" sz="2200" dirty="0">
              <a:ea typeface="標楷體" pitchFamily="65" charset="-120"/>
            </a:endParaRPr>
          </a:p>
          <a:p>
            <a:pPr marL="342900" indent="-342900">
              <a:spcBef>
                <a:spcPct val="50000"/>
              </a:spcBef>
              <a:buFontTx/>
              <a:buAutoNum type="arabicPeriod"/>
            </a:pPr>
            <a:r>
              <a:rPr lang="zh-TW" altLang="en-US" sz="2000" dirty="0">
                <a:latin typeface="標楷體" pitchFamily="65" charset="-120"/>
                <a:ea typeface="標楷體" pitchFamily="65" charset="-120"/>
              </a:rPr>
              <a:t>產業經濟管理</a:t>
            </a:r>
            <a:r>
              <a:rPr lang="zh-TW" altLang="en-US" sz="2000" dirty="0" smtClean="0">
                <a:latin typeface="標楷體" pitchFamily="65" charset="-120"/>
                <a:ea typeface="標楷體" pitchFamily="65" charset="-120"/>
              </a:rPr>
              <a:t>個案應用</a:t>
            </a:r>
            <a:endParaRPr lang="zh-TW" altLang="en-US" sz="2000" dirty="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產業經濟管理</a:t>
            </a:r>
            <a:r>
              <a:rPr lang="zh-TW" altLang="en-US" sz="2400" dirty="0" smtClean="0">
                <a:latin typeface="標楷體" pitchFamily="65" charset="-120"/>
                <a:ea typeface="標楷體" pitchFamily="65" charset="-120"/>
              </a:rPr>
              <a:t>實務</a:t>
            </a:r>
            <a:r>
              <a:rPr lang="en-US" altLang="zh-TW" sz="2400" dirty="0" smtClean="0">
                <a:latin typeface="標楷體" pitchFamily="65" charset="-120"/>
                <a:ea typeface="標楷體" pitchFamily="65" charset="-120"/>
              </a:rPr>
              <a:t>-</a:t>
            </a:r>
            <a:r>
              <a:rPr lang="zh-TW" altLang="en-US" sz="2200" dirty="0" smtClean="0">
                <a:ea typeface="標楷體" pitchFamily="65" charset="-120"/>
              </a:rPr>
              <a:t>網路</a:t>
            </a:r>
            <a:r>
              <a:rPr lang="zh-TW" altLang="en-US" sz="2200" dirty="0">
                <a:ea typeface="標楷體" pitchFamily="65" charset="-120"/>
              </a:rPr>
              <a:t>問卷、進銷存</a:t>
            </a:r>
          </a:p>
          <a:p>
            <a:pPr marL="342900" indent="-342900">
              <a:spcBef>
                <a:spcPct val="50000"/>
              </a:spcBef>
              <a:buFontTx/>
              <a:buAutoNum type="arabicPeriod"/>
            </a:pPr>
            <a:r>
              <a:rPr lang="zh-TW" altLang="en-US" sz="2400" dirty="0">
                <a:latin typeface="標楷體" pitchFamily="65" charset="-120"/>
                <a:ea typeface="標楷體" pitchFamily="65" charset="-120"/>
              </a:rPr>
              <a:t>個案</a:t>
            </a:r>
            <a:r>
              <a:rPr lang="zh-TW" altLang="en-US" sz="2400" dirty="0" smtClean="0">
                <a:latin typeface="標楷體" pitchFamily="65" charset="-120"/>
                <a:ea typeface="標楷體" pitchFamily="65" charset="-120"/>
              </a:rPr>
              <a:t>應用</a:t>
            </a:r>
            <a:r>
              <a:rPr lang="en-US" altLang="zh-TW" sz="2400" dirty="0" smtClean="0">
                <a:latin typeface="標楷體" pitchFamily="65" charset="-120"/>
                <a:ea typeface="標楷體" pitchFamily="65" charset="-120"/>
              </a:rPr>
              <a:t>:</a:t>
            </a:r>
            <a:r>
              <a:rPr lang="en-US" altLang="zh-TW" sz="2200" dirty="0" smtClean="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a:t>
            </a:r>
            <a:r>
              <a:rPr lang="zh-TW" altLang="en-US" sz="2000" dirty="0" smtClean="0">
                <a:latin typeface="標楷體" pitchFamily="65" charset="-120"/>
                <a:ea typeface="標楷體" pitchFamily="65" charset="-120"/>
              </a:rPr>
              <a:t>實務 </a:t>
            </a:r>
            <a:r>
              <a:rPr lang="en-US" altLang="zh-TW" sz="2000" dirty="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spcBef>
                <a:spcPct val="50000"/>
              </a:spcBef>
            </a:pPr>
            <a:r>
              <a:rPr lang="en-US" altLang="zh-TW" sz="2000" dirty="0" smtClean="0">
                <a:latin typeface="標楷體" pitchFamily="65" charset="-120"/>
                <a:ea typeface="標楷體" pitchFamily="65" charset="-120"/>
                <a:hlinkClick r:id="rId4"/>
              </a:rPr>
              <a:t>https</a:t>
            </a:r>
            <a:r>
              <a:rPr lang="en-US" altLang="zh-TW" sz="2000" dirty="0">
                <a:latin typeface="標楷體" pitchFamily="65" charset="-120"/>
                <a:ea typeface="標楷體" pitchFamily="65" charset="-120"/>
                <a:hlinkClick r:id="rId4"/>
              </a:rPr>
              <a:t>://www.google.com.tw/maps/@</a:t>
            </a:r>
            <a:r>
              <a:rPr lang="en-US" altLang="zh-TW" sz="2000" dirty="0" smtClean="0">
                <a:latin typeface="標楷體" pitchFamily="65" charset="-120"/>
                <a:ea typeface="標楷體" pitchFamily="65" charset="-120"/>
                <a:hlinkClick r:id="rId4"/>
              </a:rPr>
              <a:t>24.0961161,120.7148544,15z?hl=zh-TW</a:t>
            </a:r>
            <a:endParaRPr lang="en-US" altLang="zh-TW" sz="20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6</a:t>
            </a:r>
            <a:r>
              <a:rPr lang="en-US" altLang="zh-TW"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7.</a:t>
            </a:r>
            <a:r>
              <a:rPr lang="zh-TW" alt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期中報告做粉絲專業</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帳號範例</a:t>
            </a:r>
            <a:r>
              <a:rPr lang="en-US" altLang="zh-TW" sz="2200" dirty="0" smtClean="0">
                <a:latin typeface="標楷體" pitchFamily="65" charset="-120"/>
                <a:ea typeface="標楷體" pitchFamily="65" charset="-120"/>
              </a:rPr>
              <a:t>:retail8 </a:t>
            </a:r>
            <a:r>
              <a:rPr lang="zh-TW" altLang="en-US" sz="2200" dirty="0" smtClean="0">
                <a:latin typeface="標楷體" pitchFamily="65" charset="-120"/>
                <a:ea typeface="標楷體" pitchFamily="65" charset="-120"/>
              </a:rPr>
              <a:t>要好記</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簡化</a:t>
            </a:r>
            <a:r>
              <a:rPr lang="en-US" altLang="zh-TW"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itchFamily="65" charset="-120"/>
                <a:ea typeface="標楷體" pitchFamily="65" charset="-120"/>
              </a:rPr>
              <a:t>產業</a:t>
            </a:r>
            <a:r>
              <a:rPr lang="zh-TW" altLang="en-US" sz="2400" dirty="0" smtClean="0">
                <a:latin typeface="標楷體" pitchFamily="65" charset="-120"/>
                <a:ea typeface="標楷體" pitchFamily="65" charset="-120"/>
              </a:rPr>
              <a:t>經濟 </a:t>
            </a:r>
            <a:r>
              <a:rPr lang="zh-TW" altLang="en-US" sz="2200" b="1" dirty="0" smtClean="0">
                <a:ea typeface="標楷體" pitchFamily="65" charset="-120"/>
              </a:rPr>
              <a:t>重點</a:t>
            </a:r>
            <a:endParaRPr lang="zh-TW" altLang="en-US" sz="2200" b="1" dirty="0">
              <a:ea typeface="標楷體" pitchFamily="65" charset="-120"/>
            </a:endParaRP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63432034"/>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1.2/25</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908720"/>
            <a:ext cx="9036496" cy="554461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供應鏈</a:t>
            </a:r>
            <a:r>
              <a:rPr lang="zh-TW" altLang="en-US" dirty="0" smtClean="0">
                <a:latin typeface="標楷體" pitchFamily="65" charset="-120"/>
                <a:ea typeface="標楷體" pitchFamily="65" charset="-120"/>
              </a:rPr>
              <a:t>管理</a:t>
            </a:r>
            <a:r>
              <a:rPr lang="zh-TW" altLang="en-US" dirty="0">
                <a:latin typeface="標楷體" pitchFamily="65" charset="-120"/>
                <a:ea typeface="標楷體" pitchFamily="65" charset="-120"/>
              </a:rPr>
              <a:t>網路</a:t>
            </a:r>
            <a:r>
              <a:rPr lang="zh-TW" altLang="en-US" b="1" dirty="0">
                <a:latin typeface="標楷體" pitchFamily="65" charset="-120"/>
                <a:ea typeface="標楷體" pitchFamily="65" charset="-120"/>
              </a:rPr>
              <a:t/>
            </a:r>
            <a:br>
              <a:rPr lang="zh-TW" altLang="en-US" b="1" dirty="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908720"/>
            <a:ext cx="8352928" cy="5949280"/>
          </a:xfrm>
        </p:spPr>
      </p:pic>
    </p:spTree>
    <p:extLst>
      <p:ext uri="{BB962C8B-B14F-4D97-AF65-F5344CB8AC3E}">
        <p14:creationId xmlns:p14="http://schemas.microsoft.com/office/powerpoint/2010/main" val="95988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7"/>
            <a:ext cx="8229600" cy="2808312"/>
          </a:xfrm>
        </p:spPr>
        <p:txBody>
          <a:bodyPr>
            <a:normAutofit/>
          </a:bodyPr>
          <a:lstStyle/>
          <a:p>
            <a:r>
              <a:rPr lang="zh-TW" altLang="en-US" sz="1800" dirty="0" smtClean="0">
                <a:latin typeface="標楷體" pitchFamily="65" charset="-120"/>
                <a:ea typeface="標楷體" pitchFamily="65" charset="-120"/>
              </a:rPr>
              <a:t>歐洲最早發展行動電話</a:t>
            </a:r>
            <a:r>
              <a:rPr lang="en-US" altLang="zh-TW" sz="1800" dirty="0" smtClean="0">
                <a:latin typeface="標楷體" pitchFamily="65" charset="-120"/>
                <a:ea typeface="標楷體" pitchFamily="65" charset="-120"/>
              </a:rPr>
              <a:t>:70</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北歐四國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瑞典、丹麥、芬蘭、挪威。聯合開發類比手機。</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美國最早發展行動電話</a:t>
            </a:r>
            <a:r>
              <a:rPr lang="en-US" altLang="zh-TW" sz="1800" dirty="0" smtClean="0">
                <a:latin typeface="標楷體" pitchFamily="65" charset="-120"/>
                <a:ea typeface="標楷體" pitchFamily="65" charset="-120"/>
              </a:rPr>
              <a:t>:72</a:t>
            </a:r>
            <a:r>
              <a:rPr lang="zh-TW" altLang="en-US" sz="1800" dirty="0" smtClean="0">
                <a:latin typeface="標楷體" pitchFamily="65" charset="-120"/>
                <a:ea typeface="標楷體" pitchFamily="65" charset="-120"/>
              </a:rPr>
              <a:t>年，搭配</a:t>
            </a:r>
            <a:r>
              <a:rPr lang="en-US" altLang="zh-TW" sz="1800" dirty="0" smtClean="0">
                <a:latin typeface="標楷體" pitchFamily="65" charset="-120"/>
                <a:ea typeface="標楷體" pitchFamily="65" charset="-120"/>
              </a:rPr>
              <a:t>GPS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a:t>
            </a:r>
            <a:r>
              <a:rPr lang="zh-TW" altLang="en-US" sz="1800" dirty="0" smtClean="0">
                <a:latin typeface="標楷體" pitchFamily="65" charset="-120"/>
                <a:ea typeface="標楷體" pitchFamily="65" charset="-120"/>
              </a:rPr>
              <a:t>技術</a:t>
            </a:r>
            <a:r>
              <a:rPr lang="en-US" altLang="zh-TW" sz="1800" dirty="0" smtClean="0">
                <a:latin typeface="標楷體" pitchFamily="65" charset="-120"/>
                <a:ea typeface="標楷體" pitchFamily="65" charset="-120"/>
              </a:rPr>
              <a:t>(1897</a:t>
            </a:r>
            <a:r>
              <a:rPr lang="zh-TW" altLang="en-US" sz="1800" dirty="0" smtClean="0">
                <a:latin typeface="標楷體" pitchFamily="65" charset="-120"/>
                <a:ea typeface="標楷體" pitchFamily="65" charset="-120"/>
              </a:rPr>
              <a:t>年</a:t>
            </a:r>
            <a:r>
              <a:rPr lang="en-US" altLang="zh-TW" sz="1800" dirty="0" smtClean="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a:t>
            </a:r>
            <a:r>
              <a:rPr lang="zh-TW" altLang="en-US" sz="1800" dirty="0" smtClean="0">
                <a:latin typeface="標楷體" pitchFamily="65" charset="-120"/>
                <a:ea typeface="標楷體" pitchFamily="65" charset="-120"/>
              </a:rPr>
              <a:t>古道。</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日本</a:t>
            </a:r>
            <a:r>
              <a:rPr lang="en-US" altLang="zh-TW" sz="1800" dirty="0" smtClean="0">
                <a:latin typeface="標楷體" pitchFamily="65" charset="-120"/>
                <a:ea typeface="標楷體" pitchFamily="65" charset="-120"/>
              </a:rPr>
              <a:t>1895</a:t>
            </a:r>
            <a:r>
              <a:rPr lang="zh-TW" altLang="en-US" sz="1800" dirty="0" smtClean="0">
                <a:latin typeface="標楷體" pitchFamily="65" charset="-120"/>
                <a:ea typeface="標楷體" pitchFamily="65" charset="-120"/>
              </a:rPr>
              <a:t>年接收台灣，架設無線電，作為無線電、通信、供電使用。</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八通關古</a:t>
            </a:r>
            <a:r>
              <a:rPr lang="zh-TW" altLang="en-US" sz="1800" dirty="0">
                <a:latin typeface="標楷體" pitchFamily="65" charset="-120"/>
                <a:ea typeface="標楷體" pitchFamily="65" charset="-120"/>
              </a:rPr>
              <a:t>道</a:t>
            </a:r>
            <a:r>
              <a:rPr lang="en-US" altLang="zh-TW" sz="1800" dirty="0">
                <a:latin typeface="標楷體" pitchFamily="65" charset="-120"/>
                <a:ea typeface="標楷體" pitchFamily="65" charset="-120"/>
              </a:rPr>
              <a:t>(</a:t>
            </a:r>
            <a:r>
              <a:rPr lang="zh-TW" altLang="en-US" sz="1800" dirty="0" smtClean="0">
                <a:latin typeface="標楷體" pitchFamily="65" charset="-120"/>
                <a:ea typeface="標楷體" pitchFamily="65" charset="-120"/>
              </a:rPr>
              <a:t>清朝建立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a:t>
            </a:r>
            <a:r>
              <a:rPr lang="zh-TW" altLang="en-US" sz="1800" dirty="0" smtClean="0">
                <a:latin typeface="標楷體" pitchFamily="65" charset="-120"/>
                <a:ea typeface="標楷體" pitchFamily="65" charset="-120"/>
              </a:rPr>
              <a:t>區分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4.3/18-5.3/25</a:t>
            </a:r>
            <a:endParaRPr lang="zh-TW" altLang="en-US" sz="2400" b="1" dirty="0">
              <a:latin typeface="標楷體" pitchFamily="65" charset="-120"/>
              <a:ea typeface="標楷體" pitchFamily="65" charset="-120"/>
            </a:endParaRPr>
          </a:p>
        </p:txBody>
      </p:sp>
      <p:sp>
        <p:nvSpPr>
          <p:cNvPr id="5" name="文字方塊 4"/>
          <p:cNvSpPr txBox="1"/>
          <p:nvPr/>
        </p:nvSpPr>
        <p:spPr>
          <a:xfrm>
            <a:off x="971600" y="3861048"/>
            <a:ext cx="864096"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700</a:t>
            </a:r>
          </a:p>
          <a:p>
            <a:pPr algn="ctr"/>
            <a:r>
              <a:rPr lang="zh-TW" altLang="en-US" dirty="0" smtClean="0">
                <a:latin typeface="標楷體" pitchFamily="65" charset="-120"/>
                <a:ea typeface="標楷體" pitchFamily="65" charset="-120"/>
              </a:rPr>
              <a:t>低頻</a:t>
            </a:r>
            <a:endParaRPr lang="en-US" altLang="zh-TW" dirty="0" smtClean="0">
              <a:latin typeface="標楷體" pitchFamily="65" charset="-120"/>
              <a:ea typeface="標楷體" pitchFamily="65" charset="-120"/>
            </a:endParaRPr>
          </a:p>
          <a:p>
            <a:pPr algn="ctr"/>
            <a:r>
              <a:rPr lang="zh-TW" altLang="en-US" dirty="0">
                <a:latin typeface="標楷體" pitchFamily="65" charset="-120"/>
                <a:ea typeface="標楷體" pitchFamily="65" charset="-120"/>
              </a:rPr>
              <a:t>郊區</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55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900</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7" name="文字方塊 6"/>
          <p:cNvSpPr txBox="1"/>
          <p:nvPr/>
        </p:nvSpPr>
        <p:spPr>
          <a:xfrm>
            <a:off x="3563888" y="3884855"/>
            <a:ext cx="2016224" cy="1200329"/>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頻</a:t>
            </a:r>
            <a:endParaRPr lang="en-US" altLang="zh-TW" dirty="0" smtClean="0">
              <a:latin typeface="標楷體" pitchFamily="65" charset="-120"/>
              <a:ea typeface="標楷體" pitchFamily="65" charset="-120"/>
            </a:endParaRPr>
          </a:p>
          <a:p>
            <a:pPr algn="ctr"/>
            <a:r>
              <a:rPr lang="en-US" altLang="zh-TW" dirty="0" smtClean="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  高速、都會            </a:t>
            </a:r>
            <a:endParaRPr lang="zh-TW" altLang="en-US" dirty="0">
              <a:latin typeface="標楷體" pitchFamily="65" charset="-120"/>
              <a:ea typeface="標楷體" pitchFamily="65" charset="-120"/>
            </a:endParaRPr>
          </a:p>
        </p:txBody>
      </p:sp>
      <p:cxnSp>
        <p:nvCxnSpPr>
          <p:cNvPr id="9" name="直線接點 8"/>
          <p:cNvCxnSpPr/>
          <p:nvPr/>
        </p:nvCxnSpPr>
        <p:spPr>
          <a:xfrm>
            <a:off x="1691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203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076056" y="3573016"/>
            <a:ext cx="3528392" cy="2031325"/>
          </a:xfrm>
          <a:prstGeom prst="rect">
            <a:avLst/>
          </a:prstGeom>
          <a:noFill/>
        </p:spPr>
        <p:txBody>
          <a:bodyPr wrap="square" rtlCol="0">
            <a:spAutoFit/>
          </a:bodyPr>
          <a:lstStyle/>
          <a:p>
            <a:pPr>
              <a:buFont typeface="Wingdings" pitchFamily="2" charset="2"/>
              <a:buChar char="l"/>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家不能超過</a:t>
            </a:r>
            <a:r>
              <a:rPr lang="en-US" altLang="zh-TW" dirty="0" smtClean="0">
                <a:latin typeface="標楷體" pitchFamily="65" charset="-120"/>
                <a:ea typeface="標楷體" pitchFamily="65" charset="-120"/>
              </a:rPr>
              <a:t>35MHZ</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頻道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A1:</a:t>
            </a:r>
            <a:r>
              <a:rPr lang="zh-TW" altLang="en-US" dirty="0" smtClean="0">
                <a:solidFill>
                  <a:srgbClr val="FF0000"/>
                </a:solidFill>
                <a:latin typeface="標楷體" pitchFamily="65" charset="-120"/>
                <a:ea typeface="標楷體" pitchFamily="65" charset="-120"/>
              </a:rPr>
              <a:t>亞太</a:t>
            </a:r>
            <a:r>
              <a:rPr lang="zh-TW" altLang="en-US" dirty="0" smtClean="0">
                <a:latin typeface="標楷體" pitchFamily="65" charset="-120"/>
                <a:ea typeface="標楷體" pitchFamily="65" charset="-120"/>
              </a:rPr>
              <a:t>電信</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A2:</a:t>
            </a:r>
            <a:r>
              <a:rPr lang="zh-TW" altLang="en-US" dirty="0" smtClean="0">
                <a:latin typeface="標楷體" pitchFamily="65" charset="-120"/>
                <a:ea typeface="標楷體" pitchFamily="65" charset="-120"/>
              </a:rPr>
              <a:t>國基</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鴻海</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A3:</a:t>
            </a:r>
            <a:r>
              <a:rPr lang="zh-TW" altLang="en-US" dirty="0" smtClean="0">
                <a:latin typeface="標楷體" pitchFamily="65" charset="-120"/>
                <a:ea typeface="標楷體" pitchFamily="65" charset="-120"/>
              </a:rPr>
              <a:t>遠傳</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A4:</a:t>
            </a:r>
            <a:r>
              <a:rPr lang="zh-TW" altLang="en-US" dirty="0" smtClean="0">
                <a:latin typeface="標楷體" pitchFamily="65" charset="-120"/>
                <a:ea typeface="標楷體" pitchFamily="65" charset="-120"/>
              </a:rPr>
              <a:t>台灣大</a:t>
            </a:r>
            <a:r>
              <a:rPr lang="en-US" altLang="zh-TW" dirty="0" smtClean="0">
                <a:latin typeface="標楷體" pitchFamily="65" charset="-120"/>
                <a:ea typeface="標楷體" pitchFamily="65" charset="-120"/>
              </a:rPr>
              <a:t>(A:15</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C:15)</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5076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a:t>
            </a:r>
            <a:r>
              <a:rPr lang="zh-TW" altLang="en-US" dirty="0" smtClean="0">
                <a:latin typeface="標楷體" pitchFamily="65" charset="-120"/>
                <a:ea typeface="標楷體" pitchFamily="65" charset="-120"/>
              </a:rPr>
              <a:t>新集團</a:t>
            </a:r>
            <a:r>
              <a:rPr lang="en-US" altLang="zh-TW" dirty="0" smtClean="0">
                <a:latin typeface="標楷體" pitchFamily="65" charset="-120"/>
                <a:ea typeface="標楷體" pitchFamily="65" charset="-120"/>
              </a:rPr>
              <a:t>:</a:t>
            </a:r>
          </a:p>
          <a:p>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威寶、</a:t>
            </a:r>
            <a:r>
              <a:rPr lang="zh-TW" altLang="en-US" dirty="0" smtClean="0">
                <a:solidFill>
                  <a:srgbClr val="FF0000"/>
                </a:solidFill>
                <a:latin typeface="標楷體" pitchFamily="65" charset="-120"/>
                <a:ea typeface="標楷體" pitchFamily="65" charset="-120"/>
              </a:rPr>
              <a:t>中嘉</a:t>
            </a:r>
            <a:r>
              <a:rPr lang="en-US" altLang="zh-TW" dirty="0" smtClean="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467544" y="5157192"/>
            <a:ext cx="3168352" cy="1200329"/>
          </a:xfrm>
          <a:prstGeom prst="rect">
            <a:avLst/>
          </a:prstGeom>
          <a:noFill/>
        </p:spPr>
        <p:txBody>
          <a:bodyPr wrap="square" rtlCol="0">
            <a:spAutoFit/>
          </a:bodyPr>
          <a:lstStyle/>
          <a:p>
            <a:pPr>
              <a:buFont typeface="Wingdings" pitchFamily="2" charset="2"/>
              <a:buChar char="l"/>
            </a:pPr>
            <a:r>
              <a:rPr lang="en-US" altLang="zh-TW" dirty="0" smtClean="0">
                <a:solidFill>
                  <a:srgbClr val="0000FF"/>
                </a:solidFill>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台灣三固網</a:t>
            </a:r>
            <a:r>
              <a:rPr lang="en-US" altLang="zh-TW" dirty="0" smtClean="0">
                <a:solidFill>
                  <a:srgbClr val="0000FF"/>
                </a:solidFill>
                <a:latin typeface="標楷體" pitchFamily="65" charset="-120"/>
                <a:ea typeface="標楷體" pitchFamily="65" charset="-120"/>
              </a:rPr>
              <a:t>:</a:t>
            </a:r>
          </a:p>
          <a:p>
            <a:r>
              <a:rPr lang="zh-TW" altLang="en-US" dirty="0" smtClean="0">
                <a:solidFill>
                  <a:srgbClr val="0000FF"/>
                </a:solidFill>
                <a:latin typeface="標楷體" pitchFamily="65" charset="-120"/>
                <a:ea typeface="標楷體" pitchFamily="65" charset="-120"/>
              </a:rPr>
              <a:t>     遠傳速博</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台灣固網</a:t>
            </a:r>
            <a:endParaRPr lang="en-US" altLang="zh-TW" dirty="0" smtClean="0">
              <a:solidFill>
                <a:srgbClr val="0000FF"/>
              </a:solidFill>
              <a:latin typeface="標楷體" pitchFamily="65" charset="-120"/>
              <a:ea typeface="標楷體" pitchFamily="65" charset="-120"/>
            </a:endParaRPr>
          </a:p>
          <a:p>
            <a:r>
              <a:rPr lang="zh-TW" altLang="en-US" dirty="0" smtClean="0">
                <a:solidFill>
                  <a:srgbClr val="0000FF"/>
                </a:solidFill>
                <a:latin typeface="標楷體" pitchFamily="65" charset="-120"/>
                <a:ea typeface="標楷體" pitchFamily="65" charset="-120"/>
              </a:rPr>
              <a:t>     亞太固網</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67544" y="1700809"/>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 </a:t>
            </a:r>
            <a:r>
              <a:rPr lang="en-US" altLang="zh-TW" dirty="0" err="1" smtClean="0">
                <a:latin typeface="標楷體" pitchFamily="65" charset="-120"/>
                <a:ea typeface="標楷體" pitchFamily="65" charset="-120"/>
              </a:rPr>
              <a:t>Hinet</a:t>
            </a:r>
            <a:endParaRPr lang="en-US" altLang="zh-TW" dirty="0" smtClean="0">
              <a:latin typeface="標楷體" pitchFamily="65" charset="-120"/>
              <a:ea typeface="標楷體" pitchFamily="65" charset="-120"/>
            </a:endParaRPr>
          </a:p>
        </p:txBody>
      </p:sp>
      <p:cxnSp>
        <p:nvCxnSpPr>
          <p:cNvPr id="21" name="直線單箭頭接點 20"/>
          <p:cNvCxnSpPr>
            <a:stCxn id="19" idx="3"/>
          </p:cNvCxnSpPr>
          <p:nvPr/>
        </p:nvCxnSpPr>
        <p:spPr>
          <a:xfrm>
            <a:off x="2051720"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699792" y="1700808"/>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年 </a:t>
            </a:r>
            <a:r>
              <a:rPr lang="en-US" altLang="zh-TW" dirty="0" smtClean="0">
                <a:latin typeface="標楷體" pitchFamily="65" charset="-120"/>
                <a:ea typeface="標楷體" pitchFamily="65" charset="-120"/>
              </a:rPr>
              <a:t>ADSL</a:t>
            </a:r>
          </a:p>
        </p:txBody>
      </p:sp>
      <p:sp>
        <p:nvSpPr>
          <p:cNvPr id="23" name="文字方塊 22"/>
          <p:cNvSpPr txBox="1"/>
          <p:nvPr/>
        </p:nvSpPr>
        <p:spPr>
          <a:xfrm>
            <a:off x="467544" y="2204864"/>
            <a:ext cx="115212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2051720"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2699792" y="2132856"/>
            <a:ext cx="237626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Mobile-Cell(Phone)</a:t>
            </a:r>
          </a:p>
        </p:txBody>
      </p:sp>
      <p:sp>
        <p:nvSpPr>
          <p:cNvPr id="26" name="文字方塊 25"/>
          <p:cNvSpPr txBox="1"/>
          <p:nvPr/>
        </p:nvSpPr>
        <p:spPr>
          <a:xfrm>
            <a:off x="539552" y="2996952"/>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1187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1619672" y="2708920"/>
            <a:ext cx="446449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SCM(</a:t>
            </a:r>
            <a:r>
              <a:rPr lang="zh-TW" altLang="en-US" dirty="0" smtClean="0">
                <a:latin typeface="標楷體" pitchFamily="65" charset="-120"/>
                <a:ea typeface="標楷體" pitchFamily="65" charset="-120"/>
              </a:rPr>
              <a:t>產</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1619672" y="3212976"/>
            <a:ext cx="446449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RFID</a:t>
            </a: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Wal</a:t>
            </a:r>
            <a:r>
              <a:rPr lang="en-US" altLang="zh-TW" dirty="0" smtClean="0">
                <a:latin typeface="標楷體" pitchFamily="65" charset="-120"/>
                <a:ea typeface="標楷體" pitchFamily="65" charset="-120"/>
              </a:rPr>
              <a:t>-mart)</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華聯</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611560" y="4365104"/>
            <a:ext cx="1944216" cy="369332"/>
          </a:xfrm>
          <a:prstGeom prst="rect">
            <a:avLst/>
          </a:prstGeom>
          <a:noFill/>
        </p:spPr>
        <p:txBody>
          <a:bodyPr wrap="square" rtlCol="0">
            <a:spAutoFit/>
          </a:bodyPr>
          <a:lstStyle/>
          <a:p>
            <a:r>
              <a:rPr lang="zh-TW" altLang="en-US" dirty="0" smtClean="0">
                <a:sym typeface="Wingdings"/>
              </a:rPr>
              <a:t></a:t>
            </a:r>
            <a:r>
              <a:rPr lang="en-US" altLang="zh-TW" dirty="0" smtClean="0">
                <a:sym typeface="Wingdings"/>
              </a:rPr>
              <a:t>Vo-</a:t>
            </a:r>
            <a:r>
              <a:rPr lang="en-US" altLang="zh-TW" dirty="0" err="1" smtClean="0">
                <a:sym typeface="Wingdings"/>
              </a:rPr>
              <a:t>Da</a:t>
            </a:r>
            <a:r>
              <a:rPr lang="en-US" altLang="zh-TW" dirty="0" smtClean="0">
                <a:sym typeface="Wingdings"/>
              </a:rPr>
              <a:t>-</a:t>
            </a:r>
            <a:r>
              <a:rPr lang="en-US" altLang="zh-TW" dirty="0" err="1" smtClean="0">
                <a:sym typeface="Wingdings"/>
              </a:rPr>
              <a:t>Fone</a:t>
            </a:r>
            <a:r>
              <a:rPr lang="en-US" altLang="zh-TW" dirty="0" smtClean="0">
                <a:sym typeface="Wingdings"/>
              </a:rPr>
              <a:t>:</a:t>
            </a:r>
            <a:endParaRPr lang="zh-TW" altLang="en-US" dirty="0"/>
          </a:p>
        </p:txBody>
      </p:sp>
      <p:sp>
        <p:nvSpPr>
          <p:cNvPr id="38" name="文字方塊 37"/>
          <p:cNvSpPr txBox="1"/>
          <p:nvPr/>
        </p:nvSpPr>
        <p:spPr>
          <a:xfrm>
            <a:off x="2123728" y="4355812"/>
            <a:ext cx="504056" cy="369332"/>
          </a:xfrm>
          <a:prstGeom prst="rect">
            <a:avLst/>
          </a:prstGeom>
          <a:noFill/>
          <a:ln w="25400">
            <a:solidFill>
              <a:srgbClr val="FF0000"/>
            </a:solidFill>
            <a:prstDash val="sysDash"/>
          </a:ln>
        </p:spPr>
        <p:txBody>
          <a:bodyPr wrap="square" rtlCol="0">
            <a:spAutoFit/>
          </a:bodyPr>
          <a:lstStyle/>
          <a:p>
            <a:r>
              <a:rPr lang="en-US" altLang="zh-TW" dirty="0" smtClean="0"/>
              <a:t>3G                                                                       </a:t>
            </a:r>
            <a:endParaRPr lang="zh-TW" altLang="en-US" dirty="0"/>
          </a:p>
        </p:txBody>
      </p:sp>
      <p:sp>
        <p:nvSpPr>
          <p:cNvPr id="39" name="文字方塊 38"/>
          <p:cNvSpPr txBox="1"/>
          <p:nvPr/>
        </p:nvSpPr>
        <p:spPr>
          <a:xfrm>
            <a:off x="1115616" y="4797152"/>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德</a:t>
            </a:r>
            <a:endParaRPr lang="zh-TW" altLang="en-US" dirty="0">
              <a:latin typeface="標楷體" pitchFamily="65" charset="-120"/>
              <a:ea typeface="標楷體" pitchFamily="65" charset="-120"/>
            </a:endParaRPr>
          </a:p>
        </p:txBody>
      </p:sp>
      <p:sp>
        <p:nvSpPr>
          <p:cNvPr id="41" name="文字方塊 40"/>
          <p:cNvSpPr txBox="1"/>
          <p:nvPr/>
        </p:nvSpPr>
        <p:spPr>
          <a:xfrm>
            <a:off x="2123728" y="5013176"/>
            <a:ext cx="122413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899592" y="5661248"/>
            <a:ext cx="3096344" cy="923330"/>
          </a:xfrm>
          <a:prstGeom prst="rect">
            <a:avLst/>
          </a:prstGeom>
          <a:noFill/>
        </p:spPr>
        <p:txBody>
          <a:bodyPr wrap="square" rtlCol="0">
            <a:spAutoFit/>
          </a:bodyPr>
          <a:lstStyle/>
          <a:p>
            <a:r>
              <a:rPr lang="en-US" altLang="zh-TW" dirty="0" smtClean="0"/>
              <a:t>Voice-</a:t>
            </a:r>
          </a:p>
          <a:p>
            <a:r>
              <a:rPr lang="en-US" altLang="zh-TW" dirty="0" smtClean="0"/>
              <a:t>           Data-</a:t>
            </a:r>
          </a:p>
          <a:p>
            <a:r>
              <a:rPr lang="en-US" altLang="zh-TW" dirty="0" smtClean="0"/>
              <a:t>                     Phone</a:t>
            </a:r>
            <a:endParaRPr lang="zh-TW" altLang="en-US" dirty="0"/>
          </a:p>
        </p:txBody>
      </p:sp>
      <p:grpSp>
        <p:nvGrpSpPr>
          <p:cNvPr id="55" name="群組 54"/>
          <p:cNvGrpSpPr/>
          <p:nvPr/>
        </p:nvGrpSpPr>
        <p:grpSpPr>
          <a:xfrm>
            <a:off x="4716016" y="4365104"/>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行銷    </a:t>
              </a:r>
              <a:r>
                <a:rPr lang="en-US" altLang="zh-TW" dirty="0" smtClean="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Price</a:t>
              </a:r>
            </a:p>
            <a:p>
              <a:r>
                <a:rPr lang="en-US" altLang="zh-TW" dirty="0" smtClean="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Place</a:t>
              </a:r>
            </a:p>
            <a:p>
              <a:r>
                <a:rPr lang="en-US" altLang="zh-TW" dirty="0" smtClean="0">
                  <a:latin typeface="標楷體" pitchFamily="65" charset="-120"/>
                  <a:ea typeface="標楷體" pitchFamily="65" charset="-120"/>
                </a:rPr>
                <a:t>Prom(</a:t>
              </a:r>
              <a:r>
                <a:rPr lang="zh-TW" altLang="en-US" dirty="0" smtClean="0">
                  <a:latin typeface="標楷體" pitchFamily="65" charset="-120"/>
                  <a:ea typeface="標楷體" pitchFamily="65" charset="-120"/>
                </a:rPr>
                <a:t>推銷</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0" name="文字方塊 39"/>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6.4/1-4/8-4/15</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ERP</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22" b="43368"/>
          <a:stretch/>
        </p:blipFill>
        <p:spPr bwMode="auto">
          <a:xfrm>
            <a:off x="179512" y="1628800"/>
            <a:ext cx="8668892"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32079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1200329"/>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6.4/1-4/8-4/15-4/22test</a:t>
            </a:r>
          </a:p>
          <a:p>
            <a:pPr algn="ctr"/>
            <a:r>
              <a:rPr lang="en-US" altLang="zh-TW" sz="2400" b="1" dirty="0" smtClean="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
        <p:nvSpPr>
          <p:cNvPr id="5" name="文字方塊 4"/>
          <p:cNvSpPr txBox="1"/>
          <p:nvPr/>
        </p:nvSpPr>
        <p:spPr>
          <a:xfrm>
            <a:off x="539552" y="2636912"/>
            <a:ext cx="648072" cy="400110"/>
          </a:xfrm>
          <a:prstGeom prst="rect">
            <a:avLst/>
          </a:prstGeom>
          <a:noFill/>
        </p:spPr>
        <p:txBody>
          <a:bodyPr wrap="square" rtlCol="0">
            <a:spAutoFit/>
          </a:bodyPr>
          <a:lstStyle/>
          <a:p>
            <a:r>
              <a:rPr lang="en-US" altLang="zh-TW" sz="2000" dirty="0" smtClean="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971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4756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14756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1475656" y="2276872"/>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1475656" y="4067780"/>
            <a:ext cx="1368152" cy="369332"/>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1772072" y="3501008"/>
            <a:ext cx="136815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1763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771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3275856" y="1988840"/>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3275856" y="3275692"/>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3923928" y="1628800"/>
            <a:ext cx="1584176"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3923928" y="1979548"/>
            <a:ext cx="129614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(Ali-</a:t>
            </a:r>
            <a:r>
              <a:rPr lang="en-US" altLang="zh-TW" dirty="0" err="1" smtClean="0">
                <a:latin typeface="標楷體" pitchFamily="65" charset="-120"/>
                <a:ea typeface="標楷體" pitchFamily="65" charset="-120"/>
              </a:rPr>
              <a:t>baba</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4067944" y="3212976"/>
            <a:ext cx="1800200" cy="369332"/>
          </a:xfrm>
          <a:prstGeom prst="rect">
            <a:avLst/>
          </a:prstGeom>
          <a:noFill/>
        </p:spPr>
        <p:txBody>
          <a:bodyPr wrap="square" rtlCol="0">
            <a:spAutoFit/>
          </a:bodyPr>
          <a:lstStyle/>
          <a:p>
            <a:r>
              <a:rPr lang="en-US" altLang="zh-TW" dirty="0" smtClean="0"/>
              <a:t>(e-bay)     FB</a:t>
            </a:r>
            <a:endParaRPr lang="zh-TW" altLang="en-US" dirty="0"/>
          </a:p>
        </p:txBody>
      </p:sp>
      <p:sp>
        <p:nvSpPr>
          <p:cNvPr id="29" name="文字方塊 28"/>
          <p:cNvSpPr txBox="1"/>
          <p:nvPr/>
        </p:nvSpPr>
        <p:spPr>
          <a:xfrm>
            <a:off x="3203848" y="3645024"/>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電影</a:t>
            </a:r>
            <a:endParaRPr lang="zh-TW" altLang="en-US" dirty="0">
              <a:latin typeface="標楷體" pitchFamily="65" charset="-120"/>
              <a:ea typeface="標楷體" pitchFamily="65" charset="-120"/>
            </a:endParaRPr>
          </a:p>
        </p:txBody>
      </p:sp>
      <p:sp>
        <p:nvSpPr>
          <p:cNvPr id="30" name="文字方塊 29"/>
          <p:cNvSpPr txBox="1"/>
          <p:nvPr/>
        </p:nvSpPr>
        <p:spPr>
          <a:xfrm>
            <a:off x="467544" y="2996952"/>
            <a:ext cx="864096" cy="646331"/>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電子商務</a:t>
            </a:r>
            <a:endParaRPr lang="zh-TW" altLang="en-US" dirty="0">
              <a:solidFill>
                <a:srgbClr val="FF0000"/>
              </a:solidFill>
              <a:latin typeface="標楷體" pitchFamily="65" charset="-120"/>
              <a:ea typeface="標楷體" pitchFamily="65" charset="-120"/>
            </a:endParaRPr>
          </a:p>
        </p:txBody>
      </p:sp>
      <p:grpSp>
        <p:nvGrpSpPr>
          <p:cNvPr id="31" name="群組 30"/>
          <p:cNvGrpSpPr/>
          <p:nvPr/>
        </p:nvGrpSpPr>
        <p:grpSpPr>
          <a:xfrm>
            <a:off x="5292079"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5796136" y="1979548"/>
            <a:ext cx="3456384"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M2M(Machine): WIFI-USB(</a:t>
            </a:r>
            <a:r>
              <a:rPr lang="zh-TW" altLang="en-US" dirty="0" smtClean="0">
                <a:latin typeface="標楷體" pitchFamily="65" charset="-120"/>
                <a:ea typeface="標楷體" pitchFamily="65" charset="-120"/>
              </a:rPr>
              <a:t>分享</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器</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7380312" y="1340768"/>
            <a:ext cx="1080120" cy="369332"/>
          </a:xfrm>
          <a:prstGeom prst="rect">
            <a:avLst/>
          </a:prstGeom>
          <a:noFill/>
        </p:spPr>
        <p:txBody>
          <a:bodyPr wrap="square" rtlCol="0">
            <a:spAutoFit/>
          </a:bodyPr>
          <a:lstStyle/>
          <a:p>
            <a:r>
              <a:rPr lang="en-US" altLang="zh-TW" dirty="0" smtClean="0"/>
              <a:t>HDMI</a:t>
            </a:r>
            <a:endParaRPr lang="zh-TW" altLang="en-US" dirty="0"/>
          </a:p>
        </p:txBody>
      </p:sp>
      <p:cxnSp>
        <p:nvCxnSpPr>
          <p:cNvPr id="38" name="直線接點 37"/>
          <p:cNvCxnSpPr/>
          <p:nvPr/>
        </p:nvCxnSpPr>
        <p:spPr>
          <a:xfrm flipH="1">
            <a:off x="7164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7164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5868144" y="3284984"/>
            <a:ext cx="2808312" cy="369332"/>
          </a:xfrm>
          <a:prstGeom prst="rect">
            <a:avLst/>
          </a:prstGeom>
          <a:noFill/>
        </p:spPr>
        <p:txBody>
          <a:bodyPr wrap="square" rtlCol="0">
            <a:spAutoFit/>
          </a:bodyPr>
          <a:lstStyle/>
          <a:p>
            <a:r>
              <a:rPr lang="en-US" altLang="zh-TW" dirty="0" smtClean="0"/>
              <a:t>O2O→Big</a:t>
            </a:r>
            <a:r>
              <a:rPr lang="zh-TW" altLang="en-US" dirty="0" smtClean="0"/>
              <a:t> </a:t>
            </a:r>
            <a:r>
              <a:rPr lang="en-US" altLang="zh-TW" dirty="0" smtClean="0"/>
              <a:t>Data(</a:t>
            </a:r>
            <a:r>
              <a:rPr lang="zh-TW" altLang="en-US" dirty="0" smtClean="0"/>
              <a:t>大數據</a:t>
            </a:r>
            <a:r>
              <a:rPr lang="en-US" altLang="zh-TW" dirty="0" smtClean="0"/>
              <a:t>)</a:t>
            </a:r>
            <a:endParaRPr lang="zh-TW" altLang="en-US" dirty="0"/>
          </a:p>
        </p:txBody>
      </p:sp>
      <p:sp>
        <p:nvSpPr>
          <p:cNvPr id="41" name="文字方塊 40"/>
          <p:cNvSpPr txBox="1"/>
          <p:nvPr/>
        </p:nvSpPr>
        <p:spPr>
          <a:xfrm>
            <a:off x="5508104" y="3861048"/>
            <a:ext cx="2520280"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Online:</a:t>
            </a:r>
            <a:r>
              <a:rPr lang="zh-TW" altLang="en-US" dirty="0" smtClean="0">
                <a:latin typeface="標楷體" pitchFamily="65" charset="-120"/>
                <a:ea typeface="標楷體" pitchFamily="65" charset="-120"/>
              </a:rPr>
              <a:t>線上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虛擬店</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線下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實體店</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539552" y="4509120"/>
            <a:ext cx="7128792" cy="2585323"/>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全世界網路行銷最佳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亞馬遜。</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百聯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中國唯一一家零售業。</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SM:</a:t>
            </a:r>
            <a:r>
              <a:rPr lang="zh-TW" altLang="en-US" dirty="0" smtClean="0">
                <a:latin typeface="標楷體" pitchFamily="65" charset="-120"/>
                <a:ea typeface="標楷體" pitchFamily="65" charset="-120"/>
              </a:rPr>
              <a:t>超市 </a:t>
            </a:r>
            <a:r>
              <a:rPr lang="en-US" altLang="zh-TW" dirty="0" smtClean="0">
                <a:latin typeface="標楷體" pitchFamily="65" charset="-120"/>
                <a:ea typeface="標楷體" pitchFamily="65" charset="-120"/>
              </a:rPr>
              <a:t>DP:</a:t>
            </a:r>
            <a:r>
              <a:rPr lang="zh-TW" altLang="en-US" dirty="0" smtClean="0">
                <a:latin typeface="標楷體" pitchFamily="65" charset="-120"/>
                <a:ea typeface="標楷體" pitchFamily="65" charset="-120"/>
              </a:rPr>
              <a:t>百貨。</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聯華</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上海起家。</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昆山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長江三角洲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工業區。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solidFill>
                  <a:srgbClr val="0000FF"/>
                </a:solidFill>
                <a:latin typeface="標楷體" pitchFamily="65" charset="-120"/>
                <a:ea typeface="標楷體" pitchFamily="65" charset="-120"/>
              </a:rPr>
              <a:t>86</a:t>
            </a:r>
            <a:r>
              <a:rPr lang="zh-TW" altLang="en-US" dirty="0" smtClean="0">
                <a:solidFill>
                  <a:srgbClr val="0000FF"/>
                </a:solidFill>
                <a:latin typeface="標楷體" pitchFamily="65" charset="-120"/>
                <a:ea typeface="標楷體" pitchFamily="65" charset="-120"/>
              </a:rPr>
              <a:t>年台灣就有電子商務</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用在銀行。</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中國最大外資零售業之冠</a:t>
            </a:r>
            <a:r>
              <a:rPr lang="en-US" altLang="zh-TW" dirty="0" smtClean="0">
                <a:solidFill>
                  <a:srgbClr val="0000FF"/>
                </a:solidFill>
                <a:latin typeface="標楷體" pitchFamily="65" charset="-120"/>
                <a:ea typeface="標楷體" pitchFamily="65" charset="-120"/>
              </a:rPr>
              <a:t>:</a:t>
            </a:r>
            <a:r>
              <a:rPr lang="zh-TW" altLang="en-US" dirty="0" smtClean="0">
                <a:solidFill>
                  <a:srgbClr val="0000FF"/>
                </a:solidFill>
                <a:latin typeface="標楷體" pitchFamily="65" charset="-120"/>
                <a:ea typeface="標楷體" pitchFamily="65" charset="-120"/>
              </a:rPr>
              <a:t>大潤發。</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r>
              <a:rPr lang="zh-TW" altLang="en-US" dirty="0" smtClean="0">
                <a:solidFill>
                  <a:srgbClr val="0000FF"/>
                </a:solidFill>
                <a:latin typeface="標楷體" pitchFamily="65" charset="-120"/>
                <a:ea typeface="標楷體" pitchFamily="65" charset="-120"/>
              </a:rPr>
              <a:t> 中國外資</a:t>
            </a:r>
            <a:r>
              <a:rPr lang="en-US" altLang="zh-TW" dirty="0" smtClean="0">
                <a:solidFill>
                  <a:srgbClr val="0000FF"/>
                </a:solidFill>
                <a:latin typeface="標楷體" pitchFamily="65" charset="-120"/>
                <a:ea typeface="標楷體" pitchFamily="65" charset="-120"/>
              </a:rPr>
              <a:t>85</a:t>
            </a:r>
            <a:r>
              <a:rPr lang="zh-TW" altLang="en-US" dirty="0" smtClean="0">
                <a:solidFill>
                  <a:srgbClr val="0000FF"/>
                </a:solidFill>
                <a:latin typeface="標楷體" pitchFamily="65" charset="-120"/>
                <a:ea typeface="標楷體" pitchFamily="65" charset="-120"/>
              </a:rPr>
              <a:t>年。</a:t>
            </a:r>
            <a:endParaRPr lang="en-US" altLang="zh-TW" dirty="0" smtClean="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3635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3203848" y="2420888"/>
            <a:ext cx="1224136"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中小企業</a:t>
            </a:r>
            <a:endParaRPr lang="zh-TW" altLang="en-US" dirty="0">
              <a:solidFill>
                <a:srgbClr val="0000FF"/>
              </a:solidFill>
              <a:latin typeface="標楷體" pitchFamily="65" charset="-120"/>
              <a:ea typeface="標楷體"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endParaRPr lang="zh-TW" altLang="en-US" sz="2400" b="1" dirty="0">
              <a:latin typeface="標楷體" pitchFamily="65" charset="-120"/>
              <a:ea typeface="標楷體" pitchFamily="65" charset="-120"/>
            </a:endParaRPr>
          </a:p>
        </p:txBody>
      </p:sp>
      <p:sp>
        <p:nvSpPr>
          <p:cNvPr id="5" name="文字方塊 4"/>
          <p:cNvSpPr txBox="1"/>
          <p:nvPr/>
        </p:nvSpPr>
        <p:spPr>
          <a:xfrm>
            <a:off x="4211960" y="1268760"/>
            <a:ext cx="720080" cy="369332"/>
          </a:xfrm>
          <a:prstGeom prst="rect">
            <a:avLst/>
          </a:prstGeom>
          <a:noFill/>
          <a:ln w="25400">
            <a:solidFill>
              <a:schemeClr val="tx1"/>
            </a:solidFill>
          </a:ln>
        </p:spPr>
        <p:txBody>
          <a:bodyPr wrap="square" rtlCol="0">
            <a:spAutoFit/>
          </a:bodyPr>
          <a:lstStyle/>
          <a:p>
            <a:r>
              <a:rPr lang="en-US" altLang="zh-TW" dirty="0" smtClean="0"/>
              <a:t>CRM</a:t>
            </a:r>
            <a:endParaRPr lang="zh-TW" altLang="en-US" dirty="0"/>
          </a:p>
        </p:txBody>
      </p:sp>
      <p:cxnSp>
        <p:nvCxnSpPr>
          <p:cNvPr id="7" name="直線接點 6"/>
          <p:cNvCxnSpPr/>
          <p:nvPr/>
        </p:nvCxnSpPr>
        <p:spPr>
          <a:xfrm>
            <a:off x="4572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4067944" y="1907540"/>
            <a:ext cx="1008112" cy="369332"/>
          </a:xfrm>
          <a:prstGeom prst="rect">
            <a:avLst/>
          </a:prstGeom>
          <a:noFill/>
          <a:ln w="25400">
            <a:solidFill>
              <a:schemeClr val="tx1"/>
            </a:solidFill>
          </a:ln>
        </p:spPr>
        <p:txBody>
          <a:bodyPr wrap="square" rtlCol="0">
            <a:spAutoFit/>
          </a:bodyPr>
          <a:lstStyle/>
          <a:p>
            <a:r>
              <a:rPr lang="zh-TW" altLang="en-US" dirty="0" smtClean="0"/>
              <a:t>戰情室</a:t>
            </a:r>
            <a:endParaRPr lang="zh-TW" altLang="en-US" dirty="0"/>
          </a:p>
        </p:txBody>
      </p:sp>
      <p:cxnSp>
        <p:nvCxnSpPr>
          <p:cNvPr id="9" name="直線接點 8"/>
          <p:cNvCxnSpPr/>
          <p:nvPr/>
        </p:nvCxnSpPr>
        <p:spPr>
          <a:xfrm>
            <a:off x="4572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779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779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364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3419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5004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3203848" y="3284984"/>
            <a:ext cx="1368152" cy="369332"/>
          </a:xfrm>
          <a:prstGeom prst="rect">
            <a:avLst/>
          </a:prstGeom>
          <a:noFill/>
        </p:spPr>
        <p:txBody>
          <a:bodyPr wrap="square" rtlCol="0">
            <a:spAutoFit/>
          </a:bodyPr>
          <a:lstStyle/>
          <a:p>
            <a:pPr algn="ctr"/>
            <a:r>
              <a:rPr lang="en-US" altLang="zh-TW" dirty="0" err="1" smtClean="0"/>
              <a:t>DataBase</a:t>
            </a:r>
            <a:endParaRPr lang="zh-TW" altLang="en-US" dirty="0"/>
          </a:p>
        </p:txBody>
      </p:sp>
      <p:sp>
        <p:nvSpPr>
          <p:cNvPr id="17" name="文字方塊 16"/>
          <p:cNvSpPr txBox="1"/>
          <p:nvPr/>
        </p:nvSpPr>
        <p:spPr>
          <a:xfrm>
            <a:off x="683568" y="3717032"/>
            <a:ext cx="7344816" cy="2031325"/>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戰情室。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阿里巴巴股權</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日本軟體銀行</a:t>
            </a:r>
            <a:r>
              <a:rPr lang="en-US" altLang="zh-TW" dirty="0" smtClean="0">
                <a:latin typeface="標楷體" pitchFamily="65" charset="-120"/>
                <a:ea typeface="標楷體" pitchFamily="65" charset="-120"/>
              </a:rPr>
              <a:t>:34.4%</a:t>
            </a:r>
          </a:p>
          <a:p>
            <a:r>
              <a:rPr lang="zh-TW" altLang="en-US" dirty="0" smtClean="0">
                <a:latin typeface="標楷體" pitchFamily="65" charset="-120"/>
                <a:ea typeface="標楷體" pitchFamily="65" charset="-120"/>
              </a:rPr>
              <a:t>    雅虎</a:t>
            </a:r>
            <a:r>
              <a:rPr lang="en-US" altLang="zh-TW" dirty="0" smtClean="0">
                <a:latin typeface="標楷體" pitchFamily="65" charset="-120"/>
                <a:ea typeface="標楷體" pitchFamily="65" charset="-120"/>
              </a:rPr>
              <a:t>:22.6%</a:t>
            </a:r>
          </a:p>
          <a:p>
            <a:r>
              <a:rPr lang="zh-TW" altLang="en-US" dirty="0" smtClean="0">
                <a:latin typeface="標楷體" pitchFamily="65" charset="-120"/>
                <a:ea typeface="標楷體" pitchFamily="65" charset="-120"/>
              </a:rPr>
              <a:t>    馬雲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團隊</a:t>
            </a:r>
            <a:r>
              <a:rPr lang="en-US" altLang="zh-TW" dirty="0" smtClean="0">
                <a:latin typeface="標楷體" pitchFamily="65" charset="-120"/>
                <a:ea typeface="標楷體" pitchFamily="65" charset="-120"/>
              </a:rPr>
              <a:t>:8.9%</a:t>
            </a:r>
          </a:p>
          <a:p>
            <a:r>
              <a:rPr lang="zh-TW" altLang="en-US" dirty="0" smtClean="0">
                <a:latin typeface="標楷體" pitchFamily="65" charset="-120"/>
                <a:ea typeface="標楷體" pitchFamily="65" charset="-120"/>
              </a:rPr>
              <a:t>    蔡崇信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3.6%</a:t>
            </a:r>
          </a:p>
          <a:p>
            <a:endParaRPr lang="en-US" altLang="zh-TW" dirty="0" smtClean="0">
              <a:latin typeface="標楷體" pitchFamily="65" charset="-120"/>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14899"/>
          <a:stretch/>
        </p:blipFill>
        <p:spPr bwMode="auto">
          <a:xfrm>
            <a:off x="1691680" y="1196752"/>
            <a:ext cx="6136399" cy="525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159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39552" y="1124744"/>
            <a:ext cx="4680520" cy="2031325"/>
          </a:xfrm>
          <a:prstGeom prst="rect">
            <a:avLst/>
          </a:prstGeom>
          <a:noFill/>
        </p:spPr>
        <p:txBody>
          <a:bodyPr wrap="square" rtlCol="0">
            <a:spAutoFit/>
          </a:bodyPr>
          <a:lstStyle/>
          <a:p>
            <a:r>
              <a:rPr lang="en-US" altLang="zh-TW" dirty="0" smtClean="0">
                <a:latin typeface="標楷體" pitchFamily="65" charset="-120"/>
                <a:ea typeface="標楷體" pitchFamily="65" charset="-120"/>
              </a:rPr>
              <a:t>XDSL(</a:t>
            </a:r>
            <a:r>
              <a:rPr lang="zh-TW" altLang="en-US" dirty="0" smtClean="0">
                <a:latin typeface="標楷體" pitchFamily="65" charset="-120"/>
                <a:ea typeface="標楷體" pitchFamily="65" charset="-120"/>
              </a:rPr>
              <a:t>光纖</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有線電視</a:t>
            </a:r>
            <a:r>
              <a:rPr lang="en-US" altLang="zh-TW" dirty="0" smtClean="0">
                <a:latin typeface="標楷體" pitchFamily="65" charset="-120"/>
                <a:ea typeface="標楷體" pitchFamily="65" charset="-120"/>
              </a:rPr>
              <a:t>)</a:t>
            </a:r>
          </a:p>
          <a:p>
            <a:pPr>
              <a:buFont typeface="Wingdings" pitchFamily="2" charset="2"/>
              <a:buChar char="l"/>
            </a:pPr>
            <a:r>
              <a:rPr lang="zh-TW" altLang="en-US" dirty="0" smtClean="0">
                <a:latin typeface="標楷體" pitchFamily="65" charset="-120"/>
                <a:ea typeface="標楷體" pitchFamily="65" charset="-120"/>
              </a:rPr>
              <a:t>固網人口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寬頻</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120</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91</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211.6</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破</a:t>
            </a:r>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  </a:t>
            </a:r>
            <a:r>
              <a:rPr lang="en-US" altLang="zh-TW" dirty="0" smtClean="0">
                <a:latin typeface="標楷體" pitchFamily="65" charset="-120"/>
                <a:ea typeface="標楷體" pitchFamily="65" charset="-120"/>
              </a:rPr>
              <a:t>304.1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375.1</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460.2</a:t>
            </a:r>
            <a:r>
              <a:rPr lang="zh-TW" altLang="en-US" dirty="0" smtClean="0">
                <a:latin typeface="標楷體" pitchFamily="65" charset="-120"/>
                <a:ea typeface="標楷體" pitchFamily="65" charset="-120"/>
              </a:rPr>
              <a:t>萬   </a:t>
            </a:r>
            <a:endParaRPr lang="en-US" altLang="zh-TW" dirty="0" smtClean="0">
              <a:latin typeface="標楷體" pitchFamily="65" charset="-120"/>
              <a:ea typeface="標楷體" pitchFamily="65" charset="-120"/>
            </a:endParaRPr>
          </a:p>
        </p:txBody>
      </p:sp>
      <p:sp>
        <p:nvSpPr>
          <p:cNvPr id="7" name="文字方塊 6"/>
          <p:cNvSpPr txBox="1"/>
          <p:nvPr/>
        </p:nvSpPr>
        <p:spPr>
          <a:xfrm>
            <a:off x="3563888" y="2771636"/>
            <a:ext cx="5040560" cy="2031325"/>
          </a:xfrm>
          <a:prstGeom prst="rect">
            <a:avLst/>
          </a:prstGeom>
          <a:noFill/>
        </p:spPr>
        <p:txBody>
          <a:bodyPr wrap="square" rtlCol="0">
            <a:spAutoFit/>
          </a:bodyPr>
          <a:lstStyle/>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327</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:1,000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:1,421</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(i3s)</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0.3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預計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=220</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文字方塊 7"/>
          <p:cNvSpPr txBox="1"/>
          <p:nvPr/>
        </p:nvSpPr>
        <p:spPr>
          <a:xfrm>
            <a:off x="4211960"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中華</a:t>
            </a:r>
            <a:endParaRPr lang="zh-TW" altLang="en-US" dirty="0">
              <a:latin typeface="標楷體" pitchFamily="65" charset="-120"/>
              <a:ea typeface="標楷體" pitchFamily="65" charset="-120"/>
            </a:endParaRPr>
          </a:p>
        </p:txBody>
      </p:sp>
      <p:sp>
        <p:nvSpPr>
          <p:cNvPr id="9" name="文字方塊 8"/>
          <p:cNvSpPr txBox="1"/>
          <p:nvPr/>
        </p:nvSpPr>
        <p:spPr>
          <a:xfrm>
            <a:off x="5076056"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台灣</a:t>
            </a:r>
            <a:endParaRPr lang="zh-TW" altLang="en-US" dirty="0">
              <a:latin typeface="標楷體" pitchFamily="65" charset="-120"/>
              <a:ea typeface="標楷體" pitchFamily="65" charset="-120"/>
            </a:endParaRPr>
          </a:p>
        </p:txBody>
      </p:sp>
      <p:sp>
        <p:nvSpPr>
          <p:cNvPr id="10" name="文字方塊 9"/>
          <p:cNvSpPr txBox="1"/>
          <p:nvPr/>
        </p:nvSpPr>
        <p:spPr>
          <a:xfrm>
            <a:off x="5868144" y="414908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遠傳</a:t>
            </a:r>
            <a:endParaRPr lang="zh-TW" altLang="en-US" dirty="0">
              <a:latin typeface="標楷體" pitchFamily="65" charset="-120"/>
              <a:ea typeface="標楷體" pitchFamily="65" charset="-120"/>
            </a:endParaRPr>
          </a:p>
        </p:txBody>
      </p:sp>
      <p:cxnSp>
        <p:nvCxnSpPr>
          <p:cNvPr id="12" name="直線單箭頭接點 11"/>
          <p:cNvCxnSpPr/>
          <p:nvPr/>
        </p:nvCxnSpPr>
        <p:spPr>
          <a:xfrm>
            <a:off x="3779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4572000" y="1979548"/>
            <a:ext cx="864096" cy="369332"/>
          </a:xfrm>
          <a:prstGeom prst="rect">
            <a:avLst/>
          </a:prstGeom>
          <a:noFill/>
        </p:spPr>
        <p:txBody>
          <a:bodyPr wrap="square" rtlCol="0">
            <a:spAutoFit/>
          </a:bodyPr>
          <a:lstStyle/>
          <a:p>
            <a:r>
              <a:rPr lang="en-US" altLang="zh-TW" dirty="0" smtClean="0">
                <a:solidFill>
                  <a:srgbClr val="0000FF"/>
                </a:solidFill>
              </a:rPr>
              <a:t>3G</a:t>
            </a:r>
            <a:endParaRPr lang="zh-TW" altLang="en-US" dirty="0">
              <a:solidFill>
                <a:srgbClr val="0000FF"/>
              </a:solidFill>
            </a:endParaRPr>
          </a:p>
        </p:txBody>
      </p:sp>
      <p:cxnSp>
        <p:nvCxnSpPr>
          <p:cNvPr id="15" name="直線單箭頭接點 14"/>
          <p:cNvCxnSpPr/>
          <p:nvPr/>
        </p:nvCxnSpPr>
        <p:spPr>
          <a:xfrm>
            <a:off x="1547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115616" y="414908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sp>
        <p:nvSpPr>
          <p:cNvPr id="17" name="文字方塊 16"/>
          <p:cNvSpPr txBox="1"/>
          <p:nvPr/>
        </p:nvSpPr>
        <p:spPr>
          <a:xfrm>
            <a:off x="1331640" y="3356992"/>
            <a:ext cx="792088" cy="646331"/>
          </a:xfrm>
          <a:prstGeom prst="rect">
            <a:avLst/>
          </a:prstGeom>
          <a:noFill/>
        </p:spPr>
        <p:txBody>
          <a:bodyPr wrap="square" rtlCol="0">
            <a:spAutoFit/>
          </a:bodyPr>
          <a:lstStyle/>
          <a:p>
            <a:r>
              <a:rPr lang="en-US" altLang="zh-TW" dirty="0" err="1" smtClean="0"/>
              <a:t>Sina</a:t>
            </a:r>
            <a:endParaRPr lang="en-US" altLang="zh-TW" dirty="0" smtClean="0"/>
          </a:p>
          <a:p>
            <a:r>
              <a:rPr lang="en-US" altLang="zh-TW" dirty="0" smtClean="0"/>
              <a:t>B2B</a:t>
            </a:r>
            <a:endParaRPr lang="zh-TW" altLang="en-US" dirty="0"/>
          </a:p>
        </p:txBody>
      </p:sp>
      <p:sp>
        <p:nvSpPr>
          <p:cNvPr id="18" name="文字方塊 17"/>
          <p:cNvSpPr txBox="1"/>
          <p:nvPr/>
        </p:nvSpPr>
        <p:spPr>
          <a:xfrm>
            <a:off x="899592" y="3068960"/>
            <a:ext cx="1512168"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a:t>
            </a:r>
            <a:r>
              <a:rPr lang="zh-TW" altLang="en-US" sz="1600" dirty="0" smtClean="0">
                <a:solidFill>
                  <a:srgbClr val="0000FF"/>
                </a:solidFill>
                <a:latin typeface="標楷體" pitchFamily="65" charset="-120"/>
                <a:ea typeface="標楷體" pitchFamily="65" charset="-120"/>
              </a:rPr>
              <a:t>高鐵通車</a:t>
            </a:r>
            <a:endParaRPr lang="zh-TW" altLang="en-US" sz="1600" dirty="0">
              <a:solidFill>
                <a:srgbClr val="0000FF"/>
              </a:solidFill>
              <a:latin typeface="標楷體" pitchFamily="65" charset="-120"/>
              <a:ea typeface="標楷體" pitchFamily="65" charset="-120"/>
            </a:endParaRPr>
          </a:p>
        </p:txBody>
      </p:sp>
      <p:sp>
        <p:nvSpPr>
          <p:cNvPr id="19" name="文字方塊 18"/>
          <p:cNvSpPr txBox="1"/>
          <p:nvPr/>
        </p:nvSpPr>
        <p:spPr>
          <a:xfrm>
            <a:off x="3131840" y="3851756"/>
            <a:ext cx="504056" cy="369332"/>
          </a:xfrm>
          <a:prstGeom prst="rect">
            <a:avLst/>
          </a:prstGeom>
          <a:noFill/>
          <a:ln w="25400">
            <a:solidFill>
              <a:srgbClr val="0000FF"/>
            </a:solidFill>
            <a:prstDash val="sysDash"/>
          </a:ln>
        </p:spPr>
        <p:txBody>
          <a:bodyPr wrap="square" rtlCol="0">
            <a:spAutoFit/>
          </a:bodyPr>
          <a:lstStyle/>
          <a:p>
            <a:r>
              <a:rPr lang="en-US" altLang="zh-TW" dirty="0" smtClean="0">
                <a:solidFill>
                  <a:srgbClr val="0000FF"/>
                </a:solidFill>
              </a:rPr>
              <a:t>4G</a:t>
            </a:r>
            <a:endParaRPr lang="zh-TW" altLang="en-US" dirty="0">
              <a:solidFill>
                <a:srgbClr val="0000FF"/>
              </a:solidFill>
            </a:endParaRPr>
          </a:p>
        </p:txBody>
      </p:sp>
      <p:sp>
        <p:nvSpPr>
          <p:cNvPr id="20" name="文字方塊 19"/>
          <p:cNvSpPr txBox="1"/>
          <p:nvPr/>
        </p:nvSpPr>
        <p:spPr>
          <a:xfrm>
            <a:off x="1979712" y="562617"/>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a:t>
            </a:r>
            <a:r>
              <a:rPr lang="en-US" altLang="zh-TW" sz="2400" dirty="0" smtClean="0">
                <a:latin typeface="標楷體" pitchFamily="65" charset="-120"/>
                <a:ea typeface="標楷體" pitchFamily="65" charset="-120"/>
              </a:rPr>
              <a:t>EC</a:t>
            </a:r>
            <a:r>
              <a:rPr lang="zh-TW" altLang="en-US" sz="2400" dirty="0" smtClean="0">
                <a:latin typeface="標楷體" pitchFamily="65" charset="-120"/>
                <a:ea typeface="標楷體" pitchFamily="65" charset="-120"/>
              </a:rPr>
              <a:t> 管理</a:t>
            </a:r>
            <a:endParaRPr lang="zh-TW" altLang="en-US" sz="2400" b="1" dirty="0">
              <a:latin typeface="標楷體" pitchFamily="65" charset="-120"/>
              <a:ea typeface="標楷體" pitchFamily="65"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043608" y="1124744"/>
            <a:ext cx="1512168"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MOD : 580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1043608" y="154750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凱擘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155</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7" name="文字方塊 6"/>
          <p:cNvSpPr txBox="1"/>
          <p:nvPr/>
        </p:nvSpPr>
        <p:spPr>
          <a:xfrm>
            <a:off x="1043608" y="1988840"/>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中嘉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118</a:t>
            </a:r>
            <a:r>
              <a:rPr lang="zh-TW" altLang="en-US" dirty="0" smtClean="0">
                <a:latin typeface="標楷體" pitchFamily="65" charset="-120"/>
                <a:ea typeface="標楷體" pitchFamily="65" charset="-120"/>
              </a:rPr>
              <a:t>萬 </a:t>
            </a:r>
            <a:endParaRPr lang="zh-TW" altLang="en-US" dirty="0">
              <a:latin typeface="標楷體" pitchFamily="65" charset="-120"/>
              <a:ea typeface="標楷體" pitchFamily="65" charset="-120"/>
            </a:endParaRPr>
          </a:p>
        </p:txBody>
      </p:sp>
      <p:sp>
        <p:nvSpPr>
          <p:cNvPr id="8" name="左大括弧 7"/>
          <p:cNvSpPr/>
          <p:nvPr/>
        </p:nvSpPr>
        <p:spPr>
          <a:xfrm>
            <a:off x="827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683568" y="2564904"/>
            <a:ext cx="3528392" cy="1754326"/>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大三元軟體下載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凱基證卷</a:t>
            </a:r>
            <a:r>
              <a:rPr lang="en-US" altLang="zh-TW" dirty="0" smtClean="0">
                <a:latin typeface="標楷體" pitchFamily="65" charset="-120"/>
                <a:ea typeface="標楷體" pitchFamily="65" charset="-120"/>
              </a:rPr>
              <a:t>)</a:t>
            </a:r>
          </a:p>
          <a:p>
            <a:pPr>
              <a:buFont typeface="Wingdings" pitchFamily="2" charset="2"/>
              <a:buChar char="l"/>
            </a:pPr>
            <a:r>
              <a:rPr lang="en-US" altLang="zh-TW" dirty="0" smtClean="0">
                <a:latin typeface="標楷體" pitchFamily="65" charset="-120"/>
                <a:ea typeface="標楷體" pitchFamily="65" charset="-120"/>
              </a:rPr>
              <a:t>2009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88</a:t>
            </a:r>
            <a:r>
              <a:rPr lang="zh-TW" altLang="en-US" dirty="0" smtClean="0">
                <a:latin typeface="標楷體" pitchFamily="65" charset="-120"/>
                <a:ea typeface="標楷體" pitchFamily="65" charset="-120"/>
              </a:rPr>
              <a:t>風災</a:t>
            </a:r>
            <a:r>
              <a:rPr lang="en-US" altLang="zh-TW" dirty="0" smtClean="0">
                <a:latin typeface="標楷體" pitchFamily="65" charset="-120"/>
                <a:ea typeface="標楷體" pitchFamily="65" charset="-120"/>
              </a:rPr>
              <a:t>Google map</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早期</a:t>
            </a:r>
            <a:r>
              <a:rPr lang="en-US" altLang="zh-TW" dirty="0" smtClean="0">
                <a:latin typeface="標楷體" pitchFamily="65" charset="-120"/>
                <a:ea typeface="標楷體" pitchFamily="65" charset="-120"/>
              </a:rPr>
              <a:t>PDA</a:t>
            </a:r>
            <a:r>
              <a:rPr lang="zh-TW" altLang="en-US" dirty="0" smtClean="0">
                <a:latin typeface="標楷體" pitchFamily="65" charset="-120"/>
                <a:ea typeface="標楷體" pitchFamily="65" charset="-120"/>
              </a:rPr>
              <a:t>用最多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11/11</a:t>
            </a:r>
            <a:r>
              <a:rPr lang="zh-TW" altLang="en-US" dirty="0" smtClean="0">
                <a:latin typeface="標楷體" pitchFamily="65" charset="-120"/>
                <a:ea typeface="標楷體" pitchFamily="65" charset="-120"/>
              </a:rPr>
              <a:t>日光棍節。</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訂閱頻道。</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0" name="文字方塊 9"/>
          <p:cNvSpPr txBox="1"/>
          <p:nvPr/>
        </p:nvSpPr>
        <p:spPr>
          <a:xfrm>
            <a:off x="1988096" y="743471"/>
            <a:ext cx="5400600" cy="461665"/>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期中考</a:t>
            </a:r>
            <a:endParaRPr lang="zh-TW" altLang="en-US" sz="2400" b="1" dirty="0">
              <a:latin typeface="標楷體" pitchFamily="65" charset="-120"/>
              <a:ea typeface="標楷體"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6032421"/>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管理 </a:t>
            </a:r>
            <a:r>
              <a:rPr lang="en-US" altLang="zh-TW" sz="2400" dirty="0" smtClean="0">
                <a:latin typeface="標楷體" pitchFamily="65" charset="-120"/>
                <a:ea typeface="標楷體" pitchFamily="65" charset="-120"/>
              </a:rPr>
              <a:t>(M-IS)-5</a:t>
            </a:r>
            <a:r>
              <a:rPr lang="zh-TW" altLang="en-US" sz="2400" dirty="0" smtClean="0">
                <a:latin typeface="標楷體" pitchFamily="65" charset="-120"/>
                <a:ea typeface="標楷體" pitchFamily="65" charset="-120"/>
              </a:rPr>
              <a:t>管</a:t>
            </a:r>
            <a:r>
              <a:rPr lang="en-US" altLang="zh-TW" sz="2400" dirty="0" smtClean="0">
                <a:latin typeface="標楷體" pitchFamily="65" charset="-120"/>
                <a:ea typeface="標楷體"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 經濟</a:t>
            </a:r>
            <a:r>
              <a:rPr lang="en-US" altLang="zh-TW" sz="2400" dirty="0" smtClean="0">
                <a:latin typeface="標楷體" pitchFamily="65" charset="-120"/>
                <a:ea typeface="標楷體" pitchFamily="65" charset="-120"/>
              </a:rPr>
              <a:t>-Market</a:t>
            </a:r>
            <a:endParaRPr lang="zh-TW" altLang="en-US" sz="2400" dirty="0">
              <a:latin typeface="標楷體" pitchFamily="65" charset="-120"/>
              <a:ea typeface="標楷體"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什麼</a:t>
            </a:r>
            <a:r>
              <a:rPr lang="zh-TW" altLang="en-US" sz="2400" dirty="0" smtClean="0">
                <a:latin typeface="標楷體" panose="03000509000000000000" pitchFamily="65" charset="-120"/>
                <a:ea typeface="標楷體" panose="03000509000000000000" pitchFamily="65" charset="-120"/>
              </a:rPr>
              <a:t>是 商流 </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itchFamily="65" charset="-120"/>
                <a:ea typeface="標楷體" pitchFamily="65" charset="-120"/>
              </a:rPr>
              <a:t>行銷</a:t>
            </a: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anose="03000509000000000000" pitchFamily="65" charset="-120"/>
                <a:ea typeface="標楷體" panose="03000509000000000000" pitchFamily="65" charset="-120"/>
              </a:rPr>
              <a:t>物流與供應</a:t>
            </a:r>
            <a:r>
              <a:rPr lang="zh-TW" altLang="en-US" sz="2400" dirty="0" smtClean="0">
                <a:latin typeface="標楷體" panose="03000509000000000000" pitchFamily="65" charset="-120"/>
                <a:ea typeface="標楷體" panose="03000509000000000000" pitchFamily="65" charset="-120"/>
              </a:rPr>
              <a:t>鏈管理 在 本系的 </a:t>
            </a:r>
            <a:r>
              <a:rPr lang="en-US" altLang="zh-TW"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大發展階段重點</a:t>
            </a:r>
            <a:endParaRPr lang="zh-TW" altLang="en-US" sz="2400" dirty="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2400" dirty="0">
                <a:latin typeface="標楷體" pitchFamily="65" charset="-120"/>
                <a:ea typeface="標楷體" pitchFamily="65" charset="-120"/>
              </a:rPr>
              <a:t>經濟</a:t>
            </a:r>
            <a:r>
              <a:rPr lang="en-US" altLang="zh-TW" sz="2400" dirty="0">
                <a:latin typeface="標楷體" pitchFamily="65" charset="-120"/>
                <a:ea typeface="標楷體" pitchFamily="65" charset="-120"/>
              </a:rPr>
              <a:t>-</a:t>
            </a:r>
            <a:r>
              <a:rPr lang="en-US" altLang="zh-TW" sz="2400" dirty="0" smtClean="0">
                <a:latin typeface="標楷體" pitchFamily="65" charset="-120"/>
                <a:ea typeface="標楷體" pitchFamily="65" charset="-120"/>
              </a:rPr>
              <a:t>Market </a:t>
            </a:r>
            <a:r>
              <a:rPr lang="zh-TW" altLang="en-US" sz="2400" dirty="0" smtClean="0">
                <a:solidFill>
                  <a:srgbClr val="FF0000"/>
                </a:solidFill>
                <a:latin typeface="標楷體" panose="03000509000000000000" pitchFamily="65" charset="-120"/>
                <a:ea typeface="標楷體" panose="03000509000000000000" pitchFamily="65" charset="-120"/>
              </a:rPr>
              <a:t> </a:t>
            </a:r>
            <a:r>
              <a:rPr lang="en-US" altLang="zh-TW" sz="2400" dirty="0">
                <a:solidFill>
                  <a:srgbClr val="FF0000"/>
                </a:solidFill>
                <a:latin typeface="標楷體" panose="03000509000000000000" pitchFamily="65" charset="-120"/>
                <a:ea typeface="標楷體" panose="03000509000000000000" pitchFamily="65" charset="-120"/>
              </a:rPr>
              <a:t>2 </a:t>
            </a:r>
            <a:r>
              <a:rPr lang="en-US" altLang="zh-TW" sz="2400" dirty="0" smtClean="0">
                <a:solidFill>
                  <a:srgbClr val="FF0000"/>
                </a:solidFill>
                <a:latin typeface="標楷體" panose="03000509000000000000" pitchFamily="65" charset="-120"/>
                <a:ea typeface="標楷體" panose="03000509000000000000" pitchFamily="65" charset="-120"/>
              </a:rPr>
              <a:t>P</a:t>
            </a:r>
            <a:r>
              <a:rPr lang="zh-TW" altLang="en-US" sz="2400" dirty="0" smtClean="0">
                <a:solidFill>
                  <a:srgbClr val="FF0000"/>
                </a:solidFill>
                <a:latin typeface="標楷體" panose="03000509000000000000" pitchFamily="65" charset="-120"/>
                <a:ea typeface="標楷體" panose="03000509000000000000" pitchFamily="65" charset="-120"/>
              </a:rPr>
              <a:t> </a:t>
            </a: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服務業 </a:t>
            </a:r>
            <a:r>
              <a:rPr lang="zh-TW" altLang="en-US" sz="2400" dirty="0" smtClean="0">
                <a:solidFill>
                  <a:srgbClr val="FF0000"/>
                </a:solidFill>
                <a:latin typeface="標楷體" panose="03000509000000000000" pitchFamily="65" charset="-120"/>
                <a:ea typeface="標楷體" panose="03000509000000000000" pitchFamily="65" charset="-120"/>
              </a:rPr>
              <a:t>可分為 </a:t>
            </a:r>
            <a:r>
              <a:rPr lang="zh-TW" altLang="en-US" sz="2400" dirty="0">
                <a:solidFill>
                  <a:srgbClr val="FF0000"/>
                </a:solidFill>
                <a:latin typeface="標楷體" panose="03000509000000000000" pitchFamily="65" charset="-120"/>
                <a:ea typeface="標楷體" panose="03000509000000000000" pitchFamily="65" charset="-120"/>
              </a:rPr>
              <a:t>哪 </a:t>
            </a:r>
            <a:r>
              <a:rPr lang="en-US" altLang="zh-TW" sz="2400" dirty="0">
                <a:solidFill>
                  <a:srgbClr val="FF0000"/>
                </a:solidFill>
                <a:latin typeface="標楷體" panose="03000509000000000000" pitchFamily="65" charset="-120"/>
                <a:ea typeface="標楷體" panose="03000509000000000000" pitchFamily="65" charset="-120"/>
              </a:rPr>
              <a:t>2 </a:t>
            </a:r>
            <a:r>
              <a:rPr lang="zh-TW" altLang="en-US" sz="2400" dirty="0">
                <a:solidFill>
                  <a:srgbClr val="FF0000"/>
                </a:solidFill>
                <a:latin typeface="標楷體" panose="03000509000000000000" pitchFamily="65" charset="-120"/>
                <a:ea typeface="標楷體" panose="03000509000000000000" pitchFamily="65" charset="-120"/>
              </a:rPr>
              <a:t>大類 </a:t>
            </a:r>
            <a:r>
              <a:rPr lang="en-US" altLang="zh-TW" sz="2400" dirty="0">
                <a:solidFill>
                  <a:srgbClr val="FF0000"/>
                </a:solidFill>
                <a:latin typeface="標楷體" panose="03000509000000000000" pitchFamily="65" charset="-120"/>
                <a:ea typeface="標楷體" panose="03000509000000000000" pitchFamily="65" charset="-120"/>
              </a:rPr>
              <a:t>?</a:t>
            </a:r>
          </a:p>
          <a:p>
            <a:pPr marL="342900" indent="-342900">
              <a:spcBef>
                <a:spcPct val="50000"/>
              </a:spcBef>
              <a:buFontTx/>
              <a:buAutoNum type="arabicPeriod"/>
            </a:pPr>
            <a:r>
              <a:rPr lang="zh-TW" altLang="en-US" sz="2400" dirty="0">
                <a:latin typeface="標楷體" pitchFamily="65" charset="-120"/>
                <a:ea typeface="標楷體" pitchFamily="65" charset="-120"/>
              </a:rPr>
              <a:t>經濟</a:t>
            </a:r>
            <a:r>
              <a:rPr lang="en-US" altLang="zh-TW" sz="2400" dirty="0">
                <a:latin typeface="標楷體" pitchFamily="65" charset="-120"/>
                <a:ea typeface="標楷體" pitchFamily="65" charset="-120"/>
              </a:rPr>
              <a:t>-</a:t>
            </a:r>
            <a:r>
              <a:rPr lang="en-US" altLang="zh-TW" sz="2400" dirty="0" smtClean="0">
                <a:latin typeface="標楷體" pitchFamily="65" charset="-120"/>
                <a:ea typeface="標楷體" pitchFamily="65" charset="-120"/>
              </a:rPr>
              <a:t>Market</a:t>
            </a:r>
            <a:r>
              <a:rPr lang="zh-TW" altLang="en-US" sz="2400" dirty="0" smtClean="0">
                <a:latin typeface="標楷體" pitchFamily="65" charset="-120"/>
                <a:ea typeface="標楷體" pitchFamily="65" charset="-120"/>
              </a:rPr>
              <a:t>管理 </a:t>
            </a:r>
            <a:r>
              <a:rPr lang="zh-TW" altLang="en-US" sz="2400" dirty="0" smtClean="0">
                <a:latin typeface="標楷體" pitchFamily="65" charset="-120"/>
                <a:ea typeface="標楷體" pitchFamily="65" charset="-120"/>
              </a:rPr>
              <a:t>有何應用範圍</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zh-TW" altLang="en-US" sz="2400" dirty="0" smtClean="0"/>
              <a:t> </a:t>
            </a:r>
            <a:r>
              <a:rPr lang="en-US" altLang="zh-TW" sz="2400" dirty="0" smtClean="0"/>
              <a:t>(</a:t>
            </a:r>
            <a:r>
              <a:rPr lang="zh-TW" altLang="en-US" sz="2400" dirty="0" smtClean="0"/>
              <a:t>從 小到大</a:t>
            </a:r>
            <a:r>
              <a:rPr lang="en-US" altLang="zh-TW" sz="2400" dirty="0" smtClean="0"/>
              <a:t>)</a:t>
            </a:r>
            <a:endParaRPr lang="zh-TW" altLang="en-US" sz="2400" dirty="0"/>
          </a:p>
          <a:p>
            <a:pPr>
              <a:spcBef>
                <a:spcPct val="50000"/>
              </a:spcBef>
            </a:pPr>
            <a:r>
              <a:rPr lang="en-US" altLang="zh-TW" sz="2400" dirty="0" smtClean="0">
                <a:latin typeface="標楷體" pitchFamily="65" charset="-120"/>
                <a:ea typeface="標楷體" pitchFamily="65" charset="-120"/>
              </a:rPr>
              <a:t>5</a:t>
            </a:r>
            <a:r>
              <a:rPr lang="en-US" altLang="zh-TW" sz="2400" dirty="0" smtClean="0">
                <a:latin typeface="標楷體" pitchFamily="65" charset="-120"/>
                <a:ea typeface="標楷體" pitchFamily="65" charset="-120"/>
              </a:rPr>
              <a:t>.</a:t>
            </a:r>
            <a:r>
              <a:rPr lang="zh-TW" altLang="en-US" sz="2000" dirty="0">
                <a:latin typeface="標楷體" pitchFamily="65" charset="-120"/>
                <a:ea typeface="標楷體" pitchFamily="65" charset="-120"/>
              </a:rPr>
              <a:t>經濟</a:t>
            </a:r>
            <a:r>
              <a:rPr lang="en-US" altLang="zh-TW" sz="2000" dirty="0">
                <a:latin typeface="標楷體" pitchFamily="65" charset="-120"/>
                <a:ea typeface="標楷體" pitchFamily="65" charset="-120"/>
              </a:rPr>
              <a:t>-</a:t>
            </a:r>
            <a:r>
              <a:rPr lang="en-US" altLang="zh-TW" sz="2000" dirty="0" smtClean="0">
                <a:latin typeface="標楷體" pitchFamily="65" charset="-120"/>
                <a:ea typeface="標楷體" pitchFamily="65" charset="-120"/>
              </a:rPr>
              <a:t>Market </a:t>
            </a:r>
            <a:r>
              <a:rPr lang="zh-TW" altLang="en-US" sz="2000" dirty="0" smtClean="0">
                <a:latin typeface="標楷體" pitchFamily="65" charset="-120"/>
                <a:ea typeface="標楷體" pitchFamily="65" charset="-120"/>
              </a:rPr>
              <a:t>個案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r>
              <a:rPr lang="zh-TW" altLang="en-US" sz="2000" dirty="0">
                <a:latin typeface="標楷體" pitchFamily="65" charset="-120"/>
                <a:ea typeface="標楷體" pitchFamily="65" charset="-120"/>
              </a:rPr>
              <a:t>期中考</a:t>
            </a:r>
            <a:r>
              <a:rPr lang="zh-TW" altLang="en-US" sz="2000" dirty="0" smtClean="0">
                <a:latin typeface="標楷體" pitchFamily="65" charset="-120"/>
                <a:ea typeface="標楷體" pitchFamily="65" charset="-120"/>
              </a:rPr>
              <a:t>前各組要</a:t>
            </a:r>
            <a:r>
              <a:rPr lang="zh-TW" altLang="en-US" sz="2000" dirty="0">
                <a:latin typeface="標楷體" pitchFamily="65" charset="-120"/>
                <a:ea typeface="標楷體" pitchFamily="65" charset="-120"/>
              </a:rPr>
              <a:t>在</a:t>
            </a:r>
            <a:r>
              <a:rPr lang="en-US" altLang="zh-TW" sz="2000" dirty="0" err="1" smtClean="0">
                <a:latin typeface="標楷體" pitchFamily="65" charset="-120"/>
                <a:ea typeface="標楷體" pitchFamily="65" charset="-120"/>
              </a:rPr>
              <a:t>facebook</a:t>
            </a:r>
            <a:r>
              <a:rPr lang="zh-TW" altLang="en-US" sz="2000" dirty="0" smtClean="0">
                <a:latin typeface="標楷體" pitchFamily="65" charset="-120"/>
                <a:ea typeface="標楷體" pitchFamily="65" charset="-120"/>
              </a:rPr>
              <a:t>開</a:t>
            </a:r>
            <a:r>
              <a:rPr lang="zh-TW" altLang="en-US" sz="2000" dirty="0">
                <a:latin typeface="標楷體" pitchFamily="65" charset="-120"/>
                <a:ea typeface="標楷體" pitchFamily="65" charset="-120"/>
              </a:rPr>
              <a:t>一個 粉絲專業帳號。</a:t>
            </a:r>
            <a:endParaRPr lang="en-US" altLang="zh-TW" sz="2000" dirty="0">
              <a:latin typeface="標楷體" pitchFamily="65" charset="-120"/>
              <a:ea typeface="標楷體" pitchFamily="65" charset="-120"/>
            </a:endParaRPr>
          </a:p>
          <a:p>
            <a:pPr>
              <a:spcBef>
                <a:spcPct val="50000"/>
              </a:spcBef>
            </a:pPr>
            <a:r>
              <a:rPr lang="en-US" altLang="zh-TW" sz="2400" dirty="0" smtClean="0">
                <a:latin typeface="標楷體" pitchFamily="65" charset="-120"/>
                <a:ea typeface="標楷體" pitchFamily="65" charset="-120"/>
              </a:rPr>
              <a:t>6.</a:t>
            </a:r>
            <a:r>
              <a:rPr lang="zh-TW" altLang="en-US" sz="2000" dirty="0" smtClean="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r>
              <a:rPr lang="en-US" altLang="zh-TW" sz="2200" dirty="0" smtClean="0">
                <a:latin typeface="標楷體" pitchFamily="65" charset="-120"/>
                <a:ea typeface="標楷體" pitchFamily="65" charset="-120"/>
                <a:hlinkClick r:id="rId2"/>
              </a:rPr>
              <a:t>https</a:t>
            </a:r>
            <a:r>
              <a:rPr lang="en-US" altLang="zh-TW" sz="2200" dirty="0">
                <a:latin typeface="標楷體" pitchFamily="65" charset="-120"/>
                <a:ea typeface="標楷體" pitchFamily="65" charset="-120"/>
                <a:hlinkClick r:id="rId2"/>
              </a:rPr>
              <a:t>://www.google.com.tw/maps/@24.1148104,120.6810618,13.75z/data=!4m2!6m1!1s1vexIgKIHuDGQ2Eut0cTC1azETZE?hl=zh-TW</a:t>
            </a:r>
            <a:endParaRPr lang="en-US" altLang="zh-TW" sz="2200" dirty="0" smtClean="0">
              <a:latin typeface="標楷體" pitchFamily="65" charset="-12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4464496" cy="461665"/>
          </a:xfrm>
          <a:prstGeom prst="rect">
            <a:avLst/>
          </a:prstGeom>
          <a:noFill/>
          <a:ln w="9525">
            <a:noFill/>
            <a:miter lim="800000"/>
            <a:headEnd/>
            <a:tailEnd/>
          </a:ln>
        </p:spPr>
        <p:txBody>
          <a:bodyPr wrap="square">
            <a:spAutoFit/>
          </a:bodyPr>
          <a:lstStyle/>
          <a:p>
            <a:pPr>
              <a:spcBef>
                <a:spcPct val="50000"/>
              </a:spcBef>
            </a:pPr>
            <a:r>
              <a:rPr lang="zh-TW" altLang="en-US" sz="2400" dirty="0">
                <a:latin typeface="標楷體" panose="03000509000000000000" pitchFamily="65" charset="-120"/>
                <a:ea typeface="標楷體" panose="03000509000000000000" pitchFamily="65" charset="-120"/>
              </a:rPr>
              <a:t>產業經濟管理 </a:t>
            </a:r>
            <a:r>
              <a:rPr lang="zh-TW" altLang="en-US" sz="2200" b="1" dirty="0" smtClean="0">
                <a:ea typeface="標楷體" pitchFamily="65" charset="-120"/>
              </a:rPr>
              <a:t>課程重點 </a:t>
            </a:r>
            <a:r>
              <a:rPr lang="en-US" altLang="zh-TW" sz="2200" b="1" dirty="0" smtClean="0">
                <a:ea typeface="標楷體" pitchFamily="65" charset="-120"/>
              </a:rPr>
              <a:t>1</a:t>
            </a:r>
            <a:endParaRPr lang="zh-TW" altLang="en-US" sz="2200" b="1" dirty="0">
              <a:ea typeface="標楷體" pitchFamily="65" charset="-120"/>
            </a:endParaRPr>
          </a:p>
        </p:txBody>
      </p:sp>
      <p:grpSp>
        <p:nvGrpSpPr>
          <p:cNvPr id="2053" name="Group 17"/>
          <p:cNvGrpSpPr>
            <a:grpSpLocks/>
          </p:cNvGrpSpPr>
          <p:nvPr/>
        </p:nvGrpSpPr>
        <p:grpSpPr bwMode="auto">
          <a:xfrm>
            <a:off x="5292080" y="1924945"/>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dirty="0" smtClean="0">
                  <a:ea typeface="標楷體" pitchFamily="65" charset="-120"/>
                </a:rPr>
                <a:t>     王</a:t>
              </a:r>
              <a:r>
                <a:rPr lang="zh-TW" altLang="en-US" sz="2200" b="1" dirty="0">
                  <a:ea typeface="標楷體" pitchFamily="65" charset="-120"/>
                </a:rPr>
                <a:t>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1924261893"/>
              </p:ext>
            </p:extLst>
          </p:nvPr>
        </p:nvGraphicFramePr>
        <p:xfrm>
          <a:off x="457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9456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5" name="文字方塊 4"/>
          <p:cNvSpPr txBox="1"/>
          <p:nvPr/>
        </p:nvSpPr>
        <p:spPr>
          <a:xfrm>
            <a:off x="755576" y="1268760"/>
            <a:ext cx="3816424"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電影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小時代</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支付寶、娛樂寶。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編劇</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郭敬明。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1043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郭敬明</a:t>
              </a:r>
              <a:r>
                <a:rPr lang="en-US" altLang="zh-TW" dirty="0" smtClean="0">
                  <a:latin typeface="標楷體" pitchFamily="65" charset="-120"/>
                  <a:ea typeface="標楷體" pitchFamily="65" charset="-120"/>
                </a:rPr>
                <a:t>(90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九把刀</a:t>
              </a:r>
              <a:r>
                <a:rPr lang="en-US" altLang="zh-TW"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柴智屏</a:t>
              </a:r>
              <a:endParaRPr lang="zh-TW" altLang="en-US" u="sng" dirty="0">
                <a:latin typeface="標楷體" pitchFamily="65" charset="-120"/>
                <a:ea typeface="標楷體" pitchFamily="65" charset="-120"/>
              </a:endParaRP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smtClean="0">
                    <a:latin typeface="標楷體" pitchFamily="65" charset="-120"/>
                    <a:ea typeface="標楷體" pitchFamily="65" charset="-120"/>
                  </a:rPr>
                  <a:t>作家</a:t>
                </a:r>
                <a:endParaRPr lang="zh-TW" altLang="en-US" dirty="0">
                  <a:latin typeface="標楷體" pitchFamily="65" charset="-120"/>
                  <a:ea typeface="標楷體" pitchFamily="65" charset="-120"/>
                </a:endParaRP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韓寒</a:t>
                </a:r>
                <a:r>
                  <a:rPr lang="en-US" altLang="zh-TW" dirty="0" smtClean="0">
                    <a:latin typeface="標楷體" pitchFamily="65" charset="-120"/>
                    <a:ea typeface="標楷體" pitchFamily="65" charset="-120"/>
                  </a:rPr>
                  <a:t>(80</a:t>
                </a:r>
                <a:r>
                  <a:rPr lang="zh-TW" altLang="en-US" dirty="0" smtClean="0">
                    <a:latin typeface="標楷體" pitchFamily="65" charset="-120"/>
                    <a:ea typeface="標楷體" pitchFamily="65" charset="-120"/>
                  </a:rPr>
                  <a:t>年代</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編導</a:t>
              </a:r>
              <a:endParaRPr lang="zh-TW" altLang="en-US" dirty="0">
                <a:latin typeface="標楷體" pitchFamily="65" charset="-120"/>
                <a:ea typeface="標楷體" pitchFamily="65" charset="-120"/>
              </a:endParaRPr>
            </a:p>
          </p:txBody>
        </p:sp>
      </p:grpSp>
      <p:sp>
        <p:nvSpPr>
          <p:cNvPr id="17" name="文字方塊 16"/>
          <p:cNvSpPr txBox="1"/>
          <p:nvPr/>
        </p:nvSpPr>
        <p:spPr>
          <a:xfrm>
            <a:off x="5652120" y="1835532"/>
            <a:ext cx="172819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娛樂寶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眾酬</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2832652" y="2020198"/>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6012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6444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5580112" y="3068960"/>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演員</a:t>
            </a:r>
            <a:endParaRPr lang="zh-TW" altLang="en-US" dirty="0">
              <a:latin typeface="標楷體" pitchFamily="65" charset="-120"/>
              <a:ea typeface="標楷體" pitchFamily="65" charset="-120"/>
            </a:endParaRPr>
          </a:p>
        </p:txBody>
      </p:sp>
      <p:sp>
        <p:nvSpPr>
          <p:cNvPr id="31" name="文字方塊 30"/>
          <p:cNvSpPr txBox="1"/>
          <p:nvPr/>
        </p:nvSpPr>
        <p:spPr>
          <a:xfrm>
            <a:off x="6732240" y="3068960"/>
            <a:ext cx="12241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戲劇通路</a:t>
            </a:r>
            <a:endParaRPr lang="zh-TW" altLang="en-US" dirty="0">
              <a:latin typeface="標楷體" pitchFamily="65" charset="-120"/>
              <a:ea typeface="標楷體" pitchFamily="65" charset="-120"/>
            </a:endParaRPr>
          </a:p>
        </p:txBody>
      </p:sp>
      <p:sp>
        <p:nvSpPr>
          <p:cNvPr id="32" name="文字方塊 31"/>
          <p:cNvSpPr txBox="1"/>
          <p:nvPr/>
        </p:nvSpPr>
        <p:spPr>
          <a:xfrm>
            <a:off x="6732240" y="2132856"/>
            <a:ext cx="108012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股份制</a:t>
            </a:r>
            <a:endParaRPr lang="zh-TW" altLang="en-US" dirty="0">
              <a:latin typeface="標楷體" pitchFamily="65" charset="-120"/>
              <a:ea typeface="標楷體" pitchFamily="65" charset="-120"/>
            </a:endParaRPr>
          </a:p>
        </p:txBody>
      </p:sp>
      <p:sp>
        <p:nvSpPr>
          <p:cNvPr id="33" name="文字方塊 32"/>
          <p:cNvSpPr txBox="1"/>
          <p:nvPr/>
        </p:nvSpPr>
        <p:spPr>
          <a:xfrm>
            <a:off x="755576" y="4676943"/>
            <a:ext cx="7560840" cy="1477328"/>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新東方外語</a:t>
            </a:r>
            <a:r>
              <a:rPr lang="en-US" altLang="zh-TW" dirty="0" smtClean="0">
                <a:latin typeface="標楷體" pitchFamily="65" charset="-120"/>
                <a:ea typeface="標楷體" pitchFamily="65" charset="-120"/>
              </a:rPr>
              <a:t>(2006</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日新東方教育科技集團在美國紐約證券交易所成功上市，成為中國第一家海外上市的教育機構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23" name="文字方塊 22"/>
          <p:cNvSpPr txBox="1"/>
          <p:nvPr/>
        </p:nvSpPr>
        <p:spPr>
          <a:xfrm>
            <a:off x="2051720" y="282669"/>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848872" cy="2585323"/>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作業</a:t>
            </a:r>
            <a:r>
              <a:rPr lang="en-US" altLang="zh-TW" dirty="0" smtClean="0">
                <a:latin typeface="標楷體" pitchFamily="65" charset="-120"/>
                <a:ea typeface="標楷體" pitchFamily="65" charset="-120"/>
              </a:rPr>
              <a:t>--ILMS</a:t>
            </a:r>
            <a:r>
              <a:rPr lang="zh-TW" altLang="en-US" dirty="0" smtClean="0">
                <a:latin typeface="標楷體" pitchFamily="65" charset="-120"/>
                <a:ea typeface="標楷體" pitchFamily="65" charset="-120"/>
              </a:rPr>
              <a:t>上傳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KTV</a:t>
            </a:r>
          </a:p>
          <a:p>
            <a:r>
              <a:rPr lang="en-US" altLang="zh-TW" dirty="0" smtClean="0">
                <a:latin typeface="標楷體" pitchFamily="65" charset="-120"/>
                <a:ea typeface="標楷體" pitchFamily="65" charset="-120"/>
              </a:rPr>
              <a:t>  2. 4G</a:t>
            </a:r>
          </a:p>
          <a:p>
            <a:r>
              <a:rPr lang="en-US" altLang="zh-TW" dirty="0" smtClean="0">
                <a:latin typeface="標楷體" pitchFamily="65" charset="-120"/>
                <a:ea typeface="標楷體" pitchFamily="65" charset="-120"/>
              </a:rPr>
              <a:t>  3. </a:t>
            </a:r>
            <a:r>
              <a:rPr lang="zh-TW" altLang="en-US" dirty="0" smtClean="0">
                <a:latin typeface="標楷體" pitchFamily="65" charset="-120"/>
                <a:ea typeface="標楷體" pitchFamily="65" charset="-120"/>
              </a:rPr>
              <a:t>頻寬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含詳細資料</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PPT:</a:t>
            </a:r>
            <a:r>
              <a:rPr lang="zh-TW" altLang="en-US" dirty="0" smtClean="0">
                <a:latin typeface="標楷體" pitchFamily="65" charset="-120"/>
                <a:ea typeface="標楷體" pitchFamily="65" charset="-120"/>
              </a:rPr>
              <a:t>上課教材下載到電腦再上傳。</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工管系電腦來源</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教育部補助商業自動化</a:t>
            </a:r>
            <a:r>
              <a:rPr lang="en-US" altLang="zh-TW" dirty="0" smtClean="0">
                <a:latin typeface="標楷體" pitchFamily="65" charset="-120"/>
                <a:ea typeface="標楷體" pitchFamily="65" charset="-120"/>
              </a:rPr>
              <a:t>POS</a:t>
            </a:r>
            <a:r>
              <a:rPr lang="zh-TW" altLang="en-US" dirty="0" smtClean="0">
                <a:latin typeface="標楷體" pitchFamily="65" charset="-120"/>
                <a:ea typeface="標楷體" pitchFamily="65" charset="-120"/>
              </a:rPr>
              <a:t>需求。</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老師網址</a:t>
            </a:r>
            <a:r>
              <a:rPr lang="en-US" altLang="zh-TW" dirty="0" smtClean="0">
                <a:latin typeface="標楷體" pitchFamily="65" charset="-120"/>
                <a:ea typeface="標楷體" pitchFamily="65" charset="-120"/>
              </a:rPr>
              <a:t>:entry.hust.edu.tw/~</a:t>
            </a:r>
            <a:r>
              <a:rPr lang="en-US" altLang="zh-TW" dirty="0" err="1" smtClean="0">
                <a:latin typeface="標楷體" pitchFamily="65" charset="-120"/>
                <a:ea typeface="標楷體" pitchFamily="65" charset="-120"/>
              </a:rPr>
              <a:t>raylin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供應鏈管理→</a:t>
            </a: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1241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1547664" y="3429000"/>
            <a:ext cx="72008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微信</a:t>
            </a:r>
            <a:endParaRPr lang="zh-TW" altLang="en-US" dirty="0">
              <a:latin typeface="標楷體" pitchFamily="65" charset="-120"/>
              <a:ea typeface="標楷體" pitchFamily="65" charset="-120"/>
            </a:endParaRPr>
          </a:p>
        </p:txBody>
      </p:sp>
      <p:sp>
        <p:nvSpPr>
          <p:cNvPr id="12" name="文字方塊 11"/>
          <p:cNvSpPr txBox="1"/>
          <p:nvPr/>
        </p:nvSpPr>
        <p:spPr>
          <a:xfrm>
            <a:off x="1547664" y="4859868"/>
            <a:ext cx="316835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微博</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Blog(</a:t>
            </a:r>
            <a:r>
              <a:rPr lang="zh-TW" altLang="en-US" dirty="0" smtClean="0">
                <a:latin typeface="標楷體" pitchFamily="65" charset="-120"/>
                <a:ea typeface="標楷體" pitchFamily="65" charset="-120"/>
              </a:rPr>
              <a:t>新浪</a:t>
            </a:r>
            <a:r>
              <a:rPr lang="en-US" altLang="zh-TW" dirty="0" smtClean="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2195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2699792" y="3140968"/>
            <a:ext cx="2376264" cy="923330"/>
          </a:xfrm>
          <a:prstGeom prst="rect">
            <a:avLst/>
          </a:prstGeom>
          <a:noFill/>
        </p:spPr>
        <p:txBody>
          <a:bodyPr wrap="square" rtlCol="0">
            <a:spAutoFit/>
          </a:bodyPr>
          <a:lstStyle/>
          <a:p>
            <a:r>
              <a:rPr lang="en-US" altLang="zh-TW" dirty="0" err="1" smtClean="0">
                <a:latin typeface="標楷體" pitchFamily="65" charset="-120"/>
                <a:ea typeface="標楷體" pitchFamily="65" charset="-120"/>
              </a:rPr>
              <a:t>Wats</a:t>
            </a:r>
            <a:r>
              <a:rPr lang="en-US" altLang="zh-TW" dirty="0" smtClean="0">
                <a:latin typeface="標楷體" pitchFamily="65" charset="-120"/>
                <a:ea typeface="標楷體" pitchFamily="65" charset="-120"/>
              </a:rPr>
              <a:t>-app(</a:t>
            </a:r>
            <a:r>
              <a:rPr lang="en-US" altLang="zh-TW" dirty="0" err="1" smtClean="0">
                <a:latin typeface="標楷體" pitchFamily="65" charset="-120"/>
                <a:ea typeface="標楷體" pitchFamily="65" charset="-120"/>
              </a:rPr>
              <a:t>Apple+FB</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Line</a:t>
            </a:r>
          </a:p>
          <a:p>
            <a:r>
              <a:rPr lang="en-US" altLang="zh-TW" dirty="0" smtClean="0">
                <a:latin typeface="標楷體" pitchFamily="65" charset="-120"/>
                <a:ea typeface="標楷體" pitchFamily="65" charset="-120"/>
              </a:rPr>
              <a:t>(We-chat):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zh-TW" altLang="en-US" dirty="0">
              <a:latin typeface="標楷體" pitchFamily="65" charset="-120"/>
              <a:ea typeface="標楷體" pitchFamily="65" charset="-120"/>
            </a:endParaRPr>
          </a:p>
        </p:txBody>
      </p:sp>
      <p:sp>
        <p:nvSpPr>
          <p:cNvPr id="15" name="文字方塊 14"/>
          <p:cNvSpPr txBox="1"/>
          <p:nvPr/>
        </p:nvSpPr>
        <p:spPr>
          <a:xfrm>
            <a:off x="899592" y="5229200"/>
            <a:ext cx="6048672" cy="1200329"/>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Proxy(</a:t>
            </a:r>
            <a:r>
              <a:rPr lang="zh-TW" altLang="en-US" dirty="0" smtClean="0">
                <a:latin typeface="標楷體" pitchFamily="65" charset="-120"/>
                <a:ea typeface="標楷體" pitchFamily="65" charset="-120"/>
              </a:rPr>
              <a:t>代理伺服器</a:t>
            </a:r>
            <a:r>
              <a:rPr lang="en-US" altLang="zh-TW"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ftp→Proxy</a:t>
            </a:r>
            <a:r>
              <a:rPr lang="en-US" altLang="zh-TW" dirty="0" smtClean="0">
                <a:latin typeface="標楷體" pitchFamily="65" charset="-120"/>
                <a:ea typeface="標楷體" pitchFamily="65" charset="-120"/>
              </a:rPr>
              <a:t>(Google)</a:t>
            </a:r>
          </a:p>
          <a:p>
            <a:pPr>
              <a:buFont typeface="Wingdings" pitchFamily="2" charset="2"/>
              <a:buChar char="l"/>
            </a:pPr>
            <a:r>
              <a:rPr lang="zh-TW" altLang="en-US" dirty="0" smtClean="0">
                <a:latin typeface="標楷體" pitchFamily="65" charset="-120"/>
                <a:ea typeface="標楷體" pitchFamily="65" charset="-120"/>
              </a:rPr>
              <a:t> 阿里巴巴市值全球第四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第一</a:t>
            </a:r>
            <a:r>
              <a:rPr lang="en-US" altLang="zh-TW" dirty="0" smtClean="0">
                <a:latin typeface="標楷體" pitchFamily="65" charset="-120"/>
                <a:ea typeface="標楷體" pitchFamily="65" charset="-120"/>
              </a:rPr>
              <a:t>:APPLE </a:t>
            </a:r>
            <a:r>
              <a:rPr lang="zh-TW" altLang="en-US" dirty="0" smtClean="0">
                <a:latin typeface="標楷體" pitchFamily="65" charset="-120"/>
                <a:ea typeface="標楷體" pitchFamily="65" charset="-120"/>
              </a:rPr>
              <a:t>第二</a:t>
            </a:r>
            <a:r>
              <a:rPr lang="en-US" altLang="zh-TW" dirty="0" smtClean="0">
                <a:latin typeface="標楷體" pitchFamily="65" charset="-120"/>
                <a:ea typeface="標楷體" pitchFamily="65" charset="-120"/>
              </a:rPr>
              <a:t>:MICROSOFT</a:t>
            </a:r>
            <a:r>
              <a:rPr lang="zh-TW" altLang="en-US" dirty="0" smtClean="0">
                <a:latin typeface="標楷體" pitchFamily="65" charset="-120"/>
                <a:ea typeface="標楷體" pitchFamily="65" charset="-120"/>
              </a:rPr>
              <a:t> 第三</a:t>
            </a:r>
            <a:r>
              <a:rPr lang="en-US" altLang="zh-TW" dirty="0" smtClean="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3416320"/>
          </a:xfrm>
          <a:prstGeom prst="rect">
            <a:avLst/>
          </a:prstGeom>
          <a:noFill/>
        </p:spPr>
        <p:txBody>
          <a:bodyPr wrap="square" rtlCol="0">
            <a:spAutoFit/>
          </a:bodyPr>
          <a:lstStyle/>
          <a:p>
            <a:pPr>
              <a:buFont typeface="Arial" pitchFamily="34" charset="0"/>
              <a:buChar char="•"/>
            </a:pPr>
            <a:r>
              <a:rPr lang="en-US" altLang="zh-TW"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土豆網</a:t>
            </a:r>
            <a:r>
              <a:rPr lang="en-US" altLang="zh-TW" b="1" dirty="0" smtClean="0">
                <a:solidFill>
                  <a:srgbClr val="0000FF"/>
                </a:solidFill>
                <a:latin typeface="標楷體" pitchFamily="65" charset="-120"/>
                <a:ea typeface="標楷體" pitchFamily="65" charset="-120"/>
              </a:rPr>
              <a:t>+</a:t>
            </a:r>
            <a:r>
              <a:rPr lang="en-US" altLang="zh-TW" b="1" dirty="0" err="1" smtClean="0">
                <a:solidFill>
                  <a:srgbClr val="0000FF"/>
                </a:solidFill>
                <a:latin typeface="標楷體" pitchFamily="65" charset="-120"/>
                <a:ea typeface="標楷體" pitchFamily="65" charset="-120"/>
              </a:rPr>
              <a:t>you.ku</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 → 阿里巴巴  </a:t>
            </a:r>
            <a:r>
              <a:rPr lang="en-US" altLang="zh-TW" b="1" dirty="0" smtClean="0">
                <a:solidFill>
                  <a:srgbClr val="0000FF"/>
                </a:solidFill>
                <a:latin typeface="標楷體" pitchFamily="65" charset="-120"/>
                <a:ea typeface="標楷體" pitchFamily="65" charset="-120"/>
              </a:rPr>
              <a:t>PK. PPS+</a:t>
            </a:r>
            <a:r>
              <a:rPr lang="zh-TW" altLang="en-US" b="1" dirty="0" smtClean="0">
                <a:solidFill>
                  <a:srgbClr val="0000FF"/>
                </a:solidFill>
                <a:latin typeface="標楷體" pitchFamily="65" charset="-120"/>
                <a:ea typeface="標楷體" pitchFamily="65" charset="-120"/>
              </a:rPr>
              <a:t>愛奇藝。</a:t>
            </a:r>
            <a:endParaRPr lang="en-US" altLang="zh-TW" b="1" dirty="0" smtClean="0">
              <a:solidFill>
                <a:srgbClr val="0000FF"/>
              </a:solidFill>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打車</a:t>
            </a:r>
            <a:r>
              <a:rPr lang="en-US" altLang="zh-TW" dirty="0" smtClean="0">
                <a:latin typeface="標楷體" pitchFamily="65" charset="-120"/>
                <a:ea typeface="標楷體" pitchFamily="65" charset="-120"/>
              </a:rPr>
              <a:t>(TAXI): </a:t>
            </a:r>
            <a:r>
              <a:rPr lang="zh-TW" altLang="en-US" dirty="0" smtClean="0">
                <a:latin typeface="標楷體" pitchFamily="65" charset="-120"/>
                <a:ea typeface="標楷體" pitchFamily="65" charset="-120"/>
              </a:rPr>
              <a:t>中國最大打車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快的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網路費用分級</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i-Taiwn</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中央行政機關室內公共區域免費無線上網</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郵局、火車站、文化中心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i="1" dirty="0" err="1" smtClean="0">
                <a:latin typeface="標楷體" pitchFamily="65" charset="-120"/>
                <a:ea typeface="標楷體" pitchFamily="65" charset="-120"/>
                <a:hlinkClick r:id="rId2"/>
              </a:rPr>
              <a:t>iTaichung</a:t>
            </a:r>
            <a:r>
              <a:rPr lang="zh-TW" altLang="en-US" b="1" dirty="0" smtClean="0">
                <a:latin typeface="標楷體" pitchFamily="65" charset="-120"/>
                <a:ea typeface="標楷體" pitchFamily="65" charset="-120"/>
                <a:hlinkClick r:id="rId2"/>
              </a:rPr>
              <a:t> 臺中市免費無線上網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文化中心。</a:t>
            </a:r>
            <a:endParaRPr lang="en-US" altLang="zh-TW" b="1" dirty="0" smtClean="0">
              <a:latin typeface="標楷體" pitchFamily="65" charset="-120"/>
              <a:ea typeface="標楷體" pitchFamily="65" charset="-120"/>
            </a:endParaRPr>
          </a:p>
          <a:p>
            <a:endParaRPr lang="en-US" altLang="zh-TW" b="1" dirty="0" smtClean="0">
              <a:latin typeface="標楷體" pitchFamily="65" charset="-120"/>
              <a:ea typeface="標楷體" pitchFamily="65" charset="-120"/>
            </a:endParaRPr>
          </a:p>
          <a:p>
            <a:pPr>
              <a:buFont typeface="Wingdings" pitchFamily="2" charset="2"/>
              <a:buChar char="l"/>
            </a:pPr>
            <a:r>
              <a:rPr lang="zh-TW" altLang="en-US" b="1"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Youtube</a:t>
            </a: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影音、媒體整合。</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483768" y="1772816"/>
            <a:ext cx="237626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A #900~1000</a:t>
            </a:r>
          </a:p>
          <a:p>
            <a:r>
              <a:rPr lang="en-US" altLang="zh-TW" dirty="0" smtClean="0">
                <a:latin typeface="標楷體" pitchFamily="65" charset="-120"/>
                <a:ea typeface="標楷體" pitchFamily="65" charset="-120"/>
              </a:rPr>
              <a:t>B #600~800</a:t>
            </a:r>
          </a:p>
          <a:p>
            <a:r>
              <a:rPr lang="en-US" altLang="zh-TW" dirty="0" smtClean="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
        <p:nvSpPr>
          <p:cNvPr id="7" name="文字方塊 6"/>
          <p:cNvSpPr txBox="1"/>
          <p:nvPr/>
        </p:nvSpPr>
        <p:spPr>
          <a:xfrm>
            <a:off x="2051720" y="282669"/>
            <a:ext cx="54006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13437" r="-311" b="37788"/>
          <a:stretch/>
        </p:blipFill>
        <p:spPr bwMode="auto">
          <a:xfrm>
            <a:off x="1331640" y="1489249"/>
            <a:ext cx="6858000" cy="446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22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051720" y="282669"/>
            <a:ext cx="5400600" cy="1200329"/>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6.4/1-4/8-4/15-4/22test</a:t>
            </a:r>
          </a:p>
          <a:p>
            <a:pPr algn="ctr"/>
            <a:r>
              <a:rPr lang="en-US" altLang="zh-TW" sz="2400" b="1" dirty="0" smtClean="0">
                <a:latin typeface="標楷體" pitchFamily="65" charset="-120"/>
                <a:ea typeface="標楷體" pitchFamily="65" charset="-120"/>
              </a:rPr>
              <a:t>10.4/29-5/6-5/13-13.5/20-5/27</a:t>
            </a:r>
            <a:r>
              <a:rPr lang="zh-TW" altLang="en-US" sz="2400" b="1" dirty="0" smtClean="0">
                <a:latin typeface="標楷體" pitchFamily="65" charset="-120"/>
                <a:ea typeface="標楷體" pitchFamily="65" charset="-120"/>
              </a:rPr>
              <a:t> </a:t>
            </a:r>
            <a:endParaRPr lang="en-US" altLang="zh-TW" sz="2400" b="1"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
        <p:nvSpPr>
          <p:cNvPr id="3" name="文字方塊 2"/>
          <p:cNvSpPr txBox="1"/>
          <p:nvPr/>
        </p:nvSpPr>
        <p:spPr>
          <a:xfrm>
            <a:off x="683568" y="1988840"/>
            <a:ext cx="7200800" cy="4801314"/>
          </a:xfrm>
          <a:prstGeom prst="rect">
            <a:avLst/>
          </a:prstGeom>
          <a:noFill/>
        </p:spPr>
        <p:txBody>
          <a:bodyPr wrap="square" rtlCol="0">
            <a:spAutoFit/>
          </a:bodyPr>
          <a:lstStyle/>
          <a:p>
            <a:r>
              <a:rPr lang="en-US" altLang="zh-TW" dirty="0" smtClean="0"/>
              <a:t>4/8</a:t>
            </a:r>
            <a:r>
              <a:rPr lang="zh-TW" altLang="en-US" dirty="0" smtClean="0"/>
              <a:t> </a:t>
            </a:r>
            <a:r>
              <a:rPr lang="en-US" altLang="zh-TW" dirty="0" smtClean="0"/>
              <a:t>KML-HDMI . Data-&gt;IS-KM-AI</a:t>
            </a:r>
          </a:p>
          <a:p>
            <a:r>
              <a:rPr lang="zh-TW" altLang="en-US" dirty="0" smtClean="0"/>
              <a:t>          </a:t>
            </a:r>
            <a:r>
              <a:rPr lang="en-US" altLang="zh-TW" dirty="0" smtClean="0"/>
              <a:t>99 </a:t>
            </a:r>
            <a:r>
              <a:rPr lang="zh-TW" altLang="en-US" dirty="0" smtClean="0"/>
              <a:t>捷運</a:t>
            </a:r>
            <a:r>
              <a:rPr lang="zh-TW" altLang="en-US" dirty="0"/>
              <a:t>公車 </a:t>
            </a:r>
            <a:r>
              <a:rPr lang="en-US" altLang="zh-TW" dirty="0"/>
              <a:t>52-54-56</a:t>
            </a:r>
          </a:p>
          <a:p>
            <a:r>
              <a:rPr lang="zh-TW" altLang="en-US" dirty="0"/>
              <a:t>              </a:t>
            </a:r>
            <a:r>
              <a:rPr lang="zh-TW" altLang="en-US" dirty="0" smtClean="0"/>
              <a:t>                    </a:t>
            </a:r>
            <a:r>
              <a:rPr lang="en-US" altLang="zh-TW" dirty="0" smtClean="0"/>
              <a:t>50-58-59 </a:t>
            </a:r>
          </a:p>
          <a:p>
            <a:r>
              <a:rPr lang="en-US" altLang="zh-TW" dirty="0" smtClean="0"/>
              <a:t>                                  </a:t>
            </a:r>
            <a:r>
              <a:rPr lang="en-US" altLang="zh-TW" dirty="0"/>
              <a:t>500-700-900-200</a:t>
            </a:r>
          </a:p>
          <a:p>
            <a:r>
              <a:rPr lang="en-US" altLang="zh-TW" dirty="0" smtClean="0"/>
              <a:t>4/15</a:t>
            </a:r>
            <a:r>
              <a:rPr lang="zh-TW" altLang="en-US" dirty="0" smtClean="0"/>
              <a:t> 捷運</a:t>
            </a:r>
            <a:r>
              <a:rPr lang="zh-TW" altLang="en-US" dirty="0"/>
              <a:t>公車 </a:t>
            </a:r>
            <a:r>
              <a:rPr lang="en-US" altLang="zh-TW" dirty="0" smtClean="0"/>
              <a:t>301-302-303-6.307-8.309</a:t>
            </a:r>
          </a:p>
          <a:p>
            <a:r>
              <a:rPr lang="en-US" altLang="zh-TW" dirty="0" smtClean="0"/>
              <a:t>4/22</a:t>
            </a:r>
            <a:r>
              <a:rPr lang="zh-TW" altLang="en-US" dirty="0" smtClean="0"/>
              <a:t> </a:t>
            </a:r>
            <a:r>
              <a:rPr lang="en-US" altLang="zh-TW" dirty="0" smtClean="0"/>
              <a:t>LBS -&gt; </a:t>
            </a:r>
            <a:r>
              <a:rPr lang="zh-TW" altLang="en-US" dirty="0" smtClean="0"/>
              <a:t>公車 </a:t>
            </a:r>
            <a:r>
              <a:rPr lang="en-US" altLang="zh-TW" dirty="0" smtClean="0"/>
              <a:t>281-</a:t>
            </a:r>
          </a:p>
          <a:p>
            <a:r>
              <a:rPr lang="en-US" altLang="zh-TW" dirty="0"/>
              <a:t> </a:t>
            </a:r>
            <a:r>
              <a:rPr lang="en-US" altLang="zh-TW" dirty="0" smtClean="0"/>
              <a:t>                              280-286-288                             </a:t>
            </a:r>
          </a:p>
          <a:p>
            <a:r>
              <a:rPr lang="en-US" altLang="zh-TW" dirty="0" smtClean="0"/>
              <a:t>-------------------------------------------------</a:t>
            </a:r>
          </a:p>
          <a:p>
            <a:r>
              <a:rPr lang="en-US" altLang="zh-TW" dirty="0" smtClean="0"/>
              <a:t>4/29</a:t>
            </a:r>
            <a:r>
              <a:rPr lang="zh-TW" altLang="en-US" dirty="0" smtClean="0"/>
              <a:t> 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smtClean="0"/>
              <a:t>紀念 </a:t>
            </a:r>
            <a:r>
              <a:rPr lang="en-US" altLang="zh-TW" dirty="0" smtClean="0"/>
              <a:t>1</a:t>
            </a:r>
          </a:p>
          <a:p>
            <a:r>
              <a:rPr lang="en-US" altLang="zh-TW" dirty="0"/>
              <a:t> </a:t>
            </a:r>
            <a:r>
              <a:rPr lang="en-US" altLang="zh-TW" dirty="0" smtClean="0"/>
              <a:t>        </a:t>
            </a:r>
            <a:r>
              <a:rPr lang="en-US" altLang="zh-TW" dirty="0">
                <a:hlinkClick r:id="rId2"/>
              </a:rPr>
              <a:t>www.ncl.edu.tw</a:t>
            </a:r>
            <a:r>
              <a:rPr lang="en-US" altLang="zh-TW" dirty="0"/>
              <a:t>  -&gt; *.pdf</a:t>
            </a:r>
          </a:p>
          <a:p>
            <a:r>
              <a:rPr lang="en-US" altLang="zh-TW" dirty="0" smtClean="0"/>
              <a:t>5/6 </a:t>
            </a:r>
            <a:r>
              <a:rPr lang="en-US" altLang="zh-TW" dirty="0"/>
              <a:t>Case 2 </a:t>
            </a:r>
            <a:r>
              <a:rPr lang="en-US" altLang="zh-TW" dirty="0" smtClean="0"/>
              <a:t>-&gt; 1974-1988 </a:t>
            </a:r>
            <a:r>
              <a:rPr lang="en-US" altLang="zh-TW" dirty="0" err="1" smtClean="0"/>
              <a:t>Samp</a:t>
            </a:r>
            <a:r>
              <a:rPr lang="en-US" altLang="zh-TW" dirty="0" smtClean="0"/>
              <a:t> </a:t>
            </a:r>
          </a:p>
          <a:p>
            <a:r>
              <a:rPr lang="en-US" altLang="zh-TW" dirty="0"/>
              <a:t> </a:t>
            </a:r>
            <a:r>
              <a:rPr lang="en-US" altLang="zh-TW" dirty="0" smtClean="0"/>
              <a:t>       </a:t>
            </a:r>
            <a:r>
              <a:rPr lang="zh-TW" altLang="en-US" dirty="0" smtClean="0"/>
              <a:t>啟程</a:t>
            </a:r>
            <a:r>
              <a:rPr lang="en-US" altLang="zh-TW" dirty="0" smtClean="0"/>
              <a:t>-</a:t>
            </a:r>
            <a:r>
              <a:rPr lang="zh-TW" altLang="en-US" dirty="0" smtClean="0"/>
              <a:t>轉折</a:t>
            </a:r>
            <a:r>
              <a:rPr lang="en-US" altLang="zh-TW" dirty="0" smtClean="0"/>
              <a:t>-</a:t>
            </a:r>
            <a:r>
              <a:rPr lang="zh-TW" altLang="en-US" dirty="0" smtClean="0"/>
              <a:t>安定</a:t>
            </a:r>
            <a:r>
              <a:rPr lang="en-US" altLang="zh-TW" dirty="0" smtClean="0"/>
              <a:t>-</a:t>
            </a:r>
            <a:r>
              <a:rPr lang="zh-TW" altLang="en-US" dirty="0" smtClean="0"/>
              <a:t>紀念 </a:t>
            </a:r>
            <a:r>
              <a:rPr lang="en-US" altLang="zh-TW" dirty="0" smtClean="0"/>
              <a:t>2 : 57-68-83</a:t>
            </a:r>
          </a:p>
          <a:p>
            <a:r>
              <a:rPr lang="en-US" altLang="zh-TW" dirty="0" smtClean="0"/>
              <a:t>5/13 Case 2 -&gt;</a:t>
            </a:r>
            <a:r>
              <a:rPr lang="zh-TW" altLang="en-US" dirty="0" smtClean="0"/>
              <a:t> 遠雄空儲 </a:t>
            </a:r>
            <a:r>
              <a:rPr lang="en-US" altLang="zh-TW" dirty="0" smtClean="0"/>
              <a:t>1991-2003</a:t>
            </a:r>
          </a:p>
          <a:p>
            <a:r>
              <a:rPr lang="zh-TW" altLang="en-US" dirty="0"/>
              <a:t> </a:t>
            </a:r>
            <a:r>
              <a:rPr lang="zh-TW" altLang="en-US" dirty="0" smtClean="0"/>
              <a:t>        </a:t>
            </a:r>
            <a:r>
              <a:rPr lang="en-US" altLang="zh-TW" dirty="0" smtClean="0">
                <a:hlinkClick r:id="rId2"/>
              </a:rPr>
              <a:t>www.ncl.edu.tw</a:t>
            </a:r>
            <a:r>
              <a:rPr lang="en-US" altLang="zh-TW" dirty="0" smtClean="0"/>
              <a:t>  -&gt; *.pdf .</a:t>
            </a:r>
            <a:r>
              <a:rPr lang="en-US" altLang="zh-TW" dirty="0"/>
              <a:t> MRP-ERP</a:t>
            </a:r>
          </a:p>
          <a:p>
            <a:r>
              <a:rPr lang="en-US" altLang="zh-TW" dirty="0" smtClean="0"/>
              <a:t>5/20 </a:t>
            </a:r>
            <a:r>
              <a:rPr lang="zh-TW" altLang="en-US" dirty="0" smtClean="0"/>
              <a:t>烏日</a:t>
            </a:r>
            <a:r>
              <a:rPr lang="en-US" altLang="zh-TW" dirty="0" smtClean="0"/>
              <a:t>.</a:t>
            </a:r>
            <a:r>
              <a:rPr lang="zh-TW" altLang="en-US" dirty="0" smtClean="0"/>
              <a:t>高鐵</a:t>
            </a:r>
            <a:r>
              <a:rPr lang="en-US" altLang="zh-TW" dirty="0" smtClean="0"/>
              <a:t>.</a:t>
            </a:r>
            <a:r>
              <a:rPr lang="zh-TW" altLang="en-US" dirty="0" smtClean="0"/>
              <a:t> 物流 </a:t>
            </a:r>
            <a:r>
              <a:rPr lang="en-US" altLang="zh-TW" dirty="0" smtClean="0"/>
              <a:t>-&gt;</a:t>
            </a:r>
            <a:r>
              <a:rPr lang="zh-TW" altLang="en-US" dirty="0" smtClean="0"/>
              <a:t>  台中港物流 </a:t>
            </a:r>
            <a:r>
              <a:rPr lang="en-US" altLang="zh-TW" dirty="0" smtClean="0"/>
              <a:t>(</a:t>
            </a:r>
            <a:r>
              <a:rPr lang="zh-TW" altLang="en-US" dirty="0" smtClean="0"/>
              <a:t>腳踏車 </a:t>
            </a:r>
            <a:r>
              <a:rPr lang="en-US" altLang="zh-TW" dirty="0" smtClean="0"/>
              <a:t>Giant)</a:t>
            </a:r>
          </a:p>
          <a:p>
            <a:r>
              <a:rPr lang="en-US" altLang="zh-TW" dirty="0"/>
              <a:t> </a:t>
            </a:r>
            <a:r>
              <a:rPr lang="en-US" altLang="zh-TW" dirty="0" smtClean="0"/>
              <a:t>        Fortune – SM</a:t>
            </a:r>
            <a:r>
              <a:rPr lang="zh-TW" altLang="en-US" dirty="0" smtClean="0"/>
              <a:t> </a:t>
            </a:r>
            <a:r>
              <a:rPr lang="en-US" altLang="zh-TW" dirty="0" smtClean="0"/>
              <a:t>:</a:t>
            </a:r>
            <a:r>
              <a:rPr lang="zh-TW" altLang="en-US" dirty="0" smtClean="0"/>
              <a:t> </a:t>
            </a:r>
            <a:r>
              <a:rPr lang="en-US" altLang="zh-TW" dirty="0" smtClean="0"/>
              <a:t>Supermarket -Food and Drugstore</a:t>
            </a:r>
          </a:p>
          <a:p>
            <a:r>
              <a:rPr lang="en-US" altLang="zh-TW" dirty="0"/>
              <a:t> </a:t>
            </a:r>
            <a:r>
              <a:rPr lang="en-US" altLang="zh-TW" dirty="0" smtClean="0"/>
              <a:t>        </a:t>
            </a:r>
            <a:r>
              <a:rPr lang="en-US" altLang="zh-TW" dirty="0"/>
              <a:t>.</a:t>
            </a:r>
            <a:r>
              <a:rPr lang="zh-TW" altLang="en-US" dirty="0"/>
              <a:t> </a:t>
            </a:r>
            <a:r>
              <a:rPr lang="en-US" altLang="zh-TW" dirty="0" smtClean="0"/>
              <a:t>Resume</a:t>
            </a:r>
            <a:endParaRPr lang="zh-TW" altLang="en-US" dirty="0"/>
          </a:p>
        </p:txBody>
      </p:sp>
    </p:spTree>
    <p:extLst>
      <p:ext uri="{BB962C8B-B14F-4D97-AF65-F5344CB8AC3E}">
        <p14:creationId xmlns:p14="http://schemas.microsoft.com/office/powerpoint/2010/main" val="3792455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051720" y="282669"/>
            <a:ext cx="5400600" cy="830997"/>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a:t>
            </a:r>
            <a:r>
              <a:rPr lang="en-US" altLang="zh-TW" sz="2400" b="1" dirty="0" smtClean="0">
                <a:latin typeface="標楷體" pitchFamily="65" charset="-120"/>
                <a:ea typeface="標楷體" pitchFamily="65" charset="-120"/>
              </a:rPr>
              <a:t>13.5/20-5/27</a:t>
            </a:r>
            <a:r>
              <a:rPr lang="zh-TW" altLang="en-US" sz="2400" b="1" dirty="0" smtClean="0">
                <a:latin typeface="標楷體" pitchFamily="65" charset="-120"/>
                <a:ea typeface="標楷體" pitchFamily="65" charset="-120"/>
              </a:rPr>
              <a:t> </a:t>
            </a:r>
            <a:endParaRPr lang="en-US" altLang="zh-TW" sz="2400" b="1"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
        <p:nvSpPr>
          <p:cNvPr id="3" name="文字方塊 2"/>
          <p:cNvSpPr txBox="1"/>
          <p:nvPr/>
        </p:nvSpPr>
        <p:spPr>
          <a:xfrm>
            <a:off x="683568" y="1988840"/>
            <a:ext cx="7200800" cy="4524315"/>
          </a:xfrm>
          <a:prstGeom prst="rect">
            <a:avLst/>
          </a:prstGeom>
          <a:noFill/>
        </p:spPr>
        <p:txBody>
          <a:bodyPr wrap="square" rtlCol="0">
            <a:spAutoFit/>
          </a:bodyPr>
          <a:lstStyle/>
          <a:p>
            <a:r>
              <a:rPr lang="en-US" altLang="zh-TW" dirty="0"/>
              <a:t>4/29 </a:t>
            </a:r>
            <a:r>
              <a:rPr lang="zh-TW" altLang="en-US" dirty="0"/>
              <a:t>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a:t>紀念 </a:t>
            </a:r>
            <a:r>
              <a:rPr lang="en-US" altLang="zh-TW" dirty="0"/>
              <a:t>1</a:t>
            </a:r>
          </a:p>
          <a:p>
            <a:r>
              <a:rPr lang="en-US" altLang="zh-TW" dirty="0"/>
              <a:t>         www.ncl.edu.tw  -&gt; *.</a:t>
            </a:r>
            <a:r>
              <a:rPr lang="en-US" altLang="zh-TW" dirty="0" smtClean="0"/>
              <a:t>pdf</a:t>
            </a:r>
            <a:r>
              <a:rPr lang="zh-TW" altLang="en-US" dirty="0" smtClean="0"/>
              <a:t> </a:t>
            </a:r>
            <a:r>
              <a:rPr lang="en-US" altLang="zh-TW" dirty="0" smtClean="0"/>
              <a:t>.</a:t>
            </a:r>
            <a:r>
              <a:rPr lang="zh-TW" altLang="en-US" dirty="0" smtClean="0"/>
              <a:t> </a:t>
            </a:r>
            <a:r>
              <a:rPr lang="en-US" altLang="zh-TW" dirty="0" smtClean="0"/>
              <a:t>4P-&gt;3</a:t>
            </a:r>
          </a:p>
          <a:p>
            <a:r>
              <a:rPr lang="zh-TW" altLang="en-US" dirty="0"/>
              <a:t> </a:t>
            </a:r>
            <a:r>
              <a:rPr lang="zh-TW" altLang="en-US" dirty="0" smtClean="0"/>
              <a:t>         </a:t>
            </a:r>
            <a:r>
              <a:rPr lang="en-US" altLang="zh-TW" dirty="0" smtClean="0">
                <a:solidFill>
                  <a:srgbClr val="FF0000"/>
                </a:solidFill>
              </a:rPr>
              <a:t>57-68-83</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82-106(14%)-115</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44-57-62-73</a:t>
            </a:r>
            <a:endParaRPr lang="en-US" altLang="zh-TW" dirty="0">
              <a:solidFill>
                <a:srgbClr val="FF0000"/>
              </a:solidFill>
            </a:endParaRPr>
          </a:p>
          <a:p>
            <a:endParaRPr lang="en-US" altLang="zh-TW" dirty="0"/>
          </a:p>
          <a:p>
            <a:r>
              <a:rPr lang="en-US" altLang="zh-TW" dirty="0"/>
              <a:t>5/6 Case 2 -&gt; 1974-1988 </a:t>
            </a:r>
            <a:r>
              <a:rPr lang="en-US" altLang="zh-TW" dirty="0" err="1" smtClean="0"/>
              <a:t>Sampo</a:t>
            </a:r>
            <a:r>
              <a:rPr lang="en-US" altLang="zh-TW" dirty="0" smtClean="0"/>
              <a:t> </a:t>
            </a:r>
            <a:endParaRPr lang="en-US" altLang="zh-TW" dirty="0"/>
          </a:p>
          <a:p>
            <a:r>
              <a:rPr lang="en-US" altLang="zh-TW" dirty="0"/>
              <a:t>       </a:t>
            </a:r>
            <a:r>
              <a:rPr lang="zh-TW" altLang="en-US" dirty="0"/>
              <a:t>啟程</a:t>
            </a:r>
            <a:r>
              <a:rPr lang="en-US" altLang="zh-TW" dirty="0"/>
              <a:t>-</a:t>
            </a:r>
            <a:r>
              <a:rPr lang="zh-TW" altLang="en-US" dirty="0"/>
              <a:t>轉折</a:t>
            </a:r>
            <a:r>
              <a:rPr lang="en-US" altLang="zh-TW" dirty="0"/>
              <a:t>-</a:t>
            </a:r>
            <a:r>
              <a:rPr lang="zh-TW" altLang="en-US" dirty="0"/>
              <a:t>安定</a:t>
            </a:r>
            <a:r>
              <a:rPr lang="en-US" altLang="zh-TW" dirty="0"/>
              <a:t>-</a:t>
            </a:r>
            <a:r>
              <a:rPr lang="zh-TW" altLang="en-US" dirty="0"/>
              <a:t>紀念 </a:t>
            </a:r>
            <a:r>
              <a:rPr lang="en-US" altLang="zh-TW" dirty="0"/>
              <a:t>2 : </a:t>
            </a:r>
            <a:r>
              <a:rPr lang="en-US" altLang="zh-TW" dirty="0" smtClean="0">
                <a:solidFill>
                  <a:srgbClr val="FF0000"/>
                </a:solidFill>
              </a:rPr>
              <a:t>57-68-83</a:t>
            </a:r>
          </a:p>
          <a:p>
            <a:r>
              <a:rPr lang="zh-TW" altLang="en-US" dirty="0">
                <a:solidFill>
                  <a:srgbClr val="FF0000"/>
                </a:solidFill>
              </a:rPr>
              <a:t> </a:t>
            </a:r>
            <a:r>
              <a:rPr lang="zh-TW" altLang="en-US" dirty="0" smtClean="0">
                <a:solidFill>
                  <a:srgbClr val="FF0000"/>
                </a:solidFill>
              </a:rPr>
              <a:t>      </a:t>
            </a:r>
            <a:r>
              <a:rPr lang="en-US" altLang="zh-TW" dirty="0" smtClean="0">
                <a:solidFill>
                  <a:srgbClr val="FF0000"/>
                </a:solidFill>
              </a:rPr>
              <a:t>B.A.T</a:t>
            </a:r>
            <a:r>
              <a:rPr lang="zh-TW" altLang="en-US" dirty="0" smtClean="0">
                <a:solidFill>
                  <a:srgbClr val="FF0000"/>
                </a:solidFill>
              </a:rPr>
              <a:t> </a:t>
            </a:r>
            <a:r>
              <a:rPr lang="en-US" altLang="zh-TW" dirty="0" smtClean="0">
                <a:solidFill>
                  <a:srgbClr val="FF0000"/>
                </a:solidFill>
              </a:rPr>
              <a:t>-&gt;</a:t>
            </a:r>
            <a:r>
              <a:rPr lang="zh-TW" altLang="en-US" dirty="0" smtClean="0">
                <a:solidFill>
                  <a:srgbClr val="FF0000"/>
                </a:solidFill>
              </a:rPr>
              <a:t> </a:t>
            </a:r>
            <a:r>
              <a:rPr lang="en-US" altLang="zh-TW" dirty="0" smtClean="0">
                <a:solidFill>
                  <a:srgbClr val="FF0000"/>
                </a:solidFill>
              </a:rPr>
              <a:t>EC</a:t>
            </a:r>
            <a:r>
              <a:rPr lang="zh-TW" altLang="en-US" dirty="0" smtClean="0">
                <a:solidFill>
                  <a:srgbClr val="FF0000"/>
                </a:solidFill>
              </a:rPr>
              <a:t> </a:t>
            </a:r>
            <a:r>
              <a:rPr lang="en-US" altLang="zh-TW" dirty="0" smtClean="0">
                <a:solidFill>
                  <a:srgbClr val="FF0000"/>
                </a:solidFill>
              </a:rPr>
              <a:t>–IB (5NB)</a:t>
            </a:r>
            <a:endParaRPr lang="en-US" altLang="zh-TW" dirty="0">
              <a:solidFill>
                <a:srgbClr val="FF0000"/>
              </a:solidFill>
            </a:endParaRPr>
          </a:p>
          <a:p>
            <a:endParaRPr lang="en-US" altLang="zh-TW" dirty="0"/>
          </a:p>
          <a:p>
            <a:r>
              <a:rPr lang="en-US" altLang="zh-TW" dirty="0"/>
              <a:t>5/13 </a:t>
            </a:r>
            <a:r>
              <a:rPr lang="en-US" altLang="zh-TW" dirty="0" smtClean="0"/>
              <a:t>Resume  </a:t>
            </a:r>
            <a:r>
              <a:rPr lang="en-US" altLang="zh-TW" dirty="0"/>
              <a:t>-&gt; </a:t>
            </a:r>
            <a:r>
              <a:rPr lang="zh-TW" altLang="en-US" dirty="0"/>
              <a:t>遠雄空儲 </a:t>
            </a:r>
            <a:r>
              <a:rPr lang="en-US" altLang="zh-TW" dirty="0" smtClean="0"/>
              <a:t>1991-2003 -&gt;Opera-CRM</a:t>
            </a:r>
            <a:endParaRPr lang="en-US" altLang="zh-TW" dirty="0"/>
          </a:p>
          <a:p>
            <a:r>
              <a:rPr lang="en-US" altLang="zh-TW" dirty="0"/>
              <a:t>         </a:t>
            </a:r>
            <a:r>
              <a:rPr lang="en-US" altLang="zh-TW" dirty="0">
                <a:solidFill>
                  <a:srgbClr val="FF0000"/>
                </a:solidFill>
              </a:rPr>
              <a:t>www.ncl.edu.tw  -&gt; *.pdf </a:t>
            </a:r>
            <a:r>
              <a:rPr lang="en-US" altLang="zh-TW" dirty="0"/>
              <a:t>. MRP-ERP</a:t>
            </a:r>
          </a:p>
          <a:p>
            <a:endParaRPr lang="en-US" altLang="zh-TW" dirty="0"/>
          </a:p>
          <a:p>
            <a:r>
              <a:rPr lang="en-US" altLang="zh-TW" dirty="0"/>
              <a:t>5/20 </a:t>
            </a:r>
            <a:r>
              <a:rPr lang="zh-TW" altLang="en-US" dirty="0"/>
              <a:t>烏日</a:t>
            </a:r>
            <a:r>
              <a:rPr lang="en-US" altLang="zh-TW" dirty="0"/>
              <a:t>.</a:t>
            </a:r>
            <a:r>
              <a:rPr lang="zh-TW" altLang="en-US" dirty="0"/>
              <a:t>高鐵</a:t>
            </a:r>
            <a:r>
              <a:rPr lang="en-US" altLang="zh-TW" dirty="0"/>
              <a:t>. </a:t>
            </a:r>
            <a:r>
              <a:rPr lang="zh-TW" altLang="en-US" dirty="0"/>
              <a:t>物流 </a:t>
            </a:r>
            <a:r>
              <a:rPr lang="en-US" altLang="zh-TW" dirty="0"/>
              <a:t>-&gt;  </a:t>
            </a:r>
            <a:r>
              <a:rPr lang="zh-TW" altLang="en-US" dirty="0"/>
              <a:t>台中港物流 </a:t>
            </a:r>
            <a:r>
              <a:rPr lang="en-US" altLang="zh-TW" dirty="0"/>
              <a:t>(</a:t>
            </a:r>
            <a:r>
              <a:rPr lang="zh-TW" altLang="en-US" dirty="0"/>
              <a:t>腳踏車 </a:t>
            </a:r>
            <a:r>
              <a:rPr lang="en-US" altLang="zh-TW" dirty="0"/>
              <a:t>Giant)</a:t>
            </a:r>
          </a:p>
          <a:p>
            <a:r>
              <a:rPr lang="en-US" altLang="zh-TW" dirty="0"/>
              <a:t>         Fortune – SM : Supermarket -</a:t>
            </a:r>
            <a:r>
              <a:rPr lang="en-US" altLang="zh-TW" dirty="0">
                <a:solidFill>
                  <a:srgbClr val="FF0000"/>
                </a:solidFill>
              </a:rPr>
              <a:t>Food and Drugstore</a:t>
            </a:r>
          </a:p>
          <a:p>
            <a:r>
              <a:rPr lang="en-US" altLang="zh-TW" dirty="0"/>
              <a:t>         </a:t>
            </a:r>
            <a:r>
              <a:rPr lang="en-US" altLang="zh-TW" dirty="0" smtClean="0"/>
              <a:t>Resume</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2224606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13657" y="1373678"/>
            <a:ext cx="8229600" cy="604664"/>
          </a:xfrm>
        </p:spPr>
        <p:txBody>
          <a:bodyPr>
            <a:normAutofit fontScale="55000" lnSpcReduction="20000"/>
          </a:bodyPr>
          <a:lstStyle/>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413657" y="350454"/>
            <a:ext cx="8229600" cy="860715"/>
          </a:xfrm>
          <a:noFill/>
        </p:spPr>
        <p:txBody>
          <a:bodyPr>
            <a:normAutofit fontScale="90000"/>
          </a:bodyPr>
          <a:lstStyle/>
          <a:p>
            <a:r>
              <a:rPr lang="en-US" altLang="zh-TW" sz="4000" dirty="0" smtClean="0">
                <a:solidFill>
                  <a:srgbClr val="0000FF"/>
                </a:solidFill>
                <a:latin typeface="標楷體" pitchFamily="65" charset="-120"/>
                <a:ea typeface="標楷體" pitchFamily="65" charset="-120"/>
              </a:rPr>
              <a:t>17.6/17-18.6/24</a:t>
            </a:r>
            <a:r>
              <a:rPr lang="zh-TW" altLang="en-US" sz="4000" dirty="0" smtClean="0">
                <a:solidFill>
                  <a:srgbClr val="0000FF"/>
                </a:solidFill>
                <a:latin typeface="標楷體" pitchFamily="65" charset="-120"/>
                <a:ea typeface="標楷體" pitchFamily="65" charset="-120"/>
              </a:rPr>
              <a:t>期末考</a:t>
            </a:r>
            <a:r>
              <a:rPr lang="en-US" altLang="zh-TW" sz="4000" dirty="0" smtClean="0">
                <a:solidFill>
                  <a:srgbClr val="0000FF"/>
                </a:solidFill>
                <a:latin typeface="標楷體" pitchFamily="65" charset="-120"/>
                <a:ea typeface="標楷體" pitchFamily="65" charset="-120"/>
              </a:rPr>
              <a:t/>
            </a:r>
            <a:br>
              <a:rPr lang="en-US" altLang="zh-TW" sz="4000" dirty="0" smtClean="0">
                <a:solidFill>
                  <a:srgbClr val="0000FF"/>
                </a:solidFill>
                <a:latin typeface="標楷體" pitchFamily="65" charset="-120"/>
                <a:ea typeface="標楷體" pitchFamily="65" charset="-120"/>
              </a:rPr>
            </a:br>
            <a:r>
              <a:rPr lang="en-US" altLang="zh-TW" sz="4000" dirty="0">
                <a:hlinkClick r:id="rId2"/>
              </a:rPr>
              <a:t>www.internetworldstats.com</a:t>
            </a:r>
            <a:r>
              <a:rPr lang="en-US" altLang="zh-TW" sz="4000" dirty="0"/>
              <a:t/>
            </a:r>
            <a:br>
              <a:rPr lang="en-US" altLang="zh-TW" sz="4000" dirty="0"/>
            </a:br>
            <a:endParaRPr lang="zh-TW" altLang="en-US" sz="4000" dirty="0" smtClean="0">
              <a:solidFill>
                <a:srgbClr val="0000FF"/>
              </a:solidFill>
              <a:latin typeface="標楷體" pitchFamily="65" charset="-120"/>
              <a:ea typeface="標楷體" pitchFamily="65" charset="-120"/>
            </a:endParaRPr>
          </a:p>
        </p:txBody>
      </p:sp>
      <p:sp>
        <p:nvSpPr>
          <p:cNvPr id="6" name="文字方塊 5"/>
          <p:cNvSpPr txBox="1"/>
          <p:nvPr/>
        </p:nvSpPr>
        <p:spPr>
          <a:xfrm>
            <a:off x="2699792" y="2348880"/>
            <a:ext cx="1296144"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4860032" y="2348880"/>
            <a:ext cx="108012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6876256" y="2348880"/>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2555776" y="2748990"/>
            <a:ext cx="1800200"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2699792" y="3272210"/>
            <a:ext cx="1512168"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4716016" y="3212976"/>
            <a:ext cx="1656184"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6876256" y="3212976"/>
            <a:ext cx="1656184"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3995936" y="4005064"/>
            <a:ext cx="2880320"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4133777" y="4287872"/>
            <a:ext cx="274247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133777" y="4569021"/>
            <a:ext cx="274247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133776" y="4866102"/>
            <a:ext cx="274248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4146061" y="5088678"/>
            <a:ext cx="274247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788024" y="2780928"/>
            <a:ext cx="1800200"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664130" y="2405075"/>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696692" y="2761566"/>
            <a:ext cx="1813462"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24414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1124744"/>
            <a:ext cx="7200800" cy="6463308"/>
          </a:xfrm>
          <a:prstGeom prst="rect">
            <a:avLst/>
          </a:prstGeom>
          <a:noFill/>
        </p:spPr>
        <p:txBody>
          <a:bodyPr wrap="square" rtlCol="0">
            <a:spAutoFit/>
          </a:bodyPr>
          <a:lstStyle/>
          <a:p>
            <a:pPr>
              <a:buFont typeface="Wingdings" pitchFamily="2" charset="2"/>
              <a:buChar char="l"/>
            </a:pPr>
            <a:r>
              <a:rPr lang="zh-TW" altLang="en-US" dirty="0" smtClean="0">
                <a:latin typeface="標楷體" pitchFamily="65" charset="-120"/>
                <a:ea typeface="標楷體" pitchFamily="65" charset="-120"/>
              </a:rPr>
              <a:t> 行銷學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消費者行為→</a:t>
            </a:r>
            <a:r>
              <a:rPr lang="en-US" altLang="zh-TW" dirty="0" smtClean="0">
                <a:latin typeface="標楷體" pitchFamily="65" charset="-120"/>
                <a:ea typeface="標楷體" pitchFamily="65" charset="-120"/>
              </a:rPr>
              <a:t>CRM</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en-US" altLang="zh-TW" dirty="0" smtClean="0">
                <a:latin typeface="標楷體" pitchFamily="65" charset="-120"/>
                <a:ea typeface="標楷體" pitchFamily="65" charset="-120"/>
              </a:rPr>
              <a:t> </a:t>
            </a:r>
            <a:r>
              <a:rPr lang="zh-TW" altLang="en-US" dirty="0" smtClean="0">
                <a:solidFill>
                  <a:srgbClr val="0000FF"/>
                </a:solidFill>
                <a:latin typeface="標楷體" pitchFamily="65" charset="-120"/>
                <a:ea typeface="標楷體" pitchFamily="65" charset="-120"/>
              </a:rPr>
              <a:t>萬達集團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王健林</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大連起家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連鎖百貨</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零售</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、酒店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出租商城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文化產業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影城</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旅遊投資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王健林與馬雲豪賭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王健林與馬雲的億元豪賭成為爆點：馬雲說到</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b="1" dirty="0" smtClean="0">
                <a:solidFill>
                  <a:srgbClr val="0000FF"/>
                </a:solidFill>
                <a:latin typeface="標楷體" pitchFamily="65" charset="-120"/>
                <a:ea typeface="標楷體" pitchFamily="65" charset="-120"/>
              </a:rPr>
              <a:t>2020</a:t>
            </a:r>
            <a:r>
              <a:rPr lang="zh-TW" altLang="en-US" b="1" dirty="0" smtClean="0">
                <a:solidFill>
                  <a:srgbClr val="0000FF"/>
                </a:solidFill>
                <a:latin typeface="標楷體" pitchFamily="65" charset="-120"/>
                <a:ea typeface="標楷體" pitchFamily="65" charset="-120"/>
              </a:rPr>
              <a:t>年</a:t>
            </a:r>
            <a:r>
              <a:rPr lang="zh-TW" altLang="en-US" dirty="0" smtClean="0">
                <a:latin typeface="標楷體" pitchFamily="65" charset="-120"/>
                <a:ea typeface="標楷體" pitchFamily="65" charset="-120"/>
              </a:rPr>
              <a:t>電商將取代實體零售佔市場</a:t>
            </a:r>
            <a:r>
              <a:rPr lang="en-US" altLang="zh-TW" dirty="0" smtClean="0">
                <a:latin typeface="標楷體" pitchFamily="65" charset="-120"/>
                <a:ea typeface="標楷體" pitchFamily="65" charset="-120"/>
              </a:rPr>
              <a:t>50%</a:t>
            </a:r>
            <a:r>
              <a:rPr lang="zh-TW" altLang="en-US" dirty="0" smtClean="0">
                <a:latin typeface="標楷體" pitchFamily="65" charset="-120"/>
                <a:ea typeface="標楷體" pitchFamily="65" charset="-120"/>
              </a:rPr>
              <a:t>，王健林認為不可能，賭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注一億元！</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阿里巴巴</a:t>
            </a:r>
            <a:r>
              <a:rPr lang="en-US" altLang="zh-TW" dirty="0" smtClean="0">
                <a:latin typeface="標楷體" pitchFamily="65" charset="-120"/>
                <a:ea typeface="標楷體" pitchFamily="65" charset="-120"/>
              </a:rPr>
              <a:t>CEO</a:t>
            </a:r>
            <a:r>
              <a:rPr lang="zh-TW" altLang="en-US" dirty="0" smtClean="0">
                <a:latin typeface="標楷體" pitchFamily="65" charset="-120"/>
                <a:ea typeface="標楷體" pitchFamily="65" charset="-120"/>
              </a:rPr>
              <a:t>陸兆禧 飯店旅遊連鎖。</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大潤發前身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房地產業。</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年，匯率</a:t>
            </a:r>
            <a:r>
              <a:rPr lang="en-US" altLang="zh-TW" dirty="0" smtClean="0">
                <a:latin typeface="標楷體" pitchFamily="65" charset="-120"/>
                <a:ea typeface="標楷體" pitchFamily="65" charset="-120"/>
              </a:rPr>
              <a:t>:40</a:t>
            </a:r>
            <a:r>
              <a:rPr lang="zh-TW" altLang="en-US" dirty="0" smtClean="0">
                <a:latin typeface="標楷體" pitchFamily="65" charset="-120"/>
                <a:ea typeface="標楷體" pitchFamily="65" charset="-120"/>
              </a:rPr>
              <a:t>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生鮮超市民國</a:t>
            </a:r>
            <a:r>
              <a:rPr lang="en-US" altLang="zh-TW" dirty="0" smtClean="0">
                <a:latin typeface="標楷體" pitchFamily="65" charset="-120"/>
                <a:ea typeface="標楷體" pitchFamily="65" charset="-120"/>
              </a:rPr>
              <a:t>75</a:t>
            </a:r>
            <a:r>
              <a:rPr lang="zh-TW" altLang="en-US" dirty="0" smtClean="0">
                <a:latin typeface="標楷體" pitchFamily="65" charset="-120"/>
                <a:ea typeface="標楷體" pitchFamily="65" charset="-120"/>
              </a:rPr>
              <a:t>年開放，</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85</a:t>
            </a:r>
            <a:r>
              <a:rPr lang="zh-TW" altLang="en-US" dirty="0" smtClean="0">
                <a:latin typeface="標楷體" pitchFamily="65" charset="-120"/>
                <a:ea typeface="標楷體" pitchFamily="65" charset="-120"/>
              </a:rPr>
              <a:t>年中國大陸開放。</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4G</a:t>
            </a:r>
            <a:r>
              <a:rPr lang="zh-TW" altLang="en-US" dirty="0" smtClean="0">
                <a:latin typeface="標楷體" pitchFamily="65" charset="-120"/>
                <a:ea typeface="標楷體" pitchFamily="65" charset="-120"/>
              </a:rPr>
              <a:t>時代的衝擊</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報紙、書籍、雜誌。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多媒體整合</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文字→ 作家</a:t>
            </a:r>
            <a:r>
              <a:rPr lang="zh-TW" altLang="en-US" u="sng" dirty="0" smtClean="0">
                <a:latin typeface="標楷體" pitchFamily="65" charset="-120"/>
                <a:ea typeface="標楷體" pitchFamily="65" charset="-120"/>
              </a:rPr>
              <a:t>韓寒</a:t>
            </a:r>
            <a:r>
              <a:rPr lang="zh-TW" altLang="en-US" dirty="0" smtClean="0">
                <a:latin typeface="標楷體" pitchFamily="65" charset="-120"/>
                <a:ea typeface="標楷體" pitchFamily="65" charset="-120"/>
              </a:rPr>
              <a:t>、</a:t>
            </a:r>
            <a:r>
              <a:rPr lang="zh-TW" altLang="en-US" u="sng" dirty="0" smtClean="0">
                <a:latin typeface="標楷體" pitchFamily="65" charset="-120"/>
                <a:ea typeface="標楷體" pitchFamily="65" charset="-120"/>
              </a:rPr>
              <a:t>郭敬明</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圖片</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音樂</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7" name="左大括弧 6"/>
          <p:cNvSpPr/>
          <p:nvPr/>
        </p:nvSpPr>
        <p:spPr>
          <a:xfrm>
            <a:off x="2339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96136" y="1628800"/>
            <a:ext cx="3347864" cy="369332"/>
          </a:xfrm>
          <a:prstGeom prst="rect">
            <a:avLst/>
          </a:prstGeom>
          <a:noFill/>
        </p:spPr>
        <p:txBody>
          <a:bodyPr wrap="square" rtlCol="0">
            <a:spAutoFit/>
          </a:bodyPr>
          <a:lstStyle/>
          <a:p>
            <a:r>
              <a:rPr lang="zh-TW" altLang="en-US" dirty="0" smtClean="0">
                <a:solidFill>
                  <a:srgbClr val="0000FF"/>
                </a:solidFill>
                <a:latin typeface="標楷體" pitchFamily="65" charset="-120"/>
                <a:ea typeface="標楷體" pitchFamily="65" charset="-120"/>
              </a:rPr>
              <a:t>萬科集團</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王石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創立於</a:t>
            </a:r>
            <a:r>
              <a:rPr lang="en-US" altLang="zh-TW" dirty="0" smtClean="0">
                <a:latin typeface="標楷體" pitchFamily="65" charset="-120"/>
                <a:ea typeface="標楷體" pitchFamily="65" charset="-120"/>
              </a:rPr>
              <a:t>1984</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8" name="文字方塊 7"/>
          <p:cNvSpPr txBox="1"/>
          <p:nvPr/>
        </p:nvSpPr>
        <p:spPr>
          <a:xfrm>
            <a:off x="2051720" y="282669"/>
            <a:ext cx="5400600" cy="830997"/>
          </a:xfrm>
          <a:prstGeom prst="rect">
            <a:avLst/>
          </a:prstGeom>
          <a:noFill/>
        </p:spPr>
        <p:txBody>
          <a:bodyPr wrap="square" rtlCol="0">
            <a:spAutoFit/>
          </a:bodyPr>
          <a:lstStyle/>
          <a:p>
            <a:pPr algn="ctr"/>
            <a:r>
              <a:rPr lang="en-US" altLang="zh-TW" sz="2400" b="1" dirty="0">
                <a:latin typeface="標楷體" pitchFamily="65" charset="-120"/>
                <a:ea typeface="標楷體" pitchFamily="65" charset="-120"/>
              </a:rPr>
              <a:t>10.4/29-5/6-5/13-5/20-5/27</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1639661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395536" y="2926685"/>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香港無線電台</a:t>
              </a:r>
              <a:endParaRPr lang="zh-TW" altLang="en-US" dirty="0">
                <a:latin typeface="標楷體" pitchFamily="65" charset="-120"/>
                <a:ea typeface="標楷體" pitchFamily="65" charset="-120"/>
              </a:endParaRP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亞洲電台</a:t>
              </a:r>
              <a:endParaRPr lang="en-US" altLang="zh-TW" dirty="0" smtClean="0">
                <a:latin typeface="標楷體" pitchFamily="65" charset="-120"/>
                <a:ea typeface="標楷體" pitchFamily="65" charset="-120"/>
                <a:sym typeface="Wingdings"/>
              </a:endParaRP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中天、鳳凰</a:t>
              </a:r>
              <a:r>
                <a:rPr lang="en-US" altLang="zh-TW" dirty="0" smtClean="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3707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412776"/>
            <a:ext cx="3240360"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香港電訊</a:t>
            </a:r>
            <a:r>
              <a:rPr lang="en-US" altLang="zh-TW" dirty="0" smtClean="0">
                <a:latin typeface="標楷體" pitchFamily="65" charset="-120"/>
                <a:ea typeface="標楷體" pitchFamily="65" charset="-120"/>
                <a:sym typeface="Wingdings"/>
              </a:rPr>
              <a:t>:CSL(</a:t>
            </a:r>
            <a:r>
              <a:rPr lang="zh-TW" altLang="en-US" dirty="0" smtClean="0">
                <a:latin typeface="標楷體" pitchFamily="65" charset="-120"/>
                <a:ea typeface="標楷體" pitchFamily="65" charset="-120"/>
                <a:sym typeface="Wingdings"/>
              </a:rPr>
              <a:t>電訊盈科</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(98/9/2:4G)</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&gt;</a:t>
            </a:r>
          </a:p>
          <a:p>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4283968" y="4293096"/>
            <a:ext cx="3888432" cy="1200329"/>
          </a:xfrm>
          <a:prstGeom prst="rect">
            <a:avLst/>
          </a:prstGeom>
          <a:noFill/>
        </p:spPr>
        <p:txBody>
          <a:bodyPr wrap="square" rtlCol="0">
            <a:spAutoFit/>
          </a:bodyPr>
          <a:lstStyle/>
          <a:p>
            <a:pPr>
              <a:buFont typeface="Wingdings"/>
              <a:buChar char=""/>
            </a:pPr>
            <a:r>
              <a:rPr lang="zh-TW" altLang="en-US" dirty="0" smtClean="0">
                <a:latin typeface="標楷體" pitchFamily="65" charset="-120"/>
                <a:ea typeface="標楷體" pitchFamily="65" charset="-120"/>
                <a:sym typeface="Wingdings"/>
              </a:rPr>
              <a:t> 和記電訊</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李嘉誠</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英→法</a:t>
            </a:r>
            <a:r>
              <a:rPr lang="en-US" altLang="zh-TW" dirty="0" smtClean="0">
                <a:latin typeface="標楷體" pitchFamily="65" charset="-120"/>
                <a:ea typeface="標楷體" pitchFamily="65" charset="-120"/>
                <a:sym typeface="Wingdings"/>
              </a:rPr>
              <a:t>:Orange)</a:t>
            </a:r>
          </a:p>
          <a:p>
            <a:r>
              <a:rPr lang="en-US" altLang="zh-TW" dirty="0" smtClean="0">
                <a:latin typeface="標楷體" pitchFamily="65" charset="-120"/>
                <a:ea typeface="標楷體" pitchFamily="65" charset="-120"/>
                <a:sym typeface="Wingdings"/>
              </a:rPr>
              <a:t>   CDMA2000(</a:t>
            </a:r>
            <a:r>
              <a:rPr lang="zh-TW" altLang="en-US" dirty="0" smtClean="0">
                <a:latin typeface="標楷體" pitchFamily="65" charset="-120"/>
                <a:ea typeface="標楷體" pitchFamily="65" charset="-120"/>
                <a:sym typeface="Wingdings"/>
              </a:rPr>
              <a:t>中國電信</a:t>
            </a:r>
            <a:r>
              <a:rPr lang="en-US" altLang="zh-TW" dirty="0" smtClean="0">
                <a:latin typeface="標楷體" pitchFamily="65" charset="-120"/>
                <a:ea typeface="標楷體" pitchFamily="65" charset="-120"/>
                <a:sym typeface="Wingdings"/>
              </a:rPr>
              <a:t>)</a:t>
            </a:r>
          </a:p>
          <a:p>
            <a:r>
              <a:rPr lang="zh-TW" altLang="en-US" dirty="0" smtClean="0">
                <a:latin typeface="標楷體" pitchFamily="65" charset="-120"/>
                <a:ea typeface="標楷體" pitchFamily="65" charset="-120"/>
                <a:sym typeface="Wingdings"/>
              </a:rPr>
              <a:t>   南美洲規格</a:t>
            </a:r>
            <a:endParaRPr lang="en-US" altLang="zh-TW" dirty="0" smtClean="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6516216" y="1052736"/>
            <a:ext cx="115212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6036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6876256" y="3174067"/>
            <a:ext cx="2304256" cy="830997"/>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日本軟體銀行</a:t>
            </a:r>
            <a:r>
              <a:rPr lang="en-US" altLang="zh-TW" sz="1600" dirty="0" smtClean="0">
                <a:latin typeface="標楷體" pitchFamily="65" charset="-120"/>
                <a:ea typeface="標楷體" pitchFamily="65" charset="-120"/>
              </a:rPr>
              <a:t>:2006</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中華電信</a:t>
            </a:r>
            <a:r>
              <a:rPr lang="en-US" altLang="zh-TW" sz="1600" dirty="0" smtClean="0">
                <a:latin typeface="標楷體" pitchFamily="65" charset="-120"/>
                <a:ea typeface="標楷體" pitchFamily="65" charset="-120"/>
              </a:rPr>
              <a:t>:2009</a:t>
            </a:r>
            <a:r>
              <a:rPr lang="zh-TW" altLang="en-US" sz="1600" dirty="0" smtClean="0">
                <a:latin typeface="標楷體" pitchFamily="65" charset="-120"/>
                <a:ea typeface="標楷體" pitchFamily="65" charset="-120"/>
              </a:rPr>
              <a:t>年</a:t>
            </a:r>
            <a:endParaRPr lang="en-US" altLang="zh-TW" sz="1600"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:2010</a:t>
            </a:r>
            <a:r>
              <a:rPr lang="zh-TW" altLang="en-US" sz="1600" dirty="0" smtClean="0">
                <a:latin typeface="標楷體" pitchFamily="65" charset="-120"/>
                <a:ea typeface="標楷體" pitchFamily="65" charset="-120"/>
              </a:rPr>
              <a:t>年╳</a:t>
            </a:r>
            <a:endParaRPr lang="zh-TW" altLang="en-US" sz="1600" dirty="0">
              <a:latin typeface="標楷體" pitchFamily="65" charset="-120"/>
              <a:ea typeface="標楷體" pitchFamily="65" charset="-120"/>
            </a:endParaRPr>
          </a:p>
        </p:txBody>
      </p:sp>
      <p:sp>
        <p:nvSpPr>
          <p:cNvPr id="16" name="左大括弧 15"/>
          <p:cNvSpPr/>
          <p:nvPr/>
        </p:nvSpPr>
        <p:spPr>
          <a:xfrm>
            <a:off x="6804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683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smtClean="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TD-CDMA</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中國移動</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 </a:t>
              </a:r>
              <a:r>
                <a:rPr lang="en-US" altLang="zh-TW" sz="1600" dirty="0" smtClean="0">
                  <a:solidFill>
                    <a:srgbClr val="FF0000"/>
                  </a:solidFill>
                  <a:latin typeface="標楷體" pitchFamily="65" charset="-120"/>
                  <a:ea typeface="標楷體" pitchFamily="65" charset="-120"/>
                </a:rPr>
                <a:t>4G</a:t>
              </a:r>
            </a:p>
            <a:p>
              <a:pPr algn="ctr"/>
              <a:r>
                <a:rPr lang="en-US" altLang="zh-TW" sz="1200" dirty="0" smtClean="0">
                  <a:solidFill>
                    <a:srgbClr val="FF0000"/>
                  </a:solidFill>
                  <a:latin typeface="標楷體" pitchFamily="65" charset="-120"/>
                  <a:ea typeface="標楷體" pitchFamily="65" charset="-120"/>
                  <a:sym typeface="Wingdings"/>
                </a:rPr>
                <a:t></a:t>
              </a:r>
              <a:r>
                <a:rPr lang="zh-TW" altLang="en-US" sz="1200" dirty="0" smtClean="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smtClean="0">
                  <a:solidFill>
                    <a:srgbClr val="0000FF"/>
                  </a:solidFill>
                </a:rPr>
                <a:t>TD-LT</a:t>
              </a:r>
              <a:r>
                <a:rPr lang="en-US" altLang="zh-TW" sz="1600" dirty="0" smtClean="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4283968" y="5301208"/>
            <a:ext cx="3888432" cy="1200329"/>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 數碼通</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新鴻基地產</a:t>
            </a:r>
            <a:endParaRPr lang="en-US" altLang="zh-TW" dirty="0" smtClean="0">
              <a:latin typeface="標楷體" pitchFamily="65" charset="-120"/>
              <a:ea typeface="標楷體" pitchFamily="65" charset="-120"/>
              <a:sym typeface="Wingdings"/>
            </a:endParaRPr>
          </a:p>
          <a:p>
            <a:r>
              <a:rPr lang="en-US" altLang="zh-TW" dirty="0" smtClean="0">
                <a:latin typeface="標楷體" pitchFamily="65" charset="-120"/>
                <a:ea typeface="標楷體" pitchFamily="65" charset="-120"/>
                <a:sym typeface="Wingdings"/>
              </a:rPr>
              <a:t>   Cyber</a:t>
            </a:r>
            <a:r>
              <a:rPr lang="zh-TW" altLang="en-US" dirty="0" smtClean="0">
                <a:latin typeface="標楷體" pitchFamily="65" charset="-120"/>
                <a:ea typeface="標楷體" pitchFamily="65" charset="-120"/>
                <a:sym typeface="Wingdings"/>
              </a:rPr>
              <a:t> </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  賽碼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通路；</a:t>
            </a:r>
            <a:r>
              <a:rPr lang="en-US" altLang="zh-TW" dirty="0" smtClean="0">
                <a:latin typeface="標楷體" pitchFamily="65" charset="-120"/>
                <a:ea typeface="標楷體" pitchFamily="65" charset="-120"/>
                <a:sym typeface="Wingdings"/>
              </a:rPr>
              <a:t>3C)</a:t>
            </a:r>
          </a:p>
          <a:p>
            <a:r>
              <a:rPr lang="zh-TW" altLang="en-US" dirty="0" smtClean="0">
                <a:latin typeface="標楷體" pitchFamily="65" charset="-120"/>
                <a:ea typeface="標楷體" pitchFamily="65" charset="-120"/>
                <a:sym typeface="Wingdings"/>
              </a:rPr>
              <a:t>            賽格</a:t>
            </a:r>
            <a:r>
              <a:rPr lang="en-US" altLang="zh-TW"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sym typeface="Wingdings"/>
              </a:rPr>
              <a:t>電子</a:t>
            </a:r>
            <a:r>
              <a:rPr lang="en-US" altLang="zh-TW" dirty="0" smtClean="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5508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7434470" y="2922104"/>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7668344" y="5106670"/>
            <a:ext cx="1224136" cy="338554"/>
          </a:xfrm>
          <a:prstGeom prst="rect">
            <a:avLst/>
          </a:prstGeom>
          <a:noFill/>
        </p:spPr>
        <p:txBody>
          <a:bodyPr wrap="square" rtlCol="0">
            <a:spAutoFit/>
          </a:bodyPr>
          <a:lstStyle/>
          <a:p>
            <a:r>
              <a:rPr lang="en-US" altLang="zh-TW" sz="1600" dirty="0" smtClean="0">
                <a:solidFill>
                  <a:srgbClr val="0000FF"/>
                </a:solidFill>
                <a:latin typeface="標楷體" pitchFamily="65" charset="-120"/>
                <a:ea typeface="標楷體" pitchFamily="65" charset="-120"/>
              </a:rPr>
              <a:t>2011</a:t>
            </a:r>
            <a:r>
              <a:rPr lang="zh-TW" altLang="en-US" sz="1600" dirty="0" smtClean="0">
                <a:solidFill>
                  <a:srgbClr val="0000FF"/>
                </a:solidFill>
                <a:latin typeface="標楷體" pitchFamily="65" charset="-120"/>
                <a:ea typeface="標楷體" pitchFamily="65" charset="-120"/>
              </a:rPr>
              <a:t>年放棄</a:t>
            </a:r>
            <a:endParaRPr lang="zh-TW" altLang="en-US" sz="1600" dirty="0">
              <a:solidFill>
                <a:srgbClr val="0000FF"/>
              </a:solidFill>
              <a:latin typeface="標楷體" pitchFamily="65" charset="-120"/>
              <a:ea typeface="標楷體" pitchFamily="65" charset="-120"/>
            </a:endParaRPr>
          </a:p>
        </p:txBody>
      </p:sp>
      <p:sp>
        <p:nvSpPr>
          <p:cNvPr id="27" name="文字方塊 26"/>
          <p:cNvSpPr txBox="1"/>
          <p:nvPr/>
        </p:nvSpPr>
        <p:spPr>
          <a:xfrm>
            <a:off x="979984" y="4869160"/>
            <a:ext cx="1503784" cy="584775"/>
          </a:xfrm>
          <a:prstGeom prst="rect">
            <a:avLst/>
          </a:prstGeom>
          <a:noFill/>
        </p:spPr>
        <p:txBody>
          <a:bodyPr wrap="square" rtlCol="0">
            <a:spAutoFit/>
          </a:bodyPr>
          <a:lstStyle/>
          <a:p>
            <a:r>
              <a:rPr lang="en-US" altLang="zh-TW" sz="1600" b="1" dirty="0" smtClean="0">
                <a:solidFill>
                  <a:srgbClr val="0000FF"/>
                </a:solidFill>
                <a:latin typeface="標楷體" pitchFamily="65" charset="-120"/>
                <a:ea typeface="標楷體" pitchFamily="65" charset="-120"/>
              </a:rPr>
              <a:t>LTE(</a:t>
            </a:r>
            <a:r>
              <a:rPr lang="zh-TW" altLang="en-US" sz="1600" b="1" dirty="0" smtClean="0">
                <a:solidFill>
                  <a:srgbClr val="0000FF"/>
                </a:solidFill>
                <a:latin typeface="標楷體" pitchFamily="65" charset="-120"/>
                <a:ea typeface="標楷體" pitchFamily="65" charset="-120"/>
              </a:rPr>
              <a:t>歐美</a:t>
            </a:r>
            <a:r>
              <a:rPr lang="en-US" altLang="zh-TW" sz="1600" b="1" dirty="0" smtClean="0">
                <a:solidFill>
                  <a:srgbClr val="0000FF"/>
                </a:solidFill>
                <a:latin typeface="標楷體" pitchFamily="65" charset="-120"/>
                <a:ea typeface="標楷體" pitchFamily="65" charset="-120"/>
              </a:rPr>
              <a:t>)</a:t>
            </a:r>
          </a:p>
          <a:p>
            <a:r>
              <a:rPr lang="en-US" altLang="zh-TW" sz="1600" b="1" dirty="0" smtClean="0">
                <a:solidFill>
                  <a:srgbClr val="0000FF"/>
                </a:solidFill>
                <a:latin typeface="標楷體" pitchFamily="65" charset="-120"/>
                <a:ea typeface="標楷體" pitchFamily="65" charset="-120"/>
              </a:rPr>
              <a:t>TD-LTE(</a:t>
            </a:r>
            <a:r>
              <a:rPr lang="zh-TW" altLang="en-US" sz="1600" b="1" dirty="0" smtClean="0">
                <a:solidFill>
                  <a:srgbClr val="0000FF"/>
                </a:solidFill>
                <a:latin typeface="標楷體" pitchFamily="65" charset="-120"/>
                <a:ea typeface="標楷體" pitchFamily="65" charset="-120"/>
              </a:rPr>
              <a:t>亞</a:t>
            </a:r>
            <a:r>
              <a:rPr lang="en-US" altLang="zh-TW" sz="1600" b="1" dirty="0" smtClean="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
        <p:nvSpPr>
          <p:cNvPr id="30" name="文字方塊 29"/>
          <p:cNvSpPr txBox="1"/>
          <p:nvPr/>
        </p:nvSpPr>
        <p:spPr>
          <a:xfrm>
            <a:off x="1907704" y="591071"/>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1196752"/>
            <a:ext cx="7632848" cy="5355312"/>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10/20</a:t>
            </a:r>
            <a:r>
              <a:rPr lang="zh-TW" altLang="en-US" dirty="0" smtClean="0">
                <a:latin typeface="標楷體" pitchFamily="65" charset="-120"/>
                <a:ea typeface="標楷體" pitchFamily="65" charset="-120"/>
              </a:rPr>
              <a:t>小考；</a:t>
            </a:r>
            <a:r>
              <a:rPr lang="en-US" altLang="zh-TW" dirty="0" smtClean="0">
                <a:latin typeface="標楷體" pitchFamily="65" charset="-120"/>
                <a:ea typeface="標楷體" pitchFamily="65" charset="-120"/>
              </a:rPr>
              <a:t>11/18</a:t>
            </a:r>
            <a:r>
              <a:rPr lang="zh-TW" altLang="en-US" dirty="0" smtClean="0">
                <a:latin typeface="標楷體" pitchFamily="65" charset="-120"/>
                <a:ea typeface="標楷體" pitchFamily="65" charset="-120"/>
              </a:rPr>
              <a:t>期中考</a:t>
            </a: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 視點</a:t>
            </a:r>
            <a:r>
              <a:rPr lang="en-US" altLang="zh-TW" dirty="0" smtClean="0">
                <a:latin typeface="標楷體" pitchFamily="65" charset="-120"/>
                <a:ea typeface="標楷體" pitchFamily="65" charset="-120"/>
              </a:rPr>
              <a:t>31</a:t>
            </a:r>
          </a:p>
          <a:p>
            <a:pPr>
              <a:buFont typeface="Arial" pitchFamily="34" charset="0"/>
              <a:buChar char="•"/>
            </a:pPr>
            <a:r>
              <a:rPr lang="zh-TW" altLang="en-US" dirty="0" smtClean="0">
                <a:latin typeface="標楷體" pitchFamily="65" charset="-120"/>
                <a:ea typeface="標楷體" pitchFamily="65" charset="-120"/>
              </a:rPr>
              <a:t>海闊天空影片</a:t>
            </a:r>
            <a:endParaRPr lang="en-US" altLang="zh-TW" dirty="0" smtClean="0">
              <a:latin typeface="標楷體" pitchFamily="65" charset="-120"/>
              <a:ea typeface="標楷體" pitchFamily="65" charset="-120"/>
            </a:endParaRPr>
          </a:p>
          <a:p>
            <a:pPr>
              <a:buFont typeface="Arial" pitchFamily="34" charset="0"/>
              <a:buChar char="•"/>
            </a:pPr>
            <a:r>
              <a:rPr lang="zh-TW" altLang="en-US" b="1" dirty="0" smtClean="0">
                <a:solidFill>
                  <a:srgbClr val="0000FF"/>
                </a:solidFill>
                <a:latin typeface="標楷體" pitchFamily="65" charset="-120"/>
                <a:ea typeface="標楷體" pitchFamily="65" charset="-120"/>
              </a:rPr>
              <a:t>大麥客計畫 </a:t>
            </a:r>
            <a:r>
              <a:rPr lang="en-US" altLang="zh-TW" b="1" dirty="0" smtClean="0">
                <a:solidFill>
                  <a:srgbClr val="0000FF"/>
                </a:solidFill>
                <a:latin typeface="標楷體" pitchFamily="65" charset="-120"/>
                <a:ea typeface="標楷體" pitchFamily="65" charset="-120"/>
              </a:rPr>
              <a:t>T-mall</a:t>
            </a:r>
          </a:p>
          <a:p>
            <a:pPr>
              <a:buFont typeface="Arial" pitchFamily="34" charset="0"/>
              <a:buChar char="•"/>
            </a:pP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1.3</a:t>
            </a:r>
            <a:r>
              <a:rPr lang="zh-TW" altLang="en-US" dirty="0" smtClean="0">
                <a:latin typeface="標楷體" pitchFamily="65" charset="-120"/>
                <a:ea typeface="標楷體" pitchFamily="65" charset="-120"/>
              </a:rPr>
              <a:t>萬兒童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羅湖口岸</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羅湖口岸每日通關數</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萬人，等於一個移動城市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 作業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Google Map (</a:t>
            </a:r>
            <a:r>
              <a:rPr lang="zh-TW" altLang="en-US" dirty="0" smtClean="0">
                <a:latin typeface="標楷體" pitchFamily="65" charset="-120"/>
                <a:ea typeface="標楷體" pitchFamily="65" charset="-120"/>
              </a:rPr>
              <a:t>深圳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香港</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我的地圖→匯入</a:t>
            </a:r>
            <a:r>
              <a:rPr lang="en-US" altLang="zh-TW" dirty="0" smtClean="0">
                <a:latin typeface="標楷體" pitchFamily="65" charset="-120"/>
                <a:ea typeface="標楷體" pitchFamily="65" charset="-120"/>
              </a:rPr>
              <a:t>*.kml</a:t>
            </a:r>
          </a:p>
          <a:p>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Warmart</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RT-mart</a:t>
            </a:r>
          </a:p>
          <a:p>
            <a:pPr>
              <a:buFont typeface="Arial" pitchFamily="34" charset="0"/>
              <a:buChar char="•"/>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香港首富</a:t>
            </a:r>
            <a:r>
              <a:rPr lang="en-US" altLang="zh-TW" dirty="0" smtClean="0">
                <a:latin typeface="標楷體" pitchFamily="65" charset="-120"/>
                <a:ea typeface="標楷體" pitchFamily="65" charset="-120"/>
              </a:rPr>
              <a:t>:</a:t>
            </a: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en-US" altLang="zh-TW" dirty="0" err="1" smtClean="0">
                <a:latin typeface="標楷體" pitchFamily="65" charset="-120"/>
                <a:ea typeface="標楷體" pitchFamily="65" charset="-120"/>
              </a:rPr>
              <a:t>Fortube</a:t>
            </a:r>
            <a:r>
              <a:rPr lang="en-US" altLang="zh-TW" dirty="0" smtClean="0">
                <a:latin typeface="標楷體" pitchFamily="65" charset="-120"/>
                <a:ea typeface="標楷體" pitchFamily="65" charset="-120"/>
              </a:rPr>
              <a:t> 500</a:t>
            </a:r>
            <a:r>
              <a:rPr lang="zh-TW" altLang="en-US" dirty="0" smtClean="0">
                <a:latin typeface="標楷體" pitchFamily="65" charset="-120"/>
                <a:ea typeface="標楷體" pitchFamily="65" charset="-120"/>
              </a:rPr>
              <a:t>大電信業</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6" name="文字方塊 5"/>
          <p:cNvSpPr txBox="1"/>
          <p:nvPr/>
        </p:nvSpPr>
        <p:spPr>
          <a:xfrm>
            <a:off x="2051720" y="2276872"/>
            <a:ext cx="2304256" cy="646331"/>
          </a:xfrm>
          <a:prstGeom prst="rect">
            <a:avLst/>
          </a:prstGeom>
          <a:noFill/>
        </p:spPr>
        <p:txBody>
          <a:bodyPr wrap="square" rtlCol="0">
            <a:spAutoFit/>
          </a:bodyPr>
          <a:lstStyle/>
          <a:p>
            <a:r>
              <a:rPr lang="en-US" altLang="zh-TW" dirty="0" smtClean="0">
                <a:latin typeface="標楷體" pitchFamily="65" charset="-120"/>
                <a:ea typeface="標楷體" pitchFamily="65" charset="-120"/>
              </a:rPr>
              <a:t>200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1300</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p:txBody>
      </p:sp>
      <p:cxnSp>
        <p:nvCxnSpPr>
          <p:cNvPr id="8" name="直線接點 7"/>
          <p:cNvCxnSpPr>
            <a:stCxn id="6" idx="1"/>
          </p:cNvCxnSpPr>
          <p:nvPr/>
        </p:nvCxnSpPr>
        <p:spPr>
          <a:xfrm flipV="1">
            <a:off x="2051720" y="2594113"/>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195736" y="4293096"/>
            <a:ext cx="172819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1034683" y="4509120"/>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2915816" y="4842076"/>
            <a:ext cx="5829604" cy="1323228"/>
          </a:xfrm>
          <a:prstGeom prst="rect">
            <a:avLst/>
          </a:prstGeom>
          <a:noFill/>
          <a:ln w="9525">
            <a:noFill/>
            <a:miter lim="800000"/>
            <a:headEnd/>
            <a:tailEnd/>
          </a:ln>
        </p:spPr>
      </p:pic>
      <p:grpSp>
        <p:nvGrpSpPr>
          <p:cNvPr id="9" name="群組 8"/>
          <p:cNvGrpSpPr/>
          <p:nvPr/>
        </p:nvGrpSpPr>
        <p:grpSpPr>
          <a:xfrm>
            <a:off x="4067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視點</a:t>
              </a:r>
              <a:r>
                <a:rPr lang="en-US" altLang="zh-TW" dirty="0" smtClean="0">
                  <a:latin typeface="標楷體" pitchFamily="65" charset="-120"/>
                  <a:ea typeface="標楷體" pitchFamily="65" charset="-120"/>
                </a:rPr>
                <a:t>31</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旗米拉</a:t>
              </a:r>
              <a:endParaRPr lang="zh-TW" altLang="en-US" dirty="0">
                <a:latin typeface="標楷體" pitchFamily="65" charset="-120"/>
                <a:ea typeface="標楷體" pitchFamily="65" charset="-120"/>
              </a:endParaRP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QQ</a:t>
              </a:r>
              <a:r>
                <a:rPr lang="zh-TW" altLang="en-US" dirty="0" smtClean="0">
                  <a:latin typeface="標楷體" pitchFamily="65" charset="-120"/>
                  <a:ea typeface="標楷體" pitchFamily="65" charset="-120"/>
                </a:rPr>
                <a:t>騰訊</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港</a:t>
              </a:r>
              <a:endParaRPr lang="zh-TW" altLang="en-US" dirty="0">
                <a:latin typeface="標楷體" pitchFamily="65" charset="-120"/>
                <a:ea typeface="標楷體" pitchFamily="65" charset="-120"/>
              </a:endParaRP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PPS</a:t>
              </a:r>
            </a:p>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愛奇藝</a:t>
              </a:r>
              <a:endParaRPr lang="zh-TW" altLang="en-US" dirty="0">
                <a:latin typeface="標楷體" pitchFamily="65" charset="-120"/>
                <a:ea typeface="標楷體" pitchFamily="65" charset="-120"/>
              </a:endParaRP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字方塊 26"/>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83568" y="1052736"/>
            <a:ext cx="7992888" cy="5400601"/>
          </a:xfrm>
        </p:spPr>
      </p:pic>
      <p:sp>
        <p:nvSpPr>
          <p:cNvPr id="4" name="文字方塊 3"/>
          <p:cNvSpPr txBox="1"/>
          <p:nvPr/>
        </p:nvSpPr>
        <p:spPr>
          <a:xfrm>
            <a:off x="1763688" y="332656"/>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spTree>
    <p:extLst>
      <p:ext uri="{BB962C8B-B14F-4D97-AF65-F5344CB8AC3E}">
        <p14:creationId xmlns:p14="http://schemas.microsoft.com/office/powerpoint/2010/main" val="3443938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556792"/>
            <a:ext cx="8229600" cy="4781128"/>
          </a:xfrm>
        </p:spPr>
        <p:txBody>
          <a:bodyPr>
            <a:normAutofit/>
          </a:bodyPr>
          <a:lstStyle/>
          <a:p>
            <a:r>
              <a:rPr lang="en-US" altLang="zh-TW" sz="1800" dirty="0" smtClean="0">
                <a:latin typeface="標楷體" pitchFamily="65" charset="-120"/>
                <a:ea typeface="標楷體" pitchFamily="65" charset="-120"/>
              </a:rPr>
              <a:t>Netflix: </a:t>
            </a:r>
            <a:r>
              <a:rPr lang="zh-TW" altLang="en-US" sz="1800" dirty="0" smtClean="0">
                <a:latin typeface="標楷體" pitchFamily="65" charset="-120"/>
                <a:ea typeface="標楷體" pitchFamily="65" charset="-120"/>
              </a:rPr>
              <a:t>成立於</a:t>
            </a:r>
            <a:r>
              <a:rPr lang="en-US" altLang="zh-TW" sz="1800" dirty="0" smtClean="0">
                <a:latin typeface="標楷體" pitchFamily="65" charset="-120"/>
                <a:ea typeface="標楷體" pitchFamily="65" charset="-120"/>
              </a:rPr>
              <a:t>1997</a:t>
            </a:r>
            <a:r>
              <a:rPr lang="zh-TW" altLang="en-US" sz="1800" dirty="0" smtClean="0">
                <a:latin typeface="標楷體" pitchFamily="65" charset="-120"/>
                <a:ea typeface="標楷體" pitchFamily="65" charset="-120"/>
              </a:rPr>
              <a:t>年 ，</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美國本土用戶</a:t>
            </a:r>
            <a:r>
              <a:rPr lang="en-US" altLang="zh-TW" sz="1800" dirty="0" smtClean="0">
                <a:latin typeface="標楷體" pitchFamily="65" charset="-120"/>
                <a:ea typeface="標楷體" pitchFamily="65" charset="-120"/>
              </a:rPr>
              <a:t>:225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國外用戶</a:t>
            </a:r>
            <a:r>
              <a:rPr lang="en-US" altLang="zh-TW" sz="1800" dirty="0" smtClean="0">
                <a:latin typeface="標楷體" pitchFamily="65" charset="-120"/>
                <a:ea typeface="標楷體" pitchFamily="65" charset="-120"/>
              </a:rPr>
              <a:t>:175</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全球用戶</a:t>
            </a:r>
            <a:r>
              <a:rPr lang="en-US" altLang="zh-TW" sz="1800" dirty="0" smtClean="0">
                <a:latin typeface="標楷體" pitchFamily="65" charset="-120"/>
                <a:ea typeface="標楷體" pitchFamily="65" charset="-120"/>
              </a:rPr>
              <a:t>:4840</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美國</a:t>
            </a:r>
            <a:r>
              <a:rPr lang="en-US" altLang="zh-TW" sz="1800" dirty="0" smtClean="0">
                <a:latin typeface="標楷體" pitchFamily="65" charset="-120"/>
                <a:ea typeface="標楷體" pitchFamily="65" charset="-120"/>
              </a:rPr>
              <a:t>2014</a:t>
            </a:r>
            <a:r>
              <a:rPr lang="zh-TW" altLang="en-US" sz="1800" dirty="0" smtClean="0">
                <a:latin typeface="標楷體" pitchFamily="65" charset="-120"/>
                <a:ea typeface="標楷體" pitchFamily="65" charset="-120"/>
              </a:rPr>
              <a:t>年第一季</a:t>
            </a:r>
            <a:r>
              <a:rPr lang="zh-TW" altLang="en-US" sz="1800" u="sng" dirty="0" smtClean="0">
                <a:latin typeface="標楷體" pitchFamily="65" charset="-120"/>
                <a:ea typeface="標楷體" pitchFamily="65" charset="-120"/>
              </a:rPr>
              <a:t>      萬人</a:t>
            </a:r>
            <a:endParaRPr lang="en-US" altLang="zh-TW" sz="1800" u="sng"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國際</a:t>
            </a:r>
            <a:r>
              <a:rPr lang="en-US" altLang="zh-TW" sz="1800" dirty="0" smtClean="0">
                <a:latin typeface="標楷體" pitchFamily="65" charset="-120"/>
                <a:ea typeface="標楷體" pitchFamily="65" charset="-120"/>
              </a:rPr>
              <a:t>:1253</a:t>
            </a:r>
            <a:r>
              <a:rPr lang="zh-TW" altLang="en-US" sz="1800" dirty="0" smtClean="0">
                <a:latin typeface="標楷體" pitchFamily="65" charset="-120"/>
                <a:ea typeface="標楷體" pitchFamily="65" charset="-120"/>
              </a:rPr>
              <a:t>萬人。</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COURSE-RA </a:t>
            </a:r>
            <a:r>
              <a:rPr lang="zh-TW" altLang="en-US" sz="1800" dirty="0" smtClean="0">
                <a:latin typeface="標楷體" pitchFamily="65" charset="-120"/>
                <a:ea typeface="標楷體" pitchFamily="65" charset="-120"/>
              </a:rPr>
              <a:t>上海交通大學。</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上海復旦大學。</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美國有</a:t>
            </a:r>
            <a:r>
              <a:rPr lang="en-US" altLang="zh-TW" sz="1800" dirty="0" smtClean="0">
                <a:latin typeface="標楷體" pitchFamily="65" charset="-120"/>
                <a:ea typeface="標楷體" pitchFamily="65" charset="-120"/>
              </a:rPr>
              <a:t>14%</a:t>
            </a:r>
            <a:r>
              <a:rPr lang="zh-TW" altLang="en-US" sz="1800" dirty="0" smtClean="0">
                <a:latin typeface="標楷體" pitchFamily="65" charset="-120"/>
                <a:ea typeface="標楷體" pitchFamily="65" charset="-120"/>
              </a:rPr>
              <a:t>收看</a:t>
            </a:r>
            <a:r>
              <a:rPr lang="en-US" altLang="zh-TW" sz="1800" dirty="0" smtClean="0">
                <a:latin typeface="標楷體" pitchFamily="65" charset="-120"/>
                <a:ea typeface="標楷體" pitchFamily="65" charset="-120"/>
              </a:rPr>
              <a:t>Netflix,2017</a:t>
            </a:r>
            <a:r>
              <a:rPr lang="zh-TW" altLang="en-US" sz="1800" dirty="0" smtClean="0">
                <a:latin typeface="標楷體" pitchFamily="65" charset="-120"/>
                <a:ea typeface="標楷體" pitchFamily="65" charset="-120"/>
              </a:rPr>
              <a:t>年</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YOUTUBE-</a:t>
            </a:r>
            <a:r>
              <a:rPr lang="zh-TW" altLang="en-US" sz="1800" dirty="0" smtClean="0">
                <a:latin typeface="標楷體" pitchFamily="65" charset="-120"/>
                <a:ea typeface="標楷體" pitchFamily="65" charset="-120"/>
              </a:rPr>
              <a:t>公共電視</a:t>
            </a:r>
            <a:r>
              <a:rPr lang="en-US" altLang="zh-TW" sz="1800" dirty="0" smtClean="0">
                <a:latin typeface="標楷體" pitchFamily="65" charset="-120"/>
                <a:ea typeface="標楷體" pitchFamily="65" charset="-120"/>
              </a:rPr>
              <a:t>-HOUSE OF CARDS</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None/>
            </a:pPr>
            <a:endParaRPr lang="en-US" altLang="zh-TW" sz="1800" dirty="0" smtClean="0">
              <a:latin typeface="標楷體" pitchFamily="65" charset="-120"/>
              <a:ea typeface="標楷體" pitchFamily="65" charset="-120"/>
            </a:endParaRPr>
          </a:p>
        </p:txBody>
      </p:sp>
      <p:cxnSp>
        <p:nvCxnSpPr>
          <p:cNvPr id="6" name="直線接點 5"/>
          <p:cNvCxnSpPr/>
          <p:nvPr/>
        </p:nvCxnSpPr>
        <p:spPr>
          <a:xfrm>
            <a:off x="5004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004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4967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5893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652120" y="3429000"/>
            <a:ext cx="720080" cy="1200329"/>
          </a:xfrm>
          <a:prstGeom prst="rect">
            <a:avLst/>
          </a:prstGeom>
          <a:noFill/>
        </p:spPr>
        <p:txBody>
          <a:bodyPr wrap="square" rtlCol="0">
            <a:spAutoFit/>
          </a:bodyPr>
          <a:lstStyle/>
          <a:p>
            <a:r>
              <a:rPr lang="en-US" altLang="zh-TW" dirty="0" smtClean="0"/>
              <a:t>20%</a:t>
            </a:r>
          </a:p>
          <a:p>
            <a:endParaRPr lang="en-US" altLang="zh-TW" dirty="0" smtClean="0"/>
          </a:p>
          <a:p>
            <a:r>
              <a:rPr lang="en-US" altLang="zh-TW" dirty="0" smtClean="0"/>
              <a:t>10%</a:t>
            </a:r>
          </a:p>
          <a:p>
            <a:r>
              <a:rPr lang="zh-TW" altLang="en-US" dirty="0" smtClean="0"/>
              <a:t>   </a:t>
            </a:r>
            <a:endParaRPr lang="zh-TW" altLang="en-US" dirty="0"/>
          </a:p>
        </p:txBody>
      </p:sp>
      <p:sp>
        <p:nvSpPr>
          <p:cNvPr id="13" name="文字方塊 12"/>
          <p:cNvSpPr txBox="1"/>
          <p:nvPr/>
        </p:nvSpPr>
        <p:spPr>
          <a:xfrm rot="5400000">
            <a:off x="5548754" y="3846240"/>
            <a:ext cx="576064" cy="461665"/>
          </a:xfrm>
          <a:prstGeom prst="rect">
            <a:avLst/>
          </a:prstGeom>
          <a:noFill/>
        </p:spPr>
        <p:txBody>
          <a:bodyPr wrap="square" rtlCol="0">
            <a:spAutoFit/>
          </a:bodyPr>
          <a:lstStyle/>
          <a:p>
            <a:r>
              <a:rPr lang="en-US" altLang="zh-TW" sz="2400" dirty="0" smtClean="0"/>
              <a:t>~</a:t>
            </a:r>
            <a:endParaRPr lang="zh-TW" altLang="en-US" sz="2400" dirty="0"/>
          </a:p>
        </p:txBody>
      </p:sp>
      <p:sp>
        <p:nvSpPr>
          <p:cNvPr id="14" name="文字方塊 13"/>
          <p:cNvSpPr txBox="1"/>
          <p:nvPr/>
        </p:nvSpPr>
        <p:spPr>
          <a:xfrm>
            <a:off x="6516216" y="3059668"/>
            <a:ext cx="2304256" cy="646331"/>
          </a:xfrm>
          <a:prstGeom prst="rect">
            <a:avLst/>
          </a:prstGeom>
          <a:noFill/>
        </p:spPr>
        <p:txBody>
          <a:bodyPr wrap="square" rtlCol="0">
            <a:spAutoFit/>
          </a:bodyPr>
          <a:lstStyle/>
          <a:p>
            <a:r>
              <a:rPr lang="en-US" altLang="zh-TW" dirty="0" smtClean="0">
                <a:sym typeface="Wingdings"/>
              </a:rPr>
              <a:t></a:t>
            </a:r>
            <a:r>
              <a:rPr lang="en-US" altLang="zh-TW" dirty="0" smtClean="0"/>
              <a:t>70</a:t>
            </a:r>
            <a:r>
              <a:rPr lang="zh-TW" altLang="en-US" dirty="0" smtClean="0"/>
              <a:t>億</a:t>
            </a:r>
            <a:r>
              <a:rPr lang="en-US" altLang="zh-TW" dirty="0" smtClean="0"/>
              <a:t>:15%→10</a:t>
            </a:r>
            <a:r>
              <a:rPr lang="zh-TW" altLang="en-US" dirty="0" smtClean="0"/>
              <a:t>億</a:t>
            </a:r>
            <a:endParaRPr lang="en-US" altLang="zh-TW" dirty="0" smtClean="0"/>
          </a:p>
          <a:p>
            <a:r>
              <a:rPr lang="zh-TW" altLang="en-US" dirty="0" smtClean="0"/>
              <a:t>      </a:t>
            </a:r>
            <a:r>
              <a:rPr lang="en-US" altLang="zh-TW" dirty="0" smtClean="0"/>
              <a:t>3</a:t>
            </a:r>
            <a:r>
              <a:rPr lang="zh-TW" altLang="en-US" dirty="0" smtClean="0"/>
              <a:t>億*</a:t>
            </a:r>
            <a:r>
              <a:rPr lang="en-US" altLang="zh-TW" dirty="0" smtClean="0"/>
              <a:t>20%=6</a:t>
            </a:r>
            <a:r>
              <a:rPr lang="zh-TW" altLang="en-US" dirty="0" smtClean="0"/>
              <a:t>千萬</a:t>
            </a:r>
            <a:endParaRPr lang="zh-TW"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187624" y="1052736"/>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6372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1140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14.12/19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裕</a:t>
              </a:r>
              <a:endParaRPr lang="en-US" altLang="zh-TW" dirty="0" smtClean="0">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彤</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叔</a:t>
              </a:r>
              <a:endParaRPr lang="zh-TW" altLang="en-US" dirty="0">
                <a:solidFill>
                  <a:srgbClr val="FF0000"/>
                </a:solidFill>
                <a:latin typeface="標楷體" pitchFamily="65" charset="-120"/>
                <a:ea typeface="標楷體" pitchFamily="65" charset="-120"/>
              </a:endParaRP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smtClean="0">
                  <a:latin typeface="標楷體" pitchFamily="65" charset="-120"/>
                  <a:ea typeface="標楷體" pitchFamily="65" charset="-120"/>
                </a:rPr>
                <a:t>周大福珠寶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順德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碧桂園</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佛山</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新世界</a:t>
              </a:r>
              <a:r>
                <a:rPr lang="zh-TW" altLang="en-US" u="sng" dirty="0" smtClean="0">
                  <a:latin typeface="標楷體" pitchFamily="65" charset="-120"/>
                  <a:ea typeface="標楷體" pitchFamily="65" charset="-120"/>
                </a:rPr>
                <a:t>百貨</a:t>
              </a:r>
              <a:endParaRPr lang="en-US" altLang="zh-TW" u="sng"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u="sng" dirty="0" smtClean="0">
                  <a:latin typeface="標楷體" pitchFamily="65" charset="-120"/>
                  <a:ea typeface="標楷體" pitchFamily="65" charset="-120"/>
                </a:rPr>
                <a:t>地產</a:t>
              </a:r>
              <a:endParaRPr lang="en-US" altLang="zh-TW" u="sng"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#2020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921</a:t>
              </a:r>
              <a:r>
                <a:rPr lang="zh-TW" altLang="en-US" dirty="0" smtClean="0">
                  <a:latin typeface="標楷體" pitchFamily="65" charset="-120"/>
                  <a:ea typeface="標楷體" pitchFamily="65" charset="-120"/>
                </a:rPr>
                <a:t>萬人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smtClean="0">
                  <a:solidFill>
                    <a:srgbClr val="FF0000"/>
                  </a:solidFill>
                  <a:latin typeface="標楷體" pitchFamily="65" charset="-120"/>
                  <a:ea typeface="標楷體" pitchFamily="65" charset="-120"/>
                </a:rPr>
                <a:t>50</a:t>
              </a:r>
              <a:r>
                <a:rPr lang="zh-TW" altLang="en-US" dirty="0" smtClean="0">
                  <a:solidFill>
                    <a:srgbClr val="FF0000"/>
                  </a:solidFill>
                  <a:latin typeface="標楷體" pitchFamily="65" charset="-120"/>
                  <a:ea typeface="標楷體" pitchFamily="65" charset="-120"/>
                </a:rPr>
                <a:t>歲</a:t>
              </a:r>
              <a:endParaRPr lang="zh-TW" altLang="en-US" dirty="0">
                <a:solidFill>
                  <a:srgbClr val="FF0000"/>
                </a:solidFill>
                <a:latin typeface="標楷體" pitchFamily="65" charset="-120"/>
                <a:ea typeface="標楷體" pitchFamily="65" charset="-120"/>
              </a:endParaRP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橘</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色</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市</a:t>
              </a:r>
              <a:endParaRPr lang="en-US" altLang="zh-TW" dirty="0" smtClean="0">
                <a:solidFill>
                  <a:srgbClr val="FF0000"/>
                </a:solidFill>
                <a:latin typeface="標楷體" pitchFamily="65" charset="-120"/>
                <a:ea typeface="標楷體" pitchFamily="65" charset="-120"/>
              </a:endParaRPr>
            </a:p>
            <a:p>
              <a:r>
                <a:rPr lang="zh-TW" altLang="en-US" dirty="0" smtClean="0">
                  <a:solidFill>
                    <a:srgbClr val="FF0000"/>
                  </a:solidFill>
                  <a:latin typeface="標楷體" pitchFamily="65" charset="-120"/>
                  <a:ea typeface="標楷體" pitchFamily="65" charset="-120"/>
                </a:rPr>
                <a:t>場</a:t>
              </a:r>
              <a:endParaRPr lang="zh-TW" altLang="en-US" dirty="0">
                <a:solidFill>
                  <a:srgbClr val="FF0000"/>
                </a:solidFill>
                <a:latin typeface="標楷體" pitchFamily="65" charset="-120"/>
                <a:ea typeface="標楷體" pitchFamily="65" charset="-120"/>
              </a:endParaRP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青</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澀</a:t>
              </a:r>
              <a:endParaRPr lang="zh-TW" altLang="en-US" dirty="0">
                <a:latin typeface="標楷體" pitchFamily="65" charset="-120"/>
                <a:ea typeface="標楷體" pitchFamily="65" charset="-120"/>
              </a:endParaRP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5508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724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6660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524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5396948" y="2317475"/>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6329198" y="2538773"/>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7193294" y="2754797"/>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5724128" y="198884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8" name="文字方塊 27"/>
          <p:cNvSpPr txBox="1"/>
          <p:nvPr/>
        </p:nvSpPr>
        <p:spPr>
          <a:xfrm>
            <a:off x="6660232" y="2267580"/>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68</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29" name="文字方塊 28"/>
          <p:cNvSpPr txBox="1"/>
          <p:nvPr/>
        </p:nvSpPr>
        <p:spPr>
          <a:xfrm>
            <a:off x="7524328" y="2483604"/>
            <a:ext cx="64807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83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30" name="文字方塊 29"/>
          <p:cNvSpPr txBox="1"/>
          <p:nvPr/>
        </p:nvSpPr>
        <p:spPr>
          <a:xfrm>
            <a:off x="6228184" y="3501008"/>
            <a:ext cx="180020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戰後嬰兒潮</a:t>
            </a:r>
            <a:endParaRPr lang="zh-TW" altLang="en-US" dirty="0">
              <a:latin typeface="標楷體" pitchFamily="65" charset="-120"/>
              <a:ea typeface="標楷體" pitchFamily="65" charset="-120"/>
            </a:endParaRPr>
          </a:p>
        </p:txBody>
      </p:sp>
      <p:sp>
        <p:nvSpPr>
          <p:cNvPr id="47" name="文字方塊 46"/>
          <p:cNvSpPr txBox="1"/>
          <p:nvPr/>
        </p:nvSpPr>
        <p:spPr>
          <a:xfrm>
            <a:off x="5292080" y="4653136"/>
            <a:ext cx="2952328" cy="646331"/>
          </a:xfrm>
          <a:prstGeom prst="rect">
            <a:avLst/>
          </a:prstGeom>
          <a:noFill/>
        </p:spPr>
        <p:txBody>
          <a:bodyPr wrap="square" rtlCol="0">
            <a:spAutoFit/>
          </a:bodyPr>
          <a:lstStyle/>
          <a:p>
            <a:r>
              <a:rPr lang="en-US" altLang="zh-TW" dirty="0" smtClean="0"/>
              <a:t>SC:</a:t>
            </a:r>
            <a:r>
              <a:rPr lang="en-US" altLang="zh-TW" u="sng" dirty="0" smtClean="0"/>
              <a:t>                -</a:t>
            </a:r>
            <a:r>
              <a:rPr lang="en-US" altLang="zh-TW" dirty="0" smtClean="0"/>
              <a:t>Center</a:t>
            </a:r>
          </a:p>
          <a:p>
            <a:r>
              <a:rPr lang="en-US" altLang="zh-TW" dirty="0" smtClean="0"/>
              <a:t>     Shopping-mall</a:t>
            </a:r>
            <a:endParaRPr lang="zh-TW" altLang="en-US" dirty="0"/>
          </a:p>
        </p:txBody>
      </p:sp>
      <p:sp>
        <p:nvSpPr>
          <p:cNvPr id="48" name="文字方塊 47"/>
          <p:cNvSpPr txBox="1"/>
          <p:nvPr/>
        </p:nvSpPr>
        <p:spPr>
          <a:xfrm>
            <a:off x="395536" y="5589240"/>
            <a:ext cx="59766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  珠海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東莞</a:t>
            </a:r>
            <a:r>
              <a:rPr lang="en-US" altLang="zh-TW" dirty="0" smtClean="0">
                <a:latin typeface="標楷體" pitchFamily="65" charset="-120"/>
                <a:ea typeface="標楷體" pitchFamily="65" charset="-120"/>
              </a:rPr>
              <a:t>:15</a:t>
            </a:r>
            <a:r>
              <a:rPr lang="zh-TW" altLang="en-US" dirty="0" smtClean="0">
                <a:latin typeface="標楷體" pitchFamily="65" charset="-120"/>
                <a:ea typeface="標楷體" pitchFamily="65" charset="-120"/>
              </a:rPr>
              <a:t>萬家*</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長三角 昆山</a:t>
            </a:r>
            <a:endParaRPr lang="zh-TW" altLang="en-US" dirty="0">
              <a:latin typeface="標楷體" pitchFamily="65" charset="-120"/>
              <a:ea typeface="標楷體" pitchFamily="65"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3707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4211960" y="2924944"/>
            <a:ext cx="266429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平價服飾 </a:t>
            </a:r>
            <a:r>
              <a:rPr lang="en-US" altLang="zh-TW" dirty="0" smtClean="0">
                <a:latin typeface="標楷體" pitchFamily="65" charset="-120"/>
                <a:ea typeface="標楷體" pitchFamily="65" charset="-120"/>
              </a:rPr>
              <a:t>H&amp;M:</a:t>
            </a:r>
            <a:r>
              <a:rPr lang="zh-TW" altLang="en-US" dirty="0" smtClean="0">
                <a:latin typeface="標楷體" pitchFamily="65" charset="-120"/>
                <a:ea typeface="標楷體" pitchFamily="65" charset="-120"/>
              </a:rPr>
              <a:t>瑞典</a:t>
            </a:r>
            <a:endParaRPr lang="zh-TW" altLang="en-US" dirty="0">
              <a:latin typeface="標楷體" pitchFamily="65" charset="-120"/>
              <a:ea typeface="標楷體" pitchFamily="65" charset="-120"/>
            </a:endParaRPr>
          </a:p>
        </p:txBody>
      </p:sp>
      <p:sp>
        <p:nvSpPr>
          <p:cNvPr id="7" name="文字方塊 6"/>
          <p:cNvSpPr txBox="1"/>
          <p:nvPr/>
        </p:nvSpPr>
        <p:spPr>
          <a:xfrm>
            <a:off x="1871700" y="706996"/>
            <a:ext cx="5400600" cy="461665"/>
          </a:xfrm>
          <a:prstGeom prst="rect">
            <a:avLst/>
          </a:prstGeom>
          <a:noFill/>
        </p:spPr>
        <p:txBody>
          <a:bodyPr wrap="square" rtlCol="0">
            <a:spAutoFit/>
          </a:bodyPr>
          <a:lstStyle/>
          <a:p>
            <a:pPr algn="ctr"/>
            <a:endParaRPr lang="zh-TW" altLang="en-US" sz="2400" b="1" dirty="0">
              <a:latin typeface="標楷體" pitchFamily="65" charset="-120"/>
              <a:ea typeface="標楷體" pitchFamily="65" charset="-120"/>
            </a:endParaRPr>
          </a:p>
        </p:txBody>
      </p:sp>
      <p:sp>
        <p:nvSpPr>
          <p:cNvPr id="8" name="文字方塊 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15.12/26</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1619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atin typeface="標楷體" pitchFamily="65" charset="-120"/>
                  <a:ea typeface="標楷體" pitchFamily="65" charset="-120"/>
                </a:rPr>
                <a:t>(</a:t>
              </a:r>
              <a:r>
                <a:rPr lang="en-US" altLang="zh-TW" dirty="0" smtClean="0">
                  <a:solidFill>
                    <a:schemeClr val="tx1"/>
                  </a:solidFill>
                  <a:latin typeface="標楷體" pitchFamily="65" charset="-120"/>
                  <a:ea typeface="標楷體" pitchFamily="65" charset="-120"/>
                </a:rPr>
                <a:t>(Local)</a:t>
              </a:r>
            </a:p>
            <a:p>
              <a:pPr algn="ctr"/>
              <a:r>
                <a:rPr lang="en-US" altLang="zh-TW" dirty="0" smtClean="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通訊</a:t>
              </a:r>
              <a:endParaRPr lang="zh-TW" altLang="en-US" dirty="0">
                <a:latin typeface="標楷體" pitchFamily="65" charset="-120"/>
                <a:ea typeface="標楷體" pitchFamily="65" charset="-120"/>
              </a:endParaRP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媒體</a:t>
              </a:r>
              <a:endParaRPr lang="zh-TW" altLang="en-US" dirty="0">
                <a:latin typeface="標楷體" pitchFamily="65" charset="-120"/>
                <a:ea typeface="標楷體" pitchFamily="65" charset="-120"/>
              </a:endParaRP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大數據</a:t>
              </a:r>
              <a:endParaRPr lang="zh-TW" altLang="en-US" dirty="0">
                <a:latin typeface="標楷體" pitchFamily="65" charset="-120"/>
                <a:ea typeface="標楷體" pitchFamily="65" charset="-120"/>
              </a:endParaRP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smtClean="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smtClean="0"/>
                <a:t>雲端→無所不在</a:t>
              </a:r>
              <a:r>
                <a:rPr lang="en-US" altLang="zh-TW" dirty="0" smtClean="0">
                  <a:solidFill>
                    <a:srgbClr val="FF0000"/>
                  </a:solidFill>
                </a:rPr>
                <a:t>(</a:t>
              </a:r>
              <a:r>
                <a:rPr lang="zh-TW" altLang="en-US" dirty="0" smtClean="0">
                  <a:solidFill>
                    <a:srgbClr val="FF0000"/>
                  </a:solidFill>
                </a:rPr>
                <a:t>系統</a:t>
              </a:r>
              <a:r>
                <a:rPr lang="en-US" altLang="zh-TW" dirty="0" smtClean="0">
                  <a:solidFill>
                    <a:srgbClr val="FF0000"/>
                  </a:solidFill>
                </a:rPr>
                <a:t>)</a:t>
              </a:r>
              <a:endParaRPr lang="zh-TW" altLang="en-US" dirty="0">
                <a:solidFill>
                  <a:srgbClr val="FF0000"/>
                </a:solidFill>
              </a:endParaRPr>
            </a:p>
          </p:txBody>
        </p:sp>
      </p:grpSp>
      <p:sp>
        <p:nvSpPr>
          <p:cNvPr id="29" name="文字方塊 28"/>
          <p:cNvSpPr txBox="1"/>
          <p:nvPr/>
        </p:nvSpPr>
        <p:spPr>
          <a:xfrm>
            <a:off x="2051720" y="4221088"/>
            <a:ext cx="79208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市場</a:t>
            </a:r>
            <a:endParaRPr lang="zh-TW" altLang="en-US" dirty="0">
              <a:latin typeface="標楷體" pitchFamily="65" charset="-120"/>
              <a:ea typeface="標楷體" pitchFamily="65" charset="-120"/>
            </a:endParaRPr>
          </a:p>
        </p:txBody>
      </p:sp>
      <p:grpSp>
        <p:nvGrpSpPr>
          <p:cNvPr id="40" name="群組 39"/>
          <p:cNvGrpSpPr/>
          <p:nvPr/>
        </p:nvGrpSpPr>
        <p:grpSpPr>
          <a:xfrm>
            <a:off x="1475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1115616" y="350100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1115616" y="4221088"/>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1115616" y="499343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1043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043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83568" y="3841303"/>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683568" y="4633391"/>
            <a:ext cx="648072" cy="307777"/>
          </a:xfrm>
          <a:prstGeom prst="rect">
            <a:avLst/>
          </a:prstGeom>
          <a:noFill/>
        </p:spPr>
        <p:txBody>
          <a:bodyPr wrap="square" rtlCol="0">
            <a:spAutoFit/>
          </a:bodyPr>
          <a:lstStyle/>
          <a:p>
            <a:r>
              <a:rPr lang="en-US" altLang="zh-TW" sz="1400" dirty="0" smtClean="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2996208" y="3717032"/>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3203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3203848" y="4149080"/>
            <a:ext cx="504056" cy="369332"/>
          </a:xfrm>
          <a:prstGeom prst="rect">
            <a:avLst/>
          </a:prstGeom>
          <a:noFill/>
        </p:spPr>
        <p:txBody>
          <a:bodyPr wrap="square" rtlCol="0">
            <a:spAutoFit/>
          </a:bodyPr>
          <a:lstStyle/>
          <a:p>
            <a:r>
              <a:rPr lang="en-US" altLang="zh-TW" dirty="0" smtClean="0"/>
              <a:t>B</a:t>
            </a:r>
            <a:endParaRPr lang="zh-TW" altLang="en-US" dirty="0"/>
          </a:p>
        </p:txBody>
      </p:sp>
      <p:sp>
        <p:nvSpPr>
          <p:cNvPr id="56" name="文字方塊 55"/>
          <p:cNvSpPr txBox="1"/>
          <p:nvPr/>
        </p:nvSpPr>
        <p:spPr>
          <a:xfrm>
            <a:off x="3203848" y="4787860"/>
            <a:ext cx="504056" cy="369332"/>
          </a:xfrm>
          <a:prstGeom prst="rect">
            <a:avLst/>
          </a:prstGeom>
          <a:noFill/>
        </p:spPr>
        <p:txBody>
          <a:bodyPr wrap="square" rtlCol="0">
            <a:spAutoFit/>
          </a:bodyPr>
          <a:lstStyle/>
          <a:p>
            <a:r>
              <a:rPr lang="en-US" altLang="zh-TW" dirty="0" smtClean="0"/>
              <a:t>C</a:t>
            </a:r>
            <a:endParaRPr lang="zh-TW" altLang="en-US" dirty="0"/>
          </a:p>
        </p:txBody>
      </p:sp>
      <p:cxnSp>
        <p:nvCxnSpPr>
          <p:cNvPr id="58" name="直線單箭頭接點 57"/>
          <p:cNvCxnSpPr/>
          <p:nvPr/>
        </p:nvCxnSpPr>
        <p:spPr>
          <a:xfrm>
            <a:off x="2411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1691680" y="5301208"/>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區隔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策略</a:t>
            </a:r>
            <a:endParaRPr lang="zh-TW" altLang="en-US" dirty="0">
              <a:latin typeface="標楷體" pitchFamily="65" charset="-120"/>
              <a:ea typeface="標楷體" pitchFamily="65" charset="-120"/>
            </a:endParaRPr>
          </a:p>
        </p:txBody>
      </p:sp>
      <p:sp>
        <p:nvSpPr>
          <p:cNvPr id="60" name="文字方塊 59"/>
          <p:cNvSpPr txBox="1"/>
          <p:nvPr/>
        </p:nvSpPr>
        <p:spPr>
          <a:xfrm>
            <a:off x="3923928" y="3841303"/>
            <a:ext cx="972108"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搖擺區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決戰</a:t>
            </a:r>
            <a:r>
              <a:rPr lang="zh-TW" altLang="en-US" dirty="0" smtClean="0">
                <a:latin typeface="標楷體" pitchFamily="65" charset="-120"/>
                <a:ea typeface="標楷體" pitchFamily="65" charset="-120"/>
              </a:rPr>
              <a:t>區</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899592" y="6021288"/>
            <a:ext cx="2304256"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選情分析</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分析</a:t>
            </a:r>
            <a:r>
              <a:rPr lang="en-US" altLang="zh-TW" dirty="0" smtClean="0">
                <a:solidFill>
                  <a:srgbClr val="FF0000"/>
                </a:solidFill>
                <a:latin typeface="標楷體" pitchFamily="65" charset="-120"/>
                <a:ea typeface="標楷體" pitchFamily="65" charset="-120"/>
              </a:rPr>
              <a:t>ABC    </a:t>
            </a:r>
            <a:r>
              <a:rPr lang="zh-TW" altLang="en-US" dirty="0" smtClean="0">
                <a:latin typeface="標楷體" pitchFamily="65" charset="-120"/>
                <a:ea typeface="標楷體" pitchFamily="65" charset="-120"/>
              </a:rPr>
              <a:t>路口旗幟</a:t>
            </a:r>
            <a:endParaRPr lang="zh-TW" altLang="en-US" dirty="0">
              <a:latin typeface="標楷體" pitchFamily="65" charset="-120"/>
              <a:ea typeface="標楷體" pitchFamily="65" charset="-120"/>
            </a:endParaRPr>
          </a:p>
        </p:txBody>
      </p:sp>
      <p:grpSp>
        <p:nvGrpSpPr>
          <p:cNvPr id="68" name="群組 67"/>
          <p:cNvGrpSpPr/>
          <p:nvPr/>
        </p:nvGrpSpPr>
        <p:grpSpPr>
          <a:xfrm>
            <a:off x="3923928" y="5147319"/>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smtClean="0"/>
                <a:t>Plat </a:t>
              </a:r>
              <a:r>
                <a:rPr lang="en-US" altLang="zh-TW" dirty="0" err="1" smtClean="0"/>
                <a:t>form←Infrastructure←Software</a:t>
              </a:r>
              <a:r>
                <a:rPr lang="en-US" altLang="zh-TW" dirty="0" smtClean="0"/>
                <a:t>(</a:t>
              </a:r>
              <a:r>
                <a:rPr lang="en-US" altLang="zh-TW" dirty="0" err="1" smtClean="0"/>
                <a:t>SaaS</a:t>
              </a:r>
              <a:r>
                <a:rPr lang="en-US" altLang="zh-TW" dirty="0" smtClean="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smtClean="0"/>
                <a:t>S</a:t>
              </a:r>
            </a:p>
            <a:p>
              <a:r>
                <a:rPr lang="en-US" altLang="zh-TW" dirty="0" smtClean="0"/>
                <a:t>I</a:t>
              </a:r>
            </a:p>
            <a:p>
              <a:r>
                <a:rPr lang="en-US" altLang="zh-TW" dirty="0" smtClean="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as a </a:t>
              </a:r>
              <a:r>
                <a:rPr lang="en-US" altLang="zh-TW" sz="1600" dirty="0" smtClean="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835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人</a:t>
            </a:r>
            <a:endParaRPr lang="zh-TW" altLang="en-US" dirty="0">
              <a:solidFill>
                <a:schemeClr val="tx1"/>
              </a:solidFill>
              <a:latin typeface="標楷體" pitchFamily="65" charset="-120"/>
              <a:ea typeface="標楷體" pitchFamily="65" charset="-120"/>
            </a:endParaRPr>
          </a:p>
        </p:txBody>
      </p:sp>
      <p:sp>
        <p:nvSpPr>
          <p:cNvPr id="6" name="橢圓 5"/>
          <p:cNvSpPr/>
          <p:nvPr/>
        </p:nvSpPr>
        <p:spPr>
          <a:xfrm>
            <a:off x="1835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市場</a:t>
            </a:r>
            <a:endParaRPr lang="zh-TW" altLang="en-US" dirty="0">
              <a:solidFill>
                <a:schemeClr val="tx1"/>
              </a:solidFill>
              <a:latin typeface="標楷體" pitchFamily="65" charset="-120"/>
              <a:ea typeface="標楷體" pitchFamily="65" charset="-120"/>
            </a:endParaRPr>
          </a:p>
        </p:txBody>
      </p:sp>
      <p:cxnSp>
        <p:nvCxnSpPr>
          <p:cNvPr id="8" name="直線單箭頭接點 7"/>
          <p:cNvCxnSpPr>
            <a:stCxn id="5" idx="4"/>
            <a:endCxn id="6" idx="0"/>
          </p:cNvCxnSpPr>
          <p:nvPr/>
        </p:nvCxnSpPr>
        <p:spPr>
          <a:xfrm>
            <a:off x="2339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1187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547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76064" y="1497558"/>
            <a:ext cx="827584"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感性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理性</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道德</a:t>
            </a:r>
            <a:endParaRPr lang="en-US" altLang="zh-TW" dirty="0" smtClean="0">
              <a:latin typeface="標楷體" pitchFamily="65" charset="-120"/>
              <a:ea typeface="標楷體" pitchFamily="65" charset="-120"/>
            </a:endParaRPr>
          </a:p>
        </p:txBody>
      </p:sp>
      <p:cxnSp>
        <p:nvCxnSpPr>
          <p:cNvPr id="16" name="直線接點 15"/>
          <p:cNvCxnSpPr/>
          <p:nvPr/>
        </p:nvCxnSpPr>
        <p:spPr>
          <a:xfrm flipH="1">
            <a:off x="1187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1187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203848" y="1556792"/>
            <a:ext cx="194421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消費者行為</a:t>
            </a:r>
            <a:endParaRPr lang="zh-TW" altLang="en-US" dirty="0">
              <a:latin typeface="標楷體" pitchFamily="65" charset="-120"/>
              <a:ea typeface="標楷體" pitchFamily="65" charset="-120"/>
            </a:endParaRPr>
          </a:p>
        </p:txBody>
      </p:sp>
      <p:sp>
        <p:nvSpPr>
          <p:cNvPr id="14" name="文字方塊 13"/>
          <p:cNvSpPr txBox="1"/>
          <p:nvPr/>
        </p:nvSpPr>
        <p:spPr>
          <a:xfrm>
            <a:off x="3203848" y="3140968"/>
            <a:ext cx="1944216" cy="369332"/>
          </a:xfrm>
          <a:prstGeom prst="rect">
            <a:avLst/>
          </a:prstGeom>
          <a:noFill/>
        </p:spPr>
        <p:txBody>
          <a:bodyPr wrap="square" rtlCol="0">
            <a:spAutoFit/>
          </a:bodyPr>
          <a:lstStyle/>
          <a:p>
            <a:r>
              <a:rPr lang="zh-TW" altLang="en-US" dirty="0" smtClean="0">
                <a:solidFill>
                  <a:srgbClr val="FF0000"/>
                </a:solidFill>
                <a:latin typeface="標楷體" pitchFamily="65" charset="-120"/>
                <a:ea typeface="標楷體" pitchFamily="65" charset="-120"/>
              </a:rPr>
              <a:t>策略管理</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4788024" y="3140968"/>
            <a:ext cx="648072"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戰略</a:t>
            </a:r>
            <a:endParaRPr lang="zh-TW" altLang="en-US" dirty="0">
              <a:latin typeface="標楷體" pitchFamily="65" charset="-120"/>
              <a:ea typeface="標楷體" pitchFamily="65" charset="-120"/>
            </a:endParaRPr>
          </a:p>
        </p:txBody>
      </p:sp>
      <p:cxnSp>
        <p:nvCxnSpPr>
          <p:cNvPr id="19" name="直線單箭頭接點 18"/>
          <p:cNvCxnSpPr>
            <a:stCxn id="15" idx="2"/>
          </p:cNvCxnSpPr>
          <p:nvPr/>
        </p:nvCxnSpPr>
        <p:spPr>
          <a:xfrm>
            <a:off x="5112060" y="3510300"/>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788024" y="4067780"/>
            <a:ext cx="2160240"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戰術</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企劃、活動</a:t>
            </a:r>
            <a:r>
              <a:rPr lang="en-US" altLang="zh-TW" dirty="0" smtClean="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2915816" y="5229200"/>
            <a:ext cx="2448272" cy="1200329"/>
          </a:xfrm>
          <a:prstGeom prst="rect">
            <a:avLst/>
          </a:prstGeom>
          <a:noFill/>
        </p:spPr>
        <p:txBody>
          <a:bodyPr wrap="square" rtlCol="0">
            <a:spAutoFit/>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週←</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月</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票號</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競選總部</a:t>
            </a:r>
            <a:endParaRPr lang="zh-TW" altLang="en-US" dirty="0">
              <a:latin typeface="標楷體" pitchFamily="65" charset="-120"/>
              <a:ea typeface="標楷體" pitchFamily="65" charset="-120"/>
            </a:endParaRPr>
          </a:p>
        </p:txBody>
      </p:sp>
      <p:sp>
        <p:nvSpPr>
          <p:cNvPr id="18" name="文字方塊 1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16.1/2</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27584" y="1196752"/>
            <a:ext cx="7992888" cy="5601533"/>
          </a:xfrm>
          <a:prstGeom prst="rect">
            <a:avLst/>
          </a:prstGeom>
          <a:noFill/>
        </p:spPr>
        <p:txBody>
          <a:bodyPr wrap="square" rtlCol="0">
            <a:spAutoFit/>
          </a:bodyPr>
          <a:lstStyle/>
          <a:p>
            <a:pPr>
              <a:buFont typeface="Arial" pitchFamily="34" charset="0"/>
              <a:buChar char="•"/>
            </a:pPr>
            <a:r>
              <a:rPr lang="zh-TW" altLang="en-US" dirty="0" smtClean="0">
                <a:latin typeface="標楷體" pitchFamily="65" charset="-120"/>
                <a:ea typeface="標楷體" pitchFamily="65" charset="-120"/>
              </a:rPr>
              <a:t>未來事件交易所</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中天、年代</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eranewsuplod</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播放清單</a:t>
            </a:r>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2"/>
              </a:rPr>
              <a:t>https://www.youtube.com/user/ctitv/playlists</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hlinkClick r:id="rId3"/>
              </a:rPr>
              <a:t>https://www.youtube.com/user/eranewsupload/playlists</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飢餓行銷</a:t>
            </a:r>
            <a:endParaRPr lang="en-US" altLang="zh-TW" dirty="0" smtClean="0">
              <a:latin typeface="標楷體" pitchFamily="65" charset="-120"/>
              <a:ea typeface="標楷體" pitchFamily="65" charset="-120"/>
            </a:endParaRPr>
          </a:p>
          <a:p>
            <a:r>
              <a:rPr lang="zh-TW" altLang="en-US" sz="1600" dirty="0" smtClean="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smtClean="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smtClean="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限供量</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68144" y="3513782"/>
            <a:ext cx="1296144" cy="923330"/>
          </a:xfrm>
          <a:prstGeom prst="rect">
            <a:avLst/>
          </a:prstGeom>
          <a:noFill/>
        </p:spPr>
        <p:txBody>
          <a:bodyPr wrap="square" rtlCol="0">
            <a:spAutoFit/>
          </a:bodyPr>
          <a:lstStyle/>
          <a:p>
            <a:r>
              <a:rPr lang="en-US" altLang="zh-TW" dirty="0" smtClean="0">
                <a:latin typeface="標楷體" pitchFamily="65" charset="-120"/>
                <a:ea typeface="標楷體" pitchFamily="65" charset="-120"/>
              </a:rPr>
              <a:t>HP</a:t>
            </a:r>
          </a:p>
          <a:p>
            <a:r>
              <a:rPr lang="en-US" altLang="zh-TW" dirty="0" smtClean="0">
                <a:latin typeface="標楷體" pitchFamily="65" charset="-120"/>
                <a:ea typeface="標楷體" pitchFamily="65" charset="-120"/>
              </a:rPr>
              <a:t>DELL</a:t>
            </a:r>
          </a:p>
          <a:p>
            <a:r>
              <a:rPr lang="en-US" altLang="zh-TW" dirty="0" smtClean="0">
                <a:latin typeface="標楷體" pitchFamily="65" charset="-120"/>
                <a:ea typeface="標楷體" pitchFamily="65" charset="-120"/>
              </a:rPr>
              <a:t>CONPAG</a:t>
            </a:r>
          </a:p>
        </p:txBody>
      </p:sp>
      <p:grpSp>
        <p:nvGrpSpPr>
          <p:cNvPr id="9" name="群組 8"/>
          <p:cNvGrpSpPr/>
          <p:nvPr/>
        </p:nvGrpSpPr>
        <p:grpSpPr>
          <a:xfrm>
            <a:off x="3059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3347864" y="2924944"/>
            <a:ext cx="761747" cy="369332"/>
          </a:xfrm>
          <a:prstGeom prst="rect">
            <a:avLst/>
          </a:prstGeom>
          <a:noFill/>
        </p:spPr>
        <p:txBody>
          <a:bodyPr wrap="none" rtlCol="0">
            <a:spAutoFit/>
          </a:bodyPr>
          <a:lstStyle/>
          <a:p>
            <a:r>
              <a:rPr lang="en-US" altLang="zh-TW" dirty="0" smtClean="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3347864" y="3491716"/>
            <a:ext cx="1800493" cy="369332"/>
          </a:xfrm>
          <a:prstGeom prst="rect">
            <a:avLst/>
          </a:prstGeom>
          <a:noFill/>
        </p:spPr>
        <p:txBody>
          <a:bodyPr wrap="none" rtlCol="0">
            <a:spAutoFit/>
          </a:bodyPr>
          <a:lstStyle/>
          <a:p>
            <a:r>
              <a:rPr lang="en-US" altLang="zh-TW" dirty="0" err="1" smtClean="0">
                <a:latin typeface="標楷體" pitchFamily="65" charset="-120"/>
                <a:ea typeface="標楷體" pitchFamily="65" charset="-120"/>
              </a:rPr>
              <a:t>MS+Intel</a:t>
            </a:r>
            <a:r>
              <a:rPr lang="en-US" altLang="zh-TW" dirty="0" smtClean="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3059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4139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364088" y="2564904"/>
            <a:ext cx="648072" cy="369332"/>
          </a:xfrm>
          <a:prstGeom prst="rect">
            <a:avLst/>
          </a:prstGeom>
          <a:noFill/>
        </p:spPr>
        <p:txBody>
          <a:bodyPr wrap="square" rtlCol="0">
            <a:spAutoFit/>
          </a:bodyPr>
          <a:lstStyle/>
          <a:p>
            <a:r>
              <a:rPr lang="en-US" altLang="zh-TW" dirty="0" smtClean="0"/>
              <a:t>Unix</a:t>
            </a:r>
            <a:endParaRPr lang="zh-TW" altLang="en-US" dirty="0"/>
          </a:p>
        </p:txBody>
      </p:sp>
      <p:sp>
        <p:nvSpPr>
          <p:cNvPr id="19" name="文字方塊 18"/>
          <p:cNvSpPr txBox="1"/>
          <p:nvPr/>
        </p:nvSpPr>
        <p:spPr>
          <a:xfrm>
            <a:off x="3347864" y="2708920"/>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20" name="手繪多邊形 19"/>
          <p:cNvSpPr/>
          <p:nvPr/>
        </p:nvSpPr>
        <p:spPr>
          <a:xfrm>
            <a:off x="2016461" y="2173830"/>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1547664" y="2564904"/>
            <a:ext cx="1512168" cy="369332"/>
          </a:xfrm>
          <a:prstGeom prst="rect">
            <a:avLst/>
          </a:prstGeom>
          <a:noFill/>
        </p:spPr>
        <p:txBody>
          <a:bodyPr wrap="square" rtlCol="0">
            <a:spAutoFit/>
          </a:bodyPr>
          <a:lstStyle/>
          <a:p>
            <a:r>
              <a:rPr lang="zh-TW" altLang="en-US" dirty="0" smtClean="0">
                <a:latin typeface="標楷體" pitchFamily="65" charset="-120"/>
                <a:ea typeface="標楷體" pitchFamily="65" charset="-120"/>
                <a:sym typeface="Wingdings"/>
              </a:rPr>
              <a:t></a:t>
            </a:r>
            <a:r>
              <a:rPr lang="en-US" altLang="zh-TW" dirty="0" smtClean="0">
                <a:latin typeface="標楷體" pitchFamily="65" charset="-120"/>
                <a:ea typeface="標楷體" pitchFamily="65" charset="-120"/>
                <a:sym typeface="Wingdings"/>
              </a:rPr>
              <a:t>1984</a:t>
            </a:r>
            <a:r>
              <a:rPr lang="zh-TW" altLang="en-US" dirty="0" smtClean="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5113063"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6516216" y="3667495"/>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7308304" y="3501008"/>
            <a:ext cx="504056" cy="923330"/>
          </a:xfrm>
          <a:prstGeom prst="rect">
            <a:avLst/>
          </a:prstGeom>
          <a:noFill/>
        </p:spPr>
        <p:txBody>
          <a:bodyPr wrap="square" rtlCol="0">
            <a:spAutoFit/>
          </a:bodyPr>
          <a:lstStyle/>
          <a:p>
            <a:r>
              <a:rPr lang="zh-TW" altLang="en-US" dirty="0" smtClean="0">
                <a:latin typeface="標楷體" pitchFamily="65" charset="-120"/>
                <a:ea typeface="標楷體" pitchFamily="65" charset="-120"/>
              </a:rPr>
              <a:t>歐</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美</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亞</a:t>
            </a:r>
            <a:endParaRPr lang="zh-TW" altLang="en-US" dirty="0">
              <a:latin typeface="標楷體" pitchFamily="65" charset="-120"/>
              <a:ea typeface="標楷體" pitchFamily="65" charset="-120"/>
            </a:endParaRPr>
          </a:p>
        </p:txBody>
      </p:sp>
      <p:sp>
        <p:nvSpPr>
          <p:cNvPr id="38" name="文字方塊 37"/>
          <p:cNvSpPr txBox="1"/>
          <p:nvPr/>
        </p:nvSpPr>
        <p:spPr>
          <a:xfrm>
            <a:off x="3347864" y="4653136"/>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39" name="文字方塊 38"/>
          <p:cNvSpPr txBox="1"/>
          <p:nvPr/>
        </p:nvSpPr>
        <p:spPr>
          <a:xfrm>
            <a:off x="3131840" y="5229200"/>
            <a:ext cx="1440160" cy="923330"/>
          </a:xfrm>
          <a:prstGeom prst="rect">
            <a:avLst/>
          </a:prstGeom>
          <a:noFill/>
        </p:spPr>
        <p:txBody>
          <a:bodyPr wrap="square" rtlCol="0">
            <a:spAutoFit/>
          </a:bodyPr>
          <a:lstStyle/>
          <a:p>
            <a:r>
              <a:rPr lang="en-US" altLang="zh-TW" dirty="0" smtClean="0"/>
              <a:t>Google</a:t>
            </a:r>
          </a:p>
          <a:p>
            <a:r>
              <a:rPr lang="en-US" altLang="zh-TW" dirty="0" smtClean="0"/>
              <a:t>FB</a:t>
            </a:r>
          </a:p>
          <a:p>
            <a:r>
              <a:rPr lang="en-US" altLang="zh-TW" dirty="0" err="1" smtClean="0"/>
              <a:t>Youtube</a:t>
            </a:r>
            <a:endParaRPr lang="zh-TW" altLang="en-US" dirty="0"/>
          </a:p>
        </p:txBody>
      </p:sp>
      <p:cxnSp>
        <p:nvCxnSpPr>
          <p:cNvPr id="41" name="直線接點 40"/>
          <p:cNvCxnSpPr/>
          <p:nvPr/>
        </p:nvCxnSpPr>
        <p:spPr>
          <a:xfrm>
            <a:off x="4139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139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139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4572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4644008" y="5301208"/>
            <a:ext cx="936104" cy="923330"/>
          </a:xfrm>
          <a:prstGeom prst="rect">
            <a:avLst/>
          </a:prstGeom>
          <a:noFill/>
        </p:spPr>
        <p:txBody>
          <a:bodyPr wrap="square" rtlCol="0">
            <a:spAutoFit/>
          </a:bodyPr>
          <a:lstStyle/>
          <a:p>
            <a:pPr algn="ctr"/>
            <a:r>
              <a:rPr lang="en-US" altLang="zh-TW" dirty="0" smtClean="0">
                <a:latin typeface="標楷體" pitchFamily="65" charset="-120"/>
                <a:ea typeface="標楷體" pitchFamily="65" charset="-120"/>
              </a:rPr>
              <a:t>+ARM</a:t>
            </a:r>
          </a:p>
          <a:p>
            <a:pPr algn="ctr"/>
            <a:r>
              <a:rPr lang="zh-TW" altLang="en-US" u="sng" dirty="0" smtClean="0">
                <a:latin typeface="標楷體" pitchFamily="65" charset="-120"/>
                <a:ea typeface="標楷體" pitchFamily="65" charset="-120"/>
              </a:rPr>
              <a:t>安謀</a:t>
            </a:r>
            <a:endParaRPr lang="en-US" altLang="zh-TW" u="sng"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英</a:t>
            </a:r>
            <a:endParaRPr lang="en-US" altLang="zh-TW" dirty="0" smtClean="0">
              <a:latin typeface="標楷體" pitchFamily="65" charset="-120"/>
              <a:ea typeface="標楷體" pitchFamily="65" charset="-120"/>
            </a:endParaRPr>
          </a:p>
        </p:txBody>
      </p:sp>
      <p:sp>
        <p:nvSpPr>
          <p:cNvPr id="47" name="文字方塊 46"/>
          <p:cNvSpPr txBox="1"/>
          <p:nvPr/>
        </p:nvSpPr>
        <p:spPr>
          <a:xfrm>
            <a:off x="5868144" y="5336048"/>
            <a:ext cx="1800200" cy="1477328"/>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Nokia+Erison</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三星</a:t>
            </a:r>
            <a:r>
              <a:rPr lang="en-US" altLang="zh-TW" dirty="0" smtClean="0">
                <a:latin typeface="標楷體" pitchFamily="65" charset="-120"/>
                <a:ea typeface="標楷體" pitchFamily="65" charset="-120"/>
              </a:rPr>
              <a:t>+HTC</a:t>
            </a:r>
          </a:p>
          <a:p>
            <a:r>
              <a:rPr lang="en-US" altLang="zh-TW" dirty="0" err="1" smtClean="0">
                <a:latin typeface="標楷體" pitchFamily="65" charset="-120"/>
                <a:ea typeface="標楷體" pitchFamily="65" charset="-120"/>
              </a:rPr>
              <a:t>Amazon+Google</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-pad)     (Asus)</a:t>
            </a:r>
          </a:p>
        </p:txBody>
      </p:sp>
      <p:cxnSp>
        <p:nvCxnSpPr>
          <p:cNvPr id="49" name="直線接點 48"/>
          <p:cNvCxnSpPr/>
          <p:nvPr/>
        </p:nvCxnSpPr>
        <p:spPr>
          <a:xfrm>
            <a:off x="5436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5652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5652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5652120" y="6596743"/>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411760" y="3789040"/>
            <a:ext cx="1080120" cy="646331"/>
          </a:xfrm>
          <a:prstGeom prst="rect">
            <a:avLst/>
          </a:prstGeom>
          <a:noFill/>
        </p:spPr>
        <p:txBody>
          <a:bodyPr wrap="square" rtlCol="0">
            <a:spAutoFit/>
          </a:bodyPr>
          <a:lstStyle/>
          <a:p>
            <a:r>
              <a:rPr lang="en-US" altLang="zh-TW" dirty="0" smtClean="0"/>
              <a:t>*WOZ *DOS</a:t>
            </a:r>
            <a:endParaRPr lang="zh-TW" altLang="en-US" dirty="0"/>
          </a:p>
        </p:txBody>
      </p:sp>
      <p:cxnSp>
        <p:nvCxnSpPr>
          <p:cNvPr id="59" name="直線單箭頭接點 58"/>
          <p:cNvCxnSpPr>
            <a:stCxn id="19" idx="1"/>
          </p:cNvCxnSpPr>
          <p:nvPr/>
        </p:nvCxnSpPr>
        <p:spPr>
          <a:xfrm flipH="1">
            <a:off x="1763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99592" y="4283804"/>
            <a:ext cx="2160240" cy="369332"/>
          </a:xfrm>
          <a:prstGeom prst="rect">
            <a:avLst/>
          </a:prstGeom>
          <a:noFill/>
        </p:spPr>
        <p:txBody>
          <a:bodyPr wrap="square" rtlCol="0">
            <a:spAutoFit/>
          </a:bodyPr>
          <a:lstStyle/>
          <a:p>
            <a:r>
              <a:rPr lang="en-US" altLang="zh-TW" dirty="0" smtClean="0">
                <a:solidFill>
                  <a:srgbClr val="FF0000"/>
                </a:solidFill>
              </a:rPr>
              <a:t>Content: </a:t>
            </a:r>
            <a:r>
              <a:rPr lang="en-US" altLang="zh-TW" dirty="0" err="1" smtClean="0">
                <a:solidFill>
                  <a:srgbClr val="FF0000"/>
                </a:solidFill>
              </a:rPr>
              <a:t>i</a:t>
            </a:r>
            <a:r>
              <a:rPr lang="en-US" altLang="zh-TW" dirty="0" smtClean="0">
                <a:solidFill>
                  <a:srgbClr val="FF0000"/>
                </a:solidFill>
              </a:rPr>
              <a:t>-tune</a:t>
            </a:r>
            <a:endParaRPr lang="zh-TW" altLang="en-US" dirty="0">
              <a:solidFill>
                <a:srgbClr val="FF0000"/>
              </a:solidFill>
            </a:endParaRPr>
          </a:p>
        </p:txBody>
      </p:sp>
      <p:sp>
        <p:nvSpPr>
          <p:cNvPr id="62" name="文字方塊 61"/>
          <p:cNvSpPr txBox="1"/>
          <p:nvPr/>
        </p:nvSpPr>
        <p:spPr>
          <a:xfrm>
            <a:off x="971600" y="5157192"/>
            <a:ext cx="1728192" cy="646331"/>
          </a:xfrm>
          <a:prstGeom prst="rect">
            <a:avLst/>
          </a:prstGeom>
          <a:noFill/>
        </p:spPr>
        <p:txBody>
          <a:bodyPr wrap="square" rtlCol="0">
            <a:spAutoFit/>
          </a:bodyPr>
          <a:lstStyle/>
          <a:p>
            <a:r>
              <a:rPr lang="en-US" altLang="zh-TW" dirty="0" smtClean="0"/>
              <a:t>Mac-word</a:t>
            </a:r>
          </a:p>
          <a:p>
            <a:endParaRPr lang="zh-TW" altLang="en-US" dirty="0"/>
          </a:p>
        </p:txBody>
      </p:sp>
      <p:sp>
        <p:nvSpPr>
          <p:cNvPr id="63" name="文字方塊 62"/>
          <p:cNvSpPr txBox="1"/>
          <p:nvPr/>
        </p:nvSpPr>
        <p:spPr>
          <a:xfrm>
            <a:off x="899592" y="5733256"/>
            <a:ext cx="936104"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次</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p:txBody>
      </p:sp>
      <p:sp>
        <p:nvSpPr>
          <p:cNvPr id="64" name="手繪多邊形 63"/>
          <p:cNvSpPr/>
          <p:nvPr/>
        </p:nvSpPr>
        <p:spPr>
          <a:xfrm>
            <a:off x="873460" y="5483560"/>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3347864" y="1484784"/>
            <a:ext cx="648072" cy="369332"/>
          </a:xfrm>
          <a:prstGeom prst="rect">
            <a:avLst/>
          </a:prstGeom>
          <a:noFill/>
        </p:spPr>
        <p:txBody>
          <a:bodyPr wrap="square" rtlCol="0">
            <a:spAutoFit/>
          </a:bodyPr>
          <a:lstStyle/>
          <a:p>
            <a:r>
              <a:rPr lang="en-US" altLang="zh-TW" dirty="0" smtClean="0">
                <a:solidFill>
                  <a:srgbClr val="0000FF"/>
                </a:solidFill>
              </a:rPr>
              <a:t>VS</a:t>
            </a:r>
            <a:endParaRPr lang="zh-TW" altLang="en-US" dirty="0">
              <a:solidFill>
                <a:srgbClr val="0000FF"/>
              </a:solidFill>
            </a:endParaRPr>
          </a:p>
        </p:txBody>
      </p:sp>
      <p:sp>
        <p:nvSpPr>
          <p:cNvPr id="66" name="文字方塊 65"/>
          <p:cNvSpPr txBox="1"/>
          <p:nvPr/>
        </p:nvSpPr>
        <p:spPr>
          <a:xfrm>
            <a:off x="2699792" y="1124744"/>
            <a:ext cx="2592288" cy="369332"/>
          </a:xfrm>
          <a:prstGeom prst="rect">
            <a:avLst/>
          </a:prstGeom>
          <a:noFill/>
        </p:spPr>
        <p:txBody>
          <a:bodyPr wrap="square" rtlCol="0">
            <a:spAutoFit/>
          </a:bodyPr>
          <a:lstStyle/>
          <a:p>
            <a:r>
              <a:rPr lang="en-US" altLang="zh-TW" dirty="0" err="1" smtClean="0">
                <a:latin typeface="標楷體" pitchFamily="65" charset="-120"/>
                <a:ea typeface="標楷體" pitchFamily="65" charset="-120"/>
              </a:rPr>
              <a:t>NEC+Fuji</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
        <p:nvSpPr>
          <p:cNvPr id="48" name="文字方塊 47"/>
          <p:cNvSpPr txBox="1"/>
          <p:nvPr/>
        </p:nvSpPr>
        <p:spPr>
          <a:xfrm>
            <a:off x="2051720" y="28266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17.1/9</a:t>
            </a:r>
            <a:r>
              <a:rPr lang="zh-TW" altLang="en-US" sz="2400" b="1"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供應鏈 個案 管理</a:t>
            </a:r>
            <a:endParaRPr lang="zh-TW" altLang="en-US" sz="2400" b="1" dirty="0">
              <a:latin typeface="標楷體" pitchFamily="65" charset="-120"/>
              <a:ea typeface="標楷體" pitchFamily="65" charset="-12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p:spPr>
        <p:txBody>
          <a:bodyPr>
            <a:normAutofit/>
          </a:bodyPr>
          <a:lstStyle/>
          <a:p>
            <a:r>
              <a:rPr lang="en-US" altLang="zh-TW" sz="2000" dirty="0" smtClean="0">
                <a:latin typeface="標楷體" pitchFamily="65" charset="-120"/>
                <a:ea typeface="標楷體" pitchFamily="65" charset="-120"/>
                <a:hlinkClick r:id="rId2"/>
              </a:rPr>
              <a:t>www.most.gov.tw</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科技部</a:t>
            </a:r>
            <a:endParaRPr lang="en-US" altLang="zh-TW" sz="2000" dirty="0" smtClean="0">
              <a:latin typeface="標楷體" pitchFamily="65" charset="-120"/>
              <a:ea typeface="標楷體" pitchFamily="65" charset="-120"/>
            </a:endParaRP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9003010</a:t>
            </a:r>
          </a:p>
          <a:p>
            <a:pPr marL="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12345678</a:t>
            </a: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2518336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sz="2000" dirty="0" smtClean="0">
                <a:latin typeface="標楷體" pitchFamily="65" charset="-120"/>
                <a:ea typeface="標楷體" pitchFamily="65" charset="-120"/>
              </a:rPr>
              <a:t>小考</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POWER CAM</a:t>
            </a:r>
            <a:r>
              <a:rPr lang="zh-TW" altLang="en-US" sz="2000" dirty="0" smtClean="0">
                <a:latin typeface="標楷體" pitchFamily="65" charset="-120"/>
                <a:ea typeface="標楷體" pitchFamily="65" charset="-120"/>
              </a:rPr>
              <a:t>下載 </a:t>
            </a:r>
            <a:r>
              <a:rPr lang="en-US" altLang="zh-TW" sz="2000" dirty="0" smtClean="0">
                <a:latin typeface="標楷體" pitchFamily="65" charset="-120"/>
                <a:ea typeface="標楷體" pitchFamily="65" charset="-120"/>
              </a:rPr>
              <a:t>59914.exe</a:t>
            </a:r>
            <a:endParaRPr lang="zh-TW" altLang="en-US" sz="2000" dirty="0">
              <a:latin typeface="標楷體" pitchFamily="65" charset="-120"/>
              <a:ea typeface="標楷體" pitchFamily="65" charset="-120"/>
            </a:endParaRPr>
          </a:p>
        </p:txBody>
      </p:sp>
      <p:sp>
        <p:nvSpPr>
          <p:cNvPr id="2" name="矩形 1"/>
          <p:cNvSpPr/>
          <p:nvPr/>
        </p:nvSpPr>
        <p:spPr>
          <a:xfrm>
            <a:off x="2526161" y="620688"/>
            <a:ext cx="3762569"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18.1/16</a:t>
            </a:r>
            <a:r>
              <a:rPr lang="zh-TW" altLang="en-US" b="1" smtClean="0">
                <a:latin typeface="標楷體" pitchFamily="65" charset="-120"/>
                <a:ea typeface="標楷體" pitchFamily="65" charset="-120"/>
              </a:rPr>
              <a:t> </a:t>
            </a:r>
            <a:r>
              <a:rPr lang="zh-TW" altLang="en-US" dirty="0">
                <a:latin typeface="標楷體" pitchFamily="65" charset="-120"/>
                <a:ea typeface="標楷體" pitchFamily="65" charset="-120"/>
              </a:rPr>
              <a:t>供應鏈 </a:t>
            </a:r>
            <a:r>
              <a:rPr lang="zh-TW" altLang="en-US">
                <a:latin typeface="標楷體" pitchFamily="65" charset="-120"/>
                <a:ea typeface="標楷體" pitchFamily="65" charset="-120"/>
              </a:rPr>
              <a:t>個案 </a:t>
            </a:r>
            <a:r>
              <a:rPr lang="zh-TW" altLang="en-US" smtClean="0">
                <a:latin typeface="標楷體" pitchFamily="65" charset="-120"/>
                <a:ea typeface="標楷體" pitchFamily="65" charset="-120"/>
              </a:rPr>
              <a:t>管理 期末考</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89088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332656"/>
            <a:ext cx="8445624" cy="738664"/>
          </a:xfrm>
          <a:prstGeom prst="rect">
            <a:avLst/>
          </a:prstGeom>
          <a:noFill/>
        </p:spPr>
        <p:txBody>
          <a:bodyPr wrap="square" rtlCol="0">
            <a:spAutoFit/>
          </a:bodyPr>
          <a:lstStyle/>
          <a:p>
            <a:r>
              <a:rPr lang="en-US" altLang="zh-CN" sz="2400" b="1" dirty="0"/>
              <a:t>2019</a:t>
            </a:r>
            <a:r>
              <a:rPr lang="zh-CN" altLang="en-US" sz="2400" b="1" dirty="0"/>
              <a:t>年财富世界</a:t>
            </a:r>
            <a:r>
              <a:rPr lang="en-US" altLang="zh-CN" sz="2400" b="1" dirty="0"/>
              <a:t>500</a:t>
            </a:r>
            <a:r>
              <a:rPr lang="zh-CN" altLang="en-US" sz="2400" b="1" dirty="0"/>
              <a:t>强分行业榜：计算机、办公设</a:t>
            </a:r>
            <a:r>
              <a:rPr lang="zh-CN" altLang="en-US" sz="2400" b="1" dirty="0" smtClean="0"/>
              <a:t>备</a:t>
            </a:r>
            <a:endParaRPr lang="en-US" altLang="zh-CN" sz="2400" b="1" dirty="0" smtClean="0"/>
          </a:p>
          <a:p>
            <a:r>
              <a:rPr lang="en-US" altLang="zh-TW" dirty="0">
                <a:hlinkClick r:id="rId2"/>
              </a:rPr>
              <a:t>http://www.fortunechina.com/fortune500/c/2019-07/22/content_339714.htm</a:t>
            </a:r>
            <a:endParaRPr lang="zh-CN" altLang="en-US" b="1" dirty="0"/>
          </a:p>
        </p:txBody>
      </p:sp>
      <p:pic>
        <p:nvPicPr>
          <p:cNvPr id="5" name="內容版面配置區 4"/>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539552" y="1268760"/>
            <a:ext cx="8445624" cy="5291931"/>
          </a:xfrm>
        </p:spPr>
      </p:pic>
    </p:spTree>
    <p:extLst>
      <p:ext uri="{BB962C8B-B14F-4D97-AF65-F5344CB8AC3E}">
        <p14:creationId xmlns:p14="http://schemas.microsoft.com/office/powerpoint/2010/main" val="386489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332656"/>
            <a:ext cx="8445624" cy="738664"/>
          </a:xfrm>
          <a:prstGeom prst="rect">
            <a:avLst/>
          </a:prstGeom>
          <a:noFill/>
        </p:spPr>
        <p:txBody>
          <a:bodyPr wrap="square" rtlCol="0">
            <a:spAutoFit/>
          </a:bodyPr>
          <a:lstStyle/>
          <a:p>
            <a:r>
              <a:rPr lang="en-US" altLang="zh-CN" sz="2400" b="1" dirty="0"/>
              <a:t>2019</a:t>
            </a:r>
            <a:r>
              <a:rPr lang="zh-CN" altLang="en-US" sz="2400" b="1" dirty="0"/>
              <a:t>年财富世界</a:t>
            </a:r>
            <a:r>
              <a:rPr lang="en-US" altLang="zh-CN" sz="2400" b="1" dirty="0"/>
              <a:t>500</a:t>
            </a:r>
            <a:r>
              <a:rPr lang="zh-CN" altLang="en-US" sz="2400" b="1" dirty="0"/>
              <a:t>强分行业榜</a:t>
            </a:r>
            <a:r>
              <a:rPr lang="zh-CN" altLang="en-US" sz="2400" b="1" dirty="0" smtClean="0"/>
              <a:t>：</a:t>
            </a:r>
            <a:r>
              <a:rPr lang="en-US" altLang="zh-CN" sz="2400" b="1" dirty="0" smtClean="0"/>
              <a:t>Motor</a:t>
            </a:r>
          </a:p>
          <a:p>
            <a:r>
              <a:rPr lang="en-US" altLang="zh-TW" dirty="0">
                <a:hlinkClick r:id="rId2"/>
              </a:rPr>
              <a:t>http://www.fortunechina.com/fortune500/c/2019-07/22/content_339714.htm</a:t>
            </a:r>
            <a:endParaRPr lang="zh-CN" altLang="en-US" b="1" dirty="0"/>
          </a:p>
        </p:txBody>
      </p:sp>
      <p:pic>
        <p:nvPicPr>
          <p:cNvPr id="3" name="內容版面配置區 2"/>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539552" y="1268760"/>
            <a:ext cx="8229600" cy="5184576"/>
          </a:xfrm>
        </p:spPr>
      </p:pic>
    </p:spTree>
    <p:extLst>
      <p:ext uri="{BB962C8B-B14F-4D97-AF65-F5344CB8AC3E}">
        <p14:creationId xmlns:p14="http://schemas.microsoft.com/office/powerpoint/2010/main" val="227945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332656"/>
            <a:ext cx="8445624" cy="984885"/>
          </a:xfrm>
          <a:prstGeom prst="rect">
            <a:avLst/>
          </a:prstGeom>
          <a:noFill/>
        </p:spPr>
        <p:txBody>
          <a:bodyPr wrap="square" rtlCol="0">
            <a:spAutoFit/>
          </a:bodyPr>
          <a:lstStyle/>
          <a:p>
            <a:r>
              <a:rPr lang="en-US" altLang="zh-CN" sz="2400" b="1" dirty="0"/>
              <a:t>2019</a:t>
            </a:r>
            <a:r>
              <a:rPr lang="zh-CN" altLang="en-US" sz="2400" b="1" dirty="0"/>
              <a:t>年财富世界</a:t>
            </a:r>
            <a:r>
              <a:rPr lang="en-US" altLang="zh-CN" sz="2400" b="1" dirty="0"/>
              <a:t>500</a:t>
            </a:r>
            <a:r>
              <a:rPr lang="zh-CN" altLang="en-US" sz="2400" b="1" dirty="0"/>
              <a:t>强分行业榜</a:t>
            </a:r>
            <a:r>
              <a:rPr lang="zh-CN" altLang="en-US" sz="2400" b="1" dirty="0" smtClean="0"/>
              <a:t>：</a:t>
            </a:r>
            <a:r>
              <a:rPr lang="en-US" altLang="zh-CN" sz="2400" b="1" dirty="0" smtClean="0"/>
              <a:t>Motor</a:t>
            </a:r>
          </a:p>
          <a:p>
            <a:r>
              <a:rPr lang="en-US" altLang="zh-TW" sz="1600" dirty="0">
                <a:hlinkClick r:id="rId2"/>
              </a:rPr>
              <a:t>https://fortune.com/global500/2019/search/?industry=Motor%20Vehicles%20and%20Parts</a:t>
            </a:r>
            <a:endParaRPr lang="en-US" altLang="zh-CN" sz="1600" b="1" dirty="0" smtClean="0"/>
          </a:p>
          <a:p>
            <a:r>
              <a:rPr lang="en-US" altLang="zh-TW" dirty="0">
                <a:hlinkClick r:id="rId3"/>
              </a:rPr>
              <a:t>http://www.fortunechina.com/fortune500/c/2019-07/22/content_339714.htm</a:t>
            </a:r>
            <a:endParaRPr lang="zh-CN" altLang="en-US" b="1" dirty="0"/>
          </a:p>
        </p:txBody>
      </p:sp>
      <p:pic>
        <p:nvPicPr>
          <p:cNvPr id="9" name="內容版面配置區 8"/>
          <p:cNvPicPr>
            <a:picLocks noGrp="1" noChangeAspect="1"/>
          </p:cNvPicPr>
          <p:nvPr>
            <p:ph/>
          </p:nvPr>
        </p:nvPicPr>
        <p:blipFill>
          <a:blip r:embed="rId4">
            <a:extLst>
              <a:ext uri="{28A0092B-C50C-407E-A947-70E740481C1C}">
                <a14:useLocalDpi xmlns:a14="http://schemas.microsoft.com/office/drawing/2010/main" val="0"/>
              </a:ext>
            </a:extLst>
          </a:blip>
          <a:stretch>
            <a:fillRect/>
          </a:stretch>
        </p:blipFill>
        <p:spPr>
          <a:xfrm>
            <a:off x="539552" y="1484785"/>
            <a:ext cx="8337748" cy="5239866"/>
          </a:xfrm>
        </p:spPr>
      </p:pic>
    </p:spTree>
    <p:extLst>
      <p:ext uri="{BB962C8B-B14F-4D97-AF65-F5344CB8AC3E}">
        <p14:creationId xmlns:p14="http://schemas.microsoft.com/office/powerpoint/2010/main" val="303807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899592" y="1270501"/>
            <a:ext cx="1368152"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出口民調</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(93-97</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683568" y="2276872"/>
            <a:ext cx="2664296" cy="646331"/>
          </a:xfrm>
          <a:prstGeom prst="rect">
            <a:avLst/>
          </a:prstGeom>
          <a:noFill/>
        </p:spPr>
        <p:txBody>
          <a:bodyPr wrap="square" rtlCol="0">
            <a:spAutoFit/>
          </a:bodyPr>
          <a:lstStyle/>
          <a:p>
            <a:pPr marL="342900" indent="-342900">
              <a:buAutoNum type="arabicPeriod"/>
            </a:pPr>
            <a:r>
              <a:rPr lang="zh-TW" altLang="en-US" dirty="0" smtClean="0">
                <a:latin typeface="標楷體" pitchFamily="65" charset="-120"/>
                <a:ea typeface="標楷體" pitchFamily="65" charset="-120"/>
              </a:rPr>
              <a:t>是一種分層隨機抽樣</a:t>
            </a:r>
            <a:endParaRPr lang="en-US" altLang="zh-TW" dirty="0" smtClean="0">
              <a:latin typeface="標楷體" pitchFamily="65" charset="-120"/>
              <a:ea typeface="標楷體" pitchFamily="65" charset="-120"/>
            </a:endParaRPr>
          </a:p>
          <a:p>
            <a:pPr marL="342900" indent="-342900">
              <a:buAutoNum type="arabicPeriod"/>
            </a:pPr>
            <a:r>
              <a:rPr lang="zh-TW" altLang="en-US" dirty="0" smtClean="0">
                <a:latin typeface="標楷體" pitchFamily="65" charset="-120"/>
                <a:ea typeface="標楷體" pitchFamily="65" charset="-120"/>
              </a:rPr>
              <a:t>投票所←里←區←市</a:t>
            </a:r>
            <a:endParaRPr lang="zh-TW" altLang="en-US" dirty="0">
              <a:latin typeface="標楷體" pitchFamily="65" charset="-120"/>
              <a:ea typeface="標楷體" pitchFamily="65" charset="-120"/>
            </a:endParaRPr>
          </a:p>
        </p:txBody>
      </p:sp>
      <p:cxnSp>
        <p:nvCxnSpPr>
          <p:cNvPr id="8" name="直線接點 7"/>
          <p:cNvCxnSpPr>
            <a:stCxn id="5" idx="3"/>
          </p:cNvCxnSpPr>
          <p:nvPr/>
        </p:nvCxnSpPr>
        <p:spPr>
          <a:xfrm flipV="1">
            <a:off x="2267744"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35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3635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283968" y="1340768"/>
            <a:ext cx="2016224"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提名民調</a:t>
            </a:r>
            <a:endParaRPr lang="zh-TW" altLang="en-US" dirty="0">
              <a:latin typeface="標楷體" pitchFamily="65" charset="-120"/>
              <a:ea typeface="標楷體" pitchFamily="65" charset="-120"/>
            </a:endParaRPr>
          </a:p>
        </p:txBody>
      </p:sp>
      <p:sp>
        <p:nvSpPr>
          <p:cNvPr id="17" name="文字方塊 16"/>
          <p:cNvSpPr txBox="1"/>
          <p:nvPr/>
        </p:nvSpPr>
        <p:spPr>
          <a:xfrm>
            <a:off x="4283968" y="2843644"/>
            <a:ext cx="3672408" cy="1200329"/>
          </a:xfrm>
          <a:prstGeom prst="rect">
            <a:avLst/>
          </a:prstGeom>
          <a:noFill/>
        </p:spPr>
        <p:txBody>
          <a:bodyPr wrap="square" rtlCol="0">
            <a:spAutoFit/>
          </a:bodyPr>
          <a:lstStyle/>
          <a:p>
            <a:r>
              <a:rPr lang="zh-TW" altLang="en-US" dirty="0" smtClean="0">
                <a:latin typeface="標楷體" pitchFamily="65" charset="-120"/>
                <a:ea typeface="標楷體" pitchFamily="65" charset="-120"/>
              </a:rPr>
              <a:t>網路問卷模式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佈告欄 </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B2B</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聊天室 </a:t>
            </a:r>
            <a:r>
              <a:rPr lang="en-US" altLang="zh-TW" dirty="0" smtClean="0">
                <a:latin typeface="標楷體" pitchFamily="65" charset="-120"/>
                <a:ea typeface="標楷體" pitchFamily="65" charset="-120"/>
              </a:rPr>
              <a:t>: B2C</a:t>
            </a:r>
          </a:p>
          <a:p>
            <a:r>
              <a:rPr lang="en-US" altLang="zh-TW" dirty="0" smtClean="0">
                <a:latin typeface="標楷體" pitchFamily="65" charset="-120"/>
                <a:ea typeface="標楷體" pitchFamily="65" charset="-120"/>
              </a:rPr>
              <a:t>                         C2C</a:t>
            </a:r>
          </a:p>
          <a:p>
            <a:r>
              <a:rPr lang="en-US" altLang="zh-TW" dirty="0" smtClean="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755576" y="4150821"/>
            <a:ext cx="4176464" cy="646331"/>
          </a:xfrm>
          <a:prstGeom prst="rect">
            <a:avLst/>
          </a:prstGeom>
          <a:noFill/>
        </p:spPr>
        <p:txBody>
          <a:bodyPr wrap="square" rtlCol="0">
            <a:spAutoFit/>
          </a:bodyPr>
          <a:lstStyle/>
          <a:p>
            <a:r>
              <a:rPr lang="zh-TW" altLang="en-US" dirty="0" smtClean="0">
                <a:latin typeface="標楷體" pitchFamily="65" charset="-120"/>
                <a:ea typeface="標楷體" pitchFamily="65" charset="-120"/>
              </a:rPr>
              <a:t>公司進銷存</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4139952" y="3645024"/>
            <a:ext cx="1800200" cy="369332"/>
          </a:xfrm>
          <a:prstGeom prst="rect">
            <a:avLst/>
          </a:prstGeom>
          <a:noFill/>
        </p:spPr>
        <p:txBody>
          <a:bodyPr wrap="square" rtlCol="0">
            <a:spAutoFit/>
          </a:bodyPr>
          <a:lstStyle/>
          <a:p>
            <a:r>
              <a:rPr lang="en-US" altLang="zh-TW" dirty="0" smtClean="0">
                <a:latin typeface="標楷體" pitchFamily="65" charset="-120"/>
                <a:ea typeface="標楷體" pitchFamily="65" charset="-120"/>
              </a:rPr>
              <a:t>My-survey(</a:t>
            </a:r>
            <a:r>
              <a:rPr lang="zh-TW" altLang="en-US" dirty="0" smtClean="0">
                <a:latin typeface="標楷體" pitchFamily="65" charset="-120"/>
                <a:ea typeface="標楷體" pitchFamily="65" charset="-120"/>
              </a:rPr>
              <a:t>免費</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683568" y="4782051"/>
            <a:ext cx="8208912" cy="2031325"/>
          </a:xfrm>
          <a:prstGeom prst="rect">
            <a:avLst/>
          </a:prstGeom>
          <a:noFill/>
        </p:spPr>
        <p:txBody>
          <a:bodyPr wrap="square" rtlCol="0">
            <a:spAutoFit/>
          </a:bodyPr>
          <a:lstStyle/>
          <a:p>
            <a:r>
              <a:rPr lang="zh-TW" altLang="zh-TW" b="1" dirty="0" smtClean="0">
                <a:latin typeface="標楷體" pitchFamily="65" charset="-120"/>
                <a:ea typeface="標楷體" pitchFamily="65" charset="-120"/>
              </a:rPr>
              <a:t>票站調查</a:t>
            </a:r>
            <a:r>
              <a:rPr lang="zh-TW" altLang="zh-TW" dirty="0" smtClean="0">
                <a:latin typeface="標楷體" pitchFamily="65" charset="-120"/>
                <a:ea typeface="標楷體" pitchFamily="65" charset="-120"/>
              </a:rPr>
              <a:t>(英文:Exit Poll)，又常被稱做「</a:t>
            </a:r>
            <a:r>
              <a:rPr lang="zh-TW" altLang="zh-TW" b="1" dirty="0" smtClean="0">
                <a:latin typeface="標楷體" pitchFamily="65" charset="-120"/>
                <a:ea typeface="標楷體" pitchFamily="65" charset="-120"/>
              </a:rPr>
              <a:t>出口民調</a:t>
            </a:r>
            <a:r>
              <a:rPr lang="zh-TW" altLang="zh-TW" dirty="0" smtClean="0">
                <a:latin typeface="標楷體" pitchFamily="65" charset="-120"/>
                <a:ea typeface="標楷體" pitchFamily="65" charset="-120"/>
              </a:rPr>
              <a:t>」，是指在</a:t>
            </a:r>
            <a:r>
              <a:rPr lang="zh-TW" altLang="zh-TW" dirty="0" smtClean="0">
                <a:latin typeface="標楷體" pitchFamily="65" charset="-120"/>
                <a:ea typeface="標楷體" pitchFamily="65" charset="-120"/>
                <a:hlinkClick r:id="rId2" tooltip="選舉"/>
              </a:rPr>
              <a:t>選舉</a:t>
            </a:r>
            <a:r>
              <a:rPr lang="zh-TW" altLang="zh-TW" dirty="0" smtClean="0">
                <a:latin typeface="標楷體" pitchFamily="65" charset="-120"/>
                <a:ea typeface="標楷體" pitchFamily="65" charset="-120"/>
              </a:rPr>
              <a:t>進行期間，設於</a:t>
            </a:r>
            <a:r>
              <a:rPr lang="zh-TW" altLang="zh-TW" dirty="0" smtClean="0">
                <a:latin typeface="標楷體" pitchFamily="65" charset="-120"/>
                <a:ea typeface="標楷體" pitchFamily="65" charset="-120"/>
                <a:hlinkClick r:id="rId3" tooltip="票站"/>
              </a:rPr>
              <a:t>票站</a:t>
            </a:r>
            <a:r>
              <a:rPr lang="zh-TW" altLang="zh-TW" dirty="0" smtClean="0">
                <a:latin typeface="標楷體" pitchFamily="65" charset="-120"/>
                <a:ea typeface="標楷體" pitchFamily="65" charset="-120"/>
              </a:rPr>
              <a:t>出口，訪問剛</a:t>
            </a:r>
            <a:r>
              <a:rPr lang="zh-TW" altLang="zh-TW" dirty="0" smtClean="0">
                <a:latin typeface="標楷體" pitchFamily="65" charset="-120"/>
                <a:ea typeface="標楷體" pitchFamily="65" charset="-120"/>
                <a:hlinkClick r:id="rId4" tooltip="投票"/>
              </a:rPr>
              <a:t>投票</a:t>
            </a:r>
            <a:r>
              <a:rPr lang="zh-TW" altLang="zh-TW" dirty="0" smtClean="0">
                <a:latin typeface="標楷體" pitchFamily="65" charset="-120"/>
                <a:ea typeface="標楷體" pitchFamily="65" charset="-120"/>
              </a:rPr>
              <a:t>的人的投票意向的</a:t>
            </a:r>
            <a:r>
              <a:rPr lang="zh-TW" altLang="zh-TW" dirty="0" smtClean="0">
                <a:latin typeface="標楷體" pitchFamily="65" charset="-120"/>
                <a:ea typeface="標楷體" pitchFamily="65" charset="-120"/>
                <a:hlinkClick r:id="rId5" tooltip="民意調查"/>
              </a:rPr>
              <a:t>民意調查</a:t>
            </a:r>
            <a:r>
              <a:rPr lang="zh-TW" altLang="zh-TW" dirty="0" smtClean="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smtClean="0">
                <a:latin typeface="標楷體" pitchFamily="65" charset="-120"/>
                <a:ea typeface="標楷體" pitchFamily="65" charset="-120"/>
                <a:hlinkClick r:id="rId6"/>
              </a:rPr>
              <a:t>[1]</a:t>
            </a:r>
            <a:r>
              <a:rPr lang="zh-TW" altLang="zh-TW" dirty="0" smtClean="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smtClean="0">
                <a:latin typeface="標楷體" pitchFamily="65" charset="-120"/>
                <a:ea typeface="標楷體" pitchFamily="65" charset="-120"/>
                <a:hlinkClick r:id="rId7" tooltip="配票"/>
              </a:rPr>
              <a:t>配票</a:t>
            </a:r>
            <a:r>
              <a:rPr lang="zh-TW" altLang="zh-TW" dirty="0" smtClean="0">
                <a:latin typeface="標楷體" pitchFamily="65" charset="-120"/>
                <a:ea typeface="標楷體" pitchFamily="65" charset="-120"/>
              </a:rPr>
              <a:t>工具而被杯葛。</a:t>
            </a:r>
            <a:r>
              <a:rPr lang="zh-TW" altLang="zh-TW" baseline="30000" dirty="0" smtClean="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01068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標楷體" pitchFamily="65" charset="-120"/>
                <a:ea typeface="標楷體" pitchFamily="65" charset="-120"/>
              </a:rPr>
              <a:t>2.3/4</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農產運銷超市</a:t>
            </a:r>
            <a:endParaRPr lang="zh-TW" altLang="en-US" dirty="0">
              <a:latin typeface="標楷體" pitchFamily="65" charset="-120"/>
              <a:ea typeface="標楷體" pitchFamily="65" charset="-120"/>
            </a:endParaRPr>
          </a:p>
        </p:txBody>
      </p:sp>
      <p:sp>
        <p:nvSpPr>
          <p:cNvPr id="6" name="文字方塊 5"/>
          <p:cNvSpPr txBox="1"/>
          <p:nvPr/>
        </p:nvSpPr>
        <p:spPr>
          <a:xfrm>
            <a:off x="539552" y="1484784"/>
            <a:ext cx="8136904" cy="5078313"/>
          </a:xfrm>
          <a:prstGeom prst="rect">
            <a:avLst/>
          </a:prstGeom>
          <a:noFill/>
        </p:spPr>
        <p:txBody>
          <a:bodyPr wrap="square" rtlCol="0">
            <a:spAutoFit/>
          </a:bodyPr>
          <a:lstStyle/>
          <a:p>
            <a:r>
              <a:rPr lang="zh-TW" altLang="en-US" dirty="0">
                <a:latin typeface="標楷體" pitchFamily="65" charset="-120"/>
                <a:ea typeface="標楷體" pitchFamily="65" charset="-120"/>
              </a:rPr>
              <a:t>臺北農產 </a:t>
            </a:r>
            <a:r>
              <a:rPr lang="en-US" altLang="zh-TW" dirty="0">
                <a:latin typeface="標楷體" pitchFamily="65" charset="-120"/>
                <a:ea typeface="標楷體" pitchFamily="65" charset="-120"/>
              </a:rPr>
              <a:t>&gt; </a:t>
            </a:r>
            <a:r>
              <a:rPr lang="zh-TW" altLang="en-US" dirty="0" smtClean="0">
                <a:latin typeface="標楷體" pitchFamily="65" charset="-120"/>
                <a:ea typeface="標楷體" pitchFamily="65" charset="-120"/>
              </a:rPr>
              <a:t>前身</a:t>
            </a:r>
            <a:r>
              <a:rPr lang="zh-TW" altLang="en-US" dirty="0">
                <a:latin typeface="標楷體" pitchFamily="65" charset="-120"/>
                <a:ea typeface="標楷體" pitchFamily="65" charset="-120"/>
              </a:rPr>
              <a:t>為臺灣區果菜運銷股份有限公司，依照行政院函頒「籌設全臺農產運銷公司方案」，於民國六十三年十月十日成立，同年十二月一日開業，經營臺北市第一果菜批發市場，七十三年五月銜稱變更為臺北農產運銷股份有限公司，七十四年九月經營臺北市第二果菜批發市場。</a:t>
            </a:r>
          </a:p>
          <a:p>
            <a:endParaRPr lang="zh-TW" altLang="en-US" dirty="0">
              <a:latin typeface="標楷體" pitchFamily="65" charset="-120"/>
              <a:ea typeface="標楷體" pitchFamily="65" charset="-120"/>
            </a:endParaRPr>
          </a:p>
          <a:p>
            <a:r>
              <a:rPr lang="en-US" altLang="zh-TW" dirty="0">
                <a:latin typeface="標楷體" pitchFamily="65" charset="-120"/>
                <a:ea typeface="標楷體" pitchFamily="65" charset="-120"/>
              </a:rPr>
              <a:t>1974.10.10	</a:t>
            </a:r>
            <a:r>
              <a:rPr lang="zh-TW" altLang="en-US" dirty="0">
                <a:latin typeface="標楷體" pitchFamily="65" charset="-120"/>
                <a:ea typeface="標楷體" pitchFamily="65" charset="-120"/>
              </a:rPr>
              <a:t>依據行政院函頒「籌設全臺性農產運銷公司方案」，正式成立「臺灣區果菜運銷股份有限公司」。</a:t>
            </a:r>
          </a:p>
          <a:p>
            <a:r>
              <a:rPr lang="en-US" altLang="zh-TW" dirty="0">
                <a:latin typeface="標楷體" pitchFamily="65" charset="-120"/>
                <a:ea typeface="標楷體" pitchFamily="65" charset="-120"/>
              </a:rPr>
              <a:t>1974.12.01	</a:t>
            </a:r>
            <a:r>
              <a:rPr lang="zh-TW" altLang="en-US" dirty="0">
                <a:latin typeface="標楷體" pitchFamily="65" charset="-120"/>
                <a:ea typeface="標楷體" pitchFamily="65" charset="-120"/>
              </a:rPr>
              <a:t>臺北市政府委託經營臺北市第一果菜批發市場，開幕營運。</a:t>
            </a:r>
          </a:p>
          <a:p>
            <a:r>
              <a:rPr lang="en-US" altLang="zh-TW" dirty="0">
                <a:latin typeface="標楷體" pitchFamily="65" charset="-120"/>
                <a:ea typeface="標楷體" pitchFamily="65" charset="-120"/>
              </a:rPr>
              <a:t>1975.04.01	</a:t>
            </a:r>
            <a:r>
              <a:rPr lang="zh-TW" altLang="en-US" dirty="0">
                <a:latin typeface="標楷體" pitchFamily="65" charset="-120"/>
                <a:ea typeface="標楷體" pitchFamily="65" charset="-120"/>
              </a:rPr>
              <a:t>成立果菜供銷服務中心，</a:t>
            </a:r>
            <a:r>
              <a:rPr lang="en-US" altLang="zh-TW" dirty="0">
                <a:latin typeface="標楷體" pitchFamily="65" charset="-120"/>
                <a:ea typeface="標楷體" pitchFamily="65" charset="-120"/>
              </a:rPr>
              <a:t>2003.01.01</a:t>
            </a:r>
            <a:r>
              <a:rPr lang="zh-TW" altLang="en-US" dirty="0">
                <a:latin typeface="標楷體" pitchFamily="65" charset="-120"/>
                <a:ea typeface="標楷體" pitchFamily="65" charset="-120"/>
              </a:rPr>
              <a:t>更名為果菜供應中心。</a:t>
            </a:r>
          </a:p>
          <a:p>
            <a:r>
              <a:rPr lang="en-US" altLang="zh-TW" b="1" dirty="0">
                <a:solidFill>
                  <a:srgbClr val="FF0000"/>
                </a:solidFill>
                <a:latin typeface="標楷體" pitchFamily="65" charset="-120"/>
                <a:ea typeface="標楷體" pitchFamily="65" charset="-120"/>
              </a:rPr>
              <a:t>1984.05.19	</a:t>
            </a:r>
            <a:r>
              <a:rPr lang="zh-TW" altLang="en-US" b="1" dirty="0">
                <a:solidFill>
                  <a:srgbClr val="FF0000"/>
                </a:solidFill>
                <a:latin typeface="標楷體" pitchFamily="65" charset="-120"/>
                <a:ea typeface="標楷體" pitchFamily="65" charset="-120"/>
              </a:rPr>
              <a:t>公司改組為臺北農產運銷股份有限公司</a:t>
            </a:r>
            <a:r>
              <a:rPr lang="zh-TW" altLang="en-US" dirty="0">
                <a:solidFill>
                  <a:srgbClr val="FF0000"/>
                </a:solidFill>
                <a:latin typeface="標楷體" pitchFamily="65" charset="-120"/>
                <a:ea typeface="標楷體" pitchFamily="65" charset="-120"/>
              </a:rPr>
              <a:t>。</a:t>
            </a:r>
          </a:p>
          <a:p>
            <a:r>
              <a:rPr lang="en-US" altLang="zh-TW" dirty="0">
                <a:latin typeface="標楷體" pitchFamily="65" charset="-120"/>
                <a:ea typeface="標楷體" pitchFamily="65" charset="-120"/>
              </a:rPr>
              <a:t>1985.09.02	</a:t>
            </a:r>
            <a:r>
              <a:rPr lang="zh-TW" altLang="en-US" dirty="0">
                <a:latin typeface="標楷體" pitchFamily="65" charset="-120"/>
                <a:ea typeface="標楷體" pitchFamily="65" charset="-120"/>
              </a:rPr>
              <a:t>臺北市政府委託經營臺北市第二果菜批發市場。</a:t>
            </a:r>
          </a:p>
          <a:p>
            <a:r>
              <a:rPr lang="en-US" altLang="zh-TW" dirty="0">
                <a:latin typeface="標楷體" pitchFamily="65" charset="-120"/>
                <a:ea typeface="標楷體" pitchFamily="65" charset="-120"/>
              </a:rPr>
              <a:t>2003.12.01	</a:t>
            </a:r>
            <a:r>
              <a:rPr lang="zh-TW" altLang="en-US" dirty="0">
                <a:latin typeface="標楷體" pitchFamily="65" charset="-120"/>
                <a:ea typeface="標楷體" pitchFamily="65" charset="-120"/>
              </a:rPr>
              <a:t>行政中心由第一果菜批發市場遷入第二果菜批發市場原址改建之總公司大樓五樓。</a:t>
            </a:r>
          </a:p>
          <a:p>
            <a:r>
              <a:rPr lang="en-US" altLang="zh-TW" dirty="0">
                <a:latin typeface="標楷體" pitchFamily="65" charset="-120"/>
                <a:ea typeface="標楷體" pitchFamily="65" charset="-120"/>
              </a:rPr>
              <a:t>2009.07.14	</a:t>
            </a:r>
            <a:r>
              <a:rPr lang="zh-TW" altLang="en-US" dirty="0">
                <a:latin typeface="標楷體" pitchFamily="65" charset="-120"/>
                <a:ea typeface="標楷體" pitchFamily="65" charset="-120"/>
              </a:rPr>
              <a:t>果菜供應中心遷入總公司大樓四樓，開幕營運。</a:t>
            </a:r>
          </a:p>
          <a:p>
            <a:r>
              <a:rPr lang="en-US" altLang="zh-TW" dirty="0">
                <a:latin typeface="標楷體" pitchFamily="65" charset="-120"/>
                <a:ea typeface="標楷體" pitchFamily="65" charset="-120"/>
              </a:rPr>
              <a:t>2013.08.01	</a:t>
            </a:r>
            <a:r>
              <a:rPr lang="zh-TW" altLang="en-US" dirty="0">
                <a:latin typeface="標楷體" pitchFamily="65" charset="-120"/>
                <a:ea typeface="標楷體" pitchFamily="65" charset="-120"/>
              </a:rPr>
              <a:t>成立國貿部。</a:t>
            </a:r>
          </a:p>
          <a:p>
            <a:r>
              <a:rPr lang="en-US" altLang="zh-TW" dirty="0">
                <a:latin typeface="標楷體" pitchFamily="65" charset="-120"/>
                <a:ea typeface="標楷體" pitchFamily="65" charset="-120"/>
              </a:rPr>
              <a:t>2014.04.01	</a:t>
            </a:r>
            <a:r>
              <a:rPr lang="zh-TW" altLang="en-US" dirty="0">
                <a:latin typeface="標楷體" pitchFamily="65" charset="-120"/>
                <a:ea typeface="標楷體" pitchFamily="65" charset="-120"/>
              </a:rPr>
              <a:t>營業部組織整編為營管、行銷、採購、物流、倉管等</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課。</a:t>
            </a: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擁有現代化的新設施，更加提升公司的營運效能，邁向嶄新的未來。</a:t>
            </a: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4275</Words>
  <Application>Microsoft Office PowerPoint</Application>
  <PresentationFormat>如螢幕大小 (4:3)</PresentationFormat>
  <Paragraphs>726</Paragraphs>
  <Slides>49</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49</vt:i4>
      </vt:variant>
    </vt:vector>
  </HeadingPairs>
  <TitlesOfParts>
    <vt:vector size="56" baseType="lpstr">
      <vt:lpstr>宋体</vt:lpstr>
      <vt:lpstr>新細明體</vt:lpstr>
      <vt:lpstr>標楷體</vt:lpstr>
      <vt:lpstr>Arial</vt:lpstr>
      <vt:lpstr>Calibri</vt:lpstr>
      <vt:lpstr>Wingdings</vt:lpstr>
      <vt:lpstr>Office 佈景主題</vt:lpstr>
      <vt:lpstr>經濟與產業經濟管理 </vt:lpstr>
      <vt:lpstr>PowerPoint 簡報</vt:lpstr>
      <vt:lpstr>PowerPoint 簡報</vt:lpstr>
      <vt:lpstr>PowerPoint 簡報</vt:lpstr>
      <vt:lpstr>PowerPoint 簡報</vt:lpstr>
      <vt:lpstr>PowerPoint 簡報</vt:lpstr>
      <vt:lpstr>PowerPoint 簡報</vt:lpstr>
      <vt:lpstr>PowerPoint 簡報</vt:lpstr>
      <vt:lpstr>2.3/4 農產運銷超市</vt:lpstr>
      <vt:lpstr>農產運銷超市 2007.12.23</vt:lpstr>
      <vt:lpstr>小考1</vt:lpstr>
      <vt:lpstr>小考2</vt:lpstr>
      <vt:lpstr>小考 </vt:lpstr>
      <vt:lpstr>小考</vt:lpstr>
      <vt:lpstr>小考</vt:lpstr>
      <vt:lpstr>小考1</vt:lpstr>
      <vt:lpstr>供應鏈管理網路 </vt:lpstr>
      <vt:lpstr>PowerPoint 簡報</vt:lpstr>
      <vt:lpstr>PowerPoint 簡報</vt:lpstr>
      <vt:lpstr>供應鏈管理網路 </vt:lpstr>
      <vt:lpstr>供應鏈管理網路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17.6/17-18.6/24期末考 www.internetworldstats.com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Win7_64</cp:lastModifiedBy>
  <cp:revision>107</cp:revision>
  <dcterms:created xsi:type="dcterms:W3CDTF">2014-09-23T05:01:35Z</dcterms:created>
  <dcterms:modified xsi:type="dcterms:W3CDTF">2019-09-19T10:03:04Z</dcterms:modified>
</cp:coreProperties>
</file>