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351" r:id="rId4"/>
    <p:sldId id="353" r:id="rId5"/>
    <p:sldId id="352" r:id="rId6"/>
    <p:sldId id="354" r:id="rId7"/>
    <p:sldId id="356" r:id="rId8"/>
    <p:sldId id="357" r:id="rId9"/>
    <p:sldId id="355" r:id="rId10"/>
    <p:sldId id="359" r:id="rId11"/>
    <p:sldId id="360" r:id="rId12"/>
    <p:sldId id="361" r:id="rId13"/>
    <p:sldId id="362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3" r:id="rId22"/>
    <p:sldId id="394" r:id="rId23"/>
    <p:sldId id="395" r:id="rId24"/>
    <p:sldId id="372" r:id="rId25"/>
    <p:sldId id="396" r:id="rId26"/>
    <p:sldId id="373" r:id="rId27"/>
    <p:sldId id="397" r:id="rId28"/>
    <p:sldId id="398" r:id="rId29"/>
    <p:sldId id="399" r:id="rId30"/>
    <p:sldId id="375" r:id="rId31"/>
    <p:sldId id="376" r:id="rId32"/>
    <p:sldId id="377" r:id="rId33"/>
    <p:sldId id="400" r:id="rId34"/>
    <p:sldId id="401" r:id="rId35"/>
    <p:sldId id="380" r:id="rId36"/>
    <p:sldId id="402" r:id="rId37"/>
    <p:sldId id="403" r:id="rId38"/>
    <p:sldId id="404" r:id="rId39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6600"/>
    <a:srgbClr val="00FF00"/>
    <a:srgbClr val="32DA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../slides/slide2.xml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../slides/slide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標題投影片"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3"/>
          <p:cNvGrpSpPr>
            <a:grpSpLocks/>
          </p:cNvGrpSpPr>
          <p:nvPr userDrawn="1"/>
        </p:nvGrpSpPr>
        <p:grpSpPr bwMode="auto">
          <a:xfrm>
            <a:off x="0" y="812800"/>
            <a:ext cx="9059863" cy="544513"/>
            <a:chOff x="54" y="28"/>
            <a:chExt cx="5618" cy="312"/>
          </a:xfrm>
        </p:grpSpPr>
        <p:sp>
          <p:nvSpPr>
            <p:cNvPr id="3" name="Oval 264"/>
            <p:cNvSpPr>
              <a:spLocks noChangeArrowheads="1"/>
            </p:cNvSpPr>
            <p:nvPr/>
          </p:nvSpPr>
          <p:spPr bwMode="auto">
            <a:xfrm>
              <a:off x="54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4" name="Oval 265"/>
            <p:cNvSpPr>
              <a:spLocks noChangeArrowheads="1"/>
            </p:cNvSpPr>
            <p:nvPr/>
          </p:nvSpPr>
          <p:spPr bwMode="auto">
            <a:xfrm>
              <a:off x="22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5" name="Oval 266"/>
            <p:cNvSpPr>
              <a:spLocks noChangeArrowheads="1"/>
            </p:cNvSpPr>
            <p:nvPr/>
          </p:nvSpPr>
          <p:spPr bwMode="auto">
            <a:xfrm>
              <a:off x="41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" name="Oval 267"/>
            <p:cNvSpPr>
              <a:spLocks noChangeArrowheads="1"/>
            </p:cNvSpPr>
            <p:nvPr/>
          </p:nvSpPr>
          <p:spPr bwMode="auto">
            <a:xfrm>
              <a:off x="60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7" name="Oval 268"/>
            <p:cNvSpPr>
              <a:spLocks noChangeArrowheads="1"/>
            </p:cNvSpPr>
            <p:nvPr/>
          </p:nvSpPr>
          <p:spPr bwMode="auto">
            <a:xfrm>
              <a:off x="79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8" name="Oval 269"/>
            <p:cNvSpPr>
              <a:spLocks noChangeArrowheads="1"/>
            </p:cNvSpPr>
            <p:nvPr/>
          </p:nvSpPr>
          <p:spPr bwMode="auto">
            <a:xfrm>
              <a:off x="98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9" name="Oval 270"/>
            <p:cNvSpPr>
              <a:spLocks noChangeArrowheads="1"/>
            </p:cNvSpPr>
            <p:nvPr/>
          </p:nvSpPr>
          <p:spPr bwMode="auto">
            <a:xfrm>
              <a:off x="117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0" name="Oval 271"/>
            <p:cNvSpPr>
              <a:spLocks noChangeArrowheads="1"/>
            </p:cNvSpPr>
            <p:nvPr/>
          </p:nvSpPr>
          <p:spPr bwMode="auto">
            <a:xfrm>
              <a:off x="136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1" name="Oval 272"/>
            <p:cNvSpPr>
              <a:spLocks noChangeArrowheads="1"/>
            </p:cNvSpPr>
            <p:nvPr/>
          </p:nvSpPr>
          <p:spPr bwMode="auto">
            <a:xfrm>
              <a:off x="155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2" name="Oval 273"/>
            <p:cNvSpPr>
              <a:spLocks noChangeArrowheads="1"/>
            </p:cNvSpPr>
            <p:nvPr/>
          </p:nvSpPr>
          <p:spPr bwMode="auto">
            <a:xfrm>
              <a:off x="174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3" name="Oval 274"/>
            <p:cNvSpPr>
              <a:spLocks noChangeArrowheads="1"/>
            </p:cNvSpPr>
            <p:nvPr/>
          </p:nvSpPr>
          <p:spPr bwMode="auto">
            <a:xfrm>
              <a:off x="193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4" name="Oval 275"/>
            <p:cNvSpPr>
              <a:spLocks noChangeArrowheads="1"/>
            </p:cNvSpPr>
            <p:nvPr/>
          </p:nvSpPr>
          <p:spPr bwMode="auto">
            <a:xfrm>
              <a:off x="212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5" name="Oval 276"/>
            <p:cNvSpPr>
              <a:spLocks noChangeArrowheads="1"/>
            </p:cNvSpPr>
            <p:nvPr/>
          </p:nvSpPr>
          <p:spPr bwMode="auto">
            <a:xfrm>
              <a:off x="231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6" name="Oval 277"/>
            <p:cNvSpPr>
              <a:spLocks noChangeArrowheads="1"/>
            </p:cNvSpPr>
            <p:nvPr/>
          </p:nvSpPr>
          <p:spPr bwMode="auto">
            <a:xfrm>
              <a:off x="250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7" name="Oval 278"/>
            <p:cNvSpPr>
              <a:spLocks noChangeArrowheads="1"/>
            </p:cNvSpPr>
            <p:nvPr/>
          </p:nvSpPr>
          <p:spPr bwMode="auto">
            <a:xfrm>
              <a:off x="269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8" name="Oval 279"/>
            <p:cNvSpPr>
              <a:spLocks noChangeArrowheads="1"/>
            </p:cNvSpPr>
            <p:nvPr/>
          </p:nvSpPr>
          <p:spPr bwMode="auto">
            <a:xfrm>
              <a:off x="288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" name="Oval 280"/>
            <p:cNvSpPr>
              <a:spLocks noChangeArrowheads="1"/>
            </p:cNvSpPr>
            <p:nvPr/>
          </p:nvSpPr>
          <p:spPr bwMode="auto">
            <a:xfrm>
              <a:off x="307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0" name="Oval 281"/>
            <p:cNvSpPr>
              <a:spLocks noChangeArrowheads="1"/>
            </p:cNvSpPr>
            <p:nvPr/>
          </p:nvSpPr>
          <p:spPr bwMode="auto">
            <a:xfrm>
              <a:off x="326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1" name="Oval 282"/>
            <p:cNvSpPr>
              <a:spLocks noChangeArrowheads="1"/>
            </p:cNvSpPr>
            <p:nvPr/>
          </p:nvSpPr>
          <p:spPr bwMode="auto">
            <a:xfrm>
              <a:off x="345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2" name="Oval 283"/>
            <p:cNvSpPr>
              <a:spLocks noChangeArrowheads="1"/>
            </p:cNvSpPr>
            <p:nvPr/>
          </p:nvSpPr>
          <p:spPr bwMode="auto">
            <a:xfrm>
              <a:off x="364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3" name="Oval 284"/>
            <p:cNvSpPr>
              <a:spLocks noChangeArrowheads="1"/>
            </p:cNvSpPr>
            <p:nvPr/>
          </p:nvSpPr>
          <p:spPr bwMode="auto">
            <a:xfrm>
              <a:off x="383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4" name="Oval 285"/>
            <p:cNvSpPr>
              <a:spLocks noChangeArrowheads="1"/>
            </p:cNvSpPr>
            <p:nvPr/>
          </p:nvSpPr>
          <p:spPr bwMode="auto">
            <a:xfrm>
              <a:off x="402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5" name="Oval 286"/>
            <p:cNvSpPr>
              <a:spLocks noChangeArrowheads="1"/>
            </p:cNvSpPr>
            <p:nvPr/>
          </p:nvSpPr>
          <p:spPr bwMode="auto">
            <a:xfrm>
              <a:off x="421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6" name="Oval 287"/>
            <p:cNvSpPr>
              <a:spLocks noChangeArrowheads="1"/>
            </p:cNvSpPr>
            <p:nvPr/>
          </p:nvSpPr>
          <p:spPr bwMode="auto">
            <a:xfrm>
              <a:off x="440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7" name="Oval 288"/>
            <p:cNvSpPr>
              <a:spLocks noChangeArrowheads="1"/>
            </p:cNvSpPr>
            <p:nvPr/>
          </p:nvSpPr>
          <p:spPr bwMode="auto">
            <a:xfrm>
              <a:off x="459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8" name="Oval 289"/>
            <p:cNvSpPr>
              <a:spLocks noChangeArrowheads="1"/>
            </p:cNvSpPr>
            <p:nvPr/>
          </p:nvSpPr>
          <p:spPr bwMode="auto">
            <a:xfrm>
              <a:off x="478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9" name="Oval 290"/>
            <p:cNvSpPr>
              <a:spLocks noChangeArrowheads="1"/>
            </p:cNvSpPr>
            <p:nvPr/>
          </p:nvSpPr>
          <p:spPr bwMode="auto">
            <a:xfrm>
              <a:off x="497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0" name="Oval 291"/>
            <p:cNvSpPr>
              <a:spLocks noChangeArrowheads="1"/>
            </p:cNvSpPr>
            <p:nvPr/>
          </p:nvSpPr>
          <p:spPr bwMode="auto">
            <a:xfrm>
              <a:off x="516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1" name="Oval 292"/>
            <p:cNvSpPr>
              <a:spLocks noChangeArrowheads="1"/>
            </p:cNvSpPr>
            <p:nvPr/>
          </p:nvSpPr>
          <p:spPr bwMode="auto">
            <a:xfrm>
              <a:off x="535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2" name="Oval 293"/>
            <p:cNvSpPr>
              <a:spLocks noChangeArrowheads="1"/>
            </p:cNvSpPr>
            <p:nvPr/>
          </p:nvSpPr>
          <p:spPr bwMode="auto">
            <a:xfrm>
              <a:off x="554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3" name="Oval 294"/>
            <p:cNvSpPr>
              <a:spLocks noChangeArrowheads="1"/>
            </p:cNvSpPr>
            <p:nvPr/>
          </p:nvSpPr>
          <p:spPr bwMode="auto">
            <a:xfrm>
              <a:off x="600" y="2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4" name="Oval 295"/>
            <p:cNvSpPr>
              <a:spLocks noChangeArrowheads="1"/>
            </p:cNvSpPr>
            <p:nvPr/>
          </p:nvSpPr>
          <p:spPr bwMode="auto">
            <a:xfrm>
              <a:off x="790" y="2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5" name="Oval 296"/>
            <p:cNvSpPr>
              <a:spLocks noChangeArrowheads="1"/>
            </p:cNvSpPr>
            <p:nvPr/>
          </p:nvSpPr>
          <p:spPr bwMode="auto">
            <a:xfrm>
              <a:off x="980" y="2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6" name="Oval 297"/>
            <p:cNvSpPr>
              <a:spLocks noChangeArrowheads="1"/>
            </p:cNvSpPr>
            <p:nvPr/>
          </p:nvSpPr>
          <p:spPr bwMode="auto">
            <a:xfrm>
              <a:off x="1170" y="2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7" name="Oval 298"/>
            <p:cNvSpPr>
              <a:spLocks noChangeArrowheads="1"/>
            </p:cNvSpPr>
            <p:nvPr/>
          </p:nvSpPr>
          <p:spPr bwMode="auto">
            <a:xfrm>
              <a:off x="1360" y="2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" name="Oval 299"/>
            <p:cNvSpPr>
              <a:spLocks noChangeArrowheads="1"/>
            </p:cNvSpPr>
            <p:nvPr/>
          </p:nvSpPr>
          <p:spPr bwMode="auto">
            <a:xfrm>
              <a:off x="2308" y="2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9" name="Oval 300"/>
            <p:cNvSpPr>
              <a:spLocks noChangeArrowheads="1"/>
            </p:cNvSpPr>
            <p:nvPr/>
          </p:nvSpPr>
          <p:spPr bwMode="auto">
            <a:xfrm>
              <a:off x="2498" y="2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40" name="Oval 301"/>
            <p:cNvSpPr>
              <a:spLocks noChangeArrowheads="1"/>
            </p:cNvSpPr>
            <p:nvPr/>
          </p:nvSpPr>
          <p:spPr bwMode="auto">
            <a:xfrm>
              <a:off x="2688" y="2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41" name="Oval 302"/>
            <p:cNvSpPr>
              <a:spLocks noChangeArrowheads="1"/>
            </p:cNvSpPr>
            <p:nvPr/>
          </p:nvSpPr>
          <p:spPr bwMode="auto">
            <a:xfrm>
              <a:off x="2878" y="2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42" name="Oval 303"/>
            <p:cNvSpPr>
              <a:spLocks noChangeArrowheads="1"/>
            </p:cNvSpPr>
            <p:nvPr/>
          </p:nvSpPr>
          <p:spPr bwMode="auto">
            <a:xfrm>
              <a:off x="3068" y="2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43" name="Oval 304"/>
            <p:cNvSpPr>
              <a:spLocks noChangeArrowheads="1"/>
            </p:cNvSpPr>
            <p:nvPr/>
          </p:nvSpPr>
          <p:spPr bwMode="auto">
            <a:xfrm>
              <a:off x="3258" y="2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44" name="Oval 305"/>
            <p:cNvSpPr>
              <a:spLocks noChangeArrowheads="1"/>
            </p:cNvSpPr>
            <p:nvPr/>
          </p:nvSpPr>
          <p:spPr bwMode="auto">
            <a:xfrm>
              <a:off x="3448" y="2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45" name="Oval 306"/>
            <p:cNvSpPr>
              <a:spLocks noChangeArrowheads="1"/>
            </p:cNvSpPr>
            <p:nvPr/>
          </p:nvSpPr>
          <p:spPr bwMode="auto">
            <a:xfrm>
              <a:off x="3638" y="2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46" name="Oval 307"/>
            <p:cNvSpPr>
              <a:spLocks noChangeArrowheads="1"/>
            </p:cNvSpPr>
            <p:nvPr/>
          </p:nvSpPr>
          <p:spPr bwMode="auto">
            <a:xfrm>
              <a:off x="3828" y="2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47" name="Oval 308"/>
            <p:cNvSpPr>
              <a:spLocks noChangeArrowheads="1"/>
            </p:cNvSpPr>
            <p:nvPr/>
          </p:nvSpPr>
          <p:spPr bwMode="auto">
            <a:xfrm>
              <a:off x="4018" y="2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48" name="Oval 309"/>
            <p:cNvSpPr>
              <a:spLocks noChangeArrowheads="1"/>
            </p:cNvSpPr>
            <p:nvPr/>
          </p:nvSpPr>
          <p:spPr bwMode="auto">
            <a:xfrm>
              <a:off x="4208" y="2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49" name="Oval 310"/>
            <p:cNvSpPr>
              <a:spLocks noChangeArrowheads="1"/>
            </p:cNvSpPr>
            <p:nvPr/>
          </p:nvSpPr>
          <p:spPr bwMode="auto">
            <a:xfrm>
              <a:off x="4398" y="2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50" name="Oval 311"/>
            <p:cNvSpPr>
              <a:spLocks noChangeArrowheads="1"/>
            </p:cNvSpPr>
            <p:nvPr/>
          </p:nvSpPr>
          <p:spPr bwMode="auto">
            <a:xfrm>
              <a:off x="5348" y="32"/>
              <a:ext cx="132" cy="136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51" name="Oval 312"/>
            <p:cNvSpPr>
              <a:spLocks noChangeArrowheads="1"/>
            </p:cNvSpPr>
            <p:nvPr/>
          </p:nvSpPr>
          <p:spPr bwMode="auto">
            <a:xfrm>
              <a:off x="5538" y="32"/>
              <a:ext cx="132" cy="136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</p:grpSp>
      <p:pic>
        <p:nvPicPr>
          <p:cNvPr id="52" name="Picture 314" descr="biz14_gre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00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" name="Group 263"/>
          <p:cNvGrpSpPr>
            <a:grpSpLocks/>
          </p:cNvGrpSpPr>
          <p:nvPr userDrawn="1"/>
        </p:nvGrpSpPr>
        <p:grpSpPr bwMode="auto">
          <a:xfrm>
            <a:off x="0" y="455613"/>
            <a:ext cx="9059863" cy="544512"/>
            <a:chOff x="54" y="28"/>
            <a:chExt cx="5618" cy="312"/>
          </a:xfrm>
        </p:grpSpPr>
        <p:sp>
          <p:nvSpPr>
            <p:cNvPr id="54" name="Oval 264"/>
            <p:cNvSpPr>
              <a:spLocks noChangeArrowheads="1"/>
            </p:cNvSpPr>
            <p:nvPr/>
          </p:nvSpPr>
          <p:spPr bwMode="auto">
            <a:xfrm>
              <a:off x="54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55" name="Oval 265"/>
            <p:cNvSpPr>
              <a:spLocks noChangeArrowheads="1"/>
            </p:cNvSpPr>
            <p:nvPr/>
          </p:nvSpPr>
          <p:spPr bwMode="auto">
            <a:xfrm>
              <a:off x="22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56" name="Oval 266"/>
            <p:cNvSpPr>
              <a:spLocks noChangeArrowheads="1"/>
            </p:cNvSpPr>
            <p:nvPr/>
          </p:nvSpPr>
          <p:spPr bwMode="auto">
            <a:xfrm>
              <a:off x="41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57" name="Oval 267"/>
            <p:cNvSpPr>
              <a:spLocks noChangeArrowheads="1"/>
            </p:cNvSpPr>
            <p:nvPr/>
          </p:nvSpPr>
          <p:spPr bwMode="auto">
            <a:xfrm>
              <a:off x="60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58" name="Oval 268"/>
            <p:cNvSpPr>
              <a:spLocks noChangeArrowheads="1"/>
            </p:cNvSpPr>
            <p:nvPr/>
          </p:nvSpPr>
          <p:spPr bwMode="auto">
            <a:xfrm>
              <a:off x="79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59" name="Oval 269"/>
            <p:cNvSpPr>
              <a:spLocks noChangeArrowheads="1"/>
            </p:cNvSpPr>
            <p:nvPr/>
          </p:nvSpPr>
          <p:spPr bwMode="auto">
            <a:xfrm>
              <a:off x="98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0" name="Oval 270"/>
            <p:cNvSpPr>
              <a:spLocks noChangeArrowheads="1"/>
            </p:cNvSpPr>
            <p:nvPr/>
          </p:nvSpPr>
          <p:spPr bwMode="auto">
            <a:xfrm>
              <a:off x="117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1" name="Oval 271"/>
            <p:cNvSpPr>
              <a:spLocks noChangeArrowheads="1"/>
            </p:cNvSpPr>
            <p:nvPr/>
          </p:nvSpPr>
          <p:spPr bwMode="auto">
            <a:xfrm>
              <a:off x="136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2" name="Oval 272"/>
            <p:cNvSpPr>
              <a:spLocks noChangeArrowheads="1"/>
            </p:cNvSpPr>
            <p:nvPr/>
          </p:nvSpPr>
          <p:spPr bwMode="auto">
            <a:xfrm>
              <a:off x="155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3" name="Oval 273"/>
            <p:cNvSpPr>
              <a:spLocks noChangeArrowheads="1"/>
            </p:cNvSpPr>
            <p:nvPr/>
          </p:nvSpPr>
          <p:spPr bwMode="auto">
            <a:xfrm>
              <a:off x="174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4" name="Oval 274"/>
            <p:cNvSpPr>
              <a:spLocks noChangeArrowheads="1"/>
            </p:cNvSpPr>
            <p:nvPr/>
          </p:nvSpPr>
          <p:spPr bwMode="auto">
            <a:xfrm>
              <a:off x="193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5" name="Oval 275"/>
            <p:cNvSpPr>
              <a:spLocks noChangeArrowheads="1"/>
            </p:cNvSpPr>
            <p:nvPr/>
          </p:nvSpPr>
          <p:spPr bwMode="auto">
            <a:xfrm>
              <a:off x="212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6" name="Oval 276"/>
            <p:cNvSpPr>
              <a:spLocks noChangeArrowheads="1"/>
            </p:cNvSpPr>
            <p:nvPr/>
          </p:nvSpPr>
          <p:spPr bwMode="auto">
            <a:xfrm>
              <a:off x="231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7" name="Oval 277"/>
            <p:cNvSpPr>
              <a:spLocks noChangeArrowheads="1"/>
            </p:cNvSpPr>
            <p:nvPr/>
          </p:nvSpPr>
          <p:spPr bwMode="auto">
            <a:xfrm>
              <a:off x="250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8" name="Oval 278"/>
            <p:cNvSpPr>
              <a:spLocks noChangeArrowheads="1"/>
            </p:cNvSpPr>
            <p:nvPr/>
          </p:nvSpPr>
          <p:spPr bwMode="auto">
            <a:xfrm>
              <a:off x="269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9" name="Oval 279"/>
            <p:cNvSpPr>
              <a:spLocks noChangeArrowheads="1"/>
            </p:cNvSpPr>
            <p:nvPr/>
          </p:nvSpPr>
          <p:spPr bwMode="auto">
            <a:xfrm>
              <a:off x="288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70" name="Oval 280"/>
            <p:cNvSpPr>
              <a:spLocks noChangeArrowheads="1"/>
            </p:cNvSpPr>
            <p:nvPr/>
          </p:nvSpPr>
          <p:spPr bwMode="auto">
            <a:xfrm>
              <a:off x="307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71" name="Oval 281"/>
            <p:cNvSpPr>
              <a:spLocks noChangeArrowheads="1"/>
            </p:cNvSpPr>
            <p:nvPr/>
          </p:nvSpPr>
          <p:spPr bwMode="auto">
            <a:xfrm>
              <a:off x="326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72" name="Oval 282"/>
            <p:cNvSpPr>
              <a:spLocks noChangeArrowheads="1"/>
            </p:cNvSpPr>
            <p:nvPr/>
          </p:nvSpPr>
          <p:spPr bwMode="auto">
            <a:xfrm>
              <a:off x="345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73" name="Oval 283"/>
            <p:cNvSpPr>
              <a:spLocks noChangeArrowheads="1"/>
            </p:cNvSpPr>
            <p:nvPr/>
          </p:nvSpPr>
          <p:spPr bwMode="auto">
            <a:xfrm>
              <a:off x="364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74" name="Oval 284"/>
            <p:cNvSpPr>
              <a:spLocks noChangeArrowheads="1"/>
            </p:cNvSpPr>
            <p:nvPr/>
          </p:nvSpPr>
          <p:spPr bwMode="auto">
            <a:xfrm>
              <a:off x="383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75" name="Oval 285"/>
            <p:cNvSpPr>
              <a:spLocks noChangeArrowheads="1"/>
            </p:cNvSpPr>
            <p:nvPr/>
          </p:nvSpPr>
          <p:spPr bwMode="auto">
            <a:xfrm>
              <a:off x="402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76" name="Oval 286"/>
            <p:cNvSpPr>
              <a:spLocks noChangeArrowheads="1"/>
            </p:cNvSpPr>
            <p:nvPr/>
          </p:nvSpPr>
          <p:spPr bwMode="auto">
            <a:xfrm>
              <a:off x="421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77" name="Oval 287"/>
            <p:cNvSpPr>
              <a:spLocks noChangeArrowheads="1"/>
            </p:cNvSpPr>
            <p:nvPr/>
          </p:nvSpPr>
          <p:spPr bwMode="auto">
            <a:xfrm>
              <a:off x="440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78" name="Oval 288"/>
            <p:cNvSpPr>
              <a:spLocks noChangeArrowheads="1"/>
            </p:cNvSpPr>
            <p:nvPr/>
          </p:nvSpPr>
          <p:spPr bwMode="auto">
            <a:xfrm>
              <a:off x="459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79" name="Oval 289"/>
            <p:cNvSpPr>
              <a:spLocks noChangeArrowheads="1"/>
            </p:cNvSpPr>
            <p:nvPr/>
          </p:nvSpPr>
          <p:spPr bwMode="auto">
            <a:xfrm>
              <a:off x="478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80" name="Oval 290"/>
            <p:cNvSpPr>
              <a:spLocks noChangeArrowheads="1"/>
            </p:cNvSpPr>
            <p:nvPr/>
          </p:nvSpPr>
          <p:spPr bwMode="auto">
            <a:xfrm>
              <a:off x="497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81" name="Oval 291"/>
            <p:cNvSpPr>
              <a:spLocks noChangeArrowheads="1"/>
            </p:cNvSpPr>
            <p:nvPr/>
          </p:nvSpPr>
          <p:spPr bwMode="auto">
            <a:xfrm>
              <a:off x="516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82" name="Oval 292"/>
            <p:cNvSpPr>
              <a:spLocks noChangeArrowheads="1"/>
            </p:cNvSpPr>
            <p:nvPr/>
          </p:nvSpPr>
          <p:spPr bwMode="auto">
            <a:xfrm>
              <a:off x="535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83" name="Oval 293"/>
            <p:cNvSpPr>
              <a:spLocks noChangeArrowheads="1"/>
            </p:cNvSpPr>
            <p:nvPr/>
          </p:nvSpPr>
          <p:spPr bwMode="auto">
            <a:xfrm>
              <a:off x="5540" y="20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84" name="Oval 294"/>
            <p:cNvSpPr>
              <a:spLocks noChangeArrowheads="1"/>
            </p:cNvSpPr>
            <p:nvPr/>
          </p:nvSpPr>
          <p:spPr bwMode="auto">
            <a:xfrm>
              <a:off x="600" y="2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85" name="Oval 295"/>
            <p:cNvSpPr>
              <a:spLocks noChangeArrowheads="1"/>
            </p:cNvSpPr>
            <p:nvPr/>
          </p:nvSpPr>
          <p:spPr bwMode="auto">
            <a:xfrm>
              <a:off x="790" y="2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86" name="Oval 296"/>
            <p:cNvSpPr>
              <a:spLocks noChangeArrowheads="1"/>
            </p:cNvSpPr>
            <p:nvPr/>
          </p:nvSpPr>
          <p:spPr bwMode="auto">
            <a:xfrm>
              <a:off x="980" y="2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87" name="Oval 297"/>
            <p:cNvSpPr>
              <a:spLocks noChangeArrowheads="1"/>
            </p:cNvSpPr>
            <p:nvPr/>
          </p:nvSpPr>
          <p:spPr bwMode="auto">
            <a:xfrm>
              <a:off x="1170" y="2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88" name="Oval 298"/>
            <p:cNvSpPr>
              <a:spLocks noChangeArrowheads="1"/>
            </p:cNvSpPr>
            <p:nvPr/>
          </p:nvSpPr>
          <p:spPr bwMode="auto">
            <a:xfrm>
              <a:off x="1360" y="2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89" name="Oval 299"/>
            <p:cNvSpPr>
              <a:spLocks noChangeArrowheads="1"/>
            </p:cNvSpPr>
            <p:nvPr/>
          </p:nvSpPr>
          <p:spPr bwMode="auto">
            <a:xfrm>
              <a:off x="2308" y="2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90" name="Oval 300"/>
            <p:cNvSpPr>
              <a:spLocks noChangeArrowheads="1"/>
            </p:cNvSpPr>
            <p:nvPr/>
          </p:nvSpPr>
          <p:spPr bwMode="auto">
            <a:xfrm>
              <a:off x="2498" y="2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91" name="Oval 301"/>
            <p:cNvSpPr>
              <a:spLocks noChangeArrowheads="1"/>
            </p:cNvSpPr>
            <p:nvPr/>
          </p:nvSpPr>
          <p:spPr bwMode="auto">
            <a:xfrm>
              <a:off x="2688" y="2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92" name="Oval 302"/>
            <p:cNvSpPr>
              <a:spLocks noChangeArrowheads="1"/>
            </p:cNvSpPr>
            <p:nvPr/>
          </p:nvSpPr>
          <p:spPr bwMode="auto">
            <a:xfrm>
              <a:off x="2878" y="2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93" name="Oval 303"/>
            <p:cNvSpPr>
              <a:spLocks noChangeArrowheads="1"/>
            </p:cNvSpPr>
            <p:nvPr/>
          </p:nvSpPr>
          <p:spPr bwMode="auto">
            <a:xfrm>
              <a:off x="3068" y="2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94" name="Oval 304"/>
            <p:cNvSpPr>
              <a:spLocks noChangeArrowheads="1"/>
            </p:cNvSpPr>
            <p:nvPr/>
          </p:nvSpPr>
          <p:spPr bwMode="auto">
            <a:xfrm>
              <a:off x="3258" y="2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95" name="Oval 305"/>
            <p:cNvSpPr>
              <a:spLocks noChangeArrowheads="1"/>
            </p:cNvSpPr>
            <p:nvPr/>
          </p:nvSpPr>
          <p:spPr bwMode="auto">
            <a:xfrm>
              <a:off x="3448" y="2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96" name="Oval 306"/>
            <p:cNvSpPr>
              <a:spLocks noChangeArrowheads="1"/>
            </p:cNvSpPr>
            <p:nvPr/>
          </p:nvSpPr>
          <p:spPr bwMode="auto">
            <a:xfrm>
              <a:off x="3638" y="2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97" name="Oval 307"/>
            <p:cNvSpPr>
              <a:spLocks noChangeArrowheads="1"/>
            </p:cNvSpPr>
            <p:nvPr/>
          </p:nvSpPr>
          <p:spPr bwMode="auto">
            <a:xfrm>
              <a:off x="3828" y="2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98" name="Oval 308"/>
            <p:cNvSpPr>
              <a:spLocks noChangeArrowheads="1"/>
            </p:cNvSpPr>
            <p:nvPr/>
          </p:nvSpPr>
          <p:spPr bwMode="auto">
            <a:xfrm>
              <a:off x="4018" y="2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99" name="Oval 309"/>
            <p:cNvSpPr>
              <a:spLocks noChangeArrowheads="1"/>
            </p:cNvSpPr>
            <p:nvPr/>
          </p:nvSpPr>
          <p:spPr bwMode="auto">
            <a:xfrm>
              <a:off x="4208" y="2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00" name="Oval 310"/>
            <p:cNvSpPr>
              <a:spLocks noChangeArrowheads="1"/>
            </p:cNvSpPr>
            <p:nvPr/>
          </p:nvSpPr>
          <p:spPr bwMode="auto">
            <a:xfrm>
              <a:off x="4398" y="28"/>
              <a:ext cx="132" cy="132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01" name="Oval 311"/>
            <p:cNvSpPr>
              <a:spLocks noChangeArrowheads="1"/>
            </p:cNvSpPr>
            <p:nvPr/>
          </p:nvSpPr>
          <p:spPr bwMode="auto">
            <a:xfrm>
              <a:off x="5348" y="32"/>
              <a:ext cx="132" cy="136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02" name="Oval 312"/>
            <p:cNvSpPr>
              <a:spLocks noChangeArrowheads="1"/>
            </p:cNvSpPr>
            <p:nvPr/>
          </p:nvSpPr>
          <p:spPr bwMode="auto">
            <a:xfrm>
              <a:off x="5538" y="32"/>
              <a:ext cx="132" cy="136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latin typeface="Calibri" pitchFamily="34" charset="0"/>
              </a:endParaRPr>
            </a:p>
          </p:txBody>
        </p:sp>
      </p:grpSp>
      <p:pic>
        <p:nvPicPr>
          <p:cNvPr id="103" name="Picture 239" descr="영문간지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5143500"/>
            <a:ext cx="2786063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79"/>
          <p:cNvSpPr txBox="1">
            <a:spLocks/>
          </p:cNvSpPr>
          <p:nvPr userDrawn="1"/>
        </p:nvSpPr>
        <p:spPr bwMode="auto">
          <a:xfrm>
            <a:off x="7010400" y="65563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latinLnBrk="1" hangingPunct="1">
              <a:defRPr/>
            </a:pPr>
            <a:fld id="{37B299CB-31FF-4471-BACD-FF15C5C4E9D1}" type="slidenum">
              <a:rPr kumimoji="0" lang="en-US" altLang="ko-KR" sz="1200" b="1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pPr algn="r" eaLnBrk="1" latinLnBrk="1" hangingPunct="1">
                <a:defRPr/>
              </a:pPr>
              <a:t>‹#›</a:t>
            </a:fld>
            <a:endParaRPr kumimoji="0" lang="en-US" altLang="ko-KR" sz="1200" b="1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5" name="Picture 3" descr="C:\Users\axel\Desktop\Drmaster\pic\WebIcons1_by_KenSaunders\PNG_128x128\Back.png">
            <a:hlinkClick r:id="" action="ppaction://hlinkshowjump?jump=previousslide" tooltip="前一頁"/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6600" y="642938"/>
            <a:ext cx="2873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C:\Users\axel\Desktop\Drmaster\pic\WebIcons1_by_KenSaunders\PNG_128x128\Forward.png">
            <a:hlinkClick r:id="" action="ppaction://hlinkshowjump?jump=nextslide" tooltip="下一頁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2350" y="642938"/>
            <a:ext cx="2873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C:\Users\axel\Desktop\Drmaster\pic\WebIcons1_by_KenSaunders\PNG_128x128\Home.png">
            <a:hlinkClick r:id="rId4" action="ppaction://hlinksldjump" tooltip="回大綱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0850" y="642938"/>
            <a:ext cx="2873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 descr="C:\Users\axel\Desktop\Drmaster\pic\WebIcons1_by_KenSaunders\PNG_128x128\Info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5100" y="642938"/>
            <a:ext cx="2873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20" y="1142984"/>
            <a:ext cx="8643998" cy="542928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7"/>
              </a:buBlip>
              <a:defRPr sz="320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buFontTx/>
              <a:buBlip>
                <a:blip r:embed="rId8"/>
              </a:buBlip>
              <a:defRPr>
                <a:solidFill>
                  <a:srgbClr val="339933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buFontTx/>
              <a:buBlip>
                <a:blip r:embed="rId9"/>
              </a:buBlip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buFontTx/>
              <a:buBlip>
                <a:blip r:embed="rId9"/>
              </a:buBlip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buFontTx/>
              <a:buBlip>
                <a:blip r:embed="rId9"/>
              </a:buBlip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505" y="260648"/>
            <a:ext cx="7679206" cy="76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3600" b="0">
                <a:solidFill>
                  <a:srgbClr val="FFFF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  <a:endParaRPr lang="ko-KR" alt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79"/>
          <p:cNvSpPr txBox="1">
            <a:spLocks/>
          </p:cNvSpPr>
          <p:nvPr userDrawn="1"/>
        </p:nvSpPr>
        <p:spPr bwMode="auto">
          <a:xfrm>
            <a:off x="7010400" y="65563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latinLnBrk="1" hangingPunct="1">
              <a:defRPr/>
            </a:pPr>
            <a:fld id="{DC1C09F6-E5C5-4241-99C1-9F249E1586FE}" type="slidenum">
              <a:rPr kumimoji="0" lang="en-US" altLang="ko-KR" sz="1200" b="1">
                <a:latin typeface="標楷體" pitchFamily="65" charset="-120"/>
                <a:ea typeface="標楷體" pitchFamily="65" charset="-120"/>
                <a:cs typeface="Arial" charset="0"/>
              </a:rPr>
              <a:pPr algn="r" eaLnBrk="1" latinLnBrk="1" hangingPunct="1">
                <a:defRPr/>
              </a:pPr>
              <a:t>‹#›</a:t>
            </a:fld>
            <a:endParaRPr kumimoji="0" lang="en-US" altLang="ko-KR" sz="1200" b="1"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  <p:pic>
        <p:nvPicPr>
          <p:cNvPr id="5" name="Picture 3" descr="C:\Users\axel\Desktop\Drmaster\pic\WebIcons1_by_KenSaunders\PNG_128x128\Back.png">
            <a:hlinkClick r:id="" action="ppaction://hlinkshowjump?jump=previousslide" tooltip="前一頁"/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6600" y="642938"/>
            <a:ext cx="2873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C:\Users\axel\Desktop\Drmaster\pic\WebIcons1_by_KenSaunders\PNG_128x128\Forward.png">
            <a:hlinkClick r:id="" action="ppaction://hlinkshowjump?jump=nextslide" tooltip="下一頁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2350" y="642938"/>
            <a:ext cx="2873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C:\Users\axel\Desktop\Drmaster\pic\WebIcons1_by_KenSaunders\PNG_128x128\Home.png">
            <a:hlinkClick r:id="rId4" action="ppaction://hlinksldjump" tooltip="回大綱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0850" y="642938"/>
            <a:ext cx="2873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 descr="C:\Users\axel\Desktop\Drmaster\pic\WebIcons1_by_KenSaunders\PNG_128x128\Info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5100" y="642938"/>
            <a:ext cx="2873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內容版面配置區 2"/>
          <p:cNvSpPr>
            <a:spLocks noGrp="1"/>
          </p:cNvSpPr>
          <p:nvPr>
            <p:ph idx="1"/>
          </p:nvPr>
        </p:nvSpPr>
        <p:spPr>
          <a:xfrm>
            <a:off x="285720" y="1142984"/>
            <a:ext cx="8643998" cy="542928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7"/>
              </a:buBlip>
              <a:defRPr sz="32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defRPr>
            </a:lvl1pPr>
            <a:lvl2pPr>
              <a:buFontTx/>
              <a:buBlip>
                <a:blip r:embed="rId8"/>
              </a:buBlip>
              <a:defRPr>
                <a:solidFill>
                  <a:srgbClr val="339933"/>
                </a:solidFill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 sz="1600"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505" y="260648"/>
            <a:ext cx="7679206" cy="76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3600" b="0">
                <a:solidFill>
                  <a:srgbClr val="FFFF00"/>
                </a:solidFill>
                <a:effectLst/>
                <a:latin typeface="標楷體" pitchFamily="65" charset="-120"/>
                <a:ea typeface="標楷體" pitchFamily="65" charset="-120"/>
                <a:cs typeface="Arial" pitchFamily="34" charset="0"/>
              </a:defRPr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  <a:endParaRPr lang="ko-KR" altLang="en-US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xel\桌面\圖片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標題投影片"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xel\桌面\圖片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113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biz14_green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8"/>
          <p:cNvSpPr>
            <a:spLocks noChangeArrowheads="1"/>
          </p:cNvSpPr>
          <p:nvPr userDrawn="1"/>
        </p:nvSpPr>
        <p:spPr bwMode="auto">
          <a:xfrm>
            <a:off x="0" y="576263"/>
            <a:ext cx="9144000" cy="503237"/>
          </a:xfrm>
          <a:prstGeom prst="rect">
            <a:avLst/>
          </a:prstGeom>
          <a:solidFill>
            <a:srgbClr val="111111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latinLnBrk="1" hangingPunct="1">
              <a:defRPr/>
            </a:pPr>
            <a:endParaRPr kumimoji="0"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8" name="Rectangle 9" descr="좁은 수평선"/>
          <p:cNvSpPr>
            <a:spLocks noChangeArrowheads="1"/>
          </p:cNvSpPr>
          <p:nvPr userDrawn="1"/>
        </p:nvSpPr>
        <p:spPr bwMode="auto">
          <a:xfrm>
            <a:off x="0" y="792163"/>
            <a:ext cx="9144000" cy="431800"/>
          </a:xfrm>
          <a:prstGeom prst="rect">
            <a:avLst/>
          </a:prstGeom>
          <a:pattFill prst="narHorz">
            <a:fgClr>
              <a:schemeClr val="bg2">
                <a:alpha val="20000"/>
              </a:schemeClr>
            </a:fgClr>
            <a:bgClr>
              <a:srgbClr val="FFFFFF">
                <a:alpha val="20000"/>
              </a:srgbClr>
            </a:bgClr>
          </a:patt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latinLnBrk="1" hangingPunct="1">
              <a:defRPr/>
            </a:pPr>
            <a:endParaRPr kumimoji="0" lang="zh-TW" altLang="en-US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9" name="Picture 10" descr="영문간지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67388" y="-188913"/>
            <a:ext cx="1622425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Line 11"/>
          <p:cNvSpPr>
            <a:spLocks noChangeShapeType="1"/>
          </p:cNvSpPr>
          <p:nvPr userDrawn="1"/>
        </p:nvSpPr>
        <p:spPr bwMode="auto">
          <a:xfrm>
            <a:off x="0" y="652463"/>
            <a:ext cx="9144000" cy="0"/>
          </a:xfrm>
          <a:prstGeom prst="line">
            <a:avLst/>
          </a:prstGeom>
          <a:noFill/>
          <a:ln w="12700">
            <a:solidFill>
              <a:srgbClr val="99CC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54300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 smtClean="0"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DDD0D5A0-AF94-43AC-96E8-F2CC4CA9C1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4" name="Rectangle 2"/>
          <p:cNvSpPr txBox="1">
            <a:spLocks noChangeArrowheads="1"/>
          </p:cNvSpPr>
          <p:nvPr userDrawn="1"/>
        </p:nvSpPr>
        <p:spPr bwMode="auto">
          <a:xfrm>
            <a:off x="785813" y="144463"/>
            <a:ext cx="820737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b="0">
                <a:effectLst/>
                <a:latin typeface="標楷體" pitchFamily="65" charset="-120"/>
                <a:ea typeface="標楷體" pitchFamily="65" charset="-120"/>
                <a:cs typeface="Arial" pitchFamily="34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endParaRPr kumimoji="0" lang="ko-KR" altLang="en-US" sz="3600" dirty="0" smtClean="0">
              <a:solidFill>
                <a:srgbClr val="FFFF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FFFF00"/>
          </a:solidFill>
          <a:latin typeface="標楷體" pitchFamily="65" charset="-120"/>
          <a:ea typeface="標楷體" pitchFamily="65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標楷體" pitchFamily="65" charset="-12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標楷體" pitchFamily="65" charset="-12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標楷體" pitchFamily="65" charset="-12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標楷體" pitchFamily="65" charset="-12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標楷體" pitchFamily="65" charset="-12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標楷體" pitchFamily="65" charset="-12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標楷體" pitchFamily="65" charset="-12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標楷體" pitchFamily="65" charset="-12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appinventor.mit.edu/explore/ai2/setup-emulator.html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appinventor.mit.edu/explore/ai2/setup-device-wifi.html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ai2.appinventor.mit.edu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4.xml"/><Relationship Id="rId5" Type="http://schemas.openxmlformats.org/officeDocument/2006/relationships/slide" Target="slide10.xml"/><Relationship Id="rId4" Type="http://schemas.openxmlformats.org/officeDocument/2006/relationships/slide" Target="slide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ai2.appinventor.mit.edu/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8688" y="857250"/>
            <a:ext cx="7786687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4400" kern="10" dirty="0">
                <a:solidFill>
                  <a:srgbClr val="F8F8F8"/>
                </a:solidFill>
                <a:effectLst>
                  <a:outerShdw blurRad="50800" dist="76200" dir="5400000" algn="ctr" rotWithShape="0">
                    <a:schemeClr val="tx1"/>
                  </a:outerShdw>
                </a:effectLst>
                <a:latin typeface="標楷體" pitchFamily="65" charset="-120"/>
                <a:ea typeface="標楷體" pitchFamily="65" charset="-120"/>
              </a:rPr>
              <a:t>第一章 </a:t>
            </a:r>
            <a:r>
              <a:rPr lang="en-US" altLang="zh-TW" sz="4400" kern="10" dirty="0">
                <a:solidFill>
                  <a:srgbClr val="F8F8F8"/>
                </a:solidFill>
                <a:effectLst>
                  <a:outerShdw blurRad="50800" dist="76200" dir="5400000" algn="ctr" rotWithShape="0">
                    <a:schemeClr val="tx1"/>
                  </a:outerShdw>
                </a:effectLst>
                <a:latin typeface="標楷體" pitchFamily="65" charset="-120"/>
                <a:ea typeface="標楷體" pitchFamily="65" charset="-120"/>
              </a:rPr>
              <a:t>App Inventor 2 </a:t>
            </a:r>
            <a:r>
              <a:rPr lang="zh-TW" altLang="en-US" sz="4400" kern="10" dirty="0">
                <a:solidFill>
                  <a:srgbClr val="F8F8F8"/>
                </a:solidFill>
                <a:effectLst>
                  <a:outerShdw blurRad="50800" dist="76200" dir="5400000" algn="ctr" rotWithShape="0">
                    <a:schemeClr val="tx1"/>
                  </a:outerShdw>
                </a:effectLst>
                <a:latin typeface="標楷體" pitchFamily="65" charset="-120"/>
                <a:ea typeface="標楷體" pitchFamily="65" charset="-120"/>
              </a:rPr>
              <a:t>介紹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195" name="文字方塊 4"/>
          <p:cNvSpPr txBox="1">
            <a:spLocks noChangeArrowheads="1"/>
          </p:cNvSpPr>
          <p:nvPr/>
        </p:nvSpPr>
        <p:spPr bwMode="auto">
          <a:xfrm>
            <a:off x="214313" y="3929063"/>
            <a:ext cx="871537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kumimoji="0" lang="zh-TW" altLang="en-US" sz="32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學習目標</a:t>
            </a:r>
          </a:p>
          <a:p>
            <a:pPr eaLnBrk="1" latinLnBrk="1" hangingPunct="1"/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了解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App Inventor 2 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的發展與沿革</a:t>
            </a:r>
          </a:p>
          <a:p>
            <a:pPr eaLnBrk="1" latinLnBrk="1" hangingPunct="1"/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初步認識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App Inventor 2 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整體架構</a:t>
            </a:r>
          </a:p>
          <a:p>
            <a:pPr eaLnBrk="1" latinLnBrk="1" hangingPunct="1"/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建構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App Inventor 2 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的開發環境</a:t>
            </a:r>
          </a:p>
          <a:p>
            <a:pPr eaLnBrk="1" latinLnBrk="1" hangingPunct="1"/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4. 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初步認識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App Inventor 2 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專案管理、設計與維護的功能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7678738" cy="766763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" charset="0"/>
              </a:rPr>
              <a:t>1-3</a:t>
            </a:r>
            <a:r>
              <a:rPr lang="zh-TW" altLang="en-US" smtClean="0">
                <a:cs typeface="Arial" charset="0"/>
              </a:rPr>
              <a:t>建構</a:t>
            </a:r>
            <a:r>
              <a:rPr lang="en-US" altLang="zh-TW" smtClean="0">
                <a:cs typeface="Arial" charset="0"/>
              </a:rPr>
              <a:t>App Inventor</a:t>
            </a:r>
            <a:r>
              <a:rPr lang="zh-TW" altLang="en-US" smtClean="0">
                <a:cs typeface="Arial" charset="0"/>
              </a:rPr>
              <a:t> </a:t>
            </a:r>
            <a:r>
              <a:rPr lang="en-US" altLang="zh-TW" smtClean="0">
                <a:cs typeface="Arial" charset="0"/>
              </a:rPr>
              <a:t>2</a:t>
            </a:r>
            <a:r>
              <a:rPr lang="zh-TW" altLang="en-US" smtClean="0">
                <a:cs typeface="Arial" charset="0"/>
              </a:rPr>
              <a:t>開發環境</a:t>
            </a:r>
            <a:r>
              <a:rPr lang="en-US" altLang="zh-TW" smtClean="0">
                <a:cs typeface="Arial" charset="0"/>
              </a:rPr>
              <a:t>(1)</a:t>
            </a:r>
            <a:endParaRPr lang="zh-TW" altLang="en-US" smtClean="0">
              <a:cs typeface="Arial" charset="0"/>
            </a:endParaRPr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 bwMode="auto">
          <a:xfrm>
            <a:off x="285750" y="1143000"/>
            <a:ext cx="8643938" cy="5429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建構</a:t>
            </a:r>
            <a:r>
              <a:rPr lang="en-US" altLang="zh-TW" smtClean="0"/>
              <a:t>App Inventor</a:t>
            </a:r>
            <a:r>
              <a:rPr lang="zh-TW" altLang="en-US" smtClean="0"/>
              <a:t>的開發環境主要分成三大步驟進行：</a:t>
            </a:r>
            <a:endParaRPr lang="en-US" altLang="zh-TW" smtClean="0"/>
          </a:p>
          <a:p>
            <a:pPr lvl="1"/>
            <a:r>
              <a:rPr lang="zh-TW" altLang="zh-TW" smtClean="0"/>
              <a:t>申請</a:t>
            </a:r>
            <a:r>
              <a:rPr lang="en-US" altLang="zh-TW" smtClean="0"/>
              <a:t>Gmail</a:t>
            </a:r>
            <a:r>
              <a:rPr lang="zh-TW" altLang="zh-TW" smtClean="0"/>
              <a:t>帳號</a:t>
            </a:r>
          </a:p>
          <a:p>
            <a:pPr lvl="1"/>
            <a:r>
              <a:rPr lang="zh-TW" altLang="zh-TW" smtClean="0"/>
              <a:t>安裝</a:t>
            </a:r>
            <a:r>
              <a:rPr lang="en-US" altLang="zh-TW" smtClean="0"/>
              <a:t>app inventor</a:t>
            </a:r>
            <a:r>
              <a:rPr lang="zh-TW" altLang="zh-TW" smtClean="0"/>
              <a:t>套件</a:t>
            </a:r>
            <a:r>
              <a:rPr lang="en-US" altLang="zh-TW" smtClean="0"/>
              <a:t>(</a:t>
            </a:r>
            <a:r>
              <a:rPr lang="zh-TW" altLang="zh-TW" smtClean="0"/>
              <a:t>模擬器測試</a:t>
            </a:r>
            <a:r>
              <a:rPr lang="zh-TW" altLang="en-US" smtClean="0"/>
              <a:t>必備</a:t>
            </a:r>
            <a:r>
              <a:rPr lang="en-US" altLang="zh-TW" smtClean="0"/>
              <a:t>)</a:t>
            </a:r>
            <a:endParaRPr lang="zh-TW" altLang="zh-TW" smtClean="0"/>
          </a:p>
          <a:p>
            <a:pPr lvl="1"/>
            <a:r>
              <a:rPr lang="zh-TW" altLang="zh-TW" smtClean="0"/>
              <a:t>手機下載</a:t>
            </a:r>
            <a:r>
              <a:rPr lang="en-US" altLang="zh-TW" smtClean="0"/>
              <a:t>MIT AI2 Companion App(</a:t>
            </a:r>
            <a:r>
              <a:rPr lang="zh-TW" altLang="zh-TW" smtClean="0"/>
              <a:t>實機測試</a:t>
            </a:r>
            <a:r>
              <a:rPr lang="zh-TW" altLang="en-US" smtClean="0"/>
              <a:t>必備</a:t>
            </a:r>
            <a:r>
              <a:rPr lang="en-US" altLang="zh-TW" smtClean="0"/>
              <a:t>)</a:t>
            </a:r>
            <a:endParaRPr lang="zh-TW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7678738" cy="766763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" charset="0"/>
              </a:rPr>
              <a:t>1-3</a:t>
            </a:r>
            <a:r>
              <a:rPr lang="zh-TW" altLang="en-US" smtClean="0">
                <a:cs typeface="Arial" charset="0"/>
              </a:rPr>
              <a:t>建構</a:t>
            </a:r>
            <a:r>
              <a:rPr lang="en-US" altLang="zh-TW" smtClean="0">
                <a:cs typeface="Arial" charset="0"/>
              </a:rPr>
              <a:t>App Inventor</a:t>
            </a:r>
            <a:r>
              <a:rPr lang="zh-TW" altLang="en-US" smtClean="0">
                <a:cs typeface="Arial" charset="0"/>
              </a:rPr>
              <a:t> </a:t>
            </a:r>
            <a:r>
              <a:rPr lang="en-US" altLang="zh-TW" smtClean="0">
                <a:cs typeface="Arial" charset="0"/>
              </a:rPr>
              <a:t>2</a:t>
            </a:r>
            <a:r>
              <a:rPr lang="zh-TW" altLang="en-US" smtClean="0">
                <a:cs typeface="Arial" charset="0"/>
              </a:rPr>
              <a:t>開發環境</a:t>
            </a:r>
            <a:r>
              <a:rPr lang="en-US" altLang="zh-TW" smtClean="0">
                <a:cs typeface="Arial" charset="0"/>
              </a:rPr>
              <a:t>(2)</a:t>
            </a:r>
            <a:endParaRPr lang="zh-TW" altLang="en-US" smtClean="0">
              <a:cs typeface="Arial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50" y="1143000"/>
            <a:ext cx="8643938" cy="542925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申請</a:t>
            </a:r>
            <a:r>
              <a:rPr lang="en-US" altLang="zh-TW" dirty="0"/>
              <a:t>Gmail</a:t>
            </a:r>
            <a:r>
              <a:rPr lang="zh-TW" altLang="en-US" dirty="0" smtClean="0"/>
              <a:t>帳號</a:t>
            </a:r>
            <a:endParaRPr lang="en-US" altLang="zh-TW" dirty="0" smtClean="0"/>
          </a:p>
          <a:p>
            <a:pPr lvl="1">
              <a:defRPr/>
            </a:pPr>
            <a:r>
              <a:rPr lang="zh-TW" altLang="en-US" dirty="0"/>
              <a:t>請先在瀏覽器網址輸入</a:t>
            </a:r>
            <a:r>
              <a:rPr lang="en-US" altLang="zh-TW" dirty="0"/>
              <a:t>www.google.com.tw</a:t>
            </a:r>
            <a:r>
              <a:rPr lang="zh-TW" altLang="en-US" dirty="0"/>
              <a:t>後進入</a:t>
            </a:r>
            <a:r>
              <a:rPr lang="en-US" altLang="zh-TW" dirty="0"/>
              <a:t>Google</a:t>
            </a:r>
            <a:r>
              <a:rPr lang="zh-TW" altLang="en-US" dirty="0"/>
              <a:t>首頁，然後</a:t>
            </a:r>
            <a:r>
              <a:rPr lang="zh-TW" altLang="en-US" dirty="0" smtClean="0"/>
              <a:t>按下右上</a:t>
            </a:r>
            <a:r>
              <a:rPr lang="zh-TW" altLang="en-US" dirty="0"/>
              <a:t>角「登入」的按鈕。</a:t>
            </a:r>
            <a:endParaRPr lang="en-US" altLang="zh-TW" dirty="0" smtClean="0"/>
          </a:p>
          <a:p>
            <a:pPr marL="0" indent="0">
              <a:buFontTx/>
              <a:buNone/>
              <a:defRPr/>
            </a:pPr>
            <a:endParaRPr lang="en-US" altLang="zh-TW" dirty="0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852738"/>
            <a:ext cx="53435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7678738" cy="766763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" charset="0"/>
              </a:rPr>
              <a:t>1-3</a:t>
            </a:r>
            <a:r>
              <a:rPr lang="zh-TW" altLang="en-US" smtClean="0">
                <a:cs typeface="Arial" charset="0"/>
              </a:rPr>
              <a:t>建構</a:t>
            </a:r>
            <a:r>
              <a:rPr lang="en-US" altLang="zh-TW" smtClean="0">
                <a:cs typeface="Arial" charset="0"/>
              </a:rPr>
              <a:t>App Inventor</a:t>
            </a:r>
            <a:r>
              <a:rPr lang="zh-TW" altLang="en-US" smtClean="0">
                <a:cs typeface="Arial" charset="0"/>
              </a:rPr>
              <a:t> </a:t>
            </a:r>
            <a:r>
              <a:rPr lang="en-US" altLang="zh-TW" smtClean="0">
                <a:cs typeface="Arial" charset="0"/>
              </a:rPr>
              <a:t>2</a:t>
            </a:r>
            <a:r>
              <a:rPr lang="zh-TW" altLang="en-US" smtClean="0">
                <a:cs typeface="Arial" charset="0"/>
              </a:rPr>
              <a:t>開發環境</a:t>
            </a:r>
            <a:r>
              <a:rPr lang="en-US" altLang="zh-TW" smtClean="0">
                <a:cs typeface="Arial" charset="0"/>
              </a:rPr>
              <a:t>(3)</a:t>
            </a:r>
            <a:endParaRPr lang="zh-TW" altLang="en-US" smtClean="0">
              <a:cs typeface="Arial" charset="0"/>
            </a:endParaRPr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 bwMode="auto">
          <a:xfrm>
            <a:off x="285750" y="1143000"/>
            <a:ext cx="8643938" cy="5429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申請</a:t>
            </a:r>
            <a:r>
              <a:rPr lang="en-US" altLang="zh-TW" smtClean="0"/>
              <a:t>Gmail</a:t>
            </a:r>
            <a:r>
              <a:rPr lang="zh-TW" altLang="en-US" smtClean="0"/>
              <a:t>帳號</a:t>
            </a:r>
            <a:endParaRPr lang="en-US" altLang="zh-TW" smtClean="0"/>
          </a:p>
          <a:p>
            <a:pPr lvl="1"/>
            <a:r>
              <a:rPr lang="zh-TW" altLang="en-US" smtClean="0"/>
              <a:t>按下右上角「註冊」的按鈕。</a:t>
            </a:r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r>
              <a:rPr lang="zh-TW" altLang="en-US" smtClean="0"/>
              <a:t>填完個人資料及驗證碼後，點選「下一步」。</a:t>
            </a:r>
            <a:endParaRPr lang="en-US" altLang="zh-TW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276475"/>
            <a:ext cx="4265613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4868863"/>
            <a:ext cx="26797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7678738" cy="766763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" charset="0"/>
              </a:rPr>
              <a:t>1-3</a:t>
            </a:r>
            <a:r>
              <a:rPr lang="zh-TW" altLang="en-US" smtClean="0">
                <a:cs typeface="Arial" charset="0"/>
              </a:rPr>
              <a:t>建構</a:t>
            </a:r>
            <a:r>
              <a:rPr lang="en-US" altLang="zh-TW" smtClean="0">
                <a:cs typeface="Arial" charset="0"/>
              </a:rPr>
              <a:t>App Inventor</a:t>
            </a:r>
            <a:r>
              <a:rPr lang="zh-TW" altLang="en-US" smtClean="0">
                <a:cs typeface="Arial" charset="0"/>
              </a:rPr>
              <a:t> </a:t>
            </a:r>
            <a:r>
              <a:rPr lang="en-US" altLang="zh-TW" smtClean="0">
                <a:cs typeface="Arial" charset="0"/>
              </a:rPr>
              <a:t>2</a:t>
            </a:r>
            <a:r>
              <a:rPr lang="zh-TW" altLang="en-US" smtClean="0">
                <a:cs typeface="Arial" charset="0"/>
              </a:rPr>
              <a:t>開發環境</a:t>
            </a:r>
            <a:r>
              <a:rPr lang="en-US" altLang="zh-TW" smtClean="0">
                <a:cs typeface="Arial" charset="0"/>
              </a:rPr>
              <a:t>(4)</a:t>
            </a:r>
            <a:endParaRPr lang="zh-TW" altLang="en-US" smtClean="0">
              <a:cs typeface="Arial" charset="0"/>
            </a:endParaRPr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 bwMode="auto">
          <a:xfrm>
            <a:off x="285750" y="1143000"/>
            <a:ext cx="8643938" cy="5429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申請</a:t>
            </a:r>
            <a:r>
              <a:rPr lang="en-US" altLang="zh-TW" smtClean="0"/>
              <a:t>Gmail</a:t>
            </a:r>
            <a:r>
              <a:rPr lang="zh-TW" altLang="en-US" smtClean="0"/>
              <a:t>帳號</a:t>
            </a:r>
            <a:endParaRPr lang="en-US" altLang="zh-TW" smtClean="0"/>
          </a:p>
          <a:p>
            <a:pPr lvl="1"/>
            <a:r>
              <a:rPr lang="zh-TW" altLang="en-US" smtClean="0"/>
              <a:t>若不急著繼續增加個人資料，請點選「下一步」</a:t>
            </a:r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r>
              <a:rPr lang="zh-TW" altLang="en-US" smtClean="0"/>
              <a:t>恭喜您，已經完成</a:t>
            </a:r>
            <a:r>
              <a:rPr lang="en-US" altLang="zh-TW" smtClean="0"/>
              <a:t>Google</a:t>
            </a:r>
            <a:r>
              <a:rPr lang="zh-TW" altLang="en-US" smtClean="0"/>
              <a:t>帳號的申請囉！</a:t>
            </a:r>
            <a:endParaRPr lang="en-US" altLang="zh-TW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225" y="2311400"/>
            <a:ext cx="52197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4797425"/>
            <a:ext cx="401955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7678738" cy="766763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" charset="0"/>
              </a:rPr>
              <a:t>1-3</a:t>
            </a:r>
            <a:r>
              <a:rPr lang="zh-TW" altLang="en-US" smtClean="0">
                <a:cs typeface="Arial" charset="0"/>
              </a:rPr>
              <a:t>建構</a:t>
            </a:r>
            <a:r>
              <a:rPr lang="en-US" altLang="zh-TW" smtClean="0">
                <a:cs typeface="Arial" charset="0"/>
              </a:rPr>
              <a:t>App Inventor</a:t>
            </a:r>
            <a:r>
              <a:rPr lang="zh-TW" altLang="en-US" smtClean="0">
                <a:cs typeface="Arial" charset="0"/>
              </a:rPr>
              <a:t> </a:t>
            </a:r>
            <a:r>
              <a:rPr lang="en-US" altLang="zh-TW" smtClean="0">
                <a:cs typeface="Arial" charset="0"/>
              </a:rPr>
              <a:t>2</a:t>
            </a:r>
            <a:r>
              <a:rPr lang="zh-TW" altLang="en-US" smtClean="0">
                <a:cs typeface="Arial" charset="0"/>
              </a:rPr>
              <a:t>開發環境</a:t>
            </a:r>
            <a:r>
              <a:rPr lang="en-US" altLang="zh-TW" smtClean="0">
                <a:cs typeface="Arial" charset="0"/>
              </a:rPr>
              <a:t>(5)</a:t>
            </a:r>
            <a:endParaRPr lang="zh-TW" altLang="en-US" smtClean="0">
              <a:cs typeface="Arial" charset="0"/>
            </a:endParaRPr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 bwMode="auto">
          <a:xfrm>
            <a:off x="285750" y="1143000"/>
            <a:ext cx="8643938" cy="5429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b="1" smtClean="0"/>
              <a:t>安</a:t>
            </a:r>
            <a:r>
              <a:rPr lang="zh-TW" altLang="zh-TW" b="1" smtClean="0"/>
              <a:t>裝</a:t>
            </a:r>
            <a:r>
              <a:rPr lang="en-US" altLang="zh-TW" b="1" smtClean="0"/>
              <a:t>App Inventor 2</a:t>
            </a:r>
            <a:r>
              <a:rPr lang="zh-TW" altLang="zh-TW" b="1" smtClean="0"/>
              <a:t>套件</a:t>
            </a:r>
            <a:endParaRPr lang="en-US" altLang="zh-TW" smtClean="0"/>
          </a:p>
          <a:p>
            <a:pPr lvl="1"/>
            <a:r>
              <a:rPr lang="zh-TW" altLang="zh-TW" smtClean="0"/>
              <a:t>若您需要使用</a:t>
            </a:r>
            <a:r>
              <a:rPr lang="en-US" altLang="zh-TW" smtClean="0"/>
              <a:t>App inventor 2</a:t>
            </a:r>
            <a:r>
              <a:rPr lang="zh-TW" altLang="zh-TW" smtClean="0"/>
              <a:t>的模擬器進行應用程式測試的話，才需要下載</a:t>
            </a:r>
            <a:r>
              <a:rPr lang="en-US" altLang="zh-TW" smtClean="0"/>
              <a:t>App Inventor 2</a:t>
            </a:r>
            <a:r>
              <a:rPr lang="zh-TW" altLang="zh-TW" smtClean="0"/>
              <a:t>套件</a:t>
            </a:r>
            <a:r>
              <a:rPr lang="en-US" altLang="zh-TW" smtClean="0"/>
              <a:t>App Inventor 2</a:t>
            </a:r>
            <a:r>
              <a:rPr lang="zh-TW" altLang="zh-TW" smtClean="0"/>
              <a:t>套件的安裝與使用步驟</a:t>
            </a:r>
            <a:r>
              <a:rPr lang="zh-TW" altLang="en-US" smtClean="0"/>
              <a:t>如下：</a:t>
            </a:r>
            <a:endParaRPr lang="en-US" altLang="zh-TW" smtClean="0"/>
          </a:p>
          <a:p>
            <a:pPr lvl="2"/>
            <a:r>
              <a:rPr lang="en-US" altLang="zh-TW" smtClean="0"/>
              <a:t>STEP1.</a:t>
            </a:r>
            <a:r>
              <a:rPr lang="zh-TW" altLang="zh-TW" smtClean="0"/>
              <a:t>連結進入</a:t>
            </a:r>
            <a:r>
              <a:rPr lang="en-US" altLang="zh-TW" smtClean="0">
                <a:hlinkClick r:id="rId2"/>
              </a:rPr>
              <a:t>http://appinventor.mit.edu/explore/ai2/setup-emulator.html</a:t>
            </a:r>
            <a:endParaRPr lang="zh-TW" altLang="zh-TW" smtClean="0"/>
          </a:p>
          <a:p>
            <a:pPr lvl="2"/>
            <a:r>
              <a:rPr lang="en-US" altLang="zh-TW" smtClean="0"/>
              <a:t>STEP2.</a:t>
            </a:r>
            <a:r>
              <a:rPr lang="zh-TW" altLang="zh-TW" smtClean="0"/>
              <a:t>選擇適合您作業系統的套件進行下載與安裝，也可以到</a:t>
            </a:r>
            <a:r>
              <a:rPr lang="en-US" altLang="zh-TW" smtClean="0"/>
              <a:t>(</a:t>
            </a:r>
            <a:r>
              <a:rPr lang="zh-TW" altLang="zh-TW" smtClean="0"/>
              <a:t>書中光碟</a:t>
            </a:r>
            <a:r>
              <a:rPr lang="en-US" altLang="zh-TW" smtClean="0"/>
              <a:t>/app inventor2</a:t>
            </a:r>
            <a:r>
              <a:rPr lang="zh-TW" altLang="zh-TW" smtClean="0"/>
              <a:t>套件</a:t>
            </a:r>
            <a:r>
              <a:rPr lang="en-US" altLang="zh-TW" smtClean="0"/>
              <a:t>)</a:t>
            </a:r>
            <a:r>
              <a:rPr lang="zh-TW" altLang="zh-TW" smtClean="0"/>
              <a:t>中選擇適合的安裝檔直接進行安裝，目前套件僅支援</a:t>
            </a:r>
            <a:r>
              <a:rPr lang="en-US" altLang="zh-TW" smtClean="0"/>
              <a:t>Mac</a:t>
            </a:r>
            <a:r>
              <a:rPr lang="zh-TW" altLang="zh-TW" smtClean="0"/>
              <a:t>和</a:t>
            </a:r>
            <a:r>
              <a:rPr lang="en-US" altLang="zh-TW" smtClean="0"/>
              <a:t>Windows</a:t>
            </a:r>
            <a:r>
              <a:rPr lang="zh-TW" altLang="zh-TW" smtClean="0"/>
              <a:t>作業系統。</a:t>
            </a:r>
          </a:p>
          <a:p>
            <a:pPr lvl="2"/>
            <a:endParaRPr lang="en-US" altLang="zh-TW" smtClean="0"/>
          </a:p>
        </p:txBody>
      </p:sp>
      <p:pic>
        <p:nvPicPr>
          <p:cNvPr id="21508" name="Picture 2" descr="T_ch1_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5589588"/>
            <a:ext cx="4113212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7678738" cy="766763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" charset="0"/>
              </a:rPr>
              <a:t>1-3</a:t>
            </a:r>
            <a:r>
              <a:rPr lang="zh-TW" altLang="en-US" smtClean="0">
                <a:cs typeface="Arial" charset="0"/>
              </a:rPr>
              <a:t>建構</a:t>
            </a:r>
            <a:r>
              <a:rPr lang="en-US" altLang="zh-TW" smtClean="0">
                <a:cs typeface="Arial" charset="0"/>
              </a:rPr>
              <a:t>App Inventor</a:t>
            </a:r>
            <a:r>
              <a:rPr lang="zh-TW" altLang="en-US" smtClean="0">
                <a:cs typeface="Arial" charset="0"/>
              </a:rPr>
              <a:t> </a:t>
            </a:r>
            <a:r>
              <a:rPr lang="en-US" altLang="zh-TW" smtClean="0">
                <a:cs typeface="Arial" charset="0"/>
              </a:rPr>
              <a:t>2</a:t>
            </a:r>
            <a:r>
              <a:rPr lang="zh-TW" altLang="en-US" smtClean="0">
                <a:cs typeface="Arial" charset="0"/>
              </a:rPr>
              <a:t>開發環境</a:t>
            </a:r>
            <a:r>
              <a:rPr lang="en-US" altLang="zh-TW" smtClean="0">
                <a:cs typeface="Arial" charset="0"/>
              </a:rPr>
              <a:t>(6)</a:t>
            </a:r>
            <a:endParaRPr lang="zh-TW" altLang="en-US" smtClean="0">
              <a:cs typeface="Arial" charset="0"/>
            </a:endParaRPr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 bwMode="auto">
          <a:xfrm>
            <a:off x="285750" y="1143000"/>
            <a:ext cx="8643938" cy="5429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b="1" smtClean="0"/>
              <a:t>安</a:t>
            </a:r>
            <a:r>
              <a:rPr lang="zh-TW" altLang="zh-TW" b="1" smtClean="0"/>
              <a:t>裝</a:t>
            </a:r>
            <a:r>
              <a:rPr lang="en-US" altLang="zh-TW" b="1" smtClean="0"/>
              <a:t>App Inventor 2</a:t>
            </a:r>
            <a:r>
              <a:rPr lang="zh-TW" altLang="zh-TW" b="1" smtClean="0"/>
              <a:t>套件</a:t>
            </a:r>
            <a:endParaRPr lang="en-US" altLang="zh-TW" smtClean="0"/>
          </a:p>
          <a:p>
            <a:pPr lvl="2"/>
            <a:r>
              <a:rPr lang="en-US" altLang="zh-TW" smtClean="0"/>
              <a:t>STEP3.</a:t>
            </a:r>
            <a:r>
              <a:rPr lang="zh-TW" altLang="zh-TW" smtClean="0"/>
              <a:t>安裝好</a:t>
            </a:r>
            <a:r>
              <a:rPr lang="en-US" altLang="zh-TW" smtClean="0"/>
              <a:t>App Inventor 2</a:t>
            </a:r>
            <a:r>
              <a:rPr lang="zh-TW" altLang="zh-TW" smtClean="0"/>
              <a:t>套件後，在電腦桌面上會出現一個「</a:t>
            </a:r>
            <a:r>
              <a:rPr lang="en-US" altLang="zh-TW" smtClean="0"/>
              <a:t>aiStarter</a:t>
            </a:r>
            <a:r>
              <a:rPr lang="zh-TW" altLang="zh-TW" smtClean="0"/>
              <a:t>」的捷徑，點選後會自動開啟終端機視窗進行設定，設定完成之後就可以關閉視窗，</a:t>
            </a:r>
            <a:r>
              <a:rPr lang="en-US" altLang="zh-TW" smtClean="0"/>
              <a:t>App inventor 2</a:t>
            </a:r>
            <a:r>
              <a:rPr lang="zh-TW" altLang="zh-TW" smtClean="0"/>
              <a:t>套件就已經全部設定好了。</a:t>
            </a:r>
            <a:endParaRPr lang="en-US" altLang="zh-TW" smtClean="0"/>
          </a:p>
        </p:txBody>
      </p:sp>
      <p:pic>
        <p:nvPicPr>
          <p:cNvPr id="22532" name="Picture 2" descr="T_ch1_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338" y="3500438"/>
            <a:ext cx="1152525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T_ch1_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3500438"/>
            <a:ext cx="3825875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7678738" cy="766763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" charset="0"/>
              </a:rPr>
              <a:t>1-3</a:t>
            </a:r>
            <a:r>
              <a:rPr lang="zh-TW" altLang="en-US" smtClean="0">
                <a:cs typeface="Arial" charset="0"/>
              </a:rPr>
              <a:t>建構</a:t>
            </a:r>
            <a:r>
              <a:rPr lang="en-US" altLang="zh-TW" smtClean="0">
                <a:cs typeface="Arial" charset="0"/>
              </a:rPr>
              <a:t>App Inventor</a:t>
            </a:r>
            <a:r>
              <a:rPr lang="zh-TW" altLang="en-US" smtClean="0">
                <a:cs typeface="Arial" charset="0"/>
              </a:rPr>
              <a:t> </a:t>
            </a:r>
            <a:r>
              <a:rPr lang="en-US" altLang="zh-TW" smtClean="0">
                <a:cs typeface="Arial" charset="0"/>
              </a:rPr>
              <a:t>2</a:t>
            </a:r>
            <a:r>
              <a:rPr lang="zh-TW" altLang="en-US" smtClean="0">
                <a:cs typeface="Arial" charset="0"/>
              </a:rPr>
              <a:t>開發環境</a:t>
            </a:r>
            <a:r>
              <a:rPr lang="en-US" altLang="zh-TW" smtClean="0">
                <a:cs typeface="Arial" charset="0"/>
              </a:rPr>
              <a:t>(7)</a:t>
            </a:r>
            <a:endParaRPr lang="zh-TW" altLang="en-US" smtClean="0">
              <a:cs typeface="Arial" charset="0"/>
            </a:endParaRPr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 bwMode="auto">
          <a:xfrm>
            <a:off x="285750" y="1143000"/>
            <a:ext cx="8643938" cy="5429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zh-TW" b="1" smtClean="0"/>
              <a:t>安裝</a:t>
            </a:r>
            <a:r>
              <a:rPr lang="en-US" altLang="zh-TW" b="1" smtClean="0"/>
              <a:t>MIT AI2 Companion App</a:t>
            </a:r>
          </a:p>
          <a:p>
            <a:pPr lvl="1"/>
            <a:r>
              <a:rPr lang="zh-TW" altLang="zh-TW" smtClean="0"/>
              <a:t>若您的電腦可以連線</a:t>
            </a:r>
            <a:r>
              <a:rPr lang="en-US" altLang="zh-TW" smtClean="0"/>
              <a:t>WiFi</a:t>
            </a:r>
            <a:r>
              <a:rPr lang="zh-TW" altLang="zh-TW" smtClean="0"/>
              <a:t>的話，可以直接讓手機與電腦連結到相同的</a:t>
            </a:r>
            <a:r>
              <a:rPr lang="en-US" altLang="zh-TW" smtClean="0"/>
              <a:t>WiFi</a:t>
            </a:r>
            <a:r>
              <a:rPr lang="zh-TW" altLang="zh-TW" smtClean="0"/>
              <a:t>環境底下，並透過手機所安裝</a:t>
            </a:r>
            <a:r>
              <a:rPr lang="en-US" altLang="zh-TW" smtClean="0"/>
              <a:t>MIT AI2 Companion App</a:t>
            </a:r>
            <a:r>
              <a:rPr lang="zh-TW" altLang="zh-TW" smtClean="0"/>
              <a:t>，進行兩個設備間的匹配作業，連線完成後就能直接將</a:t>
            </a:r>
            <a:r>
              <a:rPr lang="en-US" altLang="zh-TW" smtClean="0"/>
              <a:t>app inventor 2</a:t>
            </a:r>
            <a:r>
              <a:rPr lang="zh-TW" altLang="zh-TW" smtClean="0"/>
              <a:t>中的程式丟到實機中進行測試。</a:t>
            </a:r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7678738" cy="766763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" charset="0"/>
              </a:rPr>
              <a:t>1-3</a:t>
            </a:r>
            <a:r>
              <a:rPr lang="zh-TW" altLang="en-US" smtClean="0">
                <a:cs typeface="Arial" charset="0"/>
              </a:rPr>
              <a:t>建構</a:t>
            </a:r>
            <a:r>
              <a:rPr lang="en-US" altLang="zh-TW" smtClean="0">
                <a:cs typeface="Arial" charset="0"/>
              </a:rPr>
              <a:t>App Inventor</a:t>
            </a:r>
            <a:r>
              <a:rPr lang="zh-TW" altLang="en-US" smtClean="0">
                <a:cs typeface="Arial" charset="0"/>
              </a:rPr>
              <a:t> </a:t>
            </a:r>
            <a:r>
              <a:rPr lang="en-US" altLang="zh-TW" smtClean="0">
                <a:cs typeface="Arial" charset="0"/>
              </a:rPr>
              <a:t>2</a:t>
            </a:r>
            <a:r>
              <a:rPr lang="zh-TW" altLang="en-US" smtClean="0">
                <a:cs typeface="Arial" charset="0"/>
              </a:rPr>
              <a:t>開發環境</a:t>
            </a:r>
            <a:r>
              <a:rPr lang="en-US" altLang="zh-TW" smtClean="0">
                <a:cs typeface="Arial" charset="0"/>
              </a:rPr>
              <a:t>(8)</a:t>
            </a:r>
            <a:endParaRPr lang="zh-TW" altLang="en-US" smtClean="0">
              <a:cs typeface="Arial" charset="0"/>
            </a:endParaRPr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 bwMode="auto">
          <a:xfrm>
            <a:off x="285750" y="1143000"/>
            <a:ext cx="8643938" cy="5429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zh-TW" b="1" smtClean="0"/>
              <a:t>安裝</a:t>
            </a:r>
            <a:r>
              <a:rPr lang="en-US" altLang="zh-TW" b="1" smtClean="0"/>
              <a:t>MIT AI2 Companion App</a:t>
            </a:r>
          </a:p>
          <a:p>
            <a:pPr lvl="1"/>
            <a:r>
              <a:rPr lang="en-US" altLang="zh-TW" smtClean="0"/>
              <a:t>MIT AI2 Companion App</a:t>
            </a:r>
            <a:r>
              <a:rPr lang="zh-TW" altLang="zh-TW" smtClean="0"/>
              <a:t>的安裝與使用步驟如下：</a:t>
            </a:r>
            <a:endParaRPr lang="en-US" altLang="zh-TW" smtClean="0"/>
          </a:p>
          <a:p>
            <a:pPr lvl="2"/>
            <a:r>
              <a:rPr lang="en-US" altLang="zh-TW" smtClean="0"/>
              <a:t>Step1.</a:t>
            </a:r>
            <a:r>
              <a:rPr lang="zh-TW" altLang="zh-TW" smtClean="0"/>
              <a:t>先將您的電腦以</a:t>
            </a:r>
            <a:r>
              <a:rPr lang="en-US" altLang="zh-TW" smtClean="0"/>
              <a:t>WiFi</a:t>
            </a:r>
            <a:r>
              <a:rPr lang="zh-TW" altLang="zh-TW" smtClean="0"/>
              <a:t>進行連線，接下來打開瀏覽器進行以下連結</a:t>
            </a:r>
            <a:r>
              <a:rPr lang="en-US" altLang="zh-TW" u="sng" smtClean="0">
                <a:hlinkClick r:id="rId2"/>
              </a:rPr>
              <a:t>http://appinventor.mit.edu/explore/ai2/setup-device-wifi.html</a:t>
            </a:r>
            <a:endParaRPr lang="zh-TW" altLang="zh-TW" smtClean="0"/>
          </a:p>
          <a:p>
            <a:pPr lvl="2"/>
            <a:r>
              <a:rPr lang="en-US" altLang="zh-TW" smtClean="0"/>
              <a:t>Step2.</a:t>
            </a:r>
            <a:r>
              <a:rPr lang="zh-TW" altLang="zh-TW" smtClean="0"/>
              <a:t>使用手機掃描網站上的</a:t>
            </a:r>
            <a:r>
              <a:rPr lang="en-US" altLang="zh-TW" smtClean="0"/>
              <a:t>QR code</a:t>
            </a:r>
            <a:r>
              <a:rPr lang="zh-TW" altLang="zh-TW" smtClean="0"/>
              <a:t>連接到</a:t>
            </a:r>
            <a:r>
              <a:rPr lang="en-US" altLang="zh-TW" smtClean="0"/>
              <a:t>Google play</a:t>
            </a:r>
            <a:r>
              <a:rPr lang="zh-TW" altLang="zh-TW" smtClean="0"/>
              <a:t>商店下載「</a:t>
            </a:r>
            <a:r>
              <a:rPr lang="en-US" altLang="zh-TW" smtClean="0"/>
              <a:t>MIT AI2 Companion App</a:t>
            </a:r>
            <a:r>
              <a:rPr lang="zh-TW" altLang="zh-TW" smtClean="0"/>
              <a:t>」。</a:t>
            </a:r>
          </a:p>
          <a:p>
            <a:pPr lvl="2"/>
            <a:endParaRPr lang="zh-TW" altLang="zh-TW" smtClean="0"/>
          </a:p>
        </p:txBody>
      </p:sp>
      <p:pic>
        <p:nvPicPr>
          <p:cNvPr id="24580" name="Picture 2" descr="T_ch1_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4797425"/>
            <a:ext cx="18002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7678738" cy="766763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" charset="0"/>
              </a:rPr>
              <a:t>1-3</a:t>
            </a:r>
            <a:r>
              <a:rPr lang="zh-TW" altLang="en-US" smtClean="0">
                <a:cs typeface="Arial" charset="0"/>
              </a:rPr>
              <a:t>建構</a:t>
            </a:r>
            <a:r>
              <a:rPr lang="en-US" altLang="zh-TW" smtClean="0">
                <a:cs typeface="Arial" charset="0"/>
              </a:rPr>
              <a:t>App Inventor</a:t>
            </a:r>
            <a:r>
              <a:rPr lang="zh-TW" altLang="en-US" smtClean="0">
                <a:cs typeface="Arial" charset="0"/>
              </a:rPr>
              <a:t> </a:t>
            </a:r>
            <a:r>
              <a:rPr lang="en-US" altLang="zh-TW" smtClean="0">
                <a:cs typeface="Arial" charset="0"/>
              </a:rPr>
              <a:t>2</a:t>
            </a:r>
            <a:r>
              <a:rPr lang="zh-TW" altLang="en-US" smtClean="0">
                <a:cs typeface="Arial" charset="0"/>
              </a:rPr>
              <a:t>開發環境</a:t>
            </a:r>
            <a:r>
              <a:rPr lang="en-US" altLang="zh-TW" smtClean="0">
                <a:cs typeface="Arial" charset="0"/>
              </a:rPr>
              <a:t>(9)</a:t>
            </a:r>
            <a:endParaRPr lang="zh-TW" altLang="en-US" smtClean="0">
              <a:cs typeface="Arial" charset="0"/>
            </a:endParaRPr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 bwMode="auto">
          <a:xfrm>
            <a:off x="285750" y="1143000"/>
            <a:ext cx="8643938" cy="5429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zh-TW" b="1" smtClean="0"/>
              <a:t>安裝</a:t>
            </a:r>
            <a:r>
              <a:rPr lang="en-US" altLang="zh-TW" b="1" smtClean="0"/>
              <a:t>MIT AI2 Companion App</a:t>
            </a:r>
          </a:p>
          <a:p>
            <a:pPr lvl="1"/>
            <a:r>
              <a:rPr lang="en-US" altLang="zh-TW" smtClean="0"/>
              <a:t>MIT AI2 Companion App</a:t>
            </a:r>
            <a:r>
              <a:rPr lang="zh-TW" altLang="zh-TW" smtClean="0"/>
              <a:t>的安裝與使用</a:t>
            </a:r>
            <a:endParaRPr lang="en-US" altLang="zh-TW" smtClean="0"/>
          </a:p>
          <a:p>
            <a:pPr lvl="2"/>
            <a:r>
              <a:rPr lang="en-US" altLang="zh-TW" smtClean="0"/>
              <a:t>Step3.</a:t>
            </a:r>
            <a:r>
              <a:rPr lang="zh-TW" altLang="en-US" smtClean="0"/>
              <a:t>在手機中安裝好</a:t>
            </a:r>
            <a:r>
              <a:rPr lang="en-US" altLang="zh-TW" smtClean="0"/>
              <a:t>Companion App</a:t>
            </a:r>
            <a:r>
              <a:rPr lang="zh-TW" altLang="en-US" smtClean="0"/>
              <a:t>後，連接到與電腦相同的</a:t>
            </a:r>
            <a:r>
              <a:rPr lang="en-US" altLang="zh-TW" smtClean="0"/>
              <a:t>WiFi</a:t>
            </a:r>
            <a:r>
              <a:rPr lang="zh-TW" altLang="en-US" smtClean="0"/>
              <a:t>位置，並開啟</a:t>
            </a:r>
            <a:r>
              <a:rPr lang="en-US" altLang="zh-TW" smtClean="0"/>
              <a:t>app</a:t>
            </a:r>
            <a:r>
              <a:rPr lang="zh-TW" altLang="en-US" smtClean="0"/>
              <a:t>，可以看到以下的畫面</a:t>
            </a:r>
            <a:endParaRPr lang="zh-TW" altLang="zh-TW" smtClean="0"/>
          </a:p>
        </p:txBody>
      </p:sp>
      <p:pic>
        <p:nvPicPr>
          <p:cNvPr id="25604" name="Picture 2" descr="T_ch1_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3213100"/>
            <a:ext cx="3152775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7848600" cy="766763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" charset="0"/>
              </a:rPr>
              <a:t>1-3</a:t>
            </a:r>
            <a:r>
              <a:rPr lang="zh-TW" altLang="en-US" smtClean="0">
                <a:cs typeface="Arial" charset="0"/>
              </a:rPr>
              <a:t>建構</a:t>
            </a:r>
            <a:r>
              <a:rPr lang="en-US" altLang="zh-TW" smtClean="0">
                <a:cs typeface="Arial" charset="0"/>
              </a:rPr>
              <a:t>App Inventor</a:t>
            </a:r>
            <a:r>
              <a:rPr lang="zh-TW" altLang="en-US" smtClean="0">
                <a:cs typeface="Arial" charset="0"/>
              </a:rPr>
              <a:t> </a:t>
            </a:r>
            <a:r>
              <a:rPr lang="en-US" altLang="zh-TW" smtClean="0">
                <a:cs typeface="Arial" charset="0"/>
              </a:rPr>
              <a:t>2</a:t>
            </a:r>
            <a:r>
              <a:rPr lang="zh-TW" altLang="en-US" smtClean="0">
                <a:cs typeface="Arial" charset="0"/>
              </a:rPr>
              <a:t>開發環境</a:t>
            </a:r>
            <a:r>
              <a:rPr lang="en-US" altLang="zh-TW" smtClean="0">
                <a:cs typeface="Arial" charset="0"/>
              </a:rPr>
              <a:t>(10)</a:t>
            </a:r>
            <a:endParaRPr lang="zh-TW" altLang="en-US" smtClean="0">
              <a:cs typeface="Arial" charset="0"/>
            </a:endParaRPr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 bwMode="auto">
          <a:xfrm>
            <a:off x="285750" y="1143000"/>
            <a:ext cx="8643938" cy="5429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zh-TW" b="1" smtClean="0"/>
              <a:t>安裝</a:t>
            </a:r>
            <a:r>
              <a:rPr lang="en-US" altLang="zh-TW" b="1" smtClean="0"/>
              <a:t>MIT AI2 Companion App</a:t>
            </a:r>
          </a:p>
          <a:p>
            <a:pPr lvl="1"/>
            <a:r>
              <a:rPr lang="en-US" altLang="zh-TW" smtClean="0"/>
              <a:t>MIT AI2 Companion App</a:t>
            </a:r>
            <a:r>
              <a:rPr lang="zh-TW" altLang="zh-TW" smtClean="0"/>
              <a:t>的安裝與使用</a:t>
            </a:r>
            <a:endParaRPr lang="en-US" altLang="zh-TW" smtClean="0"/>
          </a:p>
          <a:p>
            <a:pPr lvl="2"/>
            <a:r>
              <a:rPr lang="en-US" altLang="zh-TW" smtClean="0"/>
              <a:t>Step4.</a:t>
            </a:r>
            <a:r>
              <a:rPr lang="zh-TW" altLang="en-US" smtClean="0"/>
              <a:t>接下來要進行電腦與手機的匹配動作，請連接到</a:t>
            </a:r>
            <a:r>
              <a:rPr lang="en-US" altLang="zh-TW" smtClean="0"/>
              <a:t>App Inventor 2</a:t>
            </a:r>
            <a:r>
              <a:rPr lang="zh-TW" altLang="en-US" smtClean="0"/>
              <a:t>的開發網址。</a:t>
            </a:r>
            <a:r>
              <a:rPr lang="en-US" altLang="zh-TW" smtClean="0"/>
              <a:t>(</a:t>
            </a:r>
            <a:r>
              <a:rPr lang="en-US" altLang="zh-TW" smtClean="0">
                <a:hlinkClick r:id="rId2"/>
              </a:rPr>
              <a:t>http://ai2.appinventor.mit.edu/</a:t>
            </a:r>
            <a:r>
              <a:rPr lang="en-US" altLang="zh-TW" smtClean="0"/>
              <a:t>)</a:t>
            </a:r>
          </a:p>
          <a:p>
            <a:pPr lvl="2"/>
            <a:r>
              <a:rPr lang="zh-TW" altLang="en-US" smtClean="0"/>
              <a:t>登入您的</a:t>
            </a:r>
            <a:r>
              <a:rPr lang="en-US" altLang="zh-TW" smtClean="0"/>
              <a:t>Google</a:t>
            </a:r>
            <a:r>
              <a:rPr lang="zh-TW" altLang="en-US" smtClean="0"/>
              <a:t>帳號後即可進入編輯視窗，在編輯視窗的上面有一個「</a:t>
            </a:r>
            <a:r>
              <a:rPr lang="en-US" altLang="zh-TW" smtClean="0"/>
              <a:t>Connect</a:t>
            </a:r>
            <a:r>
              <a:rPr lang="zh-TW" altLang="en-US" smtClean="0"/>
              <a:t>」的下拉式選單，點選後請選擇「</a:t>
            </a:r>
            <a:r>
              <a:rPr lang="en-US" altLang="zh-TW" smtClean="0"/>
              <a:t>AI Companion</a:t>
            </a:r>
            <a:r>
              <a:rPr lang="zh-TW" altLang="en-US" smtClean="0"/>
              <a:t>」。</a:t>
            </a:r>
            <a:endParaRPr lang="zh-TW" altLang="zh-TW" smtClean="0"/>
          </a:p>
        </p:txBody>
      </p:sp>
      <p:pic>
        <p:nvPicPr>
          <p:cNvPr id="26628" name="Picture 2" descr="T_ch1_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4595813"/>
            <a:ext cx="450532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字方塊 37"/>
          <p:cNvSpPr txBox="1">
            <a:spLocks noChangeArrowheads="1"/>
          </p:cNvSpPr>
          <p:nvPr/>
        </p:nvSpPr>
        <p:spPr bwMode="auto">
          <a:xfrm>
            <a:off x="2714625" y="1643063"/>
            <a:ext cx="33575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0" lang="zh-TW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章節大綱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6000750" y="6215063"/>
            <a:ext cx="28575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備註：可依進度點選小節</a:t>
            </a:r>
          </a:p>
        </p:txBody>
      </p:sp>
      <p:sp>
        <p:nvSpPr>
          <p:cNvPr id="12" name="圓角矩形 11">
            <a:hlinkClick r:id="rId2" action="ppaction://hlinksldjump"/>
          </p:cNvPr>
          <p:cNvSpPr/>
          <p:nvPr/>
        </p:nvSpPr>
        <p:spPr bwMode="auto">
          <a:xfrm>
            <a:off x="428625" y="2857500"/>
            <a:ext cx="4000500" cy="500063"/>
          </a:xfrm>
          <a:prstGeom prst="roundRect">
            <a:avLst/>
          </a:prstGeom>
          <a:solidFill>
            <a:srgbClr val="339933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latinLnBrk="1" hangingPunct="1">
              <a:defRPr/>
            </a:pPr>
            <a:r>
              <a:rPr lang="en-US" altLang="zh-TW" sz="20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1-1</a:t>
            </a:r>
            <a:r>
              <a:rPr lang="zh-TW" altLang="en-US" sz="20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App Inventor 2 </a:t>
            </a:r>
            <a:r>
              <a:rPr lang="zh-TW" altLang="en-US" sz="20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發展與沿革</a:t>
            </a:r>
            <a:endParaRPr lang="ko-KR" altLang="en-US" sz="20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3" name="圓角矩形 12">
            <a:hlinkClick r:id="rId3" action="ppaction://hlinksldjump"/>
          </p:cNvPr>
          <p:cNvSpPr/>
          <p:nvPr/>
        </p:nvSpPr>
        <p:spPr bwMode="auto">
          <a:xfrm>
            <a:off x="428625" y="3571875"/>
            <a:ext cx="4000500" cy="500063"/>
          </a:xfrm>
          <a:prstGeom prst="roundRect">
            <a:avLst/>
          </a:prstGeom>
          <a:solidFill>
            <a:srgbClr val="339933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latinLnBrk="1" hangingPunct="1">
              <a:defRPr/>
            </a:pPr>
            <a:r>
              <a:rPr lang="en-US" altLang="zh-TW" sz="20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1-2</a:t>
            </a:r>
            <a:r>
              <a:rPr lang="zh-TW" altLang="en-US" sz="20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App Inventor 2 </a:t>
            </a:r>
            <a:r>
              <a:rPr lang="zh-TW" altLang="en-US" sz="20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環境介紹</a:t>
            </a:r>
            <a:endParaRPr lang="ko-KR" altLang="en-US" sz="20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4" name="圓角矩形 13">
            <a:hlinkClick r:id="rId4" action="ppaction://hlinksldjump"/>
          </p:cNvPr>
          <p:cNvSpPr/>
          <p:nvPr/>
        </p:nvSpPr>
        <p:spPr bwMode="auto">
          <a:xfrm>
            <a:off x="4714875" y="2857500"/>
            <a:ext cx="4000500" cy="500063"/>
          </a:xfrm>
          <a:prstGeom prst="roundRect">
            <a:avLst/>
          </a:prstGeom>
          <a:solidFill>
            <a:srgbClr val="339933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latinLnBrk="1" hangingPunct="1">
              <a:defRPr/>
            </a:pPr>
            <a:r>
              <a:rPr lang="en-US" altLang="zh-TW" sz="20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1-5</a:t>
            </a:r>
            <a:r>
              <a:rPr lang="zh-TW" altLang="en-US" sz="20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專案維護</a:t>
            </a:r>
            <a:endParaRPr lang="ko-KR" altLang="en-US" sz="20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5" name="圓角矩形 14">
            <a:hlinkClick r:id="rId5" action="ppaction://hlinksldjump"/>
          </p:cNvPr>
          <p:cNvSpPr/>
          <p:nvPr/>
        </p:nvSpPr>
        <p:spPr bwMode="auto">
          <a:xfrm>
            <a:off x="428625" y="4286250"/>
            <a:ext cx="4000500" cy="500063"/>
          </a:xfrm>
          <a:prstGeom prst="roundRect">
            <a:avLst/>
          </a:prstGeom>
          <a:solidFill>
            <a:srgbClr val="339933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latinLnBrk="1" hangingPunct="1">
              <a:defRPr/>
            </a:pPr>
            <a:r>
              <a:rPr lang="en-US" altLang="zh-TW" sz="20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1-3 </a:t>
            </a:r>
            <a:r>
              <a:rPr lang="zh-TW" altLang="en-US" sz="20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建構</a:t>
            </a:r>
            <a:r>
              <a:rPr lang="en-US" altLang="zh-TW" sz="20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App Inventor 2 </a:t>
            </a:r>
            <a:r>
              <a:rPr lang="zh-TW" altLang="en-US" sz="20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開發環境</a:t>
            </a:r>
            <a:endParaRPr lang="ko-KR" altLang="en-US" sz="20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6" name="圓角矩形 15">
            <a:hlinkClick r:id="rId6" action="ppaction://hlinksldjump"/>
          </p:cNvPr>
          <p:cNvSpPr/>
          <p:nvPr/>
        </p:nvSpPr>
        <p:spPr bwMode="auto">
          <a:xfrm>
            <a:off x="428625" y="5000625"/>
            <a:ext cx="4000500" cy="500063"/>
          </a:xfrm>
          <a:prstGeom prst="roundRect">
            <a:avLst/>
          </a:prstGeom>
          <a:solidFill>
            <a:srgbClr val="339933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latinLnBrk="1" hangingPunct="1">
              <a:defRPr/>
            </a:pPr>
            <a:r>
              <a:rPr lang="en-US" altLang="zh-TW" sz="20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1-4 App Inventor 2 </a:t>
            </a:r>
            <a:r>
              <a:rPr lang="zh-TW" altLang="en-US" sz="20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專案與管理</a:t>
            </a:r>
            <a:endParaRPr lang="ko-KR" altLang="en-US" sz="20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7848600" cy="766763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" charset="0"/>
              </a:rPr>
              <a:t>1-3</a:t>
            </a:r>
            <a:r>
              <a:rPr lang="zh-TW" altLang="en-US" smtClean="0">
                <a:cs typeface="Arial" charset="0"/>
              </a:rPr>
              <a:t>建構</a:t>
            </a:r>
            <a:r>
              <a:rPr lang="en-US" altLang="zh-TW" smtClean="0">
                <a:cs typeface="Arial" charset="0"/>
              </a:rPr>
              <a:t>App Inventor</a:t>
            </a:r>
            <a:r>
              <a:rPr lang="zh-TW" altLang="en-US" smtClean="0">
                <a:cs typeface="Arial" charset="0"/>
              </a:rPr>
              <a:t> </a:t>
            </a:r>
            <a:r>
              <a:rPr lang="en-US" altLang="zh-TW" smtClean="0">
                <a:cs typeface="Arial" charset="0"/>
              </a:rPr>
              <a:t>2</a:t>
            </a:r>
            <a:r>
              <a:rPr lang="zh-TW" altLang="en-US" smtClean="0">
                <a:cs typeface="Arial" charset="0"/>
              </a:rPr>
              <a:t>開發環境</a:t>
            </a:r>
            <a:r>
              <a:rPr lang="en-US" altLang="zh-TW" smtClean="0">
                <a:cs typeface="Arial" charset="0"/>
              </a:rPr>
              <a:t>(11)</a:t>
            </a:r>
            <a:endParaRPr lang="zh-TW" altLang="en-US" smtClean="0">
              <a:cs typeface="Arial" charset="0"/>
            </a:endParaRPr>
          </a:p>
        </p:txBody>
      </p:sp>
      <p:sp>
        <p:nvSpPr>
          <p:cNvPr id="27651" name="內容版面配置區 2"/>
          <p:cNvSpPr>
            <a:spLocks noGrp="1"/>
          </p:cNvSpPr>
          <p:nvPr>
            <p:ph idx="1"/>
          </p:nvPr>
        </p:nvSpPr>
        <p:spPr bwMode="auto">
          <a:xfrm>
            <a:off x="285750" y="1143000"/>
            <a:ext cx="8643938" cy="5429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zh-TW" b="1" smtClean="0"/>
              <a:t>安裝</a:t>
            </a:r>
            <a:r>
              <a:rPr lang="en-US" altLang="zh-TW" b="1" smtClean="0"/>
              <a:t>MIT AI2 Companion App</a:t>
            </a:r>
          </a:p>
          <a:p>
            <a:pPr lvl="1"/>
            <a:r>
              <a:rPr lang="en-US" altLang="zh-TW" smtClean="0"/>
              <a:t>MIT AI2 Companion App</a:t>
            </a:r>
            <a:r>
              <a:rPr lang="zh-TW" altLang="zh-TW" smtClean="0"/>
              <a:t>的安裝與使用</a:t>
            </a:r>
            <a:endParaRPr lang="en-US" altLang="zh-TW" smtClean="0"/>
          </a:p>
          <a:p>
            <a:pPr lvl="2"/>
            <a:r>
              <a:rPr lang="en-US" altLang="zh-TW" smtClean="0"/>
              <a:t>Step 5.</a:t>
            </a:r>
            <a:r>
              <a:rPr lang="zh-TW" altLang="en-US" smtClean="0"/>
              <a:t> 選擇「</a:t>
            </a:r>
            <a:r>
              <a:rPr lang="en-US" altLang="zh-TW" smtClean="0"/>
              <a:t>AI Companion</a:t>
            </a:r>
            <a:r>
              <a:rPr lang="zh-TW" altLang="en-US" smtClean="0"/>
              <a:t>」後會跳出一個連線視窗，視窗提供了</a:t>
            </a:r>
            <a:r>
              <a:rPr lang="en-US" altLang="zh-TW" smtClean="0"/>
              <a:t>6</a:t>
            </a:r>
            <a:r>
              <a:rPr lang="zh-TW" altLang="en-US" smtClean="0"/>
              <a:t>位數的連線碼以及</a:t>
            </a:r>
            <a:r>
              <a:rPr lang="en-US" altLang="zh-TW" smtClean="0"/>
              <a:t>QR code</a:t>
            </a:r>
            <a:r>
              <a:rPr lang="zh-TW" altLang="en-US" smtClean="0"/>
              <a:t>。</a:t>
            </a:r>
            <a:endParaRPr lang="zh-TW" altLang="zh-TW" smtClean="0"/>
          </a:p>
        </p:txBody>
      </p:sp>
      <p:pic>
        <p:nvPicPr>
          <p:cNvPr id="27652" name="Picture 2" descr="T_ch1_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3357563"/>
            <a:ext cx="30972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7848600" cy="766763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" charset="0"/>
              </a:rPr>
              <a:t>1-3</a:t>
            </a:r>
            <a:r>
              <a:rPr lang="zh-TW" altLang="en-US" smtClean="0">
                <a:cs typeface="Arial" charset="0"/>
              </a:rPr>
              <a:t>建構</a:t>
            </a:r>
            <a:r>
              <a:rPr lang="en-US" altLang="zh-TW" smtClean="0">
                <a:cs typeface="Arial" charset="0"/>
              </a:rPr>
              <a:t>App Inventor</a:t>
            </a:r>
            <a:r>
              <a:rPr lang="zh-TW" altLang="en-US" smtClean="0">
                <a:cs typeface="Arial" charset="0"/>
              </a:rPr>
              <a:t> </a:t>
            </a:r>
            <a:r>
              <a:rPr lang="en-US" altLang="zh-TW" smtClean="0">
                <a:cs typeface="Arial" charset="0"/>
              </a:rPr>
              <a:t>2</a:t>
            </a:r>
            <a:r>
              <a:rPr lang="zh-TW" altLang="en-US" smtClean="0">
                <a:cs typeface="Arial" charset="0"/>
              </a:rPr>
              <a:t>開發環境</a:t>
            </a:r>
            <a:r>
              <a:rPr lang="en-US" altLang="zh-TW" smtClean="0">
                <a:cs typeface="Arial" charset="0"/>
              </a:rPr>
              <a:t>(12)</a:t>
            </a:r>
            <a:endParaRPr lang="zh-TW" altLang="en-US" smtClean="0">
              <a:cs typeface="Arial" charset="0"/>
            </a:endParaRPr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 bwMode="auto">
          <a:xfrm>
            <a:off x="285750" y="1143000"/>
            <a:ext cx="8643938" cy="542925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TW" altLang="zh-TW" b="1" dirty="0"/>
              <a:t>安裝</a:t>
            </a:r>
            <a:r>
              <a:rPr lang="en-US" altLang="zh-TW" b="1" dirty="0"/>
              <a:t>MIT AI2 Companion </a:t>
            </a:r>
            <a:r>
              <a:rPr lang="en-US" altLang="zh-TW" b="1" dirty="0" smtClean="0"/>
              <a:t>App</a:t>
            </a:r>
          </a:p>
          <a:p>
            <a:pPr lvl="1">
              <a:defRPr/>
            </a:pPr>
            <a:r>
              <a:rPr lang="en-US" altLang="zh-TW" dirty="0"/>
              <a:t>MIT AI2 Companion App</a:t>
            </a:r>
            <a:r>
              <a:rPr lang="zh-TW" altLang="zh-TW" dirty="0"/>
              <a:t>的安裝與</a:t>
            </a:r>
            <a:r>
              <a:rPr lang="zh-TW" altLang="zh-TW" dirty="0" smtClean="0"/>
              <a:t>使用</a:t>
            </a:r>
            <a:endParaRPr lang="en-US" altLang="zh-TW" dirty="0" smtClean="0"/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altLang="zh-TW" dirty="0" smtClean="0"/>
              <a:t>Step6.</a:t>
            </a:r>
            <a:r>
              <a:rPr lang="zh-TW" altLang="zh-TW" dirty="0"/>
              <a:t>您可以在</a:t>
            </a:r>
            <a:r>
              <a:rPr lang="en-US" altLang="zh-TW" dirty="0"/>
              <a:t>Companion App</a:t>
            </a:r>
            <a:r>
              <a:rPr lang="zh-TW" altLang="zh-TW" dirty="0"/>
              <a:t>中，使用輸入</a:t>
            </a:r>
            <a:r>
              <a:rPr lang="en-US" altLang="zh-TW" dirty="0"/>
              <a:t>6</a:t>
            </a:r>
            <a:r>
              <a:rPr lang="zh-TW" altLang="zh-TW" dirty="0"/>
              <a:t>位數字後點選「</a:t>
            </a:r>
            <a:r>
              <a:rPr lang="en-US" altLang="zh-TW" dirty="0"/>
              <a:t>connect with code</a:t>
            </a:r>
            <a:r>
              <a:rPr lang="zh-TW" altLang="zh-TW" dirty="0"/>
              <a:t>」進行連線。</a:t>
            </a:r>
          </a:p>
          <a:p>
            <a:pPr marL="914400" lvl="2" indent="0">
              <a:buFont typeface="Arial" panose="020B0604020202020204" pitchFamily="34" charset="0"/>
              <a:buNone/>
              <a:defRPr/>
            </a:pPr>
            <a:endParaRPr lang="zh-TW" altLang="zh-TW" dirty="0"/>
          </a:p>
        </p:txBody>
      </p:sp>
      <p:pic>
        <p:nvPicPr>
          <p:cNvPr id="28676" name="Picture 2" descr="T_ch1_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3284538"/>
            <a:ext cx="2928937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7848600" cy="766763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" charset="0"/>
              </a:rPr>
              <a:t>1-3</a:t>
            </a:r>
            <a:r>
              <a:rPr lang="zh-TW" altLang="en-US" smtClean="0">
                <a:cs typeface="Arial" charset="0"/>
              </a:rPr>
              <a:t>建構</a:t>
            </a:r>
            <a:r>
              <a:rPr lang="en-US" altLang="zh-TW" smtClean="0">
                <a:cs typeface="Arial" charset="0"/>
              </a:rPr>
              <a:t>App Inventor</a:t>
            </a:r>
            <a:r>
              <a:rPr lang="zh-TW" altLang="en-US" smtClean="0">
                <a:cs typeface="Arial" charset="0"/>
              </a:rPr>
              <a:t> </a:t>
            </a:r>
            <a:r>
              <a:rPr lang="en-US" altLang="zh-TW" smtClean="0">
                <a:cs typeface="Arial" charset="0"/>
              </a:rPr>
              <a:t>2</a:t>
            </a:r>
            <a:r>
              <a:rPr lang="zh-TW" altLang="en-US" smtClean="0">
                <a:cs typeface="Arial" charset="0"/>
              </a:rPr>
              <a:t>開發環境</a:t>
            </a:r>
            <a:r>
              <a:rPr lang="en-US" altLang="zh-TW" smtClean="0">
                <a:cs typeface="Arial" charset="0"/>
              </a:rPr>
              <a:t>(13)</a:t>
            </a:r>
            <a:endParaRPr lang="zh-TW" altLang="en-US" smtClean="0">
              <a:cs typeface="Arial" charset="0"/>
            </a:endParaRPr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 bwMode="auto">
          <a:xfrm>
            <a:off x="285750" y="1143000"/>
            <a:ext cx="8643938" cy="542925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TW" altLang="zh-TW" b="1" dirty="0"/>
              <a:t>安裝</a:t>
            </a:r>
            <a:r>
              <a:rPr lang="en-US" altLang="zh-TW" b="1" dirty="0"/>
              <a:t>MIT AI2 Companion </a:t>
            </a:r>
            <a:r>
              <a:rPr lang="en-US" altLang="zh-TW" b="1" dirty="0" smtClean="0"/>
              <a:t>App</a:t>
            </a:r>
          </a:p>
          <a:p>
            <a:pPr lvl="1">
              <a:defRPr/>
            </a:pPr>
            <a:r>
              <a:rPr lang="en-US" altLang="zh-TW" dirty="0"/>
              <a:t>MIT AI2 Companion App</a:t>
            </a:r>
            <a:r>
              <a:rPr lang="zh-TW" altLang="zh-TW" dirty="0"/>
              <a:t>的安裝與</a:t>
            </a:r>
            <a:r>
              <a:rPr lang="zh-TW" altLang="zh-TW" dirty="0" smtClean="0"/>
              <a:t>使用</a:t>
            </a:r>
            <a:endParaRPr lang="en-US" altLang="zh-TW" dirty="0" smtClean="0"/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altLang="zh-TW" dirty="0" smtClean="0"/>
              <a:t>Step7.</a:t>
            </a:r>
            <a:r>
              <a:rPr lang="zh-TW" altLang="zh-TW" dirty="0"/>
              <a:t>也可以選擇掃描</a:t>
            </a:r>
            <a:r>
              <a:rPr lang="en-US" altLang="zh-TW" dirty="0"/>
              <a:t>QR code</a:t>
            </a:r>
            <a:r>
              <a:rPr lang="zh-TW" altLang="zh-TW" dirty="0"/>
              <a:t>的方式進行連線</a:t>
            </a:r>
            <a:r>
              <a:rPr lang="zh-TW" altLang="zh-TW" dirty="0" smtClean="0"/>
              <a:t>。</a:t>
            </a:r>
            <a:endParaRPr lang="zh-TW" altLang="zh-TW" dirty="0"/>
          </a:p>
          <a:p>
            <a:pPr marL="914400" lvl="2" indent="0">
              <a:buFont typeface="Arial" panose="020B0604020202020204" pitchFamily="34" charset="0"/>
              <a:buNone/>
              <a:defRPr/>
            </a:pPr>
            <a:endParaRPr lang="zh-TW" altLang="zh-TW" dirty="0"/>
          </a:p>
        </p:txBody>
      </p:sp>
      <p:pic>
        <p:nvPicPr>
          <p:cNvPr id="29700" name="Picture 2" descr="T_ch1_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997200"/>
            <a:ext cx="3241675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7848600" cy="766763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" charset="0"/>
              </a:rPr>
              <a:t>1-3</a:t>
            </a:r>
            <a:r>
              <a:rPr lang="zh-TW" altLang="en-US" smtClean="0">
                <a:cs typeface="Arial" charset="0"/>
              </a:rPr>
              <a:t>建構</a:t>
            </a:r>
            <a:r>
              <a:rPr lang="en-US" altLang="zh-TW" smtClean="0">
                <a:cs typeface="Arial" charset="0"/>
              </a:rPr>
              <a:t>App Inventor</a:t>
            </a:r>
            <a:r>
              <a:rPr lang="zh-TW" altLang="en-US" smtClean="0">
                <a:cs typeface="Arial" charset="0"/>
              </a:rPr>
              <a:t> </a:t>
            </a:r>
            <a:r>
              <a:rPr lang="en-US" altLang="zh-TW" smtClean="0">
                <a:cs typeface="Arial" charset="0"/>
              </a:rPr>
              <a:t>2</a:t>
            </a:r>
            <a:r>
              <a:rPr lang="zh-TW" altLang="en-US" smtClean="0">
                <a:cs typeface="Arial" charset="0"/>
              </a:rPr>
              <a:t>開發環境</a:t>
            </a:r>
            <a:r>
              <a:rPr lang="en-US" altLang="zh-TW" smtClean="0">
                <a:cs typeface="Arial" charset="0"/>
              </a:rPr>
              <a:t>(14)</a:t>
            </a:r>
            <a:endParaRPr lang="zh-TW" altLang="en-US" smtClean="0">
              <a:cs typeface="Arial" charset="0"/>
            </a:endParaRPr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 bwMode="auto">
          <a:xfrm>
            <a:off x="285750" y="1143000"/>
            <a:ext cx="8643938" cy="542925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TW" altLang="zh-TW" b="1" dirty="0"/>
              <a:t>安裝</a:t>
            </a:r>
            <a:r>
              <a:rPr lang="en-US" altLang="zh-TW" b="1" dirty="0"/>
              <a:t>MIT AI2 Companion </a:t>
            </a:r>
            <a:r>
              <a:rPr lang="en-US" altLang="zh-TW" b="1" dirty="0" smtClean="0"/>
              <a:t>App</a:t>
            </a:r>
          </a:p>
          <a:p>
            <a:pPr lvl="1">
              <a:defRPr/>
            </a:pPr>
            <a:r>
              <a:rPr lang="en-US" altLang="zh-TW" dirty="0"/>
              <a:t>MIT AI2 Companion </a:t>
            </a:r>
            <a:r>
              <a:rPr lang="en-US" altLang="zh-TW" dirty="0" smtClean="0"/>
              <a:t>App </a:t>
            </a:r>
            <a:r>
              <a:rPr lang="zh-TW" altLang="en-US" dirty="0" smtClean="0"/>
              <a:t>連線異常可能原因</a:t>
            </a:r>
            <a:endParaRPr lang="en-US" altLang="zh-TW" dirty="0" smtClean="0"/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原因：</a:t>
            </a:r>
            <a:r>
              <a:rPr lang="en-US" altLang="zh-TW" dirty="0" smtClean="0"/>
              <a:t>MIT </a:t>
            </a:r>
            <a:r>
              <a:rPr lang="en-US" altLang="zh-TW" dirty="0"/>
              <a:t>AI2 Companion App</a:t>
            </a:r>
            <a:r>
              <a:rPr lang="zh-TW" altLang="en-US" dirty="0"/>
              <a:t>版本過</a:t>
            </a:r>
            <a:r>
              <a:rPr lang="zh-TW" altLang="en-US" dirty="0" smtClean="0"/>
              <a:t>舊，請</a:t>
            </a:r>
            <a:r>
              <a:rPr lang="zh-TW" altLang="en-US" dirty="0"/>
              <a:t>至</a:t>
            </a:r>
            <a:r>
              <a:rPr lang="en-US" altLang="zh-TW" dirty="0"/>
              <a:t>Google play</a:t>
            </a:r>
            <a:r>
              <a:rPr lang="zh-TW" altLang="en-US" dirty="0"/>
              <a:t>商店下載最新版本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手機</a:t>
            </a:r>
            <a:r>
              <a:rPr lang="zh-TW" altLang="en-US" dirty="0"/>
              <a:t>與電腦必須同時連結到同一個</a:t>
            </a:r>
            <a:r>
              <a:rPr lang="en-US" altLang="zh-TW" dirty="0" err="1"/>
              <a:t>WiFi</a:t>
            </a:r>
            <a:r>
              <a:rPr lang="zh-TW" altLang="en-US" dirty="0"/>
              <a:t>設備</a:t>
            </a:r>
            <a:r>
              <a:rPr lang="zh-TW" altLang="en-US" dirty="0" smtClean="0"/>
              <a:t>下</a:t>
            </a:r>
            <a:r>
              <a:rPr lang="en-US" altLang="zh-TW" dirty="0" smtClean="0"/>
              <a:t>(</a:t>
            </a:r>
            <a:r>
              <a:rPr lang="zh-TW" altLang="en-US" dirty="0"/>
              <a:t>也就是連接到同一個無線網路名稱底下</a:t>
            </a:r>
            <a:r>
              <a:rPr lang="en-US" altLang="zh-TW" dirty="0"/>
              <a:t>)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在</a:t>
            </a:r>
            <a:r>
              <a:rPr lang="zh-TW" altLang="en-US" dirty="0"/>
              <a:t>學校或是公共空間的</a:t>
            </a:r>
            <a:r>
              <a:rPr lang="en-US" altLang="zh-TW" dirty="0" err="1"/>
              <a:t>WiFi</a:t>
            </a:r>
            <a:r>
              <a:rPr lang="zh-TW" altLang="en-US" dirty="0"/>
              <a:t>設備，由於存在某些網路協議限制，可能會阻止</a:t>
            </a:r>
            <a:r>
              <a:rPr lang="en-US" altLang="zh-TW" dirty="0"/>
              <a:t>MIT AI2 Companion App</a:t>
            </a:r>
            <a:r>
              <a:rPr lang="zh-TW" altLang="en-US" dirty="0"/>
              <a:t>的匹配，請避免使用公共空間的</a:t>
            </a:r>
            <a:r>
              <a:rPr lang="en-US" altLang="zh-TW" dirty="0" err="1"/>
              <a:t>WiFi</a:t>
            </a:r>
            <a:r>
              <a:rPr lang="zh-TW" altLang="en-US" dirty="0"/>
              <a:t>進行測試。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endParaRPr lang="en-US" altLang="zh-TW" dirty="0" smtClean="0"/>
          </a:p>
          <a:p>
            <a:pPr lvl="2">
              <a:buFont typeface="Arial" panose="020B0604020202020204" pitchFamily="34" charset="0"/>
              <a:buChar char="•"/>
              <a:defRPr/>
            </a:pPr>
            <a:endParaRPr lang="zh-TW" altLang="zh-TW" dirty="0"/>
          </a:p>
          <a:p>
            <a:pPr marL="914400" lvl="2" indent="0">
              <a:buFont typeface="Arial" panose="020B0604020202020204" pitchFamily="34" charset="0"/>
              <a:buNone/>
              <a:defRPr/>
            </a:pPr>
            <a:endParaRPr lang="zh-TW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內容版面配置區 1"/>
          <p:cNvSpPr>
            <a:spLocks noGrp="1"/>
          </p:cNvSpPr>
          <p:nvPr>
            <p:ph idx="1"/>
          </p:nvPr>
        </p:nvSpPr>
        <p:spPr bwMode="auto">
          <a:xfrm>
            <a:off x="69850" y="1143000"/>
            <a:ext cx="9039225" cy="5429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App Inventor 2</a:t>
            </a:r>
            <a:r>
              <a:rPr lang="zh-TW" altLang="en-US" smtClean="0"/>
              <a:t>專案管理介面</a:t>
            </a:r>
            <a:endParaRPr lang="en-US" altLang="zh-TW" smtClean="0"/>
          </a:p>
          <a:p>
            <a:pPr lvl="1"/>
            <a:r>
              <a:rPr lang="zh-TW" altLang="en-US" smtClean="0"/>
              <a:t>連結開發網址</a:t>
            </a:r>
            <a:r>
              <a:rPr lang="en-US" altLang="zh-TW" smtClean="0"/>
              <a:t>(</a:t>
            </a:r>
            <a:r>
              <a:rPr lang="en-US" altLang="zh-TW" smtClean="0">
                <a:hlinkClick r:id="rId2"/>
              </a:rPr>
              <a:t>http://ai2.appinventor.mit.edu/</a:t>
            </a:r>
            <a:r>
              <a:rPr lang="en-US" altLang="zh-TW" smtClean="0"/>
              <a:t>)</a:t>
            </a:r>
          </a:p>
          <a:p>
            <a:pPr lvl="1"/>
            <a:r>
              <a:rPr lang="zh-TW" altLang="en-US" smtClean="0"/>
              <a:t>請點開上方的「</a:t>
            </a:r>
            <a:r>
              <a:rPr lang="en-US" altLang="zh-TW" smtClean="0"/>
              <a:t>Project</a:t>
            </a:r>
            <a:r>
              <a:rPr lang="zh-TW" altLang="en-US" smtClean="0"/>
              <a:t>」選單，可以看到專案管理所提供的功能選項。</a:t>
            </a:r>
          </a:p>
        </p:txBody>
      </p:sp>
      <p:sp>
        <p:nvSpPr>
          <p:cNvPr id="31747" name="標題 2"/>
          <p:cNvSpPr>
            <a:spLocks noGrp="1"/>
          </p:cNvSpPr>
          <p:nvPr>
            <p:ph type="title"/>
          </p:nvPr>
        </p:nvSpPr>
        <p:spPr>
          <a:xfrm>
            <a:off x="107950" y="260350"/>
            <a:ext cx="7678738" cy="766763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" charset="0"/>
              </a:rPr>
              <a:t>1-4 App Inventor 2</a:t>
            </a:r>
            <a:r>
              <a:rPr lang="zh-TW" altLang="en-US" smtClean="0">
                <a:cs typeface="Arial" charset="0"/>
              </a:rPr>
              <a:t>專案與管理</a:t>
            </a:r>
            <a:r>
              <a:rPr lang="en-US" altLang="zh-TW" smtClean="0">
                <a:cs typeface="Arial" charset="0"/>
              </a:rPr>
              <a:t>(1)</a:t>
            </a:r>
            <a:endParaRPr lang="zh-TW" altLang="en-US" smtClean="0">
              <a:cs typeface="Arial" charset="0"/>
            </a:endParaRPr>
          </a:p>
        </p:txBody>
      </p:sp>
      <p:pic>
        <p:nvPicPr>
          <p:cNvPr id="31748" name="Picture 5" descr="T_ch1_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3252788"/>
            <a:ext cx="2376487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內容版面配置區 1"/>
          <p:cNvSpPr>
            <a:spLocks noGrp="1"/>
          </p:cNvSpPr>
          <p:nvPr>
            <p:ph idx="1"/>
          </p:nvPr>
        </p:nvSpPr>
        <p:spPr bwMode="auto">
          <a:xfrm>
            <a:off x="69850" y="1143000"/>
            <a:ext cx="9039225" cy="5429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zh-TW" smtClean="0"/>
              <a:t>專案管理頁面</a:t>
            </a:r>
            <a:endParaRPr lang="en-US" altLang="zh-TW" smtClean="0"/>
          </a:p>
          <a:p>
            <a:pPr lvl="1"/>
            <a:r>
              <a:rPr lang="zh-TW" altLang="zh-TW" smtClean="0"/>
              <a:t>點選「</a:t>
            </a:r>
            <a:r>
              <a:rPr lang="en-US" altLang="zh-TW" smtClean="0"/>
              <a:t>My Projects</a:t>
            </a:r>
            <a:r>
              <a:rPr lang="zh-TW" altLang="zh-TW" smtClean="0"/>
              <a:t>」選項後可進入專案管理畫面。在專案管理畫面中</a:t>
            </a:r>
            <a:r>
              <a:rPr lang="zh-TW" altLang="en-US" smtClean="0"/>
              <a:t>。</a:t>
            </a:r>
            <a:endParaRPr lang="en-US" altLang="zh-TW" smtClean="0"/>
          </a:p>
          <a:p>
            <a:pPr lvl="2"/>
            <a:r>
              <a:rPr lang="zh-TW" altLang="zh-TW" smtClean="0"/>
              <a:t>點選「</a:t>
            </a:r>
            <a:r>
              <a:rPr lang="en-US" altLang="zh-TW" smtClean="0"/>
              <a:t>New Projcet</a:t>
            </a:r>
            <a:r>
              <a:rPr lang="zh-TW" altLang="zh-TW" smtClean="0"/>
              <a:t>」按鈕建立新專案</a:t>
            </a:r>
            <a:endParaRPr lang="en-US" altLang="zh-TW" smtClean="0"/>
          </a:p>
          <a:p>
            <a:pPr lvl="2"/>
            <a:r>
              <a:rPr lang="zh-TW" altLang="zh-TW" smtClean="0"/>
              <a:t>選擇要刪除的專案後點選「</a:t>
            </a:r>
            <a:r>
              <a:rPr lang="en-US" altLang="zh-TW" smtClean="0"/>
              <a:t>Delete Project</a:t>
            </a:r>
            <a:r>
              <a:rPr lang="zh-TW" altLang="zh-TW" smtClean="0"/>
              <a:t>」移除專案</a:t>
            </a:r>
            <a:endParaRPr lang="zh-TW" altLang="en-US" smtClean="0"/>
          </a:p>
        </p:txBody>
      </p:sp>
      <p:sp>
        <p:nvSpPr>
          <p:cNvPr id="32771" name="標題 2"/>
          <p:cNvSpPr>
            <a:spLocks noGrp="1"/>
          </p:cNvSpPr>
          <p:nvPr>
            <p:ph type="title"/>
          </p:nvPr>
        </p:nvSpPr>
        <p:spPr>
          <a:xfrm>
            <a:off x="107950" y="260350"/>
            <a:ext cx="7678738" cy="766763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" charset="0"/>
              </a:rPr>
              <a:t>1-4 App Inventor 2</a:t>
            </a:r>
            <a:r>
              <a:rPr lang="zh-TW" altLang="en-US" smtClean="0">
                <a:cs typeface="Arial" charset="0"/>
              </a:rPr>
              <a:t>專案與管理</a:t>
            </a:r>
            <a:r>
              <a:rPr lang="en-US" altLang="zh-TW" smtClean="0">
                <a:cs typeface="Arial" charset="0"/>
              </a:rPr>
              <a:t>(2)</a:t>
            </a:r>
            <a:endParaRPr lang="zh-TW" altLang="en-US" smtClean="0">
              <a:cs typeface="Arial" charset="0"/>
            </a:endParaRPr>
          </a:p>
        </p:txBody>
      </p:sp>
      <p:pic>
        <p:nvPicPr>
          <p:cNvPr id="32772" name="Picture 2" descr="T_ch1_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25" y="4005263"/>
            <a:ext cx="799147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內容版面配置區 1"/>
          <p:cNvSpPr>
            <a:spLocks noGrp="1"/>
          </p:cNvSpPr>
          <p:nvPr>
            <p:ph idx="1"/>
          </p:nvPr>
        </p:nvSpPr>
        <p:spPr bwMode="auto">
          <a:xfrm>
            <a:off x="285750" y="1143000"/>
            <a:ext cx="8643938" cy="5429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建立新專案</a:t>
            </a:r>
            <a:endParaRPr lang="en-US" altLang="zh-TW" smtClean="0"/>
          </a:p>
          <a:p>
            <a:pPr lvl="1"/>
            <a:r>
              <a:rPr lang="zh-TW" altLang="en-US" smtClean="0"/>
              <a:t>從「</a:t>
            </a:r>
            <a:r>
              <a:rPr lang="en-US" altLang="zh-TW" smtClean="0"/>
              <a:t>Project</a:t>
            </a:r>
            <a:r>
              <a:rPr lang="zh-TW" altLang="en-US" smtClean="0"/>
              <a:t>」下拉式選單中選擇「</a:t>
            </a:r>
            <a:r>
              <a:rPr lang="en-US" altLang="zh-TW" smtClean="0"/>
              <a:t>Start new project</a:t>
            </a:r>
            <a:r>
              <a:rPr lang="zh-TW" altLang="en-US" smtClean="0"/>
              <a:t>」，或是從專案管理頁面中點選「</a:t>
            </a:r>
            <a:r>
              <a:rPr lang="en-US" altLang="zh-TW" smtClean="0"/>
              <a:t>New Project</a:t>
            </a:r>
            <a:r>
              <a:rPr lang="zh-TW" altLang="en-US" smtClean="0"/>
              <a:t>」按鈕，都可以開啟新增專案的畫面。</a:t>
            </a:r>
            <a:endParaRPr lang="en-US" altLang="zh-TW" smtClean="0"/>
          </a:p>
          <a:p>
            <a:pPr lvl="1"/>
            <a:r>
              <a:rPr lang="zh-TW" altLang="en-US" smtClean="0"/>
              <a:t>直接鍵入欲命名之專案名稱，就能完成專案的建立並直接進入編輯畫面。</a:t>
            </a:r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</p:txBody>
      </p:sp>
      <p:sp>
        <p:nvSpPr>
          <p:cNvPr id="33795" name="標題 2"/>
          <p:cNvSpPr>
            <a:spLocks noGrp="1"/>
          </p:cNvSpPr>
          <p:nvPr>
            <p:ph type="title"/>
          </p:nvPr>
        </p:nvSpPr>
        <p:spPr>
          <a:xfrm>
            <a:off x="107950" y="260350"/>
            <a:ext cx="7678738" cy="766763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" charset="0"/>
              </a:rPr>
              <a:t>1-4 App Inventor 2</a:t>
            </a:r>
            <a:r>
              <a:rPr lang="zh-TW" altLang="en-US" smtClean="0">
                <a:cs typeface="Arial" charset="0"/>
              </a:rPr>
              <a:t>專案與管理</a:t>
            </a:r>
            <a:r>
              <a:rPr lang="en-US" altLang="zh-TW" smtClean="0">
                <a:cs typeface="Arial" charset="0"/>
              </a:rPr>
              <a:t>(3)</a:t>
            </a:r>
            <a:endParaRPr lang="zh-TW" altLang="en-US" smtClean="0">
              <a:cs typeface="Arial" charset="0"/>
            </a:endParaRPr>
          </a:p>
        </p:txBody>
      </p:sp>
      <p:pic>
        <p:nvPicPr>
          <p:cNvPr id="33796" name="Picture 5" descr="T_ch1_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4508500"/>
            <a:ext cx="4035425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內容版面配置區 1"/>
          <p:cNvSpPr>
            <a:spLocks noGrp="1"/>
          </p:cNvSpPr>
          <p:nvPr>
            <p:ph idx="1"/>
          </p:nvPr>
        </p:nvSpPr>
        <p:spPr bwMode="auto">
          <a:xfrm>
            <a:off x="285750" y="1143000"/>
            <a:ext cx="8643938" cy="5429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匯入專案</a:t>
            </a:r>
            <a:endParaRPr lang="en-US" altLang="zh-TW" smtClean="0"/>
          </a:p>
          <a:p>
            <a:pPr lvl="1"/>
            <a:r>
              <a:rPr lang="zh-TW" altLang="zh-TW" smtClean="0"/>
              <a:t>從「</a:t>
            </a:r>
            <a:r>
              <a:rPr lang="en-US" altLang="zh-TW" smtClean="0"/>
              <a:t>Project</a:t>
            </a:r>
            <a:r>
              <a:rPr lang="zh-TW" altLang="zh-TW" smtClean="0"/>
              <a:t>」下拉式選單中選擇「</a:t>
            </a:r>
            <a:r>
              <a:rPr lang="en-US" altLang="zh-TW" smtClean="0"/>
              <a:t>import project from my computer</a:t>
            </a:r>
            <a:r>
              <a:rPr lang="zh-TW" altLang="zh-TW" smtClean="0"/>
              <a:t>」，可將先前已備份的</a:t>
            </a:r>
            <a:r>
              <a:rPr lang="en-US" altLang="zh-TW" smtClean="0"/>
              <a:t>App Inventor 2</a:t>
            </a:r>
            <a:r>
              <a:rPr lang="zh-TW" altLang="zh-TW" smtClean="0"/>
              <a:t>檔案匯入目前的</a:t>
            </a:r>
            <a:r>
              <a:rPr lang="en-US" altLang="zh-TW" smtClean="0"/>
              <a:t>Google</a:t>
            </a:r>
            <a:r>
              <a:rPr lang="zh-TW" altLang="zh-TW" smtClean="0"/>
              <a:t>帳號下</a:t>
            </a:r>
            <a:endParaRPr lang="en-US" altLang="zh-TW" smtClean="0"/>
          </a:p>
          <a:p>
            <a:pPr lvl="1"/>
            <a:endParaRPr lang="en-US" altLang="zh-TW" smtClean="0"/>
          </a:p>
        </p:txBody>
      </p:sp>
      <p:sp>
        <p:nvSpPr>
          <p:cNvPr id="34819" name="標題 2"/>
          <p:cNvSpPr>
            <a:spLocks noGrp="1"/>
          </p:cNvSpPr>
          <p:nvPr>
            <p:ph type="title"/>
          </p:nvPr>
        </p:nvSpPr>
        <p:spPr>
          <a:xfrm>
            <a:off x="107950" y="260350"/>
            <a:ext cx="7678738" cy="766763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" charset="0"/>
              </a:rPr>
              <a:t>1-4 App Inventor 2</a:t>
            </a:r>
            <a:r>
              <a:rPr lang="zh-TW" altLang="en-US" smtClean="0">
                <a:cs typeface="Arial" charset="0"/>
              </a:rPr>
              <a:t>專案與管理</a:t>
            </a:r>
            <a:r>
              <a:rPr lang="en-US" altLang="zh-TW" smtClean="0">
                <a:cs typeface="Arial" charset="0"/>
              </a:rPr>
              <a:t>(4)</a:t>
            </a:r>
            <a:endParaRPr lang="zh-TW" altLang="en-US" smtClean="0">
              <a:cs typeface="Arial" charset="0"/>
            </a:endParaRPr>
          </a:p>
        </p:txBody>
      </p:sp>
      <p:pic>
        <p:nvPicPr>
          <p:cNvPr id="34820" name="Picture 2" descr="T_ch1_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713163"/>
            <a:ext cx="463708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內容版面配置區 1"/>
          <p:cNvSpPr>
            <a:spLocks noGrp="1"/>
          </p:cNvSpPr>
          <p:nvPr>
            <p:ph idx="1"/>
          </p:nvPr>
        </p:nvSpPr>
        <p:spPr bwMode="auto">
          <a:xfrm>
            <a:off x="285750" y="1341438"/>
            <a:ext cx="8174038" cy="5429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匯出專案</a:t>
            </a:r>
            <a:endParaRPr lang="en-US" altLang="zh-TW" smtClean="0"/>
          </a:p>
          <a:p>
            <a:pPr lvl="1"/>
            <a:r>
              <a:rPr lang="zh-TW" altLang="zh-TW" smtClean="0"/>
              <a:t>先將欲匯出的專案打勾後，從「</a:t>
            </a:r>
            <a:r>
              <a:rPr lang="en-US" altLang="zh-TW" smtClean="0"/>
              <a:t>Project</a:t>
            </a:r>
            <a:r>
              <a:rPr lang="zh-TW" altLang="zh-TW" smtClean="0"/>
              <a:t>」下拉式選單中選擇「</a:t>
            </a:r>
            <a:r>
              <a:rPr lang="en-US" altLang="zh-TW" smtClean="0"/>
              <a:t>Export selected project to my computer</a:t>
            </a:r>
            <a:r>
              <a:rPr lang="zh-TW" altLang="zh-TW" smtClean="0"/>
              <a:t>」，可將專案打包成</a:t>
            </a:r>
            <a:r>
              <a:rPr lang="en-US" altLang="zh-TW" smtClean="0"/>
              <a:t>.aia</a:t>
            </a:r>
            <a:r>
              <a:rPr lang="zh-TW" altLang="zh-TW" smtClean="0"/>
              <a:t>檔案。</a:t>
            </a:r>
            <a:endParaRPr lang="en-US" altLang="zh-TW" smtClean="0"/>
          </a:p>
          <a:p>
            <a:pPr lvl="1"/>
            <a:r>
              <a:rPr lang="zh-TW" altLang="zh-TW" smtClean="0"/>
              <a:t>若選擇「</a:t>
            </a:r>
            <a:r>
              <a:rPr lang="en-US" altLang="zh-TW" smtClean="0"/>
              <a:t>Export all projects</a:t>
            </a:r>
            <a:r>
              <a:rPr lang="zh-TW" altLang="zh-TW" smtClean="0"/>
              <a:t>」，會將目前所有的專案打包成</a:t>
            </a:r>
            <a:r>
              <a:rPr lang="en-US" altLang="zh-TW" smtClean="0"/>
              <a:t>.aia</a:t>
            </a:r>
            <a:r>
              <a:rPr lang="zh-TW" altLang="zh-TW" smtClean="0"/>
              <a:t>檔後，再壓縮成</a:t>
            </a:r>
            <a:r>
              <a:rPr lang="en-US" altLang="zh-TW" smtClean="0"/>
              <a:t>zip</a:t>
            </a:r>
            <a:r>
              <a:rPr lang="zh-TW" altLang="zh-TW" smtClean="0"/>
              <a:t>檔一次下載。</a:t>
            </a:r>
            <a:endParaRPr lang="en-US" altLang="zh-TW" smtClean="0"/>
          </a:p>
          <a:p>
            <a:pPr lvl="1"/>
            <a:endParaRPr lang="en-US" altLang="zh-TW" smtClean="0"/>
          </a:p>
        </p:txBody>
      </p:sp>
      <p:sp>
        <p:nvSpPr>
          <p:cNvPr id="35843" name="標題 2"/>
          <p:cNvSpPr>
            <a:spLocks noGrp="1"/>
          </p:cNvSpPr>
          <p:nvPr>
            <p:ph type="title"/>
          </p:nvPr>
        </p:nvSpPr>
        <p:spPr>
          <a:xfrm>
            <a:off x="107950" y="260350"/>
            <a:ext cx="7678738" cy="766763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" charset="0"/>
              </a:rPr>
              <a:t>1-4 App Inventor 2</a:t>
            </a:r>
            <a:r>
              <a:rPr lang="zh-TW" altLang="en-US" smtClean="0">
                <a:cs typeface="Arial" charset="0"/>
              </a:rPr>
              <a:t>專案與管理</a:t>
            </a:r>
            <a:r>
              <a:rPr lang="en-US" altLang="zh-TW" smtClean="0">
                <a:cs typeface="Arial" charset="0"/>
              </a:rPr>
              <a:t>(5)</a:t>
            </a:r>
            <a:endParaRPr lang="zh-TW" alt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內容版面配置區 1"/>
          <p:cNvSpPr>
            <a:spLocks noGrp="1"/>
          </p:cNvSpPr>
          <p:nvPr>
            <p:ph idx="1"/>
          </p:nvPr>
        </p:nvSpPr>
        <p:spPr bwMode="auto">
          <a:xfrm>
            <a:off x="285750" y="1143000"/>
            <a:ext cx="8643938" cy="5429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專案設計介面</a:t>
            </a:r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pPr marL="755650" lvl="2" indent="-457200">
              <a:buFont typeface="Calibri" pitchFamily="34" charset="0"/>
              <a:buAutoNum type="arabicPeriod"/>
            </a:pPr>
            <a:r>
              <a:rPr lang="zh-TW" altLang="en-US" smtClean="0"/>
              <a:t>專案名稱：目前正在編輯的專案名稱</a:t>
            </a:r>
            <a:endParaRPr lang="en-US" altLang="zh-TW" smtClean="0"/>
          </a:p>
          <a:p>
            <a:pPr marL="755650" lvl="2" indent="-457200">
              <a:buFont typeface="Calibri" pitchFamily="34" charset="0"/>
              <a:buAutoNum type="arabicPeriod"/>
            </a:pPr>
            <a:r>
              <a:rPr lang="zh-TW" altLang="zh-TW" smtClean="0"/>
              <a:t>新增</a:t>
            </a:r>
            <a:r>
              <a:rPr lang="en-US" altLang="zh-TW" smtClean="0"/>
              <a:t>/</a:t>
            </a:r>
            <a:r>
              <a:rPr lang="zh-TW" altLang="zh-TW" smtClean="0"/>
              <a:t>移除螢幕編輯區</a:t>
            </a:r>
            <a:endParaRPr lang="en-US" altLang="zh-TW" smtClean="0"/>
          </a:p>
          <a:p>
            <a:pPr marL="755650" lvl="2" indent="-457200">
              <a:buFont typeface="Calibri" pitchFamily="34" charset="0"/>
              <a:buAutoNum type="arabicPeriod"/>
            </a:pPr>
            <a:r>
              <a:rPr lang="zh-TW" altLang="zh-TW" smtClean="0"/>
              <a:t>開啟拼塊編輯器</a:t>
            </a:r>
          </a:p>
          <a:p>
            <a:pPr marL="755650" lvl="2" indent="-457200">
              <a:buFont typeface="Calibri" pitchFamily="34" charset="0"/>
              <a:buAutoNum type="arabicPeriod"/>
            </a:pPr>
            <a:r>
              <a:rPr lang="zh-TW" altLang="zh-TW" smtClean="0"/>
              <a:t>開發元件庫</a:t>
            </a:r>
            <a:r>
              <a:rPr lang="en-US" altLang="zh-TW" smtClean="0"/>
              <a:t>(Palette)</a:t>
            </a:r>
          </a:p>
          <a:p>
            <a:pPr marL="755650" lvl="2" indent="-457200">
              <a:buFont typeface="Calibri" pitchFamily="34" charset="0"/>
              <a:buAutoNum type="arabicPeriod"/>
            </a:pPr>
            <a:r>
              <a:rPr lang="zh-TW" altLang="zh-TW" smtClean="0"/>
              <a:t>開發設計區</a:t>
            </a:r>
            <a:r>
              <a:rPr lang="en-US" altLang="zh-TW" smtClean="0"/>
              <a:t>(View)</a:t>
            </a:r>
          </a:p>
          <a:p>
            <a:pPr marL="755650" lvl="2" indent="-457200">
              <a:buFont typeface="Calibri" pitchFamily="34" charset="0"/>
              <a:buAutoNum type="arabicPeriod"/>
            </a:pPr>
            <a:r>
              <a:rPr lang="zh-TW" altLang="zh-TW" smtClean="0"/>
              <a:t>應用元件區</a:t>
            </a:r>
            <a:r>
              <a:rPr lang="en-US" altLang="zh-TW" smtClean="0"/>
              <a:t>(Components)</a:t>
            </a:r>
          </a:p>
          <a:p>
            <a:pPr marL="755650" lvl="2" indent="-457200">
              <a:buFont typeface="Calibri" pitchFamily="34" charset="0"/>
              <a:buAutoNum type="arabicPeriod"/>
            </a:pPr>
            <a:r>
              <a:rPr lang="zh-TW" altLang="zh-TW" smtClean="0"/>
              <a:t>元件屬性設定</a:t>
            </a:r>
            <a:r>
              <a:rPr lang="en-US" altLang="zh-TW" smtClean="0"/>
              <a:t>(Properties)</a:t>
            </a:r>
          </a:p>
        </p:txBody>
      </p:sp>
      <p:sp>
        <p:nvSpPr>
          <p:cNvPr id="36867" name="標題 2"/>
          <p:cNvSpPr>
            <a:spLocks noGrp="1"/>
          </p:cNvSpPr>
          <p:nvPr>
            <p:ph type="title"/>
          </p:nvPr>
        </p:nvSpPr>
        <p:spPr>
          <a:xfrm>
            <a:off x="107950" y="260350"/>
            <a:ext cx="7678738" cy="766763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" charset="0"/>
              </a:rPr>
              <a:t>1-4 App Inventor 2</a:t>
            </a:r>
            <a:r>
              <a:rPr lang="zh-TW" altLang="en-US" smtClean="0">
                <a:cs typeface="Arial" charset="0"/>
              </a:rPr>
              <a:t>專案與管理</a:t>
            </a:r>
            <a:r>
              <a:rPr lang="en-US" altLang="zh-TW" smtClean="0">
                <a:cs typeface="Arial" charset="0"/>
              </a:rPr>
              <a:t>(6)</a:t>
            </a:r>
            <a:endParaRPr lang="zh-TW" altLang="en-US" smtClean="0">
              <a:cs typeface="Arial" charset="0"/>
            </a:endParaRPr>
          </a:p>
        </p:txBody>
      </p:sp>
      <p:pic>
        <p:nvPicPr>
          <p:cNvPr id="36868" name="Picture 5" descr="T_ch1_019"/>
          <p:cNvPicPr>
            <a:picLocks noChangeAspect="1" noChangeArrowheads="1"/>
          </p:cNvPicPr>
          <p:nvPr/>
        </p:nvPicPr>
        <p:blipFill>
          <a:blip r:embed="rId2" cstate="print"/>
          <a:srcRect b="57692"/>
          <a:stretch>
            <a:fillRect/>
          </a:stretch>
        </p:blipFill>
        <p:spPr bwMode="auto">
          <a:xfrm>
            <a:off x="250825" y="1844675"/>
            <a:ext cx="87153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7678738" cy="766763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" charset="0"/>
              </a:rPr>
              <a:t>1-1 App Inventor 2 </a:t>
            </a:r>
            <a:r>
              <a:rPr lang="zh-TW" altLang="en-US" smtClean="0">
                <a:cs typeface="Arial" charset="0"/>
              </a:rPr>
              <a:t>發展與沿革</a:t>
            </a:r>
            <a:r>
              <a:rPr lang="en-US" altLang="zh-TW" smtClean="0">
                <a:cs typeface="Arial" charset="0"/>
              </a:rPr>
              <a:t>(1)</a:t>
            </a:r>
            <a:endParaRPr lang="zh-TW" altLang="en-US" smtClean="0">
              <a:cs typeface="Arial" charset="0"/>
            </a:endParaRPr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 bwMode="auto">
          <a:xfrm>
            <a:off x="285750" y="1143000"/>
            <a:ext cx="8643938" cy="5429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誕生於</a:t>
            </a:r>
            <a:r>
              <a:rPr lang="en-US" altLang="zh-TW" smtClean="0"/>
              <a:t>Google</a:t>
            </a:r>
            <a:r>
              <a:rPr lang="zh-TW" altLang="en-US" smtClean="0"/>
              <a:t>實驗室</a:t>
            </a:r>
            <a:endParaRPr lang="en-US" altLang="zh-TW" smtClean="0"/>
          </a:p>
          <a:p>
            <a:pPr lvl="1"/>
            <a:r>
              <a:rPr lang="en-US" altLang="zh-TW" smtClean="0"/>
              <a:t>App Inventor</a:t>
            </a:r>
            <a:r>
              <a:rPr lang="zh-TW" altLang="en-US" smtClean="0"/>
              <a:t>原本是</a:t>
            </a:r>
            <a:r>
              <a:rPr lang="en-US" altLang="zh-TW" smtClean="0"/>
              <a:t>Google</a:t>
            </a:r>
            <a:r>
              <a:rPr lang="zh-TW" altLang="en-US" smtClean="0"/>
              <a:t>實驗室中的一個計畫，與教育領域當中用以教導中小學生學習程式設計的入門軟體</a:t>
            </a:r>
            <a:r>
              <a:rPr lang="en-US" altLang="zh-TW" smtClean="0">
                <a:solidFill>
                  <a:srgbClr val="FF0000"/>
                </a:solidFill>
              </a:rPr>
              <a:t>Scratch</a:t>
            </a:r>
            <a:r>
              <a:rPr lang="zh-TW" altLang="en-US" smtClean="0"/>
              <a:t>，同樣採拼圖式程式寫作做為開發程式的基礎，讓沒有程式基礎的人也能開發</a:t>
            </a:r>
            <a:r>
              <a:rPr lang="en-US" altLang="zh-TW" smtClean="0"/>
              <a:t>Android</a:t>
            </a:r>
            <a:r>
              <a:rPr lang="zh-TW" altLang="en-US" smtClean="0"/>
              <a:t>程式，因此在教育市場中很快地推廣開來。</a:t>
            </a:r>
            <a:endParaRPr lang="en-US" altLang="zh-TW" smtClean="0"/>
          </a:p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內容版面配置區 1"/>
          <p:cNvSpPr>
            <a:spLocks noGrp="1"/>
          </p:cNvSpPr>
          <p:nvPr>
            <p:ph idx="1"/>
          </p:nvPr>
        </p:nvSpPr>
        <p:spPr bwMode="auto">
          <a:xfrm>
            <a:off x="285750" y="1143000"/>
            <a:ext cx="8643938" cy="5429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拼塊設計</a:t>
            </a:r>
            <a:r>
              <a:rPr lang="en-US" altLang="zh-TW" smtClean="0"/>
              <a:t>(Block Editor)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pPr marL="755650" lvl="2" indent="-457200">
              <a:buFont typeface="Calibri" pitchFamily="34" charset="0"/>
              <a:buAutoNum type="arabicPeriod"/>
            </a:pPr>
            <a:r>
              <a:rPr lang="zh-TW" altLang="en-US" smtClean="0"/>
              <a:t>拼塊元件庫。</a:t>
            </a:r>
            <a:endParaRPr lang="en-US" altLang="zh-TW" smtClean="0"/>
          </a:p>
          <a:p>
            <a:pPr marL="755650" lvl="2" indent="-457200">
              <a:buFont typeface="Calibri" pitchFamily="34" charset="0"/>
              <a:buAutoNum type="arabicPeriod"/>
            </a:pPr>
            <a:r>
              <a:rPr lang="zh-TW" altLang="en-US" smtClean="0"/>
              <a:t>設計區：可將程式拼塊拖拉到此區進行組合。</a:t>
            </a:r>
            <a:endParaRPr lang="en-US" altLang="zh-TW" smtClean="0"/>
          </a:p>
          <a:p>
            <a:pPr marL="755650" lvl="2" indent="-457200">
              <a:buFont typeface="Calibri" pitchFamily="34" charset="0"/>
              <a:buAutoNum type="arabicPeriod"/>
            </a:pPr>
            <a:r>
              <a:rPr lang="zh-TW" altLang="en-US" smtClean="0"/>
              <a:t>垃圾桶：想要刪除的拼塊可以拖拉到此垃圾桶中刪除</a:t>
            </a:r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</p:txBody>
      </p:sp>
      <p:sp>
        <p:nvSpPr>
          <p:cNvPr id="37891" name="標題 2"/>
          <p:cNvSpPr>
            <a:spLocks noGrp="1"/>
          </p:cNvSpPr>
          <p:nvPr>
            <p:ph type="title"/>
          </p:nvPr>
        </p:nvSpPr>
        <p:spPr>
          <a:xfrm>
            <a:off x="107950" y="260350"/>
            <a:ext cx="7678738" cy="766763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" charset="0"/>
              </a:rPr>
              <a:t>1-4 App Inventor 2</a:t>
            </a:r>
            <a:r>
              <a:rPr lang="zh-TW" altLang="en-US" smtClean="0">
                <a:cs typeface="Arial" charset="0"/>
              </a:rPr>
              <a:t>專案與管理</a:t>
            </a:r>
            <a:r>
              <a:rPr lang="en-US" altLang="zh-TW" smtClean="0">
                <a:cs typeface="Arial" charset="0"/>
              </a:rPr>
              <a:t>(7)</a:t>
            </a:r>
            <a:endParaRPr lang="zh-TW" altLang="en-US" smtClean="0">
              <a:cs typeface="Arial" charset="0"/>
            </a:endParaRPr>
          </a:p>
        </p:txBody>
      </p:sp>
      <p:pic>
        <p:nvPicPr>
          <p:cNvPr id="37892" name="Picture 5" descr="T_ch1_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916113"/>
            <a:ext cx="62118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內容版面配置區 1"/>
          <p:cNvSpPr>
            <a:spLocks noGrp="1"/>
          </p:cNvSpPr>
          <p:nvPr>
            <p:ph idx="1"/>
          </p:nvPr>
        </p:nvSpPr>
        <p:spPr bwMode="auto">
          <a:xfrm>
            <a:off x="285750" y="1143000"/>
            <a:ext cx="8643938" cy="5429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在模擬器中執行</a:t>
            </a:r>
            <a:endParaRPr lang="en-US" altLang="zh-TW" smtClean="0"/>
          </a:p>
          <a:p>
            <a:pPr lvl="1"/>
            <a:r>
              <a:rPr lang="zh-TW" altLang="zh-TW" smtClean="0"/>
              <a:t>要在模擬器中執行</a:t>
            </a:r>
            <a:r>
              <a:rPr lang="en-US" altLang="zh-TW" smtClean="0"/>
              <a:t>app</a:t>
            </a:r>
            <a:r>
              <a:rPr lang="zh-TW" altLang="zh-TW" smtClean="0"/>
              <a:t>，首先必須開啟先前安裝好的</a:t>
            </a:r>
            <a:r>
              <a:rPr lang="en-US" altLang="zh-TW" smtClean="0"/>
              <a:t>app inventor2</a:t>
            </a:r>
            <a:r>
              <a:rPr lang="zh-TW" altLang="zh-TW" smtClean="0"/>
              <a:t>套件「</a:t>
            </a:r>
            <a:r>
              <a:rPr lang="en-US" altLang="zh-TW" smtClean="0"/>
              <a:t>aiStarter</a:t>
            </a:r>
            <a:r>
              <a:rPr lang="zh-TW" altLang="zh-TW" smtClean="0"/>
              <a:t>」，確認終端視窗已經開啟。</a:t>
            </a:r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r>
              <a:rPr lang="zh-TW" altLang="zh-TW" smtClean="0"/>
              <a:t>接著回到瀏覽器上方打開「</a:t>
            </a:r>
            <a:r>
              <a:rPr lang="en-US" altLang="zh-TW" smtClean="0"/>
              <a:t>Connect</a:t>
            </a:r>
            <a:r>
              <a:rPr lang="zh-TW" altLang="zh-TW" smtClean="0"/>
              <a:t>」下拉式選點，選擇「</a:t>
            </a:r>
            <a:r>
              <a:rPr lang="en-US" altLang="zh-TW" smtClean="0"/>
              <a:t>Emulator</a:t>
            </a:r>
            <a:r>
              <a:rPr lang="zh-TW" altLang="zh-TW" smtClean="0"/>
              <a:t>」，呼叫模擬器進行開機動作，此開機過程有時會經歷兩三分鐘以上，請耐心等候</a:t>
            </a:r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</p:txBody>
      </p:sp>
      <p:sp>
        <p:nvSpPr>
          <p:cNvPr id="38915" name="標題 2"/>
          <p:cNvSpPr>
            <a:spLocks noGrp="1"/>
          </p:cNvSpPr>
          <p:nvPr>
            <p:ph type="title"/>
          </p:nvPr>
        </p:nvSpPr>
        <p:spPr>
          <a:xfrm>
            <a:off x="107950" y="260350"/>
            <a:ext cx="7678738" cy="766763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" charset="0"/>
              </a:rPr>
              <a:t>1-4 App Inventor 2</a:t>
            </a:r>
            <a:r>
              <a:rPr lang="zh-TW" altLang="en-US" smtClean="0">
                <a:cs typeface="Arial" charset="0"/>
              </a:rPr>
              <a:t>專案與管理</a:t>
            </a:r>
            <a:r>
              <a:rPr lang="en-US" altLang="zh-TW" smtClean="0">
                <a:cs typeface="Arial" charset="0"/>
              </a:rPr>
              <a:t>(8)</a:t>
            </a:r>
            <a:endParaRPr lang="zh-TW" altLang="en-US" smtClean="0">
              <a:cs typeface="Arial" charset="0"/>
            </a:endParaRPr>
          </a:p>
        </p:txBody>
      </p:sp>
      <p:pic>
        <p:nvPicPr>
          <p:cNvPr id="38916" name="Picture 6" descr="T_ch1_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3284538"/>
            <a:ext cx="12969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7" descr="T_ch1_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0900" y="3284538"/>
            <a:ext cx="42767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內容版面配置區 1"/>
          <p:cNvSpPr>
            <a:spLocks noGrp="1"/>
          </p:cNvSpPr>
          <p:nvPr>
            <p:ph idx="1"/>
          </p:nvPr>
        </p:nvSpPr>
        <p:spPr bwMode="auto">
          <a:xfrm>
            <a:off x="285750" y="1143000"/>
            <a:ext cx="8643938" cy="5429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模擬器操作</a:t>
            </a:r>
            <a:endParaRPr lang="en-US" altLang="zh-TW" smtClean="0"/>
          </a:p>
          <a:p>
            <a:pPr lvl="1"/>
            <a:r>
              <a:rPr lang="zh-TW" altLang="en-US" smtClean="0"/>
              <a:t>下圖為</a:t>
            </a:r>
            <a:r>
              <a:rPr lang="en-US" altLang="zh-TW" smtClean="0"/>
              <a:t>Android Phone</a:t>
            </a:r>
            <a:r>
              <a:rPr lang="zh-TW" altLang="en-US" smtClean="0"/>
              <a:t>模擬器的畫面，模擬器仍在開機準備時，會出現完全黑底。當開機完成之後，像真的</a:t>
            </a:r>
            <a:r>
              <a:rPr lang="en-US" altLang="zh-TW" smtClean="0"/>
              <a:t>Android</a:t>
            </a:r>
            <a:r>
              <a:rPr lang="zh-TW" altLang="en-US" smtClean="0"/>
              <a:t>手機一樣，您必須用手</a:t>
            </a:r>
            <a:r>
              <a:rPr lang="en-US" altLang="zh-TW" smtClean="0"/>
              <a:t>(</a:t>
            </a:r>
            <a:r>
              <a:rPr lang="zh-TW" altLang="en-US" smtClean="0"/>
              <a:t>滑鼠</a:t>
            </a:r>
            <a:r>
              <a:rPr lang="en-US" altLang="zh-TW" smtClean="0"/>
              <a:t>)</a:t>
            </a:r>
            <a:r>
              <a:rPr lang="zh-TW" altLang="en-US" smtClean="0"/>
              <a:t>來滑動一下拉桿來解鎖。</a:t>
            </a:r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</p:txBody>
      </p:sp>
      <p:sp>
        <p:nvSpPr>
          <p:cNvPr id="39939" name="標題 2"/>
          <p:cNvSpPr>
            <a:spLocks noGrp="1"/>
          </p:cNvSpPr>
          <p:nvPr>
            <p:ph type="title"/>
          </p:nvPr>
        </p:nvSpPr>
        <p:spPr>
          <a:xfrm>
            <a:off x="107950" y="260350"/>
            <a:ext cx="7678738" cy="766763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" charset="0"/>
              </a:rPr>
              <a:t>1-4 App Inventor </a:t>
            </a:r>
            <a:r>
              <a:rPr lang="zh-TW" altLang="en-US" smtClean="0">
                <a:cs typeface="Arial" charset="0"/>
              </a:rPr>
              <a:t>專案與管理</a:t>
            </a:r>
            <a:r>
              <a:rPr lang="en-US" altLang="zh-TW" smtClean="0">
                <a:cs typeface="Arial" charset="0"/>
              </a:rPr>
              <a:t>(9)</a:t>
            </a:r>
            <a:endParaRPr lang="zh-TW" altLang="en-US" smtClean="0">
              <a:cs typeface="Arial" charset="0"/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8150" y="3573463"/>
            <a:ext cx="31877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內容版面配置區 1"/>
          <p:cNvSpPr>
            <a:spLocks noGrp="1"/>
          </p:cNvSpPr>
          <p:nvPr>
            <p:ph idx="1"/>
          </p:nvPr>
        </p:nvSpPr>
        <p:spPr bwMode="auto">
          <a:xfrm>
            <a:off x="285750" y="1143000"/>
            <a:ext cx="8643938" cy="5429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模擬器操作</a:t>
            </a:r>
            <a:endParaRPr lang="en-US" altLang="zh-TW" smtClean="0"/>
          </a:p>
          <a:p>
            <a:pPr lvl="1"/>
            <a:r>
              <a:rPr lang="zh-TW" altLang="zh-TW" smtClean="0"/>
              <a:t>若進入模擬器後出現以下畫面，請回到</a:t>
            </a:r>
            <a:r>
              <a:rPr lang="en-US" altLang="zh-TW" smtClean="0"/>
              <a:t>app inventor2 </a:t>
            </a:r>
            <a:r>
              <a:rPr lang="zh-TW" altLang="zh-TW" smtClean="0"/>
              <a:t>的介面，點選「</a:t>
            </a:r>
            <a:r>
              <a:rPr lang="en-US" altLang="zh-TW" smtClean="0"/>
              <a:t>OK</a:t>
            </a:r>
            <a:r>
              <a:rPr lang="zh-TW" altLang="zh-TW" smtClean="0"/>
              <a:t>」進行版本更新。</a:t>
            </a:r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</p:txBody>
      </p:sp>
      <p:sp>
        <p:nvSpPr>
          <p:cNvPr id="40963" name="標題 2"/>
          <p:cNvSpPr>
            <a:spLocks noGrp="1"/>
          </p:cNvSpPr>
          <p:nvPr>
            <p:ph type="title"/>
          </p:nvPr>
        </p:nvSpPr>
        <p:spPr>
          <a:xfrm>
            <a:off x="107950" y="260350"/>
            <a:ext cx="7678738" cy="766763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" charset="0"/>
              </a:rPr>
              <a:t>1-4 App Inventor </a:t>
            </a:r>
            <a:r>
              <a:rPr lang="zh-TW" altLang="en-US" smtClean="0">
                <a:cs typeface="Arial" charset="0"/>
              </a:rPr>
              <a:t>專案與管理</a:t>
            </a:r>
            <a:r>
              <a:rPr lang="en-US" altLang="zh-TW" smtClean="0">
                <a:cs typeface="Arial" charset="0"/>
              </a:rPr>
              <a:t>(10)</a:t>
            </a:r>
            <a:endParaRPr lang="zh-TW" altLang="en-US" smtClean="0">
              <a:cs typeface="Arial" charset="0"/>
            </a:endParaRPr>
          </a:p>
        </p:txBody>
      </p:sp>
      <p:pic>
        <p:nvPicPr>
          <p:cNvPr id="40964" name="Picture 2" descr="T_ch1_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429000"/>
            <a:ext cx="251301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圖片 5" descr="C:\Users\Templar\AppData\Local\Microsoft\Windows\INetCache\Content.Word\T_ch1_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3429000"/>
            <a:ext cx="45275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向右箭號 1"/>
          <p:cNvSpPr/>
          <p:nvPr/>
        </p:nvSpPr>
        <p:spPr>
          <a:xfrm>
            <a:off x="3317875" y="4149725"/>
            <a:ext cx="677863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內容版面配置區 1"/>
          <p:cNvSpPr>
            <a:spLocks noGrp="1"/>
          </p:cNvSpPr>
          <p:nvPr>
            <p:ph idx="1"/>
          </p:nvPr>
        </p:nvSpPr>
        <p:spPr bwMode="auto">
          <a:xfrm>
            <a:off x="285750" y="1143000"/>
            <a:ext cx="8643938" cy="5429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模擬器操作</a:t>
            </a:r>
            <a:endParaRPr lang="en-US" altLang="zh-TW" smtClean="0"/>
          </a:p>
          <a:p>
            <a:pPr lvl="1"/>
            <a:r>
              <a:rPr lang="zh-TW" altLang="en-US" smtClean="0"/>
              <a:t>回到模擬器畫面，選擇「</a:t>
            </a:r>
            <a:r>
              <a:rPr lang="en-US" altLang="zh-TW" smtClean="0"/>
              <a:t>OK</a:t>
            </a:r>
            <a:r>
              <a:rPr lang="zh-TW" altLang="en-US" smtClean="0"/>
              <a:t>」，按下「</a:t>
            </a:r>
            <a:r>
              <a:rPr lang="en-US" altLang="zh-TW" smtClean="0"/>
              <a:t>Install</a:t>
            </a:r>
            <a:r>
              <a:rPr lang="zh-TW" altLang="en-US" smtClean="0"/>
              <a:t>」進行安裝，安裝完成後選擇「</a:t>
            </a:r>
            <a:r>
              <a:rPr lang="en-US" altLang="zh-TW" smtClean="0"/>
              <a:t>Done</a:t>
            </a:r>
            <a:r>
              <a:rPr lang="zh-TW" altLang="en-US" smtClean="0"/>
              <a:t>」。</a:t>
            </a:r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r>
              <a:rPr lang="zh-TW" altLang="zh-TW" smtClean="0"/>
              <a:t>完成更新後，回到</a:t>
            </a:r>
            <a:r>
              <a:rPr lang="en-US" altLang="zh-TW" smtClean="0"/>
              <a:t>app inventor 2</a:t>
            </a:r>
            <a:r>
              <a:rPr lang="zh-TW" altLang="zh-TW" smtClean="0"/>
              <a:t>的介面中重新再開啟一次模擬器，便能成功的執行目前的專案內容。</a:t>
            </a:r>
            <a:endParaRPr lang="en-US" altLang="zh-TW" smtClean="0"/>
          </a:p>
        </p:txBody>
      </p:sp>
      <p:sp>
        <p:nvSpPr>
          <p:cNvPr id="41987" name="標題 2"/>
          <p:cNvSpPr>
            <a:spLocks noGrp="1"/>
          </p:cNvSpPr>
          <p:nvPr>
            <p:ph type="title"/>
          </p:nvPr>
        </p:nvSpPr>
        <p:spPr>
          <a:xfrm>
            <a:off x="107950" y="260350"/>
            <a:ext cx="7678738" cy="766763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" charset="0"/>
              </a:rPr>
              <a:t>1-4 App Inventor </a:t>
            </a:r>
            <a:r>
              <a:rPr lang="zh-TW" altLang="en-US" smtClean="0">
                <a:cs typeface="Arial" charset="0"/>
              </a:rPr>
              <a:t>專案與管理</a:t>
            </a:r>
            <a:r>
              <a:rPr lang="en-US" altLang="zh-TW" smtClean="0">
                <a:cs typeface="Arial" charset="0"/>
              </a:rPr>
              <a:t>(11)</a:t>
            </a:r>
            <a:endParaRPr lang="zh-TW" altLang="en-US" smtClean="0">
              <a:cs typeface="Arial" charset="0"/>
            </a:endParaRPr>
          </a:p>
        </p:txBody>
      </p:sp>
      <p:sp>
        <p:nvSpPr>
          <p:cNvPr id="2" name="向右箭號 1"/>
          <p:cNvSpPr/>
          <p:nvPr/>
        </p:nvSpPr>
        <p:spPr>
          <a:xfrm>
            <a:off x="3132138" y="3843338"/>
            <a:ext cx="441325" cy="280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41989" name="圖片 6" descr="C:\Users\Templar\AppData\Local\Microsoft\Windows\INetCache\Content.Word\T_ch1_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5725" y="2822575"/>
            <a:ext cx="1703388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2" descr="T_ch1_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9975" y="2822575"/>
            <a:ext cx="169386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3" descr="T_ch1_0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4700" y="2809875"/>
            <a:ext cx="1712913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向右箭號 9"/>
          <p:cNvSpPr/>
          <p:nvPr/>
        </p:nvSpPr>
        <p:spPr>
          <a:xfrm>
            <a:off x="5364163" y="3789363"/>
            <a:ext cx="441325" cy="280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內容版面配置區 1"/>
          <p:cNvSpPr>
            <a:spLocks noGrp="1"/>
          </p:cNvSpPr>
          <p:nvPr>
            <p:ph idx="1"/>
          </p:nvPr>
        </p:nvSpPr>
        <p:spPr bwMode="auto">
          <a:xfrm>
            <a:off x="285750" y="1143000"/>
            <a:ext cx="8643938" cy="5429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儲存專案</a:t>
            </a:r>
            <a:endParaRPr lang="en-US" altLang="zh-TW" smtClean="0"/>
          </a:p>
          <a:p>
            <a:pPr lvl="1"/>
            <a:r>
              <a:rPr lang="zh-TW" altLang="en-US" smtClean="0"/>
              <a:t>辛苦建立的專案，記得養成隨時儲存的好習慣。從「</a:t>
            </a:r>
            <a:r>
              <a:rPr lang="en-US" altLang="zh-TW" smtClean="0"/>
              <a:t>Project</a:t>
            </a:r>
            <a:r>
              <a:rPr lang="zh-TW" altLang="en-US" smtClean="0"/>
              <a:t>」下拉式選單中選擇「</a:t>
            </a:r>
            <a:r>
              <a:rPr lang="en-US" altLang="zh-TW" smtClean="0"/>
              <a:t>Save project</a:t>
            </a:r>
            <a:r>
              <a:rPr lang="zh-TW" altLang="en-US" smtClean="0"/>
              <a:t>」的按鈕，就可以將專案儲存在雲端中。</a:t>
            </a:r>
            <a:endParaRPr lang="en-US" altLang="zh-TW" smtClean="0"/>
          </a:p>
        </p:txBody>
      </p:sp>
      <p:sp>
        <p:nvSpPr>
          <p:cNvPr id="43011" name="標題 2"/>
          <p:cNvSpPr>
            <a:spLocks noGrp="1"/>
          </p:cNvSpPr>
          <p:nvPr>
            <p:ph type="title"/>
          </p:nvPr>
        </p:nvSpPr>
        <p:spPr>
          <a:xfrm>
            <a:off x="107950" y="260350"/>
            <a:ext cx="7678738" cy="766763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" charset="0"/>
              </a:rPr>
              <a:t>1-5 </a:t>
            </a:r>
            <a:r>
              <a:rPr lang="zh-TW" altLang="en-US" smtClean="0">
                <a:cs typeface="Arial" charset="0"/>
              </a:rPr>
              <a:t>專案維護</a:t>
            </a:r>
            <a:r>
              <a:rPr lang="en-US" altLang="zh-TW" smtClean="0">
                <a:cs typeface="Arial" charset="0"/>
              </a:rPr>
              <a:t>(1)</a:t>
            </a:r>
            <a:endParaRPr lang="zh-TW" altLang="en-US" smtClean="0">
              <a:cs typeface="Arial" charset="0"/>
            </a:endParaRPr>
          </a:p>
        </p:txBody>
      </p:sp>
      <p:pic>
        <p:nvPicPr>
          <p:cNvPr id="43012" name="Picture 5" descr="T_ch1_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3357563"/>
            <a:ext cx="60690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內容版面配置區 1"/>
          <p:cNvSpPr>
            <a:spLocks noGrp="1"/>
          </p:cNvSpPr>
          <p:nvPr>
            <p:ph idx="1"/>
          </p:nvPr>
        </p:nvSpPr>
        <p:spPr bwMode="auto">
          <a:xfrm>
            <a:off x="285750" y="1143000"/>
            <a:ext cx="8643938" cy="5429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另存專案</a:t>
            </a:r>
            <a:endParaRPr lang="en-US" altLang="zh-TW" smtClean="0"/>
          </a:p>
          <a:p>
            <a:pPr lvl="1"/>
            <a:r>
              <a:rPr lang="zh-TW" altLang="zh-TW" smtClean="0"/>
              <a:t>若要另存專案，從「</a:t>
            </a:r>
            <a:r>
              <a:rPr lang="en-US" altLang="zh-TW" smtClean="0"/>
              <a:t>Project</a:t>
            </a:r>
            <a:r>
              <a:rPr lang="zh-TW" altLang="zh-TW" smtClean="0"/>
              <a:t>」下拉式選單中選擇「</a:t>
            </a:r>
            <a:r>
              <a:rPr lang="en-US" altLang="zh-TW" smtClean="0"/>
              <a:t>Save project as</a:t>
            </a:r>
            <a:r>
              <a:rPr lang="zh-TW" altLang="zh-TW" smtClean="0"/>
              <a:t>」的按鈕，就可以將專案另外建立在新命名的專案中。</a:t>
            </a:r>
            <a:endParaRPr lang="en-US" altLang="zh-TW" smtClean="0"/>
          </a:p>
        </p:txBody>
      </p:sp>
      <p:sp>
        <p:nvSpPr>
          <p:cNvPr id="44035" name="標題 2"/>
          <p:cNvSpPr>
            <a:spLocks noGrp="1"/>
          </p:cNvSpPr>
          <p:nvPr>
            <p:ph type="title"/>
          </p:nvPr>
        </p:nvSpPr>
        <p:spPr>
          <a:xfrm>
            <a:off x="107950" y="260350"/>
            <a:ext cx="7678738" cy="766763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" charset="0"/>
              </a:rPr>
              <a:t>1-5 </a:t>
            </a:r>
            <a:r>
              <a:rPr lang="zh-TW" altLang="en-US" smtClean="0">
                <a:cs typeface="Arial" charset="0"/>
              </a:rPr>
              <a:t>專案維護</a:t>
            </a:r>
            <a:r>
              <a:rPr lang="en-US" altLang="zh-TW" smtClean="0">
                <a:cs typeface="Arial" charset="0"/>
              </a:rPr>
              <a:t>(2)</a:t>
            </a:r>
            <a:endParaRPr lang="zh-TW" altLang="en-US" smtClean="0">
              <a:cs typeface="Arial" charset="0"/>
            </a:endParaRPr>
          </a:p>
        </p:txBody>
      </p:sp>
      <p:pic>
        <p:nvPicPr>
          <p:cNvPr id="44036" name="Picture 2" descr="T_ch1_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213100"/>
            <a:ext cx="358298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3" descr="T_ch1_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4437063"/>
            <a:ext cx="395287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內容版面配置區 1"/>
          <p:cNvSpPr>
            <a:spLocks noGrp="1"/>
          </p:cNvSpPr>
          <p:nvPr>
            <p:ph idx="1"/>
          </p:nvPr>
        </p:nvSpPr>
        <p:spPr bwMode="auto">
          <a:xfrm>
            <a:off x="285750" y="1143000"/>
            <a:ext cx="8643938" cy="5429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下載</a:t>
            </a:r>
            <a:r>
              <a:rPr lang="en-US" altLang="zh-TW" smtClean="0"/>
              <a:t>.apk</a:t>
            </a:r>
            <a:r>
              <a:rPr lang="zh-TW" altLang="en-US" smtClean="0"/>
              <a:t>檔</a:t>
            </a:r>
            <a:endParaRPr lang="en-US" altLang="zh-TW" smtClean="0"/>
          </a:p>
          <a:p>
            <a:pPr lvl="1"/>
            <a:r>
              <a:rPr lang="en-US" altLang="zh-TW" smtClean="0"/>
              <a:t>apk</a:t>
            </a:r>
            <a:r>
              <a:rPr lang="zh-TW" altLang="zh-TW" smtClean="0"/>
              <a:t>檔是</a:t>
            </a:r>
            <a:r>
              <a:rPr lang="en-US" altLang="zh-TW" smtClean="0"/>
              <a:t>Android</a:t>
            </a:r>
            <a:r>
              <a:rPr lang="zh-TW" altLang="zh-TW" smtClean="0"/>
              <a:t>應用程式的安裝檔，在</a:t>
            </a:r>
            <a:r>
              <a:rPr lang="en-US" altLang="zh-TW" smtClean="0"/>
              <a:t>App Inventor 2</a:t>
            </a:r>
            <a:r>
              <a:rPr lang="zh-TW" altLang="zh-TW" smtClean="0"/>
              <a:t>中編輯的專案，必須先編譯成</a:t>
            </a:r>
            <a:r>
              <a:rPr lang="en-US" altLang="zh-TW" smtClean="0"/>
              <a:t>.apk</a:t>
            </a:r>
            <a:r>
              <a:rPr lang="zh-TW" altLang="zh-TW" smtClean="0"/>
              <a:t>安裝檔後才能安裝在手機上</a:t>
            </a:r>
            <a:r>
              <a:rPr lang="zh-TW" altLang="en-US" smtClean="0"/>
              <a:t>。</a:t>
            </a:r>
            <a:endParaRPr lang="en-US" altLang="zh-TW" smtClean="0"/>
          </a:p>
          <a:p>
            <a:pPr lvl="1"/>
            <a:r>
              <a:rPr lang="en-US" altLang="zh-TW" smtClean="0"/>
              <a:t>App Inventor</a:t>
            </a:r>
            <a:r>
              <a:rPr lang="zh-TW" altLang="zh-TW" smtClean="0"/>
              <a:t>提供</a:t>
            </a:r>
            <a:r>
              <a:rPr lang="en-US" altLang="zh-TW" smtClean="0"/>
              <a:t>2</a:t>
            </a:r>
            <a:r>
              <a:rPr lang="zh-TW" altLang="zh-TW" smtClean="0"/>
              <a:t>種打包</a:t>
            </a:r>
            <a:r>
              <a:rPr lang="en-US" altLang="zh-TW" smtClean="0"/>
              <a:t>.apk</a:t>
            </a:r>
            <a:r>
              <a:rPr lang="zh-TW" altLang="zh-TW" smtClean="0"/>
              <a:t>檔的方式，其一是透過</a:t>
            </a:r>
            <a:r>
              <a:rPr lang="en-US" altLang="zh-TW" smtClean="0"/>
              <a:t>QR code</a:t>
            </a:r>
            <a:r>
              <a:rPr lang="zh-TW" altLang="zh-TW" smtClean="0"/>
              <a:t>直接下載到手機中，另一種則是下載到電腦裡。點選</a:t>
            </a:r>
            <a:r>
              <a:rPr lang="en-US" altLang="zh-TW" smtClean="0"/>
              <a:t>App Inventor 2</a:t>
            </a:r>
            <a:r>
              <a:rPr lang="zh-TW" altLang="zh-TW" smtClean="0"/>
              <a:t>上方的「</a:t>
            </a:r>
            <a:r>
              <a:rPr lang="en-US" altLang="zh-TW" smtClean="0"/>
              <a:t>Build</a:t>
            </a:r>
            <a:r>
              <a:rPr lang="zh-TW" altLang="zh-TW" smtClean="0"/>
              <a:t>」選單，可以選擇要使用哪一種方式產生</a:t>
            </a:r>
            <a:r>
              <a:rPr lang="en-US" altLang="zh-TW" smtClean="0"/>
              <a:t>apk</a:t>
            </a:r>
            <a:r>
              <a:rPr lang="zh-TW" altLang="zh-TW" smtClean="0"/>
              <a:t>檔。</a:t>
            </a:r>
          </a:p>
          <a:p>
            <a:pPr lvl="1"/>
            <a:endParaRPr lang="en-US" altLang="zh-TW" smtClean="0"/>
          </a:p>
          <a:p>
            <a:pPr lvl="2"/>
            <a:endParaRPr lang="en-US" altLang="zh-TW" smtClean="0"/>
          </a:p>
        </p:txBody>
      </p:sp>
      <p:sp>
        <p:nvSpPr>
          <p:cNvPr id="45059" name="標題 2"/>
          <p:cNvSpPr>
            <a:spLocks noGrp="1"/>
          </p:cNvSpPr>
          <p:nvPr>
            <p:ph type="title"/>
          </p:nvPr>
        </p:nvSpPr>
        <p:spPr>
          <a:xfrm>
            <a:off x="107950" y="260350"/>
            <a:ext cx="7678738" cy="766763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" charset="0"/>
              </a:rPr>
              <a:t>1-5 </a:t>
            </a:r>
            <a:r>
              <a:rPr lang="zh-TW" altLang="en-US" smtClean="0">
                <a:cs typeface="Arial" charset="0"/>
              </a:rPr>
              <a:t>專案維護</a:t>
            </a:r>
            <a:r>
              <a:rPr lang="en-US" altLang="zh-TW" smtClean="0">
                <a:cs typeface="Arial" charset="0"/>
              </a:rPr>
              <a:t>(3)</a:t>
            </a:r>
            <a:endParaRPr lang="zh-TW" altLang="en-US" smtClean="0">
              <a:cs typeface="Arial" charset="0"/>
            </a:endParaRPr>
          </a:p>
        </p:txBody>
      </p:sp>
      <p:pic>
        <p:nvPicPr>
          <p:cNvPr id="45060" name="Picture 2" descr="T_ch1_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5059363"/>
            <a:ext cx="485616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內容版面配置區 1"/>
          <p:cNvSpPr>
            <a:spLocks noGrp="1"/>
          </p:cNvSpPr>
          <p:nvPr>
            <p:ph idx="1"/>
          </p:nvPr>
        </p:nvSpPr>
        <p:spPr bwMode="auto">
          <a:xfrm>
            <a:off x="285750" y="1143000"/>
            <a:ext cx="8643938" cy="5429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下載</a:t>
            </a:r>
            <a:r>
              <a:rPr lang="en-US" altLang="zh-TW" smtClean="0"/>
              <a:t>.apk</a:t>
            </a:r>
            <a:r>
              <a:rPr lang="zh-TW" altLang="en-US" smtClean="0"/>
              <a:t>檔</a:t>
            </a:r>
            <a:endParaRPr lang="en-US" altLang="zh-TW" smtClean="0"/>
          </a:p>
          <a:p>
            <a:pPr lvl="1"/>
            <a:r>
              <a:rPr lang="en-US" altLang="zh-TW" smtClean="0"/>
              <a:t>Provide QR code for .apk</a:t>
            </a:r>
          </a:p>
          <a:p>
            <a:pPr lvl="2"/>
            <a:r>
              <a:rPr lang="zh-TW" altLang="zh-TW" smtClean="0"/>
              <a:t>此種方式是將編繹好的</a:t>
            </a:r>
            <a:r>
              <a:rPr lang="en-US" altLang="zh-TW" smtClean="0"/>
              <a:t>apk</a:t>
            </a:r>
            <a:r>
              <a:rPr lang="zh-TW" altLang="zh-TW" smtClean="0"/>
              <a:t>檔儲存在伺服器的方式，當編譯完成後，伺服器會產生一組二維條碼顯示在螢幕上，接著我們可以透過手機中的</a:t>
            </a:r>
            <a:r>
              <a:rPr lang="en-US" altLang="zh-TW" smtClean="0"/>
              <a:t>Barcode</a:t>
            </a:r>
            <a:r>
              <a:rPr lang="zh-TW" altLang="zh-TW" smtClean="0"/>
              <a:t>掃描程式，就可以直接下載</a:t>
            </a:r>
            <a:r>
              <a:rPr lang="en-US" altLang="zh-TW" smtClean="0"/>
              <a:t>.apk</a:t>
            </a:r>
            <a:r>
              <a:rPr lang="zh-TW" altLang="zh-TW" smtClean="0"/>
              <a:t>檔，手機也會直接進行安裝</a:t>
            </a:r>
            <a:endParaRPr lang="en-US" altLang="zh-TW" smtClean="0"/>
          </a:p>
          <a:p>
            <a:pPr lvl="1"/>
            <a:r>
              <a:rPr lang="en-US" altLang="zh-TW" smtClean="0"/>
              <a:t>Save .apk to my computer</a:t>
            </a:r>
          </a:p>
          <a:p>
            <a:pPr lvl="2"/>
            <a:r>
              <a:rPr lang="zh-TW" altLang="zh-TW" smtClean="0"/>
              <a:t>此種方式是將</a:t>
            </a:r>
            <a:r>
              <a:rPr lang="en-US" altLang="zh-TW" smtClean="0"/>
              <a:t>apk</a:t>
            </a:r>
            <a:r>
              <a:rPr lang="zh-TW" altLang="zh-TW" smtClean="0"/>
              <a:t>檔直接下載到電腦中，取得的</a:t>
            </a:r>
            <a:r>
              <a:rPr lang="en-US" altLang="zh-TW" smtClean="0"/>
              <a:t>apk</a:t>
            </a:r>
            <a:r>
              <a:rPr lang="zh-TW" altLang="zh-TW" smtClean="0"/>
              <a:t>檔可以進行上架商店，或是透過</a:t>
            </a:r>
            <a:r>
              <a:rPr lang="en-US" altLang="zh-TW" smtClean="0"/>
              <a:t>USB</a:t>
            </a:r>
            <a:r>
              <a:rPr lang="zh-TW" altLang="zh-TW" smtClean="0"/>
              <a:t>線傳到手機中進行安裝</a:t>
            </a:r>
          </a:p>
          <a:p>
            <a:pPr lvl="1"/>
            <a:endParaRPr lang="zh-TW" altLang="zh-TW" smtClean="0"/>
          </a:p>
          <a:p>
            <a:pPr lvl="2"/>
            <a:endParaRPr lang="en-US" altLang="zh-TW" smtClean="0"/>
          </a:p>
        </p:txBody>
      </p:sp>
      <p:sp>
        <p:nvSpPr>
          <p:cNvPr id="46083" name="標題 2"/>
          <p:cNvSpPr>
            <a:spLocks noGrp="1"/>
          </p:cNvSpPr>
          <p:nvPr>
            <p:ph type="title"/>
          </p:nvPr>
        </p:nvSpPr>
        <p:spPr>
          <a:xfrm>
            <a:off x="107950" y="260350"/>
            <a:ext cx="7678738" cy="766763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" charset="0"/>
              </a:rPr>
              <a:t>1-5 </a:t>
            </a:r>
            <a:r>
              <a:rPr lang="zh-TW" altLang="en-US" smtClean="0">
                <a:cs typeface="Arial" charset="0"/>
              </a:rPr>
              <a:t>專案維護</a:t>
            </a:r>
            <a:r>
              <a:rPr lang="en-US" altLang="zh-TW" smtClean="0">
                <a:cs typeface="Arial" charset="0"/>
              </a:rPr>
              <a:t>(4)</a:t>
            </a:r>
            <a:endParaRPr lang="zh-TW" alt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7678738" cy="766763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" charset="0"/>
              </a:rPr>
              <a:t>1-1 App Inventor 2 </a:t>
            </a:r>
            <a:r>
              <a:rPr lang="zh-TW" altLang="en-US" smtClean="0">
                <a:cs typeface="Arial" charset="0"/>
              </a:rPr>
              <a:t>發展與沿革</a:t>
            </a:r>
            <a:r>
              <a:rPr lang="en-US" altLang="zh-TW" smtClean="0">
                <a:cs typeface="Arial" charset="0"/>
              </a:rPr>
              <a:t>(2)</a:t>
            </a:r>
            <a:endParaRPr lang="zh-TW" altLang="en-US" smtClean="0">
              <a:cs typeface="Arial" charset="0"/>
            </a:endParaRPr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 bwMode="auto">
          <a:xfrm>
            <a:off x="285750" y="1143000"/>
            <a:ext cx="8643938" cy="5429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麻省理工接手</a:t>
            </a:r>
            <a:endParaRPr lang="en-US" altLang="zh-TW" smtClean="0"/>
          </a:p>
          <a:p>
            <a:pPr lvl="1"/>
            <a:r>
              <a:rPr lang="zh-TW" altLang="en-US" smtClean="0"/>
              <a:t>不料，</a:t>
            </a:r>
            <a:r>
              <a:rPr lang="en-US" altLang="zh-TW" smtClean="0"/>
              <a:t>Google</a:t>
            </a:r>
            <a:r>
              <a:rPr lang="zh-TW" altLang="en-US" smtClean="0"/>
              <a:t>在一次公司策略的調整中，決定將一些對用戶有用但卻對公司沒有助益的服務關閉，而</a:t>
            </a:r>
            <a:r>
              <a:rPr lang="en-US" altLang="zh-TW" smtClean="0"/>
              <a:t>App Inventor</a:t>
            </a:r>
            <a:r>
              <a:rPr lang="zh-TW" altLang="en-US" smtClean="0"/>
              <a:t>便是其中的一項，正當外界震驚與失望之餘，美國麻省理工學院行動學習中心於</a:t>
            </a:r>
            <a:r>
              <a:rPr lang="en-US" altLang="zh-TW" smtClean="0"/>
              <a:t>2012</a:t>
            </a:r>
            <a:r>
              <a:rPr lang="zh-TW" altLang="en-US" smtClean="0"/>
              <a:t>年接手，並且採用免費及開放原始碼的策略，從開發工具、模擬器到實機測試等所需的軟體均可免費下載，對於學習</a:t>
            </a:r>
            <a:r>
              <a:rPr lang="en-US" altLang="zh-TW" smtClean="0"/>
              <a:t>Android app</a:t>
            </a:r>
            <a:r>
              <a:rPr lang="zh-TW" altLang="en-US" smtClean="0"/>
              <a:t>開發的學生而言相當方便。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7678738" cy="766763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" charset="0"/>
              </a:rPr>
              <a:t>1-1 App Inventor 2 </a:t>
            </a:r>
            <a:r>
              <a:rPr lang="zh-TW" altLang="en-US" smtClean="0">
                <a:cs typeface="Arial" charset="0"/>
              </a:rPr>
              <a:t>發展與沿革</a:t>
            </a:r>
            <a:r>
              <a:rPr lang="en-US" altLang="zh-TW" smtClean="0">
                <a:cs typeface="Arial" charset="0"/>
              </a:rPr>
              <a:t>(3)</a:t>
            </a:r>
            <a:endParaRPr lang="zh-TW" altLang="en-US" smtClean="0">
              <a:cs typeface="Arial" charset="0"/>
            </a:endParaRPr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 bwMode="auto">
          <a:xfrm>
            <a:off x="285750" y="1143000"/>
            <a:ext cx="8643938" cy="5429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App Inventor 2</a:t>
            </a:r>
            <a:r>
              <a:rPr lang="zh-TW" altLang="en-US" smtClean="0"/>
              <a:t>優勢</a:t>
            </a:r>
            <a:endParaRPr lang="en-US" altLang="zh-TW" smtClean="0"/>
          </a:p>
          <a:p>
            <a:pPr lvl="1"/>
            <a:r>
              <a:rPr lang="en-US" altLang="zh-TW" smtClean="0"/>
              <a:t>App Inventor 2</a:t>
            </a:r>
            <a:r>
              <a:rPr lang="zh-TW" altLang="en-US" smtClean="0"/>
              <a:t>的優勢是採用視覺化的程式語言架構，即便是不懂程式開發的使用者，只要透過程式拼圖的拖拉放直覺操作，就可以設計屬於自己的</a:t>
            </a:r>
            <a:r>
              <a:rPr lang="en-US" altLang="zh-TW" smtClean="0"/>
              <a:t>Android app</a:t>
            </a:r>
            <a:r>
              <a:rPr lang="zh-TW" altLang="en-US" smtClean="0"/>
              <a:t>。</a:t>
            </a:r>
            <a:endParaRPr lang="en-US" altLang="zh-TW" smtClean="0"/>
          </a:p>
          <a:p>
            <a:pPr lvl="1"/>
            <a:r>
              <a:rPr lang="zh-TW" altLang="en-US" smtClean="0"/>
              <a:t>對於充滿創意點子卻因為不會程式設計而只能放棄的朋友而言，直接克服了技術上的困難，讓更多驚奇有趣的</a:t>
            </a:r>
            <a:r>
              <a:rPr lang="en-US" altLang="zh-TW" smtClean="0"/>
              <a:t>app</a:t>
            </a:r>
            <a:r>
              <a:rPr lang="zh-TW" altLang="en-US" smtClean="0"/>
              <a:t>能夠誕生，豐富我們的生活。</a:t>
            </a:r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7678738" cy="766763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" charset="0"/>
              </a:rPr>
              <a:t>1-2 App Inventor 2 </a:t>
            </a:r>
            <a:r>
              <a:rPr lang="zh-TW" altLang="en-US" smtClean="0">
                <a:cs typeface="Arial" charset="0"/>
              </a:rPr>
              <a:t>環境介紹</a:t>
            </a:r>
            <a:r>
              <a:rPr lang="en-US" altLang="zh-TW" smtClean="0">
                <a:cs typeface="Arial" charset="0"/>
              </a:rPr>
              <a:t>(1)</a:t>
            </a:r>
            <a:endParaRPr lang="zh-TW" altLang="en-US" smtClean="0">
              <a:cs typeface="Arial" charset="0"/>
            </a:endParaRPr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 bwMode="auto">
          <a:xfrm>
            <a:off x="285750" y="1143000"/>
            <a:ext cx="8643938" cy="5429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完全雲端開發</a:t>
            </a:r>
            <a:endParaRPr lang="en-US" altLang="zh-TW" smtClean="0"/>
          </a:p>
          <a:p>
            <a:pPr lvl="1"/>
            <a:r>
              <a:rPr lang="en-US" altLang="zh-TW" smtClean="0"/>
              <a:t>App Inventor 2</a:t>
            </a:r>
            <a:r>
              <a:rPr lang="zh-TW" altLang="zh-TW" smtClean="0"/>
              <a:t>採用雲端開發環境，您所有建立的專案都儲存在</a:t>
            </a:r>
            <a:r>
              <a:rPr lang="en-US" altLang="zh-TW" smtClean="0"/>
              <a:t>Google</a:t>
            </a:r>
            <a:r>
              <a:rPr lang="zh-TW" altLang="zh-TW" smtClean="0"/>
              <a:t>雲端伺服器中，只要透過網頁瀏覽器做為窗口，就可以隨時隨地使用任何電腦進行</a:t>
            </a:r>
            <a:r>
              <a:rPr lang="en-US" altLang="zh-TW" smtClean="0"/>
              <a:t>Android</a:t>
            </a:r>
            <a:r>
              <a:rPr lang="zh-TW" altLang="zh-TW" smtClean="0"/>
              <a:t>應用程式的開發。</a:t>
            </a:r>
            <a:endParaRPr lang="en-US" altLang="zh-TW" smtClean="0"/>
          </a:p>
          <a:p>
            <a:pPr lvl="1"/>
            <a:endParaRPr lang="en-US" altLang="zh-TW" smtClean="0"/>
          </a:p>
          <a:p>
            <a:r>
              <a:rPr lang="zh-TW" altLang="en-US" smtClean="0"/>
              <a:t>完整的專案管理</a:t>
            </a:r>
            <a:endParaRPr lang="en-US" altLang="zh-TW" smtClean="0"/>
          </a:p>
          <a:p>
            <a:pPr lvl="1"/>
            <a:r>
              <a:rPr lang="en-US" altLang="zh-TW" smtClean="0"/>
              <a:t>App Inventor 2</a:t>
            </a:r>
            <a:r>
              <a:rPr lang="zh-TW" altLang="zh-TW" smtClean="0"/>
              <a:t>提供的開發環境非常全面，從</a:t>
            </a:r>
            <a:r>
              <a:rPr lang="zh-TW" altLang="zh-TW" smtClean="0">
                <a:solidFill>
                  <a:srgbClr val="FF0000"/>
                </a:solidFill>
              </a:rPr>
              <a:t>專案管理、專案設計到專案測試</a:t>
            </a:r>
            <a:r>
              <a:rPr lang="zh-TW" altLang="zh-TW" smtClean="0"/>
              <a:t>，皆有相對應的操作介面可以輔助我們設計自己的</a:t>
            </a:r>
            <a:r>
              <a:rPr lang="en-US" altLang="zh-TW" smtClean="0"/>
              <a:t>app</a:t>
            </a:r>
            <a:r>
              <a:rPr lang="zh-TW" altLang="zh-TW" smtClean="0"/>
              <a:t>，大幅降低開發的難度。</a:t>
            </a:r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7678738" cy="766763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" charset="0"/>
              </a:rPr>
              <a:t>1-2 App Inventor 2 </a:t>
            </a:r>
            <a:r>
              <a:rPr lang="zh-TW" altLang="en-US" smtClean="0">
                <a:cs typeface="Arial" charset="0"/>
              </a:rPr>
              <a:t>環境介紹</a:t>
            </a:r>
            <a:r>
              <a:rPr lang="en-US" altLang="zh-TW" smtClean="0">
                <a:cs typeface="Arial" charset="0"/>
              </a:rPr>
              <a:t>(2)</a:t>
            </a:r>
            <a:endParaRPr lang="zh-TW" altLang="en-US" smtClean="0">
              <a:cs typeface="Arial" charset="0"/>
            </a:endParaRPr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 bwMode="auto">
          <a:xfrm>
            <a:off x="285750" y="1143000"/>
            <a:ext cx="8643938" cy="5429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專案管理</a:t>
            </a:r>
            <a:endParaRPr lang="en-US" altLang="zh-TW" smtClean="0"/>
          </a:p>
          <a:p>
            <a:pPr lvl="1"/>
            <a:r>
              <a:rPr lang="en-US" altLang="zh-TW" smtClean="0"/>
              <a:t>App Inventor 2</a:t>
            </a:r>
            <a:r>
              <a:rPr lang="zh-TW" altLang="en-US" smtClean="0"/>
              <a:t>所有的專案都儲存在</a:t>
            </a:r>
            <a:r>
              <a:rPr lang="en-US" altLang="zh-TW" smtClean="0"/>
              <a:t>Google</a:t>
            </a:r>
            <a:r>
              <a:rPr lang="zh-TW" altLang="en-US" smtClean="0"/>
              <a:t>雲端伺服器中，透過</a:t>
            </a:r>
            <a:r>
              <a:rPr lang="en-US" altLang="zh-TW" smtClean="0"/>
              <a:t>App Inventor</a:t>
            </a:r>
            <a:r>
              <a:rPr lang="zh-TW" altLang="en-US" smtClean="0"/>
              <a:t>提供的專案管理介面可執行新增、刪除、匯出、匯入等管理維護功能</a:t>
            </a:r>
            <a:endParaRPr lang="en-US" altLang="zh-TW" smtClean="0"/>
          </a:p>
          <a:p>
            <a:r>
              <a:rPr lang="zh-TW" altLang="en-US" smtClean="0"/>
              <a:t>專案設計</a:t>
            </a:r>
            <a:endParaRPr lang="en-US" altLang="zh-TW" smtClean="0"/>
          </a:p>
          <a:p>
            <a:pPr lvl="1"/>
            <a:r>
              <a:rPr lang="en-US" altLang="zh-TW" smtClean="0"/>
              <a:t>App Inventor </a:t>
            </a:r>
            <a:r>
              <a:rPr lang="zh-TW" altLang="en-US" smtClean="0"/>
              <a:t>提供兩個開發介面</a:t>
            </a:r>
            <a:endParaRPr lang="en-US" altLang="zh-TW" smtClean="0"/>
          </a:p>
          <a:p>
            <a:pPr lvl="2"/>
            <a:r>
              <a:rPr lang="en-US" altLang="zh-TW" smtClean="0"/>
              <a:t>Design</a:t>
            </a:r>
            <a:r>
              <a:rPr lang="zh-TW" altLang="en-US" smtClean="0"/>
              <a:t>設計視窗：此視窗中可以幫助我們設計手機畫面所要擺放的元件，也就是外觀設計</a:t>
            </a:r>
            <a:endParaRPr lang="en-US" altLang="zh-TW" smtClean="0"/>
          </a:p>
          <a:p>
            <a:pPr lvl="2"/>
            <a:r>
              <a:rPr lang="en-US" altLang="zh-TW" smtClean="0"/>
              <a:t>Blocks Editor</a:t>
            </a:r>
            <a:r>
              <a:rPr lang="zh-TW" altLang="en-US" smtClean="0"/>
              <a:t>程式區塊編輯視窗：將所有程式碼轉換成一個一個的積木拼塊，讓我們可以透過拖拉的方式組合</a:t>
            </a:r>
            <a:r>
              <a:rPr lang="en-US" altLang="zh-TW" smtClean="0"/>
              <a:t>app</a:t>
            </a:r>
            <a:r>
              <a:rPr lang="zh-TW" altLang="en-US" smtClean="0"/>
              <a:t>的程式邏輯。</a:t>
            </a:r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7678738" cy="766763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" charset="0"/>
              </a:rPr>
              <a:t>1-2 App Inventor 2 </a:t>
            </a:r>
            <a:r>
              <a:rPr lang="zh-TW" altLang="en-US" smtClean="0">
                <a:cs typeface="Arial" charset="0"/>
              </a:rPr>
              <a:t>環境介紹</a:t>
            </a:r>
            <a:r>
              <a:rPr lang="en-US" altLang="zh-TW" smtClean="0">
                <a:cs typeface="Arial" charset="0"/>
              </a:rPr>
              <a:t>(3)</a:t>
            </a:r>
            <a:endParaRPr lang="zh-TW" altLang="en-US" smtClean="0">
              <a:cs typeface="Arial" charset="0"/>
            </a:endParaRPr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 bwMode="auto">
          <a:xfrm>
            <a:off x="285750" y="1143000"/>
            <a:ext cx="8643938" cy="5429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專案測試</a:t>
            </a:r>
            <a:endParaRPr lang="en-US" altLang="zh-TW" smtClean="0"/>
          </a:p>
          <a:p>
            <a:pPr lvl="1"/>
            <a:r>
              <a:rPr lang="zh-TW" altLang="zh-TW" smtClean="0"/>
              <a:t>當</a:t>
            </a:r>
            <a:r>
              <a:rPr lang="en-US" altLang="zh-TW" smtClean="0"/>
              <a:t>app</a:t>
            </a:r>
            <a:r>
              <a:rPr lang="zh-TW" altLang="zh-TW" smtClean="0"/>
              <a:t>設計完成後，</a:t>
            </a:r>
            <a:r>
              <a:rPr lang="en-US" altLang="zh-TW" smtClean="0"/>
              <a:t>App Inventor 2</a:t>
            </a:r>
            <a:r>
              <a:rPr lang="zh-TW" altLang="zh-TW" smtClean="0"/>
              <a:t>也提供了測試用的</a:t>
            </a:r>
            <a:r>
              <a:rPr lang="en-US" altLang="zh-TW" smtClean="0"/>
              <a:t>Android Phone</a:t>
            </a:r>
            <a:r>
              <a:rPr lang="zh-TW" altLang="zh-TW" smtClean="0"/>
              <a:t>模擬器，當然也可以直接以</a:t>
            </a:r>
            <a:r>
              <a:rPr lang="en-US" altLang="zh-TW" smtClean="0"/>
              <a:t>WiFi</a:t>
            </a:r>
            <a:r>
              <a:rPr lang="zh-TW" altLang="zh-TW" smtClean="0"/>
              <a:t>連線的方式執行讓</a:t>
            </a:r>
            <a:r>
              <a:rPr lang="en-US" altLang="zh-TW" smtClean="0"/>
              <a:t>Android</a:t>
            </a:r>
            <a:r>
              <a:rPr lang="zh-TW" altLang="zh-TW" smtClean="0"/>
              <a:t>手機執行專案。</a:t>
            </a:r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r>
              <a:rPr lang="zh-TW" altLang="zh-TW" smtClean="0"/>
              <a:t>只要透過</a:t>
            </a:r>
            <a:r>
              <a:rPr lang="en-US" altLang="zh-TW" smtClean="0"/>
              <a:t>App Inventor 2</a:t>
            </a:r>
            <a:r>
              <a:rPr lang="zh-TW" altLang="zh-TW" smtClean="0"/>
              <a:t>的測試介面，無論採用哪一種測試方法都可以輕易的達成，不需要繁複的設定。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7678738" cy="766763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cs typeface="Arial" charset="0"/>
              </a:rPr>
              <a:t>1-2 App Inventor 2 </a:t>
            </a:r>
            <a:r>
              <a:rPr lang="zh-TW" altLang="en-US" smtClean="0">
                <a:cs typeface="Arial" charset="0"/>
              </a:rPr>
              <a:t>環境介紹</a:t>
            </a:r>
            <a:r>
              <a:rPr lang="en-US" altLang="zh-TW" smtClean="0">
                <a:cs typeface="Arial" charset="0"/>
              </a:rPr>
              <a:t>(4)</a:t>
            </a:r>
            <a:endParaRPr lang="zh-TW" altLang="en-US" smtClean="0">
              <a:cs typeface="Arial" charset="0"/>
            </a:endParaRP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 bwMode="auto">
          <a:xfrm>
            <a:off x="285750" y="1143000"/>
            <a:ext cx="8643938" cy="5429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TW" smtClean="0"/>
          </a:p>
        </p:txBody>
      </p:sp>
      <p:pic>
        <p:nvPicPr>
          <p:cNvPr id="16388" name="Picture 5" descr="ch1_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" y="1258888"/>
            <a:ext cx="847566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2445</Words>
  <Application>Microsoft Office PowerPoint</Application>
  <PresentationFormat>如螢幕大小 (4:3)</PresentationFormat>
  <Paragraphs>191</Paragraphs>
  <Slides>38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5" baseType="lpstr">
      <vt:lpstr>微軟正黑體</vt:lpstr>
      <vt:lpstr>新細明體</vt:lpstr>
      <vt:lpstr>標楷體</vt:lpstr>
      <vt:lpstr>Arial</vt:lpstr>
      <vt:lpstr>Calibri</vt:lpstr>
      <vt:lpstr>Times New Roman</vt:lpstr>
      <vt:lpstr>Office 佈景主題</vt:lpstr>
      <vt:lpstr>PowerPoint 簡報</vt:lpstr>
      <vt:lpstr>PowerPoint 簡報</vt:lpstr>
      <vt:lpstr>1-1 App Inventor 2 發展與沿革(1)</vt:lpstr>
      <vt:lpstr>1-1 App Inventor 2 發展與沿革(2)</vt:lpstr>
      <vt:lpstr>1-1 App Inventor 2 發展與沿革(3)</vt:lpstr>
      <vt:lpstr>1-2 App Inventor 2 環境介紹(1)</vt:lpstr>
      <vt:lpstr>1-2 App Inventor 2 環境介紹(2)</vt:lpstr>
      <vt:lpstr>1-2 App Inventor 2 環境介紹(3)</vt:lpstr>
      <vt:lpstr>1-2 App Inventor 2 環境介紹(4)</vt:lpstr>
      <vt:lpstr>1-3建構App Inventor 2開發環境(1)</vt:lpstr>
      <vt:lpstr>1-3建構App Inventor 2開發環境(2)</vt:lpstr>
      <vt:lpstr>1-3建構App Inventor 2開發環境(3)</vt:lpstr>
      <vt:lpstr>1-3建構App Inventor 2開發環境(4)</vt:lpstr>
      <vt:lpstr>1-3建構App Inventor 2開發環境(5)</vt:lpstr>
      <vt:lpstr>1-3建構App Inventor 2開發環境(6)</vt:lpstr>
      <vt:lpstr>1-3建構App Inventor 2開發環境(7)</vt:lpstr>
      <vt:lpstr>1-3建構App Inventor 2開發環境(8)</vt:lpstr>
      <vt:lpstr>1-3建構App Inventor 2開發環境(9)</vt:lpstr>
      <vt:lpstr>1-3建構App Inventor 2開發環境(10)</vt:lpstr>
      <vt:lpstr>1-3建構App Inventor 2開發環境(11)</vt:lpstr>
      <vt:lpstr>1-3建構App Inventor 2開發環境(12)</vt:lpstr>
      <vt:lpstr>1-3建構App Inventor 2開發環境(13)</vt:lpstr>
      <vt:lpstr>1-3建構App Inventor 2開發環境(14)</vt:lpstr>
      <vt:lpstr>1-4 App Inventor 2專案與管理(1)</vt:lpstr>
      <vt:lpstr>1-4 App Inventor 2專案與管理(2)</vt:lpstr>
      <vt:lpstr>1-4 App Inventor 2專案與管理(3)</vt:lpstr>
      <vt:lpstr>1-4 App Inventor 2專案與管理(4)</vt:lpstr>
      <vt:lpstr>1-4 App Inventor 2專案與管理(5)</vt:lpstr>
      <vt:lpstr>1-4 App Inventor 2專案與管理(6)</vt:lpstr>
      <vt:lpstr>1-4 App Inventor 2專案與管理(7)</vt:lpstr>
      <vt:lpstr>1-4 App Inventor 2專案與管理(8)</vt:lpstr>
      <vt:lpstr>1-4 App Inventor 專案與管理(9)</vt:lpstr>
      <vt:lpstr>1-4 App Inventor 專案與管理(10)</vt:lpstr>
      <vt:lpstr>1-4 App Inventor 專案與管理(11)</vt:lpstr>
      <vt:lpstr>1-5 專案維護(1)</vt:lpstr>
      <vt:lpstr>1-5 專案維護(2)</vt:lpstr>
      <vt:lpstr>1-5 專案維護(3)</vt:lpstr>
      <vt:lpstr>1-5 專案維護(4)</vt:lpstr>
    </vt:vector>
  </TitlesOfParts>
  <Company>Drmaster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AXEL</dc:creator>
  <cp:lastModifiedBy>user</cp:lastModifiedBy>
  <cp:revision>82</cp:revision>
  <dcterms:created xsi:type="dcterms:W3CDTF">2009-02-01T09:37:13Z</dcterms:created>
  <dcterms:modified xsi:type="dcterms:W3CDTF">2016-02-21T16:00:55Z</dcterms:modified>
</cp:coreProperties>
</file>