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54"/>
  </p:notesMasterIdLst>
  <p:handoutMasterIdLst>
    <p:handoutMasterId r:id="rId55"/>
  </p:handoutMasterIdLst>
  <p:sldIdLst>
    <p:sldId id="256" r:id="rId2"/>
    <p:sldId id="513" r:id="rId3"/>
    <p:sldId id="266" r:id="rId4"/>
    <p:sldId id="267" r:id="rId5"/>
    <p:sldId id="257" r:id="rId6"/>
    <p:sldId id="268" r:id="rId7"/>
    <p:sldId id="258" r:id="rId8"/>
    <p:sldId id="269" r:id="rId9"/>
    <p:sldId id="259" r:id="rId10"/>
    <p:sldId id="270" r:id="rId11"/>
    <p:sldId id="260" r:id="rId12"/>
    <p:sldId id="261" r:id="rId13"/>
    <p:sldId id="271" r:id="rId14"/>
    <p:sldId id="262" r:id="rId15"/>
    <p:sldId id="263" r:id="rId16"/>
    <p:sldId id="264" r:id="rId17"/>
    <p:sldId id="265" r:id="rId18"/>
    <p:sldId id="514" r:id="rId19"/>
    <p:sldId id="515" r:id="rId20"/>
    <p:sldId id="516" r:id="rId21"/>
    <p:sldId id="517" r:id="rId22"/>
    <p:sldId id="518" r:id="rId23"/>
    <p:sldId id="519" r:id="rId24"/>
    <p:sldId id="520" r:id="rId25"/>
    <p:sldId id="521" r:id="rId26"/>
    <p:sldId id="522" r:id="rId27"/>
    <p:sldId id="523" r:id="rId28"/>
    <p:sldId id="524" r:id="rId29"/>
    <p:sldId id="525" r:id="rId30"/>
    <p:sldId id="526" r:id="rId31"/>
    <p:sldId id="527" r:id="rId32"/>
    <p:sldId id="528" r:id="rId33"/>
    <p:sldId id="529" r:id="rId34"/>
    <p:sldId id="530" r:id="rId35"/>
    <p:sldId id="531" r:id="rId36"/>
    <p:sldId id="532" r:id="rId37"/>
    <p:sldId id="533" r:id="rId38"/>
    <p:sldId id="534" r:id="rId39"/>
    <p:sldId id="535" r:id="rId40"/>
    <p:sldId id="536" r:id="rId41"/>
    <p:sldId id="537" r:id="rId42"/>
    <p:sldId id="538" r:id="rId43"/>
    <p:sldId id="539" r:id="rId44"/>
    <p:sldId id="540" r:id="rId45"/>
    <p:sldId id="541" r:id="rId46"/>
    <p:sldId id="542" r:id="rId47"/>
    <p:sldId id="543" r:id="rId48"/>
    <p:sldId id="544" r:id="rId49"/>
    <p:sldId id="545" r:id="rId50"/>
    <p:sldId id="546" r:id="rId51"/>
    <p:sldId id="547" r:id="rId52"/>
    <p:sldId id="548" r:id="rId53"/>
  </p:sldIdLst>
  <p:sldSz cx="9144000" cy="6858000" type="screen4x3"/>
  <p:notesSz cx="6858000" cy="9144000"/>
  <p:defaultTextStyle>
    <a:defPPr>
      <a:defRPr lang="zh-TW"/>
    </a:defPPr>
    <a:lvl1pPr algn="l" rtl="0" fontAlgn="base">
      <a:spcBef>
        <a:spcPct val="0"/>
      </a:spcBef>
      <a:spcAft>
        <a:spcPct val="0"/>
      </a:spcAft>
      <a:defRPr kumimoji="1" sz="2400" kern="1200">
        <a:solidFill>
          <a:schemeClr val="tx1"/>
        </a:solidFill>
        <a:latin typeface="Times New Roman" pitchFamily="18" charset="0"/>
        <a:ea typeface="新細明體" pitchFamily="18" charset="-120"/>
        <a:cs typeface="+mn-cs"/>
      </a:defRPr>
    </a:lvl1pPr>
    <a:lvl2pPr marL="457200" algn="l" rtl="0" fontAlgn="base">
      <a:spcBef>
        <a:spcPct val="0"/>
      </a:spcBef>
      <a:spcAft>
        <a:spcPct val="0"/>
      </a:spcAft>
      <a:defRPr kumimoji="1" sz="2400" kern="1200">
        <a:solidFill>
          <a:schemeClr val="tx1"/>
        </a:solidFill>
        <a:latin typeface="Times New Roman" pitchFamily="18" charset="0"/>
        <a:ea typeface="新細明體" pitchFamily="18" charset="-120"/>
        <a:cs typeface="+mn-cs"/>
      </a:defRPr>
    </a:lvl2pPr>
    <a:lvl3pPr marL="914400" algn="l" rtl="0" fontAlgn="base">
      <a:spcBef>
        <a:spcPct val="0"/>
      </a:spcBef>
      <a:spcAft>
        <a:spcPct val="0"/>
      </a:spcAft>
      <a:defRPr kumimoji="1" sz="2400" kern="1200">
        <a:solidFill>
          <a:schemeClr val="tx1"/>
        </a:solidFill>
        <a:latin typeface="Times New Roman" pitchFamily="18" charset="0"/>
        <a:ea typeface="新細明體" pitchFamily="18" charset="-120"/>
        <a:cs typeface="+mn-cs"/>
      </a:defRPr>
    </a:lvl3pPr>
    <a:lvl4pPr marL="1371600" algn="l" rtl="0" fontAlgn="base">
      <a:spcBef>
        <a:spcPct val="0"/>
      </a:spcBef>
      <a:spcAft>
        <a:spcPct val="0"/>
      </a:spcAft>
      <a:defRPr kumimoji="1" sz="2400" kern="1200">
        <a:solidFill>
          <a:schemeClr val="tx1"/>
        </a:solidFill>
        <a:latin typeface="Times New Roman" pitchFamily="18" charset="0"/>
        <a:ea typeface="新細明體" pitchFamily="18" charset="-120"/>
        <a:cs typeface="+mn-cs"/>
      </a:defRPr>
    </a:lvl4pPr>
    <a:lvl5pPr marL="1828800" algn="l" rtl="0" fontAlgn="base">
      <a:spcBef>
        <a:spcPct val="0"/>
      </a:spcBef>
      <a:spcAft>
        <a:spcPct val="0"/>
      </a:spcAft>
      <a:defRPr kumimoji="1" sz="2400" kern="1200">
        <a:solidFill>
          <a:schemeClr val="tx1"/>
        </a:solidFill>
        <a:latin typeface="Times New Roman" pitchFamily="18" charset="0"/>
        <a:ea typeface="新細明體" pitchFamily="18"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pitchFamily="18"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pitchFamily="18"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pitchFamily="18"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5860" autoAdjust="0"/>
    <p:restoredTop sz="96830" autoAdjust="0"/>
  </p:normalViewPr>
  <p:slideViewPr>
    <p:cSldViewPr>
      <p:cViewPr>
        <p:scale>
          <a:sx n="75" d="100"/>
          <a:sy n="75" d="100"/>
        </p:scale>
        <p:origin x="-54" y="360"/>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 r:id="rId37" collapse="1"/>
      <p:sld r:id="rId38" collapse="1"/>
      <p:sld r:id="rId39" collapse="1"/>
      <p:sld r:id="rId40" collapse="1"/>
      <p:sld r:id="rId41" collapse="1"/>
      <p:sld r:id="rId42" collapse="1"/>
      <p:sld r:id="rId43" collapse="1"/>
      <p:sld r:id="rId44" collapse="1"/>
      <p:sld r:id="rId45" collapse="1"/>
      <p:sld r:id="rId46" collapse="1"/>
      <p:sld r:id="rId47" collapse="1"/>
      <p:sld r:id="rId48" collapse="1"/>
      <p:sld r:id="rId49" collapse="1"/>
      <p:sld r:id="rId50" collapse="1"/>
      <p:sld r:id="rId51" collapse="1"/>
      <p:sld r:id="rId52" collapse="1"/>
    </p:sldLst>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13" Type="http://schemas.openxmlformats.org/officeDocument/2006/relationships/slide" Target="slides/slide13.xml"/><Relationship Id="rId18" Type="http://schemas.openxmlformats.org/officeDocument/2006/relationships/slide" Target="slides/slide18.xml"/><Relationship Id="rId26" Type="http://schemas.openxmlformats.org/officeDocument/2006/relationships/slide" Target="slides/slide26.xml"/><Relationship Id="rId39" Type="http://schemas.openxmlformats.org/officeDocument/2006/relationships/slide" Target="slides/slide39.xml"/><Relationship Id="rId3" Type="http://schemas.openxmlformats.org/officeDocument/2006/relationships/slide" Target="slides/slide3.xml"/><Relationship Id="rId21" Type="http://schemas.openxmlformats.org/officeDocument/2006/relationships/slide" Target="slides/slide21.xml"/><Relationship Id="rId34" Type="http://schemas.openxmlformats.org/officeDocument/2006/relationships/slide" Target="slides/slide34.xml"/><Relationship Id="rId42" Type="http://schemas.openxmlformats.org/officeDocument/2006/relationships/slide" Target="slides/slide42.xml"/><Relationship Id="rId47" Type="http://schemas.openxmlformats.org/officeDocument/2006/relationships/slide" Target="slides/slide47.xml"/><Relationship Id="rId50" Type="http://schemas.openxmlformats.org/officeDocument/2006/relationships/slide" Target="slides/slide50.xml"/><Relationship Id="rId7" Type="http://schemas.openxmlformats.org/officeDocument/2006/relationships/slide" Target="slides/slide7.xml"/><Relationship Id="rId12" Type="http://schemas.openxmlformats.org/officeDocument/2006/relationships/slide" Target="slides/slide12.xml"/><Relationship Id="rId17" Type="http://schemas.openxmlformats.org/officeDocument/2006/relationships/slide" Target="slides/slide17.xml"/><Relationship Id="rId25" Type="http://schemas.openxmlformats.org/officeDocument/2006/relationships/slide" Target="slides/slide25.xml"/><Relationship Id="rId33" Type="http://schemas.openxmlformats.org/officeDocument/2006/relationships/slide" Target="slides/slide33.xml"/><Relationship Id="rId38" Type="http://schemas.openxmlformats.org/officeDocument/2006/relationships/slide" Target="slides/slide38.xml"/><Relationship Id="rId46" Type="http://schemas.openxmlformats.org/officeDocument/2006/relationships/slide" Target="slides/slide46.xml"/><Relationship Id="rId2" Type="http://schemas.openxmlformats.org/officeDocument/2006/relationships/slide" Target="slides/slide2.xml"/><Relationship Id="rId16" Type="http://schemas.openxmlformats.org/officeDocument/2006/relationships/slide" Target="slides/slide16.xml"/><Relationship Id="rId20" Type="http://schemas.openxmlformats.org/officeDocument/2006/relationships/slide" Target="slides/slide20.xml"/><Relationship Id="rId29" Type="http://schemas.openxmlformats.org/officeDocument/2006/relationships/slide" Target="slides/slide29.xml"/><Relationship Id="rId41" Type="http://schemas.openxmlformats.org/officeDocument/2006/relationships/slide" Target="slides/slide41.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24" Type="http://schemas.openxmlformats.org/officeDocument/2006/relationships/slide" Target="slides/slide24.xml"/><Relationship Id="rId32" Type="http://schemas.openxmlformats.org/officeDocument/2006/relationships/slide" Target="slides/slide32.xml"/><Relationship Id="rId37" Type="http://schemas.openxmlformats.org/officeDocument/2006/relationships/slide" Target="slides/slide37.xml"/><Relationship Id="rId40" Type="http://schemas.openxmlformats.org/officeDocument/2006/relationships/slide" Target="slides/slide40.xml"/><Relationship Id="rId45" Type="http://schemas.openxmlformats.org/officeDocument/2006/relationships/slide" Target="slides/slide45.xml"/><Relationship Id="rId5" Type="http://schemas.openxmlformats.org/officeDocument/2006/relationships/slide" Target="slides/slide5.xml"/><Relationship Id="rId15" Type="http://schemas.openxmlformats.org/officeDocument/2006/relationships/slide" Target="slides/slide15.xml"/><Relationship Id="rId23" Type="http://schemas.openxmlformats.org/officeDocument/2006/relationships/slide" Target="slides/slide23.xml"/><Relationship Id="rId28" Type="http://schemas.openxmlformats.org/officeDocument/2006/relationships/slide" Target="slides/slide28.xml"/><Relationship Id="rId36" Type="http://schemas.openxmlformats.org/officeDocument/2006/relationships/slide" Target="slides/slide36.xml"/><Relationship Id="rId49" Type="http://schemas.openxmlformats.org/officeDocument/2006/relationships/slide" Target="slides/slide49.xml"/><Relationship Id="rId10" Type="http://schemas.openxmlformats.org/officeDocument/2006/relationships/slide" Target="slides/slide10.xml"/><Relationship Id="rId19" Type="http://schemas.openxmlformats.org/officeDocument/2006/relationships/slide" Target="slides/slide19.xml"/><Relationship Id="rId31" Type="http://schemas.openxmlformats.org/officeDocument/2006/relationships/slide" Target="slides/slide31.xml"/><Relationship Id="rId44" Type="http://schemas.openxmlformats.org/officeDocument/2006/relationships/slide" Target="slides/slide44.xml"/><Relationship Id="rId52" Type="http://schemas.openxmlformats.org/officeDocument/2006/relationships/slide" Target="slides/slide52.xml"/><Relationship Id="rId4" Type="http://schemas.openxmlformats.org/officeDocument/2006/relationships/slide" Target="slides/slide4.xml"/><Relationship Id="rId9" Type="http://schemas.openxmlformats.org/officeDocument/2006/relationships/slide" Target="slides/slide9.xml"/><Relationship Id="rId14" Type="http://schemas.openxmlformats.org/officeDocument/2006/relationships/slide" Target="slides/slide14.xml"/><Relationship Id="rId22" Type="http://schemas.openxmlformats.org/officeDocument/2006/relationships/slide" Target="slides/slide22.xml"/><Relationship Id="rId27" Type="http://schemas.openxmlformats.org/officeDocument/2006/relationships/slide" Target="slides/slide27.xml"/><Relationship Id="rId30" Type="http://schemas.openxmlformats.org/officeDocument/2006/relationships/slide" Target="slides/slide30.xml"/><Relationship Id="rId35" Type="http://schemas.openxmlformats.org/officeDocument/2006/relationships/slide" Target="slides/slide35.xml"/><Relationship Id="rId43" Type="http://schemas.openxmlformats.org/officeDocument/2006/relationships/slide" Target="slides/slide43.xml"/><Relationship Id="rId48" Type="http://schemas.openxmlformats.org/officeDocument/2006/relationships/slide" Target="slides/slide48.xml"/><Relationship Id="rId8" Type="http://schemas.openxmlformats.org/officeDocument/2006/relationships/slide" Target="slides/slide8.xml"/><Relationship Id="rId51"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1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ltLang="zh-TW"/>
          </a:p>
        </p:txBody>
      </p:sp>
      <p:sp>
        <p:nvSpPr>
          <p:cNvPr id="27136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ltLang="zh-TW"/>
          </a:p>
        </p:txBody>
      </p:sp>
      <p:sp>
        <p:nvSpPr>
          <p:cNvPr id="27136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ltLang="zh-TW"/>
          </a:p>
        </p:txBody>
      </p:sp>
      <p:sp>
        <p:nvSpPr>
          <p:cNvPr id="27136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8D3FF49-78A5-45C6-8F10-71E9BA0FE91D}" type="slidenum">
              <a:rPr lang="en-US" altLang="zh-TW"/>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ltLang="zh-TW"/>
          </a:p>
        </p:txBody>
      </p:sp>
      <p:sp>
        <p:nvSpPr>
          <p:cNvPr id="6963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ltLang="zh-TW"/>
          </a:p>
        </p:txBody>
      </p:sp>
      <p:sp>
        <p:nvSpPr>
          <p:cNvPr id="696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963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6963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ltLang="zh-TW"/>
          </a:p>
        </p:txBody>
      </p:sp>
      <p:sp>
        <p:nvSpPr>
          <p:cNvPr id="6963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AC1487E-2FB5-4DB1-9544-5B9A63FAB489}" type="slidenum">
              <a:rPr lang="en-US" altLang="zh-TW"/>
              <a:pPr/>
              <a:t>‹#›</a:t>
            </a:fld>
            <a:endParaRPr lang="en-US" altLang="zh-TW"/>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fontAlgn="base">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fontAlgn="base">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fontAlgn="base">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fontAlgn="base">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1</a:t>
            </a:fld>
            <a:endParaRPr lang="en-US" altLang="zh-TW"/>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10</a:t>
            </a:fld>
            <a:endParaRPr lang="en-US" altLang="zh-TW"/>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11</a:t>
            </a:fld>
            <a:endParaRPr lang="en-US" altLang="zh-TW"/>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12</a:t>
            </a:fld>
            <a:endParaRPr lang="en-US" altLang="zh-TW"/>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13</a:t>
            </a:fld>
            <a:endParaRPr lang="en-US" altLang="zh-TW"/>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14</a:t>
            </a:fld>
            <a:endParaRPr lang="en-US" altLang="zh-TW"/>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15</a:t>
            </a:fld>
            <a:endParaRPr lang="en-US" altLang="zh-TW"/>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16</a:t>
            </a:fld>
            <a:endParaRPr lang="en-US" altLang="zh-TW"/>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17</a:t>
            </a:fld>
            <a:endParaRPr lang="en-US" altLang="zh-TW"/>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18</a:t>
            </a:fld>
            <a:endParaRPr lang="en-US" altLang="zh-TW"/>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19</a:t>
            </a:fld>
            <a:endParaRPr lang="en-US" altLang="zh-TW"/>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2</a:t>
            </a:fld>
            <a:endParaRPr lang="en-US" altLang="zh-TW"/>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20</a:t>
            </a:fld>
            <a:endParaRPr lang="en-US" altLang="zh-TW"/>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55C92D-3BF6-41C9-9C49-ED1DFC2C79E7}" type="slidenum">
              <a:rPr lang="en-US" altLang="zh-TW"/>
              <a:pPr/>
              <a:t>21</a:t>
            </a:fld>
            <a:endParaRPr lang="en-US" altLang="zh-TW"/>
          </a:p>
        </p:txBody>
      </p:sp>
      <p:sp>
        <p:nvSpPr>
          <p:cNvPr id="276482"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7648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zh-TW" altLang="zh-TW"/>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22</a:t>
            </a:fld>
            <a:endParaRPr lang="en-US" altLang="zh-TW"/>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23</a:t>
            </a:fld>
            <a:endParaRPr lang="en-US" altLang="zh-TW"/>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24</a:t>
            </a:fld>
            <a:endParaRPr lang="en-US" altLang="zh-TW"/>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25</a:t>
            </a:fld>
            <a:endParaRPr lang="en-US" altLang="zh-TW"/>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26</a:t>
            </a:fld>
            <a:endParaRPr lang="en-US" altLang="zh-TW"/>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27</a:t>
            </a:fld>
            <a:endParaRPr lang="en-US" altLang="zh-TW"/>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28</a:t>
            </a:fld>
            <a:endParaRPr lang="en-US" altLang="zh-TW"/>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29</a:t>
            </a:fld>
            <a:endParaRPr lang="en-US" altLang="zh-TW"/>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3</a:t>
            </a:fld>
            <a:endParaRPr lang="en-US" altLang="zh-TW"/>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30</a:t>
            </a:fld>
            <a:endParaRPr lang="en-US" altLang="zh-TW"/>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31</a:t>
            </a:fld>
            <a:endParaRPr lang="en-US" altLang="zh-TW"/>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32</a:t>
            </a:fld>
            <a:endParaRPr lang="en-US" altLang="zh-TW"/>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33</a:t>
            </a:fld>
            <a:endParaRPr lang="en-US" altLang="zh-TW"/>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34</a:t>
            </a:fld>
            <a:endParaRPr lang="en-US" altLang="zh-TW"/>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35</a:t>
            </a:fld>
            <a:endParaRPr lang="en-US" altLang="zh-TW"/>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36</a:t>
            </a:fld>
            <a:endParaRPr lang="en-US" altLang="zh-TW"/>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37</a:t>
            </a:fld>
            <a:endParaRPr lang="en-US" altLang="zh-TW"/>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38</a:t>
            </a:fld>
            <a:endParaRPr lang="en-US" altLang="zh-TW"/>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39</a:t>
            </a:fld>
            <a:endParaRPr lang="en-US" altLang="zh-TW"/>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4</a:t>
            </a:fld>
            <a:endParaRPr lang="en-US" altLang="zh-TW"/>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40</a:t>
            </a:fld>
            <a:endParaRPr lang="en-US" altLang="zh-TW"/>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41</a:t>
            </a:fld>
            <a:endParaRPr lang="en-US" altLang="zh-TW"/>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42</a:t>
            </a:fld>
            <a:endParaRPr lang="en-US" altLang="zh-TW"/>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43</a:t>
            </a:fld>
            <a:endParaRPr lang="en-US" altLang="zh-TW"/>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44</a:t>
            </a:fld>
            <a:endParaRPr lang="en-US" altLang="zh-TW"/>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45</a:t>
            </a:fld>
            <a:endParaRPr lang="en-US" altLang="zh-TW"/>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46</a:t>
            </a:fld>
            <a:endParaRPr lang="en-US" altLang="zh-TW"/>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47</a:t>
            </a:fld>
            <a:endParaRPr lang="en-US" altLang="zh-TW"/>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48</a:t>
            </a:fld>
            <a:endParaRPr lang="en-US" altLang="zh-TW"/>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49</a:t>
            </a:fld>
            <a:endParaRPr lang="en-US" altLang="zh-TW"/>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5</a:t>
            </a:fld>
            <a:endParaRPr lang="en-US" altLang="zh-TW"/>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50</a:t>
            </a:fld>
            <a:endParaRPr lang="en-US" altLang="zh-TW"/>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51</a:t>
            </a:fld>
            <a:endParaRPr lang="en-US" altLang="zh-TW"/>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52</a:t>
            </a:fld>
            <a:endParaRPr lang="en-US" altLang="zh-TW"/>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6</a:t>
            </a:fld>
            <a:endParaRPr lang="en-US" altLang="zh-TW"/>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7</a:t>
            </a:fld>
            <a:endParaRPr lang="en-US" altLang="zh-TW"/>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8</a:t>
            </a:fld>
            <a:endParaRPr lang="en-US" altLang="zh-TW"/>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AC1487E-2FB5-4DB1-9544-5B9A63FAB489}" type="slidenum">
              <a:rPr lang="en-US" altLang="zh-TW" smtClean="0"/>
              <a:pPr/>
              <a:t>9</a:t>
            </a:fld>
            <a:endParaRPr lang="en-US" altLang="zh-TW"/>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3">
        <a:schemeClr val="bg1"/>
      </p:bgRef>
    </p:bg>
    <p:spTree>
      <p:nvGrpSpPr>
        <p:cNvPr id="1" name=""/>
        <p:cNvGrpSpPr/>
        <p:nvPr/>
      </p:nvGrpSpPr>
      <p:grpSpPr>
        <a:xfrm>
          <a:off x="0" y="0"/>
          <a:ext cx="0" cy="0"/>
          <a:chOff x="0" y="0"/>
          <a:chExt cx="0" cy="0"/>
        </a:xfrm>
      </p:grpSpPr>
      <p:sp>
        <p:nvSpPr>
          <p:cNvPr id="12" name="矩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圓角矩形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副標題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p:txBody>
          <a:bodyPr/>
          <a:lstStyle/>
          <a:p>
            <a:endParaRPr lang="en-US" altLang="zh-TW"/>
          </a:p>
        </p:txBody>
      </p:sp>
      <p:sp>
        <p:nvSpPr>
          <p:cNvPr id="17" name="頁尾版面配置區 16"/>
          <p:cNvSpPr>
            <a:spLocks noGrp="1"/>
          </p:cNvSpPr>
          <p:nvPr>
            <p:ph type="ftr" sz="quarter" idx="11"/>
          </p:nvPr>
        </p:nvSpPr>
        <p:spPr/>
        <p:txBody>
          <a:bodyPr/>
          <a:lstStyle/>
          <a:p>
            <a:endParaRPr lang="en-US" altLang="zh-TW"/>
          </a:p>
        </p:txBody>
      </p:sp>
      <p:sp>
        <p:nvSpPr>
          <p:cNvPr id="29" name="投影片編號版面配置區 28"/>
          <p:cNvSpPr>
            <a:spLocks noGrp="1"/>
          </p:cNvSpPr>
          <p:nvPr>
            <p:ph type="sldNum" sz="quarter" idx="12"/>
          </p:nvPr>
        </p:nvSpPr>
        <p:spPr/>
        <p:txBody>
          <a:bodyPr lIns="0" tIns="0" rIns="0" bIns="0">
            <a:noAutofit/>
          </a:bodyPr>
          <a:lstStyle>
            <a:lvl1pPr>
              <a:defRPr sz="1400">
                <a:solidFill>
                  <a:srgbClr val="FFFFFF"/>
                </a:solidFill>
              </a:defRPr>
            </a:lvl1pPr>
          </a:lstStyle>
          <a:p>
            <a:fld id="{20176E98-5C0D-4183-A9F5-D365537E93C6}" type="slidenum">
              <a:rPr lang="en-US" altLang="zh-TW" smtClean="0"/>
              <a:pPr/>
              <a:t>‹#›</a:t>
            </a:fld>
            <a:endParaRPr lang="en-US" altLang="zh-TW"/>
          </a:p>
        </p:txBody>
      </p:sp>
      <p:sp>
        <p:nvSpPr>
          <p:cNvPr id="7" name="矩形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標題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zh-TW" altLang="en-US" smtClean="0"/>
              <a:t>按一下以編輯母片標題樣式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endParaRPr lang="en-US" altLang="zh-TW"/>
          </a:p>
        </p:txBody>
      </p:sp>
      <p:sp>
        <p:nvSpPr>
          <p:cNvPr id="5" name="頁尾版面配置區 4"/>
          <p:cNvSpPr>
            <a:spLocks noGrp="1"/>
          </p:cNvSpPr>
          <p:nvPr>
            <p:ph type="ftr" sz="quarter" idx="11"/>
          </p:nvPr>
        </p:nvSpPr>
        <p:spPr/>
        <p:txBody>
          <a:bodyPr/>
          <a:lstStyle/>
          <a:p>
            <a:endParaRPr lang="en-US" altLang="zh-TW"/>
          </a:p>
        </p:txBody>
      </p:sp>
      <p:sp>
        <p:nvSpPr>
          <p:cNvPr id="6" name="投影片編號版面配置區 5"/>
          <p:cNvSpPr>
            <a:spLocks noGrp="1"/>
          </p:cNvSpPr>
          <p:nvPr>
            <p:ph type="sldNum" sz="quarter" idx="12"/>
          </p:nvPr>
        </p:nvSpPr>
        <p:spPr/>
        <p:txBody>
          <a:bodyPr/>
          <a:lstStyle/>
          <a:p>
            <a:fld id="{1FB40BC2-79C9-4610-A7FD-E851CE37A5DC}" type="slidenum">
              <a:rPr lang="en-US" altLang="zh-TW" smtClean="0"/>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41"/>
            <a:ext cx="201168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914400" y="274640"/>
            <a:ext cx="55626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endParaRPr lang="en-US" altLang="zh-TW"/>
          </a:p>
        </p:txBody>
      </p:sp>
      <p:sp>
        <p:nvSpPr>
          <p:cNvPr id="5" name="頁尾版面配置區 4"/>
          <p:cNvSpPr>
            <a:spLocks noGrp="1"/>
          </p:cNvSpPr>
          <p:nvPr>
            <p:ph type="ftr" sz="quarter" idx="11"/>
          </p:nvPr>
        </p:nvSpPr>
        <p:spPr/>
        <p:txBody>
          <a:bodyPr/>
          <a:lstStyle/>
          <a:p>
            <a:endParaRPr lang="en-US" altLang="zh-TW"/>
          </a:p>
        </p:txBody>
      </p:sp>
      <p:sp>
        <p:nvSpPr>
          <p:cNvPr id="6" name="投影片編號版面配置區 5"/>
          <p:cNvSpPr>
            <a:spLocks noGrp="1"/>
          </p:cNvSpPr>
          <p:nvPr>
            <p:ph type="sldNum" sz="quarter" idx="12"/>
          </p:nvPr>
        </p:nvSpPr>
        <p:spPr/>
        <p:txBody>
          <a:bodyPr/>
          <a:lstStyle/>
          <a:p>
            <a:fld id="{58683EAC-8966-49EB-8D40-EC93905100E6}" type="slidenum">
              <a:rPr lang="en-US" altLang="zh-TW" smtClean="0"/>
              <a:pPr/>
              <a:t>‹#›</a:t>
            </a:fld>
            <a:endParaRPr lang="en-US" altLang="zh-TW"/>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1066800" y="838200"/>
            <a:ext cx="7772400" cy="1143000"/>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1066800" y="2101850"/>
            <a:ext cx="3810000" cy="4114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5029200" y="2101850"/>
            <a:ext cx="3810000" cy="4114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a:xfrm>
            <a:off x="1066800" y="6413500"/>
            <a:ext cx="1905000" cy="457200"/>
          </a:xfrm>
        </p:spPr>
        <p:txBody>
          <a:bodyPr/>
          <a:lstStyle>
            <a:lvl1pPr>
              <a:defRPr/>
            </a:lvl1pPr>
          </a:lstStyle>
          <a:p>
            <a:endParaRPr lang="en-US" altLang="zh-TW"/>
          </a:p>
        </p:txBody>
      </p:sp>
      <p:sp>
        <p:nvSpPr>
          <p:cNvPr id="6" name="頁尾版面配置區 5"/>
          <p:cNvSpPr>
            <a:spLocks noGrp="1"/>
          </p:cNvSpPr>
          <p:nvPr>
            <p:ph type="ftr" sz="quarter" idx="11"/>
          </p:nvPr>
        </p:nvSpPr>
        <p:spPr>
          <a:xfrm>
            <a:off x="3429000" y="6413500"/>
            <a:ext cx="2895600" cy="457200"/>
          </a:xfrm>
        </p:spPr>
        <p:txBody>
          <a:bodyPr/>
          <a:lstStyle>
            <a:lvl1pPr>
              <a:defRPr/>
            </a:lvl1pPr>
          </a:lstStyle>
          <a:p>
            <a:endParaRPr lang="en-US" altLang="zh-TW"/>
          </a:p>
        </p:txBody>
      </p:sp>
      <p:sp>
        <p:nvSpPr>
          <p:cNvPr id="7" name="投影片編號版面配置區 6"/>
          <p:cNvSpPr>
            <a:spLocks noGrp="1"/>
          </p:cNvSpPr>
          <p:nvPr>
            <p:ph type="sldNum" sz="quarter" idx="12"/>
          </p:nvPr>
        </p:nvSpPr>
        <p:spPr>
          <a:xfrm>
            <a:off x="8229600" y="6413500"/>
            <a:ext cx="914400" cy="457200"/>
          </a:xfrm>
        </p:spPr>
        <p:txBody>
          <a:bodyPr/>
          <a:lstStyle>
            <a:lvl1pPr>
              <a:defRPr/>
            </a:lvl1pPr>
          </a:lstStyle>
          <a:p>
            <a:fld id="{5AF7C486-9250-4FC9-A1CA-5D4856BB2427}" type="slidenum">
              <a:rPr lang="en-US" altLang="zh-TW"/>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4" name="日期版面配置區 3"/>
          <p:cNvSpPr>
            <a:spLocks noGrp="1"/>
          </p:cNvSpPr>
          <p:nvPr>
            <p:ph type="dt" sz="half" idx="10"/>
          </p:nvPr>
        </p:nvSpPr>
        <p:spPr/>
        <p:txBody>
          <a:bodyPr/>
          <a:lstStyle/>
          <a:p>
            <a:endParaRPr lang="en-US" altLang="zh-TW"/>
          </a:p>
        </p:txBody>
      </p:sp>
      <p:sp>
        <p:nvSpPr>
          <p:cNvPr id="5" name="頁尾版面配置區 4"/>
          <p:cNvSpPr>
            <a:spLocks noGrp="1"/>
          </p:cNvSpPr>
          <p:nvPr>
            <p:ph type="ftr" sz="quarter" idx="11"/>
          </p:nvPr>
        </p:nvSpPr>
        <p:spPr/>
        <p:txBody>
          <a:bodyPr/>
          <a:lstStyle/>
          <a:p>
            <a:endParaRPr lang="en-US" altLang="zh-TW"/>
          </a:p>
        </p:txBody>
      </p:sp>
      <p:sp>
        <p:nvSpPr>
          <p:cNvPr id="6" name="投影片編號版面配置區 5"/>
          <p:cNvSpPr>
            <a:spLocks noGrp="1"/>
          </p:cNvSpPr>
          <p:nvPr>
            <p:ph type="sldNum" sz="quarter" idx="12"/>
          </p:nvPr>
        </p:nvSpPr>
        <p:spPr/>
        <p:txBody>
          <a:bodyPr/>
          <a:lstStyle/>
          <a:p>
            <a:fld id="{1438B8C4-CA74-40C2-9FB9-51C61A9DA396}" type="slidenum">
              <a:rPr lang="en-US" altLang="zh-TW" smtClean="0"/>
              <a:pPr/>
              <a:t>‹#›</a:t>
            </a:fld>
            <a:endParaRPr lang="en-US" altLang="zh-TW"/>
          </a:p>
        </p:txBody>
      </p:sp>
      <p:sp>
        <p:nvSpPr>
          <p:cNvPr id="8" name="內容版面配置區 7"/>
          <p:cNvSpPr>
            <a:spLocks noGrp="1"/>
          </p:cNvSpPr>
          <p:nvPr>
            <p:ph sz="quarter" idx="1"/>
          </p:nvPr>
        </p:nvSpPr>
        <p:spPr>
          <a:xfrm>
            <a:off x="914400" y="1447800"/>
            <a:ext cx="7772400" cy="45720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3">
        <a:schemeClr val="bg1"/>
      </p:bgRef>
    </p:bg>
    <p:spTree>
      <p:nvGrpSpPr>
        <p:cNvPr id="1" name=""/>
        <p:cNvGrpSpPr/>
        <p:nvPr/>
      </p:nvGrpSpPr>
      <p:grpSpPr>
        <a:xfrm>
          <a:off x="0" y="0"/>
          <a:ext cx="0" cy="0"/>
          <a:chOff x="0" y="0"/>
          <a:chExt cx="0" cy="0"/>
        </a:xfrm>
      </p:grpSpPr>
      <p:sp>
        <p:nvSpPr>
          <p:cNvPr id="11" name="矩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圓角矩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標題 1"/>
          <p:cNvSpPr>
            <a:spLocks noGrp="1"/>
          </p:cNvSpPr>
          <p:nvPr>
            <p:ph type="title"/>
          </p:nvPr>
        </p:nvSpPr>
        <p:spPr>
          <a:xfrm>
            <a:off x="722313" y="952500"/>
            <a:ext cx="7772400" cy="1362075"/>
          </a:xfrm>
        </p:spPr>
        <p:txBody>
          <a:bodyPr anchor="b" anchorCtr="0"/>
          <a:lstStyle>
            <a:lvl1pPr algn="l">
              <a:buNone/>
              <a:defRPr sz="4000" b="0" cap="none"/>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p>
            <a:endParaRPr lang="en-US" altLang="zh-TW"/>
          </a:p>
        </p:txBody>
      </p:sp>
      <p:sp>
        <p:nvSpPr>
          <p:cNvPr id="5" name="頁尾版面配置區 4"/>
          <p:cNvSpPr>
            <a:spLocks noGrp="1"/>
          </p:cNvSpPr>
          <p:nvPr>
            <p:ph type="ftr" sz="quarter" idx="11"/>
          </p:nvPr>
        </p:nvSpPr>
        <p:spPr>
          <a:xfrm>
            <a:off x="800100" y="6172200"/>
            <a:ext cx="4000500" cy="457200"/>
          </a:xfrm>
        </p:spPr>
        <p:txBody>
          <a:bodyPr/>
          <a:lstStyle/>
          <a:p>
            <a:endParaRPr lang="en-US" altLang="zh-TW"/>
          </a:p>
        </p:txBody>
      </p:sp>
      <p:sp>
        <p:nvSpPr>
          <p:cNvPr id="7" name="矩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投影片編號版面配置區 5"/>
          <p:cNvSpPr>
            <a:spLocks noGrp="1"/>
          </p:cNvSpPr>
          <p:nvPr>
            <p:ph type="sldNum" sz="quarter" idx="12"/>
          </p:nvPr>
        </p:nvSpPr>
        <p:spPr>
          <a:xfrm>
            <a:off x="146304" y="6208776"/>
            <a:ext cx="457200" cy="457200"/>
          </a:xfrm>
        </p:spPr>
        <p:txBody>
          <a:bodyPr/>
          <a:lstStyle/>
          <a:p>
            <a:fld id="{B2F809DB-9523-4E0E-AE63-F371BA916030}" type="slidenum">
              <a:rPr lang="en-US" altLang="zh-TW" smtClean="0"/>
              <a:pPr/>
              <a:t>‹#›</a:t>
            </a:fld>
            <a:endParaRPr lang="en-US" altLang="zh-TW"/>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p>
            <a:endParaRPr lang="en-US" altLang="zh-TW"/>
          </a:p>
        </p:txBody>
      </p:sp>
      <p:sp>
        <p:nvSpPr>
          <p:cNvPr id="6" name="頁尾版面配置區 5"/>
          <p:cNvSpPr>
            <a:spLocks noGrp="1"/>
          </p:cNvSpPr>
          <p:nvPr>
            <p:ph type="ftr" sz="quarter" idx="11"/>
          </p:nvPr>
        </p:nvSpPr>
        <p:spPr/>
        <p:txBody>
          <a:bodyPr/>
          <a:lstStyle/>
          <a:p>
            <a:endParaRPr lang="en-US" altLang="zh-TW"/>
          </a:p>
        </p:txBody>
      </p:sp>
      <p:sp>
        <p:nvSpPr>
          <p:cNvPr id="7" name="投影片編號版面配置區 6"/>
          <p:cNvSpPr>
            <a:spLocks noGrp="1"/>
          </p:cNvSpPr>
          <p:nvPr>
            <p:ph type="sldNum" sz="quarter" idx="12"/>
          </p:nvPr>
        </p:nvSpPr>
        <p:spPr/>
        <p:txBody>
          <a:bodyPr/>
          <a:lstStyle/>
          <a:p>
            <a:fld id="{AD8D0F9D-E8BD-46BD-85B1-0EAF1A24CF52}" type="slidenum">
              <a:rPr lang="en-US" altLang="zh-TW" smtClean="0"/>
              <a:pPr/>
              <a:t>‹#›</a:t>
            </a:fld>
            <a:endParaRPr lang="en-US" altLang="zh-TW"/>
          </a:p>
        </p:txBody>
      </p:sp>
      <p:sp>
        <p:nvSpPr>
          <p:cNvPr id="9" name="內容版面配置區 8"/>
          <p:cNvSpPr>
            <a:spLocks noGrp="1"/>
          </p:cNvSpPr>
          <p:nvPr>
            <p:ph sz="quarter" idx="1"/>
          </p:nvPr>
        </p:nvSpPr>
        <p:spPr>
          <a:xfrm>
            <a:off x="914400" y="1447800"/>
            <a:ext cx="3749040" cy="45720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1" name="內容版面配置區 10"/>
          <p:cNvSpPr>
            <a:spLocks noGrp="1"/>
          </p:cNvSpPr>
          <p:nvPr>
            <p:ph sz="quarter" idx="2"/>
          </p:nvPr>
        </p:nvSpPr>
        <p:spPr>
          <a:xfrm>
            <a:off x="4933950" y="1447800"/>
            <a:ext cx="3749040" cy="45720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914400" y="273050"/>
            <a:ext cx="7772400" cy="1143000"/>
          </a:xfrm>
        </p:spPr>
        <p:txBody>
          <a:bodyPr anchor="b" anchorCtr="0"/>
          <a:lstStyle>
            <a:lvl1pPr>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7" name="日期版面配置區 6"/>
          <p:cNvSpPr>
            <a:spLocks noGrp="1"/>
          </p:cNvSpPr>
          <p:nvPr>
            <p:ph type="dt" sz="half" idx="10"/>
          </p:nvPr>
        </p:nvSpPr>
        <p:spPr/>
        <p:txBody>
          <a:bodyPr/>
          <a:lstStyle/>
          <a:p>
            <a:endParaRPr lang="en-US" altLang="zh-TW"/>
          </a:p>
        </p:txBody>
      </p:sp>
      <p:sp>
        <p:nvSpPr>
          <p:cNvPr id="8" name="頁尾版面配置區 7"/>
          <p:cNvSpPr>
            <a:spLocks noGrp="1"/>
          </p:cNvSpPr>
          <p:nvPr>
            <p:ph type="ftr" sz="quarter" idx="11"/>
          </p:nvPr>
        </p:nvSpPr>
        <p:spPr/>
        <p:txBody>
          <a:bodyPr/>
          <a:lstStyle/>
          <a:p>
            <a:endParaRPr lang="en-US" altLang="zh-TW"/>
          </a:p>
        </p:txBody>
      </p:sp>
      <p:sp>
        <p:nvSpPr>
          <p:cNvPr id="9" name="投影片編號版面配置區 8"/>
          <p:cNvSpPr>
            <a:spLocks noGrp="1"/>
          </p:cNvSpPr>
          <p:nvPr>
            <p:ph type="sldNum" sz="quarter" idx="12"/>
          </p:nvPr>
        </p:nvSpPr>
        <p:spPr/>
        <p:txBody>
          <a:bodyPr/>
          <a:lstStyle/>
          <a:p>
            <a:fld id="{34C2FE86-BC98-48B2-9007-51920D01157B}" type="slidenum">
              <a:rPr lang="en-US" altLang="zh-TW" smtClean="0"/>
              <a:pPr/>
              <a:t>‹#›</a:t>
            </a:fld>
            <a:endParaRPr lang="en-US" altLang="zh-TW"/>
          </a:p>
        </p:txBody>
      </p:sp>
      <p:sp>
        <p:nvSpPr>
          <p:cNvPr id="11" name="內容版面配置區 10"/>
          <p:cNvSpPr>
            <a:spLocks noGrp="1"/>
          </p:cNvSpPr>
          <p:nvPr>
            <p:ph sz="half" idx="2"/>
          </p:nvPr>
        </p:nvSpPr>
        <p:spPr>
          <a:xfrm>
            <a:off x="914400" y="2247900"/>
            <a:ext cx="3733800" cy="38862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half" idx="4"/>
          </p:nvPr>
        </p:nvSpPr>
        <p:spPr>
          <a:xfrm>
            <a:off x="4953000" y="2247900"/>
            <a:ext cx="3733800" cy="38862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endParaRPr lang="en-US" altLang="zh-TW"/>
          </a:p>
        </p:txBody>
      </p:sp>
      <p:sp>
        <p:nvSpPr>
          <p:cNvPr id="4" name="頁尾版面配置區 3"/>
          <p:cNvSpPr>
            <a:spLocks noGrp="1"/>
          </p:cNvSpPr>
          <p:nvPr>
            <p:ph type="ftr" sz="quarter" idx="11"/>
          </p:nvPr>
        </p:nvSpPr>
        <p:spPr/>
        <p:txBody>
          <a:bodyPr/>
          <a:lstStyle/>
          <a:p>
            <a:endParaRPr lang="en-US" altLang="zh-TW"/>
          </a:p>
        </p:txBody>
      </p:sp>
      <p:sp>
        <p:nvSpPr>
          <p:cNvPr id="5" name="投影片編號版面配置區 4"/>
          <p:cNvSpPr>
            <a:spLocks noGrp="1"/>
          </p:cNvSpPr>
          <p:nvPr>
            <p:ph type="sldNum" sz="quarter" idx="12"/>
          </p:nvPr>
        </p:nvSpPr>
        <p:spPr/>
        <p:txBody>
          <a:bodyPr/>
          <a:lstStyle/>
          <a:p>
            <a:fld id="{9C96AB8B-7242-40DA-A73A-249BF147377E}" type="slidenum">
              <a:rPr lang="en-US" altLang="zh-TW" smtClean="0"/>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endParaRPr lang="en-US" altLang="zh-TW"/>
          </a:p>
        </p:txBody>
      </p:sp>
      <p:sp>
        <p:nvSpPr>
          <p:cNvPr id="3" name="頁尾版面配置區 2"/>
          <p:cNvSpPr>
            <a:spLocks noGrp="1"/>
          </p:cNvSpPr>
          <p:nvPr>
            <p:ph type="ftr" sz="quarter" idx="11"/>
          </p:nvPr>
        </p:nvSpPr>
        <p:spPr/>
        <p:txBody>
          <a:bodyPr/>
          <a:lstStyle/>
          <a:p>
            <a:endParaRPr lang="en-US" altLang="zh-TW"/>
          </a:p>
        </p:txBody>
      </p:sp>
      <p:sp>
        <p:nvSpPr>
          <p:cNvPr id="4" name="投影片編號版面配置區 3"/>
          <p:cNvSpPr>
            <a:spLocks noGrp="1"/>
          </p:cNvSpPr>
          <p:nvPr>
            <p:ph type="sldNum" sz="quarter" idx="12"/>
          </p:nvPr>
        </p:nvSpPr>
        <p:spPr/>
        <p:txBody>
          <a:bodyPr/>
          <a:lstStyle/>
          <a:p>
            <a:fld id="{49A0BC91-0C9D-4507-A0C3-9091555B4265}" type="slidenum">
              <a:rPr lang="en-US" altLang="zh-TW" smtClean="0"/>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8" name="矩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圓角矩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標題 1"/>
          <p:cNvSpPr>
            <a:spLocks noGrp="1"/>
          </p:cNvSpPr>
          <p:nvPr>
            <p:ph type="title"/>
          </p:nvPr>
        </p:nvSpPr>
        <p:spPr>
          <a:xfrm>
            <a:off x="914400" y="273050"/>
            <a:ext cx="7772400" cy="1143000"/>
          </a:xfrm>
        </p:spPr>
        <p:txBody>
          <a:bodyPr anchor="b" anchorCtr="0"/>
          <a:lstStyle>
            <a:lvl1pPr algn="l">
              <a:buNone/>
              <a:defRPr sz="4000" b="0"/>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endParaRPr lang="en-US" altLang="zh-TW"/>
          </a:p>
        </p:txBody>
      </p:sp>
      <p:sp>
        <p:nvSpPr>
          <p:cNvPr id="6" name="頁尾版面配置區 5"/>
          <p:cNvSpPr>
            <a:spLocks noGrp="1"/>
          </p:cNvSpPr>
          <p:nvPr>
            <p:ph type="ftr" sz="quarter" idx="11"/>
          </p:nvPr>
        </p:nvSpPr>
        <p:spPr/>
        <p:txBody>
          <a:bodyPr/>
          <a:lstStyle/>
          <a:p>
            <a:endParaRPr lang="en-US" altLang="zh-TW"/>
          </a:p>
        </p:txBody>
      </p:sp>
      <p:sp>
        <p:nvSpPr>
          <p:cNvPr id="7" name="投影片編號版面配置區 6"/>
          <p:cNvSpPr>
            <a:spLocks noGrp="1"/>
          </p:cNvSpPr>
          <p:nvPr>
            <p:ph type="sldNum" sz="quarter" idx="12"/>
          </p:nvPr>
        </p:nvSpPr>
        <p:spPr/>
        <p:txBody>
          <a:bodyPr/>
          <a:lstStyle/>
          <a:p>
            <a:fld id="{68747E38-4B79-4A17-B1E1-CD9F6047874B}" type="slidenum">
              <a:rPr lang="en-US" altLang="zh-TW" smtClean="0"/>
              <a:pPr/>
              <a:t>‹#›</a:t>
            </a:fld>
            <a:endParaRPr lang="en-US" altLang="zh-TW"/>
          </a:p>
        </p:txBody>
      </p:sp>
      <p:sp>
        <p:nvSpPr>
          <p:cNvPr id="11" name="內容版面配置區 10"/>
          <p:cNvSpPr>
            <a:spLocks noGrp="1"/>
          </p:cNvSpPr>
          <p:nvPr>
            <p:ph sz="quarter" idx="1"/>
          </p:nvPr>
        </p:nvSpPr>
        <p:spPr>
          <a:xfrm>
            <a:off x="2971800" y="1600200"/>
            <a:ext cx="5715000" cy="44958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zh-TW" altLang="en-US" smtClean="0"/>
              <a:t>按一下以編輯母片標題樣式</a:t>
            </a:r>
            <a:endParaRPr kumimoji="0" lang="en-US"/>
          </a:p>
        </p:txBody>
      </p:sp>
      <p:sp>
        <p:nvSpPr>
          <p:cNvPr id="4" name="文字版面配置區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endParaRPr lang="en-US" altLang="zh-TW"/>
          </a:p>
        </p:txBody>
      </p:sp>
      <p:sp>
        <p:nvSpPr>
          <p:cNvPr id="6" name="頁尾版面配置區 5"/>
          <p:cNvSpPr>
            <a:spLocks noGrp="1"/>
          </p:cNvSpPr>
          <p:nvPr>
            <p:ph type="ftr" sz="quarter" idx="11"/>
          </p:nvPr>
        </p:nvSpPr>
        <p:spPr>
          <a:xfrm>
            <a:off x="914400" y="6172200"/>
            <a:ext cx="3886200" cy="457200"/>
          </a:xfrm>
        </p:spPr>
        <p:txBody>
          <a:bodyPr/>
          <a:lstStyle/>
          <a:p>
            <a:endParaRPr lang="en-US" altLang="zh-TW"/>
          </a:p>
        </p:txBody>
      </p:sp>
      <p:sp>
        <p:nvSpPr>
          <p:cNvPr id="7" name="投影片編號版面配置區 6"/>
          <p:cNvSpPr>
            <a:spLocks noGrp="1"/>
          </p:cNvSpPr>
          <p:nvPr>
            <p:ph type="sldNum" sz="quarter" idx="12"/>
          </p:nvPr>
        </p:nvSpPr>
        <p:spPr>
          <a:xfrm>
            <a:off x="146304" y="6208776"/>
            <a:ext cx="457200" cy="457200"/>
          </a:xfrm>
        </p:spPr>
        <p:txBody>
          <a:bodyPr/>
          <a:lstStyle/>
          <a:p>
            <a:fld id="{1A2950E3-AAE8-45B5-9560-D30B66234490}" type="slidenum">
              <a:rPr lang="en-US" altLang="zh-TW" smtClean="0"/>
              <a:pPr/>
              <a:t>‹#›</a:t>
            </a:fld>
            <a:endParaRPr lang="en-US" altLang="zh-TW"/>
          </a:p>
        </p:txBody>
      </p:sp>
      <p:sp>
        <p:nvSpPr>
          <p:cNvPr id="11" name="矩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矩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圖片版面配置區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zh-TW" altLang="en-US" smtClean="0"/>
              <a:t>按一下圖示以新增圖片</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圓角矩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標題版面配置區 21"/>
          <p:cNvSpPr>
            <a:spLocks noGrp="1"/>
          </p:cNvSpPr>
          <p:nvPr>
            <p:ph type="title"/>
          </p:nvPr>
        </p:nvSpPr>
        <p:spPr>
          <a:xfrm>
            <a:off x="914400" y="274638"/>
            <a:ext cx="7772400" cy="1143000"/>
          </a:xfrm>
          <a:prstGeom prst="rect">
            <a:avLst/>
          </a:prstGeom>
        </p:spPr>
        <p:txBody>
          <a:bodyPr bIns="91440" anchor="b" anchorCtr="0">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endParaRPr lang="en-US" altLang="zh-TW"/>
          </a:p>
        </p:txBody>
      </p:sp>
      <p:sp>
        <p:nvSpPr>
          <p:cNvPr id="3" name="頁尾版面配置區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ltLang="zh-TW"/>
          </a:p>
        </p:txBody>
      </p:sp>
      <p:sp>
        <p:nvSpPr>
          <p:cNvPr id="23" name="投影片編號版面配置區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0F1990F-9DA6-4BB8-89F1-145CD249379D}" type="slidenum">
              <a:rPr lang="en-US" altLang="zh-TW" smtClean="0"/>
              <a:pPr/>
              <a:t>‹#›</a:t>
            </a:fld>
            <a:endParaRPr lang="en-US" altLang="zh-TW"/>
          </a:p>
        </p:txBody>
      </p:sp>
      <p:sp>
        <p:nvSpPr>
          <p:cNvPr id="10" name="AutoShape 13">
            <a:hlinkClick r:id="" action="ppaction://hlinkshowjump?jump=firstslide" highlightClick="1"/>
          </p:cNvPr>
          <p:cNvSpPr>
            <a:spLocks noChangeArrowheads="1"/>
          </p:cNvSpPr>
          <p:nvPr userDrawn="1"/>
        </p:nvSpPr>
        <p:spPr bwMode="auto">
          <a:xfrm>
            <a:off x="8001000" y="990600"/>
            <a:ext cx="330200" cy="330200"/>
          </a:xfrm>
          <a:prstGeom prst="actionButtonHome">
            <a:avLst/>
          </a:prstGeom>
          <a:solidFill>
            <a:srgbClr val="00FFFF"/>
          </a:solidFill>
          <a:ln w="12700" cap="sq">
            <a:solidFill>
              <a:schemeClr val="tx1"/>
            </a:solidFill>
            <a:miter lim="800000"/>
            <a:headEnd type="none" w="sm" len="sm"/>
            <a:tailEnd type="none" w="sm" len="sm"/>
          </a:ln>
          <a:effectLst/>
        </p:spPr>
        <p:txBody>
          <a:bodyPr wrap="none" anchor="ctr"/>
          <a:lstStyle/>
          <a:p>
            <a:endParaRPr lang="zh-TW" altLang="en-US"/>
          </a:p>
        </p:txBody>
      </p:sp>
      <p:sp>
        <p:nvSpPr>
          <p:cNvPr id="11" name="AutoShape 14">
            <a:hlinkClick r:id="" action="ppaction://hlinkshowjump?jump=nextslide" highlightClick="1"/>
          </p:cNvPr>
          <p:cNvSpPr>
            <a:spLocks noChangeArrowheads="1"/>
          </p:cNvSpPr>
          <p:nvPr userDrawn="1"/>
        </p:nvSpPr>
        <p:spPr bwMode="auto">
          <a:xfrm>
            <a:off x="7594600" y="1003300"/>
            <a:ext cx="317500" cy="317500"/>
          </a:xfrm>
          <a:prstGeom prst="actionButtonForwardNext">
            <a:avLst/>
          </a:prstGeom>
          <a:solidFill>
            <a:srgbClr val="FF99CC"/>
          </a:solidFill>
          <a:ln w="12700" cap="sq">
            <a:solidFill>
              <a:schemeClr val="tx1"/>
            </a:solidFill>
            <a:miter lim="800000"/>
            <a:headEnd type="none" w="sm" len="sm"/>
            <a:tailEnd type="none" w="sm" len="sm"/>
          </a:ln>
          <a:effectLst/>
        </p:spPr>
        <p:txBody>
          <a:bodyPr wrap="none" anchor="ctr"/>
          <a:lstStyle/>
          <a:p>
            <a:endParaRPr lang="zh-TW" altLang="en-US"/>
          </a:p>
        </p:txBody>
      </p:sp>
      <p:sp>
        <p:nvSpPr>
          <p:cNvPr id="12" name="AutoShape 15">
            <a:hlinkClick r:id="" action="ppaction://hlinkshowjump?jump=previousslide" highlightClick="1"/>
          </p:cNvPr>
          <p:cNvSpPr>
            <a:spLocks noChangeArrowheads="1"/>
          </p:cNvSpPr>
          <p:nvPr userDrawn="1"/>
        </p:nvSpPr>
        <p:spPr bwMode="auto">
          <a:xfrm>
            <a:off x="8432800" y="1003300"/>
            <a:ext cx="304800" cy="304800"/>
          </a:xfrm>
          <a:prstGeom prst="actionButtonBackPrevious">
            <a:avLst/>
          </a:prstGeom>
          <a:solidFill>
            <a:srgbClr val="FFCC00"/>
          </a:solidFill>
          <a:ln w="12700" cap="sq">
            <a:solidFill>
              <a:schemeClr val="tx1"/>
            </a:solidFill>
            <a:miter lim="800000"/>
            <a:headEnd type="none" w="sm" len="sm"/>
            <a:tailEnd type="none" w="sm" len="sm"/>
          </a:ln>
          <a:effectLst/>
        </p:spPr>
        <p:txBody>
          <a:bodyPr wrap="none" anchor="ctr"/>
          <a:lstStyle/>
          <a:p>
            <a:endParaRPr lang="zh-TW" altLang="en-US"/>
          </a:p>
        </p:txBody>
      </p:sp>
      <p:pic>
        <p:nvPicPr>
          <p:cNvPr id="15" name="Picture 16" descr="logo"/>
          <p:cNvPicPr>
            <a:picLocks noChangeAspect="1" noChangeArrowheads="1"/>
          </p:cNvPicPr>
          <p:nvPr userDrawn="1"/>
        </p:nvPicPr>
        <p:blipFill>
          <a:blip r:embed="rId14"/>
          <a:srcRect/>
          <a:stretch>
            <a:fillRect/>
          </a:stretch>
        </p:blipFill>
        <p:spPr bwMode="auto">
          <a:xfrm>
            <a:off x="6934200" y="6172200"/>
            <a:ext cx="1295400" cy="357188"/>
          </a:xfrm>
          <a:prstGeom prst="rect">
            <a:avLst/>
          </a:prstGeom>
          <a:noFill/>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17.xml"/><Relationship Id="rId13" Type="http://schemas.openxmlformats.org/officeDocument/2006/relationships/slide" Target="slide24.xml"/><Relationship Id="rId3" Type="http://schemas.openxmlformats.org/officeDocument/2006/relationships/image" Target="../media/image3.png"/><Relationship Id="rId7" Type="http://schemas.openxmlformats.org/officeDocument/2006/relationships/slide" Target="slide16.xml"/><Relationship Id="rId12" Type="http://schemas.openxmlformats.org/officeDocument/2006/relationships/slide" Target="slide21.xml"/><Relationship Id="rId17" Type="http://schemas.openxmlformats.org/officeDocument/2006/relationships/slide" Target="slide49.xml"/><Relationship Id="rId2" Type="http://schemas.openxmlformats.org/officeDocument/2006/relationships/notesSlide" Target="../notesSlides/notesSlide1.xml"/><Relationship Id="rId16" Type="http://schemas.openxmlformats.org/officeDocument/2006/relationships/slide" Target="slide39.xml"/><Relationship Id="rId1" Type="http://schemas.openxmlformats.org/officeDocument/2006/relationships/slideLayout" Target="../slideLayouts/slideLayout2.xml"/><Relationship Id="rId6" Type="http://schemas.openxmlformats.org/officeDocument/2006/relationships/slide" Target="slide15.xml"/><Relationship Id="rId11" Type="http://schemas.openxmlformats.org/officeDocument/2006/relationships/slide" Target="slide43.xml"/><Relationship Id="rId5" Type="http://schemas.openxmlformats.org/officeDocument/2006/relationships/slide" Target="slide3.xml"/><Relationship Id="rId15" Type="http://schemas.openxmlformats.org/officeDocument/2006/relationships/slide" Target="slide34.xml"/><Relationship Id="rId10" Type="http://schemas.openxmlformats.org/officeDocument/2006/relationships/slide" Target="slide20.xml"/><Relationship Id="rId4" Type="http://schemas.openxmlformats.org/officeDocument/2006/relationships/slide" Target="slide2.xml"/><Relationship Id="rId9" Type="http://schemas.openxmlformats.org/officeDocument/2006/relationships/slide" Target="slide18.xml"/><Relationship Id="rId14" Type="http://schemas.openxmlformats.org/officeDocument/2006/relationships/slide" Target="slide2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60" name="Rectangle 12"/>
          <p:cNvSpPr>
            <a:spLocks noGrp="1" noChangeArrowheads="1"/>
          </p:cNvSpPr>
          <p:nvPr>
            <p:ph type="title"/>
          </p:nvPr>
        </p:nvSpPr>
        <p:spPr>
          <a:xfrm>
            <a:off x="1066800" y="838200"/>
            <a:ext cx="7772400" cy="762000"/>
          </a:xfrm>
        </p:spPr>
        <p:txBody>
          <a:bodyPr>
            <a:normAutofit fontScale="90000"/>
          </a:bodyPr>
          <a:lstStyle/>
          <a:p>
            <a:r>
              <a:rPr lang="en-US" altLang="zh-TW" sz="2400" b="1" dirty="0">
                <a:solidFill>
                  <a:srgbClr val="800000"/>
                </a:solidFill>
                <a:latin typeface="Arial" charset="0"/>
                <a:ea typeface="華康超明體" pitchFamily="49" charset="-120"/>
              </a:rPr>
              <a:t/>
            </a:r>
            <a:br>
              <a:rPr lang="en-US" altLang="zh-TW" sz="2400" b="1" dirty="0">
                <a:solidFill>
                  <a:srgbClr val="800000"/>
                </a:solidFill>
                <a:latin typeface="Arial" charset="0"/>
                <a:ea typeface="華康超明體" pitchFamily="49" charset="-120"/>
              </a:rPr>
            </a:br>
            <a:r>
              <a:rPr lang="en-US" altLang="zh-TW" sz="2400" b="1" dirty="0">
                <a:solidFill>
                  <a:srgbClr val="800000"/>
                </a:solidFill>
                <a:latin typeface="Arial" charset="0"/>
                <a:ea typeface="華康超明體" pitchFamily="49" charset="-120"/>
              </a:rPr>
              <a:t>                </a:t>
            </a:r>
            <a:r>
              <a:rPr lang="en-US" altLang="zh-TW" sz="3600" u="sng" dirty="0" smtClean="0">
                <a:solidFill>
                  <a:srgbClr val="000000"/>
                </a:solidFill>
                <a:latin typeface="華康超明體" pitchFamily="49" charset="-120"/>
                <a:ea typeface="華康超明體" pitchFamily="49" charset="-120"/>
              </a:rPr>
              <a:t> </a:t>
            </a:r>
            <a:r>
              <a:rPr lang="en-US" altLang="zh-TW" sz="3600" u="sng" dirty="0">
                <a:solidFill>
                  <a:srgbClr val="000000"/>
                </a:solidFill>
                <a:latin typeface="華康超明體" pitchFamily="49" charset="-120"/>
                <a:ea typeface="華康超明體" pitchFamily="49" charset="-120"/>
              </a:rPr>
              <a:t>C </a:t>
            </a:r>
            <a:r>
              <a:rPr lang="zh-TW" altLang="en-US" sz="3600" u="sng" dirty="0">
                <a:solidFill>
                  <a:srgbClr val="000000"/>
                </a:solidFill>
                <a:latin typeface="華康超明體" pitchFamily="49" charset="-120"/>
                <a:ea typeface="華康超明體" pitchFamily="49" charset="-120"/>
              </a:rPr>
              <a:t>程 式 設 計</a:t>
            </a:r>
            <a:r>
              <a:rPr lang="zh-TW" altLang="en-US" b="1" dirty="0">
                <a:solidFill>
                  <a:schemeClr val="folHlink"/>
                </a:solidFill>
                <a:latin typeface="Arial" charset="0"/>
                <a:ea typeface="華康超明體" pitchFamily="49" charset="-120"/>
              </a:rPr>
              <a:t>                                      </a:t>
            </a:r>
            <a:endParaRPr lang="zh-TW" altLang="en-US" sz="2400" dirty="0">
              <a:solidFill>
                <a:srgbClr val="800000"/>
              </a:solidFill>
              <a:effectLst>
                <a:outerShdw blurRad="38100" dist="38100" dir="2700000" algn="tl">
                  <a:srgbClr val="C0C0C0"/>
                </a:outerShdw>
              </a:effectLst>
              <a:latin typeface="Arial" charset="0"/>
              <a:ea typeface="華康超明體" pitchFamily="49" charset="-120"/>
            </a:endParaRPr>
          </a:p>
        </p:txBody>
      </p:sp>
      <p:sp>
        <p:nvSpPr>
          <p:cNvPr id="8" name="投影片編號版面配置區 5"/>
          <p:cNvSpPr>
            <a:spLocks noGrp="1"/>
          </p:cNvSpPr>
          <p:nvPr>
            <p:ph type="sldNum" sz="quarter" idx="12"/>
          </p:nvPr>
        </p:nvSpPr>
        <p:spPr/>
        <p:txBody>
          <a:bodyPr/>
          <a:lstStyle/>
          <a:p>
            <a:fld id="{A3B0DB98-BA22-4B66-9EBA-6370C0D2D430}" type="slidenum">
              <a:rPr lang="en-US" altLang="zh-TW"/>
              <a:pPr/>
              <a:t>1</a:t>
            </a:fld>
            <a:endParaRPr lang="en-US" altLang="zh-TW"/>
          </a:p>
        </p:txBody>
      </p:sp>
      <p:sp>
        <p:nvSpPr>
          <p:cNvPr id="2061" name="Rectangle 13"/>
          <p:cNvSpPr>
            <a:spLocks noGrp="1" noChangeArrowheads="1"/>
          </p:cNvSpPr>
          <p:nvPr>
            <p:ph sz="quarter" idx="1"/>
          </p:nvPr>
        </p:nvSpPr>
        <p:spPr/>
        <p:txBody>
          <a:bodyPr/>
          <a:lstStyle/>
          <a:p>
            <a:pPr>
              <a:lnSpc>
                <a:spcPct val="130000"/>
              </a:lnSpc>
              <a:buClr>
                <a:schemeClr val="bg2"/>
              </a:buClr>
              <a:buFont typeface="Wingdings" pitchFamily="2" charset="2"/>
              <a:buNone/>
            </a:pPr>
            <a:endParaRPr lang="zh-TW" altLang="zh-TW" sz="1800">
              <a:solidFill>
                <a:srgbClr val="000000"/>
              </a:solidFill>
              <a:ea typeface="華康中圓體" pitchFamily="49" charset="-120"/>
            </a:endParaRPr>
          </a:p>
        </p:txBody>
      </p:sp>
      <p:sp>
        <p:nvSpPr>
          <p:cNvPr id="2063" name="Text Box 15"/>
          <p:cNvSpPr txBox="1">
            <a:spLocks noChangeArrowheads="1"/>
          </p:cNvSpPr>
          <p:nvPr/>
        </p:nvSpPr>
        <p:spPr bwMode="auto">
          <a:xfrm>
            <a:off x="1517650" y="1666875"/>
            <a:ext cx="3111500" cy="4989513"/>
          </a:xfrm>
          <a:prstGeom prst="rect">
            <a:avLst/>
          </a:prstGeom>
          <a:noFill/>
          <a:ln w="9525">
            <a:noFill/>
            <a:miter lim="800000"/>
            <a:headEnd/>
            <a:tailEnd/>
          </a:ln>
          <a:effectLst/>
        </p:spPr>
        <p:txBody>
          <a:bodyPr wrap="none">
            <a:spAutoFit/>
          </a:bodyPr>
          <a:lstStyle/>
          <a:p>
            <a:pPr>
              <a:spcBef>
                <a:spcPct val="20000"/>
              </a:spcBef>
              <a:buClr>
                <a:schemeClr val="bg2"/>
              </a:buClr>
              <a:buSzPct val="75000"/>
              <a:buFont typeface="Wingdings" pitchFamily="2" charset="2"/>
              <a:buBlip>
                <a:blip r:embed="rId3"/>
              </a:buBlip>
            </a:pPr>
            <a:r>
              <a:rPr lang="en-US" altLang="zh-TW" sz="1800">
                <a:solidFill>
                  <a:srgbClr val="000000"/>
                </a:solidFill>
                <a:ea typeface="華康中圓體" pitchFamily="49" charset="-120"/>
              </a:rPr>
              <a:t> </a:t>
            </a:r>
            <a:r>
              <a:rPr lang="zh-TW" altLang="en-US" sz="1800">
                <a:solidFill>
                  <a:srgbClr val="000000"/>
                </a:solidFill>
                <a:ea typeface="華康中圓體" pitchFamily="49" charset="-120"/>
              </a:rPr>
              <a:t>第一章    </a:t>
            </a:r>
            <a:r>
              <a:rPr lang="zh-TW" altLang="en-US" sz="1800">
                <a:solidFill>
                  <a:srgbClr val="000000"/>
                </a:solidFill>
                <a:ea typeface="華康中圓體" pitchFamily="49" charset="-120"/>
                <a:hlinkClick r:id="rId4" action="ppaction://hlinksldjump"/>
              </a:rPr>
              <a:t>概論</a:t>
            </a:r>
            <a:endParaRPr lang="zh-TW" altLang="en-US" sz="1800">
              <a:solidFill>
                <a:srgbClr val="000000"/>
              </a:solidFill>
              <a:ea typeface="華康中圓體" pitchFamily="49" charset="-120"/>
            </a:endParaRPr>
          </a:p>
          <a:p>
            <a:pPr>
              <a:spcBef>
                <a:spcPct val="20000"/>
              </a:spcBef>
              <a:buClr>
                <a:schemeClr val="bg2"/>
              </a:buClr>
              <a:buSzPct val="75000"/>
              <a:buFont typeface="Wingdings" pitchFamily="2" charset="2"/>
              <a:buNone/>
            </a:pPr>
            <a:r>
              <a:rPr lang="zh-TW" altLang="en-US" sz="1800">
                <a:solidFill>
                  <a:srgbClr val="000000"/>
                </a:solidFill>
                <a:ea typeface="華康中圓體" pitchFamily="49" charset="-120"/>
              </a:rPr>
              <a:t>	</a:t>
            </a:r>
            <a:r>
              <a:rPr lang="en-US" altLang="zh-TW" sz="1800">
                <a:solidFill>
                  <a:srgbClr val="000000"/>
                </a:solidFill>
                <a:ea typeface="華康中圓體" pitchFamily="49" charset="-120"/>
                <a:hlinkClick r:id="rId5" action="ppaction://hlinksldjump"/>
              </a:rPr>
              <a:t>1-1</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rId6" action="ppaction://hlinksldjump"/>
              </a:rPr>
              <a:t>1-2</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rId7" action="ppaction://hlinksldjump"/>
              </a:rPr>
              <a:t>1-3</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rId8" action="ppaction://hlinksldjump"/>
              </a:rPr>
              <a:t>1-4</a:t>
            </a:r>
            <a:endParaRPr lang="en-US" altLang="zh-TW" sz="1800">
              <a:solidFill>
                <a:srgbClr val="000000"/>
              </a:solidFill>
              <a:ea typeface="華康中圓體" pitchFamily="49" charset="-120"/>
            </a:endParaRPr>
          </a:p>
          <a:p>
            <a:pPr>
              <a:spcBef>
                <a:spcPct val="20000"/>
              </a:spcBef>
              <a:buClr>
                <a:schemeClr val="bg2"/>
              </a:buClr>
              <a:buSzPct val="75000"/>
              <a:buFont typeface="Wingdings" pitchFamily="2" charset="2"/>
              <a:buBlip>
                <a:blip r:embed="rId3"/>
              </a:buBlip>
            </a:pPr>
            <a:r>
              <a:rPr lang="en-US" altLang="zh-TW" sz="1800">
                <a:solidFill>
                  <a:srgbClr val="000000"/>
                </a:solidFill>
                <a:ea typeface="華康中圓體" pitchFamily="49" charset="-120"/>
              </a:rPr>
              <a:t> </a:t>
            </a:r>
            <a:r>
              <a:rPr lang="zh-TW" altLang="en-US" sz="1800">
                <a:solidFill>
                  <a:srgbClr val="000000"/>
                </a:solidFill>
                <a:ea typeface="華康中圓體" pitchFamily="49" charset="-120"/>
              </a:rPr>
              <a:t>第二章    </a:t>
            </a:r>
            <a:r>
              <a:rPr lang="zh-TW" altLang="en-US" sz="1800">
                <a:solidFill>
                  <a:srgbClr val="000000"/>
                </a:solidFill>
                <a:ea typeface="華康中圓體" pitchFamily="49" charset="-120"/>
                <a:hlinkClick r:id="rId9" action="ppaction://hlinksldjump"/>
              </a:rPr>
              <a:t>程式的編輯與執行</a:t>
            </a:r>
            <a:endParaRPr lang="zh-TW" altLang="en-US" sz="1800">
              <a:solidFill>
                <a:srgbClr val="000000"/>
              </a:solidFill>
              <a:ea typeface="華康中圓體" pitchFamily="49" charset="-120"/>
            </a:endParaRPr>
          </a:p>
          <a:p>
            <a:pPr>
              <a:spcBef>
                <a:spcPct val="20000"/>
              </a:spcBef>
              <a:buClr>
                <a:schemeClr val="bg2"/>
              </a:buClr>
              <a:buSzPct val="75000"/>
              <a:buFont typeface="Wingdings" pitchFamily="2" charset="2"/>
              <a:buNone/>
            </a:pPr>
            <a:r>
              <a:rPr lang="zh-TW" altLang="en-US" sz="1800">
                <a:solidFill>
                  <a:srgbClr val="000000"/>
                </a:solidFill>
                <a:ea typeface="華康中圓體" pitchFamily="49" charset="-120"/>
              </a:rPr>
              <a:t>	</a:t>
            </a:r>
            <a:r>
              <a:rPr lang="en-US" altLang="zh-TW" sz="1800">
                <a:solidFill>
                  <a:srgbClr val="000000"/>
                </a:solidFill>
                <a:ea typeface="華康中圓體" pitchFamily="49" charset="-120"/>
                <a:hlinkClick r:id="rId10" action="ppaction://hlinksldjump"/>
              </a:rPr>
              <a:t>2-1</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rId11" action="ppaction://hlinksldjump"/>
              </a:rPr>
              <a:t>2-2</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2-3</a:t>
            </a:r>
            <a:endParaRPr lang="en-US" altLang="zh-TW" sz="1800">
              <a:solidFill>
                <a:srgbClr val="000000"/>
              </a:solidFill>
              <a:ea typeface="華康中圓體" pitchFamily="49" charset="-120"/>
            </a:endParaRPr>
          </a:p>
          <a:p>
            <a:pPr>
              <a:spcBef>
                <a:spcPct val="20000"/>
              </a:spcBef>
              <a:buClr>
                <a:schemeClr val="bg2"/>
              </a:buClr>
              <a:buSzPct val="75000"/>
              <a:buFont typeface="Wingdings" pitchFamily="2" charset="2"/>
              <a:buBlip>
                <a:blip r:embed="rId3"/>
              </a:buBlip>
            </a:pPr>
            <a:r>
              <a:rPr lang="en-US" altLang="zh-TW" sz="1800">
                <a:solidFill>
                  <a:srgbClr val="000000"/>
                </a:solidFill>
                <a:ea typeface="華康中圓體" pitchFamily="49" charset="-120"/>
              </a:rPr>
              <a:t> </a:t>
            </a:r>
            <a:r>
              <a:rPr lang="zh-TW" altLang="en-US" sz="1800">
                <a:solidFill>
                  <a:srgbClr val="000000"/>
                </a:solidFill>
                <a:ea typeface="華康中圓體" pitchFamily="49" charset="-120"/>
              </a:rPr>
              <a:t>第三章    </a:t>
            </a:r>
            <a:r>
              <a:rPr lang="zh-TW" altLang="en-US" sz="1800">
                <a:solidFill>
                  <a:srgbClr val="000000"/>
                </a:solidFill>
                <a:ea typeface="華康中圓體" pitchFamily="49" charset="-120"/>
                <a:hlinkClick r:id="rId9" action="ppaction://hlinksldjump"/>
              </a:rPr>
              <a:t>基本觀念</a:t>
            </a:r>
            <a:endParaRPr lang="zh-TW" altLang="en-US" sz="1800">
              <a:solidFill>
                <a:srgbClr val="000000"/>
              </a:solidFill>
              <a:ea typeface="華康中圓體" pitchFamily="49" charset="-120"/>
            </a:endParaRPr>
          </a:p>
          <a:p>
            <a:pPr>
              <a:spcBef>
                <a:spcPct val="20000"/>
              </a:spcBef>
              <a:buClr>
                <a:schemeClr val="bg2"/>
              </a:buClr>
              <a:buSzPct val="75000"/>
              <a:buFont typeface="Wingdings" pitchFamily="2" charset="2"/>
              <a:buNone/>
            </a:pPr>
            <a:r>
              <a:rPr lang="zh-TW" altLang="en-US" sz="1800">
                <a:solidFill>
                  <a:srgbClr val="000000"/>
                </a:solidFill>
                <a:ea typeface="華康中圓體" pitchFamily="49" charset="-120"/>
              </a:rPr>
              <a:t>	</a:t>
            </a:r>
            <a:r>
              <a:rPr lang="en-US" altLang="zh-TW" sz="1800">
                <a:solidFill>
                  <a:srgbClr val="000000"/>
                </a:solidFill>
                <a:ea typeface="華康中圓體" pitchFamily="49" charset="-120"/>
                <a:hlinkClick r:id="rId10" action="ppaction://hlinksldjump"/>
              </a:rPr>
              <a:t>3-1</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rId12" action="ppaction://hlinksldjump"/>
              </a:rPr>
              <a:t>3-2</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rId13" action="ppaction://hlinksldjump"/>
              </a:rPr>
              <a:t>3-3</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rId14" action="ppaction://hlinksldjump"/>
              </a:rPr>
              <a:t>3-4</a:t>
            </a:r>
            <a:endParaRPr lang="en-US" altLang="zh-TW" sz="1800">
              <a:solidFill>
                <a:srgbClr val="000000"/>
              </a:solidFill>
              <a:ea typeface="華康中圓體" pitchFamily="49" charset="-120"/>
            </a:endParaRPr>
          </a:p>
          <a:p>
            <a:pPr>
              <a:spcBef>
                <a:spcPct val="20000"/>
              </a:spcBef>
              <a:buClr>
                <a:schemeClr val="bg2"/>
              </a:buClr>
              <a:buSzPct val="75000"/>
              <a:buFont typeface="Wingdings" pitchFamily="2" charset="2"/>
              <a:buNone/>
            </a:pP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rId15" action="ppaction://hlinksldjump"/>
              </a:rPr>
              <a:t>3-5</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rId16" action="ppaction://hlinksldjump"/>
              </a:rPr>
              <a:t>3-6</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rId17" action="ppaction://hlinksldjump"/>
              </a:rPr>
              <a:t>3-7</a:t>
            </a:r>
            <a:endParaRPr lang="en-US" altLang="zh-TW" sz="1800">
              <a:solidFill>
                <a:srgbClr val="000000"/>
              </a:solidFill>
              <a:ea typeface="華康中圓體" pitchFamily="49" charset="-120"/>
            </a:endParaRPr>
          </a:p>
          <a:p>
            <a:pPr>
              <a:spcBef>
                <a:spcPct val="20000"/>
              </a:spcBef>
              <a:buClr>
                <a:schemeClr val="bg2"/>
              </a:buClr>
              <a:buSzPct val="75000"/>
              <a:buFont typeface="Wingdings" pitchFamily="2" charset="2"/>
              <a:buBlip>
                <a:blip r:embed="rId3"/>
              </a:buBlip>
            </a:pPr>
            <a:r>
              <a:rPr lang="en-US" altLang="zh-TW" sz="1800">
                <a:solidFill>
                  <a:srgbClr val="000000"/>
                </a:solidFill>
                <a:ea typeface="華康中圓體" pitchFamily="49" charset="-120"/>
              </a:rPr>
              <a:t> </a:t>
            </a:r>
            <a:r>
              <a:rPr lang="zh-TW" altLang="en-US" sz="1800">
                <a:solidFill>
                  <a:srgbClr val="000000"/>
                </a:solidFill>
                <a:ea typeface="華康中圓體" pitchFamily="49" charset="-120"/>
              </a:rPr>
              <a:t>第四章    </a:t>
            </a:r>
            <a:r>
              <a:rPr lang="zh-TW" altLang="en-US" sz="1800">
                <a:solidFill>
                  <a:srgbClr val="000000"/>
                </a:solidFill>
                <a:ea typeface="華康中圓體" pitchFamily="49" charset="-120"/>
                <a:hlinkClick r:id="" action="ppaction://noaction"/>
              </a:rPr>
              <a:t>基本輸出入</a:t>
            </a:r>
            <a:endParaRPr lang="zh-TW" altLang="en-US" sz="1800">
              <a:solidFill>
                <a:srgbClr val="000000"/>
              </a:solidFill>
              <a:ea typeface="華康中圓體" pitchFamily="49" charset="-120"/>
            </a:endParaRPr>
          </a:p>
          <a:p>
            <a:pPr>
              <a:spcBef>
                <a:spcPct val="20000"/>
              </a:spcBef>
              <a:buClr>
                <a:schemeClr val="bg2"/>
              </a:buClr>
              <a:buSzPct val="75000"/>
              <a:buFont typeface="Wingdings" pitchFamily="2" charset="2"/>
              <a:buNone/>
            </a:pPr>
            <a:r>
              <a:rPr lang="zh-TW" altLang="en-US"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4-1</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4-2</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4-3</a:t>
            </a:r>
            <a:endParaRPr lang="en-US" altLang="zh-TW" sz="1800">
              <a:solidFill>
                <a:srgbClr val="000000"/>
              </a:solidFill>
              <a:ea typeface="華康中圓體" pitchFamily="49" charset="-120"/>
            </a:endParaRPr>
          </a:p>
          <a:p>
            <a:pPr>
              <a:spcBef>
                <a:spcPct val="20000"/>
              </a:spcBef>
              <a:buClr>
                <a:schemeClr val="bg2"/>
              </a:buClr>
              <a:buSzPct val="75000"/>
              <a:buFont typeface="Wingdings" pitchFamily="2" charset="2"/>
              <a:buBlip>
                <a:blip r:embed="rId3"/>
              </a:buBlip>
            </a:pPr>
            <a:r>
              <a:rPr lang="en-US" altLang="zh-TW" sz="1800">
                <a:solidFill>
                  <a:srgbClr val="000000"/>
                </a:solidFill>
                <a:ea typeface="華康中圓體" pitchFamily="49" charset="-120"/>
              </a:rPr>
              <a:t> </a:t>
            </a:r>
            <a:r>
              <a:rPr lang="zh-TW" altLang="en-US" sz="1800">
                <a:solidFill>
                  <a:srgbClr val="000000"/>
                </a:solidFill>
                <a:ea typeface="華康中圓體" pitchFamily="49" charset="-120"/>
              </a:rPr>
              <a:t>第五章    </a:t>
            </a:r>
            <a:r>
              <a:rPr lang="zh-TW" altLang="en-US" sz="1800">
                <a:solidFill>
                  <a:srgbClr val="000000"/>
                </a:solidFill>
                <a:ea typeface="華康中圓體" pitchFamily="49" charset="-120"/>
                <a:hlinkClick r:id="" action="ppaction://noaction"/>
              </a:rPr>
              <a:t>決策敘述</a:t>
            </a:r>
            <a:endParaRPr lang="zh-TW" altLang="en-US" sz="1800">
              <a:solidFill>
                <a:srgbClr val="000000"/>
              </a:solidFill>
              <a:ea typeface="華康中圓體" pitchFamily="49" charset="-120"/>
            </a:endParaRPr>
          </a:p>
          <a:p>
            <a:pPr>
              <a:spcBef>
                <a:spcPct val="20000"/>
              </a:spcBef>
              <a:buClr>
                <a:schemeClr val="bg2"/>
              </a:buClr>
              <a:buSzPct val="75000"/>
              <a:buFont typeface="Wingdings" pitchFamily="2" charset="2"/>
              <a:buNone/>
            </a:pPr>
            <a:r>
              <a:rPr lang="zh-TW" altLang="en-US"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5-1</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5-2</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5-3</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5-4</a:t>
            </a:r>
            <a:endParaRPr lang="en-US" altLang="zh-TW" sz="1800">
              <a:solidFill>
                <a:srgbClr val="000000"/>
              </a:solidFill>
              <a:ea typeface="華康中圓體" pitchFamily="49" charset="-120"/>
            </a:endParaRPr>
          </a:p>
          <a:p>
            <a:pPr>
              <a:spcBef>
                <a:spcPct val="20000"/>
              </a:spcBef>
              <a:buClr>
                <a:schemeClr val="bg2"/>
              </a:buClr>
              <a:buSzPct val="75000"/>
              <a:buFont typeface="Wingdings" pitchFamily="2" charset="2"/>
              <a:buBlip>
                <a:blip r:embed="rId3"/>
              </a:buBlip>
            </a:pPr>
            <a:r>
              <a:rPr lang="en-US" altLang="zh-TW" sz="1800">
                <a:solidFill>
                  <a:srgbClr val="000000"/>
                </a:solidFill>
                <a:ea typeface="華康中圓體" pitchFamily="49" charset="-120"/>
              </a:rPr>
              <a:t> </a:t>
            </a:r>
            <a:r>
              <a:rPr lang="zh-TW" altLang="en-US" sz="1800">
                <a:solidFill>
                  <a:srgbClr val="000000"/>
                </a:solidFill>
                <a:ea typeface="華康中圓體" pitchFamily="49" charset="-120"/>
              </a:rPr>
              <a:t>第六章    </a:t>
            </a:r>
            <a:r>
              <a:rPr lang="zh-TW" altLang="en-US" sz="1800">
                <a:solidFill>
                  <a:srgbClr val="000000"/>
                </a:solidFill>
                <a:ea typeface="華康中圓體" pitchFamily="49" charset="-120"/>
                <a:hlinkClick r:id="" action="ppaction://noaction"/>
              </a:rPr>
              <a:t>回圈敘述</a:t>
            </a:r>
            <a:endParaRPr lang="zh-TW" altLang="en-US" sz="1800">
              <a:solidFill>
                <a:srgbClr val="000000"/>
              </a:solidFill>
              <a:ea typeface="華康中圓體" pitchFamily="49" charset="-120"/>
            </a:endParaRPr>
          </a:p>
          <a:p>
            <a:pPr>
              <a:spcBef>
                <a:spcPct val="20000"/>
              </a:spcBef>
              <a:buClr>
                <a:schemeClr val="bg2"/>
              </a:buClr>
              <a:buSzPct val="75000"/>
              <a:buFont typeface="Wingdings" pitchFamily="2" charset="2"/>
              <a:buNone/>
            </a:pPr>
            <a:r>
              <a:rPr lang="zh-TW" altLang="en-US"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6-1</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6-2</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6-3</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6-4</a:t>
            </a:r>
            <a:endParaRPr lang="en-US" altLang="zh-TW" sz="1800">
              <a:solidFill>
                <a:srgbClr val="000000"/>
              </a:solidFill>
              <a:ea typeface="華康中圓體" pitchFamily="49" charset="-120"/>
            </a:endParaRPr>
          </a:p>
          <a:p>
            <a:pPr>
              <a:spcBef>
                <a:spcPct val="20000"/>
              </a:spcBef>
              <a:buClr>
                <a:schemeClr val="bg2"/>
              </a:buClr>
              <a:buSzPct val="75000"/>
              <a:buFont typeface="Wingdings" pitchFamily="2" charset="2"/>
              <a:buBlip>
                <a:blip r:embed="rId3"/>
              </a:buBlip>
            </a:pPr>
            <a:r>
              <a:rPr lang="en-US" altLang="zh-TW" sz="1800">
                <a:solidFill>
                  <a:srgbClr val="000000"/>
                </a:solidFill>
                <a:ea typeface="華康中圓體" pitchFamily="49" charset="-120"/>
              </a:rPr>
              <a:t> </a:t>
            </a:r>
            <a:r>
              <a:rPr lang="zh-TW" altLang="en-US" sz="1800">
                <a:solidFill>
                  <a:srgbClr val="000000"/>
                </a:solidFill>
                <a:ea typeface="華康中圓體" pitchFamily="49" charset="-120"/>
              </a:rPr>
              <a:t>第七章    </a:t>
            </a:r>
            <a:r>
              <a:rPr lang="zh-TW" altLang="en-US" sz="1800">
                <a:solidFill>
                  <a:srgbClr val="000000"/>
                </a:solidFill>
                <a:ea typeface="華康中圓體" pitchFamily="49" charset="-120"/>
                <a:hlinkClick r:id="" action="ppaction://noaction"/>
              </a:rPr>
              <a:t>陣列、結構</a:t>
            </a:r>
            <a:endParaRPr lang="zh-TW" altLang="en-US" sz="1800">
              <a:solidFill>
                <a:srgbClr val="000000"/>
              </a:solidFill>
              <a:ea typeface="華康中圓體" pitchFamily="49" charset="-120"/>
            </a:endParaRPr>
          </a:p>
          <a:p>
            <a:pPr>
              <a:spcBef>
                <a:spcPct val="20000"/>
              </a:spcBef>
              <a:buClr>
                <a:schemeClr val="bg2"/>
              </a:buClr>
              <a:buSzPct val="75000"/>
              <a:buFont typeface="Wingdings" pitchFamily="2" charset="2"/>
              <a:buNone/>
            </a:pPr>
            <a:r>
              <a:rPr lang="zh-TW" altLang="en-US"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7-1</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7-2</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7-3</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7-4</a:t>
            </a:r>
            <a:endParaRPr lang="en-US" altLang="zh-TW"/>
          </a:p>
        </p:txBody>
      </p:sp>
      <p:sp>
        <p:nvSpPr>
          <p:cNvPr id="2066" name="Text Box 18"/>
          <p:cNvSpPr txBox="1">
            <a:spLocks noChangeArrowheads="1"/>
          </p:cNvSpPr>
          <p:nvPr/>
        </p:nvSpPr>
        <p:spPr bwMode="auto">
          <a:xfrm>
            <a:off x="5257800" y="1666875"/>
            <a:ext cx="3289300" cy="4329113"/>
          </a:xfrm>
          <a:prstGeom prst="rect">
            <a:avLst/>
          </a:prstGeom>
          <a:noFill/>
          <a:ln w="9525">
            <a:noFill/>
            <a:miter lim="800000"/>
            <a:headEnd/>
            <a:tailEnd/>
          </a:ln>
          <a:effectLst/>
        </p:spPr>
        <p:txBody>
          <a:bodyPr wrap="none">
            <a:spAutoFit/>
          </a:bodyPr>
          <a:lstStyle/>
          <a:p>
            <a:pPr>
              <a:spcBef>
                <a:spcPct val="20000"/>
              </a:spcBef>
              <a:buClr>
                <a:schemeClr val="bg2"/>
              </a:buClr>
              <a:buSzPct val="75000"/>
              <a:buFont typeface="Wingdings" pitchFamily="2" charset="2"/>
              <a:buBlip>
                <a:blip r:embed="rId3"/>
              </a:buBlip>
            </a:pPr>
            <a:r>
              <a:rPr lang="en-US" altLang="zh-TW" sz="1800">
                <a:solidFill>
                  <a:srgbClr val="000000"/>
                </a:solidFill>
                <a:ea typeface="華康中圓體" pitchFamily="49" charset="-120"/>
              </a:rPr>
              <a:t> </a:t>
            </a:r>
            <a:r>
              <a:rPr lang="zh-TW" altLang="en-US" sz="1800">
                <a:solidFill>
                  <a:srgbClr val="000000"/>
                </a:solidFill>
                <a:ea typeface="華康中圓體" pitchFamily="49" charset="-120"/>
              </a:rPr>
              <a:t>第八章    </a:t>
            </a:r>
            <a:r>
              <a:rPr lang="zh-TW" altLang="en-US" sz="1800">
                <a:solidFill>
                  <a:srgbClr val="000000"/>
                </a:solidFill>
                <a:ea typeface="華康中圓體" pitchFamily="49" charset="-120"/>
                <a:hlinkClick r:id="" action="ppaction://noaction"/>
              </a:rPr>
              <a:t>指標</a:t>
            </a:r>
            <a:endParaRPr lang="zh-TW" altLang="en-US" sz="1800">
              <a:solidFill>
                <a:srgbClr val="000000"/>
              </a:solidFill>
              <a:ea typeface="華康中圓體" pitchFamily="49" charset="-120"/>
            </a:endParaRPr>
          </a:p>
          <a:p>
            <a:pPr>
              <a:spcBef>
                <a:spcPct val="20000"/>
              </a:spcBef>
              <a:buClr>
                <a:schemeClr val="bg2"/>
              </a:buClr>
              <a:buSzPct val="75000"/>
              <a:buFont typeface="Wingdings" pitchFamily="2" charset="2"/>
              <a:buNone/>
            </a:pPr>
            <a:r>
              <a:rPr lang="zh-TW" altLang="en-US"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8-1</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8-2</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8-3</a:t>
            </a:r>
            <a:endParaRPr lang="en-US" altLang="zh-TW" sz="1800">
              <a:solidFill>
                <a:srgbClr val="000000"/>
              </a:solidFill>
              <a:ea typeface="華康中圓體" pitchFamily="49" charset="-120"/>
            </a:endParaRPr>
          </a:p>
          <a:p>
            <a:pPr>
              <a:spcBef>
                <a:spcPct val="20000"/>
              </a:spcBef>
              <a:buClr>
                <a:schemeClr val="bg2"/>
              </a:buClr>
              <a:buSzPct val="75000"/>
              <a:buFont typeface="Wingdings" pitchFamily="2" charset="2"/>
              <a:buBlip>
                <a:blip r:embed="rId3"/>
              </a:buBlip>
            </a:pPr>
            <a:r>
              <a:rPr lang="en-US" altLang="zh-TW" sz="1800">
                <a:solidFill>
                  <a:srgbClr val="000000"/>
                </a:solidFill>
                <a:ea typeface="華康中圓體" pitchFamily="49" charset="-120"/>
              </a:rPr>
              <a:t> </a:t>
            </a:r>
            <a:r>
              <a:rPr lang="zh-TW" altLang="en-US" sz="1800">
                <a:solidFill>
                  <a:srgbClr val="000000"/>
                </a:solidFill>
                <a:ea typeface="華康中圓體" pitchFamily="49" charset="-120"/>
              </a:rPr>
              <a:t>第九章    </a:t>
            </a:r>
            <a:r>
              <a:rPr lang="zh-TW" altLang="en-US" sz="1800">
                <a:solidFill>
                  <a:srgbClr val="000000"/>
                </a:solidFill>
                <a:ea typeface="華康中圓體" pitchFamily="49" charset="-120"/>
                <a:hlinkClick r:id="" action="ppaction://noaction"/>
              </a:rPr>
              <a:t>數值處理</a:t>
            </a:r>
            <a:endParaRPr lang="zh-TW" altLang="en-US" sz="1800">
              <a:solidFill>
                <a:srgbClr val="000000"/>
              </a:solidFill>
              <a:ea typeface="華康中圓體" pitchFamily="49" charset="-120"/>
            </a:endParaRPr>
          </a:p>
          <a:p>
            <a:pPr>
              <a:spcBef>
                <a:spcPct val="20000"/>
              </a:spcBef>
              <a:buClr>
                <a:schemeClr val="bg2"/>
              </a:buClr>
              <a:buSzPct val="75000"/>
              <a:buFont typeface="Wingdings" pitchFamily="2" charset="2"/>
              <a:buNone/>
            </a:pPr>
            <a:r>
              <a:rPr lang="zh-TW" altLang="en-US"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9-1</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9-2</a:t>
            </a:r>
            <a:endParaRPr lang="en-US" altLang="zh-TW" sz="1800">
              <a:solidFill>
                <a:srgbClr val="000000"/>
              </a:solidFill>
              <a:ea typeface="華康中圓體" pitchFamily="49" charset="-120"/>
            </a:endParaRPr>
          </a:p>
          <a:p>
            <a:pPr>
              <a:spcBef>
                <a:spcPct val="20000"/>
              </a:spcBef>
              <a:buClr>
                <a:schemeClr val="bg2"/>
              </a:buClr>
              <a:buSzPct val="75000"/>
              <a:buFont typeface="Wingdings" pitchFamily="2" charset="2"/>
              <a:buBlip>
                <a:blip r:embed="rId3"/>
              </a:buBlip>
            </a:pPr>
            <a:r>
              <a:rPr lang="en-US" altLang="zh-TW" sz="1800">
                <a:solidFill>
                  <a:srgbClr val="000000"/>
                </a:solidFill>
                <a:ea typeface="華康中圓體" pitchFamily="49" charset="-120"/>
              </a:rPr>
              <a:t> </a:t>
            </a:r>
            <a:r>
              <a:rPr lang="zh-TW" altLang="en-US" sz="1800">
                <a:solidFill>
                  <a:srgbClr val="000000"/>
                </a:solidFill>
                <a:ea typeface="華康中圓體" pitchFamily="49" charset="-120"/>
              </a:rPr>
              <a:t>第十章    </a:t>
            </a:r>
            <a:r>
              <a:rPr lang="zh-TW" altLang="en-US" sz="1800">
                <a:solidFill>
                  <a:srgbClr val="000000"/>
                </a:solidFill>
                <a:ea typeface="華康中圓體" pitchFamily="49" charset="-120"/>
                <a:hlinkClick r:id="" action="ppaction://noaction"/>
              </a:rPr>
              <a:t>字元處理</a:t>
            </a:r>
            <a:endParaRPr lang="zh-TW" altLang="en-US" sz="1800">
              <a:solidFill>
                <a:srgbClr val="000000"/>
              </a:solidFill>
              <a:ea typeface="華康中圓體" pitchFamily="49" charset="-120"/>
            </a:endParaRPr>
          </a:p>
          <a:p>
            <a:pPr>
              <a:spcBef>
                <a:spcPct val="20000"/>
              </a:spcBef>
              <a:buClr>
                <a:schemeClr val="bg2"/>
              </a:buClr>
              <a:buSzPct val="75000"/>
              <a:buFont typeface="Wingdings" pitchFamily="2" charset="2"/>
              <a:buNone/>
            </a:pPr>
            <a:r>
              <a:rPr lang="zh-TW" altLang="en-US"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10-1</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10-2</a:t>
            </a:r>
            <a:endParaRPr lang="en-US" altLang="zh-TW" sz="1800">
              <a:solidFill>
                <a:srgbClr val="000000"/>
              </a:solidFill>
              <a:ea typeface="華康中圓體" pitchFamily="49" charset="-120"/>
            </a:endParaRPr>
          </a:p>
          <a:p>
            <a:pPr>
              <a:spcBef>
                <a:spcPct val="20000"/>
              </a:spcBef>
              <a:buClr>
                <a:schemeClr val="bg2"/>
              </a:buClr>
              <a:buSzPct val="75000"/>
              <a:buFont typeface="Wingdings" pitchFamily="2" charset="2"/>
              <a:buBlip>
                <a:blip r:embed="rId3"/>
              </a:buBlip>
            </a:pPr>
            <a:r>
              <a:rPr lang="en-US" altLang="zh-TW" sz="1800">
                <a:solidFill>
                  <a:srgbClr val="000000"/>
                </a:solidFill>
                <a:ea typeface="華康中圓體" pitchFamily="49" charset="-120"/>
              </a:rPr>
              <a:t> </a:t>
            </a:r>
            <a:r>
              <a:rPr lang="zh-TW" altLang="en-US" sz="1800">
                <a:solidFill>
                  <a:srgbClr val="000000"/>
                </a:solidFill>
                <a:ea typeface="華康中圓體" pitchFamily="49" charset="-120"/>
              </a:rPr>
              <a:t>第十一章    </a:t>
            </a:r>
            <a:r>
              <a:rPr lang="zh-TW" altLang="en-US" sz="1800">
                <a:solidFill>
                  <a:srgbClr val="000000"/>
                </a:solidFill>
                <a:ea typeface="華康中圓體" pitchFamily="49" charset="-120"/>
                <a:hlinkClick r:id="" action="ppaction://noaction"/>
              </a:rPr>
              <a:t>字串處理</a:t>
            </a:r>
            <a:endParaRPr lang="zh-TW" altLang="en-US" sz="1800">
              <a:solidFill>
                <a:srgbClr val="000000"/>
              </a:solidFill>
              <a:ea typeface="華康中圓體" pitchFamily="49" charset="-120"/>
            </a:endParaRPr>
          </a:p>
          <a:p>
            <a:pPr>
              <a:spcBef>
                <a:spcPct val="20000"/>
              </a:spcBef>
              <a:buClr>
                <a:schemeClr val="bg2"/>
              </a:buClr>
              <a:buSzPct val="75000"/>
              <a:buFont typeface="Wingdings" pitchFamily="2" charset="2"/>
              <a:buNone/>
            </a:pPr>
            <a:r>
              <a:rPr lang="zh-TW" altLang="en-US"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11-1</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11-2</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11-3</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11-4</a:t>
            </a:r>
            <a:endParaRPr lang="en-US" altLang="zh-TW" sz="1800">
              <a:solidFill>
                <a:srgbClr val="000000"/>
              </a:solidFill>
              <a:ea typeface="華康中圓體" pitchFamily="49" charset="-120"/>
            </a:endParaRPr>
          </a:p>
          <a:p>
            <a:pPr>
              <a:spcBef>
                <a:spcPct val="20000"/>
              </a:spcBef>
              <a:buClr>
                <a:schemeClr val="bg2"/>
              </a:buClr>
              <a:buSzPct val="75000"/>
              <a:buFont typeface="Wingdings" pitchFamily="2" charset="2"/>
              <a:buNone/>
            </a:pP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11-5</a:t>
            </a:r>
            <a:endParaRPr lang="en-US" altLang="zh-TW" sz="1800">
              <a:solidFill>
                <a:srgbClr val="000000"/>
              </a:solidFill>
              <a:ea typeface="華康中圓體" pitchFamily="49" charset="-120"/>
            </a:endParaRPr>
          </a:p>
          <a:p>
            <a:pPr>
              <a:spcBef>
                <a:spcPct val="20000"/>
              </a:spcBef>
              <a:buClr>
                <a:schemeClr val="bg2"/>
              </a:buClr>
              <a:buSzPct val="75000"/>
              <a:buFont typeface="Wingdings" pitchFamily="2" charset="2"/>
              <a:buBlip>
                <a:blip r:embed="rId3"/>
              </a:buBlip>
            </a:pPr>
            <a:r>
              <a:rPr lang="en-US" altLang="zh-TW" sz="1800">
                <a:solidFill>
                  <a:srgbClr val="000000"/>
                </a:solidFill>
                <a:ea typeface="華康中圓體" pitchFamily="49" charset="-120"/>
              </a:rPr>
              <a:t> </a:t>
            </a:r>
            <a:r>
              <a:rPr lang="zh-TW" altLang="en-US" sz="1800">
                <a:solidFill>
                  <a:srgbClr val="000000"/>
                </a:solidFill>
                <a:ea typeface="華康中圓體" pitchFamily="49" charset="-120"/>
              </a:rPr>
              <a:t>第十二章    </a:t>
            </a:r>
            <a:r>
              <a:rPr lang="zh-TW" altLang="en-US" sz="1800">
                <a:solidFill>
                  <a:srgbClr val="000000"/>
                </a:solidFill>
                <a:ea typeface="華康中圓體" pitchFamily="49" charset="-120"/>
                <a:hlinkClick r:id="" action="ppaction://noaction"/>
              </a:rPr>
              <a:t>函式處理</a:t>
            </a:r>
            <a:endParaRPr lang="zh-TW" altLang="en-US" sz="1800">
              <a:solidFill>
                <a:srgbClr val="000000"/>
              </a:solidFill>
              <a:ea typeface="華康中圓體" pitchFamily="49" charset="-120"/>
            </a:endParaRPr>
          </a:p>
          <a:p>
            <a:pPr>
              <a:spcBef>
                <a:spcPct val="20000"/>
              </a:spcBef>
              <a:buClr>
                <a:schemeClr val="bg2"/>
              </a:buClr>
              <a:buSzPct val="75000"/>
              <a:buFont typeface="Wingdings" pitchFamily="2" charset="2"/>
              <a:buNone/>
            </a:pPr>
            <a:r>
              <a:rPr lang="zh-TW" altLang="en-US"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12-1</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12-2</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12-3</a:t>
            </a:r>
            <a:endParaRPr lang="en-US" altLang="zh-TW" sz="1800">
              <a:solidFill>
                <a:srgbClr val="000000"/>
              </a:solidFill>
              <a:ea typeface="華康中圓體" pitchFamily="49" charset="-120"/>
            </a:endParaRPr>
          </a:p>
          <a:p>
            <a:pPr>
              <a:spcBef>
                <a:spcPct val="20000"/>
              </a:spcBef>
              <a:buClr>
                <a:schemeClr val="bg2"/>
              </a:buClr>
              <a:buSzPct val="75000"/>
              <a:buFont typeface="Wingdings" pitchFamily="2" charset="2"/>
              <a:buBlip>
                <a:blip r:embed="rId3"/>
              </a:buBlip>
            </a:pPr>
            <a:r>
              <a:rPr lang="en-US" altLang="zh-TW" sz="1800">
                <a:solidFill>
                  <a:srgbClr val="000000"/>
                </a:solidFill>
                <a:ea typeface="華康中圓體" pitchFamily="49" charset="-120"/>
              </a:rPr>
              <a:t> </a:t>
            </a:r>
            <a:r>
              <a:rPr lang="zh-TW" altLang="en-US" sz="1800">
                <a:solidFill>
                  <a:srgbClr val="000000"/>
                </a:solidFill>
                <a:ea typeface="華康中圓體" pitchFamily="49" charset="-120"/>
              </a:rPr>
              <a:t>第十三章    </a:t>
            </a:r>
            <a:r>
              <a:rPr lang="zh-TW" altLang="en-US" sz="1800">
                <a:solidFill>
                  <a:srgbClr val="000000"/>
                </a:solidFill>
                <a:ea typeface="華康中圓體" pitchFamily="49" charset="-120"/>
                <a:hlinkClick r:id="" action="ppaction://noaction"/>
              </a:rPr>
              <a:t>檔案處理</a:t>
            </a:r>
            <a:endParaRPr lang="zh-TW" altLang="en-US" sz="1800">
              <a:solidFill>
                <a:srgbClr val="000000"/>
              </a:solidFill>
              <a:ea typeface="華康中圓體" pitchFamily="49" charset="-120"/>
            </a:endParaRPr>
          </a:p>
          <a:p>
            <a:pPr>
              <a:spcBef>
                <a:spcPct val="20000"/>
              </a:spcBef>
              <a:buClr>
                <a:schemeClr val="bg2"/>
              </a:buClr>
              <a:buSzPct val="75000"/>
              <a:buFont typeface="Wingdings" pitchFamily="2" charset="2"/>
              <a:buNone/>
            </a:pPr>
            <a:r>
              <a:rPr lang="zh-TW" altLang="en-US"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13-1</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13-2</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13-3</a:t>
            </a:r>
            <a:r>
              <a:rPr lang="en-US" altLang="zh-TW" sz="1800">
                <a:solidFill>
                  <a:srgbClr val="000000"/>
                </a:solidFill>
                <a:ea typeface="華康中圓體" pitchFamily="49" charset="-120"/>
              </a:rPr>
              <a:t>   </a:t>
            </a:r>
            <a:r>
              <a:rPr lang="en-US" altLang="zh-TW" sz="1800">
                <a:solidFill>
                  <a:srgbClr val="000000"/>
                </a:solidFill>
                <a:ea typeface="華康中圓體" pitchFamily="49" charset="-120"/>
                <a:hlinkClick r:id="" action="ppaction://noaction"/>
              </a:rPr>
              <a:t>13-4</a:t>
            </a:r>
            <a:endParaRPr lang="en-US" altLang="zh-TW"/>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755650" y="620713"/>
            <a:ext cx="7772400" cy="790575"/>
          </a:xfrm>
        </p:spPr>
        <p:txBody>
          <a:bodyPr/>
          <a:lstStyle/>
          <a:p>
            <a:r>
              <a:rPr lang="en-AU" altLang="zh-TW" sz="4000" b="1">
                <a:solidFill>
                  <a:srgbClr val="0000FF"/>
                </a:solidFill>
              </a:rPr>
              <a:t>C++</a:t>
            </a:r>
            <a:endParaRPr lang="en-US" altLang="zh-TW" sz="4000" b="1">
              <a:solidFill>
                <a:srgbClr val="0000FF"/>
              </a:solidFill>
            </a:endParaRPr>
          </a:p>
        </p:txBody>
      </p:sp>
      <p:sp>
        <p:nvSpPr>
          <p:cNvPr id="6" name="投影片編號版面配置區 5"/>
          <p:cNvSpPr>
            <a:spLocks noGrp="1"/>
          </p:cNvSpPr>
          <p:nvPr>
            <p:ph type="sldNum" sz="quarter" idx="12"/>
          </p:nvPr>
        </p:nvSpPr>
        <p:spPr/>
        <p:txBody>
          <a:bodyPr/>
          <a:lstStyle/>
          <a:p>
            <a:fld id="{2DE8DFA6-A654-437B-A383-76051CF38B6A}" type="slidenum">
              <a:rPr lang="en-US" altLang="zh-TW"/>
              <a:pPr/>
              <a:t>10</a:t>
            </a:fld>
            <a:endParaRPr lang="en-US" altLang="zh-TW"/>
          </a:p>
        </p:txBody>
      </p:sp>
      <p:sp>
        <p:nvSpPr>
          <p:cNvPr id="18435" name="Rectangle 3"/>
          <p:cNvSpPr>
            <a:spLocks noGrp="1" noChangeArrowheads="1"/>
          </p:cNvSpPr>
          <p:nvPr>
            <p:ph sz="quarter" idx="1"/>
          </p:nvPr>
        </p:nvSpPr>
        <p:spPr>
          <a:xfrm>
            <a:off x="323850" y="1439863"/>
            <a:ext cx="8610600" cy="5157787"/>
          </a:xfrm>
        </p:spPr>
        <p:txBody>
          <a:bodyPr/>
          <a:lstStyle/>
          <a:p>
            <a:pPr>
              <a:lnSpc>
                <a:spcPct val="80000"/>
              </a:lnSpc>
              <a:buFont typeface="Wingdings" pitchFamily="2" charset="2"/>
              <a:buNone/>
            </a:pPr>
            <a:r>
              <a:rPr lang="en-AU" altLang="zh-TW" sz="2000"/>
              <a:t>	C++</a:t>
            </a:r>
            <a:r>
              <a:rPr lang="zh-TW" altLang="en-AU" sz="2000"/>
              <a:t>是一種繼承</a:t>
            </a:r>
            <a:r>
              <a:rPr lang="en-AU" altLang="zh-TW" sz="2000"/>
              <a:t>C</a:t>
            </a:r>
            <a:r>
              <a:rPr lang="zh-TW" altLang="en-AU" sz="2000"/>
              <a:t>語言的編譯程式（所謂繼承就是新創的語言要能讓原有的程式都能順利執行），它的創新之處是加上物件導向的設計觀念 </a:t>
            </a:r>
            <a:r>
              <a:rPr lang="en-AU" altLang="zh-TW" sz="2000"/>
              <a:t>── </a:t>
            </a:r>
            <a:r>
              <a:rPr lang="zh-TW" altLang="en-AU" sz="2000"/>
              <a:t>類別與物件。</a:t>
            </a:r>
          </a:p>
          <a:p>
            <a:pPr>
              <a:lnSpc>
                <a:spcPct val="80000"/>
              </a:lnSpc>
              <a:buFont typeface="Wingdings" pitchFamily="2" charset="2"/>
              <a:buNone/>
            </a:pPr>
            <a:endParaRPr lang="zh-TW" altLang="en-AU" sz="2000"/>
          </a:p>
          <a:p>
            <a:pPr>
              <a:lnSpc>
                <a:spcPct val="80000"/>
              </a:lnSpc>
              <a:buFont typeface="Wingdings" pitchFamily="2" charset="2"/>
              <a:buNone/>
            </a:pPr>
            <a:r>
              <a:rPr lang="zh-TW" altLang="en-AU" sz="2000"/>
              <a:t>　   雖然結構化設計在簡潔性、可靠性和維護性有長足改善，但是對於大型程式依然是極大挑戰。物件導向設計提供了另一種方法，因為物件導向設計希望語言適合問題，而非問題去遷就語言。</a:t>
            </a:r>
            <a:r>
              <a:rPr lang="en-AU" altLang="zh-TW" sz="2000"/>
              <a:t>C++</a:t>
            </a:r>
            <a:r>
              <a:rPr lang="zh-TW" altLang="en-AU" sz="2000"/>
              <a:t>以類別來描述新的資料型態，以物件來說明在某種情況下資料的表現方式。舉例說明，假使以物件導向方式設計一個能夠畫矩形的繪圖程式，首先必須定義矩形類別，類別資料成員包含矩形的四角位置、寬、高、邊界線的顏色與線型、內部塗色與式樣；類別方法成員包含矩形之移動、縮放、旋轉、改變邊界線顏色與線型的方式、改變內部塗色與式樣的方式等。於是程式要畫一個矩形，得先宣告一個矩形物件，這個物件擁有以上描述矩形類別所包含資料與方法的全部能力。同理要畫兩個矩形，則必須宣告兩個物件。</a:t>
            </a:r>
          </a:p>
          <a:p>
            <a:pPr>
              <a:lnSpc>
                <a:spcPct val="80000"/>
              </a:lnSpc>
              <a:buFont typeface="Wingdings" pitchFamily="2" charset="2"/>
              <a:buNone/>
            </a:pPr>
            <a:endParaRPr lang="zh-TW" altLang="en-AU" sz="2000"/>
          </a:p>
          <a:p>
            <a:pPr>
              <a:lnSpc>
                <a:spcPct val="80000"/>
              </a:lnSpc>
              <a:buFont typeface="Wingdings" pitchFamily="2" charset="2"/>
              <a:buNone/>
            </a:pPr>
            <a:r>
              <a:rPr lang="zh-TW" altLang="en-AU" sz="2000"/>
              <a:t>        物件導向設計方法是先針對程式需要定義一些類別與類別成員，往後再以繼承的方式，定義更高階層的類別。這種由下而上的方式稱之「自下而上」設計</a:t>
            </a:r>
            <a:r>
              <a:rPr lang="en-AU" altLang="zh-TW" sz="2000"/>
              <a:t>(Bottom-Up Programming)</a:t>
            </a:r>
            <a:r>
              <a:rPr lang="zh-TW" altLang="en-AU" sz="2000"/>
              <a:t>。目前常見的</a:t>
            </a:r>
            <a:r>
              <a:rPr lang="en-AU" altLang="zh-TW" sz="2000"/>
              <a:t>C++</a:t>
            </a:r>
            <a:r>
              <a:rPr lang="zh-TW" altLang="en-AU" sz="2000"/>
              <a:t>編譯程式有</a:t>
            </a:r>
            <a:r>
              <a:rPr lang="en-AU" altLang="zh-TW" sz="2000"/>
              <a:t>Microsoft</a:t>
            </a:r>
            <a:r>
              <a:rPr lang="zh-TW" altLang="en-AU" sz="2000"/>
              <a:t>的</a:t>
            </a:r>
            <a:r>
              <a:rPr lang="en-AU" altLang="zh-TW" sz="2000"/>
              <a:t>Visual C++</a:t>
            </a:r>
            <a:r>
              <a:rPr lang="zh-TW" altLang="en-AU" sz="2000"/>
              <a:t>及</a:t>
            </a:r>
            <a:r>
              <a:rPr lang="en-AU" altLang="zh-TW" sz="2000"/>
              <a:t>Borland</a:t>
            </a:r>
            <a:r>
              <a:rPr lang="zh-TW" altLang="en-AU" sz="2000"/>
              <a:t>的</a:t>
            </a:r>
            <a:r>
              <a:rPr lang="en-AU" altLang="zh-TW" sz="2000"/>
              <a:t>C++Builder</a:t>
            </a:r>
            <a:r>
              <a:rPr lang="zh-TW" altLang="en-AU" sz="2000"/>
              <a:t>。</a:t>
            </a:r>
            <a:endParaRPr lang="zh-TW" altLang="en-US" sz="20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2" name="Rectangle 4"/>
          <p:cNvSpPr>
            <a:spLocks noGrp="1" noChangeArrowheads="1"/>
          </p:cNvSpPr>
          <p:nvPr>
            <p:ph type="title"/>
          </p:nvPr>
        </p:nvSpPr>
        <p:spPr>
          <a:xfrm>
            <a:off x="1066800" y="838200"/>
            <a:ext cx="7772400" cy="935038"/>
          </a:xfrm>
        </p:spPr>
        <p:txBody>
          <a:bodyPr/>
          <a:lstStyle/>
          <a:p>
            <a:r>
              <a:rPr lang="en-AU" altLang="zh-TW" sz="4000" b="1">
                <a:solidFill>
                  <a:srgbClr val="0000FF"/>
                </a:solidFill>
              </a:rPr>
              <a:t>Microsoft Visual C++</a:t>
            </a:r>
            <a:endParaRPr lang="en-US" altLang="zh-TW" sz="4000" b="1">
              <a:solidFill>
                <a:srgbClr val="0000FF"/>
              </a:solidFill>
            </a:endParaRPr>
          </a:p>
        </p:txBody>
      </p:sp>
      <p:sp>
        <p:nvSpPr>
          <p:cNvPr id="6" name="投影片編號版面配置區 5"/>
          <p:cNvSpPr>
            <a:spLocks noGrp="1"/>
          </p:cNvSpPr>
          <p:nvPr>
            <p:ph type="sldNum" sz="quarter" idx="12"/>
          </p:nvPr>
        </p:nvSpPr>
        <p:spPr/>
        <p:txBody>
          <a:bodyPr/>
          <a:lstStyle/>
          <a:p>
            <a:fld id="{46B10B87-6E36-48CB-BD1C-51BB80F5FD0D}" type="slidenum">
              <a:rPr lang="en-US" altLang="zh-TW"/>
              <a:pPr/>
              <a:t>11</a:t>
            </a:fld>
            <a:endParaRPr lang="en-US" altLang="zh-TW"/>
          </a:p>
        </p:txBody>
      </p:sp>
      <p:sp>
        <p:nvSpPr>
          <p:cNvPr id="7173" name="Rectangle 5"/>
          <p:cNvSpPr>
            <a:spLocks noGrp="1" noChangeArrowheads="1"/>
          </p:cNvSpPr>
          <p:nvPr>
            <p:ph sz="quarter" idx="1"/>
          </p:nvPr>
        </p:nvSpPr>
        <p:spPr>
          <a:xfrm>
            <a:off x="609600" y="2101850"/>
            <a:ext cx="8229600" cy="4114800"/>
          </a:xfrm>
        </p:spPr>
        <p:txBody>
          <a:bodyPr/>
          <a:lstStyle/>
          <a:p>
            <a:pPr>
              <a:lnSpc>
                <a:spcPct val="90000"/>
              </a:lnSpc>
              <a:buFont typeface="Wingdings" pitchFamily="2" charset="2"/>
              <a:buNone/>
            </a:pPr>
            <a:r>
              <a:rPr lang="en-AU" altLang="zh-TW" sz="2400"/>
              <a:t>	Microsoft Visual C++</a:t>
            </a:r>
            <a:r>
              <a:rPr lang="zh-TW" altLang="en-AU" sz="2400"/>
              <a:t>是</a:t>
            </a:r>
            <a:r>
              <a:rPr lang="en-AU" altLang="zh-TW" sz="2400"/>
              <a:t>Microsoft</a:t>
            </a:r>
            <a:r>
              <a:rPr lang="zh-TW" altLang="en-AU" sz="2400"/>
              <a:t>公司針對</a:t>
            </a:r>
            <a:r>
              <a:rPr lang="en-AU" altLang="zh-TW" sz="2400"/>
              <a:t>C++</a:t>
            </a:r>
            <a:r>
              <a:rPr lang="zh-TW" altLang="en-AU" sz="2400"/>
              <a:t>所發展的應用程式開發工具，它的特色是從原有的</a:t>
            </a:r>
            <a:r>
              <a:rPr lang="en-AU" altLang="zh-TW" sz="2400"/>
              <a:t>C++</a:t>
            </a:r>
            <a:r>
              <a:rPr lang="zh-TW" altLang="en-AU" sz="2400"/>
              <a:t>增加以下工具，諸如</a:t>
            </a:r>
            <a:r>
              <a:rPr lang="en-AU" altLang="zh-TW" sz="2400"/>
              <a:t>MFC(Microsoft Foundation Class)</a:t>
            </a:r>
            <a:r>
              <a:rPr lang="zh-TW" altLang="en-AU" sz="2400"/>
              <a:t>、</a:t>
            </a:r>
            <a:r>
              <a:rPr lang="en-AU" altLang="zh-TW" sz="2400"/>
              <a:t>OLE(Object Linking and Embedding)</a:t>
            </a:r>
            <a:r>
              <a:rPr lang="zh-TW" altLang="en-AU" sz="2400"/>
              <a:t>、</a:t>
            </a:r>
            <a:r>
              <a:rPr lang="en-AU" altLang="zh-TW" sz="2400"/>
              <a:t>ODBC(Open DataBase Connectivity)</a:t>
            </a:r>
            <a:r>
              <a:rPr lang="zh-TW" altLang="en-AU" sz="2400"/>
              <a:t>、</a:t>
            </a:r>
            <a:r>
              <a:rPr lang="en-AU" altLang="zh-TW" sz="2400"/>
              <a:t>DAO(Data Access Object)</a:t>
            </a:r>
            <a:r>
              <a:rPr lang="zh-TW" altLang="en-AU" sz="2400"/>
              <a:t>、</a:t>
            </a:r>
            <a:r>
              <a:rPr lang="en-AU" altLang="zh-TW" sz="2400"/>
              <a:t>ActiveX</a:t>
            </a:r>
            <a:r>
              <a:rPr lang="zh-TW" altLang="en-AU" sz="2400"/>
              <a:t>、</a:t>
            </a:r>
            <a:r>
              <a:rPr lang="en-AU" altLang="zh-TW" sz="2400"/>
              <a:t>COM (Component Object Model)</a:t>
            </a:r>
            <a:r>
              <a:rPr lang="zh-TW" altLang="en-AU" sz="2400"/>
              <a:t>等微軟大力行銷的程式設計工具。</a:t>
            </a:r>
            <a:endParaRPr lang="zh-TW" altLang="en-US" sz="24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a:xfrm>
            <a:off x="900113" y="836613"/>
            <a:ext cx="7772400" cy="862012"/>
          </a:xfrm>
        </p:spPr>
        <p:txBody>
          <a:bodyPr/>
          <a:lstStyle/>
          <a:p>
            <a:r>
              <a:rPr lang="en-AU" altLang="zh-TW" sz="4000" b="1">
                <a:solidFill>
                  <a:srgbClr val="0000FF"/>
                </a:solidFill>
              </a:rPr>
              <a:t>Borland C++Builder</a:t>
            </a:r>
            <a:endParaRPr lang="en-US" altLang="zh-TW" sz="4000" b="1">
              <a:solidFill>
                <a:srgbClr val="0000FF"/>
              </a:solidFill>
            </a:endParaRPr>
          </a:p>
        </p:txBody>
      </p:sp>
      <p:sp>
        <p:nvSpPr>
          <p:cNvPr id="6" name="投影片編號版面配置區 5"/>
          <p:cNvSpPr>
            <a:spLocks noGrp="1"/>
          </p:cNvSpPr>
          <p:nvPr>
            <p:ph type="sldNum" sz="quarter" idx="12"/>
          </p:nvPr>
        </p:nvSpPr>
        <p:spPr/>
        <p:txBody>
          <a:bodyPr/>
          <a:lstStyle/>
          <a:p>
            <a:fld id="{4A7AE9C9-3F73-4630-8C44-C6226DBC549A}" type="slidenum">
              <a:rPr lang="en-US" altLang="zh-TW"/>
              <a:pPr/>
              <a:t>12</a:t>
            </a:fld>
            <a:endParaRPr lang="en-US" altLang="zh-TW"/>
          </a:p>
        </p:txBody>
      </p:sp>
      <p:sp>
        <p:nvSpPr>
          <p:cNvPr id="8197" name="Rectangle 5"/>
          <p:cNvSpPr>
            <a:spLocks noGrp="1" noChangeArrowheads="1"/>
          </p:cNvSpPr>
          <p:nvPr>
            <p:ph sz="quarter" idx="1"/>
          </p:nvPr>
        </p:nvSpPr>
        <p:spPr>
          <a:xfrm>
            <a:off x="468313" y="1916113"/>
            <a:ext cx="8382000" cy="4375150"/>
          </a:xfrm>
        </p:spPr>
        <p:txBody>
          <a:bodyPr/>
          <a:lstStyle/>
          <a:p>
            <a:pPr>
              <a:lnSpc>
                <a:spcPct val="90000"/>
              </a:lnSpc>
              <a:buFont typeface="Wingdings" pitchFamily="2" charset="2"/>
              <a:buNone/>
            </a:pPr>
            <a:r>
              <a:rPr lang="en-AU" altLang="zh-TW" sz="2400"/>
              <a:t>      C++ Builder</a:t>
            </a:r>
            <a:r>
              <a:rPr lang="zh-TW" altLang="en-AU" sz="2400"/>
              <a:t>是</a:t>
            </a:r>
            <a:r>
              <a:rPr lang="en-AU" altLang="zh-TW" sz="2400"/>
              <a:t>Borland</a:t>
            </a:r>
            <a:r>
              <a:rPr lang="zh-TW" altLang="en-AU" sz="2400"/>
              <a:t>公司針對</a:t>
            </a:r>
            <a:r>
              <a:rPr lang="en-AU" altLang="zh-TW" sz="2400"/>
              <a:t>C++</a:t>
            </a:r>
            <a:r>
              <a:rPr lang="zh-TW" altLang="en-AU" sz="2400"/>
              <a:t>所發展的快速應用程式開發工具</a:t>
            </a:r>
            <a:r>
              <a:rPr lang="en-AU" altLang="zh-TW" sz="2400"/>
              <a:t>(Rapid Application Development, RAD)</a:t>
            </a:r>
            <a:r>
              <a:rPr lang="zh-TW" altLang="en-AU" sz="2400"/>
              <a:t>。何謂快速應用程式開發工具？那是因為</a:t>
            </a:r>
            <a:r>
              <a:rPr lang="en-AU" altLang="zh-TW" sz="2400"/>
              <a:t>Borland</a:t>
            </a:r>
            <a:r>
              <a:rPr lang="zh-TW" altLang="en-AU" sz="2400"/>
              <a:t>將原有的</a:t>
            </a:r>
            <a:r>
              <a:rPr lang="en-AU" altLang="zh-TW" sz="2400"/>
              <a:t>C++</a:t>
            </a:r>
            <a:r>
              <a:rPr lang="zh-TW" altLang="en-AU" sz="2400"/>
              <a:t>加入許多視覺化元件</a:t>
            </a:r>
            <a:r>
              <a:rPr lang="en-AU" altLang="zh-TW" sz="2400"/>
              <a:t>(Visual Component Library, VCL)</a:t>
            </a:r>
            <a:r>
              <a:rPr lang="zh-TW" altLang="en-AU" sz="2400"/>
              <a:t>，微軟的</a:t>
            </a:r>
            <a:r>
              <a:rPr lang="en-AU" altLang="zh-TW" sz="2400"/>
              <a:t>Visual Basic</a:t>
            </a:r>
            <a:r>
              <a:rPr lang="zh-TW" altLang="en-AU" sz="2400"/>
              <a:t>則稱為控制項</a:t>
            </a:r>
            <a:r>
              <a:rPr lang="en-AU" altLang="zh-TW" sz="2400"/>
              <a:t>(Control)</a:t>
            </a:r>
            <a:r>
              <a:rPr lang="zh-TW" altLang="en-AU" sz="2400"/>
              <a:t>，但不管是</a:t>
            </a:r>
            <a:r>
              <a:rPr lang="en-AU" altLang="zh-TW" sz="2400"/>
              <a:t>Component</a:t>
            </a:r>
            <a:r>
              <a:rPr lang="zh-TW" altLang="en-AU" sz="2400"/>
              <a:t>或</a:t>
            </a:r>
            <a:r>
              <a:rPr lang="en-AU" altLang="zh-TW" sz="2400"/>
              <a:t>Control</a:t>
            </a:r>
            <a:r>
              <a:rPr lang="zh-TW" altLang="en-AU" sz="2400"/>
              <a:t>，它們都是類別的封裝，這些現成的元件使得程式設計不再是從零開始，而是從現有的類別出發，就像積體電路的設計，也是從現有的 </a:t>
            </a:r>
            <a:r>
              <a:rPr lang="en-AU" altLang="zh-TW" sz="2400"/>
              <a:t>IC </a:t>
            </a:r>
            <a:r>
              <a:rPr lang="zh-TW" altLang="en-AU" sz="2400"/>
              <a:t>組合更多更大的電路，這也是目前軟體業所大力倡導的軟體 </a:t>
            </a:r>
            <a:r>
              <a:rPr lang="en-AU" altLang="zh-TW" sz="2400"/>
              <a:t>IC</a:t>
            </a:r>
            <a:r>
              <a:rPr lang="zh-TW" altLang="en-AU" sz="2400"/>
              <a:t>觀念。</a:t>
            </a:r>
          </a:p>
          <a:p>
            <a:pPr>
              <a:lnSpc>
                <a:spcPct val="90000"/>
              </a:lnSpc>
            </a:pPr>
            <a:endParaRPr lang="zh-TW" altLang="en-AU" sz="24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066800" y="838200"/>
            <a:ext cx="7772400" cy="862013"/>
          </a:xfrm>
        </p:spPr>
        <p:txBody>
          <a:bodyPr/>
          <a:lstStyle/>
          <a:p>
            <a:r>
              <a:rPr lang="en-AU" altLang="zh-TW" sz="4000" b="1">
                <a:solidFill>
                  <a:srgbClr val="0000FF"/>
                </a:solidFill>
              </a:rPr>
              <a:t>Java</a:t>
            </a:r>
            <a:endParaRPr lang="en-US" altLang="zh-TW" sz="4000" b="1">
              <a:solidFill>
                <a:srgbClr val="0000FF"/>
              </a:solidFill>
            </a:endParaRPr>
          </a:p>
        </p:txBody>
      </p:sp>
      <p:sp>
        <p:nvSpPr>
          <p:cNvPr id="6" name="投影片編號版面配置區 5"/>
          <p:cNvSpPr>
            <a:spLocks noGrp="1"/>
          </p:cNvSpPr>
          <p:nvPr>
            <p:ph type="sldNum" sz="quarter" idx="12"/>
          </p:nvPr>
        </p:nvSpPr>
        <p:spPr/>
        <p:txBody>
          <a:bodyPr/>
          <a:lstStyle/>
          <a:p>
            <a:fld id="{26F3C0D2-679F-41B2-9061-17E3D4B560A5}" type="slidenum">
              <a:rPr lang="en-US" altLang="zh-TW"/>
              <a:pPr/>
              <a:t>13</a:t>
            </a:fld>
            <a:endParaRPr lang="en-US" altLang="zh-TW"/>
          </a:p>
        </p:txBody>
      </p:sp>
      <p:sp>
        <p:nvSpPr>
          <p:cNvPr id="19459" name="Rectangle 3"/>
          <p:cNvSpPr>
            <a:spLocks noGrp="1" noChangeArrowheads="1"/>
          </p:cNvSpPr>
          <p:nvPr>
            <p:ph sz="quarter" idx="1"/>
          </p:nvPr>
        </p:nvSpPr>
        <p:spPr>
          <a:xfrm>
            <a:off x="609600" y="2101850"/>
            <a:ext cx="8229600" cy="4114800"/>
          </a:xfrm>
        </p:spPr>
        <p:txBody>
          <a:bodyPr/>
          <a:lstStyle/>
          <a:p>
            <a:pPr>
              <a:buFont typeface="Wingdings" pitchFamily="2" charset="2"/>
              <a:buNone/>
            </a:pPr>
            <a:r>
              <a:rPr lang="en-AU" altLang="zh-TW" sz="2800"/>
              <a:t>	Java</a:t>
            </a:r>
            <a:r>
              <a:rPr lang="zh-TW" altLang="en-AU" sz="2800"/>
              <a:t>的最大特色是可跨平台的編譯程式，所謂跨平台是指使用</a:t>
            </a:r>
            <a:r>
              <a:rPr lang="en-AU" altLang="zh-TW" sz="2800"/>
              <a:t>Java</a:t>
            </a:r>
            <a:r>
              <a:rPr lang="zh-TW" altLang="en-AU" sz="2800"/>
              <a:t>編寫的目的程式，可不經任何修改直接在不同的作業系統執行，例如在</a:t>
            </a:r>
            <a:r>
              <a:rPr lang="en-AU" altLang="zh-TW" sz="2800"/>
              <a:t>Windows</a:t>
            </a:r>
            <a:r>
              <a:rPr lang="zh-TW" altLang="en-AU" sz="2800"/>
              <a:t>所編寫的</a:t>
            </a:r>
            <a:r>
              <a:rPr lang="en-AU" altLang="zh-TW" sz="2800"/>
              <a:t>Java</a:t>
            </a:r>
            <a:r>
              <a:rPr lang="zh-TW" altLang="en-AU" sz="2800"/>
              <a:t>程式碼，亦可在麥金塔或</a:t>
            </a:r>
            <a:r>
              <a:rPr lang="en-AU" altLang="zh-TW" sz="2800"/>
              <a:t>Linux</a:t>
            </a:r>
            <a:r>
              <a:rPr lang="zh-TW" altLang="en-AU" sz="2800"/>
              <a:t>上直接執行，目前較流行的</a:t>
            </a:r>
            <a:r>
              <a:rPr lang="en-AU" altLang="zh-TW" sz="2800"/>
              <a:t>Java</a:t>
            </a:r>
            <a:r>
              <a:rPr lang="zh-TW" altLang="en-AU" sz="2800"/>
              <a:t>標準編譯程式有</a:t>
            </a:r>
            <a:r>
              <a:rPr lang="en-AU" altLang="zh-TW" sz="2800"/>
              <a:t>Sun</a:t>
            </a:r>
            <a:r>
              <a:rPr lang="zh-TW" altLang="en-AU" sz="2800"/>
              <a:t>的</a:t>
            </a:r>
            <a:r>
              <a:rPr lang="en-AU" altLang="zh-TW" sz="2800"/>
              <a:t>JDK</a:t>
            </a:r>
            <a:r>
              <a:rPr lang="zh-TW" altLang="en-AU" sz="2800"/>
              <a:t>、</a:t>
            </a:r>
            <a:r>
              <a:rPr lang="en-AU" altLang="zh-TW" sz="2800"/>
              <a:t>Microsoft</a:t>
            </a:r>
            <a:r>
              <a:rPr lang="zh-TW" altLang="en-AU" sz="2800"/>
              <a:t>的</a:t>
            </a:r>
            <a:r>
              <a:rPr lang="en-AU" altLang="zh-TW" sz="2800"/>
              <a:t>Visual J++/J</a:t>
            </a:r>
            <a:r>
              <a:rPr lang="zh-TW" altLang="en-AU" sz="2800"/>
              <a:t>＃及</a:t>
            </a:r>
            <a:r>
              <a:rPr lang="en-AU" altLang="zh-TW" sz="2800"/>
              <a:t>Borland</a:t>
            </a:r>
            <a:r>
              <a:rPr lang="zh-TW" altLang="en-AU" sz="2800"/>
              <a:t>的</a:t>
            </a:r>
            <a:r>
              <a:rPr lang="en-AU" altLang="zh-TW" sz="2800"/>
              <a:t>JBuilder</a:t>
            </a:r>
            <a:r>
              <a:rPr lang="zh-TW" altLang="en-AU" sz="2800"/>
              <a:t>。</a:t>
            </a:r>
          </a:p>
          <a:p>
            <a:endParaRPr lang="en-US" altLang="zh-TW"/>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20" name="Rectangle 4"/>
          <p:cNvSpPr>
            <a:spLocks noGrp="1" noChangeArrowheads="1"/>
          </p:cNvSpPr>
          <p:nvPr>
            <p:ph type="title"/>
          </p:nvPr>
        </p:nvSpPr>
        <p:spPr>
          <a:xfrm>
            <a:off x="1066800" y="838200"/>
            <a:ext cx="7772400" cy="762000"/>
          </a:xfrm>
        </p:spPr>
        <p:txBody>
          <a:bodyPr/>
          <a:lstStyle/>
          <a:p>
            <a:r>
              <a:rPr lang="en-AU" altLang="zh-TW" sz="4000" b="1">
                <a:solidFill>
                  <a:srgbClr val="0000FF"/>
                </a:solidFill>
              </a:rPr>
              <a:t>Pascal/Delphi</a:t>
            </a:r>
            <a:endParaRPr lang="en-US" altLang="zh-TW" sz="4000" b="1">
              <a:solidFill>
                <a:srgbClr val="0000FF"/>
              </a:solidFill>
            </a:endParaRPr>
          </a:p>
        </p:txBody>
      </p:sp>
      <p:sp>
        <p:nvSpPr>
          <p:cNvPr id="6" name="投影片編號版面配置區 5"/>
          <p:cNvSpPr>
            <a:spLocks noGrp="1"/>
          </p:cNvSpPr>
          <p:nvPr>
            <p:ph type="sldNum" sz="quarter" idx="12"/>
          </p:nvPr>
        </p:nvSpPr>
        <p:spPr/>
        <p:txBody>
          <a:bodyPr/>
          <a:lstStyle/>
          <a:p>
            <a:fld id="{22255339-87B4-44FB-BB62-6676C304C8D0}" type="slidenum">
              <a:rPr lang="en-US" altLang="zh-TW"/>
              <a:pPr/>
              <a:t>14</a:t>
            </a:fld>
            <a:endParaRPr lang="en-US" altLang="zh-TW"/>
          </a:p>
        </p:txBody>
      </p:sp>
      <p:sp>
        <p:nvSpPr>
          <p:cNvPr id="9221" name="Rectangle 5"/>
          <p:cNvSpPr>
            <a:spLocks noGrp="1" noChangeArrowheads="1"/>
          </p:cNvSpPr>
          <p:nvPr>
            <p:ph sz="quarter" idx="1"/>
          </p:nvPr>
        </p:nvSpPr>
        <p:spPr>
          <a:xfrm>
            <a:off x="611188" y="1844675"/>
            <a:ext cx="8229600" cy="4724400"/>
          </a:xfrm>
        </p:spPr>
        <p:txBody>
          <a:bodyPr/>
          <a:lstStyle/>
          <a:p>
            <a:pPr>
              <a:lnSpc>
                <a:spcPct val="90000"/>
              </a:lnSpc>
              <a:buFont typeface="Wingdings" pitchFamily="2" charset="2"/>
              <a:buNone/>
            </a:pPr>
            <a:r>
              <a:rPr lang="en-AU" altLang="zh-TW" sz="2400"/>
              <a:t>	Pascal</a:t>
            </a:r>
            <a:r>
              <a:rPr lang="zh-TW" altLang="en-AU" sz="2400"/>
              <a:t>是於</a:t>
            </a:r>
            <a:r>
              <a:rPr lang="en-AU" altLang="zh-TW" sz="2400"/>
              <a:t>1960</a:t>
            </a:r>
            <a:r>
              <a:rPr lang="zh-TW" altLang="en-AU" sz="2400"/>
              <a:t>年末期，由 </a:t>
            </a:r>
            <a:r>
              <a:rPr lang="en-AU" altLang="zh-TW" sz="2400"/>
              <a:t>Niklaus Wirth </a:t>
            </a:r>
            <a:r>
              <a:rPr lang="zh-TW" altLang="en-AU" sz="2400"/>
              <a:t>所研發及發表的程式語言，這個語言一直給人學院派的印象，直到</a:t>
            </a:r>
            <a:r>
              <a:rPr lang="en-AU" altLang="zh-TW" sz="2400"/>
              <a:t>1984</a:t>
            </a:r>
            <a:r>
              <a:rPr lang="zh-TW" altLang="en-AU" sz="2400"/>
              <a:t>年個人電腦逐漸流行，</a:t>
            </a:r>
            <a:r>
              <a:rPr lang="en-AU" altLang="zh-TW" sz="2400"/>
              <a:t>Borland</a:t>
            </a:r>
            <a:r>
              <a:rPr lang="zh-TW" altLang="en-AU" sz="2400"/>
              <a:t>公司推出</a:t>
            </a:r>
            <a:r>
              <a:rPr lang="en-AU" altLang="zh-TW" sz="2400"/>
              <a:t>PC</a:t>
            </a:r>
            <a:r>
              <a:rPr lang="zh-TW" altLang="en-AU" sz="2400"/>
              <a:t>上的</a:t>
            </a:r>
            <a:r>
              <a:rPr lang="en-AU" altLang="zh-TW" sz="2400"/>
              <a:t>Pascal</a:t>
            </a:r>
            <a:r>
              <a:rPr lang="zh-TW" altLang="en-AU" sz="2400"/>
              <a:t>編譯器，其名稱為</a:t>
            </a:r>
            <a:r>
              <a:rPr lang="en-AU" altLang="zh-TW" sz="2400"/>
              <a:t>Turbo Pascal</a:t>
            </a:r>
            <a:r>
              <a:rPr lang="zh-TW" altLang="en-AU" sz="2400"/>
              <a:t>，當時亦是</a:t>
            </a:r>
            <a:r>
              <a:rPr lang="en-AU" altLang="zh-TW" sz="2400"/>
              <a:t>Pascal</a:t>
            </a:r>
            <a:r>
              <a:rPr lang="zh-TW" altLang="en-AU" sz="2400"/>
              <a:t>最紅的年代。但是，隨著微軟視窗軟體的大行其道，</a:t>
            </a:r>
            <a:r>
              <a:rPr lang="en-AU" altLang="zh-TW" sz="2400"/>
              <a:t>Turbo Pascal</a:t>
            </a:r>
            <a:r>
              <a:rPr lang="zh-TW" altLang="en-AU" sz="2400"/>
              <a:t>的最後版本是</a:t>
            </a:r>
            <a:r>
              <a:rPr lang="en-AU" altLang="zh-TW" sz="2400"/>
              <a:t>Borland Pascal 7.01</a:t>
            </a:r>
            <a:r>
              <a:rPr lang="zh-TW" altLang="en-AU" sz="2400"/>
              <a:t>。</a:t>
            </a:r>
          </a:p>
          <a:p>
            <a:pPr>
              <a:lnSpc>
                <a:spcPct val="90000"/>
              </a:lnSpc>
              <a:buFont typeface="Wingdings" pitchFamily="2" charset="2"/>
              <a:buNone/>
            </a:pPr>
            <a:endParaRPr lang="en-AU" altLang="zh-TW" sz="2400"/>
          </a:p>
          <a:p>
            <a:pPr>
              <a:lnSpc>
                <a:spcPct val="90000"/>
              </a:lnSpc>
              <a:buFont typeface="Wingdings" pitchFamily="2" charset="2"/>
              <a:buNone/>
            </a:pPr>
            <a:r>
              <a:rPr lang="zh-TW" altLang="en-AU" sz="2400"/>
              <a:t>　  </a:t>
            </a:r>
            <a:r>
              <a:rPr lang="en-AU" altLang="zh-TW" sz="2400"/>
              <a:t>1995</a:t>
            </a:r>
            <a:r>
              <a:rPr lang="zh-TW" altLang="en-AU" sz="2400"/>
              <a:t>年，微軟的</a:t>
            </a:r>
            <a:r>
              <a:rPr lang="en-AU" altLang="zh-TW" sz="2400"/>
              <a:t>VB</a:t>
            </a:r>
            <a:r>
              <a:rPr lang="zh-TW" altLang="en-AU" sz="2400"/>
              <a:t>已如日中天，</a:t>
            </a:r>
            <a:r>
              <a:rPr lang="en-AU" altLang="zh-TW" sz="2400"/>
              <a:t>Borland</a:t>
            </a:r>
            <a:r>
              <a:rPr lang="zh-TW" altLang="en-AU" sz="2400"/>
              <a:t>公司為了扭轉</a:t>
            </a:r>
            <a:r>
              <a:rPr lang="en-AU" altLang="zh-TW" sz="2400"/>
              <a:t>Pascal</a:t>
            </a:r>
            <a:r>
              <a:rPr lang="zh-TW" altLang="en-AU" sz="2400"/>
              <a:t>的頹勢，所以另外開發</a:t>
            </a:r>
            <a:r>
              <a:rPr lang="en-AU" altLang="zh-TW" sz="2400"/>
              <a:t>Delphi 1.0</a:t>
            </a:r>
            <a:r>
              <a:rPr lang="zh-TW" altLang="en-AU" sz="2400"/>
              <a:t>，它是繼承</a:t>
            </a:r>
            <a:r>
              <a:rPr lang="en-AU" altLang="zh-TW" sz="2400"/>
              <a:t>Pascal</a:t>
            </a:r>
            <a:r>
              <a:rPr lang="zh-TW" altLang="en-AU" sz="2400"/>
              <a:t>語法、並加入視覺化輸出入元件的一種快速應用程式開發工具，</a:t>
            </a:r>
            <a:r>
              <a:rPr lang="en-AU" altLang="zh-TW" sz="2400"/>
              <a:t>Borland</a:t>
            </a:r>
            <a:r>
              <a:rPr lang="zh-TW" altLang="en-AU" sz="2400"/>
              <a:t>並希望此軟體能與微軟的</a:t>
            </a:r>
            <a:r>
              <a:rPr lang="en-AU" altLang="zh-TW" sz="2400"/>
              <a:t>VB</a:t>
            </a:r>
            <a:r>
              <a:rPr lang="zh-TW" altLang="en-AU" sz="2400"/>
              <a:t>一較長短。</a:t>
            </a:r>
            <a:endParaRPr lang="zh-TW" altLang="en-US" sz="24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066800" y="838200"/>
            <a:ext cx="7772400" cy="862013"/>
          </a:xfrm>
        </p:spPr>
        <p:txBody>
          <a:bodyPr>
            <a:normAutofit fontScale="90000"/>
          </a:bodyPr>
          <a:lstStyle/>
          <a:p>
            <a:r>
              <a:rPr lang="en-AU" altLang="zh-TW" sz="4800" b="1">
                <a:solidFill>
                  <a:srgbClr val="0000FF"/>
                </a:solidFill>
                <a:latin typeface="新細明體" pitchFamily="18" charset="-120"/>
              </a:rPr>
              <a:t>1-2	  C</a:t>
            </a:r>
            <a:r>
              <a:rPr lang="zh-TW" altLang="en-AU" sz="4800" b="1">
                <a:solidFill>
                  <a:srgbClr val="0000FF"/>
                </a:solidFill>
                <a:latin typeface="新細明體" pitchFamily="18" charset="-120"/>
              </a:rPr>
              <a:t>語言的歷史</a:t>
            </a:r>
            <a:endParaRPr lang="zh-TW" altLang="en-US" sz="4800" b="1">
              <a:solidFill>
                <a:srgbClr val="0000FF"/>
              </a:solidFill>
              <a:latin typeface="新細明體" pitchFamily="18" charset="-120"/>
            </a:endParaRPr>
          </a:p>
        </p:txBody>
      </p:sp>
      <p:sp>
        <p:nvSpPr>
          <p:cNvPr id="6" name="投影片編號版面配置區 5"/>
          <p:cNvSpPr>
            <a:spLocks noGrp="1"/>
          </p:cNvSpPr>
          <p:nvPr>
            <p:ph type="sldNum" sz="quarter" idx="12"/>
          </p:nvPr>
        </p:nvSpPr>
        <p:spPr/>
        <p:txBody>
          <a:bodyPr/>
          <a:lstStyle/>
          <a:p>
            <a:fld id="{CDB8F78F-AEDE-4D5C-A612-32E60A06E346}" type="slidenum">
              <a:rPr lang="en-US" altLang="zh-TW"/>
              <a:pPr/>
              <a:t>15</a:t>
            </a:fld>
            <a:endParaRPr lang="en-US" altLang="zh-TW"/>
          </a:p>
        </p:txBody>
      </p:sp>
      <p:sp>
        <p:nvSpPr>
          <p:cNvPr id="10243" name="Rectangle 3"/>
          <p:cNvSpPr>
            <a:spLocks noGrp="1" noChangeArrowheads="1"/>
          </p:cNvSpPr>
          <p:nvPr>
            <p:ph sz="quarter" idx="1"/>
          </p:nvPr>
        </p:nvSpPr>
        <p:spPr>
          <a:xfrm>
            <a:off x="611188" y="1989138"/>
            <a:ext cx="7772400" cy="4114800"/>
          </a:xfrm>
        </p:spPr>
        <p:txBody>
          <a:bodyPr/>
          <a:lstStyle/>
          <a:p>
            <a:pPr>
              <a:buFont typeface="Wingdings" pitchFamily="2" charset="2"/>
              <a:buNone/>
            </a:pPr>
            <a:r>
              <a:rPr lang="en-AU" altLang="zh-TW" sz="2400"/>
              <a:t>	C</a:t>
            </a:r>
            <a:r>
              <a:rPr lang="zh-TW" altLang="en-AU" sz="2400"/>
              <a:t>語言是在</a:t>
            </a:r>
            <a:r>
              <a:rPr lang="en-AU" altLang="zh-TW" sz="2400"/>
              <a:t>1972</a:t>
            </a:r>
            <a:r>
              <a:rPr lang="zh-TW" altLang="en-AU" sz="2400"/>
              <a:t>年由貝爾實驗室</a:t>
            </a:r>
            <a:r>
              <a:rPr lang="en-AU" altLang="zh-TW" sz="2400"/>
              <a:t>(AT&amp;T)</a:t>
            </a:r>
            <a:r>
              <a:rPr lang="zh-TW" altLang="en-AU" sz="2400"/>
              <a:t>的</a:t>
            </a:r>
            <a:r>
              <a:rPr lang="en-AU" altLang="zh-TW" sz="2400"/>
              <a:t>Dennis Ritchie</a:t>
            </a:r>
            <a:r>
              <a:rPr lang="zh-TW" altLang="en-AU" sz="2400"/>
              <a:t>為了開發</a:t>
            </a:r>
            <a:r>
              <a:rPr lang="en-AU" altLang="zh-TW" sz="2400"/>
              <a:t>UNIX</a:t>
            </a:r>
            <a:r>
              <a:rPr lang="zh-TW" altLang="en-AU" sz="2400"/>
              <a:t>作業系統時，所設計開發出來的電腦程式語言，當初設計的目的是為了替代組合語言在系統上的工作，但</a:t>
            </a:r>
            <a:r>
              <a:rPr lang="en-AU" altLang="zh-TW" sz="2400"/>
              <a:t>C</a:t>
            </a:r>
            <a:r>
              <a:rPr lang="zh-TW" altLang="en-AU" sz="2400"/>
              <a:t>語言的可攜性</a:t>
            </a:r>
            <a:r>
              <a:rPr lang="en-AU" altLang="zh-TW" sz="2400"/>
              <a:t>(Portability)</a:t>
            </a:r>
            <a:r>
              <a:rPr lang="zh-TW" altLang="en-AU" sz="2400"/>
              <a:t>在當初卻讓所有的人嘆為觀止，而</a:t>
            </a:r>
            <a:r>
              <a:rPr lang="en-AU" altLang="zh-TW" sz="2400"/>
              <a:t>C</a:t>
            </a:r>
            <a:r>
              <a:rPr lang="zh-TW" altLang="en-AU" sz="2400"/>
              <a:t>語言也幾乎奠定了後續出現的各種程式語言的設計風格。因此，針對程式語言的初學者來說，</a:t>
            </a:r>
            <a:r>
              <a:rPr lang="en-AU" altLang="zh-TW" sz="2400"/>
              <a:t>C</a:t>
            </a:r>
            <a:r>
              <a:rPr lang="zh-TW" altLang="en-AU" sz="2400"/>
              <a:t>語言易學也非常值得學習。</a:t>
            </a:r>
            <a:endParaRPr lang="zh-TW" altLang="en-US" sz="24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066800" y="838200"/>
            <a:ext cx="7772400" cy="685800"/>
          </a:xfrm>
        </p:spPr>
        <p:txBody>
          <a:bodyPr>
            <a:normAutofit fontScale="90000"/>
          </a:bodyPr>
          <a:lstStyle/>
          <a:p>
            <a:r>
              <a:rPr lang="en-AU" altLang="zh-TW" sz="4800" b="1">
                <a:solidFill>
                  <a:srgbClr val="0000FF"/>
                </a:solidFill>
                <a:latin typeface="新細明體" pitchFamily="18" charset="-120"/>
              </a:rPr>
              <a:t>1-3   C</a:t>
            </a:r>
            <a:r>
              <a:rPr lang="zh-TW" altLang="en-AU" sz="4800" b="1">
                <a:solidFill>
                  <a:srgbClr val="0000FF"/>
                </a:solidFill>
                <a:latin typeface="新細明體" pitchFamily="18" charset="-120"/>
              </a:rPr>
              <a:t>語言的特色</a:t>
            </a:r>
            <a:endParaRPr lang="zh-TW" altLang="en-US" sz="4800" b="1">
              <a:solidFill>
                <a:srgbClr val="0000FF"/>
              </a:solidFill>
              <a:latin typeface="新細明體" pitchFamily="18" charset="-120"/>
            </a:endParaRPr>
          </a:p>
        </p:txBody>
      </p:sp>
      <p:sp>
        <p:nvSpPr>
          <p:cNvPr id="6" name="投影片編號版面配置區 5"/>
          <p:cNvSpPr>
            <a:spLocks noGrp="1"/>
          </p:cNvSpPr>
          <p:nvPr>
            <p:ph type="sldNum" sz="quarter" idx="12"/>
          </p:nvPr>
        </p:nvSpPr>
        <p:spPr/>
        <p:txBody>
          <a:bodyPr/>
          <a:lstStyle/>
          <a:p>
            <a:fld id="{15A591C2-B95E-4382-999A-6EF20909A125}" type="slidenum">
              <a:rPr lang="en-US" altLang="zh-TW"/>
              <a:pPr/>
              <a:t>16</a:t>
            </a:fld>
            <a:endParaRPr lang="en-US" altLang="zh-TW"/>
          </a:p>
        </p:txBody>
      </p:sp>
      <p:sp>
        <p:nvSpPr>
          <p:cNvPr id="11267" name="Rectangle 3"/>
          <p:cNvSpPr>
            <a:spLocks noGrp="1" noChangeArrowheads="1"/>
          </p:cNvSpPr>
          <p:nvPr>
            <p:ph sz="quarter" idx="1"/>
          </p:nvPr>
        </p:nvSpPr>
        <p:spPr>
          <a:xfrm>
            <a:off x="1258888" y="1773238"/>
            <a:ext cx="8142287" cy="4764087"/>
          </a:xfrm>
        </p:spPr>
        <p:txBody>
          <a:bodyPr>
            <a:normAutofit lnSpcReduction="10000"/>
          </a:bodyPr>
          <a:lstStyle/>
          <a:p>
            <a:pPr>
              <a:lnSpc>
                <a:spcPct val="80000"/>
              </a:lnSpc>
              <a:buFont typeface="Wingdings" pitchFamily="2" charset="2"/>
              <a:buNone/>
            </a:pPr>
            <a:r>
              <a:rPr lang="zh-TW" altLang="en-AU" sz="1800" b="1">
                <a:solidFill>
                  <a:srgbClr val="0000FF"/>
                </a:solidFill>
              </a:rPr>
              <a:t>高階程式語言　</a:t>
            </a:r>
            <a:r>
              <a:rPr lang="en-AU" altLang="zh-TW" sz="1800" b="1">
                <a:solidFill>
                  <a:srgbClr val="0000FF"/>
                </a:solidFill>
              </a:rPr>
              <a:t>v.s.  </a:t>
            </a:r>
            <a:r>
              <a:rPr lang="zh-TW" altLang="en-AU" sz="1800" b="1">
                <a:solidFill>
                  <a:srgbClr val="0000FF"/>
                </a:solidFill>
              </a:rPr>
              <a:t>低階程式語言</a:t>
            </a:r>
            <a:endParaRPr lang="en-AU" altLang="zh-TW" sz="800"/>
          </a:p>
          <a:p>
            <a:pPr>
              <a:lnSpc>
                <a:spcPct val="80000"/>
              </a:lnSpc>
              <a:buFont typeface="Wingdings" pitchFamily="2" charset="2"/>
              <a:buNone/>
            </a:pPr>
            <a:r>
              <a:rPr lang="en-AU" altLang="zh-TW" sz="1600"/>
              <a:t>C</a:t>
            </a:r>
            <a:r>
              <a:rPr lang="zh-TW" altLang="en-AU" sz="1600"/>
              <a:t>語言雖然是一種高階程式語言</a:t>
            </a:r>
            <a:r>
              <a:rPr lang="en-AU" altLang="zh-TW" sz="1600"/>
              <a:t>(High-Level Programming Language</a:t>
            </a:r>
            <a:r>
              <a:rPr lang="zh-TW" altLang="en-AU" sz="1600"/>
              <a:t>，接近人類</a:t>
            </a:r>
          </a:p>
          <a:p>
            <a:pPr>
              <a:lnSpc>
                <a:spcPct val="80000"/>
              </a:lnSpc>
              <a:buFont typeface="Wingdings" pitchFamily="2" charset="2"/>
              <a:buNone/>
            </a:pPr>
            <a:r>
              <a:rPr lang="zh-TW" altLang="en-AU" sz="1600"/>
              <a:t>所使用的語言，可讀性高</a:t>
            </a:r>
            <a:r>
              <a:rPr lang="en-AU" altLang="zh-TW" sz="1600"/>
              <a:t>)</a:t>
            </a:r>
            <a:r>
              <a:rPr lang="zh-TW" altLang="en-AU" sz="1600"/>
              <a:t>，但卻具有低階語言</a:t>
            </a:r>
            <a:r>
              <a:rPr lang="en-AU" altLang="zh-TW" sz="1600"/>
              <a:t>(Low-Level Programming </a:t>
            </a:r>
          </a:p>
          <a:p>
            <a:pPr>
              <a:lnSpc>
                <a:spcPct val="80000"/>
              </a:lnSpc>
              <a:buFont typeface="Wingdings" pitchFamily="2" charset="2"/>
              <a:buNone/>
            </a:pPr>
            <a:r>
              <a:rPr lang="en-AU" altLang="zh-TW" sz="1600"/>
              <a:t>Language,</a:t>
            </a:r>
            <a:r>
              <a:rPr lang="zh-TW" altLang="en-AU" sz="1600"/>
              <a:t>接近電腦所使用的語言，可讀性低</a:t>
            </a:r>
            <a:r>
              <a:rPr lang="en-AU" altLang="zh-TW" sz="1600"/>
              <a:t>)</a:t>
            </a:r>
            <a:r>
              <a:rPr lang="zh-TW" altLang="en-AU" sz="1600"/>
              <a:t>的快速執行能力，使的大部分使用</a:t>
            </a:r>
          </a:p>
          <a:p>
            <a:pPr>
              <a:lnSpc>
                <a:spcPct val="80000"/>
              </a:lnSpc>
              <a:buFont typeface="Wingdings" pitchFamily="2" charset="2"/>
              <a:buNone/>
            </a:pPr>
            <a:r>
              <a:rPr lang="zh-TW" altLang="en-AU" sz="1600"/>
              <a:t>者得以使用</a:t>
            </a:r>
            <a:r>
              <a:rPr lang="en-AU" altLang="zh-TW" sz="1600"/>
              <a:t>C</a:t>
            </a:r>
            <a:r>
              <a:rPr lang="zh-TW" altLang="en-AU" sz="1600"/>
              <a:t>語言，直接控制週邊硬體的輸出與輸入。</a:t>
            </a:r>
          </a:p>
          <a:p>
            <a:pPr>
              <a:lnSpc>
                <a:spcPct val="80000"/>
              </a:lnSpc>
              <a:buFont typeface="Wingdings" pitchFamily="2" charset="2"/>
              <a:buNone/>
            </a:pPr>
            <a:endParaRPr lang="zh-TW" altLang="en-AU" sz="1600"/>
          </a:p>
          <a:p>
            <a:pPr>
              <a:lnSpc>
                <a:spcPct val="80000"/>
              </a:lnSpc>
              <a:buFont typeface="Wingdings" pitchFamily="2" charset="2"/>
              <a:buNone/>
            </a:pPr>
            <a:r>
              <a:rPr lang="zh-TW" altLang="en-AU" sz="1800" b="1">
                <a:solidFill>
                  <a:srgbClr val="0000FF"/>
                </a:solidFill>
              </a:rPr>
              <a:t>可攜性　</a:t>
            </a:r>
            <a:r>
              <a:rPr lang="en-AU" altLang="zh-TW" sz="1800" b="1">
                <a:solidFill>
                  <a:srgbClr val="0000FF"/>
                </a:solidFill>
              </a:rPr>
              <a:t>(Portability)</a:t>
            </a:r>
          </a:p>
          <a:p>
            <a:pPr>
              <a:lnSpc>
                <a:spcPct val="80000"/>
              </a:lnSpc>
              <a:buFont typeface="Wingdings" pitchFamily="2" charset="2"/>
              <a:buNone/>
            </a:pPr>
            <a:endParaRPr lang="zh-TW" altLang="en-AU" sz="800"/>
          </a:p>
          <a:p>
            <a:pPr>
              <a:lnSpc>
                <a:spcPct val="80000"/>
              </a:lnSpc>
              <a:buFont typeface="Wingdings" pitchFamily="2" charset="2"/>
              <a:buNone/>
            </a:pPr>
            <a:r>
              <a:rPr lang="zh-TW" altLang="en-AU" sz="1600"/>
              <a:t>如上所述，</a:t>
            </a:r>
            <a:r>
              <a:rPr lang="en-AU" altLang="zh-TW" sz="1600"/>
              <a:t>C</a:t>
            </a:r>
            <a:r>
              <a:rPr lang="zh-TW" altLang="en-AU" sz="1600"/>
              <a:t>語言具有低階程式語言的能力，可以將程式編譯成電腦所使用的機械</a:t>
            </a:r>
          </a:p>
          <a:p>
            <a:pPr>
              <a:lnSpc>
                <a:spcPct val="80000"/>
              </a:lnSpc>
              <a:buFont typeface="Wingdings" pitchFamily="2" charset="2"/>
              <a:buNone/>
            </a:pPr>
            <a:r>
              <a:rPr lang="zh-TW" altLang="en-AU" sz="1600"/>
              <a:t>碼</a:t>
            </a:r>
            <a:r>
              <a:rPr lang="en-AU" altLang="zh-TW" sz="1600"/>
              <a:t>(0</a:t>
            </a:r>
            <a:r>
              <a:rPr lang="zh-TW" altLang="en-AU" sz="1600"/>
              <a:t>和</a:t>
            </a:r>
            <a:r>
              <a:rPr lang="en-AU" altLang="zh-TW" sz="1600"/>
              <a:t>1)</a:t>
            </a:r>
            <a:r>
              <a:rPr lang="zh-TW" altLang="en-AU" sz="1600"/>
              <a:t>來表示，在跨平台是僅需略加修改程式或不需修改程式即可在不同的系</a:t>
            </a:r>
          </a:p>
          <a:p>
            <a:pPr>
              <a:lnSpc>
                <a:spcPct val="80000"/>
              </a:lnSpc>
              <a:buFont typeface="Wingdings" pitchFamily="2" charset="2"/>
              <a:buNone/>
            </a:pPr>
            <a:r>
              <a:rPr lang="zh-TW" altLang="en-AU" sz="1600"/>
              <a:t>統上執行，因此早期很多的公用程式都是以</a:t>
            </a:r>
            <a:r>
              <a:rPr lang="en-AU" altLang="zh-TW" sz="1600"/>
              <a:t>C</a:t>
            </a:r>
            <a:r>
              <a:rPr lang="zh-TW" altLang="en-AU" sz="1600"/>
              <a:t>語言來撰寫的。</a:t>
            </a:r>
          </a:p>
          <a:p>
            <a:pPr>
              <a:lnSpc>
                <a:spcPct val="80000"/>
              </a:lnSpc>
              <a:buFont typeface="Wingdings" pitchFamily="2" charset="2"/>
              <a:buNone/>
            </a:pPr>
            <a:endParaRPr lang="zh-TW" altLang="en-AU" sz="1600"/>
          </a:p>
          <a:p>
            <a:pPr>
              <a:lnSpc>
                <a:spcPct val="80000"/>
              </a:lnSpc>
              <a:buFont typeface="Wingdings" pitchFamily="2" charset="2"/>
              <a:buNone/>
            </a:pPr>
            <a:r>
              <a:rPr lang="zh-TW" altLang="en-AU" sz="1800" b="1">
                <a:solidFill>
                  <a:srgbClr val="0000FF"/>
                </a:solidFill>
              </a:rPr>
              <a:t>編譯速度快</a:t>
            </a:r>
          </a:p>
          <a:p>
            <a:pPr>
              <a:lnSpc>
                <a:spcPct val="80000"/>
              </a:lnSpc>
              <a:buFont typeface="Wingdings" pitchFamily="2" charset="2"/>
              <a:buNone/>
            </a:pPr>
            <a:endParaRPr lang="en-AU" altLang="zh-TW" sz="800"/>
          </a:p>
          <a:p>
            <a:pPr>
              <a:lnSpc>
                <a:spcPct val="80000"/>
              </a:lnSpc>
              <a:buFont typeface="Wingdings" pitchFamily="2" charset="2"/>
              <a:buNone/>
            </a:pPr>
            <a:r>
              <a:rPr lang="en-AU" altLang="zh-TW" sz="1600"/>
              <a:t>C</a:t>
            </a:r>
            <a:r>
              <a:rPr lang="zh-TW" altLang="en-AU" sz="1600"/>
              <a:t>語言是採用編譯式的語言，程式藉由編譯器一次全部執行編譯，在速度上比直</a:t>
            </a:r>
          </a:p>
          <a:p>
            <a:pPr>
              <a:lnSpc>
                <a:spcPct val="80000"/>
              </a:lnSpc>
              <a:buFont typeface="Wingdings" pitchFamily="2" charset="2"/>
              <a:buNone/>
            </a:pPr>
            <a:r>
              <a:rPr lang="zh-TW" altLang="en-AU" sz="1600"/>
              <a:t>譯式的語言一行一行的編譯快得多；在編譯期間，編譯器會為已編譯過的程式</a:t>
            </a:r>
          </a:p>
          <a:p>
            <a:pPr>
              <a:lnSpc>
                <a:spcPct val="80000"/>
              </a:lnSpc>
              <a:buFont typeface="Wingdings" pitchFamily="2" charset="2"/>
              <a:buNone/>
            </a:pPr>
            <a:r>
              <a:rPr lang="zh-TW" altLang="en-AU" sz="1600"/>
              <a:t>製作一個目的檔</a:t>
            </a:r>
            <a:r>
              <a:rPr lang="en-AU" altLang="zh-TW" sz="1600"/>
              <a:t>(Object File</a:t>
            </a:r>
            <a:r>
              <a:rPr lang="zh-TW" altLang="en-AU" sz="1600"/>
              <a:t>，檔名為*</a:t>
            </a:r>
            <a:r>
              <a:rPr lang="en-AU" altLang="zh-TW" sz="1600"/>
              <a:t>.obj</a:t>
            </a:r>
            <a:r>
              <a:rPr lang="zh-TW" altLang="en-AU" sz="1600"/>
              <a:t>）供電腦執行程式時使用；此外，已被</a:t>
            </a:r>
          </a:p>
          <a:p>
            <a:pPr>
              <a:lnSpc>
                <a:spcPct val="80000"/>
              </a:lnSpc>
              <a:buFont typeface="Wingdings" pitchFamily="2" charset="2"/>
              <a:buNone/>
            </a:pPr>
            <a:r>
              <a:rPr lang="zh-TW" altLang="en-AU" sz="1600"/>
              <a:t>編譯過的程式，也可以利用連結</a:t>
            </a:r>
            <a:r>
              <a:rPr lang="en-AU" altLang="zh-TW" sz="1600"/>
              <a:t>(Link)</a:t>
            </a:r>
            <a:r>
              <a:rPr lang="zh-TW" altLang="en-AU" sz="1600"/>
              <a:t>的方式在不同的程式中使用，為程式設計</a:t>
            </a:r>
          </a:p>
          <a:p>
            <a:pPr>
              <a:lnSpc>
                <a:spcPct val="80000"/>
              </a:lnSpc>
              <a:buFont typeface="Wingdings" pitchFamily="2" charset="2"/>
              <a:buNone/>
            </a:pPr>
            <a:r>
              <a:rPr lang="zh-TW" altLang="en-AU" sz="1600"/>
              <a:t>者節省重複輸入的時間。</a:t>
            </a:r>
            <a:endParaRPr lang="zh-TW" altLang="en-US" sz="16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68313" y="765175"/>
            <a:ext cx="7772400" cy="863600"/>
          </a:xfrm>
        </p:spPr>
        <p:txBody>
          <a:bodyPr>
            <a:normAutofit fontScale="90000"/>
          </a:bodyPr>
          <a:lstStyle/>
          <a:p>
            <a:r>
              <a:rPr lang="en-AU" altLang="zh-TW" sz="4800" b="1">
                <a:solidFill>
                  <a:srgbClr val="0000FF"/>
                </a:solidFill>
                <a:latin typeface="新細明體" pitchFamily="18" charset="-120"/>
              </a:rPr>
              <a:t>1-4  </a:t>
            </a:r>
            <a:r>
              <a:rPr lang="zh-TW" altLang="en-AU" sz="4800" b="1">
                <a:solidFill>
                  <a:srgbClr val="0000FF"/>
                </a:solidFill>
                <a:latin typeface="新細明體" pitchFamily="18" charset="-120"/>
              </a:rPr>
              <a:t>為什麼選用</a:t>
            </a:r>
            <a:r>
              <a:rPr lang="en-AU" altLang="zh-TW" sz="4800" b="1">
                <a:solidFill>
                  <a:srgbClr val="0000FF"/>
                </a:solidFill>
                <a:latin typeface="新細明體" pitchFamily="18" charset="-120"/>
              </a:rPr>
              <a:t>C</a:t>
            </a:r>
            <a:r>
              <a:rPr lang="zh-TW" altLang="en-AU" sz="4800" b="1">
                <a:solidFill>
                  <a:srgbClr val="0000FF"/>
                </a:solidFill>
                <a:latin typeface="新細明體" pitchFamily="18" charset="-120"/>
              </a:rPr>
              <a:t>語言</a:t>
            </a:r>
            <a:endParaRPr lang="zh-TW" altLang="en-US" sz="4800" b="1">
              <a:solidFill>
                <a:srgbClr val="0000FF"/>
              </a:solidFill>
              <a:latin typeface="新細明體" pitchFamily="18" charset="-120"/>
            </a:endParaRPr>
          </a:p>
        </p:txBody>
      </p:sp>
      <p:sp>
        <p:nvSpPr>
          <p:cNvPr id="6" name="投影片編號版面配置區 5"/>
          <p:cNvSpPr>
            <a:spLocks noGrp="1"/>
          </p:cNvSpPr>
          <p:nvPr>
            <p:ph type="sldNum" sz="quarter" idx="12"/>
          </p:nvPr>
        </p:nvSpPr>
        <p:spPr/>
        <p:txBody>
          <a:bodyPr/>
          <a:lstStyle/>
          <a:p>
            <a:fld id="{E29935EC-94D9-4770-A116-0CBA64B99020}" type="slidenum">
              <a:rPr lang="en-US" altLang="zh-TW"/>
              <a:pPr/>
              <a:t>17</a:t>
            </a:fld>
            <a:endParaRPr lang="en-US" altLang="zh-TW"/>
          </a:p>
        </p:txBody>
      </p:sp>
      <p:sp>
        <p:nvSpPr>
          <p:cNvPr id="12291" name="Rectangle 3"/>
          <p:cNvSpPr>
            <a:spLocks noGrp="1" noChangeArrowheads="1"/>
          </p:cNvSpPr>
          <p:nvPr>
            <p:ph sz="quarter" idx="1"/>
          </p:nvPr>
        </p:nvSpPr>
        <p:spPr>
          <a:xfrm>
            <a:off x="468313" y="1916113"/>
            <a:ext cx="8229600" cy="4525962"/>
          </a:xfrm>
        </p:spPr>
        <p:txBody>
          <a:bodyPr/>
          <a:lstStyle/>
          <a:p>
            <a:pPr>
              <a:lnSpc>
                <a:spcPct val="80000"/>
              </a:lnSpc>
              <a:buFont typeface="Wingdings" pitchFamily="2" charset="2"/>
              <a:buNone/>
            </a:pPr>
            <a:r>
              <a:rPr lang="zh-TW" altLang="en-AU" sz="2000"/>
              <a:t>目前的程式語言，可說是百家爭鳴，各有特色，但其共同的缺點就是使</a:t>
            </a:r>
          </a:p>
          <a:p>
            <a:pPr>
              <a:lnSpc>
                <a:spcPct val="80000"/>
              </a:lnSpc>
              <a:buFont typeface="Wingdings" pitchFamily="2" charset="2"/>
              <a:buNone/>
            </a:pPr>
            <a:r>
              <a:rPr lang="zh-TW" altLang="en-AU" sz="2000"/>
              <a:t>用者介面複雜，如</a:t>
            </a:r>
            <a:r>
              <a:rPr lang="en-AU" altLang="zh-TW" sz="2000"/>
              <a:t>VB</a:t>
            </a:r>
            <a:r>
              <a:rPr lang="zh-TW" altLang="en-AU" sz="2000"/>
              <a:t>、</a:t>
            </a:r>
            <a:r>
              <a:rPr lang="en-AU" altLang="zh-TW" sz="2000"/>
              <a:t>Delphi</a:t>
            </a:r>
            <a:r>
              <a:rPr lang="zh-TW" altLang="en-AU" sz="2000"/>
              <a:t>、</a:t>
            </a:r>
            <a:r>
              <a:rPr lang="en-AU" altLang="zh-TW" sz="2000"/>
              <a:t>C++Builder</a:t>
            </a:r>
            <a:r>
              <a:rPr lang="zh-TW" altLang="en-AU" sz="2000"/>
              <a:t>等。其次，要有很高檔的</a:t>
            </a:r>
          </a:p>
          <a:p>
            <a:pPr>
              <a:lnSpc>
                <a:spcPct val="80000"/>
              </a:lnSpc>
              <a:buFont typeface="Wingdings" pitchFamily="2" charset="2"/>
              <a:buNone/>
            </a:pPr>
            <a:r>
              <a:rPr lang="en-AU" altLang="zh-TW" sz="2000"/>
              <a:t>CPU</a:t>
            </a:r>
            <a:r>
              <a:rPr lang="zh-TW" altLang="en-AU" sz="2000"/>
              <a:t>與很大的記憶體，才能執行以上程式，最近的</a:t>
            </a:r>
            <a:r>
              <a:rPr lang="en-AU" altLang="zh-TW" sz="2000"/>
              <a:t>.NET</a:t>
            </a:r>
            <a:r>
              <a:rPr lang="zh-TW" altLang="en-AU" sz="2000"/>
              <a:t>平台更要配合最</a:t>
            </a:r>
          </a:p>
          <a:p>
            <a:pPr>
              <a:lnSpc>
                <a:spcPct val="80000"/>
              </a:lnSpc>
              <a:buFont typeface="Wingdings" pitchFamily="2" charset="2"/>
              <a:buNone/>
            </a:pPr>
            <a:r>
              <a:rPr lang="zh-TW" altLang="en-AU" sz="2000"/>
              <a:t>頂級的硬體配備。第三，目前較流行的程式語言，如</a:t>
            </a:r>
            <a:r>
              <a:rPr lang="en-AU" altLang="zh-TW" sz="2000"/>
              <a:t>C++</a:t>
            </a:r>
            <a:r>
              <a:rPr lang="zh-TW" altLang="en-AU" sz="2000"/>
              <a:t>、</a:t>
            </a:r>
            <a:r>
              <a:rPr lang="en-AU" altLang="zh-TW" sz="2000"/>
              <a:t>Java</a:t>
            </a:r>
            <a:r>
              <a:rPr lang="zh-TW" altLang="en-AU" sz="2000"/>
              <a:t>、</a:t>
            </a:r>
            <a:r>
              <a:rPr lang="en-AU" altLang="zh-TW" sz="2000"/>
              <a:t>C#</a:t>
            </a:r>
            <a:r>
              <a:rPr lang="zh-TW" altLang="en-AU" sz="2000"/>
              <a:t>等</a:t>
            </a:r>
          </a:p>
          <a:p>
            <a:pPr>
              <a:lnSpc>
                <a:spcPct val="80000"/>
              </a:lnSpc>
              <a:buFont typeface="Wingdings" pitchFamily="2" charset="2"/>
              <a:buNone/>
            </a:pPr>
            <a:r>
              <a:rPr lang="zh-TW" altLang="en-AU" sz="2000"/>
              <a:t>皆以</a:t>
            </a:r>
            <a:r>
              <a:rPr lang="en-AU" altLang="zh-TW" sz="2000"/>
              <a:t>C</a:t>
            </a:r>
            <a:r>
              <a:rPr lang="zh-TW" altLang="en-AU" sz="2000"/>
              <a:t>語言為基礎。第四，</a:t>
            </a:r>
            <a:r>
              <a:rPr lang="en-AU" altLang="zh-TW" sz="2000"/>
              <a:t>C</a:t>
            </a:r>
            <a:r>
              <a:rPr lang="zh-TW" altLang="en-AU" sz="2000"/>
              <a:t>語言執行速度快，目前於自動控制的領域也</a:t>
            </a:r>
          </a:p>
          <a:p>
            <a:pPr>
              <a:lnSpc>
                <a:spcPct val="80000"/>
              </a:lnSpc>
              <a:buFont typeface="Wingdings" pitchFamily="2" charset="2"/>
              <a:buNone/>
            </a:pPr>
            <a:r>
              <a:rPr lang="zh-TW" altLang="en-AU" sz="2000"/>
              <a:t>幾乎都使用</a:t>
            </a:r>
            <a:r>
              <a:rPr lang="en-AU" altLang="zh-TW" sz="2000"/>
              <a:t>C</a:t>
            </a:r>
            <a:r>
              <a:rPr lang="zh-TW" altLang="en-AU" sz="2000"/>
              <a:t>語言取代組合語言。第五，高職的學生離就業市場還有一</a:t>
            </a:r>
          </a:p>
          <a:p>
            <a:pPr>
              <a:lnSpc>
                <a:spcPct val="80000"/>
              </a:lnSpc>
              <a:buFont typeface="Wingdings" pitchFamily="2" charset="2"/>
              <a:buNone/>
            </a:pPr>
            <a:r>
              <a:rPr lang="zh-TW" altLang="en-AU" sz="2000"/>
              <a:t>段時間，使用者介面的變化一日千里，學生的學習重點不要落在這些複</a:t>
            </a:r>
          </a:p>
          <a:p>
            <a:pPr>
              <a:lnSpc>
                <a:spcPct val="80000"/>
              </a:lnSpc>
              <a:buFont typeface="Wingdings" pitchFamily="2" charset="2"/>
              <a:buNone/>
            </a:pPr>
            <a:r>
              <a:rPr lang="zh-TW" altLang="en-AU" sz="2000"/>
              <a:t>雜的使用者介面，而是加強程式語言的基本敘述，如決策、迴圈、陣列</a:t>
            </a:r>
          </a:p>
          <a:p>
            <a:pPr>
              <a:lnSpc>
                <a:spcPct val="80000"/>
              </a:lnSpc>
              <a:buFont typeface="Wingdings" pitchFamily="2" charset="2"/>
              <a:buNone/>
            </a:pPr>
            <a:r>
              <a:rPr lang="zh-TW" altLang="en-AU" sz="2000"/>
              <a:t>及函式的觀念。其次，要能善用以上敘述解決生活與課業所遇到的</a:t>
            </a:r>
          </a:p>
          <a:p>
            <a:pPr>
              <a:lnSpc>
                <a:spcPct val="80000"/>
              </a:lnSpc>
              <a:buFont typeface="Wingdings" pitchFamily="2" charset="2"/>
              <a:buNone/>
            </a:pPr>
            <a:r>
              <a:rPr lang="zh-TW" altLang="en-AU" sz="2000"/>
              <a:t>問題。例如，學完本書，至少可解決一元二次方程式、二元一次方程</a:t>
            </a:r>
          </a:p>
          <a:p>
            <a:pPr>
              <a:lnSpc>
                <a:spcPct val="80000"/>
              </a:lnSpc>
              <a:buFont typeface="Wingdings" pitchFamily="2" charset="2"/>
              <a:buNone/>
            </a:pPr>
            <a:r>
              <a:rPr lang="zh-TW" altLang="en-AU" sz="2000"/>
              <a:t>式、質數問題、最大公因數、閏年、二分猜值法求解平方根、泰勒級</a:t>
            </a:r>
          </a:p>
          <a:p>
            <a:pPr>
              <a:lnSpc>
                <a:spcPct val="80000"/>
              </a:lnSpc>
              <a:buFont typeface="Wingdings" pitchFamily="2" charset="2"/>
              <a:buNone/>
            </a:pPr>
            <a:r>
              <a:rPr lang="zh-TW" altLang="en-AU" sz="2000"/>
              <a:t>數、積分、排序、搜尋及遞迴等問題。因為以上問題都是程式設計的基</a:t>
            </a:r>
          </a:p>
          <a:p>
            <a:pPr>
              <a:lnSpc>
                <a:spcPct val="80000"/>
              </a:lnSpc>
              <a:buFont typeface="Wingdings" pitchFamily="2" charset="2"/>
              <a:buNone/>
            </a:pPr>
            <a:r>
              <a:rPr lang="zh-TW" altLang="en-AU" sz="2000"/>
              <a:t>礎，只要基礎紮穩，將來無論遇到任何複雜問題，都可迎刃而解。</a:t>
            </a:r>
            <a:endParaRPr lang="zh-TW" altLang="en-US" sz="20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p:txBody>
          <a:bodyPr/>
          <a:lstStyle/>
          <a:p>
            <a:r>
              <a:rPr lang="zh-TW" altLang="en-US" sz="4800" b="1">
                <a:solidFill>
                  <a:srgbClr val="0000FF"/>
                </a:solidFill>
                <a:latin typeface="新細明體" pitchFamily="18" charset="-120"/>
              </a:rPr>
              <a:t>第三章  基本觀念</a:t>
            </a:r>
          </a:p>
        </p:txBody>
      </p:sp>
      <p:sp>
        <p:nvSpPr>
          <p:cNvPr id="6" name="投影片編號版面配置區 5"/>
          <p:cNvSpPr>
            <a:spLocks noGrp="1"/>
          </p:cNvSpPr>
          <p:nvPr>
            <p:ph type="sldNum" sz="quarter" idx="12"/>
          </p:nvPr>
        </p:nvSpPr>
        <p:spPr/>
        <p:txBody>
          <a:bodyPr/>
          <a:lstStyle/>
          <a:p>
            <a:fld id="{93DFDFC4-AE3F-4240-A8E2-C09990ACCDF8}" type="slidenum">
              <a:rPr lang="en-US" altLang="zh-TW"/>
              <a:pPr/>
              <a:t>18</a:t>
            </a:fld>
            <a:endParaRPr lang="en-US" altLang="zh-TW"/>
          </a:p>
        </p:txBody>
      </p:sp>
      <p:sp>
        <p:nvSpPr>
          <p:cNvPr id="272387" name="Rectangle 3"/>
          <p:cNvSpPr>
            <a:spLocks noGrp="1" noChangeArrowheads="1"/>
          </p:cNvSpPr>
          <p:nvPr>
            <p:ph sz="quarter" idx="1"/>
          </p:nvPr>
        </p:nvSpPr>
        <p:spPr>
          <a:xfrm>
            <a:off x="1187450" y="2205038"/>
            <a:ext cx="7956550" cy="4021137"/>
          </a:xfrm>
        </p:spPr>
        <p:txBody>
          <a:bodyPr/>
          <a:lstStyle/>
          <a:p>
            <a:pPr marL="342900" indent="-342900">
              <a:lnSpc>
                <a:spcPct val="90000"/>
              </a:lnSpc>
              <a:buClr>
                <a:srgbClr val="990000"/>
              </a:buClr>
              <a:buSzPct val="80000"/>
            </a:pPr>
            <a:r>
              <a:rPr lang="en-US" altLang="zh-TW" b="1">
                <a:solidFill>
                  <a:srgbClr val="000000"/>
                </a:solidFill>
              </a:rPr>
              <a:t>  </a:t>
            </a:r>
            <a:r>
              <a:rPr lang="en-US" altLang="zh-TW" b="1">
                <a:solidFill>
                  <a:srgbClr val="000000"/>
                </a:solidFill>
                <a:latin typeface="新細明體" pitchFamily="18" charset="-120"/>
              </a:rPr>
              <a:t>3-1   </a:t>
            </a:r>
            <a:r>
              <a:rPr lang="zh-TW" altLang="en-US" b="1">
                <a:solidFill>
                  <a:srgbClr val="000000"/>
                </a:solidFill>
                <a:latin typeface="新細明體" pitchFamily="18" charset="-120"/>
              </a:rPr>
              <a:t>保留字    </a:t>
            </a:r>
          </a:p>
          <a:p>
            <a:pPr marL="342900" indent="-342900">
              <a:lnSpc>
                <a:spcPct val="90000"/>
              </a:lnSpc>
              <a:buClr>
                <a:srgbClr val="990000"/>
              </a:buClr>
              <a:buSzPct val="80000"/>
            </a:pPr>
            <a:r>
              <a:rPr lang="zh-TW" altLang="en-US" b="1">
                <a:solidFill>
                  <a:srgbClr val="000000"/>
                </a:solidFill>
                <a:latin typeface="新細明體" pitchFamily="18" charset="-120"/>
              </a:rPr>
              <a:t>  </a:t>
            </a:r>
            <a:r>
              <a:rPr lang="en-US" altLang="zh-TW" b="1">
                <a:solidFill>
                  <a:srgbClr val="000000"/>
                </a:solidFill>
                <a:latin typeface="新細明體" pitchFamily="18" charset="-120"/>
              </a:rPr>
              <a:t>3-2   </a:t>
            </a:r>
            <a:r>
              <a:rPr lang="zh-TW" altLang="en-US" b="1">
                <a:solidFill>
                  <a:srgbClr val="000000"/>
                </a:solidFill>
                <a:latin typeface="新細明體" pitchFamily="18" charset="-120"/>
              </a:rPr>
              <a:t>識別字    </a:t>
            </a:r>
          </a:p>
          <a:p>
            <a:pPr marL="342900" indent="-342900">
              <a:lnSpc>
                <a:spcPct val="90000"/>
              </a:lnSpc>
              <a:buClr>
                <a:srgbClr val="990000"/>
              </a:buClr>
              <a:buSzPct val="80000"/>
            </a:pPr>
            <a:r>
              <a:rPr lang="zh-TW" altLang="en-US" b="1">
                <a:solidFill>
                  <a:srgbClr val="000000"/>
                </a:solidFill>
                <a:latin typeface="新細明體" pitchFamily="18" charset="-120"/>
              </a:rPr>
              <a:t>  </a:t>
            </a:r>
            <a:r>
              <a:rPr lang="en-US" altLang="zh-TW" b="1">
                <a:solidFill>
                  <a:srgbClr val="000000"/>
                </a:solidFill>
                <a:latin typeface="新細明體" pitchFamily="18" charset="-120"/>
              </a:rPr>
              <a:t>3-3   </a:t>
            </a:r>
            <a:r>
              <a:rPr lang="zh-TW" altLang="en-US" b="1">
                <a:solidFill>
                  <a:srgbClr val="000000"/>
                </a:solidFill>
                <a:latin typeface="新細明體" pitchFamily="18" charset="-120"/>
              </a:rPr>
              <a:t>資料種類</a:t>
            </a:r>
          </a:p>
          <a:p>
            <a:pPr marL="342900" indent="-342900">
              <a:lnSpc>
                <a:spcPct val="90000"/>
              </a:lnSpc>
              <a:buClr>
                <a:srgbClr val="990000"/>
              </a:buClr>
              <a:buSzPct val="80000"/>
            </a:pPr>
            <a:r>
              <a:rPr lang="zh-TW" altLang="en-US" b="1">
                <a:solidFill>
                  <a:srgbClr val="000000"/>
                </a:solidFill>
                <a:latin typeface="新細明體" pitchFamily="18" charset="-120"/>
              </a:rPr>
              <a:t>  </a:t>
            </a:r>
            <a:r>
              <a:rPr lang="en-US" altLang="zh-TW" b="1">
                <a:solidFill>
                  <a:srgbClr val="000000"/>
                </a:solidFill>
                <a:latin typeface="新細明體" pitchFamily="18" charset="-120"/>
              </a:rPr>
              <a:t>3-4   </a:t>
            </a:r>
            <a:r>
              <a:rPr lang="zh-TW" altLang="en-US" b="1">
                <a:solidFill>
                  <a:srgbClr val="000000"/>
                </a:solidFill>
                <a:latin typeface="新細明體" pitchFamily="18" charset="-120"/>
              </a:rPr>
              <a:t>資料型別</a:t>
            </a:r>
          </a:p>
          <a:p>
            <a:pPr marL="342900" indent="-342900">
              <a:lnSpc>
                <a:spcPct val="90000"/>
              </a:lnSpc>
              <a:buClr>
                <a:srgbClr val="990000"/>
              </a:buClr>
              <a:buSzPct val="80000"/>
            </a:pPr>
            <a:r>
              <a:rPr lang="zh-TW" altLang="en-US" b="1">
                <a:solidFill>
                  <a:srgbClr val="000000"/>
                </a:solidFill>
                <a:latin typeface="新細明體" pitchFamily="18" charset="-120"/>
              </a:rPr>
              <a:t>  </a:t>
            </a:r>
            <a:r>
              <a:rPr lang="en-US" altLang="zh-TW" b="1">
                <a:solidFill>
                  <a:srgbClr val="000000"/>
                </a:solidFill>
                <a:latin typeface="新細明體" pitchFamily="18" charset="-120"/>
              </a:rPr>
              <a:t>3-5   </a:t>
            </a:r>
            <a:r>
              <a:rPr lang="zh-TW" altLang="en-US" b="1">
                <a:solidFill>
                  <a:srgbClr val="000000"/>
                </a:solidFill>
                <a:latin typeface="新細明體" pitchFamily="18" charset="-120"/>
              </a:rPr>
              <a:t>變數宣告</a:t>
            </a:r>
          </a:p>
          <a:p>
            <a:pPr marL="342900" indent="-342900">
              <a:lnSpc>
                <a:spcPct val="90000"/>
              </a:lnSpc>
              <a:buClr>
                <a:srgbClr val="990000"/>
              </a:buClr>
              <a:buSzPct val="80000"/>
            </a:pPr>
            <a:r>
              <a:rPr lang="zh-TW" altLang="en-US" b="1">
                <a:solidFill>
                  <a:srgbClr val="000000"/>
                </a:solidFill>
                <a:latin typeface="新細明體" pitchFamily="18" charset="-120"/>
              </a:rPr>
              <a:t>  </a:t>
            </a:r>
            <a:r>
              <a:rPr lang="en-US" altLang="zh-TW" b="1">
                <a:solidFill>
                  <a:srgbClr val="000000"/>
                </a:solidFill>
                <a:latin typeface="新細明體" pitchFamily="18" charset="-120"/>
              </a:rPr>
              <a:t>3-6   </a:t>
            </a:r>
            <a:r>
              <a:rPr lang="zh-TW" altLang="en-US" b="1">
                <a:solidFill>
                  <a:srgbClr val="000000"/>
                </a:solidFill>
                <a:latin typeface="新細明體" pitchFamily="18" charset="-120"/>
              </a:rPr>
              <a:t>運算子</a:t>
            </a:r>
          </a:p>
          <a:p>
            <a:pPr marL="342900" indent="-342900">
              <a:lnSpc>
                <a:spcPct val="90000"/>
              </a:lnSpc>
              <a:buClr>
                <a:srgbClr val="990000"/>
              </a:buClr>
              <a:buSzPct val="80000"/>
            </a:pPr>
            <a:r>
              <a:rPr lang="zh-TW" altLang="en-US" b="1">
                <a:solidFill>
                  <a:srgbClr val="000000"/>
                </a:solidFill>
                <a:latin typeface="新細明體" pitchFamily="18" charset="-120"/>
              </a:rPr>
              <a:t>  </a:t>
            </a:r>
            <a:r>
              <a:rPr lang="en-US" altLang="zh-TW" b="1">
                <a:solidFill>
                  <a:srgbClr val="000000"/>
                </a:solidFill>
                <a:latin typeface="新細明體" pitchFamily="18" charset="-120"/>
              </a:rPr>
              <a:t>3-7   </a:t>
            </a:r>
            <a:r>
              <a:rPr lang="zh-TW" altLang="en-US" b="1">
                <a:solidFill>
                  <a:srgbClr val="000000"/>
                </a:solidFill>
                <a:latin typeface="新細明體" pitchFamily="18" charset="-120"/>
              </a:rPr>
              <a:t>敘述與運算式</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3410" name="Rectangle 2"/>
          <p:cNvSpPr>
            <a:spLocks noGrp="1" noChangeArrowheads="1"/>
          </p:cNvSpPr>
          <p:nvPr>
            <p:ph type="title"/>
          </p:nvPr>
        </p:nvSpPr>
        <p:spPr/>
        <p:txBody>
          <a:bodyPr/>
          <a:lstStyle/>
          <a:p>
            <a:r>
              <a:rPr lang="zh-TW" altLang="en-US" sz="4800" b="1">
                <a:solidFill>
                  <a:srgbClr val="0000FF"/>
                </a:solidFill>
                <a:latin typeface="新細明體" pitchFamily="18" charset="-120"/>
              </a:rPr>
              <a:t>第三章  基本觀念</a:t>
            </a:r>
          </a:p>
        </p:txBody>
      </p:sp>
      <p:sp>
        <p:nvSpPr>
          <p:cNvPr id="6" name="投影片編號版面配置區 5"/>
          <p:cNvSpPr>
            <a:spLocks noGrp="1"/>
          </p:cNvSpPr>
          <p:nvPr>
            <p:ph type="sldNum" sz="quarter" idx="12"/>
          </p:nvPr>
        </p:nvSpPr>
        <p:spPr/>
        <p:txBody>
          <a:bodyPr/>
          <a:lstStyle/>
          <a:p>
            <a:fld id="{45B46A19-647E-44A4-B411-F271D049B2E0}" type="slidenum">
              <a:rPr lang="en-US" altLang="zh-TW"/>
              <a:pPr/>
              <a:t>19</a:t>
            </a:fld>
            <a:endParaRPr lang="en-US" altLang="zh-TW"/>
          </a:p>
        </p:txBody>
      </p:sp>
      <p:sp>
        <p:nvSpPr>
          <p:cNvPr id="273411" name="Rectangle 3"/>
          <p:cNvSpPr>
            <a:spLocks noGrp="1" noChangeArrowheads="1"/>
          </p:cNvSpPr>
          <p:nvPr>
            <p:ph sz="quarter" idx="1"/>
          </p:nvPr>
        </p:nvSpPr>
        <p:spPr>
          <a:xfrm>
            <a:off x="755650" y="2420938"/>
            <a:ext cx="7870825" cy="4021137"/>
          </a:xfrm>
        </p:spPr>
        <p:txBody>
          <a:bodyPr/>
          <a:lstStyle/>
          <a:p>
            <a:pPr marL="342900" indent="-342900">
              <a:buFont typeface="Wingdings" pitchFamily="2" charset="2"/>
              <a:buNone/>
            </a:pPr>
            <a:r>
              <a:rPr lang="en-US" altLang="zh-TW" sz="2400"/>
              <a:t>     </a:t>
            </a:r>
            <a:r>
              <a:rPr lang="zh-TW" altLang="en-US" sz="2400"/>
              <a:t>本章將介紹一些程式設計的基本觀念，例如什麼是保留字、什麼是識別字、什麼是常數、什麼是變數、</a:t>
            </a:r>
            <a:r>
              <a:rPr lang="en-US" altLang="zh-TW" sz="2400"/>
              <a:t>C</a:t>
            </a:r>
            <a:r>
              <a:rPr lang="zh-TW" altLang="en-US" sz="2400"/>
              <a:t>語言有哪些運算子，及敘述與運算式的定義為何？</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0338" name="Rectangle 2"/>
          <p:cNvSpPr>
            <a:spLocks noGrp="1" noChangeArrowheads="1"/>
          </p:cNvSpPr>
          <p:nvPr>
            <p:ph type="title"/>
          </p:nvPr>
        </p:nvSpPr>
        <p:spPr>
          <a:xfrm>
            <a:off x="1066800" y="838200"/>
            <a:ext cx="7772400" cy="762000"/>
          </a:xfrm>
        </p:spPr>
        <p:txBody>
          <a:bodyPr/>
          <a:lstStyle/>
          <a:p>
            <a:r>
              <a:rPr lang="zh-TW" altLang="en-AU"/>
              <a:t>第一章    概　論</a:t>
            </a:r>
            <a:endParaRPr lang="zh-TW" altLang="en-US"/>
          </a:p>
        </p:txBody>
      </p:sp>
      <p:sp>
        <p:nvSpPr>
          <p:cNvPr id="6" name="投影片編號版面配置區 5"/>
          <p:cNvSpPr>
            <a:spLocks noGrp="1"/>
          </p:cNvSpPr>
          <p:nvPr>
            <p:ph type="sldNum" sz="quarter" idx="12"/>
          </p:nvPr>
        </p:nvSpPr>
        <p:spPr/>
        <p:txBody>
          <a:bodyPr/>
          <a:lstStyle/>
          <a:p>
            <a:fld id="{5586D8A2-7DA7-4C3A-9934-D684AFBED3AA}" type="slidenum">
              <a:rPr lang="en-US" altLang="zh-TW"/>
              <a:pPr/>
              <a:t>2</a:t>
            </a:fld>
            <a:endParaRPr lang="en-US" altLang="zh-TW"/>
          </a:p>
        </p:txBody>
      </p:sp>
      <p:sp>
        <p:nvSpPr>
          <p:cNvPr id="270339" name="Rectangle 3"/>
          <p:cNvSpPr>
            <a:spLocks noGrp="1" noChangeArrowheads="1"/>
          </p:cNvSpPr>
          <p:nvPr>
            <p:ph sz="quarter" idx="1"/>
          </p:nvPr>
        </p:nvSpPr>
        <p:spPr/>
        <p:txBody>
          <a:bodyPr/>
          <a:lstStyle/>
          <a:p>
            <a:r>
              <a:rPr lang="en-AU" altLang="zh-TW"/>
              <a:t>1-1 	</a:t>
            </a:r>
            <a:r>
              <a:rPr lang="zh-TW" altLang="en-AU"/>
              <a:t>程式語言簡介</a:t>
            </a:r>
          </a:p>
          <a:p>
            <a:r>
              <a:rPr lang="en-AU" altLang="zh-TW"/>
              <a:t>1-2 	C</a:t>
            </a:r>
            <a:r>
              <a:rPr lang="zh-TW" altLang="en-AU"/>
              <a:t>語言的歷史</a:t>
            </a:r>
          </a:p>
          <a:p>
            <a:r>
              <a:rPr lang="en-AU" altLang="zh-TW"/>
              <a:t>1-3 	C</a:t>
            </a:r>
            <a:r>
              <a:rPr lang="zh-TW" altLang="en-AU"/>
              <a:t>語言的特色</a:t>
            </a:r>
          </a:p>
          <a:p>
            <a:r>
              <a:rPr lang="en-AU" altLang="zh-TW"/>
              <a:t>1-4	 </a:t>
            </a:r>
            <a:r>
              <a:rPr lang="zh-TW" altLang="en-AU"/>
              <a:t>為什麼選用</a:t>
            </a:r>
            <a:r>
              <a:rPr lang="en-AU" altLang="zh-TW"/>
              <a:t>C</a:t>
            </a:r>
            <a:r>
              <a:rPr lang="zh-TW" altLang="en-AU"/>
              <a:t>語言</a:t>
            </a:r>
            <a:endParaRPr lang="zh-TW"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4434" name="Rectangle 2"/>
          <p:cNvSpPr>
            <a:spLocks noGrp="1" noChangeArrowheads="1"/>
          </p:cNvSpPr>
          <p:nvPr>
            <p:ph type="title"/>
          </p:nvPr>
        </p:nvSpPr>
        <p:spPr>
          <a:xfrm>
            <a:off x="900113" y="836613"/>
            <a:ext cx="7772400" cy="719137"/>
          </a:xfrm>
        </p:spPr>
        <p:txBody>
          <a:bodyPr>
            <a:normAutofit fontScale="90000"/>
          </a:bodyPr>
          <a:lstStyle/>
          <a:p>
            <a:r>
              <a:rPr lang="en-US" altLang="zh-TW" b="1">
                <a:solidFill>
                  <a:srgbClr val="0000FF"/>
                </a:solidFill>
                <a:latin typeface="新細明體" pitchFamily="18" charset="-120"/>
              </a:rPr>
              <a:t>3-1  </a:t>
            </a:r>
            <a:r>
              <a:rPr lang="zh-TW" altLang="en-US" b="1">
                <a:solidFill>
                  <a:srgbClr val="0000FF"/>
                </a:solidFill>
                <a:latin typeface="新細明體" pitchFamily="18" charset="-120"/>
              </a:rPr>
              <a:t>保留字  </a:t>
            </a:r>
          </a:p>
        </p:txBody>
      </p:sp>
      <p:sp>
        <p:nvSpPr>
          <p:cNvPr id="274435" name="Rectangle 3"/>
          <p:cNvSpPr>
            <a:spLocks noGrp="1" noChangeArrowheads="1"/>
          </p:cNvSpPr>
          <p:nvPr>
            <p:ph type="body" sz="half" idx="1"/>
          </p:nvPr>
        </p:nvSpPr>
        <p:spPr>
          <a:xfrm>
            <a:off x="457200" y="1773238"/>
            <a:ext cx="8291513" cy="4352925"/>
          </a:xfrm>
        </p:spPr>
        <p:txBody>
          <a:bodyPr/>
          <a:lstStyle/>
          <a:p>
            <a:pPr marL="342900" indent="-342900">
              <a:buFont typeface="Wingdings" pitchFamily="2" charset="2"/>
              <a:buNone/>
            </a:pPr>
            <a:r>
              <a:rPr lang="en-US" altLang="zh-TW" sz="1800"/>
              <a:t>	</a:t>
            </a:r>
            <a:r>
              <a:rPr lang="zh-TW" altLang="en-US" sz="1800"/>
              <a:t>保留字（又稱關鍵字）是任一程式語言已事先賦予某一識別字（可識別的文字或字串，稱為識別字）一個特別意義，所以程式設計者不得再重複賦予不同的用途。例如</a:t>
            </a:r>
            <a:r>
              <a:rPr lang="en-US" altLang="zh-TW" sz="1800"/>
              <a:t>if</a:t>
            </a:r>
            <a:r>
              <a:rPr lang="zh-TW" altLang="en-US" sz="1800"/>
              <a:t>已賦予決策敘述，程式設計者當然不得再定義</a:t>
            </a:r>
            <a:r>
              <a:rPr lang="en-US" altLang="zh-TW" sz="1800"/>
              <a:t>if</a:t>
            </a:r>
            <a:r>
              <a:rPr lang="zh-TW" altLang="en-US" sz="1800"/>
              <a:t>為另外的用途，以下是</a:t>
            </a:r>
            <a:r>
              <a:rPr lang="en-US" altLang="zh-TW" sz="1800"/>
              <a:t>C</a:t>
            </a:r>
            <a:r>
              <a:rPr lang="zh-TW" altLang="en-US" sz="1800"/>
              <a:t>語言常用的的保留字，且按照用途分類。</a:t>
            </a:r>
          </a:p>
          <a:p>
            <a:pPr marL="342900" indent="-342900">
              <a:buFont typeface="Wingdings" pitchFamily="2" charset="2"/>
              <a:buNone/>
            </a:pPr>
            <a:endParaRPr lang="zh-TW" altLang="en-US" sz="1800"/>
          </a:p>
          <a:p>
            <a:pPr marL="342900" indent="-342900">
              <a:buFont typeface="Wingdings" pitchFamily="2" charset="2"/>
              <a:buNone/>
            </a:pPr>
            <a:endParaRPr lang="en-US" altLang="zh-TW" sz="1800"/>
          </a:p>
        </p:txBody>
      </p:sp>
      <p:graphicFrame>
        <p:nvGraphicFramePr>
          <p:cNvPr id="274436" name="Group 4"/>
          <p:cNvGraphicFramePr>
            <a:graphicFrameLocks noGrp="1"/>
          </p:cNvGraphicFramePr>
          <p:nvPr>
            <p:ph sz="half" idx="2"/>
          </p:nvPr>
        </p:nvGraphicFramePr>
        <p:xfrm>
          <a:off x="1403350" y="3860800"/>
          <a:ext cx="6664325" cy="1652589"/>
        </p:xfrm>
        <a:graphic>
          <a:graphicData uri="http://schemas.openxmlformats.org/drawingml/2006/table">
            <a:tbl>
              <a:tblPr/>
              <a:tblGrid>
                <a:gridCol w="1563688"/>
                <a:gridCol w="5100637"/>
              </a:tblGrid>
              <a:tr h="401638">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zh-TW" altLang="en-US" sz="1800" b="0" i="0" u="none" strike="noStrike" cap="none" normalizeH="0" baseline="0" smtClean="0">
                          <a:ln>
                            <a:noFill/>
                          </a:ln>
                          <a:solidFill>
                            <a:schemeClr val="tx1"/>
                          </a:solidFill>
                          <a:effectLst/>
                          <a:latin typeface="Times New Roman" pitchFamily="18" charset="0"/>
                          <a:ea typeface="新細明體" pitchFamily="18" charset="-120"/>
                        </a:rPr>
                        <a:t>分類名稱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4DACF"/>
                    </a:solid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zh-TW" altLang="en-US" sz="1800" b="0" i="0" u="none" strike="noStrike" cap="none" normalizeH="0" baseline="0" smtClean="0">
                          <a:ln>
                            <a:noFill/>
                          </a:ln>
                          <a:solidFill>
                            <a:schemeClr val="tx1"/>
                          </a:solidFill>
                          <a:effectLst/>
                          <a:latin typeface="Times New Roman" pitchFamily="18" charset="0"/>
                          <a:ea typeface="新細明體" pitchFamily="18" charset="-120"/>
                        </a:rPr>
                        <a:t>保留字</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4DACF"/>
                    </a:solidFill>
                  </a:tcPr>
                </a:tc>
              </a:tr>
              <a:tr h="447675">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zh-TW" altLang="en-US" sz="1800" b="0" i="0" u="none" strike="noStrike" cap="none" normalizeH="0" baseline="0" smtClean="0">
                          <a:ln>
                            <a:noFill/>
                          </a:ln>
                          <a:solidFill>
                            <a:schemeClr val="tx1"/>
                          </a:solidFill>
                          <a:effectLst/>
                          <a:latin typeface="Times New Roman" pitchFamily="18" charset="0"/>
                          <a:ea typeface="新細明體" pitchFamily="18" charset="-120"/>
                        </a:rPr>
                        <a:t>資料宣告</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800" b="0" i="0" u="none" strike="noStrike" cap="none" normalizeH="0" baseline="0" smtClean="0">
                          <a:ln>
                            <a:noFill/>
                          </a:ln>
                          <a:solidFill>
                            <a:schemeClr val="tx1"/>
                          </a:solidFill>
                          <a:effectLst/>
                          <a:latin typeface="Times New Roman" pitchFamily="18" charset="0"/>
                          <a:ea typeface="新細明體" pitchFamily="18" charset="-120"/>
                        </a:rPr>
                        <a:t>double</a:t>
                      </a:r>
                      <a:r>
                        <a:rPr kumimoji="1" lang="zh-TW" altLang="en-US" sz="1800" b="0" i="0" u="none" strike="noStrike" cap="none" normalizeH="0" baseline="0" smtClean="0">
                          <a:ln>
                            <a:noFill/>
                          </a:ln>
                          <a:solidFill>
                            <a:schemeClr val="tx1"/>
                          </a:solidFill>
                          <a:effectLst/>
                          <a:latin typeface="Times New Roman" pitchFamily="18" charset="0"/>
                          <a:ea typeface="新細明體" pitchFamily="18" charset="-120"/>
                        </a:rPr>
                        <a:t>、</a:t>
                      </a:r>
                      <a:r>
                        <a:rPr kumimoji="1" lang="en-US" altLang="zh-TW" sz="1800" b="0" i="0" u="none" strike="noStrike" cap="none" normalizeH="0" baseline="0" smtClean="0">
                          <a:ln>
                            <a:noFill/>
                          </a:ln>
                          <a:solidFill>
                            <a:schemeClr val="tx1"/>
                          </a:solidFill>
                          <a:effectLst/>
                          <a:latin typeface="Times New Roman" pitchFamily="18" charset="0"/>
                          <a:ea typeface="新細明體" pitchFamily="18" charset="-120"/>
                        </a:rPr>
                        <a:t>float</a:t>
                      </a:r>
                      <a:r>
                        <a:rPr kumimoji="1" lang="zh-TW" altLang="en-US" sz="1800" b="0" i="0" u="none" strike="noStrike" cap="none" normalizeH="0" baseline="0" smtClean="0">
                          <a:ln>
                            <a:noFill/>
                          </a:ln>
                          <a:solidFill>
                            <a:schemeClr val="tx1"/>
                          </a:solidFill>
                          <a:effectLst/>
                          <a:latin typeface="Times New Roman" pitchFamily="18" charset="0"/>
                          <a:ea typeface="新細明體" pitchFamily="18" charset="-120"/>
                        </a:rPr>
                        <a:t>、</a:t>
                      </a:r>
                      <a:r>
                        <a:rPr kumimoji="1" lang="en-US" altLang="zh-TW" sz="1800" b="0" i="0" u="none" strike="noStrike" cap="none" normalizeH="0" baseline="0" smtClean="0">
                          <a:ln>
                            <a:noFill/>
                          </a:ln>
                          <a:solidFill>
                            <a:schemeClr val="tx1"/>
                          </a:solidFill>
                          <a:effectLst/>
                          <a:latin typeface="Times New Roman" pitchFamily="18" charset="0"/>
                          <a:ea typeface="新細明體" pitchFamily="18" charset="-120"/>
                        </a:rPr>
                        <a:t>long</a:t>
                      </a:r>
                      <a:r>
                        <a:rPr kumimoji="1" lang="zh-TW" altLang="en-US" sz="1800" b="0" i="0" u="none" strike="noStrike" cap="none" normalizeH="0" baseline="0" smtClean="0">
                          <a:ln>
                            <a:noFill/>
                          </a:ln>
                          <a:solidFill>
                            <a:schemeClr val="tx1"/>
                          </a:solidFill>
                          <a:effectLst/>
                          <a:latin typeface="Times New Roman" pitchFamily="18" charset="0"/>
                          <a:ea typeface="新細明體" pitchFamily="18" charset="-120"/>
                        </a:rPr>
                        <a:t>、</a:t>
                      </a:r>
                      <a:r>
                        <a:rPr kumimoji="1" lang="en-US" altLang="zh-TW" sz="1800" b="0" i="0" u="none" strike="noStrike" cap="none" normalizeH="0" baseline="0" smtClean="0">
                          <a:ln>
                            <a:noFill/>
                          </a:ln>
                          <a:solidFill>
                            <a:schemeClr val="tx1"/>
                          </a:solidFill>
                          <a:effectLst/>
                          <a:latin typeface="Times New Roman" pitchFamily="18" charset="0"/>
                          <a:ea typeface="新細明體" pitchFamily="18" charset="-120"/>
                        </a:rPr>
                        <a:t>int</a:t>
                      </a:r>
                      <a:r>
                        <a:rPr kumimoji="1" lang="zh-TW" altLang="en-US" sz="1800" b="0" i="0" u="none" strike="noStrike" cap="none" normalizeH="0" baseline="0" smtClean="0">
                          <a:ln>
                            <a:noFill/>
                          </a:ln>
                          <a:solidFill>
                            <a:schemeClr val="tx1"/>
                          </a:solidFill>
                          <a:effectLst/>
                          <a:latin typeface="Times New Roman" pitchFamily="18" charset="0"/>
                          <a:ea typeface="新細明體" pitchFamily="18" charset="-120"/>
                        </a:rPr>
                        <a:t>、</a:t>
                      </a:r>
                      <a:r>
                        <a:rPr kumimoji="1" lang="en-US" altLang="zh-TW" sz="1800" b="0" i="0" u="none" strike="noStrike" cap="none" normalizeH="0" baseline="0" smtClean="0">
                          <a:ln>
                            <a:noFill/>
                          </a:ln>
                          <a:solidFill>
                            <a:schemeClr val="tx1"/>
                          </a:solidFill>
                          <a:effectLst/>
                          <a:latin typeface="Times New Roman" pitchFamily="18" charset="0"/>
                          <a:ea typeface="新細明體" pitchFamily="18" charset="-120"/>
                        </a:rPr>
                        <a:t>short</a:t>
                      </a:r>
                      <a:r>
                        <a:rPr kumimoji="1" lang="zh-TW" altLang="en-US" sz="1800" b="0" i="0" u="none" strike="noStrike" cap="none" normalizeH="0" baseline="0" smtClean="0">
                          <a:ln>
                            <a:noFill/>
                          </a:ln>
                          <a:solidFill>
                            <a:schemeClr val="tx1"/>
                          </a:solidFill>
                          <a:effectLst/>
                          <a:latin typeface="Times New Roman" pitchFamily="18" charset="0"/>
                          <a:ea typeface="新細明體" pitchFamily="18" charset="-120"/>
                        </a:rPr>
                        <a:t>、</a:t>
                      </a:r>
                      <a:r>
                        <a:rPr kumimoji="1" lang="en-US" altLang="zh-TW" sz="1800" b="0" i="0" u="none" strike="noStrike" cap="none" normalizeH="0" baseline="0" smtClean="0">
                          <a:ln>
                            <a:noFill/>
                          </a:ln>
                          <a:solidFill>
                            <a:schemeClr val="tx1"/>
                          </a:solidFill>
                          <a:effectLst/>
                          <a:latin typeface="Times New Roman" pitchFamily="18" charset="0"/>
                          <a:ea typeface="新細明體" pitchFamily="18" charset="-120"/>
                        </a:rPr>
                        <a:t>char</a:t>
                      </a:r>
                      <a:r>
                        <a:rPr kumimoji="1" lang="zh-TW" altLang="en-US" sz="1800" b="0" i="0" u="none" strike="noStrike" cap="none" normalizeH="0" baseline="0" smtClean="0">
                          <a:ln>
                            <a:noFill/>
                          </a:ln>
                          <a:solidFill>
                            <a:schemeClr val="tx1"/>
                          </a:solidFill>
                          <a:effectLst/>
                          <a:latin typeface="Times New Roman" pitchFamily="18" charset="0"/>
                          <a:ea typeface="新細明體" pitchFamily="18" charset="-120"/>
                        </a:rPr>
                        <a:t>、</a:t>
                      </a:r>
                      <a:r>
                        <a:rPr kumimoji="1" lang="en-US" altLang="zh-TW" sz="1800" b="0" i="0" u="none" strike="noStrike" cap="none" normalizeH="0" baseline="0" smtClean="0">
                          <a:ln>
                            <a:noFill/>
                          </a:ln>
                          <a:solidFill>
                            <a:schemeClr val="tx1"/>
                          </a:solidFill>
                          <a:effectLst/>
                          <a:latin typeface="Times New Roman" pitchFamily="18" charset="0"/>
                          <a:ea typeface="新細明體" pitchFamily="18" charset="-120"/>
                        </a:rPr>
                        <a:t>unsigned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1638">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zh-TW" altLang="en-US" sz="1800" b="0" i="0" u="none" strike="noStrike" cap="none" normalizeH="0" baseline="0" smtClean="0">
                          <a:ln>
                            <a:noFill/>
                          </a:ln>
                          <a:solidFill>
                            <a:schemeClr val="tx1"/>
                          </a:solidFill>
                          <a:effectLst/>
                          <a:latin typeface="Times New Roman" pitchFamily="18" charset="0"/>
                          <a:ea typeface="新細明體" pitchFamily="18" charset="-120"/>
                        </a:rPr>
                        <a:t>迴圈敘述</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800" b="0" i="0" u="none" strike="noStrike" cap="none" normalizeH="0" baseline="0" smtClean="0">
                          <a:ln>
                            <a:noFill/>
                          </a:ln>
                          <a:solidFill>
                            <a:schemeClr val="tx1"/>
                          </a:solidFill>
                          <a:effectLst/>
                          <a:latin typeface="Times New Roman" pitchFamily="18" charset="0"/>
                          <a:ea typeface="新細明體" pitchFamily="18" charset="-120"/>
                        </a:rPr>
                        <a:t>if</a:t>
                      </a:r>
                      <a:r>
                        <a:rPr kumimoji="1" lang="zh-TW" altLang="en-US" sz="1800" b="0" i="0" u="none" strike="noStrike" cap="none" normalizeH="0" baseline="0" smtClean="0">
                          <a:ln>
                            <a:noFill/>
                          </a:ln>
                          <a:solidFill>
                            <a:schemeClr val="tx1"/>
                          </a:solidFill>
                          <a:effectLst/>
                          <a:latin typeface="Times New Roman" pitchFamily="18" charset="0"/>
                          <a:ea typeface="新細明體" pitchFamily="18" charset="-120"/>
                        </a:rPr>
                        <a:t>、</a:t>
                      </a:r>
                      <a:r>
                        <a:rPr kumimoji="1" lang="en-US" altLang="zh-TW" sz="1800" b="0" i="0" u="none" strike="noStrike" cap="none" normalizeH="0" baseline="0" smtClean="0">
                          <a:ln>
                            <a:noFill/>
                          </a:ln>
                          <a:solidFill>
                            <a:schemeClr val="tx1"/>
                          </a:solidFill>
                          <a:effectLst/>
                          <a:latin typeface="Times New Roman" pitchFamily="18" charset="0"/>
                          <a:ea typeface="新細明體" pitchFamily="18" charset="-120"/>
                        </a:rPr>
                        <a:t>else</a:t>
                      </a:r>
                      <a:r>
                        <a:rPr kumimoji="1" lang="zh-TW" altLang="en-US" sz="1800" b="0" i="0" u="none" strike="noStrike" cap="none" normalizeH="0" baseline="0" smtClean="0">
                          <a:ln>
                            <a:noFill/>
                          </a:ln>
                          <a:solidFill>
                            <a:schemeClr val="tx1"/>
                          </a:solidFill>
                          <a:effectLst/>
                          <a:latin typeface="Times New Roman" pitchFamily="18" charset="0"/>
                          <a:ea typeface="新細明體" pitchFamily="18" charset="-120"/>
                        </a:rPr>
                        <a:t>、</a:t>
                      </a:r>
                      <a:r>
                        <a:rPr kumimoji="1" lang="en-US" altLang="zh-TW" sz="1800" b="0" i="0" u="none" strike="noStrike" cap="none" normalizeH="0" baseline="0" smtClean="0">
                          <a:ln>
                            <a:noFill/>
                          </a:ln>
                          <a:solidFill>
                            <a:schemeClr val="tx1"/>
                          </a:solidFill>
                          <a:effectLst/>
                          <a:latin typeface="Times New Roman" pitchFamily="18" charset="0"/>
                          <a:ea typeface="新細明體" pitchFamily="18" charset="-120"/>
                        </a:rPr>
                        <a:t>switch</a:t>
                      </a:r>
                      <a:r>
                        <a:rPr kumimoji="1" lang="zh-TW" altLang="en-US" sz="1800" b="0" i="0" u="none" strike="noStrike" cap="none" normalizeH="0" baseline="0" smtClean="0">
                          <a:ln>
                            <a:noFill/>
                          </a:ln>
                          <a:solidFill>
                            <a:schemeClr val="tx1"/>
                          </a:solidFill>
                          <a:effectLst/>
                          <a:latin typeface="Times New Roman" pitchFamily="18" charset="0"/>
                          <a:ea typeface="新細明體" pitchFamily="18" charset="-120"/>
                        </a:rPr>
                        <a:t>、</a:t>
                      </a:r>
                      <a:r>
                        <a:rPr kumimoji="1" lang="en-US" altLang="zh-TW" sz="1800" b="0" i="0" u="none" strike="noStrike" cap="none" normalizeH="0" baseline="0" smtClean="0">
                          <a:ln>
                            <a:noFill/>
                          </a:ln>
                          <a:solidFill>
                            <a:schemeClr val="tx1"/>
                          </a:solidFill>
                          <a:effectLst/>
                          <a:latin typeface="Times New Roman" pitchFamily="18" charset="0"/>
                          <a:ea typeface="新細明體" pitchFamily="18" charset="-120"/>
                        </a:rPr>
                        <a:t>case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1638">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zh-TW" altLang="en-US" sz="1800" b="0" i="0" u="none" strike="noStrike" cap="none" normalizeH="0" baseline="0" smtClean="0">
                          <a:ln>
                            <a:noFill/>
                          </a:ln>
                          <a:solidFill>
                            <a:schemeClr val="tx1"/>
                          </a:solidFill>
                          <a:effectLst/>
                          <a:latin typeface="Times New Roman" pitchFamily="18" charset="0"/>
                          <a:ea typeface="新細明體" pitchFamily="18" charset="-120"/>
                        </a:rPr>
                        <a:t>決策敘述</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800" b="0" i="0" u="none" strike="noStrike" cap="none" normalizeH="0" baseline="0" smtClean="0">
                          <a:ln>
                            <a:noFill/>
                          </a:ln>
                          <a:solidFill>
                            <a:schemeClr val="tx1"/>
                          </a:solidFill>
                          <a:effectLst/>
                          <a:latin typeface="Times New Roman" pitchFamily="18" charset="0"/>
                          <a:ea typeface="新細明體" pitchFamily="18" charset="-120"/>
                        </a:rPr>
                        <a:t>for</a:t>
                      </a:r>
                      <a:r>
                        <a:rPr kumimoji="1" lang="zh-TW" altLang="en-US" sz="1800" b="0" i="0" u="none" strike="noStrike" cap="none" normalizeH="0" baseline="0" smtClean="0">
                          <a:ln>
                            <a:noFill/>
                          </a:ln>
                          <a:solidFill>
                            <a:schemeClr val="tx1"/>
                          </a:solidFill>
                          <a:effectLst/>
                          <a:latin typeface="Times New Roman" pitchFamily="18" charset="0"/>
                          <a:ea typeface="新細明體" pitchFamily="18" charset="-120"/>
                        </a:rPr>
                        <a:t>、</a:t>
                      </a:r>
                      <a:r>
                        <a:rPr kumimoji="1" lang="en-US" altLang="zh-TW" sz="1800" b="0" i="0" u="none" strike="noStrike" cap="none" normalizeH="0" baseline="0" smtClean="0">
                          <a:ln>
                            <a:noFill/>
                          </a:ln>
                          <a:solidFill>
                            <a:schemeClr val="tx1"/>
                          </a:solidFill>
                          <a:effectLst/>
                          <a:latin typeface="Times New Roman" pitchFamily="18" charset="0"/>
                          <a:ea typeface="新細明體" pitchFamily="18" charset="-120"/>
                        </a:rPr>
                        <a:t>while</a:t>
                      </a:r>
                      <a:r>
                        <a:rPr kumimoji="1" lang="zh-TW" altLang="en-US" sz="1800" b="0" i="0" u="none" strike="noStrike" cap="none" normalizeH="0" baseline="0" smtClean="0">
                          <a:ln>
                            <a:noFill/>
                          </a:ln>
                          <a:solidFill>
                            <a:schemeClr val="tx1"/>
                          </a:solidFill>
                          <a:effectLst/>
                          <a:latin typeface="Times New Roman" pitchFamily="18" charset="0"/>
                          <a:ea typeface="新細明體" pitchFamily="18" charset="-120"/>
                        </a:rPr>
                        <a:t>、</a:t>
                      </a:r>
                      <a:r>
                        <a:rPr kumimoji="1" lang="en-US" altLang="zh-TW" sz="1800" b="0" i="0" u="none" strike="noStrike" cap="none" normalizeH="0" baseline="0" smtClean="0">
                          <a:ln>
                            <a:noFill/>
                          </a:ln>
                          <a:solidFill>
                            <a:schemeClr val="tx1"/>
                          </a:solidFill>
                          <a:effectLst/>
                          <a:latin typeface="Times New Roman" pitchFamily="18" charset="0"/>
                          <a:ea typeface="新細明體" pitchFamily="18" charset="-120"/>
                        </a:rPr>
                        <a:t>continue</a:t>
                      </a:r>
                      <a:r>
                        <a:rPr kumimoji="1" lang="zh-TW" altLang="en-US" sz="1800" b="0" i="0" u="none" strike="noStrike" cap="none" normalizeH="0" baseline="0" smtClean="0">
                          <a:ln>
                            <a:noFill/>
                          </a:ln>
                          <a:solidFill>
                            <a:schemeClr val="tx1"/>
                          </a:solidFill>
                          <a:effectLst/>
                          <a:latin typeface="Times New Roman" pitchFamily="18" charset="0"/>
                          <a:ea typeface="新細明體" pitchFamily="18" charset="-120"/>
                        </a:rPr>
                        <a:t>、</a:t>
                      </a:r>
                      <a:r>
                        <a:rPr kumimoji="1" lang="en-US" altLang="zh-TW" sz="1800" b="0" i="0" u="none" strike="noStrike" cap="none" normalizeH="0" baseline="0" smtClean="0">
                          <a:ln>
                            <a:noFill/>
                          </a:ln>
                          <a:solidFill>
                            <a:schemeClr val="tx1"/>
                          </a:solidFill>
                          <a:effectLst/>
                          <a:latin typeface="Times New Roman" pitchFamily="18" charset="0"/>
                          <a:ea typeface="新細明體" pitchFamily="18" charset="-120"/>
                        </a:rPr>
                        <a:t>break</a:t>
                      </a:r>
                      <a:r>
                        <a:rPr kumimoji="1" lang="zh-TW" altLang="en-US" sz="1800" b="0" i="0" u="none" strike="noStrike" cap="none" normalizeH="0" baseline="0" smtClean="0">
                          <a:ln>
                            <a:noFill/>
                          </a:ln>
                          <a:solidFill>
                            <a:schemeClr val="tx1"/>
                          </a:solidFill>
                          <a:effectLst/>
                          <a:latin typeface="Times New Roman" pitchFamily="18" charset="0"/>
                          <a:ea typeface="新細明體" pitchFamily="18" charset="-120"/>
                        </a:rPr>
                        <a:t>、</a:t>
                      </a:r>
                      <a:r>
                        <a:rPr kumimoji="1" lang="en-US" altLang="zh-TW" sz="1800" b="0" i="0" u="none" strike="noStrike" cap="none" normalizeH="0" baseline="0" smtClean="0">
                          <a:ln>
                            <a:noFill/>
                          </a:ln>
                          <a:solidFill>
                            <a:schemeClr val="tx1"/>
                          </a:solidFill>
                          <a:effectLst/>
                          <a:latin typeface="Times New Roman" pitchFamily="18" charset="0"/>
                          <a:ea typeface="新細明體" pitchFamily="18" charset="-120"/>
                        </a:rPr>
                        <a:t>goto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 name="投影片編號版面配置區 6"/>
          <p:cNvSpPr>
            <a:spLocks noGrp="1"/>
          </p:cNvSpPr>
          <p:nvPr>
            <p:ph type="sldNum" sz="quarter" idx="12"/>
          </p:nvPr>
        </p:nvSpPr>
        <p:spPr/>
        <p:txBody>
          <a:bodyPr/>
          <a:lstStyle/>
          <a:p>
            <a:fld id="{3F9E5669-7B3B-4DB5-97D0-0D708B6D872B}" type="slidenum">
              <a:rPr lang="en-US" altLang="zh-TW"/>
              <a:pPr/>
              <a:t>20</a:t>
            </a:fld>
            <a:endParaRPr lang="en-US" altLang="zh-TW"/>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a:xfrm>
            <a:off x="684213" y="836613"/>
            <a:ext cx="7772400" cy="790575"/>
          </a:xfrm>
        </p:spPr>
        <p:txBody>
          <a:bodyPr/>
          <a:lstStyle/>
          <a:p>
            <a:r>
              <a:rPr lang="en-US" altLang="zh-TW" b="1">
                <a:solidFill>
                  <a:srgbClr val="0000FF"/>
                </a:solidFill>
                <a:latin typeface="新細明體" pitchFamily="18" charset="-120"/>
              </a:rPr>
              <a:t>3-2   </a:t>
            </a:r>
            <a:r>
              <a:rPr lang="zh-TW" altLang="en-US" b="1">
                <a:solidFill>
                  <a:srgbClr val="0000FF"/>
                </a:solidFill>
                <a:latin typeface="新細明體" pitchFamily="18" charset="-120"/>
              </a:rPr>
              <a:t>識別字 </a:t>
            </a:r>
          </a:p>
        </p:txBody>
      </p:sp>
      <p:sp>
        <p:nvSpPr>
          <p:cNvPr id="6" name="投影片編號版面配置區 5"/>
          <p:cNvSpPr>
            <a:spLocks noGrp="1"/>
          </p:cNvSpPr>
          <p:nvPr>
            <p:ph type="sldNum" sz="quarter" idx="12"/>
          </p:nvPr>
        </p:nvSpPr>
        <p:spPr/>
        <p:txBody>
          <a:bodyPr/>
          <a:lstStyle/>
          <a:p>
            <a:fld id="{62414AA4-1DAC-439F-B199-43AABB486CD6}" type="slidenum">
              <a:rPr lang="en-US" altLang="zh-TW"/>
              <a:pPr/>
              <a:t>21</a:t>
            </a:fld>
            <a:endParaRPr lang="en-US" altLang="zh-TW"/>
          </a:p>
        </p:txBody>
      </p:sp>
      <p:sp>
        <p:nvSpPr>
          <p:cNvPr id="275459" name="Rectangle 3"/>
          <p:cNvSpPr>
            <a:spLocks noGrp="1" noChangeArrowheads="1"/>
          </p:cNvSpPr>
          <p:nvPr>
            <p:ph sz="quarter" idx="1"/>
          </p:nvPr>
        </p:nvSpPr>
        <p:spPr>
          <a:xfrm>
            <a:off x="776288" y="1673225"/>
            <a:ext cx="8367712" cy="5184775"/>
          </a:xfrm>
        </p:spPr>
        <p:txBody>
          <a:bodyPr/>
          <a:lstStyle/>
          <a:p>
            <a:pPr marL="342900" indent="-342900">
              <a:lnSpc>
                <a:spcPct val="80000"/>
              </a:lnSpc>
              <a:buFont typeface="Wingdings" pitchFamily="2" charset="2"/>
              <a:buNone/>
            </a:pPr>
            <a:r>
              <a:rPr lang="zh-TW" altLang="en-US" sz="2000"/>
              <a:t>真實的世界裏，每個人、事及物都有一個名稱，程式設計亦不例外。</a:t>
            </a:r>
          </a:p>
          <a:p>
            <a:pPr marL="342900" indent="-342900">
              <a:lnSpc>
                <a:spcPct val="80000"/>
              </a:lnSpc>
              <a:buFont typeface="Wingdings" pitchFamily="2" charset="2"/>
              <a:buNone/>
            </a:pPr>
            <a:r>
              <a:rPr lang="zh-TW" altLang="en-US" sz="2000"/>
              <a:t>也就是我們必須為每一個變數、常數及函式命名，以上所有變數、常數</a:t>
            </a:r>
          </a:p>
          <a:p>
            <a:pPr marL="342900" indent="-342900">
              <a:lnSpc>
                <a:spcPct val="80000"/>
              </a:lnSpc>
              <a:buFont typeface="Wingdings" pitchFamily="2" charset="2"/>
              <a:buNone/>
            </a:pPr>
            <a:r>
              <a:rPr lang="zh-TW" altLang="en-US" sz="2000"/>
              <a:t>及函式等名稱，統稱為程式語言的識別字。</a:t>
            </a:r>
            <a:r>
              <a:rPr lang="en-US" altLang="zh-TW" sz="2000"/>
              <a:t>C</a:t>
            </a:r>
            <a:r>
              <a:rPr lang="zh-TW" altLang="en-US" sz="2000"/>
              <a:t>語言的識別字命名規則如</a:t>
            </a:r>
          </a:p>
          <a:p>
            <a:pPr marL="342900" indent="-342900">
              <a:lnSpc>
                <a:spcPct val="80000"/>
              </a:lnSpc>
              <a:buFont typeface="Wingdings" pitchFamily="2" charset="2"/>
              <a:buNone/>
            </a:pPr>
            <a:r>
              <a:rPr lang="zh-TW" altLang="en-US" sz="2000"/>
              <a:t>下：</a:t>
            </a:r>
          </a:p>
          <a:p>
            <a:pPr marL="342900" indent="-342900">
              <a:lnSpc>
                <a:spcPct val="80000"/>
              </a:lnSpc>
              <a:buFont typeface="Wingdings" pitchFamily="2" charset="2"/>
              <a:buNone/>
            </a:pPr>
            <a:endParaRPr lang="zh-TW" altLang="en-US" sz="2000"/>
          </a:p>
          <a:p>
            <a:pPr marL="342900" indent="-342900">
              <a:lnSpc>
                <a:spcPct val="80000"/>
              </a:lnSpc>
              <a:buFont typeface="Wingdings" pitchFamily="2" charset="2"/>
              <a:buNone/>
            </a:pPr>
            <a:r>
              <a:rPr lang="en-US" altLang="zh-TW" sz="2400">
                <a:latin typeface="新細明體" pitchFamily="18" charset="-120"/>
              </a:rPr>
              <a:t>1.	</a:t>
            </a:r>
            <a:r>
              <a:rPr lang="zh-TW" altLang="en-US" sz="2400">
                <a:latin typeface="新細明體" pitchFamily="18" charset="-120"/>
              </a:rPr>
              <a:t>識別字必須是以字母（大小寫的</a:t>
            </a:r>
            <a:r>
              <a:rPr lang="en-US" altLang="zh-TW" sz="2400">
                <a:latin typeface="新細明體" pitchFamily="18" charset="-120"/>
              </a:rPr>
              <a:t>A</a:t>
            </a:r>
            <a:r>
              <a:rPr lang="zh-TW" altLang="en-US" sz="2400">
                <a:latin typeface="新細明體" pitchFamily="18" charset="-120"/>
              </a:rPr>
              <a:t>至</a:t>
            </a:r>
            <a:r>
              <a:rPr lang="en-US" altLang="zh-TW" sz="2400">
                <a:latin typeface="新細明體" pitchFamily="18" charset="-120"/>
              </a:rPr>
              <a:t>Z</a:t>
            </a:r>
            <a:r>
              <a:rPr lang="zh-TW" altLang="en-US" sz="2400">
                <a:latin typeface="新細明體" pitchFamily="18" charset="-120"/>
              </a:rPr>
              <a:t>）或底線開頭。例如，以下是一些合法的識別字。</a:t>
            </a:r>
          </a:p>
          <a:p>
            <a:pPr marL="342900" indent="-342900">
              <a:lnSpc>
                <a:spcPct val="80000"/>
              </a:lnSpc>
              <a:buFont typeface="Wingdings" pitchFamily="2" charset="2"/>
              <a:buNone/>
            </a:pPr>
            <a:r>
              <a:rPr lang="zh-TW" altLang="en-US" sz="1200"/>
              <a:t> 		</a:t>
            </a:r>
            <a:r>
              <a:rPr lang="en-US" altLang="zh-TW" sz="2000"/>
              <a:t>a</a:t>
            </a:r>
          </a:p>
          <a:p>
            <a:pPr marL="342900" indent="-342900">
              <a:lnSpc>
                <a:spcPct val="80000"/>
              </a:lnSpc>
              <a:buFont typeface="Wingdings" pitchFamily="2" charset="2"/>
              <a:buNone/>
            </a:pPr>
            <a:r>
              <a:rPr lang="en-US" altLang="zh-TW" sz="2000"/>
              <a:t> 		i</a:t>
            </a:r>
          </a:p>
          <a:p>
            <a:pPr marL="342900" indent="-342900">
              <a:lnSpc>
                <a:spcPct val="80000"/>
              </a:lnSpc>
              <a:buFont typeface="Wingdings" pitchFamily="2" charset="2"/>
              <a:buNone/>
            </a:pPr>
            <a:r>
              <a:rPr lang="en-US" altLang="zh-TW" sz="2000"/>
              <a:t>		sum</a:t>
            </a:r>
          </a:p>
          <a:p>
            <a:pPr marL="342900" indent="-342900">
              <a:lnSpc>
                <a:spcPct val="80000"/>
              </a:lnSpc>
              <a:buFont typeface="Wingdings" pitchFamily="2" charset="2"/>
              <a:buNone/>
            </a:pPr>
            <a:r>
              <a:rPr lang="en-US" altLang="zh-TW" sz="2000"/>
              <a:t> 		_sum</a:t>
            </a:r>
          </a:p>
          <a:p>
            <a:pPr marL="342900" indent="-342900">
              <a:lnSpc>
                <a:spcPct val="80000"/>
              </a:lnSpc>
              <a:buFont typeface="Wingdings" pitchFamily="2" charset="2"/>
              <a:buNone/>
            </a:pPr>
            <a:r>
              <a:rPr lang="en-US" altLang="zh-TW" sz="2000"/>
              <a:t> 		Income</a:t>
            </a:r>
          </a:p>
          <a:p>
            <a:pPr marL="342900" indent="-342900">
              <a:lnSpc>
                <a:spcPct val="80000"/>
              </a:lnSpc>
              <a:buFont typeface="Wingdings" pitchFamily="2" charset="2"/>
              <a:buNone/>
            </a:pPr>
            <a:endParaRPr lang="en-US" altLang="zh-TW" sz="1200"/>
          </a:p>
          <a:p>
            <a:pPr marL="342900" indent="-342900">
              <a:lnSpc>
                <a:spcPct val="80000"/>
              </a:lnSpc>
              <a:buFont typeface="Wingdings" pitchFamily="2" charset="2"/>
              <a:buNone/>
            </a:pPr>
            <a:r>
              <a:rPr lang="en-US" altLang="zh-TW" sz="2000"/>
              <a:t>     </a:t>
            </a:r>
            <a:r>
              <a:rPr lang="zh-TW" altLang="en-US" sz="2000"/>
              <a:t>以下是一些非法的識別字。</a:t>
            </a:r>
          </a:p>
          <a:p>
            <a:pPr marL="742950" lvl="1" indent="-285750">
              <a:lnSpc>
                <a:spcPct val="80000"/>
              </a:lnSpc>
              <a:buFont typeface="Wingdings" pitchFamily="2" charset="2"/>
              <a:buNone/>
            </a:pPr>
            <a:r>
              <a:rPr lang="zh-TW" altLang="en-US" sz="1000"/>
              <a:t> </a:t>
            </a:r>
            <a:r>
              <a:rPr lang="zh-TW" altLang="en-US" sz="2000"/>
              <a:t>	  </a:t>
            </a:r>
            <a:r>
              <a:rPr lang="en-US" altLang="zh-TW" sz="2000"/>
              <a:t>7eleven     /*  </a:t>
            </a:r>
            <a:r>
              <a:rPr lang="zh-TW" altLang="en-US" sz="2000"/>
              <a:t>不能由數字開頭  *</a:t>
            </a:r>
            <a:r>
              <a:rPr lang="en-US" altLang="zh-TW" sz="2000"/>
              <a:t>/</a:t>
            </a:r>
          </a:p>
          <a:p>
            <a:pPr marL="742950" lvl="1" indent="-285750">
              <a:lnSpc>
                <a:spcPct val="80000"/>
              </a:lnSpc>
              <a:buFont typeface="Wingdings" pitchFamily="2" charset="2"/>
              <a:buNone/>
            </a:pPr>
            <a:r>
              <a:rPr lang="en-US" altLang="zh-TW" sz="2000"/>
              <a:t> 	  *as         /*  </a:t>
            </a:r>
            <a:r>
              <a:rPr lang="zh-TW" altLang="en-US" sz="2000"/>
              <a:t>不能由符號開頭  *</a:t>
            </a:r>
            <a:r>
              <a:rPr lang="en-US" altLang="zh-TW" sz="2000"/>
              <a:t>/</a:t>
            </a:r>
            <a:endParaRPr lang="en-US" altLang="zh-TW" sz="900">
              <a:latin typeface="標楷體" pitchFamily="65" charset="-120"/>
              <a:ea typeface="標楷體" pitchFamily="65" charset="-12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fld id="{EC69FA16-F943-4E04-AD95-A652FA3876C3}" type="slidenum">
              <a:rPr lang="en-US" altLang="zh-TW"/>
              <a:pPr/>
              <a:t>22</a:t>
            </a:fld>
            <a:endParaRPr lang="en-US" altLang="zh-TW"/>
          </a:p>
        </p:txBody>
      </p:sp>
      <p:sp>
        <p:nvSpPr>
          <p:cNvPr id="277506" name="Rectangle 2"/>
          <p:cNvSpPr>
            <a:spLocks noGrp="1" noChangeArrowheads="1"/>
          </p:cNvSpPr>
          <p:nvPr>
            <p:ph sz="quarter" idx="1"/>
          </p:nvPr>
        </p:nvSpPr>
        <p:spPr>
          <a:xfrm>
            <a:off x="468313" y="836613"/>
            <a:ext cx="8294687" cy="6021387"/>
          </a:xfrm>
        </p:spPr>
        <p:txBody>
          <a:bodyPr/>
          <a:lstStyle/>
          <a:p>
            <a:pPr marL="609600" indent="-609600">
              <a:lnSpc>
                <a:spcPct val="80000"/>
              </a:lnSpc>
              <a:buFont typeface="Wingdings" pitchFamily="2" charset="2"/>
              <a:buNone/>
            </a:pPr>
            <a:r>
              <a:rPr lang="en-US" altLang="zh-TW" sz="2000"/>
              <a:t>2.  </a:t>
            </a:r>
            <a:r>
              <a:rPr lang="zh-TW" altLang="en-US" sz="2000"/>
              <a:t>識別字由字母開頭後，僅可由字母、底線及數字組合而成，但不得</a:t>
            </a:r>
          </a:p>
          <a:p>
            <a:pPr marL="609600" indent="-609600">
              <a:lnSpc>
                <a:spcPct val="80000"/>
              </a:lnSpc>
              <a:buFont typeface="Wingdings" pitchFamily="2" charset="2"/>
              <a:buNone/>
            </a:pPr>
            <a:r>
              <a:rPr lang="zh-TW" altLang="en-US" sz="2000"/>
              <a:t>     含空白。例如，以下是一些合法的識別字。</a:t>
            </a:r>
          </a:p>
          <a:p>
            <a:pPr marL="609600" indent="-609600">
              <a:lnSpc>
                <a:spcPct val="80000"/>
              </a:lnSpc>
              <a:buFont typeface="Wingdings" pitchFamily="2" charset="2"/>
              <a:buNone/>
            </a:pPr>
            <a:r>
              <a:rPr lang="zh-TW" altLang="en-US" sz="2000"/>
              <a:t> 	</a:t>
            </a:r>
            <a:r>
              <a:rPr lang="en-US" altLang="zh-TW" sz="1800"/>
              <a:t>a123</a:t>
            </a:r>
          </a:p>
          <a:p>
            <a:pPr marL="609600" indent="-609600">
              <a:lnSpc>
                <a:spcPct val="80000"/>
              </a:lnSpc>
              <a:buFont typeface="Wingdings" pitchFamily="2" charset="2"/>
              <a:buNone/>
            </a:pPr>
            <a:r>
              <a:rPr lang="en-US" altLang="zh-TW" sz="1800"/>
              <a:t> 	RU486</a:t>
            </a:r>
          </a:p>
          <a:p>
            <a:pPr marL="609600" indent="-609600">
              <a:lnSpc>
                <a:spcPct val="80000"/>
              </a:lnSpc>
              <a:buFont typeface="Wingdings" pitchFamily="2" charset="2"/>
              <a:buNone/>
            </a:pPr>
            <a:r>
              <a:rPr lang="en-US" altLang="zh-TW" sz="1800"/>
              <a:t> 	a123b</a:t>
            </a:r>
          </a:p>
          <a:p>
            <a:pPr marL="609600" indent="-609600">
              <a:lnSpc>
                <a:spcPct val="80000"/>
              </a:lnSpc>
              <a:buFont typeface="Wingdings" pitchFamily="2" charset="2"/>
              <a:buNone/>
            </a:pPr>
            <a:r>
              <a:rPr lang="en-US" altLang="zh-TW" sz="2000"/>
              <a:t>	</a:t>
            </a:r>
          </a:p>
          <a:p>
            <a:pPr marL="609600" indent="-609600">
              <a:lnSpc>
                <a:spcPct val="80000"/>
              </a:lnSpc>
              <a:buFont typeface="Wingdings" pitchFamily="2" charset="2"/>
              <a:buNone/>
            </a:pPr>
            <a:r>
              <a:rPr lang="en-US" altLang="zh-TW" sz="2000"/>
              <a:t>     </a:t>
            </a:r>
            <a:r>
              <a:rPr lang="zh-TW" altLang="en-US" sz="2000"/>
              <a:t>以下是一些非法的識別字。</a:t>
            </a:r>
          </a:p>
          <a:p>
            <a:pPr marL="609600" indent="-609600">
              <a:lnSpc>
                <a:spcPct val="80000"/>
              </a:lnSpc>
              <a:buFont typeface="Wingdings" pitchFamily="2" charset="2"/>
              <a:buNone/>
            </a:pPr>
            <a:r>
              <a:rPr lang="zh-TW" altLang="en-US" sz="2000"/>
              <a:t> 	</a:t>
            </a:r>
            <a:r>
              <a:rPr lang="en-US" altLang="zh-TW" sz="1800"/>
              <a:t>A=       	/*  </a:t>
            </a:r>
            <a:r>
              <a:rPr lang="zh-TW" altLang="en-US" sz="1800"/>
              <a:t>不能含有 </a:t>
            </a:r>
            <a:r>
              <a:rPr lang="en-US" altLang="zh-TW" sz="1800"/>
              <a:t>= </a:t>
            </a:r>
            <a:r>
              <a:rPr lang="zh-TW" altLang="en-US" sz="1800"/>
              <a:t>號 *</a:t>
            </a:r>
            <a:r>
              <a:rPr lang="en-US" altLang="zh-TW" sz="1800"/>
              <a:t>/</a:t>
            </a:r>
          </a:p>
          <a:p>
            <a:pPr marL="609600" indent="-609600">
              <a:lnSpc>
                <a:spcPct val="80000"/>
              </a:lnSpc>
              <a:buFont typeface="Wingdings" pitchFamily="2" charset="2"/>
              <a:buNone/>
            </a:pPr>
            <a:r>
              <a:rPr lang="en-US" altLang="zh-TW" sz="1800"/>
              <a:t> 	$sum       	/*  </a:t>
            </a:r>
            <a:r>
              <a:rPr lang="zh-TW" altLang="en-US" sz="1800"/>
              <a:t>不能含有 </a:t>
            </a:r>
            <a:r>
              <a:rPr lang="en-US" altLang="zh-TW" sz="1800"/>
              <a:t>$ </a:t>
            </a:r>
            <a:r>
              <a:rPr lang="zh-TW" altLang="en-US" sz="1800"/>
              <a:t>號 *</a:t>
            </a:r>
            <a:r>
              <a:rPr lang="en-US" altLang="zh-TW" sz="1800"/>
              <a:t>/</a:t>
            </a:r>
          </a:p>
          <a:p>
            <a:pPr marL="609600" indent="-609600">
              <a:lnSpc>
                <a:spcPct val="80000"/>
              </a:lnSpc>
              <a:buFont typeface="Wingdings" pitchFamily="2" charset="2"/>
              <a:buNone/>
            </a:pPr>
            <a:r>
              <a:rPr lang="en-US" altLang="zh-TW" sz="1800"/>
              <a:t> 	Age#3	/*  </a:t>
            </a:r>
            <a:r>
              <a:rPr lang="zh-TW" altLang="en-US" sz="1800"/>
              <a:t>不能含有 </a:t>
            </a:r>
            <a:r>
              <a:rPr lang="en-US" altLang="zh-TW" sz="1800"/>
              <a:t># </a:t>
            </a:r>
            <a:r>
              <a:rPr lang="zh-TW" altLang="en-US" sz="1800"/>
              <a:t>號 *</a:t>
            </a:r>
            <a:r>
              <a:rPr lang="en-US" altLang="zh-TW" sz="1800"/>
              <a:t>/</a:t>
            </a:r>
          </a:p>
          <a:p>
            <a:pPr marL="609600" indent="-609600">
              <a:lnSpc>
                <a:spcPct val="80000"/>
              </a:lnSpc>
              <a:buFont typeface="Wingdings" pitchFamily="2" charset="2"/>
              <a:buNone/>
            </a:pPr>
            <a:r>
              <a:rPr lang="en-US" altLang="zh-TW" sz="1800"/>
              <a:t>	a c             	/*  </a:t>
            </a:r>
            <a:r>
              <a:rPr lang="zh-TW" altLang="en-US" sz="1800"/>
              <a:t>不能含空白    *</a:t>
            </a:r>
            <a:r>
              <a:rPr lang="en-US" altLang="zh-TW" sz="1800"/>
              <a:t>/</a:t>
            </a:r>
          </a:p>
          <a:p>
            <a:pPr marL="609600" indent="-609600">
              <a:lnSpc>
                <a:spcPct val="80000"/>
              </a:lnSpc>
              <a:buFont typeface="Wingdings" pitchFamily="2" charset="2"/>
              <a:buNone/>
            </a:pPr>
            <a:r>
              <a:rPr lang="en-US" altLang="zh-TW" sz="1800"/>
              <a:t> 	c+3            	/*  </a:t>
            </a:r>
            <a:r>
              <a:rPr lang="zh-TW" altLang="en-US" sz="1800"/>
              <a:t>不得含有加號  *</a:t>
            </a:r>
            <a:r>
              <a:rPr lang="en-US" altLang="zh-TW" sz="1800"/>
              <a:t>/</a:t>
            </a:r>
          </a:p>
          <a:p>
            <a:pPr marL="609600" indent="-609600">
              <a:lnSpc>
                <a:spcPct val="80000"/>
              </a:lnSpc>
              <a:buFont typeface="Wingdings" pitchFamily="2" charset="2"/>
              <a:buNone/>
            </a:pPr>
            <a:endParaRPr lang="en-US" altLang="zh-TW" sz="2000"/>
          </a:p>
          <a:p>
            <a:pPr marL="609600" indent="-609600">
              <a:lnSpc>
                <a:spcPct val="80000"/>
              </a:lnSpc>
              <a:buFont typeface="Wingdings" pitchFamily="2" charset="2"/>
              <a:buNone/>
            </a:pPr>
            <a:r>
              <a:rPr lang="en-US" altLang="zh-TW" sz="2000"/>
              <a:t>3.  </a:t>
            </a:r>
            <a:r>
              <a:rPr lang="zh-TW" altLang="en-US" sz="2000"/>
              <a:t>識別字的長度不可以超過</a:t>
            </a:r>
            <a:r>
              <a:rPr lang="en-US" altLang="zh-TW" sz="2000"/>
              <a:t>32</a:t>
            </a:r>
            <a:r>
              <a:rPr lang="zh-TW" altLang="en-US" sz="2000"/>
              <a:t>個字元。但是，如果作為外部函式名稱用</a:t>
            </a:r>
          </a:p>
          <a:p>
            <a:pPr marL="609600" indent="-609600">
              <a:lnSpc>
                <a:spcPct val="80000"/>
              </a:lnSpc>
              <a:buFont typeface="Wingdings" pitchFamily="2" charset="2"/>
              <a:buNone/>
            </a:pPr>
            <a:r>
              <a:rPr lang="zh-TW" altLang="en-US" sz="2000"/>
              <a:t>     時，則不可超過</a:t>
            </a:r>
            <a:r>
              <a:rPr lang="en-US" altLang="zh-TW" sz="2000"/>
              <a:t>6</a:t>
            </a:r>
            <a:r>
              <a:rPr lang="zh-TW" altLang="en-US" sz="2000"/>
              <a:t>個字元。例如，下列的二個外部函式呼叫</a:t>
            </a:r>
            <a:r>
              <a:rPr lang="en-US" altLang="zh-TW" sz="2000"/>
              <a:t>,</a:t>
            </a:r>
            <a:r>
              <a:rPr lang="zh-TW" altLang="en-US" sz="2000"/>
              <a:t>會呼叫到</a:t>
            </a:r>
          </a:p>
          <a:p>
            <a:pPr marL="609600" indent="-609600">
              <a:lnSpc>
                <a:spcPct val="80000"/>
              </a:lnSpc>
              <a:buFont typeface="Wingdings" pitchFamily="2" charset="2"/>
              <a:buNone/>
            </a:pPr>
            <a:r>
              <a:rPr lang="zh-TW" altLang="en-US" sz="2000"/>
              <a:t>     同一個外部函式</a:t>
            </a:r>
            <a:r>
              <a:rPr lang="en-US" altLang="zh-TW" sz="2000"/>
              <a:t>:</a:t>
            </a:r>
          </a:p>
          <a:p>
            <a:pPr marL="609600" indent="-609600">
              <a:lnSpc>
                <a:spcPct val="80000"/>
              </a:lnSpc>
              <a:buFont typeface="Wingdings" pitchFamily="2" charset="2"/>
              <a:buNone/>
            </a:pPr>
            <a:endParaRPr lang="en-US" altLang="zh-TW" sz="2000"/>
          </a:p>
          <a:p>
            <a:pPr marL="609600" indent="-609600">
              <a:lnSpc>
                <a:spcPct val="80000"/>
              </a:lnSpc>
              <a:buFont typeface="Wingdings" pitchFamily="2" charset="2"/>
              <a:buNone/>
            </a:pPr>
            <a:r>
              <a:rPr lang="en-US" altLang="zh-TW" sz="2000"/>
              <a:t>	</a:t>
            </a:r>
            <a:r>
              <a:rPr lang="en-US" altLang="zh-TW" sz="1800"/>
              <a:t>displayAmount();</a:t>
            </a:r>
          </a:p>
          <a:p>
            <a:pPr marL="609600" indent="-609600">
              <a:lnSpc>
                <a:spcPct val="80000"/>
              </a:lnSpc>
              <a:buFont typeface="Wingdings" pitchFamily="2" charset="2"/>
              <a:buNone/>
            </a:pPr>
            <a:r>
              <a:rPr lang="en-US" altLang="zh-TW" sz="1800"/>
              <a:t>	displayBalance();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fld id="{05829537-DD4D-45B0-B9CA-69278A71CEFF}" type="slidenum">
              <a:rPr lang="en-US" altLang="zh-TW"/>
              <a:pPr/>
              <a:t>23</a:t>
            </a:fld>
            <a:endParaRPr lang="en-US" altLang="zh-TW"/>
          </a:p>
        </p:txBody>
      </p:sp>
      <p:sp>
        <p:nvSpPr>
          <p:cNvPr id="278530" name="Rectangle 2"/>
          <p:cNvSpPr>
            <a:spLocks noGrp="1" noChangeArrowheads="1"/>
          </p:cNvSpPr>
          <p:nvPr>
            <p:ph sz="quarter" idx="1"/>
          </p:nvPr>
        </p:nvSpPr>
        <p:spPr>
          <a:xfrm>
            <a:off x="611188" y="981075"/>
            <a:ext cx="8229600" cy="5576888"/>
          </a:xfrm>
        </p:spPr>
        <p:txBody>
          <a:bodyPr/>
          <a:lstStyle/>
          <a:p>
            <a:pPr>
              <a:lnSpc>
                <a:spcPct val="80000"/>
              </a:lnSpc>
              <a:buFontTx/>
              <a:buAutoNum type="arabicPeriod" startAt="4"/>
            </a:pPr>
            <a:r>
              <a:rPr lang="zh-TW" altLang="en-US" sz="2400"/>
              <a:t>識別字的大小寫均視為不同。例如，</a:t>
            </a:r>
            <a:r>
              <a:rPr lang="en-US" altLang="zh-TW" sz="2400"/>
              <a:t>Score</a:t>
            </a:r>
            <a:r>
              <a:rPr lang="zh-TW" altLang="en-US" sz="2400"/>
              <a:t>、</a:t>
            </a:r>
            <a:r>
              <a:rPr lang="en-US" altLang="zh-TW" sz="2400"/>
              <a:t>score</a:t>
            </a:r>
            <a:r>
              <a:rPr lang="zh-TW" altLang="en-US" sz="2400"/>
              <a:t>及</a:t>
            </a:r>
            <a:r>
              <a:rPr lang="en-US" altLang="zh-TW" sz="2400"/>
              <a:t>SCORE</a:t>
            </a:r>
            <a:r>
              <a:rPr lang="zh-TW" altLang="en-US" sz="2400"/>
              <a:t>皆代表不同的識別字。</a:t>
            </a:r>
          </a:p>
          <a:p>
            <a:pPr>
              <a:lnSpc>
                <a:spcPct val="80000"/>
              </a:lnSpc>
              <a:buFontTx/>
              <a:buNone/>
            </a:pPr>
            <a:endParaRPr lang="zh-TW" altLang="en-US" sz="2400"/>
          </a:p>
          <a:p>
            <a:pPr>
              <a:lnSpc>
                <a:spcPct val="80000"/>
              </a:lnSpc>
              <a:buFont typeface="Wingdings" pitchFamily="2" charset="2"/>
              <a:buNone/>
            </a:pPr>
            <a:r>
              <a:rPr lang="en-US" altLang="zh-TW" sz="2400"/>
              <a:t>5.	</a:t>
            </a:r>
            <a:r>
              <a:rPr lang="zh-TW" altLang="en-US" sz="2400"/>
              <a:t>識別字不得使用保留字，例如</a:t>
            </a:r>
            <a:r>
              <a:rPr lang="en-US" altLang="zh-TW" sz="2400"/>
              <a:t>if</a:t>
            </a:r>
            <a:r>
              <a:rPr lang="zh-TW" altLang="en-US" sz="2400"/>
              <a:t>、</a:t>
            </a:r>
            <a:r>
              <a:rPr lang="en-US" altLang="zh-TW" sz="2400"/>
              <a:t>for</a:t>
            </a:r>
            <a:r>
              <a:rPr lang="zh-TW" altLang="en-US" sz="2400"/>
              <a:t>等。但是，</a:t>
            </a:r>
            <a:r>
              <a:rPr lang="en-US" altLang="zh-TW" sz="2400"/>
              <a:t>if1</a:t>
            </a:r>
            <a:r>
              <a:rPr lang="zh-TW" altLang="en-US" sz="2400"/>
              <a:t>、</a:t>
            </a:r>
            <a:r>
              <a:rPr lang="en-US" altLang="zh-TW" sz="2400"/>
              <a:t>fora </a:t>
            </a:r>
            <a:r>
              <a:rPr lang="zh-TW" altLang="en-US" sz="2400"/>
              <a:t>等則可使用。</a:t>
            </a:r>
          </a:p>
          <a:p>
            <a:pPr>
              <a:lnSpc>
                <a:spcPct val="80000"/>
              </a:lnSpc>
              <a:buFont typeface="Wingdings" pitchFamily="2" charset="2"/>
              <a:buNone/>
            </a:pPr>
            <a:endParaRPr lang="zh-TW" altLang="en-US" sz="2400"/>
          </a:p>
          <a:p>
            <a:pPr>
              <a:lnSpc>
                <a:spcPct val="80000"/>
              </a:lnSpc>
              <a:buFont typeface="Wingdings" pitchFamily="2" charset="2"/>
              <a:buNone/>
            </a:pPr>
            <a:r>
              <a:rPr lang="en-US" altLang="zh-TW" sz="2400"/>
              <a:t>6.	</a:t>
            </a:r>
            <a:r>
              <a:rPr lang="zh-TW" altLang="en-US" sz="2400"/>
              <a:t>識別字要用有意義的單字，例如</a:t>
            </a:r>
            <a:r>
              <a:rPr lang="en-US" altLang="zh-TW" sz="2400"/>
              <a:t>StudentNumber</a:t>
            </a:r>
            <a:r>
              <a:rPr lang="zh-TW" altLang="en-US" sz="2400"/>
              <a:t>或</a:t>
            </a:r>
            <a:r>
              <a:rPr lang="en-US" altLang="zh-TW" sz="2400"/>
              <a:t>AverageIncome</a:t>
            </a:r>
            <a:r>
              <a:rPr lang="zh-TW" altLang="en-US" sz="2400"/>
              <a:t>。除非有效範圍很小（或稱生命週期極短）的變數才用</a:t>
            </a:r>
            <a:r>
              <a:rPr lang="en-US" altLang="zh-TW" sz="2400"/>
              <a:t>x</a:t>
            </a:r>
            <a:r>
              <a:rPr lang="zh-TW" altLang="en-US" sz="2400"/>
              <a:t>、</a:t>
            </a:r>
            <a:r>
              <a:rPr lang="en-US" altLang="zh-TW" sz="2400"/>
              <a:t>i</a:t>
            </a:r>
            <a:r>
              <a:rPr lang="zh-TW" altLang="en-US" sz="2400"/>
              <a:t>或</a:t>
            </a:r>
            <a:r>
              <a:rPr lang="en-US" altLang="zh-TW" sz="2400"/>
              <a:t>a</a:t>
            </a:r>
            <a:r>
              <a:rPr lang="zh-TW" altLang="en-US" sz="2400"/>
              <a:t>等當識別字，也千萬不要用</a:t>
            </a:r>
            <a:r>
              <a:rPr lang="en-US" altLang="zh-TW" sz="2400"/>
              <a:t>k23erp</a:t>
            </a:r>
            <a:r>
              <a:rPr lang="zh-TW" altLang="en-US" sz="2400"/>
              <a:t>等這種沒意義又難記的識別字。</a:t>
            </a:r>
          </a:p>
          <a:p>
            <a:pPr>
              <a:lnSpc>
                <a:spcPct val="80000"/>
              </a:lnSpc>
              <a:buFont typeface="Wingdings" pitchFamily="2" charset="2"/>
              <a:buNone/>
            </a:pPr>
            <a:endParaRPr lang="zh-TW" altLang="en-US" sz="2400"/>
          </a:p>
          <a:p>
            <a:pPr>
              <a:lnSpc>
                <a:spcPct val="80000"/>
              </a:lnSpc>
              <a:buFont typeface="Wingdings" pitchFamily="2" charset="2"/>
              <a:buNone/>
            </a:pPr>
            <a:r>
              <a:rPr lang="en-US" altLang="zh-TW" sz="2400"/>
              <a:t>7.   </a:t>
            </a:r>
            <a:r>
              <a:rPr lang="zh-TW" altLang="en-US" sz="2400"/>
              <a:t>識別字有多個單字時，中間可以加上底線（</a:t>
            </a:r>
            <a:r>
              <a:rPr lang="en-US" altLang="zh-TW" sz="2400"/>
              <a:t>_</a:t>
            </a:r>
            <a:r>
              <a:rPr lang="zh-TW" altLang="en-US" sz="2400"/>
              <a:t>），例如上例的</a:t>
            </a:r>
            <a:r>
              <a:rPr lang="en-US" altLang="zh-TW" sz="2400"/>
              <a:t>StudentNumber</a:t>
            </a:r>
            <a:r>
              <a:rPr lang="zh-TW" altLang="en-US" sz="2400"/>
              <a:t>可寫成</a:t>
            </a:r>
            <a:r>
              <a:rPr lang="en-US" altLang="zh-TW" sz="2400"/>
              <a:t>Student_Number</a:t>
            </a:r>
            <a:r>
              <a:rPr lang="zh-TW" altLang="en-US" sz="2400"/>
              <a:t>。若擔心打字不靈光亦可寫成</a:t>
            </a:r>
            <a:r>
              <a:rPr lang="en-US" altLang="zh-TW" sz="2400"/>
              <a:t>Stu_Num</a:t>
            </a:r>
            <a:r>
              <a:rPr lang="zh-TW" altLang="en-US" sz="2400"/>
              <a:t>、</a:t>
            </a:r>
            <a:r>
              <a:rPr lang="en-US" altLang="zh-TW" sz="2400"/>
              <a:t>stu_num</a:t>
            </a:r>
            <a:r>
              <a:rPr lang="zh-TW" altLang="en-US" sz="2400"/>
              <a:t>、</a:t>
            </a:r>
            <a:r>
              <a:rPr lang="en-US" altLang="zh-TW" sz="2400"/>
              <a:t>StuNum</a:t>
            </a:r>
            <a:r>
              <a:rPr lang="zh-TW" altLang="en-US" sz="2400"/>
              <a:t>或</a:t>
            </a:r>
            <a:r>
              <a:rPr lang="en-US" altLang="zh-TW" sz="2400"/>
              <a:t>stumum</a:t>
            </a:r>
            <a:r>
              <a:rPr lang="zh-TW" altLang="en-US" sz="2400"/>
              <a:t>，其中</a:t>
            </a:r>
            <a:r>
              <a:rPr lang="en-US" altLang="zh-TW" sz="2400"/>
              <a:t>StuNum</a:t>
            </a:r>
            <a:r>
              <a:rPr lang="zh-TW" altLang="en-US" sz="2400"/>
              <a:t>又稱駱駝表示法，因為大寫字母起來像駝峰一樣，可以避免鍵入底線的困擾、且提昇閱讀效率。</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9554" name="Rectangle 2"/>
          <p:cNvSpPr>
            <a:spLocks noGrp="1" noChangeArrowheads="1"/>
          </p:cNvSpPr>
          <p:nvPr>
            <p:ph type="title"/>
          </p:nvPr>
        </p:nvSpPr>
        <p:spPr>
          <a:xfrm>
            <a:off x="755650" y="908050"/>
            <a:ext cx="7772400" cy="862013"/>
          </a:xfrm>
        </p:spPr>
        <p:txBody>
          <a:bodyPr>
            <a:normAutofit fontScale="90000"/>
          </a:bodyPr>
          <a:lstStyle/>
          <a:p>
            <a:r>
              <a:rPr lang="en-US" altLang="zh-TW" sz="4800" b="1">
                <a:solidFill>
                  <a:srgbClr val="0000FF"/>
                </a:solidFill>
                <a:latin typeface="新細明體" pitchFamily="18" charset="-120"/>
              </a:rPr>
              <a:t>3-3   </a:t>
            </a:r>
            <a:r>
              <a:rPr lang="zh-TW" altLang="en-US" sz="4800" b="1">
                <a:solidFill>
                  <a:srgbClr val="0000FF"/>
                </a:solidFill>
                <a:latin typeface="新細明體" pitchFamily="18" charset="-120"/>
              </a:rPr>
              <a:t>資料種類</a:t>
            </a:r>
          </a:p>
        </p:txBody>
      </p:sp>
      <p:sp>
        <p:nvSpPr>
          <p:cNvPr id="6" name="投影片編號版面配置區 5"/>
          <p:cNvSpPr>
            <a:spLocks noGrp="1"/>
          </p:cNvSpPr>
          <p:nvPr>
            <p:ph type="sldNum" sz="quarter" idx="12"/>
          </p:nvPr>
        </p:nvSpPr>
        <p:spPr/>
        <p:txBody>
          <a:bodyPr/>
          <a:lstStyle/>
          <a:p>
            <a:fld id="{038910D9-FC11-4433-9DCB-A01444DE41FD}" type="slidenum">
              <a:rPr lang="en-US" altLang="zh-TW"/>
              <a:pPr/>
              <a:t>24</a:t>
            </a:fld>
            <a:endParaRPr lang="en-US" altLang="zh-TW"/>
          </a:p>
        </p:txBody>
      </p:sp>
      <p:sp>
        <p:nvSpPr>
          <p:cNvPr id="279555" name="Rectangle 3"/>
          <p:cNvSpPr>
            <a:spLocks noGrp="1" noChangeArrowheads="1"/>
          </p:cNvSpPr>
          <p:nvPr>
            <p:ph sz="quarter" idx="1"/>
          </p:nvPr>
        </p:nvSpPr>
        <p:spPr>
          <a:xfrm>
            <a:off x="395288" y="2178050"/>
            <a:ext cx="8229600" cy="4679950"/>
          </a:xfrm>
        </p:spPr>
        <p:txBody>
          <a:bodyPr/>
          <a:lstStyle/>
          <a:p>
            <a:pPr marL="342900" indent="-342900">
              <a:buFont typeface="Wingdings" pitchFamily="2" charset="2"/>
              <a:buNone/>
            </a:pPr>
            <a:r>
              <a:rPr lang="en-US" altLang="zh-TW" sz="2800"/>
              <a:t>    </a:t>
            </a:r>
            <a:r>
              <a:rPr lang="zh-TW" altLang="en-US" sz="2800"/>
              <a:t>程式設計的主要工作是處理人類量化的資料，</a:t>
            </a:r>
            <a:r>
              <a:rPr lang="en-US" altLang="zh-TW" sz="2800"/>
              <a:t>C</a:t>
            </a:r>
            <a:r>
              <a:rPr lang="zh-TW" altLang="en-US" sz="2800"/>
              <a:t>語言所能處理的資料種類分別有數值</a:t>
            </a:r>
            <a:r>
              <a:rPr lang="en-US" altLang="zh-TW" sz="2800"/>
              <a:t>(</a:t>
            </a:r>
            <a:r>
              <a:rPr lang="zh-TW" altLang="en-US" sz="2800"/>
              <a:t>含整數及浮點數</a:t>
            </a:r>
            <a:r>
              <a:rPr lang="en-US" altLang="zh-TW" sz="2800"/>
              <a:t>)</a:t>
            </a:r>
            <a:r>
              <a:rPr lang="zh-TW" altLang="en-US" sz="2800"/>
              <a:t>、字元字串等資料。其次，</a:t>
            </a:r>
            <a:r>
              <a:rPr lang="en-US" altLang="zh-TW" sz="2800"/>
              <a:t>C</a:t>
            </a:r>
            <a:r>
              <a:rPr lang="zh-TW" altLang="en-US" sz="2800"/>
              <a:t>語言使用</a:t>
            </a:r>
            <a:r>
              <a:rPr lang="en-US" altLang="zh-TW" sz="2800"/>
              <a:t>1</a:t>
            </a:r>
            <a:r>
              <a:rPr lang="zh-TW" altLang="en-US" sz="2800"/>
              <a:t>代表布林的</a:t>
            </a:r>
            <a:r>
              <a:rPr lang="en-US" altLang="zh-TW" sz="2800"/>
              <a:t>True</a:t>
            </a:r>
            <a:r>
              <a:rPr lang="zh-TW" altLang="en-US" sz="2800"/>
              <a:t>，</a:t>
            </a:r>
            <a:r>
              <a:rPr lang="en-US" altLang="zh-TW" sz="2800"/>
              <a:t>0</a:t>
            </a:r>
            <a:r>
              <a:rPr lang="zh-TW" altLang="en-US" sz="2800"/>
              <a:t>代表布林的</a:t>
            </a:r>
            <a:r>
              <a:rPr lang="en-US" altLang="zh-TW" sz="2800"/>
              <a:t>False</a:t>
            </a:r>
            <a:r>
              <a:rPr lang="zh-TW" altLang="en-US" sz="2800"/>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0579" name="Rectangle 3"/>
          <p:cNvSpPr>
            <a:spLocks noGrp="1" noChangeArrowheads="1"/>
          </p:cNvSpPr>
          <p:nvPr>
            <p:ph type="title"/>
          </p:nvPr>
        </p:nvSpPr>
        <p:spPr>
          <a:xfrm>
            <a:off x="971550" y="1412875"/>
            <a:ext cx="7772400" cy="430213"/>
          </a:xfrm>
        </p:spPr>
        <p:txBody>
          <a:bodyPr>
            <a:normAutofit fontScale="90000"/>
          </a:bodyPr>
          <a:lstStyle/>
          <a:p>
            <a:r>
              <a:rPr lang="zh-TW" altLang="en-US" sz="4000" b="1" u="sng">
                <a:solidFill>
                  <a:srgbClr val="0000FF"/>
                </a:solidFill>
              </a:rPr>
              <a:t>整數常數</a:t>
            </a:r>
            <a:r>
              <a:rPr lang="en-US" altLang="zh-TW" sz="4000" b="1" u="sng">
                <a:solidFill>
                  <a:srgbClr val="0000FF"/>
                </a:solidFill>
              </a:rPr>
              <a:t>(Integers)</a:t>
            </a:r>
          </a:p>
        </p:txBody>
      </p:sp>
      <p:sp>
        <p:nvSpPr>
          <p:cNvPr id="6" name="投影片編號版面配置區 5"/>
          <p:cNvSpPr>
            <a:spLocks noGrp="1"/>
          </p:cNvSpPr>
          <p:nvPr>
            <p:ph type="sldNum" sz="quarter" idx="12"/>
          </p:nvPr>
        </p:nvSpPr>
        <p:spPr/>
        <p:txBody>
          <a:bodyPr/>
          <a:lstStyle/>
          <a:p>
            <a:fld id="{1F417C2B-5950-4439-96B0-5AA3B2CF899A}" type="slidenum">
              <a:rPr lang="en-US" altLang="zh-TW"/>
              <a:pPr/>
              <a:t>25</a:t>
            </a:fld>
            <a:endParaRPr lang="en-US" altLang="zh-TW"/>
          </a:p>
        </p:txBody>
      </p:sp>
      <p:sp>
        <p:nvSpPr>
          <p:cNvPr id="280578" name="Rectangle 2"/>
          <p:cNvSpPr>
            <a:spLocks noGrp="1" noChangeArrowheads="1"/>
          </p:cNvSpPr>
          <p:nvPr>
            <p:ph sz="quarter" idx="1"/>
          </p:nvPr>
        </p:nvSpPr>
        <p:spPr>
          <a:xfrm>
            <a:off x="539750" y="2060575"/>
            <a:ext cx="8229600" cy="4419600"/>
          </a:xfrm>
        </p:spPr>
        <p:txBody>
          <a:bodyPr/>
          <a:lstStyle/>
          <a:p>
            <a:pPr marL="342900" indent="-342900">
              <a:buFont typeface="Wingdings" pitchFamily="2" charset="2"/>
              <a:buNone/>
            </a:pPr>
            <a:endParaRPr lang="en-US" altLang="zh-TW" sz="2400"/>
          </a:p>
          <a:p>
            <a:pPr marL="342900" indent="-342900">
              <a:buFont typeface="Wingdings" pitchFamily="2" charset="2"/>
              <a:buNone/>
            </a:pPr>
            <a:r>
              <a:rPr lang="en-US" altLang="zh-TW" sz="2400"/>
              <a:t>    C</a:t>
            </a:r>
            <a:r>
              <a:rPr lang="zh-TW" altLang="en-US" sz="2400"/>
              <a:t>語言可以處理的整數常數有三種進位方式，分別是十進位</a:t>
            </a:r>
            <a:r>
              <a:rPr lang="en-US" altLang="zh-TW" sz="2400"/>
              <a:t>(Decimal)</a:t>
            </a:r>
            <a:r>
              <a:rPr lang="zh-TW" altLang="en-US" sz="2400"/>
              <a:t>、十六進位</a:t>
            </a:r>
            <a:r>
              <a:rPr lang="en-US" altLang="zh-TW" sz="2400"/>
              <a:t>(Hexadecimal)</a:t>
            </a:r>
            <a:r>
              <a:rPr lang="zh-TW" altLang="en-US" sz="2400"/>
              <a:t>及八進位</a:t>
            </a:r>
            <a:r>
              <a:rPr lang="en-US" altLang="zh-TW" sz="2400"/>
              <a:t>(Octal)</a:t>
            </a:r>
            <a:r>
              <a:rPr lang="zh-TW" altLang="en-US" sz="2400"/>
              <a:t>。其中十六進位應以</a:t>
            </a:r>
            <a:r>
              <a:rPr lang="en-US" altLang="zh-TW" sz="2400"/>
              <a:t>OX</a:t>
            </a:r>
            <a:r>
              <a:rPr lang="zh-TW" altLang="en-US" sz="2400"/>
              <a:t>或</a:t>
            </a:r>
            <a:r>
              <a:rPr lang="en-US" altLang="zh-TW" sz="2400"/>
              <a:t>Ox</a:t>
            </a:r>
            <a:r>
              <a:rPr lang="zh-TW" altLang="en-US" sz="2400"/>
              <a:t>開頭，八進位則應以</a:t>
            </a:r>
            <a:r>
              <a:rPr lang="en-US" altLang="zh-TW" sz="2400"/>
              <a:t>O</a:t>
            </a:r>
            <a:r>
              <a:rPr lang="zh-TW" altLang="en-US" sz="2400"/>
              <a:t>開頭，十進位則以我們平常書寫數字的方式即可。例如</a:t>
            </a:r>
            <a:r>
              <a:rPr lang="en-US" altLang="zh-TW" sz="2400"/>
              <a:t>OxA</a:t>
            </a:r>
            <a:r>
              <a:rPr lang="zh-TW" altLang="en-US" sz="2400"/>
              <a:t>或</a:t>
            </a:r>
            <a:r>
              <a:rPr lang="en-US" altLang="zh-TW" sz="2400"/>
              <a:t>OxB</a:t>
            </a:r>
            <a:r>
              <a:rPr lang="zh-TW" altLang="en-US" sz="2400"/>
              <a:t>均為十六進制，分別代表十進位的</a:t>
            </a:r>
            <a:r>
              <a:rPr lang="en-US" altLang="zh-TW" sz="2400"/>
              <a:t>10</a:t>
            </a:r>
            <a:r>
              <a:rPr lang="zh-TW" altLang="en-US" sz="2400"/>
              <a:t>與</a:t>
            </a:r>
            <a:r>
              <a:rPr lang="en-US" altLang="zh-TW" sz="2400"/>
              <a:t>11</a:t>
            </a:r>
            <a:r>
              <a:rPr lang="zh-TW" altLang="en-US" sz="2400"/>
              <a:t>，而</a:t>
            </a:r>
            <a:r>
              <a:rPr lang="en-US" altLang="zh-TW" sz="2400"/>
              <a:t>O72</a:t>
            </a:r>
            <a:r>
              <a:rPr lang="zh-TW" altLang="en-US" sz="2400"/>
              <a:t>則為八進位，等於十進位的</a:t>
            </a:r>
            <a:r>
              <a:rPr lang="en-US" altLang="zh-TW" sz="2400"/>
              <a:t>58</a:t>
            </a:r>
            <a:r>
              <a:rPr lang="zh-TW" altLang="en-US" sz="2400"/>
              <a:t>。</a:t>
            </a:r>
          </a:p>
          <a:p>
            <a:pPr marL="342900" indent="-342900">
              <a:buFont typeface="Wingdings" pitchFamily="2" charset="2"/>
              <a:buNone/>
            </a:pPr>
            <a:endParaRPr lang="zh-TW" altLang="en-US" sz="2400" b="1" u="sng"/>
          </a:p>
          <a:p>
            <a:pPr marL="342900" indent="-342900">
              <a:buFont typeface="Wingdings" pitchFamily="2" charset="2"/>
              <a:buNone/>
            </a:pPr>
            <a:endParaRPr lang="en-US" altLang="zh-TW" sz="2400" b="1" u="sng"/>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1602" name="Rectangle 2"/>
          <p:cNvSpPr>
            <a:spLocks noGrp="1" noChangeArrowheads="1"/>
          </p:cNvSpPr>
          <p:nvPr>
            <p:ph type="title"/>
          </p:nvPr>
        </p:nvSpPr>
        <p:spPr>
          <a:xfrm>
            <a:off x="971550" y="1196975"/>
            <a:ext cx="7772400" cy="1143000"/>
          </a:xfrm>
        </p:spPr>
        <p:txBody>
          <a:bodyPr>
            <a:normAutofit fontScale="90000"/>
          </a:bodyPr>
          <a:lstStyle/>
          <a:p>
            <a:r>
              <a:rPr lang="zh-TW" altLang="en-US" sz="4000" b="1" u="sng">
                <a:solidFill>
                  <a:srgbClr val="0000FF"/>
                </a:solidFill>
              </a:rPr>
              <a:t>浮點常數</a:t>
            </a:r>
            <a:r>
              <a:rPr lang="en-US" altLang="zh-TW" sz="4000" b="1" u="sng">
                <a:solidFill>
                  <a:srgbClr val="0000FF"/>
                </a:solidFill>
              </a:rPr>
              <a:t>(Floating-point literals)</a:t>
            </a:r>
            <a:br>
              <a:rPr lang="en-US" altLang="zh-TW" sz="4000" b="1" u="sng">
                <a:solidFill>
                  <a:srgbClr val="0000FF"/>
                </a:solidFill>
              </a:rPr>
            </a:br>
            <a:endParaRPr lang="en-US" altLang="zh-TW" sz="4000" b="1" u="sng">
              <a:solidFill>
                <a:srgbClr val="0000FF"/>
              </a:solidFill>
            </a:endParaRPr>
          </a:p>
        </p:txBody>
      </p:sp>
      <p:sp>
        <p:nvSpPr>
          <p:cNvPr id="6" name="投影片編號版面配置區 5"/>
          <p:cNvSpPr>
            <a:spLocks noGrp="1"/>
          </p:cNvSpPr>
          <p:nvPr>
            <p:ph type="sldNum" sz="quarter" idx="12"/>
          </p:nvPr>
        </p:nvSpPr>
        <p:spPr/>
        <p:txBody>
          <a:bodyPr/>
          <a:lstStyle/>
          <a:p>
            <a:fld id="{CB07F738-FD0F-404B-99E1-38C96EE9DD58}" type="slidenum">
              <a:rPr lang="en-US" altLang="zh-TW"/>
              <a:pPr/>
              <a:t>26</a:t>
            </a:fld>
            <a:endParaRPr lang="en-US" altLang="zh-TW"/>
          </a:p>
        </p:txBody>
      </p:sp>
      <p:sp>
        <p:nvSpPr>
          <p:cNvPr id="281603" name="Rectangle 3"/>
          <p:cNvSpPr>
            <a:spLocks noGrp="1" noChangeArrowheads="1"/>
          </p:cNvSpPr>
          <p:nvPr>
            <p:ph sz="quarter" idx="1"/>
          </p:nvPr>
        </p:nvSpPr>
        <p:spPr>
          <a:xfrm>
            <a:off x="611188" y="2060575"/>
            <a:ext cx="7772400" cy="4114800"/>
          </a:xfrm>
        </p:spPr>
        <p:txBody>
          <a:bodyPr/>
          <a:lstStyle/>
          <a:p>
            <a:pPr>
              <a:buFont typeface="Wingdings" pitchFamily="2" charset="2"/>
              <a:buNone/>
            </a:pPr>
            <a:endParaRPr lang="en-US" altLang="zh-TW" sz="2800" b="1" u="sng"/>
          </a:p>
          <a:p>
            <a:pPr>
              <a:buFont typeface="Wingdings" pitchFamily="2" charset="2"/>
              <a:buNone/>
            </a:pPr>
            <a:r>
              <a:rPr lang="en-US" altLang="zh-TW" sz="2800"/>
              <a:t>     </a:t>
            </a:r>
            <a:r>
              <a:rPr lang="zh-TW" altLang="en-US" sz="2800"/>
              <a:t>數字中含有小數點或指數的稱為浮點數。以指數為例，</a:t>
            </a:r>
            <a:r>
              <a:rPr lang="en-US" altLang="zh-TW" sz="2800"/>
              <a:t>E</a:t>
            </a:r>
            <a:r>
              <a:rPr lang="zh-TW" altLang="en-US" sz="2800"/>
              <a:t>或</a:t>
            </a:r>
            <a:r>
              <a:rPr lang="en-US" altLang="zh-TW" sz="2800"/>
              <a:t>e</a:t>
            </a:r>
            <a:r>
              <a:rPr lang="zh-TW" altLang="en-US" sz="2800"/>
              <a:t>表示</a:t>
            </a:r>
            <a:r>
              <a:rPr lang="en-US" altLang="zh-TW" sz="2800"/>
              <a:t>10</a:t>
            </a:r>
            <a:r>
              <a:rPr lang="zh-TW" altLang="en-US" sz="2800"/>
              <a:t>的次方，例如</a:t>
            </a:r>
            <a:r>
              <a:rPr lang="en-US" altLang="zh-TW" sz="2800"/>
              <a:t>0.0023</a:t>
            </a:r>
            <a:r>
              <a:rPr lang="zh-TW" altLang="en-US" sz="2800"/>
              <a:t>、</a:t>
            </a:r>
            <a:r>
              <a:rPr lang="en-US" altLang="zh-TW" sz="2800"/>
              <a:t>2.3E-3</a:t>
            </a:r>
            <a:r>
              <a:rPr lang="zh-TW" altLang="en-US" sz="2800"/>
              <a:t>及</a:t>
            </a:r>
            <a:r>
              <a:rPr lang="en-US" altLang="zh-TW" sz="2800"/>
              <a:t>2.3e-3</a:t>
            </a:r>
            <a:r>
              <a:rPr lang="zh-TW" altLang="en-US" sz="2800"/>
              <a:t>均是表示相同的浮點數；又例如</a:t>
            </a:r>
            <a:r>
              <a:rPr lang="en-US" altLang="zh-TW" sz="2800"/>
              <a:t>2.3E+2</a:t>
            </a:r>
            <a:r>
              <a:rPr lang="zh-TW" altLang="en-US" sz="2800"/>
              <a:t>則代表</a:t>
            </a:r>
            <a:r>
              <a:rPr lang="en-US" altLang="zh-TW" sz="2800"/>
              <a:t>230</a:t>
            </a:r>
            <a:r>
              <a:rPr lang="zh-TW" altLang="en-US" sz="2800"/>
              <a:t>。其次，浮點數可使用標準寫法或科學符號法表示，例如</a:t>
            </a:r>
            <a:r>
              <a:rPr lang="en-US" altLang="zh-TW" sz="2800"/>
              <a:t>321.123</a:t>
            </a:r>
            <a:r>
              <a:rPr lang="zh-TW" altLang="en-US" sz="2800"/>
              <a:t>即為標準寫法，</a:t>
            </a:r>
            <a:r>
              <a:rPr lang="en-US" altLang="zh-TW" sz="2800"/>
              <a:t>1.23e+4</a:t>
            </a:r>
            <a:r>
              <a:rPr lang="zh-TW" altLang="en-US" sz="2800"/>
              <a:t>即為科學符號表示法。 </a:t>
            </a:r>
          </a:p>
          <a:p>
            <a:pPr>
              <a:buFont typeface="Wingdings" pitchFamily="2" charset="2"/>
              <a:buNone/>
            </a:pPr>
            <a:endParaRPr lang="en-US" altLang="zh-TW" sz="2800" b="1"/>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2626" name="Rectangle 2"/>
          <p:cNvSpPr>
            <a:spLocks noGrp="1" noChangeArrowheads="1"/>
          </p:cNvSpPr>
          <p:nvPr>
            <p:ph type="title"/>
          </p:nvPr>
        </p:nvSpPr>
        <p:spPr>
          <a:xfrm>
            <a:off x="1042988" y="1628775"/>
            <a:ext cx="7772400" cy="646113"/>
          </a:xfrm>
        </p:spPr>
        <p:txBody>
          <a:bodyPr>
            <a:normAutofit fontScale="90000"/>
          </a:bodyPr>
          <a:lstStyle/>
          <a:p>
            <a:r>
              <a:rPr lang="zh-TW" altLang="en-US" sz="4000" b="1" u="sng">
                <a:solidFill>
                  <a:srgbClr val="0000FF"/>
                </a:solidFill>
              </a:rPr>
              <a:t>字元常數</a:t>
            </a:r>
            <a:r>
              <a:rPr lang="en-US" altLang="zh-TW" sz="4000" b="1" u="sng">
                <a:solidFill>
                  <a:srgbClr val="0000FF"/>
                </a:solidFill>
              </a:rPr>
              <a:t>(Character literals)</a:t>
            </a:r>
            <a:br>
              <a:rPr lang="en-US" altLang="zh-TW" sz="4000" b="1" u="sng">
                <a:solidFill>
                  <a:srgbClr val="0000FF"/>
                </a:solidFill>
              </a:rPr>
            </a:br>
            <a:endParaRPr lang="en-US" altLang="zh-TW" sz="4000" b="1" u="sng">
              <a:solidFill>
                <a:srgbClr val="0000FF"/>
              </a:solidFill>
            </a:endParaRPr>
          </a:p>
        </p:txBody>
      </p:sp>
      <p:sp>
        <p:nvSpPr>
          <p:cNvPr id="6" name="投影片編號版面配置區 5"/>
          <p:cNvSpPr>
            <a:spLocks noGrp="1"/>
          </p:cNvSpPr>
          <p:nvPr>
            <p:ph type="sldNum" sz="quarter" idx="12"/>
          </p:nvPr>
        </p:nvSpPr>
        <p:spPr/>
        <p:txBody>
          <a:bodyPr/>
          <a:lstStyle/>
          <a:p>
            <a:fld id="{92163A07-79EB-4AAD-AD86-2FE459E31A96}" type="slidenum">
              <a:rPr lang="en-US" altLang="zh-TW"/>
              <a:pPr/>
              <a:t>27</a:t>
            </a:fld>
            <a:endParaRPr lang="en-US" altLang="zh-TW"/>
          </a:p>
        </p:txBody>
      </p:sp>
      <p:sp>
        <p:nvSpPr>
          <p:cNvPr id="282627" name="Rectangle 3"/>
          <p:cNvSpPr>
            <a:spLocks noGrp="1" noChangeArrowheads="1"/>
          </p:cNvSpPr>
          <p:nvPr>
            <p:ph sz="quarter" idx="1"/>
          </p:nvPr>
        </p:nvSpPr>
        <p:spPr>
          <a:xfrm>
            <a:off x="755650" y="1844675"/>
            <a:ext cx="7772400" cy="4114800"/>
          </a:xfrm>
        </p:spPr>
        <p:txBody>
          <a:bodyPr/>
          <a:lstStyle/>
          <a:p>
            <a:pPr>
              <a:buFont typeface="Wingdings" pitchFamily="2" charset="2"/>
              <a:buNone/>
            </a:pPr>
            <a:endParaRPr lang="en-US" altLang="zh-TW" sz="1400" b="1"/>
          </a:p>
          <a:p>
            <a:pPr>
              <a:buFont typeface="Wingdings" pitchFamily="2" charset="2"/>
              <a:buNone/>
            </a:pPr>
            <a:endParaRPr lang="en-US" altLang="zh-TW" sz="1400" b="1"/>
          </a:p>
          <a:p>
            <a:pPr>
              <a:buFont typeface="Wingdings" pitchFamily="2" charset="2"/>
              <a:buNone/>
            </a:pPr>
            <a:r>
              <a:rPr lang="en-US" altLang="zh-TW" sz="2800"/>
              <a:t>     </a:t>
            </a:r>
            <a:r>
              <a:rPr lang="zh-TW" altLang="en-US" sz="2800"/>
              <a:t>使用單引號</a:t>
            </a:r>
            <a:r>
              <a:rPr lang="en-US" altLang="zh-TW" sz="2800"/>
              <a:t>( ‘ )</a:t>
            </a:r>
            <a:r>
              <a:rPr lang="zh-TW" altLang="en-US" sz="2800"/>
              <a:t>圍住的單一字元，稱為字元常數，例如’</a:t>
            </a:r>
            <a:r>
              <a:rPr lang="en-US" altLang="zh-TW" sz="2800"/>
              <a:t>A’</a:t>
            </a:r>
            <a:r>
              <a:rPr lang="zh-TW" altLang="en-US" sz="2800"/>
              <a:t>或’</a:t>
            </a:r>
            <a:r>
              <a:rPr lang="en-US" altLang="zh-TW" sz="2800"/>
              <a:t>a’</a:t>
            </a:r>
            <a:r>
              <a:rPr lang="zh-TW" altLang="en-US" sz="2800"/>
              <a:t>等。</a:t>
            </a:r>
            <a:r>
              <a:rPr lang="en-US" altLang="zh-TW" sz="2800"/>
              <a:t>C</a:t>
            </a:r>
            <a:r>
              <a:rPr lang="zh-TW" altLang="en-US" sz="2800"/>
              <a:t>語言使用</a:t>
            </a:r>
            <a:r>
              <a:rPr lang="en-US" altLang="zh-TW" sz="2800"/>
              <a:t>8 bits</a:t>
            </a:r>
            <a:r>
              <a:rPr lang="zh-TW" altLang="en-US" sz="2800"/>
              <a:t>的</a:t>
            </a:r>
            <a:r>
              <a:rPr lang="en-US" altLang="zh-TW" sz="2800"/>
              <a:t>ASCII</a:t>
            </a:r>
            <a:r>
              <a:rPr lang="zh-TW" altLang="en-US" sz="2800"/>
              <a:t>，所以可表示</a:t>
            </a:r>
            <a:r>
              <a:rPr lang="en-US" altLang="zh-TW" sz="2800"/>
              <a:t>256</a:t>
            </a:r>
            <a:r>
              <a:rPr lang="zh-TW" altLang="en-US" sz="2800"/>
              <a:t>個字元，包含大</a:t>
            </a:r>
            <a:r>
              <a:rPr lang="en-US" altLang="zh-TW" sz="2800"/>
              <a:t>/</a:t>
            </a:r>
            <a:r>
              <a:rPr lang="zh-TW" altLang="en-US" sz="2800"/>
              <a:t>小寫英文字母、數字、標點符號及其它特殊符號。</a:t>
            </a:r>
          </a:p>
          <a:p>
            <a:pPr>
              <a:buFont typeface="Wingdings" pitchFamily="2" charset="2"/>
              <a:buNone/>
            </a:pPr>
            <a:endParaRPr lang="zh-TW" altLang="en-US" sz="2800"/>
          </a:p>
          <a:p>
            <a:endParaRPr lang="en-US" altLang="zh-TW"/>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a:xfrm>
            <a:off x="611188" y="908050"/>
            <a:ext cx="7772400" cy="865188"/>
          </a:xfrm>
        </p:spPr>
        <p:txBody>
          <a:bodyPr/>
          <a:lstStyle/>
          <a:p>
            <a:r>
              <a:rPr lang="en-US" altLang="zh-TW" b="1">
                <a:solidFill>
                  <a:srgbClr val="0000FF"/>
                </a:solidFill>
                <a:latin typeface="新細明體" pitchFamily="18" charset="-120"/>
              </a:rPr>
              <a:t>3-4   </a:t>
            </a:r>
            <a:r>
              <a:rPr lang="zh-TW" altLang="en-US" b="1">
                <a:solidFill>
                  <a:srgbClr val="0000FF"/>
                </a:solidFill>
                <a:latin typeface="新細明體" pitchFamily="18" charset="-120"/>
              </a:rPr>
              <a:t>資料型別</a:t>
            </a:r>
          </a:p>
        </p:txBody>
      </p:sp>
      <p:sp>
        <p:nvSpPr>
          <p:cNvPr id="6" name="投影片編號版面配置區 5"/>
          <p:cNvSpPr>
            <a:spLocks noGrp="1"/>
          </p:cNvSpPr>
          <p:nvPr>
            <p:ph type="sldNum" sz="quarter" idx="12"/>
          </p:nvPr>
        </p:nvSpPr>
        <p:spPr/>
        <p:txBody>
          <a:bodyPr/>
          <a:lstStyle/>
          <a:p>
            <a:fld id="{FBB5C90E-9975-4A5D-BED1-56EFC066EAD8}" type="slidenum">
              <a:rPr lang="en-US" altLang="zh-TW"/>
              <a:pPr/>
              <a:t>28</a:t>
            </a:fld>
            <a:endParaRPr lang="en-US" altLang="zh-TW"/>
          </a:p>
        </p:txBody>
      </p:sp>
      <p:sp>
        <p:nvSpPr>
          <p:cNvPr id="283651" name="Rectangle 3"/>
          <p:cNvSpPr>
            <a:spLocks noGrp="1" noChangeArrowheads="1"/>
          </p:cNvSpPr>
          <p:nvPr>
            <p:ph sz="quarter" idx="1"/>
          </p:nvPr>
        </p:nvSpPr>
        <p:spPr>
          <a:xfrm>
            <a:off x="611188" y="1916113"/>
            <a:ext cx="8277225" cy="4679950"/>
          </a:xfrm>
        </p:spPr>
        <p:txBody>
          <a:bodyPr/>
          <a:lstStyle/>
          <a:p>
            <a:pPr marL="342900" indent="-342900">
              <a:lnSpc>
                <a:spcPct val="80000"/>
              </a:lnSpc>
              <a:buFont typeface="Wingdings" pitchFamily="2" charset="2"/>
              <a:buNone/>
            </a:pPr>
            <a:endParaRPr lang="en-US" altLang="zh-TW" sz="2000"/>
          </a:p>
          <a:p>
            <a:pPr marL="342900" indent="-342900">
              <a:lnSpc>
                <a:spcPct val="80000"/>
              </a:lnSpc>
              <a:buFont typeface="Wingdings" pitchFamily="2" charset="2"/>
              <a:buNone/>
            </a:pPr>
            <a:r>
              <a:rPr lang="zh-TW" altLang="en-US" sz="2000"/>
              <a:t>前面已介紹人類經常使用的一些資料常數，每一種資料常數均需要不同</a:t>
            </a:r>
          </a:p>
          <a:p>
            <a:pPr marL="342900" indent="-342900">
              <a:lnSpc>
                <a:spcPct val="80000"/>
              </a:lnSpc>
              <a:buFont typeface="Wingdings" pitchFamily="2" charset="2"/>
              <a:buNone/>
            </a:pPr>
            <a:r>
              <a:rPr lang="zh-TW" altLang="en-US" sz="2000"/>
              <a:t>大小的記憶體儲存，電腦為了有效率的處理這些資料，所以有資料型別</a:t>
            </a:r>
          </a:p>
          <a:p>
            <a:pPr marL="342900" indent="-342900">
              <a:lnSpc>
                <a:spcPct val="80000"/>
              </a:lnSpc>
              <a:buFont typeface="Wingdings" pitchFamily="2" charset="2"/>
              <a:buNone/>
            </a:pPr>
            <a:r>
              <a:rPr lang="zh-TW" altLang="en-US" sz="2000"/>
              <a:t>的規劃，也就是大的資料用大盒子裝，小的資料用小盒子裝，如此即可</a:t>
            </a:r>
          </a:p>
          <a:p>
            <a:pPr marL="342900" indent="-342900">
              <a:lnSpc>
                <a:spcPct val="80000"/>
              </a:lnSpc>
              <a:buFont typeface="Wingdings" pitchFamily="2" charset="2"/>
              <a:buNone/>
            </a:pPr>
            <a:r>
              <a:rPr lang="zh-TW" altLang="en-US" sz="2000"/>
              <a:t>節省記憶體，並加快處理效率。</a:t>
            </a:r>
          </a:p>
          <a:p>
            <a:pPr marL="342900" indent="-342900">
              <a:lnSpc>
                <a:spcPct val="80000"/>
              </a:lnSpc>
              <a:buFont typeface="Wingdings" pitchFamily="2" charset="2"/>
              <a:buNone/>
            </a:pPr>
            <a:endParaRPr lang="zh-TW" altLang="en-US" sz="2000"/>
          </a:p>
          <a:p>
            <a:pPr marL="342900" indent="-342900">
              <a:lnSpc>
                <a:spcPct val="80000"/>
              </a:lnSpc>
              <a:buFont typeface="Wingdings" pitchFamily="2" charset="2"/>
              <a:buNone/>
            </a:pPr>
            <a:endParaRPr lang="zh-TW" altLang="en-US" sz="2000"/>
          </a:p>
          <a:p>
            <a:pPr marL="342900" indent="-342900">
              <a:lnSpc>
                <a:spcPct val="80000"/>
              </a:lnSpc>
              <a:buFont typeface="Wingdings" pitchFamily="2" charset="2"/>
              <a:buNone/>
            </a:pPr>
            <a:r>
              <a:rPr lang="en-US" altLang="zh-TW" sz="2000"/>
              <a:t>C</a:t>
            </a:r>
            <a:r>
              <a:rPr lang="zh-TW" altLang="en-US" sz="2000"/>
              <a:t>語言的資料型別首先分為內建資料型別及複合資料型別，內建資料型別</a:t>
            </a:r>
          </a:p>
          <a:p>
            <a:pPr marL="342900" indent="-342900">
              <a:lnSpc>
                <a:spcPct val="80000"/>
              </a:lnSpc>
              <a:buFont typeface="Wingdings" pitchFamily="2" charset="2"/>
              <a:buNone/>
            </a:pPr>
            <a:r>
              <a:rPr lang="zh-TW" altLang="en-US" sz="2000"/>
              <a:t>再分為數值</a:t>
            </a:r>
            <a:r>
              <a:rPr lang="en-US" altLang="zh-TW" sz="2000"/>
              <a:t>(int</a:t>
            </a:r>
            <a:r>
              <a:rPr lang="zh-TW" altLang="en-US" sz="2000"/>
              <a:t>、</a:t>
            </a:r>
            <a:r>
              <a:rPr lang="en-US" altLang="zh-TW" sz="2000"/>
              <a:t>float</a:t>
            </a:r>
            <a:r>
              <a:rPr lang="zh-TW" altLang="en-US" sz="2000"/>
              <a:t>、</a:t>
            </a:r>
            <a:r>
              <a:rPr lang="en-US" altLang="zh-TW" sz="2000"/>
              <a:t>double) </a:t>
            </a:r>
            <a:r>
              <a:rPr lang="zh-TW" altLang="en-US" sz="2000"/>
              <a:t>、字元</a:t>
            </a:r>
            <a:r>
              <a:rPr lang="en-US" altLang="zh-TW" sz="2000"/>
              <a:t>(char)</a:t>
            </a:r>
            <a:r>
              <a:rPr lang="zh-TW" altLang="en-US" sz="2000"/>
              <a:t>資料型別及函式專用型別</a:t>
            </a:r>
          </a:p>
          <a:p>
            <a:pPr marL="342900" indent="-342900">
              <a:lnSpc>
                <a:spcPct val="80000"/>
              </a:lnSpc>
              <a:buFont typeface="Wingdings" pitchFamily="2" charset="2"/>
              <a:buNone/>
            </a:pPr>
            <a:r>
              <a:rPr lang="en-US" altLang="zh-TW" sz="2000"/>
              <a:t>(void)</a:t>
            </a:r>
            <a:r>
              <a:rPr lang="zh-TW" altLang="en-US" sz="2000"/>
              <a:t>，複合資料型別再分為陣列</a:t>
            </a:r>
            <a:r>
              <a:rPr lang="en-US" altLang="zh-TW" sz="2000"/>
              <a:t>(array)</a:t>
            </a:r>
            <a:r>
              <a:rPr lang="zh-TW" altLang="en-US" sz="2000"/>
              <a:t>、結構</a:t>
            </a:r>
            <a:r>
              <a:rPr lang="en-US" altLang="zh-TW" sz="2000"/>
              <a:t>(struct)</a:t>
            </a:r>
            <a:r>
              <a:rPr lang="zh-TW" altLang="en-US" sz="2000"/>
              <a:t>等型別，請見第七</a:t>
            </a:r>
          </a:p>
          <a:p>
            <a:pPr marL="342900" indent="-342900">
              <a:lnSpc>
                <a:spcPct val="80000"/>
              </a:lnSpc>
              <a:buFont typeface="Wingdings" pitchFamily="2" charset="2"/>
              <a:buNone/>
            </a:pPr>
            <a:r>
              <a:rPr lang="zh-TW" altLang="en-US" sz="2000"/>
              <a:t>章的說明。其次，</a:t>
            </a:r>
            <a:r>
              <a:rPr lang="en-US" altLang="zh-TW" sz="2000"/>
              <a:t>C</a:t>
            </a:r>
            <a:r>
              <a:rPr lang="zh-TW" altLang="en-US" sz="2000"/>
              <a:t>語言並無字串與布林型別，字串應使用字元陣列；布</a:t>
            </a:r>
          </a:p>
          <a:p>
            <a:pPr marL="342900" indent="-342900">
              <a:lnSpc>
                <a:spcPct val="80000"/>
              </a:lnSpc>
              <a:buFont typeface="Wingdings" pitchFamily="2" charset="2"/>
              <a:buNone/>
            </a:pPr>
            <a:r>
              <a:rPr lang="zh-TW" altLang="en-US" sz="2000"/>
              <a:t>林值則應使用</a:t>
            </a:r>
            <a:r>
              <a:rPr lang="en-US" altLang="zh-TW" sz="2000"/>
              <a:t>int </a:t>
            </a:r>
            <a:r>
              <a:rPr lang="zh-TW" altLang="en-US" sz="2000"/>
              <a:t>型別，分別使用</a:t>
            </a:r>
            <a:r>
              <a:rPr lang="en-US" altLang="zh-TW" sz="2000"/>
              <a:t>1</a:t>
            </a:r>
            <a:r>
              <a:rPr lang="zh-TW" altLang="en-US" sz="2000"/>
              <a:t>代表用</a:t>
            </a:r>
            <a:r>
              <a:rPr lang="en-US" altLang="zh-TW" sz="2000"/>
              <a:t>true,0</a:t>
            </a:r>
            <a:r>
              <a:rPr lang="zh-TW" altLang="en-US" sz="2000"/>
              <a:t>代表</a:t>
            </a:r>
            <a:r>
              <a:rPr lang="en-US" altLang="zh-TW" sz="2000"/>
              <a:t>false</a:t>
            </a:r>
            <a:r>
              <a:rPr lang="zh-TW" altLang="en-US" sz="2000"/>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a:xfrm>
            <a:off x="1066800" y="838200"/>
            <a:ext cx="7772400" cy="862013"/>
          </a:xfrm>
        </p:spPr>
        <p:txBody>
          <a:bodyPr/>
          <a:lstStyle/>
          <a:p>
            <a:r>
              <a:rPr lang="zh-TW" altLang="en-US" sz="4000" b="1" u="sng">
                <a:solidFill>
                  <a:srgbClr val="0000FF"/>
                </a:solidFill>
              </a:rPr>
              <a:t>數值資料型別</a:t>
            </a:r>
          </a:p>
        </p:txBody>
      </p:sp>
      <p:sp>
        <p:nvSpPr>
          <p:cNvPr id="52" name="投影片編號版面配置區 5"/>
          <p:cNvSpPr>
            <a:spLocks noGrp="1"/>
          </p:cNvSpPr>
          <p:nvPr>
            <p:ph type="sldNum" sz="quarter" idx="12"/>
          </p:nvPr>
        </p:nvSpPr>
        <p:spPr/>
        <p:txBody>
          <a:bodyPr/>
          <a:lstStyle/>
          <a:p>
            <a:fld id="{C6DDA671-FBF3-4B06-AAE0-18B99DD234C2}" type="slidenum">
              <a:rPr lang="en-US" altLang="zh-TW"/>
              <a:pPr/>
              <a:t>29</a:t>
            </a:fld>
            <a:endParaRPr lang="en-US" altLang="zh-TW"/>
          </a:p>
        </p:txBody>
      </p:sp>
      <p:graphicFrame>
        <p:nvGraphicFramePr>
          <p:cNvPr id="284676" name="Group 4"/>
          <p:cNvGraphicFramePr>
            <a:graphicFrameLocks noGrp="1"/>
          </p:cNvGraphicFramePr>
          <p:nvPr>
            <p:ph sz="quarter" idx="1"/>
          </p:nvPr>
        </p:nvGraphicFramePr>
        <p:xfrm>
          <a:off x="1116013" y="3068638"/>
          <a:ext cx="7339012" cy="3352800"/>
        </p:xfrm>
        <a:graphic>
          <a:graphicData uri="http://schemas.openxmlformats.org/drawingml/2006/table">
            <a:tbl>
              <a:tblPr/>
              <a:tblGrid>
                <a:gridCol w="1704975"/>
                <a:gridCol w="2373312"/>
                <a:gridCol w="3260725"/>
              </a:tblGrid>
              <a:tr h="33496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zh-TW" altLang="en-US" sz="1600" b="0" i="0" u="none" strike="noStrike" cap="none" normalizeH="0" baseline="0" smtClean="0">
                          <a:ln>
                            <a:noFill/>
                          </a:ln>
                          <a:solidFill>
                            <a:schemeClr val="tx1"/>
                          </a:solidFill>
                          <a:effectLst/>
                          <a:latin typeface="Times New Roman" pitchFamily="18" charset="0"/>
                          <a:ea typeface="新細明體" pitchFamily="18" charset="-120"/>
                        </a:rPr>
                        <a:t>數值資料型別</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zh-TW" altLang="en-US" sz="1600" b="0" i="0" u="none" strike="noStrike" cap="none" normalizeH="0" baseline="0" smtClean="0">
                          <a:ln>
                            <a:noFill/>
                          </a:ln>
                          <a:solidFill>
                            <a:schemeClr val="tx1"/>
                          </a:solidFill>
                          <a:effectLst/>
                          <a:latin typeface="Times New Roman" pitchFamily="18" charset="0"/>
                          <a:ea typeface="新細明體" pitchFamily="18" charset="-120"/>
                        </a:rPr>
                        <a:t>佔用記憶體的大小</a:t>
                      </a: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a:t>
                      </a:r>
                      <a:r>
                        <a:rPr kumimoji="1" lang="zh-TW" altLang="en-US" sz="1600" b="0" i="0" u="none" strike="noStrike" cap="none" normalizeH="0" baseline="0" smtClean="0">
                          <a:ln>
                            <a:noFill/>
                          </a:ln>
                          <a:solidFill>
                            <a:schemeClr val="tx1"/>
                          </a:solidFill>
                          <a:effectLst/>
                          <a:latin typeface="Times New Roman" pitchFamily="18" charset="0"/>
                          <a:ea typeface="新細明體" pitchFamily="18" charset="-120"/>
                        </a:rPr>
                        <a:t>位元</a:t>
                      </a: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zh-TW" altLang="en-US" sz="1600" b="0" i="0" u="none" strike="noStrike" cap="none" normalizeH="0" baseline="0" smtClean="0">
                          <a:ln>
                            <a:noFill/>
                          </a:ln>
                          <a:solidFill>
                            <a:schemeClr val="tx1"/>
                          </a:solidFill>
                          <a:effectLst/>
                          <a:latin typeface="Times New Roman" pitchFamily="18" charset="0"/>
                          <a:ea typeface="新細明體" pitchFamily="18" charset="-120"/>
                        </a:rPr>
                        <a:t>所能代表的數值範圍</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496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short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-32,768 ~ +32,767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496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int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-32,768 ~ +32,767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100">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Long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32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-2,147,483,648 ~ +2,147,483,647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496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Unsigned short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0 ~ 65,535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496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Unsigned int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0 ~ 65,535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496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Unsigned long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32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0 ~ 4,294,967,295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496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Float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32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3.4x10-38 ~ 3.4x1038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496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Double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64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1.7x10-308 ~ 1.7x10308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496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Long double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3.4x10-4932 ~ 3.4x104932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84675" name="Rectangle 3"/>
          <p:cNvSpPr>
            <a:spLocks noGrp="1" noChangeArrowheads="1"/>
          </p:cNvSpPr>
          <p:nvPr>
            <p:ph type="body" idx="4294967295"/>
          </p:nvPr>
        </p:nvSpPr>
        <p:spPr>
          <a:xfrm>
            <a:off x="1371600" y="1916113"/>
            <a:ext cx="7772400" cy="4114800"/>
          </a:xfrm>
        </p:spPr>
        <p:txBody>
          <a:bodyPr/>
          <a:lstStyle/>
          <a:p>
            <a:pPr marL="342900" indent="-342900">
              <a:buFont typeface="Wingdings" pitchFamily="2" charset="2"/>
              <a:buNone/>
            </a:pPr>
            <a:r>
              <a:rPr lang="zh-TW" altLang="en-US" sz="2400">
                <a:latin typeface="新細明體" pitchFamily="18" charset="-120"/>
              </a:rPr>
              <a:t>　下表是</a:t>
            </a:r>
            <a:r>
              <a:rPr lang="en-US" altLang="zh-TW" sz="2400">
                <a:latin typeface="新細明體" pitchFamily="18" charset="-120"/>
              </a:rPr>
              <a:t>C</a:t>
            </a:r>
            <a:r>
              <a:rPr lang="zh-TW" altLang="en-US" sz="2400">
                <a:latin typeface="新細明體" pitchFamily="18" charset="-120"/>
              </a:rPr>
              <a:t>語言的數值資料型別，</a:t>
            </a:r>
            <a:r>
              <a:rPr lang="en-US" altLang="zh-TW" sz="2400">
                <a:latin typeface="新細明體" pitchFamily="18" charset="-120"/>
              </a:rPr>
              <a:t>unsigned</a:t>
            </a:r>
            <a:r>
              <a:rPr lang="zh-TW" altLang="en-US" sz="2400">
                <a:latin typeface="新細明體" pitchFamily="18" charset="-120"/>
              </a:rPr>
              <a:t>表無號整數，即非負數整數。</a:t>
            </a:r>
          </a:p>
          <a:p>
            <a:pPr marL="342900" indent="-342900">
              <a:buFont typeface="Wingdings" pitchFamily="2" charset="2"/>
              <a:buNone/>
            </a:pPr>
            <a:endParaRPr lang="zh-TW" altLang="en-US" sz="2400"/>
          </a:p>
          <a:p>
            <a:pPr marL="342900" indent="-342900">
              <a:buFont typeface="Wingdings" pitchFamily="2" charset="2"/>
              <a:buNone/>
            </a:pPr>
            <a:endParaRPr lang="zh-TW" altLang="en-US" sz="2000"/>
          </a:p>
          <a:p>
            <a:pPr marL="342900" indent="-342900">
              <a:buFont typeface="Wingdings" pitchFamily="2" charset="2"/>
              <a:buNone/>
            </a:pPr>
            <a:endParaRPr lang="zh-TW" altLang="en-US" sz="2000"/>
          </a:p>
          <a:p>
            <a:pPr marL="342900" indent="-342900">
              <a:buFont typeface="Wingdings" pitchFamily="2" charset="2"/>
              <a:buNone/>
            </a:pPr>
            <a:endParaRPr lang="zh-TW" altLang="en-US" sz="2000"/>
          </a:p>
          <a:p>
            <a:pPr marL="342900" indent="-342900">
              <a:buFont typeface="Wingdings" pitchFamily="2" charset="2"/>
              <a:buNone/>
            </a:pPr>
            <a:endParaRPr lang="zh-TW" altLang="en-US" sz="2000"/>
          </a:p>
          <a:p>
            <a:pPr marL="342900" indent="-342900">
              <a:buFont typeface="Wingdings" pitchFamily="2" charset="2"/>
              <a:buNone/>
            </a:pPr>
            <a:endParaRPr lang="zh-TW" altLang="en-US" sz="2000"/>
          </a:p>
          <a:p>
            <a:pPr marL="342900" indent="-342900">
              <a:buFont typeface="Wingdings" pitchFamily="2" charset="2"/>
              <a:buNone/>
            </a:pPr>
            <a:endParaRPr lang="zh-TW" altLang="en-US" sz="2000"/>
          </a:p>
          <a:p>
            <a:pPr marL="342900" indent="-342900">
              <a:buFont typeface="Wingdings" pitchFamily="2" charset="2"/>
              <a:buNone/>
            </a:pPr>
            <a:endParaRPr lang="en-US" altLang="zh-TW" sz="2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4213" y="692150"/>
            <a:ext cx="8229600" cy="1143000"/>
          </a:xfrm>
        </p:spPr>
        <p:txBody>
          <a:bodyPr/>
          <a:lstStyle/>
          <a:p>
            <a:r>
              <a:rPr lang="en-AU" altLang="zh-TW" sz="4800" b="1">
                <a:solidFill>
                  <a:srgbClr val="0000FF"/>
                </a:solidFill>
                <a:latin typeface="新細明體" pitchFamily="18" charset="-120"/>
              </a:rPr>
              <a:t>1-1	</a:t>
            </a:r>
            <a:r>
              <a:rPr lang="zh-TW" altLang="en-AU" sz="4800" b="1">
                <a:solidFill>
                  <a:srgbClr val="0000FF"/>
                </a:solidFill>
                <a:latin typeface="新細明體" pitchFamily="18" charset="-120"/>
              </a:rPr>
              <a:t>程式語言簡介</a:t>
            </a:r>
            <a:endParaRPr lang="zh-TW" altLang="en-US" sz="4800" b="1">
              <a:solidFill>
                <a:srgbClr val="0000FF"/>
              </a:solidFill>
              <a:latin typeface="新細明體" pitchFamily="18" charset="-120"/>
            </a:endParaRPr>
          </a:p>
        </p:txBody>
      </p:sp>
      <p:sp>
        <p:nvSpPr>
          <p:cNvPr id="6" name="投影片編號版面配置區 5"/>
          <p:cNvSpPr>
            <a:spLocks noGrp="1"/>
          </p:cNvSpPr>
          <p:nvPr>
            <p:ph type="sldNum" sz="quarter" idx="12"/>
          </p:nvPr>
        </p:nvSpPr>
        <p:spPr/>
        <p:txBody>
          <a:bodyPr/>
          <a:lstStyle/>
          <a:p>
            <a:fld id="{13C54CC0-C1E2-4954-A3BC-FF0EE1150D7F}" type="slidenum">
              <a:rPr lang="en-US" altLang="zh-TW"/>
              <a:pPr/>
              <a:t>3</a:t>
            </a:fld>
            <a:endParaRPr lang="en-US" altLang="zh-TW"/>
          </a:p>
        </p:txBody>
      </p:sp>
      <p:sp>
        <p:nvSpPr>
          <p:cNvPr id="13315" name="Rectangle 3"/>
          <p:cNvSpPr>
            <a:spLocks noGrp="1" noChangeArrowheads="1"/>
          </p:cNvSpPr>
          <p:nvPr>
            <p:ph sz="quarter" idx="1"/>
          </p:nvPr>
        </p:nvSpPr>
        <p:spPr>
          <a:xfrm>
            <a:off x="250825" y="2205038"/>
            <a:ext cx="8532813" cy="4392612"/>
          </a:xfrm>
        </p:spPr>
        <p:txBody>
          <a:bodyPr/>
          <a:lstStyle/>
          <a:p>
            <a:pPr eaLnBrk="0" hangingPunct="0">
              <a:lnSpc>
                <a:spcPct val="80000"/>
              </a:lnSpc>
              <a:buFont typeface="Wingdings" pitchFamily="2" charset="2"/>
              <a:buNone/>
            </a:pPr>
            <a:r>
              <a:rPr lang="zh-TW" altLang="en-AU" sz="2600"/>
              <a:t>     目前常見的高階程式語言有</a:t>
            </a:r>
            <a:r>
              <a:rPr lang="en-AU" altLang="zh-TW" sz="2600"/>
              <a:t>Fortran</a:t>
            </a:r>
            <a:r>
              <a:rPr lang="zh-TW" altLang="en-AU" sz="2600"/>
              <a:t>、</a:t>
            </a:r>
            <a:r>
              <a:rPr lang="en-AU" altLang="zh-TW" sz="2600"/>
              <a:t>Cobol</a:t>
            </a:r>
            <a:r>
              <a:rPr lang="zh-TW" altLang="en-AU" sz="2600"/>
              <a:t>、</a:t>
            </a:r>
            <a:r>
              <a:rPr lang="en-AU" altLang="zh-TW" sz="2600"/>
              <a:t>Basic / QBasic / Visual Basic</a:t>
            </a:r>
            <a:r>
              <a:rPr lang="zh-TW" altLang="en-AU" sz="2600"/>
              <a:t>、</a:t>
            </a:r>
            <a:r>
              <a:rPr lang="en-AU" altLang="zh-TW" sz="2600"/>
              <a:t>Pascal/Delphi</a:t>
            </a:r>
            <a:r>
              <a:rPr lang="zh-TW" altLang="en-AU" sz="2600"/>
              <a:t>、</a:t>
            </a:r>
            <a:r>
              <a:rPr lang="en-AU" altLang="zh-TW" sz="2600"/>
              <a:t>Dbase / Clipper / FoxPro</a:t>
            </a:r>
            <a:r>
              <a:rPr lang="zh-TW" altLang="en-AU" sz="2600"/>
              <a:t>、</a:t>
            </a:r>
            <a:r>
              <a:rPr lang="en-AU" altLang="zh-TW" sz="2600"/>
              <a:t>C/C++</a:t>
            </a:r>
            <a:r>
              <a:rPr lang="zh-TW" altLang="en-AU" sz="2600"/>
              <a:t>及</a:t>
            </a:r>
            <a:r>
              <a:rPr lang="en-AU" altLang="zh-TW" sz="2600"/>
              <a:t>Java</a:t>
            </a:r>
            <a:r>
              <a:rPr lang="zh-TW" altLang="en-AU" sz="2600"/>
              <a:t>，本節將簡單介紹以上語言。</a:t>
            </a:r>
            <a:endParaRPr lang="zh-TW" altLang="en-US" sz="260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5699" name="Rectangle 3"/>
          <p:cNvSpPr>
            <a:spLocks noGrp="1" noChangeArrowheads="1"/>
          </p:cNvSpPr>
          <p:nvPr>
            <p:ph type="title"/>
          </p:nvPr>
        </p:nvSpPr>
        <p:spPr>
          <a:xfrm>
            <a:off x="755650" y="1773238"/>
            <a:ext cx="7772400" cy="430212"/>
          </a:xfrm>
        </p:spPr>
        <p:txBody>
          <a:bodyPr>
            <a:normAutofit fontScale="90000"/>
          </a:bodyPr>
          <a:lstStyle/>
          <a:p>
            <a:r>
              <a:rPr lang="zh-TW" altLang="en-US" b="1" u="sng">
                <a:solidFill>
                  <a:srgbClr val="0000FF"/>
                </a:solidFill>
              </a:rPr>
              <a:t>整數</a:t>
            </a:r>
            <a:br>
              <a:rPr lang="zh-TW" altLang="en-US" b="1" u="sng">
                <a:solidFill>
                  <a:srgbClr val="0000FF"/>
                </a:solidFill>
              </a:rPr>
            </a:br>
            <a:endParaRPr lang="zh-TW" altLang="en-US" b="1" u="sng">
              <a:solidFill>
                <a:srgbClr val="0000FF"/>
              </a:solidFill>
            </a:endParaRPr>
          </a:p>
        </p:txBody>
      </p:sp>
      <p:sp>
        <p:nvSpPr>
          <p:cNvPr id="6" name="投影片編號版面配置區 5"/>
          <p:cNvSpPr>
            <a:spLocks noGrp="1"/>
          </p:cNvSpPr>
          <p:nvPr>
            <p:ph type="sldNum" sz="quarter" idx="12"/>
          </p:nvPr>
        </p:nvSpPr>
        <p:spPr/>
        <p:txBody>
          <a:bodyPr/>
          <a:lstStyle/>
          <a:p>
            <a:fld id="{1A9D6B45-6281-4F88-867B-EA60B0A41ABE}" type="slidenum">
              <a:rPr lang="en-US" altLang="zh-TW"/>
              <a:pPr/>
              <a:t>30</a:t>
            </a:fld>
            <a:endParaRPr lang="en-US" altLang="zh-TW"/>
          </a:p>
        </p:txBody>
      </p:sp>
      <p:sp>
        <p:nvSpPr>
          <p:cNvPr id="285698" name="Rectangle 2"/>
          <p:cNvSpPr>
            <a:spLocks noGrp="1" noChangeArrowheads="1"/>
          </p:cNvSpPr>
          <p:nvPr>
            <p:ph sz="quarter" idx="1"/>
          </p:nvPr>
        </p:nvSpPr>
        <p:spPr>
          <a:xfrm>
            <a:off x="395288" y="1484313"/>
            <a:ext cx="8497887" cy="4679950"/>
          </a:xfrm>
        </p:spPr>
        <p:txBody>
          <a:bodyPr/>
          <a:lstStyle/>
          <a:p>
            <a:pPr marL="342900" indent="-342900">
              <a:lnSpc>
                <a:spcPct val="80000"/>
              </a:lnSpc>
              <a:buFont typeface="Wingdings" pitchFamily="2" charset="2"/>
              <a:buNone/>
            </a:pPr>
            <a:endParaRPr lang="en-US" altLang="zh-TW" sz="2400"/>
          </a:p>
          <a:p>
            <a:pPr marL="342900" indent="-342900">
              <a:lnSpc>
                <a:spcPct val="80000"/>
              </a:lnSpc>
              <a:buFont typeface="Wingdings" pitchFamily="2" charset="2"/>
              <a:buNone/>
            </a:pPr>
            <a:r>
              <a:rPr lang="zh-TW" altLang="en-US" sz="2400"/>
              <a:t>　 我們可以使用</a:t>
            </a:r>
            <a:r>
              <a:rPr lang="en-US" altLang="zh-TW" sz="2400"/>
              <a:t>signed(</a:t>
            </a:r>
            <a:r>
              <a:rPr lang="zh-TW" altLang="en-US" sz="2400"/>
              <a:t>有號</a:t>
            </a:r>
            <a:r>
              <a:rPr lang="en-US" altLang="zh-TW" sz="2400"/>
              <a:t>)</a:t>
            </a:r>
            <a:r>
              <a:rPr lang="zh-TW" altLang="en-US" sz="2400"/>
              <a:t>與</a:t>
            </a:r>
            <a:r>
              <a:rPr lang="en-US" altLang="zh-TW" sz="2400"/>
              <a:t>unsigned(</a:t>
            </a:r>
            <a:r>
              <a:rPr lang="zh-TW" altLang="en-US" sz="2400"/>
              <a:t>無號</a:t>
            </a:r>
            <a:r>
              <a:rPr lang="en-US" altLang="zh-TW" sz="2400"/>
              <a:t>)</a:t>
            </a:r>
            <a:r>
              <a:rPr lang="zh-TW" altLang="en-US" sz="2400"/>
              <a:t>的</a:t>
            </a:r>
            <a:r>
              <a:rPr lang="en-US" altLang="zh-TW" sz="2400"/>
              <a:t>short</a:t>
            </a:r>
            <a:r>
              <a:rPr lang="zh-TW" altLang="en-US" sz="2400"/>
              <a:t>、</a:t>
            </a:r>
            <a:r>
              <a:rPr lang="en-US" altLang="zh-TW" sz="2400"/>
              <a:t>int</a:t>
            </a:r>
            <a:r>
              <a:rPr lang="zh-TW" altLang="en-US" sz="2400"/>
              <a:t>及</a:t>
            </a:r>
            <a:r>
              <a:rPr lang="en-US" altLang="zh-TW" sz="2400"/>
              <a:t>long</a:t>
            </a:r>
            <a:r>
              <a:rPr lang="zh-TW" altLang="en-US" sz="2400"/>
              <a:t>等六種型別來儲存整數。整數的預設型別是</a:t>
            </a:r>
            <a:r>
              <a:rPr lang="en-US" altLang="zh-TW" sz="2400"/>
              <a:t>16 bits</a:t>
            </a:r>
            <a:r>
              <a:rPr lang="zh-TW" altLang="en-US" sz="2400"/>
              <a:t>的</a:t>
            </a:r>
            <a:r>
              <a:rPr lang="en-US" altLang="zh-TW" sz="2400"/>
              <a:t>int</a:t>
            </a:r>
            <a:r>
              <a:rPr lang="zh-TW" altLang="en-US" sz="2400"/>
              <a:t>型別，但若要表示無號整數、長整數及無號長整數數值時，則需稍加修改，說明如下。</a:t>
            </a:r>
          </a:p>
          <a:p>
            <a:pPr marL="342900" indent="-342900">
              <a:lnSpc>
                <a:spcPct val="80000"/>
              </a:lnSpc>
              <a:buFont typeface="Wingdings" pitchFamily="2" charset="2"/>
              <a:buNone/>
            </a:pPr>
            <a:endParaRPr lang="zh-TW" altLang="en-US" sz="2400"/>
          </a:p>
          <a:p>
            <a:pPr marL="342900" indent="-342900">
              <a:lnSpc>
                <a:spcPct val="80000"/>
              </a:lnSpc>
              <a:buFont typeface="Wingdings" pitchFamily="2" charset="2"/>
              <a:buNone/>
            </a:pPr>
            <a:r>
              <a:rPr lang="zh-TW" altLang="en-US" sz="2400"/>
              <a:t>    </a:t>
            </a:r>
            <a:r>
              <a:rPr lang="en-US" altLang="zh-TW" sz="2400"/>
              <a:t>-</a:t>
            </a:r>
            <a:r>
              <a:rPr lang="zh-TW" altLang="en-US" sz="2400"/>
              <a:t>無號整數</a:t>
            </a:r>
            <a:r>
              <a:rPr lang="en-US" altLang="zh-TW" sz="2400"/>
              <a:t>(unsigned int): </a:t>
            </a:r>
            <a:r>
              <a:rPr lang="zh-TW" altLang="en-US" sz="2000"/>
              <a:t>數值後面加上英文字母</a:t>
            </a:r>
            <a:r>
              <a:rPr lang="en-US" altLang="zh-TW" sz="2000"/>
              <a:t>U</a:t>
            </a:r>
            <a:r>
              <a:rPr lang="zh-TW" altLang="en-US" sz="2000"/>
              <a:t>或</a:t>
            </a:r>
            <a:r>
              <a:rPr lang="en-US" altLang="zh-TW" sz="2000"/>
              <a:t>u</a:t>
            </a:r>
            <a:r>
              <a:rPr lang="zh-TW" altLang="en-US" sz="2000"/>
              <a:t>，例  如，</a:t>
            </a:r>
            <a:r>
              <a:rPr lang="en-US" altLang="zh-TW" sz="2000"/>
              <a:t>255U              </a:t>
            </a:r>
          </a:p>
          <a:p>
            <a:pPr marL="342900" indent="-342900">
              <a:lnSpc>
                <a:spcPct val="80000"/>
              </a:lnSpc>
              <a:buFont typeface="Wingdings" pitchFamily="2" charset="2"/>
              <a:buNone/>
            </a:pPr>
            <a:r>
              <a:rPr lang="en-US" altLang="zh-TW" sz="2000"/>
              <a:t>                                                      </a:t>
            </a:r>
            <a:r>
              <a:rPr lang="zh-TW" altLang="en-US" sz="2000"/>
              <a:t>或</a:t>
            </a:r>
            <a:r>
              <a:rPr lang="en-US" altLang="zh-TW" sz="2000"/>
              <a:t>255u</a:t>
            </a:r>
          </a:p>
          <a:p>
            <a:pPr marL="342900" indent="-342900">
              <a:lnSpc>
                <a:spcPct val="80000"/>
              </a:lnSpc>
              <a:buFont typeface="Wingdings" pitchFamily="2" charset="2"/>
              <a:buNone/>
            </a:pPr>
            <a:endParaRPr lang="en-US" altLang="zh-TW" sz="2000"/>
          </a:p>
          <a:p>
            <a:pPr marL="342900" indent="-342900">
              <a:lnSpc>
                <a:spcPct val="80000"/>
              </a:lnSpc>
              <a:buFont typeface="Wingdings" pitchFamily="2" charset="2"/>
              <a:buNone/>
            </a:pPr>
            <a:r>
              <a:rPr lang="en-US" altLang="zh-TW" sz="2400"/>
              <a:t>    -</a:t>
            </a:r>
            <a:r>
              <a:rPr lang="zh-TW" altLang="en-US" sz="2400"/>
              <a:t>長整數</a:t>
            </a:r>
            <a:r>
              <a:rPr lang="en-US" altLang="zh-TW" sz="2400"/>
              <a:t>(long): </a:t>
            </a:r>
            <a:r>
              <a:rPr lang="zh-TW" altLang="en-US" sz="2000"/>
              <a:t>數值後面加上英文字母</a:t>
            </a:r>
            <a:r>
              <a:rPr lang="en-US" altLang="zh-TW" sz="2000"/>
              <a:t>L</a:t>
            </a:r>
            <a:r>
              <a:rPr lang="zh-TW" altLang="en-US" sz="2000"/>
              <a:t>或</a:t>
            </a:r>
            <a:r>
              <a:rPr lang="en-US" altLang="zh-TW" sz="2000"/>
              <a:t>l</a:t>
            </a:r>
            <a:r>
              <a:rPr lang="zh-TW" altLang="en-US" sz="2000"/>
              <a:t>，例如，</a:t>
            </a:r>
            <a:r>
              <a:rPr lang="en-US" altLang="zh-TW" sz="2000"/>
              <a:t>255L</a:t>
            </a:r>
            <a:r>
              <a:rPr lang="zh-TW" altLang="en-US" sz="2000"/>
              <a:t>或</a:t>
            </a:r>
            <a:r>
              <a:rPr lang="en-US" altLang="zh-TW" sz="2000"/>
              <a:t>255l</a:t>
            </a:r>
          </a:p>
          <a:p>
            <a:pPr marL="342900" indent="-342900">
              <a:lnSpc>
                <a:spcPct val="80000"/>
              </a:lnSpc>
              <a:buFont typeface="Wingdings" pitchFamily="2" charset="2"/>
              <a:buNone/>
            </a:pPr>
            <a:endParaRPr lang="en-US" altLang="zh-TW" sz="2000"/>
          </a:p>
          <a:p>
            <a:pPr marL="342900" indent="-342900">
              <a:lnSpc>
                <a:spcPct val="80000"/>
              </a:lnSpc>
              <a:buFont typeface="Wingdings" pitchFamily="2" charset="2"/>
              <a:buNone/>
            </a:pPr>
            <a:r>
              <a:rPr lang="en-US" altLang="zh-TW" sz="2400"/>
              <a:t>    -</a:t>
            </a:r>
            <a:r>
              <a:rPr lang="zh-TW" altLang="en-US" sz="2400"/>
              <a:t>無號長整數</a:t>
            </a:r>
            <a:r>
              <a:rPr lang="en-US" altLang="zh-TW" sz="2400"/>
              <a:t>(unsigned long): </a:t>
            </a:r>
            <a:r>
              <a:rPr lang="zh-TW" altLang="en-US" sz="2000"/>
              <a:t>數值後面加上英文字母</a:t>
            </a:r>
            <a:r>
              <a:rPr lang="en-US" altLang="zh-TW" sz="2000"/>
              <a:t>UL</a:t>
            </a:r>
            <a:r>
              <a:rPr lang="zh-TW" altLang="en-US" sz="2000"/>
              <a:t>或</a:t>
            </a:r>
            <a:r>
              <a:rPr lang="en-US" altLang="zh-TW" sz="2000"/>
              <a:t>ul</a:t>
            </a:r>
            <a:r>
              <a:rPr lang="zh-TW" altLang="en-US" sz="2000"/>
              <a:t>，  例</a:t>
            </a:r>
          </a:p>
          <a:p>
            <a:pPr marL="342900" indent="-342900">
              <a:lnSpc>
                <a:spcPct val="80000"/>
              </a:lnSpc>
              <a:buFont typeface="Wingdings" pitchFamily="2" charset="2"/>
              <a:buNone/>
            </a:pPr>
            <a:r>
              <a:rPr lang="zh-TW" altLang="en-US" sz="2000"/>
              <a:t>                                                              如，</a:t>
            </a:r>
            <a:r>
              <a:rPr lang="en-US" altLang="zh-TW" sz="2000"/>
              <a:t>100000UL</a:t>
            </a:r>
            <a:r>
              <a:rPr lang="zh-TW" altLang="en-US" sz="2000"/>
              <a:t>或</a:t>
            </a:r>
            <a:r>
              <a:rPr lang="en-US" altLang="zh-TW" sz="2000"/>
              <a:t>100000ul</a:t>
            </a:r>
          </a:p>
          <a:p>
            <a:pPr marL="342900" indent="-342900">
              <a:lnSpc>
                <a:spcPct val="80000"/>
              </a:lnSpc>
              <a:buFont typeface="Wingdings" pitchFamily="2" charset="2"/>
              <a:buNone/>
            </a:pPr>
            <a:endParaRPr lang="en-US" altLang="zh-TW" sz="200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a:xfrm>
            <a:off x="1116013" y="1916113"/>
            <a:ext cx="7772400" cy="574675"/>
          </a:xfrm>
        </p:spPr>
        <p:txBody>
          <a:bodyPr>
            <a:normAutofit fontScale="90000"/>
          </a:bodyPr>
          <a:lstStyle/>
          <a:p>
            <a:r>
              <a:rPr lang="zh-TW" altLang="en-US" b="1" u="sng">
                <a:solidFill>
                  <a:srgbClr val="0000FF"/>
                </a:solidFill>
              </a:rPr>
              <a:t>浮點數</a:t>
            </a:r>
            <a:br>
              <a:rPr lang="zh-TW" altLang="en-US" b="1" u="sng">
                <a:solidFill>
                  <a:srgbClr val="0000FF"/>
                </a:solidFill>
              </a:rPr>
            </a:br>
            <a:endParaRPr lang="zh-TW" altLang="en-US" b="1" u="sng">
              <a:solidFill>
                <a:srgbClr val="0000FF"/>
              </a:solidFill>
            </a:endParaRPr>
          </a:p>
        </p:txBody>
      </p:sp>
      <p:sp>
        <p:nvSpPr>
          <p:cNvPr id="6" name="投影片編號版面配置區 5"/>
          <p:cNvSpPr>
            <a:spLocks noGrp="1"/>
          </p:cNvSpPr>
          <p:nvPr>
            <p:ph type="sldNum" sz="quarter" idx="12"/>
          </p:nvPr>
        </p:nvSpPr>
        <p:spPr/>
        <p:txBody>
          <a:bodyPr/>
          <a:lstStyle/>
          <a:p>
            <a:fld id="{15EAEF82-385A-4EA4-BD33-31E1F3E406D7}" type="slidenum">
              <a:rPr lang="en-US" altLang="zh-TW"/>
              <a:pPr/>
              <a:t>31</a:t>
            </a:fld>
            <a:endParaRPr lang="en-US" altLang="zh-TW"/>
          </a:p>
        </p:txBody>
      </p:sp>
      <p:sp>
        <p:nvSpPr>
          <p:cNvPr id="286723" name="Rectangle 3"/>
          <p:cNvSpPr>
            <a:spLocks noGrp="1" noChangeArrowheads="1"/>
          </p:cNvSpPr>
          <p:nvPr>
            <p:ph sz="quarter" idx="1"/>
          </p:nvPr>
        </p:nvSpPr>
        <p:spPr>
          <a:xfrm>
            <a:off x="684213" y="2133600"/>
            <a:ext cx="7772400" cy="4114800"/>
          </a:xfrm>
        </p:spPr>
        <p:txBody>
          <a:bodyPr/>
          <a:lstStyle/>
          <a:p>
            <a:pPr>
              <a:buFont typeface="Wingdings" pitchFamily="2" charset="2"/>
              <a:buNone/>
            </a:pPr>
            <a:r>
              <a:rPr lang="en-US" altLang="zh-TW" sz="2400"/>
              <a:t>       </a:t>
            </a:r>
            <a:r>
              <a:rPr lang="zh-TW" altLang="en-US" sz="2400"/>
              <a:t>我們可以使用</a:t>
            </a:r>
            <a:r>
              <a:rPr lang="en-US" altLang="zh-TW" sz="2400"/>
              <a:t>float</a:t>
            </a:r>
            <a:r>
              <a:rPr lang="zh-TW" altLang="en-US" sz="2400"/>
              <a:t>、</a:t>
            </a:r>
            <a:r>
              <a:rPr lang="en-US" altLang="zh-TW" sz="2400"/>
              <a:t>double</a:t>
            </a:r>
            <a:r>
              <a:rPr lang="zh-TW" altLang="en-US" sz="2400"/>
              <a:t>及</a:t>
            </a:r>
            <a:r>
              <a:rPr lang="en-US" altLang="zh-TW" sz="2400"/>
              <a:t>long double</a:t>
            </a:r>
            <a:r>
              <a:rPr lang="zh-TW" altLang="en-US" sz="2400"/>
              <a:t>等三種型別來儲存浮點常數。浮點數的預設值是</a:t>
            </a:r>
            <a:r>
              <a:rPr lang="en-US" altLang="zh-TW" sz="2400"/>
              <a:t>double</a:t>
            </a:r>
            <a:r>
              <a:rPr lang="zh-TW" altLang="en-US" sz="2400"/>
              <a:t>，但若要強制使用</a:t>
            </a:r>
            <a:r>
              <a:rPr lang="en-US" altLang="zh-TW" sz="2400"/>
              <a:t>float</a:t>
            </a:r>
            <a:r>
              <a:rPr lang="zh-TW" altLang="en-US" sz="2400"/>
              <a:t>，則應於數值後面加上英文字母的</a:t>
            </a:r>
            <a:r>
              <a:rPr lang="en-US" altLang="zh-TW" sz="2400"/>
              <a:t>F</a:t>
            </a:r>
            <a:r>
              <a:rPr lang="zh-TW" altLang="en-US" sz="2400"/>
              <a:t>或</a:t>
            </a:r>
            <a:r>
              <a:rPr lang="en-US" altLang="zh-TW" sz="2400"/>
              <a:t>f</a:t>
            </a:r>
            <a:r>
              <a:rPr lang="zh-TW" altLang="en-US" sz="2400"/>
              <a:t>，例如</a:t>
            </a:r>
            <a:r>
              <a:rPr lang="en-US" altLang="zh-TW" sz="2400"/>
              <a:t>3.1415926F</a:t>
            </a:r>
            <a:r>
              <a:rPr lang="zh-TW" altLang="en-US" sz="2400"/>
              <a:t>或</a:t>
            </a:r>
            <a:r>
              <a:rPr lang="en-US" altLang="zh-TW" sz="2400"/>
              <a:t>3.1415926f</a:t>
            </a:r>
            <a:r>
              <a:rPr lang="zh-TW" altLang="en-US" sz="2400"/>
              <a:t>。但若要使用</a:t>
            </a:r>
            <a:r>
              <a:rPr lang="en-US" altLang="zh-TW" sz="2400"/>
              <a:t>long double</a:t>
            </a:r>
            <a:r>
              <a:rPr lang="zh-TW" altLang="en-US" sz="2400"/>
              <a:t>，則於數值後面加上</a:t>
            </a:r>
            <a:r>
              <a:rPr lang="en-US" altLang="zh-TW" sz="2400"/>
              <a:t>L</a:t>
            </a:r>
            <a:r>
              <a:rPr lang="zh-TW" altLang="en-US" sz="2400"/>
              <a:t>或</a:t>
            </a:r>
            <a:r>
              <a:rPr lang="en-US" altLang="zh-TW" sz="2400"/>
              <a:t>l</a:t>
            </a:r>
            <a:r>
              <a:rPr lang="zh-TW" altLang="en-US" sz="2400"/>
              <a:t>，例如</a:t>
            </a:r>
            <a:r>
              <a:rPr lang="en-US" altLang="zh-TW" sz="2400"/>
              <a:t>3.1415926L</a:t>
            </a:r>
            <a:r>
              <a:rPr lang="zh-TW" altLang="en-US" sz="2400"/>
              <a:t>或</a:t>
            </a:r>
            <a:r>
              <a:rPr lang="en-US" altLang="zh-TW" sz="2400"/>
              <a:t>3.1415926l</a:t>
            </a:r>
            <a:r>
              <a:rPr lang="zh-TW" altLang="en-US" sz="2400"/>
              <a:t>。</a:t>
            </a:r>
          </a:p>
          <a:p>
            <a:endParaRPr lang="en-US" altLang="zh-TW" sz="24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a:xfrm>
            <a:off x="971550" y="1700213"/>
            <a:ext cx="7772400" cy="719137"/>
          </a:xfrm>
        </p:spPr>
        <p:txBody>
          <a:bodyPr>
            <a:normAutofit fontScale="90000"/>
          </a:bodyPr>
          <a:lstStyle/>
          <a:p>
            <a:r>
              <a:rPr lang="zh-TW" altLang="en-US" b="1" u="sng">
                <a:solidFill>
                  <a:srgbClr val="0000FF"/>
                </a:solidFill>
              </a:rPr>
              <a:t>字元資料型別</a:t>
            </a:r>
            <a:br>
              <a:rPr lang="zh-TW" altLang="en-US" b="1" u="sng">
                <a:solidFill>
                  <a:srgbClr val="0000FF"/>
                </a:solidFill>
              </a:rPr>
            </a:br>
            <a:endParaRPr lang="zh-TW" altLang="en-US" b="1" u="sng">
              <a:solidFill>
                <a:srgbClr val="0000FF"/>
              </a:solidFill>
            </a:endParaRPr>
          </a:p>
        </p:txBody>
      </p:sp>
      <p:sp>
        <p:nvSpPr>
          <p:cNvPr id="6" name="投影片編號版面配置區 5"/>
          <p:cNvSpPr>
            <a:spLocks noGrp="1"/>
          </p:cNvSpPr>
          <p:nvPr>
            <p:ph type="sldNum" sz="quarter" idx="12"/>
          </p:nvPr>
        </p:nvSpPr>
        <p:spPr/>
        <p:txBody>
          <a:bodyPr/>
          <a:lstStyle/>
          <a:p>
            <a:fld id="{E76C53BC-47B7-450A-B662-1A497ABA1572}" type="slidenum">
              <a:rPr lang="en-US" altLang="zh-TW"/>
              <a:pPr/>
              <a:t>32</a:t>
            </a:fld>
            <a:endParaRPr lang="en-US" altLang="zh-TW"/>
          </a:p>
        </p:txBody>
      </p:sp>
      <p:sp>
        <p:nvSpPr>
          <p:cNvPr id="287747" name="Rectangle 3"/>
          <p:cNvSpPr>
            <a:spLocks noGrp="1" noChangeArrowheads="1"/>
          </p:cNvSpPr>
          <p:nvPr>
            <p:ph sz="quarter" idx="1"/>
          </p:nvPr>
        </p:nvSpPr>
        <p:spPr>
          <a:xfrm>
            <a:off x="539750" y="2133600"/>
            <a:ext cx="7772400" cy="4114800"/>
          </a:xfrm>
        </p:spPr>
        <p:txBody>
          <a:bodyPr/>
          <a:lstStyle/>
          <a:p>
            <a:pPr>
              <a:buFont typeface="Wingdings" pitchFamily="2" charset="2"/>
              <a:buNone/>
            </a:pPr>
            <a:r>
              <a:rPr lang="en-US" altLang="zh-TW" sz="2400">
                <a:latin typeface="新細明體" pitchFamily="18" charset="-120"/>
              </a:rPr>
              <a:t>      C</a:t>
            </a:r>
            <a:r>
              <a:rPr lang="zh-TW" altLang="en-US" sz="2400">
                <a:latin typeface="新細明體" pitchFamily="18" charset="-120"/>
              </a:rPr>
              <a:t>語言使用</a:t>
            </a:r>
            <a:r>
              <a:rPr lang="en-US" altLang="zh-TW" sz="2400">
                <a:latin typeface="新細明體" pitchFamily="18" charset="-120"/>
              </a:rPr>
              <a:t>char</a:t>
            </a:r>
            <a:r>
              <a:rPr lang="zh-TW" altLang="en-US" sz="2400">
                <a:latin typeface="新細明體" pitchFamily="18" charset="-120"/>
              </a:rPr>
              <a:t>資料型別來儲存一個</a:t>
            </a:r>
            <a:r>
              <a:rPr lang="en-US" altLang="zh-TW" sz="2400">
                <a:latin typeface="新細明體" pitchFamily="18" charset="-120"/>
              </a:rPr>
              <a:t>ASCII</a:t>
            </a:r>
            <a:r>
              <a:rPr lang="zh-TW" altLang="en-US" sz="2400">
                <a:latin typeface="新細明體" pitchFamily="18" charset="-120"/>
              </a:rPr>
              <a:t>字元，因此，</a:t>
            </a:r>
            <a:r>
              <a:rPr lang="en-US" altLang="zh-TW" sz="2400">
                <a:latin typeface="新細明體" pitchFamily="18" charset="-120"/>
              </a:rPr>
              <a:t>C</a:t>
            </a:r>
            <a:r>
              <a:rPr lang="zh-TW" altLang="en-US" sz="2400">
                <a:latin typeface="新細明體" pitchFamily="18" charset="-120"/>
              </a:rPr>
              <a:t>語言中的</a:t>
            </a:r>
            <a:r>
              <a:rPr lang="en-US" altLang="zh-TW" sz="2400">
                <a:latin typeface="新細明體" pitchFamily="18" charset="-120"/>
              </a:rPr>
              <a:t>char</a:t>
            </a:r>
            <a:r>
              <a:rPr lang="zh-TW" altLang="en-US" sz="2400">
                <a:latin typeface="新細明體" pitchFamily="18" charset="-120"/>
              </a:rPr>
              <a:t>型別是</a:t>
            </a:r>
            <a:r>
              <a:rPr lang="en-US" altLang="zh-TW" sz="2400">
                <a:latin typeface="新細明體" pitchFamily="18" charset="-120"/>
              </a:rPr>
              <a:t>8</a:t>
            </a:r>
            <a:r>
              <a:rPr lang="zh-TW" altLang="en-US" sz="2400">
                <a:latin typeface="新細明體" pitchFamily="18" charset="-120"/>
              </a:rPr>
              <a:t>位元長。</a:t>
            </a:r>
          </a:p>
          <a:p>
            <a:endParaRPr lang="en-US" altLang="zh-TW" sz="24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827088" y="1628775"/>
            <a:ext cx="7772400" cy="646113"/>
          </a:xfrm>
        </p:spPr>
        <p:txBody>
          <a:bodyPr>
            <a:normAutofit fontScale="90000"/>
          </a:bodyPr>
          <a:lstStyle/>
          <a:p>
            <a:r>
              <a:rPr lang="zh-TW" altLang="en-US" b="1" u="sng">
                <a:solidFill>
                  <a:srgbClr val="0000FF"/>
                </a:solidFill>
              </a:rPr>
              <a:t>跳脫字元序列</a:t>
            </a:r>
            <a:br>
              <a:rPr lang="zh-TW" altLang="en-US" b="1" u="sng">
                <a:solidFill>
                  <a:srgbClr val="0000FF"/>
                </a:solidFill>
              </a:rPr>
            </a:br>
            <a:endParaRPr lang="zh-TW" altLang="en-US" b="1" u="sng">
              <a:solidFill>
                <a:srgbClr val="0000FF"/>
              </a:solidFill>
            </a:endParaRPr>
          </a:p>
        </p:txBody>
      </p:sp>
      <p:sp>
        <p:nvSpPr>
          <p:cNvPr id="41" name="投影片編號版面配置區 5"/>
          <p:cNvSpPr>
            <a:spLocks noGrp="1"/>
          </p:cNvSpPr>
          <p:nvPr>
            <p:ph type="sldNum" sz="quarter" idx="12"/>
          </p:nvPr>
        </p:nvSpPr>
        <p:spPr/>
        <p:txBody>
          <a:bodyPr/>
          <a:lstStyle/>
          <a:p>
            <a:fld id="{ED93BF93-D5B9-417C-BE1C-F9156967A59B}" type="slidenum">
              <a:rPr lang="en-US" altLang="zh-TW"/>
              <a:pPr/>
              <a:t>33</a:t>
            </a:fld>
            <a:endParaRPr lang="en-US" altLang="zh-TW"/>
          </a:p>
        </p:txBody>
      </p:sp>
      <p:graphicFrame>
        <p:nvGraphicFramePr>
          <p:cNvPr id="288772" name="Group 4"/>
          <p:cNvGraphicFramePr>
            <a:graphicFrameLocks noGrp="1"/>
          </p:cNvGraphicFramePr>
          <p:nvPr>
            <p:ph sz="quarter" idx="1"/>
          </p:nvPr>
        </p:nvGraphicFramePr>
        <p:xfrm>
          <a:off x="2195513" y="3141663"/>
          <a:ext cx="4608512" cy="3444880"/>
        </p:xfrm>
        <a:graphic>
          <a:graphicData uri="http://schemas.openxmlformats.org/drawingml/2006/table">
            <a:tbl>
              <a:tblPr/>
              <a:tblGrid>
                <a:gridCol w="1944687"/>
                <a:gridCol w="2663825"/>
              </a:tblGrid>
              <a:tr h="344488">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zh-TW" altLang="en-US" sz="1600" b="0" i="0" u="none" strike="noStrike" cap="none" normalizeH="0" baseline="0" smtClean="0">
                          <a:ln>
                            <a:noFill/>
                          </a:ln>
                          <a:solidFill>
                            <a:schemeClr val="tx1"/>
                          </a:solidFill>
                          <a:effectLst/>
                          <a:latin typeface="Times New Roman" pitchFamily="18" charset="0"/>
                          <a:ea typeface="新細明體" pitchFamily="18" charset="-120"/>
                        </a:rPr>
                        <a:t>字元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4DACF"/>
                    </a:solid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zh-TW" altLang="en-US" sz="1600" b="0" i="0" u="none" strike="noStrike" cap="none" normalizeH="0" baseline="0" smtClean="0">
                          <a:ln>
                            <a:noFill/>
                          </a:ln>
                          <a:solidFill>
                            <a:schemeClr val="tx1"/>
                          </a:solidFill>
                          <a:effectLst/>
                          <a:latin typeface="Times New Roman" pitchFamily="18" charset="0"/>
                          <a:ea typeface="新細明體" pitchFamily="18" charset="-120"/>
                        </a:rPr>
                        <a:t>跳脫字元序列</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4DACF"/>
                    </a:solidFill>
                  </a:tcPr>
                </a:tc>
              </a:tr>
              <a:tr h="344488">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zh-TW" altLang="en-US" sz="1600" b="0" i="0" u="none" strike="noStrike" cap="none" normalizeH="0" baseline="0" smtClean="0">
                          <a:ln>
                            <a:noFill/>
                          </a:ln>
                          <a:solidFill>
                            <a:schemeClr val="tx1"/>
                          </a:solidFill>
                          <a:effectLst/>
                          <a:latin typeface="Times New Roman" pitchFamily="18" charset="0"/>
                          <a:ea typeface="新細明體" pitchFamily="18" charset="-120"/>
                        </a:rPr>
                        <a:t>單引號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488">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zh-TW" altLang="en-US" sz="1600" b="0" i="0" u="none" strike="noStrike" cap="none" normalizeH="0" baseline="0" smtClean="0">
                          <a:ln>
                            <a:noFill/>
                          </a:ln>
                          <a:solidFill>
                            <a:schemeClr val="tx1"/>
                          </a:solidFill>
                          <a:effectLst/>
                          <a:latin typeface="Times New Roman" pitchFamily="18" charset="0"/>
                          <a:ea typeface="新細明體" pitchFamily="18" charset="-120"/>
                        </a:rPr>
                        <a:t>雙引號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488">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zh-TW" altLang="en-US" sz="1600" b="0" i="0" u="none" strike="noStrike" cap="none" normalizeH="0" baseline="0" smtClean="0">
                          <a:ln>
                            <a:noFill/>
                          </a:ln>
                          <a:solidFill>
                            <a:schemeClr val="tx1"/>
                          </a:solidFill>
                          <a:effectLst/>
                          <a:latin typeface="Times New Roman" pitchFamily="18" charset="0"/>
                          <a:ea typeface="新細明體" pitchFamily="18" charset="-120"/>
                        </a:rPr>
                        <a:t>反斜線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488">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zh-TW" altLang="en-US" sz="1600" b="0" i="0" u="none" strike="noStrike" cap="none" normalizeH="0" baseline="0" smtClean="0">
                          <a:ln>
                            <a:noFill/>
                          </a:ln>
                          <a:solidFill>
                            <a:schemeClr val="tx1"/>
                          </a:solidFill>
                          <a:effectLst/>
                          <a:latin typeface="Times New Roman" pitchFamily="18" charset="0"/>
                          <a:ea typeface="新細明體" pitchFamily="18" charset="-120"/>
                        </a:rPr>
                        <a:t>換行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\n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488">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zh-TW" altLang="en-US" sz="1600" b="0" i="0" u="none" strike="noStrike" cap="none" normalizeH="0" baseline="0" smtClean="0">
                          <a:ln>
                            <a:noFill/>
                          </a:ln>
                          <a:solidFill>
                            <a:schemeClr val="tx1"/>
                          </a:solidFill>
                          <a:effectLst/>
                          <a:latin typeface="Times New Roman" pitchFamily="18" charset="0"/>
                          <a:ea typeface="新細明體" pitchFamily="18" charset="-120"/>
                        </a:rPr>
                        <a:t>歸位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\r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488">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zh-TW" altLang="en-US" sz="1600" b="0" i="0" u="none" strike="noStrike" cap="none" normalizeH="0" baseline="0" smtClean="0">
                          <a:ln>
                            <a:noFill/>
                          </a:ln>
                          <a:solidFill>
                            <a:schemeClr val="tx1"/>
                          </a:solidFill>
                          <a:effectLst/>
                          <a:latin typeface="Times New Roman" pitchFamily="18" charset="0"/>
                          <a:ea typeface="新細明體" pitchFamily="18" charset="-120"/>
                        </a:rPr>
                        <a:t>後退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\b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488">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zh-TW" altLang="en-US" sz="1600" b="0" i="0" u="none" strike="noStrike" cap="none" normalizeH="0" baseline="0" smtClean="0">
                          <a:ln>
                            <a:noFill/>
                          </a:ln>
                          <a:solidFill>
                            <a:schemeClr val="tx1"/>
                          </a:solidFill>
                          <a:effectLst/>
                          <a:latin typeface="Times New Roman" pitchFamily="18" charset="0"/>
                          <a:ea typeface="新細明體" pitchFamily="18" charset="-120"/>
                        </a:rPr>
                        <a:t>跳格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488">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zh-TW" altLang="en-US" sz="1600" b="0" i="0" u="none" strike="noStrike" cap="none" normalizeH="0" baseline="0" smtClean="0">
                          <a:ln>
                            <a:noFill/>
                          </a:ln>
                          <a:solidFill>
                            <a:schemeClr val="tx1"/>
                          </a:solidFill>
                          <a:effectLst/>
                          <a:latin typeface="Times New Roman" pitchFamily="18" charset="0"/>
                          <a:ea typeface="新細明體" pitchFamily="18" charset="-120"/>
                        </a:rPr>
                        <a:t>空格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\0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488">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zh-TW" altLang="en-US" sz="1600" b="0" i="0" u="none" strike="noStrike" cap="none" normalizeH="0" baseline="0" smtClean="0">
                          <a:ln>
                            <a:noFill/>
                          </a:ln>
                          <a:solidFill>
                            <a:schemeClr val="tx1"/>
                          </a:solidFill>
                          <a:effectLst/>
                          <a:latin typeface="Times New Roman" pitchFamily="18" charset="0"/>
                          <a:ea typeface="新細明體" pitchFamily="18" charset="-120"/>
                        </a:rPr>
                        <a:t>響鈴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600" b="0" i="0" u="none" strike="noStrike" cap="none" normalizeH="0" baseline="0" smtClean="0">
                          <a:ln>
                            <a:noFill/>
                          </a:ln>
                          <a:solidFill>
                            <a:schemeClr val="tx1"/>
                          </a:solidFill>
                          <a:effectLst/>
                          <a:latin typeface="Times New Roman" pitchFamily="18" charset="0"/>
                          <a:ea typeface="新細明體" pitchFamily="18" charset="-120"/>
                        </a:rPr>
                        <a:t>\a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88771" name="Rectangle 3"/>
          <p:cNvSpPr>
            <a:spLocks noGrp="1" noChangeArrowheads="1"/>
          </p:cNvSpPr>
          <p:nvPr>
            <p:ph type="body" idx="4294967295"/>
          </p:nvPr>
        </p:nvSpPr>
        <p:spPr>
          <a:xfrm>
            <a:off x="1227138" y="1773238"/>
            <a:ext cx="7916862" cy="4114800"/>
          </a:xfrm>
        </p:spPr>
        <p:txBody>
          <a:bodyPr/>
          <a:lstStyle/>
          <a:p>
            <a:pPr marL="342900" indent="-342900">
              <a:buFont typeface="Wingdings" pitchFamily="2" charset="2"/>
              <a:buNone/>
            </a:pPr>
            <a:r>
              <a:rPr lang="zh-TW" altLang="en-US" sz="2000">
                <a:latin typeface="新細明體" pitchFamily="18" charset="-120"/>
              </a:rPr>
              <a:t>字元中的單引號（‘）、雙引號（</a:t>
            </a:r>
            <a:r>
              <a:rPr lang="en-US" altLang="zh-TW" sz="2000">
                <a:latin typeface="新細明體" pitchFamily="18" charset="-120"/>
              </a:rPr>
              <a:t>"</a:t>
            </a:r>
            <a:r>
              <a:rPr lang="zh-TW" altLang="en-US" sz="2000">
                <a:latin typeface="新細明體" pitchFamily="18" charset="-120"/>
              </a:rPr>
              <a:t>）及反斜線（</a:t>
            </a:r>
            <a:r>
              <a:rPr lang="en-US" altLang="zh-TW" sz="2000">
                <a:latin typeface="新細明體" pitchFamily="18" charset="-120"/>
              </a:rPr>
              <a:t>\</a:t>
            </a:r>
            <a:r>
              <a:rPr lang="zh-TW" altLang="en-US" sz="2000">
                <a:latin typeface="新細明體" pitchFamily="18" charset="-120"/>
              </a:rPr>
              <a:t>）均已有定義其功能，若您一定要使用這些字元，則應於使用前先加一個反斜線，此稱為跳脫字元</a:t>
            </a:r>
            <a:r>
              <a:rPr lang="en-US" altLang="zh-TW" sz="2000">
                <a:latin typeface="新細明體" pitchFamily="18" charset="-120"/>
              </a:rPr>
              <a:t>(Escape)</a:t>
            </a:r>
            <a:r>
              <a:rPr lang="zh-TW" altLang="en-US" sz="2000">
                <a:latin typeface="新細明體" pitchFamily="18" charset="-120"/>
              </a:rPr>
              <a:t>。下表是一些常用的跳脫字元序列</a:t>
            </a:r>
            <a:r>
              <a:rPr lang="en-US" altLang="zh-TW" sz="2000">
                <a:latin typeface="新細明體" pitchFamily="18" charset="-120"/>
              </a:rPr>
              <a:t>(Escape Sequence)</a:t>
            </a:r>
            <a:r>
              <a:rPr lang="zh-TW" altLang="en-US" sz="2000">
                <a:latin typeface="新細明體" pitchFamily="18" charset="-120"/>
              </a:rPr>
              <a:t>：</a:t>
            </a:r>
          </a:p>
          <a:p>
            <a:pPr marL="342900" indent="-342900">
              <a:buFont typeface="Wingdings" pitchFamily="2" charset="2"/>
              <a:buNone/>
            </a:pPr>
            <a:endParaRPr lang="en-US" altLang="zh-TW"/>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a:xfrm>
            <a:off x="1066800" y="838200"/>
            <a:ext cx="7772400" cy="790575"/>
          </a:xfrm>
        </p:spPr>
        <p:txBody>
          <a:bodyPr/>
          <a:lstStyle/>
          <a:p>
            <a:r>
              <a:rPr lang="en-US" altLang="zh-TW" b="1">
                <a:solidFill>
                  <a:srgbClr val="0000FF"/>
                </a:solidFill>
                <a:latin typeface="新細明體" pitchFamily="18" charset="-120"/>
              </a:rPr>
              <a:t>3-5   </a:t>
            </a:r>
            <a:r>
              <a:rPr lang="zh-TW" altLang="en-US" b="1">
                <a:solidFill>
                  <a:srgbClr val="0000FF"/>
                </a:solidFill>
                <a:latin typeface="新細明體" pitchFamily="18" charset="-120"/>
              </a:rPr>
              <a:t>變數宣告</a:t>
            </a:r>
          </a:p>
        </p:txBody>
      </p:sp>
      <p:sp>
        <p:nvSpPr>
          <p:cNvPr id="6" name="投影片編號版面配置區 5"/>
          <p:cNvSpPr>
            <a:spLocks noGrp="1"/>
          </p:cNvSpPr>
          <p:nvPr>
            <p:ph type="sldNum" sz="quarter" idx="12"/>
          </p:nvPr>
        </p:nvSpPr>
        <p:spPr/>
        <p:txBody>
          <a:bodyPr/>
          <a:lstStyle/>
          <a:p>
            <a:fld id="{CFC4E9A4-3F20-40BF-BB49-C34A4871E164}" type="slidenum">
              <a:rPr lang="en-US" altLang="zh-TW"/>
              <a:pPr/>
              <a:t>34</a:t>
            </a:fld>
            <a:endParaRPr lang="en-US" altLang="zh-TW"/>
          </a:p>
        </p:txBody>
      </p:sp>
      <p:sp>
        <p:nvSpPr>
          <p:cNvPr id="289795" name="Rectangle 3"/>
          <p:cNvSpPr>
            <a:spLocks noGrp="1" noChangeArrowheads="1"/>
          </p:cNvSpPr>
          <p:nvPr>
            <p:ph sz="quarter" idx="1"/>
          </p:nvPr>
        </p:nvSpPr>
        <p:spPr>
          <a:xfrm>
            <a:off x="971550" y="1916113"/>
            <a:ext cx="7772400" cy="5181600"/>
          </a:xfrm>
        </p:spPr>
        <p:txBody>
          <a:bodyPr/>
          <a:lstStyle/>
          <a:p>
            <a:pPr marL="342900" indent="-342900">
              <a:lnSpc>
                <a:spcPct val="80000"/>
              </a:lnSpc>
              <a:buFont typeface="Wingdings" pitchFamily="2" charset="2"/>
              <a:buNone/>
            </a:pPr>
            <a:r>
              <a:rPr lang="zh-TW" altLang="en-US" sz="2000"/>
              <a:t>變數的功能是用來輸入、處理及儲存外界的資料，而變數在使用以</a:t>
            </a:r>
          </a:p>
          <a:p>
            <a:pPr marL="342900" indent="-342900">
              <a:lnSpc>
                <a:spcPct val="80000"/>
              </a:lnSpc>
              <a:buFont typeface="Wingdings" pitchFamily="2" charset="2"/>
              <a:buNone/>
            </a:pPr>
            <a:r>
              <a:rPr lang="zh-TW" altLang="en-US" sz="2000"/>
              <a:t>前均要事先宣告才可使用。</a:t>
            </a:r>
          </a:p>
          <a:p>
            <a:pPr marL="342900" indent="-342900">
              <a:lnSpc>
                <a:spcPct val="80000"/>
              </a:lnSpc>
              <a:buFont typeface="Wingdings" pitchFamily="2" charset="2"/>
              <a:buNone/>
            </a:pPr>
            <a:endParaRPr lang="zh-TW" altLang="en-US" sz="2000"/>
          </a:p>
          <a:p>
            <a:pPr marL="342900" indent="-342900">
              <a:lnSpc>
                <a:spcPct val="80000"/>
              </a:lnSpc>
              <a:buFont typeface="Wingdings" pitchFamily="2" charset="2"/>
              <a:buNone/>
            </a:pPr>
            <a:r>
              <a:rPr lang="en-US" altLang="zh-TW" sz="2000"/>
              <a:t>C</a:t>
            </a:r>
            <a:r>
              <a:rPr lang="zh-TW" altLang="en-US" sz="2000"/>
              <a:t>語言的變數宣告語法如下： </a:t>
            </a:r>
            <a:r>
              <a:rPr lang="zh-TW" altLang="en-US" sz="2000">
                <a:latin typeface="新細明體" pitchFamily="18" charset="-120"/>
              </a:rPr>
              <a:t>    	</a:t>
            </a:r>
          </a:p>
          <a:p>
            <a:pPr marL="342900" indent="-342900">
              <a:lnSpc>
                <a:spcPct val="80000"/>
              </a:lnSpc>
              <a:buFont typeface="Wingdings" pitchFamily="2" charset="2"/>
              <a:buNone/>
            </a:pPr>
            <a:r>
              <a:rPr lang="zh-TW" altLang="en-US" sz="2000">
                <a:latin typeface="新細明體" pitchFamily="18" charset="-120"/>
              </a:rPr>
              <a:t>		</a:t>
            </a:r>
          </a:p>
          <a:p>
            <a:pPr marL="342900" indent="-342900">
              <a:lnSpc>
                <a:spcPct val="80000"/>
              </a:lnSpc>
              <a:buFont typeface="Wingdings" pitchFamily="2" charset="2"/>
              <a:buNone/>
            </a:pPr>
            <a:r>
              <a:rPr lang="zh-TW" altLang="en-US" sz="2000" b="1">
                <a:latin typeface="新細明體" pitchFamily="18" charset="-120"/>
              </a:rPr>
              <a:t>		資料型別 變數名稱 </a:t>
            </a:r>
            <a:r>
              <a:rPr lang="en-US" altLang="zh-TW" sz="2000" b="1">
                <a:latin typeface="新細明體" pitchFamily="18" charset="-120"/>
              </a:rPr>
              <a:t>[ = </a:t>
            </a:r>
            <a:r>
              <a:rPr lang="zh-TW" altLang="en-US" sz="2000" b="1">
                <a:latin typeface="新細明體" pitchFamily="18" charset="-120"/>
              </a:rPr>
              <a:t>初值 </a:t>
            </a:r>
            <a:r>
              <a:rPr lang="en-US" altLang="zh-TW" sz="2000" b="1">
                <a:latin typeface="新細明體" pitchFamily="18" charset="-120"/>
              </a:rPr>
              <a:t>] ;</a:t>
            </a:r>
          </a:p>
          <a:p>
            <a:pPr marL="342900" indent="-342900">
              <a:lnSpc>
                <a:spcPct val="80000"/>
              </a:lnSpc>
              <a:buFont typeface="Wingdings" pitchFamily="2" charset="2"/>
              <a:buNone/>
            </a:pPr>
            <a:endParaRPr lang="en-US" altLang="zh-TW" sz="2000" b="1">
              <a:latin typeface="新細明體" pitchFamily="18" charset="-120"/>
            </a:endParaRPr>
          </a:p>
          <a:p>
            <a:pPr marL="342900" indent="-342900">
              <a:lnSpc>
                <a:spcPct val="80000"/>
              </a:lnSpc>
              <a:buFont typeface="Wingdings" pitchFamily="2" charset="2"/>
              <a:buNone/>
            </a:pPr>
            <a:r>
              <a:rPr lang="zh-TW" altLang="en-US" sz="2000"/>
              <a:t>例如，</a:t>
            </a:r>
          </a:p>
          <a:p>
            <a:pPr marL="342900" indent="-342900">
              <a:lnSpc>
                <a:spcPct val="80000"/>
              </a:lnSpc>
              <a:buFont typeface="Wingdings" pitchFamily="2" charset="2"/>
              <a:buNone/>
            </a:pPr>
            <a:r>
              <a:rPr lang="zh-TW" altLang="en-US" sz="2000"/>
              <a:t>		</a:t>
            </a:r>
            <a:r>
              <a:rPr lang="en-US" altLang="zh-TW" sz="2000"/>
              <a:t>int a;</a:t>
            </a:r>
          </a:p>
          <a:p>
            <a:pPr marL="342900" indent="-342900">
              <a:lnSpc>
                <a:spcPct val="80000"/>
              </a:lnSpc>
              <a:buFont typeface="Wingdings" pitchFamily="2" charset="2"/>
              <a:buNone/>
            </a:pPr>
            <a:endParaRPr lang="en-US" altLang="zh-TW" sz="2000"/>
          </a:p>
          <a:p>
            <a:pPr marL="342900" indent="-342900">
              <a:lnSpc>
                <a:spcPct val="80000"/>
              </a:lnSpc>
              <a:buFont typeface="Wingdings" pitchFamily="2" charset="2"/>
              <a:buNone/>
            </a:pPr>
            <a:r>
              <a:rPr lang="zh-TW" altLang="en-US" sz="2000"/>
              <a:t>即是宣告變數 </a:t>
            </a:r>
            <a:r>
              <a:rPr lang="en-US" altLang="zh-TW" sz="2000"/>
              <a:t>a </a:t>
            </a:r>
            <a:r>
              <a:rPr lang="zh-TW" altLang="en-US" sz="2000"/>
              <a:t>為</a:t>
            </a:r>
            <a:r>
              <a:rPr lang="en-US" altLang="zh-TW" sz="2000"/>
              <a:t>int </a:t>
            </a:r>
            <a:r>
              <a:rPr lang="zh-TW" altLang="en-US" sz="2000"/>
              <a:t>型別。 </a:t>
            </a:r>
          </a:p>
          <a:p>
            <a:pPr marL="342900" indent="-342900">
              <a:lnSpc>
                <a:spcPct val="80000"/>
              </a:lnSpc>
              <a:buFont typeface="Wingdings" pitchFamily="2" charset="2"/>
              <a:buNone/>
            </a:pPr>
            <a:endParaRPr lang="zh-TW" altLang="en-US" sz="2000"/>
          </a:p>
          <a:p>
            <a:pPr marL="342900" indent="-342900">
              <a:lnSpc>
                <a:spcPct val="80000"/>
              </a:lnSpc>
              <a:buFont typeface="Wingdings" pitchFamily="2" charset="2"/>
              <a:buNone/>
            </a:pPr>
            <a:r>
              <a:rPr lang="zh-TW" altLang="en-US" sz="2000"/>
              <a:t>變數經過宣告之後，編譯器即會根據該變數的資料型別配置適當的</a:t>
            </a:r>
          </a:p>
          <a:p>
            <a:pPr marL="342900" indent="-342900">
              <a:lnSpc>
                <a:spcPct val="80000"/>
              </a:lnSpc>
              <a:buFont typeface="Wingdings" pitchFamily="2" charset="2"/>
              <a:buNone/>
            </a:pPr>
            <a:r>
              <a:rPr lang="zh-TW" altLang="en-US" sz="2000"/>
              <a:t>記憶體儲存此變數，所以若要提高程式的執行效率，則應儘量選擇</a:t>
            </a:r>
          </a:p>
          <a:p>
            <a:pPr marL="342900" indent="-342900">
              <a:lnSpc>
                <a:spcPct val="80000"/>
              </a:lnSpc>
              <a:buFont typeface="Wingdings" pitchFamily="2" charset="2"/>
              <a:buNone/>
            </a:pPr>
            <a:r>
              <a:rPr lang="zh-TW" altLang="en-US" sz="2000"/>
              <a:t>佔用記憶體較小的資料型別。</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0819" name="Rectangle 3"/>
          <p:cNvSpPr>
            <a:spLocks noGrp="1" noChangeArrowheads="1"/>
          </p:cNvSpPr>
          <p:nvPr>
            <p:ph type="title"/>
          </p:nvPr>
        </p:nvSpPr>
        <p:spPr>
          <a:xfrm>
            <a:off x="755650" y="1557338"/>
            <a:ext cx="7772400" cy="646112"/>
          </a:xfrm>
        </p:spPr>
        <p:txBody>
          <a:bodyPr>
            <a:normAutofit fontScale="90000"/>
          </a:bodyPr>
          <a:lstStyle/>
          <a:p>
            <a:r>
              <a:rPr lang="zh-TW" altLang="en-US" sz="4000" b="1" u="sng">
                <a:solidFill>
                  <a:srgbClr val="0000FF"/>
                </a:solidFill>
              </a:rPr>
              <a:t>變數的型別轉換</a:t>
            </a:r>
            <a:br>
              <a:rPr lang="zh-TW" altLang="en-US" sz="4000" b="1" u="sng">
                <a:solidFill>
                  <a:srgbClr val="0000FF"/>
                </a:solidFill>
              </a:rPr>
            </a:br>
            <a:endParaRPr lang="zh-TW" altLang="en-US" sz="4000" b="1" u="sng">
              <a:solidFill>
                <a:srgbClr val="0000FF"/>
              </a:solidFill>
            </a:endParaRPr>
          </a:p>
        </p:txBody>
      </p:sp>
      <p:sp>
        <p:nvSpPr>
          <p:cNvPr id="6" name="投影片編號版面配置區 5"/>
          <p:cNvSpPr>
            <a:spLocks noGrp="1"/>
          </p:cNvSpPr>
          <p:nvPr>
            <p:ph type="sldNum" sz="quarter" idx="12"/>
          </p:nvPr>
        </p:nvSpPr>
        <p:spPr/>
        <p:txBody>
          <a:bodyPr/>
          <a:lstStyle/>
          <a:p>
            <a:fld id="{1F93B3F1-831D-4A67-84E0-A9D3B10F3174}" type="slidenum">
              <a:rPr lang="en-US" altLang="zh-TW"/>
              <a:pPr/>
              <a:t>35</a:t>
            </a:fld>
            <a:endParaRPr lang="en-US" altLang="zh-TW"/>
          </a:p>
        </p:txBody>
      </p:sp>
      <p:sp>
        <p:nvSpPr>
          <p:cNvPr id="290818" name="Rectangle 2"/>
          <p:cNvSpPr>
            <a:spLocks noGrp="1" noChangeArrowheads="1"/>
          </p:cNvSpPr>
          <p:nvPr>
            <p:ph sz="quarter" idx="1"/>
          </p:nvPr>
        </p:nvSpPr>
        <p:spPr>
          <a:xfrm>
            <a:off x="755650" y="1700213"/>
            <a:ext cx="8229600" cy="4897437"/>
          </a:xfrm>
        </p:spPr>
        <p:txBody>
          <a:bodyPr>
            <a:normAutofit lnSpcReduction="10000"/>
          </a:bodyPr>
          <a:lstStyle/>
          <a:p>
            <a:pPr marL="342900" indent="-342900">
              <a:lnSpc>
                <a:spcPct val="80000"/>
              </a:lnSpc>
              <a:buFont typeface="Wingdings" pitchFamily="2" charset="2"/>
              <a:buNone/>
            </a:pPr>
            <a:r>
              <a:rPr lang="zh-TW" altLang="en-US" sz="2000"/>
              <a:t>每一個變數宣告之後，即有屬於自己的型別，往後此變數均只能指定給</a:t>
            </a:r>
          </a:p>
          <a:p>
            <a:pPr marL="342900" indent="-342900">
              <a:lnSpc>
                <a:spcPct val="80000"/>
              </a:lnSpc>
              <a:buFont typeface="Wingdings" pitchFamily="2" charset="2"/>
              <a:buNone/>
            </a:pPr>
            <a:r>
              <a:rPr lang="zh-TW" altLang="en-US" sz="2000"/>
              <a:t>相同型別的變數儲存，若執行階段欲指定給不同型別的變數儲存，則稱</a:t>
            </a:r>
          </a:p>
          <a:p>
            <a:pPr marL="342900" indent="-342900">
              <a:lnSpc>
                <a:spcPct val="80000"/>
              </a:lnSpc>
              <a:buFont typeface="Wingdings" pitchFamily="2" charset="2"/>
              <a:buNone/>
            </a:pPr>
            <a:r>
              <a:rPr lang="zh-TW" altLang="en-US" sz="2000"/>
              <a:t>此為型別轉換。在</a:t>
            </a:r>
            <a:r>
              <a:rPr lang="en-US" altLang="zh-TW" sz="2000"/>
              <a:t>C</a:t>
            </a:r>
            <a:r>
              <a:rPr lang="zh-TW" altLang="en-US" sz="2000"/>
              <a:t>語言中型別轉換又可分為隱含轉換（</a:t>
            </a:r>
            <a:r>
              <a:rPr lang="en-US" altLang="zh-TW" sz="2000"/>
              <a:t>Implicit </a:t>
            </a:r>
          </a:p>
          <a:p>
            <a:pPr marL="342900" indent="-342900">
              <a:lnSpc>
                <a:spcPct val="80000"/>
              </a:lnSpc>
              <a:buFont typeface="Wingdings" pitchFamily="2" charset="2"/>
              <a:buNone/>
            </a:pPr>
            <a:r>
              <a:rPr lang="en-US" altLang="zh-TW" sz="2000"/>
              <a:t>Conversion</a:t>
            </a:r>
            <a:r>
              <a:rPr lang="zh-TW" altLang="en-US" sz="2000"/>
              <a:t>）與強制轉換（</a:t>
            </a:r>
            <a:r>
              <a:rPr lang="en-US" altLang="zh-TW" sz="2000"/>
              <a:t>Explicit Conversion</a:t>
            </a:r>
            <a:r>
              <a:rPr lang="zh-TW" altLang="en-US" sz="2000"/>
              <a:t>），分別說明如下：</a:t>
            </a:r>
          </a:p>
          <a:p>
            <a:pPr marL="342900" indent="-342900">
              <a:lnSpc>
                <a:spcPct val="80000"/>
              </a:lnSpc>
              <a:buFont typeface="Wingdings" pitchFamily="2" charset="2"/>
              <a:buNone/>
            </a:pPr>
            <a:endParaRPr lang="zh-TW" altLang="en-US" sz="2000"/>
          </a:p>
          <a:p>
            <a:pPr marL="342900" indent="-342900">
              <a:lnSpc>
                <a:spcPct val="80000"/>
              </a:lnSpc>
            </a:pPr>
            <a:r>
              <a:rPr lang="zh-TW" altLang="en-US" sz="2000"/>
              <a:t>隱含轉換（</a:t>
            </a:r>
            <a:r>
              <a:rPr lang="en-US" altLang="zh-TW" sz="2000"/>
              <a:t>Implicit Conversion</a:t>
            </a:r>
            <a:r>
              <a:rPr lang="zh-TW" altLang="en-US" sz="2000"/>
              <a:t>）</a:t>
            </a:r>
          </a:p>
          <a:p>
            <a:pPr marL="342900" indent="-342900">
              <a:lnSpc>
                <a:spcPct val="80000"/>
              </a:lnSpc>
            </a:pPr>
            <a:endParaRPr lang="zh-TW" altLang="en-US" sz="2000"/>
          </a:p>
          <a:p>
            <a:pPr marL="342900" indent="-342900">
              <a:lnSpc>
                <a:spcPct val="80000"/>
              </a:lnSpc>
              <a:buFont typeface="Wingdings" pitchFamily="2" charset="2"/>
              <a:buNone/>
            </a:pPr>
            <a:r>
              <a:rPr lang="zh-TW" altLang="en-US" sz="2000"/>
              <a:t>將值域小的型別轉為值域大的型別，稱為自動轉換或轉型（</a:t>
            </a:r>
            <a:r>
              <a:rPr lang="en-US" altLang="zh-TW" sz="2000"/>
              <a:t>Convert</a:t>
            </a:r>
            <a:r>
              <a:rPr lang="zh-TW" altLang="en-US" sz="2000"/>
              <a:t>）。</a:t>
            </a:r>
          </a:p>
          <a:p>
            <a:pPr marL="342900" indent="-342900">
              <a:lnSpc>
                <a:spcPct val="80000"/>
              </a:lnSpc>
              <a:buFont typeface="Wingdings" pitchFamily="2" charset="2"/>
              <a:buNone/>
            </a:pPr>
            <a:r>
              <a:rPr lang="zh-TW" altLang="en-US" sz="2000"/>
              <a:t>此種轉換，系統可自動處理並確保資料不會流失。例如，將</a:t>
            </a:r>
            <a:r>
              <a:rPr lang="en-US" altLang="zh-TW" sz="2000"/>
              <a:t>short</a:t>
            </a:r>
            <a:r>
              <a:rPr lang="zh-TW" altLang="en-US" sz="2000"/>
              <a:t>轉為</a:t>
            </a:r>
          </a:p>
          <a:p>
            <a:pPr marL="342900" indent="-342900">
              <a:lnSpc>
                <a:spcPct val="80000"/>
              </a:lnSpc>
              <a:buFont typeface="Wingdings" pitchFamily="2" charset="2"/>
              <a:buNone/>
            </a:pPr>
            <a:r>
              <a:rPr lang="en-US" altLang="zh-TW" sz="2000"/>
              <a:t>long</a:t>
            </a:r>
            <a:r>
              <a:rPr lang="zh-TW" altLang="en-US" sz="2000"/>
              <a:t>，則因後者的值域均比前者大，所以可順利的轉換。以下敘述可將</a:t>
            </a:r>
          </a:p>
          <a:p>
            <a:pPr marL="342900" indent="-342900">
              <a:lnSpc>
                <a:spcPct val="80000"/>
              </a:lnSpc>
              <a:buFont typeface="Wingdings" pitchFamily="2" charset="2"/>
              <a:buNone/>
            </a:pPr>
            <a:r>
              <a:rPr lang="zh-TW" altLang="en-US" sz="2000"/>
              <a:t>型別為</a:t>
            </a:r>
            <a:r>
              <a:rPr lang="en-US" altLang="zh-TW" sz="2000"/>
              <a:t>short</a:t>
            </a:r>
            <a:r>
              <a:rPr lang="zh-TW" altLang="en-US" sz="2000"/>
              <a:t>的變數</a:t>
            </a:r>
            <a:r>
              <a:rPr lang="en-US" altLang="zh-TW" sz="2000"/>
              <a:t>a</a:t>
            </a:r>
            <a:r>
              <a:rPr lang="zh-TW" altLang="en-US" sz="2000"/>
              <a:t>指定給型別為</a:t>
            </a:r>
            <a:r>
              <a:rPr lang="en-US" altLang="zh-TW" sz="2000"/>
              <a:t>long</a:t>
            </a:r>
            <a:r>
              <a:rPr lang="zh-TW" altLang="en-US" sz="2000"/>
              <a:t>的變數</a:t>
            </a:r>
            <a:r>
              <a:rPr lang="en-US" altLang="zh-TW" sz="2000"/>
              <a:t>b</a:t>
            </a:r>
            <a:r>
              <a:rPr lang="zh-TW" altLang="en-US" sz="2000"/>
              <a:t>，且原值不會改變。</a:t>
            </a:r>
          </a:p>
          <a:p>
            <a:pPr marL="742950" lvl="1" indent="-285750">
              <a:lnSpc>
                <a:spcPct val="80000"/>
              </a:lnSpc>
              <a:buFont typeface="Wingdings" pitchFamily="2" charset="2"/>
              <a:buNone/>
            </a:pPr>
            <a:r>
              <a:rPr lang="zh-TW" altLang="en-US" sz="2000"/>
              <a:t>	</a:t>
            </a:r>
            <a:r>
              <a:rPr lang="en-US" altLang="zh-TW" sz="2000"/>
              <a:t>short a=23;</a:t>
            </a:r>
          </a:p>
          <a:p>
            <a:pPr marL="742950" lvl="1" indent="-285750">
              <a:lnSpc>
                <a:spcPct val="80000"/>
              </a:lnSpc>
              <a:buFont typeface="Wingdings" pitchFamily="2" charset="2"/>
              <a:buNone/>
            </a:pPr>
            <a:r>
              <a:rPr lang="en-US" altLang="zh-TW" sz="2000"/>
              <a:t> 	long b;</a:t>
            </a:r>
          </a:p>
          <a:p>
            <a:pPr marL="742950" lvl="1" indent="-285750">
              <a:lnSpc>
                <a:spcPct val="80000"/>
              </a:lnSpc>
              <a:buFont typeface="Wingdings" pitchFamily="2" charset="2"/>
              <a:buNone/>
            </a:pPr>
            <a:r>
              <a:rPr lang="en-US" altLang="zh-TW" sz="2000"/>
              <a:t> 	b=a;</a:t>
            </a:r>
          </a:p>
          <a:p>
            <a:pPr marL="742950" lvl="1" indent="-285750">
              <a:lnSpc>
                <a:spcPct val="80000"/>
              </a:lnSpc>
              <a:buFont typeface="Wingdings" pitchFamily="2" charset="2"/>
              <a:buNone/>
            </a:pPr>
            <a:r>
              <a:rPr lang="en-US" altLang="zh-TW" sz="2000"/>
              <a:t> 	printf(“%d\n”,b);</a:t>
            </a:r>
          </a:p>
          <a:p>
            <a:pPr marL="342900" indent="-342900">
              <a:lnSpc>
                <a:spcPct val="80000"/>
              </a:lnSpc>
              <a:buFont typeface="Wingdings" pitchFamily="2" charset="2"/>
              <a:buNone/>
            </a:pPr>
            <a:r>
              <a:rPr lang="zh-TW" altLang="en-US" sz="2000"/>
              <a:t>結果是</a:t>
            </a:r>
            <a:r>
              <a:rPr lang="en-US" altLang="zh-TW" sz="2000"/>
              <a:t>23</a:t>
            </a:r>
            <a:r>
              <a:rPr lang="zh-TW" altLang="en-US" sz="2000"/>
              <a:t>。</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fld id="{B0F2A845-EBB9-44DD-9BCA-2255C3B55C17}" type="slidenum">
              <a:rPr lang="en-US" altLang="zh-TW"/>
              <a:pPr/>
              <a:t>36</a:t>
            </a:fld>
            <a:endParaRPr lang="en-US" altLang="zh-TW"/>
          </a:p>
        </p:txBody>
      </p:sp>
      <p:sp>
        <p:nvSpPr>
          <p:cNvPr id="291842" name="Rectangle 2"/>
          <p:cNvSpPr>
            <a:spLocks noGrp="1" noChangeArrowheads="1"/>
          </p:cNvSpPr>
          <p:nvPr>
            <p:ph sz="quarter" idx="1"/>
          </p:nvPr>
        </p:nvSpPr>
        <p:spPr>
          <a:xfrm>
            <a:off x="395288" y="836613"/>
            <a:ext cx="8229600" cy="6021387"/>
          </a:xfrm>
        </p:spPr>
        <p:txBody>
          <a:bodyPr>
            <a:normAutofit lnSpcReduction="10000"/>
          </a:bodyPr>
          <a:lstStyle/>
          <a:p>
            <a:pPr marL="342900" indent="-342900">
              <a:lnSpc>
                <a:spcPct val="80000"/>
              </a:lnSpc>
            </a:pPr>
            <a:r>
              <a:rPr lang="zh-TW" altLang="en-US" sz="2000"/>
              <a:t>強制轉換（</a:t>
            </a:r>
            <a:r>
              <a:rPr lang="en-US" altLang="zh-TW" sz="2000"/>
              <a:t>Explicit Conversion</a:t>
            </a:r>
            <a:r>
              <a:rPr lang="zh-TW" altLang="en-US" sz="2000"/>
              <a:t>）</a:t>
            </a:r>
          </a:p>
          <a:p>
            <a:pPr marL="342900" indent="-342900">
              <a:lnSpc>
                <a:spcPct val="80000"/>
              </a:lnSpc>
              <a:buFont typeface="Wingdings" pitchFamily="2" charset="2"/>
              <a:buNone/>
            </a:pPr>
            <a:endParaRPr lang="zh-TW" altLang="en-US" sz="1800"/>
          </a:p>
          <a:p>
            <a:pPr marL="342900" indent="-342900">
              <a:lnSpc>
                <a:spcPct val="80000"/>
              </a:lnSpc>
              <a:buFont typeface="Wingdings" pitchFamily="2" charset="2"/>
              <a:buNone/>
            </a:pPr>
            <a:r>
              <a:rPr lang="zh-TW" altLang="en-US" sz="1800"/>
              <a:t>將值域大的轉為值域小的型別（如</a:t>
            </a:r>
            <a:r>
              <a:rPr lang="en-US" altLang="zh-TW" sz="1800"/>
              <a:t>int</a:t>
            </a:r>
            <a:r>
              <a:rPr lang="zh-TW" altLang="en-US" sz="1800"/>
              <a:t>轉為</a:t>
            </a:r>
            <a:r>
              <a:rPr lang="en-US" altLang="zh-TW" sz="1800"/>
              <a:t>short</a:t>
            </a:r>
            <a:r>
              <a:rPr lang="zh-TW" altLang="en-US" sz="1800"/>
              <a:t>），則稱此為強制轉換稱</a:t>
            </a:r>
          </a:p>
          <a:p>
            <a:pPr marL="342900" indent="-342900">
              <a:lnSpc>
                <a:spcPct val="80000"/>
              </a:lnSpc>
              <a:buFont typeface="Wingdings" pitchFamily="2" charset="2"/>
              <a:buNone/>
            </a:pPr>
            <a:r>
              <a:rPr lang="zh-TW" altLang="en-US" sz="1800"/>
              <a:t>為鑄型（</a:t>
            </a:r>
            <a:r>
              <a:rPr lang="en-US" altLang="zh-TW" sz="1800"/>
              <a:t>cast</a:t>
            </a:r>
            <a:r>
              <a:rPr lang="zh-TW" altLang="en-US" sz="1800"/>
              <a:t>）。強制轉換的語法如下：</a:t>
            </a:r>
          </a:p>
          <a:p>
            <a:pPr marL="342900" indent="-342900">
              <a:lnSpc>
                <a:spcPct val="80000"/>
              </a:lnSpc>
              <a:buFont typeface="Wingdings" pitchFamily="2" charset="2"/>
              <a:buNone/>
            </a:pPr>
            <a:endParaRPr lang="zh-TW" altLang="en-US" sz="1800"/>
          </a:p>
          <a:p>
            <a:pPr marL="342900" indent="-342900">
              <a:lnSpc>
                <a:spcPct val="80000"/>
              </a:lnSpc>
              <a:buFont typeface="Wingdings" pitchFamily="2" charset="2"/>
              <a:buNone/>
            </a:pPr>
            <a:r>
              <a:rPr lang="zh-TW" altLang="en-US" sz="1800"/>
              <a:t> 		變數</a:t>
            </a:r>
            <a:r>
              <a:rPr lang="en-US" altLang="zh-TW" sz="1800"/>
              <a:t>1  =  (</a:t>
            </a:r>
            <a:r>
              <a:rPr lang="zh-TW" altLang="en-US" sz="1800"/>
              <a:t>變數</a:t>
            </a:r>
            <a:r>
              <a:rPr lang="en-US" altLang="zh-TW" sz="1800"/>
              <a:t>1</a:t>
            </a:r>
            <a:r>
              <a:rPr lang="zh-TW" altLang="en-US" sz="1800"/>
              <a:t>的型別</a:t>
            </a:r>
            <a:r>
              <a:rPr lang="en-US" altLang="zh-TW" sz="1800"/>
              <a:t>)  </a:t>
            </a:r>
            <a:r>
              <a:rPr lang="zh-TW" altLang="en-US" sz="1800"/>
              <a:t>變數</a:t>
            </a:r>
            <a:r>
              <a:rPr lang="en-US" altLang="zh-TW" sz="1800"/>
              <a:t>2 ;</a:t>
            </a:r>
          </a:p>
          <a:p>
            <a:pPr marL="342900" indent="-342900">
              <a:lnSpc>
                <a:spcPct val="80000"/>
              </a:lnSpc>
              <a:buFont typeface="Wingdings" pitchFamily="2" charset="2"/>
              <a:buNone/>
            </a:pPr>
            <a:endParaRPr lang="en-US" altLang="zh-TW" sz="1800"/>
          </a:p>
          <a:p>
            <a:pPr marL="342900" indent="-342900">
              <a:lnSpc>
                <a:spcPct val="80000"/>
              </a:lnSpc>
              <a:buFont typeface="Wingdings" pitchFamily="2" charset="2"/>
              <a:buNone/>
            </a:pPr>
            <a:r>
              <a:rPr lang="zh-TW" altLang="en-US" sz="1800"/>
              <a:t>例如，以下敘述可將型別是</a:t>
            </a:r>
            <a:r>
              <a:rPr lang="en-US" altLang="zh-TW" sz="1800"/>
              <a:t>int</a:t>
            </a:r>
            <a:r>
              <a:rPr lang="zh-TW" altLang="en-US" sz="1800"/>
              <a:t>的</a:t>
            </a:r>
            <a:r>
              <a:rPr lang="en-US" altLang="zh-TW" sz="1800"/>
              <a:t>c</a:t>
            </a:r>
            <a:r>
              <a:rPr lang="zh-TW" altLang="en-US" sz="1800"/>
              <a:t>變數指定給型別是</a:t>
            </a:r>
            <a:r>
              <a:rPr lang="en-US" altLang="zh-TW" sz="1800"/>
              <a:t>short</a:t>
            </a:r>
            <a:r>
              <a:rPr lang="zh-TW" altLang="en-US" sz="1800"/>
              <a:t>的</a:t>
            </a:r>
            <a:r>
              <a:rPr lang="en-US" altLang="zh-TW" sz="1800"/>
              <a:t>d</a:t>
            </a:r>
            <a:r>
              <a:rPr lang="zh-TW" altLang="en-US" sz="1800"/>
              <a:t>變數。</a:t>
            </a:r>
          </a:p>
          <a:p>
            <a:pPr marL="342900" indent="-342900">
              <a:lnSpc>
                <a:spcPct val="80000"/>
              </a:lnSpc>
              <a:buFont typeface="Wingdings" pitchFamily="2" charset="2"/>
              <a:buNone/>
            </a:pPr>
            <a:r>
              <a:rPr lang="zh-TW" altLang="en-US" sz="1800"/>
              <a:t> 		</a:t>
            </a:r>
            <a:r>
              <a:rPr lang="en-US" altLang="zh-TW" sz="1600"/>
              <a:t>int c=23;</a:t>
            </a:r>
          </a:p>
          <a:p>
            <a:pPr marL="342900" indent="-342900">
              <a:lnSpc>
                <a:spcPct val="80000"/>
              </a:lnSpc>
              <a:buFont typeface="Wingdings" pitchFamily="2" charset="2"/>
              <a:buNone/>
            </a:pPr>
            <a:r>
              <a:rPr lang="en-US" altLang="zh-TW" sz="1600"/>
              <a:t> 		short d;</a:t>
            </a:r>
          </a:p>
          <a:p>
            <a:pPr marL="342900" indent="-342900">
              <a:lnSpc>
                <a:spcPct val="80000"/>
              </a:lnSpc>
              <a:buFont typeface="Wingdings" pitchFamily="2" charset="2"/>
              <a:buNone/>
            </a:pPr>
            <a:r>
              <a:rPr lang="en-US" altLang="zh-TW" sz="1600"/>
              <a:t> 		d=(short) c;</a:t>
            </a:r>
          </a:p>
          <a:p>
            <a:pPr marL="342900" indent="-342900">
              <a:lnSpc>
                <a:spcPct val="80000"/>
              </a:lnSpc>
              <a:buFont typeface="Wingdings" pitchFamily="2" charset="2"/>
              <a:buNone/>
            </a:pPr>
            <a:r>
              <a:rPr lang="en-US" altLang="zh-TW" sz="1600"/>
              <a:t> 		printf(“%d\n”,d);</a:t>
            </a:r>
          </a:p>
          <a:p>
            <a:pPr marL="342900" indent="-342900">
              <a:lnSpc>
                <a:spcPct val="80000"/>
              </a:lnSpc>
              <a:buFont typeface="Wingdings" pitchFamily="2" charset="2"/>
              <a:buNone/>
            </a:pPr>
            <a:r>
              <a:rPr lang="zh-TW" altLang="en-US" sz="1800"/>
              <a:t>結果是</a:t>
            </a:r>
            <a:r>
              <a:rPr lang="en-US" altLang="zh-TW" sz="1800"/>
              <a:t>23</a:t>
            </a:r>
            <a:r>
              <a:rPr lang="zh-TW" altLang="en-US" sz="1800"/>
              <a:t>。</a:t>
            </a:r>
          </a:p>
          <a:p>
            <a:pPr marL="342900" indent="-342900">
              <a:lnSpc>
                <a:spcPct val="80000"/>
              </a:lnSpc>
              <a:buFont typeface="Wingdings" pitchFamily="2" charset="2"/>
              <a:buNone/>
            </a:pPr>
            <a:endParaRPr lang="zh-TW" altLang="en-US" sz="1800"/>
          </a:p>
          <a:p>
            <a:pPr marL="342900" indent="-342900">
              <a:lnSpc>
                <a:spcPct val="80000"/>
              </a:lnSpc>
              <a:buFont typeface="Wingdings" pitchFamily="2" charset="2"/>
              <a:buNone/>
            </a:pPr>
            <a:r>
              <a:rPr lang="zh-TW" altLang="en-US" sz="1800"/>
              <a:t>其次，強制轉換的風險比較大，有可能資料流失或溢位。例如，以下敘</a:t>
            </a:r>
          </a:p>
          <a:p>
            <a:pPr marL="342900" indent="-342900">
              <a:lnSpc>
                <a:spcPct val="80000"/>
              </a:lnSpc>
              <a:buFont typeface="Wingdings" pitchFamily="2" charset="2"/>
              <a:buNone/>
            </a:pPr>
            <a:r>
              <a:rPr lang="zh-TW" altLang="en-US" sz="1800"/>
              <a:t>述將</a:t>
            </a:r>
            <a:r>
              <a:rPr lang="en-US" altLang="zh-TW" sz="1800"/>
              <a:t>float</a:t>
            </a:r>
            <a:r>
              <a:rPr lang="zh-TW" altLang="en-US" sz="1800"/>
              <a:t>型別強制轉換為</a:t>
            </a:r>
            <a:r>
              <a:rPr lang="en-US" altLang="zh-TW" sz="1800"/>
              <a:t>byte</a:t>
            </a:r>
            <a:r>
              <a:rPr lang="zh-TW" altLang="en-US" sz="1800"/>
              <a:t>型別，將造成小數部份的流失。</a:t>
            </a:r>
          </a:p>
          <a:p>
            <a:pPr marL="342900" indent="-342900">
              <a:lnSpc>
                <a:spcPct val="80000"/>
              </a:lnSpc>
              <a:buFont typeface="Wingdings" pitchFamily="2" charset="2"/>
              <a:buNone/>
            </a:pPr>
            <a:r>
              <a:rPr lang="zh-TW" altLang="en-US" sz="1800"/>
              <a:t> 		</a:t>
            </a:r>
            <a:r>
              <a:rPr lang="en-US" altLang="zh-TW" sz="1600"/>
              <a:t>float e=3.4f;</a:t>
            </a:r>
          </a:p>
          <a:p>
            <a:pPr marL="342900" indent="-342900">
              <a:lnSpc>
                <a:spcPct val="80000"/>
              </a:lnSpc>
              <a:buFont typeface="Wingdings" pitchFamily="2" charset="2"/>
              <a:buNone/>
            </a:pPr>
            <a:r>
              <a:rPr lang="en-US" altLang="zh-TW" sz="1600"/>
              <a:t> 		short f;</a:t>
            </a:r>
          </a:p>
          <a:p>
            <a:pPr marL="342900" indent="-342900">
              <a:lnSpc>
                <a:spcPct val="80000"/>
              </a:lnSpc>
              <a:buFont typeface="Wingdings" pitchFamily="2" charset="2"/>
              <a:buNone/>
            </a:pPr>
            <a:r>
              <a:rPr lang="en-US" altLang="zh-TW" sz="1600"/>
              <a:t> 		f=(short) e;</a:t>
            </a:r>
          </a:p>
          <a:p>
            <a:pPr marL="342900" indent="-342900">
              <a:lnSpc>
                <a:spcPct val="80000"/>
              </a:lnSpc>
              <a:buFont typeface="Wingdings" pitchFamily="2" charset="2"/>
              <a:buNone/>
            </a:pPr>
            <a:r>
              <a:rPr lang="en-US" altLang="zh-TW" sz="1600"/>
              <a:t> 		printf(“%d\n”,f);</a:t>
            </a:r>
          </a:p>
          <a:p>
            <a:pPr marL="342900" indent="-342900">
              <a:lnSpc>
                <a:spcPct val="80000"/>
              </a:lnSpc>
              <a:buFont typeface="Wingdings" pitchFamily="2" charset="2"/>
              <a:buNone/>
            </a:pPr>
            <a:r>
              <a:rPr lang="zh-TW" altLang="en-US" sz="1800"/>
              <a:t>結果</a:t>
            </a:r>
            <a:r>
              <a:rPr lang="en-US" altLang="zh-TW" sz="1800"/>
              <a:t>3</a:t>
            </a:r>
            <a:r>
              <a:rPr lang="zh-TW" altLang="en-US" sz="1800"/>
              <a:t>。</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2867" name="Rectangle 3"/>
          <p:cNvSpPr>
            <a:spLocks noGrp="1" noChangeArrowheads="1"/>
          </p:cNvSpPr>
          <p:nvPr>
            <p:ph type="title"/>
          </p:nvPr>
        </p:nvSpPr>
        <p:spPr>
          <a:xfrm>
            <a:off x="611188" y="1916113"/>
            <a:ext cx="7772400" cy="73025"/>
          </a:xfrm>
        </p:spPr>
        <p:txBody>
          <a:bodyPr>
            <a:normAutofit fontScale="90000"/>
          </a:bodyPr>
          <a:lstStyle/>
          <a:p>
            <a:r>
              <a:rPr lang="zh-TW" altLang="en-US" sz="4000" b="1" u="sng">
                <a:solidFill>
                  <a:srgbClr val="0000FF"/>
                </a:solidFill>
              </a:rPr>
              <a:t>常數符號的宣告</a:t>
            </a:r>
            <a:br>
              <a:rPr lang="zh-TW" altLang="en-US" sz="4000" b="1" u="sng">
                <a:solidFill>
                  <a:srgbClr val="0000FF"/>
                </a:solidFill>
              </a:rPr>
            </a:br>
            <a:endParaRPr lang="zh-TW" altLang="en-US" sz="4000" b="1" u="sng">
              <a:solidFill>
                <a:srgbClr val="0000FF"/>
              </a:solidFill>
            </a:endParaRPr>
          </a:p>
        </p:txBody>
      </p:sp>
      <p:sp>
        <p:nvSpPr>
          <p:cNvPr id="6" name="投影片編號版面配置區 5"/>
          <p:cNvSpPr>
            <a:spLocks noGrp="1"/>
          </p:cNvSpPr>
          <p:nvPr>
            <p:ph type="sldNum" sz="quarter" idx="12"/>
          </p:nvPr>
        </p:nvSpPr>
        <p:spPr/>
        <p:txBody>
          <a:bodyPr/>
          <a:lstStyle/>
          <a:p>
            <a:fld id="{5A2D7ADD-1F88-49E7-BC1F-9FB80ACEB253}" type="slidenum">
              <a:rPr lang="en-US" altLang="zh-TW"/>
              <a:pPr/>
              <a:t>37</a:t>
            </a:fld>
            <a:endParaRPr lang="en-US" altLang="zh-TW"/>
          </a:p>
        </p:txBody>
      </p:sp>
      <p:sp>
        <p:nvSpPr>
          <p:cNvPr id="292866" name="Rectangle 2"/>
          <p:cNvSpPr>
            <a:spLocks noGrp="1" noChangeArrowheads="1"/>
          </p:cNvSpPr>
          <p:nvPr>
            <p:ph sz="quarter" idx="1"/>
          </p:nvPr>
        </p:nvSpPr>
        <p:spPr>
          <a:xfrm>
            <a:off x="395288" y="1412875"/>
            <a:ext cx="8229600" cy="5040313"/>
          </a:xfrm>
        </p:spPr>
        <p:txBody>
          <a:bodyPr>
            <a:normAutofit lnSpcReduction="10000"/>
          </a:bodyPr>
          <a:lstStyle/>
          <a:p>
            <a:pPr marL="342900" indent="-342900">
              <a:lnSpc>
                <a:spcPct val="80000"/>
              </a:lnSpc>
              <a:buFont typeface="Wingdings" pitchFamily="2" charset="2"/>
              <a:buNone/>
            </a:pPr>
            <a:r>
              <a:rPr lang="en-US" altLang="zh-TW" sz="1800"/>
              <a:t>      </a:t>
            </a:r>
            <a:r>
              <a:rPr lang="zh-TW" altLang="en-US" sz="1800"/>
              <a:t>跟變數一樣，常數符號亦需要記憶體儲存位置，與變數不同的是，常數符號正如名稱所示，常數符號在整個程式中都不會改變其值。程式設計有兩種表示常數的方式，一種是文字式</a:t>
            </a:r>
            <a:r>
              <a:rPr lang="en-US" altLang="zh-TW" sz="1800"/>
              <a:t>(Literal)</a:t>
            </a:r>
            <a:r>
              <a:rPr lang="zh-TW" altLang="en-US" sz="1800"/>
              <a:t>，例如直接以</a:t>
            </a:r>
            <a:r>
              <a:rPr lang="en-US" altLang="zh-TW" sz="1800"/>
              <a:t>15</a:t>
            </a:r>
            <a:r>
              <a:rPr lang="zh-TW" altLang="en-US" sz="1800"/>
              <a:t>或</a:t>
            </a:r>
            <a:r>
              <a:rPr lang="en-US" altLang="zh-TW" sz="1800"/>
              <a:t>3.14159</a:t>
            </a:r>
            <a:r>
              <a:rPr lang="zh-TW" altLang="en-US" sz="1800"/>
              <a:t>表示某一常數，此種表示法已在</a:t>
            </a:r>
            <a:r>
              <a:rPr lang="en-US" altLang="zh-TW" sz="1800"/>
              <a:t>3-3</a:t>
            </a:r>
            <a:r>
              <a:rPr lang="zh-TW" altLang="en-US" sz="1800"/>
              <a:t>節介紹。另一種是本單元的常數符號式</a:t>
            </a:r>
            <a:r>
              <a:rPr lang="en-US" altLang="zh-TW" sz="1800"/>
              <a:t>(Symbolic)</a:t>
            </a:r>
            <a:r>
              <a:rPr lang="zh-TW" altLang="en-US" sz="1800"/>
              <a:t>，因為有些數字在程式中會不斷的重複出現，為了增加程式的可讀性及減少程式鍵入的麻煩，此時即可用一個有意義的符號代替。例如，我們可以利用</a:t>
            </a:r>
            <a:r>
              <a:rPr lang="en-US" altLang="zh-TW" sz="1800"/>
              <a:t>#define</a:t>
            </a:r>
            <a:r>
              <a:rPr lang="zh-TW" altLang="en-US" sz="1800"/>
              <a:t>來定義常數，則該符號的值將永遠保持在你所宣告的符號，程式中任何位置均不可能改變其值，此稱為常數符號，簡稱常數。常數定義的語法如下</a:t>
            </a:r>
            <a:r>
              <a:rPr lang="en-US" altLang="zh-TW" sz="1800"/>
              <a:t>:</a:t>
            </a:r>
          </a:p>
          <a:p>
            <a:pPr marL="342900" indent="-342900">
              <a:lnSpc>
                <a:spcPct val="80000"/>
              </a:lnSpc>
              <a:buFont typeface="Wingdings" pitchFamily="2" charset="2"/>
              <a:buNone/>
            </a:pPr>
            <a:r>
              <a:rPr lang="en-US" altLang="zh-TW" sz="1800"/>
              <a:t>		#define   </a:t>
            </a:r>
            <a:r>
              <a:rPr lang="zh-TW" altLang="en-US" sz="1800"/>
              <a:t>常數名稱   常數值</a:t>
            </a:r>
          </a:p>
          <a:p>
            <a:pPr marL="342900" indent="-342900">
              <a:lnSpc>
                <a:spcPct val="80000"/>
              </a:lnSpc>
              <a:buFont typeface="Wingdings" pitchFamily="2" charset="2"/>
              <a:buNone/>
            </a:pPr>
            <a:endParaRPr lang="zh-TW" altLang="en-US" sz="1800"/>
          </a:p>
          <a:p>
            <a:pPr marL="342900" indent="-342900">
              <a:lnSpc>
                <a:spcPct val="80000"/>
              </a:lnSpc>
              <a:buFont typeface="Wingdings" pitchFamily="2" charset="2"/>
              <a:buNone/>
            </a:pPr>
            <a:r>
              <a:rPr lang="zh-TW" altLang="en-US" sz="1800"/>
              <a:t>       例如，以下例子令</a:t>
            </a:r>
            <a:r>
              <a:rPr lang="en-US" altLang="zh-TW" sz="1800"/>
              <a:t>PI=3.14159</a:t>
            </a:r>
            <a:r>
              <a:rPr lang="zh-TW" altLang="en-US" sz="1800"/>
              <a:t>，則每次要使用</a:t>
            </a:r>
            <a:r>
              <a:rPr lang="en-US" altLang="zh-TW" sz="1800"/>
              <a:t>3.14159</a:t>
            </a:r>
            <a:r>
              <a:rPr lang="zh-TW" altLang="en-US" sz="1800"/>
              <a:t>時，只要填入</a:t>
            </a:r>
            <a:r>
              <a:rPr lang="en-US" altLang="zh-TW" sz="1800"/>
              <a:t>PI</a:t>
            </a:r>
            <a:r>
              <a:rPr lang="zh-TW" altLang="en-US" sz="1800"/>
              <a:t>即可。</a:t>
            </a:r>
          </a:p>
          <a:p>
            <a:pPr marL="1143000" lvl="2">
              <a:lnSpc>
                <a:spcPct val="80000"/>
              </a:lnSpc>
              <a:buFont typeface="Wingdings" pitchFamily="2" charset="2"/>
              <a:buNone/>
            </a:pPr>
            <a:r>
              <a:rPr lang="zh-TW" altLang="en-US" sz="1800"/>
              <a:t>  </a:t>
            </a:r>
            <a:r>
              <a:rPr lang="en-US" altLang="zh-TW" sz="1600"/>
              <a:t>#include &lt;stdio.h&gt;</a:t>
            </a:r>
          </a:p>
          <a:p>
            <a:pPr marL="1143000" lvl="2">
              <a:lnSpc>
                <a:spcPct val="80000"/>
              </a:lnSpc>
              <a:buFont typeface="Wingdings" pitchFamily="2" charset="2"/>
              <a:buNone/>
            </a:pPr>
            <a:r>
              <a:rPr lang="en-US" altLang="zh-TW" sz="1600"/>
              <a:t>  #define PI 3.14159</a:t>
            </a:r>
          </a:p>
          <a:p>
            <a:pPr marL="1143000" lvl="2">
              <a:lnSpc>
                <a:spcPct val="80000"/>
              </a:lnSpc>
              <a:buFont typeface="Wingdings" pitchFamily="2" charset="2"/>
              <a:buNone/>
            </a:pPr>
            <a:r>
              <a:rPr lang="en-US" altLang="zh-TW" sz="1600"/>
              <a:t>  void main(void)</a:t>
            </a:r>
          </a:p>
          <a:p>
            <a:pPr marL="1143000" lvl="2">
              <a:lnSpc>
                <a:spcPct val="80000"/>
              </a:lnSpc>
              <a:buFont typeface="Wingdings" pitchFamily="2" charset="2"/>
              <a:buNone/>
            </a:pPr>
            <a:r>
              <a:rPr lang="en-US" altLang="zh-TW" sz="1600"/>
              <a:t>  {</a:t>
            </a:r>
          </a:p>
          <a:p>
            <a:pPr marL="1143000" lvl="2">
              <a:lnSpc>
                <a:spcPct val="80000"/>
              </a:lnSpc>
              <a:buFont typeface="Wingdings" pitchFamily="2" charset="2"/>
              <a:buNone/>
            </a:pPr>
            <a:r>
              <a:rPr lang="en-US" altLang="zh-TW" sz="1600"/>
              <a:t>    double a, b, c;</a:t>
            </a:r>
          </a:p>
          <a:p>
            <a:pPr marL="1143000" lvl="2">
              <a:lnSpc>
                <a:spcPct val="80000"/>
              </a:lnSpc>
              <a:buFont typeface="Wingdings" pitchFamily="2" charset="2"/>
              <a:buNone/>
            </a:pPr>
            <a:r>
              <a:rPr lang="en-US" altLang="zh-TW" sz="1600"/>
              <a:t>    a=3*3*PI;</a:t>
            </a:r>
          </a:p>
          <a:p>
            <a:pPr marL="1143000" lvl="2">
              <a:lnSpc>
                <a:spcPct val="80000"/>
              </a:lnSpc>
              <a:buFont typeface="Wingdings" pitchFamily="2" charset="2"/>
              <a:buNone/>
            </a:pPr>
            <a:r>
              <a:rPr lang="en-US" altLang="zh-TW" sz="1600"/>
              <a:t>    b=5*5*PI;</a:t>
            </a:r>
          </a:p>
          <a:p>
            <a:pPr marL="1143000" lvl="2">
              <a:lnSpc>
                <a:spcPct val="80000"/>
              </a:lnSpc>
              <a:buFont typeface="Wingdings" pitchFamily="2" charset="2"/>
              <a:buNone/>
            </a:pPr>
            <a:r>
              <a:rPr lang="en-US" altLang="zh-TW" sz="1600"/>
              <a:t>    c=10*10*PI;</a:t>
            </a:r>
          </a:p>
          <a:p>
            <a:pPr marL="1143000" lvl="2">
              <a:lnSpc>
                <a:spcPct val="80000"/>
              </a:lnSpc>
              <a:buFont typeface="Wingdings" pitchFamily="2" charset="2"/>
              <a:buNone/>
            </a:pPr>
            <a:r>
              <a:rPr lang="en-US" altLang="zh-TW" sz="1600"/>
              <a:t>    printf("a=%f  b=%f  c=%f", a, b, c);</a:t>
            </a:r>
          </a:p>
          <a:p>
            <a:pPr marL="1143000" lvl="2">
              <a:lnSpc>
                <a:spcPct val="80000"/>
              </a:lnSpc>
              <a:buFont typeface="Wingdings" pitchFamily="2" charset="2"/>
              <a:buNone/>
            </a:pPr>
            <a:r>
              <a:rPr lang="en-US" altLang="zh-TW" sz="1600"/>
              <a:t>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3891" name="Rectangle 3"/>
          <p:cNvSpPr>
            <a:spLocks noGrp="1" noChangeArrowheads="1"/>
          </p:cNvSpPr>
          <p:nvPr>
            <p:ph type="title"/>
          </p:nvPr>
        </p:nvSpPr>
        <p:spPr>
          <a:xfrm>
            <a:off x="755650" y="1989138"/>
            <a:ext cx="7772400" cy="430212"/>
          </a:xfrm>
        </p:spPr>
        <p:txBody>
          <a:bodyPr>
            <a:normAutofit fontScale="90000"/>
          </a:bodyPr>
          <a:lstStyle/>
          <a:p>
            <a:r>
              <a:rPr lang="zh-TW" altLang="en-US" sz="4000" b="1" u="sng">
                <a:solidFill>
                  <a:srgbClr val="0000FF"/>
                </a:solidFill>
              </a:rPr>
              <a:t>變數與常數的有效範圍</a:t>
            </a:r>
            <a:br>
              <a:rPr lang="zh-TW" altLang="en-US" sz="4000" b="1" u="sng">
                <a:solidFill>
                  <a:srgbClr val="0000FF"/>
                </a:solidFill>
              </a:rPr>
            </a:br>
            <a:endParaRPr lang="zh-TW" altLang="en-US" sz="4000" b="1" u="sng">
              <a:solidFill>
                <a:srgbClr val="0000FF"/>
              </a:solidFill>
            </a:endParaRPr>
          </a:p>
        </p:txBody>
      </p:sp>
      <p:sp>
        <p:nvSpPr>
          <p:cNvPr id="6" name="投影片編號版面配置區 5"/>
          <p:cNvSpPr>
            <a:spLocks noGrp="1"/>
          </p:cNvSpPr>
          <p:nvPr>
            <p:ph type="sldNum" sz="quarter" idx="12"/>
          </p:nvPr>
        </p:nvSpPr>
        <p:spPr/>
        <p:txBody>
          <a:bodyPr/>
          <a:lstStyle/>
          <a:p>
            <a:fld id="{F6671A9A-AE29-48E0-AB37-4DACB02C387E}" type="slidenum">
              <a:rPr lang="en-US" altLang="zh-TW"/>
              <a:pPr/>
              <a:t>38</a:t>
            </a:fld>
            <a:endParaRPr lang="en-US" altLang="zh-TW"/>
          </a:p>
        </p:txBody>
      </p:sp>
      <p:sp>
        <p:nvSpPr>
          <p:cNvPr id="293890" name="Rectangle 2"/>
          <p:cNvSpPr>
            <a:spLocks noGrp="1" noChangeArrowheads="1"/>
          </p:cNvSpPr>
          <p:nvPr>
            <p:ph sz="quarter" idx="1"/>
          </p:nvPr>
        </p:nvSpPr>
        <p:spPr>
          <a:xfrm>
            <a:off x="684213" y="1989138"/>
            <a:ext cx="8229600" cy="3527425"/>
          </a:xfrm>
        </p:spPr>
        <p:txBody>
          <a:bodyPr/>
          <a:lstStyle/>
          <a:p>
            <a:pPr marL="342900" indent="-342900">
              <a:buFont typeface="Wingdings" pitchFamily="2" charset="2"/>
              <a:buNone/>
            </a:pPr>
            <a:endParaRPr lang="en-US" altLang="zh-TW" sz="2400"/>
          </a:p>
          <a:p>
            <a:pPr marL="342900" indent="-342900">
              <a:buFont typeface="Wingdings" pitchFamily="2" charset="2"/>
              <a:buNone/>
            </a:pPr>
            <a:r>
              <a:rPr lang="zh-TW" altLang="en-US" sz="2000"/>
              <a:t>在一個大型程式裏，一個程式是由一或數個函式組合而成。這些函式通</a:t>
            </a:r>
          </a:p>
          <a:p>
            <a:pPr marL="342900" indent="-342900">
              <a:buFont typeface="Wingdings" pitchFamily="2" charset="2"/>
              <a:buNone/>
            </a:pPr>
            <a:r>
              <a:rPr lang="zh-TW" altLang="en-US" sz="2000"/>
              <a:t>常是由許多人合力完成，為了避免彼此變數互相干擾，所以必須訂定變</a:t>
            </a:r>
          </a:p>
          <a:p>
            <a:pPr marL="342900" indent="-342900">
              <a:buFont typeface="Wingdings" pitchFamily="2" charset="2"/>
              <a:buNone/>
            </a:pPr>
            <a:r>
              <a:rPr lang="zh-TW" altLang="en-US" sz="2000"/>
              <a:t>數有效範圍。例如，張三設</a:t>
            </a:r>
            <a:r>
              <a:rPr lang="en-US" altLang="zh-TW" sz="2000"/>
              <a:t>stunum=15</a:t>
            </a:r>
            <a:r>
              <a:rPr lang="zh-TW" altLang="en-US" sz="2000"/>
              <a:t>，李四又設</a:t>
            </a:r>
            <a:r>
              <a:rPr lang="en-US" altLang="zh-TW" sz="2000"/>
              <a:t>stunum=20</a:t>
            </a:r>
            <a:r>
              <a:rPr lang="zh-TW" altLang="en-US" sz="2000"/>
              <a:t>，則必然造</a:t>
            </a:r>
          </a:p>
          <a:p>
            <a:pPr marL="342900" indent="-342900">
              <a:buFont typeface="Wingdings" pitchFamily="2" charset="2"/>
              <a:buNone/>
            </a:pPr>
            <a:r>
              <a:rPr lang="zh-TW" altLang="en-US" sz="2000"/>
              <a:t>成無法預期的錯誤。</a:t>
            </a:r>
          </a:p>
          <a:p>
            <a:pPr marL="342900" indent="-342900">
              <a:buFont typeface="Wingdings" pitchFamily="2" charset="2"/>
              <a:buNone/>
            </a:pPr>
            <a:endParaRPr lang="zh-TW" altLang="en-US" sz="2000"/>
          </a:p>
          <a:p>
            <a:pPr marL="342900" indent="-342900">
              <a:buFont typeface="Wingdings" pitchFamily="2" charset="2"/>
              <a:buNone/>
            </a:pPr>
            <a:r>
              <a:rPr lang="zh-TW" altLang="en-US" sz="2000"/>
              <a:t>任一變數的宣告，若無特殊聲明，均屬於區域變數，其有效範圍僅止於</a:t>
            </a:r>
          </a:p>
          <a:p>
            <a:pPr marL="342900" indent="-342900">
              <a:buFont typeface="Wingdings" pitchFamily="2" charset="2"/>
              <a:buNone/>
            </a:pPr>
            <a:r>
              <a:rPr lang="zh-TW" altLang="en-US" sz="2000"/>
              <a:t>該變數所在的程式區塊。 </a:t>
            </a:r>
          </a:p>
          <a:p>
            <a:pPr marL="342900" indent="-342900">
              <a:buFont typeface="Wingdings" pitchFamily="2" charset="2"/>
              <a:buNone/>
            </a:pPr>
            <a:endParaRPr lang="en-US" altLang="zh-TW" sz="200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a:xfrm>
            <a:off x="900113" y="765175"/>
            <a:ext cx="7624762" cy="911225"/>
          </a:xfrm>
        </p:spPr>
        <p:txBody>
          <a:bodyPr/>
          <a:lstStyle/>
          <a:p>
            <a:r>
              <a:rPr lang="en-US" altLang="zh-TW" sz="4800" b="1">
                <a:solidFill>
                  <a:srgbClr val="0000FF"/>
                </a:solidFill>
                <a:latin typeface="新細明體" pitchFamily="18" charset="-120"/>
              </a:rPr>
              <a:t>3-6	  </a:t>
            </a:r>
            <a:r>
              <a:rPr lang="zh-TW" altLang="en-US" sz="4800" b="1">
                <a:solidFill>
                  <a:srgbClr val="0000FF"/>
                </a:solidFill>
                <a:latin typeface="新細明體" pitchFamily="18" charset="-120"/>
              </a:rPr>
              <a:t>運算子</a:t>
            </a:r>
          </a:p>
        </p:txBody>
      </p:sp>
      <p:sp>
        <p:nvSpPr>
          <p:cNvPr id="6" name="投影片編號版面配置區 5"/>
          <p:cNvSpPr>
            <a:spLocks noGrp="1"/>
          </p:cNvSpPr>
          <p:nvPr>
            <p:ph type="sldNum" sz="quarter" idx="12"/>
          </p:nvPr>
        </p:nvSpPr>
        <p:spPr/>
        <p:txBody>
          <a:bodyPr/>
          <a:lstStyle/>
          <a:p>
            <a:fld id="{310A988D-9F62-453A-973B-1B56B9007C18}" type="slidenum">
              <a:rPr lang="en-US" altLang="zh-TW"/>
              <a:pPr/>
              <a:t>39</a:t>
            </a:fld>
            <a:endParaRPr lang="en-US" altLang="zh-TW"/>
          </a:p>
        </p:txBody>
      </p:sp>
      <p:sp>
        <p:nvSpPr>
          <p:cNvPr id="294915" name="Rectangle 3"/>
          <p:cNvSpPr>
            <a:spLocks noGrp="1" noChangeArrowheads="1"/>
          </p:cNvSpPr>
          <p:nvPr>
            <p:ph sz="quarter" idx="1"/>
          </p:nvPr>
        </p:nvSpPr>
        <p:spPr>
          <a:xfrm>
            <a:off x="457200" y="1628775"/>
            <a:ext cx="8229600" cy="4968875"/>
          </a:xfrm>
        </p:spPr>
        <p:txBody>
          <a:bodyPr/>
          <a:lstStyle/>
          <a:p>
            <a:pPr marL="342900" indent="-342900">
              <a:lnSpc>
                <a:spcPct val="90000"/>
              </a:lnSpc>
              <a:buFont typeface="Wingdings" pitchFamily="2" charset="2"/>
              <a:buNone/>
            </a:pPr>
            <a:r>
              <a:rPr lang="en-US" altLang="zh-TW" sz="2000"/>
              <a:t>	</a:t>
            </a:r>
            <a:r>
              <a:rPr lang="zh-TW" altLang="en-US" sz="2000"/>
              <a:t>所謂運算子</a:t>
            </a:r>
            <a:r>
              <a:rPr lang="en-US" altLang="zh-TW" sz="2000"/>
              <a:t>(Operator)</a:t>
            </a:r>
            <a:r>
              <a:rPr lang="zh-TW" altLang="en-US" sz="2000"/>
              <a:t>，指的是可以對運算元</a:t>
            </a:r>
            <a:r>
              <a:rPr lang="en-US" altLang="zh-TW" sz="2000"/>
              <a:t>(Operand)</a:t>
            </a:r>
            <a:r>
              <a:rPr lang="zh-TW" altLang="en-US" sz="2000"/>
              <a:t>執行特定功能的特殊符號。</a:t>
            </a:r>
          </a:p>
          <a:p>
            <a:pPr marL="342900" indent="-342900">
              <a:lnSpc>
                <a:spcPct val="90000"/>
              </a:lnSpc>
              <a:buFont typeface="Wingdings" pitchFamily="2" charset="2"/>
              <a:buNone/>
            </a:pPr>
            <a:endParaRPr lang="zh-TW" altLang="en-US" sz="2000"/>
          </a:p>
          <a:p>
            <a:pPr marL="342900" indent="-342900">
              <a:lnSpc>
                <a:spcPct val="90000"/>
              </a:lnSpc>
              <a:buFont typeface="Wingdings" pitchFamily="2" charset="2"/>
              <a:buNone/>
            </a:pPr>
            <a:r>
              <a:rPr lang="zh-TW" altLang="en-US" sz="2000"/>
              <a:t>	運算子一般分為五大類：指定運算子</a:t>
            </a:r>
            <a:r>
              <a:rPr lang="en-US" altLang="zh-TW" sz="2000"/>
              <a:t>(Assignment)</a:t>
            </a:r>
            <a:r>
              <a:rPr lang="zh-TW" altLang="en-US" sz="2000"/>
              <a:t>、算術</a:t>
            </a:r>
            <a:r>
              <a:rPr lang="en-US" altLang="zh-TW" sz="2000"/>
              <a:t>(Arithmetic)</a:t>
            </a:r>
            <a:r>
              <a:rPr lang="zh-TW" altLang="en-US" sz="2000"/>
              <a:t>運算子、邏輯</a:t>
            </a:r>
            <a:r>
              <a:rPr lang="en-US" altLang="zh-TW" sz="2000"/>
              <a:t>(Logical)</a:t>
            </a:r>
            <a:r>
              <a:rPr lang="zh-TW" altLang="en-US" sz="2000"/>
              <a:t>運算子、關係</a:t>
            </a:r>
            <a:r>
              <a:rPr lang="en-US" altLang="zh-TW" sz="2000"/>
              <a:t>(Relational)</a:t>
            </a:r>
            <a:r>
              <a:rPr lang="zh-TW" altLang="en-US" sz="2000"/>
              <a:t>運算子與位元操作</a:t>
            </a:r>
            <a:r>
              <a:rPr lang="en-US" altLang="zh-TW" sz="2000"/>
              <a:t>(Bitwise)</a:t>
            </a:r>
            <a:r>
              <a:rPr lang="zh-TW" altLang="en-US" sz="2000"/>
              <a:t>運算子。</a:t>
            </a:r>
          </a:p>
          <a:p>
            <a:pPr marL="342900" indent="-342900">
              <a:lnSpc>
                <a:spcPct val="90000"/>
              </a:lnSpc>
              <a:buFont typeface="Wingdings" pitchFamily="2" charset="2"/>
              <a:buNone/>
            </a:pPr>
            <a:endParaRPr lang="zh-TW" altLang="en-US" sz="2000"/>
          </a:p>
          <a:p>
            <a:pPr marL="342900" indent="-342900">
              <a:lnSpc>
                <a:spcPct val="90000"/>
              </a:lnSpc>
              <a:buFont typeface="Wingdings" pitchFamily="2" charset="2"/>
              <a:buNone/>
            </a:pPr>
            <a:r>
              <a:rPr lang="zh-TW" altLang="en-US" sz="2000"/>
              <a:t>	每一種運算子都可以再細分為一元</a:t>
            </a:r>
            <a:r>
              <a:rPr lang="en-US" altLang="zh-TW" sz="2000"/>
              <a:t>(Unary)</a:t>
            </a:r>
            <a:r>
              <a:rPr lang="zh-TW" altLang="en-US" sz="2000"/>
              <a:t>運算子與二元</a:t>
            </a:r>
            <a:r>
              <a:rPr lang="en-US" altLang="zh-TW" sz="2000"/>
              <a:t>(Binary)</a:t>
            </a:r>
            <a:r>
              <a:rPr lang="zh-TW" altLang="en-US" sz="2000"/>
              <a:t>運算子。一元運算子只需要一個運算元就可以操作，而二元運算子則需要兩個運算元才能夠操作。在以下各節中，我們會檢視各種不同的運算子。</a:t>
            </a:r>
          </a:p>
          <a:p>
            <a:pPr marL="342900" indent="-342900">
              <a:lnSpc>
                <a:spcPct val="90000"/>
              </a:lnSpc>
              <a:buFont typeface="Wingdings" pitchFamily="2" charset="2"/>
              <a:buNone/>
            </a:pPr>
            <a:endParaRPr lang="zh-TW" altLang="en-US" sz="2000"/>
          </a:p>
          <a:p>
            <a:pPr marL="342900" indent="-342900">
              <a:lnSpc>
                <a:spcPct val="90000"/>
              </a:lnSpc>
              <a:buFont typeface="Wingdings" pitchFamily="2" charset="2"/>
              <a:buNone/>
            </a:pPr>
            <a:r>
              <a:rPr lang="zh-TW" altLang="en-US" sz="2000"/>
              <a:t>	除此之外，我們還會討論運算子的結合律</a:t>
            </a:r>
            <a:r>
              <a:rPr lang="en-US" altLang="zh-TW" sz="2000"/>
              <a:t>(Associativity)</a:t>
            </a:r>
            <a:r>
              <a:rPr lang="zh-TW" altLang="en-US" sz="2000"/>
              <a:t>與優先順序</a:t>
            </a:r>
            <a:r>
              <a:rPr lang="en-US" altLang="zh-TW" sz="2000"/>
              <a:t>(Precedence)</a:t>
            </a:r>
            <a:r>
              <a:rPr lang="zh-TW" altLang="en-US" sz="2000"/>
              <a:t>。優先順序用來決定同一式子擁有多個運算子時，每一個運算子進行運算的優先順序。而結合律則決定了在同一敘述中，相同優先順序的運算子執行的順序。</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xfrm>
            <a:off x="1066800" y="838200"/>
            <a:ext cx="7772400" cy="838200"/>
          </a:xfrm>
        </p:spPr>
        <p:txBody>
          <a:bodyPr/>
          <a:lstStyle/>
          <a:p>
            <a:r>
              <a:rPr lang="en-AU" altLang="zh-TW" sz="4000" b="1">
                <a:solidFill>
                  <a:srgbClr val="0000FF"/>
                </a:solidFill>
              </a:rPr>
              <a:t>Fortran</a:t>
            </a:r>
            <a:endParaRPr lang="en-AU" altLang="zh-TW" sz="1600" b="1">
              <a:solidFill>
                <a:srgbClr val="0000FF"/>
              </a:solidFill>
            </a:endParaRPr>
          </a:p>
        </p:txBody>
      </p:sp>
      <p:sp>
        <p:nvSpPr>
          <p:cNvPr id="6" name="投影片編號版面配置區 5"/>
          <p:cNvSpPr>
            <a:spLocks noGrp="1"/>
          </p:cNvSpPr>
          <p:nvPr>
            <p:ph type="sldNum" sz="quarter" idx="12"/>
          </p:nvPr>
        </p:nvSpPr>
        <p:spPr/>
        <p:txBody>
          <a:bodyPr/>
          <a:lstStyle/>
          <a:p>
            <a:fld id="{E56D4654-E0B3-4A58-8793-CA066CEA93E5}" type="slidenum">
              <a:rPr lang="en-US" altLang="zh-TW"/>
              <a:pPr/>
              <a:t>4</a:t>
            </a:fld>
            <a:endParaRPr lang="en-US" altLang="zh-TW"/>
          </a:p>
        </p:txBody>
      </p:sp>
      <p:sp>
        <p:nvSpPr>
          <p:cNvPr id="1027" name="Rectangle 3"/>
          <p:cNvSpPr>
            <a:spLocks noGrp="1" noChangeArrowheads="1"/>
          </p:cNvSpPr>
          <p:nvPr>
            <p:ph sz="quarter" idx="1"/>
          </p:nvPr>
        </p:nvSpPr>
        <p:spPr>
          <a:xfrm>
            <a:off x="609600" y="1989138"/>
            <a:ext cx="8229600" cy="4411662"/>
          </a:xfrm>
        </p:spPr>
        <p:txBody>
          <a:bodyPr/>
          <a:lstStyle/>
          <a:p>
            <a:pPr>
              <a:lnSpc>
                <a:spcPct val="80000"/>
              </a:lnSpc>
              <a:buFont typeface="Wingdings" pitchFamily="2" charset="2"/>
              <a:buNone/>
            </a:pPr>
            <a:r>
              <a:rPr lang="en-AU" altLang="zh-TW" sz="2600"/>
              <a:t>	 Fortran </a:t>
            </a:r>
            <a:r>
              <a:rPr lang="zh-TW" altLang="en-AU" sz="2600"/>
              <a:t>是早期專為工程使用的程式語言，民國七十年代的大學理工學院學生大多使用這種語言作為程式設計的工具，當時微電腦並不普及（所以當然沒有鍵盤），所有的指令均要在卡片（此種卡片與聯考作答的卡片類似）打孔，再交由計算機中心的小姐放入電腦主機執行，執行結果統一列印於報表紙，再由小姐每天二至三次放在外面各班的信箱。之後，微電腦普及，當然也可在家學 </a:t>
            </a:r>
            <a:r>
              <a:rPr lang="en-AU" altLang="zh-TW" sz="2600"/>
              <a:t>Fortran</a:t>
            </a:r>
            <a:r>
              <a:rPr lang="zh-TW" altLang="en-AU" sz="2600"/>
              <a:t>，但隨著週邊設備的複雜化，此種語言已不符合時代潮流，現已幾乎消聲匿跡。</a:t>
            </a:r>
            <a:endParaRPr lang="zh-TW" altLang="en-US" sz="2600"/>
          </a:p>
          <a:p>
            <a:endParaRPr lang="en-US" altLang="zh-TW" sz="260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5939" name="Rectangle 3"/>
          <p:cNvSpPr>
            <a:spLocks noGrp="1" noChangeArrowheads="1"/>
          </p:cNvSpPr>
          <p:nvPr>
            <p:ph type="title"/>
          </p:nvPr>
        </p:nvSpPr>
        <p:spPr>
          <a:xfrm>
            <a:off x="755650" y="1773238"/>
            <a:ext cx="7772400" cy="574675"/>
          </a:xfrm>
        </p:spPr>
        <p:txBody>
          <a:bodyPr>
            <a:normAutofit fontScale="90000"/>
          </a:bodyPr>
          <a:lstStyle/>
          <a:p>
            <a:r>
              <a:rPr lang="zh-TW" altLang="en-US" b="1" u="sng">
                <a:solidFill>
                  <a:srgbClr val="0000FF"/>
                </a:solidFill>
              </a:rPr>
              <a:t>指定運算子</a:t>
            </a:r>
            <a:br>
              <a:rPr lang="zh-TW" altLang="en-US" b="1" u="sng">
                <a:solidFill>
                  <a:srgbClr val="0000FF"/>
                </a:solidFill>
              </a:rPr>
            </a:br>
            <a:endParaRPr lang="zh-TW" altLang="en-US" b="1" u="sng">
              <a:solidFill>
                <a:srgbClr val="0000FF"/>
              </a:solidFill>
            </a:endParaRPr>
          </a:p>
        </p:txBody>
      </p:sp>
      <p:sp>
        <p:nvSpPr>
          <p:cNvPr id="6" name="投影片編號版面配置區 5"/>
          <p:cNvSpPr>
            <a:spLocks noGrp="1"/>
          </p:cNvSpPr>
          <p:nvPr>
            <p:ph type="sldNum" sz="quarter" idx="12"/>
          </p:nvPr>
        </p:nvSpPr>
        <p:spPr/>
        <p:txBody>
          <a:bodyPr/>
          <a:lstStyle/>
          <a:p>
            <a:fld id="{17577B21-B0C3-4637-A64F-9AD07C41437E}" type="slidenum">
              <a:rPr lang="en-US" altLang="zh-TW"/>
              <a:pPr/>
              <a:t>40</a:t>
            </a:fld>
            <a:endParaRPr lang="en-US" altLang="zh-TW"/>
          </a:p>
        </p:txBody>
      </p:sp>
      <p:sp>
        <p:nvSpPr>
          <p:cNvPr id="295938" name="Rectangle 2"/>
          <p:cNvSpPr>
            <a:spLocks noGrp="1" noChangeArrowheads="1"/>
          </p:cNvSpPr>
          <p:nvPr>
            <p:ph sz="quarter" idx="1"/>
          </p:nvPr>
        </p:nvSpPr>
        <p:spPr>
          <a:xfrm>
            <a:off x="468313" y="1916113"/>
            <a:ext cx="8078787" cy="4032250"/>
          </a:xfrm>
        </p:spPr>
        <p:txBody>
          <a:bodyPr/>
          <a:lstStyle/>
          <a:p>
            <a:pPr marL="342900" indent="-342900">
              <a:buFont typeface="Wingdings" pitchFamily="2" charset="2"/>
              <a:buNone/>
            </a:pPr>
            <a:r>
              <a:rPr lang="zh-TW" altLang="en-US" sz="2400"/>
              <a:t>　 指定運算子的符號為</a:t>
            </a:r>
            <a:r>
              <a:rPr lang="en-US" altLang="zh-TW" sz="2400"/>
              <a:t>(=)</a:t>
            </a:r>
            <a:r>
              <a:rPr lang="zh-TW" altLang="en-US" sz="2400"/>
              <a:t>，其作用為將運算符號右邊運算式的值指定給運算符號左邊的運算元。所以，以下敘述</a:t>
            </a:r>
            <a:r>
              <a:rPr lang="en-US" altLang="zh-TW" sz="2400"/>
              <a:t>sum=a+b</a:t>
            </a:r>
            <a:r>
              <a:rPr lang="zh-TW" altLang="en-US" sz="2400"/>
              <a:t>是將</a:t>
            </a:r>
            <a:r>
              <a:rPr lang="en-US" altLang="zh-TW" sz="2400"/>
              <a:t>a+b</a:t>
            </a:r>
            <a:r>
              <a:rPr lang="zh-TW" altLang="en-US" sz="2400"/>
              <a:t>的值指定給</a:t>
            </a:r>
            <a:r>
              <a:rPr lang="en-US" altLang="zh-TW" sz="2400"/>
              <a:t>sum</a:t>
            </a:r>
            <a:r>
              <a:rPr lang="zh-TW" altLang="en-US" sz="2400"/>
              <a:t>。</a:t>
            </a:r>
          </a:p>
          <a:p>
            <a:pPr marL="742950" lvl="1" indent="-285750">
              <a:buFont typeface="Wingdings" pitchFamily="2" charset="2"/>
              <a:buNone/>
            </a:pPr>
            <a:endParaRPr lang="zh-TW" altLang="en-US" sz="2400"/>
          </a:p>
          <a:p>
            <a:pPr marL="742950" lvl="1" indent="-285750">
              <a:buFont typeface="Wingdings" pitchFamily="2" charset="2"/>
              <a:buNone/>
            </a:pPr>
            <a:r>
              <a:rPr lang="zh-TW" altLang="en-US" sz="2400"/>
              <a:t>   </a:t>
            </a:r>
            <a:r>
              <a:rPr lang="en-US" altLang="zh-TW" sz="2400"/>
              <a:t>int sum = 0</a:t>
            </a:r>
            <a:r>
              <a:rPr lang="zh-TW" altLang="en-US" sz="2400"/>
              <a:t>，</a:t>
            </a:r>
            <a:r>
              <a:rPr lang="en-US" altLang="zh-TW" sz="2400"/>
              <a:t>a = 3</a:t>
            </a:r>
            <a:r>
              <a:rPr lang="zh-TW" altLang="en-US" sz="2400"/>
              <a:t>，</a:t>
            </a:r>
            <a:r>
              <a:rPr lang="en-US" altLang="zh-TW" sz="2400"/>
              <a:t>b = 5;</a:t>
            </a:r>
          </a:p>
          <a:p>
            <a:pPr marL="742950" lvl="1" indent="-285750">
              <a:buFont typeface="Wingdings" pitchFamily="2" charset="2"/>
              <a:buNone/>
            </a:pPr>
            <a:r>
              <a:rPr lang="en-US" altLang="zh-TW" sz="2400"/>
              <a:t> 	sum = a + b;</a:t>
            </a:r>
          </a:p>
          <a:p>
            <a:pPr marL="742950" lvl="1" indent="-285750">
              <a:buFont typeface="Wingdings" pitchFamily="2" charset="2"/>
              <a:buNone/>
            </a:pPr>
            <a:endParaRPr lang="en-US" altLang="zh-TW" sz="240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62" name="Rectangle 2"/>
          <p:cNvSpPr>
            <a:spLocks noGrp="1" noChangeArrowheads="1"/>
          </p:cNvSpPr>
          <p:nvPr>
            <p:ph type="title"/>
          </p:nvPr>
        </p:nvSpPr>
        <p:spPr>
          <a:xfrm>
            <a:off x="1042988" y="1773238"/>
            <a:ext cx="7772400" cy="503237"/>
          </a:xfrm>
        </p:spPr>
        <p:txBody>
          <a:bodyPr>
            <a:normAutofit fontScale="90000"/>
          </a:bodyPr>
          <a:lstStyle/>
          <a:p>
            <a:r>
              <a:rPr lang="zh-TW" altLang="en-US" sz="4000" b="1" u="sng">
                <a:solidFill>
                  <a:srgbClr val="0000FF"/>
                </a:solidFill>
                <a:latin typeface="新細明體" pitchFamily="18" charset="-120"/>
              </a:rPr>
              <a:t>算術運算子</a:t>
            </a:r>
            <a:r>
              <a:rPr lang="en-US" altLang="zh-TW" sz="4000" b="1" u="sng">
                <a:solidFill>
                  <a:srgbClr val="0000FF"/>
                </a:solidFill>
                <a:latin typeface="新細明體" pitchFamily="18" charset="-120"/>
              </a:rPr>
              <a:t>(Arithmetic operators)</a:t>
            </a:r>
            <a:br>
              <a:rPr lang="en-US" altLang="zh-TW" sz="4000" b="1" u="sng">
                <a:solidFill>
                  <a:srgbClr val="0000FF"/>
                </a:solidFill>
                <a:latin typeface="新細明體" pitchFamily="18" charset="-120"/>
              </a:rPr>
            </a:br>
            <a:endParaRPr lang="en-US" altLang="zh-TW" sz="4000" b="1" u="sng">
              <a:solidFill>
                <a:srgbClr val="0000FF"/>
              </a:solidFill>
              <a:latin typeface="新細明體" pitchFamily="18" charset="-120"/>
            </a:endParaRPr>
          </a:p>
        </p:txBody>
      </p:sp>
      <p:sp>
        <p:nvSpPr>
          <p:cNvPr id="6" name="投影片編號版面配置區 5"/>
          <p:cNvSpPr>
            <a:spLocks noGrp="1"/>
          </p:cNvSpPr>
          <p:nvPr>
            <p:ph type="sldNum" sz="quarter" idx="12"/>
          </p:nvPr>
        </p:nvSpPr>
        <p:spPr/>
        <p:txBody>
          <a:bodyPr/>
          <a:lstStyle/>
          <a:p>
            <a:fld id="{3E9E37F7-5C6F-4194-BC88-C9113B0E35D2}" type="slidenum">
              <a:rPr lang="en-US" altLang="zh-TW"/>
              <a:pPr/>
              <a:t>41</a:t>
            </a:fld>
            <a:endParaRPr lang="en-US" altLang="zh-TW"/>
          </a:p>
        </p:txBody>
      </p:sp>
      <p:sp>
        <p:nvSpPr>
          <p:cNvPr id="296963" name="Rectangle 3"/>
          <p:cNvSpPr>
            <a:spLocks noGrp="1" noChangeArrowheads="1"/>
          </p:cNvSpPr>
          <p:nvPr>
            <p:ph sz="quarter" idx="1"/>
          </p:nvPr>
        </p:nvSpPr>
        <p:spPr>
          <a:xfrm>
            <a:off x="1066800" y="1700213"/>
            <a:ext cx="7772400" cy="4897437"/>
          </a:xfrm>
        </p:spPr>
        <p:txBody>
          <a:bodyPr>
            <a:normAutofit lnSpcReduction="10000"/>
          </a:bodyPr>
          <a:lstStyle/>
          <a:p>
            <a:pPr>
              <a:lnSpc>
                <a:spcPct val="80000"/>
              </a:lnSpc>
              <a:buFont typeface="Wingdings" pitchFamily="2" charset="2"/>
              <a:buNone/>
            </a:pPr>
            <a:endParaRPr lang="en-US" altLang="zh-TW" sz="1800" dirty="0"/>
          </a:p>
          <a:p>
            <a:pPr>
              <a:lnSpc>
                <a:spcPct val="80000"/>
              </a:lnSpc>
              <a:buFont typeface="Wingdings" pitchFamily="2" charset="2"/>
              <a:buNone/>
            </a:pPr>
            <a:r>
              <a:rPr lang="zh-TW" altLang="en-US" sz="1600" dirty="0"/>
              <a:t>算術運算子用來執行一般的數學運算，包括取負數</a:t>
            </a:r>
            <a:r>
              <a:rPr lang="en-US" altLang="zh-TW" sz="1600" dirty="0"/>
              <a:t>( - )</a:t>
            </a:r>
            <a:r>
              <a:rPr lang="zh-TW" altLang="en-US" sz="1600" dirty="0"/>
              <a:t>、加</a:t>
            </a:r>
            <a:r>
              <a:rPr lang="en-US" altLang="zh-TW" sz="1600" dirty="0"/>
              <a:t>( + )</a:t>
            </a:r>
            <a:r>
              <a:rPr lang="zh-TW" altLang="en-US" sz="1600" dirty="0"/>
              <a:t>、減</a:t>
            </a:r>
            <a:r>
              <a:rPr lang="en-US" altLang="zh-TW" sz="1600" dirty="0"/>
              <a:t>( -</a:t>
            </a:r>
          </a:p>
          <a:p>
            <a:pPr>
              <a:lnSpc>
                <a:spcPct val="80000"/>
              </a:lnSpc>
              <a:buFont typeface="Wingdings" pitchFamily="2" charset="2"/>
              <a:buNone/>
            </a:pPr>
            <a:r>
              <a:rPr lang="en-US" altLang="zh-TW" sz="1600" dirty="0"/>
              <a:t> )</a:t>
            </a:r>
            <a:r>
              <a:rPr lang="zh-TW" altLang="en-US" sz="1600" dirty="0"/>
              <a:t>、乘</a:t>
            </a:r>
            <a:r>
              <a:rPr lang="en-US" altLang="zh-TW" sz="1600" dirty="0"/>
              <a:t>( * )</a:t>
            </a:r>
            <a:r>
              <a:rPr lang="zh-TW" altLang="en-US" sz="1600" dirty="0"/>
              <a:t>、除</a:t>
            </a:r>
            <a:r>
              <a:rPr lang="en-US" altLang="zh-TW" sz="1600" dirty="0"/>
              <a:t>( / )</a:t>
            </a:r>
            <a:r>
              <a:rPr lang="zh-TW" altLang="en-US" sz="1600" dirty="0"/>
              <a:t>、取餘數</a:t>
            </a:r>
            <a:r>
              <a:rPr lang="en-US" altLang="zh-TW" sz="1600" dirty="0"/>
              <a:t>(%)</a:t>
            </a:r>
            <a:r>
              <a:rPr lang="zh-TW" altLang="en-US" sz="1600" dirty="0"/>
              <a:t>、遞增</a:t>
            </a:r>
            <a:r>
              <a:rPr lang="en-US" altLang="zh-TW" sz="1600" dirty="0"/>
              <a:t>(++)</a:t>
            </a:r>
            <a:r>
              <a:rPr lang="zh-TW" altLang="en-US" sz="1600" dirty="0"/>
              <a:t>及遞減</a:t>
            </a:r>
            <a:r>
              <a:rPr lang="en-US" altLang="zh-TW" sz="1600" dirty="0"/>
              <a:t>(--)</a:t>
            </a:r>
            <a:r>
              <a:rPr lang="zh-TW" altLang="en-US" sz="1600" dirty="0"/>
              <a:t>等 。</a:t>
            </a:r>
          </a:p>
          <a:p>
            <a:pPr>
              <a:lnSpc>
                <a:spcPct val="80000"/>
              </a:lnSpc>
              <a:buFont typeface="Wingdings" pitchFamily="2" charset="2"/>
              <a:buNone/>
            </a:pPr>
            <a:endParaRPr lang="zh-TW" altLang="en-US" sz="1600" dirty="0"/>
          </a:p>
          <a:p>
            <a:pPr>
              <a:lnSpc>
                <a:spcPct val="80000"/>
              </a:lnSpc>
              <a:buFont typeface="Wingdings" pitchFamily="2" charset="2"/>
              <a:buNone/>
            </a:pPr>
            <a:r>
              <a:rPr lang="en-US" altLang="zh-TW" sz="1600" dirty="0"/>
              <a:t>C</a:t>
            </a:r>
            <a:r>
              <a:rPr lang="zh-TW" altLang="en-US" sz="1600" dirty="0"/>
              <a:t>語言並沒有次方運算子</a:t>
            </a:r>
            <a:r>
              <a:rPr lang="en-US" altLang="zh-TW" sz="1600" dirty="0"/>
              <a:t>(^)</a:t>
            </a:r>
            <a:r>
              <a:rPr lang="zh-TW" altLang="en-US" sz="1600" dirty="0"/>
              <a:t>與整數除法，所以若要執行次方運算，應使</a:t>
            </a:r>
          </a:p>
          <a:p>
            <a:pPr>
              <a:lnSpc>
                <a:spcPct val="80000"/>
              </a:lnSpc>
              <a:buFont typeface="Wingdings" pitchFamily="2" charset="2"/>
              <a:buNone/>
            </a:pPr>
            <a:r>
              <a:rPr lang="zh-TW" altLang="en-US" sz="1600" dirty="0"/>
              <a:t>用第十章數值處理中的</a:t>
            </a:r>
            <a:r>
              <a:rPr lang="en-US" altLang="zh-TW" sz="1600" dirty="0" err="1"/>
              <a:t>pow</a:t>
            </a:r>
            <a:r>
              <a:rPr lang="en-US" altLang="zh-TW" sz="1600" dirty="0"/>
              <a:t>()</a:t>
            </a:r>
            <a:r>
              <a:rPr lang="zh-TW" altLang="en-US" sz="1600" dirty="0"/>
              <a:t>函式，如下所示為計算</a:t>
            </a:r>
            <a:r>
              <a:rPr lang="en-US" altLang="zh-TW" sz="1600" dirty="0"/>
              <a:t>3</a:t>
            </a:r>
            <a:r>
              <a:rPr lang="zh-TW" altLang="en-US" sz="1600" dirty="0"/>
              <a:t>的平方：</a:t>
            </a:r>
          </a:p>
          <a:p>
            <a:pPr>
              <a:lnSpc>
                <a:spcPct val="80000"/>
              </a:lnSpc>
              <a:buFont typeface="Wingdings" pitchFamily="2" charset="2"/>
              <a:buNone/>
            </a:pPr>
            <a:r>
              <a:rPr lang="zh-TW" altLang="en-US" sz="1600" dirty="0"/>
              <a:t>	</a:t>
            </a:r>
          </a:p>
          <a:p>
            <a:pPr>
              <a:lnSpc>
                <a:spcPct val="80000"/>
              </a:lnSpc>
              <a:buFont typeface="Wingdings" pitchFamily="2" charset="2"/>
              <a:buNone/>
            </a:pPr>
            <a:r>
              <a:rPr lang="zh-TW" altLang="en-US" sz="1600" dirty="0"/>
              <a:t>	</a:t>
            </a:r>
            <a:r>
              <a:rPr lang="en-US" altLang="zh-TW" sz="1600" dirty="0"/>
              <a:t>a = </a:t>
            </a:r>
            <a:r>
              <a:rPr lang="en-US" altLang="zh-TW" sz="1600" dirty="0" err="1"/>
              <a:t>pow</a:t>
            </a:r>
            <a:r>
              <a:rPr lang="en-US" altLang="zh-TW" sz="1600" dirty="0"/>
              <a:t>(3,2)</a:t>
            </a:r>
            <a:r>
              <a:rPr lang="zh-TW" altLang="en-US" sz="1600" dirty="0"/>
              <a:t>；</a:t>
            </a:r>
          </a:p>
          <a:p>
            <a:pPr>
              <a:lnSpc>
                <a:spcPct val="80000"/>
              </a:lnSpc>
              <a:buFont typeface="Wingdings" pitchFamily="2" charset="2"/>
              <a:buNone/>
            </a:pPr>
            <a:endParaRPr lang="zh-TW" altLang="en-US" sz="1600" dirty="0"/>
          </a:p>
          <a:p>
            <a:pPr>
              <a:lnSpc>
                <a:spcPct val="80000"/>
              </a:lnSpc>
              <a:buFont typeface="Wingdings" pitchFamily="2" charset="2"/>
              <a:buNone/>
            </a:pPr>
            <a:r>
              <a:rPr lang="zh-TW" altLang="en-US" sz="1600" dirty="0"/>
              <a:t>若要執行根號運算，則應使用，第九章數值處理的</a:t>
            </a:r>
            <a:r>
              <a:rPr lang="en-US" altLang="zh-TW" sz="1600" dirty="0" err="1"/>
              <a:t>sqrt</a:t>
            </a:r>
            <a:r>
              <a:rPr lang="en-US" altLang="zh-TW" sz="1600" dirty="0"/>
              <a:t>( )</a:t>
            </a:r>
            <a:r>
              <a:rPr lang="zh-TW" altLang="en-US" sz="1600" dirty="0"/>
              <a:t>函式。如以下</a:t>
            </a:r>
          </a:p>
          <a:p>
            <a:pPr>
              <a:lnSpc>
                <a:spcPct val="80000"/>
              </a:lnSpc>
              <a:buFont typeface="Wingdings" pitchFamily="2" charset="2"/>
              <a:buNone/>
            </a:pPr>
            <a:r>
              <a:rPr lang="zh-TW" altLang="en-US" sz="1600" dirty="0"/>
              <a:t>敘述是計算</a:t>
            </a:r>
            <a:r>
              <a:rPr lang="en-US" altLang="zh-TW" sz="1600" dirty="0"/>
              <a:t>9</a:t>
            </a:r>
            <a:r>
              <a:rPr lang="zh-TW" altLang="en-US" sz="1600" dirty="0"/>
              <a:t>的平方根。</a:t>
            </a:r>
          </a:p>
          <a:p>
            <a:pPr>
              <a:lnSpc>
                <a:spcPct val="80000"/>
              </a:lnSpc>
              <a:buFont typeface="Wingdings" pitchFamily="2" charset="2"/>
              <a:buNone/>
            </a:pPr>
            <a:r>
              <a:rPr lang="zh-TW" altLang="en-US" sz="1600" dirty="0"/>
              <a:t> 	</a:t>
            </a:r>
          </a:p>
          <a:p>
            <a:pPr>
              <a:lnSpc>
                <a:spcPct val="80000"/>
              </a:lnSpc>
              <a:buFont typeface="Wingdings" pitchFamily="2" charset="2"/>
              <a:buNone/>
            </a:pPr>
            <a:r>
              <a:rPr lang="zh-TW" altLang="en-US" sz="1600" dirty="0"/>
              <a:t>	</a:t>
            </a:r>
            <a:r>
              <a:rPr lang="en-US" altLang="zh-TW" sz="1600" dirty="0"/>
              <a:t>x= </a:t>
            </a:r>
            <a:r>
              <a:rPr lang="en-US" altLang="zh-TW" sz="1600" dirty="0" err="1"/>
              <a:t>sqrt</a:t>
            </a:r>
            <a:r>
              <a:rPr lang="en-US" altLang="zh-TW" sz="1600" dirty="0"/>
              <a:t>(9);</a:t>
            </a:r>
          </a:p>
          <a:p>
            <a:pPr>
              <a:lnSpc>
                <a:spcPct val="80000"/>
              </a:lnSpc>
              <a:buFont typeface="Wingdings" pitchFamily="2" charset="2"/>
              <a:buNone/>
            </a:pPr>
            <a:endParaRPr lang="en-US" altLang="zh-TW" sz="1600" dirty="0"/>
          </a:p>
          <a:p>
            <a:pPr>
              <a:lnSpc>
                <a:spcPct val="80000"/>
              </a:lnSpc>
              <a:buFont typeface="Wingdings" pitchFamily="2" charset="2"/>
              <a:buNone/>
            </a:pPr>
            <a:r>
              <a:rPr lang="zh-TW" altLang="en-US" sz="1600" dirty="0">
                <a:latin typeface="新細明體" pitchFamily="18" charset="-120"/>
              </a:rPr>
              <a:t>若要執行整數除法，則可使用型別轉換，如下所示為求</a:t>
            </a:r>
            <a:r>
              <a:rPr lang="en-US" altLang="zh-TW" sz="1600" dirty="0">
                <a:latin typeface="新細明體" pitchFamily="18" charset="-120"/>
              </a:rPr>
              <a:t>a/b</a:t>
            </a:r>
            <a:r>
              <a:rPr lang="zh-TW" altLang="en-US" sz="1600" dirty="0">
                <a:latin typeface="新細明體" pitchFamily="18" charset="-120"/>
              </a:rPr>
              <a:t>的整數商。</a:t>
            </a:r>
          </a:p>
          <a:p>
            <a:pPr lvl="1">
              <a:lnSpc>
                <a:spcPct val="80000"/>
              </a:lnSpc>
              <a:buFont typeface="Wingdings" pitchFamily="2" charset="2"/>
              <a:buNone/>
            </a:pPr>
            <a:r>
              <a:rPr lang="zh-TW" altLang="en-US" sz="1000" dirty="0">
                <a:latin typeface="新細明體" pitchFamily="18" charset="-120"/>
              </a:rPr>
              <a:t> 	</a:t>
            </a:r>
            <a:r>
              <a:rPr lang="en-US" altLang="zh-TW" sz="1400" dirty="0" err="1">
                <a:latin typeface="新細明體" pitchFamily="18" charset="-120"/>
              </a:rPr>
              <a:t>int</a:t>
            </a:r>
            <a:r>
              <a:rPr lang="en-US" altLang="zh-TW" sz="1400" dirty="0">
                <a:latin typeface="新細明體" pitchFamily="18" charset="-120"/>
              </a:rPr>
              <a:t> </a:t>
            </a:r>
            <a:r>
              <a:rPr lang="en-US" altLang="zh-TW" sz="1400" dirty="0" err="1">
                <a:latin typeface="新細明體" pitchFamily="18" charset="-120"/>
              </a:rPr>
              <a:t>i</a:t>
            </a:r>
            <a:r>
              <a:rPr lang="en-US" altLang="zh-TW" sz="1400" dirty="0">
                <a:latin typeface="新細明體" pitchFamily="18" charset="-120"/>
              </a:rPr>
              <a:t>;</a:t>
            </a:r>
          </a:p>
          <a:p>
            <a:pPr lvl="1">
              <a:lnSpc>
                <a:spcPct val="80000"/>
              </a:lnSpc>
              <a:buFont typeface="Wingdings" pitchFamily="2" charset="2"/>
              <a:buNone/>
            </a:pPr>
            <a:r>
              <a:rPr lang="en-US" altLang="zh-TW" sz="1400" dirty="0">
                <a:latin typeface="新細明體" pitchFamily="18" charset="-120"/>
              </a:rPr>
              <a:t> 	</a:t>
            </a:r>
            <a:r>
              <a:rPr lang="en-US" altLang="zh-TW" sz="1400" dirty="0" err="1">
                <a:latin typeface="新細明體" pitchFamily="18" charset="-120"/>
              </a:rPr>
              <a:t>int</a:t>
            </a:r>
            <a:r>
              <a:rPr lang="en-US" altLang="zh-TW" sz="1400" dirty="0">
                <a:latin typeface="新細明體" pitchFamily="18" charset="-120"/>
              </a:rPr>
              <a:t> a=9,b=2;</a:t>
            </a:r>
          </a:p>
          <a:p>
            <a:pPr lvl="1">
              <a:lnSpc>
                <a:spcPct val="80000"/>
              </a:lnSpc>
              <a:buFont typeface="Wingdings" pitchFamily="2" charset="2"/>
              <a:buNone/>
            </a:pPr>
            <a:r>
              <a:rPr lang="en-US" altLang="zh-TW" sz="1400" dirty="0">
                <a:latin typeface="新細明體" pitchFamily="18" charset="-120"/>
              </a:rPr>
              <a:t> 	</a:t>
            </a:r>
            <a:r>
              <a:rPr lang="en-US" altLang="zh-TW" sz="1400" dirty="0" err="1">
                <a:latin typeface="新細明體" pitchFamily="18" charset="-120"/>
              </a:rPr>
              <a:t>i</a:t>
            </a:r>
            <a:r>
              <a:rPr lang="en-US" altLang="zh-TW" sz="1400" dirty="0">
                <a:latin typeface="新細明體" pitchFamily="18" charset="-120"/>
              </a:rPr>
              <a:t>=(</a:t>
            </a:r>
            <a:r>
              <a:rPr lang="en-US" altLang="zh-TW" sz="1400" dirty="0" err="1">
                <a:latin typeface="新細明體" pitchFamily="18" charset="-120"/>
              </a:rPr>
              <a:t>int</a:t>
            </a:r>
            <a:r>
              <a:rPr lang="en-US" altLang="zh-TW" sz="1400" dirty="0">
                <a:latin typeface="新細明體" pitchFamily="18" charset="-120"/>
              </a:rPr>
              <a:t>) a/b;</a:t>
            </a:r>
          </a:p>
          <a:p>
            <a:pPr lvl="1">
              <a:lnSpc>
                <a:spcPct val="80000"/>
              </a:lnSpc>
              <a:buFont typeface="Wingdings" pitchFamily="2" charset="2"/>
              <a:buNone/>
            </a:pPr>
            <a:r>
              <a:rPr lang="en-US" altLang="zh-TW" sz="1400" dirty="0">
                <a:latin typeface="新細明體" pitchFamily="18" charset="-120"/>
              </a:rPr>
              <a:t> 	</a:t>
            </a:r>
            <a:r>
              <a:rPr lang="en-US" altLang="zh-TW" sz="1400" dirty="0" err="1">
                <a:latin typeface="新細明體" pitchFamily="18" charset="-120"/>
              </a:rPr>
              <a:t>printf</a:t>
            </a:r>
            <a:r>
              <a:rPr lang="en-US" altLang="zh-TW" sz="1400" dirty="0">
                <a:latin typeface="新細明體" pitchFamily="18" charset="-120"/>
              </a:rPr>
              <a:t>(“%</a:t>
            </a:r>
            <a:r>
              <a:rPr lang="en-US" altLang="zh-TW" sz="1400" dirty="0" err="1">
                <a:latin typeface="新細明體" pitchFamily="18" charset="-120"/>
              </a:rPr>
              <a:t>d”,i</a:t>
            </a:r>
            <a:r>
              <a:rPr lang="en-US" altLang="zh-TW" sz="1400" dirty="0">
                <a:latin typeface="新細明體" pitchFamily="18" charset="-120"/>
              </a:rPr>
              <a:t>);</a:t>
            </a:r>
            <a:r>
              <a:rPr lang="en-US" altLang="zh-TW" sz="1200" dirty="0">
                <a:latin typeface="新細明體" pitchFamily="18" charset="-120"/>
              </a:rPr>
              <a:t> 	</a:t>
            </a:r>
          </a:p>
          <a:p>
            <a:pPr lvl="2">
              <a:lnSpc>
                <a:spcPct val="80000"/>
              </a:lnSpc>
              <a:buFont typeface="Wingdings" pitchFamily="2" charset="2"/>
              <a:buNone/>
            </a:pPr>
            <a:endParaRPr lang="en-US" altLang="zh-TW" sz="1000" dirty="0">
              <a:latin typeface="新細明體" pitchFamily="18" charset="-120"/>
            </a:endParaRPr>
          </a:p>
          <a:p>
            <a:pPr lvl="2">
              <a:lnSpc>
                <a:spcPct val="80000"/>
              </a:lnSpc>
              <a:buFont typeface="Wingdings" pitchFamily="2" charset="2"/>
              <a:buNone/>
            </a:pPr>
            <a:endParaRPr lang="en-US" altLang="zh-TW" sz="1000" b="1" u="sng" dirty="0">
              <a:latin typeface="新細明體" pitchFamily="18" charset="-120"/>
            </a:endParaRPr>
          </a:p>
          <a:p>
            <a:pPr>
              <a:lnSpc>
                <a:spcPct val="80000"/>
              </a:lnSpc>
              <a:buFont typeface="Wingdings" pitchFamily="2" charset="2"/>
              <a:buNone/>
            </a:pPr>
            <a:endParaRPr lang="en-US" altLang="zh-TW" sz="1600" dirty="0"/>
          </a:p>
          <a:p>
            <a:pPr>
              <a:lnSpc>
                <a:spcPct val="80000"/>
              </a:lnSpc>
            </a:pPr>
            <a:endParaRPr lang="en-US" altLang="zh-TW" sz="16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7987" name="Rectangle 3"/>
          <p:cNvSpPr>
            <a:spLocks noGrp="1" noChangeArrowheads="1"/>
          </p:cNvSpPr>
          <p:nvPr>
            <p:ph type="title"/>
          </p:nvPr>
        </p:nvSpPr>
        <p:spPr>
          <a:xfrm>
            <a:off x="1042988" y="1125538"/>
            <a:ext cx="7772400" cy="1143000"/>
          </a:xfrm>
        </p:spPr>
        <p:txBody>
          <a:bodyPr>
            <a:normAutofit fontScale="90000"/>
          </a:bodyPr>
          <a:lstStyle/>
          <a:p>
            <a:r>
              <a:rPr lang="zh-TW" altLang="en-US" sz="4000" b="1" u="sng">
                <a:solidFill>
                  <a:srgbClr val="0000FF"/>
                </a:solidFill>
                <a:latin typeface="新細明體" pitchFamily="18" charset="-120"/>
              </a:rPr>
              <a:t>遞增</a:t>
            </a:r>
            <a:r>
              <a:rPr lang="en-US" altLang="zh-TW" sz="4000" b="1" u="sng">
                <a:solidFill>
                  <a:srgbClr val="0000FF"/>
                </a:solidFill>
                <a:latin typeface="新細明體" pitchFamily="18" charset="-120"/>
              </a:rPr>
              <a:t>(++)</a:t>
            </a:r>
            <a:r>
              <a:rPr lang="zh-TW" altLang="en-US" sz="4000" b="1" u="sng">
                <a:solidFill>
                  <a:srgbClr val="0000FF"/>
                </a:solidFill>
                <a:latin typeface="新細明體" pitchFamily="18" charset="-120"/>
              </a:rPr>
              <a:t>及遞減</a:t>
            </a:r>
            <a:r>
              <a:rPr lang="en-US" altLang="zh-TW" sz="4000" b="1" u="sng">
                <a:solidFill>
                  <a:srgbClr val="0000FF"/>
                </a:solidFill>
                <a:latin typeface="新細明體" pitchFamily="18" charset="-120"/>
              </a:rPr>
              <a:t>(--)</a:t>
            </a:r>
            <a:br>
              <a:rPr lang="en-US" altLang="zh-TW" sz="4000" b="1" u="sng">
                <a:solidFill>
                  <a:srgbClr val="0000FF"/>
                </a:solidFill>
                <a:latin typeface="新細明體" pitchFamily="18" charset="-120"/>
              </a:rPr>
            </a:br>
            <a:endParaRPr lang="en-US" altLang="zh-TW" sz="4000" b="1" u="sng">
              <a:solidFill>
                <a:srgbClr val="0000FF"/>
              </a:solidFill>
              <a:latin typeface="新細明體" pitchFamily="18" charset="-120"/>
            </a:endParaRPr>
          </a:p>
        </p:txBody>
      </p:sp>
      <p:sp>
        <p:nvSpPr>
          <p:cNvPr id="6" name="投影片編號版面配置區 5"/>
          <p:cNvSpPr>
            <a:spLocks noGrp="1"/>
          </p:cNvSpPr>
          <p:nvPr>
            <p:ph type="sldNum" sz="quarter" idx="12"/>
          </p:nvPr>
        </p:nvSpPr>
        <p:spPr/>
        <p:txBody>
          <a:bodyPr/>
          <a:lstStyle/>
          <a:p>
            <a:fld id="{0F9BD181-9BEE-465C-8E3E-945C89EB785F}" type="slidenum">
              <a:rPr lang="en-US" altLang="zh-TW"/>
              <a:pPr/>
              <a:t>42</a:t>
            </a:fld>
            <a:endParaRPr lang="en-US" altLang="zh-TW"/>
          </a:p>
        </p:txBody>
      </p:sp>
      <p:sp>
        <p:nvSpPr>
          <p:cNvPr id="297986" name="Rectangle 2"/>
          <p:cNvSpPr>
            <a:spLocks noGrp="1" noChangeArrowheads="1"/>
          </p:cNvSpPr>
          <p:nvPr>
            <p:ph sz="quarter" idx="1"/>
          </p:nvPr>
        </p:nvSpPr>
        <p:spPr>
          <a:xfrm>
            <a:off x="611188" y="1844675"/>
            <a:ext cx="7905750" cy="4497388"/>
          </a:xfrm>
        </p:spPr>
        <p:txBody>
          <a:bodyPr/>
          <a:lstStyle/>
          <a:p>
            <a:pPr marL="342900" indent="-342900">
              <a:lnSpc>
                <a:spcPct val="80000"/>
              </a:lnSpc>
              <a:buFont typeface="Wingdings" pitchFamily="2" charset="2"/>
              <a:buNone/>
            </a:pPr>
            <a:endParaRPr lang="en-US" altLang="zh-TW" sz="2000" b="1" u="sng">
              <a:latin typeface="新細明體" pitchFamily="18" charset="-120"/>
            </a:endParaRPr>
          </a:p>
          <a:p>
            <a:pPr marL="342900" indent="-342900">
              <a:lnSpc>
                <a:spcPct val="80000"/>
              </a:lnSpc>
              <a:buFont typeface="Wingdings" pitchFamily="2" charset="2"/>
              <a:buNone/>
            </a:pPr>
            <a:r>
              <a:rPr lang="en-US" altLang="zh-TW" sz="2000"/>
              <a:t>     </a:t>
            </a:r>
            <a:r>
              <a:rPr lang="zh-TW" altLang="en-US" sz="2000"/>
              <a:t>遞增</a:t>
            </a:r>
            <a:r>
              <a:rPr lang="en-US" altLang="zh-TW" sz="2000"/>
              <a:t>(++)</a:t>
            </a:r>
            <a:r>
              <a:rPr lang="zh-TW" altLang="en-US" sz="2000"/>
              <a:t>及遞減</a:t>
            </a:r>
            <a:r>
              <a:rPr lang="en-US" altLang="zh-TW" sz="2000"/>
              <a:t>(--)</a:t>
            </a:r>
            <a:r>
              <a:rPr lang="zh-TW" altLang="en-US" sz="2000"/>
              <a:t>是</a:t>
            </a:r>
            <a:r>
              <a:rPr lang="en-US" altLang="zh-TW" sz="2000"/>
              <a:t>C</a:t>
            </a:r>
            <a:r>
              <a:rPr lang="zh-TW" altLang="en-US" sz="2000"/>
              <a:t>語言特有的運算子，此二個運算子又分為前置與後置，前置是運算子在運算元之前，如</a:t>
            </a:r>
          </a:p>
          <a:p>
            <a:pPr marL="342900" indent="-342900">
              <a:lnSpc>
                <a:spcPct val="80000"/>
              </a:lnSpc>
              <a:buFont typeface="Wingdings" pitchFamily="2" charset="2"/>
              <a:buNone/>
            </a:pPr>
            <a:r>
              <a:rPr lang="zh-TW" altLang="en-US" sz="2000"/>
              <a:t>		</a:t>
            </a:r>
            <a:r>
              <a:rPr lang="en-US" altLang="zh-TW" sz="2000"/>
              <a:t>++a            /* a=a+1 */</a:t>
            </a:r>
          </a:p>
          <a:p>
            <a:pPr marL="342900" indent="-342900">
              <a:lnSpc>
                <a:spcPct val="80000"/>
              </a:lnSpc>
              <a:buFont typeface="Wingdings" pitchFamily="2" charset="2"/>
              <a:buNone/>
            </a:pPr>
            <a:r>
              <a:rPr lang="en-US" altLang="zh-TW" sz="2000"/>
              <a:t>     </a:t>
            </a:r>
            <a:r>
              <a:rPr lang="zh-TW" altLang="en-US" sz="2000"/>
              <a:t>，後置是運算子在運算元之後，如</a:t>
            </a:r>
          </a:p>
          <a:p>
            <a:pPr marL="342900" indent="-342900">
              <a:lnSpc>
                <a:spcPct val="80000"/>
              </a:lnSpc>
              <a:buFont typeface="Wingdings" pitchFamily="2" charset="2"/>
              <a:buNone/>
            </a:pPr>
            <a:r>
              <a:rPr lang="zh-TW" altLang="en-US" sz="2000"/>
              <a:t>		</a:t>
            </a:r>
            <a:r>
              <a:rPr lang="en-US" altLang="zh-TW" sz="2000"/>
              <a:t>a++            /* a=a+1 */</a:t>
            </a:r>
          </a:p>
          <a:p>
            <a:pPr marL="342900" indent="-342900">
              <a:lnSpc>
                <a:spcPct val="80000"/>
              </a:lnSpc>
              <a:buFont typeface="Wingdings" pitchFamily="2" charset="2"/>
              <a:buNone/>
            </a:pPr>
            <a:r>
              <a:rPr lang="en-US" altLang="zh-TW" sz="2000"/>
              <a:t>     </a:t>
            </a:r>
            <a:r>
              <a:rPr lang="zh-TW" altLang="en-US" sz="2000"/>
              <a:t>原則上不論</a:t>
            </a:r>
            <a:r>
              <a:rPr lang="en-US" altLang="zh-TW" sz="2000"/>
              <a:t>++a</a:t>
            </a:r>
            <a:r>
              <a:rPr lang="zh-TW" altLang="en-US" sz="2000"/>
              <a:t>或</a:t>
            </a:r>
            <a:r>
              <a:rPr lang="en-US" altLang="zh-TW" sz="2000"/>
              <a:t>a++</a:t>
            </a:r>
            <a:r>
              <a:rPr lang="zh-TW" altLang="en-US" sz="2000"/>
              <a:t>都是將</a:t>
            </a:r>
            <a:r>
              <a:rPr lang="en-US" altLang="zh-TW" sz="2000"/>
              <a:t>a</a:t>
            </a:r>
            <a:r>
              <a:rPr lang="zh-TW" altLang="en-US" sz="2000"/>
              <a:t>值加</a:t>
            </a:r>
            <a:r>
              <a:rPr lang="en-US" altLang="zh-TW" sz="2000"/>
              <a:t>1</a:t>
            </a:r>
            <a:r>
              <a:rPr lang="zh-TW" altLang="en-US" sz="2000"/>
              <a:t>並放回</a:t>
            </a:r>
            <a:r>
              <a:rPr lang="en-US" altLang="zh-TW" sz="2000"/>
              <a:t>a</a:t>
            </a:r>
            <a:r>
              <a:rPr lang="zh-TW" altLang="en-US" sz="2000"/>
              <a:t>，但若是</a:t>
            </a:r>
          </a:p>
          <a:p>
            <a:pPr marL="342900" indent="-342900">
              <a:lnSpc>
                <a:spcPct val="80000"/>
              </a:lnSpc>
              <a:buFont typeface="Wingdings" pitchFamily="2" charset="2"/>
              <a:buNone/>
            </a:pPr>
            <a:r>
              <a:rPr lang="zh-TW" altLang="en-US" sz="2000"/>
              <a:t>		</a:t>
            </a:r>
            <a:r>
              <a:rPr lang="en-US" altLang="zh-TW" sz="2000"/>
              <a:t>b = ++a      /* a=a+1; b=a;  */</a:t>
            </a:r>
          </a:p>
          <a:p>
            <a:pPr marL="342900" indent="-342900">
              <a:lnSpc>
                <a:spcPct val="80000"/>
              </a:lnSpc>
              <a:buFont typeface="Wingdings" pitchFamily="2" charset="2"/>
              <a:buNone/>
            </a:pPr>
            <a:r>
              <a:rPr lang="en-US" altLang="zh-TW" sz="2000"/>
              <a:t>     </a:t>
            </a:r>
            <a:r>
              <a:rPr lang="zh-TW" altLang="en-US" sz="2000"/>
              <a:t>和</a:t>
            </a:r>
          </a:p>
          <a:p>
            <a:pPr marL="342900" indent="-342900">
              <a:lnSpc>
                <a:spcPct val="80000"/>
              </a:lnSpc>
              <a:buFont typeface="Wingdings" pitchFamily="2" charset="2"/>
              <a:buNone/>
            </a:pPr>
            <a:r>
              <a:rPr lang="zh-TW" altLang="en-US" sz="2000"/>
              <a:t>		</a:t>
            </a:r>
            <a:r>
              <a:rPr lang="en-US" altLang="zh-TW" sz="2000"/>
              <a:t>b = a++      /* b=a;a=a+1; */</a:t>
            </a:r>
          </a:p>
          <a:p>
            <a:pPr marL="342900" indent="-342900">
              <a:lnSpc>
                <a:spcPct val="80000"/>
              </a:lnSpc>
              <a:buFont typeface="Wingdings" pitchFamily="2" charset="2"/>
              <a:buNone/>
            </a:pPr>
            <a:r>
              <a:rPr lang="en-US" altLang="zh-TW" sz="2000"/>
              <a:t>     </a:t>
            </a:r>
            <a:r>
              <a:rPr lang="zh-TW" altLang="en-US" sz="2000"/>
              <a:t>則其</a:t>
            </a:r>
            <a:r>
              <a:rPr lang="en-US" altLang="zh-TW" sz="2000"/>
              <a:t>a</a:t>
            </a:r>
            <a:r>
              <a:rPr lang="zh-TW" altLang="en-US" sz="2000"/>
              <a:t>值均會加</a:t>
            </a:r>
            <a:r>
              <a:rPr lang="en-US" altLang="zh-TW" sz="2000"/>
              <a:t>1</a:t>
            </a:r>
            <a:r>
              <a:rPr lang="zh-TW" altLang="en-US" sz="2000"/>
              <a:t>，但</a:t>
            </a:r>
            <a:r>
              <a:rPr lang="en-US" altLang="zh-TW" sz="2000"/>
              <a:t>b</a:t>
            </a:r>
            <a:r>
              <a:rPr lang="zh-TW" altLang="en-US" sz="2000"/>
              <a:t>值會有差異，前置</a:t>
            </a:r>
            <a:r>
              <a:rPr lang="en-US" altLang="zh-TW" sz="2000"/>
              <a:t>b</a:t>
            </a:r>
            <a:r>
              <a:rPr lang="zh-TW" altLang="en-US" sz="2000"/>
              <a:t>值會得到加</a:t>
            </a:r>
            <a:r>
              <a:rPr lang="en-US" altLang="zh-TW" sz="2000"/>
              <a:t>1</a:t>
            </a:r>
            <a:r>
              <a:rPr lang="zh-TW" altLang="en-US" sz="2000"/>
              <a:t>的結果，後者只能得原</a:t>
            </a:r>
            <a:r>
              <a:rPr lang="en-US" altLang="zh-TW" sz="2000"/>
              <a:t>a</a:t>
            </a:r>
            <a:r>
              <a:rPr lang="zh-TW" altLang="en-US" sz="2000"/>
              <a:t>值。</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9011" name="Rectangle 3"/>
          <p:cNvSpPr>
            <a:spLocks noGrp="1" noChangeArrowheads="1"/>
          </p:cNvSpPr>
          <p:nvPr>
            <p:ph type="title"/>
          </p:nvPr>
        </p:nvSpPr>
        <p:spPr>
          <a:xfrm>
            <a:off x="611188" y="1773238"/>
            <a:ext cx="7772400" cy="574675"/>
          </a:xfrm>
        </p:spPr>
        <p:txBody>
          <a:bodyPr>
            <a:normAutofit fontScale="90000"/>
          </a:bodyPr>
          <a:lstStyle/>
          <a:p>
            <a:r>
              <a:rPr lang="zh-TW" altLang="en-US" sz="4000" b="1" u="sng">
                <a:solidFill>
                  <a:srgbClr val="0000FF"/>
                </a:solidFill>
                <a:latin typeface="新細明體" pitchFamily="18" charset="-120"/>
              </a:rPr>
              <a:t>關係運算子</a:t>
            </a:r>
            <a:r>
              <a:rPr lang="en-US" altLang="zh-TW" sz="4000" b="1" u="sng">
                <a:solidFill>
                  <a:srgbClr val="0000FF"/>
                </a:solidFill>
                <a:latin typeface="新細明體" pitchFamily="18" charset="-120"/>
              </a:rPr>
              <a:t>(Relational Operators)</a:t>
            </a:r>
            <a:br>
              <a:rPr lang="en-US" altLang="zh-TW" sz="4000" b="1" u="sng">
                <a:solidFill>
                  <a:srgbClr val="0000FF"/>
                </a:solidFill>
                <a:latin typeface="新細明體" pitchFamily="18" charset="-120"/>
              </a:rPr>
            </a:br>
            <a:endParaRPr lang="en-US" altLang="zh-TW" sz="4000" b="1" u="sng">
              <a:solidFill>
                <a:srgbClr val="0000FF"/>
              </a:solidFill>
              <a:latin typeface="新細明體" pitchFamily="18" charset="-120"/>
            </a:endParaRPr>
          </a:p>
        </p:txBody>
      </p:sp>
      <p:sp>
        <p:nvSpPr>
          <p:cNvPr id="6" name="投影片編號版面配置區 5"/>
          <p:cNvSpPr>
            <a:spLocks noGrp="1"/>
          </p:cNvSpPr>
          <p:nvPr>
            <p:ph type="sldNum" sz="quarter" idx="12"/>
          </p:nvPr>
        </p:nvSpPr>
        <p:spPr/>
        <p:txBody>
          <a:bodyPr/>
          <a:lstStyle/>
          <a:p>
            <a:fld id="{25237B37-7864-4CAA-9286-0EC08D756853}" type="slidenum">
              <a:rPr lang="en-US" altLang="zh-TW"/>
              <a:pPr/>
              <a:t>43</a:t>
            </a:fld>
            <a:endParaRPr lang="en-US" altLang="zh-TW"/>
          </a:p>
        </p:txBody>
      </p:sp>
      <p:sp>
        <p:nvSpPr>
          <p:cNvPr id="299010" name="Rectangle 2"/>
          <p:cNvSpPr>
            <a:spLocks noGrp="1" noChangeArrowheads="1"/>
          </p:cNvSpPr>
          <p:nvPr>
            <p:ph sz="quarter" idx="1"/>
          </p:nvPr>
        </p:nvSpPr>
        <p:spPr>
          <a:xfrm>
            <a:off x="755650" y="1916113"/>
            <a:ext cx="7931150" cy="4608512"/>
          </a:xfrm>
        </p:spPr>
        <p:txBody>
          <a:bodyPr/>
          <a:lstStyle/>
          <a:p>
            <a:pPr marL="342900" indent="-342900">
              <a:buFont typeface="Wingdings" pitchFamily="2" charset="2"/>
              <a:buNone/>
            </a:pPr>
            <a:endParaRPr lang="en-US" altLang="zh-TW" sz="2400"/>
          </a:p>
          <a:p>
            <a:pPr marL="342900" indent="-342900">
              <a:buFont typeface="Wingdings" pitchFamily="2" charset="2"/>
              <a:buNone/>
            </a:pPr>
            <a:r>
              <a:rPr lang="zh-TW" altLang="en-US" sz="2400"/>
              <a:t>關係運算子又稱為比較</a:t>
            </a:r>
            <a:r>
              <a:rPr lang="en-US" altLang="zh-TW" sz="2400"/>
              <a:t>(Comparison)</a:t>
            </a:r>
            <a:r>
              <a:rPr lang="zh-TW" altLang="en-US" sz="2400"/>
              <a:t>運算子，用於資料之</a:t>
            </a:r>
          </a:p>
          <a:p>
            <a:pPr marL="342900" indent="-342900">
              <a:buFont typeface="Wingdings" pitchFamily="2" charset="2"/>
              <a:buNone/>
            </a:pPr>
            <a:r>
              <a:rPr lang="zh-TW" altLang="en-US" sz="2400"/>
              <a:t>間的大小比較，比較的結果可得到</a:t>
            </a:r>
            <a:r>
              <a:rPr lang="en-US" altLang="zh-TW" sz="2400"/>
              <a:t>int</a:t>
            </a:r>
            <a:r>
              <a:rPr lang="zh-TW" altLang="en-US" sz="2400"/>
              <a:t>型別的</a:t>
            </a:r>
            <a:r>
              <a:rPr lang="en-US" altLang="zh-TW" sz="2400"/>
              <a:t>1(True)</a:t>
            </a:r>
            <a:r>
              <a:rPr lang="zh-TW" altLang="en-US" sz="2400"/>
              <a:t>或</a:t>
            </a:r>
          </a:p>
          <a:p>
            <a:pPr marL="342900" indent="-342900">
              <a:buFont typeface="Wingdings" pitchFamily="2" charset="2"/>
              <a:buNone/>
            </a:pPr>
            <a:r>
              <a:rPr lang="en-US" altLang="zh-TW" sz="2400"/>
              <a:t>0(False)</a:t>
            </a:r>
            <a:r>
              <a:rPr lang="zh-TW" altLang="en-US" sz="2400"/>
              <a:t>，下表是</a:t>
            </a:r>
            <a:r>
              <a:rPr lang="en-US" altLang="zh-TW" sz="2400"/>
              <a:t>C</a:t>
            </a:r>
            <a:r>
              <a:rPr lang="zh-TW" altLang="en-US" sz="2400"/>
              <a:t>語言中的關係運算子符號。其中等於與</a:t>
            </a:r>
          </a:p>
          <a:p>
            <a:pPr marL="342900" indent="-342900">
              <a:buFont typeface="Wingdings" pitchFamily="2" charset="2"/>
              <a:buNone/>
            </a:pPr>
            <a:r>
              <a:rPr lang="zh-TW" altLang="en-US" sz="2400"/>
              <a:t>不等於的符號與其它語言有顯然的不同，請讀者留意，例</a:t>
            </a:r>
          </a:p>
          <a:p>
            <a:pPr marL="342900" indent="-342900">
              <a:buFont typeface="Wingdings" pitchFamily="2" charset="2"/>
              <a:buNone/>
            </a:pPr>
            <a:r>
              <a:rPr lang="zh-TW" altLang="en-US" sz="2400"/>
              <a:t>如，下式用來比較</a:t>
            </a:r>
            <a:r>
              <a:rPr lang="en-US" altLang="zh-TW" sz="2400"/>
              <a:t>a</a:t>
            </a:r>
            <a:r>
              <a:rPr lang="zh-TW" altLang="en-US" sz="2400"/>
              <a:t>與</a:t>
            </a:r>
            <a:r>
              <a:rPr lang="en-US" altLang="zh-TW" sz="2400"/>
              <a:t>b</a:t>
            </a:r>
            <a:r>
              <a:rPr lang="zh-TW" altLang="en-US" sz="2400"/>
              <a:t>是否相等。</a:t>
            </a:r>
          </a:p>
          <a:p>
            <a:pPr marL="342900" indent="-342900">
              <a:buFont typeface="Wingdings" pitchFamily="2" charset="2"/>
              <a:buNone/>
            </a:pPr>
            <a:endParaRPr lang="zh-TW" altLang="en-US" sz="2400"/>
          </a:p>
          <a:p>
            <a:pPr marL="342900" indent="-342900">
              <a:buFont typeface="Wingdings" pitchFamily="2" charset="2"/>
              <a:buNone/>
            </a:pPr>
            <a:r>
              <a:rPr lang="zh-TW" altLang="en-US" sz="2400"/>
              <a:t>		</a:t>
            </a:r>
            <a:r>
              <a:rPr lang="en-US" altLang="zh-TW" sz="2400"/>
              <a:t>if (a = = b) ;</a:t>
            </a:r>
          </a:p>
          <a:p>
            <a:pPr marL="342900" indent="-342900">
              <a:buFont typeface="Wingdings" pitchFamily="2" charset="2"/>
              <a:buNone/>
            </a:pPr>
            <a:endParaRPr lang="en-US" altLang="zh-TW" sz="2400"/>
          </a:p>
          <a:p>
            <a:pPr marL="342900" indent="-342900">
              <a:buFont typeface="Wingdings" pitchFamily="2" charset="2"/>
              <a:buNone/>
            </a:pPr>
            <a:endParaRPr lang="en-US" altLang="zh-TW" sz="240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0034" name="Rectangle 2"/>
          <p:cNvSpPr>
            <a:spLocks noGrp="1" noChangeArrowheads="1"/>
          </p:cNvSpPr>
          <p:nvPr>
            <p:ph type="title"/>
          </p:nvPr>
        </p:nvSpPr>
        <p:spPr>
          <a:xfrm>
            <a:off x="1116013" y="1773238"/>
            <a:ext cx="7772400" cy="646112"/>
          </a:xfrm>
        </p:spPr>
        <p:txBody>
          <a:bodyPr>
            <a:normAutofit fontScale="90000"/>
          </a:bodyPr>
          <a:lstStyle/>
          <a:p>
            <a:r>
              <a:rPr lang="zh-TW" altLang="en-US" sz="4000" b="1" u="sng">
                <a:solidFill>
                  <a:srgbClr val="0000FF"/>
                </a:solidFill>
                <a:latin typeface="新細明體" pitchFamily="18" charset="-120"/>
              </a:rPr>
              <a:t>邏輯運算子</a:t>
            </a:r>
            <a:r>
              <a:rPr lang="en-US" altLang="zh-TW" sz="4000" b="1" u="sng">
                <a:solidFill>
                  <a:srgbClr val="0000FF"/>
                </a:solidFill>
                <a:latin typeface="新細明體" pitchFamily="18" charset="-120"/>
              </a:rPr>
              <a:t>(Logical Operators)</a:t>
            </a:r>
            <a:br>
              <a:rPr lang="en-US" altLang="zh-TW" sz="4000" b="1" u="sng">
                <a:solidFill>
                  <a:srgbClr val="0000FF"/>
                </a:solidFill>
                <a:latin typeface="新細明體" pitchFamily="18" charset="-120"/>
              </a:rPr>
            </a:br>
            <a:endParaRPr lang="en-US" altLang="zh-TW" sz="4000" b="1" u="sng">
              <a:solidFill>
                <a:srgbClr val="0000FF"/>
              </a:solidFill>
              <a:latin typeface="新細明體" pitchFamily="18" charset="-120"/>
            </a:endParaRPr>
          </a:p>
        </p:txBody>
      </p:sp>
      <p:sp>
        <p:nvSpPr>
          <p:cNvPr id="6" name="投影片編號版面配置區 5"/>
          <p:cNvSpPr>
            <a:spLocks noGrp="1"/>
          </p:cNvSpPr>
          <p:nvPr>
            <p:ph type="sldNum" sz="quarter" idx="12"/>
          </p:nvPr>
        </p:nvSpPr>
        <p:spPr/>
        <p:txBody>
          <a:bodyPr/>
          <a:lstStyle/>
          <a:p>
            <a:fld id="{4650180C-C951-459E-B42C-B85284C405DC}" type="slidenum">
              <a:rPr lang="en-US" altLang="zh-TW"/>
              <a:pPr/>
              <a:t>44</a:t>
            </a:fld>
            <a:endParaRPr lang="en-US" altLang="zh-TW"/>
          </a:p>
        </p:txBody>
      </p:sp>
      <p:sp>
        <p:nvSpPr>
          <p:cNvPr id="300035" name="Rectangle 3"/>
          <p:cNvSpPr>
            <a:spLocks noGrp="1" noChangeArrowheads="1"/>
          </p:cNvSpPr>
          <p:nvPr>
            <p:ph sz="quarter" idx="1"/>
          </p:nvPr>
        </p:nvSpPr>
        <p:spPr>
          <a:xfrm>
            <a:off x="1116013" y="1916113"/>
            <a:ext cx="7772400" cy="4114800"/>
          </a:xfrm>
        </p:spPr>
        <p:txBody>
          <a:bodyPr/>
          <a:lstStyle/>
          <a:p>
            <a:pPr>
              <a:buFont typeface="Wingdings" pitchFamily="2" charset="2"/>
              <a:buNone/>
            </a:pPr>
            <a:endParaRPr lang="en-US" altLang="zh-TW" sz="2000"/>
          </a:p>
          <a:p>
            <a:pPr>
              <a:buFont typeface="Wingdings" pitchFamily="2" charset="2"/>
              <a:buNone/>
            </a:pPr>
            <a:r>
              <a:rPr lang="zh-TW" altLang="en-US" sz="2000"/>
              <a:t>當同一個運算式要同時存在兩個以上的關係運算子時，每兩個關係</a:t>
            </a:r>
          </a:p>
          <a:p>
            <a:pPr>
              <a:buFont typeface="Wingdings" pitchFamily="2" charset="2"/>
              <a:buNone/>
            </a:pPr>
            <a:r>
              <a:rPr lang="zh-TW" altLang="en-US" sz="2000"/>
              <a:t>運算子之間必須使用邏輯運算子連結，</a:t>
            </a:r>
            <a:r>
              <a:rPr lang="en-US" altLang="zh-TW" sz="2000"/>
              <a:t>C</a:t>
            </a:r>
            <a:r>
              <a:rPr lang="zh-TW" altLang="en-US" sz="2000"/>
              <a:t>的邏輯運算子有取補數的</a:t>
            </a:r>
          </a:p>
          <a:p>
            <a:pPr>
              <a:buFont typeface="Wingdings" pitchFamily="2" charset="2"/>
              <a:buNone/>
            </a:pPr>
            <a:r>
              <a:rPr lang="en-US" altLang="zh-TW" sz="2000"/>
              <a:t>NOT(!)</a:t>
            </a:r>
            <a:r>
              <a:rPr lang="zh-TW" altLang="en-US" sz="2000"/>
              <a:t>、完全評估</a:t>
            </a:r>
            <a:r>
              <a:rPr lang="en-US" altLang="zh-TW" sz="2000"/>
              <a:t>AND(&amp;)</a:t>
            </a:r>
            <a:r>
              <a:rPr lang="zh-TW" altLang="en-US" sz="2000"/>
              <a:t>、</a:t>
            </a:r>
            <a:r>
              <a:rPr lang="en-US" altLang="zh-TW" sz="2000"/>
              <a:t>XOR(^)</a:t>
            </a:r>
            <a:r>
              <a:rPr lang="zh-TW" altLang="en-US" sz="2000"/>
              <a:t>及完全評估</a:t>
            </a:r>
            <a:r>
              <a:rPr lang="en-US" altLang="zh-TW" sz="2000"/>
              <a:t>OR( | )</a:t>
            </a:r>
            <a:r>
              <a:rPr lang="zh-TW" altLang="en-US" sz="2000"/>
              <a:t>，及快捷運算</a:t>
            </a:r>
          </a:p>
          <a:p>
            <a:pPr>
              <a:buFont typeface="Wingdings" pitchFamily="2" charset="2"/>
              <a:buNone/>
            </a:pPr>
            <a:r>
              <a:rPr lang="zh-TW" altLang="en-US" sz="2000"/>
              <a:t>的</a:t>
            </a:r>
            <a:r>
              <a:rPr lang="en-US" altLang="zh-TW" sz="2000"/>
              <a:t>AND(&amp;&amp;)</a:t>
            </a:r>
            <a:r>
              <a:rPr lang="zh-TW" altLang="en-US" sz="2000"/>
              <a:t>及</a:t>
            </a:r>
            <a:r>
              <a:rPr lang="en-US" altLang="zh-TW" sz="2000"/>
              <a:t>OR( | | ) </a:t>
            </a:r>
            <a:r>
              <a:rPr lang="zh-TW" altLang="en-US" sz="2000"/>
              <a:t>。</a:t>
            </a:r>
          </a:p>
          <a:p>
            <a:endParaRPr lang="en-US" altLang="zh-TW" sz="200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1058" name="Rectangle 2"/>
          <p:cNvSpPr>
            <a:spLocks noGrp="1" noChangeArrowheads="1"/>
          </p:cNvSpPr>
          <p:nvPr>
            <p:ph type="title"/>
          </p:nvPr>
        </p:nvSpPr>
        <p:spPr>
          <a:xfrm>
            <a:off x="1042988" y="1773238"/>
            <a:ext cx="7772400" cy="574675"/>
          </a:xfrm>
        </p:spPr>
        <p:txBody>
          <a:bodyPr>
            <a:normAutofit fontScale="90000"/>
          </a:bodyPr>
          <a:lstStyle/>
          <a:p>
            <a:r>
              <a:rPr lang="zh-TW" altLang="en-US" b="1" u="sng">
                <a:solidFill>
                  <a:srgbClr val="0000FF"/>
                </a:solidFill>
              </a:rPr>
              <a:t>複合指定運算子</a:t>
            </a:r>
            <a:br>
              <a:rPr lang="zh-TW" altLang="en-US" b="1" u="sng">
                <a:solidFill>
                  <a:srgbClr val="0000FF"/>
                </a:solidFill>
              </a:rPr>
            </a:br>
            <a:endParaRPr lang="zh-TW" altLang="en-US" b="1" u="sng">
              <a:solidFill>
                <a:srgbClr val="0000FF"/>
              </a:solidFill>
            </a:endParaRPr>
          </a:p>
        </p:txBody>
      </p:sp>
      <p:sp>
        <p:nvSpPr>
          <p:cNvPr id="6" name="投影片編號版面配置區 5"/>
          <p:cNvSpPr>
            <a:spLocks noGrp="1"/>
          </p:cNvSpPr>
          <p:nvPr>
            <p:ph type="sldNum" sz="quarter" idx="12"/>
          </p:nvPr>
        </p:nvSpPr>
        <p:spPr/>
        <p:txBody>
          <a:bodyPr/>
          <a:lstStyle/>
          <a:p>
            <a:fld id="{43F6321F-FEF5-42D7-A3FF-CBC51BE5D93B}" type="slidenum">
              <a:rPr lang="en-US" altLang="zh-TW"/>
              <a:pPr/>
              <a:t>45</a:t>
            </a:fld>
            <a:endParaRPr lang="en-US" altLang="zh-TW"/>
          </a:p>
        </p:txBody>
      </p:sp>
      <p:sp>
        <p:nvSpPr>
          <p:cNvPr id="301059" name="Rectangle 3"/>
          <p:cNvSpPr>
            <a:spLocks noGrp="1" noChangeArrowheads="1"/>
          </p:cNvSpPr>
          <p:nvPr>
            <p:ph sz="quarter" idx="1"/>
          </p:nvPr>
        </p:nvSpPr>
        <p:spPr>
          <a:xfrm>
            <a:off x="971550" y="1844675"/>
            <a:ext cx="7772400" cy="4114800"/>
          </a:xfrm>
        </p:spPr>
        <p:txBody>
          <a:bodyPr/>
          <a:lstStyle/>
          <a:p>
            <a:pPr>
              <a:buFont typeface="Wingdings" pitchFamily="2" charset="2"/>
              <a:buNone/>
            </a:pPr>
            <a:endParaRPr lang="en-US" altLang="zh-TW" sz="2400"/>
          </a:p>
          <a:p>
            <a:pPr>
              <a:buFont typeface="Wingdings" pitchFamily="2" charset="2"/>
              <a:buNone/>
            </a:pPr>
            <a:r>
              <a:rPr lang="zh-TW" altLang="en-US" sz="2400"/>
              <a:t>結合指定與算術、關係及邏輯的運算子稱為複合指定運</a:t>
            </a:r>
          </a:p>
          <a:p>
            <a:pPr>
              <a:buFont typeface="Wingdings" pitchFamily="2" charset="2"/>
              <a:buNone/>
            </a:pPr>
            <a:r>
              <a:rPr lang="zh-TW" altLang="en-US" sz="2400"/>
              <a:t>算子，此乃</a:t>
            </a:r>
            <a:r>
              <a:rPr lang="en-US" altLang="zh-TW" sz="2400"/>
              <a:t>C</a:t>
            </a:r>
            <a:r>
              <a:rPr lang="zh-TW" altLang="en-US" sz="2400"/>
              <a:t>語言特有的運算子，例如程式設計者常會鍵</a:t>
            </a:r>
          </a:p>
          <a:p>
            <a:pPr>
              <a:buFont typeface="Wingdings" pitchFamily="2" charset="2"/>
              <a:buNone/>
            </a:pPr>
            <a:r>
              <a:rPr lang="zh-TW" altLang="en-US" sz="2400"/>
              <a:t>入</a:t>
            </a:r>
            <a:r>
              <a:rPr lang="en-US" altLang="zh-TW" sz="2400"/>
              <a:t>sum=sum+5</a:t>
            </a:r>
            <a:r>
              <a:rPr lang="zh-TW" altLang="en-US" sz="2400"/>
              <a:t>，程式語言乃制定此一複合指定運算子</a:t>
            </a:r>
          </a:p>
          <a:p>
            <a:pPr>
              <a:buFont typeface="Wingdings" pitchFamily="2" charset="2"/>
              <a:buNone/>
            </a:pPr>
            <a:r>
              <a:rPr lang="en-US" altLang="zh-TW" sz="2400"/>
              <a:t>+=</a:t>
            </a:r>
            <a:r>
              <a:rPr lang="zh-TW" altLang="en-US" sz="2400"/>
              <a:t>，所以上述</a:t>
            </a:r>
            <a:r>
              <a:rPr lang="en-US" altLang="zh-TW" sz="2400"/>
              <a:t>sum=sum+5</a:t>
            </a:r>
            <a:r>
              <a:rPr lang="zh-TW" altLang="en-US" sz="2400"/>
              <a:t>，即可寫成</a:t>
            </a:r>
            <a:r>
              <a:rPr lang="en-US" altLang="zh-TW" sz="2400"/>
              <a:t>sum + = 5 </a:t>
            </a:r>
            <a:r>
              <a:rPr lang="zh-TW" altLang="en-US" sz="2400"/>
              <a:t>。</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2082" name="Rectangle 2"/>
          <p:cNvSpPr>
            <a:spLocks noGrp="1" noChangeArrowheads="1"/>
          </p:cNvSpPr>
          <p:nvPr>
            <p:ph type="title"/>
          </p:nvPr>
        </p:nvSpPr>
        <p:spPr/>
        <p:txBody>
          <a:bodyPr/>
          <a:lstStyle/>
          <a:p>
            <a:r>
              <a:rPr lang="zh-TW" altLang="en-US" b="1" u="sng">
                <a:solidFill>
                  <a:srgbClr val="0000FF"/>
                </a:solidFill>
              </a:rPr>
              <a:t>位元操作運算子</a:t>
            </a:r>
          </a:p>
        </p:txBody>
      </p:sp>
      <p:sp>
        <p:nvSpPr>
          <p:cNvPr id="32" name="投影片編號版面配置區 5"/>
          <p:cNvSpPr>
            <a:spLocks noGrp="1"/>
          </p:cNvSpPr>
          <p:nvPr>
            <p:ph type="sldNum" sz="quarter" idx="12"/>
          </p:nvPr>
        </p:nvSpPr>
        <p:spPr/>
        <p:txBody>
          <a:bodyPr/>
          <a:lstStyle/>
          <a:p>
            <a:fld id="{0F11A6EF-9CE2-4E8B-AF27-AA08E6EAEF01}" type="slidenum">
              <a:rPr lang="en-US" altLang="zh-TW"/>
              <a:pPr/>
              <a:t>46</a:t>
            </a:fld>
            <a:endParaRPr lang="en-US" altLang="zh-TW"/>
          </a:p>
        </p:txBody>
      </p:sp>
      <p:graphicFrame>
        <p:nvGraphicFramePr>
          <p:cNvPr id="302084" name="Group 4"/>
          <p:cNvGraphicFramePr>
            <a:graphicFrameLocks noGrp="1"/>
          </p:cNvGraphicFramePr>
          <p:nvPr>
            <p:ph sz="quarter" idx="1"/>
          </p:nvPr>
        </p:nvGraphicFramePr>
        <p:xfrm>
          <a:off x="2339975" y="4437063"/>
          <a:ext cx="3816350" cy="1855153"/>
        </p:xfrm>
        <a:graphic>
          <a:graphicData uri="http://schemas.openxmlformats.org/drawingml/2006/table">
            <a:tbl>
              <a:tblPr/>
              <a:tblGrid>
                <a:gridCol w="1271588"/>
                <a:gridCol w="1273175"/>
                <a:gridCol w="1271587"/>
              </a:tblGrid>
              <a:tr h="392113">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800" b="0" i="0" u="none" strike="noStrike" cap="none" normalizeH="0" baseline="0" smtClean="0">
                          <a:ln>
                            <a:noFill/>
                          </a:ln>
                          <a:solidFill>
                            <a:schemeClr val="tx1"/>
                          </a:solidFill>
                          <a:effectLst/>
                          <a:latin typeface="Times New Roman" pitchFamily="18" charset="0"/>
                          <a:ea typeface="新細明體" pitchFamily="18" charset="-12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800" b="0" i="0" u="none" strike="noStrike" cap="none" normalizeH="0" baseline="0" smtClean="0">
                          <a:ln>
                            <a:noFill/>
                          </a:ln>
                          <a:solidFill>
                            <a:schemeClr val="tx1"/>
                          </a:solidFill>
                          <a:effectLst/>
                          <a:latin typeface="Times New Roman" pitchFamily="18" charset="0"/>
                          <a:ea typeface="新細明體" pitchFamily="18" charset="-12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800" b="0" i="0" u="none" strike="noStrike" cap="none" normalizeH="0" baseline="0" smtClean="0">
                          <a:ln>
                            <a:noFill/>
                          </a:ln>
                          <a:solidFill>
                            <a:schemeClr val="tx1"/>
                          </a:solidFill>
                          <a:effectLst/>
                          <a:latin typeface="Times New Roman" pitchFamily="18" charset="0"/>
                          <a:ea typeface="新細明體" pitchFamily="18" charset="-120"/>
                        </a:rPr>
                        <a:t>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125">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800" b="0" i="0" u="none" strike="noStrike" cap="none" normalizeH="0" baseline="0" smtClean="0">
                          <a:ln>
                            <a:noFill/>
                          </a:ln>
                          <a:solidFill>
                            <a:schemeClr val="tx1"/>
                          </a:solidFill>
                          <a:effectLst/>
                          <a:latin typeface="Times New Roman" pitchFamily="18" charset="0"/>
                          <a:ea typeface="新細明體" pitchFamily="18" charset="-12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800" b="0" i="0" u="none" strike="noStrike" cap="none" normalizeH="0" baseline="0" smtClean="0">
                          <a:ln>
                            <a:noFill/>
                          </a:ln>
                          <a:solidFill>
                            <a:schemeClr val="tx1"/>
                          </a:solidFill>
                          <a:effectLst/>
                          <a:latin typeface="Times New Roman" pitchFamily="18" charset="0"/>
                          <a:ea typeface="新細明體" pitchFamily="18" charset="-12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800" b="0" i="0" u="none" strike="noStrike" cap="none" normalizeH="0" baseline="0" smtClean="0">
                          <a:ln>
                            <a:noFill/>
                          </a:ln>
                          <a:solidFill>
                            <a:schemeClr val="tx1"/>
                          </a:solidFill>
                          <a:effectLst/>
                          <a:latin typeface="Times New Roman" pitchFamily="18" charset="0"/>
                          <a:ea typeface="新細明體" pitchFamily="18" charset="-12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125">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800" b="0" i="0" u="none" strike="noStrike" cap="none" normalizeH="0" baseline="0" smtClean="0">
                          <a:ln>
                            <a:noFill/>
                          </a:ln>
                          <a:solidFill>
                            <a:schemeClr val="tx1"/>
                          </a:solidFill>
                          <a:effectLst/>
                          <a:latin typeface="Times New Roman" pitchFamily="18" charset="0"/>
                          <a:ea typeface="新細明體" pitchFamily="18" charset="-12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800" b="0" i="0" u="none" strike="noStrike" cap="none" normalizeH="0" baseline="0" smtClean="0">
                          <a:ln>
                            <a:noFill/>
                          </a:ln>
                          <a:solidFill>
                            <a:schemeClr val="tx1"/>
                          </a:solidFill>
                          <a:effectLst/>
                          <a:latin typeface="Times New Roman" pitchFamily="18" charset="0"/>
                          <a:ea typeface="新細明體" pitchFamily="18" charset="-12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800" b="0" i="0" u="none" strike="noStrike" cap="none" normalizeH="0" baseline="0" smtClean="0">
                          <a:ln>
                            <a:noFill/>
                          </a:ln>
                          <a:solidFill>
                            <a:schemeClr val="tx1"/>
                          </a:solidFill>
                          <a:effectLst/>
                          <a:latin typeface="Times New Roman" pitchFamily="18" charset="0"/>
                          <a:ea typeface="新細明體" pitchFamily="18" charset="-12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125">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800" b="0" i="0" u="none" strike="noStrike" cap="none" normalizeH="0" baseline="0" smtClean="0">
                          <a:ln>
                            <a:noFill/>
                          </a:ln>
                          <a:solidFill>
                            <a:schemeClr val="tx1"/>
                          </a:solidFill>
                          <a:effectLst/>
                          <a:latin typeface="Times New Roman" pitchFamily="18" charset="0"/>
                          <a:ea typeface="新細明體" pitchFamily="18" charset="-12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800" b="0" i="0" u="none" strike="noStrike" cap="none" normalizeH="0" baseline="0" smtClean="0">
                          <a:ln>
                            <a:noFill/>
                          </a:ln>
                          <a:solidFill>
                            <a:schemeClr val="tx1"/>
                          </a:solidFill>
                          <a:effectLst/>
                          <a:latin typeface="Times New Roman" pitchFamily="18" charset="0"/>
                          <a:ea typeface="新細明體" pitchFamily="18" charset="-12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800" b="0" i="0" u="none" strike="noStrike" cap="none" normalizeH="0" baseline="0" smtClean="0">
                          <a:ln>
                            <a:noFill/>
                          </a:ln>
                          <a:solidFill>
                            <a:schemeClr val="tx1"/>
                          </a:solidFill>
                          <a:effectLst/>
                          <a:latin typeface="Times New Roman" pitchFamily="18" charset="0"/>
                          <a:ea typeface="新細明體" pitchFamily="18" charset="-12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125">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800" b="0" i="0" u="none" strike="noStrike" cap="none" normalizeH="0" baseline="0" smtClean="0">
                          <a:ln>
                            <a:noFill/>
                          </a:ln>
                          <a:solidFill>
                            <a:schemeClr val="tx1"/>
                          </a:solidFill>
                          <a:effectLst/>
                          <a:latin typeface="Times New Roman" pitchFamily="18" charset="0"/>
                          <a:ea typeface="新細明體" pitchFamily="18" charset="-12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800" b="0" i="0" u="none" strike="noStrike" cap="none" normalizeH="0" baseline="0" smtClean="0">
                          <a:ln>
                            <a:noFill/>
                          </a:ln>
                          <a:solidFill>
                            <a:schemeClr val="tx1"/>
                          </a:solidFill>
                          <a:effectLst/>
                          <a:latin typeface="Times New Roman" pitchFamily="18" charset="0"/>
                          <a:ea typeface="新細明體" pitchFamily="18" charset="-12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1" lang="en-US" altLang="zh-TW" sz="1800" b="0" i="0" u="none" strike="noStrike" cap="none" normalizeH="0" baseline="0" smtClean="0">
                          <a:ln>
                            <a:noFill/>
                          </a:ln>
                          <a:solidFill>
                            <a:schemeClr val="tx1"/>
                          </a:solidFill>
                          <a:effectLst/>
                          <a:latin typeface="Times New Roman" pitchFamily="18" charset="0"/>
                          <a:ea typeface="新細明體" pitchFamily="18" charset="-12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02083" name="Rectangle 3"/>
          <p:cNvSpPr>
            <a:spLocks noGrp="1" noChangeArrowheads="1"/>
          </p:cNvSpPr>
          <p:nvPr>
            <p:ph type="body" idx="4294967295"/>
          </p:nvPr>
        </p:nvSpPr>
        <p:spPr>
          <a:xfrm>
            <a:off x="1371600" y="2101850"/>
            <a:ext cx="7772400" cy="4114800"/>
          </a:xfrm>
        </p:spPr>
        <p:txBody>
          <a:bodyPr/>
          <a:lstStyle/>
          <a:p>
            <a:pPr marL="342900" indent="-342900">
              <a:buFont typeface="Wingdings" pitchFamily="2" charset="2"/>
              <a:buNone/>
            </a:pPr>
            <a:r>
              <a:rPr lang="zh-TW" altLang="en-US" sz="2000"/>
              <a:t>位元操作</a:t>
            </a:r>
            <a:r>
              <a:rPr lang="en-US" altLang="zh-TW" sz="2000"/>
              <a:t>(Bitwise)</a:t>
            </a:r>
            <a:r>
              <a:rPr lang="zh-TW" altLang="en-US" sz="2000"/>
              <a:t>運算子可以分為兩類：位移</a:t>
            </a:r>
            <a:r>
              <a:rPr lang="en-US" altLang="zh-TW" sz="2000"/>
              <a:t>(Shift)</a:t>
            </a:r>
            <a:r>
              <a:rPr lang="zh-TW" altLang="en-US" sz="2000"/>
              <a:t>運算子與布林運</a:t>
            </a:r>
          </a:p>
          <a:p>
            <a:pPr marL="342900" indent="-342900">
              <a:buFont typeface="Wingdings" pitchFamily="2" charset="2"/>
              <a:buNone/>
            </a:pPr>
            <a:r>
              <a:rPr lang="zh-TW" altLang="en-US" sz="2000"/>
              <a:t>算子。位移運算子可以用來把一個整數的各個二進位元向左或是向</a:t>
            </a:r>
          </a:p>
          <a:p>
            <a:pPr marL="342900" indent="-342900">
              <a:buFont typeface="Wingdings" pitchFamily="2" charset="2"/>
              <a:buNone/>
            </a:pPr>
            <a:r>
              <a:rPr lang="zh-TW" altLang="en-US" sz="2000"/>
              <a:t>右移</a:t>
            </a:r>
            <a:r>
              <a:rPr lang="en-US" altLang="zh-TW" sz="2000"/>
              <a:t>( &lt;&lt; , &gt;&gt; )</a:t>
            </a:r>
            <a:r>
              <a:rPr lang="zh-TW" altLang="en-US" sz="2000"/>
              <a:t>，布林運算子</a:t>
            </a:r>
            <a:r>
              <a:rPr lang="en-US" altLang="zh-TW" sz="2000"/>
              <a:t>( &amp; , | , ^ )</a:t>
            </a:r>
            <a:r>
              <a:rPr lang="zh-TW" altLang="en-US" sz="2000"/>
              <a:t>則可以逐位元進行布林運算。</a:t>
            </a:r>
          </a:p>
          <a:p>
            <a:pPr marL="342900" indent="-342900">
              <a:buFont typeface="Wingdings" pitchFamily="2" charset="2"/>
              <a:buNone/>
            </a:pPr>
            <a:endParaRPr lang="zh-TW" altLang="en-US" sz="2000"/>
          </a:p>
          <a:p>
            <a:pPr marL="342900" indent="-342900">
              <a:buFont typeface="Wingdings" pitchFamily="2" charset="2"/>
              <a:buNone/>
            </a:pPr>
            <a:r>
              <a:rPr lang="en-US" altLang="zh-TW" sz="2000"/>
              <a:t>XOR</a:t>
            </a:r>
            <a:r>
              <a:rPr lang="zh-TW" altLang="en-US" sz="2000"/>
              <a:t>的位元操作真值表如下，當</a:t>
            </a:r>
            <a:r>
              <a:rPr lang="en-US" altLang="zh-TW" sz="2000"/>
              <a:t>a</a:t>
            </a:r>
            <a:r>
              <a:rPr lang="zh-TW" altLang="en-US" sz="2000"/>
              <a:t>與</a:t>
            </a:r>
            <a:r>
              <a:rPr lang="en-US" altLang="zh-TW" sz="2000"/>
              <a:t>b</a:t>
            </a:r>
            <a:r>
              <a:rPr lang="zh-TW" altLang="en-US" sz="2000"/>
              <a:t>不同時，</a:t>
            </a:r>
            <a:r>
              <a:rPr lang="en-US" altLang="zh-TW" sz="2000"/>
              <a:t>c</a:t>
            </a:r>
            <a:r>
              <a:rPr lang="zh-TW" altLang="en-US" sz="2000"/>
              <a:t>才得到</a:t>
            </a:r>
            <a:r>
              <a:rPr lang="en-US" altLang="zh-TW" sz="2000"/>
              <a:t>1</a:t>
            </a:r>
            <a:r>
              <a:rPr lang="zh-TW" altLang="en-US" sz="2000"/>
              <a:t>。</a:t>
            </a:r>
          </a:p>
          <a:p>
            <a:pPr marL="342900" indent="-342900">
              <a:buFont typeface="Wingdings" pitchFamily="2" charset="2"/>
              <a:buNone/>
            </a:pPr>
            <a:r>
              <a:rPr lang="zh-TW" altLang="en-US" sz="2000"/>
              <a:t>                                    </a:t>
            </a:r>
            <a:r>
              <a:rPr lang="en-US" altLang="zh-TW" sz="2000"/>
              <a:t>c =  a  XOR  b</a:t>
            </a:r>
          </a:p>
          <a:p>
            <a:pPr marL="342900" indent="-342900">
              <a:buFont typeface="Wingdings" pitchFamily="2" charset="2"/>
              <a:buNone/>
            </a:pPr>
            <a:endParaRPr lang="en-US" altLang="zh-TW" sz="2000"/>
          </a:p>
          <a:p>
            <a:pPr marL="342900" indent="-342900">
              <a:buFont typeface="Wingdings" pitchFamily="2" charset="2"/>
              <a:buNone/>
            </a:pPr>
            <a:endParaRPr lang="en-US" altLang="zh-TW" sz="2000"/>
          </a:p>
          <a:p>
            <a:pPr marL="342900" indent="-342900">
              <a:buFont typeface="Wingdings" pitchFamily="2" charset="2"/>
              <a:buNone/>
            </a:pPr>
            <a:endParaRPr lang="en-US" altLang="zh-TW" sz="2000"/>
          </a:p>
          <a:p>
            <a:pPr marL="342900" indent="-342900">
              <a:buFont typeface="Wingdings" pitchFamily="2" charset="2"/>
              <a:buNone/>
            </a:pPr>
            <a:endParaRPr lang="en-US" altLang="zh-TW" sz="200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3107" name="Rectangle 3"/>
          <p:cNvSpPr>
            <a:spLocks noGrp="1" noChangeArrowheads="1"/>
          </p:cNvSpPr>
          <p:nvPr>
            <p:ph type="title"/>
          </p:nvPr>
        </p:nvSpPr>
        <p:spPr>
          <a:xfrm>
            <a:off x="684213" y="1557338"/>
            <a:ext cx="7772400" cy="647700"/>
          </a:xfrm>
        </p:spPr>
        <p:txBody>
          <a:bodyPr>
            <a:normAutofit fontScale="90000"/>
          </a:bodyPr>
          <a:lstStyle/>
          <a:p>
            <a:r>
              <a:rPr lang="zh-TW" altLang="en-US" sz="4000" b="1" u="sng">
                <a:solidFill>
                  <a:srgbClr val="0000FF"/>
                </a:solidFill>
                <a:latin typeface="新細明體" pitchFamily="18" charset="-120"/>
              </a:rPr>
              <a:t>運算子的優先順序</a:t>
            </a:r>
            <a:r>
              <a:rPr lang="en-US" altLang="zh-TW" sz="4000" b="1" u="sng">
                <a:solidFill>
                  <a:srgbClr val="0000FF"/>
                </a:solidFill>
                <a:latin typeface="新細明體" pitchFamily="18" charset="-120"/>
              </a:rPr>
              <a:t>(Precedence)</a:t>
            </a:r>
            <a:br>
              <a:rPr lang="en-US" altLang="zh-TW" sz="4000" b="1" u="sng">
                <a:solidFill>
                  <a:srgbClr val="0000FF"/>
                </a:solidFill>
                <a:latin typeface="新細明體" pitchFamily="18" charset="-120"/>
              </a:rPr>
            </a:br>
            <a:endParaRPr lang="en-US" altLang="zh-TW" sz="4000" b="1" u="sng">
              <a:solidFill>
                <a:srgbClr val="0000FF"/>
              </a:solidFill>
              <a:latin typeface="新細明體" pitchFamily="18" charset="-120"/>
            </a:endParaRPr>
          </a:p>
        </p:txBody>
      </p:sp>
      <p:sp>
        <p:nvSpPr>
          <p:cNvPr id="6" name="投影片編號版面配置區 5"/>
          <p:cNvSpPr>
            <a:spLocks noGrp="1"/>
          </p:cNvSpPr>
          <p:nvPr>
            <p:ph type="sldNum" sz="quarter" idx="12"/>
          </p:nvPr>
        </p:nvSpPr>
        <p:spPr/>
        <p:txBody>
          <a:bodyPr/>
          <a:lstStyle/>
          <a:p>
            <a:fld id="{476488A0-E450-41A6-8F22-F8238E965444}" type="slidenum">
              <a:rPr lang="en-US" altLang="zh-TW"/>
              <a:pPr/>
              <a:t>47</a:t>
            </a:fld>
            <a:endParaRPr lang="en-US" altLang="zh-TW"/>
          </a:p>
        </p:txBody>
      </p:sp>
      <p:sp>
        <p:nvSpPr>
          <p:cNvPr id="303106" name="Rectangle 2"/>
          <p:cNvSpPr>
            <a:spLocks noGrp="1" noChangeArrowheads="1"/>
          </p:cNvSpPr>
          <p:nvPr>
            <p:ph sz="quarter" idx="1"/>
          </p:nvPr>
        </p:nvSpPr>
        <p:spPr>
          <a:xfrm>
            <a:off x="611188" y="1916113"/>
            <a:ext cx="8229600" cy="4537075"/>
          </a:xfrm>
        </p:spPr>
        <p:txBody>
          <a:bodyPr/>
          <a:lstStyle/>
          <a:p>
            <a:pPr marL="342900" indent="-342900">
              <a:lnSpc>
                <a:spcPct val="80000"/>
              </a:lnSpc>
              <a:buFont typeface="Wingdings" pitchFamily="2" charset="2"/>
              <a:buNone/>
            </a:pPr>
            <a:r>
              <a:rPr lang="zh-TW" altLang="en-US" sz="2400"/>
              <a:t>同一敘述，若同時含有多個運算子，此時即需定義運算子的</a:t>
            </a:r>
          </a:p>
          <a:p>
            <a:pPr marL="342900" indent="-342900">
              <a:lnSpc>
                <a:spcPct val="80000"/>
              </a:lnSpc>
              <a:buFont typeface="Wingdings" pitchFamily="2" charset="2"/>
              <a:buNone/>
            </a:pPr>
            <a:r>
              <a:rPr lang="zh-TW" altLang="en-US" sz="2400"/>
              <a:t>優先順序。</a:t>
            </a:r>
          </a:p>
          <a:p>
            <a:pPr marL="342900" indent="-342900">
              <a:lnSpc>
                <a:spcPct val="80000"/>
              </a:lnSpc>
              <a:buFont typeface="Wingdings" pitchFamily="2" charset="2"/>
              <a:buNone/>
            </a:pPr>
            <a:endParaRPr lang="zh-TW" altLang="en-US" sz="2400"/>
          </a:p>
          <a:p>
            <a:pPr marL="342900" indent="-342900">
              <a:lnSpc>
                <a:spcPct val="80000"/>
              </a:lnSpc>
              <a:buFont typeface="Wingdings" pitchFamily="2" charset="2"/>
              <a:buNone/>
            </a:pPr>
            <a:r>
              <a:rPr lang="zh-TW" altLang="en-US" sz="2400"/>
              <a:t>例如：</a:t>
            </a:r>
          </a:p>
          <a:p>
            <a:pPr marL="342900" indent="-342900">
              <a:lnSpc>
                <a:spcPct val="80000"/>
              </a:lnSpc>
              <a:buFont typeface="Wingdings" pitchFamily="2" charset="2"/>
              <a:buNone/>
            </a:pPr>
            <a:r>
              <a:rPr lang="zh-TW" altLang="en-US" sz="2400"/>
              <a:t>   		</a:t>
            </a:r>
            <a:r>
              <a:rPr lang="en-US" altLang="zh-TW" sz="2400"/>
              <a:t>x=a+b*c;</a:t>
            </a:r>
          </a:p>
          <a:p>
            <a:pPr marL="342900" indent="-342900">
              <a:lnSpc>
                <a:spcPct val="80000"/>
              </a:lnSpc>
              <a:buFont typeface="Wingdings" pitchFamily="2" charset="2"/>
              <a:buNone/>
            </a:pPr>
            <a:r>
              <a:rPr lang="zh-TW" altLang="en-US" sz="2400"/>
              <a:t>由以上各運算子的”優先順序”可知，乘號</a:t>
            </a:r>
            <a:r>
              <a:rPr lang="en-US" altLang="zh-TW" sz="2400"/>
              <a:t>(*)</a:t>
            </a:r>
            <a:r>
              <a:rPr lang="zh-TW" altLang="en-US" sz="2400"/>
              <a:t>的優先順序是</a:t>
            </a:r>
          </a:p>
          <a:p>
            <a:pPr marL="342900" indent="-342900">
              <a:lnSpc>
                <a:spcPct val="80000"/>
              </a:lnSpc>
              <a:buFont typeface="Wingdings" pitchFamily="2" charset="2"/>
              <a:buNone/>
            </a:pPr>
            <a:r>
              <a:rPr lang="en-US" altLang="zh-TW" sz="2400"/>
              <a:t>3</a:t>
            </a:r>
            <a:r>
              <a:rPr lang="zh-TW" altLang="en-US" sz="2400"/>
              <a:t>，而加號</a:t>
            </a:r>
            <a:r>
              <a:rPr lang="en-US" altLang="zh-TW" sz="2400"/>
              <a:t>(+)</a:t>
            </a:r>
            <a:r>
              <a:rPr lang="zh-TW" altLang="en-US" sz="2400"/>
              <a:t>則是</a:t>
            </a:r>
            <a:r>
              <a:rPr lang="en-US" altLang="zh-TW" sz="2400"/>
              <a:t>4</a:t>
            </a:r>
            <a:r>
              <a:rPr lang="zh-TW" altLang="en-US" sz="2400"/>
              <a:t>。所以，上式的結果與</a:t>
            </a:r>
          </a:p>
          <a:p>
            <a:pPr marL="342900" indent="-342900">
              <a:lnSpc>
                <a:spcPct val="80000"/>
              </a:lnSpc>
              <a:buFont typeface="Wingdings" pitchFamily="2" charset="2"/>
              <a:buNone/>
            </a:pPr>
            <a:r>
              <a:rPr lang="zh-TW" altLang="en-US" sz="2400"/>
              <a:t>		</a:t>
            </a:r>
            <a:r>
              <a:rPr lang="en-US" altLang="zh-TW" sz="2400"/>
              <a:t>x=(a+(b*c));</a:t>
            </a:r>
          </a:p>
          <a:p>
            <a:pPr marL="342900" indent="-342900">
              <a:lnSpc>
                <a:spcPct val="80000"/>
              </a:lnSpc>
              <a:buFont typeface="Wingdings" pitchFamily="2" charset="2"/>
              <a:buNone/>
            </a:pPr>
            <a:r>
              <a:rPr lang="zh-TW" altLang="en-US" sz="2400"/>
              <a:t>的效果相同。</a:t>
            </a:r>
          </a:p>
          <a:p>
            <a:pPr marL="342900" indent="-342900">
              <a:lnSpc>
                <a:spcPct val="80000"/>
              </a:lnSpc>
              <a:buFont typeface="Wingdings" pitchFamily="2" charset="2"/>
              <a:buNone/>
            </a:pPr>
            <a:endParaRPr lang="zh-TW" altLang="en-US" sz="2400"/>
          </a:p>
          <a:p>
            <a:pPr marL="342900" indent="-342900">
              <a:lnSpc>
                <a:spcPct val="80000"/>
              </a:lnSpc>
              <a:buFont typeface="Wingdings" pitchFamily="2" charset="2"/>
              <a:buNone/>
            </a:pPr>
            <a:endParaRPr lang="en-US" altLang="zh-TW" sz="24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a:xfrm>
            <a:off x="1042988" y="1989138"/>
            <a:ext cx="7772400" cy="503237"/>
          </a:xfrm>
        </p:spPr>
        <p:txBody>
          <a:bodyPr>
            <a:normAutofit fontScale="90000"/>
          </a:bodyPr>
          <a:lstStyle/>
          <a:p>
            <a:r>
              <a:rPr lang="zh-TW" altLang="en-US" sz="4000" b="1" u="sng">
                <a:solidFill>
                  <a:srgbClr val="0000FF"/>
                </a:solidFill>
                <a:latin typeface="新細明體" pitchFamily="18" charset="-120"/>
              </a:rPr>
              <a:t>運算子的結合律</a:t>
            </a:r>
            <a:r>
              <a:rPr lang="en-US" altLang="zh-TW" sz="4000" b="1" u="sng">
                <a:solidFill>
                  <a:srgbClr val="0000FF"/>
                </a:solidFill>
                <a:latin typeface="新細明體" pitchFamily="18" charset="-120"/>
              </a:rPr>
              <a:t>(Associativity)</a:t>
            </a:r>
            <a:br>
              <a:rPr lang="en-US" altLang="zh-TW" sz="4000" b="1" u="sng">
                <a:solidFill>
                  <a:srgbClr val="0000FF"/>
                </a:solidFill>
                <a:latin typeface="新細明體" pitchFamily="18" charset="-120"/>
              </a:rPr>
            </a:br>
            <a:endParaRPr lang="en-US" altLang="zh-TW" sz="4000" b="1" u="sng">
              <a:solidFill>
                <a:srgbClr val="0000FF"/>
              </a:solidFill>
              <a:latin typeface="新細明體" pitchFamily="18" charset="-120"/>
            </a:endParaRPr>
          </a:p>
        </p:txBody>
      </p:sp>
      <p:sp>
        <p:nvSpPr>
          <p:cNvPr id="6" name="投影片編號版面配置區 5"/>
          <p:cNvSpPr>
            <a:spLocks noGrp="1"/>
          </p:cNvSpPr>
          <p:nvPr>
            <p:ph type="sldNum" sz="quarter" idx="12"/>
          </p:nvPr>
        </p:nvSpPr>
        <p:spPr/>
        <p:txBody>
          <a:bodyPr/>
          <a:lstStyle/>
          <a:p>
            <a:fld id="{48EAC81E-AF2A-41E5-AD19-7F2DC28945FB}" type="slidenum">
              <a:rPr lang="en-US" altLang="zh-TW"/>
              <a:pPr/>
              <a:t>48</a:t>
            </a:fld>
            <a:endParaRPr lang="en-US" altLang="zh-TW"/>
          </a:p>
        </p:txBody>
      </p:sp>
      <p:sp>
        <p:nvSpPr>
          <p:cNvPr id="304131" name="Rectangle 3"/>
          <p:cNvSpPr>
            <a:spLocks noGrp="1" noChangeArrowheads="1"/>
          </p:cNvSpPr>
          <p:nvPr>
            <p:ph sz="quarter" idx="1"/>
          </p:nvPr>
        </p:nvSpPr>
        <p:spPr/>
        <p:txBody>
          <a:bodyPr/>
          <a:lstStyle/>
          <a:p>
            <a:pPr>
              <a:buFont typeface="Wingdings" pitchFamily="2" charset="2"/>
              <a:buNone/>
            </a:pPr>
            <a:endParaRPr lang="en-US" altLang="zh-TW" sz="2400"/>
          </a:p>
          <a:p>
            <a:pPr>
              <a:buFont typeface="Wingdings" pitchFamily="2" charset="2"/>
              <a:buNone/>
            </a:pPr>
            <a:r>
              <a:rPr lang="zh-TW" altLang="en-US" sz="2400"/>
              <a:t>當同一敘述，同時擁有多個相同優先順序的運算子，此</a:t>
            </a:r>
          </a:p>
          <a:p>
            <a:pPr>
              <a:buFont typeface="Wingdings" pitchFamily="2" charset="2"/>
              <a:buNone/>
            </a:pPr>
            <a:r>
              <a:rPr lang="zh-TW" altLang="en-US" sz="2400"/>
              <a:t>時即需定義運算子是左結合或右結合。例如：</a:t>
            </a:r>
          </a:p>
          <a:p>
            <a:pPr>
              <a:buFont typeface="Wingdings" pitchFamily="2" charset="2"/>
              <a:buNone/>
            </a:pPr>
            <a:r>
              <a:rPr lang="zh-TW" altLang="en-US" sz="2400"/>
              <a:t>		</a:t>
            </a:r>
            <a:r>
              <a:rPr lang="en-US" altLang="zh-TW" sz="2400"/>
              <a:t>x=a-b-c;</a:t>
            </a:r>
          </a:p>
          <a:p>
            <a:pPr>
              <a:buFont typeface="Wingdings" pitchFamily="2" charset="2"/>
              <a:buNone/>
            </a:pPr>
            <a:r>
              <a:rPr lang="zh-TW" altLang="en-US" sz="2400"/>
              <a:t>同義於</a:t>
            </a:r>
          </a:p>
          <a:p>
            <a:pPr>
              <a:buFont typeface="Wingdings" pitchFamily="2" charset="2"/>
              <a:buNone/>
            </a:pPr>
            <a:r>
              <a:rPr lang="zh-TW" altLang="en-US" sz="2400"/>
              <a:t>		</a:t>
            </a:r>
            <a:r>
              <a:rPr lang="en-US" altLang="zh-TW" sz="2400"/>
              <a:t>x=((a-b)-c);</a:t>
            </a:r>
          </a:p>
          <a:p>
            <a:endParaRPr lang="en-US" altLang="zh-TW" sz="240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a:xfrm>
            <a:off x="539750" y="692150"/>
            <a:ext cx="7772400" cy="1143000"/>
          </a:xfrm>
        </p:spPr>
        <p:txBody>
          <a:bodyPr/>
          <a:lstStyle/>
          <a:p>
            <a:r>
              <a:rPr lang="en-US" altLang="zh-TW" sz="4800" b="1">
                <a:solidFill>
                  <a:srgbClr val="0000FF"/>
                </a:solidFill>
                <a:latin typeface="新細明體" pitchFamily="18" charset="-120"/>
              </a:rPr>
              <a:t>3-7  </a:t>
            </a:r>
            <a:r>
              <a:rPr lang="zh-TW" altLang="en-US" sz="4800" b="1">
                <a:solidFill>
                  <a:srgbClr val="0000FF"/>
                </a:solidFill>
                <a:latin typeface="新細明體" pitchFamily="18" charset="-120"/>
              </a:rPr>
              <a:t>敘述與運算式</a:t>
            </a:r>
          </a:p>
        </p:txBody>
      </p:sp>
      <p:sp>
        <p:nvSpPr>
          <p:cNvPr id="6" name="投影片編號版面配置區 5"/>
          <p:cNvSpPr>
            <a:spLocks noGrp="1"/>
          </p:cNvSpPr>
          <p:nvPr>
            <p:ph type="sldNum" sz="quarter" idx="12"/>
          </p:nvPr>
        </p:nvSpPr>
        <p:spPr/>
        <p:txBody>
          <a:bodyPr/>
          <a:lstStyle/>
          <a:p>
            <a:fld id="{C09ECCFD-0706-4304-B515-3D70B84ED070}" type="slidenum">
              <a:rPr lang="en-US" altLang="zh-TW"/>
              <a:pPr/>
              <a:t>49</a:t>
            </a:fld>
            <a:endParaRPr lang="en-US" altLang="zh-TW"/>
          </a:p>
        </p:txBody>
      </p:sp>
      <p:sp>
        <p:nvSpPr>
          <p:cNvPr id="305155" name="Rectangle 3"/>
          <p:cNvSpPr>
            <a:spLocks noGrp="1" noChangeArrowheads="1"/>
          </p:cNvSpPr>
          <p:nvPr>
            <p:ph sz="quarter" idx="1"/>
          </p:nvPr>
        </p:nvSpPr>
        <p:spPr>
          <a:xfrm>
            <a:off x="468313" y="2133600"/>
            <a:ext cx="8229600" cy="4391025"/>
          </a:xfrm>
        </p:spPr>
        <p:txBody>
          <a:bodyPr/>
          <a:lstStyle/>
          <a:p>
            <a:pPr marL="342900" indent="-342900">
              <a:buFont typeface="Wingdings" pitchFamily="2" charset="2"/>
              <a:buNone/>
            </a:pPr>
            <a:r>
              <a:rPr lang="zh-TW" altLang="en-US" sz="3600" b="1" u="sng">
                <a:solidFill>
                  <a:srgbClr val="0000FF"/>
                </a:solidFill>
                <a:latin typeface="新細明體" pitchFamily="18" charset="-120"/>
              </a:rPr>
              <a:t>敘述 </a:t>
            </a:r>
            <a:r>
              <a:rPr lang="en-US" altLang="zh-TW" sz="3600" b="1" u="sng">
                <a:solidFill>
                  <a:srgbClr val="0000FF"/>
                </a:solidFill>
                <a:latin typeface="新細明體" pitchFamily="18" charset="-120"/>
              </a:rPr>
              <a:t>(Statement)</a:t>
            </a:r>
          </a:p>
          <a:p>
            <a:pPr marL="342900" indent="-342900">
              <a:buFont typeface="Wingdings" pitchFamily="2" charset="2"/>
              <a:buNone/>
            </a:pPr>
            <a:endParaRPr lang="en-US" altLang="zh-TW" sz="3600">
              <a:solidFill>
                <a:srgbClr val="0000FF"/>
              </a:solidFill>
              <a:latin typeface="新細明體" pitchFamily="18" charset="-120"/>
            </a:endParaRPr>
          </a:p>
          <a:p>
            <a:pPr marL="342900" indent="-342900">
              <a:buFont typeface="Wingdings" pitchFamily="2" charset="2"/>
              <a:buNone/>
            </a:pPr>
            <a:r>
              <a:rPr lang="zh-TW" altLang="en-US" sz="2400">
                <a:latin typeface="新細明體" pitchFamily="18" charset="-120"/>
              </a:rPr>
              <a:t>凡是控制執行的順序、對運算式取值或不作任何事，均可稱</a:t>
            </a:r>
          </a:p>
          <a:p>
            <a:pPr marL="342900" indent="-342900">
              <a:buFont typeface="Wingdings" pitchFamily="2" charset="2"/>
              <a:buNone/>
            </a:pPr>
            <a:r>
              <a:rPr lang="zh-TW" altLang="en-US" sz="2400">
                <a:latin typeface="新細明體" pitchFamily="18" charset="-120"/>
              </a:rPr>
              <a:t>為敘述。所有的敘述都要以分號</a:t>
            </a:r>
            <a:r>
              <a:rPr lang="en-US" altLang="zh-TW" sz="2400">
                <a:latin typeface="新細明體" pitchFamily="18" charset="-120"/>
              </a:rPr>
              <a:t>(</a:t>
            </a:r>
            <a:r>
              <a:rPr lang="zh-TW" altLang="en-US" sz="2400">
                <a:latin typeface="新細明體" pitchFamily="18" charset="-120"/>
              </a:rPr>
              <a:t>；</a:t>
            </a:r>
            <a:r>
              <a:rPr lang="en-US" altLang="zh-TW" sz="2400">
                <a:latin typeface="新細明體" pitchFamily="18" charset="-120"/>
              </a:rPr>
              <a:t>)</a:t>
            </a:r>
            <a:r>
              <a:rPr lang="zh-TW" altLang="en-US" sz="2400">
                <a:latin typeface="新細明體" pitchFamily="18" charset="-120"/>
              </a:rPr>
              <a:t>結束，如以下式子即</a:t>
            </a:r>
          </a:p>
          <a:p>
            <a:pPr marL="342900" indent="-342900">
              <a:buFont typeface="Wingdings" pitchFamily="2" charset="2"/>
              <a:buNone/>
            </a:pPr>
            <a:r>
              <a:rPr lang="zh-TW" altLang="en-US" sz="2400">
                <a:latin typeface="新細明體" pitchFamily="18" charset="-120"/>
              </a:rPr>
              <a:t>是一個敘述。</a:t>
            </a:r>
            <a:r>
              <a:rPr lang="zh-TW" altLang="en-US"/>
              <a:t> </a:t>
            </a:r>
            <a:r>
              <a:rPr lang="zh-TW" altLang="en-US">
                <a:latin typeface="新細明體" pitchFamily="18" charset="-120"/>
              </a:rPr>
              <a:t>　　  </a:t>
            </a:r>
          </a:p>
          <a:p>
            <a:pPr marL="342900" indent="-342900">
              <a:buFont typeface="Wingdings" pitchFamily="2" charset="2"/>
              <a:buNone/>
            </a:pPr>
            <a:r>
              <a:rPr lang="zh-TW" altLang="en-US" sz="2800">
                <a:latin typeface="新細明體" pitchFamily="18" charset="-120"/>
              </a:rPr>
              <a:t>		</a:t>
            </a:r>
            <a:r>
              <a:rPr lang="en-US" altLang="zh-TW" sz="2800">
                <a:latin typeface="新細明體" pitchFamily="18" charset="-120"/>
              </a:rPr>
              <a:t>sum=sum+1;</a:t>
            </a:r>
          </a:p>
          <a:p>
            <a:pPr marL="342900" indent="-342900">
              <a:buFont typeface="Wingdings" pitchFamily="2" charset="2"/>
              <a:buNone/>
            </a:pPr>
            <a:endParaRPr lang="en-US" altLang="zh-TW" sz="2800">
              <a:latin typeface="新細明體" pitchFamily="18" charset="-12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80" name="Rectangle 8"/>
          <p:cNvSpPr>
            <a:spLocks noGrp="1" noChangeArrowheads="1"/>
          </p:cNvSpPr>
          <p:nvPr>
            <p:ph type="title"/>
          </p:nvPr>
        </p:nvSpPr>
        <p:spPr>
          <a:xfrm>
            <a:off x="827088" y="836613"/>
            <a:ext cx="7772400" cy="1143000"/>
          </a:xfrm>
        </p:spPr>
        <p:txBody>
          <a:bodyPr/>
          <a:lstStyle/>
          <a:p>
            <a:r>
              <a:rPr lang="en-AU" altLang="zh-TW" sz="4000" b="1">
                <a:solidFill>
                  <a:srgbClr val="0000FF"/>
                </a:solidFill>
              </a:rPr>
              <a:t>Cobol</a:t>
            </a:r>
            <a:endParaRPr lang="en-US" altLang="zh-TW" sz="4000" b="1">
              <a:solidFill>
                <a:srgbClr val="0000FF"/>
              </a:solidFill>
            </a:endParaRPr>
          </a:p>
        </p:txBody>
      </p:sp>
      <p:sp>
        <p:nvSpPr>
          <p:cNvPr id="6" name="投影片編號版面配置區 5"/>
          <p:cNvSpPr>
            <a:spLocks noGrp="1"/>
          </p:cNvSpPr>
          <p:nvPr>
            <p:ph type="sldNum" sz="quarter" idx="12"/>
          </p:nvPr>
        </p:nvSpPr>
        <p:spPr/>
        <p:txBody>
          <a:bodyPr/>
          <a:lstStyle/>
          <a:p>
            <a:fld id="{8EA11FE6-A2F9-46E8-9036-B142B921EF5C}" type="slidenum">
              <a:rPr lang="en-US" altLang="zh-TW"/>
              <a:pPr/>
              <a:t>5</a:t>
            </a:fld>
            <a:endParaRPr lang="en-US" altLang="zh-TW"/>
          </a:p>
        </p:txBody>
      </p:sp>
      <p:sp>
        <p:nvSpPr>
          <p:cNvPr id="3079" name="Rectangle 7"/>
          <p:cNvSpPr>
            <a:spLocks noGrp="1" noChangeArrowheads="1"/>
          </p:cNvSpPr>
          <p:nvPr>
            <p:ph sz="quarter" idx="1"/>
          </p:nvPr>
        </p:nvSpPr>
        <p:spPr>
          <a:xfrm>
            <a:off x="250825" y="2276475"/>
            <a:ext cx="8610600" cy="4114800"/>
          </a:xfrm>
        </p:spPr>
        <p:txBody>
          <a:bodyPr/>
          <a:lstStyle/>
          <a:p>
            <a:pPr>
              <a:buFont typeface="Wingdings" pitchFamily="2" charset="2"/>
              <a:buNone/>
            </a:pPr>
            <a:r>
              <a:rPr lang="en-AU" altLang="zh-TW" sz="2400"/>
              <a:t>       Cobol </a:t>
            </a:r>
            <a:r>
              <a:rPr lang="zh-TW" altLang="en-AU" sz="2400"/>
              <a:t>是早期專為商業用途設計的程式設計工具，也是民國七、八十年間商學院學生學習程式語言的工具，其特徵是變數又臭又長，當然程式也很冗長，使用這種語言必須有極快的打字速度，現在除了一些銀行還在使用此種語言外，也是漸漸走入歷史。</a:t>
            </a:r>
          </a:p>
          <a:p>
            <a:endParaRPr lang="zh-TW" altLang="en-AU" sz="240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a:xfrm>
            <a:off x="971550" y="1844675"/>
            <a:ext cx="7772400" cy="574675"/>
          </a:xfrm>
        </p:spPr>
        <p:txBody>
          <a:bodyPr>
            <a:normAutofit fontScale="90000"/>
          </a:bodyPr>
          <a:lstStyle/>
          <a:p>
            <a:r>
              <a:rPr lang="zh-TW" altLang="en-US" b="1" u="sng">
                <a:solidFill>
                  <a:srgbClr val="0000FF"/>
                </a:solidFill>
                <a:latin typeface="新細明體" pitchFamily="18" charset="-120"/>
              </a:rPr>
              <a:t>敘述區塊或複合敘述</a:t>
            </a:r>
            <a:br>
              <a:rPr lang="zh-TW" altLang="en-US" b="1" u="sng">
                <a:solidFill>
                  <a:srgbClr val="0000FF"/>
                </a:solidFill>
                <a:latin typeface="新細明體" pitchFamily="18" charset="-120"/>
              </a:rPr>
            </a:br>
            <a:endParaRPr lang="zh-TW" altLang="en-US" b="1" u="sng">
              <a:solidFill>
                <a:srgbClr val="0000FF"/>
              </a:solidFill>
              <a:latin typeface="新細明體" pitchFamily="18" charset="-120"/>
            </a:endParaRPr>
          </a:p>
        </p:txBody>
      </p:sp>
      <p:sp>
        <p:nvSpPr>
          <p:cNvPr id="6" name="投影片編號版面配置區 5"/>
          <p:cNvSpPr>
            <a:spLocks noGrp="1"/>
          </p:cNvSpPr>
          <p:nvPr>
            <p:ph type="sldNum" sz="quarter" idx="12"/>
          </p:nvPr>
        </p:nvSpPr>
        <p:spPr/>
        <p:txBody>
          <a:bodyPr/>
          <a:lstStyle/>
          <a:p>
            <a:fld id="{76D3D786-4346-4102-9BD5-7E9EC1BAC238}" type="slidenum">
              <a:rPr lang="en-US" altLang="zh-TW"/>
              <a:pPr/>
              <a:t>50</a:t>
            </a:fld>
            <a:endParaRPr lang="en-US" altLang="zh-TW"/>
          </a:p>
        </p:txBody>
      </p:sp>
      <p:sp>
        <p:nvSpPr>
          <p:cNvPr id="306179" name="Rectangle 3"/>
          <p:cNvSpPr>
            <a:spLocks noGrp="1" noChangeArrowheads="1"/>
          </p:cNvSpPr>
          <p:nvPr>
            <p:ph sz="quarter" idx="1"/>
          </p:nvPr>
        </p:nvSpPr>
        <p:spPr>
          <a:xfrm>
            <a:off x="539750" y="1916113"/>
            <a:ext cx="7920038" cy="4114800"/>
          </a:xfrm>
        </p:spPr>
        <p:txBody>
          <a:bodyPr/>
          <a:lstStyle/>
          <a:p>
            <a:pPr>
              <a:lnSpc>
                <a:spcPct val="80000"/>
              </a:lnSpc>
              <a:buFont typeface="Wingdings" pitchFamily="2" charset="2"/>
              <a:buNone/>
            </a:pPr>
            <a:endParaRPr lang="en-US" altLang="zh-TW" sz="2800"/>
          </a:p>
          <a:p>
            <a:pPr>
              <a:lnSpc>
                <a:spcPct val="80000"/>
              </a:lnSpc>
              <a:buFont typeface="Wingdings" pitchFamily="2" charset="2"/>
              <a:buNone/>
            </a:pPr>
            <a:r>
              <a:rPr lang="en-US" altLang="zh-TW" sz="2800"/>
              <a:t>     </a:t>
            </a:r>
            <a:r>
              <a:rPr lang="zh-TW" altLang="en-US" sz="2800"/>
              <a:t>在任何可以放上單一敘述的地方，你都能放上敘述區塊，敘述區塊亦稱複合敘述，一個複合敘述是由兩個大括號組合而成，如下所示，但大括號之後不可再加分號。</a:t>
            </a:r>
          </a:p>
          <a:p>
            <a:pPr>
              <a:lnSpc>
                <a:spcPct val="80000"/>
              </a:lnSpc>
              <a:buFont typeface="Wingdings" pitchFamily="2" charset="2"/>
              <a:buNone/>
            </a:pPr>
            <a:endParaRPr lang="zh-TW" altLang="en-US" sz="2400">
              <a:latin typeface="新細明體" pitchFamily="18" charset="-120"/>
            </a:endParaRPr>
          </a:p>
          <a:p>
            <a:pPr lvl="2">
              <a:lnSpc>
                <a:spcPct val="80000"/>
              </a:lnSpc>
              <a:buFont typeface="Wingdings" pitchFamily="2" charset="2"/>
              <a:buNone/>
            </a:pPr>
            <a:r>
              <a:rPr lang="zh-TW" altLang="en-US" sz="1800">
                <a:latin typeface="新細明體" pitchFamily="18" charset="-120"/>
              </a:rPr>
              <a:t> </a:t>
            </a:r>
            <a:r>
              <a:rPr lang="en-US" altLang="zh-TW">
                <a:latin typeface="新細明體" pitchFamily="18" charset="-120"/>
              </a:rPr>
              <a:t>{</a:t>
            </a:r>
          </a:p>
          <a:p>
            <a:pPr lvl="2">
              <a:lnSpc>
                <a:spcPct val="80000"/>
              </a:lnSpc>
              <a:buFont typeface="Wingdings" pitchFamily="2" charset="2"/>
              <a:buNone/>
            </a:pPr>
            <a:r>
              <a:rPr lang="en-US" altLang="zh-TW">
                <a:latin typeface="新細明體" pitchFamily="18" charset="-120"/>
              </a:rPr>
              <a:t>       t = a ;</a:t>
            </a:r>
          </a:p>
          <a:p>
            <a:pPr lvl="2">
              <a:lnSpc>
                <a:spcPct val="80000"/>
              </a:lnSpc>
              <a:buFont typeface="Wingdings" pitchFamily="2" charset="2"/>
              <a:buNone/>
            </a:pPr>
            <a:r>
              <a:rPr lang="en-US" altLang="zh-TW">
                <a:latin typeface="新細明體" pitchFamily="18" charset="-120"/>
              </a:rPr>
              <a:t>       a = b ;</a:t>
            </a:r>
          </a:p>
          <a:p>
            <a:pPr lvl="2">
              <a:lnSpc>
                <a:spcPct val="80000"/>
              </a:lnSpc>
              <a:buFont typeface="Wingdings" pitchFamily="2" charset="2"/>
              <a:buNone/>
            </a:pPr>
            <a:r>
              <a:rPr lang="en-US" altLang="zh-TW">
                <a:latin typeface="新細明體" pitchFamily="18" charset="-120"/>
              </a:rPr>
              <a:t>       b = t ;</a:t>
            </a:r>
          </a:p>
          <a:p>
            <a:pPr lvl="2">
              <a:lnSpc>
                <a:spcPct val="80000"/>
              </a:lnSpc>
              <a:buFont typeface="Wingdings" pitchFamily="2" charset="2"/>
              <a:buNone/>
            </a:pPr>
            <a:r>
              <a:rPr lang="en-US" altLang="zh-TW">
                <a:latin typeface="新細明體" pitchFamily="18" charset="-120"/>
              </a:rPr>
              <a:t> }</a:t>
            </a:r>
          </a:p>
          <a:p>
            <a:pPr>
              <a:lnSpc>
                <a:spcPct val="80000"/>
              </a:lnSpc>
            </a:pPr>
            <a:endParaRPr lang="en-US" altLang="zh-TW" sz="280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02" name="Rectangle 2"/>
          <p:cNvSpPr>
            <a:spLocks noGrp="1" noChangeArrowheads="1"/>
          </p:cNvSpPr>
          <p:nvPr>
            <p:ph type="title"/>
          </p:nvPr>
        </p:nvSpPr>
        <p:spPr>
          <a:xfrm>
            <a:off x="1042988" y="1700213"/>
            <a:ext cx="7772400" cy="646112"/>
          </a:xfrm>
        </p:spPr>
        <p:txBody>
          <a:bodyPr>
            <a:normAutofit fontScale="90000"/>
          </a:bodyPr>
          <a:lstStyle/>
          <a:p>
            <a:r>
              <a:rPr lang="zh-TW" altLang="en-US" sz="4000" b="1" u="sng">
                <a:solidFill>
                  <a:srgbClr val="0000FF"/>
                </a:solidFill>
                <a:latin typeface="新細明體" pitchFamily="18" charset="-120"/>
              </a:rPr>
              <a:t>運算式 </a:t>
            </a:r>
            <a:r>
              <a:rPr lang="en-US" altLang="zh-TW" sz="4000" b="1" u="sng">
                <a:solidFill>
                  <a:srgbClr val="0000FF"/>
                </a:solidFill>
                <a:latin typeface="新細明體" pitchFamily="18" charset="-120"/>
              </a:rPr>
              <a:t>(Expression)</a:t>
            </a:r>
            <a:br>
              <a:rPr lang="en-US" altLang="zh-TW" sz="4000" b="1" u="sng">
                <a:solidFill>
                  <a:srgbClr val="0000FF"/>
                </a:solidFill>
                <a:latin typeface="新細明體" pitchFamily="18" charset="-120"/>
              </a:rPr>
            </a:br>
            <a:endParaRPr lang="en-US" altLang="zh-TW" sz="4000" b="1" u="sng">
              <a:solidFill>
                <a:srgbClr val="0000FF"/>
              </a:solidFill>
              <a:latin typeface="新細明體" pitchFamily="18" charset="-120"/>
            </a:endParaRPr>
          </a:p>
        </p:txBody>
      </p:sp>
      <p:sp>
        <p:nvSpPr>
          <p:cNvPr id="6" name="投影片編號版面配置區 5"/>
          <p:cNvSpPr>
            <a:spLocks noGrp="1"/>
          </p:cNvSpPr>
          <p:nvPr>
            <p:ph type="sldNum" sz="quarter" idx="12"/>
          </p:nvPr>
        </p:nvSpPr>
        <p:spPr/>
        <p:txBody>
          <a:bodyPr/>
          <a:lstStyle/>
          <a:p>
            <a:fld id="{7C19478A-299B-4879-AC22-D708371F25E1}" type="slidenum">
              <a:rPr lang="en-US" altLang="zh-TW"/>
              <a:pPr/>
              <a:t>51</a:t>
            </a:fld>
            <a:endParaRPr lang="en-US" altLang="zh-TW"/>
          </a:p>
        </p:txBody>
      </p:sp>
      <p:sp>
        <p:nvSpPr>
          <p:cNvPr id="307203" name="Rectangle 3"/>
          <p:cNvSpPr>
            <a:spLocks noGrp="1" noChangeArrowheads="1"/>
          </p:cNvSpPr>
          <p:nvPr>
            <p:ph sz="quarter" idx="1"/>
          </p:nvPr>
        </p:nvSpPr>
        <p:spPr/>
        <p:txBody>
          <a:bodyPr/>
          <a:lstStyle/>
          <a:p>
            <a:pPr marL="342900" indent="-342900">
              <a:buFont typeface="Wingdings" pitchFamily="2" charset="2"/>
              <a:buNone/>
            </a:pPr>
            <a:r>
              <a:rPr lang="en-US" altLang="zh-TW" sz="2400">
                <a:latin typeface="標楷體" pitchFamily="65" charset="-120"/>
                <a:ea typeface="標楷體" pitchFamily="65" charset="-120"/>
              </a:rPr>
              <a:t>	</a:t>
            </a:r>
          </a:p>
          <a:p>
            <a:pPr marL="342900" indent="-342900">
              <a:buFont typeface="Wingdings" pitchFamily="2" charset="2"/>
              <a:buNone/>
            </a:pPr>
            <a:r>
              <a:rPr lang="en-US" altLang="zh-TW" sz="2400">
                <a:latin typeface="標楷體" pitchFamily="65" charset="-120"/>
                <a:ea typeface="標楷體" pitchFamily="65" charset="-120"/>
              </a:rPr>
              <a:t>	</a:t>
            </a:r>
            <a:r>
              <a:rPr lang="en-US" altLang="zh-TW" sz="2400">
                <a:latin typeface="新細明體" pitchFamily="18" charset="-120"/>
              </a:rPr>
              <a:t>int i = 0 , a = 3 , b = 5 ;</a:t>
            </a:r>
          </a:p>
          <a:p>
            <a:pPr marL="342900" indent="-342900">
              <a:buFont typeface="Wingdings" pitchFamily="2" charset="2"/>
              <a:buNone/>
            </a:pPr>
            <a:r>
              <a:rPr lang="en-US" altLang="zh-TW" sz="2400">
                <a:latin typeface="新細明體" pitchFamily="18" charset="-120"/>
              </a:rPr>
              <a:t> 	4 + 5 ;   	// </a:t>
            </a:r>
            <a:r>
              <a:rPr lang="zh-TW" altLang="en-US" sz="2400">
                <a:latin typeface="新細明體" pitchFamily="18" charset="-120"/>
              </a:rPr>
              <a:t>傳回</a:t>
            </a:r>
            <a:r>
              <a:rPr lang="en-US" altLang="zh-TW" sz="2400">
                <a:latin typeface="新細明體" pitchFamily="18" charset="-120"/>
              </a:rPr>
              <a:t>9</a:t>
            </a:r>
          </a:p>
          <a:p>
            <a:pPr marL="342900" indent="-342900">
              <a:buFont typeface="Wingdings" pitchFamily="2" charset="2"/>
              <a:buNone/>
            </a:pPr>
            <a:r>
              <a:rPr lang="en-US" altLang="zh-TW" sz="2400">
                <a:latin typeface="新細明體" pitchFamily="18" charset="-120"/>
              </a:rPr>
              <a:t> 	sum &gt; 3 ;   	// </a:t>
            </a:r>
            <a:r>
              <a:rPr lang="zh-TW" altLang="en-US" sz="2400">
                <a:latin typeface="新細明體" pitchFamily="18" charset="-120"/>
              </a:rPr>
              <a:t>傳回 </a:t>
            </a:r>
            <a:r>
              <a:rPr lang="en-US" altLang="zh-TW" sz="2400">
                <a:latin typeface="新細明體" pitchFamily="18" charset="-120"/>
              </a:rPr>
              <a:t>false</a:t>
            </a:r>
          </a:p>
          <a:p>
            <a:pPr marL="342900" indent="-342900">
              <a:buFont typeface="Wingdings" pitchFamily="2" charset="2"/>
              <a:buNone/>
            </a:pPr>
            <a:r>
              <a:rPr lang="en-US" altLang="zh-TW" sz="2400">
                <a:latin typeface="新細明體" pitchFamily="18" charset="-120"/>
              </a:rPr>
              <a:t> 	a==b;   		// </a:t>
            </a:r>
            <a:r>
              <a:rPr lang="zh-TW" altLang="en-US" sz="2400">
                <a:latin typeface="新細明體" pitchFamily="18" charset="-120"/>
              </a:rPr>
              <a:t>傳回</a:t>
            </a:r>
            <a:r>
              <a:rPr lang="en-US" altLang="zh-TW" sz="2400">
                <a:latin typeface="新細明體" pitchFamily="18" charset="-120"/>
              </a:rPr>
              <a:t>false</a:t>
            </a:r>
          </a:p>
          <a:p>
            <a:pPr marL="342900" indent="-342900">
              <a:buFont typeface="Wingdings" pitchFamily="2" charset="2"/>
              <a:buNone/>
            </a:pPr>
            <a:r>
              <a:rPr lang="en-US" altLang="zh-TW" sz="2400">
                <a:latin typeface="新細明體" pitchFamily="18" charset="-120"/>
              </a:rPr>
              <a:t> 	a + b ;   	// </a:t>
            </a:r>
            <a:r>
              <a:rPr lang="zh-TW" altLang="en-US" sz="2400">
                <a:latin typeface="新細明體" pitchFamily="18" charset="-120"/>
              </a:rPr>
              <a:t>傳回</a:t>
            </a:r>
            <a:r>
              <a:rPr lang="en-US" altLang="zh-TW" sz="2400">
                <a:latin typeface="新細明體" pitchFamily="18" charset="-120"/>
              </a:rPr>
              <a:t>8</a:t>
            </a:r>
          </a:p>
          <a:p>
            <a:pPr marL="342900" indent="-342900">
              <a:buFont typeface="Wingdings" pitchFamily="2" charset="2"/>
              <a:buNone/>
            </a:pPr>
            <a:endParaRPr lang="en-US" altLang="zh-TW" sz="2400">
              <a:latin typeface="新細明體" pitchFamily="18" charset="-12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a:xfrm>
            <a:off x="1116013" y="1916113"/>
            <a:ext cx="7772400" cy="646112"/>
          </a:xfrm>
        </p:spPr>
        <p:txBody>
          <a:bodyPr>
            <a:normAutofit fontScale="90000"/>
          </a:bodyPr>
          <a:lstStyle/>
          <a:p>
            <a:r>
              <a:rPr lang="zh-TW" altLang="en-US" sz="4000" b="1" u="sng">
                <a:solidFill>
                  <a:srgbClr val="0000FF"/>
                </a:solidFill>
                <a:latin typeface="新細明體" pitchFamily="18" charset="-120"/>
              </a:rPr>
              <a:t>註解</a:t>
            </a:r>
            <a:br>
              <a:rPr lang="zh-TW" altLang="en-US" sz="4000" b="1" u="sng">
                <a:solidFill>
                  <a:srgbClr val="0000FF"/>
                </a:solidFill>
                <a:latin typeface="新細明體" pitchFamily="18" charset="-120"/>
              </a:rPr>
            </a:br>
            <a:endParaRPr lang="zh-TW" altLang="en-US" sz="4000" b="1" u="sng">
              <a:solidFill>
                <a:srgbClr val="0000FF"/>
              </a:solidFill>
              <a:latin typeface="新細明體" pitchFamily="18" charset="-120"/>
            </a:endParaRPr>
          </a:p>
        </p:txBody>
      </p:sp>
      <p:sp>
        <p:nvSpPr>
          <p:cNvPr id="6" name="投影片編號版面配置區 5"/>
          <p:cNvSpPr>
            <a:spLocks noGrp="1"/>
          </p:cNvSpPr>
          <p:nvPr>
            <p:ph type="sldNum" sz="quarter" idx="12"/>
          </p:nvPr>
        </p:nvSpPr>
        <p:spPr/>
        <p:txBody>
          <a:bodyPr/>
          <a:lstStyle/>
          <a:p>
            <a:fld id="{383EEE86-C8DC-44E3-AFE2-4929C1AF9787}" type="slidenum">
              <a:rPr lang="en-US" altLang="zh-TW"/>
              <a:pPr/>
              <a:t>52</a:t>
            </a:fld>
            <a:endParaRPr lang="en-US" altLang="zh-TW"/>
          </a:p>
        </p:txBody>
      </p:sp>
      <p:sp>
        <p:nvSpPr>
          <p:cNvPr id="308227" name="Rectangle 3"/>
          <p:cNvSpPr>
            <a:spLocks noGrp="1" noChangeArrowheads="1"/>
          </p:cNvSpPr>
          <p:nvPr>
            <p:ph sz="quarter" idx="1"/>
          </p:nvPr>
        </p:nvSpPr>
        <p:spPr/>
        <p:txBody>
          <a:bodyPr/>
          <a:lstStyle/>
          <a:p>
            <a:pPr>
              <a:buFont typeface="Wingdings" pitchFamily="2" charset="2"/>
              <a:buNone/>
            </a:pPr>
            <a:r>
              <a:rPr lang="en-US" altLang="zh-TW">
                <a:latin typeface="新細明體" pitchFamily="18" charset="-120"/>
              </a:rPr>
              <a:t>  </a:t>
            </a:r>
          </a:p>
          <a:p>
            <a:pPr>
              <a:buFont typeface="Wingdings" pitchFamily="2" charset="2"/>
              <a:buNone/>
            </a:pPr>
            <a:r>
              <a:rPr lang="en-US" altLang="zh-TW">
                <a:latin typeface="新細明體" pitchFamily="18" charset="-120"/>
              </a:rPr>
              <a:t>	/* </a:t>
            </a:r>
            <a:r>
              <a:rPr lang="zh-TW" altLang="en-US">
                <a:latin typeface="新細明體" pitchFamily="18" charset="-120"/>
              </a:rPr>
              <a:t>我是註解 *</a:t>
            </a:r>
            <a:r>
              <a:rPr lang="en-US" altLang="zh-TW">
                <a:latin typeface="新細明體" pitchFamily="18" charset="-120"/>
              </a:rPr>
              <a:t>/</a:t>
            </a:r>
          </a:p>
          <a:p>
            <a:endParaRPr lang="en-US" altLang="zh-TW"/>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8" name="Rectangle 4"/>
          <p:cNvSpPr>
            <a:spLocks noGrp="1" noChangeArrowheads="1"/>
          </p:cNvSpPr>
          <p:nvPr>
            <p:ph type="title"/>
          </p:nvPr>
        </p:nvSpPr>
        <p:spPr>
          <a:xfrm>
            <a:off x="755650" y="620713"/>
            <a:ext cx="7772400" cy="838200"/>
          </a:xfrm>
        </p:spPr>
        <p:txBody>
          <a:bodyPr/>
          <a:lstStyle/>
          <a:p>
            <a:r>
              <a:rPr lang="en-AU" altLang="zh-TW" sz="4000" b="1">
                <a:solidFill>
                  <a:srgbClr val="0000FF"/>
                </a:solidFill>
              </a:rPr>
              <a:t>Basic</a:t>
            </a:r>
            <a:endParaRPr lang="en-US" altLang="zh-TW" sz="4000" b="1">
              <a:solidFill>
                <a:srgbClr val="0000FF"/>
              </a:solidFill>
            </a:endParaRPr>
          </a:p>
        </p:txBody>
      </p:sp>
      <p:sp>
        <p:nvSpPr>
          <p:cNvPr id="6" name="投影片編號版面配置區 5"/>
          <p:cNvSpPr>
            <a:spLocks noGrp="1"/>
          </p:cNvSpPr>
          <p:nvPr>
            <p:ph type="sldNum" sz="quarter" idx="12"/>
          </p:nvPr>
        </p:nvSpPr>
        <p:spPr/>
        <p:txBody>
          <a:bodyPr/>
          <a:lstStyle/>
          <a:p>
            <a:fld id="{54E176AA-2E2D-4CB0-A241-ED189B7C2B7B}" type="slidenum">
              <a:rPr lang="en-US" altLang="zh-TW"/>
              <a:pPr/>
              <a:t>6</a:t>
            </a:fld>
            <a:endParaRPr lang="en-US" altLang="zh-TW"/>
          </a:p>
        </p:txBody>
      </p:sp>
      <p:sp>
        <p:nvSpPr>
          <p:cNvPr id="16389" name="Rectangle 5"/>
          <p:cNvSpPr>
            <a:spLocks noGrp="1" noChangeArrowheads="1"/>
          </p:cNvSpPr>
          <p:nvPr>
            <p:ph sz="quarter" idx="1"/>
          </p:nvPr>
        </p:nvSpPr>
        <p:spPr>
          <a:xfrm>
            <a:off x="323850" y="1676400"/>
            <a:ext cx="8820150" cy="5181600"/>
          </a:xfrm>
        </p:spPr>
        <p:txBody>
          <a:bodyPr/>
          <a:lstStyle/>
          <a:p>
            <a:pPr>
              <a:lnSpc>
                <a:spcPct val="90000"/>
              </a:lnSpc>
              <a:buFont typeface="Wingdings" pitchFamily="2" charset="2"/>
              <a:buNone/>
            </a:pPr>
            <a:r>
              <a:rPr lang="en-AU" altLang="zh-TW" sz="2400"/>
              <a:t>      Basic</a:t>
            </a:r>
            <a:r>
              <a:rPr lang="zh-TW" altLang="en-AU" sz="2400"/>
              <a:t>是</a:t>
            </a:r>
            <a:r>
              <a:rPr lang="en-AU" altLang="zh-TW" sz="2400"/>
              <a:t>Beginer‘s All Purpose Symbolic Instruction Code</a:t>
            </a:r>
            <a:r>
              <a:rPr lang="zh-TW" altLang="en-AU" sz="2400"/>
              <a:t>的縮寫，意思是一種多用途（不限商用或工程用）的初學者符號式指令語言，其特徵是有行號、易學及解譯式的執行方式。何謂解譯式的執行方式？所謂解譯式執行，就是程式一面解譯成機器碼、一面執行，其優點就是使用的親和性高。何謂使用親和性高呢？因為程式一面解譯時，遇有錯誤就告訴使用者，但編譯式的程式語言，則要等全部的程式均無誤後才能有執行結果。除了</a:t>
            </a:r>
            <a:r>
              <a:rPr lang="en-AU" altLang="zh-TW" sz="2400"/>
              <a:t>Basic</a:t>
            </a:r>
            <a:r>
              <a:rPr lang="zh-TW" altLang="en-AU" sz="2400"/>
              <a:t>外，幾乎所有的程式語言都是先完成編譯再執行，其優點是執行效率較高。</a:t>
            </a:r>
            <a:r>
              <a:rPr lang="en-AU" altLang="zh-TW" sz="2400"/>
              <a:t>Basic</a:t>
            </a:r>
            <a:r>
              <a:rPr lang="zh-TW" altLang="en-AU" sz="2400"/>
              <a:t>是古老的程式語言中較受廠商與使用者青睞的語言，早期的</a:t>
            </a:r>
            <a:r>
              <a:rPr lang="en-AU" altLang="zh-TW" sz="2400"/>
              <a:t>Basic</a:t>
            </a:r>
            <a:r>
              <a:rPr lang="zh-TW" altLang="en-AU" sz="2400"/>
              <a:t>無法顯示中文，倚天公司的</a:t>
            </a:r>
            <a:r>
              <a:rPr lang="en-AU" altLang="zh-TW" sz="2400"/>
              <a:t>ETBasic</a:t>
            </a:r>
            <a:r>
              <a:rPr lang="zh-TW" altLang="en-AU" sz="2400"/>
              <a:t>則提供處理中文的能力。 </a:t>
            </a:r>
            <a:endParaRPr lang="zh-TW" altLang="en-US" sz="2400"/>
          </a:p>
          <a:p>
            <a:pPr>
              <a:lnSpc>
                <a:spcPct val="90000"/>
              </a:lnSpc>
            </a:pPr>
            <a:endParaRPr lang="en-US" altLang="zh-TW" sz="24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p:txBody>
          <a:bodyPr/>
          <a:lstStyle/>
          <a:p>
            <a:r>
              <a:rPr lang="en-AU" altLang="zh-TW" sz="4000" b="1">
                <a:solidFill>
                  <a:srgbClr val="0000FF"/>
                </a:solidFill>
              </a:rPr>
              <a:t>QBasic</a:t>
            </a:r>
            <a:endParaRPr lang="en-US" altLang="zh-TW" sz="4000" b="1">
              <a:solidFill>
                <a:srgbClr val="0000FF"/>
              </a:solidFill>
            </a:endParaRPr>
          </a:p>
        </p:txBody>
      </p:sp>
      <p:sp>
        <p:nvSpPr>
          <p:cNvPr id="6" name="投影片編號版面配置區 5"/>
          <p:cNvSpPr>
            <a:spLocks noGrp="1"/>
          </p:cNvSpPr>
          <p:nvPr>
            <p:ph type="sldNum" sz="quarter" idx="12"/>
          </p:nvPr>
        </p:nvSpPr>
        <p:spPr/>
        <p:txBody>
          <a:bodyPr/>
          <a:lstStyle/>
          <a:p>
            <a:fld id="{EBDD9999-864D-48AC-A6BB-FAD608EB5B0A}" type="slidenum">
              <a:rPr lang="en-US" altLang="zh-TW"/>
              <a:pPr/>
              <a:t>7</a:t>
            </a:fld>
            <a:endParaRPr lang="en-US" altLang="zh-TW"/>
          </a:p>
        </p:txBody>
      </p:sp>
      <p:sp>
        <p:nvSpPr>
          <p:cNvPr id="5126" name="Rectangle 6"/>
          <p:cNvSpPr>
            <a:spLocks noGrp="1" noChangeArrowheads="1"/>
          </p:cNvSpPr>
          <p:nvPr>
            <p:ph sz="quarter" idx="1"/>
          </p:nvPr>
        </p:nvSpPr>
        <p:spPr>
          <a:xfrm>
            <a:off x="611188" y="2276475"/>
            <a:ext cx="7772400" cy="4114800"/>
          </a:xfrm>
        </p:spPr>
        <p:txBody>
          <a:bodyPr/>
          <a:lstStyle/>
          <a:p>
            <a:pPr>
              <a:buFont typeface="Wingdings" pitchFamily="2" charset="2"/>
              <a:buNone/>
            </a:pPr>
            <a:r>
              <a:rPr lang="zh-TW" altLang="en-AU" sz="2400"/>
              <a:t>	早期的</a:t>
            </a:r>
            <a:r>
              <a:rPr lang="en-AU" altLang="zh-TW" sz="2400"/>
              <a:t>Basic</a:t>
            </a:r>
            <a:r>
              <a:rPr lang="zh-TW" altLang="en-AU" sz="2400"/>
              <a:t>結構化指令並不完善，所以寫起程式來，都是</a:t>
            </a:r>
            <a:r>
              <a:rPr lang="en-AU" altLang="zh-TW" sz="2400"/>
              <a:t>Goto</a:t>
            </a:r>
            <a:r>
              <a:rPr lang="zh-TW" altLang="en-AU" sz="2400"/>
              <a:t>來</a:t>
            </a:r>
            <a:r>
              <a:rPr lang="en-AU" altLang="zh-TW" sz="2400"/>
              <a:t>Goto</a:t>
            </a:r>
            <a:r>
              <a:rPr lang="zh-TW" altLang="en-AU" sz="2400"/>
              <a:t>去，後來的人稱這一類的程式像一碗通心麵。</a:t>
            </a:r>
            <a:r>
              <a:rPr lang="en-AU" altLang="zh-TW" sz="2400"/>
              <a:t>Basic</a:t>
            </a:r>
            <a:r>
              <a:rPr lang="zh-TW" altLang="en-AU" sz="2400"/>
              <a:t>的後續版本為</a:t>
            </a:r>
            <a:r>
              <a:rPr lang="en-AU" altLang="zh-TW" sz="2400"/>
              <a:t>QBasic</a:t>
            </a:r>
            <a:r>
              <a:rPr lang="zh-TW" altLang="en-AU" sz="2400"/>
              <a:t>，</a:t>
            </a:r>
            <a:r>
              <a:rPr lang="en-AU" altLang="zh-TW" sz="2400"/>
              <a:t>QBasic</a:t>
            </a:r>
            <a:r>
              <a:rPr lang="zh-TW" altLang="en-AU" sz="2400"/>
              <a:t>和</a:t>
            </a:r>
            <a:r>
              <a:rPr lang="en-AU" altLang="zh-TW" sz="2400"/>
              <a:t>Basic</a:t>
            </a:r>
            <a:r>
              <a:rPr lang="zh-TW" altLang="en-AU" sz="2400"/>
              <a:t>的差異在於原來的</a:t>
            </a:r>
            <a:r>
              <a:rPr lang="en-AU" altLang="zh-TW" sz="2400"/>
              <a:t>Basic</a:t>
            </a:r>
            <a:r>
              <a:rPr lang="zh-TW" altLang="en-AU" sz="2400"/>
              <a:t>加上一些結構化的</a:t>
            </a:r>
            <a:r>
              <a:rPr lang="en-AU" altLang="zh-TW" sz="2400"/>
              <a:t>While…Wend</a:t>
            </a:r>
            <a:r>
              <a:rPr lang="zh-TW" altLang="en-AU" sz="2400"/>
              <a:t>及</a:t>
            </a:r>
            <a:r>
              <a:rPr lang="en-AU" altLang="zh-TW" sz="2400"/>
              <a:t>DO…Loop</a:t>
            </a:r>
            <a:r>
              <a:rPr lang="zh-TW" altLang="en-AU" sz="2400"/>
              <a:t>等指令，使得程式符合結構化的要求。其次，</a:t>
            </a:r>
            <a:r>
              <a:rPr lang="en-AU" altLang="zh-TW" sz="2400"/>
              <a:t>QBasic </a:t>
            </a:r>
            <a:r>
              <a:rPr lang="zh-TW" altLang="en-AU" sz="2400"/>
              <a:t>亦加入一整合開發環境，讓使用者可在同一螢幕編輯、編譯及執行程式。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AU" altLang="zh-TW" sz="4000" b="1">
                <a:solidFill>
                  <a:srgbClr val="0000FF"/>
                </a:solidFill>
              </a:rPr>
              <a:t>Visual Basic</a:t>
            </a:r>
            <a:endParaRPr lang="en-US" altLang="zh-TW" sz="4000" b="1">
              <a:solidFill>
                <a:srgbClr val="0000FF"/>
              </a:solidFill>
            </a:endParaRPr>
          </a:p>
        </p:txBody>
      </p:sp>
      <p:sp>
        <p:nvSpPr>
          <p:cNvPr id="6" name="投影片編號版面配置區 5"/>
          <p:cNvSpPr>
            <a:spLocks noGrp="1"/>
          </p:cNvSpPr>
          <p:nvPr>
            <p:ph type="sldNum" sz="quarter" idx="12"/>
          </p:nvPr>
        </p:nvSpPr>
        <p:spPr/>
        <p:txBody>
          <a:bodyPr/>
          <a:lstStyle/>
          <a:p>
            <a:fld id="{DE9C3376-5A20-4859-93A4-0EE4DF4FCFDE}" type="slidenum">
              <a:rPr lang="en-US" altLang="zh-TW"/>
              <a:pPr/>
              <a:t>8</a:t>
            </a:fld>
            <a:endParaRPr lang="en-US" altLang="zh-TW"/>
          </a:p>
        </p:txBody>
      </p:sp>
      <p:sp>
        <p:nvSpPr>
          <p:cNvPr id="17411" name="Rectangle 3"/>
          <p:cNvSpPr>
            <a:spLocks noGrp="1" noChangeArrowheads="1"/>
          </p:cNvSpPr>
          <p:nvPr>
            <p:ph sz="quarter" idx="1"/>
          </p:nvPr>
        </p:nvSpPr>
        <p:spPr>
          <a:xfrm>
            <a:off x="539750" y="2276475"/>
            <a:ext cx="7772400" cy="4114800"/>
          </a:xfrm>
        </p:spPr>
        <p:txBody>
          <a:bodyPr/>
          <a:lstStyle/>
          <a:p>
            <a:pPr>
              <a:lnSpc>
                <a:spcPct val="80000"/>
              </a:lnSpc>
              <a:buFont typeface="Wingdings" pitchFamily="2" charset="2"/>
              <a:buNone/>
            </a:pPr>
            <a:r>
              <a:rPr lang="en-AU" altLang="zh-TW" sz="2400"/>
              <a:t>       QBasic</a:t>
            </a:r>
            <a:r>
              <a:rPr lang="zh-TW" altLang="en-AU" sz="2400"/>
              <a:t>的優點是解決結構化的問題，但一切程式均要從零開始，就像蓋房子要在現場拌水泥作窗戶與門一樣辛苦。所以，</a:t>
            </a:r>
            <a:r>
              <a:rPr lang="en-AU" altLang="zh-TW" sz="2400"/>
              <a:t>1990</a:t>
            </a:r>
            <a:r>
              <a:rPr lang="zh-TW" altLang="en-AU" sz="2400"/>
              <a:t>年代有</a:t>
            </a:r>
            <a:r>
              <a:rPr lang="en-AU" altLang="zh-TW" sz="2400"/>
              <a:t>Visual Basic</a:t>
            </a:r>
            <a:r>
              <a:rPr lang="zh-TW" altLang="en-AU" sz="2400"/>
              <a:t>的出現，</a:t>
            </a:r>
            <a:r>
              <a:rPr lang="en-AU" altLang="zh-TW" sz="2400"/>
              <a:t>Visual Basic</a:t>
            </a:r>
            <a:r>
              <a:rPr lang="zh-TW" altLang="en-AU" sz="2400"/>
              <a:t>在原結構化條件下增加視覺化輸出入元件的觀念。視覺化輸出入元件的觀念，簡單的說就是有很多現成的元件可供使用，就像現代人蓋房子，不用在現場拌水泥作窗戶，只要利用現成的材料就可以輕鬆的把房子蓋起來，當然程式設計者也可以製作元件供自己或他人使用。</a:t>
            </a:r>
            <a:r>
              <a:rPr lang="en-AU" altLang="zh-TW" sz="2400"/>
              <a:t>Visual Basic</a:t>
            </a:r>
            <a:r>
              <a:rPr lang="zh-TW" altLang="en-AU" sz="2400"/>
              <a:t>同時提供編譯程式給使用者，待使用者於解譯無誤後使用，如此可以提昇程式的執行速度。</a:t>
            </a:r>
            <a:r>
              <a:rPr lang="en-AU" altLang="zh-TW" sz="2400"/>
              <a:t>Visual Basic </a:t>
            </a:r>
            <a:r>
              <a:rPr lang="zh-TW" altLang="en-AU" sz="2400"/>
              <a:t>的優點是容錯能力比較強，此一特性必然造成編譯與執行的負擔，因而減緩執行速度。</a:t>
            </a:r>
            <a:endParaRPr lang="zh-TW" altLang="en-US" sz="2400"/>
          </a:p>
          <a:p>
            <a:endParaRPr lang="en-US" altLang="zh-TW" sz="24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066800" y="838200"/>
            <a:ext cx="7772400" cy="719138"/>
          </a:xfrm>
        </p:spPr>
        <p:txBody>
          <a:bodyPr/>
          <a:lstStyle/>
          <a:p>
            <a:r>
              <a:rPr lang="en-AU" altLang="zh-TW" sz="4000" b="1">
                <a:solidFill>
                  <a:srgbClr val="0000FF"/>
                </a:solidFill>
              </a:rPr>
              <a:t>C</a:t>
            </a:r>
            <a:r>
              <a:rPr lang="zh-TW" altLang="en-AU" sz="4000" b="1">
                <a:solidFill>
                  <a:srgbClr val="0000FF"/>
                </a:solidFill>
              </a:rPr>
              <a:t>語言</a:t>
            </a:r>
            <a:endParaRPr lang="zh-TW" altLang="en-US" sz="4000" b="1">
              <a:solidFill>
                <a:srgbClr val="0000FF"/>
              </a:solidFill>
            </a:endParaRPr>
          </a:p>
        </p:txBody>
      </p:sp>
      <p:sp>
        <p:nvSpPr>
          <p:cNvPr id="6" name="投影片編號版面配置區 5"/>
          <p:cNvSpPr>
            <a:spLocks noGrp="1"/>
          </p:cNvSpPr>
          <p:nvPr>
            <p:ph type="sldNum" sz="quarter" idx="12"/>
          </p:nvPr>
        </p:nvSpPr>
        <p:spPr/>
        <p:txBody>
          <a:bodyPr/>
          <a:lstStyle/>
          <a:p>
            <a:fld id="{DAF68112-D563-4662-B301-75D459E0487C}" type="slidenum">
              <a:rPr lang="en-US" altLang="zh-TW"/>
              <a:pPr/>
              <a:t>9</a:t>
            </a:fld>
            <a:endParaRPr lang="en-US" altLang="zh-TW"/>
          </a:p>
        </p:txBody>
      </p:sp>
      <p:sp>
        <p:nvSpPr>
          <p:cNvPr id="6147" name="Rectangle 3"/>
          <p:cNvSpPr>
            <a:spLocks noGrp="1" noChangeArrowheads="1"/>
          </p:cNvSpPr>
          <p:nvPr>
            <p:ph sz="quarter" idx="1"/>
          </p:nvPr>
        </p:nvSpPr>
        <p:spPr>
          <a:xfrm>
            <a:off x="539750" y="1844675"/>
            <a:ext cx="8208963" cy="5229225"/>
          </a:xfrm>
        </p:spPr>
        <p:txBody>
          <a:bodyPr/>
          <a:lstStyle/>
          <a:p>
            <a:pPr>
              <a:lnSpc>
                <a:spcPct val="80000"/>
              </a:lnSpc>
              <a:buFont typeface="Wingdings" pitchFamily="2" charset="2"/>
              <a:buNone/>
            </a:pPr>
            <a:r>
              <a:rPr lang="en-AU" altLang="zh-TW" sz="3000"/>
              <a:t>     Fortran</a:t>
            </a:r>
            <a:r>
              <a:rPr lang="zh-TW" altLang="en-AU" sz="3000"/>
              <a:t>、</a:t>
            </a:r>
            <a:r>
              <a:rPr lang="en-AU" altLang="zh-TW" sz="3000"/>
              <a:t>Cobol</a:t>
            </a:r>
            <a:r>
              <a:rPr lang="zh-TW" altLang="en-AU" sz="3000"/>
              <a:t>及</a:t>
            </a:r>
            <a:r>
              <a:rPr lang="en-AU" altLang="zh-TW" sz="3000"/>
              <a:t>Basic</a:t>
            </a:r>
            <a:r>
              <a:rPr lang="zh-TW" altLang="en-AU" sz="3000"/>
              <a:t>等程式語言都是為了解決學習與撰寫組合語言的痛苦所發展出來的高階語言</a:t>
            </a:r>
            <a:r>
              <a:rPr lang="en-AU" altLang="zh-TW" sz="3000"/>
              <a:t>,</a:t>
            </a:r>
            <a:r>
              <a:rPr lang="zh-TW" altLang="en-AU" sz="3000"/>
              <a:t>這些語言的優點是容易學習且容易與開發</a:t>
            </a:r>
            <a:r>
              <a:rPr lang="en-AU" altLang="zh-TW" sz="3000"/>
              <a:t>,</a:t>
            </a:r>
            <a:r>
              <a:rPr lang="zh-TW" altLang="en-AU" sz="3000"/>
              <a:t>其缺點是執行效率遠遠落後組合語言。</a:t>
            </a:r>
            <a:r>
              <a:rPr lang="en-AU" altLang="zh-TW" sz="3000"/>
              <a:t>C</a:t>
            </a:r>
            <a:r>
              <a:rPr lang="zh-TW" altLang="en-AU" sz="3000"/>
              <a:t>語言於是提出指標型別的構想</a:t>
            </a:r>
            <a:r>
              <a:rPr lang="en-AU" altLang="zh-TW" sz="3000"/>
              <a:t>,</a:t>
            </a:r>
            <a:r>
              <a:rPr lang="zh-TW" altLang="en-AU" sz="3000"/>
              <a:t>直接至記憶體存取資料，進而提昇執行效率。雖然執行效率無法趕上組合語言，但已具有高階語言容易學習與撰寫的特性。當時較有名的編譯程式有</a:t>
            </a:r>
            <a:r>
              <a:rPr lang="en-AU" altLang="zh-TW" sz="3000"/>
              <a:t>Borland</a:t>
            </a:r>
            <a:r>
              <a:rPr lang="zh-TW" altLang="en-AU" sz="3000"/>
              <a:t>的</a:t>
            </a:r>
            <a:r>
              <a:rPr lang="en-AU" altLang="zh-TW" sz="3000"/>
              <a:t>Turbo C</a:t>
            </a:r>
            <a:r>
              <a:rPr lang="zh-TW" altLang="en-AU" sz="3000"/>
              <a:t>。</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公正">
  <a:themeElements>
    <a:clrScheme name="公正">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公正">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公正">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174</TotalTime>
  <Words>3298</Words>
  <Application>Microsoft PowerPoint</Application>
  <PresentationFormat>如螢幕大小 (4:3)</PresentationFormat>
  <Paragraphs>578</Paragraphs>
  <Slides>52</Slides>
  <Notes>52</Notes>
  <HiddenSlides>0</HiddenSlides>
  <MMClips>0</MMClips>
  <ScaleCrop>false</ScaleCrop>
  <HeadingPairs>
    <vt:vector size="4" baseType="variant">
      <vt:variant>
        <vt:lpstr>佈景主題</vt:lpstr>
      </vt:variant>
      <vt:variant>
        <vt:i4>1</vt:i4>
      </vt:variant>
      <vt:variant>
        <vt:lpstr>投影片標題</vt:lpstr>
      </vt:variant>
      <vt:variant>
        <vt:i4>52</vt:i4>
      </vt:variant>
    </vt:vector>
  </HeadingPairs>
  <TitlesOfParts>
    <vt:vector size="53" baseType="lpstr">
      <vt:lpstr>公正</vt:lpstr>
      <vt:lpstr>                  C 程 式 設 計                                      </vt:lpstr>
      <vt:lpstr>第一章    概　論</vt:lpstr>
      <vt:lpstr>1-1 程式語言簡介</vt:lpstr>
      <vt:lpstr>Fortran</vt:lpstr>
      <vt:lpstr>Cobol</vt:lpstr>
      <vt:lpstr>Basic</vt:lpstr>
      <vt:lpstr>QBasic</vt:lpstr>
      <vt:lpstr>Visual Basic</vt:lpstr>
      <vt:lpstr>C語言</vt:lpstr>
      <vt:lpstr>C++</vt:lpstr>
      <vt:lpstr>Microsoft Visual C++</vt:lpstr>
      <vt:lpstr>Borland C++Builder</vt:lpstr>
      <vt:lpstr>Java</vt:lpstr>
      <vt:lpstr>Pascal/Delphi</vt:lpstr>
      <vt:lpstr>1-2   C語言的歷史</vt:lpstr>
      <vt:lpstr>1-3   C語言的特色</vt:lpstr>
      <vt:lpstr>1-4  為什麼選用C語言</vt:lpstr>
      <vt:lpstr>第三章  基本觀念</vt:lpstr>
      <vt:lpstr>第三章  基本觀念</vt:lpstr>
      <vt:lpstr>3-1  保留字  </vt:lpstr>
      <vt:lpstr>3-2   識別字 </vt:lpstr>
      <vt:lpstr>投影片 22</vt:lpstr>
      <vt:lpstr>投影片 23</vt:lpstr>
      <vt:lpstr>3-3   資料種類</vt:lpstr>
      <vt:lpstr>整數常數(Integers)</vt:lpstr>
      <vt:lpstr>浮點常數(Floating-point literals) </vt:lpstr>
      <vt:lpstr>字元常數(Character literals) </vt:lpstr>
      <vt:lpstr>3-4   資料型別</vt:lpstr>
      <vt:lpstr>數值資料型別</vt:lpstr>
      <vt:lpstr>整數 </vt:lpstr>
      <vt:lpstr>浮點數 </vt:lpstr>
      <vt:lpstr>字元資料型別 </vt:lpstr>
      <vt:lpstr>跳脫字元序列 </vt:lpstr>
      <vt:lpstr>3-5   變數宣告</vt:lpstr>
      <vt:lpstr>變數的型別轉換 </vt:lpstr>
      <vt:lpstr>投影片 36</vt:lpstr>
      <vt:lpstr>常數符號的宣告 </vt:lpstr>
      <vt:lpstr>變數與常數的有效範圍 </vt:lpstr>
      <vt:lpstr>3-6   運算子</vt:lpstr>
      <vt:lpstr>指定運算子 </vt:lpstr>
      <vt:lpstr>算術運算子(Arithmetic operators) </vt:lpstr>
      <vt:lpstr>遞增(++)及遞減(--) </vt:lpstr>
      <vt:lpstr>關係運算子(Relational Operators) </vt:lpstr>
      <vt:lpstr>邏輯運算子(Logical Operators) </vt:lpstr>
      <vt:lpstr>複合指定運算子 </vt:lpstr>
      <vt:lpstr>位元操作運算子</vt:lpstr>
      <vt:lpstr>運算子的優先順序(Precedence) </vt:lpstr>
      <vt:lpstr>運算子的結合律(Associativity) </vt:lpstr>
      <vt:lpstr>3-7  敘述與運算式</vt:lpstr>
      <vt:lpstr>敘述區塊或複合敘述 </vt:lpstr>
      <vt:lpstr>運算式 (Expression) </vt:lpstr>
      <vt:lpstr>註解 </vt:lpstr>
    </vt:vector>
  </TitlesOfParts>
  <Company>可樂</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 </dc:creator>
  <cp:lastModifiedBy> </cp:lastModifiedBy>
  <cp:revision>36</cp:revision>
  <dcterms:created xsi:type="dcterms:W3CDTF">2003-08-13T11:26:43Z</dcterms:created>
  <dcterms:modified xsi:type="dcterms:W3CDTF">2011-02-15T14:04:11Z</dcterms:modified>
</cp:coreProperties>
</file>