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87" r:id="rId3"/>
    <p:sldId id="28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2" r:id="rId28"/>
    <p:sldId id="281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33" autoAdjust="0"/>
    <p:restoredTop sz="94660"/>
  </p:normalViewPr>
  <p:slideViewPr>
    <p:cSldViewPr>
      <p:cViewPr varScale="1">
        <p:scale>
          <a:sx n="67" d="100"/>
          <a:sy n="67" d="100"/>
        </p:scale>
        <p:origin x="-63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760A1-AAA4-477B-8DC1-461C4359F22C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844FF-3E40-42C4-BBFC-4E9EAC18133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19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20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21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22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23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24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25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26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27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28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29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30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31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32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844FF-3E40-42C4-BBFC-4E9EAC181334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A988-8E70-447D-A030-DBFC8D9BEDB4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08C1-DCFB-4AAC-A383-12F5215948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A988-8E70-447D-A030-DBFC8D9BEDB4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08C1-DCFB-4AAC-A383-12F5215948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A988-8E70-447D-A030-DBFC8D9BEDB4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08C1-DCFB-4AAC-A383-12F5215948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A988-8E70-447D-A030-DBFC8D9BEDB4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08C1-DCFB-4AAC-A383-12F5215948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A988-8E70-447D-A030-DBFC8D9BEDB4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08C1-DCFB-4AAC-A383-12F5215948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A988-8E70-447D-A030-DBFC8D9BEDB4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08C1-DCFB-4AAC-A383-12F5215948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A988-8E70-447D-A030-DBFC8D9BEDB4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08C1-DCFB-4AAC-A383-12F5215948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A988-8E70-447D-A030-DBFC8D9BEDB4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08C1-DCFB-4AAC-A383-12F5215948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A988-8E70-447D-A030-DBFC8D9BEDB4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08C1-DCFB-4AAC-A383-12F5215948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A988-8E70-447D-A030-DBFC8D9BEDB4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08C1-DCFB-4AAC-A383-12F5215948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A988-8E70-447D-A030-DBFC8D9BEDB4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D08C1-DCFB-4AAC-A383-12F5215948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FA988-8E70-447D-A030-DBFC8D9BEDB4}" type="datetimeFigureOut">
              <a:rPr lang="zh-TW" altLang="en-US" smtClean="0"/>
              <a:pPr/>
              <a:t>2011/2/15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D08C1-DCFB-4AAC-A383-12F52159483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express/download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Dev-C++(4.992)</a:t>
            </a:r>
            <a:r>
              <a:rPr lang="zh-TW" altLang="en-US" dirty="0" smtClean="0"/>
              <a:t>安裝與快速教學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2940048"/>
          </a:xfrm>
        </p:spPr>
        <p:txBody>
          <a:bodyPr>
            <a:normAutofit/>
          </a:bodyPr>
          <a:lstStyle/>
          <a:p>
            <a:pPr lvl="0"/>
            <a:r>
              <a:rPr lang="en-US" sz="3600" dirty="0" smtClean="0"/>
              <a:t> </a:t>
            </a:r>
            <a:r>
              <a:rPr lang="zh-TW" altLang="en-US" sz="3600" dirty="0" smtClean="0"/>
              <a:t>按照上述步驟安裝完成後，</a:t>
            </a:r>
            <a:r>
              <a:rPr lang="en-US" sz="3600" dirty="0" smtClean="0"/>
              <a:t>Dev-C++ </a:t>
            </a:r>
            <a:r>
              <a:rPr lang="zh-TW" altLang="en-US" sz="3600" dirty="0" smtClean="0"/>
              <a:t>自動開始執行，並進行以下的基本設定</a:t>
            </a:r>
            <a:r>
              <a:rPr lang="zh-TW" altLang="en-US" sz="3600" dirty="0" smtClean="0"/>
              <a:t>：</a:t>
            </a:r>
            <a:r>
              <a:rPr lang="en-US" sz="3600" dirty="0"/>
              <a:t> 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zh-TW" altLang="en-US" sz="3600" dirty="0" smtClean="0"/>
              <a:t>畫面</a:t>
            </a:r>
            <a:r>
              <a:rPr lang="zh-TW" altLang="en-US" sz="3600" dirty="0"/>
              <a:t>八：由於這是一個測試版，因此會出現底下的警示訊息，按「確定</a:t>
            </a:r>
            <a:r>
              <a:rPr lang="zh-TW" altLang="en-US" dirty="0"/>
              <a:t>」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pic>
        <p:nvPicPr>
          <p:cNvPr id="3" name="圖片 2" descr="http://www.cs.pu.edu.tw/~tsay/course/objprog/downloads/devcppIDE/images/c07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414" y="3357562"/>
            <a:ext cx="685804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r>
              <a:rPr lang="zh-TW" altLang="en-US" sz="3200" dirty="0"/>
              <a:t>畫面九：第一次執行</a:t>
            </a:r>
            <a:r>
              <a:rPr lang="en-US" sz="3200" dirty="0"/>
              <a:t> Dev-C++ </a:t>
            </a:r>
            <a:r>
              <a:rPr lang="zh-TW" altLang="en-US" sz="3200" dirty="0"/>
              <a:t>時，會出現底下的設定畫面，語言請選</a:t>
            </a:r>
            <a:r>
              <a:rPr lang="en-US" sz="3200" dirty="0"/>
              <a:t> Chinese (TW) </a:t>
            </a:r>
            <a:r>
              <a:rPr lang="zh-TW" altLang="en-US" sz="3200" dirty="0"/>
              <a:t>以採用正體中文介面，然後按 「</a:t>
            </a:r>
            <a:r>
              <a:rPr lang="en-US" sz="3200" dirty="0"/>
              <a:t>Next</a:t>
            </a:r>
            <a:r>
              <a:rPr lang="zh-TW" altLang="en-US" sz="3200" dirty="0"/>
              <a:t>」。</a:t>
            </a:r>
          </a:p>
        </p:txBody>
      </p:sp>
      <p:pic>
        <p:nvPicPr>
          <p:cNvPr id="3" name="圖片 2" descr="http://www.cs.pu.edu.tw/~tsay/course/objprog/downloads/devcppIDE/images/c08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2000240"/>
            <a:ext cx="5357850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畫面十：按 「</a:t>
            </a:r>
            <a:r>
              <a:rPr lang="en-US" dirty="0"/>
              <a:t>Next</a:t>
            </a:r>
            <a:r>
              <a:rPr lang="zh-TW" altLang="en-US" dirty="0"/>
              <a:t>」。</a:t>
            </a:r>
          </a:p>
        </p:txBody>
      </p:sp>
      <p:pic>
        <p:nvPicPr>
          <p:cNvPr id="3" name="圖片 2" descr="http://www.cs.pu.edu.tw/~tsay/course/objprog/downloads/devcppIDE/images/c09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1571612"/>
            <a:ext cx="478634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畫面十一：按 「</a:t>
            </a:r>
            <a:r>
              <a:rPr lang="en-US" dirty="0"/>
              <a:t>Next</a:t>
            </a:r>
            <a:r>
              <a:rPr lang="zh-TW" altLang="en-US" dirty="0"/>
              <a:t>」。</a:t>
            </a:r>
          </a:p>
        </p:txBody>
      </p:sp>
      <p:pic>
        <p:nvPicPr>
          <p:cNvPr id="3" name="圖片 2" descr="http://www.cs.pu.edu.tw/~tsay/course/objprog/downloads/devcppIDE/images/c10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1357298"/>
            <a:ext cx="478634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畫面十二：按 「</a:t>
            </a:r>
            <a:r>
              <a:rPr lang="en-US" dirty="0"/>
              <a:t>OK</a:t>
            </a:r>
            <a:r>
              <a:rPr lang="zh-TW" altLang="en-US" dirty="0" smtClean="0"/>
              <a:t>」。</a:t>
            </a:r>
            <a:endParaRPr lang="zh-TW" altLang="en-US" dirty="0"/>
          </a:p>
        </p:txBody>
      </p:sp>
      <p:pic>
        <p:nvPicPr>
          <p:cNvPr id="3" name="圖片 2" descr="http://www.cs.pu.edu.tw/~tsay/course/objprog/downloads/devcppIDE/images/c11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480" y="1357298"/>
            <a:ext cx="5286412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zh-TW" altLang="en-US" dirty="0"/>
              <a:t>畫面十三：一切順利完成後，你就可以看到以下</a:t>
            </a:r>
            <a:r>
              <a:rPr lang="en-US" dirty="0"/>
              <a:t> Dev-C++ </a:t>
            </a:r>
            <a:r>
              <a:rPr lang="zh-TW" altLang="en-US" dirty="0"/>
              <a:t>的程式畫面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pic>
        <p:nvPicPr>
          <p:cNvPr id="3" name="圖片 2" descr="http://www.cs.pu.edu.tw/~tsay/course/objprog/downloads/devcppIDE/images/c1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643050"/>
            <a:ext cx="5214974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zh-TW" altLang="en-US" dirty="0"/>
              <a:t>畫面十四：關掉每日提示後的視窗</a:t>
            </a:r>
            <a:r>
              <a:rPr lang="zh-TW" altLang="en-US" dirty="0" smtClean="0"/>
              <a:t>。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累死人了， 就</a:t>
            </a:r>
            <a:r>
              <a:rPr lang="en-US" dirty="0"/>
              <a:t>...</a:t>
            </a:r>
            <a:r>
              <a:rPr lang="zh-TW" altLang="en-US" dirty="0"/>
              <a:t>好好利用吧！</a:t>
            </a:r>
          </a:p>
        </p:txBody>
      </p:sp>
      <p:pic>
        <p:nvPicPr>
          <p:cNvPr id="3" name="圖片 2" descr="http://www.cs.pu.edu.tw/~tsay/course/objprog/downloads/devcppIDE/images/c13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571612"/>
            <a:ext cx="550072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Dev-C++</a:t>
            </a:r>
            <a:r>
              <a:rPr lang="zh-TW" altLang="en-US" b="1" dirty="0"/>
              <a:t>工作環境介紹、編輯與執行程式</a:t>
            </a:r>
            <a:r>
              <a:rPr lang="zh-TW" altLang="en-US" b="1" dirty="0" smtClean="0"/>
              <a:t>教學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atinLnBrk="1"/>
            <a:r>
              <a:rPr lang="zh-TW" altLang="en-US" dirty="0"/>
              <a:t>建議您：當安裝好</a:t>
            </a:r>
            <a:r>
              <a:rPr lang="en-US" dirty="0"/>
              <a:t>Dev-C++</a:t>
            </a:r>
            <a:r>
              <a:rPr lang="zh-TW" altLang="en-US" dirty="0"/>
              <a:t>之後，若常用該軟體的話，請建立捷徑至桌面以方便快速執行。</a:t>
            </a:r>
          </a:p>
          <a:p>
            <a:pPr latinLnBrk="1"/>
            <a:r>
              <a:rPr lang="zh-TW" altLang="en-US" dirty="0"/>
              <a:t>有些書可能把編輯器各個功能寫的很詳細，但是在此並不建議大家一開始就去了解那些用不到的東西，在此先規劃出本次要學的重點：</a:t>
            </a:r>
          </a:p>
          <a:p>
            <a:pPr latinLnBrk="1"/>
            <a:r>
              <a:rPr lang="en-US" dirty="0"/>
              <a:t>1.</a:t>
            </a:r>
            <a:r>
              <a:rPr lang="zh-TW" altLang="en-US" b="1" dirty="0"/>
              <a:t>簡單了解如何使用</a:t>
            </a:r>
            <a:r>
              <a:rPr lang="en-US" b="1" dirty="0"/>
              <a:t>Dev-C++</a:t>
            </a:r>
            <a:endParaRPr lang="zh-TW" altLang="en-US" dirty="0"/>
          </a:p>
          <a:p>
            <a:pPr latinLnBrk="1"/>
            <a:r>
              <a:rPr lang="en-US" dirty="0"/>
              <a:t>2.</a:t>
            </a:r>
            <a:r>
              <a:rPr lang="zh-TW" altLang="en-US" b="1" dirty="0"/>
              <a:t>懂得如何將程式鍵入編輯器，編輯及執行</a:t>
            </a:r>
            <a:r>
              <a:rPr lang="en-US" b="1" dirty="0"/>
              <a:t>(</a:t>
            </a:r>
            <a:r>
              <a:rPr lang="zh-TW" altLang="en-US" b="1" dirty="0"/>
              <a:t>專案建立介紹</a:t>
            </a:r>
            <a:r>
              <a:rPr lang="en-US" b="1" dirty="0"/>
              <a:t>)</a:t>
            </a:r>
            <a:endParaRPr lang="zh-TW" altLang="en-US" dirty="0"/>
          </a:p>
          <a:p>
            <a:pPr latinLnBrk="1"/>
            <a:r>
              <a:rPr lang="en-US" dirty="0"/>
              <a:t>3.</a:t>
            </a:r>
            <a:r>
              <a:rPr lang="en-US" b="1" dirty="0"/>
              <a:t>Dev-C++</a:t>
            </a:r>
            <a:r>
              <a:rPr lang="zh-TW" altLang="en-US" b="1" dirty="0"/>
              <a:t>簡易除錯功能介紹</a:t>
            </a:r>
            <a:endParaRPr lang="zh-TW" altLang="en-US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 fontScale="90000"/>
          </a:bodyPr>
          <a:lstStyle/>
          <a:p>
            <a:r>
              <a:rPr lang="zh-TW" altLang="en-US" dirty="0"/>
              <a:t>編輯功能</a:t>
            </a:r>
            <a:r>
              <a:rPr lang="zh-TW" altLang="en-US" dirty="0" smtClean="0"/>
              <a:t>介紹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/>
              <a:t>以下就是中文版</a:t>
            </a:r>
            <a:r>
              <a:rPr lang="en-US" dirty="0"/>
              <a:t>Dev-C++</a:t>
            </a:r>
            <a:r>
              <a:rPr lang="zh-TW" altLang="en-US" dirty="0"/>
              <a:t>的編輯畫面，如圖</a:t>
            </a:r>
            <a:r>
              <a:rPr lang="zh-TW" altLang="en-US" dirty="0" smtClean="0"/>
              <a:t>一</a:t>
            </a:r>
            <a:endParaRPr lang="zh-TW" altLang="en-US" dirty="0"/>
          </a:p>
        </p:txBody>
      </p:sp>
      <p:pic>
        <p:nvPicPr>
          <p:cNvPr id="4" name="ll_0" descr="http://f23.yahoofs.com/myper/tcDZKgyeGRzzkPJ8GmumLWB11DXY9Hw-/blog/ap_F23_20090707104148441.jpg?TT8JSQNBDuO8CZhj"/>
          <p:cNvPicPr/>
          <p:nvPr/>
        </p:nvPicPr>
        <p:blipFill>
          <a:blip r:embed="rId3" cstate="print"/>
          <a:srcRect b="6762"/>
          <a:stretch>
            <a:fillRect/>
          </a:stretch>
        </p:blipFill>
        <p:spPr bwMode="auto">
          <a:xfrm>
            <a:off x="1643042" y="2071678"/>
            <a:ext cx="5586432" cy="4586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86478"/>
          </a:xfrm>
        </p:spPr>
        <p:txBody>
          <a:bodyPr>
            <a:normAutofit lnSpcReduction="10000"/>
          </a:bodyPr>
          <a:lstStyle/>
          <a:p>
            <a:pPr latinLnBrk="1"/>
            <a:r>
              <a:rPr lang="en-US" dirty="0"/>
              <a:t> </a:t>
            </a:r>
            <a:r>
              <a:rPr lang="zh-TW" altLang="en-US" dirty="0"/>
              <a:t>在這裡不多廢話去介紹詳細的功能，但是有些文書技巧應該具備，像是</a:t>
            </a:r>
          </a:p>
          <a:p>
            <a:pPr latinLnBrk="1"/>
            <a:r>
              <a:rPr lang="zh-TW" altLang="en-US" dirty="0"/>
              <a:t>組合快速鍵：</a:t>
            </a:r>
          </a:p>
          <a:p>
            <a:pPr latinLnBrk="1"/>
            <a:r>
              <a:rPr lang="en-US" b="1" dirty="0" err="1"/>
              <a:t>Ctrl+A</a:t>
            </a:r>
            <a:r>
              <a:rPr lang="zh-TW" altLang="en-US" b="1" dirty="0"/>
              <a:t>　　　　　全選</a:t>
            </a:r>
            <a:endParaRPr lang="zh-TW" altLang="en-US" dirty="0"/>
          </a:p>
          <a:p>
            <a:pPr latinLnBrk="1"/>
            <a:r>
              <a:rPr lang="en-US" b="1" dirty="0" err="1"/>
              <a:t>Ctrl+X</a:t>
            </a:r>
            <a:r>
              <a:rPr lang="zh-TW" altLang="en-US" b="1" dirty="0"/>
              <a:t>　　　　　剪下</a:t>
            </a:r>
            <a:endParaRPr lang="zh-TW" altLang="en-US" dirty="0"/>
          </a:p>
          <a:p>
            <a:pPr latinLnBrk="1"/>
            <a:r>
              <a:rPr lang="en-US" b="1" dirty="0" err="1"/>
              <a:t>Ctrl+C</a:t>
            </a:r>
            <a:r>
              <a:rPr lang="zh-TW" altLang="en-US" b="1" dirty="0"/>
              <a:t>　　　　　複製</a:t>
            </a:r>
            <a:endParaRPr lang="zh-TW" altLang="en-US" dirty="0"/>
          </a:p>
          <a:p>
            <a:pPr latinLnBrk="1"/>
            <a:r>
              <a:rPr lang="en-US" b="1" dirty="0" err="1"/>
              <a:t>Ctrl+V</a:t>
            </a:r>
            <a:r>
              <a:rPr lang="zh-TW" altLang="en-US" b="1" dirty="0"/>
              <a:t>　　　　　貼上</a:t>
            </a:r>
            <a:endParaRPr lang="zh-TW" altLang="en-US" dirty="0"/>
          </a:p>
          <a:p>
            <a:pPr latinLnBrk="1"/>
            <a:r>
              <a:rPr lang="en-US" b="1" dirty="0" err="1"/>
              <a:t>Ctrl+Z</a:t>
            </a:r>
            <a:r>
              <a:rPr lang="zh-TW" altLang="en-US" b="1" dirty="0"/>
              <a:t>　　　　　復原</a:t>
            </a:r>
            <a:endParaRPr lang="zh-TW" altLang="en-US" dirty="0"/>
          </a:p>
          <a:p>
            <a:pPr latinLnBrk="1"/>
            <a:r>
              <a:rPr lang="zh-TW" altLang="en-US" dirty="0"/>
              <a:t>這些功能雖然在功能列內有所謂：編輯（Ｅ）內的功能，但是有快速鍵而不用，那我也沒有辦法了。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功能</a:t>
            </a:r>
            <a:r>
              <a:rPr lang="zh-TW" altLang="en-US" dirty="0" smtClean="0"/>
              <a:t>比較與下載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目前使用者最多的</a:t>
            </a:r>
            <a:r>
              <a:rPr lang="en-US" altLang="zh-TW" dirty="0" smtClean="0"/>
              <a:t>C/C++</a:t>
            </a:r>
            <a:r>
              <a:rPr lang="zh-TW" altLang="en-US" dirty="0" smtClean="0"/>
              <a:t>整合開發軟體為</a:t>
            </a:r>
            <a:r>
              <a:rPr lang="en-US" altLang="zh-TW" dirty="0" smtClean="0"/>
              <a:t>Visual</a:t>
            </a:r>
            <a:r>
              <a:rPr lang="zh-TW" altLang="en-US" dirty="0" smtClean="0"/>
              <a:t> </a:t>
            </a:r>
            <a:r>
              <a:rPr lang="en-US" altLang="zh-TW" dirty="0" smtClean="0"/>
              <a:t>C++</a:t>
            </a:r>
            <a:r>
              <a:rPr lang="zh-TW" altLang="en-US" dirty="0" smtClean="0"/>
              <a:t>及</a:t>
            </a:r>
            <a:r>
              <a:rPr lang="en-US" altLang="zh-TW" dirty="0" smtClean="0"/>
              <a:t>Dev-C++</a:t>
            </a:r>
            <a:r>
              <a:rPr lang="zh-TW" altLang="en-US" dirty="0" smtClean="0"/>
              <a:t>，他們不但功能強大，最重要的是他們都是免費的。</a:t>
            </a:r>
            <a:endParaRPr lang="en-US" altLang="zh-TW" dirty="0" smtClean="0"/>
          </a:p>
          <a:p>
            <a:r>
              <a:rPr lang="en-US" altLang="zh-TW" dirty="0" smtClean="0"/>
              <a:t>Visual</a:t>
            </a:r>
            <a:r>
              <a:rPr lang="zh-TW" altLang="en-US" dirty="0" smtClean="0"/>
              <a:t> </a:t>
            </a:r>
            <a:r>
              <a:rPr lang="en-US" altLang="zh-TW" dirty="0" smtClean="0"/>
              <a:t>C++</a:t>
            </a:r>
          </a:p>
          <a:p>
            <a:r>
              <a:rPr lang="zh-TW" altLang="en-US" dirty="0" smtClean="0"/>
              <a:t>微軟公司提供各種語言的免費</a:t>
            </a:r>
            <a:r>
              <a:rPr lang="en-US" altLang="zh-TW" dirty="0" smtClean="0"/>
              <a:t>Express</a:t>
            </a:r>
            <a:r>
              <a:rPr lang="zh-TW" altLang="en-US" dirty="0" smtClean="0"/>
              <a:t>版本，其中包含</a:t>
            </a:r>
            <a:r>
              <a:rPr lang="en-US" altLang="zh-TW" dirty="0" smtClean="0"/>
              <a:t>Visual</a:t>
            </a:r>
            <a:r>
              <a:rPr lang="zh-TW" altLang="en-US" dirty="0" smtClean="0"/>
              <a:t> </a:t>
            </a:r>
            <a:r>
              <a:rPr lang="en-US" altLang="zh-TW" dirty="0" smtClean="0"/>
              <a:t>C++</a:t>
            </a:r>
            <a:r>
              <a:rPr lang="zh-TW" altLang="en-US" dirty="0" smtClean="0"/>
              <a:t> </a:t>
            </a:r>
            <a:r>
              <a:rPr lang="en-US" altLang="zh-TW" dirty="0" smtClean="0"/>
              <a:t>2008</a:t>
            </a:r>
            <a:r>
              <a:rPr lang="zh-TW" altLang="en-US" dirty="0" smtClean="0"/>
              <a:t> </a:t>
            </a:r>
            <a:r>
              <a:rPr lang="en-US" altLang="zh-TW" dirty="0" smtClean="0"/>
              <a:t>Express</a:t>
            </a:r>
            <a:r>
              <a:rPr lang="zh-TW" altLang="en-US" dirty="0" smtClean="0"/>
              <a:t>，使用者可在其網站上自由下載</a:t>
            </a:r>
            <a:r>
              <a:rPr lang="en-US" altLang="zh-TW" dirty="0" smtClean="0"/>
              <a:t>(</a:t>
            </a:r>
            <a:r>
              <a:rPr lang="en-US" altLang="zh-TW" dirty="0" smtClean="0">
                <a:hlinkClick r:id="rId3"/>
              </a:rPr>
              <a:t>http://www.microsoft.com/express/download#webinstall</a:t>
            </a:r>
            <a:r>
              <a:rPr lang="en-US" altLang="zh-TW" dirty="0" smtClean="0"/>
              <a:t>)</a:t>
            </a:r>
            <a:r>
              <a:rPr lang="zh-TW" altLang="en-US" dirty="0" smtClean="0"/>
              <a:t>，在下載的</a:t>
            </a:r>
            <a:r>
              <a:rPr lang="en-US" altLang="zh-TW" dirty="0" smtClean="0"/>
              <a:t>&lt;vcsetup.exe&gt;</a:t>
            </a:r>
            <a:r>
              <a:rPr lang="zh-TW" altLang="en-US" dirty="0" smtClean="0"/>
              <a:t>檔案上按滑鼠左鍵兩下，即可進行安裝約</a:t>
            </a:r>
            <a:r>
              <a:rPr lang="en-US" altLang="zh-TW" dirty="0" smtClean="0"/>
              <a:t>40</a:t>
            </a:r>
            <a:r>
              <a:rPr lang="zh-TW" altLang="en-US" dirty="0" smtClean="0"/>
              <a:t>分鐘。所以程式很龐大時則需使用此程式來進行編譯。 </a:t>
            </a:r>
            <a:endParaRPr lang="zh-TW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-24"/>
            <a:ext cx="8229600" cy="796908"/>
          </a:xfrm>
        </p:spPr>
        <p:txBody>
          <a:bodyPr/>
          <a:lstStyle/>
          <a:p>
            <a:r>
              <a:rPr lang="zh-TW" altLang="en-US" dirty="0" smtClean="0"/>
              <a:t>我第一個程式</a:t>
            </a:r>
            <a:r>
              <a:rPr lang="en-US" dirty="0" smtClean="0"/>
              <a:t>(</a:t>
            </a:r>
            <a:r>
              <a:rPr lang="zh-TW" altLang="en-US" dirty="0" smtClean="0"/>
              <a:t>傳統方式</a:t>
            </a:r>
            <a:r>
              <a:rPr lang="en-US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14282" y="642918"/>
            <a:ext cx="8643966" cy="3643338"/>
          </a:xfrm>
        </p:spPr>
        <p:txBody>
          <a:bodyPr>
            <a:normAutofit/>
          </a:bodyPr>
          <a:lstStyle/>
          <a:p>
            <a:pPr latinLnBrk="1"/>
            <a:r>
              <a:rPr lang="zh-TW" altLang="en-US" sz="2800" dirty="0"/>
              <a:t>現在建立的方式較不適合練習的人，因為每次都要打同樣的字，後面會歸類給大家一個簡單的方向</a:t>
            </a:r>
          </a:p>
          <a:p>
            <a:pPr latinLnBrk="1"/>
            <a:r>
              <a:rPr lang="zh-TW" altLang="en-US" sz="2800" dirty="0"/>
              <a:t>首先，開新的空白檔案吧！方式有很多種</a:t>
            </a:r>
          </a:p>
          <a:p>
            <a:pPr latinLnBrk="1"/>
            <a:r>
              <a:rPr lang="en-US" sz="2800" b="1" dirty="0"/>
              <a:t>1.</a:t>
            </a:r>
            <a:r>
              <a:rPr lang="zh-TW" altLang="en-US" sz="2800" b="1" dirty="0"/>
              <a:t>點選快捷圖示，如圖二</a:t>
            </a:r>
            <a:endParaRPr lang="zh-TW" altLang="en-US" sz="2800" dirty="0"/>
          </a:p>
          <a:p>
            <a:pPr latinLnBrk="1"/>
            <a:r>
              <a:rPr lang="en-US" sz="2800" b="1" dirty="0"/>
              <a:t>2.</a:t>
            </a:r>
            <a:r>
              <a:rPr lang="zh-TW" altLang="en-US" sz="2800" b="1" dirty="0"/>
              <a:t>笨重的方法，檔案</a:t>
            </a:r>
            <a:r>
              <a:rPr lang="en-US" sz="2800" b="1" dirty="0"/>
              <a:t>=&gt;</a:t>
            </a:r>
            <a:r>
              <a:rPr lang="zh-TW" altLang="en-US" sz="2800" b="1" dirty="0"/>
              <a:t>開新檔案</a:t>
            </a:r>
            <a:r>
              <a:rPr lang="en-US" sz="2800" b="1" dirty="0"/>
              <a:t>=&gt;</a:t>
            </a:r>
            <a:r>
              <a:rPr lang="zh-TW" altLang="en-US" sz="2800" b="1" dirty="0"/>
              <a:t>原始碼</a:t>
            </a:r>
            <a:endParaRPr lang="zh-TW" altLang="en-US" sz="2800" dirty="0"/>
          </a:p>
          <a:p>
            <a:pPr latinLnBrk="1"/>
            <a:r>
              <a:rPr lang="en-US" sz="2800" b="1" dirty="0"/>
              <a:t>3.Ctrl+N</a:t>
            </a:r>
            <a:endParaRPr lang="zh-TW" altLang="en-US" sz="2800" dirty="0"/>
          </a:p>
          <a:p>
            <a:endParaRPr lang="zh-TW" altLang="en-US" dirty="0"/>
          </a:p>
        </p:txBody>
      </p:sp>
      <p:pic>
        <p:nvPicPr>
          <p:cNvPr id="4" name="ll_1" descr="http://f23.yahoofs.com/myper/tcDZKgyeGRzzkPJ8GmumLWB11DXY9Hw-/blog/ap_F23_20090707105727667.jpg?TT8JSQNBJW0y3_4G"/>
          <p:cNvPicPr/>
          <p:nvPr/>
        </p:nvPicPr>
        <p:blipFill>
          <a:blip r:embed="rId3" cstate="print"/>
          <a:srcRect b="7345"/>
          <a:stretch>
            <a:fillRect/>
          </a:stretch>
        </p:blipFill>
        <p:spPr bwMode="auto">
          <a:xfrm>
            <a:off x="2571736" y="3071810"/>
            <a:ext cx="5214974" cy="3714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85720" y="285728"/>
            <a:ext cx="8472518" cy="5911873"/>
          </a:xfrm>
        </p:spPr>
        <p:txBody>
          <a:bodyPr>
            <a:normAutofit lnSpcReduction="10000"/>
          </a:bodyPr>
          <a:lstStyle/>
          <a:p>
            <a:pPr latinLnBrk="1"/>
            <a:r>
              <a:rPr lang="zh-TW" altLang="en-US" sz="3800" dirty="0"/>
              <a:t>開新的空白檔案後就輸入以下程式碼：</a:t>
            </a:r>
          </a:p>
          <a:p>
            <a:pPr latinLnBrk="1">
              <a:buNone/>
            </a:pPr>
            <a:r>
              <a:rPr lang="en-US" sz="1800" b="1" dirty="0"/>
              <a:t>//</a:t>
            </a:r>
            <a:r>
              <a:rPr lang="en-US" sz="1800" b="1" dirty="0" err="1"/>
              <a:t>Designe</a:t>
            </a:r>
            <a:r>
              <a:rPr lang="en-US" sz="1800" b="1" dirty="0"/>
              <a:t> by </a:t>
            </a:r>
            <a:r>
              <a:rPr lang="en-US" altLang="zh-TW" sz="1800" b="1" dirty="0" smtClean="0"/>
              <a:t>XXX</a:t>
            </a:r>
            <a:r>
              <a:rPr lang="en-US" sz="1800" b="1" dirty="0" smtClean="0"/>
              <a:t> 20</a:t>
            </a:r>
            <a:r>
              <a:rPr lang="en-US" altLang="zh-TW" sz="1800" b="1" dirty="0" smtClean="0"/>
              <a:t>11</a:t>
            </a:r>
            <a:r>
              <a:rPr lang="en-US" sz="1800" b="1" dirty="0" smtClean="0"/>
              <a:t>/</a:t>
            </a:r>
            <a:r>
              <a:rPr lang="en-US" altLang="zh-TW" sz="1800" b="1" dirty="0" smtClean="0"/>
              <a:t>3</a:t>
            </a:r>
            <a:r>
              <a:rPr lang="en-US" sz="1800" b="1" dirty="0" smtClean="0"/>
              <a:t>/</a:t>
            </a:r>
            <a:r>
              <a:rPr lang="en-US" altLang="zh-TW" sz="1800" b="1" dirty="0" smtClean="0"/>
              <a:t>3</a:t>
            </a:r>
            <a:endParaRPr lang="zh-TW" altLang="en-US" sz="1800" dirty="0"/>
          </a:p>
          <a:p>
            <a:pPr latinLnBrk="1">
              <a:buNone/>
            </a:pPr>
            <a:r>
              <a:rPr lang="en-US" sz="2100" b="1" dirty="0"/>
              <a:t>#include  </a:t>
            </a:r>
            <a:r>
              <a:rPr lang="en-US" altLang="zh-TW" sz="2100" b="1" dirty="0" smtClean="0"/>
              <a:t>&lt;</a:t>
            </a:r>
            <a:r>
              <a:rPr lang="en-US" sz="2100" b="1" dirty="0" err="1" smtClean="0"/>
              <a:t>stdio.h</a:t>
            </a:r>
            <a:r>
              <a:rPr lang="en-US" altLang="zh-TW" sz="2100" b="1" dirty="0" smtClean="0"/>
              <a:t>&gt;</a:t>
            </a:r>
            <a:r>
              <a:rPr lang="en-US" sz="2100" b="1" dirty="0"/>
              <a:t>        </a:t>
            </a:r>
            <a:r>
              <a:rPr lang="en-US" sz="2100" dirty="0"/>
              <a:t>  //</a:t>
            </a:r>
            <a:r>
              <a:rPr lang="zh-TW" altLang="en-US" sz="2100" dirty="0"/>
              <a:t>載入標頭檔</a:t>
            </a:r>
          </a:p>
          <a:p>
            <a:pPr latinLnBrk="1">
              <a:buNone/>
            </a:pPr>
            <a:r>
              <a:rPr lang="en-US" sz="2100" b="1" dirty="0"/>
              <a:t>#include  </a:t>
            </a:r>
            <a:r>
              <a:rPr lang="en-US" altLang="zh-TW" sz="2100" b="1" dirty="0"/>
              <a:t>&lt;</a:t>
            </a:r>
            <a:r>
              <a:rPr lang="en-US" sz="2100" b="1" dirty="0" err="1" smtClean="0"/>
              <a:t>stdlib.h</a:t>
            </a:r>
            <a:r>
              <a:rPr lang="en-US" altLang="zh-TW" sz="2100" b="1" dirty="0" smtClean="0"/>
              <a:t>&gt;</a:t>
            </a:r>
            <a:r>
              <a:rPr lang="zh-TW" altLang="en-US" sz="2100" b="1" dirty="0" smtClean="0"/>
              <a:t>  </a:t>
            </a:r>
            <a:r>
              <a:rPr lang="en-US" sz="2100" b="1" dirty="0"/>
              <a:t>     </a:t>
            </a:r>
            <a:r>
              <a:rPr lang="en-US" sz="2100" dirty="0"/>
              <a:t> //</a:t>
            </a:r>
            <a:r>
              <a:rPr lang="zh-TW" altLang="en-US" sz="2100" dirty="0"/>
              <a:t>載入標頭檔</a:t>
            </a:r>
          </a:p>
          <a:p>
            <a:pPr latinLnBrk="1">
              <a:buNone/>
            </a:pPr>
            <a:r>
              <a:rPr lang="en-US" sz="2100" b="1" dirty="0" err="1"/>
              <a:t>int</a:t>
            </a:r>
            <a:r>
              <a:rPr lang="en-US" sz="2100" b="1" dirty="0"/>
              <a:t> main(void) {</a:t>
            </a:r>
            <a:endParaRPr lang="zh-TW" altLang="en-US" sz="2100" dirty="0"/>
          </a:p>
          <a:p>
            <a:pPr latinLnBrk="1">
              <a:buNone/>
            </a:pPr>
            <a:r>
              <a:rPr lang="en-US" sz="2100" dirty="0"/>
              <a:t>        </a:t>
            </a:r>
            <a:r>
              <a:rPr lang="en-US" sz="2100" b="1" dirty="0" err="1"/>
              <a:t>printf</a:t>
            </a:r>
            <a:r>
              <a:rPr lang="en-US" sz="2100" b="1" dirty="0"/>
              <a:t>("My name is </a:t>
            </a:r>
            <a:r>
              <a:rPr lang="en-US" altLang="zh-TW" sz="2100" b="1" dirty="0" smtClean="0"/>
              <a:t>XXX</a:t>
            </a:r>
            <a:r>
              <a:rPr lang="en-US" sz="2100" b="1" dirty="0" smtClean="0"/>
              <a:t>\n</a:t>
            </a:r>
            <a:r>
              <a:rPr lang="en-US" sz="2100" b="1" dirty="0"/>
              <a:t>");</a:t>
            </a:r>
            <a:endParaRPr lang="zh-TW" altLang="en-US" sz="2100" dirty="0"/>
          </a:p>
          <a:p>
            <a:pPr latinLnBrk="1">
              <a:buNone/>
            </a:pPr>
            <a:r>
              <a:rPr lang="en-US" sz="2100" dirty="0"/>
              <a:t>        </a:t>
            </a:r>
            <a:r>
              <a:rPr lang="en-US" sz="2100" b="1" dirty="0"/>
              <a:t>system("pause");</a:t>
            </a:r>
            <a:r>
              <a:rPr lang="en-US" sz="2100" dirty="0"/>
              <a:t>         //</a:t>
            </a:r>
            <a:r>
              <a:rPr lang="zh-TW" altLang="en-US" sz="2100" dirty="0"/>
              <a:t>對</a:t>
            </a:r>
            <a:r>
              <a:rPr lang="en-US" sz="2100" dirty="0" err="1"/>
              <a:t>cmd</a:t>
            </a:r>
            <a:r>
              <a:rPr lang="zh-TW" altLang="en-US" sz="2100" dirty="0"/>
              <a:t>下暫停待使用者繼續，有寫批次檔的應該很清楚</a:t>
            </a:r>
          </a:p>
          <a:p>
            <a:pPr latinLnBrk="1">
              <a:buNone/>
            </a:pPr>
            <a:r>
              <a:rPr lang="en-US" sz="2100" dirty="0"/>
              <a:t>        </a:t>
            </a:r>
            <a:r>
              <a:rPr lang="en-US" sz="2100" b="1" dirty="0"/>
              <a:t>return 0;</a:t>
            </a:r>
            <a:r>
              <a:rPr lang="en-US" sz="2100" dirty="0"/>
              <a:t>                        //</a:t>
            </a:r>
            <a:r>
              <a:rPr lang="zh-TW" altLang="en-US" sz="2100" dirty="0"/>
              <a:t>對系統傳回</a:t>
            </a:r>
            <a:r>
              <a:rPr lang="en-US" sz="2100" dirty="0"/>
              <a:t>0(</a:t>
            </a:r>
            <a:r>
              <a:rPr lang="zh-TW" altLang="en-US" sz="2100" dirty="0"/>
              <a:t>注意：是數字零</a:t>
            </a:r>
            <a:r>
              <a:rPr lang="en-US" sz="2100" dirty="0"/>
              <a:t>)</a:t>
            </a:r>
            <a:endParaRPr lang="zh-TW" altLang="en-US" sz="2100" dirty="0"/>
          </a:p>
          <a:p>
            <a:pPr latinLnBrk="1">
              <a:buNone/>
            </a:pPr>
            <a:r>
              <a:rPr lang="en-US" sz="2100" b="1" dirty="0"/>
              <a:t>} //End of main function</a:t>
            </a:r>
            <a:endParaRPr lang="zh-TW" altLang="en-US" sz="2100" dirty="0"/>
          </a:p>
          <a:p>
            <a:endParaRPr lang="en-US" altLang="zh-TW" dirty="0" smtClean="0"/>
          </a:p>
          <a:p>
            <a:pPr latinLnBrk="1"/>
            <a:r>
              <a:rPr lang="zh-TW" altLang="en-US" sz="3300" dirty="0"/>
              <a:t>注意：</a:t>
            </a:r>
          </a:p>
          <a:p>
            <a:pPr latinLnBrk="1"/>
            <a:r>
              <a:rPr lang="en-US" sz="3300" dirty="0"/>
              <a:t>1.</a:t>
            </a:r>
            <a:r>
              <a:rPr lang="zh-TW" altLang="en-US" sz="3300" b="1" dirty="0"/>
              <a:t>大小寫</a:t>
            </a:r>
            <a:r>
              <a:rPr lang="en-US" sz="3300" dirty="0"/>
              <a:t>    2.</a:t>
            </a:r>
            <a:r>
              <a:rPr lang="zh-TW" altLang="en-US" sz="3300" b="1" dirty="0"/>
              <a:t>分號是否漏打</a:t>
            </a:r>
            <a:r>
              <a:rPr lang="en-US" sz="3300" dirty="0"/>
              <a:t>    3.</a:t>
            </a:r>
            <a:r>
              <a:rPr lang="zh-TW" altLang="en-US" sz="3300" b="1" dirty="0"/>
              <a:t>本</a:t>
            </a:r>
            <a:r>
              <a:rPr lang="zh-TW" altLang="en-US" sz="3300" b="1" dirty="0" smtClean="0"/>
              <a:t>原始檔案建議</a:t>
            </a:r>
            <a:r>
              <a:rPr lang="zh-TW" altLang="en-US" sz="3300" b="1" dirty="0"/>
              <a:t>直接</a:t>
            </a:r>
            <a:r>
              <a:rPr lang="zh-TW" altLang="en-US" sz="3300" b="1" dirty="0" smtClean="0"/>
              <a:t>複製</a:t>
            </a:r>
            <a:endParaRPr lang="zh-TW" altLang="en-US" sz="3300" dirty="0"/>
          </a:p>
          <a:p>
            <a:endParaRPr lang="zh-TW" altLang="en-US" sz="35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如果寫好程式碼以後，應該如下，如圖</a:t>
            </a:r>
            <a:r>
              <a:rPr lang="zh-TW" altLang="en-US" sz="3200" dirty="0" smtClean="0"/>
              <a:t>三</a:t>
            </a:r>
            <a:endParaRPr lang="zh-TW" altLang="en-US" sz="3200" dirty="0"/>
          </a:p>
        </p:txBody>
      </p:sp>
      <p:pic>
        <p:nvPicPr>
          <p:cNvPr id="3" name="ll_2" descr="http://f23.yahoofs.com/myper/tcDZKgyeGRzzkPJ8GmumLWB11DXY9Hw-/blog/ap_F23_20090707112641739.jpg?TT8JSQNB9qEW5Ag2"/>
          <p:cNvPicPr/>
          <p:nvPr/>
        </p:nvPicPr>
        <p:blipFill>
          <a:blip r:embed="rId3" cstate="print"/>
          <a:srcRect b="6539"/>
          <a:stretch>
            <a:fillRect/>
          </a:stretch>
        </p:blipFill>
        <p:spPr bwMode="auto">
          <a:xfrm>
            <a:off x="1214414" y="1142984"/>
            <a:ext cx="6072230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輸入好之後，</a:t>
            </a:r>
            <a:r>
              <a:rPr lang="zh-TW" altLang="en-US" sz="3200" b="1" dirty="0"/>
              <a:t>執行＝＞編輯（快速鍵</a:t>
            </a:r>
            <a:r>
              <a:rPr lang="en-US" sz="3200" b="1" dirty="0"/>
              <a:t>Ctrl+F9</a:t>
            </a:r>
            <a:r>
              <a:rPr lang="zh-TW" altLang="en-US" sz="3200" b="1" dirty="0"/>
              <a:t>）</a:t>
            </a:r>
            <a:r>
              <a:rPr lang="zh-TW" altLang="en-US" sz="3200" dirty="0"/>
              <a:t/>
            </a:r>
            <a:br>
              <a:rPr lang="zh-TW" altLang="en-US" sz="3200" dirty="0"/>
            </a:br>
            <a:r>
              <a:rPr lang="zh-TW" altLang="en-US" sz="3200" dirty="0"/>
              <a:t>出現儲存檔案的視窗，如圖</a:t>
            </a:r>
            <a:r>
              <a:rPr lang="zh-TW" altLang="en-US" sz="3200" dirty="0" smtClean="0"/>
              <a:t>四</a:t>
            </a:r>
            <a:endParaRPr lang="zh-TW" altLang="en-US" sz="3200" dirty="0"/>
          </a:p>
        </p:txBody>
      </p:sp>
      <p:pic>
        <p:nvPicPr>
          <p:cNvPr id="3" name="ll_3" descr="http://f23.yahoofs.com/myper/tcDZKgyeGRzzkPJ8GmumLWB11DXY9Hw-/blog/ap_F23_20090707113300389.jpg?TT8JSQNBoGRcOT_Q"/>
          <p:cNvPicPr/>
          <p:nvPr/>
        </p:nvPicPr>
        <p:blipFill>
          <a:blip r:embed="rId3" cstate="print"/>
          <a:srcRect b="8451"/>
          <a:stretch>
            <a:fillRect/>
          </a:stretch>
        </p:blipFill>
        <p:spPr bwMode="auto">
          <a:xfrm>
            <a:off x="1357290" y="1571612"/>
            <a:ext cx="571504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/>
          <a:lstStyle/>
          <a:p>
            <a:pPr latinLnBrk="1"/>
            <a:r>
              <a:rPr lang="zh-TW" altLang="en-US" dirty="0"/>
              <a:t>注意與建議：</a:t>
            </a:r>
          </a:p>
          <a:p>
            <a:pPr latinLnBrk="1"/>
            <a:r>
              <a:rPr lang="en-US" dirty="0"/>
              <a:t>1</a:t>
            </a:r>
            <a:r>
              <a:rPr lang="en-US" b="1" dirty="0"/>
              <a:t>.</a:t>
            </a:r>
            <a:r>
              <a:rPr lang="zh-TW" altLang="en-US" b="1" dirty="0"/>
              <a:t>請養成程式檔案管理的良好習慣</a:t>
            </a:r>
            <a:r>
              <a:rPr lang="en-US" b="1" dirty="0"/>
              <a:t>(</a:t>
            </a:r>
            <a:r>
              <a:rPr lang="zh-TW" altLang="en-US" b="1" dirty="0"/>
              <a:t>例如：固定位置，規律檔名，獨立專案獨立資料夾</a:t>
            </a:r>
            <a:r>
              <a:rPr lang="en-US" b="1" dirty="0"/>
              <a:t>)</a:t>
            </a:r>
            <a:endParaRPr lang="zh-TW" altLang="en-US" dirty="0"/>
          </a:p>
          <a:p>
            <a:pPr latinLnBrk="1"/>
            <a:r>
              <a:rPr lang="en-US" dirty="0"/>
              <a:t>2</a:t>
            </a:r>
            <a:r>
              <a:rPr lang="en-US" b="1" dirty="0"/>
              <a:t>.</a:t>
            </a:r>
            <a:r>
              <a:rPr lang="zh-TW" altLang="en-US" b="1" dirty="0"/>
              <a:t>輸入您要的檔名</a:t>
            </a:r>
            <a:endParaRPr lang="zh-TW" altLang="en-US" dirty="0"/>
          </a:p>
          <a:p>
            <a:pPr latinLnBrk="1"/>
            <a:r>
              <a:rPr lang="en-US" dirty="0"/>
              <a:t>3.</a:t>
            </a:r>
            <a:r>
              <a:rPr lang="zh-TW" altLang="en-US" b="1" dirty="0"/>
              <a:t>選擇</a:t>
            </a:r>
            <a:r>
              <a:rPr lang="en-US" b="1" dirty="0"/>
              <a:t>C source file (*.C) </a:t>
            </a:r>
            <a:r>
              <a:rPr lang="zh-TW" altLang="en-US" b="1" dirty="0"/>
              <a:t>以儲存成</a:t>
            </a:r>
            <a:r>
              <a:rPr lang="en-US" b="1" dirty="0"/>
              <a:t>.C</a:t>
            </a:r>
            <a:r>
              <a:rPr lang="zh-TW" altLang="en-US" b="1" dirty="0"/>
              <a:t>的檔案</a:t>
            </a:r>
            <a:endParaRPr lang="zh-TW" altLang="en-US" dirty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/>
              <a:t>沒有問題的話應該就出現</a:t>
            </a:r>
            <a:r>
              <a:rPr lang="en-US" sz="3200" b="1" dirty="0"/>
              <a:t>DONE</a:t>
            </a:r>
            <a:r>
              <a:rPr lang="en-US" sz="3200" dirty="0"/>
              <a:t>.</a:t>
            </a:r>
            <a:r>
              <a:rPr lang="zh-TW" altLang="en-US" sz="3200" dirty="0"/>
              <a:t>，如圖</a:t>
            </a:r>
            <a:r>
              <a:rPr lang="zh-TW" altLang="en-US" sz="3200" dirty="0" smtClean="0"/>
              <a:t>五</a:t>
            </a:r>
            <a:endParaRPr lang="zh-TW" altLang="en-US" sz="3200" dirty="0"/>
          </a:p>
        </p:txBody>
      </p:sp>
      <p:pic>
        <p:nvPicPr>
          <p:cNvPr id="3" name="ll_4" descr="http://f23.yahoofs.com/myper/tcDZKgyeGRzzkPJ8GmumLWB11DXY9Hw-/blog/ap_F23_20090707115436704.jpg?TT8JSQNBdgOUgg8R"/>
          <p:cNvPicPr/>
          <p:nvPr/>
        </p:nvPicPr>
        <p:blipFill>
          <a:blip r:embed="rId3" cstate="print"/>
          <a:srcRect b="10211"/>
          <a:stretch>
            <a:fillRect/>
          </a:stretch>
        </p:blipFill>
        <p:spPr bwMode="auto">
          <a:xfrm>
            <a:off x="2000232" y="1571612"/>
            <a:ext cx="4500594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71414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sz="3100" dirty="0" smtClean="0"/>
              <a:t>接下來就是</a:t>
            </a:r>
            <a:r>
              <a:rPr lang="zh-TW" altLang="en-US" sz="3100" b="1" dirty="0" smtClean="0"/>
              <a:t>執行程式，執行</a:t>
            </a:r>
            <a:r>
              <a:rPr lang="en-US" sz="3100" b="1" dirty="0" smtClean="0"/>
              <a:t>=&gt;</a:t>
            </a:r>
            <a:r>
              <a:rPr lang="zh-TW" altLang="en-US" sz="3100" b="1" dirty="0" smtClean="0"/>
              <a:t>執行</a:t>
            </a:r>
            <a:r>
              <a:rPr lang="en-US" sz="3100" b="1" dirty="0" smtClean="0"/>
              <a:t>(Ctrl+F10)</a:t>
            </a:r>
            <a:r>
              <a:rPr lang="zh-TW" altLang="en-US" sz="3100" b="1" dirty="0" smtClean="0"/>
              <a:t>，</a:t>
            </a:r>
            <a:r>
              <a:rPr lang="zh-TW" altLang="en-US" sz="3100" dirty="0" smtClean="0"/>
              <a:t>沒有意外的話如圖六（執行結果</a:t>
            </a:r>
            <a:r>
              <a:rPr lang="zh-TW" altLang="en-US" sz="3100" dirty="0" smtClean="0"/>
              <a:t>）</a:t>
            </a:r>
            <a:endParaRPr lang="zh-TW" altLang="en-US" dirty="0"/>
          </a:p>
        </p:txBody>
      </p:sp>
      <p:pic>
        <p:nvPicPr>
          <p:cNvPr id="3" name="ll_5" descr="http://f23.yahoofs.com/myper/tcDZKgyeGRzzkPJ8GmumLWB11DXY9Hw-/blog/ap_F23_20090707115836782.jpg?TT8JSQNBJYewrD5E"/>
          <p:cNvPicPr/>
          <p:nvPr/>
        </p:nvPicPr>
        <p:blipFill>
          <a:blip r:embed="rId3" cstate="print"/>
          <a:srcRect b="6764"/>
          <a:stretch>
            <a:fillRect/>
          </a:stretch>
        </p:blipFill>
        <p:spPr bwMode="auto">
          <a:xfrm>
            <a:off x="1428728" y="1142984"/>
            <a:ext cx="5786478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標題 1"/>
          <p:cNvSpPr txBox="1">
            <a:spLocks/>
          </p:cNvSpPr>
          <p:nvPr/>
        </p:nvSpPr>
        <p:spPr>
          <a:xfrm>
            <a:off x="500034" y="578646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atinLnBrk="1"/>
            <a:r>
              <a:rPr lang="zh-TW" altLang="en-US" sz="2800" dirty="0" smtClean="0"/>
              <a:t>您</a:t>
            </a:r>
            <a:r>
              <a:rPr lang="zh-TW" altLang="en-US" sz="2800" b="1" dirty="0" smtClean="0"/>
              <a:t>也可以直接按Ｆ９，編譯完後直接執行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zh-TW" altLang="en-US" dirty="0" smtClean="0"/>
              <a:t>（快速專案建立）練習建議的方法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525963"/>
          </a:xfrm>
        </p:spPr>
        <p:txBody>
          <a:bodyPr/>
          <a:lstStyle/>
          <a:p>
            <a:r>
              <a:rPr lang="zh-TW" altLang="en-US" sz="2800" dirty="0" smtClean="0"/>
              <a:t>在我們僅是要練習的時候阿，使用本方法快速又方便，因為會自動打一些例行的描述。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857388"/>
          </a:xfrm>
        </p:spPr>
        <p:txBody>
          <a:bodyPr>
            <a:normAutofit fontScale="90000"/>
          </a:bodyPr>
          <a:lstStyle/>
          <a:p>
            <a:pPr algn="l" latinLnBrk="1"/>
            <a:r>
              <a:rPr lang="zh-TW" altLang="en-US" sz="2700" dirty="0" smtClean="0"/>
              <a:t>開新專案的方式如下：</a:t>
            </a:r>
            <a:r>
              <a:rPr lang="zh-TW" altLang="en-US" sz="2700" b="1" dirty="0" smtClean="0"/>
              <a:t>檔案＝＞開新專案＝＞專案（Ｐ</a:t>
            </a:r>
            <a:r>
              <a:rPr lang="zh-TW" altLang="en-US" sz="2700" dirty="0" smtClean="0"/>
              <a:t>），設定如圖</a:t>
            </a:r>
            <a:r>
              <a:rPr lang="zh-TW" altLang="en-US" sz="2700" dirty="0" smtClean="0"/>
              <a:t>七</a:t>
            </a:r>
            <a:r>
              <a:rPr lang="en-US" altLang="zh-TW" sz="2700" dirty="0" smtClean="0"/>
              <a:t/>
            </a:r>
            <a:br>
              <a:rPr lang="en-US" altLang="zh-TW" sz="2700" dirty="0" smtClean="0"/>
            </a:br>
            <a:r>
              <a:rPr lang="en-US" sz="2700" dirty="0" smtClean="0"/>
              <a:t>1.</a:t>
            </a:r>
            <a:r>
              <a:rPr lang="zh-TW" altLang="en-US" sz="2700" b="1" dirty="0" smtClean="0"/>
              <a:t>選</a:t>
            </a:r>
            <a:r>
              <a:rPr lang="en-US" sz="2700" b="1" dirty="0" smtClean="0"/>
              <a:t>Console Application</a:t>
            </a:r>
            <a:r>
              <a:rPr lang="zh-TW" altLang="en-US" sz="2700" dirty="0" smtClean="0"/>
              <a:t/>
            </a:r>
            <a:br>
              <a:rPr lang="zh-TW" altLang="en-US" sz="2700" dirty="0" smtClean="0"/>
            </a:br>
            <a:r>
              <a:rPr lang="en-US" sz="2700" dirty="0" smtClean="0"/>
              <a:t>2.</a:t>
            </a:r>
            <a:r>
              <a:rPr lang="zh-TW" altLang="en-US" sz="2700" b="1" dirty="0" smtClean="0"/>
              <a:t>選</a:t>
            </a:r>
            <a:r>
              <a:rPr lang="en-US" sz="2700" b="1" dirty="0" smtClean="0"/>
              <a:t>C</a:t>
            </a:r>
            <a:r>
              <a:rPr lang="zh-TW" altLang="en-US" sz="2700" b="1" dirty="0" smtClean="0"/>
              <a:t>專案</a:t>
            </a:r>
            <a:r>
              <a:rPr lang="zh-TW" altLang="en-US" sz="2700" dirty="0" smtClean="0"/>
              <a:t/>
            </a:r>
            <a:br>
              <a:rPr lang="zh-TW" altLang="en-US" sz="2700" dirty="0" smtClean="0"/>
            </a:br>
            <a:r>
              <a:rPr lang="en-US" sz="2700" dirty="0" smtClean="0"/>
              <a:t>3.</a:t>
            </a:r>
            <a:r>
              <a:rPr lang="zh-TW" altLang="en-US" sz="2700" b="1" dirty="0" smtClean="0"/>
              <a:t>輸入您要的專案</a:t>
            </a:r>
            <a:r>
              <a:rPr lang="zh-TW" altLang="en-US" sz="2700" b="1" dirty="0" smtClean="0"/>
              <a:t>名稱</a:t>
            </a:r>
            <a:endParaRPr lang="zh-TW" altLang="en-US" dirty="0"/>
          </a:p>
        </p:txBody>
      </p:sp>
      <p:pic>
        <p:nvPicPr>
          <p:cNvPr id="3" name="ll_6" descr="http://f23.yahoofs.com/myper/tcDZKgyeGRzzkPJ8GmumLWB11DXY9Hw-/blog/ap_F23_20090707120510386.jpg?TT8JSQNBvZ9Tqh_H"/>
          <p:cNvPicPr/>
          <p:nvPr/>
        </p:nvPicPr>
        <p:blipFill>
          <a:blip r:embed="rId3" cstate="print"/>
          <a:srcRect b="4885"/>
          <a:stretch>
            <a:fillRect/>
          </a:stretch>
        </p:blipFill>
        <p:spPr bwMode="auto">
          <a:xfrm>
            <a:off x="3743646" y="1500174"/>
            <a:ext cx="5400354" cy="514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出現儲存檔案後存檔，如圖</a:t>
            </a:r>
            <a:r>
              <a:rPr lang="zh-TW" altLang="en-US" dirty="0" smtClean="0"/>
              <a:t>八</a:t>
            </a:r>
            <a:endParaRPr lang="zh-TW" altLang="en-US" dirty="0"/>
          </a:p>
        </p:txBody>
      </p:sp>
      <p:pic>
        <p:nvPicPr>
          <p:cNvPr id="3" name="ll_7" descr="http://f23.yahoofs.com/myper/tcDZKgyeGRzzkPJ8GmumLWB11DXY9Hw-/blog/ap_F23_20090707121304311.jpg?TT8JSQNBCjVlYDkT"/>
          <p:cNvPicPr/>
          <p:nvPr/>
        </p:nvPicPr>
        <p:blipFill>
          <a:blip r:embed="rId3" cstate="print"/>
          <a:srcRect b="6628"/>
          <a:stretch>
            <a:fillRect/>
          </a:stretch>
        </p:blipFill>
        <p:spPr bwMode="auto">
          <a:xfrm>
            <a:off x="1428728" y="1357298"/>
            <a:ext cx="585791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86478"/>
          </a:xfrm>
        </p:spPr>
        <p:txBody>
          <a:bodyPr>
            <a:normAutofit/>
          </a:bodyPr>
          <a:lstStyle/>
          <a:p>
            <a:r>
              <a:rPr lang="en-US" altLang="zh-TW" sz="2800" dirty="0" smtClean="0"/>
              <a:t>Dev-C++</a:t>
            </a:r>
            <a:r>
              <a:rPr lang="zh-TW" altLang="en-US" sz="2800" dirty="0" smtClean="0"/>
              <a:t>的功能比不上</a:t>
            </a:r>
            <a:r>
              <a:rPr lang="en-US" altLang="zh-TW" sz="2800" dirty="0" smtClean="0"/>
              <a:t>Visual</a:t>
            </a:r>
            <a:r>
              <a:rPr lang="zh-TW" altLang="en-US" sz="2800" dirty="0" smtClean="0"/>
              <a:t> </a:t>
            </a:r>
            <a:r>
              <a:rPr lang="en-US" altLang="zh-TW" sz="2800" dirty="0" smtClean="0"/>
              <a:t>C</a:t>
            </a:r>
            <a:r>
              <a:rPr lang="en-US" altLang="zh-TW" sz="2800" dirty="0" smtClean="0"/>
              <a:t>++</a:t>
            </a:r>
            <a:r>
              <a:rPr lang="zh-TW" altLang="en-US" sz="2800" dirty="0" smtClean="0"/>
              <a:t>強大，但其系統檔案非常小，只有</a:t>
            </a:r>
            <a:r>
              <a:rPr lang="en-US" altLang="zh-TW" sz="2800" dirty="0" smtClean="0"/>
              <a:t>9M</a:t>
            </a:r>
            <a:r>
              <a:rPr lang="zh-TW" altLang="en-US" sz="2800" dirty="0" smtClean="0"/>
              <a:t>，佔用的資源很少，並且支援中文，操作方式簡易，各種整合功能一應俱全，很適合初學</a:t>
            </a:r>
            <a:r>
              <a:rPr lang="en-US" altLang="zh-TW" sz="2800" dirty="0" smtClean="0"/>
              <a:t>C/C++</a:t>
            </a:r>
            <a:r>
              <a:rPr lang="zh-TW" altLang="en-US" sz="2800" dirty="0" smtClean="0"/>
              <a:t>語言使用者。</a:t>
            </a:r>
            <a:r>
              <a:rPr lang="en-US" altLang="zh-TW" sz="2800" dirty="0" smtClean="0"/>
              <a:t> Dev-C</a:t>
            </a:r>
            <a:r>
              <a:rPr lang="en-US" altLang="zh-TW" sz="2800" dirty="0" smtClean="0"/>
              <a:t>++</a:t>
            </a:r>
            <a:r>
              <a:rPr lang="zh-TW" altLang="en-US" sz="2800" dirty="0" smtClean="0"/>
              <a:t>的下載網頁為：</a:t>
            </a:r>
            <a:r>
              <a:rPr lang="en-US" altLang="zh-TW" sz="2800" dirty="0" smtClean="0"/>
              <a:t>http://www.bloodshed.net/dev/devcpp.html</a:t>
            </a:r>
            <a:r>
              <a:rPr lang="zh-TW" altLang="en-US" sz="2800" dirty="0" smtClean="0"/>
              <a:t>，在下載的</a:t>
            </a:r>
            <a:r>
              <a:rPr lang="en-US" altLang="zh-TW" sz="2800" dirty="0" smtClean="0"/>
              <a:t>&lt;devcpp-4.9.9.2_setup.exe&gt;</a:t>
            </a:r>
            <a:r>
              <a:rPr lang="zh-TW" altLang="en-US" sz="2800" dirty="0" smtClean="0"/>
              <a:t>檔案</a:t>
            </a:r>
            <a:r>
              <a:rPr lang="en-US" altLang="zh-TW" sz="2800" dirty="0" smtClean="0"/>
              <a:t>(</a:t>
            </a:r>
            <a:r>
              <a:rPr lang="zh-TW" altLang="en-US" sz="2800" dirty="0" smtClean="0"/>
              <a:t>或最新版</a:t>
            </a:r>
            <a:r>
              <a:rPr lang="en-US" altLang="zh-TW" sz="2800" dirty="0" smtClean="0"/>
              <a:t>)</a:t>
            </a:r>
            <a:r>
              <a:rPr lang="zh-TW" altLang="en-US" sz="2800" dirty="0" smtClean="0"/>
              <a:t>上按滑鼠左鍵兩下，即可進行安裝。</a:t>
            </a:r>
            <a:endParaRPr lang="en-US" altLang="zh-TW" sz="2800" dirty="0" smtClean="0"/>
          </a:p>
          <a:p>
            <a:r>
              <a:rPr lang="zh-TW" altLang="en-US" sz="2800" dirty="0" smtClean="0"/>
              <a:t>如果要自行使用文書軟體來編輯程式，必須使用純文字的編輯器，如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記事本</a:t>
            </a:r>
            <a:r>
              <a:rPr lang="zh-TW" altLang="en-US" sz="2800" dirty="0" smtClean="0"/>
              <a:t>、</a:t>
            </a:r>
            <a:r>
              <a:rPr lang="en-US" altLang="zh-TW" sz="2800" dirty="0" err="1" smtClean="0"/>
              <a:t>UltraEdit</a:t>
            </a:r>
            <a:r>
              <a:rPr lang="zh-TW" altLang="en-US" sz="2800" dirty="0" smtClean="0"/>
              <a:t>等，不可以使用具有排版功能的軟體如</a:t>
            </a:r>
            <a:r>
              <a:rPr lang="en-US" altLang="zh-TW" sz="2800" dirty="0" smtClean="0"/>
              <a:t>word</a:t>
            </a:r>
            <a:r>
              <a:rPr lang="zh-TW" altLang="en-US" sz="2800" dirty="0" smtClean="0"/>
              <a:t>、</a:t>
            </a:r>
            <a:r>
              <a:rPr lang="en-US" altLang="zh-TW" sz="2800" dirty="0" err="1" smtClean="0"/>
              <a:t>powerpoint</a:t>
            </a:r>
            <a:r>
              <a:rPr lang="zh-TW" altLang="en-US" sz="2800" dirty="0" smtClean="0"/>
              <a:t>和</a:t>
            </a:r>
            <a:r>
              <a:rPr lang="en-US" altLang="zh-TW" sz="2800" dirty="0" smtClean="0"/>
              <a:t>web</a:t>
            </a:r>
            <a:r>
              <a:rPr lang="zh-TW" altLang="en-US" sz="2800" dirty="0" smtClean="0"/>
              <a:t>因為這些軟體會為了排版的需要而加入一些特殊指令，這些特殊指令會在編譯時造成錯誤。</a:t>
            </a:r>
            <a:endParaRPr lang="zh-TW" altLang="en-US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完成後如圖九，平常要用的程式碼已經先幫您準備好了</a:t>
            </a:r>
            <a:r>
              <a:rPr lang="zh-TW" altLang="en-US" dirty="0" smtClean="0"/>
              <a:t>！</a:t>
            </a:r>
            <a:endParaRPr lang="zh-TW" altLang="en-US" dirty="0"/>
          </a:p>
        </p:txBody>
      </p:sp>
      <p:pic>
        <p:nvPicPr>
          <p:cNvPr id="3" name="ll_8" descr="http://f23.yahoofs.com/myper/tcDZKgyeGRzzkPJ8GmumLWB11DXY9Hw-/blog/ap_F23_20090707121716620.jpg?TT8JSQNB2SWNbx3b"/>
          <p:cNvPicPr/>
          <p:nvPr/>
        </p:nvPicPr>
        <p:blipFill>
          <a:blip r:embed="rId3" cstate="print"/>
          <a:srcRect b="5279"/>
          <a:stretch>
            <a:fillRect/>
          </a:stretch>
        </p:blipFill>
        <p:spPr bwMode="auto">
          <a:xfrm>
            <a:off x="1500166" y="1428736"/>
            <a:ext cx="5929354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1"/>
            <a:r>
              <a:rPr lang="zh-TW" altLang="en-US" dirty="0" smtClean="0"/>
              <a:t>接下來您只要再圖九畫黑色圈圈的地方，寫上一行程式碼</a:t>
            </a:r>
          </a:p>
          <a:p>
            <a:pPr latinLnBrk="1"/>
            <a:r>
              <a:rPr lang="en-US" b="1" dirty="0" err="1" smtClean="0"/>
              <a:t>printf</a:t>
            </a:r>
            <a:r>
              <a:rPr lang="en-US" b="1" dirty="0" smtClean="0"/>
              <a:t>("My first program\n");</a:t>
            </a:r>
            <a:endParaRPr lang="zh-TW" altLang="en-US" dirty="0" smtClean="0"/>
          </a:p>
          <a:p>
            <a:r>
              <a:rPr lang="zh-TW" altLang="en-US" dirty="0" smtClean="0"/>
              <a:t>在按下</a:t>
            </a:r>
            <a:r>
              <a:rPr lang="en-US" dirty="0" smtClean="0"/>
              <a:t>F9(</a:t>
            </a:r>
            <a:r>
              <a:rPr lang="zh-TW" altLang="en-US" dirty="0" smtClean="0"/>
              <a:t>步驟不懂可以參考前面內容的</a:t>
            </a:r>
            <a:r>
              <a:rPr lang="en-US" dirty="0" smtClean="0"/>
              <a:t>)</a:t>
            </a:r>
            <a:r>
              <a:rPr lang="zh-TW" altLang="en-US" dirty="0" smtClean="0"/>
              <a:t>編譯並執行程式以看結果</a:t>
            </a:r>
            <a:r>
              <a:rPr lang="en-US" dirty="0" smtClean="0"/>
              <a:t>!(</a:t>
            </a:r>
            <a:r>
              <a:rPr lang="zh-TW" altLang="en-US" dirty="0" smtClean="0"/>
              <a:t>如圖六</a:t>
            </a:r>
            <a:r>
              <a:rPr lang="en-US" dirty="0" smtClean="0"/>
              <a:t>)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操作重點總整理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atinLnBrk="1"/>
            <a:r>
              <a:rPr lang="zh-TW" altLang="en-US" dirty="0" smtClean="0"/>
              <a:t>平常如果要練習可以參考我現在建議的方法練習程式：</a:t>
            </a:r>
          </a:p>
          <a:p>
            <a:pPr latinLnBrk="1"/>
            <a:r>
              <a:rPr lang="en-US" b="1" dirty="0" smtClean="0"/>
              <a:t>1.</a:t>
            </a:r>
            <a:r>
              <a:rPr lang="zh-TW" altLang="en-US" b="1" dirty="0" smtClean="0"/>
              <a:t>開啟</a:t>
            </a:r>
            <a:r>
              <a:rPr lang="en-US" b="1" dirty="0" smtClean="0"/>
              <a:t>Dev-C++</a:t>
            </a:r>
            <a:r>
              <a:rPr lang="zh-TW" altLang="en-US" b="1" dirty="0" smtClean="0"/>
              <a:t>編輯器</a:t>
            </a:r>
            <a:endParaRPr lang="zh-TW" altLang="en-US" dirty="0" smtClean="0"/>
          </a:p>
          <a:p>
            <a:pPr latinLnBrk="1"/>
            <a:r>
              <a:rPr lang="en-US" b="1" dirty="0" smtClean="0"/>
              <a:t>2.</a:t>
            </a:r>
            <a:r>
              <a:rPr lang="zh-TW" altLang="en-US" b="1" dirty="0" smtClean="0"/>
              <a:t>檔案</a:t>
            </a:r>
            <a:r>
              <a:rPr lang="en-US" b="1" dirty="0" smtClean="0"/>
              <a:t>=&gt;</a:t>
            </a:r>
            <a:r>
              <a:rPr lang="zh-TW" altLang="en-US" b="1" dirty="0" smtClean="0"/>
              <a:t>開新檔案</a:t>
            </a:r>
            <a:r>
              <a:rPr lang="en-US" b="1" dirty="0" smtClean="0"/>
              <a:t>=&gt;</a:t>
            </a:r>
            <a:r>
              <a:rPr lang="zh-TW" altLang="en-US" b="1" dirty="0" smtClean="0"/>
              <a:t>專案</a:t>
            </a:r>
            <a:r>
              <a:rPr lang="en-US" b="1" dirty="0" smtClean="0"/>
              <a:t>(</a:t>
            </a:r>
            <a:r>
              <a:rPr lang="zh-TW" altLang="en-US" b="1" dirty="0" smtClean="0"/>
              <a:t>做法參考上文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pPr latinLnBrk="1"/>
            <a:r>
              <a:rPr lang="en-US" b="1" dirty="0" smtClean="0"/>
              <a:t>3.</a:t>
            </a:r>
            <a:r>
              <a:rPr lang="zh-TW" altLang="en-US" b="1" dirty="0" smtClean="0"/>
              <a:t>專寫您練習的程式碼</a:t>
            </a:r>
            <a:endParaRPr lang="zh-TW" altLang="en-US" dirty="0" smtClean="0"/>
          </a:p>
          <a:p>
            <a:pPr latinLnBrk="1"/>
            <a:r>
              <a:rPr lang="en-US" b="1" dirty="0" smtClean="0"/>
              <a:t>4.</a:t>
            </a:r>
            <a:r>
              <a:rPr lang="zh-TW" altLang="en-US" b="1" dirty="0" smtClean="0"/>
              <a:t>按下</a:t>
            </a:r>
            <a:r>
              <a:rPr lang="en-US" b="1" dirty="0" smtClean="0"/>
              <a:t>F9(</a:t>
            </a:r>
            <a:r>
              <a:rPr lang="zh-TW" altLang="en-US" b="1" dirty="0" smtClean="0"/>
              <a:t>如有問題除錯，沒有問題將自動執行結果，檔案如未儲存會提示儲存</a:t>
            </a:r>
            <a:r>
              <a:rPr lang="en-US" b="1" dirty="0" smtClean="0"/>
              <a:t>)</a:t>
            </a:r>
            <a:endParaRPr lang="zh-TW" altLang="en-US" dirty="0" smtClean="0"/>
          </a:p>
          <a:p>
            <a:pPr latinLnBrk="1"/>
            <a:r>
              <a:rPr lang="en-US" dirty="0" smtClean="0"/>
              <a:t> </a:t>
            </a:r>
            <a:endParaRPr lang="zh-TW" altLang="en-US" dirty="0" smtClean="0"/>
          </a:p>
          <a:p>
            <a:pPr latinLnBrk="1"/>
            <a:r>
              <a:rPr lang="zh-TW" altLang="en-US" dirty="0" smtClean="0"/>
              <a:t>多加練習即可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zh-TW" altLang="en-US" b="1" dirty="0" smtClean="0"/>
              <a:t>安裝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4000" dirty="0"/>
              <a:t>畫面一：按 「確定</a:t>
            </a:r>
            <a:r>
              <a:rPr lang="zh-TW" altLang="en-US" sz="4000" dirty="0" smtClean="0"/>
              <a:t>」</a:t>
            </a:r>
            <a:endParaRPr lang="zh-TW" altLang="en-US" sz="4000" dirty="0"/>
          </a:p>
        </p:txBody>
      </p:sp>
      <p:pic>
        <p:nvPicPr>
          <p:cNvPr id="4" name="圖片 3" descr="http://www.cs.pu.edu.tw/~tsay/course/objprog/downloads/devcppIDE/images/c01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1500174"/>
            <a:ext cx="642942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圖片 4" descr="http://www.cs.pu.edu.tw/~tsay/course/objprog/downloads/devcppIDE/images/c02.gif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0298" y="4286256"/>
            <a:ext cx="3714776" cy="250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571472" y="3357562"/>
            <a:ext cx="8229600" cy="10001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/>
            <a:r>
              <a:rPr lang="en-US" sz="4400" dirty="0"/>
              <a:t> </a:t>
            </a:r>
            <a:r>
              <a:rPr lang="zh-TW" altLang="en-US" sz="3700" dirty="0"/>
              <a:t>畫面二：按「</a:t>
            </a:r>
            <a:r>
              <a:rPr lang="en-US" sz="3700" dirty="0"/>
              <a:t>OK</a:t>
            </a:r>
            <a:r>
              <a:rPr lang="zh-TW" altLang="en-US" sz="3700" dirty="0"/>
              <a:t>」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zh-TW" altLang="en-US" dirty="0"/>
              <a:t>畫面三：按「</a:t>
            </a:r>
            <a:r>
              <a:rPr lang="en-US" dirty="0"/>
              <a:t>I Agree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  <p:pic>
        <p:nvPicPr>
          <p:cNvPr id="3" name="圖片 2" descr="http://www.cs.pu.edu.tw/~tsay/course/objprog/downloads/devcppIDE/images/c03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1214422"/>
            <a:ext cx="4500594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畫面四：按「</a:t>
            </a:r>
            <a:r>
              <a:rPr lang="en-US" dirty="0"/>
              <a:t>Next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  <p:pic>
        <p:nvPicPr>
          <p:cNvPr id="3" name="圖片 2" descr="http://www.cs.pu.edu.tw/~tsay/course/objprog/downloads/devcppIDE/images/c04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1500174"/>
            <a:ext cx="471490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dirty="0"/>
              <a:t>畫面五：選取安裝的目錄後，按「</a:t>
            </a:r>
            <a:r>
              <a:rPr lang="en-US" sz="4000" dirty="0"/>
              <a:t>Install</a:t>
            </a:r>
            <a:r>
              <a:rPr lang="zh-TW" altLang="en-US" sz="4000" dirty="0"/>
              <a:t>」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pic>
        <p:nvPicPr>
          <p:cNvPr id="3" name="圖片 2" descr="http://www.cs.pu.edu.tw/~tsay/course/objprog/downloads/devcppIDE/images/c05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071546"/>
            <a:ext cx="5857916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/>
          </a:bodyPr>
          <a:lstStyle/>
          <a:p>
            <a:r>
              <a:rPr lang="en-US" sz="3600" dirty="0"/>
              <a:t> </a:t>
            </a:r>
            <a:r>
              <a:rPr lang="zh-TW" altLang="en-US" sz="3600" dirty="0"/>
              <a:t>畫面六：解壓縮時，會出現以下的對話框，請按「是」，讓所有本機使用者可以執行</a:t>
            </a:r>
            <a:r>
              <a:rPr lang="en-US" sz="3600" dirty="0"/>
              <a:t> Dev-C++</a:t>
            </a:r>
            <a:r>
              <a:rPr lang="zh-TW" altLang="en-US" sz="3600" dirty="0" smtClean="0"/>
              <a:t>。</a:t>
            </a:r>
            <a:endParaRPr lang="zh-TW" altLang="en-US" sz="3600" dirty="0"/>
          </a:p>
        </p:txBody>
      </p:sp>
      <p:pic>
        <p:nvPicPr>
          <p:cNvPr id="3" name="圖片 2" descr="http://www.cs.pu.edu.tw/~tsay/course/objprog/downloads/devcppIDE/images/c05-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2143116"/>
            <a:ext cx="557216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畫面七：完成按「</a:t>
            </a:r>
            <a:r>
              <a:rPr lang="en-US" dirty="0"/>
              <a:t>Finish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  <p:pic>
        <p:nvPicPr>
          <p:cNvPr id="3" name="圖片 2" descr="http://www.cs.pu.edu.tw/~tsay/course/objprog/downloads/devcppIDE/images/c06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1428736"/>
            <a:ext cx="464347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898</Words>
  <Application>Microsoft Office PowerPoint</Application>
  <PresentationFormat>如螢幕大小 (4:3)</PresentationFormat>
  <Paragraphs>111</Paragraphs>
  <Slides>32</Slides>
  <Notes>32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32</vt:i4>
      </vt:variant>
    </vt:vector>
  </HeadingPairs>
  <TitlesOfParts>
    <vt:vector size="33" baseType="lpstr">
      <vt:lpstr>Office 佈景主題</vt:lpstr>
      <vt:lpstr>Dev-C++(4.992)安裝與快速教學</vt:lpstr>
      <vt:lpstr>功能比較與下載</vt:lpstr>
      <vt:lpstr>投影片 3</vt:lpstr>
      <vt:lpstr>安裝 畫面一：按 「確定」</vt:lpstr>
      <vt:lpstr> 畫面三：按「I Agree」</vt:lpstr>
      <vt:lpstr>畫面四：按「Next」</vt:lpstr>
      <vt:lpstr>畫面五：選取安裝的目錄後，按「Install」 </vt:lpstr>
      <vt:lpstr> 畫面六：解壓縮時，會出現以下的對話框，請按「是」，讓所有本機使用者可以執行 Dev-C++。</vt:lpstr>
      <vt:lpstr>畫面七：完成按「Finish」</vt:lpstr>
      <vt:lpstr> 按照上述步驟安裝完成後，Dev-C++ 自動開始執行，並進行以下的基本設定：  畫面八：由於這是一個測試版，因此會出現底下的警示訊息，按「確定」。</vt:lpstr>
      <vt:lpstr>畫面九：第一次執行 Dev-C++ 時，會出現底下的設定畫面，語言請選 Chinese (TW) 以採用正體中文介面，然後按 「Next」。</vt:lpstr>
      <vt:lpstr>畫面十：按 「Next」。</vt:lpstr>
      <vt:lpstr>畫面十一：按 「Next」。</vt:lpstr>
      <vt:lpstr>畫面十二：按 「OK」。</vt:lpstr>
      <vt:lpstr> 畫面十三：一切順利完成後，你就可以看到以下 Dev-C++ 的程式畫面。</vt:lpstr>
      <vt:lpstr> 畫面十四：關掉每日提示後的視窗。 累死人了， 就...好好利用吧！</vt:lpstr>
      <vt:lpstr>Dev-C++工作環境介紹、編輯與執行程式教學</vt:lpstr>
      <vt:lpstr>編輯功能介紹 以下就是中文版Dev-C++的編輯畫面，如圖一</vt:lpstr>
      <vt:lpstr>投影片 19</vt:lpstr>
      <vt:lpstr>我第一個程式(傳統方式)</vt:lpstr>
      <vt:lpstr>投影片 21</vt:lpstr>
      <vt:lpstr>如果寫好程式碼以後，應該如下，如圖三</vt:lpstr>
      <vt:lpstr>輸入好之後，執行＝＞編輯（快速鍵Ctrl+F9） 出現儲存檔案的視窗，如圖四</vt:lpstr>
      <vt:lpstr>投影片 24</vt:lpstr>
      <vt:lpstr>沒有問題的話應該就出現DONE.，如圖五</vt:lpstr>
      <vt:lpstr>接下來就是執行程式，執行=&gt;執行(Ctrl+F10)，沒有意外的話如圖六（執行結果）</vt:lpstr>
      <vt:lpstr>（快速專案建立）練習建議的方法</vt:lpstr>
      <vt:lpstr>開新專案的方式如下：檔案＝＞開新專案＝＞專案（Ｐ），設定如圖七 1.選Console Application 2.選C專案 3.輸入您要的專案名稱</vt:lpstr>
      <vt:lpstr>出現儲存檔案後存檔，如圖八</vt:lpstr>
      <vt:lpstr>完成後如圖九，平常要用的程式碼已經先幫您準備好了！</vt:lpstr>
      <vt:lpstr>投影片 31</vt:lpstr>
      <vt:lpstr>操作重點總整理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Dev-C++(4.992)安裝與快速教學</dc:title>
  <dc:creator> </dc:creator>
  <cp:lastModifiedBy> </cp:lastModifiedBy>
  <cp:revision>36</cp:revision>
  <dcterms:created xsi:type="dcterms:W3CDTF">2011-02-15T09:15:23Z</dcterms:created>
  <dcterms:modified xsi:type="dcterms:W3CDTF">2011-02-15T13:36:00Z</dcterms:modified>
</cp:coreProperties>
</file>