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69" r:id="rId3"/>
    <p:sldId id="327" r:id="rId4"/>
    <p:sldId id="311" r:id="rId5"/>
    <p:sldId id="256" r:id="rId6"/>
    <p:sldId id="314" r:id="rId7"/>
    <p:sldId id="315" r:id="rId8"/>
    <p:sldId id="316" r:id="rId9"/>
    <p:sldId id="317" r:id="rId10"/>
    <p:sldId id="318" r:id="rId11"/>
    <p:sldId id="319" r:id="rId12"/>
    <p:sldId id="324" r:id="rId13"/>
    <p:sldId id="326" r:id="rId14"/>
    <p:sldId id="320" r:id="rId15"/>
    <p:sldId id="321" r:id="rId16"/>
    <p:sldId id="322" r:id="rId17"/>
    <p:sldId id="325" r:id="rId18"/>
    <p:sldId id="323" r:id="rId19"/>
    <p:sldId id="302" r:id="rId20"/>
    <p:sldId id="276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BA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8479-2D3D-45D4-B40A-7677AD7A0FE7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6EE9-8888-4FC7-93A0-998AC94506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06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8479-2D3D-45D4-B40A-7677AD7A0FE7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6EE9-8888-4FC7-93A0-998AC94506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55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8479-2D3D-45D4-B40A-7677AD7A0FE7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6EE9-8888-4FC7-93A0-998AC94506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57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8479-2D3D-45D4-B40A-7677AD7A0F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6EE9-8888-4FC7-93A0-998AC94506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02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8479-2D3D-45D4-B40A-7677AD7A0F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6EE9-8888-4FC7-93A0-998AC94506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77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8479-2D3D-45D4-B40A-7677AD7A0F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6EE9-8888-4FC7-93A0-998AC94506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4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8479-2D3D-45D4-B40A-7677AD7A0F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6EE9-8888-4FC7-93A0-998AC94506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14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8479-2D3D-45D4-B40A-7677AD7A0F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6EE9-8888-4FC7-93A0-998AC94506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55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8479-2D3D-45D4-B40A-7677AD7A0F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6EE9-8888-4FC7-93A0-998AC94506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62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8479-2D3D-45D4-B40A-7677AD7A0F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6EE9-8888-4FC7-93A0-998AC94506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57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8479-2D3D-45D4-B40A-7677AD7A0F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6EE9-8888-4FC7-93A0-998AC94506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5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8479-2D3D-45D4-B40A-7677AD7A0FE7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6EE9-8888-4FC7-93A0-998AC94506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596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8479-2D3D-45D4-B40A-7677AD7A0F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6EE9-8888-4FC7-93A0-998AC94506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77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8479-2D3D-45D4-B40A-7677AD7A0F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6EE9-8888-4FC7-93A0-998AC94506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7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8479-2D3D-45D4-B40A-7677AD7A0F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6EE9-8888-4FC7-93A0-998AC94506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8479-2D3D-45D4-B40A-7677AD7A0FE7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6EE9-8888-4FC7-93A0-998AC94506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00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8479-2D3D-45D4-B40A-7677AD7A0FE7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6EE9-8888-4FC7-93A0-998AC94506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92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8479-2D3D-45D4-B40A-7677AD7A0FE7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6EE9-8888-4FC7-93A0-998AC94506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86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8479-2D3D-45D4-B40A-7677AD7A0FE7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6EE9-8888-4FC7-93A0-998AC94506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18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8479-2D3D-45D4-B40A-7677AD7A0FE7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6EE9-8888-4FC7-93A0-998AC94506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6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8479-2D3D-45D4-B40A-7677AD7A0FE7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6EE9-8888-4FC7-93A0-998AC94506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87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8479-2D3D-45D4-B40A-7677AD7A0FE7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26EE9-8888-4FC7-93A0-998AC94506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09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08479-2D3D-45D4-B40A-7677AD7A0FE7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26EE9-8888-4FC7-93A0-998AC94506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19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08479-2D3D-45D4-B40A-7677AD7A0FE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26EE9-8888-4FC7-93A0-998AC945063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0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ashblur/doc/3252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ctv.ntut.edu.tw/enter42/skill/contents.php?academicYear=107&amp;subId=16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ashblur/doc/3252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c0ShLvqHnk" TargetMode="External"/><Relationship Id="rId2" Type="http://schemas.openxmlformats.org/officeDocument/2006/relationships/hyperlink" Target="https://www.jctv.ntut.edu.tw/enter42/apply/contents.php?academicYear=107&amp;subId=22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jctv.ntut.edu.tw/enter42/skill/contents.php?academicYear=107&amp;subId=16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9143102F-498E-4A4D-A514-9AA1470E3675}"/>
              </a:ext>
            </a:extLst>
          </p:cNvPr>
          <p:cNvSpPr txBox="1"/>
          <p:nvPr/>
        </p:nvSpPr>
        <p:spPr>
          <a:xfrm>
            <a:off x="2092615" y="1173742"/>
            <a:ext cx="5949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修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平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一所值得你</a:t>
            </a:r>
            <a:r>
              <a:rPr lang="en-US" altLang="zh-TW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妳</a:t>
            </a:r>
            <a:r>
              <a:rPr lang="en-US" altLang="zh-TW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就讀的大學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74D89381-6130-47FE-97B7-62C6F0E79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8" y="2541811"/>
            <a:ext cx="1026438" cy="1026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xmlns="" id="{82BDF591-EEAE-4181-B295-3725677DA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8" y="3839131"/>
            <a:ext cx="991400" cy="99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0067C447-4656-4DBD-919A-9E84977432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8" y="5101413"/>
            <a:ext cx="964816" cy="964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圓角矩形 6"/>
          <p:cNvSpPr/>
          <p:nvPr/>
        </p:nvSpPr>
        <p:spPr>
          <a:xfrm>
            <a:off x="1753112" y="2097072"/>
            <a:ext cx="6260833" cy="24812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機械工程系</a:t>
            </a:r>
            <a:endParaRPr lang="en-US" altLang="zh-TW" sz="5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技</a:t>
            </a:r>
            <a:r>
              <a:rPr lang="zh-TW" altLang="en-US" sz="5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二專技優甄審及甄選入學武功祕笈</a:t>
            </a:r>
            <a:endParaRPr lang="zh-TW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3587" y="4478027"/>
            <a:ext cx="6413233" cy="186491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1710" y="3157134"/>
            <a:ext cx="1769270" cy="1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5">
            <a:extLst>
              <a:ext uri="{FF2B5EF4-FFF2-40B4-BE49-F238E27FC236}">
                <a16:creationId xmlns="" xmlns:a16="http://schemas.microsoft.com/office/drawing/2014/main" id="{655EA9CE-5B06-4BB3-84B2-6EA6DB8D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991"/>
            <a:ext cx="3819525" cy="1325563"/>
          </a:xfrm>
        </p:spPr>
        <p:txBody>
          <a:bodyPr>
            <a:normAutofit fontScale="90000"/>
          </a:bodyPr>
          <a:lstStyle/>
          <a:p>
            <a:r>
              <a:rPr lang="zh-TW" altLang="en-US" sz="3000" dirty="0" smtClean="0">
                <a:latin typeface="+mn-ea"/>
                <a:ea typeface="+mn-ea"/>
              </a:rPr>
              <a:t>我想報考修平機械技優甄審需準備哪些資料呢</a:t>
            </a:r>
            <a:r>
              <a:rPr lang="en-US" altLang="zh-TW" sz="3000" dirty="0" smtClean="0">
                <a:latin typeface="+mn-ea"/>
                <a:ea typeface="+mn-ea"/>
              </a:rPr>
              <a:t>??</a:t>
            </a:r>
            <a:endParaRPr lang="zh-TW" altLang="en-US" sz="3000" dirty="0">
              <a:latin typeface="+mn-ea"/>
              <a:ea typeface="+mn-ea"/>
            </a:endParaRPr>
          </a:p>
        </p:txBody>
      </p:sp>
      <p:sp>
        <p:nvSpPr>
          <p:cNvPr id="69" name="內容版面配置區 2"/>
          <p:cNvSpPr>
            <a:spLocks noGrp="1"/>
          </p:cNvSpPr>
          <p:nvPr>
            <p:ph idx="1"/>
          </p:nvPr>
        </p:nvSpPr>
        <p:spPr>
          <a:xfrm>
            <a:off x="1412408" y="1503898"/>
            <a:ext cx="7327332" cy="4351338"/>
          </a:xfrm>
        </p:spPr>
        <p:txBody>
          <a:bodyPr>
            <a:normAutofit fontScale="92500"/>
          </a:bodyPr>
          <a:lstStyle/>
          <a:p>
            <a:pPr marL="0" indent="0">
              <a:buClr>
                <a:srgbClr val="002060"/>
              </a:buClr>
              <a:buNone/>
            </a:pPr>
            <a:r>
              <a:rPr lang="zh-TW" altLang="en-US" b="1" dirty="0"/>
              <a:t>一</a:t>
            </a:r>
            <a:r>
              <a:rPr lang="zh-TW" altLang="en-US" b="1" dirty="0">
                <a:latin typeface="新細明體" panose="02020500000000000000" pitchFamily="18" charset="-120"/>
              </a:rPr>
              <a:t>、</a:t>
            </a:r>
            <a:r>
              <a:rPr lang="zh-TW" altLang="en-US" b="1" dirty="0"/>
              <a:t>必繳資料</a:t>
            </a:r>
            <a:r>
              <a:rPr lang="zh-TW" altLang="en-US" b="1" dirty="0">
                <a:latin typeface="新細明體" panose="02020500000000000000" pitchFamily="18" charset="-120"/>
              </a:rPr>
              <a:t>：</a:t>
            </a:r>
            <a:endParaRPr lang="en-US" altLang="zh-TW" b="1" dirty="0"/>
          </a:p>
          <a:p>
            <a:pPr marL="180975" indent="-180975"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FF0000"/>
                </a:solidFill>
              </a:rPr>
              <a:t>  自傳及讀書計畫</a:t>
            </a:r>
            <a:r>
              <a:rPr lang="zh-TW" altLang="en-US" b="1" dirty="0">
                <a:solidFill>
                  <a:srgbClr val="FF0000"/>
                </a:solidFill>
                <a:latin typeface="新細明體" panose="02020500000000000000" pitchFamily="18" charset="-120"/>
              </a:rPr>
              <a:t>：</a:t>
            </a:r>
            <a:endParaRPr lang="en-US" altLang="zh-TW" b="1" dirty="0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002060"/>
                </a:solidFill>
                <a:latin typeface="新細明體" panose="02020500000000000000" pitchFamily="18" charset="-120"/>
              </a:rPr>
              <a:t>範例下載點：</a:t>
            </a:r>
            <a:r>
              <a:rPr lang="en-US" altLang="zh-TW" b="1" dirty="0">
                <a:solidFill>
                  <a:srgbClr val="002060"/>
                </a:solidFill>
                <a:latin typeface="新細明體" panose="02020500000000000000" pitchFamily="18" charset="-120"/>
                <a:hlinkClick r:id="rId2"/>
              </a:rPr>
              <a:t>http://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hlinkClick r:id="rId2"/>
              </a:rPr>
              <a:t>lms.hust.edu.tw/ashblur/doc/32527</a:t>
            </a:r>
            <a:endParaRPr lang="en-US" altLang="zh-TW" b="1" dirty="0" smtClean="0">
              <a:solidFill>
                <a:srgbClr val="002060"/>
              </a:solidFill>
              <a:latin typeface="新細明體" panose="02020500000000000000" pitchFamily="18" charset="-12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</a:rPr>
              <a:t>  歷年成績單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</a:rPr>
              <a:t>(PDF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</a:rPr>
              <a:t>檔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</a:rPr>
              <a:t>)</a:t>
            </a:r>
            <a:r>
              <a:rPr lang="zh-TW" altLang="zh-TW" b="1" dirty="0">
                <a:solidFill>
                  <a:srgbClr val="002060"/>
                </a:solidFill>
                <a:latin typeface="+mn-ea"/>
              </a:rPr>
              <a:t> 。</a:t>
            </a:r>
            <a:endParaRPr lang="en-US" altLang="zh-TW" b="1" dirty="0">
              <a:solidFill>
                <a:srgbClr val="002060"/>
              </a:solidFill>
              <a:latin typeface="新細明體" panose="02020500000000000000" pitchFamily="18" charset="-12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FF0000"/>
                </a:solidFill>
              </a:rPr>
              <a:t>  專題製作報告及學習成果作品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上傳</a:t>
            </a:r>
            <a:r>
              <a:rPr lang="en-US" altLang="zh-TW" b="1" dirty="0">
                <a:solidFill>
                  <a:srgbClr val="FF0000"/>
                </a:solidFill>
              </a:rPr>
              <a:t>PDF</a:t>
            </a:r>
            <a:r>
              <a:rPr lang="zh-TW" altLang="en-US" b="1" dirty="0">
                <a:solidFill>
                  <a:srgbClr val="FF0000"/>
                </a:solidFill>
              </a:rPr>
              <a:t>檔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r>
              <a:rPr lang="zh-TW" altLang="zh-TW" b="1" dirty="0">
                <a:solidFill>
                  <a:srgbClr val="FF0000"/>
                </a:solidFill>
                <a:latin typeface="+mn-ea"/>
              </a:rPr>
              <a:t> 。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2060"/>
                </a:solidFill>
              </a:rPr>
              <a:t>  技能檢定證照</a:t>
            </a:r>
            <a:r>
              <a:rPr lang="en-US" altLang="zh-TW" b="1" dirty="0" smtClean="0">
                <a:solidFill>
                  <a:srgbClr val="002060"/>
                </a:solidFill>
              </a:rPr>
              <a:t>(</a:t>
            </a:r>
            <a:r>
              <a:rPr lang="zh-TW" altLang="en-US" b="1" dirty="0">
                <a:solidFill>
                  <a:srgbClr val="002060"/>
                </a:solidFill>
              </a:rPr>
              <a:t>上傳</a:t>
            </a:r>
            <a:r>
              <a:rPr lang="en-US" altLang="zh-TW" b="1" dirty="0">
                <a:solidFill>
                  <a:srgbClr val="002060"/>
                </a:solidFill>
              </a:rPr>
              <a:t>PDF</a:t>
            </a:r>
            <a:r>
              <a:rPr lang="zh-TW" altLang="en-US" b="1" dirty="0">
                <a:solidFill>
                  <a:srgbClr val="002060"/>
                </a:solidFill>
              </a:rPr>
              <a:t>檔</a:t>
            </a:r>
            <a:r>
              <a:rPr lang="en-US" altLang="zh-TW" b="1" dirty="0" smtClean="0">
                <a:solidFill>
                  <a:srgbClr val="002060"/>
                </a:solidFill>
              </a:rPr>
              <a:t>)</a:t>
            </a:r>
            <a:r>
              <a:rPr lang="zh-TW" altLang="zh-TW" b="1" dirty="0">
                <a:solidFill>
                  <a:srgbClr val="002060"/>
                </a:solidFill>
                <a:latin typeface="+mn-ea"/>
              </a:rPr>
              <a:t> 。</a:t>
            </a:r>
            <a:endParaRPr lang="en-US" altLang="zh-TW" b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002060"/>
                </a:solidFill>
              </a:rPr>
              <a:t>  </a:t>
            </a:r>
            <a:r>
              <a:rPr lang="zh-TW" altLang="en-US" b="1" dirty="0">
                <a:solidFill>
                  <a:srgbClr val="FF0000"/>
                </a:solidFill>
              </a:rPr>
              <a:t>班級幹部及社團參與證明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上傳</a:t>
            </a:r>
            <a:r>
              <a:rPr lang="en-US" altLang="zh-TW" b="1" dirty="0">
                <a:solidFill>
                  <a:srgbClr val="FF0000"/>
                </a:solidFill>
              </a:rPr>
              <a:t>PDF</a:t>
            </a:r>
            <a:r>
              <a:rPr lang="zh-TW" altLang="en-US" b="1" dirty="0">
                <a:solidFill>
                  <a:srgbClr val="FF0000"/>
                </a:solidFill>
              </a:rPr>
              <a:t>檔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r>
              <a:rPr lang="zh-TW" altLang="zh-TW" b="1" dirty="0">
                <a:solidFill>
                  <a:srgbClr val="FF0000"/>
                </a:solidFill>
                <a:latin typeface="+mn-ea"/>
              </a:rPr>
              <a:t> 。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zh-TW" altLang="en-US" b="1" dirty="0" smtClean="0"/>
              <a:t>二</a:t>
            </a:r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、選繳資料</a:t>
            </a:r>
            <a:endParaRPr lang="en-US" altLang="zh-TW" b="1" dirty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FF0000"/>
                </a:solidFill>
              </a:rPr>
              <a:t>  </a:t>
            </a:r>
            <a:r>
              <a:rPr lang="zh-TW" altLang="en-US" b="1" dirty="0">
                <a:solidFill>
                  <a:srgbClr val="002060"/>
                </a:solidFill>
              </a:rPr>
              <a:t>其他有利審查文件</a:t>
            </a:r>
            <a:r>
              <a:rPr lang="en-US" altLang="zh-TW" b="1" dirty="0">
                <a:solidFill>
                  <a:srgbClr val="002060"/>
                </a:solidFill>
              </a:rPr>
              <a:t>(</a:t>
            </a:r>
            <a:r>
              <a:rPr lang="zh-TW" altLang="en-US" b="1" dirty="0">
                <a:solidFill>
                  <a:srgbClr val="002060"/>
                </a:solidFill>
              </a:rPr>
              <a:t>志工服務證明</a:t>
            </a:r>
            <a:r>
              <a:rPr lang="en-US" altLang="zh-TW" b="1" dirty="0" smtClean="0">
                <a:solidFill>
                  <a:srgbClr val="002060"/>
                </a:solidFill>
              </a:rPr>
              <a:t>…)</a:t>
            </a:r>
            <a:r>
              <a:rPr lang="zh-TW" altLang="zh-TW" b="1" dirty="0">
                <a:solidFill>
                  <a:srgbClr val="002060"/>
                </a:solidFill>
                <a:latin typeface="+mn-ea"/>
              </a:rPr>
              <a:t> 。</a:t>
            </a: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21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76200" y="0"/>
            <a:ext cx="3810000" cy="909639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技優甄審重要時程</a:t>
            </a:r>
            <a:endParaRPr lang="zh-TW" altLang="en-US" sz="3200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419225" y="1616075"/>
            <a:ext cx="7439025" cy="4351338"/>
          </a:xfrm>
        </p:spPr>
        <p:txBody>
          <a:bodyPr>
            <a:normAutofit/>
          </a:bodyPr>
          <a:lstStyle/>
          <a:p>
            <a:pPr marL="180975" indent="-180975"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 smtClean="0">
                <a:solidFill>
                  <a:srgbClr val="FF0000"/>
                </a:solidFill>
              </a:rPr>
              <a:t>  第一階段資格審查報名時間</a:t>
            </a:r>
            <a:r>
              <a:rPr lang="zh-TW" altLang="en-US" sz="28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5/9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上午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10:00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至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5/15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下午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17:00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5/14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24:00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前須</a:t>
            </a:r>
            <a:endParaRPr lang="en-US" altLang="zh-TW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7200" lvl="1" indent="0">
              <a:buClr>
                <a:srgbClr val="002060"/>
              </a:buClr>
              <a:buNone/>
            </a:pPr>
            <a:r>
              <a:rPr lang="zh-TW" altLang="en-US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完成繳費</a:t>
            </a:r>
            <a:r>
              <a:rPr lang="zh-TW" altLang="zh-TW" b="1" dirty="0">
                <a:solidFill>
                  <a:srgbClr val="002060"/>
                </a:solidFill>
                <a:latin typeface="+mn-ea"/>
              </a:rPr>
              <a:t>。</a:t>
            </a:r>
            <a:endParaRPr lang="en-US" altLang="zh-TW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集體報名請依高中職規定時間繳交資料及費用</a:t>
            </a:r>
            <a:r>
              <a:rPr lang="zh-TW" altLang="zh-TW" b="1" dirty="0">
                <a:solidFill>
                  <a:srgbClr val="002060"/>
                </a:solidFill>
                <a:latin typeface="+mn-ea"/>
              </a:rPr>
              <a:t>。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2060"/>
                </a:solidFill>
              </a:rPr>
              <a:t>  </a:t>
            </a:r>
            <a:r>
              <a:rPr lang="zh-TW" altLang="en-US" b="1" dirty="0" smtClean="0">
                <a:solidFill>
                  <a:srgbClr val="FF0000"/>
                </a:solidFill>
              </a:rPr>
              <a:t>資格審查結果公告</a:t>
            </a:r>
            <a:r>
              <a:rPr lang="zh-TW" altLang="en-US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5/24</a:t>
            </a:r>
            <a:r>
              <a:rPr lang="zh-TW" altLang="en-US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上午</a:t>
            </a:r>
            <a:r>
              <a:rPr lang="en-US" altLang="zh-TW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10:00</a:t>
            </a:r>
            <a:r>
              <a:rPr lang="zh-TW" altLang="en-US" b="1" dirty="0" smtClean="0">
                <a:solidFill>
                  <a:srgbClr val="002060"/>
                </a:solidFill>
              </a:rPr>
              <a:t> </a:t>
            </a:r>
            <a:r>
              <a:rPr lang="zh-TW" altLang="zh-TW" b="1" dirty="0" smtClean="0">
                <a:solidFill>
                  <a:srgbClr val="FF0000"/>
                </a:solidFill>
                <a:latin typeface="+mn-ea"/>
              </a:rPr>
              <a:t>。</a:t>
            </a:r>
            <a:r>
              <a:rPr lang="zh-TW" altLang="en-US" b="1" dirty="0" smtClean="0">
                <a:solidFill>
                  <a:srgbClr val="002060"/>
                </a:solidFill>
              </a:rPr>
              <a:t> </a:t>
            </a: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10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76200" y="0"/>
            <a:ext cx="3810000" cy="909639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技優甄審重要時程</a:t>
            </a:r>
            <a:endParaRPr lang="zh-TW" altLang="en-US" sz="3200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419225" y="1616075"/>
            <a:ext cx="7439025" cy="4351338"/>
          </a:xfrm>
        </p:spPr>
        <p:txBody>
          <a:bodyPr>
            <a:normAutofit/>
          </a:bodyPr>
          <a:lstStyle/>
          <a:p>
            <a:pPr marL="180975" indent="-180975"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2060"/>
                </a:solidFill>
              </a:rPr>
              <a:t>  </a:t>
            </a:r>
            <a:r>
              <a:rPr lang="zh-TW" altLang="en-US" b="1" dirty="0" smtClean="0">
                <a:solidFill>
                  <a:srgbClr val="FF0000"/>
                </a:solidFill>
              </a:rPr>
              <a:t>第二階段備審資料上傳時間</a:t>
            </a:r>
            <a:r>
              <a:rPr lang="zh-TW" altLang="en-US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TW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5/24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上午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10:00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至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5/29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下午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17:00</a:t>
            </a:r>
            <a:r>
              <a:rPr lang="zh-TW" altLang="zh-TW" b="1" dirty="0">
                <a:solidFill>
                  <a:srgbClr val="002060"/>
                </a:solidFill>
                <a:latin typeface="+mn-ea"/>
              </a:rPr>
              <a:t> 。</a:t>
            </a:r>
            <a:endParaRPr lang="en-US" altLang="zh-TW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809625" lvl="1" indent="-3524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按</a:t>
            </a:r>
            <a:r>
              <a:rPr lang="zh-TW" altLang="zh-TW" b="1" dirty="0">
                <a:solidFill>
                  <a:srgbClr val="FF0000"/>
                </a:solidFill>
                <a:latin typeface="+mn-ea"/>
              </a:rPr>
              <a:t>確定送出後才可列印完成報名確認單</a:t>
            </a:r>
            <a:r>
              <a:rPr lang="zh-TW" altLang="zh-TW" b="1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zh-TW" b="1" dirty="0" smtClean="0">
                <a:solidFill>
                  <a:srgbClr val="FF0000"/>
                </a:solidFill>
                <a:latin typeface="+mn-ea"/>
              </a:rPr>
              <a:t>報考</a:t>
            </a:r>
            <a:r>
              <a:rPr lang="zh-TW" altLang="zh-TW" b="1" dirty="0">
                <a:solidFill>
                  <a:srgbClr val="FF0000"/>
                </a:solidFill>
                <a:latin typeface="+mn-ea"/>
              </a:rPr>
              <a:t>校系科</a:t>
            </a:r>
            <a:r>
              <a:rPr lang="en-US" altLang="zh-TW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zh-TW" b="1" dirty="0">
                <a:solidFill>
                  <a:srgbClr val="FF0000"/>
                </a:solidFill>
                <a:latin typeface="+mn-ea"/>
              </a:rPr>
              <a:t>組</a:t>
            </a:r>
            <a:r>
              <a:rPr lang="en-US" altLang="zh-TW" b="1" dirty="0">
                <a:solidFill>
                  <a:srgbClr val="FF0000"/>
                </a:solidFill>
                <a:latin typeface="+mn-ea"/>
              </a:rPr>
              <a:t>)</a:t>
            </a:r>
            <a:r>
              <a:rPr lang="zh-TW" altLang="zh-TW" b="1" dirty="0">
                <a:solidFill>
                  <a:srgbClr val="FF0000"/>
                </a:solidFill>
                <a:latin typeface="+mn-ea"/>
              </a:rPr>
              <a:t>、學程之指定項目甄審繳費單及信封封面</a:t>
            </a:r>
            <a:r>
              <a:rPr lang="zh-TW" altLang="zh-TW" b="1" dirty="0" smtClean="0">
                <a:solidFill>
                  <a:srgbClr val="FF0000"/>
                </a:solidFill>
                <a:latin typeface="+mn-ea"/>
              </a:rPr>
              <a:t>。</a:t>
            </a:r>
            <a:endParaRPr lang="en-US" altLang="zh-TW" b="1" dirty="0" smtClean="0">
              <a:solidFill>
                <a:srgbClr val="FF0000"/>
              </a:solidFill>
              <a:latin typeface="+mn-ea"/>
            </a:endParaRPr>
          </a:p>
          <a:p>
            <a:pPr marL="809625" lvl="1" indent="-3524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TW" b="1" dirty="0" smtClean="0">
                <a:solidFill>
                  <a:srgbClr val="002060"/>
                </a:solidFill>
                <a:latin typeface="+mn-ea"/>
              </a:rPr>
              <a:t>5/30</a:t>
            </a:r>
            <a:r>
              <a:rPr lang="zh-TW" altLang="en-US" b="1" dirty="0" smtClean="0">
                <a:solidFill>
                  <a:srgbClr val="002060"/>
                </a:solidFill>
                <a:latin typeface="+mn-ea"/>
              </a:rPr>
              <a:t>前將報名書面資料寄至修平科技大學招生服務中心</a:t>
            </a:r>
            <a:r>
              <a:rPr lang="zh-TW" altLang="zh-TW" b="1" dirty="0">
                <a:solidFill>
                  <a:srgbClr val="002060"/>
                </a:solidFill>
                <a:latin typeface="+mn-ea"/>
              </a:rPr>
              <a:t>。</a:t>
            </a:r>
            <a:endParaRPr lang="en-US" altLang="zh-TW" b="1" dirty="0" smtClean="0">
              <a:solidFill>
                <a:srgbClr val="002060"/>
              </a:solidFill>
              <a:latin typeface="+mn-ea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2060"/>
                </a:solidFill>
                <a:latin typeface="+mn-ea"/>
              </a:rPr>
              <a:t>  第二階段面試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6/9(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六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上午</a:t>
            </a:r>
            <a:r>
              <a:rPr lang="zh-TW" altLang="zh-TW" b="1" dirty="0">
                <a:solidFill>
                  <a:srgbClr val="002060"/>
                </a:solidFill>
                <a:latin typeface="+mn-ea"/>
              </a:rPr>
              <a:t>。</a:t>
            </a: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8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5">
            <a:extLst>
              <a:ext uri="{FF2B5EF4-FFF2-40B4-BE49-F238E27FC236}">
                <a16:creationId xmlns="" xmlns:a16="http://schemas.microsoft.com/office/drawing/2014/main" id="{655EA9CE-5B06-4BB3-84B2-6EA6DB8D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991"/>
            <a:ext cx="3819525" cy="1325563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latin typeface="+mn-ea"/>
                <a:ea typeface="+mn-ea"/>
              </a:rPr>
              <a:t>技優甄審</a:t>
            </a:r>
            <a:r>
              <a:rPr lang="en-US" altLang="zh-TW" sz="3000" dirty="0" smtClean="0">
                <a:latin typeface="+mn-ea"/>
                <a:ea typeface="+mn-ea"/>
              </a:rPr>
              <a:t/>
            </a:r>
            <a:br>
              <a:rPr lang="en-US" altLang="zh-TW" sz="3000" dirty="0" smtClean="0">
                <a:latin typeface="+mn-ea"/>
                <a:ea typeface="+mn-ea"/>
              </a:rPr>
            </a:br>
            <a:r>
              <a:rPr lang="zh-TW" altLang="en-US" sz="3000" dirty="0" smtClean="0">
                <a:latin typeface="+mn-ea"/>
                <a:ea typeface="+mn-ea"/>
              </a:rPr>
              <a:t>考生作業系統</a:t>
            </a:r>
            <a:endParaRPr lang="zh-TW" altLang="en-US" sz="3000" dirty="0">
              <a:latin typeface="+mn-ea"/>
              <a:ea typeface="+mn-ea"/>
            </a:endParaRPr>
          </a:p>
        </p:txBody>
      </p:sp>
      <p:sp>
        <p:nvSpPr>
          <p:cNvPr id="69" name="內容版面配置區 2"/>
          <p:cNvSpPr>
            <a:spLocks noGrp="1"/>
          </p:cNvSpPr>
          <p:nvPr>
            <p:ph idx="1"/>
          </p:nvPr>
        </p:nvSpPr>
        <p:spPr>
          <a:xfrm>
            <a:off x="1412408" y="1503898"/>
            <a:ext cx="7331542" cy="4351338"/>
          </a:xfrm>
        </p:spPr>
        <p:txBody>
          <a:bodyPr>
            <a:normAutofit/>
          </a:bodyPr>
          <a:lstStyle/>
          <a:p>
            <a:pPr marL="180975" indent="-180975"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2060"/>
                </a:solidFill>
              </a:rPr>
              <a:t>  </a:t>
            </a:r>
            <a:r>
              <a:rPr lang="zh-TW" altLang="en-US" b="1" dirty="0" smtClean="0">
                <a:solidFill>
                  <a:srgbClr val="FF0000"/>
                </a:solidFill>
              </a:rPr>
              <a:t>考生作業系統連結網址 </a:t>
            </a:r>
            <a:r>
              <a:rPr lang="zh-TW" altLang="en-US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dirty="0" smtClean="0">
                <a:solidFill>
                  <a:srgbClr val="002060"/>
                </a:solidFill>
                <a:hlinkClick r:id="rId2"/>
              </a:rPr>
              <a:t>https</a:t>
            </a:r>
            <a:r>
              <a:rPr lang="en-US" altLang="zh-TW" dirty="0">
                <a:solidFill>
                  <a:srgbClr val="002060"/>
                </a:solidFill>
                <a:hlinkClick r:id="rId2"/>
              </a:rPr>
              <a:t>://</a:t>
            </a:r>
            <a:r>
              <a:rPr lang="en-US" altLang="zh-TW" dirty="0" smtClean="0">
                <a:solidFill>
                  <a:srgbClr val="002060"/>
                </a:solidFill>
                <a:hlinkClick r:id="rId2"/>
              </a:rPr>
              <a:t>www.jctv.ntut.edu.tw/enter42/skill/contents.php?academicYear=107&amp;subId=168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marL="447675" indent="-447675"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招生總會皆有開放系統練習時間給考生練習，同學可在系統開放練習時間先上網練習。</a:t>
            </a:r>
            <a:endParaRPr lang="en-US" altLang="zh-TW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12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3781425" cy="898837"/>
          </a:xfrm>
        </p:spPr>
        <p:txBody>
          <a:bodyPr>
            <a:normAutofit fontScale="90000"/>
          </a:bodyPr>
          <a:lstStyle/>
          <a:p>
            <a:r>
              <a:rPr lang="zh-TW" altLang="en-US" sz="3200" dirty="0" smtClean="0"/>
              <a:t>甄選入學需有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哪些資格</a:t>
            </a:r>
            <a:r>
              <a:rPr lang="en-US" altLang="zh-TW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??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90625" y="1511300"/>
            <a:ext cx="7410450" cy="4351338"/>
          </a:xfrm>
        </p:spPr>
        <p:txBody>
          <a:bodyPr>
            <a:normAutofit/>
          </a:bodyPr>
          <a:lstStyle/>
          <a:p>
            <a:pPr marL="0" indent="180975">
              <a:buNone/>
            </a:pPr>
            <a:r>
              <a:rPr lang="zh-TW" altLang="en-US" b="1" dirty="0" smtClean="0">
                <a:solidFill>
                  <a:srgbClr val="002060"/>
                </a:solidFill>
              </a:rPr>
              <a:t>資格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：只要同學有參加統一入學測驗，且不</a:t>
            </a:r>
            <a:endParaRPr lang="en-US" altLang="zh-TW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180975">
              <a:buNone/>
            </a:pPr>
            <a:r>
              <a:rPr lang="zh-TW" altLang="en-US" b="1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   超過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科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0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分皆可報名甄選入學。</a:t>
            </a:r>
            <a:endParaRPr lang="en-US" altLang="zh-TW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180975">
              <a:buNone/>
            </a:pPr>
            <a:r>
              <a:rPr lang="zh-TW" altLang="en-US" b="1" dirty="0">
                <a:solidFill>
                  <a:srgbClr val="FF0000"/>
                </a:solidFill>
              </a:rPr>
              <a:t>	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076" y="3582081"/>
            <a:ext cx="6413548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5">
            <a:extLst>
              <a:ext uri="{FF2B5EF4-FFF2-40B4-BE49-F238E27FC236}">
                <a16:creationId xmlns="" xmlns:a16="http://schemas.microsoft.com/office/drawing/2014/main" id="{655EA9CE-5B06-4BB3-84B2-6EA6DB8D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991"/>
            <a:ext cx="3819525" cy="1325563"/>
          </a:xfrm>
        </p:spPr>
        <p:txBody>
          <a:bodyPr>
            <a:normAutofit fontScale="90000"/>
          </a:bodyPr>
          <a:lstStyle/>
          <a:p>
            <a:r>
              <a:rPr lang="zh-TW" altLang="en-US" sz="3000" dirty="0">
                <a:latin typeface="+mn-ea"/>
              </a:rPr>
              <a:t>我想報考修平</a:t>
            </a:r>
            <a:r>
              <a:rPr lang="zh-TW" altLang="en-US" sz="3000" dirty="0" smtClean="0">
                <a:latin typeface="+mn-ea"/>
              </a:rPr>
              <a:t>機械甄選入學需</a:t>
            </a:r>
            <a:r>
              <a:rPr lang="zh-TW" altLang="en-US" sz="3000" dirty="0">
                <a:latin typeface="+mn-ea"/>
              </a:rPr>
              <a:t>準備哪些資料呢</a:t>
            </a:r>
            <a:r>
              <a:rPr lang="en-US" altLang="zh-TW" sz="3000" dirty="0">
                <a:latin typeface="+mn-ea"/>
              </a:rPr>
              <a:t>??</a:t>
            </a:r>
            <a:endParaRPr lang="zh-TW" altLang="en-US" sz="3000" dirty="0">
              <a:solidFill>
                <a:schemeClr val="bg2">
                  <a:lumMod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1476375" y="157797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</a:pPr>
            <a:r>
              <a:rPr lang="zh-TW" altLang="en-US" sz="2800" b="1" dirty="0" smtClean="0"/>
              <a:t>一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2800" b="1" dirty="0" smtClean="0"/>
              <a:t>必繳資料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TW" sz="2800" b="1" dirty="0" smtClean="0"/>
          </a:p>
          <a:p>
            <a:pPr marL="180975" indent="-180975"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 smtClean="0">
                <a:solidFill>
                  <a:srgbClr val="FF0000"/>
                </a:solidFill>
              </a:rPr>
              <a:t>  自傳及讀書計畫</a:t>
            </a:r>
            <a:r>
              <a:rPr lang="zh-TW" altLang="en-US" sz="28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範例下載點：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hlinkClick r:id="rId2"/>
              </a:rPr>
              <a:t>http</a:t>
            </a:r>
            <a:r>
              <a:rPr lang="en-US" altLang="zh-TW" b="1" dirty="0">
                <a:solidFill>
                  <a:srgbClr val="002060"/>
                </a:solidFill>
                <a:latin typeface="新細明體" panose="02020500000000000000" pitchFamily="18" charset="-120"/>
                <a:hlinkClick r:id="rId2"/>
              </a:rPr>
              <a:t>://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hlinkClick r:id="rId2"/>
              </a:rPr>
              <a:t>lms.hust.edu.tw/ashblur/doc/32527</a:t>
            </a:r>
            <a:endParaRPr lang="en-US" altLang="zh-TW" b="1" dirty="0" smtClean="0">
              <a:solidFill>
                <a:srgbClr val="002060"/>
              </a:solidFill>
              <a:latin typeface="新細明體" panose="02020500000000000000" pitchFamily="18" charset="-12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FF0000"/>
                </a:solidFill>
              </a:rPr>
              <a:t>  專題製作報告及學習成果作品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上傳</a:t>
            </a:r>
            <a:r>
              <a:rPr lang="en-US" altLang="zh-TW" b="1" dirty="0" smtClean="0">
                <a:solidFill>
                  <a:srgbClr val="FF0000"/>
                </a:solidFill>
              </a:rPr>
              <a:t>PDF</a:t>
            </a:r>
            <a:r>
              <a:rPr lang="zh-TW" altLang="en-US" b="1" dirty="0" smtClean="0">
                <a:solidFill>
                  <a:srgbClr val="FF0000"/>
                </a:solidFill>
              </a:rPr>
              <a:t>檔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r>
              <a:rPr lang="zh-TW" altLang="zh-TW" b="1" dirty="0">
                <a:solidFill>
                  <a:srgbClr val="FF0000"/>
                </a:solidFill>
                <a:latin typeface="+mn-ea"/>
              </a:rPr>
              <a:t> 。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zh-TW" altLang="en-US" b="1" dirty="0" smtClean="0"/>
              <a:t>二</a:t>
            </a:r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、選繳資料：</a:t>
            </a:r>
            <a:endParaRPr lang="en-US" altLang="zh-TW" b="1" dirty="0" smtClean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2060"/>
                </a:solidFill>
              </a:rPr>
              <a:t>  競賽獎狀或證照</a:t>
            </a:r>
            <a:r>
              <a:rPr lang="en-US" altLang="zh-TW" b="1" dirty="0" smtClean="0">
                <a:solidFill>
                  <a:srgbClr val="002060"/>
                </a:solidFill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</a:rPr>
              <a:t>上傳</a:t>
            </a:r>
            <a:r>
              <a:rPr lang="en-US" altLang="zh-TW" b="1" dirty="0" smtClean="0">
                <a:solidFill>
                  <a:srgbClr val="002060"/>
                </a:solidFill>
              </a:rPr>
              <a:t>PDF</a:t>
            </a:r>
            <a:r>
              <a:rPr lang="zh-TW" altLang="en-US" b="1" dirty="0" smtClean="0">
                <a:solidFill>
                  <a:srgbClr val="002060"/>
                </a:solidFill>
              </a:rPr>
              <a:t>檔</a:t>
            </a:r>
            <a:r>
              <a:rPr lang="en-US" altLang="zh-TW" b="1" dirty="0" smtClean="0">
                <a:solidFill>
                  <a:srgbClr val="002060"/>
                </a:solidFill>
              </a:rPr>
              <a:t>)</a:t>
            </a:r>
            <a:r>
              <a:rPr lang="zh-TW" altLang="zh-TW" b="1" dirty="0">
                <a:solidFill>
                  <a:srgbClr val="002060"/>
                </a:solidFill>
                <a:latin typeface="+mn-ea"/>
              </a:rPr>
              <a:t> 。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2060"/>
                </a:solidFill>
              </a:rPr>
              <a:t>  </a:t>
            </a:r>
            <a:r>
              <a:rPr lang="zh-TW" altLang="en-US" b="1" dirty="0" smtClean="0">
                <a:solidFill>
                  <a:srgbClr val="FF0000"/>
                </a:solidFill>
              </a:rPr>
              <a:t>班級幹部及社團參與證明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上傳</a:t>
            </a:r>
            <a:r>
              <a:rPr lang="en-US" altLang="zh-TW" b="1" dirty="0" smtClean="0">
                <a:solidFill>
                  <a:srgbClr val="FF0000"/>
                </a:solidFill>
              </a:rPr>
              <a:t>PDF</a:t>
            </a:r>
            <a:r>
              <a:rPr lang="zh-TW" altLang="en-US" b="1" dirty="0" smtClean="0">
                <a:solidFill>
                  <a:srgbClr val="FF0000"/>
                </a:solidFill>
              </a:rPr>
              <a:t>檔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r>
              <a:rPr lang="zh-TW" altLang="zh-TW" b="1" dirty="0">
                <a:solidFill>
                  <a:srgbClr val="FF0000"/>
                </a:solidFill>
                <a:latin typeface="+mn-ea"/>
              </a:rPr>
              <a:t> 。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FF0000"/>
                </a:solidFill>
              </a:rPr>
              <a:t>  </a:t>
            </a:r>
            <a:r>
              <a:rPr lang="zh-TW" altLang="en-US" b="1" dirty="0" smtClean="0">
                <a:solidFill>
                  <a:srgbClr val="002060"/>
                </a:solidFill>
              </a:rPr>
              <a:t>其他有</a:t>
            </a:r>
            <a:r>
              <a:rPr lang="zh-TW" altLang="en-US" b="1" dirty="0">
                <a:solidFill>
                  <a:srgbClr val="002060"/>
                </a:solidFill>
              </a:rPr>
              <a:t>利</a:t>
            </a:r>
            <a:r>
              <a:rPr lang="zh-TW" altLang="en-US" b="1" dirty="0" smtClean="0">
                <a:solidFill>
                  <a:srgbClr val="002060"/>
                </a:solidFill>
              </a:rPr>
              <a:t>審查文件</a:t>
            </a:r>
            <a:r>
              <a:rPr lang="en-US" altLang="zh-TW" b="1" dirty="0" smtClean="0">
                <a:solidFill>
                  <a:srgbClr val="002060"/>
                </a:solidFill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</a:rPr>
              <a:t>志工服務證明</a:t>
            </a:r>
            <a:r>
              <a:rPr lang="en-US" altLang="zh-TW" b="1" dirty="0" smtClean="0">
                <a:solidFill>
                  <a:srgbClr val="002060"/>
                </a:solidFill>
              </a:rPr>
              <a:t>…)</a:t>
            </a:r>
            <a:r>
              <a:rPr lang="zh-TW" altLang="zh-TW" b="1" dirty="0">
                <a:solidFill>
                  <a:srgbClr val="002060"/>
                </a:solidFill>
                <a:latin typeface="+mn-ea"/>
              </a:rPr>
              <a:t> 。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pPr marL="180975" indent="-180975">
              <a:buFont typeface="Wingdings" panose="05000000000000000000" pitchFamily="2" charset="2"/>
              <a:buChar char="l"/>
            </a:pPr>
            <a:endParaRPr lang="en-US" altLang="zh-TW" sz="2800" dirty="0" smtClean="0">
              <a:solidFill>
                <a:srgbClr val="FF0000"/>
              </a:solidFill>
            </a:endParaRPr>
          </a:p>
          <a:p>
            <a:pPr marL="180975" indent="-180975">
              <a:buFont typeface="Wingdings" panose="05000000000000000000" pitchFamily="2" charset="2"/>
              <a:buChar char="l"/>
            </a:pPr>
            <a:endParaRPr lang="en-US" altLang="zh-TW" sz="2800" b="1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31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76200" y="0"/>
            <a:ext cx="3810000" cy="909639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甄選入學重要時程</a:t>
            </a:r>
            <a:endParaRPr lang="zh-TW" altLang="en-US" sz="3200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419225" y="1616075"/>
            <a:ext cx="7439025" cy="4351338"/>
          </a:xfrm>
        </p:spPr>
        <p:txBody>
          <a:bodyPr>
            <a:normAutofit/>
          </a:bodyPr>
          <a:lstStyle/>
          <a:p>
            <a:pPr marL="180975" indent="-180975"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 smtClean="0">
                <a:solidFill>
                  <a:srgbClr val="FF0000"/>
                </a:solidFill>
              </a:rPr>
              <a:t>  第一階段資格審查報名時間</a:t>
            </a:r>
            <a:r>
              <a:rPr lang="zh-TW" altLang="en-US" sz="28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5/25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上午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10:00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至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5/31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下午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17:00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：學校集體報名</a:t>
            </a:r>
            <a:endParaRPr lang="en-US" altLang="zh-TW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集體報名請依高中職規定時間繳交資料及費用。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2060"/>
                </a:solidFill>
              </a:rPr>
              <a:t>  </a:t>
            </a:r>
            <a:r>
              <a:rPr lang="zh-TW" altLang="en-US" b="1" dirty="0" smtClean="0">
                <a:solidFill>
                  <a:srgbClr val="FF0000"/>
                </a:solidFill>
              </a:rPr>
              <a:t>資格審查結果公告</a:t>
            </a:r>
            <a:r>
              <a:rPr lang="zh-TW" altLang="en-US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6/5</a:t>
            </a:r>
            <a:r>
              <a:rPr lang="zh-TW" altLang="en-US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上午</a:t>
            </a:r>
            <a:r>
              <a:rPr lang="en-US" altLang="zh-TW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10:00</a:t>
            </a:r>
            <a:r>
              <a:rPr lang="zh-TW" altLang="zh-TW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zh-TW" b="1" dirty="0" smtClean="0">
                <a:solidFill>
                  <a:srgbClr val="FF0000"/>
                </a:solidFill>
                <a:latin typeface="+mn-ea"/>
              </a:rPr>
              <a:t>。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2060"/>
                </a:solidFill>
              </a:rPr>
              <a:t>  第二階段備審資料上傳時間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TW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sz="2400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6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/5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上午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10:00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至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6/14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晚上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24:00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前</a:t>
            </a:r>
            <a:r>
              <a:rPr lang="zh-TW" altLang="zh-TW" b="1" dirty="0" smtClean="0">
                <a:solidFill>
                  <a:srgbClr val="002060"/>
                </a:solidFill>
                <a:latin typeface="+mn-ea"/>
              </a:rPr>
              <a:t>。</a:t>
            </a:r>
            <a:endParaRPr lang="en-US" altLang="zh-TW" b="1" dirty="0" smtClean="0">
              <a:solidFill>
                <a:srgbClr val="002060"/>
              </a:solidFill>
              <a:latin typeface="+mn-ea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2060"/>
                </a:solidFill>
                <a:latin typeface="+mn-ea"/>
              </a:rPr>
              <a:t>  第二</a:t>
            </a:r>
            <a:r>
              <a:rPr lang="zh-TW" altLang="en-US" b="1" dirty="0">
                <a:solidFill>
                  <a:srgbClr val="002060"/>
                </a:solidFill>
                <a:latin typeface="+mn-ea"/>
              </a:rPr>
              <a:t>階段面試</a:t>
            </a:r>
            <a:r>
              <a:rPr lang="zh-TW" altLang="en-US" b="1" dirty="0">
                <a:solidFill>
                  <a:srgbClr val="002060"/>
                </a:solidFill>
                <a:latin typeface="新細明體" panose="02020500000000000000" pitchFamily="18" charset="-120"/>
              </a:rPr>
              <a:t>：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</a:rPr>
              <a:t>6/23(</a:t>
            </a:r>
            <a:r>
              <a:rPr lang="zh-TW" altLang="en-US" b="1" dirty="0">
                <a:solidFill>
                  <a:srgbClr val="002060"/>
                </a:solidFill>
                <a:latin typeface="新細明體" panose="02020500000000000000" pitchFamily="18" charset="-120"/>
              </a:rPr>
              <a:t>六</a:t>
            </a:r>
            <a:r>
              <a:rPr lang="en-US" altLang="zh-TW" b="1" dirty="0">
                <a:solidFill>
                  <a:srgbClr val="002060"/>
                </a:solidFill>
                <a:latin typeface="新細明體" panose="02020500000000000000" pitchFamily="18" charset="-120"/>
              </a:rPr>
              <a:t>)</a:t>
            </a:r>
            <a:r>
              <a:rPr lang="zh-TW" altLang="en-US" b="1" dirty="0">
                <a:solidFill>
                  <a:srgbClr val="002060"/>
                </a:solidFill>
                <a:latin typeface="新細明體" panose="02020500000000000000" pitchFamily="18" charset="-120"/>
              </a:rPr>
              <a:t>上午</a:t>
            </a:r>
            <a:r>
              <a:rPr lang="zh-TW" altLang="zh-TW" b="1" dirty="0" smtClean="0">
                <a:solidFill>
                  <a:srgbClr val="002060"/>
                </a:solidFill>
                <a:latin typeface="+mn-ea"/>
              </a:rPr>
              <a:t>。</a:t>
            </a:r>
            <a:endParaRPr lang="en-US" altLang="zh-TW" b="1" dirty="0" smtClean="0">
              <a:solidFill>
                <a:srgbClr val="002060"/>
              </a:solidFill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01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5">
            <a:extLst>
              <a:ext uri="{FF2B5EF4-FFF2-40B4-BE49-F238E27FC236}">
                <a16:creationId xmlns="" xmlns:a16="http://schemas.microsoft.com/office/drawing/2014/main" id="{655EA9CE-5B06-4BB3-84B2-6EA6DB8D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991"/>
            <a:ext cx="3819525" cy="1325563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latin typeface="+mn-ea"/>
                <a:ea typeface="+mn-ea"/>
              </a:rPr>
              <a:t>甄選入學</a:t>
            </a:r>
            <a:r>
              <a:rPr lang="en-US" altLang="zh-TW" sz="3000" dirty="0" smtClean="0">
                <a:latin typeface="+mn-ea"/>
                <a:ea typeface="+mn-ea"/>
              </a:rPr>
              <a:t/>
            </a:r>
            <a:br>
              <a:rPr lang="en-US" altLang="zh-TW" sz="3000" dirty="0" smtClean="0">
                <a:latin typeface="+mn-ea"/>
                <a:ea typeface="+mn-ea"/>
              </a:rPr>
            </a:br>
            <a:r>
              <a:rPr lang="zh-TW" altLang="en-US" sz="3000" dirty="0" smtClean="0">
                <a:latin typeface="+mn-ea"/>
                <a:ea typeface="+mn-ea"/>
              </a:rPr>
              <a:t>考生作業系統</a:t>
            </a:r>
            <a:endParaRPr lang="zh-TW" altLang="en-US" sz="3000" dirty="0">
              <a:latin typeface="+mn-ea"/>
              <a:ea typeface="+mn-ea"/>
            </a:endParaRPr>
          </a:p>
        </p:txBody>
      </p:sp>
      <p:sp>
        <p:nvSpPr>
          <p:cNvPr id="69" name="內容版面配置區 2"/>
          <p:cNvSpPr>
            <a:spLocks noGrp="1"/>
          </p:cNvSpPr>
          <p:nvPr>
            <p:ph idx="1"/>
          </p:nvPr>
        </p:nvSpPr>
        <p:spPr>
          <a:xfrm>
            <a:off x="1412408" y="1503898"/>
            <a:ext cx="7331542" cy="4351338"/>
          </a:xfrm>
        </p:spPr>
        <p:txBody>
          <a:bodyPr>
            <a:normAutofit/>
          </a:bodyPr>
          <a:lstStyle/>
          <a:p>
            <a:pPr marL="447675" indent="-447675"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FF0000"/>
                </a:solidFill>
              </a:rPr>
              <a:t>考生作業系統連結網址 </a:t>
            </a:r>
            <a:r>
              <a:rPr lang="zh-TW" altLang="en-US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b="1" dirty="0">
                <a:solidFill>
                  <a:srgbClr val="002060"/>
                </a:solidFill>
                <a:latin typeface="新細明體" panose="02020500000000000000" pitchFamily="18" charset="-120"/>
                <a:hlinkClick r:id="rId2"/>
              </a:rPr>
              <a:t>https://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hlinkClick r:id="rId2"/>
              </a:rPr>
              <a:t>www.jctv.ntut.edu.tw/enter42/apply/contents.php?academicYear=107&amp;subId=229</a:t>
            </a:r>
            <a:endParaRPr lang="en-US" altLang="zh-TW" b="1" dirty="0" smtClean="0">
              <a:solidFill>
                <a:srgbClr val="002060"/>
              </a:solidFill>
              <a:latin typeface="新細明體" panose="02020500000000000000" pitchFamily="18" charset="-120"/>
            </a:endParaRPr>
          </a:p>
          <a:p>
            <a:pPr marL="447675" indent="-447675"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招生總會皆有開放系統練習時間給考生練習，同學可在系統開放練習時間先上網練習。</a:t>
            </a:r>
            <a:endParaRPr lang="en-US" altLang="zh-TW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47675" indent="-447675"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106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學年度甄選入學備審資料系統上傳教學影片連結：</a:t>
            </a:r>
            <a:r>
              <a:rPr lang="en-US" altLang="zh-TW" u="sng" dirty="0">
                <a:hlinkClick r:id="rId3"/>
              </a:rPr>
              <a:t> https://www.youtube.com/watch?v=Bc0ShLvqHnk</a:t>
            </a:r>
            <a:endParaRPr lang="en-US" altLang="zh-TW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39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標題 15">
            <a:extLst>
              <a:ext uri="{FF2B5EF4-FFF2-40B4-BE49-F238E27FC236}">
                <a16:creationId xmlns="" xmlns:a16="http://schemas.microsoft.com/office/drawing/2014/main" id="{DF11213A-3034-4B2A-968E-21A1FA1D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27" y="-183718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機械系招生學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制</a:t>
            </a:r>
          </a:p>
        </p:txBody>
      </p:sp>
      <p:grpSp>
        <p:nvGrpSpPr>
          <p:cNvPr id="39" name="Shape 847"/>
          <p:cNvGrpSpPr/>
          <p:nvPr/>
        </p:nvGrpSpPr>
        <p:grpSpPr>
          <a:xfrm>
            <a:off x="111821" y="295330"/>
            <a:ext cx="398923" cy="351983"/>
            <a:chOff x="4601275" y="1702875"/>
            <a:chExt cx="471400" cy="289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0" name="Shape 848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1" name="Shape 849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2" name="Shape 850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3" name="Shape 851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4" name="Shape 852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sp>
        <p:nvSpPr>
          <p:cNvPr id="45" name="圓角矩形 44"/>
          <p:cNvSpPr/>
          <p:nvPr/>
        </p:nvSpPr>
        <p:spPr>
          <a:xfrm>
            <a:off x="5033238" y="1176867"/>
            <a:ext cx="3386667" cy="48886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⦁ 保證學校附近媒合就業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⦁ 住校節省生活開支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⦁ 週一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週五晚上上課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trike="sngStrike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trike="sngStrike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5376333" y="1244600"/>
            <a:ext cx="2692400" cy="38946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進 修 部 四 技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5501766" y="1318683"/>
            <a:ext cx="239653" cy="2222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1549397" y="1176866"/>
            <a:ext cx="3386667" cy="488865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⦁ 可選五種乙級證照訓練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⦁ 考場均在校內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⦁ 參與各種就業協助計畫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⦁ 大四整學年職場實習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⦁ 實習月薪可達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30K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⦁ 未來發展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 </a:t>
            </a:r>
            <a:r>
              <a:rPr lang="en-US" altLang="zh-TW" sz="2000" b="1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1892492" y="1244600"/>
            <a:ext cx="2692400" cy="38946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日 間 部 四 技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2017925" y="1318683"/>
            <a:ext cx="239653" cy="2222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20899942">
            <a:off x="664291" y="1206650"/>
            <a:ext cx="861774" cy="5551726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ctr"/>
            <a:r>
              <a:rPr lang="zh-TW" altLang="en-US" sz="4400" cap="none" spc="0" dirty="0" smtClean="0">
                <a:ln w="10541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華康POP1體W9(P)" panose="040B0900000000000000" pitchFamily="82" charset="-120"/>
                <a:ea typeface="華康POP1體W9(P)" panose="040B0900000000000000" pitchFamily="82" charset="-120"/>
              </a:rPr>
              <a:t>保證高薪就業</a:t>
            </a:r>
            <a:r>
              <a:rPr lang="zh-TW" altLang="en-US" sz="4400" dirty="0" smtClean="0">
                <a:ln w="10541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華康POP1體W9(P)" panose="040B0900000000000000" pitchFamily="82" charset="-120"/>
                <a:ea typeface="華康POP1體W9(P)" panose="040B0900000000000000" pitchFamily="82" charset="-120"/>
              </a:rPr>
              <a:t>！</a:t>
            </a:r>
            <a:endParaRPr lang="zh-TW" altLang="en-US" sz="4400" cap="none" spc="0" dirty="0">
              <a:ln w="10541" cmpd="sng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華康POP1體W9(P)" panose="040B0900000000000000" pitchFamily="82" charset="-120"/>
              <a:ea typeface="華康POP1體W9(P)" panose="040B09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25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標題 15">
            <a:extLst>
              <a:ext uri="{FF2B5EF4-FFF2-40B4-BE49-F238E27FC236}">
                <a16:creationId xmlns="" xmlns:a16="http://schemas.microsoft.com/office/drawing/2014/main" id="{DF11213A-3034-4B2A-968E-21A1FA1D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27" y="-183718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機械系招生學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制</a:t>
            </a:r>
          </a:p>
        </p:txBody>
      </p:sp>
      <p:grpSp>
        <p:nvGrpSpPr>
          <p:cNvPr id="39" name="Shape 847"/>
          <p:cNvGrpSpPr/>
          <p:nvPr/>
        </p:nvGrpSpPr>
        <p:grpSpPr>
          <a:xfrm>
            <a:off x="111821" y="295330"/>
            <a:ext cx="398923" cy="351983"/>
            <a:chOff x="4601275" y="1702875"/>
            <a:chExt cx="471400" cy="289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0" name="Shape 848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1" name="Shape 849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2" name="Shape 850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3" name="Shape 851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4" name="Shape 852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sp>
        <p:nvSpPr>
          <p:cNvPr id="48" name="圓角矩形 47"/>
          <p:cNvSpPr/>
          <p:nvPr/>
        </p:nvSpPr>
        <p:spPr>
          <a:xfrm>
            <a:off x="1549397" y="1176867"/>
            <a:ext cx="3386667" cy="47751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⦁ 二專部、二技部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⦁ 保證學校近媒合就業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⦁ 住校節省生活開支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⦁ 週六日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上課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1892492" y="1332653"/>
            <a:ext cx="2692400" cy="38946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進 修 學 校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橢圓 49"/>
          <p:cNvSpPr/>
          <p:nvPr/>
        </p:nvSpPr>
        <p:spPr>
          <a:xfrm>
            <a:off x="2017925" y="1406736"/>
            <a:ext cx="239653" cy="2222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圓角矩形 50"/>
          <p:cNvSpPr/>
          <p:nvPr/>
        </p:nvSpPr>
        <p:spPr>
          <a:xfrm>
            <a:off x="5033238" y="1176867"/>
            <a:ext cx="3386667" cy="47751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⦁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銀泰科技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平機械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⦁ 高階工具機零組件製造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⦁ 月薪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27K</a:t>
            </a:r>
          </a:p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⦁ 住宿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3K/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⦁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補助學雜費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全額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上課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出席率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90%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，總成績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85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⦁ 補助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雜費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50%(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上課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出席率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85%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，總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75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⦁ 週五晚上銀泰上課，</a:t>
            </a: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週六修平上課</a:t>
            </a:r>
            <a:endPara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圓角矩形 51"/>
          <p:cNvSpPr/>
          <p:nvPr/>
        </p:nvSpPr>
        <p:spPr>
          <a:xfrm>
            <a:off x="5376333" y="1332653"/>
            <a:ext cx="2692400" cy="38946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銀 泰 企 業 專 班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橢圓 52"/>
          <p:cNvSpPr/>
          <p:nvPr/>
        </p:nvSpPr>
        <p:spPr>
          <a:xfrm>
            <a:off x="5501766" y="1406736"/>
            <a:ext cx="239653" cy="2222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20899942">
            <a:off x="664291" y="1206650"/>
            <a:ext cx="861774" cy="5551726"/>
          </a:xfrm>
          <a:prstGeom prst="rect">
            <a:avLst/>
          </a:prstGeom>
          <a:noFill/>
        </p:spPr>
        <p:txBody>
          <a:bodyPr vert="eaVert" wrap="square" lIns="91440" tIns="45720" rIns="91440" bIns="45720">
            <a:spAutoFit/>
          </a:bodyPr>
          <a:lstStyle/>
          <a:p>
            <a:pPr algn="ctr"/>
            <a:r>
              <a:rPr lang="zh-TW" altLang="en-US" sz="4400" cap="none" spc="0" dirty="0" smtClean="0">
                <a:ln w="10541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華康POP1體W9(P)" panose="040B0900000000000000" pitchFamily="82" charset="-120"/>
                <a:ea typeface="華康POP1體W9(P)" panose="040B0900000000000000" pitchFamily="82" charset="-120"/>
              </a:rPr>
              <a:t>保證高薪就業</a:t>
            </a:r>
            <a:r>
              <a:rPr lang="zh-TW" altLang="en-US" sz="4400" dirty="0" smtClean="0">
                <a:ln w="10541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華康POP1體W9(P)" panose="040B0900000000000000" pitchFamily="82" charset="-120"/>
                <a:ea typeface="華康POP1體W9(P)" panose="040B0900000000000000" pitchFamily="82" charset="-120"/>
              </a:rPr>
              <a:t>！</a:t>
            </a:r>
            <a:endParaRPr lang="zh-TW" altLang="en-US" sz="4400" cap="none" spc="0" dirty="0">
              <a:ln w="10541" cmpd="sng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華康POP1體W9(P)" panose="040B0900000000000000" pitchFamily="82" charset="-120"/>
              <a:ea typeface="華康POP1體W9(P)" panose="040B09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16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49224"/>
            <a:ext cx="3629025" cy="1325563"/>
          </a:xfrm>
        </p:spPr>
        <p:txBody>
          <a:bodyPr>
            <a:normAutofit fontScale="90000"/>
          </a:bodyPr>
          <a:lstStyle/>
          <a:p>
            <a:r>
              <a:rPr lang="zh-TW" altLang="en-US" sz="3200" dirty="0" smtClean="0"/>
              <a:t>修平科技大學甄選入學及技優甄審獎學金</a:t>
            </a:r>
            <a:r>
              <a:rPr lang="en-US" altLang="zh-TW" sz="3200" dirty="0" smtClean="0"/>
              <a:t> </a:t>
            </a:r>
            <a:endParaRPr lang="zh-TW" altLang="en-US" sz="32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495425" y="1362981"/>
            <a:ext cx="7467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2060"/>
                </a:solidFill>
              </a:rPr>
              <a:t>  技優甄審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：註冊可獲四年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100,000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獎學金。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2060"/>
                </a:solidFill>
              </a:rPr>
              <a:t>  甄選入學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：註冊可獲</a:t>
            </a:r>
            <a:r>
              <a:rPr lang="en-US" altLang="zh-TW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20,000</a:t>
            </a:r>
            <a:r>
              <a:rPr lang="zh-TW" altLang="en-US" b="1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元獎學金。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251" y="3848781"/>
            <a:ext cx="6413548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82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23v\Downloads\五力公仔_五例.png">
            <a:extLst>
              <a:ext uri="{FF2B5EF4-FFF2-40B4-BE49-F238E27FC236}">
                <a16:creationId xmlns="" xmlns:a16="http://schemas.microsoft.com/office/drawing/2014/main" id="{89CAD9BB-E06F-4F41-AD2E-AE5C6F6DE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70" y="4093633"/>
            <a:ext cx="6552728" cy="196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5">
            <a:extLst>
              <a:ext uri="{FF2B5EF4-FFF2-40B4-BE49-F238E27FC236}">
                <a16:creationId xmlns="" xmlns:a16="http://schemas.microsoft.com/office/drawing/2014/main" id="{4EE6F92C-DBB4-49AD-B166-A8C9533B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785" y="2465969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歡迎您 加入修平</a:t>
            </a:r>
            <a:r>
              <a:rPr lang="en-US" altLang="zh-TW" sz="5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Family</a:t>
            </a:r>
            <a:endParaRPr lang="zh-TW" altLang="en-US" sz="6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7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3781425" cy="898837"/>
          </a:xfrm>
        </p:spPr>
        <p:txBody>
          <a:bodyPr>
            <a:normAutofit fontScale="90000"/>
          </a:bodyPr>
          <a:lstStyle/>
          <a:p>
            <a:r>
              <a:rPr lang="zh-TW" altLang="en-US" sz="3200" dirty="0" smtClean="0"/>
              <a:t>技優甄審需有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哪些資格</a:t>
            </a:r>
            <a:r>
              <a:rPr lang="en-US" altLang="zh-TW" sz="32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??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90625" y="1511300"/>
            <a:ext cx="7410450" cy="4351338"/>
          </a:xfrm>
        </p:spPr>
        <p:txBody>
          <a:bodyPr>
            <a:normAutofit lnSpcReduction="10000"/>
          </a:bodyPr>
          <a:lstStyle/>
          <a:p>
            <a:pPr marL="0" indent="180975">
              <a:buNone/>
            </a:pPr>
            <a:r>
              <a:rPr lang="zh-TW" altLang="en-US" dirty="0" smtClean="0">
                <a:solidFill>
                  <a:srgbClr val="002060"/>
                </a:solidFill>
              </a:rPr>
              <a:t>資格</a:t>
            </a:r>
            <a:r>
              <a:rPr lang="zh-TW" altLang="en-US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：只要同學符合下列任一項資格就可以</a:t>
            </a:r>
            <a:endParaRPr lang="en-US" altLang="zh-TW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180975">
              <a:buNone/>
            </a:pPr>
            <a:r>
              <a:rPr lang="zh-TW" altLang="en-US" dirty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     參加技優甄審。</a:t>
            </a:r>
            <a:endParaRPr lang="en-US" altLang="zh-TW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國際技能</a:t>
            </a:r>
            <a:r>
              <a:rPr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競賽國際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展能節職業技能</a:t>
            </a:r>
            <a:r>
              <a:rPr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競賽國際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科技</a:t>
            </a:r>
            <a:r>
              <a:rPr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展覽獲獎</a:t>
            </a:r>
            <a:r>
              <a:rPr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800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002060"/>
                </a:solidFill>
                <a:latin typeface="新細明體" panose="02020500000000000000" pitchFamily="18" charset="-120"/>
              </a:rPr>
              <a:t>全國技能</a:t>
            </a:r>
            <a:r>
              <a:rPr lang="zh-TW" altLang="en-US" sz="2800" dirty="0" smtClean="0">
                <a:solidFill>
                  <a:srgbClr val="002060"/>
                </a:solidFill>
                <a:latin typeface="新細明體" panose="02020500000000000000" pitchFamily="18" charset="-120"/>
              </a:rPr>
              <a:t>競賽全國</a:t>
            </a:r>
            <a:r>
              <a:rPr lang="zh-TW" altLang="en-US" sz="2800" dirty="0">
                <a:solidFill>
                  <a:srgbClr val="002060"/>
                </a:solidFill>
                <a:latin typeface="新細明體" panose="02020500000000000000" pitchFamily="18" charset="-120"/>
              </a:rPr>
              <a:t>身心障礙者技能</a:t>
            </a:r>
            <a:r>
              <a:rPr lang="zh-TW" altLang="en-US" sz="2800" dirty="0" smtClean="0">
                <a:solidFill>
                  <a:srgbClr val="002060"/>
                </a:solidFill>
                <a:latin typeface="新細明體" panose="02020500000000000000" pitchFamily="18" charset="-120"/>
              </a:rPr>
              <a:t>競賽獲獎</a:t>
            </a:r>
            <a:r>
              <a:rPr lang="zh-TW" altLang="en-US" sz="2800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800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rgbClr val="FF0000"/>
                </a:solidFill>
              </a:rPr>
              <a:t>全國</a:t>
            </a:r>
            <a:r>
              <a:rPr lang="zh-TW" altLang="en-US" sz="2800" dirty="0">
                <a:solidFill>
                  <a:srgbClr val="FF0000"/>
                </a:solidFill>
              </a:rPr>
              <a:t>高級中等</a:t>
            </a:r>
            <a:r>
              <a:rPr lang="zh-TW" altLang="en-US" sz="2800" dirty="0" smtClean="0">
                <a:solidFill>
                  <a:srgbClr val="FF0000"/>
                </a:solidFill>
              </a:rPr>
              <a:t>學校技藝競賽獲獎</a:t>
            </a:r>
            <a:r>
              <a:rPr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800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rgbClr val="002060"/>
                </a:solidFill>
              </a:rPr>
              <a:t>中央</a:t>
            </a:r>
            <a:r>
              <a:rPr lang="zh-TW" altLang="en-US" sz="2800" dirty="0">
                <a:solidFill>
                  <a:srgbClr val="002060"/>
                </a:solidFill>
              </a:rPr>
              <a:t>各級機關或</a:t>
            </a:r>
            <a:r>
              <a:rPr lang="zh-TW" altLang="en-US" sz="2800" dirty="0" smtClean="0">
                <a:solidFill>
                  <a:srgbClr val="002060"/>
                </a:solidFill>
              </a:rPr>
              <a:t>直轄市政府</a:t>
            </a:r>
            <a:r>
              <a:rPr lang="zh-TW" altLang="en-US" sz="2800" dirty="0">
                <a:solidFill>
                  <a:srgbClr val="002060"/>
                </a:solidFill>
              </a:rPr>
              <a:t>主辦之</a:t>
            </a:r>
            <a:r>
              <a:rPr lang="zh-TW" altLang="en-US" sz="2800" dirty="0" smtClean="0">
                <a:solidFill>
                  <a:srgbClr val="002060"/>
                </a:solidFill>
              </a:rPr>
              <a:t>全國性各項</a:t>
            </a:r>
            <a:r>
              <a:rPr lang="zh-TW" altLang="en-US" sz="2800" dirty="0">
                <a:solidFill>
                  <a:srgbClr val="002060"/>
                </a:solidFill>
              </a:rPr>
              <a:t>技藝技能</a:t>
            </a:r>
            <a:r>
              <a:rPr lang="zh-TW" altLang="en-US" sz="2800" dirty="0" smtClean="0">
                <a:solidFill>
                  <a:srgbClr val="002060"/>
                </a:solidFill>
              </a:rPr>
              <a:t>競賽獲獎</a:t>
            </a:r>
            <a:r>
              <a:rPr lang="zh-TW" altLang="en-US" sz="2800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800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rgbClr val="FF0000"/>
                </a:solidFill>
              </a:rPr>
              <a:t>機械相關乙</a:t>
            </a:r>
            <a:r>
              <a:rPr lang="zh-TW" altLang="en-US" sz="2800" dirty="0">
                <a:solidFill>
                  <a:srgbClr val="FF0000"/>
                </a:solidFill>
              </a:rPr>
              <a:t>級</a:t>
            </a:r>
            <a:r>
              <a:rPr lang="en-US" altLang="zh-TW" sz="2800" dirty="0">
                <a:solidFill>
                  <a:srgbClr val="FF0000"/>
                </a:solidFill>
              </a:rPr>
              <a:t>(</a:t>
            </a:r>
            <a:r>
              <a:rPr lang="zh-TW" altLang="en-US" sz="2800" dirty="0">
                <a:solidFill>
                  <a:srgbClr val="FF0000"/>
                </a:solidFill>
              </a:rPr>
              <a:t>含</a:t>
            </a:r>
            <a:r>
              <a:rPr lang="en-US" altLang="zh-TW" sz="2800" dirty="0">
                <a:solidFill>
                  <a:srgbClr val="FF0000"/>
                </a:solidFill>
              </a:rPr>
              <a:t>)</a:t>
            </a:r>
            <a:r>
              <a:rPr lang="zh-TW" altLang="en-US" sz="2800" dirty="0" smtClean="0">
                <a:solidFill>
                  <a:srgbClr val="FF0000"/>
                </a:solidFill>
              </a:rPr>
              <a:t>以上技術</a:t>
            </a:r>
            <a:r>
              <a:rPr lang="zh-TW" altLang="en-US" sz="2800" dirty="0">
                <a:solidFill>
                  <a:srgbClr val="FF0000"/>
                </a:solidFill>
              </a:rPr>
              <a:t>士</a:t>
            </a:r>
            <a:r>
              <a:rPr lang="zh-TW" altLang="en-US" sz="2800" dirty="0" smtClean="0">
                <a:solidFill>
                  <a:srgbClr val="FF0000"/>
                </a:solidFill>
              </a:rPr>
              <a:t>證</a:t>
            </a:r>
            <a:r>
              <a:rPr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zh-TW" altLang="en-US" sz="2800" b="1" dirty="0">
                <a:solidFill>
                  <a:srgbClr val="FF0000"/>
                </a:solidFill>
              </a:rPr>
              <a:t>	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32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5">
            <a:extLst>
              <a:ext uri="{FF2B5EF4-FFF2-40B4-BE49-F238E27FC236}">
                <a16:creationId xmlns="" xmlns:a16="http://schemas.microsoft.com/office/drawing/2014/main" id="{655EA9CE-5B06-4BB3-84B2-6EA6DB8D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991"/>
            <a:ext cx="3819525" cy="1325563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我該怎麼查詢是否符</a:t>
            </a:r>
            <a:r>
              <a:rPr lang="en-US" altLang="zh-TW" sz="30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/>
            </a:r>
            <a:br>
              <a:rPr lang="en-US" altLang="zh-TW" sz="30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</a:br>
            <a:r>
              <a:rPr lang="zh-TW" altLang="en-US" sz="30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合技優報名資格呢</a:t>
            </a:r>
            <a:r>
              <a:rPr lang="en-US" altLang="zh-TW" sz="30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??</a:t>
            </a:r>
            <a:endParaRPr lang="zh-TW" altLang="en-US" sz="3000" dirty="0">
              <a:solidFill>
                <a:schemeClr val="bg2">
                  <a:lumMod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9" name="內容版面配置區 2"/>
          <p:cNvSpPr>
            <a:spLocks noGrp="1"/>
          </p:cNvSpPr>
          <p:nvPr>
            <p:ph idx="1"/>
          </p:nvPr>
        </p:nvSpPr>
        <p:spPr>
          <a:xfrm>
            <a:off x="1524000" y="1503897"/>
            <a:ext cx="7410450" cy="4351338"/>
          </a:xfrm>
        </p:spPr>
        <p:txBody>
          <a:bodyPr>
            <a:normAutofit/>
          </a:bodyPr>
          <a:lstStyle/>
          <a:p>
            <a:pPr marL="361950" indent="-361950">
              <a:buFont typeface="Wingdings" panose="05000000000000000000" pitchFamily="2" charset="2"/>
              <a:buChar char="l"/>
            </a:pPr>
            <a:r>
              <a:rPr lang="en-US" altLang="zh-TW" sz="2800" b="1" dirty="0" smtClean="0">
                <a:solidFill>
                  <a:srgbClr val="FF0000"/>
                </a:solidFill>
              </a:rPr>
              <a:t>STEP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1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  進入甄選委員會網站</a:t>
            </a:r>
            <a:r>
              <a:rPr lang="zh-TW" altLang="en-US" sz="28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dirty="0" smtClean="0">
                <a:solidFill>
                  <a:srgbClr val="00B0F0"/>
                </a:solidFill>
                <a:hlinkClick r:id="rId2"/>
              </a:rPr>
              <a:t>https</a:t>
            </a:r>
            <a:r>
              <a:rPr lang="en-US" altLang="zh-TW" dirty="0">
                <a:solidFill>
                  <a:srgbClr val="00B0F0"/>
                </a:solidFill>
                <a:hlinkClick r:id="rId2"/>
              </a:rPr>
              <a:t>://</a:t>
            </a:r>
            <a:r>
              <a:rPr lang="en-US" altLang="zh-TW" dirty="0" smtClean="0">
                <a:solidFill>
                  <a:srgbClr val="00B0F0"/>
                </a:solidFill>
                <a:hlinkClick r:id="rId2"/>
              </a:rPr>
              <a:t>www.jctv.ntut.edu.tw/enter42/skill/contents.php?academicYear=107&amp;subId=167</a:t>
            </a:r>
            <a:r>
              <a:rPr lang="zh-TW" altLang="en-US" sz="2800" dirty="0" smtClean="0">
                <a:solidFill>
                  <a:srgbClr val="00B0F0"/>
                </a:solidFill>
              </a:rPr>
              <a:t>   </a:t>
            </a:r>
            <a:endParaRPr lang="en-US" altLang="zh-TW" sz="2800" dirty="0" smtClean="0">
              <a:solidFill>
                <a:srgbClr val="00B0F0"/>
              </a:solidFill>
            </a:endParaRPr>
          </a:p>
          <a:p>
            <a:pPr marL="180975" indent="-180975">
              <a:buFont typeface="Wingdings" panose="05000000000000000000" pitchFamily="2" charset="2"/>
              <a:buChar char="l"/>
            </a:pPr>
            <a:endParaRPr lang="en-US" altLang="zh-TW" sz="2800" b="1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11001" t="10556" r="13555" b="6250"/>
          <a:stretch/>
        </p:blipFill>
        <p:spPr>
          <a:xfrm>
            <a:off x="2838449" y="2746213"/>
            <a:ext cx="3524251" cy="310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5">
            <a:extLst>
              <a:ext uri="{FF2B5EF4-FFF2-40B4-BE49-F238E27FC236}">
                <a16:creationId xmlns="" xmlns:a16="http://schemas.microsoft.com/office/drawing/2014/main" id="{655EA9CE-5B06-4BB3-84B2-6EA6DB8D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991"/>
            <a:ext cx="3819525" cy="1325563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latin typeface="+mn-ea"/>
                <a:ea typeface="+mn-ea"/>
              </a:rPr>
              <a:t>我該怎麼查詢是否符</a:t>
            </a:r>
            <a:r>
              <a:rPr lang="en-US" altLang="zh-TW" sz="3000" dirty="0" smtClean="0">
                <a:latin typeface="+mn-ea"/>
                <a:ea typeface="+mn-ea"/>
              </a:rPr>
              <a:t/>
            </a:r>
            <a:br>
              <a:rPr lang="en-US" altLang="zh-TW" sz="3000" dirty="0" smtClean="0">
                <a:latin typeface="+mn-ea"/>
                <a:ea typeface="+mn-ea"/>
              </a:rPr>
            </a:br>
            <a:r>
              <a:rPr lang="zh-TW" altLang="en-US" sz="3000" dirty="0" smtClean="0">
                <a:latin typeface="+mn-ea"/>
                <a:ea typeface="+mn-ea"/>
              </a:rPr>
              <a:t>合技優報名資格呢</a:t>
            </a:r>
            <a:r>
              <a:rPr lang="en-US" altLang="zh-TW" sz="3000" dirty="0" smtClean="0">
                <a:latin typeface="+mn-ea"/>
                <a:ea typeface="+mn-ea"/>
              </a:rPr>
              <a:t>??</a:t>
            </a:r>
            <a:endParaRPr lang="zh-TW" altLang="en-US" sz="3000" dirty="0">
              <a:latin typeface="+mn-ea"/>
              <a:ea typeface="+mn-ea"/>
            </a:endParaRPr>
          </a:p>
        </p:txBody>
      </p:sp>
      <p:sp>
        <p:nvSpPr>
          <p:cNvPr id="69" name="內容版面配置區 2"/>
          <p:cNvSpPr>
            <a:spLocks noGrp="1"/>
          </p:cNvSpPr>
          <p:nvPr>
            <p:ph idx="1"/>
          </p:nvPr>
        </p:nvSpPr>
        <p:spPr>
          <a:xfrm>
            <a:off x="1524000" y="1503897"/>
            <a:ext cx="7410450" cy="4351338"/>
          </a:xfrm>
        </p:spPr>
        <p:txBody>
          <a:bodyPr>
            <a:normAutofit/>
          </a:bodyPr>
          <a:lstStyle/>
          <a:p>
            <a:pPr marL="180975" indent="-180975">
              <a:buFont typeface="Wingdings" panose="05000000000000000000" pitchFamily="2" charset="2"/>
              <a:buChar char="l"/>
            </a:pPr>
            <a:r>
              <a:rPr lang="zh-TW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STEP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2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  點選簡章查詢及下載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 marL="180975" indent="-180975">
              <a:buFont typeface="Wingdings" panose="05000000000000000000" pitchFamily="2" charset="2"/>
              <a:buChar char="l"/>
            </a:pPr>
            <a:endParaRPr lang="en-US" altLang="zh-TW" sz="2800" dirty="0" smtClean="0">
              <a:solidFill>
                <a:srgbClr val="00B0F0"/>
              </a:solidFill>
            </a:endParaRPr>
          </a:p>
          <a:p>
            <a:pPr marL="180975" indent="-180975">
              <a:buFont typeface="Wingdings" panose="05000000000000000000" pitchFamily="2" charset="2"/>
              <a:buChar char="l"/>
            </a:pPr>
            <a:endParaRPr lang="en-US" altLang="zh-TW" sz="2800" b="1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1445" t="10694" r="13999" b="5834"/>
          <a:stretch/>
        </p:blipFill>
        <p:spPr>
          <a:xfrm>
            <a:off x="1971675" y="2011065"/>
            <a:ext cx="4486276" cy="40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5">
            <a:extLst>
              <a:ext uri="{FF2B5EF4-FFF2-40B4-BE49-F238E27FC236}">
                <a16:creationId xmlns="" xmlns:a16="http://schemas.microsoft.com/office/drawing/2014/main" id="{655EA9CE-5B06-4BB3-84B2-6EA6DB8D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991"/>
            <a:ext cx="3819525" cy="1325563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latin typeface="+mn-ea"/>
                <a:ea typeface="+mn-ea"/>
              </a:rPr>
              <a:t>我該怎麼查詢是否符</a:t>
            </a:r>
            <a:r>
              <a:rPr lang="en-US" altLang="zh-TW" sz="3000" dirty="0" smtClean="0">
                <a:latin typeface="+mn-ea"/>
                <a:ea typeface="+mn-ea"/>
              </a:rPr>
              <a:t/>
            </a:r>
            <a:br>
              <a:rPr lang="en-US" altLang="zh-TW" sz="3000" dirty="0" smtClean="0">
                <a:latin typeface="+mn-ea"/>
                <a:ea typeface="+mn-ea"/>
              </a:rPr>
            </a:br>
            <a:r>
              <a:rPr lang="zh-TW" altLang="en-US" sz="3000" dirty="0" smtClean="0">
                <a:latin typeface="+mn-ea"/>
                <a:ea typeface="+mn-ea"/>
              </a:rPr>
              <a:t>合技優報名資格呢</a:t>
            </a:r>
            <a:r>
              <a:rPr lang="en-US" altLang="zh-TW" sz="3000" dirty="0" smtClean="0">
                <a:latin typeface="+mn-ea"/>
                <a:ea typeface="+mn-ea"/>
              </a:rPr>
              <a:t>??</a:t>
            </a:r>
            <a:endParaRPr lang="zh-TW" altLang="en-US" sz="3000" dirty="0">
              <a:latin typeface="+mn-ea"/>
              <a:ea typeface="+mn-ea"/>
            </a:endParaRPr>
          </a:p>
        </p:txBody>
      </p:sp>
      <p:sp>
        <p:nvSpPr>
          <p:cNvPr id="69" name="內容版面配置區 2"/>
          <p:cNvSpPr>
            <a:spLocks noGrp="1"/>
          </p:cNvSpPr>
          <p:nvPr>
            <p:ph idx="1"/>
          </p:nvPr>
        </p:nvSpPr>
        <p:spPr>
          <a:xfrm>
            <a:off x="1524000" y="1503897"/>
            <a:ext cx="7410450" cy="4351338"/>
          </a:xfrm>
        </p:spPr>
        <p:txBody>
          <a:bodyPr>
            <a:normAutofit/>
          </a:bodyPr>
          <a:lstStyle/>
          <a:p>
            <a:pPr marL="180975" indent="-180975">
              <a:buFont typeface="Wingdings" panose="05000000000000000000" pitchFamily="2" charset="2"/>
              <a:buChar char="l"/>
            </a:pPr>
            <a:r>
              <a:rPr lang="zh-TW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STEP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3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  點選各系科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組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甄審條件查詢系統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 marL="180975" indent="-180975">
              <a:buFont typeface="Wingdings" panose="05000000000000000000" pitchFamily="2" charset="2"/>
              <a:buChar char="l"/>
            </a:pPr>
            <a:endParaRPr lang="en-US" altLang="zh-TW" sz="2800" b="1" dirty="0" smtClean="0">
              <a:solidFill>
                <a:srgbClr val="FF0000"/>
              </a:solidFill>
            </a:endParaRPr>
          </a:p>
          <a:p>
            <a:pPr marL="180975" indent="-180975">
              <a:buFont typeface="Wingdings" panose="05000000000000000000" pitchFamily="2" charset="2"/>
              <a:buChar char="l"/>
            </a:pPr>
            <a:endParaRPr lang="en-US" altLang="zh-TW" sz="2800" dirty="0" smtClean="0">
              <a:solidFill>
                <a:srgbClr val="00B0F0"/>
              </a:solidFill>
            </a:endParaRPr>
          </a:p>
          <a:p>
            <a:pPr marL="180975" indent="-180975">
              <a:buFont typeface="Wingdings" panose="05000000000000000000" pitchFamily="2" charset="2"/>
              <a:buChar char="l"/>
            </a:pPr>
            <a:endParaRPr lang="en-US" altLang="zh-TW" sz="2800" b="1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1778" t="11111" r="14111" b="6389"/>
          <a:stretch/>
        </p:blipFill>
        <p:spPr>
          <a:xfrm>
            <a:off x="2486025" y="2020927"/>
            <a:ext cx="4400550" cy="3918931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3648075" y="4210050"/>
            <a:ext cx="1095375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6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5">
            <a:extLst>
              <a:ext uri="{FF2B5EF4-FFF2-40B4-BE49-F238E27FC236}">
                <a16:creationId xmlns="" xmlns:a16="http://schemas.microsoft.com/office/drawing/2014/main" id="{655EA9CE-5B06-4BB3-84B2-6EA6DB8D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991"/>
            <a:ext cx="3819525" cy="1325563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latin typeface="+mn-ea"/>
                <a:ea typeface="+mn-ea"/>
              </a:rPr>
              <a:t>我該怎麼查詢是否符</a:t>
            </a:r>
            <a:r>
              <a:rPr lang="en-US" altLang="zh-TW" sz="3000" dirty="0" smtClean="0">
                <a:latin typeface="+mn-ea"/>
                <a:ea typeface="+mn-ea"/>
              </a:rPr>
              <a:t/>
            </a:r>
            <a:br>
              <a:rPr lang="en-US" altLang="zh-TW" sz="3000" dirty="0" smtClean="0">
                <a:latin typeface="+mn-ea"/>
                <a:ea typeface="+mn-ea"/>
              </a:rPr>
            </a:br>
            <a:r>
              <a:rPr lang="zh-TW" altLang="en-US" sz="3000" dirty="0" smtClean="0">
                <a:latin typeface="+mn-ea"/>
                <a:ea typeface="+mn-ea"/>
              </a:rPr>
              <a:t>合技優報名資格呢</a:t>
            </a:r>
            <a:r>
              <a:rPr lang="en-US" altLang="zh-TW" sz="3000" dirty="0" smtClean="0">
                <a:latin typeface="+mn-ea"/>
                <a:ea typeface="+mn-ea"/>
              </a:rPr>
              <a:t>??</a:t>
            </a:r>
            <a:endParaRPr lang="zh-TW" altLang="en-US" sz="3000" dirty="0">
              <a:latin typeface="+mn-ea"/>
              <a:ea typeface="+mn-ea"/>
            </a:endParaRPr>
          </a:p>
        </p:txBody>
      </p:sp>
      <p:sp>
        <p:nvSpPr>
          <p:cNvPr id="69" name="內容版面配置區 2"/>
          <p:cNvSpPr>
            <a:spLocks noGrp="1"/>
          </p:cNvSpPr>
          <p:nvPr>
            <p:ph idx="1"/>
          </p:nvPr>
        </p:nvSpPr>
        <p:spPr>
          <a:xfrm>
            <a:off x="1524000" y="1503897"/>
            <a:ext cx="7410450" cy="4351338"/>
          </a:xfrm>
        </p:spPr>
        <p:txBody>
          <a:bodyPr>
            <a:normAutofit/>
          </a:bodyPr>
          <a:lstStyle/>
          <a:p>
            <a:pPr marL="180975" indent="-180975">
              <a:buFont typeface="Wingdings" panose="05000000000000000000" pitchFamily="2" charset="2"/>
              <a:buChar char="l"/>
            </a:pPr>
            <a:r>
              <a:rPr lang="zh-TW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STEP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4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  選擇現有之證照或競賽證明後點選依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</a:rPr>
              <a:t>                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學校位置及學校屬性查詢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2800" b="1" dirty="0" smtClean="0">
              <a:solidFill>
                <a:srgbClr val="FF0000"/>
              </a:solidFill>
            </a:endParaRPr>
          </a:p>
          <a:p>
            <a:pPr marL="180975" indent="-180975">
              <a:buFont typeface="Wingdings" panose="05000000000000000000" pitchFamily="2" charset="2"/>
              <a:buChar char="l"/>
            </a:pPr>
            <a:endParaRPr lang="en-US" altLang="zh-TW" sz="2800" dirty="0" smtClean="0">
              <a:solidFill>
                <a:srgbClr val="00B0F0"/>
              </a:solidFill>
            </a:endParaRPr>
          </a:p>
          <a:p>
            <a:pPr marL="180975" indent="-180975">
              <a:buFont typeface="Wingdings" panose="05000000000000000000" pitchFamily="2" charset="2"/>
              <a:buChar char="l"/>
            </a:pPr>
            <a:endParaRPr lang="en-US" altLang="zh-TW" sz="2800" b="1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1334" t="11389" r="9778" b="36389"/>
          <a:stretch/>
        </p:blipFill>
        <p:spPr>
          <a:xfrm>
            <a:off x="1524000" y="2486025"/>
            <a:ext cx="67627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5">
            <a:extLst>
              <a:ext uri="{FF2B5EF4-FFF2-40B4-BE49-F238E27FC236}">
                <a16:creationId xmlns="" xmlns:a16="http://schemas.microsoft.com/office/drawing/2014/main" id="{655EA9CE-5B06-4BB3-84B2-6EA6DB8D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991"/>
            <a:ext cx="3819525" cy="1325563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latin typeface="+mn-ea"/>
                <a:ea typeface="+mn-ea"/>
              </a:rPr>
              <a:t>我該怎麼查詢是否符</a:t>
            </a:r>
            <a:r>
              <a:rPr lang="en-US" altLang="zh-TW" sz="3000" dirty="0" smtClean="0">
                <a:latin typeface="+mn-ea"/>
                <a:ea typeface="+mn-ea"/>
              </a:rPr>
              <a:t/>
            </a:r>
            <a:br>
              <a:rPr lang="en-US" altLang="zh-TW" sz="3000" dirty="0" smtClean="0">
                <a:latin typeface="+mn-ea"/>
                <a:ea typeface="+mn-ea"/>
              </a:rPr>
            </a:br>
            <a:r>
              <a:rPr lang="zh-TW" altLang="en-US" sz="3000" dirty="0" smtClean="0">
                <a:latin typeface="+mn-ea"/>
                <a:ea typeface="+mn-ea"/>
              </a:rPr>
              <a:t>合技優報名資格呢</a:t>
            </a:r>
            <a:r>
              <a:rPr lang="en-US" altLang="zh-TW" sz="3000" dirty="0" smtClean="0">
                <a:latin typeface="+mn-ea"/>
                <a:ea typeface="+mn-ea"/>
              </a:rPr>
              <a:t>??</a:t>
            </a:r>
            <a:endParaRPr lang="zh-TW" altLang="en-US" sz="3000" dirty="0">
              <a:latin typeface="+mn-ea"/>
              <a:ea typeface="+mn-ea"/>
            </a:endParaRPr>
          </a:p>
        </p:txBody>
      </p:sp>
      <p:sp>
        <p:nvSpPr>
          <p:cNvPr id="69" name="內容版面配置區 2"/>
          <p:cNvSpPr>
            <a:spLocks noGrp="1"/>
          </p:cNvSpPr>
          <p:nvPr>
            <p:ph idx="1"/>
          </p:nvPr>
        </p:nvSpPr>
        <p:spPr>
          <a:xfrm>
            <a:off x="1524000" y="1503897"/>
            <a:ext cx="7410450" cy="4351338"/>
          </a:xfrm>
        </p:spPr>
        <p:txBody>
          <a:bodyPr>
            <a:normAutofit/>
          </a:bodyPr>
          <a:lstStyle/>
          <a:p>
            <a:pPr marL="180975" indent="-180975">
              <a:buFont typeface="Wingdings" panose="05000000000000000000" pitchFamily="2" charset="2"/>
              <a:buChar char="l"/>
            </a:pPr>
            <a:r>
              <a:rPr lang="zh-TW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STEP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5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  點選查詢甄審校系即可查詢可報考之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</a:rPr>
              <a:t>                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學校及系科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 marL="180975" indent="-180975">
              <a:buFont typeface="Wingdings" panose="05000000000000000000" pitchFamily="2" charset="2"/>
              <a:buChar char="l"/>
            </a:pPr>
            <a:endParaRPr lang="en-US" altLang="zh-TW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2800" b="1" dirty="0" smtClean="0">
              <a:solidFill>
                <a:srgbClr val="FF0000"/>
              </a:solidFill>
            </a:endParaRPr>
          </a:p>
          <a:p>
            <a:pPr marL="180975" indent="-180975">
              <a:buFont typeface="Wingdings" panose="05000000000000000000" pitchFamily="2" charset="2"/>
              <a:buChar char="l"/>
            </a:pPr>
            <a:endParaRPr lang="en-US" altLang="zh-TW" sz="2800" dirty="0" smtClean="0">
              <a:solidFill>
                <a:srgbClr val="00B0F0"/>
              </a:solidFill>
            </a:endParaRPr>
          </a:p>
          <a:p>
            <a:pPr marL="180975" indent="-180975">
              <a:buFont typeface="Wingdings" panose="05000000000000000000" pitchFamily="2" charset="2"/>
              <a:buChar char="l"/>
            </a:pPr>
            <a:endParaRPr lang="en-US" altLang="zh-TW" sz="2800" b="1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4555" t="11944" r="10000" b="40139"/>
          <a:stretch/>
        </p:blipFill>
        <p:spPr>
          <a:xfrm>
            <a:off x="1076324" y="2569110"/>
            <a:ext cx="7324725" cy="3286125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H="1" flipV="1">
            <a:off x="5162551" y="5010150"/>
            <a:ext cx="247649" cy="1428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6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5">
            <a:extLst>
              <a:ext uri="{FF2B5EF4-FFF2-40B4-BE49-F238E27FC236}">
                <a16:creationId xmlns="" xmlns:a16="http://schemas.microsoft.com/office/drawing/2014/main" id="{655EA9CE-5B06-4BB3-84B2-6EA6DB8D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991"/>
            <a:ext cx="3819525" cy="1325563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latin typeface="+mn-ea"/>
                <a:ea typeface="+mn-ea"/>
              </a:rPr>
              <a:t>我該怎麼查詢是否符</a:t>
            </a:r>
            <a:r>
              <a:rPr lang="en-US" altLang="zh-TW" sz="3000" dirty="0" smtClean="0">
                <a:latin typeface="+mn-ea"/>
                <a:ea typeface="+mn-ea"/>
              </a:rPr>
              <a:t/>
            </a:r>
            <a:br>
              <a:rPr lang="en-US" altLang="zh-TW" sz="3000" dirty="0" smtClean="0">
                <a:latin typeface="+mn-ea"/>
                <a:ea typeface="+mn-ea"/>
              </a:rPr>
            </a:br>
            <a:r>
              <a:rPr lang="zh-TW" altLang="en-US" sz="3000" dirty="0" smtClean="0">
                <a:latin typeface="+mn-ea"/>
                <a:ea typeface="+mn-ea"/>
              </a:rPr>
              <a:t>合技優報名資格呢</a:t>
            </a:r>
            <a:r>
              <a:rPr lang="en-US" altLang="zh-TW" sz="3000" dirty="0" smtClean="0">
                <a:latin typeface="+mn-ea"/>
                <a:ea typeface="+mn-ea"/>
              </a:rPr>
              <a:t>??</a:t>
            </a:r>
            <a:endParaRPr lang="zh-TW" altLang="en-US" sz="3000" dirty="0">
              <a:latin typeface="+mn-ea"/>
              <a:ea typeface="+mn-ea"/>
            </a:endParaRPr>
          </a:p>
        </p:txBody>
      </p:sp>
      <p:sp>
        <p:nvSpPr>
          <p:cNvPr id="69" name="內容版面配置區 2"/>
          <p:cNvSpPr>
            <a:spLocks noGrp="1"/>
          </p:cNvSpPr>
          <p:nvPr>
            <p:ph idx="1"/>
          </p:nvPr>
        </p:nvSpPr>
        <p:spPr>
          <a:xfrm>
            <a:off x="1524000" y="1503897"/>
            <a:ext cx="7410450" cy="4351338"/>
          </a:xfrm>
        </p:spPr>
        <p:txBody>
          <a:bodyPr>
            <a:normAutofit/>
          </a:bodyPr>
          <a:lstStyle/>
          <a:p>
            <a:pPr marL="180975" indent="-180975">
              <a:buFont typeface="Wingdings" panose="05000000000000000000" pitchFamily="2" charset="2"/>
              <a:buChar char="l"/>
            </a:pPr>
            <a:r>
              <a:rPr lang="zh-TW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STEP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6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  點選預覽可以查詢各系需繳交之資料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</a:rPr>
              <a:t>                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及甄審日期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 marL="180975" indent="-180975">
              <a:buFont typeface="Wingdings" panose="05000000000000000000" pitchFamily="2" charset="2"/>
              <a:buChar char="l"/>
            </a:pPr>
            <a:endParaRPr lang="en-US" altLang="zh-TW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2800" b="1" dirty="0" smtClean="0">
              <a:solidFill>
                <a:srgbClr val="FF0000"/>
              </a:solidFill>
            </a:endParaRPr>
          </a:p>
          <a:p>
            <a:pPr marL="180975" indent="-180975">
              <a:buFont typeface="Wingdings" panose="05000000000000000000" pitchFamily="2" charset="2"/>
              <a:buChar char="l"/>
            </a:pPr>
            <a:endParaRPr lang="en-US" altLang="zh-TW" sz="2800" dirty="0" smtClean="0">
              <a:solidFill>
                <a:srgbClr val="00B0F0"/>
              </a:solidFill>
            </a:endParaRPr>
          </a:p>
          <a:p>
            <a:pPr marL="180975" indent="-180975">
              <a:buFont typeface="Wingdings" panose="05000000000000000000" pitchFamily="2" charset="2"/>
              <a:buChar char="l"/>
            </a:pPr>
            <a:endParaRPr lang="en-US" altLang="zh-TW" sz="2800" b="1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altLang="zh-TW" sz="2800" b="1" dirty="0" smtClean="0">
              <a:solidFill>
                <a:srgbClr val="00206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7154" t="9920" r="8887" b="8063"/>
          <a:stretch/>
        </p:blipFill>
        <p:spPr>
          <a:xfrm>
            <a:off x="1371600" y="2492714"/>
            <a:ext cx="4144433" cy="367684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748" y="5038762"/>
            <a:ext cx="432854" cy="33530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13222" t="30416" r="19445" b="27917"/>
          <a:stretch/>
        </p:blipFill>
        <p:spPr>
          <a:xfrm>
            <a:off x="4422816" y="2736464"/>
            <a:ext cx="4356017" cy="21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3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1459</TotalTime>
  <Words>970</Words>
  <Application>Microsoft Office PowerPoint</Application>
  <PresentationFormat>如螢幕大小 (4:3)</PresentationFormat>
  <Paragraphs>155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31" baseType="lpstr">
      <vt:lpstr>華康POP1體W9(P)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2_Office 佈景主題</vt:lpstr>
      <vt:lpstr>PowerPoint 簡報</vt:lpstr>
      <vt:lpstr>修平科技大學甄選入學及技優甄審獎學金 </vt:lpstr>
      <vt:lpstr>技優甄審需有 哪些資格??</vt:lpstr>
      <vt:lpstr>我該怎麼查詢是否符 合技優報名資格呢??</vt:lpstr>
      <vt:lpstr>我該怎麼查詢是否符 合技優報名資格呢??</vt:lpstr>
      <vt:lpstr>我該怎麼查詢是否符 合技優報名資格呢??</vt:lpstr>
      <vt:lpstr>我該怎麼查詢是否符 合技優報名資格呢??</vt:lpstr>
      <vt:lpstr>我該怎麼查詢是否符 合技優報名資格呢??</vt:lpstr>
      <vt:lpstr>我該怎麼查詢是否符 合技優報名資格呢??</vt:lpstr>
      <vt:lpstr>我想報考修平機械技優甄審需準備哪些資料呢??</vt:lpstr>
      <vt:lpstr>技優甄審重要時程</vt:lpstr>
      <vt:lpstr>技優甄審重要時程</vt:lpstr>
      <vt:lpstr>技優甄審 考生作業系統</vt:lpstr>
      <vt:lpstr>甄選入學需有 哪些資格??</vt:lpstr>
      <vt:lpstr>我想報考修平機械甄選入學需準備哪些資料呢??</vt:lpstr>
      <vt:lpstr>甄選入學重要時程</vt:lpstr>
      <vt:lpstr>甄選入學 考生作業系統</vt:lpstr>
      <vt:lpstr>機械系招生學制</vt:lpstr>
      <vt:lpstr>機械系招生學制</vt:lpstr>
      <vt:lpstr>歡迎您 加入修平Family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沿革</dc:title>
  <dc:creator>ED</dc:creator>
  <cp:lastModifiedBy>User</cp:lastModifiedBy>
  <cp:revision>153</cp:revision>
  <dcterms:created xsi:type="dcterms:W3CDTF">2018-01-10T12:42:23Z</dcterms:created>
  <dcterms:modified xsi:type="dcterms:W3CDTF">2018-03-15T05:59:16Z</dcterms:modified>
</cp:coreProperties>
</file>