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56" r:id="rId2"/>
    <p:sldId id="272" r:id="rId3"/>
    <p:sldId id="292" r:id="rId4"/>
    <p:sldId id="293" r:id="rId5"/>
    <p:sldId id="303" r:id="rId6"/>
    <p:sldId id="304" r:id="rId7"/>
    <p:sldId id="317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22" r:id="rId21"/>
    <p:sldId id="274" r:id="rId22"/>
    <p:sldId id="275" r:id="rId23"/>
    <p:sldId id="291" r:id="rId24"/>
    <p:sldId id="260" r:id="rId25"/>
    <p:sldId id="299" r:id="rId26"/>
    <p:sldId id="298" r:id="rId27"/>
    <p:sldId id="261" r:id="rId28"/>
    <p:sldId id="264" r:id="rId29"/>
    <p:sldId id="302" r:id="rId30"/>
    <p:sldId id="269" r:id="rId31"/>
    <p:sldId id="278" r:id="rId32"/>
    <p:sldId id="287" r:id="rId33"/>
  </p:sldIdLst>
  <p:sldSz cx="9144000" cy="6858000" type="screen4x3"/>
  <p:notesSz cx="7315200" cy="96012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138" y="2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kumimoji="0" sz="1300">
                <a:latin typeface="Calibri" pitchFamily="34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kumimoji="0" sz="1300">
                <a:latin typeface="Calibri" pitchFamily="34" charset="0"/>
                <a:ea typeface="新細明體" charset="-120"/>
              </a:defRPr>
            </a:lvl1pPr>
          </a:lstStyle>
          <a:p>
            <a:pPr>
              <a:defRPr/>
            </a:pPr>
            <a:fld id="{169463BD-F287-4844-8E93-79F15E4B3F2E}" type="datetimeFigureOut">
              <a:rPr lang="zh-TW" altLang="en-US"/>
              <a:pPr>
                <a:defRPr/>
              </a:pPr>
              <a:t>2017/5/29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kumimoji="0" sz="1300">
                <a:latin typeface="Calibri" pitchFamily="34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kumimoji="0" sz="1300">
                <a:latin typeface="Calibri" pitchFamily="34" charset="0"/>
                <a:ea typeface="新細明體" charset="-120"/>
              </a:defRPr>
            </a:lvl1pPr>
          </a:lstStyle>
          <a:p>
            <a:pPr>
              <a:defRPr/>
            </a:pPr>
            <a:fld id="{D62DBA9B-D06D-4559-9EC3-742AB2EBF71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3923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608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E3D6EEF9-6372-4650-BF01-5CD708453309}" type="slidenum">
              <a:rPr kumimoji="0" lang="zh-TW" altLang="en-US" smtClean="0">
                <a:latin typeface="Calibri" pitchFamily="34" charset="0"/>
              </a:rPr>
              <a:pPr eaLnBrk="1" hangingPunct="1"/>
              <a:t>1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963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DF23A4DC-55DE-43BF-8FF1-1B288DAA4B08}" type="slidenum">
              <a:rPr kumimoji="0" lang="zh-TW" altLang="en-US" smtClean="0">
                <a:latin typeface="Calibri" pitchFamily="34" charset="0"/>
              </a:rPr>
              <a:pPr eaLnBrk="1" hangingPunct="1"/>
              <a:t>10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066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3D038E92-A024-470F-BD6C-CEB9C7DE0D65}" type="slidenum">
              <a:rPr kumimoji="0" lang="zh-TW" altLang="en-US" smtClean="0">
                <a:latin typeface="Calibri" pitchFamily="34" charset="0"/>
              </a:rPr>
              <a:pPr eaLnBrk="1" hangingPunct="1"/>
              <a:t>11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7168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9F1B9EB8-9BB0-4030-9269-D280098056A6}" type="slidenum">
              <a:rPr kumimoji="0" lang="zh-TW" altLang="en-US" smtClean="0">
                <a:latin typeface="Calibri" pitchFamily="34" charset="0"/>
              </a:rPr>
              <a:pPr eaLnBrk="1" hangingPunct="1"/>
              <a:t>12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27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A90B38CF-63C2-4160-B32D-E1C4F8B2A6B3}" type="slidenum">
              <a:rPr kumimoji="0" lang="zh-TW" altLang="en-US" smtClean="0">
                <a:latin typeface="Calibri" pitchFamily="34" charset="0"/>
              </a:rPr>
              <a:pPr eaLnBrk="1" hangingPunct="1"/>
              <a:t>13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737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C870EBBC-7ECE-40C0-9416-EF31B2732BE4}" type="slidenum">
              <a:rPr kumimoji="0" lang="zh-TW" altLang="en-US" smtClean="0">
                <a:latin typeface="Calibri" pitchFamily="34" charset="0"/>
              </a:rPr>
              <a:pPr eaLnBrk="1" hangingPunct="1"/>
              <a:t>14</a:t>
            </a:fld>
            <a:endParaRPr kumimoji="0" lang="zh-TW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47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B9A28895-1A55-498E-8A50-1AC1BDC00A1F}" type="slidenum">
              <a:rPr kumimoji="0" lang="zh-TW" altLang="en-US" smtClean="0">
                <a:latin typeface="Calibri" pitchFamily="34" charset="0"/>
              </a:rPr>
              <a:pPr eaLnBrk="1" hangingPunct="1"/>
              <a:t>15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578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613E0ABB-013E-43ED-A004-3DCCE469E2F6}" type="slidenum">
              <a:rPr kumimoji="0" lang="zh-TW" altLang="en-US" smtClean="0">
                <a:latin typeface="Calibri" pitchFamily="34" charset="0"/>
              </a:rPr>
              <a:pPr eaLnBrk="1" hangingPunct="1"/>
              <a:t>16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68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97945686-213C-4408-B9FD-2B4F58A95762}" type="slidenum">
              <a:rPr kumimoji="0" lang="zh-TW" altLang="en-US" smtClean="0">
                <a:latin typeface="Calibri" pitchFamily="34" charset="0"/>
              </a:rPr>
              <a:pPr eaLnBrk="1" hangingPunct="1"/>
              <a:t>17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782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414E2D8F-2913-476E-B8DA-1F012E3AF581}" type="slidenum">
              <a:rPr kumimoji="0" lang="zh-TW" altLang="en-US" smtClean="0">
                <a:latin typeface="Calibri" pitchFamily="34" charset="0"/>
              </a:rPr>
              <a:pPr eaLnBrk="1" hangingPunct="1"/>
              <a:t>18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88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718B7CBA-CA0D-44E2-88CE-B2C2D090FAB2}" type="slidenum">
              <a:rPr kumimoji="0" lang="zh-TW" altLang="en-US" smtClean="0">
                <a:latin typeface="Calibri" pitchFamily="34" charset="0"/>
              </a:rPr>
              <a:pPr eaLnBrk="1" hangingPunct="1"/>
              <a:t>19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71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B80E0454-B489-4959-A243-92D7F2BD68B3}" type="slidenum">
              <a:rPr kumimoji="0" lang="zh-TW" altLang="en-US" smtClean="0">
                <a:latin typeface="Calibri" pitchFamily="34" charset="0"/>
              </a:rPr>
              <a:pPr eaLnBrk="1" hangingPunct="1"/>
              <a:t>2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88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718B7CBA-CA0D-44E2-88CE-B2C2D090FAB2}" type="slidenum">
              <a:rPr kumimoji="0" lang="zh-TW" altLang="en-US" smtClean="0">
                <a:latin typeface="Calibri" pitchFamily="34" charset="0"/>
              </a:rPr>
              <a:pPr eaLnBrk="1" hangingPunct="1"/>
              <a:t>20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12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415817B2-D51D-465E-A6FC-680F093450E3}" type="slidenum">
              <a:rPr kumimoji="0" lang="zh-TW" altLang="en-US" smtClean="0">
                <a:latin typeface="Calibri" pitchFamily="34" charset="0"/>
              </a:rPr>
              <a:pPr eaLnBrk="1" hangingPunct="1"/>
              <a:t>21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222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C1FA1125-367D-4FCA-982C-BB15F9463CBA}" type="slidenum">
              <a:rPr kumimoji="0" lang="zh-TW" altLang="en-US" smtClean="0">
                <a:latin typeface="Calibri" pitchFamily="34" charset="0"/>
              </a:rPr>
              <a:pPr eaLnBrk="1" hangingPunct="1"/>
              <a:t>22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532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3C011A13-D1CC-41A0-B1FC-0E8AC37A7BEE}" type="slidenum">
              <a:rPr kumimoji="0" lang="zh-TW" altLang="en-US" smtClean="0">
                <a:latin typeface="Calibri" pitchFamily="34" charset="0"/>
              </a:rPr>
              <a:pPr eaLnBrk="1" hangingPunct="1"/>
              <a:t>23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427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B593F6BB-B031-4656-BF9F-CE66761FDED4}" type="slidenum">
              <a:rPr kumimoji="0" lang="zh-TW" altLang="en-US" smtClean="0">
                <a:latin typeface="Calibri" pitchFamily="34" charset="0"/>
              </a:rPr>
              <a:pPr eaLnBrk="1" hangingPunct="1"/>
              <a:t>24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553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01DC7BC0-0039-4E54-B484-2B596EF2B724}" type="slidenum">
              <a:rPr kumimoji="0" lang="zh-TW" altLang="en-US" smtClean="0">
                <a:latin typeface="Calibri" pitchFamily="34" charset="0"/>
              </a:rPr>
              <a:pPr eaLnBrk="1" hangingPunct="1"/>
              <a:t>25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563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50AB1B31-7390-4169-9D31-14CD2CB09CF4}" type="slidenum">
              <a:rPr kumimoji="0" lang="zh-TW" altLang="en-US" smtClean="0">
                <a:latin typeface="Calibri" pitchFamily="34" charset="0"/>
              </a:rPr>
              <a:pPr eaLnBrk="1" hangingPunct="1"/>
              <a:t>26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73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F7CAD8CB-3866-4551-8461-F8A05A394D63}" type="slidenum">
              <a:rPr kumimoji="0" lang="zh-TW" altLang="en-US" smtClean="0">
                <a:latin typeface="Calibri" pitchFamily="34" charset="0"/>
              </a:rPr>
              <a:pPr eaLnBrk="1" hangingPunct="1"/>
              <a:t>27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939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632CF481-980D-486B-ABCD-40C4EAF76A80}" type="slidenum">
              <a:rPr kumimoji="0" lang="zh-TW" altLang="en-US" smtClean="0">
                <a:latin typeface="Calibri" pitchFamily="34" charset="0"/>
              </a:rPr>
              <a:pPr eaLnBrk="1" hangingPunct="1"/>
              <a:t>28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04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C0040AEF-CE02-4DFD-B0FD-A3EACC9A0F78}" type="slidenum">
              <a:rPr kumimoji="0" lang="zh-TW" altLang="en-US" smtClean="0">
                <a:latin typeface="Calibri" pitchFamily="34" charset="0"/>
              </a:rPr>
              <a:pPr eaLnBrk="1" hangingPunct="1"/>
              <a:t>29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481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718A0768-A1D8-4442-A854-42EDDA54597A}" type="slidenum">
              <a:rPr kumimoji="0" lang="zh-TW" altLang="en-US" smtClean="0">
                <a:latin typeface="Calibri" pitchFamily="34" charset="0"/>
              </a:rPr>
              <a:pPr eaLnBrk="1" hangingPunct="1"/>
              <a:t>3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34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7FDD2952-0AAE-4B0D-ACBD-6416102B3866}" type="slidenum">
              <a:rPr kumimoji="0" lang="zh-TW" altLang="en-US" smtClean="0">
                <a:latin typeface="Calibri" pitchFamily="34" charset="0"/>
              </a:rPr>
              <a:pPr eaLnBrk="1" hangingPunct="1"/>
              <a:t>30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45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C78EC89D-934E-4820-82BA-9C689071D4B4}" type="slidenum">
              <a:rPr kumimoji="0" lang="zh-TW" altLang="en-US" smtClean="0">
                <a:latin typeface="Calibri" pitchFamily="34" charset="0"/>
              </a:rPr>
              <a:pPr eaLnBrk="1" hangingPunct="1"/>
              <a:t>31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7987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C482E420-AB52-47C8-B468-067800DBFEAA}" type="slidenum">
              <a:rPr kumimoji="0" lang="zh-TW" altLang="en-US" smtClean="0">
                <a:latin typeface="Calibri" pitchFamily="34" charset="0"/>
              </a:rPr>
              <a:pPr eaLnBrk="1" hangingPunct="1"/>
              <a:t>32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491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4DE467D4-A3E7-48A3-9E07-F764F6BE6D50}" type="slidenum">
              <a:rPr kumimoji="0" lang="zh-TW" altLang="en-US" smtClean="0">
                <a:latin typeface="Calibri" pitchFamily="34" charset="0"/>
              </a:rPr>
              <a:pPr eaLnBrk="1" hangingPunct="1"/>
              <a:t>4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55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622AC74B-A313-4167-9124-1E5A2693F6E5}" type="slidenum">
              <a:rPr kumimoji="0" lang="zh-TW" altLang="en-US" smtClean="0">
                <a:latin typeface="Calibri" pitchFamily="34" charset="0"/>
              </a:rPr>
              <a:pPr eaLnBrk="1" hangingPunct="1"/>
              <a:t>5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65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4F48B4C0-9302-4734-BB3D-FCE2AC3D938D}" type="slidenum">
              <a:rPr kumimoji="0" lang="zh-TW" altLang="en-US" smtClean="0">
                <a:latin typeface="Calibri" pitchFamily="34" charset="0"/>
              </a:rPr>
              <a:pPr eaLnBrk="1" hangingPunct="1"/>
              <a:t>6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65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4F48B4C0-9302-4734-BB3D-FCE2AC3D938D}" type="slidenum">
              <a:rPr kumimoji="0" lang="zh-TW" altLang="en-US" smtClean="0">
                <a:latin typeface="Calibri" pitchFamily="34" charset="0"/>
              </a:rPr>
              <a:pPr eaLnBrk="1" hangingPunct="1"/>
              <a:t>7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758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63C871AD-CAEC-4144-A33F-B9A9FDCE7C32}" type="slidenum">
              <a:rPr kumimoji="0" lang="zh-TW" altLang="en-US" smtClean="0">
                <a:latin typeface="Calibri" pitchFamily="34" charset="0"/>
              </a:rPr>
              <a:pPr eaLnBrk="1" hangingPunct="1"/>
              <a:t>8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861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defTabSz="990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31E376C8-BE99-41DE-BD67-2B6B79A4579E}" type="slidenum">
              <a:rPr kumimoji="0" lang="zh-TW" altLang="en-US" smtClean="0">
                <a:latin typeface="Calibri" pitchFamily="34" charset="0"/>
              </a:rPr>
              <a:pPr eaLnBrk="1" hangingPunct="1"/>
              <a:t>9</a:t>
            </a:fld>
            <a:endParaRPr kumimoji="0" lang="en-US" altLang="zh-TW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grpSp>
        <p:nvGrpSpPr>
          <p:cNvPr id="5" name="群組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手繪多邊形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>
                <a:ea typeface="新細明體" charset="-120"/>
              </a:endParaRPr>
            </a:p>
          </p:txBody>
        </p:sp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>
                <a:ea typeface="新細明體" charset="-120"/>
              </a:endParaRPr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kumimoji="0" lang="en-US"/>
            </a:p>
          </p:txBody>
        </p:sp>
        <p:cxnSp>
          <p:nvCxnSpPr>
            <p:cNvPr id="10" name="直線接點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11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CA8131A-1F24-4A48-9951-8979D02108F6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12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3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C486D4B-30A6-4CD7-82AD-7FD2BD342EF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95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A431-D9B0-4FEB-AD6D-F4F89F9A65BF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C2E01-EAF9-4451-B7DD-5E35CD20845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62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73800-F0AE-4EE3-B1AF-3053C9D41B06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49D02-1F01-4AA4-9494-7BE542B948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34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標楷體" pitchFamily="65" charset="-120"/>
                <a:ea typeface="標楷體" pitchFamily="65" charset="-120"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BC15-E172-41CC-9683-11E0D279D96D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8D210-C828-462B-BF31-F62E5C089F9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6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＞形箭號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5" name="＞形箭號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EF2477-371B-42C9-8349-9ABAD3495DA2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AB6035-44CC-40C6-A11B-B0D67E0CC68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540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7E29C9-3F3C-4EE8-A030-50D614FDBA8D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823668-9248-45A9-A9E5-562EED86AE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807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B7E412-B7C8-479E-BB76-239200CA9695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B84954-006E-4F09-9F2F-9A70D7A0DF0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134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8BCBF9-E9BD-4455-AA7F-044F6A4657FC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22FF7C-EA80-49B8-934D-69A92D4967D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289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9EFD9-72F8-45FE-8BC7-9B50F61F2B10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3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7A0AA-1922-46D7-9F73-87A1F38BBB5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06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3C382C-0D5C-40CC-B287-38EEBA79165F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0F8861-E2ED-4DCA-881B-1727A179A78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811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手繪多邊形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>
              <a:ea typeface="新細明體" charset="-120"/>
            </a:endParaRPr>
          </a:p>
        </p:txBody>
      </p:sp>
      <p:sp>
        <p:nvSpPr>
          <p:cNvPr id="6" name="手繪多邊形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>
              <a:ea typeface="新細明體" charset="-120"/>
            </a:endParaRPr>
          </a:p>
        </p:txBody>
      </p:sp>
      <p:sp>
        <p:nvSpPr>
          <p:cNvPr id="7" name="直角三角形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＞形箭號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0" name="＞形箭號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CE971B-126D-4DC6-9D62-8309A96570FB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12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3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289C123-3212-4C5E-99C1-FA7EA81C22C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210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>
              <a:ea typeface="新細明體" charset="-120"/>
            </a:endParaRPr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>
              <a:ea typeface="新細明體" charset="-120"/>
            </a:endParaRPr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2057" name="文字版面配置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extLst/>
          </a:lstStyle>
          <a:p>
            <a:pPr>
              <a:defRPr/>
            </a:pPr>
            <a:fld id="{68C8443B-4DF4-4597-8F30-633B9E57FBE4}" type="datetimeFigureOut">
              <a:rPr lang="zh-TW" altLang="en-US"/>
              <a:pPr>
                <a:defRPr/>
              </a:pPr>
              <a:t>2017/5/29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extLst/>
          </a:lstStyle>
          <a:p>
            <a:pPr>
              <a:defRPr/>
            </a:pPr>
            <a:fld id="{B61F657F-74D4-4CF7-B303-200B841216F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5" r:id="rId2"/>
    <p:sldLayoutId id="2147483810" r:id="rId3"/>
    <p:sldLayoutId id="2147483811" r:id="rId4"/>
    <p:sldLayoutId id="2147483812" r:id="rId5"/>
    <p:sldLayoutId id="2147483813" r:id="rId6"/>
    <p:sldLayoutId id="2147483806" r:id="rId7"/>
    <p:sldLayoutId id="2147483814" r:id="rId8"/>
    <p:sldLayoutId id="2147483815" r:id="rId9"/>
    <p:sldLayoutId id="2147483807" r:id="rId10"/>
    <p:sldLayoutId id="21474838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職涯</a:t>
            </a:r>
            <a:r>
              <a:rPr lang="zh-TW" altLang="en-US" dirty="0" smtClean="0"/>
              <a:t>規劃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與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求職</a:t>
            </a:r>
            <a:r>
              <a:rPr lang="zh-TW" altLang="en-US" dirty="0"/>
              <a:t>面談</a:t>
            </a:r>
            <a:r>
              <a:rPr lang="zh-TW" altLang="en-US" dirty="0" smtClean="0"/>
              <a:t>技巧</a:t>
            </a:r>
            <a:endParaRPr lang="zh-TW" alt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副標題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zh-TW" altLang="en-US" sz="2400" dirty="0"/>
              <a:t>偉</a:t>
            </a:r>
            <a:r>
              <a:rPr lang="zh-TW" altLang="en-US" sz="2400" dirty="0" smtClean="0"/>
              <a:t>光國際有限公司</a:t>
            </a:r>
            <a:endParaRPr lang="en-US" altLang="zh-TW" sz="2400" dirty="0" smtClean="0"/>
          </a:p>
          <a:p>
            <a:pPr marR="0" eaLnBrk="1" hangingPunct="1"/>
            <a:r>
              <a:rPr lang="zh-TW" altLang="en-US" sz="2400" dirty="0"/>
              <a:t>薛朝原</a:t>
            </a:r>
            <a:r>
              <a:rPr lang="zh-TW" altLang="en-US" sz="2400" dirty="0" smtClean="0"/>
              <a:t>  </a:t>
            </a:r>
            <a:r>
              <a:rPr lang="zh-TW" altLang="en-US" sz="2400" dirty="0"/>
              <a:t>經理</a:t>
            </a:r>
            <a:endParaRPr lang="zh-TW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成功求職的準備過程</a:t>
            </a:r>
            <a:endParaRPr lang="zh-TW" alt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059113" y="2960688"/>
            <a:ext cx="2881312" cy="900112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求職目標</a:t>
            </a:r>
            <a:endParaRPr lang="en-US" altLang="zh-TW" sz="2400" dirty="0">
              <a:latin typeface="標楷體" pitchFamily="65" charset="-120"/>
              <a:ea typeface="標楷體" pitchFamily="65" charset="-120"/>
            </a:endParaRPr>
          </a:p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尋找、分析與選擇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59113" y="4329113"/>
            <a:ext cx="2881312" cy="900112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撰寫履歷自傳</a:t>
            </a:r>
          </a:p>
        </p:txBody>
      </p:sp>
      <p:cxnSp>
        <p:nvCxnSpPr>
          <p:cNvPr id="6" name="直線單箭頭接點 5"/>
          <p:cNvCxnSpPr>
            <a:stCxn id="4" idx="2"/>
            <a:endCxn id="5" idx="0"/>
          </p:cNvCxnSpPr>
          <p:nvPr/>
        </p:nvCxnSpPr>
        <p:spPr>
          <a:xfrm rot="5400000">
            <a:off x="4265613" y="4095750"/>
            <a:ext cx="468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>
            <a:stCxn id="5" idx="2"/>
            <a:endCxn id="8" idx="0"/>
          </p:cNvCxnSpPr>
          <p:nvPr/>
        </p:nvCxnSpPr>
        <p:spPr>
          <a:xfrm rot="5400000">
            <a:off x="4301331" y="5426869"/>
            <a:ext cx="3968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59113" y="5626100"/>
            <a:ext cx="2881312" cy="898525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面談準備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60700" y="1628775"/>
            <a:ext cx="2879725" cy="900113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產業與職業資訊</a:t>
            </a:r>
            <a:endParaRPr lang="en-US" altLang="zh-TW" sz="2400" dirty="0">
              <a:latin typeface="標楷體" pitchFamily="65" charset="-120"/>
              <a:ea typeface="標楷體" pitchFamily="65" charset="-120"/>
            </a:endParaRPr>
          </a:p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蒐集、分析與選擇</a:t>
            </a:r>
          </a:p>
        </p:txBody>
      </p:sp>
      <p:cxnSp>
        <p:nvCxnSpPr>
          <p:cNvPr id="11" name="直線單箭頭接點 10"/>
          <p:cNvCxnSpPr>
            <a:stCxn id="9" idx="2"/>
            <a:endCxn id="4" idx="0"/>
          </p:cNvCxnSpPr>
          <p:nvPr/>
        </p:nvCxnSpPr>
        <p:spPr>
          <a:xfrm rot="5400000">
            <a:off x="4284663" y="2744788"/>
            <a:ext cx="43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1042988" y="1773238"/>
            <a:ext cx="7129462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4400">
                <a:latin typeface="標楷體" pitchFamily="65" charset="-120"/>
                <a:ea typeface="標楷體" pitchFamily="65" charset="-120"/>
              </a:rPr>
              <a:t>打造開啟求職大門的</a:t>
            </a:r>
            <a:br>
              <a:rPr lang="zh-TW" altLang="en-US" sz="4400">
                <a:latin typeface="標楷體" pitchFamily="65" charset="-120"/>
                <a:ea typeface="標楷體" pitchFamily="65" charset="-120"/>
              </a:rPr>
            </a:br>
            <a:r>
              <a:rPr lang="zh-TW" altLang="en-US" sz="4400">
                <a:latin typeface="標楷體" pitchFamily="65" charset="-120"/>
                <a:ea typeface="標楷體" pitchFamily="65" charset="-120"/>
              </a:rPr>
              <a:t>金鑰匙</a:t>
            </a: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827088" y="3933825"/>
            <a:ext cx="7775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zh-TW" altLang="en-US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客製化與適切行銷自我的</a:t>
            </a:r>
            <a:r>
              <a:rPr lang="zh-TW" altLang="en-US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履歷自傳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展現自己勝任所應徵的職務且具有潛力。</a:t>
            </a:r>
            <a:endParaRPr lang="en-US" altLang="zh-TW" smtClean="0"/>
          </a:p>
          <a:p>
            <a:pPr lvl="1"/>
            <a:r>
              <a:rPr lang="zh-TW" altLang="en-US" smtClean="0"/>
              <a:t>專業知識與能力。</a:t>
            </a:r>
            <a:endParaRPr lang="en-US" altLang="zh-TW" smtClean="0"/>
          </a:p>
          <a:p>
            <a:pPr lvl="1"/>
            <a:r>
              <a:rPr lang="zh-TW" altLang="en-US" smtClean="0"/>
              <a:t>工作適性。</a:t>
            </a:r>
            <a:endParaRPr lang="en-US" altLang="zh-TW" smtClean="0"/>
          </a:p>
          <a:p>
            <a:pPr lvl="1"/>
            <a:r>
              <a:rPr lang="zh-TW" altLang="en-US" smtClean="0"/>
              <a:t>熱情與企圖心。</a:t>
            </a:r>
            <a:endParaRPr lang="en-US" altLang="zh-TW" smtClean="0"/>
          </a:p>
          <a:p>
            <a:r>
              <a:rPr lang="zh-TW" altLang="en-US" smtClean="0"/>
              <a:t>展現組織邏輯與文字表達能力。</a:t>
            </a:r>
            <a:endParaRPr lang="en-US" altLang="zh-TW" smtClean="0"/>
          </a:p>
          <a:p>
            <a:r>
              <a:rPr lang="zh-TW" altLang="en-US" smtClean="0"/>
              <a:t>展現求職態度。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履歷自傳的功能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/>
              <a:t>優質履歷表</a:t>
            </a:r>
            <a:r>
              <a:rPr lang="zh-TW" altLang="en-US" dirty="0" smtClean="0"/>
              <a:t>的關鍵</a:t>
            </a:r>
            <a:endParaRPr lang="zh-TW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mtClean="0"/>
              <a:t>能快速</a:t>
            </a:r>
            <a:r>
              <a:rPr lang="zh-TW" altLang="en-US" u="sng" smtClean="0">
                <a:solidFill>
                  <a:srgbClr val="0000FF"/>
                </a:solidFill>
              </a:rPr>
              <a:t>吸引</a:t>
            </a:r>
            <a:r>
              <a:rPr lang="zh-TW" altLang="en-US" smtClean="0"/>
              <a:t>閱讀者並</a:t>
            </a:r>
            <a:r>
              <a:rPr lang="zh-TW" altLang="en-US" u="sng" smtClean="0">
                <a:solidFill>
                  <a:srgbClr val="0000FF"/>
                </a:solidFill>
              </a:rPr>
              <a:t>願意詳讀</a:t>
            </a:r>
            <a:r>
              <a:rPr lang="zh-TW" altLang="en-US" smtClean="0"/>
              <a:t>。</a:t>
            </a:r>
          </a:p>
          <a:p>
            <a:r>
              <a:rPr lang="zh-TW" altLang="en-US" smtClean="0"/>
              <a:t>能</a:t>
            </a:r>
            <a:r>
              <a:rPr lang="zh-TW" altLang="en-US" u="sng" smtClean="0">
                <a:solidFill>
                  <a:srgbClr val="0000FF"/>
                </a:solidFill>
              </a:rPr>
              <a:t>展現</a:t>
            </a:r>
            <a:r>
              <a:rPr lang="zh-TW" altLang="en-US" smtClean="0"/>
              <a:t>您的</a:t>
            </a:r>
            <a:r>
              <a:rPr lang="zh-TW" altLang="en-US" u="sng" smtClean="0">
                <a:solidFill>
                  <a:srgbClr val="0000FF"/>
                </a:solidFill>
              </a:rPr>
              <a:t>能力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特質</a:t>
            </a:r>
            <a:r>
              <a:rPr lang="zh-TW" altLang="en-US" smtClean="0"/>
              <a:t>與</a:t>
            </a:r>
            <a:r>
              <a:rPr lang="zh-TW" altLang="en-US" u="sng" smtClean="0">
                <a:solidFill>
                  <a:srgbClr val="0000FF"/>
                </a:solidFill>
              </a:rPr>
              <a:t>職務適配度</a:t>
            </a:r>
            <a:r>
              <a:rPr lang="zh-TW" altLang="en-US" smtClean="0"/>
              <a:t>。</a:t>
            </a:r>
          </a:p>
          <a:p>
            <a:r>
              <a:rPr lang="zh-TW" altLang="en-US" smtClean="0"/>
              <a:t>能</a:t>
            </a:r>
            <a:r>
              <a:rPr lang="zh-TW" altLang="en-US" u="sng" smtClean="0">
                <a:solidFill>
                  <a:srgbClr val="0000FF"/>
                </a:solidFill>
              </a:rPr>
              <a:t>感受</a:t>
            </a:r>
            <a:r>
              <a:rPr lang="zh-TW" altLang="en-US" smtClean="0"/>
              <a:t>您的求職</a:t>
            </a:r>
            <a:r>
              <a:rPr lang="zh-TW" altLang="en-US" u="sng" smtClean="0">
                <a:solidFill>
                  <a:srgbClr val="0000FF"/>
                </a:solidFill>
              </a:rPr>
              <a:t>態度</a:t>
            </a:r>
            <a:r>
              <a:rPr lang="zh-TW" altLang="en-US" smtClean="0"/>
              <a:t>及對此工作的</a:t>
            </a:r>
            <a:r>
              <a:rPr lang="zh-TW" altLang="en-US" u="sng" smtClean="0">
                <a:solidFill>
                  <a:srgbClr val="0000FF"/>
                </a:solidFill>
              </a:rPr>
              <a:t>企圖與熱情</a:t>
            </a:r>
            <a:r>
              <a:rPr lang="zh-TW" altLang="en-US" smtClean="0"/>
              <a:t>。</a:t>
            </a:r>
          </a:p>
          <a:p>
            <a:r>
              <a:rPr lang="zh-TW" altLang="en-US" u="sng" smtClean="0">
                <a:solidFill>
                  <a:srgbClr val="0000FF"/>
                </a:solidFill>
              </a:rPr>
              <a:t>實在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不誇大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不造假</a:t>
            </a:r>
            <a:r>
              <a:rPr lang="zh-TW" altLang="en-US" smtClean="0"/>
              <a:t>。</a:t>
            </a: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2627313" y="5157788"/>
            <a:ext cx="38576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4800"/>
              <a:t>How To Do </a:t>
            </a:r>
            <a:r>
              <a:rPr lang="zh-TW" altLang="en-US" sz="4800"/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smtClean="0"/>
              <a:t>善用履歷自傳差異化突顯自己。</a:t>
            </a:r>
            <a:endParaRPr lang="en-US" altLang="zh-TW" sz="2800" smtClean="0"/>
          </a:p>
          <a:p>
            <a:pPr>
              <a:lnSpc>
                <a:spcPct val="90000"/>
              </a:lnSpc>
            </a:pPr>
            <a:r>
              <a:rPr lang="zh-TW" altLang="en-US" sz="2800" smtClean="0"/>
              <a:t>能讓人快速感受到您是公司要的人。</a:t>
            </a:r>
            <a:endParaRPr lang="en-US" altLang="zh-TW" sz="2800" smtClean="0"/>
          </a:p>
          <a:p>
            <a:pPr lvl="1">
              <a:lnSpc>
                <a:spcPct val="90000"/>
              </a:lnSpc>
            </a:pPr>
            <a:r>
              <a:rPr lang="zh-TW" altLang="en-US" smtClean="0"/>
              <a:t>可以展現求職態度。</a:t>
            </a:r>
            <a:endParaRPr lang="en-US" altLang="zh-TW" smtClean="0"/>
          </a:p>
          <a:p>
            <a:pPr lvl="1">
              <a:lnSpc>
                <a:spcPct val="90000"/>
              </a:lnSpc>
            </a:pPr>
            <a:r>
              <a:rPr lang="zh-TW" altLang="en-US" smtClean="0"/>
              <a:t>可以展現個人的特色與能力。</a:t>
            </a:r>
            <a:endParaRPr lang="en-US" altLang="zh-TW" smtClean="0"/>
          </a:p>
          <a:p>
            <a:pPr lvl="1">
              <a:lnSpc>
                <a:spcPct val="90000"/>
              </a:lnSpc>
            </a:pPr>
            <a:r>
              <a:rPr lang="zh-TW" altLang="en-US" smtClean="0"/>
              <a:t>可以展現工作動機與企圖心。</a:t>
            </a:r>
            <a:endParaRPr lang="en-US" altLang="zh-TW" smtClean="0"/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Verdana" pitchFamily="34" charset="0"/>
              </a:rPr>
              <a:t>提供證據強化說服力。</a:t>
            </a:r>
            <a:endParaRPr lang="en-US" altLang="zh-TW" sz="2800" smtClean="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Verdana" pitchFamily="34" charset="0"/>
              </a:rPr>
              <a:t>簡潔扼要、有架構，不要有錯字。</a:t>
            </a:r>
          </a:p>
          <a:p>
            <a:endParaRPr lang="zh-TW" altLang="en-US" sz="280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撰寫優質履歷的要領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/>
              <a:t>撰寫優質履歷</a:t>
            </a:r>
            <a:r>
              <a:rPr lang="zh-TW" altLang="en-US" dirty="0" smtClean="0"/>
              <a:t>的步驟</a:t>
            </a:r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24188" y="1412875"/>
            <a:ext cx="2339975" cy="792163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詳閱</a:t>
            </a: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公司與職缺資訊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024188" y="3716338"/>
            <a:ext cx="2339975" cy="792162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思考如何</a:t>
            </a: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回應關鍵重點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24188" y="5949950"/>
            <a:ext cx="2339975" cy="792163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撰寫履歷自傳</a:t>
            </a:r>
          </a:p>
        </p:txBody>
      </p:sp>
      <p:cxnSp>
        <p:nvCxnSpPr>
          <p:cNvPr id="8" name="直線單箭頭接點 7"/>
          <p:cNvCxnSpPr>
            <a:stCxn id="5" idx="2"/>
            <a:endCxn id="12" idx="0"/>
          </p:cNvCxnSpPr>
          <p:nvPr/>
        </p:nvCxnSpPr>
        <p:spPr>
          <a:xfrm rot="5400000">
            <a:off x="4013201" y="2384425"/>
            <a:ext cx="3603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stCxn id="14" idx="2"/>
            <a:endCxn id="7" idx="0"/>
          </p:cNvCxnSpPr>
          <p:nvPr/>
        </p:nvCxnSpPr>
        <p:spPr>
          <a:xfrm rot="5400000">
            <a:off x="4049713" y="5805488"/>
            <a:ext cx="2873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024188" y="2565400"/>
            <a:ext cx="2339975" cy="792163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掌握關鍵重點</a:t>
            </a:r>
            <a:endParaRPr lang="en-US" altLang="zh-TW" sz="20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>
              <a:defRPr/>
            </a:pPr>
            <a:r>
              <a:rPr lang="en-US" altLang="zh-TW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(KSAO)</a:t>
            </a:r>
            <a:endParaRPr lang="zh-TW" altLang="en-US" sz="20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024188" y="4868863"/>
            <a:ext cx="2339975" cy="792162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構思</a:t>
            </a: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自傳架構與內容</a:t>
            </a:r>
          </a:p>
        </p:txBody>
      </p:sp>
      <p:cxnSp>
        <p:nvCxnSpPr>
          <p:cNvPr id="20" name="直線單箭頭接點 19"/>
          <p:cNvCxnSpPr>
            <a:stCxn id="12" idx="2"/>
            <a:endCxn id="6" idx="0"/>
          </p:cNvCxnSpPr>
          <p:nvPr/>
        </p:nvCxnSpPr>
        <p:spPr>
          <a:xfrm rot="5400000">
            <a:off x="4013201" y="3536950"/>
            <a:ext cx="3603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stCxn id="6" idx="2"/>
            <a:endCxn id="14" idx="0"/>
          </p:cNvCxnSpPr>
          <p:nvPr/>
        </p:nvCxnSpPr>
        <p:spPr>
          <a:xfrm rot="5400000">
            <a:off x="4013201" y="4689475"/>
            <a:ext cx="3603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5868144" y="3678123"/>
            <a:ext cx="2232248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zh-TW" alt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成功取得面試的關鍵因素</a:t>
            </a:r>
          </a:p>
        </p:txBody>
      </p:sp>
      <p:sp>
        <p:nvSpPr>
          <p:cNvPr id="25" name="右大括弧 24"/>
          <p:cNvSpPr/>
          <p:nvPr/>
        </p:nvSpPr>
        <p:spPr>
          <a:xfrm>
            <a:off x="5508625" y="2565400"/>
            <a:ext cx="215900" cy="3095625"/>
          </a:xfrm>
          <a:prstGeom prst="rightBrace">
            <a:avLst>
              <a:gd name="adj1" fmla="val 8333"/>
              <a:gd name="adj2" fmla="val 495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889000" y="1628775"/>
            <a:ext cx="757078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叮嚀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…</a:t>
            </a:r>
            <a:b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千萬不要一份履歷表走天下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9" y="2276475"/>
            <a:ext cx="7849244" cy="1006475"/>
          </a:xfrm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6000" i="1" dirty="0" smtClean="0"/>
              <a:t>如何做好面談準備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企業對面談的期待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儘可能透過面談過程去</a:t>
            </a:r>
            <a:r>
              <a:rPr lang="zh-TW" altLang="en-US" u="sng" smtClean="0">
                <a:solidFill>
                  <a:srgbClr val="0000FF"/>
                </a:solidFill>
              </a:rPr>
              <a:t>感受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釐清</a:t>
            </a:r>
            <a:r>
              <a:rPr lang="zh-TW" altLang="en-US" smtClean="0"/>
              <a:t>與</a:t>
            </a:r>
            <a:r>
              <a:rPr lang="zh-TW" altLang="en-US" u="sng" smtClean="0">
                <a:solidFill>
                  <a:srgbClr val="0000FF"/>
                </a:solidFill>
              </a:rPr>
              <a:t>了解</a:t>
            </a:r>
            <a:r>
              <a:rPr lang="zh-TW" altLang="en-US" smtClean="0"/>
              <a:t>應徵者所具備的求職</a:t>
            </a:r>
            <a:r>
              <a:rPr lang="zh-TW" altLang="en-US" u="sng" smtClean="0">
                <a:solidFill>
                  <a:srgbClr val="0000FF"/>
                </a:solidFill>
              </a:rPr>
              <a:t>意願</a:t>
            </a:r>
            <a:r>
              <a:rPr lang="zh-TW" altLang="en-US" smtClean="0"/>
              <a:t>與</a:t>
            </a:r>
            <a:r>
              <a:rPr lang="zh-TW" altLang="en-US" u="sng" smtClean="0">
                <a:solidFill>
                  <a:srgbClr val="0000FF"/>
                </a:solidFill>
              </a:rPr>
              <a:t>能力</a:t>
            </a:r>
            <a:r>
              <a:rPr lang="zh-TW" altLang="en-US" smtClean="0"/>
              <a:t>。</a:t>
            </a:r>
          </a:p>
          <a:p>
            <a:pPr eaLnBrk="1" hangingPunct="1"/>
            <a:r>
              <a:rPr lang="zh-TW" altLang="en-US" smtClean="0"/>
              <a:t>意願與能力是應徵者的</a:t>
            </a:r>
          </a:p>
          <a:p>
            <a:pPr lvl="1" eaLnBrk="1" hangingPunct="1"/>
            <a:r>
              <a:rPr lang="zh-TW" altLang="en-US" u="sng" smtClean="0">
                <a:solidFill>
                  <a:srgbClr val="0000FF"/>
                </a:solidFill>
              </a:rPr>
              <a:t>知識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技巧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人格特質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自我概念</a:t>
            </a:r>
            <a:r>
              <a:rPr lang="zh-TW" altLang="en-US" smtClean="0"/>
              <a:t>、</a:t>
            </a:r>
            <a:r>
              <a:rPr lang="zh-TW" altLang="en-US" u="sng" smtClean="0">
                <a:solidFill>
                  <a:srgbClr val="0000FF"/>
                </a:solidFill>
              </a:rPr>
              <a:t>動機</a:t>
            </a:r>
            <a:r>
              <a:rPr lang="zh-TW" altLang="en-US" smtClean="0"/>
              <a:t>的總體表現。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mtClean="0"/>
              <a:t>做好面談準備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00000"/>
                </a:solidFill>
                <a:latin typeface="標楷體" pitchFamily="65" charset="-120"/>
              </a:rPr>
              <a:t>面試前要有充分的準備，準備的事項相當多，主要重點有下列幾項</a:t>
            </a:r>
            <a:r>
              <a:rPr lang="en-US" altLang="zh-TW" smtClean="0">
                <a:solidFill>
                  <a:srgbClr val="000000"/>
                </a:solidFill>
                <a:latin typeface="標楷體" pitchFamily="65" charset="-120"/>
              </a:rPr>
              <a:t>︰</a:t>
            </a:r>
            <a:r>
              <a:rPr lang="en-US" altLang="zh-TW" smtClean="0">
                <a:latin typeface="標楷體" pitchFamily="65" charset="-120"/>
              </a:rPr>
              <a:t> 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</a:rPr>
              <a:t>閱讀並了解</a:t>
            </a:r>
            <a:r>
              <a:rPr lang="zh-TW" altLang="en-US" u="sng" smtClean="0">
                <a:solidFill>
                  <a:srgbClr val="0000FF"/>
                </a:solidFill>
                <a:latin typeface="標楷體" pitchFamily="65" charset="-120"/>
              </a:rPr>
              <a:t>公司相關資訊</a:t>
            </a:r>
            <a:r>
              <a:rPr lang="zh-TW" altLang="en-US" smtClean="0">
                <a:latin typeface="標楷體" pitchFamily="65" charset="-120"/>
              </a:rPr>
              <a:t>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</a:rPr>
              <a:t>確實了解要</a:t>
            </a:r>
            <a:r>
              <a:rPr lang="zh-TW" altLang="en-US" u="sng" smtClean="0">
                <a:solidFill>
                  <a:srgbClr val="0000FF"/>
                </a:solidFill>
                <a:latin typeface="標楷體" pitchFamily="65" charset="-120"/>
              </a:rPr>
              <a:t>應徵的職位資料</a:t>
            </a:r>
            <a:r>
              <a:rPr lang="zh-TW" altLang="en-US" smtClean="0">
                <a:latin typeface="標楷體" pitchFamily="65" charset="-120"/>
              </a:rPr>
              <a:t>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</a:rPr>
              <a:t>準備個人資料與</a:t>
            </a:r>
            <a:r>
              <a:rPr lang="zh-TW" altLang="en-US" u="sng" smtClean="0">
                <a:solidFill>
                  <a:srgbClr val="0000FF"/>
                </a:solidFill>
                <a:latin typeface="標楷體" pitchFamily="65" charset="-120"/>
              </a:rPr>
              <a:t>問題</a:t>
            </a:r>
            <a:r>
              <a:rPr lang="zh-TW" altLang="en-US" smtClean="0">
                <a:latin typeface="標楷體" pitchFamily="65" charset="-120"/>
              </a:rPr>
              <a:t>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</a:rPr>
              <a:t>服裝儀容。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</a:rPr>
              <a:t>充足的睡眠，良好的精神。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</a:rPr>
              <a:t>提早到達、適應環境，切忌遲到。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本次分享的期待</a:t>
            </a:r>
            <a:endParaRPr lang="zh-TW" altLang="en-US" dirty="0"/>
          </a:p>
        </p:txBody>
      </p:sp>
      <p:sp>
        <p:nvSpPr>
          <p:cNvPr id="11267" name="矩形 3"/>
          <p:cNvSpPr>
            <a:spLocks noChangeArrowheads="1"/>
          </p:cNvSpPr>
          <p:nvPr/>
        </p:nvSpPr>
        <p:spPr bwMode="auto">
          <a:xfrm>
            <a:off x="395288" y="1916113"/>
            <a:ext cx="82804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希望同學了解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endParaRPr lang="en-US" altLang="zh-TW" sz="1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求職準備的正確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觀念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及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endParaRPr lang="en-US" altLang="zh-TW" sz="1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職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涯規劃的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重要性</a:t>
            </a:r>
            <a:endParaRPr lang="en-US" altLang="zh-TW" sz="1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面談主考官常問的問題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00"/>
                </a:solidFill>
                <a:latin typeface="標楷體" pitchFamily="65" charset="-120"/>
              </a:rPr>
              <a:t>請您</a:t>
            </a:r>
            <a:r>
              <a:rPr lang="en-US" altLang="zh-TW" dirty="0" smtClean="0">
                <a:solidFill>
                  <a:srgbClr val="000000"/>
                </a:solidFill>
                <a:latin typeface="標楷體" pitchFamily="65" charset="-120"/>
              </a:rPr>
              <a:t>3~5</a:t>
            </a:r>
            <a:r>
              <a:rPr lang="zh-TW" altLang="en-US" dirty="0" smtClean="0">
                <a:solidFill>
                  <a:srgbClr val="000000"/>
                </a:solidFill>
                <a:latin typeface="標楷體" pitchFamily="65" charset="-120"/>
              </a:rPr>
              <a:t>分鐘自我介紹</a:t>
            </a:r>
            <a:r>
              <a:rPr lang="en-US" altLang="zh-TW" dirty="0" smtClean="0">
                <a:solidFill>
                  <a:srgbClr val="000000"/>
                </a:solidFill>
                <a:latin typeface="標楷體" pitchFamily="65" charset="-120"/>
              </a:rPr>
              <a:t>(</a:t>
            </a:r>
            <a:r>
              <a:rPr lang="zh-TW" altLang="en-US" dirty="0" smtClean="0">
                <a:solidFill>
                  <a:srgbClr val="000000"/>
                </a:solidFill>
                <a:latin typeface="標楷體" pitchFamily="65" charset="-120"/>
              </a:rPr>
              <a:t>溝通、邏輯、彙整能力、專長、經驗、地緣、家庭</a:t>
            </a:r>
            <a:r>
              <a:rPr lang="en-US" altLang="zh-TW" dirty="0" smtClean="0">
                <a:solidFill>
                  <a:srgbClr val="000000"/>
                </a:solidFill>
                <a:latin typeface="標楷體" pitchFamily="65" charset="-120"/>
              </a:rPr>
              <a:t>)</a:t>
            </a:r>
          </a:p>
          <a:p>
            <a:pPr eaLnBrk="1" hangingPunct="1"/>
            <a:r>
              <a:rPr lang="zh-TW" altLang="en-US" dirty="0" smtClean="0">
                <a:latin typeface="標楷體" pitchFamily="65" charset="-120"/>
              </a:rPr>
              <a:t>為何來本公司應徵</a:t>
            </a:r>
            <a:r>
              <a:rPr lang="en-US" altLang="zh-TW" dirty="0" smtClean="0">
                <a:latin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</a:rPr>
              <a:t>工作動機、穩定性</a:t>
            </a:r>
            <a:r>
              <a:rPr lang="en-US" altLang="zh-TW" dirty="0" smtClean="0">
                <a:latin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</a:rPr>
              <a:t>文化融合</a:t>
            </a:r>
            <a:r>
              <a:rPr lang="en-US" altLang="zh-TW" dirty="0" smtClean="0">
                <a:latin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</a:rPr>
              <a:t>、對公司產業及產品的了解、對職務的了解</a:t>
            </a:r>
            <a:r>
              <a:rPr lang="en-US" altLang="zh-TW" dirty="0" smtClean="0">
                <a:latin typeface="標楷體" pitchFamily="65" charset="-120"/>
              </a:rPr>
              <a:t>)</a:t>
            </a:r>
          </a:p>
          <a:p>
            <a:pPr eaLnBrk="1" hangingPunct="1"/>
            <a:r>
              <a:rPr lang="en-US" altLang="zh-TW" dirty="0" smtClean="0">
                <a:latin typeface="標楷體" pitchFamily="65" charset="-120"/>
              </a:rPr>
              <a:t> </a:t>
            </a:r>
            <a:r>
              <a:rPr lang="zh-TW" altLang="en-US" dirty="0">
                <a:latin typeface="標楷體" pitchFamily="65" charset="-120"/>
              </a:rPr>
              <a:t>請問您的優點和缺點</a:t>
            </a:r>
            <a:r>
              <a:rPr lang="zh-TW" altLang="en-US" dirty="0" smtClean="0">
                <a:latin typeface="標楷體" pitchFamily="65" charset="-120"/>
              </a:rPr>
              <a:t>為何</a:t>
            </a:r>
            <a:r>
              <a:rPr lang="en-US" altLang="zh-TW" dirty="0" smtClean="0">
                <a:latin typeface="標楷體" pitchFamily="65" charset="-120"/>
              </a:rPr>
              <a:t>?(</a:t>
            </a:r>
            <a:r>
              <a:rPr lang="zh-TW" altLang="en-US" dirty="0" smtClean="0">
                <a:latin typeface="標楷體" pitchFamily="65" charset="-120"/>
              </a:rPr>
              <a:t>事先列缺點，強調如何改善，並免與職務相關</a:t>
            </a:r>
            <a:r>
              <a:rPr lang="en-US" altLang="zh-TW" dirty="0" smtClean="0">
                <a:latin typeface="標楷體" pitchFamily="65" charset="-120"/>
              </a:rPr>
              <a:t>)</a:t>
            </a:r>
          </a:p>
          <a:p>
            <a:pPr eaLnBrk="1" hangingPunct="1"/>
            <a:r>
              <a:rPr lang="zh-TW" altLang="en-US" dirty="0" smtClean="0">
                <a:latin typeface="標楷體" pitchFamily="65" charset="-120"/>
              </a:rPr>
              <a:t>沒經驗，如何確認能勝認這份工作</a:t>
            </a:r>
            <a:r>
              <a:rPr lang="en-US" altLang="zh-TW" dirty="0" smtClean="0">
                <a:latin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</a:rPr>
              <a:t>自信心及企圖心，強調與職務有關聯的成功經驗</a:t>
            </a:r>
            <a:r>
              <a:rPr lang="en-US" altLang="zh-TW" dirty="0" smtClean="0">
                <a:latin typeface="標楷體" pitchFamily="65" charset="-120"/>
              </a:rPr>
              <a:t>)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對加班的</a:t>
            </a:r>
            <a:r>
              <a:rPr lang="zh-TW" altLang="en-US" dirty="0" smtClean="0">
                <a:latin typeface="標楷體" pitchFamily="65" charset="-120"/>
              </a:rPr>
              <a:t>看法</a:t>
            </a:r>
            <a:r>
              <a:rPr lang="en-US" altLang="zh-TW" dirty="0" smtClean="0">
                <a:latin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</a:rPr>
              <a:t>了解長時間工作的意願</a:t>
            </a:r>
            <a:r>
              <a:rPr lang="en-US" altLang="zh-TW" dirty="0" smtClean="0">
                <a:latin typeface="標楷體" pitchFamily="65" charset="-120"/>
              </a:rPr>
              <a:t>)</a:t>
            </a:r>
          </a:p>
          <a:p>
            <a:pPr eaLnBrk="1" hangingPunct="1"/>
            <a:r>
              <a:rPr lang="zh-TW" altLang="en-US" dirty="0">
                <a:latin typeface="標楷體" pitchFamily="65" charset="-120"/>
              </a:rPr>
              <a:t>對這份工作還有想了解</a:t>
            </a:r>
            <a:r>
              <a:rPr lang="zh-TW" altLang="en-US" dirty="0" smtClean="0">
                <a:latin typeface="標楷體" pitchFamily="65" charset="-120"/>
              </a:rPr>
              <a:t>的地方嗎</a:t>
            </a:r>
            <a:r>
              <a:rPr lang="en-US" altLang="zh-TW" dirty="0" smtClean="0">
                <a:latin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</a:rPr>
              <a:t>你重視甚麼</a:t>
            </a:r>
            <a:r>
              <a:rPr lang="en-US" altLang="zh-TW" dirty="0" smtClean="0">
                <a:latin typeface="標楷體" pitchFamily="65" charset="-120"/>
              </a:rPr>
              <a:t>)</a:t>
            </a:r>
            <a:endParaRPr lang="zh-TW" altLang="en-US" dirty="0" smtClean="0">
              <a:latin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304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矩形 3"/>
          <p:cNvSpPr>
            <a:spLocks noChangeArrowheads="1"/>
          </p:cNvSpPr>
          <p:nvPr/>
        </p:nvSpPr>
        <p:spPr bwMode="auto">
          <a:xfrm>
            <a:off x="468313" y="2276475"/>
            <a:ext cx="80645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>
                <a:latin typeface="標楷體" pitchFamily="65" charset="-120"/>
                <a:ea typeface="標楷體" pitchFamily="65" charset="-120"/>
              </a:rPr>
              <a:t>求職除了專業知識與技能外</a:t>
            </a:r>
            <a:endParaRPr kumimoji="0" lang="en-US" altLang="zh-TW" sz="4400" i="1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適不適合與願不願意</a:t>
            </a:r>
            <a:endParaRPr kumimoji="0" lang="en-US" altLang="zh-TW" sz="4400" i="1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更為重要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矩形 3"/>
          <p:cNvSpPr>
            <a:spLocks noChangeArrowheads="1"/>
          </p:cNvSpPr>
          <p:nvPr/>
        </p:nvSpPr>
        <p:spPr bwMode="auto">
          <a:xfrm>
            <a:off x="468313" y="2276475"/>
            <a:ext cx="80645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 dirty="0">
                <a:latin typeface="標楷體" pitchFamily="65" charset="-120"/>
                <a:ea typeface="標楷體" pitchFamily="65" charset="-120"/>
              </a:rPr>
              <a:t>職場環境持續且快速改變</a:t>
            </a:r>
            <a:endParaRPr kumimoji="0" lang="en-US" altLang="zh-TW" sz="4400" i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工作與職位很容易消失</a:t>
            </a:r>
            <a:endParaRPr kumimoji="0" lang="en-US" altLang="zh-TW" sz="4400" i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因此要以長遠角度</a:t>
            </a:r>
            <a:endParaRPr kumimoji="0" lang="en-US" altLang="zh-TW" sz="4400" i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0" lang="zh-TW" altLang="en-US" sz="4400" i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看待求職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zh-TW" altLang="en-US"/>
          </a:p>
        </p:txBody>
      </p:sp>
      <p:sp>
        <p:nvSpPr>
          <p:cNvPr id="17411" name="矩形 3"/>
          <p:cNvSpPr>
            <a:spLocks noChangeArrowheads="1"/>
          </p:cNvSpPr>
          <p:nvPr/>
        </p:nvSpPr>
        <p:spPr bwMode="auto">
          <a:xfrm>
            <a:off x="857250" y="1844675"/>
            <a:ext cx="69564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4400" i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不只是找工作</a:t>
            </a:r>
            <a:endParaRPr lang="en-US" altLang="zh-TW" sz="4400" i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 eaLnBrk="1" hangingPunct="1"/>
            <a:r>
              <a:rPr lang="zh-TW" altLang="en-US" sz="4400" i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更要重視職涯的規劃與發展</a:t>
            </a:r>
            <a:endParaRPr lang="en-US" altLang="zh-TW" sz="4400" i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 eaLnBrk="1" hangingPunct="1"/>
            <a:r>
              <a:rPr lang="zh-TW" altLang="en-US" sz="4400" i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以</a:t>
            </a:r>
            <a:endParaRPr lang="en-US" altLang="zh-TW" sz="4400" i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 eaLnBrk="1" hangingPunct="1"/>
            <a:r>
              <a:rPr lang="zh-TW" altLang="en-US" sz="4400" i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培養持續的競爭力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zh-TW" altLang="en-US" dirty="0"/>
          </a:p>
        </p:txBody>
      </p:sp>
      <p:sp>
        <p:nvSpPr>
          <p:cNvPr id="18435" name="矩形 3"/>
          <p:cNvSpPr>
            <a:spLocks noChangeArrowheads="1"/>
          </p:cNvSpPr>
          <p:nvPr/>
        </p:nvSpPr>
        <p:spPr bwMode="auto">
          <a:xfrm>
            <a:off x="2895600" y="2238375"/>
            <a:ext cx="3262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4800">
                <a:latin typeface="標楷體" pitchFamily="65" charset="-120"/>
                <a:ea typeface="標楷體" pitchFamily="65" charset="-120"/>
              </a:rPr>
              <a:t>何謂</a:t>
            </a:r>
            <a:r>
              <a:rPr kumimoji="0" lang="zh-TW" altLang="en-US" sz="4800" b="1" u="sng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職涯</a:t>
            </a:r>
            <a:r>
              <a:rPr kumimoji="0" lang="zh-TW" altLang="en-US" sz="4800">
                <a:latin typeface="標楷體" pitchFamily="65" charset="-120"/>
                <a:ea typeface="標楷體" pitchFamily="65" charset="-120"/>
              </a:rPr>
              <a:t>？</a:t>
            </a:r>
            <a:endParaRPr kumimoji="0" lang="en-US" altLang="zh-TW" sz="48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403350" y="3573463"/>
            <a:ext cx="63404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4800">
                <a:latin typeface="標楷體" pitchFamily="65" charset="-120"/>
                <a:ea typeface="標楷體" pitchFamily="65" charset="-120"/>
              </a:rPr>
              <a:t>如何</a:t>
            </a:r>
            <a:r>
              <a:rPr kumimoji="0" lang="zh-TW" altLang="en-US" sz="4800" b="1" u="sng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規劃與發展</a:t>
            </a:r>
            <a:r>
              <a:rPr kumimoji="0" lang="zh-TW" altLang="en-US" sz="4800">
                <a:latin typeface="標楷體" pitchFamily="65" charset="-120"/>
                <a:ea typeface="標楷體" pitchFamily="65" charset="-120"/>
              </a:rPr>
              <a:t>職涯？</a:t>
            </a:r>
            <a:endParaRPr kumimoji="0" lang="en-US" altLang="zh-TW" sz="480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smtClean="0"/>
              <a:t>指個人在</a:t>
            </a:r>
            <a:r>
              <a:rPr lang="zh-TW" altLang="en-US" sz="2800" u="sng" smtClean="0">
                <a:solidFill>
                  <a:srgbClr val="FF0000"/>
                </a:solidFill>
              </a:rPr>
              <a:t>組織內部</a:t>
            </a:r>
            <a:r>
              <a:rPr lang="zh-TW" altLang="en-US" sz="2800" smtClean="0"/>
              <a:t>的</a:t>
            </a:r>
            <a:r>
              <a:rPr lang="zh-TW" altLang="en-US" sz="2800" u="sng" smtClean="0">
                <a:solidFill>
                  <a:srgbClr val="FF0000"/>
                </a:solidFill>
              </a:rPr>
              <a:t>連續發展流程</a:t>
            </a:r>
            <a:r>
              <a:rPr lang="zh-TW" altLang="en-US" sz="2800" smtClean="0"/>
              <a:t>，需靠在職</a:t>
            </a:r>
            <a:r>
              <a:rPr lang="en-US" altLang="zh-TW" sz="2800" smtClean="0"/>
              <a:t/>
            </a:r>
            <a:br>
              <a:rPr lang="en-US" altLang="zh-TW" sz="2800" smtClean="0"/>
            </a:br>
            <a:r>
              <a:rPr lang="zh-TW" altLang="en-US" sz="2800" u="sng" smtClean="0">
                <a:solidFill>
                  <a:srgbClr val="FF0000"/>
                </a:solidFill>
              </a:rPr>
              <a:t>訓練</a:t>
            </a:r>
            <a:r>
              <a:rPr lang="zh-TW" altLang="en-US" sz="2800" smtClean="0"/>
              <a:t>行之。</a:t>
            </a:r>
            <a:r>
              <a:rPr lang="en-US" altLang="zh-TW" sz="2000" smtClean="0"/>
              <a:t>Koike (1977)</a:t>
            </a:r>
          </a:p>
          <a:p>
            <a:pPr eaLnBrk="1" hangingPunct="1"/>
            <a:endParaRPr lang="en-US" altLang="zh-TW" sz="2000" smtClean="0"/>
          </a:p>
          <a:p>
            <a:pPr eaLnBrk="1" hangingPunct="1"/>
            <a:r>
              <a:rPr lang="zh-TW" altLang="en-US" sz="2800" smtClean="0"/>
              <a:t>但</a:t>
            </a:r>
            <a:r>
              <a:rPr lang="zh-TW" altLang="en-US" sz="2800" u="sng" smtClean="0">
                <a:solidFill>
                  <a:srgbClr val="FF0000"/>
                </a:solidFill>
              </a:rPr>
              <a:t>快速變化與高度競爭</a:t>
            </a:r>
            <a:r>
              <a:rPr lang="zh-TW" altLang="en-US" sz="2800" smtClean="0"/>
              <a:t>的今日，職涯已</a:t>
            </a:r>
            <a:r>
              <a:rPr lang="zh-TW" altLang="en-US" sz="2800" u="sng" smtClean="0">
                <a:solidFill>
                  <a:srgbClr val="FF0000"/>
                </a:solidFill>
              </a:rPr>
              <a:t>非單純</a:t>
            </a:r>
            <a:r>
              <a:rPr lang="en-US" altLang="zh-TW" sz="2800" u="sng" smtClean="0">
                <a:solidFill>
                  <a:srgbClr val="FF0000"/>
                </a:solidFill>
              </a:rPr>
              <a:t/>
            </a:r>
            <a:br>
              <a:rPr lang="en-US" altLang="zh-TW" sz="2800" u="sng" smtClean="0">
                <a:solidFill>
                  <a:srgbClr val="FF0000"/>
                </a:solidFill>
              </a:rPr>
            </a:br>
            <a:r>
              <a:rPr lang="zh-TW" altLang="en-US" sz="2800" u="sng" smtClean="0">
                <a:solidFill>
                  <a:srgbClr val="FF0000"/>
                </a:solidFill>
              </a:rPr>
              <a:t>組織內的發展</a:t>
            </a:r>
            <a:r>
              <a:rPr lang="zh-TW" altLang="en-US" sz="2800" smtClean="0"/>
              <a:t>。</a:t>
            </a:r>
            <a:endParaRPr lang="en-US" altLang="zh-TW" sz="2800" smtClean="0"/>
          </a:p>
          <a:p>
            <a:pPr eaLnBrk="1" hangingPunct="1"/>
            <a:endParaRPr lang="en-US" altLang="zh-TW" sz="280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職涯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smtClean="0"/>
              <a:t>區分為</a:t>
            </a:r>
            <a:r>
              <a:rPr lang="zh-TW" altLang="en-US" sz="2800" smtClean="0">
                <a:solidFill>
                  <a:srgbClr val="FF0000"/>
                </a:solidFill>
              </a:rPr>
              <a:t>內部</a:t>
            </a:r>
            <a:r>
              <a:rPr lang="zh-TW" altLang="en-US" sz="2800" smtClean="0"/>
              <a:t>職涯與</a:t>
            </a:r>
            <a:r>
              <a:rPr lang="zh-TW" altLang="en-US" sz="2800" smtClean="0">
                <a:solidFill>
                  <a:srgbClr val="FF0000"/>
                </a:solidFill>
              </a:rPr>
              <a:t>外部</a:t>
            </a:r>
            <a:r>
              <a:rPr lang="zh-TW" altLang="en-US" sz="2800" smtClean="0"/>
              <a:t>職涯。</a:t>
            </a:r>
            <a:r>
              <a:rPr lang="en-US" altLang="zh-TW" sz="2000" smtClean="0"/>
              <a:t>Schein (1978)</a:t>
            </a:r>
          </a:p>
          <a:p>
            <a:pPr eaLnBrk="1" hangingPunct="1"/>
            <a:endParaRPr lang="en-US" altLang="zh-TW" sz="280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職涯</a:t>
            </a:r>
            <a:endParaRPr lang="zh-TW" altLang="en-US" dirty="0"/>
          </a:p>
        </p:txBody>
      </p:sp>
      <p:graphicFrame>
        <p:nvGraphicFramePr>
          <p:cNvPr id="30" name="表格 29"/>
          <p:cNvGraphicFramePr>
            <a:graphicFrameLocks noGrp="1"/>
          </p:cNvGraphicFramePr>
          <p:nvPr/>
        </p:nvGraphicFramePr>
        <p:xfrm>
          <a:off x="611188" y="2276475"/>
          <a:ext cx="7993062" cy="236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436"/>
                <a:gridCol w="6507626"/>
              </a:tblGrid>
              <a:tr h="457304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類別</a:t>
                      </a:r>
                      <a:endParaRPr lang="zh-TW" altLang="en-US" sz="24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30" marB="45730" anchor="ctr" anchorCtr="1"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說明</a:t>
                      </a:r>
                      <a:endParaRPr lang="zh-TW" altLang="en-US" sz="24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30" marB="45730" anchor="ctr" anchorCtr="1"/>
                </a:tc>
              </a:tr>
              <a:tr h="1279947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內部職涯</a:t>
                      </a:r>
                      <a:endParaRPr lang="zh-TW" altLang="en-US" sz="24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30" marB="45730"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個人自我認定的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價值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心態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需求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才能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興趣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動機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，屬於個人心理層面上對工作的主觀認知，對職涯選擇與方向有極深的影響。</a:t>
                      </a:r>
                      <a:endParaRPr lang="zh-TW" altLang="en-US" sz="24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30" marB="45730"/>
                </a:tc>
              </a:tr>
              <a:tr h="631299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外部職涯</a:t>
                      </a:r>
                      <a:endParaRPr lang="zh-TW" altLang="en-US" sz="24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指組織結構中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明確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定義的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工作層級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角色</a:t>
                      </a:r>
                      <a:r>
                        <a:rPr lang="zh-TW" altLang="en-US" sz="24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91442" marR="91442" marT="45730" marB="45730"/>
                </a:tc>
              </a:tr>
            </a:tbl>
          </a:graphicData>
        </a:graphic>
      </p:graphicFrame>
      <p:sp>
        <p:nvSpPr>
          <p:cNvPr id="5" name="文字方塊 4"/>
          <p:cNvSpPr txBox="1">
            <a:spLocks noChangeArrowheads="1"/>
          </p:cNvSpPr>
          <p:nvPr/>
        </p:nvSpPr>
        <p:spPr bwMode="auto">
          <a:xfrm>
            <a:off x="1116013" y="4797425"/>
            <a:ext cx="741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例如：</a:t>
            </a:r>
            <a:endParaRPr lang="en-US" altLang="zh-TW" sz="24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未來我想成為傑出的駐外新聞工作者。</a:t>
            </a:r>
            <a:endParaRPr lang="en-US" altLang="zh-TW" sz="240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未來我想成為傑出的業務主管。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橢圓 7"/>
          <p:cNvSpPr/>
          <p:nvPr/>
        </p:nvSpPr>
        <p:spPr>
          <a:xfrm>
            <a:off x="7596188" y="2133600"/>
            <a:ext cx="431800" cy="14287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pic>
        <p:nvPicPr>
          <p:cNvPr id="21507" name="Picture 2" descr="C:\Program Files\Microsoft Office\MEDIA\CAGCAT10\j0285698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638" y="4868863"/>
            <a:ext cx="1414462" cy="1512887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職涯規劃與發展 </a:t>
            </a:r>
            <a:endParaRPr lang="zh-TW" altLang="en-US" dirty="0"/>
          </a:p>
        </p:txBody>
      </p:sp>
      <p:sp>
        <p:nvSpPr>
          <p:cNvPr id="5" name="直角三角形 4"/>
          <p:cNvSpPr/>
          <p:nvPr/>
        </p:nvSpPr>
        <p:spPr>
          <a:xfrm>
            <a:off x="7812088" y="333375"/>
            <a:ext cx="1008062" cy="792163"/>
          </a:xfrm>
          <a:prstGeom prst="rtTriangle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cxnSp>
        <p:nvCxnSpPr>
          <p:cNvPr id="7" name="直線接點 6"/>
          <p:cNvCxnSpPr>
            <a:stCxn id="5" idx="0"/>
          </p:cNvCxnSpPr>
          <p:nvPr/>
        </p:nvCxnSpPr>
        <p:spPr>
          <a:xfrm rot="16200000" flipH="1">
            <a:off x="6840538" y="1304925"/>
            <a:ext cx="1943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/>
          <p:cNvCxnSpPr>
            <a:endCxn id="14" idx="2"/>
          </p:cNvCxnSpPr>
          <p:nvPr/>
        </p:nvCxnSpPr>
        <p:spPr>
          <a:xfrm flipV="1">
            <a:off x="1619250" y="5157788"/>
            <a:ext cx="1260475" cy="1008062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2" name="文字方塊 13"/>
          <p:cNvSpPr txBox="1">
            <a:spLocks noChangeArrowheads="1"/>
          </p:cNvSpPr>
          <p:nvPr/>
        </p:nvSpPr>
        <p:spPr bwMode="auto">
          <a:xfrm>
            <a:off x="7740650" y="549275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>
                <a:latin typeface="標楷體" pitchFamily="65" charset="-120"/>
                <a:ea typeface="標楷體" pitchFamily="65" charset="-120"/>
              </a:rPr>
              <a:t>最終目標</a:t>
            </a:r>
          </a:p>
        </p:txBody>
      </p:sp>
      <p:cxnSp>
        <p:nvCxnSpPr>
          <p:cNvPr id="16" name="直線單箭頭接點 15"/>
          <p:cNvCxnSpPr>
            <a:stCxn id="14" idx="3"/>
            <a:endCxn id="21" idx="1"/>
          </p:cNvCxnSpPr>
          <p:nvPr/>
        </p:nvCxnSpPr>
        <p:spPr>
          <a:xfrm flipV="1">
            <a:off x="2970213" y="4689475"/>
            <a:ext cx="1692275" cy="28733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21" idx="3"/>
            <a:endCxn id="25" idx="2"/>
          </p:cNvCxnSpPr>
          <p:nvPr/>
        </p:nvCxnSpPr>
        <p:spPr>
          <a:xfrm flipV="1">
            <a:off x="4841875" y="3357563"/>
            <a:ext cx="703263" cy="1331912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25" idx="3"/>
            <a:endCxn id="8" idx="4"/>
          </p:cNvCxnSpPr>
          <p:nvPr/>
        </p:nvCxnSpPr>
        <p:spPr>
          <a:xfrm flipV="1">
            <a:off x="5634038" y="2276475"/>
            <a:ext cx="2178050" cy="900113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>
            <a:endCxn id="8" idx="4"/>
          </p:cNvCxnSpPr>
          <p:nvPr/>
        </p:nvCxnSpPr>
        <p:spPr>
          <a:xfrm flipV="1">
            <a:off x="1619250" y="2276475"/>
            <a:ext cx="6192838" cy="3917950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流程圖: 抽選 13"/>
          <p:cNvSpPr/>
          <p:nvPr/>
        </p:nvSpPr>
        <p:spPr>
          <a:xfrm>
            <a:off x="2698750" y="4797425"/>
            <a:ext cx="360363" cy="360363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1" name="流程圖: 抽選 20"/>
          <p:cNvSpPr/>
          <p:nvPr/>
        </p:nvSpPr>
        <p:spPr>
          <a:xfrm>
            <a:off x="4572000" y="4508500"/>
            <a:ext cx="360363" cy="360363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5" name="流程圖: 抽選 24"/>
          <p:cNvSpPr/>
          <p:nvPr/>
        </p:nvSpPr>
        <p:spPr>
          <a:xfrm>
            <a:off x="5364163" y="2997200"/>
            <a:ext cx="360362" cy="360363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1520" name="文字方塊 28"/>
          <p:cNvSpPr txBox="1">
            <a:spLocks noChangeArrowheads="1"/>
          </p:cNvSpPr>
          <p:nvPr/>
        </p:nvSpPr>
        <p:spPr bwMode="auto">
          <a:xfrm>
            <a:off x="2195513" y="4324350"/>
            <a:ext cx="1368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latin typeface="標楷體" pitchFamily="65" charset="-120"/>
                <a:ea typeface="標楷體" pitchFamily="65" charset="-120"/>
              </a:rPr>
              <a:t>階段目標</a:t>
            </a:r>
          </a:p>
        </p:txBody>
      </p:sp>
      <p:sp>
        <p:nvSpPr>
          <p:cNvPr id="21521" name="文字方塊 29"/>
          <p:cNvSpPr txBox="1">
            <a:spLocks noChangeArrowheads="1"/>
          </p:cNvSpPr>
          <p:nvPr/>
        </p:nvSpPr>
        <p:spPr bwMode="auto">
          <a:xfrm>
            <a:off x="4067175" y="4941888"/>
            <a:ext cx="1368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latin typeface="標楷體" pitchFamily="65" charset="-120"/>
                <a:ea typeface="標楷體" pitchFamily="65" charset="-120"/>
              </a:rPr>
              <a:t>階段目標</a:t>
            </a:r>
          </a:p>
        </p:txBody>
      </p:sp>
      <p:sp>
        <p:nvSpPr>
          <p:cNvPr id="21522" name="文字方塊 30"/>
          <p:cNvSpPr txBox="1">
            <a:spLocks noChangeArrowheads="1"/>
          </p:cNvSpPr>
          <p:nvPr/>
        </p:nvSpPr>
        <p:spPr bwMode="auto">
          <a:xfrm>
            <a:off x="4787900" y="2597150"/>
            <a:ext cx="1368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latin typeface="標楷體" pitchFamily="65" charset="-120"/>
                <a:ea typeface="標楷體" pitchFamily="65" charset="-120"/>
              </a:rPr>
              <a:t>階段目標</a:t>
            </a:r>
          </a:p>
        </p:txBody>
      </p:sp>
      <p:sp>
        <p:nvSpPr>
          <p:cNvPr id="21523" name="文字方塊 18"/>
          <p:cNvSpPr txBox="1">
            <a:spLocks noChangeArrowheads="1"/>
          </p:cNvSpPr>
          <p:nvPr/>
        </p:nvSpPr>
        <p:spPr bwMode="auto">
          <a:xfrm>
            <a:off x="6659563" y="404813"/>
            <a:ext cx="12969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方向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5" descr="22194c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700213"/>
            <a:ext cx="6742112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895725" y="4551363"/>
            <a:ext cx="1512888" cy="4619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zh-TW" altLang="en-US" sz="2400" b="1" dirty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動  機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740150" y="3932238"/>
            <a:ext cx="1739900" cy="4619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zh-TW" altLang="en-US" sz="2400" b="1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自我概念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824288" y="2563813"/>
            <a:ext cx="1512887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zh-TW" altLang="en-US" sz="2400" b="1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技  能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802063" y="2205038"/>
            <a:ext cx="1535112" cy="460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zh-TW" altLang="en-US" sz="2400" b="1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知  識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740150" y="3284538"/>
            <a:ext cx="1739900" cy="4619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zh-TW" altLang="en-US" sz="2400" b="1" dirty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人格特質</a:t>
            </a:r>
          </a:p>
        </p:txBody>
      </p:sp>
      <p:sp>
        <p:nvSpPr>
          <p:cNvPr id="23348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冰山</a:t>
            </a:r>
            <a:r>
              <a:rPr lang="zh-TW" altLang="en-US" dirty="0"/>
              <a:t>理論</a:t>
            </a:r>
          </a:p>
        </p:txBody>
      </p:sp>
      <p:sp>
        <p:nvSpPr>
          <p:cNvPr id="23561" name="Rectangle 12"/>
          <p:cNvSpPr>
            <a:spLocks noChangeArrowheads="1"/>
          </p:cNvSpPr>
          <p:nvPr/>
        </p:nvSpPr>
        <p:spPr bwMode="auto">
          <a:xfrm>
            <a:off x="4427538" y="5949950"/>
            <a:ext cx="360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/>
            <a:r>
              <a:rPr kumimoji="0" lang="en-US" altLang="zh-TW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Spencer &amp; Spencer (1993)</a:t>
            </a:r>
          </a:p>
        </p:txBody>
      </p:sp>
      <p:sp>
        <p:nvSpPr>
          <p:cNvPr id="10" name="橢圓 9"/>
          <p:cNvSpPr/>
          <p:nvPr/>
        </p:nvSpPr>
        <p:spPr>
          <a:xfrm>
            <a:off x="3679825" y="2205038"/>
            <a:ext cx="1728788" cy="86360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751263" y="3140075"/>
            <a:ext cx="1728787" cy="1944688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2" name="矩形圖說文字 11"/>
          <p:cNvSpPr/>
          <p:nvPr/>
        </p:nvSpPr>
        <p:spPr>
          <a:xfrm>
            <a:off x="5984875" y="1771650"/>
            <a:ext cx="1943100" cy="576263"/>
          </a:xfrm>
          <a:prstGeom prst="wedgeRectCallout">
            <a:avLst>
              <a:gd name="adj1" fmla="val -80003"/>
              <a:gd name="adj2" fmla="val 87533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易學習發展</a:t>
            </a:r>
          </a:p>
        </p:txBody>
      </p:sp>
      <p:sp>
        <p:nvSpPr>
          <p:cNvPr id="13" name="矩形圖說文字 12"/>
          <p:cNvSpPr/>
          <p:nvPr/>
        </p:nvSpPr>
        <p:spPr>
          <a:xfrm>
            <a:off x="5984875" y="5084763"/>
            <a:ext cx="1943100" cy="576262"/>
          </a:xfrm>
          <a:prstGeom prst="wedgeRectCallout">
            <a:avLst>
              <a:gd name="adj1" fmla="val -82278"/>
              <a:gd name="adj2" fmla="val -135204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不易學習發展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職涯規劃與發展的重要前題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42988" y="1989138"/>
            <a:ext cx="6186487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重視職業資訊的蒐集與分析。</a:t>
            </a:r>
          </a:p>
        </p:txBody>
      </p:sp>
      <p:sp>
        <p:nvSpPr>
          <p:cNvPr id="5" name="矩形 4"/>
          <p:cNvSpPr/>
          <p:nvPr/>
        </p:nvSpPr>
        <p:spPr>
          <a:xfrm>
            <a:off x="1042988" y="3073400"/>
            <a:ext cx="75723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認真思考與釐清個人的興趣與期待。</a:t>
            </a:r>
          </a:p>
        </p:txBody>
      </p:sp>
      <p:sp>
        <p:nvSpPr>
          <p:cNvPr id="6" name="矩形 5"/>
          <p:cNvSpPr/>
          <p:nvPr/>
        </p:nvSpPr>
        <p:spPr>
          <a:xfrm>
            <a:off x="1042988" y="4151313"/>
            <a:ext cx="7570787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了解自己的特質、專業知識與技能。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4"/>
          <p:cNvSpPr>
            <a:spLocks noChangeArrowheads="1"/>
          </p:cNvSpPr>
          <p:nvPr/>
        </p:nvSpPr>
        <p:spPr bwMode="auto">
          <a:xfrm>
            <a:off x="611188" y="765175"/>
            <a:ext cx="77771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4000">
                <a:latin typeface="標楷體" pitchFamily="65" charset="-120"/>
                <a:ea typeface="標楷體" pitchFamily="65" charset="-120"/>
              </a:rPr>
              <a:t>要畢業了，我的下一步？</a:t>
            </a:r>
          </a:p>
        </p:txBody>
      </p:sp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781300"/>
            <a:ext cx="4600575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400" dirty="0"/>
              <a:t>個人能力</a:t>
            </a:r>
            <a:r>
              <a:rPr lang="zh-TW" altLang="en-US" sz="4400" dirty="0" smtClean="0"/>
              <a:t>發展</a:t>
            </a:r>
            <a:endParaRPr lang="zh-TW" altLang="en-US" sz="4400" dirty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23850" y="1700213"/>
            <a:ext cx="1439863" cy="90011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達成目標</a:t>
            </a:r>
          </a:p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應具備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23850" y="2924175"/>
            <a:ext cx="1439863" cy="90011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目前個人</a:t>
            </a:r>
          </a:p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已具備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051050" y="2347913"/>
            <a:ext cx="1439863" cy="90011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分析</a:t>
            </a:r>
          </a:p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能力落差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779838" y="2349500"/>
            <a:ext cx="1439862" cy="90011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學習地圖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580063" y="2349500"/>
            <a:ext cx="1439862" cy="90011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積極</a:t>
            </a:r>
          </a:p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持續學習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381875" y="2349500"/>
            <a:ext cx="1439863" cy="90011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latin typeface="Century Schoolbook" pitchFamily="18" charset="0"/>
                <a:ea typeface="標楷體" pitchFamily="65" charset="-120"/>
              </a:rPr>
              <a:t>成果檢視</a:t>
            </a:r>
          </a:p>
        </p:txBody>
      </p:sp>
      <p:cxnSp>
        <p:nvCxnSpPr>
          <p:cNvPr id="27657" name="AutoShape 9"/>
          <p:cNvCxnSpPr>
            <a:cxnSpLocks noChangeShapeType="1"/>
            <a:stCxn id="27651" idx="3"/>
            <a:endCxn id="27653" idx="1"/>
          </p:cNvCxnSpPr>
          <p:nvPr/>
        </p:nvCxnSpPr>
        <p:spPr bwMode="auto">
          <a:xfrm>
            <a:off x="1763713" y="2151063"/>
            <a:ext cx="287337" cy="647700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8" name="AutoShape 10"/>
          <p:cNvCxnSpPr>
            <a:cxnSpLocks noChangeShapeType="1"/>
            <a:stCxn id="27652" idx="3"/>
            <a:endCxn id="27653" idx="1"/>
          </p:cNvCxnSpPr>
          <p:nvPr/>
        </p:nvCxnSpPr>
        <p:spPr bwMode="auto">
          <a:xfrm flipV="1">
            <a:off x="1763713" y="2798763"/>
            <a:ext cx="287337" cy="576262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9" name="AutoShape 11"/>
          <p:cNvCxnSpPr>
            <a:cxnSpLocks noChangeShapeType="1"/>
            <a:stCxn id="27653" idx="3"/>
            <a:endCxn id="27654" idx="1"/>
          </p:cNvCxnSpPr>
          <p:nvPr/>
        </p:nvCxnSpPr>
        <p:spPr bwMode="auto">
          <a:xfrm>
            <a:off x="3490913" y="2798763"/>
            <a:ext cx="288925" cy="1587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0" name="AutoShape 12"/>
          <p:cNvCxnSpPr>
            <a:cxnSpLocks noChangeShapeType="1"/>
            <a:stCxn id="27654" idx="3"/>
            <a:endCxn id="27655" idx="1"/>
          </p:cNvCxnSpPr>
          <p:nvPr/>
        </p:nvCxnSpPr>
        <p:spPr bwMode="auto">
          <a:xfrm>
            <a:off x="5219700" y="2800350"/>
            <a:ext cx="360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AutoShape 13"/>
          <p:cNvCxnSpPr>
            <a:cxnSpLocks noChangeShapeType="1"/>
            <a:stCxn id="27655" idx="3"/>
            <a:endCxn id="27656" idx="1"/>
          </p:cNvCxnSpPr>
          <p:nvPr/>
        </p:nvCxnSpPr>
        <p:spPr bwMode="auto">
          <a:xfrm>
            <a:off x="7019925" y="2800350"/>
            <a:ext cx="3619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2" name="AutoShape 14"/>
          <p:cNvCxnSpPr>
            <a:cxnSpLocks noChangeShapeType="1"/>
            <a:stCxn id="27656" idx="2"/>
            <a:endCxn id="27654" idx="2"/>
          </p:cNvCxnSpPr>
          <p:nvPr/>
        </p:nvCxnSpPr>
        <p:spPr bwMode="auto">
          <a:xfrm rot="5400000">
            <a:off x="6300788" y="1449388"/>
            <a:ext cx="1587" cy="3602037"/>
          </a:xfrm>
          <a:prstGeom prst="bentConnector3">
            <a:avLst>
              <a:gd name="adj1" fmla="val 4570001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3" name="AutoShape 15"/>
          <p:cNvCxnSpPr>
            <a:cxnSpLocks noChangeShapeType="1"/>
            <a:stCxn id="27656" idx="2"/>
            <a:endCxn id="27655" idx="2"/>
          </p:cNvCxnSpPr>
          <p:nvPr/>
        </p:nvCxnSpPr>
        <p:spPr bwMode="auto">
          <a:xfrm rot="5400000">
            <a:off x="7200900" y="2349501"/>
            <a:ext cx="1587" cy="1801812"/>
          </a:xfrm>
          <a:prstGeom prst="bentConnector3">
            <a:avLst>
              <a:gd name="adj1" fmla="val 2460000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71438" y="1628775"/>
            <a:ext cx="3563937" cy="23050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en-US">
              <a:latin typeface="Century Schoolbook" pitchFamily="18" charset="0"/>
            </a:endParaRPr>
          </a:p>
        </p:txBody>
      </p:sp>
      <p:cxnSp>
        <p:nvCxnSpPr>
          <p:cNvPr id="27665" name="AutoShape 17"/>
          <p:cNvCxnSpPr>
            <a:cxnSpLocks noChangeShapeType="1"/>
            <a:stCxn id="27656" idx="2"/>
            <a:endCxn id="27664" idx="2"/>
          </p:cNvCxnSpPr>
          <p:nvPr/>
        </p:nvCxnSpPr>
        <p:spPr bwMode="auto">
          <a:xfrm rot="5400000">
            <a:off x="4636294" y="467519"/>
            <a:ext cx="684212" cy="6248400"/>
          </a:xfrm>
          <a:prstGeom prst="bentConnector3">
            <a:avLst>
              <a:gd name="adj1" fmla="val 173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3924300" y="4141788"/>
            <a:ext cx="2303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zh-TW" b="1">
                <a:latin typeface="Times New Roman" pitchFamily="18" charset="0"/>
              </a:rPr>
              <a:t>Feed Back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4789488" y="3644900"/>
            <a:ext cx="23034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zh-TW" b="1">
                <a:latin typeface="Times New Roman" pitchFamily="18" charset="0"/>
              </a:rPr>
              <a:t>Feed Back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6013450" y="3349625"/>
            <a:ext cx="2303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zh-TW" b="1">
                <a:latin typeface="Times New Roman" pitchFamily="18" charset="0"/>
              </a:rPr>
              <a:t>Feed Back</a:t>
            </a: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3635375" y="5157788"/>
            <a:ext cx="4392613" cy="900112"/>
          </a:xfrm>
          <a:prstGeom prst="rect">
            <a:avLst/>
          </a:prstGeom>
          <a:solidFill>
            <a:srgbClr val="CC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400">
                <a:solidFill>
                  <a:schemeClr val="bg1"/>
                </a:solidFill>
                <a:latin typeface="Century Schoolbook" pitchFamily="18" charset="0"/>
                <a:ea typeface="標楷體" pitchFamily="65" charset="-120"/>
              </a:rPr>
              <a:t>外在環境變化與發展趨勢</a:t>
            </a:r>
          </a:p>
        </p:txBody>
      </p:sp>
      <p:cxnSp>
        <p:nvCxnSpPr>
          <p:cNvPr id="27670" name="AutoShape 22"/>
          <p:cNvCxnSpPr>
            <a:cxnSpLocks noChangeShapeType="1"/>
            <a:stCxn id="27669" idx="1"/>
            <a:endCxn id="27664" idx="2"/>
          </p:cNvCxnSpPr>
          <p:nvPr/>
        </p:nvCxnSpPr>
        <p:spPr bwMode="auto">
          <a:xfrm rot="10800000">
            <a:off x="1854200" y="3933825"/>
            <a:ext cx="1781175" cy="1674813"/>
          </a:xfrm>
          <a:prstGeom prst="bentConnector2">
            <a:avLst/>
          </a:prstGeom>
          <a:noFill/>
          <a:ln w="19050">
            <a:solidFill>
              <a:srgbClr val="0000FF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1619250" y="5229225"/>
            <a:ext cx="2303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en-US" altLang="zh-TW" b="1">
                <a:latin typeface="Times New Roman" pitchFamily="18" charset="0"/>
              </a:rPr>
              <a:t>Feed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3000" smtClean="0"/>
              <a:t>每個人先</a:t>
            </a:r>
            <a:r>
              <a:rPr lang="zh-TW" altLang="en-US" sz="3000" u="sng" smtClean="0">
                <a:solidFill>
                  <a:srgbClr val="FF0000"/>
                </a:solidFill>
              </a:rPr>
              <a:t>確立人生的最終期許</a:t>
            </a:r>
            <a:r>
              <a:rPr lang="zh-TW" altLang="en-US" sz="3000" smtClean="0"/>
              <a:t>，再循序漸進的依照既定方向達成目標。</a:t>
            </a:r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「以始為終」的法則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427538" y="3789363"/>
            <a:ext cx="3762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zh-TW" altLang="en-US" b="1">
                <a:latin typeface="標楷體" pitchFamily="65" charset="-120"/>
                <a:ea typeface="標楷體" pitchFamily="65" charset="-120"/>
              </a:rPr>
              <a:t>「與成功有約」作者：史蒂芬</a:t>
            </a:r>
            <a:r>
              <a:rPr kumimoji="0" lang="en-US" altLang="zh-TW" b="1">
                <a:latin typeface="標楷體" pitchFamily="65" charset="-120"/>
                <a:ea typeface="標楷體" pitchFamily="65" charset="-120"/>
              </a:rPr>
              <a:t>.</a:t>
            </a:r>
            <a:r>
              <a:rPr kumimoji="0" lang="zh-TW" altLang="en-US" b="1">
                <a:latin typeface="標楷體" pitchFamily="65" charset="-120"/>
                <a:ea typeface="標楷體" pitchFamily="65" charset="-120"/>
              </a:rPr>
              <a:t>柯維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zh-TW" altLang="en-US"/>
          </a:p>
        </p:txBody>
      </p:sp>
      <p:sp>
        <p:nvSpPr>
          <p:cNvPr id="33795" name="文字方塊 3"/>
          <p:cNvSpPr txBox="1">
            <a:spLocks noChangeArrowheads="1"/>
          </p:cNvSpPr>
          <p:nvPr/>
        </p:nvSpPr>
        <p:spPr bwMode="auto">
          <a:xfrm>
            <a:off x="2484438" y="3068638"/>
            <a:ext cx="37433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zh-TW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   &amp;   A</a:t>
            </a:r>
            <a:endParaRPr kumimoji="0" lang="zh-TW" alt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3200" smtClean="0">
                <a:latin typeface="標楷體" pitchFamily="65" charset="-120"/>
              </a:rPr>
              <a:t>我對未來發展的方向與期待是？</a:t>
            </a:r>
            <a:endParaRPr lang="en-US" altLang="zh-TW" sz="3200" smtClean="0">
              <a:latin typeface="標楷體" pitchFamily="65" charset="-120"/>
            </a:endParaRPr>
          </a:p>
          <a:p>
            <a:pPr eaLnBrk="1" hangingPunct="1"/>
            <a:endParaRPr lang="en-US" altLang="zh-TW" sz="3200" smtClean="0">
              <a:latin typeface="標楷體" pitchFamily="65" charset="-120"/>
            </a:endParaRPr>
          </a:p>
          <a:p>
            <a:pPr eaLnBrk="1" hangingPunct="1"/>
            <a:r>
              <a:rPr lang="zh-TW" altLang="en-US" sz="3200" smtClean="0">
                <a:latin typeface="標楷體" pitchFamily="65" charset="-120"/>
              </a:rPr>
              <a:t>我要如何規劃與逐步實現？</a:t>
            </a:r>
            <a:endParaRPr lang="en-US" altLang="zh-TW" sz="3200" smtClean="0">
              <a:latin typeface="標楷體" pitchFamily="65" charset="-120"/>
            </a:endParaRPr>
          </a:p>
          <a:p>
            <a:pPr eaLnBrk="1" hangingPunct="1"/>
            <a:endParaRPr lang="en-US" altLang="zh-TW" sz="3200" smtClean="0">
              <a:latin typeface="標楷體" pitchFamily="65" charset="-120"/>
            </a:endParaRPr>
          </a:p>
          <a:p>
            <a:pPr eaLnBrk="1" hangingPunct="1"/>
            <a:r>
              <a:rPr lang="zh-TW" altLang="en-US" sz="3200" smtClean="0">
                <a:latin typeface="標楷體" pitchFamily="65" charset="-120"/>
              </a:rPr>
              <a:t>所學與未來發展的連結？</a:t>
            </a:r>
            <a:endParaRPr lang="en-US" altLang="zh-TW" sz="3200" smtClean="0">
              <a:latin typeface="標楷體" pitchFamily="65" charset="-120"/>
            </a:endParaRPr>
          </a:p>
          <a:p>
            <a:pPr eaLnBrk="1" hangingPunct="1"/>
            <a:endParaRPr lang="en-US" altLang="zh-TW" sz="3200" smtClean="0">
              <a:latin typeface="標楷體" pitchFamily="65" charset="-120"/>
            </a:endParaRPr>
          </a:p>
          <a:p>
            <a:pPr eaLnBrk="1" hangingPunct="1"/>
            <a:endParaRPr lang="zh-TW" altLang="en-US" sz="320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問題思考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9699" name="文字方塊 3"/>
          <p:cNvSpPr txBox="1">
            <a:spLocks noChangeArrowheads="1"/>
          </p:cNvSpPr>
          <p:nvPr/>
        </p:nvSpPr>
        <p:spPr bwMode="auto">
          <a:xfrm>
            <a:off x="1979613" y="2349500"/>
            <a:ext cx="54006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求職應注意事項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親朋好友及師長引薦</a:t>
            </a:r>
          </a:p>
          <a:p>
            <a:r>
              <a:rPr lang="zh-TW" altLang="en-US" dirty="0"/>
              <a:t>公立就業服務機構</a:t>
            </a:r>
          </a:p>
          <a:p>
            <a:r>
              <a:rPr lang="zh-TW" altLang="en-US" dirty="0"/>
              <a:t>現場徵才活動（就業博覽會）</a:t>
            </a:r>
          </a:p>
          <a:p>
            <a:r>
              <a:rPr lang="zh-TW" altLang="en-US" dirty="0"/>
              <a:t>報紙雜誌徵才廣告</a:t>
            </a:r>
          </a:p>
          <a:p>
            <a:r>
              <a:rPr lang="zh-TW" altLang="en-US" dirty="0"/>
              <a:t>網路人力銀行</a:t>
            </a:r>
          </a:p>
          <a:p>
            <a:r>
              <a:rPr lang="zh-TW" altLang="en-US" dirty="0"/>
              <a:t>各公司網頁消息及公司大門之招募牌示</a:t>
            </a:r>
          </a:p>
          <a:p>
            <a:r>
              <a:rPr lang="zh-TW" altLang="en-US" dirty="0"/>
              <a:t>人才仲介機構</a:t>
            </a:r>
          </a:p>
          <a:p>
            <a:r>
              <a:rPr lang="zh-TW" altLang="en-US" dirty="0"/>
              <a:t>毛遂自薦</a:t>
            </a:r>
          </a:p>
          <a:p>
            <a:r>
              <a:rPr lang="zh-TW" altLang="en-US" dirty="0"/>
              <a:t>自行創業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/>
              <a:t>新鮮人求職管道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以試試看、找工作心態求職。</a:t>
            </a:r>
            <a:endParaRPr lang="en-US" altLang="zh-TW" smtClean="0"/>
          </a:p>
          <a:p>
            <a:r>
              <a:rPr lang="zh-TW" altLang="en-US" smtClean="0"/>
              <a:t>未用心去了解公司與職務的特性與內容。</a:t>
            </a:r>
            <a:endParaRPr lang="en-US" altLang="zh-TW" smtClean="0"/>
          </a:p>
          <a:p>
            <a:r>
              <a:rPr lang="zh-TW" altLang="en-US" smtClean="0"/>
              <a:t>用沒有特色又無法展現自己的履歷自傳，以散彈打鳥的方式投遞履歷。</a:t>
            </a:r>
            <a:endParaRPr lang="en-US" altLang="zh-TW" smtClean="0"/>
          </a:p>
          <a:p>
            <a:r>
              <a:rPr lang="zh-TW" altLang="en-US" smtClean="0"/>
              <a:t>面談時個人整體形象不佳、因緊張導致不知所云、態度輕浮不穩重。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求職常見的現象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352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1187450" y="1773238"/>
            <a:ext cx="662463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TW" altLang="en-US" sz="6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求職態度與準備</a:t>
            </a:r>
            <a:endParaRPr lang="en-US" altLang="zh-TW" sz="6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TW" altLang="en-US" sz="6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是成功關鍵因素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求職態度</a:t>
            </a:r>
            <a:endParaRPr lang="zh-TW" altLang="en-US" dirty="0"/>
          </a:p>
        </p:txBody>
      </p:sp>
      <p:sp>
        <p:nvSpPr>
          <p:cNvPr id="327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smtClean="0"/>
              <a:t>以始為終的求職概念。</a:t>
            </a:r>
            <a:endParaRPr lang="en-US" altLang="zh-TW" sz="2800" smtClean="0"/>
          </a:p>
          <a:p>
            <a:r>
              <a:rPr lang="zh-TW" altLang="en-US" sz="2800" smtClean="0"/>
              <a:t>審慎評估與選擇。</a:t>
            </a:r>
            <a:endParaRPr lang="en-US" altLang="zh-TW" sz="2800" smtClean="0"/>
          </a:p>
          <a:p>
            <a:r>
              <a:rPr lang="zh-TW" altLang="en-US" sz="2800" smtClean="0"/>
              <a:t>積極爭取的企圖心。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履歷自傳</a:t>
            </a:r>
            <a:endParaRPr lang="en-US" altLang="zh-TW" sz="2400" smtClean="0"/>
          </a:p>
          <a:p>
            <a:pPr lvl="1"/>
            <a:r>
              <a:rPr lang="zh-TW" altLang="en-US" sz="2400" smtClean="0"/>
              <a:t>面談</a:t>
            </a:r>
            <a:endParaRPr lang="en-US" altLang="zh-TW" sz="2400" smtClean="0"/>
          </a:p>
          <a:p>
            <a:endParaRPr lang="en-US" altLang="zh-TW" smtClean="0"/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491</TotalTime>
  <Words>1052</Words>
  <Application>Microsoft Office PowerPoint</Application>
  <PresentationFormat>如螢幕大小 (4:3)</PresentationFormat>
  <Paragraphs>203</Paragraphs>
  <Slides>32</Slides>
  <Notes>32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3" baseType="lpstr">
      <vt:lpstr>匯合</vt:lpstr>
      <vt:lpstr>職涯規劃 與 求職面談技巧</vt:lpstr>
      <vt:lpstr>本次分享的期待</vt:lpstr>
      <vt:lpstr>PowerPoint 簡報</vt:lpstr>
      <vt:lpstr>問題思考</vt:lpstr>
      <vt:lpstr>PowerPoint 簡報</vt:lpstr>
      <vt:lpstr>新鮮人求職管道</vt:lpstr>
      <vt:lpstr>求職常見的現象</vt:lpstr>
      <vt:lpstr>PowerPoint 簡報</vt:lpstr>
      <vt:lpstr>求職態度</vt:lpstr>
      <vt:lpstr>成功求職的準備過程</vt:lpstr>
      <vt:lpstr>PowerPoint 簡報</vt:lpstr>
      <vt:lpstr>履歷自傳的功能</vt:lpstr>
      <vt:lpstr>優質履歷表的關鍵</vt:lpstr>
      <vt:lpstr>撰寫優質履歷的要領</vt:lpstr>
      <vt:lpstr>撰寫優質履歷的步驟</vt:lpstr>
      <vt:lpstr>PowerPoint 簡報</vt:lpstr>
      <vt:lpstr>如何做好面談準備</vt:lpstr>
      <vt:lpstr>企業對面談的期待</vt:lpstr>
      <vt:lpstr>做好面談準備</vt:lpstr>
      <vt:lpstr>面談主考官常問的問題</vt:lpstr>
      <vt:lpstr>PowerPoint 簡報</vt:lpstr>
      <vt:lpstr>PowerPoint 簡報</vt:lpstr>
      <vt:lpstr>PowerPoint 簡報</vt:lpstr>
      <vt:lpstr>PowerPoint 簡報</vt:lpstr>
      <vt:lpstr>職涯</vt:lpstr>
      <vt:lpstr>職涯</vt:lpstr>
      <vt:lpstr>職涯規劃與發展 </vt:lpstr>
      <vt:lpstr>冰山理論</vt:lpstr>
      <vt:lpstr>職涯規劃與發展的重要前題</vt:lpstr>
      <vt:lpstr>個人能力發展</vt:lpstr>
      <vt:lpstr>「以始為終」的法則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職涯規劃與持續就業能力</dc:title>
  <dc:creator>Ken_Lin</dc:creator>
  <cp:lastModifiedBy>use</cp:lastModifiedBy>
  <cp:revision>62</cp:revision>
  <dcterms:created xsi:type="dcterms:W3CDTF">2011-05-10T15:59:44Z</dcterms:created>
  <dcterms:modified xsi:type="dcterms:W3CDTF">2017-05-29T15:12:12Z</dcterms:modified>
</cp:coreProperties>
</file>