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81" r:id="rId5"/>
    <p:sldId id="259" r:id="rId6"/>
    <p:sldId id="260" r:id="rId7"/>
    <p:sldId id="261" r:id="rId8"/>
    <p:sldId id="273" r:id="rId9"/>
    <p:sldId id="275" r:id="rId10"/>
    <p:sldId id="274" r:id="rId11"/>
    <p:sldId id="272" r:id="rId12"/>
    <p:sldId id="276" r:id="rId13"/>
    <p:sldId id="282" r:id="rId14"/>
    <p:sldId id="262" r:id="rId15"/>
    <p:sldId id="263" r:id="rId16"/>
    <p:sldId id="268" r:id="rId17"/>
    <p:sldId id="280" r:id="rId18"/>
    <p:sldId id="264" r:id="rId19"/>
    <p:sldId id="278" r:id="rId20"/>
    <p:sldId id="279" r:id="rId21"/>
    <p:sldId id="265" r:id="rId22"/>
    <p:sldId id="277" r:id="rId23"/>
    <p:sldId id="267" r:id="rId24"/>
    <p:sldId id="266" r:id="rId2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85" d="100"/>
          <a:sy n="85" d="100"/>
        </p:scale>
        <p:origin x="7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TW" altLang="en-US" dirty="0"/>
              <a:t>按一下以編輯母片標題樣式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按一下以編輯母片子標題樣式</a:t>
            </a:r>
            <a:endParaRPr lang="en-US" dirty="0"/>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a:xfrm>
            <a:off x="5332412" y="5883275"/>
            <a:ext cx="4324044" cy="365125"/>
          </a:xfrm>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423992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TW" altLang="en-US" dirty="0"/>
              <a:t>按一下以編輯母片標題樣式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dirty="0"/>
              <a:t>按一下圖示以新增圖片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編輯母片文字樣式</a:t>
            </a:r>
          </a:p>
        </p:txBody>
      </p:sp>
      <p:sp>
        <p:nvSpPr>
          <p:cNvPr id="5" name="Date Placeholder 4"/>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0866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384567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TW" altLang="en-US" dirty="0"/>
              <a:t>按一下以編輯母片標題樣式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dirty="0"/>
              <a:t>編輯母片文字樣式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463988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2814183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TW" altLang="en-US" dirty="0"/>
              <a:t>按一下以編輯母片標題樣式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TW" altLang="en-US" dirty="0"/>
              <a:t>編輯母片文字樣式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2562644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TW" altLang="en-US" dirty="0"/>
              <a:t>按一下以編輯母片標題樣式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dirty="0"/>
              <a:t>編輯母片文字樣式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911202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TW" altLang="en-US" dirty="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777043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TW" altLang="en-US" dirty="0"/>
              <a:t>按一下以編輯母片標題樣式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11365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a:xfrm>
            <a:off x="10951856" y="5867131"/>
            <a:ext cx="551167" cy="365125"/>
          </a:xfrm>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72937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dirty="0"/>
              <a:t>編輯母片文字樣式</a:t>
            </a:r>
          </a:p>
        </p:txBody>
      </p:sp>
      <p:sp>
        <p:nvSpPr>
          <p:cNvPr id="4" name="Date Placeholder 3"/>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62670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TW" altLang="en-US" dirty="0"/>
              <a:t>按一下以編輯母片標題樣式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5" name="Date Placeholder 4"/>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4008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編輯母片文字樣式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編輯母片文字樣式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7" name="Date Placeholder 6"/>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548428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按一下以編輯母片標題樣式</a:t>
            </a:r>
            <a:endParaRPr lang="en-US" dirty="0"/>
          </a:p>
        </p:txBody>
      </p:sp>
      <p:sp>
        <p:nvSpPr>
          <p:cNvPr id="3" name="Date Placeholder 2"/>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7013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20466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TW" altLang="en-US" dirty="0"/>
              <a:t>按一下以編輯母片標題樣式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編輯母片文字樣式</a:t>
            </a:r>
          </a:p>
        </p:txBody>
      </p:sp>
      <p:sp>
        <p:nvSpPr>
          <p:cNvPr id="5" name="Date Placeholder 4"/>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62409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TW" altLang="en-US" dirty="0"/>
              <a:t>按一下以編輯母片標題樣式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dirty="0"/>
              <a:t>按一下圖示以新增圖片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a:t>編輯母片文字樣式</a:t>
            </a:r>
          </a:p>
        </p:txBody>
      </p:sp>
      <p:sp>
        <p:nvSpPr>
          <p:cNvPr id="5" name="Date Placeholder 4"/>
          <p:cNvSpPr>
            <a:spLocks noGrp="1"/>
          </p:cNvSpPr>
          <p:nvPr>
            <p:ph type="dt" sz="half" idx="10"/>
          </p:nvPr>
        </p:nvSpPr>
        <p:spPr/>
        <p:txBody>
          <a:bodyPr/>
          <a:lstStyle/>
          <a:p>
            <a:fld id="{9275EF9D-446A-4BA9-9A8F-8795C824CFA3}" type="datetimeFigureOut">
              <a:rPr lang="zh-TW" altLang="en-US" smtClean="0"/>
              <a:t>2018/5/10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415079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275EF9D-446A-4BA9-9A8F-8795C824CFA3}" type="datetimeFigureOut">
              <a:rPr lang="zh-TW" altLang="en-US" smtClean="0"/>
              <a:t>2018/5/10</a:t>
            </a:fld>
            <a:endParaRPr lang="zh-TW"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TW"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4296894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image.slidesharecdn.com/random-170325095622/95/costco-3-638.jpg?cb=1490435878"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4F8A58-5048-4855-81A4-FFBC9C81452B}"/>
              </a:ext>
            </a:extLst>
          </p:cNvPr>
          <p:cNvSpPr>
            <a:spLocks noGrp="1"/>
          </p:cNvSpPr>
          <p:nvPr>
            <p:ph type="ctrTitle"/>
          </p:nvPr>
        </p:nvSpPr>
        <p:spPr>
          <a:xfrm>
            <a:off x="1385351" y="237068"/>
            <a:ext cx="10136722" cy="1758949"/>
          </a:xfrm>
        </p:spPr>
        <p:txBody>
          <a:bodyPr>
            <a:noAutofit/>
          </a:bodyPr>
          <a:lstStyle/>
          <a:p>
            <a:r>
              <a:rPr lang="zh-TW" altLang="en-US" b="1" i="1">
                <a:solidFill>
                  <a:srgbClr val="000000"/>
                </a:solidFill>
                <a:latin typeface="Arial Black"/>
                <a:ea typeface="新細明體"/>
              </a:rPr>
              <a:t>顧客關係管理   -   COSTCO</a:t>
            </a:r>
            <a:endParaRPr lang="zh-TW" altLang="en-US" b="1" i="1">
              <a:solidFill>
                <a:srgbClr val="000000"/>
              </a:solidFill>
              <a:latin typeface="新細明體"/>
              <a:ea typeface="新細明體"/>
            </a:endParaRPr>
          </a:p>
        </p:txBody>
      </p:sp>
      <p:sp>
        <p:nvSpPr>
          <p:cNvPr id="3" name="副標題 2">
            <a:extLst>
              <a:ext uri="{FF2B5EF4-FFF2-40B4-BE49-F238E27FC236}">
                <a16:creationId xmlns:a16="http://schemas.microsoft.com/office/drawing/2014/main" id="{F5814739-0FE5-49D8-8768-CD44B9961AA1}"/>
              </a:ext>
            </a:extLst>
          </p:cNvPr>
          <p:cNvSpPr>
            <a:spLocks noGrp="1"/>
          </p:cNvSpPr>
          <p:nvPr>
            <p:ph type="subTitle" idx="1"/>
          </p:nvPr>
        </p:nvSpPr>
        <p:spPr>
          <a:xfrm>
            <a:off x="3696227" y="2805642"/>
            <a:ext cx="7301970" cy="2903009"/>
          </a:xfrm>
        </p:spPr>
        <p:txBody>
          <a:bodyPr vert="horz" lIns="91440" tIns="45720" rIns="91440" bIns="45720" rtlCol="0" anchor="t">
            <a:noAutofit/>
          </a:bodyPr>
          <a:lstStyle/>
          <a:p>
            <a:pPr algn="ctr"/>
            <a:r>
              <a:rPr lang="zh-TW" sz="2000">
                <a:latin typeface="Arial Black"/>
                <a:ea typeface="新細明體"/>
              </a:rPr>
              <a:t>組員 :   </a:t>
            </a:r>
            <a:endParaRPr lang="zh-TW" sz="2000" dirty="0">
              <a:latin typeface="新細明體"/>
              <a:ea typeface="新細明體"/>
            </a:endParaRPr>
          </a:p>
          <a:p>
            <a:pPr algn="ctr"/>
            <a:r>
              <a:rPr lang="zh-TW" sz="2000">
                <a:latin typeface="Arial Black"/>
                <a:ea typeface="新細明體"/>
              </a:rPr>
              <a:t>B F 1 0 4 0 2 3    唐 荐 泓</a:t>
            </a:r>
          </a:p>
          <a:p>
            <a:pPr algn="ctr"/>
            <a:r>
              <a:rPr lang="zh-TW" sz="2000">
                <a:latin typeface="Arial Black"/>
                <a:ea typeface="新細明體"/>
              </a:rPr>
              <a:t>B F 1 0 4 0 0 9    李 冠 賢</a:t>
            </a:r>
            <a:endParaRPr lang="en-US" altLang="zh-TW" sz="2000" dirty="0">
              <a:latin typeface="Arial Black"/>
              <a:ea typeface="新細明體"/>
            </a:endParaRPr>
          </a:p>
          <a:p>
            <a:pPr algn="ctr"/>
            <a:r>
              <a:rPr lang="zh-TW" sz="2000">
                <a:latin typeface="Arial Black"/>
                <a:ea typeface="新細明體"/>
              </a:rPr>
              <a:t>B F 1 0 4 0 1 3    吳 晉 安</a:t>
            </a:r>
          </a:p>
          <a:p>
            <a:pPr algn="ctr"/>
            <a:r>
              <a:rPr lang="zh-TW" sz="2000">
                <a:latin typeface="Arial Black"/>
                <a:ea typeface="新細明體"/>
              </a:rPr>
              <a:t>B F 1 0 4 0 3 4    呂 澤 育</a:t>
            </a:r>
          </a:p>
          <a:p>
            <a:pPr algn="ctr"/>
            <a:r>
              <a:rPr lang="en-US" altLang="zh-TW" sz="2000" dirty="0">
                <a:latin typeface="Arial Black"/>
                <a:ea typeface="新細明體"/>
              </a:rPr>
              <a:t>B F 1 0 4 0 3 6    </a:t>
            </a:r>
            <a:r>
              <a:rPr lang="zh-TW" sz="2000">
                <a:latin typeface="Arial Black"/>
                <a:ea typeface="新細明體"/>
              </a:rPr>
              <a:t>陳 劍 龍</a:t>
            </a:r>
            <a:endParaRPr lang="zh-TW" sz="2000" dirty="0">
              <a:latin typeface="新細明體"/>
              <a:ea typeface="新細明體"/>
            </a:endParaRPr>
          </a:p>
          <a:p>
            <a:pPr algn="ctr"/>
            <a:endParaRPr lang="zh-TW" sz="2000" dirty="0">
              <a:latin typeface="新細明體"/>
              <a:ea typeface="新細明體"/>
            </a:endParaRPr>
          </a:p>
          <a:p>
            <a:pPr algn="ctr"/>
            <a:endParaRPr lang="zh-TW" dirty="0">
              <a:latin typeface="新細明體"/>
              <a:ea typeface="新細明體"/>
            </a:endParaRPr>
          </a:p>
          <a:p>
            <a:endParaRPr lang="zh-TW" altLang="en-US" dirty="0">
              <a:latin typeface="新細明體"/>
              <a:ea typeface="新細明體"/>
            </a:endParaRPr>
          </a:p>
        </p:txBody>
      </p:sp>
    </p:spTree>
    <p:extLst>
      <p:ext uri="{BB962C8B-B14F-4D97-AF65-F5344CB8AC3E}">
        <p14:creationId xmlns:p14="http://schemas.microsoft.com/office/powerpoint/2010/main" val="84296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a:bodyPr>
          <a:lstStyle/>
          <a:p>
            <a:pPr algn="l"/>
            <a:r>
              <a:rPr lang="zh-TW" sz="2400">
                <a:solidFill>
                  <a:srgbClr val="000000"/>
                </a:solidFill>
                <a:latin typeface="新細明體"/>
                <a:ea typeface="新細明體"/>
              </a:rPr>
              <a:t>SWOT分析 </a:t>
            </a:r>
            <a:r>
              <a:rPr lang="en-US" altLang="zh-TW" sz="2400" dirty="0" err="1">
                <a:solidFill>
                  <a:srgbClr val="000000"/>
                </a:solidFill>
                <a:latin typeface="新細明體"/>
                <a:ea typeface="新細明體"/>
              </a:rPr>
              <a:t>Str</a:t>
            </a:r>
            <a:r>
              <a:rPr lang="zh-TW" sz="2400">
                <a:solidFill>
                  <a:srgbClr val="000000"/>
                </a:solidFill>
                <a:latin typeface="新細明體"/>
                <a:ea typeface="新細明體"/>
              </a:rPr>
              <a:t>engt</a:t>
            </a:r>
            <a:r>
              <a:rPr lang="en-US" altLang="zh-TW" sz="2400" dirty="0">
                <a:solidFill>
                  <a:srgbClr val="000000"/>
                </a:solidFill>
                <a:latin typeface="新細明體"/>
                <a:ea typeface="新細明體"/>
              </a:rPr>
              <a:t>h</a:t>
            </a:r>
            <a:r>
              <a:rPr lang="zh-TW" sz="2400">
                <a:solidFill>
                  <a:srgbClr val="000000"/>
                </a:solidFill>
                <a:latin typeface="新細明體"/>
                <a:ea typeface="新細明體"/>
              </a:rPr>
              <a:t> 優勢 獨特的會員制 與供應商長期的合作關係 量販店買賣存在忠誠度 多元文化的國外進口商品 優質多樣化的產品選擇 優秀的行銷創新團隊 Weakness 劣勢 多採大包裝，一些生鮮食品也是超大包裝， 不賣出， 或趕快吃掉，很容易就會壞掉 因為採會員制，會流失非會員的顧客 在地化商品較少出現 需要另去傳統量販</a:t>
            </a:r>
            <a:r>
              <a:rPr lang="zh-TW" sz="2400">
                <a:solidFill>
                  <a:srgbClr val="000000"/>
                </a:solidFill>
              </a:rPr>
              <a:t>店</a:t>
            </a:r>
            <a:r>
              <a:rPr lang="zh-TW" sz="2400">
                <a:solidFill>
                  <a:srgbClr val="000000"/>
                </a:solidFill>
                <a:latin typeface="新細明體"/>
                <a:ea typeface="新細明體"/>
              </a:rPr>
              <a:t> </a:t>
            </a:r>
            <a:r>
              <a:rPr lang="zh-TW" altLang="en-US" sz="2400">
                <a:solidFill>
                  <a:srgbClr val="000000"/>
                </a:solidFill>
                <a:latin typeface="新細明體"/>
                <a:ea typeface="新細明體"/>
              </a:rPr>
              <a:t>退貨機制被民眾濫用 </a:t>
            </a:r>
            <a:r>
              <a:rPr lang="en-US" altLang="zh-TW" sz="2400" dirty="0">
                <a:solidFill>
                  <a:srgbClr val="000000"/>
                </a:solidFill>
                <a:latin typeface="新細明體"/>
                <a:ea typeface="新細明體"/>
              </a:rPr>
              <a:t>Opportunities</a:t>
            </a:r>
            <a:r>
              <a:rPr lang="zh-TW" altLang="en-US" sz="2400">
                <a:solidFill>
                  <a:srgbClr val="000000"/>
                </a:solidFill>
                <a:latin typeface="新細明體"/>
                <a:ea typeface="新細明體"/>
              </a:rPr>
              <a:t> 機會 </a:t>
            </a:r>
            <a:r>
              <a:rPr lang="en-US" altLang="zh-TW" sz="2400" dirty="0">
                <a:solidFill>
                  <a:srgbClr val="000000"/>
                </a:solidFill>
                <a:latin typeface="新細明體"/>
                <a:ea typeface="新細明體"/>
              </a:rPr>
              <a:t>Threats</a:t>
            </a:r>
            <a:r>
              <a:rPr lang="zh-TW" altLang="en-US" sz="2400">
                <a:solidFill>
                  <a:srgbClr val="000000"/>
                </a:solidFill>
                <a:latin typeface="新細明體"/>
                <a:ea typeface="新細明體"/>
              </a:rPr>
              <a:t> 威脅 台灣少子化人口成長受限 境內各</a:t>
            </a:r>
            <a:r>
              <a:rPr lang="zh-TW" sz="2400">
                <a:solidFill>
                  <a:srgbClr val="000000"/>
                </a:solidFill>
                <a:latin typeface="新細明體"/>
                <a:ea typeface="新細明體"/>
              </a:rPr>
              <a:t>家</a:t>
            </a:r>
            <a:r>
              <a:rPr lang="zh-TW" altLang="en-US" sz="2400">
                <a:solidFill>
                  <a:srgbClr val="000000"/>
                </a:solidFill>
                <a:latin typeface="新細明體"/>
                <a:ea typeface="新細明體"/>
              </a:rPr>
              <a:t>量販</a:t>
            </a:r>
            <a:r>
              <a:rPr lang="zh-TW" sz="2400">
                <a:solidFill>
                  <a:srgbClr val="000000"/>
                </a:solidFill>
                <a:latin typeface="新細明體"/>
                <a:ea typeface="新細明體"/>
              </a:rPr>
              <a:t>店</a:t>
            </a:r>
            <a:r>
              <a:rPr lang="zh-TW" altLang="en-US" sz="2400">
                <a:solidFill>
                  <a:srgbClr val="000000"/>
                </a:solidFill>
                <a:latin typeface="新細明體"/>
                <a:ea typeface="新細明體"/>
              </a:rPr>
              <a:t>競爭激烈 </a:t>
            </a:r>
            <a:r>
              <a:rPr lang="zh-TW" sz="2400">
                <a:solidFill>
                  <a:srgbClr val="000000"/>
                </a:solidFill>
                <a:latin typeface="新細明體"/>
                <a:ea typeface="新細明體"/>
              </a:rPr>
              <a:t>（家</a:t>
            </a:r>
            <a:r>
              <a:rPr lang="zh-TW" altLang="en-US" sz="2400">
                <a:solidFill>
                  <a:srgbClr val="000000"/>
                </a:solidFill>
                <a:latin typeface="新細明體"/>
                <a:ea typeface="新細明體"/>
              </a:rPr>
              <a:t>樂福 大 潤發 </a:t>
            </a:r>
            <a:r>
              <a:rPr lang="en-US" altLang="zh-TW" sz="2400" dirty="0">
                <a:solidFill>
                  <a:srgbClr val="000000"/>
                </a:solidFill>
                <a:latin typeface="新細明體"/>
                <a:ea typeface="新細明體"/>
              </a:rPr>
              <a:t>)</a:t>
            </a:r>
            <a:r>
              <a:rPr lang="zh-TW" altLang="en-US" sz="2400">
                <a:solidFill>
                  <a:srgbClr val="000000"/>
                </a:solidFill>
                <a:latin typeface="新細明體"/>
                <a:ea typeface="新細明體"/>
              </a:rPr>
              <a:t> 土地成本租金高 停車位附近交通問題 全球匯率貿易議題影響重</a:t>
            </a:r>
            <a:r>
              <a:rPr lang="zh-TW" sz="2400">
                <a:solidFill>
                  <a:srgbClr val="000000"/>
                </a:solidFill>
                <a:latin typeface="新細明體"/>
                <a:ea typeface="新細明體"/>
              </a:rPr>
              <a:t>大</a:t>
            </a:r>
            <a:r>
              <a:rPr lang="zh-TW" altLang="en-US" sz="2400">
                <a:solidFill>
                  <a:srgbClr val="000000"/>
                </a:solidFill>
                <a:latin typeface="新細明體"/>
                <a:ea typeface="新細明體"/>
              </a:rPr>
              <a:t> 全球化仍在發展 新興</a:t>
            </a:r>
            <a:r>
              <a:rPr lang="zh-TW" sz="2400">
                <a:solidFill>
                  <a:srgbClr val="000000"/>
                </a:solidFill>
                <a:latin typeface="新細明體"/>
                <a:ea typeface="新細明體"/>
              </a:rPr>
              <a:t>國家</a:t>
            </a:r>
            <a:r>
              <a:rPr lang="zh-TW" altLang="en-US" sz="2400">
                <a:solidFill>
                  <a:srgbClr val="000000"/>
                </a:solidFill>
                <a:latin typeface="新細明體"/>
                <a:ea typeface="新細明體"/>
              </a:rPr>
              <a:t>平均所得快速成長 許多新產品合作曝光的通路 線上購物電商化的改變 </a:t>
            </a:r>
            <a:r>
              <a:rPr lang="en-US" altLang="zh-TW" sz="2400" dirty="0">
                <a:solidFill>
                  <a:srgbClr val="000000"/>
                </a:solidFill>
                <a:latin typeface="新細明體"/>
                <a:ea typeface="新細明體"/>
              </a:rPr>
              <a:t>2015</a:t>
            </a:r>
            <a:r>
              <a:rPr lang="zh-TW" altLang="en-US" sz="2400">
                <a:solidFill>
                  <a:srgbClr val="000000"/>
                </a:solidFill>
                <a:latin typeface="新細明體"/>
                <a:ea typeface="新細明體"/>
              </a:rPr>
              <a:t>年</a:t>
            </a:r>
            <a:r>
              <a:rPr lang="zh-TW" sz="2400">
                <a:solidFill>
                  <a:srgbClr val="000000"/>
                </a:solidFill>
                <a:latin typeface="新細明體"/>
                <a:ea typeface="新細明體"/>
              </a:rPr>
              <a:t>國</a:t>
            </a:r>
            <a:r>
              <a:rPr lang="zh-TW" altLang="en-US" sz="2400">
                <a:solidFill>
                  <a:srgbClr val="000000"/>
                </a:solidFill>
                <a:latin typeface="新細明體"/>
                <a:ea typeface="新細明體"/>
              </a:rPr>
              <a:t>內量販業營業額達</a:t>
            </a:r>
            <a:r>
              <a:rPr lang="zh-TW" sz="2400">
                <a:solidFill>
                  <a:srgbClr val="000000"/>
                </a:solidFill>
                <a:latin typeface="新細明體"/>
                <a:ea typeface="新細明體"/>
              </a:rPr>
              <a:t>1</a:t>
            </a:r>
            <a:r>
              <a:rPr lang="en-US" altLang="zh-TW" sz="2400" dirty="0">
                <a:solidFill>
                  <a:srgbClr val="000000"/>
                </a:solidFill>
                <a:latin typeface="新細明體"/>
                <a:ea typeface="新細明體"/>
              </a:rPr>
              <a:t>,</a:t>
            </a:r>
            <a:r>
              <a:rPr lang="zh-TW" sz="2400" dirty="0">
                <a:solidFill>
                  <a:srgbClr val="000000"/>
                </a:solidFill>
                <a:latin typeface="新細明體"/>
                <a:ea typeface="新細明體"/>
              </a:rPr>
              <a:t>8</a:t>
            </a:r>
            <a:r>
              <a:rPr lang="en-US" altLang="zh-TW" sz="2400" dirty="0">
                <a:solidFill>
                  <a:srgbClr val="000000"/>
                </a:solidFill>
                <a:latin typeface="新細明體"/>
                <a:ea typeface="新細明體"/>
              </a:rPr>
              <a:t>30</a:t>
            </a:r>
            <a:r>
              <a:rPr lang="zh-TW" altLang="en-US" sz="2400">
                <a:solidFill>
                  <a:srgbClr val="000000"/>
                </a:solidFill>
                <a:latin typeface="新細明體"/>
                <a:ea typeface="新細明體"/>
              </a:rPr>
              <a:t>億元</a:t>
            </a:r>
            <a:r>
              <a:rPr lang="zh-TW" sz="2400">
                <a:solidFill>
                  <a:srgbClr val="000000"/>
                </a:solidFill>
                <a:latin typeface="新細明體"/>
                <a:ea typeface="新細明體"/>
              </a:rPr>
              <a:t>、</a:t>
            </a:r>
            <a:r>
              <a:rPr lang="zh-TW" altLang="en-US" sz="2400">
                <a:solidFill>
                  <a:srgbClr val="000000"/>
                </a:solidFill>
                <a:latin typeface="新細明體"/>
                <a:ea typeface="新細明體"/>
              </a:rPr>
              <a:t>年增 </a:t>
            </a:r>
            <a:r>
              <a:rPr lang="en-US" altLang="zh-TW" sz="2400" dirty="0">
                <a:solidFill>
                  <a:srgbClr val="000000"/>
                </a:solidFill>
                <a:latin typeface="新細明體"/>
                <a:ea typeface="新細明體"/>
              </a:rPr>
              <a:t>4.1%</a:t>
            </a:r>
            <a:r>
              <a:rPr lang="zh-TW" altLang="en-US" sz="2400">
                <a:solidFill>
                  <a:srgbClr val="000000"/>
                </a:solidFill>
                <a:latin typeface="新細明體"/>
                <a:ea typeface="新細明體"/>
              </a:rPr>
              <a:t>。</a:t>
            </a:r>
            <a:r>
              <a:rPr lang="zh-TW" sz="2400">
                <a:solidFill>
                  <a:srgbClr val="000000"/>
                </a:solidFill>
                <a:latin typeface="新細明體"/>
                <a:ea typeface="新細明體"/>
              </a:rPr>
              <a:t>）。</a:t>
            </a:r>
            <a:endParaRPr lang="zh-TW" sz="2400" baseline="30000">
              <a:solidFill>
                <a:srgbClr val="000000"/>
              </a:solidFill>
              <a:latin typeface="新細明體"/>
              <a:ea typeface="新細明體"/>
            </a:endParaRPr>
          </a:p>
        </p:txBody>
      </p:sp>
    </p:spTree>
    <p:extLst>
      <p:ext uri="{BB962C8B-B14F-4D97-AF65-F5344CB8AC3E}">
        <p14:creationId xmlns:p14="http://schemas.microsoft.com/office/powerpoint/2010/main" val="628874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a:bodyPr>
          <a:lstStyle/>
          <a:p>
            <a:pPr algn="l"/>
            <a:r>
              <a:rPr lang="zh-TW" sz="2400">
                <a:solidFill>
                  <a:srgbClr val="000000"/>
                </a:solidFill>
                <a:latin typeface="新細明體"/>
                <a:ea typeface="新細明體"/>
              </a:rPr>
              <a:t>4P分</a:t>
            </a:r>
            <a:r>
              <a:rPr lang="zh-TW" altLang="en-US" sz="2400">
                <a:solidFill>
                  <a:srgbClr val="000000"/>
                </a:solidFill>
                <a:latin typeface="新細明體"/>
                <a:ea typeface="新細明體"/>
              </a:rPr>
              <a:t>析 </a:t>
            </a:r>
            <a:r>
              <a:rPr lang="en-US" altLang="zh-TW" sz="2400" dirty="0" err="1">
                <a:solidFill>
                  <a:srgbClr val="000000"/>
                </a:solidFill>
                <a:latin typeface="新細明體"/>
                <a:ea typeface="新細明體"/>
              </a:rPr>
              <a:t>Pr</a:t>
            </a:r>
            <a:r>
              <a:rPr lang="zh-TW" sz="2400">
                <a:solidFill>
                  <a:srgbClr val="000000"/>
                </a:solidFill>
                <a:latin typeface="新細明體"/>
                <a:ea typeface="新細明體"/>
              </a:rPr>
              <a:t>od</a:t>
            </a:r>
            <a:r>
              <a:rPr lang="en-US" altLang="zh-TW" sz="2400" dirty="0" err="1">
                <a:solidFill>
                  <a:srgbClr val="000000"/>
                </a:solidFill>
                <a:latin typeface="新細明體"/>
                <a:ea typeface="新細明體"/>
              </a:rPr>
              <a:t>uct</a:t>
            </a:r>
            <a:r>
              <a:rPr lang="zh-TW" altLang="en-US" sz="2400">
                <a:solidFill>
                  <a:srgbClr val="000000"/>
                </a:solidFill>
                <a:latin typeface="新細明體"/>
                <a:ea typeface="新細明體"/>
              </a:rPr>
              <a:t>商</a:t>
            </a:r>
            <a:r>
              <a:rPr lang="zh-TW" sz="2400">
                <a:solidFill>
                  <a:srgbClr val="000000"/>
                </a:solidFill>
                <a:latin typeface="新細明體"/>
                <a:ea typeface="新細明體"/>
              </a:rPr>
              <a:t>品 Price價格 Promo</a:t>
            </a:r>
            <a:r>
              <a:rPr lang="en-US" altLang="zh-TW" sz="2400" dirty="0" err="1">
                <a:solidFill>
                  <a:srgbClr val="000000"/>
                </a:solidFill>
                <a:latin typeface="新細明體"/>
                <a:ea typeface="新細明體"/>
              </a:rPr>
              <a:t>tion</a:t>
            </a:r>
            <a:r>
              <a:rPr lang="zh-TW" altLang="en-US" sz="2400">
                <a:solidFill>
                  <a:srgbClr val="000000"/>
                </a:solidFill>
                <a:latin typeface="新細明體"/>
                <a:ea typeface="新細明體"/>
              </a:rPr>
              <a:t>推廣 </a:t>
            </a:r>
            <a:r>
              <a:rPr lang="en-US" altLang="zh-TW" sz="2400" dirty="0">
                <a:solidFill>
                  <a:srgbClr val="000000"/>
                </a:solidFill>
                <a:latin typeface="新細明體"/>
                <a:ea typeface="新細明體"/>
              </a:rPr>
              <a:t>P</a:t>
            </a:r>
            <a:r>
              <a:rPr lang="zh-TW" sz="2400">
                <a:solidFill>
                  <a:srgbClr val="000000"/>
                </a:solidFill>
                <a:latin typeface="新細明體"/>
                <a:ea typeface="新細明體"/>
              </a:rPr>
              <a:t>lac</a:t>
            </a:r>
            <a:r>
              <a:rPr lang="en-US" altLang="zh-TW" sz="2400" err="1">
                <a:solidFill>
                  <a:srgbClr val="000000"/>
                </a:solidFill>
                <a:latin typeface="新細明體"/>
                <a:ea typeface="新細明體"/>
              </a:rPr>
              <a:t>e&amp;Di</a:t>
            </a:r>
            <a:r>
              <a:rPr lang="zh-TW" sz="2400">
                <a:solidFill>
                  <a:srgbClr val="000000"/>
                </a:solidFill>
                <a:latin typeface="新細明體"/>
                <a:ea typeface="新細明體"/>
              </a:rPr>
              <a:t>stribution通路與配銷 商品價格目前連鎖市面上最低價 毛利率僅有10%藉此吸引更多會 員加入 大量進貨，壓低售價，減少運輸成 本。</a:t>
            </a:r>
            <a:r>
              <a:rPr lang="zh-TW" altLang="en-US" sz="2400">
                <a:solidFill>
                  <a:srgbClr val="000000"/>
                </a:solidFill>
                <a:latin typeface="新細明體"/>
                <a:ea typeface="新細明體"/>
              </a:rPr>
              <a:t> 只在人口充足地區擴張分店</a:t>
            </a:r>
            <a:r>
              <a:rPr lang="zh-TW" sz="2400">
                <a:solidFill>
                  <a:srgbClr val="000000"/>
                </a:solidFill>
                <a:latin typeface="新細明體"/>
                <a:ea typeface="新細明體"/>
              </a:rPr>
              <a:t>，吸引 會員自動前往。 廣告:Costco對於透過付費廣告來 宣傳其商品之方式較少。 </a:t>
            </a:r>
            <a:r>
              <a:rPr lang="zh-TW" altLang="en-US" sz="2400">
                <a:solidFill>
                  <a:srgbClr val="000000"/>
                </a:solidFill>
                <a:latin typeface="新細明體"/>
                <a:ea typeface="新細明體"/>
              </a:rPr>
              <a:t>銷售推廣</a:t>
            </a:r>
            <a:r>
              <a:rPr lang="en-US" altLang="zh-TW" sz="2400" dirty="0">
                <a:solidFill>
                  <a:srgbClr val="000000"/>
                </a:solidFill>
                <a:latin typeface="新細明體"/>
                <a:ea typeface="新細明體"/>
              </a:rPr>
              <a:t>:</a:t>
            </a:r>
            <a:r>
              <a:rPr lang="zh-TW" altLang="en-US" sz="2400">
                <a:solidFill>
                  <a:srgbClr val="000000"/>
                </a:solidFill>
                <a:latin typeface="新細明體"/>
                <a:ea typeface="新細明體"/>
              </a:rPr>
              <a:t>固定每月寄</a:t>
            </a:r>
            <a:r>
              <a:rPr lang="zh-TW" sz="2400">
                <a:solidFill>
                  <a:srgbClr val="000000"/>
                </a:solidFill>
                <a:latin typeface="新細明體"/>
                <a:ea typeface="新細明體"/>
              </a:rPr>
              <a:t>出</a:t>
            </a:r>
            <a:r>
              <a:rPr lang="zh-TW" altLang="en-US" sz="2400">
                <a:solidFill>
                  <a:srgbClr val="000000"/>
                </a:solidFill>
                <a:latin typeface="新細明體"/>
                <a:ea typeface="新細明體"/>
              </a:rPr>
              <a:t>優惠卷給 所有會員。 人員銷售</a:t>
            </a:r>
            <a:r>
              <a:rPr lang="en-US" altLang="zh-TW" sz="2400" dirty="0">
                <a:solidFill>
                  <a:srgbClr val="000000"/>
                </a:solidFill>
                <a:latin typeface="新細明體"/>
                <a:ea typeface="新細明體"/>
              </a:rPr>
              <a:t>:</a:t>
            </a:r>
            <a:r>
              <a:rPr lang="zh-TW" altLang="en-US" sz="2400">
                <a:solidFill>
                  <a:srgbClr val="000000"/>
                </a:solidFill>
                <a:latin typeface="新細明體"/>
                <a:ea typeface="新細明體"/>
              </a:rPr>
              <a:t>現場舉辦多種商</a:t>
            </a:r>
            <a:r>
              <a:rPr lang="zh-TW" sz="2400">
                <a:solidFill>
                  <a:srgbClr val="000000"/>
                </a:solidFill>
                <a:latin typeface="新細明體"/>
                <a:ea typeface="新細明體"/>
              </a:rPr>
              <a:t>品</a:t>
            </a:r>
            <a:r>
              <a:rPr lang="zh-TW" altLang="en-US" sz="2400">
                <a:solidFill>
                  <a:srgbClr val="000000"/>
                </a:solidFill>
                <a:latin typeface="新細明體"/>
                <a:ea typeface="新細明體"/>
              </a:rPr>
              <a:t>試吃 試用活動。 進口依照 </a:t>
            </a:r>
            <a:r>
              <a:rPr lang="en-US" altLang="zh-TW" sz="2400" dirty="0">
                <a:solidFill>
                  <a:srgbClr val="000000"/>
                </a:solidFill>
                <a:latin typeface="新細明體"/>
                <a:ea typeface="新細明體"/>
              </a:rPr>
              <a:t>Costco</a:t>
            </a:r>
            <a:r>
              <a:rPr lang="zh-TW" altLang="en-US" sz="2400">
                <a:solidFill>
                  <a:srgbClr val="000000"/>
                </a:solidFill>
                <a:latin typeface="新細明體"/>
                <a:ea typeface="新細明體"/>
              </a:rPr>
              <a:t> 的核心理念，他們所 賣</a:t>
            </a:r>
            <a:r>
              <a:rPr lang="zh-TW" sz="2400">
                <a:solidFill>
                  <a:srgbClr val="000000"/>
                </a:solidFill>
                <a:latin typeface="新細明體"/>
                <a:ea typeface="新細明體"/>
              </a:rPr>
              <a:t>的</a:t>
            </a:r>
            <a:r>
              <a:rPr lang="zh-TW" altLang="en-US" sz="2400">
                <a:solidFill>
                  <a:srgbClr val="000000"/>
                </a:solidFill>
                <a:latin typeface="新細明體"/>
                <a:ea typeface="新細明體"/>
              </a:rPr>
              <a:t>商</a:t>
            </a:r>
            <a:r>
              <a:rPr lang="zh-TW" sz="2400">
                <a:solidFill>
                  <a:srgbClr val="000000"/>
                </a:solidFill>
                <a:latin typeface="新細明體"/>
                <a:ea typeface="新細明體"/>
              </a:rPr>
              <a:t>品</a:t>
            </a:r>
            <a:r>
              <a:rPr lang="zh-TW" altLang="en-US" sz="2400">
                <a:solidFill>
                  <a:srgbClr val="000000"/>
                </a:solidFill>
                <a:latin typeface="新細明體"/>
                <a:ea typeface="新細明體"/>
              </a:rPr>
              <a:t>的低價格和高</a:t>
            </a:r>
            <a:r>
              <a:rPr lang="zh-TW" sz="2400">
                <a:solidFill>
                  <a:srgbClr val="000000"/>
                </a:solidFill>
                <a:latin typeface="新細明體"/>
                <a:ea typeface="新細明體"/>
              </a:rPr>
              <a:t>品質</a:t>
            </a:r>
            <a:r>
              <a:rPr lang="zh-TW" altLang="en-US" sz="2400">
                <a:solidFill>
                  <a:srgbClr val="000000"/>
                </a:solidFill>
                <a:latin typeface="新細明體"/>
                <a:ea typeface="新細明體"/>
              </a:rPr>
              <a:t>便</a:t>
            </a:r>
            <a:r>
              <a:rPr lang="zh-TW" sz="2400">
                <a:solidFill>
                  <a:srgbClr val="000000"/>
                </a:solidFill>
                <a:latin typeface="新細明體"/>
                <a:ea typeface="新細明體"/>
              </a:rPr>
              <a:t>是</a:t>
            </a:r>
            <a:r>
              <a:rPr lang="zh-TW" altLang="en-US" sz="2400">
                <a:solidFill>
                  <a:srgbClr val="000000"/>
                </a:solidFill>
                <a:latin typeface="新細明體"/>
                <a:ea typeface="新細明體"/>
              </a:rPr>
              <a:t>他們 </a:t>
            </a:r>
            <a:r>
              <a:rPr lang="zh-TW" sz="2400">
                <a:solidFill>
                  <a:srgbClr val="000000"/>
                </a:solidFill>
                <a:latin typeface="新細明體"/>
                <a:ea typeface="新細明體"/>
              </a:rPr>
              <a:t>的</a:t>
            </a:r>
            <a:r>
              <a:rPr lang="zh-TW" altLang="en-US" sz="2400">
                <a:solidFill>
                  <a:srgbClr val="000000"/>
                </a:solidFill>
                <a:latin typeface="新細明體"/>
                <a:ea typeface="新細明體"/>
              </a:rPr>
              <a:t>特色</a:t>
            </a:r>
            <a:r>
              <a:rPr lang="zh-TW" sz="2400">
                <a:solidFill>
                  <a:srgbClr val="000000"/>
                </a:solidFill>
                <a:latin typeface="新細明體"/>
                <a:ea typeface="新細明體"/>
              </a:rPr>
              <a:t>，</a:t>
            </a:r>
            <a:r>
              <a:rPr lang="zh-TW" altLang="en-US" sz="2400">
                <a:solidFill>
                  <a:srgbClr val="000000"/>
                </a:solidFill>
                <a:latin typeface="新細明體"/>
                <a:ea typeface="新細明體"/>
              </a:rPr>
              <a:t>並以這兩點為可以吸引</a:t>
            </a:r>
            <a:r>
              <a:rPr lang="zh-TW" sz="2400">
                <a:solidFill>
                  <a:srgbClr val="000000"/>
                </a:solidFill>
                <a:latin typeface="新細明體"/>
                <a:ea typeface="新細明體"/>
              </a:rPr>
              <a:t>大</a:t>
            </a:r>
            <a:r>
              <a:rPr lang="zh-TW" altLang="en-US" sz="2400">
                <a:solidFill>
                  <a:srgbClr val="000000"/>
                </a:solidFill>
                <a:latin typeface="新細明體"/>
                <a:ea typeface="新細明體"/>
              </a:rPr>
              <a:t>量 顧客的主因。</a:t>
            </a:r>
            <a:r>
              <a:rPr lang="zh-TW" sz="2400">
                <a:solidFill>
                  <a:srgbClr val="000000"/>
                </a:solidFill>
                <a:latin typeface="新細明體"/>
                <a:ea typeface="新細明體"/>
              </a:rPr>
              <a:t>）。</a:t>
            </a:r>
            <a:endParaRPr lang="zh-TW" sz="2400" baseline="30000">
              <a:solidFill>
                <a:srgbClr val="000000"/>
              </a:solidFill>
              <a:latin typeface="新細明體"/>
              <a:ea typeface="新細明體"/>
            </a:endParaRPr>
          </a:p>
        </p:txBody>
      </p:sp>
    </p:spTree>
    <p:extLst>
      <p:ext uri="{BB962C8B-B14F-4D97-AF65-F5344CB8AC3E}">
        <p14:creationId xmlns:p14="http://schemas.microsoft.com/office/powerpoint/2010/main" val="386839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a:bodyPr>
          <a:lstStyle/>
          <a:p>
            <a:pPr algn="l"/>
            <a:r>
              <a:rPr lang="zh-TW" altLang="en-US" sz="2400">
                <a:solidFill>
                  <a:srgbClr val="000000"/>
                </a:solidFill>
                <a:latin typeface="新細明體"/>
                <a:ea typeface="新細明體"/>
              </a:rPr>
              <a:t>未來零售業衝擊 </a:t>
            </a:r>
            <a:r>
              <a:rPr lang="en-US" altLang="zh-TW" sz="2400" dirty="0">
                <a:solidFill>
                  <a:srgbClr val="000000"/>
                </a:solidFill>
                <a:latin typeface="新細明體"/>
                <a:ea typeface="新細明體"/>
              </a:rPr>
              <a:t>2020</a:t>
            </a:r>
            <a:r>
              <a:rPr lang="zh-TW" altLang="en-US" sz="2400">
                <a:solidFill>
                  <a:srgbClr val="000000"/>
                </a:solidFill>
                <a:latin typeface="新細明體"/>
                <a:ea typeface="新細明體"/>
              </a:rPr>
              <a:t> </a:t>
            </a:r>
            <a:r>
              <a:rPr lang="zh-TW" sz="2400">
                <a:solidFill>
                  <a:srgbClr val="000000"/>
                </a:solidFill>
                <a:latin typeface="新細明體"/>
                <a:ea typeface="新細明體"/>
              </a:rPr>
              <a:t>年零</a:t>
            </a:r>
            <a:r>
              <a:rPr lang="zh-TW" altLang="en-US" sz="2400">
                <a:solidFill>
                  <a:srgbClr val="000000"/>
                </a:solidFill>
                <a:latin typeface="新細明體"/>
                <a:ea typeface="新細明體"/>
              </a:rPr>
              <a:t>售業 </a:t>
            </a:r>
            <a:r>
              <a:rPr lang="en-US" altLang="zh-TW" sz="2400" dirty="0">
                <a:solidFill>
                  <a:srgbClr val="000000"/>
                </a:solidFill>
                <a:latin typeface="新細明體"/>
                <a:ea typeface="新細明體"/>
              </a:rPr>
              <a:t>3</a:t>
            </a:r>
            <a:r>
              <a:rPr lang="zh-TW" altLang="en-US" sz="2400">
                <a:solidFill>
                  <a:srgbClr val="000000"/>
                </a:solidFill>
                <a:latin typeface="新細明體"/>
                <a:ea typeface="新細明體"/>
              </a:rPr>
              <a:t> 大預</a:t>
            </a:r>
            <a:r>
              <a:rPr lang="zh-TW" sz="2400">
                <a:solidFill>
                  <a:srgbClr val="000000"/>
                </a:solidFill>
                <a:latin typeface="新細明體"/>
                <a:ea typeface="新細明體"/>
              </a:rPr>
              <a:t>測</a:t>
            </a:r>
            <a:r>
              <a:rPr lang="zh-TW" altLang="en-US" sz="2400">
                <a:solidFill>
                  <a:srgbClr val="000000"/>
                </a:solidFill>
                <a:latin typeface="新細明體"/>
                <a:ea typeface="新細明體"/>
              </a:rPr>
              <a:t>：實體店家將變得像博物館，科技則是最大</a:t>
            </a:r>
            <a:r>
              <a:rPr lang="zh-TW" sz="2400">
                <a:solidFill>
                  <a:srgbClr val="000000"/>
                </a:solidFill>
                <a:latin typeface="新細明體"/>
                <a:ea typeface="新細明體"/>
              </a:rPr>
              <a:t>的輔助</a:t>
            </a:r>
            <a:r>
              <a:rPr lang="zh-TW" altLang="en-US" sz="2400">
                <a:solidFill>
                  <a:srgbClr val="000000"/>
                </a:solidFill>
                <a:latin typeface="新細明體"/>
                <a:ea typeface="新細明體"/>
              </a:rPr>
              <a:t>工 具 </a:t>
            </a:r>
            <a:r>
              <a:rPr lang="en-US" altLang="zh-TW" sz="2400" dirty="0">
                <a:solidFill>
                  <a:srgbClr val="000000"/>
                </a:solidFill>
                <a:latin typeface="新細明體"/>
                <a:ea typeface="新細明體"/>
              </a:rPr>
              <a:t>1.</a:t>
            </a:r>
            <a:r>
              <a:rPr lang="zh-TW" altLang="en-US" sz="2400">
                <a:solidFill>
                  <a:srgbClr val="000000"/>
                </a:solidFill>
                <a:latin typeface="新細明體"/>
                <a:ea typeface="新細明體"/>
              </a:rPr>
              <a:t>實體店面將變得像「博物館」：到店裡不再只是為了賣東西，而是要被娛樂 </a:t>
            </a:r>
            <a:r>
              <a:rPr lang="en-US" altLang="zh-TW" sz="2400" dirty="0">
                <a:solidFill>
                  <a:srgbClr val="000000"/>
                </a:solidFill>
                <a:latin typeface="新細明體"/>
                <a:ea typeface="新細明體"/>
              </a:rPr>
              <a:t>2.</a:t>
            </a:r>
            <a:r>
              <a:rPr lang="zh-TW" altLang="en-US" sz="2400">
                <a:solidFill>
                  <a:srgbClr val="000000"/>
                </a:solidFill>
                <a:latin typeface="新細明體"/>
                <a:ea typeface="新細明體"/>
              </a:rPr>
              <a:t>大數據</a:t>
            </a:r>
            <a:r>
              <a:rPr lang="zh-TW" sz="2400">
                <a:solidFill>
                  <a:srgbClr val="000000"/>
                </a:solidFill>
                <a:latin typeface="新細明體"/>
                <a:ea typeface="新細明體"/>
              </a:rPr>
              <a:t>分析</a:t>
            </a:r>
            <a:r>
              <a:rPr lang="zh-TW" altLang="en-US" sz="2400">
                <a:solidFill>
                  <a:srgbClr val="000000"/>
                </a:solidFill>
                <a:latin typeface="新細明體"/>
                <a:ea typeface="新細明體"/>
              </a:rPr>
              <a:t>將延續到實體店面 </a:t>
            </a:r>
            <a:r>
              <a:rPr lang="en-US" altLang="zh-TW" sz="2400" dirty="0">
                <a:solidFill>
                  <a:srgbClr val="000000"/>
                </a:solidFill>
                <a:latin typeface="新細明體"/>
                <a:ea typeface="新細明體"/>
              </a:rPr>
              <a:t>3.</a:t>
            </a:r>
            <a:r>
              <a:rPr lang="zh-TW" altLang="en-US" sz="2400">
                <a:solidFill>
                  <a:srgbClr val="000000"/>
                </a:solidFill>
                <a:latin typeface="新細明體"/>
                <a:ea typeface="新細明體"/>
              </a:rPr>
              <a:t>付款和交易機制將變得更科技化 </a:t>
            </a:r>
            <a:r>
              <a:rPr lang="en-US" altLang="zh-TW" sz="2400" dirty="0">
                <a:solidFill>
                  <a:srgbClr val="000000"/>
                </a:solidFill>
                <a:latin typeface="新細明體"/>
                <a:ea typeface="新細明體"/>
              </a:rPr>
              <a:t>2020</a:t>
            </a:r>
            <a:r>
              <a:rPr lang="zh-TW" sz="2400">
                <a:solidFill>
                  <a:srgbClr val="000000"/>
                </a:solidFill>
                <a:latin typeface="新細明體"/>
                <a:ea typeface="新細明體"/>
              </a:rPr>
              <a:t>年的數位零售業會發展成什麼</a:t>
            </a:r>
            <a:r>
              <a:rPr lang="zh-TW" altLang="en-US" sz="2400">
                <a:solidFill>
                  <a:srgbClr val="000000"/>
                </a:solidFill>
                <a:latin typeface="新細明體"/>
                <a:ea typeface="新細明體"/>
              </a:rPr>
              <a:t>模樣？哈佛</a:t>
            </a:r>
            <a:r>
              <a:rPr lang="zh-TW" sz="2400">
                <a:solidFill>
                  <a:srgbClr val="000000"/>
                </a:solidFill>
                <a:latin typeface="新細明體"/>
                <a:ea typeface="新細明體"/>
              </a:rPr>
              <a:t>商</a:t>
            </a:r>
            <a:r>
              <a:rPr lang="zh-TW" altLang="en-US" sz="2400">
                <a:solidFill>
                  <a:srgbClr val="000000"/>
                </a:solidFill>
                <a:latin typeface="新細明體"/>
                <a:ea typeface="新細明體"/>
              </a:rPr>
              <a:t>業評論（</a:t>
            </a:r>
            <a:r>
              <a:rPr lang="en-US" altLang="zh-TW" sz="2400" dirty="0">
                <a:solidFill>
                  <a:srgbClr val="000000"/>
                </a:solidFill>
                <a:latin typeface="新細明體"/>
                <a:ea typeface="新細明體"/>
              </a:rPr>
              <a:t>Ha</a:t>
            </a:r>
            <a:r>
              <a:rPr lang="zh-TW" sz="2400">
                <a:solidFill>
                  <a:srgbClr val="000000"/>
                </a:solidFill>
                <a:latin typeface="新細明體"/>
                <a:ea typeface="新細明體"/>
              </a:rPr>
              <a:t>r</a:t>
            </a:r>
            <a:r>
              <a:rPr lang="en-US" altLang="zh-TW" sz="2400" dirty="0">
                <a:solidFill>
                  <a:srgbClr val="000000"/>
                </a:solidFill>
                <a:latin typeface="新細明體"/>
                <a:ea typeface="新細明體"/>
              </a:rPr>
              <a:t>v</a:t>
            </a:r>
            <a:r>
              <a:rPr lang="zh-TW" sz="2400">
                <a:solidFill>
                  <a:srgbClr val="000000"/>
                </a:solidFill>
                <a:latin typeface="新細明體"/>
                <a:ea typeface="新細明體"/>
              </a:rPr>
              <a:t>ar</a:t>
            </a:r>
            <a:r>
              <a:rPr lang="en-US" altLang="zh-TW" sz="2400" dirty="0">
                <a:solidFill>
                  <a:srgbClr val="000000"/>
                </a:solidFill>
                <a:latin typeface="新細明體"/>
                <a:ea typeface="新細明體"/>
              </a:rPr>
              <a:t>d</a:t>
            </a:r>
            <a:r>
              <a:rPr lang="zh-TW" altLang="en-US" sz="2400" dirty="0">
                <a:solidFill>
                  <a:srgbClr val="000000"/>
                </a:solidFill>
                <a:latin typeface="新細明體"/>
                <a:ea typeface="新細明體"/>
              </a:rPr>
              <a:t> </a:t>
            </a:r>
            <a:r>
              <a:rPr lang="en-US" altLang="zh-TW" sz="2400" dirty="0">
                <a:solidFill>
                  <a:srgbClr val="000000"/>
                </a:solidFill>
                <a:latin typeface="新細明體"/>
                <a:ea typeface="新細明體"/>
              </a:rPr>
              <a:t>B</a:t>
            </a:r>
            <a:r>
              <a:rPr lang="zh-TW" sz="2400">
                <a:solidFill>
                  <a:srgbClr val="000000"/>
                </a:solidFill>
                <a:latin typeface="新細明體"/>
                <a:ea typeface="新細明體"/>
              </a:rPr>
              <a:t>u</a:t>
            </a:r>
            <a:r>
              <a:rPr lang="en-US" altLang="zh-TW" sz="2400" dirty="0">
                <a:solidFill>
                  <a:srgbClr val="000000"/>
                </a:solidFill>
                <a:latin typeface="新細明體"/>
                <a:ea typeface="新細明體"/>
              </a:rPr>
              <a:t>s</a:t>
            </a:r>
            <a:r>
              <a:rPr lang="zh-TW" sz="2400">
                <a:solidFill>
                  <a:srgbClr val="000000"/>
                </a:solidFill>
                <a:latin typeface="新細明體"/>
                <a:ea typeface="新細明體"/>
              </a:rPr>
              <a:t>in</a:t>
            </a:r>
            <a:r>
              <a:rPr lang="en-US" altLang="zh-TW" sz="2400" dirty="0" err="1">
                <a:solidFill>
                  <a:srgbClr val="000000"/>
                </a:solidFill>
                <a:latin typeface="新細明體"/>
                <a:ea typeface="新細明體"/>
              </a:rPr>
              <a:t>ess</a:t>
            </a:r>
            <a:r>
              <a:rPr lang="zh-TW" altLang="en-US" sz="2400" dirty="0">
                <a:solidFill>
                  <a:srgbClr val="000000"/>
                </a:solidFill>
                <a:latin typeface="新細明體"/>
                <a:ea typeface="新細明體"/>
              </a:rPr>
              <a:t> </a:t>
            </a:r>
            <a:r>
              <a:rPr lang="en-US" altLang="zh-TW" sz="2400" dirty="0">
                <a:solidFill>
                  <a:srgbClr val="000000"/>
                </a:solidFill>
                <a:latin typeface="新細明體"/>
                <a:ea typeface="新細明體"/>
              </a:rPr>
              <a:t>Review</a:t>
            </a:r>
            <a:r>
              <a:rPr lang="zh-TW" altLang="en-US" sz="2400">
                <a:solidFill>
                  <a:srgbClr val="000000"/>
                </a:solidFill>
                <a:latin typeface="新細明體"/>
                <a:ea typeface="新細明體"/>
              </a:rPr>
              <a:t>）指出，以後會越來越</a:t>
            </a:r>
            <a:r>
              <a:rPr lang="zh-TW" sz="2400">
                <a:solidFill>
                  <a:srgbClr val="000000"/>
                </a:solidFill>
                <a:latin typeface="新細明體"/>
                <a:ea typeface="新細明體"/>
              </a:rPr>
              <a:t>難「定義</a:t>
            </a:r>
            <a:r>
              <a:rPr lang="zh-TW" altLang="en-US" sz="2400">
                <a:solidFill>
                  <a:srgbClr val="000000"/>
                </a:solidFill>
                <a:latin typeface="新細明體"/>
                <a:ea typeface="新細明體"/>
              </a:rPr>
              <a:t>」</a:t>
            </a:r>
            <a:r>
              <a:rPr lang="zh-TW" sz="2400">
                <a:solidFill>
                  <a:srgbClr val="000000"/>
                </a:solidFill>
                <a:latin typeface="新細明體"/>
                <a:ea typeface="新細明體"/>
              </a:rPr>
              <a:t>何謂電子商</a:t>
            </a:r>
            <a:r>
              <a:rPr lang="zh-TW" altLang="en-US" sz="2400">
                <a:solidFill>
                  <a:srgbClr val="000000"/>
                </a:solidFill>
                <a:latin typeface="新細明體"/>
                <a:ea typeface="新細明體"/>
              </a:rPr>
              <a:t>務</a:t>
            </a:r>
            <a:r>
              <a:rPr lang="zh-TW" sz="2400">
                <a:solidFill>
                  <a:srgbClr val="000000"/>
                </a:solidFill>
                <a:latin typeface="新細明體"/>
                <a:ea typeface="新細明體"/>
              </a:rPr>
              <a:t>，更遑論評估電子商務 的價值 ，而改變速度比我</a:t>
            </a:r>
            <a:r>
              <a:rPr lang="zh-TW" altLang="en-US" sz="2400">
                <a:solidFill>
                  <a:srgbClr val="000000"/>
                </a:solidFill>
                <a:latin typeface="新細明體"/>
                <a:ea typeface="新細明體"/>
              </a:rPr>
              <a:t>們</a:t>
            </a:r>
            <a:r>
              <a:rPr lang="zh-TW" sz="2400">
                <a:solidFill>
                  <a:srgbClr val="000000"/>
                </a:solidFill>
                <a:latin typeface="新細明體"/>
                <a:ea typeface="新細明體"/>
              </a:rPr>
              <a:t>想像中更快，Costco進入</a:t>
            </a:r>
            <a:r>
              <a:rPr lang="zh-TW" altLang="en-US" sz="2400">
                <a:solidFill>
                  <a:srgbClr val="000000"/>
                </a:solidFill>
                <a:latin typeface="新細明體"/>
                <a:ea typeface="新細明體"/>
              </a:rPr>
              <a:t>中國市場，因</a:t>
            </a:r>
            <a:r>
              <a:rPr lang="zh-TW" sz="2400">
                <a:solidFill>
                  <a:srgbClr val="000000"/>
                </a:solidFill>
                <a:latin typeface="新細明體"/>
                <a:ea typeface="新細明體"/>
              </a:rPr>
              <a:t>為中國租金 太貴發展受阻</a:t>
            </a:r>
            <a:r>
              <a:rPr lang="zh-TW" altLang="en-US" sz="2400">
                <a:solidFill>
                  <a:srgbClr val="000000"/>
                </a:solidFill>
                <a:latin typeface="新細明體"/>
                <a:ea typeface="新細明體"/>
              </a:rPr>
              <a:t>，</a:t>
            </a:r>
            <a:r>
              <a:rPr lang="zh-TW" sz="2400">
                <a:solidFill>
                  <a:srgbClr val="000000"/>
                </a:solidFill>
                <a:latin typeface="新細明體"/>
                <a:ea typeface="新細明體"/>
              </a:rPr>
              <a:t>轉</a:t>
            </a:r>
            <a:r>
              <a:rPr lang="zh-TW" altLang="en-US" sz="2400">
                <a:solidFill>
                  <a:srgbClr val="000000"/>
                </a:solidFill>
                <a:latin typeface="新細明體"/>
                <a:ea typeface="新細明體"/>
              </a:rPr>
              <a:t>向</a:t>
            </a:r>
            <a:r>
              <a:rPr lang="zh-TW" sz="2400">
                <a:solidFill>
                  <a:srgbClr val="000000"/>
                </a:solidFill>
                <a:latin typeface="新細明體"/>
                <a:ea typeface="新細明體"/>
              </a:rPr>
              <a:t>阿里巴巴的天</a:t>
            </a:r>
            <a:r>
              <a:rPr lang="zh-TW" altLang="en-US" sz="2400">
                <a:solidFill>
                  <a:srgbClr val="000000"/>
                </a:solidFill>
                <a:latin typeface="新細明體"/>
                <a:ea typeface="新細明體"/>
              </a:rPr>
              <a:t>貓平</a:t>
            </a:r>
            <a:r>
              <a:rPr lang="zh-TW" sz="2400">
                <a:solidFill>
                  <a:srgbClr val="000000"/>
                </a:solidFill>
                <a:latin typeface="新細明體"/>
                <a:ea typeface="新細明體"/>
              </a:rPr>
              <a:t>台</a:t>
            </a:r>
            <a:r>
              <a:rPr lang="zh-TW" altLang="en-US" sz="2400">
                <a:solidFill>
                  <a:srgbClr val="000000"/>
                </a:solidFill>
                <a:latin typeface="新細明體"/>
                <a:ea typeface="新細明體"/>
              </a:rPr>
              <a:t>進</a:t>
            </a:r>
            <a:r>
              <a:rPr lang="zh-TW" sz="2400">
                <a:solidFill>
                  <a:srgbClr val="000000"/>
                </a:solidFill>
                <a:latin typeface="新細明體"/>
                <a:ea typeface="新細明體"/>
              </a:rPr>
              <a:t>行雲端銷售，</a:t>
            </a:r>
            <a:r>
              <a:rPr lang="zh-TW" altLang="en-US" sz="2400">
                <a:solidFill>
                  <a:srgbClr val="000000"/>
                </a:solidFill>
                <a:latin typeface="新細明體"/>
                <a:ea typeface="新細明體"/>
              </a:rPr>
              <a:t>而</a:t>
            </a:r>
            <a:r>
              <a:rPr lang="zh-TW" sz="2400">
                <a:solidFill>
                  <a:srgbClr val="000000"/>
                </a:solidFill>
                <a:latin typeface="新細明體"/>
                <a:ea typeface="新細明體"/>
              </a:rPr>
              <a:t>不採取實體店面， 因此減少相當多工作機</a:t>
            </a:r>
            <a:r>
              <a:rPr lang="zh-TW" altLang="en-US" sz="2400">
                <a:solidFill>
                  <a:srgbClr val="000000"/>
                </a:solidFill>
                <a:latin typeface="新細明體"/>
                <a:ea typeface="新細明體"/>
              </a:rPr>
              <a:t>會</a:t>
            </a:r>
            <a:r>
              <a:rPr lang="zh-TW" sz="2400">
                <a:solidFill>
                  <a:srgbClr val="000000"/>
                </a:solidFill>
                <a:latin typeface="新細明體"/>
                <a:ea typeface="新細明體"/>
              </a:rPr>
              <a:t>。</a:t>
            </a:r>
            <a:endParaRPr lang="zh-TW"/>
          </a:p>
        </p:txBody>
      </p:sp>
    </p:spTree>
    <p:extLst>
      <p:ext uri="{BB962C8B-B14F-4D97-AF65-F5344CB8AC3E}">
        <p14:creationId xmlns:p14="http://schemas.microsoft.com/office/powerpoint/2010/main" val="295250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F4BA712A-8BFF-4E3E-AC5D-EA42D083601D}"/>
              </a:ext>
            </a:extLst>
          </p:cNvPr>
          <p:cNvSpPr>
            <a:spLocks noGrp="1"/>
          </p:cNvSpPr>
          <p:nvPr>
            <p:ph type="body" idx="1"/>
          </p:nvPr>
        </p:nvSpPr>
        <p:spPr>
          <a:xfrm>
            <a:off x="1484312" y="2158042"/>
            <a:ext cx="10004336" cy="3633158"/>
          </a:xfrm>
        </p:spPr>
        <p:txBody>
          <a:bodyPr vert="horz" lIns="91440" tIns="45720" rIns="91440" bIns="45720" rtlCol="0" anchor="ctr">
            <a:noAutofit/>
          </a:bodyPr>
          <a:lstStyle/>
          <a:p>
            <a:r>
              <a:rPr lang="zh-TW" altLang="en-US" sz="1800">
                <a:latin typeface="Times New Roman"/>
                <a:ea typeface="Times New Roman"/>
                <a:cs typeface="Times New Roman"/>
              </a:rPr>
              <a:t>在商品策略上</a:t>
            </a:r>
            <a:r>
              <a:rPr lang="zh-TW" altLang="en-US" sz="1800" b="1">
                <a:latin typeface="Times New Roman"/>
                <a:ea typeface="Times New Roman"/>
                <a:cs typeface="Times New Roman"/>
              </a:rPr>
              <a:t>：</a:t>
            </a:r>
          </a:p>
          <a:p>
            <a:r>
              <a:rPr lang="zh-TW" altLang="en-US" sz="1800">
                <a:latin typeface="Times New Roman"/>
                <a:ea typeface="Times New Roman"/>
                <a:cs typeface="Times New Roman"/>
              </a:rPr>
              <a:t>˙選擇市場上最受歡迎的品牌商品。</a:t>
            </a:r>
            <a:endParaRPr lang="zh-TW" altLang="en-US" sz="1800" dirty="0">
              <a:latin typeface="Times New Roman"/>
              <a:ea typeface="Times New Roman"/>
              <a:cs typeface="Times New Roman"/>
            </a:endParaRPr>
          </a:p>
          <a:p>
            <a:r>
              <a:rPr lang="zh-TW" altLang="en-US" sz="1800">
                <a:latin typeface="Times New Roman"/>
                <a:ea typeface="Times New Roman"/>
                <a:cs typeface="Times New Roman"/>
              </a:rPr>
              <a:t>˙以較大數量的包裝銷售，降低成本並相對增加價值。</a:t>
            </a:r>
            <a:br>
              <a:rPr lang="zh-TW" altLang="en-US" sz="1800" dirty="0">
                <a:latin typeface="Times New Roman"/>
                <a:ea typeface="Times New Roman"/>
                <a:cs typeface="Times New Roman"/>
              </a:rPr>
            </a:br>
            <a:r>
              <a:rPr lang="zh-TW" altLang="en-US" sz="1800">
                <a:latin typeface="Times New Roman"/>
                <a:ea typeface="Times New Roman"/>
                <a:cs typeface="Times New Roman"/>
              </a:rPr>
              <a:t>˙持續引進新的有特色的進口商品以增加商品的變化性。</a:t>
            </a:r>
            <a:br>
              <a:rPr lang="zh-TW" altLang="en-US" sz="1800" dirty="0">
                <a:latin typeface="Times New Roman"/>
                <a:ea typeface="Times New Roman"/>
                <a:cs typeface="Times New Roman"/>
              </a:rPr>
            </a:br>
            <a:r>
              <a:rPr lang="zh-TW" altLang="en-US" sz="1800">
                <a:latin typeface="Times New Roman"/>
                <a:ea typeface="Times New Roman"/>
                <a:cs typeface="Times New Roman"/>
              </a:rPr>
              <a:t>˙隨時反應廠商降價或進口稅率的降低回饋給會員。</a:t>
            </a:r>
            <a:br>
              <a:rPr lang="zh-TW" altLang="en-US" sz="1800" dirty="0">
                <a:latin typeface="Times New Roman"/>
                <a:ea typeface="Times New Roman"/>
                <a:cs typeface="Times New Roman"/>
              </a:rPr>
            </a:br>
            <a:r>
              <a:rPr lang="zh-TW" altLang="en-US" sz="1800">
                <a:latin typeface="Times New Roman"/>
                <a:ea typeface="Times New Roman"/>
                <a:cs typeface="Times New Roman"/>
              </a:rPr>
              <a:t>在賣場的經營管理上： </a:t>
            </a:r>
            <a:endParaRPr lang="zh-TW" altLang="en-US" sz="1800" dirty="0">
              <a:latin typeface="Times New Roman"/>
              <a:ea typeface="Times New Roman"/>
              <a:cs typeface="Times New Roman"/>
            </a:endParaRPr>
          </a:p>
          <a:p>
            <a:r>
              <a:rPr lang="zh-TW" altLang="en-US" sz="1800">
                <a:latin typeface="Times New Roman"/>
                <a:ea typeface="Times New Roman"/>
                <a:cs typeface="Times New Roman"/>
              </a:rPr>
              <a:t>˙所有商品以原運送棧板的方式進貨並陳列於簡單的賣場環境。</a:t>
            </a:r>
            <a:br>
              <a:rPr lang="zh-TW" altLang="en-US" sz="1800" dirty="0">
                <a:latin typeface="Times New Roman"/>
                <a:ea typeface="Times New Roman"/>
                <a:cs typeface="Times New Roman"/>
              </a:rPr>
            </a:br>
            <a:r>
              <a:rPr lang="zh-TW" altLang="en-US" sz="1800">
                <a:latin typeface="Times New Roman"/>
                <a:ea typeface="Times New Roman"/>
                <a:cs typeface="Times New Roman"/>
              </a:rPr>
              <a:t>˙提供會員安全整潔的購物空間，走道寬敞、舒適。</a:t>
            </a:r>
            <a:br>
              <a:rPr lang="zh-TW" altLang="en-US" sz="1800" dirty="0">
                <a:latin typeface="Times New Roman"/>
                <a:ea typeface="Times New Roman"/>
                <a:cs typeface="Times New Roman"/>
              </a:rPr>
            </a:br>
            <a:r>
              <a:rPr lang="zh-TW" altLang="en-US" sz="1800">
                <a:latin typeface="Times New Roman"/>
                <a:ea typeface="Times New Roman"/>
                <a:cs typeface="Times New Roman"/>
              </a:rPr>
              <a:t>˙商品的處理，有關溫度控制及衛生均有嚴格控管。</a:t>
            </a:r>
            <a:br>
              <a:rPr lang="zh-TW" altLang="en-US" sz="1800" dirty="0">
                <a:latin typeface="Times New Roman"/>
                <a:ea typeface="Times New Roman"/>
                <a:cs typeface="Times New Roman"/>
              </a:rPr>
            </a:br>
            <a:r>
              <a:rPr lang="zh-TW" altLang="en-US" sz="1800">
                <a:latin typeface="Times New Roman"/>
                <a:ea typeface="Times New Roman"/>
                <a:cs typeface="Times New Roman"/>
              </a:rPr>
              <a:t>˙儘可能的提供給會員更多的免費服務，例如：免費視力檢查／鏡架調整服務，免費停車。</a:t>
            </a:r>
            <a:br>
              <a:rPr lang="zh-TW" altLang="en-US" sz="1800" dirty="0">
                <a:latin typeface="Times New Roman"/>
                <a:ea typeface="Times New Roman"/>
                <a:cs typeface="Times New Roman"/>
              </a:rPr>
            </a:br>
            <a:r>
              <a:rPr lang="zh-TW" altLang="en-US" sz="1800">
                <a:latin typeface="Times New Roman"/>
                <a:ea typeface="Times New Roman"/>
                <a:cs typeface="Times New Roman"/>
              </a:rPr>
              <a:t>˙賣場採自助式，並使用紙箱而非塑膠袋包裝商品。</a:t>
            </a:r>
            <a:br>
              <a:rPr lang="zh-TW" altLang="en-US" sz="1800" dirty="0">
                <a:latin typeface="Times New Roman"/>
                <a:ea typeface="Times New Roman"/>
                <a:cs typeface="Times New Roman"/>
              </a:rPr>
            </a:br>
            <a:r>
              <a:rPr lang="zh-TW" altLang="en-US" sz="1800">
                <a:latin typeface="Times New Roman"/>
                <a:ea typeface="Times New Roman"/>
                <a:cs typeface="Times New Roman"/>
              </a:rPr>
              <a:t>˙微量的廣告文宣。</a:t>
            </a:r>
            <a:r>
              <a:rPr lang="zh-TW" altLang="en-US" sz="1800">
                <a:latin typeface="標楷體"/>
                <a:ea typeface="標楷體"/>
                <a:cs typeface="標楷體"/>
              </a:rPr>
              <a:t>（</a:t>
            </a:r>
            <a:r>
              <a:rPr lang="zh-TW" altLang="en-US" sz="1800">
                <a:latin typeface="Times New Roman"/>
                <a:ea typeface="Times New Roman"/>
                <a:cs typeface="Times New Roman"/>
              </a:rPr>
              <a:t>好市多官網</a:t>
            </a:r>
            <a:r>
              <a:rPr lang="zh-TW" altLang="en-US" sz="1800">
                <a:latin typeface="標楷體"/>
                <a:ea typeface="標楷體"/>
                <a:cs typeface="標楷體"/>
              </a:rPr>
              <a:t>）</a:t>
            </a:r>
            <a:endParaRPr lang="zh-TW" altLang="en-US" sz="1800"/>
          </a:p>
        </p:txBody>
      </p:sp>
      <p:sp>
        <p:nvSpPr>
          <p:cNvPr id="5" name="標題 1">
            <a:extLst>
              <a:ext uri="{FF2B5EF4-FFF2-40B4-BE49-F238E27FC236}">
                <a16:creationId xmlns:a16="http://schemas.microsoft.com/office/drawing/2014/main" id="{6D05F0AA-69F4-439C-AC53-BB96EAF4EECC}"/>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Tree>
    <p:extLst>
      <p:ext uri="{BB962C8B-B14F-4D97-AF65-F5344CB8AC3E}">
        <p14:creationId xmlns:p14="http://schemas.microsoft.com/office/powerpoint/2010/main" val="375855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文獻探討</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79562" y="1514475"/>
            <a:ext cx="10018713" cy="4429125"/>
          </a:xfrm>
        </p:spPr>
        <p:txBody>
          <a:bodyPr>
            <a:normAutofit/>
          </a:bodyPr>
          <a:lstStyle/>
          <a:p>
            <a:pPr algn="l"/>
            <a:r>
              <a:rPr lang="zh-TW" altLang="en-US" sz="2400">
                <a:latin typeface="新細明體"/>
                <a:ea typeface="新細明體"/>
              </a:rPr>
              <a:t>探討 </a:t>
            </a:r>
            <a:r>
              <a:rPr lang="en-US" altLang="zh-TW" sz="2400" dirty="0">
                <a:latin typeface="新細明體"/>
                <a:ea typeface="新細明體"/>
              </a:rPr>
              <a:t>Costco</a:t>
            </a:r>
            <a:r>
              <a:rPr lang="zh-TW" altLang="en-US" sz="2400">
                <a:latin typeface="新細明體"/>
                <a:ea typeface="新細明體"/>
              </a:rPr>
              <a:t> 經營策略以及對傳統量販店之影響 </a:t>
            </a:r>
            <a:r>
              <a:rPr lang="en-US" altLang="zh-TW" sz="2400" dirty="0">
                <a:latin typeface="新細明體"/>
                <a:ea typeface="新細明體"/>
              </a:rPr>
              <a:t>3</a:t>
            </a:r>
            <a:r>
              <a:rPr lang="zh-TW" altLang="en-US" sz="2400">
                <a:latin typeface="新細明體"/>
                <a:ea typeface="新細明體"/>
              </a:rPr>
              <a:t> 好市多的的經營方式與 </a:t>
            </a:r>
            <a:r>
              <a:rPr lang="en-US" altLang="zh-TW" sz="2400" dirty="0">
                <a:latin typeface="新細明體"/>
                <a:ea typeface="新細明體"/>
              </a:rPr>
              <a:t>Price</a:t>
            </a:r>
            <a:r>
              <a:rPr lang="zh-TW" altLang="en-US" sz="2400" dirty="0">
                <a:latin typeface="新細明體"/>
                <a:ea typeface="新細明體"/>
              </a:rPr>
              <a:t> </a:t>
            </a:r>
            <a:r>
              <a:rPr lang="en-US" altLang="zh-TW" sz="2400" dirty="0">
                <a:latin typeface="新細明體"/>
                <a:ea typeface="新細明體"/>
              </a:rPr>
              <a:t>Club</a:t>
            </a:r>
            <a:r>
              <a:rPr lang="zh-TW" altLang="en-US" sz="2400">
                <a:latin typeface="新細明體"/>
                <a:ea typeface="新細明體"/>
              </a:rPr>
              <a:t> 非常相似。</a:t>
            </a:r>
            <a:r>
              <a:rPr lang="en-US" altLang="zh-TW" sz="2400" dirty="0">
                <a:latin typeface="新細明體"/>
                <a:ea typeface="新細明體"/>
              </a:rPr>
              <a:t>Price</a:t>
            </a:r>
            <a:r>
              <a:rPr lang="zh-TW" altLang="en-US" sz="2400" dirty="0">
                <a:latin typeface="新細明體"/>
                <a:ea typeface="新細明體"/>
              </a:rPr>
              <a:t> </a:t>
            </a:r>
            <a:r>
              <a:rPr lang="en-US" altLang="zh-TW" sz="2400" dirty="0">
                <a:latin typeface="新細明體"/>
                <a:ea typeface="新細明體"/>
              </a:rPr>
              <a:t>Club</a:t>
            </a:r>
            <a:r>
              <a:rPr lang="zh-TW" altLang="en-US" sz="2400">
                <a:latin typeface="新細明體"/>
                <a:ea typeface="新細明體"/>
              </a:rPr>
              <a:t> 是由 </a:t>
            </a:r>
            <a:r>
              <a:rPr lang="en-US" altLang="zh-TW" sz="2400" dirty="0">
                <a:latin typeface="新細明體"/>
                <a:ea typeface="新細明體"/>
              </a:rPr>
              <a:t>Sol</a:t>
            </a:r>
            <a:r>
              <a:rPr lang="zh-TW" altLang="en-US" sz="2400" dirty="0">
                <a:latin typeface="新細明體"/>
                <a:ea typeface="新細明體"/>
              </a:rPr>
              <a:t> </a:t>
            </a:r>
            <a:r>
              <a:rPr lang="en-US" altLang="zh-TW" sz="2400" dirty="0">
                <a:latin typeface="新細明體"/>
                <a:ea typeface="新細明體"/>
              </a:rPr>
              <a:t>Price</a:t>
            </a:r>
            <a:r>
              <a:rPr lang="zh-TW" altLang="en-US" sz="2400">
                <a:latin typeface="新細明體"/>
                <a:ea typeface="新細明體"/>
              </a:rPr>
              <a:t> 公司 於 </a:t>
            </a:r>
            <a:r>
              <a:rPr lang="en-US" altLang="zh-TW" sz="2400" dirty="0">
                <a:latin typeface="新細明體"/>
                <a:ea typeface="新細明體"/>
              </a:rPr>
              <a:t>1976</a:t>
            </a:r>
            <a:r>
              <a:rPr lang="zh-TW" altLang="en-US" sz="2400">
                <a:latin typeface="新細明體"/>
                <a:ea typeface="新細明體"/>
              </a:rPr>
              <a:t> 年在美國加州聖迭戈創立的</a:t>
            </a:r>
            <a:r>
              <a:rPr lang="en-US" altLang="zh-TW" sz="2400" dirty="0">
                <a:latin typeface="新細明體"/>
                <a:ea typeface="新細明體"/>
              </a:rPr>
              <a:t>(</a:t>
            </a:r>
            <a:r>
              <a:rPr lang="zh-TW" altLang="en-US" sz="2400">
                <a:latin typeface="新細明體"/>
                <a:ea typeface="新細明體"/>
              </a:rPr>
              <a:t>註一</a:t>
            </a:r>
            <a:r>
              <a:rPr lang="en-US" altLang="zh-TW" sz="2400" dirty="0">
                <a:latin typeface="新細明體"/>
                <a:ea typeface="新細明體"/>
              </a:rPr>
              <a:t>)</a:t>
            </a:r>
            <a:r>
              <a:rPr lang="zh-TW" altLang="en-US" sz="2400">
                <a:latin typeface="新細明體"/>
                <a:ea typeface="新細明體"/>
              </a:rPr>
              <a:t>。這兩家公司的經營特色都強調以低價 格提供高品質的商品，以及與同業相比更少的商品項目。同時這兩家公司也都向 會員收取小額的年費，並成功迎合了小型企業主的喜好。 好市多不同於傳統量販店：家樂福、愛買、大潤發，會員須繳年費 </a:t>
            </a:r>
            <a:r>
              <a:rPr lang="en-US" altLang="zh-TW" sz="2400" dirty="0">
                <a:latin typeface="新細明體"/>
                <a:ea typeface="新細明體"/>
              </a:rPr>
              <a:t>1200</a:t>
            </a:r>
            <a:r>
              <a:rPr lang="zh-TW" altLang="en-US" sz="2400">
                <a:latin typeface="新細明體"/>
                <a:ea typeface="新細明體"/>
              </a:rPr>
              <a:t> 元， 入店要出示會員卡，一張卡只限四人進入，也幾乎不發出促銷傳單，在廣告行銷 方面省下不少費用。好市多的商品採大包裝、份量大，大多是進口的，即使購買 限制嚴格，仍吸引很多消費者前往，甚至每逢假日便大排長龍，以台中地區來說， 好市多只有一家分店。</a:t>
            </a:r>
            <a:endParaRPr lang="zh-TW" sz="2400"/>
          </a:p>
          <a:p>
            <a:pPr algn="l"/>
            <a:endParaRPr lang="zh-TW" dirty="0">
              <a:latin typeface="新細明體"/>
              <a:ea typeface="新細明體"/>
            </a:endParaRPr>
          </a:p>
          <a:p>
            <a:endParaRPr lang="zh-TW" altLang="en-US" dirty="0">
              <a:latin typeface="新細明體"/>
              <a:ea typeface="新細明體"/>
            </a:endParaRPr>
          </a:p>
        </p:txBody>
      </p:sp>
    </p:spTree>
    <p:extLst>
      <p:ext uri="{BB962C8B-B14F-4D97-AF65-F5344CB8AC3E}">
        <p14:creationId xmlns:p14="http://schemas.microsoft.com/office/powerpoint/2010/main" val="3330564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3F303-A113-4B32-A59C-B5BB0B467836}"/>
              </a:ext>
            </a:extLst>
          </p:cNvPr>
          <p:cNvSpPr>
            <a:spLocks noGrp="1"/>
          </p:cNvSpPr>
          <p:nvPr>
            <p:ph type="title"/>
          </p:nvPr>
        </p:nvSpPr>
        <p:spPr>
          <a:xfrm>
            <a:off x="1531936" y="76200"/>
            <a:ext cx="10390188" cy="1752599"/>
          </a:xfrm>
        </p:spPr>
        <p:txBody>
          <a:bodyPr>
            <a:noAutofit/>
          </a:bodyPr>
          <a:lstStyle/>
          <a:p>
            <a:r>
              <a:rPr lang="zh-TW" sz="4800" b="1">
                <a:solidFill>
                  <a:srgbClr val="0B5982"/>
                </a:solidFill>
                <a:latin typeface="新細明體"/>
                <a:ea typeface="新細明體"/>
              </a:rPr>
              <a:t>顧客關係管理 流程、系統和資訊整合</a:t>
            </a:r>
            <a:endParaRPr lang="zh-TW" altLang="en-US" sz="4800" b="1">
              <a:solidFill>
                <a:srgbClr val="0B5982"/>
              </a:solidFill>
              <a:latin typeface="新細明體"/>
              <a:ea typeface="新細明體"/>
            </a:endParaRPr>
          </a:p>
        </p:txBody>
      </p:sp>
      <p:sp>
        <p:nvSpPr>
          <p:cNvPr id="3" name="內容版面配置區 2">
            <a:extLst>
              <a:ext uri="{FF2B5EF4-FFF2-40B4-BE49-F238E27FC236}">
                <a16:creationId xmlns:a16="http://schemas.microsoft.com/office/drawing/2014/main" id="{48B1B2D3-2DA2-4287-BDFF-5C54489DA287}"/>
              </a:ext>
            </a:extLst>
          </p:cNvPr>
          <p:cNvSpPr>
            <a:spLocks noGrp="1"/>
          </p:cNvSpPr>
          <p:nvPr>
            <p:ph idx="1"/>
          </p:nvPr>
        </p:nvSpPr>
        <p:spPr>
          <a:xfrm>
            <a:off x="1531935" y="1695449"/>
            <a:ext cx="10018713" cy="3771901"/>
          </a:xfrm>
        </p:spPr>
        <p:txBody>
          <a:bodyPr>
            <a:noAutofit/>
          </a:bodyPr>
          <a:lstStyle/>
          <a:p>
            <a:r>
              <a:rPr lang="zh-TW">
                <a:latin typeface="新細明體"/>
                <a:ea typeface="新細明體"/>
              </a:rPr>
              <a:t>1.POS 為了達到售價不能太高的目標，要時常進行產地直銷活動，又得確保通貨流暢(農 產品的船期、新鮮度都是考驗)且提高貨品的周轉率，卻又不用促銷折價的做法。 為了達到這些目的，Costco 掌握了量販業者最關鍵的成功因素：量身訂製聰明的 POS 系統。 引進 POS 系統進行銷貨管理不算新聞，但 Costco 是與軟體服務的第一品牌 IBM 合作，將進銷存、會員資料、帳務及市調系統整合在同一平台上。IBM 提供了包 括前端的 IBM SurePOS 4694 銷售點系統及 SA(Supermarket Application)超級市場應 用程式，整個系統的應用範圍除了前端的結帳、進銷存管理，還包含後端財會等 資訊管理。 由於是量身打造，Costco 的 POS 系統可以充分發揮“整合”的效益，不但解決資 料傳輸不相容的問題，也可以隨時更新系統程式，不用考慮與其他程式相容性問 題(大部份的業者，POS 的升級是逐年處理一小部份，否則相容性會造成員工操 作很大的困擾</a:t>
            </a:r>
            <a:r>
              <a:rPr lang="zh-TW" altLang="en-US">
                <a:latin typeface="新細明體"/>
                <a:ea typeface="新細明體"/>
              </a:rPr>
              <a:t>。</a:t>
            </a:r>
            <a:endParaRPr lang="zh-TW" altLang="en-US"/>
          </a:p>
        </p:txBody>
      </p:sp>
    </p:spTree>
    <p:extLst>
      <p:ext uri="{BB962C8B-B14F-4D97-AF65-F5344CB8AC3E}">
        <p14:creationId xmlns:p14="http://schemas.microsoft.com/office/powerpoint/2010/main" val="1861013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3F303-A113-4B32-A59C-B5BB0B467836}"/>
              </a:ext>
            </a:extLst>
          </p:cNvPr>
          <p:cNvSpPr>
            <a:spLocks noGrp="1"/>
          </p:cNvSpPr>
          <p:nvPr>
            <p:ph type="title"/>
          </p:nvPr>
        </p:nvSpPr>
        <p:spPr>
          <a:xfrm>
            <a:off x="1531936" y="76200"/>
            <a:ext cx="10390188" cy="1752599"/>
          </a:xfrm>
        </p:spPr>
        <p:txBody>
          <a:bodyPr>
            <a:noAutofit/>
          </a:bodyPr>
          <a:lstStyle/>
          <a:p>
            <a:r>
              <a:rPr lang="zh-TW" sz="4800" b="1">
                <a:solidFill>
                  <a:srgbClr val="0B5982"/>
                </a:solidFill>
                <a:latin typeface="新細明體"/>
                <a:ea typeface="新細明體"/>
              </a:rPr>
              <a:t>顧客關係管理 流程、系統和資訊整合</a:t>
            </a:r>
            <a:endParaRPr lang="zh-TW" altLang="en-US" sz="4800" b="1">
              <a:solidFill>
                <a:srgbClr val="0B5982"/>
              </a:solidFill>
              <a:latin typeface="新細明體"/>
              <a:ea typeface="新細明體"/>
            </a:endParaRPr>
          </a:p>
        </p:txBody>
      </p:sp>
      <p:sp>
        <p:nvSpPr>
          <p:cNvPr id="3" name="內容版面配置區 2">
            <a:extLst>
              <a:ext uri="{FF2B5EF4-FFF2-40B4-BE49-F238E27FC236}">
                <a16:creationId xmlns:a16="http://schemas.microsoft.com/office/drawing/2014/main" id="{48B1B2D3-2DA2-4287-BDFF-5C54489DA287}"/>
              </a:ext>
            </a:extLst>
          </p:cNvPr>
          <p:cNvSpPr>
            <a:spLocks noGrp="1"/>
          </p:cNvSpPr>
          <p:nvPr>
            <p:ph idx="1"/>
          </p:nvPr>
        </p:nvSpPr>
        <p:spPr>
          <a:xfrm>
            <a:off x="1531935" y="1695449"/>
            <a:ext cx="10018713" cy="3771901"/>
          </a:xfrm>
        </p:spPr>
        <p:txBody>
          <a:bodyPr>
            <a:noAutofit/>
          </a:bodyPr>
          <a:lstStyle/>
          <a:p>
            <a:r>
              <a:rPr lang="en-US" altLang="zh-TW" dirty="0">
                <a:latin typeface="新細明體"/>
                <a:ea typeface="新細明體"/>
              </a:rPr>
              <a:t>2.</a:t>
            </a:r>
            <a:r>
              <a:rPr lang="zh-TW" altLang="en-US" dirty="0">
                <a:latin typeface="新細明體"/>
                <a:ea typeface="新細明體"/>
              </a:rPr>
              <a:t> </a:t>
            </a:r>
            <a:r>
              <a:rPr lang="en-US" altLang="zh-TW" dirty="0">
                <a:latin typeface="新細明體"/>
                <a:ea typeface="新細明體"/>
              </a:rPr>
              <a:t>RFGUN</a:t>
            </a:r>
            <a:r>
              <a:rPr lang="zh-TW" altLang="en-US">
                <a:latin typeface="新細明體"/>
                <a:ea typeface="新細明體"/>
              </a:rPr>
              <a:t> 技術管理 </a:t>
            </a:r>
            <a:r>
              <a:rPr lang="en-US" altLang="zh-TW" dirty="0">
                <a:latin typeface="新細明體"/>
                <a:ea typeface="新細明體"/>
              </a:rPr>
              <a:t>Costco</a:t>
            </a:r>
            <a:r>
              <a:rPr lang="zh-TW" altLang="en-US">
                <a:latin typeface="新細明體"/>
                <a:ea typeface="新細明體"/>
              </a:rPr>
              <a:t> 美國的物流中心也運用 </a:t>
            </a:r>
            <a:r>
              <a:rPr lang="en-US" altLang="zh-TW" dirty="0">
                <a:latin typeface="新細明體"/>
                <a:ea typeface="新細明體"/>
              </a:rPr>
              <a:t>RFGUN(</a:t>
            </a:r>
            <a:r>
              <a:rPr lang="zh-TW" altLang="en-US">
                <a:latin typeface="新細明體"/>
                <a:ea typeface="新細明體"/>
              </a:rPr>
              <a:t>無線終端機</a:t>
            </a:r>
            <a:r>
              <a:rPr lang="en-US" altLang="zh-TW" dirty="0">
                <a:latin typeface="新細明體"/>
                <a:ea typeface="新細明體"/>
              </a:rPr>
              <a:t>)</a:t>
            </a:r>
            <a:r>
              <a:rPr lang="zh-TW" altLang="en-US">
                <a:latin typeface="新細明體"/>
                <a:ea typeface="新細明體"/>
              </a:rPr>
              <a:t>連接倉儲掃描系統，因為是無 線的，所以商品進入倉儲前，不需要打開貨櫃一一點貨，就像 </a:t>
            </a:r>
            <a:r>
              <a:rPr lang="en-US" altLang="zh-TW" dirty="0">
                <a:latin typeface="新細明體"/>
                <a:ea typeface="新細明體"/>
              </a:rPr>
              <a:t>RFID(</a:t>
            </a:r>
            <a:r>
              <a:rPr lang="zh-TW" altLang="en-US">
                <a:latin typeface="新細明體"/>
                <a:ea typeface="新細明體"/>
              </a:rPr>
              <a:t>無線射頻辨 識系統</a:t>
            </a:r>
            <a:r>
              <a:rPr lang="en-US" altLang="zh-TW" dirty="0">
                <a:latin typeface="新細明體"/>
                <a:ea typeface="新細明體"/>
              </a:rPr>
              <a:t>)</a:t>
            </a:r>
            <a:r>
              <a:rPr lang="zh-TW" altLang="en-US">
                <a:latin typeface="新細明體"/>
                <a:ea typeface="新細明體"/>
              </a:rPr>
              <a:t>技術一樣，可以大幅降低人工的錯誤率，提高點貨效率。也因為 </a:t>
            </a:r>
            <a:r>
              <a:rPr lang="en-US" altLang="zh-TW" dirty="0">
                <a:latin typeface="新細明體"/>
                <a:ea typeface="新細明體"/>
              </a:rPr>
              <a:t>e</a:t>
            </a:r>
            <a:r>
              <a:rPr lang="zh-TW" altLang="en-US">
                <a:latin typeface="新細明體"/>
                <a:ea typeface="新細明體"/>
              </a:rPr>
              <a:t> 化的成功，在配銷系統方面，</a:t>
            </a:r>
            <a:r>
              <a:rPr lang="en-US" altLang="zh-TW" dirty="0">
                <a:latin typeface="新細明體"/>
                <a:ea typeface="新細明體"/>
              </a:rPr>
              <a:t>Costco</a:t>
            </a:r>
            <a:r>
              <a:rPr lang="zh-TW" altLang="en-US">
                <a:latin typeface="新細明體"/>
                <a:ea typeface="新細明體"/>
              </a:rPr>
              <a:t> 全球商品的議價、進貨、訂貨，有 </a:t>
            </a:r>
            <a:r>
              <a:rPr lang="en-US" altLang="zh-TW" dirty="0">
                <a:latin typeface="新細明體"/>
                <a:ea typeface="新細明體"/>
              </a:rPr>
              <a:t>90%</a:t>
            </a:r>
            <a:r>
              <a:rPr lang="zh-TW" altLang="en-US">
                <a:latin typeface="新細明體"/>
                <a:ea typeface="新細明體"/>
              </a:rPr>
              <a:t>以上是由美國總部統一處理，貨品再由總公司送往各地，透過較高的議價能 力，直接降低採購與配銷成本。 掌握關鍵的成功因素，最直接反映出來的，是 </a:t>
            </a:r>
            <a:r>
              <a:rPr lang="en-US" altLang="zh-TW" dirty="0">
                <a:latin typeface="新細明體"/>
                <a:ea typeface="新細明體"/>
              </a:rPr>
              <a:t>Costco</a:t>
            </a:r>
            <a:r>
              <a:rPr lang="zh-TW" altLang="en-US">
                <a:latin typeface="新細明體"/>
                <a:ea typeface="新細明體"/>
              </a:rPr>
              <a:t> 員工的整體生產力提升， 營運績效與顧客整體滿意度相對提升。</a:t>
            </a:r>
            <a:endParaRPr lang="zh-TW" dirty="0">
              <a:latin typeface="新細明體"/>
              <a:ea typeface="新細明體"/>
            </a:endParaRPr>
          </a:p>
        </p:txBody>
      </p:sp>
    </p:spTree>
    <p:extLst>
      <p:ext uri="{BB962C8B-B14F-4D97-AF65-F5344CB8AC3E}">
        <p14:creationId xmlns:p14="http://schemas.microsoft.com/office/powerpoint/2010/main" val="1315287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B4EEC28-7D41-4F6A-BD60-293F7D4822E0}"/>
              </a:ext>
            </a:extLst>
          </p:cNvPr>
          <p:cNvSpPr>
            <a:spLocks noGrp="1"/>
          </p:cNvSpPr>
          <p:nvPr>
            <p:ph idx="1"/>
          </p:nvPr>
        </p:nvSpPr>
        <p:spPr/>
        <p:txBody>
          <a:bodyPr/>
          <a:lstStyle/>
          <a:p>
            <a:r>
              <a:rPr lang="zh-TW" altLang="en-US">
                <a:latin typeface="新細明體"/>
                <a:ea typeface="新細明體"/>
              </a:rPr>
              <a:t>隨著科技越來越發達，雖然到目前為止，COSTCO還沒有明確地說出，會在商城你使用AI AR IOT等裝置，可是身為百貨業的龍頭，因該是不會跟不上潮流落後於其他人的。</a:t>
            </a:r>
            <a:endParaRPr lang="zh-TW" altLang="en-US"/>
          </a:p>
        </p:txBody>
      </p:sp>
      <p:sp>
        <p:nvSpPr>
          <p:cNvPr id="5" name="標題 1">
            <a:extLst>
              <a:ext uri="{FF2B5EF4-FFF2-40B4-BE49-F238E27FC236}">
                <a16:creationId xmlns:a16="http://schemas.microsoft.com/office/drawing/2014/main" id="{45EDC1EF-36D2-4A2C-B6FB-6D58B6A4AFB2}"/>
              </a:ext>
            </a:extLst>
          </p:cNvPr>
          <p:cNvSpPr txBox="1">
            <a:spLocks/>
          </p:cNvSpPr>
          <p:nvPr/>
        </p:nvSpPr>
        <p:spPr>
          <a:xfrm>
            <a:off x="1479099" y="574915"/>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sz="4800" b="1">
                <a:solidFill>
                  <a:srgbClr val="0B5982"/>
                </a:solidFill>
                <a:latin typeface="新細明體"/>
                <a:ea typeface="新細明體"/>
              </a:rPr>
              <a:t>未來展望:顧客關係管理是否有結合AI、AR、IOT或未來科技的應用。</a:t>
            </a:r>
          </a:p>
        </p:txBody>
      </p:sp>
    </p:spTree>
    <p:extLst>
      <p:ext uri="{BB962C8B-B14F-4D97-AF65-F5344CB8AC3E}">
        <p14:creationId xmlns:p14="http://schemas.microsoft.com/office/powerpoint/2010/main" val="1143978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0B21F8-DAC6-4BEC-B95A-0BED79DDA14A}"/>
              </a:ext>
            </a:extLst>
          </p:cNvPr>
          <p:cNvSpPr>
            <a:spLocks noGrp="1"/>
          </p:cNvSpPr>
          <p:nvPr>
            <p:ph type="title"/>
          </p:nvPr>
        </p:nvSpPr>
        <p:spPr>
          <a:xfrm>
            <a:off x="1550986" y="28575"/>
            <a:ext cx="10018713" cy="1752599"/>
          </a:xfrm>
        </p:spPr>
        <p:txBody>
          <a:bodyPr>
            <a:normAutofit/>
          </a:bodyPr>
          <a:lstStyle/>
          <a:p>
            <a:r>
              <a:rPr lang="zh-TW" sz="4800" b="1">
                <a:solidFill>
                  <a:srgbClr val="0B5982"/>
                </a:solidFill>
                <a:latin typeface="新細明體"/>
                <a:ea typeface="新細明體"/>
              </a:rPr>
              <a:t>未來展望:顧客關係管理是否有結合AI、AR、IOT或未來科技的應用。</a:t>
            </a:r>
          </a:p>
        </p:txBody>
      </p:sp>
      <p:sp>
        <p:nvSpPr>
          <p:cNvPr id="3" name="內容版面配置區 2">
            <a:extLst>
              <a:ext uri="{FF2B5EF4-FFF2-40B4-BE49-F238E27FC236}">
                <a16:creationId xmlns:a16="http://schemas.microsoft.com/office/drawing/2014/main" id="{EAC88CE6-9132-4E2A-AB74-700E77D4D18C}"/>
              </a:ext>
            </a:extLst>
          </p:cNvPr>
          <p:cNvSpPr>
            <a:spLocks noGrp="1"/>
          </p:cNvSpPr>
          <p:nvPr>
            <p:ph idx="1"/>
          </p:nvPr>
        </p:nvSpPr>
        <p:spPr>
          <a:xfrm>
            <a:off x="1550985" y="1847849"/>
            <a:ext cx="10018713" cy="4095751"/>
          </a:xfrm>
        </p:spPr>
        <p:txBody>
          <a:bodyPr>
            <a:normAutofit fontScale="85000" lnSpcReduction="20000"/>
          </a:bodyPr>
          <a:lstStyle/>
          <a:p>
            <a:r>
              <a:rPr lang="zh-TW" altLang="en-US">
                <a:solidFill>
                  <a:srgbClr val="000000"/>
                </a:solidFill>
                <a:latin typeface="Helvetica Neue"/>
                <a:ea typeface="Helvetica Neue"/>
                <a:cs typeface="Helvetica Neue"/>
              </a:rPr>
              <a:t>1.</a:t>
            </a:r>
            <a:r>
              <a:rPr lang="zh-TW" altLang="en-US" b="0" i="0">
                <a:solidFill>
                  <a:srgbClr val="000000"/>
                </a:solidFill>
                <a:latin typeface="Helvetica Neue"/>
                <a:ea typeface="Helvetica Neue"/>
                <a:cs typeface="Helvetica Neue"/>
              </a:rPr>
              <a:t>隨著資訊快速發展與消費型態的改變，許多的企業皆以「追求顧客滿意」為其經營目標，然而只追求顧客滿意並不足以創造競爭優勢。企業應將顧客滿意轉換為顧客價值與顧客忠誠，因此得到顧課忠誠儼然成為一個新的課題。此外消費者的認知價值與企業的品牌形象經常被用來當作長期銷售的關鍵成功因素，也是消費者長期前往同一家公司購買商品的原因。本研究以大台北地區好市多量販店為例，探討認知價值、品牌形象對顧客滿意與顧客忠誠的影響，以及探討何以收取年費的美式會員制量販店，仍能創造極高的顧客忠誠。本研究採用問卷調查方式蒐集初級資料，共發出</a:t>
            </a:r>
            <a:r>
              <a:rPr lang="en-US" altLang="zh-TW" b="0" i="0" dirty="0">
                <a:solidFill>
                  <a:srgbClr val="000000"/>
                </a:solidFill>
                <a:latin typeface="Helvetica Neue"/>
                <a:ea typeface="Helvetica Neue"/>
                <a:cs typeface="Helvetica Neue"/>
              </a:rPr>
              <a:t>230</a:t>
            </a:r>
            <a:r>
              <a:rPr lang="zh-TW" altLang="en-US" b="0" i="0">
                <a:solidFill>
                  <a:srgbClr val="000000"/>
                </a:solidFill>
                <a:latin typeface="Helvetica Neue"/>
                <a:ea typeface="Helvetica Neue"/>
                <a:cs typeface="Helvetica Neue"/>
              </a:rPr>
              <a:t>份問卷，收回有效問卷</a:t>
            </a:r>
            <a:r>
              <a:rPr lang="en-US" altLang="zh-TW" b="0" i="0" dirty="0">
                <a:solidFill>
                  <a:srgbClr val="000000"/>
                </a:solidFill>
                <a:latin typeface="Helvetica Neue"/>
                <a:ea typeface="Helvetica Neue"/>
                <a:cs typeface="Helvetica Neue"/>
              </a:rPr>
              <a:t>212</a:t>
            </a:r>
            <a:r>
              <a:rPr lang="zh-TW" altLang="en-US" b="0" i="0">
                <a:solidFill>
                  <a:srgbClr val="000000"/>
                </a:solidFill>
                <a:latin typeface="Helvetica Neue"/>
                <a:ea typeface="Helvetica Neue"/>
                <a:cs typeface="Helvetica Neue"/>
              </a:rPr>
              <a:t>份，有效問卷回收率為</a:t>
            </a:r>
            <a:r>
              <a:rPr lang="en-US" altLang="zh-TW" b="0" i="0" dirty="0">
                <a:solidFill>
                  <a:srgbClr val="000000"/>
                </a:solidFill>
                <a:latin typeface="Helvetica Neue"/>
                <a:ea typeface="Helvetica Neue"/>
                <a:cs typeface="Helvetica Neue"/>
              </a:rPr>
              <a:t>92.17 %</a:t>
            </a:r>
            <a:r>
              <a:rPr lang="zh-TW" altLang="en-US" b="0" i="0">
                <a:solidFill>
                  <a:srgbClr val="000000"/>
                </a:solidFill>
                <a:latin typeface="Helvetica Neue"/>
                <a:ea typeface="Helvetica Neue"/>
                <a:cs typeface="Helvetica Neue"/>
              </a:rPr>
              <a:t>。而後將所得之資料以敘述性統計分析、驗證性因素分析、</a:t>
            </a:r>
            <a:r>
              <a:rPr lang="af-ZA" b="0" i="0" dirty="0" err="1">
                <a:solidFill>
                  <a:srgbClr val="000000"/>
                </a:solidFill>
                <a:latin typeface="Helvetica Neue"/>
                <a:ea typeface="Helvetica Neue"/>
                <a:cs typeface="Helvetica Neue"/>
              </a:rPr>
              <a:t>Cronbach</a:t>
            </a:r>
            <a:r>
              <a:rPr lang="af-ZA" b="0" i="0" dirty="0">
                <a:solidFill>
                  <a:srgbClr val="000000"/>
                </a:solidFill>
                <a:latin typeface="Helvetica Neue"/>
                <a:ea typeface="Helvetica Neue"/>
                <a:cs typeface="Helvetica Neue"/>
              </a:rPr>
              <a:t>’</a:t>
            </a:r>
            <a:r>
              <a:rPr lang="el-GR" b="0" i="0" dirty="0">
                <a:solidFill>
                  <a:srgbClr val="000000"/>
                </a:solidFill>
                <a:latin typeface="Helvetica Neue"/>
                <a:ea typeface="Helvetica Neue"/>
                <a:cs typeface="Helvetica Neue"/>
              </a:rPr>
              <a:t>α</a:t>
            </a:r>
            <a:r>
              <a:rPr lang="zh-TW" altLang="en-US" b="0" i="0">
                <a:solidFill>
                  <a:srgbClr val="000000"/>
                </a:solidFill>
                <a:latin typeface="Helvetica Neue"/>
                <a:ea typeface="Helvetica Neue"/>
                <a:cs typeface="Helvetica Neue"/>
              </a:rPr>
              <a:t>信度分析、相關分析及結構方程模式以驗證本研究所提之假設。 </a:t>
            </a:r>
            <a:br>
              <a:rPr lang="zh-TW" altLang="en-US" dirty="0">
                <a:latin typeface="Helvetica Neue"/>
              </a:rPr>
            </a:br>
            <a:r>
              <a:rPr lang="zh-TW" altLang="en-US" b="0" i="0">
                <a:solidFill>
                  <a:srgbClr val="000000"/>
                </a:solidFill>
                <a:latin typeface="Helvetica Neue"/>
                <a:ea typeface="Helvetica Neue"/>
                <a:cs typeface="Helvetica Neue"/>
              </a:rPr>
              <a:t>研究結果發現： </a:t>
            </a:r>
            <a:br>
              <a:rPr lang="zh-TW" altLang="en-US" dirty="0">
                <a:latin typeface="Helvetica Neue"/>
              </a:rPr>
            </a:br>
            <a:r>
              <a:rPr lang="zh-TW" altLang="en-US" b="0" i="0">
                <a:solidFill>
                  <a:srgbClr val="000000"/>
                </a:solidFill>
                <a:latin typeface="Helvetica Neue"/>
                <a:ea typeface="Helvetica Neue"/>
                <a:cs typeface="Helvetica Neue"/>
              </a:rPr>
              <a:t>一、消費者的認知價值，對顧客滿意有正向影響效果。 </a:t>
            </a:r>
            <a:br>
              <a:rPr lang="zh-TW" altLang="en-US" dirty="0">
                <a:latin typeface="Helvetica Neue"/>
              </a:rPr>
            </a:br>
            <a:r>
              <a:rPr lang="zh-TW" altLang="en-US" b="0" i="0">
                <a:solidFill>
                  <a:srgbClr val="000000"/>
                </a:solidFill>
                <a:latin typeface="Helvetica Neue"/>
                <a:ea typeface="Helvetica Neue"/>
                <a:cs typeface="Helvetica Neue"/>
              </a:rPr>
              <a:t>二、好市多的品牌形象與顧客滿意有正向影響效果。 </a:t>
            </a:r>
            <a:br>
              <a:rPr lang="zh-TW" altLang="en-US" dirty="0">
                <a:latin typeface="Helvetica Neue"/>
              </a:rPr>
            </a:br>
            <a:r>
              <a:rPr lang="zh-TW" altLang="en-US" b="0" i="0">
                <a:solidFill>
                  <a:srgbClr val="000000"/>
                </a:solidFill>
                <a:latin typeface="Helvetica Neue"/>
                <a:ea typeface="Helvetica Neue"/>
                <a:cs typeface="Helvetica Neue"/>
              </a:rPr>
              <a:t>三、消費者的顧客滿意與顧客忠誠有正向影響效果。 </a:t>
            </a:r>
            <a:br>
              <a:rPr lang="zh-TW" altLang="en-US" dirty="0">
                <a:latin typeface="Helvetica Neue"/>
              </a:rPr>
            </a:br>
            <a:r>
              <a:rPr lang="zh-TW" altLang="en-US" b="0" i="0">
                <a:solidFill>
                  <a:srgbClr val="000000"/>
                </a:solidFill>
                <a:latin typeface="Helvetica Neue"/>
                <a:ea typeface="Helvetica Neue"/>
                <a:cs typeface="Helvetica Neue"/>
              </a:rPr>
              <a:t>四、消費者的認知價值對好市多品牌形象有正向影響效果。 </a:t>
            </a:r>
            <a:endParaRPr lang="zh-TW" altLang="en-US"/>
          </a:p>
        </p:txBody>
      </p:sp>
    </p:spTree>
    <p:extLst>
      <p:ext uri="{BB962C8B-B14F-4D97-AF65-F5344CB8AC3E}">
        <p14:creationId xmlns:p14="http://schemas.microsoft.com/office/powerpoint/2010/main" val="3316768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36204AA-249F-4BD8-8C20-0F10EB63F800}"/>
              </a:ext>
            </a:extLst>
          </p:cNvPr>
          <p:cNvSpPr>
            <a:spLocks noGrp="1"/>
          </p:cNvSpPr>
          <p:nvPr>
            <p:ph idx="1"/>
          </p:nvPr>
        </p:nvSpPr>
        <p:spPr/>
        <p:txBody>
          <a:bodyPr>
            <a:normAutofit fontScale="92500" lnSpcReduction="10000"/>
          </a:bodyPr>
          <a:lstStyle/>
          <a:p>
            <a:r>
              <a:rPr lang="zh-TW" altLang="en-US" sz="1600" b="1" kern="100">
                <a:latin typeface="Times New Roman"/>
                <a:ea typeface="Times New Roman"/>
                <a:cs typeface="Times New Roman"/>
              </a:rPr>
              <a:t>2.好市多弱勢</a:t>
            </a:r>
          </a:p>
          <a:p>
            <a:r>
              <a:rPr lang="zh-TW" altLang="en-US" sz="1600" kern="100">
                <a:latin typeface="Times New Roman"/>
                <a:ea typeface="Times New Roman"/>
                <a:cs typeface="Times New Roman"/>
              </a:rPr>
              <a:t>身為競爭市場中的一員，各家因所持角度不同而產生各種制度。消費者藉由消費產生的比較評論，</a:t>
            </a:r>
            <a:r>
              <a:rPr lang="zh-TW" altLang="en-US" sz="1600" kern="100">
                <a:latin typeface="標楷體"/>
                <a:ea typeface="標楷體"/>
                <a:cs typeface="標楷體"/>
              </a:rPr>
              <a:t>勢</a:t>
            </a:r>
            <a:r>
              <a:rPr lang="zh-TW" altLang="en-US" sz="1600" kern="100">
                <a:latin typeface="Times New Roman"/>
                <a:ea typeface="Times New Roman"/>
                <a:cs typeface="Times New Roman"/>
              </a:rPr>
              <a:t>必會為各家分出優劣。好市多的劣勢將做以下分析：</a:t>
            </a:r>
          </a:p>
          <a:p>
            <a:r>
              <a:rPr lang="zh-TW" altLang="en-US" sz="1600" kern="100">
                <a:latin typeface="標楷體"/>
                <a:ea typeface="標楷體"/>
                <a:cs typeface="標楷體"/>
              </a:rPr>
              <a:t>一</a:t>
            </a:r>
            <a:r>
              <a:rPr lang="zh-TW" altLang="en-US" sz="1600" kern="100">
                <a:latin typeface="Times New Roman"/>
                <a:ea typeface="Times New Roman"/>
                <a:cs typeface="Times New Roman"/>
              </a:rPr>
              <a:t>、強迫消費</a:t>
            </a:r>
          </a:p>
          <a:p>
            <a:r>
              <a:rPr lang="zh-TW" altLang="en-US" sz="1600" kern="100">
                <a:latin typeface="Times New Roman"/>
                <a:ea typeface="Times New Roman"/>
                <a:cs typeface="Times New Roman"/>
              </a:rPr>
              <a:t>大包裝販賣，即所謂之「包裹販賣」，意即將許多可獨立販賣的商品集結出售，此制度普遍使用於即將到期或囤積商品，如此一來，可減少企業存放過多錯誤商品。就消費者觀點來看，一方面消費者可以以較便宜的單價買到商品，另一方面則需多支付一筆金錢購買需求性小甚至沒有的商品，是為一種「強迫消費」，間接迫使消費者選購不定於消費計畫內商品，同時也是一種資源浪費，沒有達到物盡其用之功效；相反地，企業因此解決商品囤積，也創造一筆額外營業額，為具效益政策。</a:t>
            </a:r>
          </a:p>
          <a:p>
            <a:r>
              <a:rPr lang="zh-TW" altLang="en-US" sz="1600" kern="100">
                <a:latin typeface="Times New Roman"/>
                <a:ea typeface="Times New Roman"/>
                <a:cs typeface="Times New Roman"/>
              </a:rPr>
              <a:t>好市多的大容量包裝形同上述包裹出售，將多項單一零售商品集合販賣，藉此壓低商品單價。初</a:t>
            </a:r>
            <a:r>
              <a:rPr lang="zh-TW" altLang="en-US" sz="1600" kern="100">
                <a:latin typeface="標楷體"/>
                <a:ea typeface="標楷體"/>
                <a:cs typeface="標楷體"/>
              </a:rPr>
              <a:t>始</a:t>
            </a:r>
            <a:r>
              <a:rPr lang="zh-TW" altLang="en-US" sz="1600" kern="100">
                <a:latin typeface="Times New Roman"/>
                <a:ea typeface="Times New Roman"/>
                <a:cs typeface="Times New Roman"/>
              </a:rPr>
              <a:t>好市多對於消費者群還定位於公司行號等大型機構時，此制度看似合理，然而，就現今深入台灣家庭消費模式的好市多而言，此制度隱藏式的侵害台灣會員權益。</a:t>
            </a:r>
            <a:endParaRPr lang="zh-TW" altLang="en-US" sz="1600">
              <a:latin typeface="新細明體"/>
              <a:ea typeface="新細明體"/>
            </a:endParaRPr>
          </a:p>
        </p:txBody>
      </p:sp>
      <p:sp>
        <p:nvSpPr>
          <p:cNvPr id="5" name="標題 1">
            <a:extLst>
              <a:ext uri="{FF2B5EF4-FFF2-40B4-BE49-F238E27FC236}">
                <a16:creationId xmlns:a16="http://schemas.microsoft.com/office/drawing/2014/main" id="{5F4013E4-F517-4A2D-AFE3-68241103025A}"/>
              </a:ext>
            </a:extLst>
          </p:cNvPr>
          <p:cNvSpPr txBox="1">
            <a:spLocks/>
          </p:cNvSpPr>
          <p:nvPr/>
        </p:nvSpPr>
        <p:spPr>
          <a:xfrm>
            <a:off x="1421590" y="589292"/>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sz="4800" b="1">
                <a:solidFill>
                  <a:srgbClr val="0B5982"/>
                </a:solidFill>
                <a:latin typeface="新細明體"/>
                <a:ea typeface="新細明體"/>
              </a:rPr>
              <a:t>未來展望:顧客關係管理是否有結合AI、AR、IOT或未來科技的應用。</a:t>
            </a:r>
          </a:p>
        </p:txBody>
      </p:sp>
    </p:spTree>
    <p:extLst>
      <p:ext uri="{BB962C8B-B14F-4D97-AF65-F5344CB8AC3E}">
        <p14:creationId xmlns:p14="http://schemas.microsoft.com/office/powerpoint/2010/main" val="20651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F23FDE-B38D-4867-BF12-133FD612245A}"/>
              </a:ext>
            </a:extLst>
          </p:cNvPr>
          <p:cNvSpPr>
            <a:spLocks noGrp="1"/>
          </p:cNvSpPr>
          <p:nvPr>
            <p:ph type="title"/>
          </p:nvPr>
        </p:nvSpPr>
        <p:spPr>
          <a:xfrm>
            <a:off x="4486804" y="-314326"/>
            <a:ext cx="3872972" cy="1805582"/>
          </a:xfrm>
        </p:spPr>
        <p:txBody>
          <a:bodyPr>
            <a:normAutofit/>
          </a:bodyPr>
          <a:lstStyle/>
          <a:p>
            <a:pPr algn="ctr"/>
            <a:r>
              <a:rPr lang="zh-TW" altLang="en-US" sz="7200" b="1">
                <a:solidFill>
                  <a:srgbClr val="0B5982"/>
                </a:solidFill>
                <a:latin typeface="新細明體"/>
                <a:ea typeface="新細明體"/>
              </a:rPr>
              <a:t>前言</a:t>
            </a:r>
            <a:endParaRPr lang="zh-TW" b="1">
              <a:solidFill>
                <a:srgbClr val="0B5982"/>
              </a:solidFill>
              <a:latin typeface="新細明體"/>
              <a:ea typeface="新細明體"/>
            </a:endParaRPr>
          </a:p>
        </p:txBody>
      </p:sp>
      <p:sp>
        <p:nvSpPr>
          <p:cNvPr id="7" name="文字版面配置區 6">
            <a:extLst>
              <a:ext uri="{FF2B5EF4-FFF2-40B4-BE49-F238E27FC236}">
                <a16:creationId xmlns:a16="http://schemas.microsoft.com/office/drawing/2014/main" id="{9801D0F0-50B4-4CF4-BA15-4F3309DEE7D0}"/>
              </a:ext>
            </a:extLst>
          </p:cNvPr>
          <p:cNvSpPr>
            <a:spLocks noGrp="1"/>
          </p:cNvSpPr>
          <p:nvPr>
            <p:ph type="body" idx="1"/>
          </p:nvPr>
        </p:nvSpPr>
        <p:spPr>
          <a:xfrm>
            <a:off x="1400703" y="2062754"/>
            <a:ext cx="10435698" cy="3003525"/>
          </a:xfrm>
        </p:spPr>
        <p:txBody>
          <a:bodyPr>
            <a:normAutofit/>
          </a:bodyPr>
          <a:lstStyle/>
          <a:p>
            <a:pPr algn="l"/>
            <a:r>
              <a:rPr lang="zh-TW" sz="3200" b="1">
                <a:solidFill>
                  <a:srgbClr val="FF0000"/>
                </a:solidFill>
                <a:latin typeface="Cambria"/>
                <a:ea typeface="新細明體"/>
              </a:rPr>
              <a:t>好市多 -   COS</a:t>
            </a:r>
            <a:r>
              <a:rPr lang="en-US" altLang="zh-TW" sz="3200" b="1" dirty="0">
                <a:solidFill>
                  <a:srgbClr val="FF0000"/>
                </a:solidFill>
                <a:latin typeface="Cambria"/>
                <a:ea typeface="新細明體"/>
              </a:rPr>
              <a:t>TCO</a:t>
            </a:r>
            <a:endParaRPr lang="zh-TW" altLang="en-US" sz="3200" b="1">
              <a:solidFill>
                <a:srgbClr val="FF0000"/>
              </a:solidFill>
              <a:latin typeface="Cambria"/>
              <a:ea typeface="新細明體"/>
            </a:endParaRPr>
          </a:p>
          <a:p>
            <a:pPr algn="l"/>
            <a:r>
              <a:rPr lang="zh-TW" sz="2400">
                <a:latin typeface="新細明體"/>
                <a:ea typeface="新細明體"/>
              </a:rPr>
              <a:t>是美國第二大零售商、全球第七大零售商以及美國第一大連鎖會員制倉儲式量販店，也是美國《財富》雜誌2017年評選的2017年財富世界500強排行榜的第36名。1983年成立於美國華盛頓州西雅圖市，最早起源於1976年的Price Club公司。好市多在全球九個國家設有超過500家的分店，其中大部分都位於美國境內，加拿大則是最大國外市場。全球企業總部設於華盛頓州的伊薩誇，並在鄰近的西雅圖設有旗艦店</a:t>
            </a:r>
            <a:r>
              <a:rPr lang="zh-TW" sz="1800">
                <a:latin typeface="新細明體"/>
                <a:ea typeface="新細明體"/>
              </a:rPr>
              <a:t>。</a:t>
            </a:r>
          </a:p>
          <a:p>
            <a:pPr algn="l"/>
            <a:endParaRPr lang="zh-TW" altLang="en-US" sz="1800" dirty="0">
              <a:latin typeface="新細明體"/>
              <a:ea typeface="新細明體"/>
            </a:endParaRPr>
          </a:p>
          <a:p>
            <a:pPr algn="l"/>
            <a:endParaRPr lang="zh-TW"/>
          </a:p>
        </p:txBody>
      </p:sp>
    </p:spTree>
    <p:extLst>
      <p:ext uri="{BB962C8B-B14F-4D97-AF65-F5344CB8AC3E}">
        <p14:creationId xmlns:p14="http://schemas.microsoft.com/office/powerpoint/2010/main" val="127562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21F9443-4DE6-4DE9-8C9B-75D4EAF2168B}"/>
              </a:ext>
            </a:extLst>
          </p:cNvPr>
          <p:cNvSpPr>
            <a:spLocks noGrp="1"/>
          </p:cNvSpPr>
          <p:nvPr>
            <p:ph idx="1"/>
          </p:nvPr>
        </p:nvSpPr>
        <p:spPr/>
        <p:txBody>
          <a:bodyPr>
            <a:normAutofit fontScale="85000" lnSpcReduction="20000"/>
          </a:bodyPr>
          <a:lstStyle/>
          <a:p>
            <a:r>
              <a:rPr lang="zh-TW">
                <a:latin typeface="新細明體"/>
                <a:ea typeface="新細明體"/>
              </a:rPr>
              <a:t>二、消費限制</a:t>
            </a:r>
            <a:endParaRPr lang="en-US" altLang="zh-TW">
              <a:latin typeface="新細明體"/>
              <a:ea typeface="新細明體"/>
            </a:endParaRPr>
          </a:p>
          <a:p>
            <a:r>
              <a:rPr lang="zh-TW">
                <a:latin typeface="新細明體"/>
                <a:ea typeface="新細明體"/>
              </a:rPr>
              <a:t>好市多目前全台八家，分布於四大都會區及一次都會區。處於現今採購趨勢為量販店的台灣，加上從近年好市多店家數目急遽增加的情形看來，很明顯好市多無法滿足台灣市場需求。</a:t>
            </a:r>
            <a:endParaRPr lang="en-US" altLang="zh-TW">
              <a:latin typeface="新細明體"/>
              <a:ea typeface="新細明體"/>
            </a:endParaRPr>
          </a:p>
          <a:p>
            <a:r>
              <a:rPr lang="zh-TW">
                <a:latin typeface="新細明體"/>
                <a:ea typeface="新細明體"/>
              </a:rPr>
              <a:t>初期剛進駐台灣這陌生市場時，對於消費者定位為大型機構，採進入限制及需大額採買的好市多而言，立地於大都市的確是保守且明確的選擇。但隨著好市多名號在台灣受到注目，加上消費者愈來愈廣泛，甚至超出原設定之消費者範圍時，此制度不僅增加顧客消費困難度，也會因此而減少顧客消費慾望。例如在訪談過程中發現，台灣許多家庭因自身成員少，畏懼商品在無法負荷的情況下導致浪費，因而退卻。由此可知進入限制制度的確為好市多阻礙消費者數量，另外，目前全台總數八家賣場的情況，加上普遍立地於大都市，造成好市多損失客源，限制好市多的客源數量。</a:t>
            </a:r>
          </a:p>
          <a:p>
            <a:endParaRPr lang="zh-TW" altLang="en-US" dirty="0">
              <a:latin typeface="新細明體"/>
              <a:ea typeface="新細明體"/>
            </a:endParaRPr>
          </a:p>
        </p:txBody>
      </p:sp>
      <p:sp>
        <p:nvSpPr>
          <p:cNvPr id="7" name="標題 1">
            <a:extLst>
              <a:ext uri="{FF2B5EF4-FFF2-40B4-BE49-F238E27FC236}">
                <a16:creationId xmlns:a16="http://schemas.microsoft.com/office/drawing/2014/main" id="{336277D2-D871-4E2D-A9CC-B5D3D6DB80A1}"/>
              </a:ext>
            </a:extLst>
          </p:cNvPr>
          <p:cNvSpPr txBox="1">
            <a:spLocks/>
          </p:cNvSpPr>
          <p:nvPr/>
        </p:nvSpPr>
        <p:spPr>
          <a:xfrm>
            <a:off x="1421590" y="589292"/>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sz="4800" b="1">
                <a:solidFill>
                  <a:srgbClr val="0B5982"/>
                </a:solidFill>
                <a:latin typeface="新細明體"/>
                <a:ea typeface="新細明體"/>
              </a:rPr>
              <a:t>未來展望:顧客關係管理是否有結合AI、AR、IOT或未來科技的應用。</a:t>
            </a:r>
          </a:p>
        </p:txBody>
      </p:sp>
    </p:spTree>
    <p:extLst>
      <p:ext uri="{BB962C8B-B14F-4D97-AF65-F5344CB8AC3E}">
        <p14:creationId xmlns:p14="http://schemas.microsoft.com/office/powerpoint/2010/main" val="1024994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ED669F-8654-44BC-A325-4C96D1B494C8}"/>
              </a:ext>
            </a:extLst>
          </p:cNvPr>
          <p:cNvSpPr>
            <a:spLocks noGrp="1"/>
          </p:cNvSpPr>
          <p:nvPr>
            <p:ph type="title"/>
          </p:nvPr>
        </p:nvSpPr>
        <p:spPr>
          <a:xfrm>
            <a:off x="1484311" y="38100"/>
            <a:ext cx="10018713" cy="1752599"/>
          </a:xfrm>
        </p:spPr>
        <p:txBody>
          <a:bodyPr>
            <a:normAutofit/>
          </a:bodyPr>
          <a:lstStyle/>
          <a:p>
            <a:r>
              <a:rPr lang="zh-TW" sz="6600" b="1">
                <a:solidFill>
                  <a:srgbClr val="0B5982"/>
                </a:solidFill>
                <a:latin typeface="新細明體"/>
                <a:ea typeface="新細明體"/>
              </a:rPr>
              <a:t>結論建議</a:t>
            </a:r>
            <a:endParaRPr lang="zh-TW" sz="6600">
              <a:solidFill>
                <a:srgbClr val="0B5982"/>
              </a:solidFill>
            </a:endParaRPr>
          </a:p>
        </p:txBody>
      </p:sp>
      <p:sp>
        <p:nvSpPr>
          <p:cNvPr id="3" name="內容版面配置區 2">
            <a:extLst>
              <a:ext uri="{FF2B5EF4-FFF2-40B4-BE49-F238E27FC236}">
                <a16:creationId xmlns:a16="http://schemas.microsoft.com/office/drawing/2014/main" id="{955E72E9-26DA-4C91-9CC4-81184945E12A}"/>
              </a:ext>
            </a:extLst>
          </p:cNvPr>
          <p:cNvSpPr>
            <a:spLocks noGrp="1"/>
          </p:cNvSpPr>
          <p:nvPr>
            <p:ph idx="1"/>
          </p:nvPr>
        </p:nvSpPr>
        <p:spPr/>
        <p:txBody>
          <a:bodyPr>
            <a:noAutofit/>
          </a:bodyPr>
          <a:lstStyle/>
          <a:p>
            <a:r>
              <a:rPr lang="zh-TW">
                <a:latin typeface="新細明體"/>
                <a:ea typeface="新細明體"/>
              </a:rPr>
              <a:t>一、結論 因現今的社會越來越不景氣，民眾在購物時總要貨比三家。而許多民眾或 許認為好市多是利用大包裝以及便宜的價格來贏得顧客的青睞，透過本小組的 小論文分析可以了解好市多為何會成功，以下列出幾項重點： 1. 好市多提供許多外國進口的商品，讓消費者可盡情挑選 10 2. 會員福利佳，讓會員值得年年繳會費。 3. 員工的薪資優渥，因此被挖角以及辭職的機率大幅地降低。 4. 經常有許多新興的商品出現，非常多樣化。 5. 提供額外便利的服務，例如：相片沖洗服務、輪胎修護中心等。 6. 採用大包裝以及低價格讓顧客享受到最好的待遇。 基於以上幾點，讓好市多漸漸的成為民眾喜愛去採購的第一首選，成為現今最 熱門的大型量販店，這些優點是其他商家可以跟進學習的典範。</a:t>
            </a:r>
            <a:endParaRPr lang="zh-TW" altLang="en-US">
              <a:latin typeface="新細明體"/>
              <a:ea typeface="新細明體"/>
            </a:endParaRPr>
          </a:p>
        </p:txBody>
      </p:sp>
    </p:spTree>
    <p:extLst>
      <p:ext uri="{BB962C8B-B14F-4D97-AF65-F5344CB8AC3E}">
        <p14:creationId xmlns:p14="http://schemas.microsoft.com/office/powerpoint/2010/main" val="1170082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ED669F-8654-44BC-A325-4C96D1B494C8}"/>
              </a:ext>
            </a:extLst>
          </p:cNvPr>
          <p:cNvSpPr>
            <a:spLocks noGrp="1"/>
          </p:cNvSpPr>
          <p:nvPr>
            <p:ph type="title"/>
          </p:nvPr>
        </p:nvSpPr>
        <p:spPr>
          <a:xfrm>
            <a:off x="1484311" y="38100"/>
            <a:ext cx="10018713" cy="1752599"/>
          </a:xfrm>
        </p:spPr>
        <p:txBody>
          <a:bodyPr>
            <a:normAutofit/>
          </a:bodyPr>
          <a:lstStyle/>
          <a:p>
            <a:r>
              <a:rPr lang="zh-TW" sz="6600" b="1">
                <a:solidFill>
                  <a:srgbClr val="0B5982"/>
                </a:solidFill>
                <a:latin typeface="新細明體"/>
                <a:ea typeface="新細明體"/>
              </a:rPr>
              <a:t>結論建議</a:t>
            </a:r>
            <a:endParaRPr lang="zh-TW" sz="6600">
              <a:solidFill>
                <a:srgbClr val="0B5982"/>
              </a:solidFill>
            </a:endParaRPr>
          </a:p>
        </p:txBody>
      </p:sp>
      <p:sp>
        <p:nvSpPr>
          <p:cNvPr id="3" name="內容版面配置區 2">
            <a:extLst>
              <a:ext uri="{FF2B5EF4-FFF2-40B4-BE49-F238E27FC236}">
                <a16:creationId xmlns:a16="http://schemas.microsoft.com/office/drawing/2014/main" id="{955E72E9-26DA-4C91-9CC4-81184945E12A}"/>
              </a:ext>
            </a:extLst>
          </p:cNvPr>
          <p:cNvSpPr>
            <a:spLocks noGrp="1"/>
          </p:cNvSpPr>
          <p:nvPr>
            <p:ph idx="1"/>
          </p:nvPr>
        </p:nvSpPr>
        <p:spPr>
          <a:xfrm>
            <a:off x="1484310" y="2085974"/>
            <a:ext cx="10018713" cy="4114801"/>
          </a:xfrm>
        </p:spPr>
        <p:txBody>
          <a:bodyPr>
            <a:normAutofit fontScale="92500" lnSpcReduction="20000"/>
          </a:bodyPr>
          <a:lstStyle/>
          <a:p>
            <a:r>
              <a:rPr lang="zh-TW" altLang="en-US" sz="2000" dirty="0">
                <a:latin typeface="新細明體"/>
                <a:ea typeface="新細明體"/>
              </a:rPr>
              <a:t> </a:t>
            </a:r>
            <a:r>
              <a:rPr lang="en-US" altLang="zh-TW" dirty="0">
                <a:latin typeface="新細明體"/>
                <a:ea typeface="新細明體"/>
              </a:rPr>
              <a:t>Costco</a:t>
            </a:r>
            <a:r>
              <a:rPr lang="zh-TW" altLang="en-US">
                <a:latin typeface="新細明體"/>
                <a:ea typeface="新細明體"/>
              </a:rPr>
              <a:t>好市多的出現的確改變了量販店及零售業的商業模式，甚至 證明了在零售業中也是具有品牌忠誠度的，不得不佩服是一間創新 有效經營的企業典範，而零售業本身就非常深入我們的生活，因此 未來零售業的改變將會對我們的生活帶來相當的便利與改變，有好 也可能會有衝擊，也會隨著國家的國民所得而對應改變，就像台灣 早期的雜貨店到現在跨國連鎖量販店就是實例。</a:t>
            </a:r>
            <a:r>
              <a:rPr lang="zh-TW">
                <a:latin typeface="新細明體"/>
                <a:ea typeface="新細明體"/>
              </a:rPr>
              <a:t>一、結論 因現今的社會越來越不景氣，民眾在購物時總要貨比三家。而許多民眾或 許認為好市多是利用大包裝以及便宜的價格來贏得顧客的青睞，透過本小組的 小論文分析可以了解好市多為何會成功，以下列出幾項重點： 1. 好市多提供許多外國進口的商品，讓消費者可盡情挑選 10 2. 會員福利佳，讓會員值得年年繳會費。 3. 員工的薪資優渥，因此被挖角以及辭職的機率大幅地降低。 4. 經常有許多新興的商品出現，非常多樣化。 5. 提供額外便利的服務，例如：相片沖洗服務、輪胎修護中心等。 6. 採用大包裝以及低價格讓顧客享受到最好的待遇。 基於以上幾點，讓好市多漸漸的成為民眾喜愛去採購的第一首選，成為現今最 熱門的大型量販店，這些優點是其他商家可以跟進學習的典範。</a:t>
            </a:r>
            <a:endParaRPr lang="zh-TW" altLang="en-US">
              <a:latin typeface="新細明體"/>
              <a:ea typeface="新細明體"/>
            </a:endParaRPr>
          </a:p>
        </p:txBody>
      </p:sp>
    </p:spTree>
    <p:extLst>
      <p:ext uri="{BB962C8B-B14F-4D97-AF65-F5344CB8AC3E}">
        <p14:creationId xmlns:p14="http://schemas.microsoft.com/office/powerpoint/2010/main" val="85895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ED669F-8654-44BC-A325-4C96D1B494C8}"/>
              </a:ext>
            </a:extLst>
          </p:cNvPr>
          <p:cNvSpPr>
            <a:spLocks noGrp="1"/>
          </p:cNvSpPr>
          <p:nvPr>
            <p:ph type="title"/>
          </p:nvPr>
        </p:nvSpPr>
        <p:spPr>
          <a:xfrm>
            <a:off x="1484311" y="38100"/>
            <a:ext cx="10018713" cy="1752599"/>
          </a:xfrm>
        </p:spPr>
        <p:txBody>
          <a:bodyPr>
            <a:normAutofit/>
          </a:bodyPr>
          <a:lstStyle/>
          <a:p>
            <a:r>
              <a:rPr lang="zh-TW" sz="6600" b="1">
                <a:solidFill>
                  <a:srgbClr val="0B5982"/>
                </a:solidFill>
                <a:latin typeface="新細明體"/>
                <a:ea typeface="新細明體"/>
              </a:rPr>
              <a:t>結論建議</a:t>
            </a:r>
            <a:endParaRPr lang="zh-TW" sz="6600">
              <a:solidFill>
                <a:srgbClr val="0B5982"/>
              </a:solidFill>
            </a:endParaRPr>
          </a:p>
        </p:txBody>
      </p:sp>
      <p:sp>
        <p:nvSpPr>
          <p:cNvPr id="3" name="內容版面配置區 2">
            <a:extLst>
              <a:ext uri="{FF2B5EF4-FFF2-40B4-BE49-F238E27FC236}">
                <a16:creationId xmlns:a16="http://schemas.microsoft.com/office/drawing/2014/main" id="{955E72E9-26DA-4C91-9CC4-81184945E12A}"/>
              </a:ext>
            </a:extLst>
          </p:cNvPr>
          <p:cNvSpPr>
            <a:spLocks noGrp="1"/>
          </p:cNvSpPr>
          <p:nvPr>
            <p:ph idx="1"/>
          </p:nvPr>
        </p:nvSpPr>
        <p:spPr/>
        <p:txBody>
          <a:bodyPr>
            <a:normAutofit/>
          </a:bodyPr>
          <a:lstStyle/>
          <a:p>
            <a:r>
              <a:rPr lang="zh-TW" altLang="en-US">
                <a:latin typeface="新細明體"/>
                <a:ea typeface="新細明體"/>
              </a:rPr>
              <a:t>二、建議 </a:t>
            </a:r>
            <a:r>
              <a:rPr lang="en-US" altLang="zh-TW" dirty="0">
                <a:latin typeface="新細明體"/>
                <a:ea typeface="新細明體"/>
              </a:rPr>
              <a:t>1.</a:t>
            </a:r>
            <a:r>
              <a:rPr lang="zh-TW" altLang="en-US">
                <a:latin typeface="新細明體"/>
                <a:ea typeface="新細明體"/>
              </a:rPr>
              <a:t> 包裝過大對於一般小家庭而言也是一大困擾，為避免浪費，包裝適當是最 好。生鮮食品也是，包裝量過大吃不完也得丟掉甚是浪費。 </a:t>
            </a:r>
            <a:r>
              <a:rPr lang="en-US" altLang="zh-TW" dirty="0">
                <a:latin typeface="新細明體"/>
                <a:ea typeface="新細明體"/>
              </a:rPr>
              <a:t>2.</a:t>
            </a:r>
            <a:r>
              <a:rPr lang="zh-TW" altLang="en-US">
                <a:latin typeface="新細明體"/>
                <a:ea typeface="新細明體"/>
              </a:rPr>
              <a:t> 好市多的設廠數太少，以致於在交通上一般民眾可能會先選擇離家較近的 量販賣場進行採購，這樣會讓好市多流失掉些許的顧客群。 </a:t>
            </a:r>
            <a:r>
              <a:rPr lang="en-US" altLang="zh-TW" dirty="0">
                <a:latin typeface="新細明體"/>
                <a:ea typeface="新細明體"/>
              </a:rPr>
              <a:t>3.</a:t>
            </a:r>
            <a:r>
              <a:rPr lang="zh-TW" altLang="en-US">
                <a:latin typeface="新細明體"/>
                <a:ea typeface="新細明體"/>
              </a:rPr>
              <a:t> 不打廣告的好市多，相對地在消費者面前的曝光率自然就會下降許多，因 此客源的流失是在所難免的。</a:t>
            </a:r>
            <a:endParaRPr lang="zh-TW" dirty="0">
              <a:latin typeface="新細明體"/>
              <a:ea typeface="新細明體"/>
            </a:endParaRPr>
          </a:p>
        </p:txBody>
      </p:sp>
    </p:spTree>
    <p:extLst>
      <p:ext uri="{BB962C8B-B14F-4D97-AF65-F5344CB8AC3E}">
        <p14:creationId xmlns:p14="http://schemas.microsoft.com/office/powerpoint/2010/main" val="3161100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DA2E2F-E7D5-408C-835E-9D5550639214}"/>
              </a:ext>
            </a:extLst>
          </p:cNvPr>
          <p:cNvSpPr>
            <a:spLocks noGrp="1"/>
          </p:cNvSpPr>
          <p:nvPr>
            <p:ph type="title"/>
          </p:nvPr>
        </p:nvSpPr>
        <p:spPr>
          <a:xfrm>
            <a:off x="1484311" y="0"/>
            <a:ext cx="10018713" cy="1752599"/>
          </a:xfrm>
        </p:spPr>
        <p:txBody>
          <a:bodyPr>
            <a:normAutofit/>
          </a:bodyPr>
          <a:lstStyle/>
          <a:p>
            <a:r>
              <a:rPr lang="zh-TW" sz="6000" b="1">
                <a:solidFill>
                  <a:srgbClr val="0B5982"/>
                </a:solidFill>
                <a:latin typeface="新細明體"/>
                <a:ea typeface="新細明體"/>
              </a:rPr>
              <a:t>資料來源</a:t>
            </a:r>
            <a:endParaRPr lang="zh-TW" sz="6000">
              <a:solidFill>
                <a:srgbClr val="0B5982"/>
              </a:solidFill>
            </a:endParaRPr>
          </a:p>
        </p:txBody>
      </p:sp>
      <p:sp>
        <p:nvSpPr>
          <p:cNvPr id="3" name="內容版面配置區 2">
            <a:extLst>
              <a:ext uri="{FF2B5EF4-FFF2-40B4-BE49-F238E27FC236}">
                <a16:creationId xmlns:a16="http://schemas.microsoft.com/office/drawing/2014/main" id="{F1DAE8F4-C729-41B1-B213-312BA64D2F57}"/>
              </a:ext>
            </a:extLst>
          </p:cNvPr>
          <p:cNvSpPr>
            <a:spLocks noGrp="1"/>
          </p:cNvSpPr>
          <p:nvPr>
            <p:ph idx="1"/>
          </p:nvPr>
        </p:nvSpPr>
        <p:spPr>
          <a:xfrm>
            <a:off x="1484310" y="1533524"/>
            <a:ext cx="10018713" cy="4676776"/>
          </a:xfrm>
        </p:spPr>
        <p:txBody>
          <a:bodyPr/>
          <a:lstStyle/>
          <a:p>
            <a:pPr marL="342900" indent="-342900" algn="ctr"/>
            <a:r>
              <a:rPr lang="zh-TW" altLang="en-US">
                <a:latin typeface="新細明體"/>
                <a:ea typeface="新細明體"/>
              </a:rPr>
              <a:t>維基百科</a:t>
            </a:r>
            <a:endParaRPr lang="zh-TW"/>
          </a:p>
          <a:p>
            <a:pPr marL="342900" indent="-342900" algn="ctr"/>
            <a:endParaRPr lang="zh-TW" altLang="en-US" dirty="0">
              <a:latin typeface="新細明體"/>
              <a:ea typeface="新細明體"/>
            </a:endParaRPr>
          </a:p>
        </p:txBody>
      </p:sp>
    </p:spTree>
    <p:extLst>
      <p:ext uri="{BB962C8B-B14F-4D97-AF65-F5344CB8AC3E}">
        <p14:creationId xmlns:p14="http://schemas.microsoft.com/office/powerpoint/2010/main" val="20895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244390" y="177021"/>
            <a:ext cx="9971086" cy="1466850"/>
          </a:xfrm>
        </p:spPr>
        <p:txBody>
          <a:bodyPr>
            <a:normAutofit/>
          </a:bodyPr>
          <a:lstStyle/>
          <a:p>
            <a:r>
              <a:rPr lang="zh-TW" altLang="en-US" sz="6600" b="1">
                <a:solidFill>
                  <a:srgbClr val="0B5982"/>
                </a:solidFill>
                <a:latin typeface="新細明體"/>
                <a:ea typeface="新細明體"/>
              </a:rPr>
              <a:t>公司介紹</a:t>
            </a: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79562" y="1514475"/>
            <a:ext cx="10018713" cy="4429125"/>
          </a:xfrm>
        </p:spPr>
        <p:txBody>
          <a:bodyPr>
            <a:normAutofit/>
          </a:bodyPr>
          <a:lstStyle/>
          <a:p>
            <a:pPr algn="l"/>
            <a:endParaRPr lang="zh-TW" sz="2400" dirty="0">
              <a:latin typeface="新細明體"/>
              <a:ea typeface="新細明體"/>
            </a:endParaRPr>
          </a:p>
          <a:p>
            <a:pPr algn="l"/>
            <a:r>
              <a:rPr lang="zh-TW" altLang="en-US" sz="2400">
                <a:latin typeface="新細明體"/>
                <a:ea typeface="新細明體"/>
              </a:rPr>
              <a:t>公司概況 好市多（英語：</a:t>
            </a:r>
            <a:r>
              <a:rPr lang="en-US" altLang="zh-TW" sz="2400" dirty="0">
                <a:latin typeface="新細明體"/>
                <a:ea typeface="新細明體"/>
              </a:rPr>
              <a:t>Costco</a:t>
            </a:r>
            <a:r>
              <a:rPr lang="zh-TW" altLang="en-US" sz="2400" dirty="0">
                <a:latin typeface="新細明體"/>
                <a:ea typeface="新細明體"/>
              </a:rPr>
              <a:t> </a:t>
            </a:r>
            <a:r>
              <a:rPr lang="en-US" altLang="zh-TW" sz="2400" dirty="0" err="1">
                <a:latin typeface="新細明體"/>
                <a:ea typeface="新細明體"/>
              </a:rPr>
              <a:t>Whol</a:t>
            </a:r>
            <a:r>
              <a:rPr lang="zh-TW" sz="2400">
                <a:latin typeface="新細明體"/>
                <a:ea typeface="新細明體"/>
              </a:rPr>
              <a:t>e</a:t>
            </a:r>
            <a:r>
              <a:rPr lang="en-US" altLang="zh-TW" sz="2400" dirty="0">
                <a:latin typeface="新細明體"/>
                <a:ea typeface="新細明體"/>
              </a:rPr>
              <a:t>s</a:t>
            </a:r>
            <a:r>
              <a:rPr lang="zh-TW" sz="2400">
                <a:latin typeface="新細明體"/>
                <a:ea typeface="新細明體"/>
              </a:rPr>
              <a:t>ale</a:t>
            </a:r>
            <a:r>
              <a:rPr lang="zh-TW" altLang="en-US" sz="2400">
                <a:latin typeface="新細明體"/>
                <a:ea typeface="新細明體"/>
              </a:rPr>
              <a:t> </a:t>
            </a:r>
            <a:r>
              <a:rPr lang="en-US" altLang="zh-TW" sz="2400" dirty="0">
                <a:latin typeface="新細明體"/>
                <a:ea typeface="新細明體"/>
              </a:rPr>
              <a:t>Co</a:t>
            </a:r>
            <a:r>
              <a:rPr lang="zh-TW" sz="2400">
                <a:latin typeface="新細明體"/>
                <a:ea typeface="新細明體"/>
              </a:rPr>
              <a:t>r</a:t>
            </a:r>
            <a:r>
              <a:rPr lang="en-US" altLang="zh-TW" sz="2400" dirty="0">
                <a:latin typeface="新細明體"/>
                <a:ea typeface="新細明體"/>
              </a:rPr>
              <a:t>p</a:t>
            </a:r>
            <a:r>
              <a:rPr lang="zh-TW" sz="2400">
                <a:latin typeface="新細明體"/>
                <a:ea typeface="新細明體"/>
              </a:rPr>
              <a:t>o</a:t>
            </a:r>
            <a:r>
              <a:rPr lang="en-US" altLang="zh-TW" sz="2400" dirty="0" err="1">
                <a:latin typeface="新細明體"/>
                <a:ea typeface="新細明體"/>
              </a:rPr>
              <a:t>ra</a:t>
            </a:r>
            <a:r>
              <a:rPr lang="zh-TW" sz="2400">
                <a:latin typeface="新細明體"/>
                <a:ea typeface="新細明體"/>
              </a:rPr>
              <a:t>t</a:t>
            </a:r>
            <a:r>
              <a:rPr lang="en-US" altLang="zh-TW" sz="2400" dirty="0" err="1">
                <a:latin typeface="新細明體"/>
                <a:ea typeface="新細明體"/>
              </a:rPr>
              <a:t>io</a:t>
            </a:r>
            <a:r>
              <a:rPr lang="zh-TW" sz="2400">
                <a:latin typeface="新細明體"/>
                <a:ea typeface="新細明體"/>
              </a:rPr>
              <a:t>n</a:t>
            </a:r>
            <a:r>
              <a:rPr lang="zh-TW" altLang="en-US" sz="2400">
                <a:latin typeface="新細明體"/>
                <a:ea typeface="新細明體"/>
              </a:rPr>
              <a:t>）是 </a:t>
            </a:r>
            <a:r>
              <a:rPr lang="zh-TW" sz="2400">
                <a:latin typeface="新細明體"/>
                <a:ea typeface="新細明體"/>
              </a:rPr>
              <a:t>美國第</a:t>
            </a:r>
            <a:r>
              <a:rPr lang="zh-TW" altLang="en-US" sz="2400">
                <a:latin typeface="新細明體"/>
                <a:ea typeface="新細明體"/>
              </a:rPr>
              <a:t>二大零售商、全球第七大</a:t>
            </a:r>
            <a:r>
              <a:rPr lang="zh-TW" sz="2400">
                <a:latin typeface="新細明體"/>
                <a:ea typeface="新細明體"/>
              </a:rPr>
              <a:t>零售</a:t>
            </a:r>
            <a:r>
              <a:rPr lang="zh-TW" altLang="en-US" sz="2400">
                <a:latin typeface="新細明體"/>
                <a:ea typeface="新細明體"/>
              </a:rPr>
              <a:t>商，也是美 國</a:t>
            </a:r>
            <a:r>
              <a:rPr lang="en-US" altLang="zh-TW" sz="2400" dirty="0">
                <a:latin typeface="新細明體"/>
                <a:ea typeface="新細明體"/>
              </a:rPr>
              <a:t>《</a:t>
            </a:r>
            <a:r>
              <a:rPr lang="zh-TW" altLang="en-US" sz="2400">
                <a:latin typeface="新細明體"/>
                <a:ea typeface="新細明體"/>
              </a:rPr>
              <a:t>財富</a:t>
            </a:r>
            <a:r>
              <a:rPr lang="en-US" altLang="zh-TW" sz="2400" dirty="0">
                <a:latin typeface="新細明體"/>
                <a:ea typeface="新細明體"/>
              </a:rPr>
              <a:t>》</a:t>
            </a:r>
            <a:r>
              <a:rPr lang="zh-TW" altLang="en-US" sz="2400">
                <a:latin typeface="新細明體"/>
                <a:ea typeface="新細明體"/>
              </a:rPr>
              <a:t>雜誌</a:t>
            </a:r>
            <a:r>
              <a:rPr lang="en-US" altLang="zh-TW" sz="2400" dirty="0">
                <a:latin typeface="新細明體"/>
                <a:ea typeface="新細明體"/>
              </a:rPr>
              <a:t>2015</a:t>
            </a:r>
            <a:r>
              <a:rPr lang="zh-TW" altLang="en-US" sz="2400">
                <a:latin typeface="新細明體"/>
                <a:ea typeface="新細明體"/>
              </a:rPr>
              <a:t>年評選的全球最大</a:t>
            </a:r>
            <a:r>
              <a:rPr lang="en-US" altLang="zh-TW" sz="2400" dirty="0">
                <a:latin typeface="新細明體"/>
                <a:ea typeface="新細明體"/>
              </a:rPr>
              <a:t>500</a:t>
            </a:r>
            <a:r>
              <a:rPr lang="zh-TW" altLang="en-US" sz="2400">
                <a:latin typeface="新細明體"/>
                <a:ea typeface="新細明體"/>
              </a:rPr>
              <a:t>家公司 </a:t>
            </a:r>
            <a:r>
              <a:rPr lang="zh-TW" sz="2400">
                <a:latin typeface="新細明體"/>
                <a:ea typeface="新細明體"/>
              </a:rPr>
              <a:t>的</a:t>
            </a:r>
            <a:r>
              <a:rPr lang="zh-TW" altLang="en-US" sz="2400">
                <a:latin typeface="新細明體"/>
                <a:ea typeface="新細明體"/>
              </a:rPr>
              <a:t>排行榜中</a:t>
            </a:r>
            <a:r>
              <a:rPr lang="zh-TW" sz="2400">
                <a:latin typeface="新細明體"/>
                <a:ea typeface="新細明體"/>
              </a:rPr>
              <a:t>的</a:t>
            </a:r>
            <a:r>
              <a:rPr lang="zh-TW" altLang="en-US" sz="2400">
                <a:latin typeface="新細明體"/>
                <a:ea typeface="新細明體"/>
              </a:rPr>
              <a:t>第</a:t>
            </a:r>
            <a:r>
              <a:rPr lang="en-US" altLang="zh-TW" sz="2400" dirty="0">
                <a:latin typeface="新細明體"/>
                <a:ea typeface="新細明體"/>
              </a:rPr>
              <a:t>52</a:t>
            </a:r>
            <a:r>
              <a:rPr lang="zh-TW" sz="2400">
                <a:latin typeface="新細明體"/>
                <a:ea typeface="新細明體"/>
              </a:rPr>
              <a:t>名</a:t>
            </a:r>
            <a:r>
              <a:rPr lang="zh-TW" altLang="en-US" sz="2400">
                <a:latin typeface="新細明體"/>
                <a:ea typeface="新細明體"/>
              </a:rPr>
              <a:t>。 </a:t>
            </a:r>
            <a:r>
              <a:rPr lang="en-US" altLang="zh-TW" sz="2400" dirty="0">
                <a:latin typeface="新細明體"/>
                <a:ea typeface="新細明體"/>
              </a:rPr>
              <a:t>1983</a:t>
            </a:r>
            <a:r>
              <a:rPr lang="zh-TW" altLang="en-US" sz="2400">
                <a:latin typeface="新細明體"/>
                <a:ea typeface="新細明體"/>
              </a:rPr>
              <a:t>年成立於美國華盛頓州</a:t>
            </a:r>
            <a:r>
              <a:rPr lang="zh-TW" sz="2400">
                <a:latin typeface="新細明體"/>
                <a:ea typeface="新細明體"/>
              </a:rPr>
              <a:t>西雅圖市</a:t>
            </a:r>
            <a:r>
              <a:rPr lang="zh-TW" altLang="en-US" sz="2400">
                <a:latin typeface="新細明體"/>
                <a:ea typeface="新細明體"/>
              </a:rPr>
              <a:t>，最早起源 於</a:t>
            </a:r>
            <a:r>
              <a:rPr lang="en-US" altLang="zh-TW" sz="2400" dirty="0">
                <a:latin typeface="新細明體"/>
                <a:ea typeface="新細明體"/>
              </a:rPr>
              <a:t>1976</a:t>
            </a:r>
            <a:r>
              <a:rPr lang="zh-TW" altLang="en-US" sz="2400">
                <a:latin typeface="新細明體"/>
                <a:ea typeface="新細明體"/>
              </a:rPr>
              <a:t>年</a:t>
            </a:r>
            <a:r>
              <a:rPr lang="zh-TW" sz="2400">
                <a:latin typeface="新細明體"/>
                <a:ea typeface="新細明體"/>
              </a:rPr>
              <a:t>的Price Club</a:t>
            </a:r>
            <a:r>
              <a:rPr lang="zh-TW" altLang="en-US" sz="2400">
                <a:latin typeface="新細明體"/>
                <a:ea typeface="新細明體"/>
              </a:rPr>
              <a:t>公司</a:t>
            </a:r>
            <a:r>
              <a:rPr lang="zh-TW" sz="2400">
                <a:latin typeface="新細明體"/>
                <a:ea typeface="新細明體"/>
              </a:rPr>
              <a:t>。</a:t>
            </a:r>
            <a:r>
              <a:rPr lang="zh-TW" altLang="en-US" sz="2400">
                <a:latin typeface="新細明體"/>
                <a:ea typeface="新細明體"/>
              </a:rPr>
              <a:t> </a:t>
            </a:r>
            <a:r>
              <a:rPr lang="zh-TW" sz="2400">
                <a:latin typeface="新細明體"/>
                <a:ea typeface="新細明體"/>
              </a:rPr>
              <a:t>Price Club</a:t>
            </a:r>
            <a:r>
              <a:rPr lang="zh-TW" altLang="en-US" sz="2400">
                <a:latin typeface="新細明體"/>
                <a:ea typeface="新細明體"/>
              </a:rPr>
              <a:t>成立</a:t>
            </a:r>
            <a:r>
              <a:rPr lang="zh-TW" sz="2400">
                <a:latin typeface="新細明體"/>
                <a:ea typeface="新細明體"/>
              </a:rPr>
              <a:t>於1976年美國加州聖</a:t>
            </a:r>
            <a:r>
              <a:rPr lang="zh-TW" altLang="en-US" sz="2400">
                <a:latin typeface="新細明體"/>
                <a:ea typeface="新細明體"/>
              </a:rPr>
              <a:t>地牙哥</a:t>
            </a:r>
            <a:r>
              <a:rPr lang="zh-TW" sz="2400">
                <a:latin typeface="新細明體"/>
                <a:ea typeface="新細明體"/>
              </a:rPr>
              <a:t>，</a:t>
            </a:r>
            <a:r>
              <a:rPr lang="zh-TW" altLang="en-US" sz="2400">
                <a:latin typeface="新細明體"/>
                <a:ea typeface="新細明體"/>
              </a:rPr>
              <a:t>是全 球第一</a:t>
            </a:r>
            <a:r>
              <a:rPr lang="zh-TW" sz="2400">
                <a:latin typeface="新細明體"/>
                <a:ea typeface="新細明體"/>
              </a:rPr>
              <a:t>家會員</a:t>
            </a:r>
            <a:r>
              <a:rPr lang="zh-TW" altLang="en-US" sz="2400">
                <a:latin typeface="新細明體"/>
                <a:ea typeface="新細明體"/>
              </a:rPr>
              <a:t>制</a:t>
            </a:r>
            <a:r>
              <a:rPr lang="zh-TW" sz="2400">
                <a:latin typeface="新細明體"/>
                <a:ea typeface="新細明體"/>
              </a:rPr>
              <a:t>的</a:t>
            </a:r>
            <a:r>
              <a:rPr lang="zh-TW" altLang="en-US" sz="2400">
                <a:latin typeface="新細明體"/>
                <a:ea typeface="新細明體"/>
              </a:rPr>
              <a:t>倉儲批發賣場</a:t>
            </a:r>
            <a:r>
              <a:rPr lang="zh-TW" sz="2400">
                <a:latin typeface="新細明體"/>
                <a:ea typeface="新細明體"/>
              </a:rPr>
              <a:t>，</a:t>
            </a:r>
            <a:r>
              <a:rPr lang="zh-TW" altLang="en-US" sz="2400">
                <a:latin typeface="新細明體"/>
                <a:ea typeface="新細明體"/>
              </a:rPr>
              <a:t>最初以服務</a:t>
            </a:r>
            <a:r>
              <a:rPr lang="zh-TW" sz="2400">
                <a:latin typeface="新細明體"/>
                <a:ea typeface="新細明體"/>
              </a:rPr>
              <a:t>小</a:t>
            </a:r>
            <a:r>
              <a:rPr lang="zh-TW" altLang="en-US" sz="2400">
                <a:latin typeface="新細明體"/>
                <a:ea typeface="新細明體"/>
              </a:rPr>
              <a:t> </a:t>
            </a:r>
            <a:r>
              <a:rPr lang="zh-TW" sz="2400">
                <a:latin typeface="新細明體"/>
                <a:ea typeface="新細明體"/>
              </a:rPr>
              <a:t>型企業</a:t>
            </a:r>
            <a:r>
              <a:rPr lang="zh-TW" altLang="en-US" sz="2400">
                <a:latin typeface="新細明體"/>
                <a:ea typeface="新細明體"/>
              </a:rPr>
              <a:t>為</a:t>
            </a:r>
            <a:r>
              <a:rPr lang="zh-TW" sz="2400">
                <a:latin typeface="新細明體"/>
                <a:ea typeface="新細明體"/>
              </a:rPr>
              <a:t>主，</a:t>
            </a:r>
            <a:r>
              <a:rPr lang="zh-TW" altLang="en-US" sz="2400">
                <a:latin typeface="新細明體"/>
                <a:ea typeface="新細明體"/>
              </a:rPr>
              <a:t>後</a:t>
            </a:r>
            <a:r>
              <a:rPr lang="zh-TW" sz="2400">
                <a:latin typeface="新細明體"/>
                <a:ea typeface="新細明體"/>
              </a:rPr>
              <a:t>來為</a:t>
            </a:r>
            <a:r>
              <a:rPr lang="zh-TW" altLang="en-US" sz="2400">
                <a:latin typeface="新細明體"/>
                <a:ea typeface="新細明體"/>
              </a:rPr>
              <a:t>服務更廣大的消費群眾，開 放供一般個人採買。 </a:t>
            </a:r>
            <a:r>
              <a:rPr lang="zh-TW" sz="2400">
                <a:latin typeface="新細明體"/>
                <a:ea typeface="新細明體"/>
              </a:rPr>
              <a:t>好市多</a:t>
            </a:r>
            <a:r>
              <a:rPr lang="zh-TW" altLang="en-US" sz="2400">
                <a:latin typeface="新細明體"/>
                <a:ea typeface="新細明體"/>
              </a:rPr>
              <a:t>在全球九個國家設有超過</a:t>
            </a:r>
            <a:r>
              <a:rPr lang="en-US" altLang="zh-TW" sz="2400" dirty="0">
                <a:latin typeface="新細明體"/>
                <a:ea typeface="新細明體"/>
              </a:rPr>
              <a:t>500</a:t>
            </a:r>
            <a:r>
              <a:rPr lang="zh-TW" altLang="en-US" sz="2400">
                <a:latin typeface="新細明體"/>
                <a:ea typeface="新細明體"/>
              </a:rPr>
              <a:t>家的分店，其 中大部分都位於美國境內，加拿大則是最大國外 市場，主要在首都渥太華附近。全球企業總部設 於華盛頓州的伊薩誇，並在鄰近的西雅圖設有旗 艦店</a:t>
            </a:r>
            <a:r>
              <a:rPr lang="zh-TW" sz="2400">
                <a:latin typeface="新細明體"/>
                <a:ea typeface="新細明體"/>
              </a:rPr>
              <a:t>。</a:t>
            </a:r>
            <a:endParaRPr lang="zh-TW" sz="2400"/>
          </a:p>
          <a:p>
            <a:pPr algn="l"/>
            <a:endParaRPr lang="zh-TW" dirty="0">
              <a:latin typeface="新細明體"/>
              <a:ea typeface="新細明體"/>
            </a:endParaRPr>
          </a:p>
          <a:p>
            <a:endParaRPr lang="zh-TW" altLang="en-US" dirty="0">
              <a:latin typeface="新細明體"/>
              <a:ea typeface="新細明體"/>
            </a:endParaRPr>
          </a:p>
        </p:txBody>
      </p:sp>
    </p:spTree>
    <p:extLst>
      <p:ext uri="{BB962C8B-B14F-4D97-AF65-F5344CB8AC3E}">
        <p14:creationId xmlns:p14="http://schemas.microsoft.com/office/powerpoint/2010/main" val="228698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47CE1136-A136-4537-865B-F80B9BE2A974}"/>
              </a:ext>
            </a:extLst>
          </p:cNvPr>
          <p:cNvSpPr>
            <a:spLocks noGrp="1"/>
          </p:cNvSpPr>
          <p:nvPr>
            <p:ph type="body" idx="1"/>
          </p:nvPr>
        </p:nvSpPr>
        <p:spPr>
          <a:xfrm>
            <a:off x="1484312" y="2632495"/>
            <a:ext cx="10018713" cy="3158705"/>
          </a:xfrm>
        </p:spPr>
        <p:txBody>
          <a:bodyPr/>
          <a:lstStyle/>
          <a:p>
            <a:pPr marL="267970" indent="450850" algn="just"/>
            <a:r>
              <a:rPr lang="zh-TW" altLang="en-US" sz="1400" kern="100">
                <a:latin typeface="Times New Roman"/>
                <a:ea typeface="Times New Roman"/>
                <a:cs typeface="Times New Roman"/>
              </a:rPr>
              <a:t>在其</a:t>
            </a:r>
            <a:r>
              <a:rPr lang="zh-TW" sz="1400" kern="100">
                <a:latin typeface="Times New Roman"/>
                <a:ea typeface="新細明體"/>
                <a:cs typeface="Times New Roman"/>
              </a:rPr>
              <a:t>在其營業短短六年間，年營業額從</a:t>
            </a:r>
            <a:r>
              <a:rPr lang="en-US" altLang="zh-TW" sz="1400" kern="100" dirty="0">
                <a:latin typeface="Times New Roman"/>
                <a:ea typeface="新細明體"/>
                <a:cs typeface="Times New Roman"/>
              </a:rPr>
              <a:t>0</a:t>
            </a:r>
            <a:r>
              <a:rPr lang="zh-TW" sz="1400" kern="100">
                <a:latin typeface="Times New Roman"/>
                <a:ea typeface="新細明體"/>
                <a:cs typeface="Times New Roman"/>
              </a:rPr>
              <a:t>成長到</a:t>
            </a:r>
            <a:r>
              <a:rPr lang="en-US" altLang="zh-TW" sz="1400" kern="100" dirty="0">
                <a:latin typeface="Times New Roman"/>
                <a:ea typeface="新細明體"/>
                <a:cs typeface="Times New Roman"/>
              </a:rPr>
              <a:t>30</a:t>
            </a:r>
            <a:r>
              <a:rPr lang="zh-TW" sz="1400" kern="100">
                <a:latin typeface="Times New Roman"/>
                <a:ea typeface="新細明體"/>
                <a:cs typeface="Times New Roman"/>
              </a:rPr>
              <a:t>億美元。</a:t>
            </a:r>
            <a:endParaRPr lang="zh-TW" altLang="en-US" sz="1400">
              <a:latin typeface="新細明體"/>
              <a:ea typeface="新細明體"/>
              <a:cs typeface="Times New Roman"/>
            </a:endParaRPr>
          </a:p>
          <a:p>
            <a:pPr marL="267970" indent="450850" algn="just"/>
            <a:r>
              <a:rPr lang="zh-TW" sz="1400" kern="100">
                <a:latin typeface="Times New Roman"/>
                <a:ea typeface="新細明體"/>
                <a:cs typeface="Times New Roman"/>
              </a:rPr>
              <a:t>兩家公司於</a:t>
            </a:r>
            <a:r>
              <a:rPr lang="en-US" altLang="zh-TW" sz="1400" kern="100" dirty="0">
                <a:latin typeface="Times New Roman"/>
                <a:ea typeface="新細明體"/>
                <a:cs typeface="Times New Roman"/>
              </a:rPr>
              <a:t>1993</a:t>
            </a:r>
            <a:r>
              <a:rPr lang="zh-TW" sz="1400" kern="100">
                <a:latin typeface="Times New Roman"/>
                <a:ea typeface="新細明體"/>
                <a:cs typeface="Times New Roman"/>
              </a:rPr>
              <a:t>年合併成為普來勝</a:t>
            </a:r>
            <a:r>
              <a:rPr lang="en-US" altLang="zh-TW" sz="1400" kern="100" dirty="0">
                <a:latin typeface="Times New Roman"/>
                <a:ea typeface="新細明體"/>
                <a:cs typeface="Times New Roman"/>
              </a:rPr>
              <a:t>(PRICECOSTCO</a:t>
            </a:r>
            <a:r>
              <a:rPr lang="zh-TW" sz="1400" kern="100">
                <a:latin typeface="Times New Roman"/>
                <a:ea typeface="新細明體"/>
                <a:cs typeface="Times New Roman"/>
              </a:rPr>
              <a:t>）公司，並於</a:t>
            </a:r>
            <a:r>
              <a:rPr lang="en-US" altLang="zh-TW" sz="1400" kern="100" dirty="0">
                <a:latin typeface="Times New Roman"/>
                <a:ea typeface="新細明體"/>
                <a:cs typeface="Times New Roman"/>
              </a:rPr>
              <a:t>199</a:t>
            </a:r>
            <a:endParaRPr lang="zh-TW" altLang="en-US" sz="1400">
              <a:latin typeface="新細明體"/>
              <a:ea typeface="新細明體"/>
              <a:cs typeface="Times New Roman"/>
            </a:endParaRPr>
          </a:p>
          <a:p>
            <a:pPr marL="267970" indent="450850" algn="just"/>
            <a:r>
              <a:rPr lang="en-US" altLang="zh-TW" sz="1400" kern="100" dirty="0">
                <a:latin typeface="Times New Roman"/>
                <a:ea typeface="新細明體"/>
                <a:cs typeface="Times New Roman"/>
              </a:rPr>
              <a:t>8</a:t>
            </a:r>
            <a:r>
              <a:rPr lang="zh-TW" sz="1400" kern="100">
                <a:latin typeface="Times New Roman"/>
                <a:ea typeface="新細明體"/>
                <a:cs typeface="Times New Roman"/>
              </a:rPr>
              <a:t>年正式將名稱從普來勝改為好市多股份有限公司（</a:t>
            </a:r>
            <a:r>
              <a:rPr lang="en-US" altLang="zh-TW" sz="1400" kern="100" dirty="0">
                <a:latin typeface="Times New Roman"/>
                <a:ea typeface="新細明體"/>
                <a:cs typeface="Times New Roman"/>
              </a:rPr>
              <a:t>Costco</a:t>
            </a:r>
            <a:r>
              <a:rPr lang="zh-TW" altLang="en-US" sz="1400" kern="100" dirty="0">
                <a:latin typeface="Times New Roman"/>
                <a:ea typeface="新細明體"/>
                <a:cs typeface="Times New Roman"/>
              </a:rPr>
              <a:t> </a:t>
            </a:r>
            <a:r>
              <a:rPr lang="en-US" altLang="zh-TW" sz="1400" kern="100" dirty="0">
                <a:latin typeface="Times New Roman"/>
                <a:ea typeface="新細明體"/>
                <a:cs typeface="Times New Roman"/>
              </a:rPr>
              <a:t>Company</a:t>
            </a:r>
            <a:r>
              <a:rPr lang="zh-TW" altLang="en-US" sz="1400" kern="100" dirty="0">
                <a:latin typeface="Times New Roman"/>
                <a:ea typeface="新細明體"/>
                <a:cs typeface="Times New Roman"/>
              </a:rPr>
              <a:t> </a:t>
            </a:r>
            <a:r>
              <a:rPr lang="en-US" altLang="zh-TW" sz="1400" kern="100" dirty="0">
                <a:latin typeface="Times New Roman"/>
                <a:ea typeface="新細明體"/>
                <a:cs typeface="Times New Roman"/>
              </a:rPr>
              <a:t>Inc.</a:t>
            </a:r>
            <a:r>
              <a:rPr lang="zh-TW" sz="1400" kern="100">
                <a:latin typeface="Times New Roman"/>
                <a:ea typeface="新細明體"/>
                <a:cs typeface="Times New Roman"/>
              </a:rPr>
              <a:t>）。</a:t>
            </a:r>
            <a:endParaRPr lang="zh-TW" altLang="en-US" sz="1400">
              <a:latin typeface="新細明體"/>
              <a:ea typeface="新細明體"/>
              <a:cs typeface="Times New Roman"/>
            </a:endParaRPr>
          </a:p>
          <a:p>
            <a:pPr marL="267970" indent="450850" algn="just"/>
            <a:r>
              <a:rPr lang="zh-TW" sz="1400" kern="100">
                <a:latin typeface="Times New Roman"/>
                <a:ea typeface="新細明體"/>
                <a:cs typeface="Times New Roman"/>
              </a:rPr>
              <a:t>好市多於</a:t>
            </a:r>
            <a:r>
              <a:rPr lang="en-US" altLang="zh-TW" sz="1400" kern="100" dirty="0">
                <a:latin typeface="Times New Roman"/>
                <a:ea typeface="新細明體"/>
                <a:cs typeface="Times New Roman"/>
              </a:rPr>
              <a:t>1997</a:t>
            </a:r>
            <a:r>
              <a:rPr lang="zh-TW" sz="1400" kern="100">
                <a:latin typeface="Times New Roman"/>
                <a:ea typeface="新細明體"/>
                <a:cs typeface="Times New Roman"/>
              </a:rPr>
              <a:t>年正式進駐台灣高雄，目前全台共</a:t>
            </a:r>
            <a:r>
              <a:rPr lang="en-US" altLang="zh-TW" sz="1400" kern="100" dirty="0">
                <a:latin typeface="Times New Roman"/>
                <a:ea typeface="新細明體"/>
                <a:cs typeface="Times New Roman"/>
              </a:rPr>
              <a:t>8</a:t>
            </a:r>
            <a:r>
              <a:rPr lang="zh-TW" sz="1400" kern="100">
                <a:latin typeface="Times New Roman"/>
                <a:ea typeface="新細明體"/>
                <a:cs typeface="Times New Roman"/>
              </a:rPr>
              <a:t>家賣場，分布於台北、新竹、台中、台南、高雄。</a:t>
            </a:r>
            <a:endParaRPr lang="zh-TW" sz="1400">
              <a:latin typeface="新細明體"/>
              <a:ea typeface="新細明體"/>
              <a:cs typeface="Times New Roman"/>
            </a:endParaRPr>
          </a:p>
          <a:p>
            <a:pPr marL="267970" indent="450850" algn="just"/>
            <a:endParaRPr lang="zh-TW" altLang="en-US" sz="1200" kern="100" dirty="0">
              <a:latin typeface="Times New Roman"/>
              <a:ea typeface="新細明體"/>
              <a:cs typeface="Times New Roman"/>
            </a:endParaRPr>
          </a:p>
          <a:p>
            <a:pPr marL="267970" indent="450850" algn="just"/>
            <a:endParaRPr lang="af-ZA" altLang="zh-TW" sz="1200" kern="100" dirty="0">
              <a:latin typeface="Times New Roman"/>
              <a:ea typeface="新細明體"/>
              <a:cs typeface="Times New Roman"/>
            </a:endParaRPr>
          </a:p>
        </p:txBody>
      </p:sp>
      <p:sp>
        <p:nvSpPr>
          <p:cNvPr id="5" name="標題 1">
            <a:extLst>
              <a:ext uri="{FF2B5EF4-FFF2-40B4-BE49-F238E27FC236}">
                <a16:creationId xmlns:a16="http://schemas.microsoft.com/office/drawing/2014/main" id="{87C956C8-5697-453A-A546-582578000381}"/>
              </a:ext>
            </a:extLst>
          </p:cNvPr>
          <p:cNvSpPr>
            <a:spLocks noGrp="1"/>
          </p:cNvSpPr>
          <p:nvPr>
            <p:ph type="title"/>
          </p:nvPr>
        </p:nvSpPr>
        <p:spPr>
          <a:xfrm>
            <a:off x="1675711" y="478945"/>
            <a:ext cx="9971086" cy="1466850"/>
          </a:xfrm>
        </p:spPr>
        <p:txBody>
          <a:bodyPr>
            <a:normAutofit/>
          </a:bodyPr>
          <a:lstStyle/>
          <a:p>
            <a:r>
              <a:rPr lang="zh-TW" altLang="en-US" sz="6600" b="1">
                <a:solidFill>
                  <a:srgbClr val="0B5982"/>
                </a:solidFill>
                <a:latin typeface="新細明體"/>
                <a:ea typeface="新細明體"/>
              </a:rPr>
              <a:t>公司介紹</a:t>
            </a:r>
          </a:p>
        </p:txBody>
      </p:sp>
    </p:spTree>
    <p:extLst>
      <p:ext uri="{BB962C8B-B14F-4D97-AF65-F5344CB8AC3E}">
        <p14:creationId xmlns:p14="http://schemas.microsoft.com/office/powerpoint/2010/main" val="92854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79562" y="1514475"/>
            <a:ext cx="10018713" cy="4429125"/>
          </a:xfrm>
        </p:spPr>
        <p:txBody>
          <a:bodyPr>
            <a:normAutofit/>
          </a:bodyPr>
          <a:lstStyle/>
          <a:p>
            <a:pPr marL="457200" indent="-457200" algn="l">
              <a:buChar char="•"/>
            </a:pPr>
            <a:r>
              <a:rPr lang="zh-TW" altLang="en-US" sz="3200" b="1">
                <a:solidFill>
                  <a:srgbClr val="FF0000"/>
                </a:solidFill>
                <a:latin typeface="新細明體"/>
                <a:ea typeface="新細明體"/>
              </a:rPr>
              <a:t>今日的好市多  :</a:t>
            </a:r>
            <a:endParaRPr lang="zh-TW" b="1">
              <a:latin typeface="新細明體"/>
              <a:ea typeface="新細明體"/>
            </a:endParaRPr>
          </a:p>
          <a:p>
            <a:pPr algn="l"/>
            <a:r>
              <a:rPr lang="zh-TW" altLang="en-US">
                <a:latin typeface="新細明體"/>
                <a:ea typeface="新細明體"/>
              </a:rPr>
              <a:t>在美國，好市多的主要競爭對手是山姆會員商店與</a:t>
            </a:r>
            <a:r>
              <a:rPr lang="en-US" altLang="zh-TW" dirty="0">
                <a:latin typeface="新細明體"/>
                <a:ea typeface="新細明體"/>
              </a:rPr>
              <a:t>BJ's</a:t>
            </a:r>
            <a:r>
              <a:rPr lang="zh-TW" altLang="en-US" dirty="0">
                <a:latin typeface="新細明體"/>
                <a:ea typeface="新細明體"/>
              </a:rPr>
              <a:t> </a:t>
            </a:r>
            <a:r>
              <a:rPr lang="en-US" altLang="zh-TW" dirty="0">
                <a:latin typeface="新細明體"/>
                <a:ea typeface="新細明體"/>
              </a:rPr>
              <a:t>Wholesale</a:t>
            </a:r>
            <a:r>
              <a:rPr lang="zh-TW" altLang="en-US" dirty="0">
                <a:latin typeface="新細明體"/>
                <a:ea typeface="新細明體"/>
              </a:rPr>
              <a:t> </a:t>
            </a:r>
            <a:r>
              <a:rPr lang="en-US" altLang="zh-TW" dirty="0">
                <a:latin typeface="新細明體"/>
                <a:ea typeface="新細明體"/>
              </a:rPr>
              <a:t>Club</a:t>
            </a:r>
            <a:r>
              <a:rPr lang="zh-TW" altLang="en-US">
                <a:latin typeface="新細明體"/>
                <a:ea typeface="新細明體"/>
              </a:rPr>
              <a:t>。今天的好市多總共雇用了一十七萬四千餘位的全職工作與兼職工作者。</a:t>
            </a:r>
            <a:r>
              <a:rPr lang="en-US" altLang="zh-TW" dirty="0">
                <a:latin typeface="新細明體"/>
                <a:ea typeface="新細明體"/>
              </a:rPr>
              <a:t>2016</a:t>
            </a:r>
            <a:r>
              <a:rPr lang="zh-TW" altLang="en-US">
                <a:latin typeface="新細明體"/>
                <a:ea typeface="新細明體"/>
              </a:rPr>
              <a:t>年，好市多總共擁有八千五百萬個會員。</a:t>
            </a:r>
          </a:p>
          <a:p>
            <a:pPr algn="l"/>
            <a:endParaRPr lang="zh-TW" altLang="en-US"/>
          </a:p>
          <a:p>
            <a:pPr algn="l"/>
            <a:r>
              <a:rPr lang="zh-TW" altLang="en-US">
                <a:latin typeface="新細明體"/>
                <a:ea typeface="新細明體"/>
              </a:rPr>
              <a:t>好市多公司是第一家在六年內從零銷售額成長到到三十億美元的銷售額的公司。在</a:t>
            </a:r>
            <a:r>
              <a:rPr lang="en-US" altLang="zh-TW" dirty="0">
                <a:latin typeface="新細明體"/>
                <a:ea typeface="新細明體"/>
              </a:rPr>
              <a:t>2012</a:t>
            </a:r>
            <a:r>
              <a:rPr lang="zh-TW" altLang="en-US">
                <a:latin typeface="新細明體"/>
                <a:ea typeface="新細明體"/>
              </a:rPr>
              <a:t>年</a:t>
            </a:r>
            <a:r>
              <a:rPr lang="en-US" altLang="zh-TW" dirty="0">
                <a:latin typeface="新細明體"/>
                <a:ea typeface="新細明體"/>
              </a:rPr>
              <a:t>8</a:t>
            </a:r>
            <a:r>
              <a:rPr lang="zh-TW" altLang="en-US">
                <a:latin typeface="新細明體"/>
                <a:ea typeface="新細明體"/>
              </a:rPr>
              <a:t>月</a:t>
            </a:r>
            <a:r>
              <a:rPr lang="en-US" altLang="zh-TW" dirty="0">
                <a:latin typeface="新細明體"/>
                <a:ea typeface="新細明體"/>
              </a:rPr>
              <a:t>31</a:t>
            </a:r>
            <a:r>
              <a:rPr lang="zh-TW" altLang="en-US">
                <a:latin typeface="新細明體"/>
                <a:ea typeface="新細明體"/>
              </a:rPr>
              <a:t>日結束的財政年度，這間公司的總銷售額達到</a:t>
            </a:r>
            <a:r>
              <a:rPr lang="en-US" altLang="zh-TW" dirty="0">
                <a:latin typeface="新細明體"/>
                <a:ea typeface="新細明體"/>
              </a:rPr>
              <a:t>970</a:t>
            </a:r>
            <a:r>
              <a:rPr lang="zh-TW" altLang="en-US">
                <a:latin typeface="新細明體"/>
                <a:ea typeface="新細明體"/>
              </a:rPr>
              <a:t>億六千二百萬餘元美元，淨利達到</a:t>
            </a:r>
            <a:r>
              <a:rPr lang="en-US" altLang="zh-TW" dirty="0">
                <a:latin typeface="新細明體"/>
                <a:ea typeface="新細明體"/>
              </a:rPr>
              <a:t>17</a:t>
            </a:r>
            <a:r>
              <a:rPr lang="zh-TW" altLang="en-US">
                <a:latin typeface="新細明體"/>
                <a:ea typeface="新細明體"/>
              </a:rPr>
              <a:t>億</a:t>
            </a:r>
            <a:r>
              <a:rPr lang="en-US" altLang="zh-TW" dirty="0">
                <a:latin typeface="新細明體"/>
                <a:ea typeface="新細明體"/>
              </a:rPr>
              <a:t>9</a:t>
            </a:r>
            <a:r>
              <a:rPr lang="zh-TW" altLang="en-US">
                <a:latin typeface="新細明體"/>
                <a:ea typeface="新細明體"/>
              </a:rPr>
              <a:t>百萬美元。好市多公司也是</a:t>
            </a:r>
            <a:r>
              <a:rPr lang="en-US" altLang="zh-TW" dirty="0">
                <a:latin typeface="新細明體"/>
                <a:ea typeface="新細明體"/>
              </a:rPr>
              <a:t>2015</a:t>
            </a:r>
            <a:r>
              <a:rPr lang="zh-TW" altLang="en-US">
                <a:latin typeface="新細明體"/>
                <a:ea typeface="新細明體"/>
              </a:rPr>
              <a:t>年財富美國</a:t>
            </a:r>
            <a:r>
              <a:rPr lang="en-US" altLang="zh-TW" dirty="0">
                <a:latin typeface="新細明體"/>
                <a:ea typeface="新細明體"/>
              </a:rPr>
              <a:t>500</a:t>
            </a:r>
            <a:r>
              <a:rPr lang="zh-TW" altLang="en-US">
                <a:latin typeface="新細明體"/>
                <a:ea typeface="新細明體"/>
              </a:rPr>
              <a:t>強的第18位。</a:t>
            </a:r>
            <a:endParaRPr lang="zh-TW"/>
          </a:p>
          <a:p>
            <a:pPr algn="l"/>
            <a:endParaRPr lang="zh-TW" altLang="en-US" dirty="0">
              <a:latin typeface="新細明體"/>
              <a:ea typeface="新細明體"/>
            </a:endParaRPr>
          </a:p>
          <a:p>
            <a:endParaRPr lang="zh-TW" altLang="en-US" dirty="0">
              <a:latin typeface="新細明體"/>
              <a:ea typeface="新細明體"/>
            </a:endParaRPr>
          </a:p>
        </p:txBody>
      </p:sp>
    </p:spTree>
    <p:extLst>
      <p:ext uri="{BB962C8B-B14F-4D97-AF65-F5344CB8AC3E}">
        <p14:creationId xmlns:p14="http://schemas.microsoft.com/office/powerpoint/2010/main" val="394588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31937" y="1352550"/>
            <a:ext cx="10018713" cy="5343525"/>
          </a:xfrm>
        </p:spPr>
        <p:txBody>
          <a:bodyPr>
            <a:normAutofit/>
          </a:bodyPr>
          <a:lstStyle/>
          <a:p>
            <a:pPr marL="457200" indent="-457200" algn="l">
              <a:buChar char="•"/>
            </a:pPr>
            <a:r>
              <a:rPr lang="zh-TW" sz="3200" b="1">
                <a:solidFill>
                  <a:srgbClr val="FF0000"/>
                </a:solidFill>
                <a:latin typeface="新細明體"/>
                <a:ea typeface="新細明體"/>
              </a:rPr>
              <a:t>商品販賣之形態 :</a:t>
            </a:r>
            <a:r>
              <a:rPr lang="zh-TW" altLang="en-US" sz="3200" b="1">
                <a:solidFill>
                  <a:srgbClr val="FF0000"/>
                </a:solidFill>
                <a:latin typeface="新細明體"/>
                <a:ea typeface="新細明體"/>
              </a:rPr>
              <a:t> </a:t>
            </a:r>
            <a:endParaRPr lang="zh-TW" b="1">
              <a:latin typeface="新細明體"/>
              <a:ea typeface="新細明體"/>
            </a:endParaRPr>
          </a:p>
          <a:p>
            <a:pPr algn="l"/>
            <a:r>
              <a:rPr lang="zh-TW" sz="1800">
                <a:solidFill>
                  <a:srgbClr val="000000"/>
                </a:solidFill>
                <a:latin typeface="新細明體"/>
                <a:ea typeface="新細明體"/>
              </a:rPr>
              <a:t>過去幾年來，好市多已逐漸擴展其產品種類和服務。過去只偏向販售盒裝或箱裝的產品，只需拆開包裝就能上架，而最近開始販賣其他多元化的產品，如蔬果、肉類、乳製品、海鮮、烘焙食物、花、服飾、書籍、軟體、家用電器、珠寶、藝術、酒類和家具。許多分店還設置輪胎維修服務、藥局、眼科診所、照片沖洗服務和加油站。絕大部分好市多會有獨立的烘焙屋販售披薩、熱狗、奶昔、及各種軟飲料。</a:t>
            </a:r>
            <a:r>
              <a:rPr lang="zh-TW" altLang="en-US" sz="1800">
                <a:solidFill>
                  <a:srgbClr val="000000"/>
                </a:solidFill>
                <a:latin typeface="新細明體"/>
                <a:ea typeface="新細明體"/>
              </a:rPr>
              <a:t> </a:t>
            </a:r>
            <a:endParaRPr lang="zh-TW" sz="1800">
              <a:solidFill>
                <a:srgbClr val="000000"/>
              </a:solidFill>
              <a:latin typeface="新細明體"/>
              <a:ea typeface="新細明體"/>
            </a:endParaRPr>
          </a:p>
          <a:p>
            <a:pPr algn="l"/>
            <a:endParaRPr lang="zh-TW" altLang="en-US" sz="1800" dirty="0">
              <a:solidFill>
                <a:srgbClr val="000000"/>
              </a:solidFill>
              <a:latin typeface="新細明體"/>
              <a:ea typeface="新細明體"/>
            </a:endParaRPr>
          </a:p>
          <a:p>
            <a:pPr algn="l"/>
            <a:r>
              <a:rPr lang="zh-TW" sz="1800">
                <a:solidFill>
                  <a:srgbClr val="000000"/>
                </a:solidFill>
                <a:latin typeface="新細明體"/>
                <a:ea typeface="新細明體"/>
              </a:rPr>
              <a:t>一些分店會將酒類產品獨立成一店舖，為了遵循當地的酒類管理法。在美國某些州（如德克薩斯州），賣酒的店舖必須由不同的公司和員工販售。</a:t>
            </a:r>
            <a:r>
              <a:rPr lang="zh-TW" altLang="en-US" sz="1800">
                <a:solidFill>
                  <a:srgbClr val="000000"/>
                </a:solidFill>
                <a:latin typeface="新細明體"/>
                <a:ea typeface="新細明體"/>
              </a:rPr>
              <a:t> </a:t>
            </a:r>
            <a:endParaRPr lang="zh-TW" sz="1800" dirty="0">
              <a:solidFill>
                <a:srgbClr val="000000"/>
              </a:solidFill>
              <a:latin typeface="新細明體"/>
              <a:ea typeface="新細明體"/>
            </a:endParaRPr>
          </a:p>
          <a:p>
            <a:pPr algn="l"/>
            <a:endParaRPr lang="zh-TW" altLang="en-US" sz="1800" dirty="0">
              <a:solidFill>
                <a:srgbClr val="000000"/>
              </a:solidFill>
              <a:latin typeface="新細明體"/>
              <a:ea typeface="新細明體"/>
            </a:endParaRPr>
          </a:p>
          <a:p>
            <a:pPr algn="l"/>
            <a:r>
              <a:rPr lang="zh-TW" sz="1800">
                <a:solidFill>
                  <a:srgbClr val="000000"/>
                </a:solidFill>
                <a:latin typeface="新細明體"/>
                <a:ea typeface="新細明體"/>
              </a:rPr>
              <a:t>好市多也擔任投資經紀人和旅行社的角色，也引進汽車銷售計畫，會員可直接以特別的價格購買新車。好市多也與阿默普萊斯金融（Ameriprise Financial）合作提供汽車和家庭保險。</a:t>
            </a:r>
            <a:r>
              <a:rPr lang="zh-TW" altLang="en-US" sz="1800">
                <a:solidFill>
                  <a:srgbClr val="000000"/>
                </a:solidFill>
                <a:latin typeface="新細明體"/>
                <a:ea typeface="新細明體"/>
              </a:rPr>
              <a:t> </a:t>
            </a:r>
            <a:endParaRPr lang="zh-TW" sz="1800" dirty="0">
              <a:solidFill>
                <a:srgbClr val="000000"/>
              </a:solidFill>
              <a:latin typeface="新細明體"/>
              <a:ea typeface="新細明體"/>
            </a:endParaRPr>
          </a:p>
          <a:p>
            <a:pPr algn="l"/>
            <a:endParaRPr lang="zh-TW" altLang="en-US" sz="1800" dirty="0">
              <a:solidFill>
                <a:srgbClr val="000000"/>
              </a:solidFill>
              <a:latin typeface="新細明體"/>
              <a:ea typeface="新細明體"/>
            </a:endParaRPr>
          </a:p>
          <a:p>
            <a:pPr algn="l"/>
            <a:r>
              <a:rPr lang="zh-TW" sz="1800">
                <a:solidFill>
                  <a:srgbClr val="000000"/>
                </a:solidFill>
                <a:latin typeface="新細明體"/>
                <a:ea typeface="新細明體"/>
              </a:rPr>
              <a:t>2004年好市多在其網站上販賣畢卡索的複製畫作。</a:t>
            </a:r>
            <a:r>
              <a:rPr lang="zh-TW" altLang="en-US" sz="1800">
                <a:solidFill>
                  <a:srgbClr val="000000"/>
                </a:solidFill>
                <a:latin typeface="新細明體"/>
                <a:ea typeface="新細明體"/>
              </a:rPr>
              <a:t> </a:t>
            </a:r>
            <a:endParaRPr lang="zh-TW">
              <a:solidFill>
                <a:srgbClr val="000000"/>
              </a:solidFill>
            </a:endParaRPr>
          </a:p>
          <a:p>
            <a:pPr algn="l"/>
            <a:endParaRPr lang="zh-TW"/>
          </a:p>
          <a:p>
            <a:pPr algn="l"/>
            <a:endParaRPr lang="zh-TW"/>
          </a:p>
        </p:txBody>
      </p:sp>
    </p:spTree>
    <p:extLst>
      <p:ext uri="{BB962C8B-B14F-4D97-AF65-F5344CB8AC3E}">
        <p14:creationId xmlns:p14="http://schemas.microsoft.com/office/powerpoint/2010/main" val="2763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lnSpcReduction="10000"/>
          </a:bodyPr>
          <a:lstStyle/>
          <a:p>
            <a:pPr algn="l">
              <a:buChar char="•"/>
            </a:pPr>
            <a:r>
              <a:rPr lang="zh-TW" altLang="en-US" sz="3200" b="1">
                <a:solidFill>
                  <a:srgbClr val="FF0000"/>
                </a:solidFill>
                <a:latin typeface="新細明體"/>
                <a:ea typeface="新細明體"/>
              </a:rPr>
              <a:t>自有品牌 :</a:t>
            </a:r>
            <a:endParaRPr lang="zh-TW" altLang="en-US" b="1">
              <a:latin typeface="新細明體"/>
              <a:ea typeface="新細明體"/>
            </a:endParaRPr>
          </a:p>
          <a:p>
            <a:pPr algn="l"/>
            <a:endParaRPr lang="zh-TW" altLang="en-US" dirty="0">
              <a:solidFill>
                <a:srgbClr val="000000"/>
              </a:solidFill>
              <a:latin typeface="新細明體"/>
              <a:ea typeface="新細明體"/>
            </a:endParaRPr>
          </a:p>
          <a:p>
            <a:pPr algn="l"/>
            <a:r>
              <a:rPr lang="zh-TW" altLang="en-US">
                <a:solidFill>
                  <a:srgbClr val="000000"/>
                </a:solidFill>
                <a:latin typeface="新細明體"/>
                <a:ea typeface="新細明體"/>
              </a:rPr>
              <a:t>「</a:t>
            </a:r>
            <a:r>
              <a:rPr lang="en-US" altLang="zh-TW" dirty="0">
                <a:solidFill>
                  <a:srgbClr val="000000"/>
                </a:solidFill>
                <a:latin typeface="新細明體"/>
                <a:ea typeface="新細明體"/>
              </a:rPr>
              <a:t>Kirkland</a:t>
            </a:r>
            <a:r>
              <a:rPr lang="zh-TW" altLang="en-US" dirty="0">
                <a:solidFill>
                  <a:srgbClr val="000000"/>
                </a:solidFill>
                <a:latin typeface="新細明體"/>
                <a:ea typeface="新細明體"/>
              </a:rPr>
              <a:t> </a:t>
            </a:r>
            <a:r>
              <a:rPr lang="en-US" altLang="zh-TW" dirty="0">
                <a:solidFill>
                  <a:srgbClr val="000000"/>
                </a:solidFill>
                <a:latin typeface="新細明體"/>
                <a:ea typeface="新細明體"/>
              </a:rPr>
              <a:t>Signature</a:t>
            </a:r>
            <a:r>
              <a:rPr lang="zh-TW" altLang="en-US">
                <a:solidFill>
                  <a:srgbClr val="000000"/>
                </a:solidFill>
                <a:latin typeface="新細明體"/>
                <a:ea typeface="新細明體"/>
              </a:rPr>
              <a:t>」是好市多的自有品牌，其名稱來自於好市多在</a:t>
            </a:r>
            <a:r>
              <a:rPr lang="en-US" altLang="zh-TW" dirty="0">
                <a:solidFill>
                  <a:srgbClr val="000000"/>
                </a:solidFill>
                <a:latin typeface="新細明體"/>
                <a:ea typeface="新細明體"/>
              </a:rPr>
              <a:t>1987</a:t>
            </a:r>
            <a:r>
              <a:rPr lang="zh-TW" altLang="en-US">
                <a:solidFill>
                  <a:srgbClr val="000000"/>
                </a:solidFill>
                <a:latin typeface="新細明體"/>
                <a:ea typeface="新細明體"/>
              </a:rPr>
              <a:t>年至</a:t>
            </a:r>
            <a:r>
              <a:rPr lang="en-US" altLang="zh-TW" dirty="0">
                <a:solidFill>
                  <a:srgbClr val="000000"/>
                </a:solidFill>
                <a:latin typeface="新細明體"/>
                <a:ea typeface="新細明體"/>
              </a:rPr>
              <a:t>1996</a:t>
            </a:r>
            <a:r>
              <a:rPr lang="zh-TW" altLang="en-US">
                <a:solidFill>
                  <a:srgbClr val="000000"/>
                </a:solidFill>
                <a:latin typeface="新細明體"/>
                <a:ea typeface="新細明體"/>
              </a:rPr>
              <a:t>年的總部地點華盛頓州的科克蘭（</a:t>
            </a:r>
            <a:r>
              <a:rPr lang="en-US" altLang="zh-TW" dirty="0">
                <a:solidFill>
                  <a:srgbClr val="000000"/>
                </a:solidFill>
                <a:latin typeface="新細明體"/>
                <a:ea typeface="新細明體"/>
              </a:rPr>
              <a:t>Kirkland</a:t>
            </a:r>
            <a:r>
              <a:rPr lang="zh-TW" altLang="en-US">
                <a:solidFill>
                  <a:srgbClr val="000000"/>
                </a:solidFill>
                <a:latin typeface="新細明體"/>
                <a:ea typeface="新細明體"/>
              </a:rPr>
              <a:t>），於</a:t>
            </a:r>
            <a:r>
              <a:rPr lang="en-US" altLang="zh-TW" dirty="0">
                <a:solidFill>
                  <a:srgbClr val="000000"/>
                </a:solidFill>
                <a:latin typeface="新細明體"/>
                <a:ea typeface="新細明體"/>
              </a:rPr>
              <a:t>1995</a:t>
            </a:r>
            <a:r>
              <a:rPr lang="zh-TW" altLang="en-US">
                <a:solidFill>
                  <a:srgbClr val="000000"/>
                </a:solidFill>
                <a:latin typeface="新細明體"/>
                <a:ea typeface="新細明體"/>
              </a:rPr>
              <a:t>年創立，主要提供價格低廉且品質良好的產品，產品種類範圍從成衣、電池、生活用品、飲料到保健食品皆有涵蓋，受到消費者相當高的評價。</a:t>
            </a:r>
            <a:r>
              <a:rPr lang="en-US" altLang="zh-TW" dirty="0" err="1">
                <a:solidFill>
                  <a:srgbClr val="000000"/>
                </a:solidFill>
                <a:latin typeface="新細明體"/>
                <a:ea typeface="新細明體"/>
              </a:rPr>
              <a:t>kirkland</a:t>
            </a:r>
            <a:r>
              <a:rPr lang="zh-TW" altLang="en-US">
                <a:solidFill>
                  <a:srgbClr val="000000"/>
                </a:solidFill>
                <a:latin typeface="新細明體"/>
                <a:ea typeface="新細明體"/>
              </a:rPr>
              <a:t>主打民生用品，其出品的食品及飲料品質很好，但製造品多數是中階廉價的。</a:t>
            </a:r>
          </a:p>
          <a:p>
            <a:pPr algn="l"/>
            <a:endParaRPr lang="zh-TW" altLang="en-US" dirty="0">
              <a:solidFill>
                <a:srgbClr val="000000"/>
              </a:solidFill>
              <a:latin typeface="新細明體"/>
              <a:ea typeface="新細明體"/>
            </a:endParaRPr>
          </a:p>
          <a:p>
            <a:pPr marL="342900" indent="-342900" algn="l">
              <a:buChar char="•"/>
            </a:pPr>
            <a:r>
              <a:rPr lang="zh-TW" sz="3200" b="1">
                <a:solidFill>
                  <a:srgbClr val="FF0000"/>
                </a:solidFill>
              </a:rPr>
              <a:t>分店</a:t>
            </a:r>
            <a:r>
              <a:rPr lang="zh-TW" sz="3200" b="1">
                <a:solidFill>
                  <a:srgbClr val="FF0000"/>
                </a:solidFill>
                <a:latin typeface="新細明體"/>
                <a:ea typeface="新細明體"/>
              </a:rPr>
              <a:t> :</a:t>
            </a:r>
            <a:endParaRPr lang="zh-TW" altLang="en-US" sz="3200" b="1" dirty="0">
              <a:solidFill>
                <a:srgbClr val="FF0000"/>
              </a:solidFill>
              <a:latin typeface="新細明體"/>
              <a:ea typeface="新細明體"/>
            </a:endParaRPr>
          </a:p>
          <a:p>
            <a:pPr algn="l"/>
            <a:r>
              <a:rPr lang="zh-TW">
                <a:solidFill>
                  <a:srgbClr val="000000"/>
                </a:solidFill>
                <a:latin typeface="新細明體"/>
                <a:ea typeface="新細明體"/>
              </a:rPr>
              <a:t>截至2017年8月9日，好市多在全球總共有737家分店，如下分布：美國（512家）、加拿大（97家）、英國（28家）、臺灣（13家）、韓國（13家）、日本（25家）、澳洲（8家）、墨西哥（37家）、西班牙（2家）、冰島（1家）、法國（1家）。</a:t>
            </a:r>
            <a:endParaRPr lang="zh-TW" baseline="30000">
              <a:solidFill>
                <a:srgbClr val="000000"/>
              </a:solidFill>
              <a:latin typeface="新細明體"/>
              <a:ea typeface="新細明體"/>
            </a:endParaRPr>
          </a:p>
        </p:txBody>
      </p:sp>
    </p:spTree>
    <p:extLst>
      <p:ext uri="{BB962C8B-B14F-4D97-AF65-F5344CB8AC3E}">
        <p14:creationId xmlns:p14="http://schemas.microsoft.com/office/powerpoint/2010/main" val="384668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a:bodyPr>
          <a:lstStyle/>
          <a:p>
            <a:pPr algn="l"/>
            <a:endParaRPr lang="zh-TW" sz="2400" dirty="0">
              <a:solidFill>
                <a:srgbClr val="000000"/>
              </a:solidFill>
              <a:latin typeface="新細明體"/>
              <a:ea typeface="新細明體"/>
            </a:endParaRPr>
          </a:p>
          <a:p>
            <a:pPr algn="l"/>
            <a:r>
              <a:rPr lang="zh-TW" sz="2400" u="sng" dirty="0">
                <a:solidFill>
                  <a:srgbClr val="000000"/>
                </a:solidFill>
                <a:latin typeface="新細明體"/>
                <a:ea typeface="新細明體"/>
                <a:hlinkClick r:id="rId2"/>
              </a:rPr>
              <a:t> </a:t>
            </a:r>
            <a:r>
              <a:rPr lang="en-US" altLang="zh-TW" sz="2400" dirty="0">
                <a:solidFill>
                  <a:srgbClr val="000000"/>
                </a:solidFill>
                <a:latin typeface="新細明體"/>
                <a:ea typeface="新細明體"/>
              </a:rPr>
              <a:t>C</a:t>
            </a:r>
            <a:r>
              <a:rPr lang="zh-TW" sz="2400">
                <a:solidFill>
                  <a:srgbClr val="000000"/>
                </a:solidFill>
                <a:latin typeface="新細明體"/>
                <a:ea typeface="新細明體"/>
              </a:rPr>
              <a:t>ostco進入台灣發展 1997年1月</a:t>
            </a:r>
            <a:r>
              <a:rPr lang="zh-TW" altLang="en-US" sz="2400">
                <a:solidFill>
                  <a:srgbClr val="000000"/>
                </a:solidFill>
                <a:latin typeface="新細明體"/>
                <a:ea typeface="新細明體"/>
              </a:rPr>
              <a:t>，</a:t>
            </a:r>
            <a:r>
              <a:rPr lang="zh-TW" sz="2400">
                <a:solidFill>
                  <a:srgbClr val="000000"/>
                </a:solidFill>
                <a:latin typeface="新細明體"/>
                <a:ea typeface="新細明體"/>
              </a:rPr>
              <a:t> 好市多與大統</a:t>
            </a:r>
            <a:r>
              <a:rPr lang="zh-TW" altLang="en-US" sz="2400">
                <a:solidFill>
                  <a:srgbClr val="000000"/>
                </a:solidFill>
                <a:latin typeface="新細明體"/>
                <a:ea typeface="新細明體"/>
              </a:rPr>
              <a:t>集</a:t>
            </a:r>
            <a:r>
              <a:rPr lang="zh-TW" sz="2400">
                <a:solidFill>
                  <a:srgbClr val="000000"/>
                </a:solidFill>
                <a:latin typeface="新細明體"/>
                <a:ea typeface="新細明體"/>
              </a:rPr>
              <a:t>團合資成</a:t>
            </a:r>
            <a:r>
              <a:rPr lang="zh-TW" altLang="en-US" sz="2400">
                <a:solidFill>
                  <a:srgbClr val="000000"/>
                </a:solidFill>
                <a:latin typeface="新細明體"/>
                <a:ea typeface="新細明體"/>
              </a:rPr>
              <a:t>立</a:t>
            </a:r>
            <a:r>
              <a:rPr lang="zh-TW" sz="2400">
                <a:solidFill>
                  <a:srgbClr val="000000"/>
                </a:solidFill>
                <a:latin typeface="新細明體"/>
                <a:ea typeface="新細明體"/>
              </a:rPr>
              <a:t>「好市多股</a:t>
            </a:r>
            <a:r>
              <a:rPr lang="zh-TW" altLang="en-US" sz="2400">
                <a:solidFill>
                  <a:srgbClr val="000000"/>
                </a:solidFill>
                <a:latin typeface="新細明體"/>
                <a:ea typeface="新細明體"/>
              </a:rPr>
              <a:t>份有限公司」 </a:t>
            </a:r>
            <a:r>
              <a:rPr lang="zh-TW" sz="2400">
                <a:solidFill>
                  <a:srgbClr val="000000"/>
                </a:solidFill>
                <a:latin typeface="新細明體"/>
                <a:ea typeface="新細明體"/>
              </a:rPr>
              <a:t>（</a:t>
            </a:r>
            <a:r>
              <a:rPr lang="en-US" altLang="zh-TW" sz="2400" dirty="0">
                <a:solidFill>
                  <a:srgbClr val="000000"/>
                </a:solidFill>
                <a:latin typeface="新細明體"/>
                <a:ea typeface="新細明體"/>
              </a:rPr>
              <a:t>Costco</a:t>
            </a:r>
            <a:r>
              <a:rPr lang="zh-TW" altLang="en-US" sz="2400" dirty="0">
                <a:solidFill>
                  <a:srgbClr val="000000"/>
                </a:solidFill>
                <a:latin typeface="新細明體"/>
                <a:ea typeface="新細明體"/>
              </a:rPr>
              <a:t> </a:t>
            </a:r>
            <a:r>
              <a:rPr lang="en-US" altLang="zh-TW" sz="2400" dirty="0">
                <a:solidFill>
                  <a:srgbClr val="000000"/>
                </a:solidFill>
                <a:latin typeface="新細明體"/>
                <a:ea typeface="新細明體"/>
              </a:rPr>
              <a:t>President</a:t>
            </a:r>
            <a:r>
              <a:rPr lang="zh-TW" sz="2400" dirty="0">
                <a:solidFill>
                  <a:srgbClr val="000000"/>
                </a:solidFill>
                <a:latin typeface="新細明體"/>
                <a:ea typeface="新細明體"/>
              </a:rPr>
              <a:t> </a:t>
            </a:r>
            <a:r>
              <a:rPr lang="en-US" altLang="zh-TW" sz="2400" dirty="0">
                <a:solidFill>
                  <a:srgbClr val="000000"/>
                </a:solidFill>
                <a:latin typeface="新細明體"/>
                <a:ea typeface="新細明體"/>
              </a:rPr>
              <a:t>Ta</a:t>
            </a:r>
            <a:r>
              <a:rPr lang="zh-TW" sz="2400">
                <a:solidFill>
                  <a:srgbClr val="000000"/>
                </a:solidFill>
                <a:latin typeface="新細明體"/>
                <a:ea typeface="新細明體"/>
              </a:rPr>
              <a:t>i</a:t>
            </a:r>
            <a:r>
              <a:rPr lang="en-US" altLang="zh-TW" sz="2400" dirty="0">
                <a:solidFill>
                  <a:srgbClr val="000000"/>
                </a:solidFill>
                <a:latin typeface="新細明體"/>
                <a:ea typeface="新細明體"/>
              </a:rPr>
              <a:t>wan,</a:t>
            </a:r>
            <a:r>
              <a:rPr lang="zh-TW" altLang="en-US" sz="2400" dirty="0">
                <a:solidFill>
                  <a:srgbClr val="000000"/>
                </a:solidFill>
                <a:latin typeface="新細明體"/>
                <a:ea typeface="新細明體"/>
              </a:rPr>
              <a:t> </a:t>
            </a:r>
            <a:r>
              <a:rPr lang="en-US" sz="2400" dirty="0">
                <a:solidFill>
                  <a:srgbClr val="000000"/>
                </a:solidFill>
                <a:latin typeface="新細明體"/>
                <a:ea typeface="新細明體"/>
              </a:rPr>
              <a:t>In</a:t>
            </a:r>
            <a:r>
              <a:rPr lang="en-US" altLang="zh-TW" sz="2400" dirty="0">
                <a:solidFill>
                  <a:srgbClr val="000000"/>
                </a:solidFill>
                <a:latin typeface="新細明體"/>
                <a:ea typeface="新細明體"/>
              </a:rPr>
              <a:t>c</a:t>
            </a:r>
            <a:r>
              <a:rPr lang="en-US" sz="2400" dirty="0">
                <a:solidFill>
                  <a:srgbClr val="000000"/>
                </a:solidFill>
                <a:latin typeface="新細明體"/>
                <a:ea typeface="新細明體"/>
              </a:rPr>
              <a:t>.</a:t>
            </a:r>
            <a:r>
              <a:rPr lang="zh-TW" altLang="en-US" sz="2400">
                <a:solidFill>
                  <a:srgbClr val="000000"/>
                </a:solidFill>
                <a:latin typeface="新細明體"/>
                <a:ea typeface="新細明體"/>
              </a:rPr>
              <a:t>） 正</a:t>
            </a:r>
            <a:r>
              <a:rPr lang="zh-TW" sz="2400">
                <a:solidFill>
                  <a:srgbClr val="000000"/>
                </a:solidFill>
                <a:latin typeface="新細明體"/>
                <a:ea typeface="新細明體"/>
              </a:rPr>
              <a:t>式將好市多引進臺灣，並在高雄</a:t>
            </a:r>
            <a:r>
              <a:rPr lang="zh-TW" altLang="en-US" sz="2400">
                <a:solidFill>
                  <a:srgbClr val="000000"/>
                </a:solidFill>
                <a:latin typeface="新細明體"/>
                <a:ea typeface="新細明體"/>
              </a:rPr>
              <a:t>市</a:t>
            </a:r>
            <a:r>
              <a:rPr lang="zh-TW" sz="2400">
                <a:solidFill>
                  <a:srgbClr val="000000"/>
                </a:solidFill>
                <a:latin typeface="新細明體"/>
                <a:ea typeface="新細明體"/>
              </a:rPr>
              <a:t>前鎮</a:t>
            </a:r>
            <a:r>
              <a:rPr lang="zh-TW" altLang="en-US" sz="2400">
                <a:solidFill>
                  <a:srgbClr val="000000"/>
                </a:solidFill>
                <a:latin typeface="新細明體"/>
                <a:ea typeface="新細明體"/>
              </a:rPr>
              <a:t>區設立全臺</a:t>
            </a:r>
            <a:r>
              <a:rPr lang="zh-TW" sz="2400">
                <a:solidFill>
                  <a:srgbClr val="000000"/>
                </a:solidFill>
                <a:latin typeface="新細明體"/>
                <a:ea typeface="新細明體"/>
              </a:rPr>
              <a:t>第一家 </a:t>
            </a:r>
            <a:r>
              <a:rPr lang="zh-TW" altLang="en-US" sz="2400">
                <a:solidFill>
                  <a:srgbClr val="000000"/>
                </a:solidFill>
                <a:latin typeface="新細明體"/>
                <a:ea typeface="新細明體"/>
              </a:rPr>
              <a:t>賣場</a:t>
            </a:r>
            <a:r>
              <a:rPr lang="zh-TW" sz="2400">
                <a:solidFill>
                  <a:srgbClr val="000000"/>
                </a:solidFill>
                <a:latin typeface="新細明體"/>
                <a:ea typeface="新細明體"/>
              </a:rPr>
              <a:t>。</a:t>
            </a:r>
            <a:r>
              <a:rPr lang="zh-TW" altLang="en-US" sz="2400">
                <a:solidFill>
                  <a:srgbClr val="000000"/>
                </a:solidFill>
                <a:latin typeface="新細明體"/>
                <a:ea typeface="新細明體"/>
              </a:rPr>
              <a:t>至</a:t>
            </a:r>
            <a:r>
              <a:rPr lang="zh-TW" sz="2400">
                <a:solidFill>
                  <a:srgbClr val="000000"/>
                </a:solidFill>
                <a:latin typeface="新細明體"/>
                <a:ea typeface="新細明體"/>
              </a:rPr>
              <a:t>今好市</a:t>
            </a:r>
            <a:r>
              <a:rPr lang="zh-TW" altLang="en-US" sz="2400">
                <a:solidFill>
                  <a:srgbClr val="000000"/>
                </a:solidFill>
                <a:latin typeface="新細明體"/>
                <a:ea typeface="新細明體"/>
              </a:rPr>
              <a:t>多</a:t>
            </a:r>
            <a:r>
              <a:rPr lang="zh-TW" sz="2400">
                <a:solidFill>
                  <a:srgbClr val="000000"/>
                </a:solidFill>
                <a:latin typeface="新細明體"/>
                <a:ea typeface="新細明體"/>
              </a:rPr>
              <a:t>仍為臺</a:t>
            </a:r>
            <a:r>
              <a:rPr lang="zh-TW" altLang="en-US" sz="2400">
                <a:solidFill>
                  <a:srgbClr val="000000"/>
                </a:solidFill>
                <a:latin typeface="新細明體"/>
                <a:ea typeface="新細明體"/>
              </a:rPr>
              <a:t>灣</a:t>
            </a:r>
            <a:r>
              <a:rPr lang="zh-TW" sz="2400">
                <a:solidFill>
                  <a:srgbClr val="000000"/>
                </a:solidFill>
                <a:latin typeface="新細明體"/>
                <a:ea typeface="新細明體"/>
              </a:rPr>
              <a:t>唯一</a:t>
            </a:r>
            <a:r>
              <a:rPr lang="zh-TW" altLang="en-US" sz="2400">
                <a:solidFill>
                  <a:srgbClr val="000000"/>
                </a:solidFill>
                <a:latin typeface="新細明體"/>
                <a:ea typeface="新細明體"/>
              </a:rPr>
              <a:t>收取會員</a:t>
            </a:r>
            <a:r>
              <a:rPr lang="zh-TW" sz="2400">
                <a:solidFill>
                  <a:srgbClr val="000000"/>
                </a:solidFill>
                <a:latin typeface="新細明體"/>
                <a:ea typeface="新細明體"/>
              </a:rPr>
              <a:t>費用的</a:t>
            </a:r>
            <a:r>
              <a:rPr lang="zh-TW" altLang="en-US" sz="2400">
                <a:solidFill>
                  <a:srgbClr val="000000"/>
                </a:solidFill>
                <a:latin typeface="新細明體"/>
                <a:ea typeface="新細明體"/>
              </a:rPr>
              <a:t>量販</a:t>
            </a:r>
            <a:r>
              <a:rPr lang="zh-TW" sz="2400">
                <a:solidFill>
                  <a:srgbClr val="000000"/>
                </a:solidFill>
                <a:latin typeface="新細明體"/>
                <a:ea typeface="新細明體"/>
              </a:rPr>
              <a:t>店，</a:t>
            </a:r>
            <a:r>
              <a:rPr lang="zh-TW" altLang="en-US" sz="2400">
                <a:solidFill>
                  <a:srgbClr val="000000"/>
                </a:solidFill>
                <a:latin typeface="新細明體"/>
                <a:ea typeface="新細明體"/>
              </a:rPr>
              <a:t>一 張普通正卡會員費用初</a:t>
            </a:r>
            <a:r>
              <a:rPr lang="zh-TW" sz="2400">
                <a:solidFill>
                  <a:srgbClr val="000000"/>
                </a:solidFill>
                <a:latin typeface="新細明體"/>
                <a:ea typeface="新細明體"/>
              </a:rPr>
              <a:t>為</a:t>
            </a:r>
            <a:r>
              <a:rPr lang="zh-TW" altLang="en-US" sz="2400">
                <a:solidFill>
                  <a:srgbClr val="000000"/>
                </a:solidFill>
                <a:latin typeface="新細明體"/>
                <a:ea typeface="新細明體"/>
              </a:rPr>
              <a:t>年費新臺幣</a:t>
            </a:r>
            <a:r>
              <a:rPr lang="en-US" altLang="zh-TW" sz="2400" dirty="0">
                <a:solidFill>
                  <a:srgbClr val="000000"/>
                </a:solidFill>
                <a:latin typeface="新細明體"/>
                <a:ea typeface="新細明體"/>
              </a:rPr>
              <a:t>1</a:t>
            </a:r>
            <a:r>
              <a:rPr lang="zh-TW" sz="2400" dirty="0">
                <a:solidFill>
                  <a:srgbClr val="000000"/>
                </a:solidFill>
                <a:latin typeface="新細明體"/>
                <a:ea typeface="新細明體"/>
              </a:rPr>
              <a:t>,</a:t>
            </a:r>
            <a:r>
              <a:rPr lang="en-US" altLang="zh-TW" sz="2400" dirty="0">
                <a:solidFill>
                  <a:srgbClr val="000000"/>
                </a:solidFill>
                <a:latin typeface="新細明體"/>
                <a:ea typeface="新細明體"/>
              </a:rPr>
              <a:t>20</a:t>
            </a:r>
            <a:r>
              <a:rPr lang="zh-TW" sz="2400">
                <a:solidFill>
                  <a:srgbClr val="000000"/>
                </a:solidFill>
                <a:latin typeface="新細明體"/>
                <a:ea typeface="新細明體"/>
              </a:rPr>
              <a:t>0</a:t>
            </a:r>
            <a:r>
              <a:rPr lang="zh-TW" altLang="en-US" sz="2400">
                <a:solidFill>
                  <a:srgbClr val="000000"/>
                </a:solidFill>
                <a:latin typeface="新細明體"/>
                <a:ea typeface="新細明體"/>
              </a:rPr>
              <a:t>元整 </a:t>
            </a:r>
            <a:r>
              <a:rPr lang="en-US" altLang="zh-TW" sz="2400" dirty="0">
                <a:solidFill>
                  <a:srgbClr val="000000"/>
                </a:solidFill>
                <a:latin typeface="新細明體"/>
                <a:ea typeface="新細明體"/>
              </a:rPr>
              <a:t>20</a:t>
            </a:r>
            <a:r>
              <a:rPr lang="zh-TW" sz="2400">
                <a:solidFill>
                  <a:srgbClr val="000000"/>
                </a:solidFill>
                <a:latin typeface="新細明體"/>
                <a:ea typeface="新細明體"/>
              </a:rPr>
              <a:t>17</a:t>
            </a:r>
            <a:r>
              <a:rPr lang="zh-TW" altLang="en-US" sz="2400">
                <a:solidFill>
                  <a:srgbClr val="000000"/>
                </a:solidFill>
                <a:latin typeface="新細明體"/>
                <a:ea typeface="新細明體"/>
              </a:rPr>
              <a:t>年</a:t>
            </a:r>
            <a:r>
              <a:rPr lang="en-US" altLang="zh-TW" sz="2400" dirty="0">
                <a:solidFill>
                  <a:srgbClr val="000000"/>
                </a:solidFill>
                <a:latin typeface="新細明體"/>
                <a:ea typeface="新細明體"/>
              </a:rPr>
              <a:t>1</a:t>
            </a:r>
            <a:r>
              <a:rPr lang="zh-TW" altLang="en-US" sz="2400">
                <a:solidFill>
                  <a:srgbClr val="000000"/>
                </a:solidFill>
                <a:latin typeface="新細明體"/>
                <a:ea typeface="新細明體"/>
              </a:rPr>
              <a:t>月 過</a:t>
            </a:r>
            <a:r>
              <a:rPr lang="zh-TW" sz="2400">
                <a:solidFill>
                  <a:srgbClr val="000000"/>
                </a:solidFill>
                <a:latin typeface="新細明體"/>
                <a:ea typeface="新細明體"/>
              </a:rPr>
              <a:t>了</a:t>
            </a:r>
            <a:r>
              <a:rPr lang="en-US" altLang="zh-TW" sz="2400" dirty="0">
                <a:solidFill>
                  <a:srgbClr val="000000"/>
                </a:solidFill>
                <a:latin typeface="新細明體"/>
                <a:ea typeface="新細明體"/>
              </a:rPr>
              <a:t>20</a:t>
            </a:r>
            <a:r>
              <a:rPr lang="zh-TW" altLang="en-US" sz="2400">
                <a:solidFill>
                  <a:srgbClr val="000000"/>
                </a:solidFill>
                <a:latin typeface="新細明體"/>
                <a:ea typeface="新細明體"/>
              </a:rPr>
              <a:t>年</a:t>
            </a:r>
            <a:r>
              <a:rPr lang="zh-TW" sz="2400">
                <a:solidFill>
                  <a:srgbClr val="000000"/>
                </a:solidFill>
                <a:latin typeface="新細明體"/>
                <a:ea typeface="新細明體"/>
              </a:rPr>
              <a:t>，</a:t>
            </a:r>
            <a:r>
              <a:rPr lang="zh-TW" altLang="en-US" sz="2400">
                <a:solidFill>
                  <a:srgbClr val="000000"/>
                </a:solidFill>
                <a:latin typeface="新細明體"/>
                <a:ea typeface="新細明體"/>
              </a:rPr>
              <a:t>好市</a:t>
            </a:r>
            <a:r>
              <a:rPr lang="zh-TW" sz="2400">
                <a:solidFill>
                  <a:srgbClr val="000000"/>
                </a:solidFill>
                <a:latin typeface="新細明體"/>
                <a:ea typeface="新細明體"/>
              </a:rPr>
              <a:t>多</a:t>
            </a:r>
            <a:r>
              <a:rPr lang="zh-TW" altLang="en-US" sz="2400">
                <a:solidFill>
                  <a:srgbClr val="000000"/>
                </a:solidFill>
                <a:latin typeface="新細明體"/>
                <a:ea typeface="新細明體"/>
              </a:rPr>
              <a:t>目前</a:t>
            </a:r>
            <a:r>
              <a:rPr lang="zh-TW" sz="2400">
                <a:solidFill>
                  <a:srgbClr val="000000"/>
                </a:solidFill>
                <a:latin typeface="新細明體"/>
                <a:ea typeface="新細明體"/>
              </a:rPr>
              <a:t>在</a:t>
            </a:r>
            <a:r>
              <a:rPr lang="zh-TW" altLang="en-US" sz="2400">
                <a:solidFill>
                  <a:srgbClr val="000000"/>
                </a:solidFill>
                <a:latin typeface="新細明體"/>
                <a:ea typeface="新細明體"/>
              </a:rPr>
              <a:t>台灣擁有</a:t>
            </a:r>
            <a:r>
              <a:rPr lang="en-US" altLang="zh-TW" sz="2400" dirty="0">
                <a:solidFill>
                  <a:srgbClr val="000000"/>
                </a:solidFill>
                <a:latin typeface="新細明體"/>
                <a:ea typeface="新細明體"/>
              </a:rPr>
              <a:t>13</a:t>
            </a:r>
            <a:r>
              <a:rPr lang="zh-TW" altLang="en-US" sz="2400">
                <a:solidFill>
                  <a:srgbClr val="000000"/>
                </a:solidFill>
                <a:latin typeface="新細明體"/>
                <a:ea typeface="新細明體"/>
              </a:rPr>
              <a:t>間店面</a:t>
            </a:r>
            <a:r>
              <a:rPr lang="zh-TW" sz="2400">
                <a:solidFill>
                  <a:srgbClr val="000000"/>
                </a:solidFill>
                <a:latin typeface="新細明體"/>
                <a:ea typeface="新細明體"/>
              </a:rPr>
              <a:t>，</a:t>
            </a:r>
            <a:r>
              <a:rPr lang="zh-TW" altLang="en-US" sz="2400">
                <a:solidFill>
                  <a:srgbClr val="000000"/>
                </a:solidFill>
                <a:latin typeface="新細明體"/>
                <a:ea typeface="新細明體"/>
              </a:rPr>
              <a:t>並</a:t>
            </a:r>
            <a:r>
              <a:rPr lang="zh-TW" sz="2400">
                <a:solidFill>
                  <a:srgbClr val="000000"/>
                </a:solidFill>
                <a:latin typeface="新細明體"/>
                <a:ea typeface="新細明體"/>
              </a:rPr>
              <a:t>且</a:t>
            </a:r>
            <a:r>
              <a:rPr lang="en-US" altLang="zh-TW" sz="2400" dirty="0">
                <a:solidFill>
                  <a:srgbClr val="000000"/>
                </a:solidFill>
                <a:latin typeface="新細明體"/>
                <a:ea typeface="新細明體"/>
              </a:rPr>
              <a:t>2017</a:t>
            </a:r>
            <a:r>
              <a:rPr lang="zh-TW" altLang="en-US" sz="2400" dirty="0">
                <a:solidFill>
                  <a:srgbClr val="000000"/>
                </a:solidFill>
                <a:latin typeface="新細明體"/>
                <a:ea typeface="新細明體"/>
              </a:rPr>
              <a:t> </a:t>
            </a:r>
            <a:r>
              <a:rPr lang="en-US" altLang="zh-TW" sz="2400" dirty="0">
                <a:solidFill>
                  <a:srgbClr val="000000"/>
                </a:solidFill>
                <a:latin typeface="新細明體"/>
                <a:ea typeface="新細明體"/>
              </a:rPr>
              <a:t>3/2</a:t>
            </a:r>
            <a:r>
              <a:rPr lang="zh-TW" altLang="en-US" sz="2400">
                <a:solidFill>
                  <a:srgbClr val="000000"/>
                </a:solidFill>
                <a:latin typeface="新細明體"/>
                <a:ea typeface="新細明體"/>
              </a:rPr>
              <a:t>第 </a:t>
            </a:r>
            <a:r>
              <a:rPr lang="zh-TW" sz="2400">
                <a:solidFill>
                  <a:srgbClr val="000000"/>
                </a:solidFill>
                <a:latin typeface="新細明體"/>
                <a:ea typeface="新細明體"/>
              </a:rPr>
              <a:t>一間加</a:t>
            </a:r>
            <a:r>
              <a:rPr lang="zh-TW" altLang="en-US" sz="2400">
                <a:solidFill>
                  <a:srgbClr val="000000"/>
                </a:solidFill>
                <a:latin typeface="新細明體"/>
                <a:ea typeface="新細明體"/>
              </a:rPr>
              <a:t>油站正式營運給</a:t>
            </a:r>
            <a:r>
              <a:rPr lang="zh-TW" sz="2400">
                <a:solidFill>
                  <a:srgbClr val="000000"/>
                </a:solidFill>
                <a:latin typeface="新細明體"/>
                <a:ea typeface="新細明體"/>
              </a:rPr>
              <a:t>會員</a:t>
            </a:r>
            <a:r>
              <a:rPr lang="zh-TW" altLang="en-US" sz="2400">
                <a:solidFill>
                  <a:srgbClr val="000000"/>
                </a:solidFill>
                <a:latin typeface="新細明體"/>
                <a:ea typeface="新細明體"/>
              </a:rPr>
              <a:t>使用。 </a:t>
            </a:r>
            <a:r>
              <a:rPr lang="en-US" altLang="zh-TW" sz="2400" dirty="0">
                <a:solidFill>
                  <a:srgbClr val="000000"/>
                </a:solidFill>
                <a:latin typeface="新細明體"/>
                <a:ea typeface="新細明體"/>
              </a:rPr>
              <a:t>2015</a:t>
            </a:r>
            <a:r>
              <a:rPr lang="zh-TW" altLang="en-US" sz="2400">
                <a:solidFill>
                  <a:srgbClr val="000000"/>
                </a:solidFill>
                <a:latin typeface="新細明體"/>
                <a:ea typeface="新細明體"/>
              </a:rPr>
              <a:t>年，</a:t>
            </a:r>
            <a:r>
              <a:rPr lang="zh-TW" sz="2400">
                <a:solidFill>
                  <a:srgbClr val="000000"/>
                </a:solidFill>
                <a:latin typeface="新細明體"/>
                <a:ea typeface="新細明體"/>
              </a:rPr>
              <a:t>台灣會員</a:t>
            </a:r>
            <a:r>
              <a:rPr lang="zh-TW" altLang="en-US" sz="2400">
                <a:solidFill>
                  <a:srgbClr val="000000"/>
                </a:solidFill>
                <a:latin typeface="新細明體"/>
                <a:ea typeface="新細明體"/>
              </a:rPr>
              <a:t>數</a:t>
            </a:r>
            <a:r>
              <a:rPr lang="zh-TW" sz="2400">
                <a:solidFill>
                  <a:srgbClr val="000000"/>
                </a:solidFill>
                <a:latin typeface="新細明體"/>
                <a:ea typeface="新細明體"/>
              </a:rPr>
              <a:t>220萬</a:t>
            </a:r>
            <a:r>
              <a:rPr lang="zh-TW" altLang="en-US" sz="2400">
                <a:solidFill>
                  <a:srgbClr val="000000"/>
                </a:solidFill>
                <a:latin typeface="新細明體"/>
                <a:ea typeface="新細明體"/>
              </a:rPr>
              <a:t>左右</a:t>
            </a:r>
            <a:r>
              <a:rPr lang="zh-TW" sz="2400">
                <a:solidFill>
                  <a:srgbClr val="000000"/>
                </a:solidFill>
                <a:latin typeface="新細明體"/>
                <a:ea typeface="新細明體"/>
              </a:rPr>
              <a:t>，</a:t>
            </a:r>
            <a:r>
              <a:rPr lang="zh-TW" altLang="en-US" sz="2400">
                <a:solidFill>
                  <a:srgbClr val="000000"/>
                </a:solidFill>
                <a:latin typeface="新細明體"/>
                <a:ea typeface="新細明體"/>
              </a:rPr>
              <a:t>估計</a:t>
            </a:r>
            <a:r>
              <a:rPr lang="zh-TW" sz="2400">
                <a:solidFill>
                  <a:srgbClr val="000000"/>
                </a:solidFill>
                <a:latin typeface="新細明體"/>
                <a:ea typeface="新細明體"/>
              </a:rPr>
              <a:t>每年</a:t>
            </a:r>
            <a:r>
              <a:rPr lang="zh-TW" altLang="en-US" sz="2400">
                <a:solidFill>
                  <a:srgbClr val="000000"/>
                </a:solidFill>
                <a:latin typeface="新細明體"/>
                <a:ea typeface="新細明體"/>
              </a:rPr>
              <a:t>ㄧ成</a:t>
            </a:r>
            <a:r>
              <a:rPr lang="zh-TW" sz="2400">
                <a:solidFill>
                  <a:srgbClr val="000000"/>
                </a:solidFill>
                <a:latin typeface="新細明體"/>
                <a:ea typeface="新細明體"/>
              </a:rPr>
              <a:t>成長，</a:t>
            </a:r>
            <a:r>
              <a:rPr lang="zh-TW" altLang="en-US" sz="2400">
                <a:solidFill>
                  <a:srgbClr val="000000"/>
                </a:solidFill>
                <a:latin typeface="新細明體"/>
                <a:ea typeface="新細明體"/>
              </a:rPr>
              <a:t>到了 </a:t>
            </a:r>
            <a:r>
              <a:rPr lang="en-US" altLang="zh-TW" sz="2400" dirty="0">
                <a:solidFill>
                  <a:srgbClr val="000000"/>
                </a:solidFill>
                <a:latin typeface="新細明體"/>
                <a:ea typeface="新細明體"/>
              </a:rPr>
              <a:t>2018</a:t>
            </a:r>
            <a:r>
              <a:rPr lang="zh-TW" altLang="en-US" sz="2400">
                <a:solidFill>
                  <a:srgbClr val="000000"/>
                </a:solidFill>
                <a:latin typeface="新細明體"/>
                <a:ea typeface="新細明體"/>
              </a:rPr>
              <a:t>年將會</a:t>
            </a:r>
            <a:r>
              <a:rPr lang="zh-TW" sz="2400">
                <a:solidFill>
                  <a:srgbClr val="000000"/>
                </a:solidFill>
                <a:latin typeface="新細明體"/>
                <a:ea typeface="新細明體"/>
              </a:rPr>
              <a:t>有</a:t>
            </a:r>
            <a:r>
              <a:rPr lang="en-US" altLang="zh-TW" sz="2400" dirty="0">
                <a:solidFill>
                  <a:srgbClr val="000000"/>
                </a:solidFill>
                <a:latin typeface="新細明體"/>
                <a:ea typeface="新細明體"/>
              </a:rPr>
              <a:t>250</a:t>
            </a:r>
            <a:r>
              <a:rPr lang="zh-TW" altLang="en-US" sz="2400">
                <a:solidFill>
                  <a:srgbClr val="000000"/>
                </a:solidFill>
                <a:latin typeface="新細明體"/>
                <a:ea typeface="新細明體"/>
              </a:rPr>
              <a:t>萬</a:t>
            </a:r>
            <a:r>
              <a:rPr lang="zh-TW" sz="2400">
                <a:solidFill>
                  <a:srgbClr val="000000"/>
                </a:solidFill>
                <a:latin typeface="新細明體"/>
                <a:ea typeface="新細明體"/>
              </a:rPr>
              <a:t>會員</a:t>
            </a:r>
            <a:r>
              <a:rPr lang="zh-TW" altLang="en-US" sz="2400">
                <a:solidFill>
                  <a:srgbClr val="000000"/>
                </a:solidFill>
                <a:latin typeface="新細明體"/>
                <a:ea typeface="新細明體"/>
              </a:rPr>
              <a:t>人數</a:t>
            </a:r>
            <a:r>
              <a:rPr lang="zh-TW" sz="2400">
                <a:solidFill>
                  <a:srgbClr val="000000"/>
                </a:solidFill>
                <a:latin typeface="新細明體"/>
                <a:ea typeface="新細明體"/>
              </a:rPr>
              <a:t>。</a:t>
            </a:r>
            <a:r>
              <a:rPr lang="zh-TW" altLang="en-US" sz="2400">
                <a:solidFill>
                  <a:srgbClr val="000000"/>
                </a:solidFill>
                <a:latin typeface="新細明體"/>
                <a:ea typeface="新細明體"/>
              </a:rPr>
              <a:t> </a:t>
            </a:r>
            <a:r>
              <a:rPr lang="en-US" altLang="zh-TW" sz="2400" dirty="0">
                <a:solidFill>
                  <a:srgbClr val="000000"/>
                </a:solidFill>
                <a:latin typeface="新細明體"/>
                <a:ea typeface="新細明體"/>
              </a:rPr>
              <a:t>2015</a:t>
            </a:r>
            <a:r>
              <a:rPr lang="zh-TW" altLang="en-US" sz="2400">
                <a:solidFill>
                  <a:srgbClr val="000000"/>
                </a:solidFill>
                <a:latin typeface="新細明體"/>
                <a:ea typeface="新細明體"/>
              </a:rPr>
              <a:t>年後 年營收突破</a:t>
            </a:r>
            <a:r>
              <a:rPr lang="en-US" altLang="zh-TW" sz="2400" dirty="0">
                <a:solidFill>
                  <a:srgbClr val="000000"/>
                </a:solidFill>
                <a:latin typeface="新細明體"/>
                <a:ea typeface="新細明體"/>
              </a:rPr>
              <a:t>600</a:t>
            </a:r>
            <a:r>
              <a:rPr lang="zh-TW" altLang="en-US" sz="2400">
                <a:solidFill>
                  <a:srgbClr val="000000"/>
                </a:solidFill>
                <a:latin typeface="新細明體"/>
                <a:ea typeface="新細明體"/>
              </a:rPr>
              <a:t>億</a:t>
            </a:r>
            <a:endParaRPr lang="zh-TW"/>
          </a:p>
        </p:txBody>
      </p:sp>
    </p:spTree>
    <p:extLst>
      <p:ext uri="{BB962C8B-B14F-4D97-AF65-F5344CB8AC3E}">
        <p14:creationId xmlns:p14="http://schemas.microsoft.com/office/powerpoint/2010/main" val="66815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F9F85B-E281-4BE9-AB3A-7D4417F72686}"/>
              </a:ext>
            </a:extLst>
          </p:cNvPr>
          <p:cNvSpPr>
            <a:spLocks noGrp="1"/>
          </p:cNvSpPr>
          <p:nvPr>
            <p:ph type="title"/>
          </p:nvPr>
        </p:nvSpPr>
        <p:spPr>
          <a:xfrm>
            <a:off x="1531937" y="47625"/>
            <a:ext cx="9971086" cy="1466850"/>
          </a:xfrm>
        </p:spPr>
        <p:txBody>
          <a:bodyPr>
            <a:normAutofit/>
          </a:bodyPr>
          <a:lstStyle/>
          <a:p>
            <a:r>
              <a:rPr lang="zh-TW" altLang="en-US" sz="6600" b="1">
                <a:solidFill>
                  <a:srgbClr val="0B5982"/>
                </a:solidFill>
                <a:latin typeface="新細明體"/>
                <a:ea typeface="新細明體"/>
              </a:rPr>
              <a:t>經營現況</a:t>
            </a:r>
            <a:endParaRPr lang="zh-TW" altLang="en-US" sz="6600" b="1" dirty="0">
              <a:solidFill>
                <a:srgbClr val="0B5982"/>
              </a:solidFill>
              <a:latin typeface="新細明體"/>
              <a:ea typeface="新細明體"/>
            </a:endParaRPr>
          </a:p>
        </p:txBody>
      </p:sp>
      <p:sp>
        <p:nvSpPr>
          <p:cNvPr id="3" name="文字版面配置區 2">
            <a:extLst>
              <a:ext uri="{FF2B5EF4-FFF2-40B4-BE49-F238E27FC236}">
                <a16:creationId xmlns:a16="http://schemas.microsoft.com/office/drawing/2014/main" id="{9F9A57CD-519C-4A0F-9B0C-1FFB387B778B}"/>
              </a:ext>
            </a:extLst>
          </p:cNvPr>
          <p:cNvSpPr>
            <a:spLocks noGrp="1"/>
          </p:cNvSpPr>
          <p:nvPr>
            <p:ph type="body" idx="1"/>
          </p:nvPr>
        </p:nvSpPr>
        <p:spPr>
          <a:xfrm>
            <a:off x="1503362" y="1133475"/>
            <a:ext cx="10018713" cy="4657725"/>
          </a:xfrm>
        </p:spPr>
        <p:txBody>
          <a:bodyPr>
            <a:normAutofit/>
          </a:bodyPr>
          <a:lstStyle/>
          <a:p>
            <a:pPr algn="l"/>
            <a:r>
              <a:rPr lang="zh-TW" altLang="en-US" sz="2400">
                <a:solidFill>
                  <a:srgbClr val="000000"/>
                </a:solidFill>
                <a:latin typeface="新細明體"/>
                <a:ea typeface="新細明體"/>
              </a:rPr>
              <a:t>好市多主要獲利來源 </a:t>
            </a:r>
            <a:r>
              <a:rPr lang="en-US" altLang="zh-TW" sz="2400" dirty="0">
                <a:solidFill>
                  <a:srgbClr val="000000"/>
                </a:solidFill>
                <a:latin typeface="新細明體"/>
                <a:ea typeface="新細明體"/>
              </a:rPr>
              <a:t>1983</a:t>
            </a:r>
            <a:r>
              <a:rPr lang="zh-TW" altLang="en-US" sz="2400">
                <a:solidFill>
                  <a:srgbClr val="000000"/>
                </a:solidFill>
                <a:latin typeface="新細明體"/>
                <a:ea typeface="新細明體"/>
              </a:rPr>
              <a:t> 年，沃爾瑪已經是世界第一大零售企業，第一家 </a:t>
            </a:r>
            <a:r>
              <a:rPr lang="en-US" altLang="zh-TW" sz="2400" dirty="0">
                <a:solidFill>
                  <a:srgbClr val="000000"/>
                </a:solidFill>
                <a:latin typeface="新細明體"/>
                <a:ea typeface="新細明體"/>
              </a:rPr>
              <a:t>Cos</a:t>
            </a:r>
            <a:r>
              <a:rPr lang="zh-TW" sz="2400">
                <a:solidFill>
                  <a:srgbClr val="000000"/>
                </a:solidFill>
                <a:latin typeface="新細明體"/>
                <a:ea typeface="新細明體"/>
              </a:rPr>
              <a:t>t</a:t>
            </a:r>
            <a:r>
              <a:rPr lang="en-US" altLang="zh-TW" sz="2400" dirty="0">
                <a:solidFill>
                  <a:srgbClr val="000000"/>
                </a:solidFill>
                <a:latin typeface="新細明體"/>
                <a:ea typeface="新細明體"/>
              </a:rPr>
              <a:t>co</a:t>
            </a:r>
            <a:r>
              <a:rPr lang="zh-TW" altLang="en-US" sz="2400">
                <a:solidFill>
                  <a:srgbClr val="000000"/>
                </a:solidFill>
                <a:latin typeface="新細明體"/>
                <a:ea typeface="新細明體"/>
              </a:rPr>
              <a:t> 門市才剛剛開業。 而到今天，</a:t>
            </a:r>
            <a:r>
              <a:rPr lang="en-US" altLang="zh-TW" sz="2400" dirty="0">
                <a:solidFill>
                  <a:srgbClr val="000000"/>
                </a:solidFill>
                <a:latin typeface="新細明體"/>
                <a:ea typeface="新細明體"/>
              </a:rPr>
              <a:t>Costco</a:t>
            </a:r>
            <a:r>
              <a:rPr lang="zh-TW" altLang="en-US" sz="2400">
                <a:solidFill>
                  <a:srgbClr val="000000"/>
                </a:solidFill>
                <a:latin typeface="新細明體"/>
                <a:ea typeface="新細明體"/>
              </a:rPr>
              <a:t> 是全球排名第二</a:t>
            </a:r>
            <a:r>
              <a:rPr lang="zh-TW" sz="2400">
                <a:solidFill>
                  <a:srgbClr val="000000"/>
                </a:solidFill>
                <a:latin typeface="新細明體"/>
                <a:ea typeface="新細明體"/>
              </a:rPr>
              <a:t>的</a:t>
            </a:r>
            <a:r>
              <a:rPr lang="zh-TW" altLang="en-US" sz="2400">
                <a:solidFill>
                  <a:srgbClr val="000000"/>
                </a:solidFill>
                <a:latin typeface="新細明體"/>
                <a:ea typeface="新細明體"/>
              </a:rPr>
              <a:t>零售</a:t>
            </a:r>
            <a:r>
              <a:rPr lang="zh-TW" sz="2400">
                <a:solidFill>
                  <a:srgbClr val="000000"/>
                </a:solidFill>
                <a:latin typeface="新細明體"/>
                <a:ea typeface="新細明體"/>
              </a:rPr>
              <a:t>商</a:t>
            </a:r>
            <a:r>
              <a:rPr lang="zh-TW" altLang="en-US" sz="2400">
                <a:solidFill>
                  <a:srgbClr val="000000"/>
                </a:solidFill>
                <a:latin typeface="新細明體"/>
                <a:ea typeface="新細明體"/>
              </a:rPr>
              <a:t>，成為了沃爾瑪強勁的敵手。沃爾瑪 成功</a:t>
            </a:r>
            <a:r>
              <a:rPr lang="zh-TW" sz="2400">
                <a:solidFill>
                  <a:srgbClr val="000000"/>
                </a:solidFill>
                <a:latin typeface="新細明體"/>
                <a:ea typeface="新細明體"/>
              </a:rPr>
              <a:t>的</a:t>
            </a:r>
            <a:r>
              <a:rPr lang="zh-TW" altLang="en-US" sz="2400">
                <a:solidFill>
                  <a:srgbClr val="000000"/>
                </a:solidFill>
                <a:latin typeface="新細明體"/>
                <a:ea typeface="新細明體"/>
              </a:rPr>
              <a:t>秘密</a:t>
            </a:r>
            <a:r>
              <a:rPr lang="zh-TW" sz="2400">
                <a:solidFill>
                  <a:srgbClr val="000000"/>
                </a:solidFill>
                <a:latin typeface="新細明體"/>
                <a:ea typeface="新細明體"/>
              </a:rPr>
              <a:t>在</a:t>
            </a:r>
            <a:r>
              <a:rPr lang="zh-TW" altLang="en-US" sz="2400">
                <a:solidFill>
                  <a:srgbClr val="000000"/>
                </a:solidFill>
                <a:latin typeface="新細明體"/>
                <a:ea typeface="新細明體"/>
              </a:rPr>
              <a:t>於，當大</a:t>
            </a:r>
            <a:r>
              <a:rPr lang="zh-TW" sz="2400">
                <a:solidFill>
                  <a:srgbClr val="000000"/>
                </a:solidFill>
                <a:latin typeface="新細明體"/>
                <a:ea typeface="新細明體"/>
              </a:rPr>
              <a:t>多</a:t>
            </a:r>
            <a:r>
              <a:rPr lang="zh-TW" altLang="en-US" sz="2400">
                <a:solidFill>
                  <a:srgbClr val="000000"/>
                </a:solidFill>
                <a:latin typeface="新細明體"/>
                <a:ea typeface="新細明體"/>
              </a:rPr>
              <a:t>數零售商</a:t>
            </a:r>
            <a:r>
              <a:rPr lang="zh-TW" sz="2400">
                <a:solidFill>
                  <a:srgbClr val="000000"/>
                </a:solidFill>
                <a:latin typeface="新細明體"/>
                <a:ea typeface="新細明體"/>
              </a:rPr>
              <a:t>的</a:t>
            </a:r>
            <a:r>
              <a:rPr lang="zh-TW" altLang="en-US" sz="2400">
                <a:solidFill>
                  <a:srgbClr val="000000"/>
                </a:solidFill>
                <a:latin typeface="新細明體"/>
                <a:ea typeface="新細明體"/>
              </a:rPr>
              <a:t>毛利率在 </a:t>
            </a:r>
            <a:r>
              <a:rPr lang="en-US" altLang="zh-TW" sz="2400" dirty="0">
                <a:solidFill>
                  <a:srgbClr val="000000"/>
                </a:solidFill>
                <a:latin typeface="新細明體"/>
                <a:ea typeface="新細明體"/>
              </a:rPr>
              <a:t>40%~50%</a:t>
            </a:r>
            <a:r>
              <a:rPr lang="zh-TW" altLang="en-US" sz="2400">
                <a:solidFill>
                  <a:srgbClr val="000000"/>
                </a:solidFill>
                <a:latin typeface="新細明體"/>
                <a:ea typeface="新細明體"/>
              </a:rPr>
              <a:t> 時，透過對</a:t>
            </a:r>
            <a:r>
              <a:rPr lang="zh-TW" sz="2400">
                <a:solidFill>
                  <a:srgbClr val="000000"/>
                </a:solidFill>
                <a:latin typeface="新細明體"/>
                <a:ea typeface="新細明體"/>
              </a:rPr>
              <a:t>商品創新</a:t>
            </a:r>
            <a:r>
              <a:rPr lang="zh-TW" altLang="en-US" sz="2400">
                <a:solidFill>
                  <a:srgbClr val="000000"/>
                </a:solidFill>
                <a:latin typeface="新細明體"/>
                <a:ea typeface="新細明體"/>
              </a:rPr>
              <a:t>和 高效的效率將毛利率降到了 </a:t>
            </a:r>
            <a:r>
              <a:rPr lang="en-US" altLang="zh-TW" sz="2400" dirty="0">
                <a:solidFill>
                  <a:srgbClr val="000000"/>
                </a:solidFill>
                <a:latin typeface="新細明體"/>
                <a:ea typeface="新細明體"/>
              </a:rPr>
              <a:t>22%~23%</a:t>
            </a:r>
            <a:r>
              <a:rPr lang="zh-TW" sz="2400">
                <a:solidFill>
                  <a:srgbClr val="000000"/>
                </a:solidFill>
                <a:latin typeface="新細明體"/>
                <a:ea typeface="新細明體"/>
              </a:rPr>
              <a:t>，</a:t>
            </a:r>
            <a:r>
              <a:rPr lang="zh-TW" altLang="en-US" sz="2400">
                <a:solidFill>
                  <a:srgbClr val="000000"/>
                </a:solidFill>
                <a:latin typeface="新細明體"/>
                <a:ea typeface="新細明體"/>
              </a:rPr>
              <a:t>而且幾十年來上下浮動不超過 </a:t>
            </a:r>
            <a:r>
              <a:rPr lang="en-US" altLang="zh-TW" sz="2400" dirty="0">
                <a:solidFill>
                  <a:srgbClr val="000000"/>
                </a:solidFill>
                <a:latin typeface="新細明體"/>
                <a:ea typeface="新細明體"/>
              </a:rPr>
              <a:t>3</a:t>
            </a:r>
            <a:r>
              <a:rPr lang="zh-TW" altLang="en-US" sz="2400">
                <a:solidFill>
                  <a:srgbClr val="000000"/>
                </a:solidFill>
              </a:rPr>
              <a:t> </a:t>
            </a:r>
            <a:r>
              <a:rPr lang="zh-TW" altLang="en-US" sz="2400">
                <a:solidFill>
                  <a:srgbClr val="000000"/>
                </a:solidFill>
                <a:latin typeface="新細明體"/>
                <a:ea typeface="新細明體"/>
              </a:rPr>
              <a:t>個</a:t>
            </a:r>
            <a:r>
              <a:rPr lang="zh-TW" sz="2400">
                <a:solidFill>
                  <a:srgbClr val="000000"/>
                </a:solidFill>
                <a:latin typeface="新細明體"/>
                <a:ea typeface="新細明體"/>
              </a:rPr>
              <a:t>百分 點。而 </a:t>
            </a:r>
            <a:r>
              <a:rPr lang="en-US" sz="2400" dirty="0">
                <a:solidFill>
                  <a:srgbClr val="000000"/>
                </a:solidFill>
                <a:latin typeface="新細明體"/>
                <a:ea typeface="新細明體"/>
              </a:rPr>
              <a:t>Costco</a:t>
            </a:r>
            <a:r>
              <a:rPr lang="zh-TW" altLang="en-US" sz="2400">
                <a:solidFill>
                  <a:srgbClr val="000000"/>
                </a:solidFill>
                <a:latin typeface="新細明體"/>
                <a:ea typeface="新細明體"/>
              </a:rPr>
              <a:t> 更進</a:t>
            </a:r>
            <a:r>
              <a:rPr lang="zh-TW" sz="2400">
                <a:solidFill>
                  <a:srgbClr val="000000"/>
                </a:solidFill>
                <a:latin typeface="新細明體"/>
                <a:ea typeface="新細明體"/>
              </a:rPr>
              <a:t>一</a:t>
            </a:r>
            <a:r>
              <a:rPr lang="zh-TW" altLang="en-US" sz="2400">
                <a:solidFill>
                  <a:srgbClr val="000000"/>
                </a:solidFill>
                <a:latin typeface="新細明體"/>
                <a:ea typeface="新細明體"/>
              </a:rPr>
              <a:t>步將商</a:t>
            </a:r>
            <a:r>
              <a:rPr lang="zh-TW" sz="2400">
                <a:solidFill>
                  <a:srgbClr val="000000"/>
                </a:solidFill>
                <a:latin typeface="新細明體"/>
                <a:ea typeface="新細明體"/>
              </a:rPr>
              <a:t>品</a:t>
            </a:r>
            <a:r>
              <a:rPr lang="zh-TW" altLang="en-US" sz="2400">
                <a:solidFill>
                  <a:srgbClr val="000000"/>
                </a:solidFill>
                <a:latin typeface="新細明體"/>
                <a:ea typeface="新細明體"/>
              </a:rPr>
              <a:t>的毛</a:t>
            </a:r>
            <a:r>
              <a:rPr lang="zh-TW" sz="2400">
                <a:solidFill>
                  <a:srgbClr val="000000"/>
                </a:solidFill>
                <a:latin typeface="新細明體"/>
                <a:ea typeface="新細明體"/>
              </a:rPr>
              <a:t>利率控制</a:t>
            </a:r>
            <a:r>
              <a:rPr lang="zh-TW" altLang="en-US" sz="2400">
                <a:solidFill>
                  <a:srgbClr val="000000"/>
                </a:solidFill>
                <a:latin typeface="新細明體"/>
                <a:ea typeface="新細明體"/>
              </a:rPr>
              <a:t>在 </a:t>
            </a:r>
            <a:r>
              <a:rPr lang="en-US" altLang="zh-TW" sz="2400" dirty="0">
                <a:solidFill>
                  <a:srgbClr val="000000"/>
                </a:solidFill>
                <a:latin typeface="新細明體"/>
                <a:ea typeface="新細明體"/>
              </a:rPr>
              <a:t>10</a:t>
            </a:r>
            <a:r>
              <a:rPr lang="en-US" sz="2400" dirty="0">
                <a:solidFill>
                  <a:srgbClr val="000000"/>
                </a:solidFill>
                <a:latin typeface="新細明體"/>
                <a:ea typeface="新細明體"/>
              </a:rPr>
              <a:t>%</a:t>
            </a:r>
            <a:r>
              <a:rPr lang="zh-TW" altLang="en-US" sz="2400">
                <a:solidFill>
                  <a:srgbClr val="000000"/>
                </a:solidFill>
                <a:latin typeface="新細明體"/>
                <a:ea typeface="新細明體"/>
              </a:rPr>
              <a:t> 左</a:t>
            </a:r>
            <a:r>
              <a:rPr lang="zh-TW" sz="2400">
                <a:solidFill>
                  <a:srgbClr val="000000"/>
                </a:solidFill>
                <a:latin typeface="新細明體"/>
                <a:ea typeface="新細明體"/>
              </a:rPr>
              <a:t>右，這基本上不及沃爾瑪 一半的水準，但</a:t>
            </a:r>
            <a:r>
              <a:rPr lang="zh-TW" altLang="en-US" sz="2400">
                <a:solidFill>
                  <a:srgbClr val="000000"/>
                </a:solidFill>
                <a:latin typeface="新細明體"/>
                <a:ea typeface="新細明體"/>
              </a:rPr>
              <a:t>這</a:t>
            </a:r>
            <a:r>
              <a:rPr lang="zh-TW" sz="2400">
                <a:solidFill>
                  <a:srgbClr val="000000"/>
                </a:solidFill>
                <a:latin typeface="新細明體"/>
                <a:ea typeface="新細明體"/>
              </a:rPr>
              <a:t>是它</a:t>
            </a:r>
            <a:r>
              <a:rPr lang="zh-TW" altLang="en-US" sz="2400">
                <a:solidFill>
                  <a:srgbClr val="000000"/>
                </a:solidFill>
                <a:latin typeface="新細明體"/>
                <a:ea typeface="新細明體"/>
              </a:rPr>
              <a:t>能</a:t>
            </a:r>
            <a:r>
              <a:rPr lang="zh-TW" sz="2400">
                <a:solidFill>
                  <a:srgbClr val="000000"/>
                </a:solidFill>
                <a:latin typeface="新細明體"/>
                <a:ea typeface="新細明體"/>
              </a:rPr>
              <a:t>夠在短時間</a:t>
            </a:r>
            <a:r>
              <a:rPr lang="zh-TW" altLang="en-US" sz="2400">
                <a:solidFill>
                  <a:srgbClr val="000000"/>
                </a:solidFill>
                <a:latin typeface="新細明體"/>
                <a:ea typeface="新細明體"/>
              </a:rPr>
              <a:t>內崛</a:t>
            </a:r>
            <a:r>
              <a:rPr lang="zh-TW" sz="2400">
                <a:solidFill>
                  <a:srgbClr val="000000"/>
                </a:solidFill>
                <a:latin typeface="新細明體"/>
                <a:ea typeface="新細明體"/>
              </a:rPr>
              <a:t>起的重要原因之一，因為短時間內吸引 大量會員加入。 獲利全部來自會員費 在台灣</a:t>
            </a:r>
            <a:r>
              <a:rPr lang="zh-TW" altLang="en-US" sz="2400">
                <a:solidFill>
                  <a:srgbClr val="000000"/>
                </a:solidFill>
                <a:latin typeface="新細明體"/>
                <a:ea typeface="新細明體"/>
              </a:rPr>
              <a:t>付</a:t>
            </a:r>
            <a:r>
              <a:rPr lang="zh-TW" sz="2400">
                <a:solidFill>
                  <a:srgbClr val="000000"/>
                </a:solidFill>
                <a:latin typeface="新細明體"/>
                <a:ea typeface="新細明體"/>
              </a:rPr>
              <a:t>費會員220萬人，且每</a:t>
            </a:r>
            <a:r>
              <a:rPr lang="zh-TW" altLang="en-US" sz="2400">
                <a:solidFill>
                  <a:srgbClr val="000000"/>
                </a:solidFill>
                <a:latin typeface="新細明體"/>
                <a:ea typeface="新細明體"/>
              </a:rPr>
              <a:t>年</a:t>
            </a:r>
            <a:r>
              <a:rPr lang="zh-TW" sz="2400">
                <a:solidFill>
                  <a:srgbClr val="000000"/>
                </a:solidFill>
                <a:latin typeface="新細明體"/>
                <a:ea typeface="新細明體"/>
              </a:rPr>
              <a:t>平均成長一成，目前差不多每十人就有一人是 </a:t>
            </a:r>
            <a:r>
              <a:rPr lang="en-US" altLang="zh-TW" sz="2400" dirty="0" err="1">
                <a:solidFill>
                  <a:srgbClr val="000000"/>
                </a:solidFill>
                <a:latin typeface="新細明體"/>
                <a:ea typeface="新細明體"/>
              </a:rPr>
              <a:t>costco</a:t>
            </a:r>
            <a:r>
              <a:rPr lang="zh-TW" sz="2400">
                <a:solidFill>
                  <a:srgbClr val="000000"/>
                </a:solidFill>
                <a:latin typeface="新細明體"/>
                <a:ea typeface="新細明體"/>
              </a:rPr>
              <a:t>會員。平均續卡</a:t>
            </a:r>
            <a:r>
              <a:rPr lang="zh-TW" altLang="en-US" sz="2400">
                <a:solidFill>
                  <a:srgbClr val="000000"/>
                </a:solidFill>
                <a:latin typeface="新細明體"/>
                <a:ea typeface="新細明體"/>
              </a:rPr>
              <a:t>率</a:t>
            </a:r>
            <a:r>
              <a:rPr lang="zh-TW" sz="2400">
                <a:solidFill>
                  <a:srgbClr val="000000"/>
                </a:solidFill>
                <a:latin typeface="新細明體"/>
                <a:ea typeface="新細明體"/>
              </a:rPr>
              <a:t>8</a:t>
            </a:r>
            <a:r>
              <a:rPr lang="en-US" altLang="zh-TW" sz="2400" dirty="0">
                <a:solidFill>
                  <a:srgbClr val="000000"/>
                </a:solidFill>
                <a:latin typeface="新細明體"/>
                <a:ea typeface="新細明體"/>
              </a:rPr>
              <a:t>5%</a:t>
            </a:r>
            <a:r>
              <a:rPr lang="zh-TW" sz="2400">
                <a:solidFill>
                  <a:srgbClr val="000000"/>
                </a:solidFill>
                <a:latin typeface="新細明體"/>
                <a:ea typeface="新細明體"/>
              </a:rPr>
              <a:t>（這續卡率真的超高）</a:t>
            </a:r>
            <a:r>
              <a:rPr lang="zh-TW" altLang="en-US" sz="2400">
                <a:solidFill>
                  <a:srgbClr val="000000"/>
                </a:solidFill>
                <a:latin typeface="新細明體"/>
                <a:ea typeface="新細明體"/>
              </a:rPr>
              <a:t>，臺灣續卡率為亞洲第一， 全球第二</a:t>
            </a:r>
            <a:r>
              <a:rPr lang="zh-TW" sz="2400">
                <a:solidFill>
                  <a:srgbClr val="000000"/>
                </a:solidFill>
                <a:latin typeface="新細明體"/>
                <a:ea typeface="新細明體"/>
              </a:rPr>
              <a:t>。</a:t>
            </a:r>
            <a:endParaRPr lang="zh-TW"/>
          </a:p>
        </p:txBody>
      </p:sp>
    </p:spTree>
    <p:extLst>
      <p:ext uri="{BB962C8B-B14F-4D97-AF65-F5344CB8AC3E}">
        <p14:creationId xmlns:p14="http://schemas.microsoft.com/office/powerpoint/2010/main" val="460759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0</TotalTime>
  <Words>0</Words>
  <Application>Microsoft Office PowerPoint</Application>
  <PresentationFormat>寬螢幕</PresentationFormat>
  <Paragraphs>0</Paragraphs>
  <Slides>24</Slides>
  <Notes>0</Notes>
  <HiddenSlides>0</HiddenSlides>
  <MMClips>0</MMClips>
  <ScaleCrop>false</ScaleCrop>
  <HeadingPairs>
    <vt:vector size="4" baseType="variant">
      <vt:variant>
        <vt:lpstr>佈景主題</vt:lpstr>
      </vt:variant>
      <vt:variant>
        <vt:i4>1</vt:i4>
      </vt:variant>
      <vt:variant>
        <vt:lpstr>投影片標題</vt:lpstr>
      </vt:variant>
      <vt:variant>
        <vt:i4>24</vt:i4>
      </vt:variant>
    </vt:vector>
  </HeadingPairs>
  <TitlesOfParts>
    <vt:vector size="25" baseType="lpstr">
      <vt:lpstr>視差</vt:lpstr>
      <vt:lpstr>顧客關係管理   -   COSTCO</vt:lpstr>
      <vt:lpstr>前言</vt:lpstr>
      <vt:lpstr>公司介紹</vt:lpstr>
      <vt:lpstr>公司介紹</vt:lpstr>
      <vt:lpstr>經營現況</vt:lpstr>
      <vt:lpstr>經營現況</vt:lpstr>
      <vt:lpstr>經營現況</vt:lpstr>
      <vt:lpstr>經營現況</vt:lpstr>
      <vt:lpstr>經營現況</vt:lpstr>
      <vt:lpstr>經營現況</vt:lpstr>
      <vt:lpstr>經營現況</vt:lpstr>
      <vt:lpstr>經營現況</vt:lpstr>
      <vt:lpstr>經營現況</vt:lpstr>
      <vt:lpstr>文獻探討</vt:lpstr>
      <vt:lpstr>顧客關係管理 流程、系統和資訊整合</vt:lpstr>
      <vt:lpstr>顧客關係管理 流程、系統和資訊整合</vt:lpstr>
      <vt:lpstr>PowerPoint 簡報</vt:lpstr>
      <vt:lpstr>未來展望:顧客關係管理是否有結合AI、AR、IOT或未來科技的應用。</vt:lpstr>
      <vt:lpstr>PowerPoint 簡報</vt:lpstr>
      <vt:lpstr>PowerPoint 簡報</vt:lpstr>
      <vt:lpstr>結論建議</vt:lpstr>
      <vt:lpstr>結論建議</vt:lpstr>
      <vt:lpstr>結論建議</vt:lpstr>
      <vt:lpstr>資料來源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
  <cp:lastModifiedBy/>
  <cp:revision>131</cp:revision>
  <dcterms:created xsi:type="dcterms:W3CDTF">2012-07-30T21:28:29Z</dcterms:created>
  <dcterms:modified xsi:type="dcterms:W3CDTF">2018-05-10T07:23:18Z</dcterms:modified>
</cp:coreProperties>
</file>