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1" r:id="rId4"/>
    <p:sldId id="257" r:id="rId5"/>
    <p:sldId id="260" r:id="rId6"/>
    <p:sldId id="294" r:id="rId7"/>
    <p:sldId id="292" r:id="rId8"/>
    <p:sldId id="290" r:id="rId9"/>
    <p:sldId id="289" r:id="rId10"/>
    <p:sldId id="261" r:id="rId11"/>
    <p:sldId id="262" r:id="rId12"/>
    <p:sldId id="271" r:id="rId13"/>
    <p:sldId id="272" r:id="rId14"/>
    <p:sldId id="273" r:id="rId15"/>
    <p:sldId id="263" r:id="rId16"/>
    <p:sldId id="282" r:id="rId17"/>
    <p:sldId id="283" r:id="rId18"/>
    <p:sldId id="284" r:id="rId19"/>
    <p:sldId id="264" r:id="rId20"/>
    <p:sldId id="278" r:id="rId21"/>
    <p:sldId id="285" r:id="rId22"/>
    <p:sldId id="286" r:id="rId23"/>
    <p:sldId id="288" r:id="rId24"/>
    <p:sldId id="280" r:id="rId25"/>
    <p:sldId id="281" r:id="rId26"/>
    <p:sldId id="265" r:id="rId27"/>
    <p:sldId id="277" r:id="rId28"/>
    <p:sldId id="287" r:id="rId29"/>
    <p:sldId id="276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4424" autoAdjust="0"/>
  </p:normalViewPr>
  <p:slideViewPr>
    <p:cSldViewPr snapToGrid="0"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9D72C07F-C145-434D-82DE-DFD546345BAC}" type="slidenum">
              <a:rPr/>
              <a:pPr algn="r" hangingPunct="0">
                <a:defRPr sz="1400"/>
              </a:pPr>
              <a:t>‹#›</a:t>
            </a:fld>
            <a:endParaRPr lang="en-US" sz="1200"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703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fld id="{9FCB2541-46D8-4C22-A274-7CC2BCDD78F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13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60752F6-00A3-4B29-8921-74370FD4C693}" type="slidenum">
              <a:rPr/>
              <a:pPr lvl="0"/>
              <a:t>1</a:t>
            </a:fld>
            <a:endParaRPr lang="en-US"/>
          </a:p>
        </p:txBody>
      </p:sp>
      <p:sp>
        <p:nvSpPr>
          <p:cNvPr id="2" name="Shape 12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3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120124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CFED364-E2A5-4756-B10F-96698FF25482}" type="slidenum">
              <a:rPr/>
              <a:pPr lvl="0"/>
              <a:t>3</a:t>
            </a:fld>
            <a:endParaRPr lang="en-US"/>
          </a:p>
        </p:txBody>
      </p:sp>
      <p:sp>
        <p:nvSpPr>
          <p:cNvPr id="2" name="Shape 135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36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3712547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E1768E4-3CA3-483D-82FE-7DA33D257C39}" type="slidenum">
              <a:rPr/>
              <a:pPr lvl="0"/>
              <a:t>4</a:t>
            </a:fld>
            <a:endParaRPr lang="en-US"/>
          </a:p>
        </p:txBody>
      </p:sp>
      <p:sp>
        <p:nvSpPr>
          <p:cNvPr id="2" name="Shape 153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54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42581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3B1227E-F57D-4CC0-879C-55BAF27A3B44}" type="slidenum">
              <a:rPr/>
              <a:pPr lvl="0"/>
              <a:t>9</a:t>
            </a:fld>
            <a:endParaRPr lang="en-US"/>
          </a:p>
        </p:txBody>
      </p:sp>
      <p:sp>
        <p:nvSpPr>
          <p:cNvPr id="2" name="Shape 15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6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266946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EB0E24-D67E-4FFC-94A5-40A6EBA70808}" type="slidenum">
              <a:rPr/>
              <a:pPr lvl="0"/>
              <a:t>10</a:t>
            </a:fld>
            <a:endParaRPr lang="en-US"/>
          </a:p>
        </p:txBody>
      </p:sp>
      <p:sp>
        <p:nvSpPr>
          <p:cNvPr id="2" name="Shape 165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66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2583560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F6EFFAF-AC3E-4CD2-8D67-746785EFD58C}" type="slidenum">
              <a:rPr/>
              <a:pPr lvl="0"/>
              <a:t>14</a:t>
            </a:fld>
            <a:endParaRPr lang="en-US"/>
          </a:p>
        </p:txBody>
      </p:sp>
      <p:sp>
        <p:nvSpPr>
          <p:cNvPr id="2" name="Shape 171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7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315003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3BF60C9-7CD5-4164-9590-BAC06E37919B}" type="slidenum">
              <a:rPr/>
              <a:pPr lvl="0"/>
              <a:t>18</a:t>
            </a:fld>
            <a:endParaRPr lang="en-US"/>
          </a:p>
        </p:txBody>
      </p:sp>
      <p:sp>
        <p:nvSpPr>
          <p:cNvPr id="2" name="Shape 177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78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1134814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C359A24-51C8-4128-9B83-9F560C0C95D6}" type="slidenum">
              <a:rPr/>
              <a:pPr lvl="0"/>
              <a:t>25</a:t>
            </a:fld>
            <a:endParaRPr lang="en-US"/>
          </a:p>
        </p:txBody>
      </p:sp>
      <p:sp>
        <p:nvSpPr>
          <p:cNvPr id="2" name="Shape 183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3" name="Shape 184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xmlns="" val="183444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13AF5A-5F36-473F-BE67-D91C71BF8F28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548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620601-12A6-4C8B-943A-35AE72BE406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665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307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307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96B322-9EBE-4944-BB8F-4144579BB2C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77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804370-05A2-4D23-9717-1D047A943D0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97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690927-755A-4A29-9814-C103A4780E30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05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46461D-DA0B-4985-8383-D72AE55F24D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92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07913B-D475-42DF-8ACF-ECA96875AAD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47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BE4F90-4188-4519-954C-0E55C7BC6C1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2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7E71E8-8469-49E4-8FF4-55BF3AA63169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85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1F5083-D34E-4A22-8C67-150DE8BF2BF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83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CB3D6E-B867-49F1-905B-C9981E4F30F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93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B0A069-761E-4A7F-81A8-059DA47E6DA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65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E1E9E8-2467-4FB5-9081-2A5DC04E997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97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C0F0E6-2E75-41E8-A3A5-2C0A300F700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77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7E47F1-6739-4E56-8F49-26063CC2614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45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FA0511-0297-4E5D-98E5-3858E9A1C1F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47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9B0FE8-A2EB-4CC4-9C11-324E21D16E1F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597D5A-FB6B-4BA4-A044-EE87C48C5629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2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8ABCAA-C230-4637-8E84-94BBA25214A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10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C7CE57-E80D-4D35-9327-76E0D30708CC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41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AF17E3-FEEE-48E3-AFD3-61F6C93B3E40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50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9743F9-9C1F-4801-8707-4A27C9C942B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0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"/>
          <p:cNvSpPr/>
          <p:nvPr/>
        </p:nvSpPr>
        <p:spPr>
          <a:xfrm>
            <a:off x="228600" y="228600"/>
            <a:ext cx="869544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grpSp>
        <p:nvGrpSpPr>
          <p:cNvPr id="3" name="Shape 7"/>
          <p:cNvGrpSpPr/>
          <p:nvPr/>
        </p:nvGrpSpPr>
        <p:grpSpPr>
          <a:xfrm>
            <a:off x="211680" y="1679399"/>
            <a:ext cx="8723160" cy="1329480"/>
            <a:chOff x="211680" y="1679399"/>
            <a:chExt cx="8723160" cy="1329480"/>
          </a:xfrm>
        </p:grpSpPr>
        <p:sp>
          <p:nvSpPr>
            <p:cNvPr id="4" name="Shape 8"/>
            <p:cNvSpPr/>
            <p:nvPr/>
          </p:nvSpPr>
          <p:spPr>
            <a:xfrm>
              <a:off x="6047279" y="1824479"/>
              <a:ext cx="287604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Shape 9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Shape 10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Shape 11"/>
            <p:cNvSpPr/>
            <p:nvPr/>
          </p:nvSpPr>
          <p:spPr>
            <a:xfrm>
              <a:off x="5609520" y="1694880"/>
              <a:ext cx="3307679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Shape 12"/>
            <p:cNvSpPr/>
            <p:nvPr/>
          </p:nvSpPr>
          <p:spPr>
            <a:xfrm>
              <a:off x="211680" y="1679399"/>
              <a:ext cx="872316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9" name="Shape 19"/>
          <p:cNvSpPr/>
          <p:nvPr/>
        </p:nvSpPr>
        <p:spPr>
          <a:xfrm>
            <a:off x="228600" y="228600"/>
            <a:ext cx="8695440" cy="6034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grpSp>
        <p:nvGrpSpPr>
          <p:cNvPr id="10" name="Shape 20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11" name="Shape 21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Shape 22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3" name="Shape 23"/>
            <p:cNvSpPr/>
            <p:nvPr/>
          </p:nvSpPr>
          <p:spPr>
            <a:xfrm>
              <a:off x="2832119" y="5383080"/>
              <a:ext cx="5474520" cy="77508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4" name="Shape 24"/>
            <p:cNvSpPr/>
            <p:nvPr/>
          </p:nvSpPr>
          <p:spPr>
            <a:xfrm>
              <a:off x="5616360" y="5369760"/>
              <a:ext cx="3311999" cy="65196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5" name="Shape 25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16" name="Shape 26"/>
          <p:cNvSpPr txBox="1">
            <a:spLocks noGrp="1"/>
          </p:cNvSpPr>
          <p:nvPr>
            <p:ph type="title"/>
          </p:nvPr>
        </p:nvSpPr>
        <p:spPr>
          <a:xfrm>
            <a:off x="685799" y="1600200"/>
            <a:ext cx="7772039" cy="177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b">
            <a:noAutofit/>
          </a:bodyPr>
          <a:lstStyle/>
          <a:p>
            <a:pPr lvl="0"/>
            <a:r>
              <a:rPr lang="zh-TW"/>
              <a:t>請按一下滑鼠，編輯標題文的格式。</a:t>
            </a:r>
          </a:p>
        </p:txBody>
      </p:sp>
      <p:sp>
        <p:nvSpPr>
          <p:cNvPr id="17" name="Shape 28"/>
          <p:cNvSpPr txBox="1">
            <a:spLocks noGrp="1"/>
          </p:cNvSpPr>
          <p:nvPr>
            <p:ph type="dt" sz="half" idx="2"/>
          </p:nvPr>
        </p:nvSpPr>
        <p:spPr>
          <a:xfrm>
            <a:off x="5163840" y="6250319"/>
            <a:ext cx="3786479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8" name="Shape 29"/>
          <p:cNvSpPr txBox="1">
            <a:spLocks noGrp="1"/>
          </p:cNvSpPr>
          <p:nvPr>
            <p:ph type="ftr" sz="quarter" idx="3"/>
          </p:nvPr>
        </p:nvSpPr>
        <p:spPr>
          <a:xfrm>
            <a:off x="193680" y="6250319"/>
            <a:ext cx="3786479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9" name="Shape 30"/>
          <p:cNvSpPr txBox="1">
            <a:spLocks noGrp="1"/>
          </p:cNvSpPr>
          <p:nvPr>
            <p:ph type="sldNum" sz="quarter" idx="4"/>
          </p:nvPr>
        </p:nvSpPr>
        <p:spPr>
          <a:xfrm>
            <a:off x="3990960" y="6250319"/>
            <a:ext cx="1161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spc="0">
                <a:solidFill>
                  <a:srgbClr val="000000"/>
                </a:solidFill>
                <a:latin typeface="Candara" pitchFamily="18"/>
                <a:ea typeface="Candara" pitchFamily="2"/>
                <a:cs typeface="Candara" pitchFamily="2"/>
              </a:defRPr>
            </a:lvl1pPr>
          </a:lstStyle>
          <a:p>
            <a:pPr lvl="0"/>
            <a:fld id="{06AC21A5-C9EF-4E3F-805E-5C1E7E8902FC}" type="slidenum">
              <a:rPr/>
              <a:pPr lvl="0"/>
              <a:t>‹#›</a:t>
            </a:fld>
            <a:endParaRPr lang="en-US"/>
          </a:p>
        </p:txBody>
      </p:sp>
      <p:sp>
        <p:nvSpPr>
          <p:cNvPr id="20" name="文字版面配置區 1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0"/>
        </a:spcBef>
        <a:spcAft>
          <a:spcPts val="1417"/>
        </a:spcAft>
        <a:tabLst/>
        <a:defRPr lang="en-US" altLang="zh-TW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"/>
          <p:cNvSpPr/>
          <p:nvPr/>
        </p:nvSpPr>
        <p:spPr>
          <a:xfrm>
            <a:off x="228600" y="228600"/>
            <a:ext cx="869544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grpSp>
        <p:nvGrpSpPr>
          <p:cNvPr id="3" name="Shape 7"/>
          <p:cNvGrpSpPr/>
          <p:nvPr/>
        </p:nvGrpSpPr>
        <p:grpSpPr>
          <a:xfrm>
            <a:off x="211680" y="1679399"/>
            <a:ext cx="8723160" cy="1329480"/>
            <a:chOff x="211680" y="1679399"/>
            <a:chExt cx="8723160" cy="1329480"/>
          </a:xfrm>
        </p:grpSpPr>
        <p:sp>
          <p:nvSpPr>
            <p:cNvPr id="4" name="Shape 8"/>
            <p:cNvSpPr/>
            <p:nvPr/>
          </p:nvSpPr>
          <p:spPr>
            <a:xfrm>
              <a:off x="6047279" y="1824479"/>
              <a:ext cx="287604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Shape 9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Shape 10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Shape 11"/>
            <p:cNvSpPr/>
            <p:nvPr/>
          </p:nvSpPr>
          <p:spPr>
            <a:xfrm>
              <a:off x="5609520" y="1694880"/>
              <a:ext cx="3307679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936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Shape 12"/>
            <p:cNvSpPr/>
            <p:nvPr/>
          </p:nvSpPr>
          <p:spPr>
            <a:xfrm>
              <a:off x="211680" y="1679399"/>
              <a:ext cx="872316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9" name="Shape 32"/>
          <p:cNvSpPr txBox="1">
            <a:spLocks noGrp="1"/>
          </p:cNvSpPr>
          <p:nvPr>
            <p:ph type="body" idx="1"/>
          </p:nvPr>
        </p:nvSpPr>
        <p:spPr>
          <a:xfrm>
            <a:off x="871919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t">
            <a:noAutofit/>
          </a:bodyPr>
          <a:lstStyle/>
          <a:p>
            <a:pPr lvl="0"/>
            <a:r>
              <a:rPr lang="zh-TW"/>
              <a:t>請按滑鼠，編輯大綱文字格式。</a:t>
            </a:r>
          </a:p>
          <a:p>
            <a:pPr lvl="1"/>
            <a:r>
              <a:rPr lang="zh-TW"/>
              <a:t>第二個大綱層次</a:t>
            </a:r>
          </a:p>
          <a:p>
            <a:pPr lvl="2"/>
            <a:r>
              <a:rPr lang="zh-TW"/>
              <a:t>第三個大綱層次</a:t>
            </a:r>
          </a:p>
          <a:p>
            <a:pPr lvl="3"/>
            <a:r>
              <a:rPr lang="zh-TW"/>
              <a:t>第四個大綱層次</a:t>
            </a:r>
          </a:p>
          <a:p>
            <a:pPr lvl="4"/>
            <a:r>
              <a:rPr lang="zh-TW"/>
              <a:t>第五個大綱層次</a:t>
            </a:r>
          </a:p>
          <a:p>
            <a:pPr lvl="5"/>
            <a:r>
              <a:rPr lang="zh-TW"/>
              <a:t>第六個大綱層次</a:t>
            </a:r>
          </a:p>
          <a:p>
            <a:pPr lvl="6"/>
            <a:r>
              <a:rPr lang="zh-TW"/>
              <a:t>第七個大綱層次</a:t>
            </a:r>
          </a:p>
          <a:p>
            <a:pPr lvl="7"/>
            <a:r>
              <a:rPr lang="zh-TW"/>
              <a:t>第八個大綱層次</a:t>
            </a:r>
          </a:p>
          <a:p>
            <a:pPr lvl="8"/>
            <a:r>
              <a:rPr lang="zh-TW"/>
              <a:t>第九個大綱層次</a:t>
            </a:r>
          </a:p>
        </p:txBody>
      </p:sp>
      <p:sp>
        <p:nvSpPr>
          <p:cNvPr id="10" name="Shape 33"/>
          <p:cNvSpPr txBox="1">
            <a:spLocks noGrp="1"/>
          </p:cNvSpPr>
          <p:nvPr>
            <p:ph type="dt" sz="half" idx="2"/>
          </p:nvPr>
        </p:nvSpPr>
        <p:spPr>
          <a:xfrm>
            <a:off x="5163840" y="6250319"/>
            <a:ext cx="3786479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Shape 34"/>
          <p:cNvSpPr txBox="1">
            <a:spLocks noGrp="1"/>
          </p:cNvSpPr>
          <p:nvPr>
            <p:ph type="ftr" sz="quarter" idx="3"/>
          </p:nvPr>
        </p:nvSpPr>
        <p:spPr>
          <a:xfrm>
            <a:off x="193680" y="6250319"/>
            <a:ext cx="3786479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Shape 35"/>
          <p:cNvSpPr txBox="1">
            <a:spLocks noGrp="1"/>
          </p:cNvSpPr>
          <p:nvPr>
            <p:ph type="sldNum" sz="quarter" idx="4"/>
          </p:nvPr>
        </p:nvSpPr>
        <p:spPr>
          <a:xfrm>
            <a:off x="3990960" y="6250319"/>
            <a:ext cx="1161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spc="0">
                <a:solidFill>
                  <a:srgbClr val="000000"/>
                </a:solidFill>
                <a:latin typeface="Candara" pitchFamily="18"/>
                <a:ea typeface="Candara" pitchFamily="2"/>
                <a:cs typeface="Candara" pitchFamily="2"/>
              </a:defRPr>
            </a:lvl1pPr>
          </a:lstStyle>
          <a:p>
            <a:pPr lvl="0"/>
            <a:fld id="{E3EDF0B8-F911-4E62-A36B-0E19D563A4E1}" type="slidenum">
              <a:rPr/>
              <a:pPr lvl="0"/>
              <a:t>‹#›</a:t>
            </a:fld>
            <a:endParaRPr lang="en-US"/>
          </a:p>
        </p:txBody>
      </p:sp>
      <p:sp>
        <p:nvSpPr>
          <p:cNvPr id="13" name="Shape 36"/>
          <p:cNvSpPr txBox="1">
            <a:spLocks noGrp="1"/>
          </p:cNvSpPr>
          <p:nvPr>
            <p:ph type="title"/>
          </p:nvPr>
        </p:nvSpPr>
        <p:spPr>
          <a:xfrm>
            <a:off x="457200" y="338400"/>
            <a:ext cx="8229240" cy="1252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ctr">
            <a:noAutofit/>
          </a:bodyPr>
          <a:lstStyle/>
          <a:p>
            <a:pPr lvl="0"/>
            <a:r>
              <a:rPr lang="zh-TW"/>
              <a:t>請按一下滑鼠，編輯標題文的格式。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479"/>
        </a:spcBef>
        <a:spcAft>
          <a:spcPts val="0"/>
        </a:spcAft>
        <a:buNone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1pPr>
      <a:lvl2pPr marL="0" marR="0" lvl="1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75000"/>
        <a:buFont typeface="StarSymbol"/>
        <a:buChar char="–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2pPr>
      <a:lvl3pPr marL="0" marR="0" lvl="2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3pPr>
      <a:lvl4pPr marL="0" marR="0" lvl="3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75000"/>
        <a:buFont typeface="StarSymbol"/>
        <a:buChar char="–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4pPr>
      <a:lvl5pPr marL="0" marR="0" lvl="4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5pPr>
      <a:lvl6pPr marL="0" marR="0" lvl="5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6pPr>
      <a:lvl7pPr marL="0" marR="0" lvl="6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7pPr>
      <a:lvl8pPr marL="0" marR="0" lvl="7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8pPr>
      <a:lvl9pPr marL="0" marR="0" lvl="8" indent="0" algn="l" rtl="0" hangingPunct="0">
        <a:lnSpc>
          <a:spcPct val="100000"/>
        </a:lnSpc>
        <a:spcBef>
          <a:spcPts val="479"/>
        </a:spcBef>
        <a:spcAft>
          <a:spcPts val="0"/>
        </a:spcAft>
        <a:buSzPct val="45000"/>
        <a:buFont typeface="StarSymbol"/>
        <a:buChar char="●"/>
        <a:tabLst/>
        <a:defRPr lang="zh-TW" sz="2400" b="0" i="0" u="none" strike="noStrike" kern="1200" spc="0">
          <a:ln>
            <a:noFill/>
          </a:ln>
          <a:solidFill>
            <a:srgbClr val="000000"/>
          </a:solidFill>
          <a:latin typeface="Candara" pitchFamily="18"/>
          <a:ea typeface="Candara" pitchFamily="2"/>
          <a:cs typeface="Candara" pitchFamily="2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chtimes.com/b5/tag/%e8%8f%af%e8%88%aa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epochtimes.com/b5/tag/%e4%ba%9e%e5%a4%aa%e8%88%aa%e7%a9%b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&#20013;&#33775;&#33322;&#31354;" TargetMode="External"/><Relationship Id="rId2" Type="http://schemas.openxmlformats.org/officeDocument/2006/relationships/hyperlink" Target="https://www.china-airlines.com/us/zh/about-us/index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2"/>
          <p:cNvSpPr txBox="1">
            <a:spLocks noGrp="1"/>
          </p:cNvSpPr>
          <p:nvPr>
            <p:ph type="title" idx="4294967295"/>
          </p:nvPr>
        </p:nvSpPr>
        <p:spPr>
          <a:xfrm>
            <a:off x="539640" y="548640"/>
            <a:ext cx="7772039" cy="1779840"/>
          </a:xfrm>
        </p:spPr>
        <p:txBody>
          <a:bodyPr tIns="45720" bIns="45720"/>
          <a:lstStyle/>
          <a:p>
            <a:pPr lvl="0" algn="ctr"/>
            <a:r>
              <a:rPr lang="zh-TW" sz="9600" b="1" dirty="0">
                <a:latin typeface="標楷體" pitchFamily="65" charset="-120"/>
                <a:ea typeface="標楷體" pitchFamily="65" charset="-120"/>
              </a:rPr>
              <a:t>中華航空</a:t>
            </a:r>
          </a:p>
        </p:txBody>
      </p:sp>
      <p:sp>
        <p:nvSpPr>
          <p:cNvPr id="3" name="Shape 133"/>
          <p:cNvSpPr txBox="1">
            <a:spLocks noGrp="1"/>
          </p:cNvSpPr>
          <p:nvPr>
            <p:ph type="subTitle" idx="4294967295"/>
          </p:nvPr>
        </p:nvSpPr>
        <p:spPr>
          <a:xfrm>
            <a:off x="1403639" y="2997000"/>
            <a:ext cx="6400440" cy="1472760"/>
          </a:xfrm>
        </p:spPr>
        <p:txBody>
          <a:bodyPr wrap="square" lIns="91440" tIns="45720" rIns="91440" bIns="4572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2400" dirty="0">
                <a:latin typeface="標楷體" pitchFamily="65"/>
                <a:ea typeface="標楷體" pitchFamily="65"/>
              </a:rPr>
              <a:t>課程名稱</a:t>
            </a:r>
            <a:r>
              <a:rPr lang="en-US" sz="2400" dirty="0">
                <a:latin typeface="標楷體" pitchFamily="65"/>
                <a:ea typeface="標楷體" pitchFamily="65"/>
              </a:rPr>
              <a:t>: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顧客關係管理</a:t>
            </a:r>
          </a:p>
          <a:p>
            <a:pPr lvl="0" algn="ctr">
              <a:spcBef>
                <a:spcPts val="479"/>
              </a:spcBef>
              <a:spcAft>
                <a:spcPts val="0"/>
              </a:spcAft>
            </a:pPr>
            <a:r>
              <a:rPr lang="zh-TW" altLang="en-US" sz="2400" dirty="0">
                <a:latin typeface="標楷體" pitchFamily="65"/>
                <a:ea typeface="標楷體" pitchFamily="65"/>
              </a:rPr>
              <a:t>組長</a:t>
            </a:r>
            <a:r>
              <a:rPr lang="en-US" sz="2400" dirty="0">
                <a:latin typeface="標楷體" pitchFamily="65"/>
                <a:ea typeface="標楷體" pitchFamily="65"/>
              </a:rPr>
              <a:t>: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李昱陞</a:t>
            </a:r>
            <a:r>
              <a:rPr lang="en-US" sz="2400" dirty="0">
                <a:latin typeface="標楷體" pitchFamily="65"/>
                <a:ea typeface="標楷體" pitchFamily="65"/>
              </a:rPr>
              <a:t>BF104022</a:t>
            </a:r>
          </a:p>
          <a:p>
            <a:pPr lvl="0" algn="ctr">
              <a:spcBef>
                <a:spcPts val="479"/>
              </a:spcBef>
              <a:spcAft>
                <a:spcPts val="0"/>
              </a:spcAft>
            </a:pPr>
            <a:r>
              <a:rPr lang="zh-TW" altLang="en-US" sz="2400" dirty="0">
                <a:latin typeface="標楷體" pitchFamily="65"/>
                <a:ea typeface="標楷體" pitchFamily="65"/>
              </a:rPr>
              <a:t>組員</a:t>
            </a:r>
            <a:r>
              <a:rPr lang="en-US" sz="2400" dirty="0">
                <a:latin typeface="標楷體" pitchFamily="65"/>
                <a:ea typeface="標楷體" pitchFamily="65"/>
              </a:rPr>
              <a:t>: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蘇振輔</a:t>
            </a:r>
            <a:r>
              <a:rPr lang="en-US" sz="2400" dirty="0">
                <a:latin typeface="標楷體" pitchFamily="65"/>
                <a:ea typeface="標楷體" pitchFamily="65"/>
              </a:rPr>
              <a:t>BF104035</a:t>
            </a:r>
          </a:p>
          <a:p>
            <a:pPr lvl="0" algn="ctr">
              <a:spcBef>
                <a:spcPts val="479"/>
              </a:spcBef>
              <a:spcAft>
                <a:spcPts val="0"/>
              </a:spcAft>
            </a:pPr>
            <a:r>
              <a:rPr lang="en-US" sz="2400" dirty="0">
                <a:latin typeface="標楷體" pitchFamily="65"/>
                <a:ea typeface="標楷體" pitchFamily="65"/>
              </a:rPr>
              <a:t>     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謝承翰</a:t>
            </a:r>
            <a:r>
              <a:rPr lang="en-US" sz="2400" dirty="0">
                <a:latin typeface="標楷體" pitchFamily="65"/>
                <a:ea typeface="標楷體" pitchFamily="65"/>
              </a:rPr>
              <a:t>BF104050</a:t>
            </a:r>
          </a:p>
          <a:p>
            <a:pPr lvl="0" algn="ctr">
              <a:spcBef>
                <a:spcPts val="479"/>
              </a:spcBef>
              <a:spcAft>
                <a:spcPts val="0"/>
              </a:spcAft>
            </a:pPr>
            <a:r>
              <a:rPr lang="en-US" sz="2400" dirty="0">
                <a:latin typeface="標楷體" pitchFamily="65"/>
                <a:ea typeface="標楷體" pitchFamily="65"/>
              </a:rPr>
              <a:t>     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周栩蓉</a:t>
            </a:r>
            <a:r>
              <a:rPr lang="en-US" sz="2400" dirty="0">
                <a:latin typeface="標楷體" pitchFamily="65"/>
                <a:ea typeface="標楷體" pitchFamily="65"/>
              </a:rPr>
              <a:t>BF104056</a:t>
            </a:r>
          </a:p>
          <a:p>
            <a:pPr lvl="0" algn="ctr">
              <a:spcBef>
                <a:spcPts val="479"/>
              </a:spcBef>
              <a:spcAft>
                <a:spcPts val="0"/>
              </a:spcAft>
            </a:pPr>
            <a:r>
              <a:rPr lang="en-US" sz="2400" dirty="0">
                <a:latin typeface="標楷體" pitchFamily="65"/>
                <a:ea typeface="標楷體" pitchFamily="65"/>
              </a:rPr>
              <a:t>     </a:t>
            </a:r>
            <a:r>
              <a:rPr lang="zh-TW" altLang="en-US" sz="2400" dirty="0">
                <a:latin typeface="標楷體" pitchFamily="65"/>
                <a:ea typeface="標楷體" pitchFamily="65"/>
              </a:rPr>
              <a:t>蘇韋誠</a:t>
            </a:r>
            <a:r>
              <a:rPr lang="en-US" sz="2400" dirty="0">
                <a:latin typeface="標楷體" pitchFamily="65"/>
                <a:ea typeface="標楷體" pitchFamily="65"/>
              </a:rPr>
              <a:t>BF104902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四、文獻探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8"/>
          <p:cNvSpPr txBox="1">
            <a:spLocks noGrp="1"/>
          </p:cNvSpPr>
          <p:nvPr>
            <p:ph type="body" idx="4294967295"/>
          </p:nvPr>
        </p:nvSpPr>
        <p:spPr/>
        <p:txBody>
          <a:bodyPr tIns="45720" bIns="45720"/>
          <a:lstStyle/>
          <a:p>
            <a:pPr fontAlgn="base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由中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/>
              </a:rPr>
              <a:t>華航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空共同主辦的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2017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4"/>
              </a:rPr>
              <a:t>亞太航空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協會（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AAPA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）日在台北登場，共有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家亞太區域航空公司與會。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3"/>
              </a:rPr>
              <a:t>華航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董事長何煖軒說，亞太地區的航空客運與貨運需求看漲，未來航空公司間的聯營會是趨勢，希望藉大會讓各公司發揮所長、互相彌補，以創造更大的獲利空間。</a:t>
            </a:r>
          </a:p>
          <a:p>
            <a:pPr fontAlgn="base"/>
            <a:endParaRPr lang="en-US" sz="1400" dirty="0">
              <a:latin typeface="Arial" pitchFamily="18"/>
              <a:cs typeface="Arial" pitchFamily="2"/>
            </a:endParaRPr>
          </a:p>
        </p:txBody>
      </p:sp>
      <p:sp>
        <p:nvSpPr>
          <p:cNvPr id="3" name="Shape 169"/>
          <p:cNvSpPr txBox="1">
            <a:spLocks noGrp="1"/>
          </p:cNvSpPr>
          <p:nvPr>
            <p:ph type="title" idx="4294967295"/>
          </p:nvPr>
        </p:nvSpPr>
        <p:spPr/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四、文獻探討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7613" y="3027813"/>
            <a:ext cx="7861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何煖軒說，即使受到國際燃油價格與勞動、維修成本升高，以及產業競爭越趨激烈等挑戰，但亞太地區航空受惠於今年航空客、貨運需求成長，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AAPA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預計仍可創造達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74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億美元的淨利。</a:t>
            </a:r>
            <a:endParaRPr lang="zh-TW" altLang="en-US" sz="2400" dirty="0">
              <a:latin typeface="標楷體" pitchFamily="65" charset="-120"/>
              <a:ea typeface="標楷體" pitchFamily="65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9434" y="3002508"/>
            <a:ext cx="8024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亞洲地區市場競爭激烈不是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cs typeface="Arial Unicode MS" panose="020B0604020202020204" pitchFamily="34" charset="-120"/>
              </a:rPr>
              <a:t>家航空就可以擔綱，何煖軒說，華航運送的能量幾乎都在海外，以台灣做為觀光基地的客源並不多，因此必須兼顧海外客源。這次大會也是促成亞太地區航空業者締結合作關係的平台，團結力量更強大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43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4967" y="2961270"/>
            <a:ext cx="74926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 hangingPunct="0">
              <a:buClr>
                <a:srgbClr val="31B6FD"/>
              </a:buClr>
              <a:buSzPct val="100000"/>
            </a:pPr>
            <a:r>
              <a:rPr lang="zh-TW" altLang="en-US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至於華航第三季營收表現，何煖軒透露，獲利有機會達到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3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字頭（約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30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億元），但具體數字得到</a:t>
            </a:r>
            <a:r>
              <a:rPr lang="en-US" altLang="zh-TW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11</a:t>
            </a:r>
            <a:r>
              <a:rPr lang="zh-TW" altLang="en-US" sz="2400" dirty="0">
                <a:solidFill>
                  <a:srgbClr val="000000"/>
                </a:solidFill>
                <a:latin typeface="標楷體" pitchFamily="65"/>
                <a:ea typeface="標楷體" pitchFamily="65"/>
                <a:cs typeface="Candara" pitchFamily="2"/>
              </a:rPr>
              <a:t>月初董事會才能公布。目前華航已與法航商談合作，其他國家的航權也正在洽談中，華航評估有利可圖才會飛，至於細節現階段不便透露。</a:t>
            </a:r>
          </a:p>
        </p:txBody>
      </p:sp>
    </p:spTree>
    <p:extLst>
      <p:ext uri="{BB962C8B-B14F-4D97-AF65-F5344CB8AC3E}">
        <p14:creationId xmlns:p14="http://schemas.microsoft.com/office/powerpoint/2010/main" xmlns="" val="2535309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五、顧客關係管理 流程、系統和資訊整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4"/>
          <p:cNvSpPr txBox="1">
            <a:spLocks noGrp="1"/>
          </p:cNvSpPr>
          <p:nvPr>
            <p:ph type="body" idx="4294967295"/>
          </p:nvPr>
        </p:nvSpPr>
        <p:spPr/>
        <p:txBody>
          <a:bodyPr tIns="45720" bIns="45720"/>
          <a:lstStyle/>
          <a:p>
            <a:pPr fontAlgn="t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航計畫採用委外方式，和國際知名營運定位服務公司合作，建置華航新一代營運定位系統，以及結合周邊系統，例如顧客關係管理、票價管理、收益管理、電子商務，電子商務包含行動商務、網路行銷、社群行銷等，構成新一代業務營運系統，預計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年之內建置完成。</a:t>
            </a:r>
          </a:p>
          <a:p>
            <a:pPr lvl="0">
              <a:spcBef>
                <a:spcPts val="0"/>
              </a:spcBef>
              <a:spcAft>
                <a:spcPts val="1417"/>
              </a:spcAft>
            </a:pPr>
            <a:endParaRPr lang="en-US" sz="1400" dirty="0">
              <a:latin typeface="Arial" pitchFamily="18"/>
              <a:cs typeface="Arial" pitchFamily="2"/>
            </a:endParaRPr>
          </a:p>
        </p:txBody>
      </p:sp>
      <p:sp>
        <p:nvSpPr>
          <p:cNvPr id="3" name="Shape 175"/>
          <p:cNvSpPr txBox="1">
            <a:spLocks noGrp="1"/>
          </p:cNvSpPr>
          <p:nvPr>
            <p:ph type="title" idx="4294967295"/>
          </p:nvPr>
        </p:nvSpPr>
        <p:spPr/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五、顧客關係管理 流程、系統和資訊整合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919" y="1897039"/>
            <a:ext cx="7408080" cy="4228721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中華航空資訊管理處副總經理陳兆麟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表示，由於過去航空公司都是委託旅行社銷售機票，但是，現在網路普及後，消費者可以直接在華航網站上購買機票等，也就是直接走向直銷，所以，為了更快速地了解顧客需求與精準掌握消費者行為、偏好，進一步在行銷、業務、與產品規畫上更貼近消費者的需求，制定一系列銷售策略與服務，提高整體公司的營收與獲利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67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919" y="1992573"/>
            <a:ext cx="7408080" cy="4133187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華航計畫採用委外方式，和國際知名營運定位服務公司合作，建置華航新一代營運定位系統，以及結合周邊系統，例如顧客關係管理、票價管理、收益管理、電子商務，電子商務包含行動商務、網路行銷、社群行銷等，構成新一代業務營運系統，預計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年之內建置完成。</a:t>
            </a:r>
          </a:p>
        </p:txBody>
      </p:sp>
    </p:spTree>
    <p:extLst>
      <p:ext uri="{BB962C8B-B14F-4D97-AF65-F5344CB8AC3E}">
        <p14:creationId xmlns:p14="http://schemas.microsoft.com/office/powerpoint/2010/main" xmlns="" val="198594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2863" y="2098476"/>
            <a:ext cx="7408080" cy="3226000"/>
          </a:xfrm>
        </p:spPr>
        <p:txBody>
          <a:bodyPr/>
          <a:lstStyle/>
          <a:p>
            <a:pPr algn="ctr" fontAlgn="t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華航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計畫結合消費者的飛行資料，如記錄消費者的行李問題等，預計今年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月空服員就可以在飛機上拿著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iPad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，對於各別消費者提供個人化服務。接下來，華航還要進一步分析顧客資訊、搭機經驗，透過資料採礦技術，找到消費者需求，達到客製化服務。</a:t>
            </a:r>
          </a:p>
        </p:txBody>
      </p:sp>
    </p:spTree>
    <p:extLst>
      <p:ext uri="{BB962C8B-B14F-4D97-AF65-F5344CB8AC3E}">
        <p14:creationId xmlns:p14="http://schemas.microsoft.com/office/powerpoint/2010/main" xmlns="" val="309905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六、未來展望:顧客關係管理是否有結合AI、AR、IOT或未來科技的應用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0"/>
          <p:cNvSpPr txBox="1">
            <a:spLocks noGrp="1"/>
          </p:cNvSpPr>
          <p:nvPr>
            <p:ph type="body" idx="4294967295"/>
          </p:nvPr>
        </p:nvSpPr>
        <p:spPr>
          <a:xfrm>
            <a:off x="647700" y="2738160"/>
            <a:ext cx="7627979" cy="3450240"/>
          </a:xfrm>
        </p:spPr>
        <p:txBody>
          <a:bodyPr tIns="45720" bIns="45720"/>
          <a:lstStyle/>
          <a:p>
            <a:pPr marL="274320" lvl="0" indent="-121680">
              <a:spcBef>
                <a:spcPts val="0"/>
              </a:spcBef>
            </a:pP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華航目前資訊發展主軸是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SMAC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，未來著重於整合</a:t>
            </a:r>
            <a:r>
              <a:rPr lang="zh-TW" dirty="0" smtClean="0">
                <a:latin typeface="標楷體" pitchFamily="65"/>
                <a:ea typeface="標楷體" pitchFamily="65"/>
                <a:cs typeface="Arial" pitchFamily="2"/>
              </a:rPr>
              <a:t>系統的前後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端，在規畫與設計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App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的同時，後端的雲端運算、顧客關係管理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CRM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，資料採礦等，乃至於不同服務平臺之間的系統整合，皆需要緊密結合</a:t>
            </a:r>
            <a:r>
              <a:rPr lang="zh-TW" dirty="0" smtClean="0">
                <a:latin typeface="標楷體" pitchFamily="65"/>
                <a:ea typeface="標楷體" pitchFamily="65"/>
                <a:cs typeface="Arial" pitchFamily="2"/>
              </a:rPr>
              <a:t>。</a:t>
            </a:r>
            <a:endParaRPr lang="zh-TW" dirty="0">
              <a:latin typeface="標楷體" pitchFamily="65"/>
              <a:ea typeface="標楷體" pitchFamily="65"/>
              <a:cs typeface="Arial" pitchFamily="2"/>
            </a:endParaRPr>
          </a:p>
        </p:txBody>
      </p:sp>
      <p:sp>
        <p:nvSpPr>
          <p:cNvPr id="3" name="Shape 181"/>
          <p:cNvSpPr txBox="1">
            <a:spLocks noGrp="1"/>
          </p:cNvSpPr>
          <p:nvPr>
            <p:ph type="title" idx="4294967295"/>
          </p:nvPr>
        </p:nvSpPr>
        <p:spPr>
          <a:xfrm>
            <a:off x="100080" y="901800"/>
            <a:ext cx="8229240" cy="1252439"/>
          </a:xfrm>
        </p:spPr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六、未來展望</a:t>
            </a:r>
            <a:r>
              <a:rPr lang="en-US" sz="40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顧客關係管理是否有結合</a:t>
            </a:r>
            <a:r>
              <a:rPr lang="en-US" sz="4000" b="1" dirty="0"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sz="4000" b="1" dirty="0">
                <a:latin typeface="標楷體" pitchFamily="65" charset="-120"/>
                <a:ea typeface="標楷體" pitchFamily="65" charset="-120"/>
              </a:rPr>
              <a:t>AR</a:t>
            </a:r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sz="4000" b="1" dirty="0">
                <a:latin typeface="標楷體" pitchFamily="65" charset="-120"/>
                <a:ea typeface="標楷體" pitchFamily="65" charset="-120"/>
              </a:rPr>
              <a:t>IOT</a:t>
            </a:r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或未來科技的應用。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678675"/>
            <a:ext cx="7886700" cy="4410975"/>
          </a:xfrm>
        </p:spPr>
        <p:txBody>
          <a:bodyPr/>
          <a:lstStyle/>
          <a:p>
            <a:pPr marL="274320" indent="-121680">
              <a:spcBef>
                <a:spcPts val="0"/>
              </a:spcBef>
            </a:pP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因應業務單位經常不斷提需求和臨時更改需求的問題，資訊部門計畫建構商業智慧分析平臺，運用數據倉庫（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Data Warehouse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，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DW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），再用分析工具，如線上分析處理（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On-Line Analytical Processing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，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OLAP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）、終端使用者策略（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End User Computing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，</a:t>
            </a:r>
            <a:r>
              <a:rPr lang="en-US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EUC</a:t>
            </a:r>
            <a:r>
              <a:rPr lang="zh-TW" altLang="zh-TW" dirty="0">
                <a:solidFill>
                  <a:srgbClr val="000000"/>
                </a:solidFill>
                <a:latin typeface="標楷體" pitchFamily="65"/>
                <a:ea typeface="標楷體" pitchFamily="65"/>
                <a:cs typeface="Arial" pitchFamily="2"/>
              </a:rPr>
              <a:t>）等技術，讓終端使用者可以直接選擇工具，而資訊人員就不會再需要因應業務單位的需求而不斷更改系統。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3264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1123950" y="903288"/>
            <a:ext cx="6858000" cy="992187"/>
          </a:xfrm>
        </p:spPr>
        <p:txBody>
          <a:bodyPr/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分工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352425" y="2152650"/>
            <a:ext cx="8562975" cy="4362450"/>
          </a:xfrm>
        </p:spPr>
        <p:txBody>
          <a:bodyPr/>
          <a:lstStyle/>
          <a:p>
            <a:pPr algn="l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BF104022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李昱陞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報告、顧客關係管理、文獻探討、前言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BF104035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蘇振輔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排版、經營現況、未來展望、結論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BF104050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謝承翰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顧客關係管理、未來展望、結論、資料來源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BF104056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周栩蓉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前言、公司介紹、文獻探討、顧客關係管理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BF104902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蘇韋誠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經營現況、未來展望、資料來源、結論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500064"/>
            <a:ext cx="7886700" cy="481012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666875"/>
            <a:ext cx="7886700" cy="442277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未來五年投入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、聊天機器人快速反應大量克服，未來的世界跟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脫離不了關係，航空業也是一樣，根據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&lt;&lt;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國際航空電訊協會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&gt;&gt;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研究內容表示，有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45%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的航空業計畫在未來五年內投入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的研發，同時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52%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的航空業者計畫在未來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年導入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計畫，兩者都希望透過科技改善服務、乘客體驗，估計未來有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80%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的航空業者將資源投注在預測警示系統，這些都是仰賴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的幫忙。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0563" y="319088"/>
            <a:ext cx="7886700" cy="111918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962151"/>
            <a:ext cx="7886700" cy="41275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聊天機器人現在已經有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航空業者，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的機場導入使用，它能解決在天候不佳，航班大亂湧入大量關於票務、行程的克服需求時，能以速度、有效率的消耗工作量，航空業在未來三年對於新技術的需求越來越大，到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年會有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68%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的航空公司、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42%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的機場預計都將採用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AI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驅動的聊天機器人。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547688"/>
            <a:ext cx="7886700" cy="41433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552575"/>
            <a:ext cx="7886700" cy="4537075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現在大型機場的有熱成像相機，可以量出旅客出入境時的體溫，未來再結合人臉辨識，分析乘客的移動，就可以在大型機場找出乘客或行李。外來結合監督學習，就可以在訓練中建立模式，去推測新的例子，意思就是掃描護照上的照片，再結合個人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ID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快速查詢資料，甚至蒐集遊客在網路上的社群資料，以提升恐攻第一線防堵作用。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華航未來期望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1919" y="1932570"/>
            <a:ext cx="7408080" cy="3450240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、將會從服務競爭升級為科技業的競爭，由於網路的發達，航空公司已著手 於新客運營運系統轉換與網站功能優化，優化之後對於航空業電子商務推展 效益將大為提升，同時優化旅客使用經驗，將進一步提高全球客運營收效益。華航面對市場各種困難的經營挑戰，除了依靠現有經營團隊之經驗與能力 外，更需要建置一個具有商業智慧能力的資料分析平台，來強化對客戶、財 務、營運的洞察能力，了解客戶、直接為客戶提供量身定制的服務，並讓經營團隊獲得更有效的訊息來制定經營策略，增加收入、進而成為一個預測型 智能企業。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81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71919" y="1719618"/>
            <a:ext cx="7408080" cy="4406142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、全球開放天空的趨勢將持續發展，航空運輸自由化也開始向國際市場進一 步擴展。臺灣繼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年與日本正式簽署「開放天空協議」後，航線運能大幅 提升。此外，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年及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103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年再與紐西蘭、加拿大及澳門等地區陸續簽署協議，顯見臺灣與國際之間的航空運輸將日益發展。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89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七、結論建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6"/>
          <p:cNvSpPr txBox="1">
            <a:spLocks noGrp="1"/>
          </p:cNvSpPr>
          <p:nvPr>
            <p:ph type="body" idx="4294967295"/>
          </p:nvPr>
        </p:nvSpPr>
        <p:spPr>
          <a:xfrm>
            <a:off x="735442" y="2088666"/>
            <a:ext cx="7408080" cy="3450240"/>
          </a:xfrm>
        </p:spPr>
        <p:txBody>
          <a:bodyPr tIns="45720" bIns="45720"/>
          <a:lstStyle/>
          <a:p>
            <a:pPr>
              <a:spcBef>
                <a:spcPts val="0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altLang="en-US" dirty="0">
                <a:latin typeface="標楷體" pitchFamily="65"/>
                <a:ea typeface="標楷體" pitchFamily="65"/>
              </a:rPr>
              <a:t>我們未來值得注意的</a:t>
            </a:r>
            <a:r>
              <a:rPr lang="zh-TW" altLang="en-US" dirty="0" smtClean="0">
                <a:latin typeface="標楷體" pitchFamily="65"/>
                <a:ea typeface="標楷體" pitchFamily="65"/>
              </a:rPr>
              <a:t>地方，航空</a:t>
            </a:r>
            <a:r>
              <a:rPr lang="zh-TW" altLang="en-US" dirty="0">
                <a:latin typeface="標楷體" pitchFamily="65"/>
                <a:ea typeface="標楷體" pitchFamily="65"/>
              </a:rPr>
              <a:t>與我們息息相關，是一個國際上的交流也是經濟的重要來源，由於航空 的</a:t>
            </a:r>
            <a:r>
              <a:rPr lang="zh-TW" altLang="en-US" dirty="0" smtClean="0">
                <a:latin typeface="標楷體" pitchFamily="65"/>
                <a:ea typeface="標楷體" pitchFamily="65"/>
              </a:rPr>
              <a:t>興起的</a:t>
            </a:r>
            <a:r>
              <a:rPr lang="zh-TW" altLang="en-US" dirty="0">
                <a:latin typeface="標楷體" pitchFamily="65"/>
                <a:ea typeface="標楷體" pitchFamily="65"/>
              </a:rPr>
              <a:t>改變，把握住機會，成為全球第一</a:t>
            </a:r>
            <a:r>
              <a:rPr lang="zh-TW" altLang="en-US" dirty="0" smtClean="0">
                <a:latin typeface="標楷體" pitchFamily="65"/>
                <a:ea typeface="標楷體" pitchFamily="65"/>
              </a:rPr>
              <a:t>的航空，也造就了許多的相關產業，或許許多人對飛機失事感到恐慌與害怕，但將來技術的進步或許會有更加的安全方式，另一個商機也將會延伸出來，市場的飽和或許是一種商業</a:t>
            </a:r>
            <a:endParaRPr lang="en-US" altLang="zh-TW" dirty="0">
              <a:latin typeface="標楷體" pitchFamily="65"/>
              <a:ea typeface="標楷體" pitchFamily="65"/>
            </a:endParaRPr>
          </a:p>
          <a:p>
            <a:pPr marL="274320" lvl="0" indent="-121680">
              <a:spcBef>
                <a:spcPts val="0"/>
              </a:spcBef>
            </a:pPr>
            <a:endParaRPr lang="en-US" sz="2200" dirty="0">
              <a:latin typeface="標楷體" pitchFamily="65"/>
              <a:ea typeface="標楷體" pitchFamily="65"/>
              <a:cs typeface="Arial" pitchFamily="2"/>
            </a:endParaRPr>
          </a:p>
          <a:p>
            <a:pPr marL="274320" lvl="0" indent="-121680">
              <a:spcBef>
                <a:spcPts val="0"/>
              </a:spcBef>
            </a:pPr>
            <a:endParaRPr lang="en-US" sz="2200" dirty="0">
              <a:latin typeface="標楷體" pitchFamily="65"/>
              <a:ea typeface="標楷體" pitchFamily="65"/>
              <a:cs typeface="Arial" pitchFamily="2"/>
            </a:endParaRPr>
          </a:p>
          <a:p>
            <a:pPr marL="274320" lvl="0" indent="-121680">
              <a:spcBef>
                <a:spcPts val="0"/>
              </a:spcBef>
            </a:pPr>
            <a:endParaRPr lang="en-US" sz="1400" dirty="0">
              <a:latin typeface="Arial" pitchFamily="18"/>
              <a:cs typeface="Arial" pitchFamily="2"/>
            </a:endParaRPr>
          </a:p>
        </p:txBody>
      </p:sp>
      <p:sp>
        <p:nvSpPr>
          <p:cNvPr id="3" name="Shape 187"/>
          <p:cNvSpPr txBox="1">
            <a:spLocks noGrp="1"/>
          </p:cNvSpPr>
          <p:nvPr>
            <p:ph type="title" idx="4294967295"/>
          </p:nvPr>
        </p:nvSpPr>
        <p:spPr/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七、結論建議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8479" y="2215890"/>
            <a:ext cx="7886700" cy="3244352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altLang="en-US" dirty="0" smtClean="0">
                <a:solidFill>
                  <a:srgbClr val="000000"/>
                </a:solidFill>
                <a:latin typeface="標楷體" pitchFamily="65"/>
                <a:ea typeface="標楷體" pitchFamily="65"/>
              </a:rPr>
              <a:t>未來</a:t>
            </a:r>
            <a:r>
              <a:rPr lang="zh-TW" altLang="en-US" dirty="0">
                <a:solidFill>
                  <a:srgbClr val="000000"/>
                </a:solidFill>
                <a:latin typeface="標楷體" pitchFamily="65"/>
                <a:ea typeface="標楷體" pitchFamily="65"/>
              </a:rPr>
              <a:t>國人出國旅遊、出公差的比例只會增而不減，又或者國外的人來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/>
                <a:ea typeface="標楷體" pitchFamily="65"/>
              </a:rPr>
              <a:t>我國遊玩</a:t>
            </a:r>
            <a:r>
              <a:rPr lang="zh-TW" altLang="en-US" dirty="0">
                <a:solidFill>
                  <a:srgbClr val="000000"/>
                </a:solidFill>
                <a:latin typeface="標楷體" pitchFamily="65"/>
                <a:ea typeface="標楷體" pitchFamily="65"/>
              </a:rPr>
              <a:t>等等的國與國密切的活動，在促使各國往來經貿的要點之前，各國航空公司 所飛的航點是非常重要的，有了可以直飛達目的地的權限，就不用轉機，讓乘客 苦等。新聞時常出現，有些人因為轉機太久，而怒罵航空人員，所以在航點這塊， 我覺得每家航空公司都可以去爭取多一點的飛行點，讓乘客們有及早到達的時 間，也可以增進國際間的互動。</a:t>
            </a:r>
            <a:endParaRPr lang="en-US" altLang="zh-TW" dirty="0">
              <a:solidFill>
                <a:srgbClr val="000000"/>
              </a:solidFill>
              <a:latin typeface="標楷體" pitchFamily="65"/>
              <a:ea typeface="標楷體" pitchFamily="65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315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4363" y="490538"/>
            <a:ext cx="7886700" cy="68103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2000251"/>
            <a:ext cx="7886700" cy="448945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華航近幾年來社會新聞不斷，前個月被爆出招大學生成為實習空服員，此舉動被華航員工反彈認為不注重飛安及有同工不同酬問題。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年華航發生罷工事件，此次的罷工事件是台灣第二起大型罷工事件，或是零零總總的飛安事件，這些問題都深植人心，華航應該去重視這些問題，改變乘客觀感，扭轉企業形象，是華航要改變的地方。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764274"/>
            <a:ext cx="7886700" cy="1218774"/>
          </a:xfrm>
        </p:spPr>
        <p:txBody>
          <a:bodyPr/>
          <a:lstStyle/>
          <a:p>
            <a:pPr algn="ctr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八、資料來源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2210937"/>
            <a:ext cx="7886700" cy="3878713"/>
          </a:xfrm>
        </p:spPr>
        <p:txBody>
          <a:bodyPr/>
          <a:lstStyle/>
          <a:p>
            <a:r>
              <a:rPr lang="zh-TW" altLang="zh-TW" dirty="0" smtClean="0">
                <a:solidFill>
                  <a:schemeClr val="tx1"/>
                </a:solidFill>
                <a:latin typeface="標楷體" pitchFamily="65"/>
                <a:ea typeface="標楷體" pitchFamily="65"/>
              </a:rPr>
              <a:t>公司簡介：</a:t>
            </a:r>
            <a:r>
              <a:rPr lang="en-US" altLang="zh-TW" sz="2000" u="sng" dirty="0" smtClean="0">
                <a:latin typeface="標楷體" pitchFamily="65"/>
                <a:ea typeface="標楷體" pitchFamily="65"/>
                <a:hlinkClick r:id="rId2"/>
              </a:rPr>
              <a:t>https://www.china-airlines.com/us/zh/about-us/index</a:t>
            </a:r>
          </a:p>
          <a:p>
            <a:endParaRPr lang="en-US" altLang="zh-TW" dirty="0" smtClean="0"/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/>
                <a:ea typeface="標楷體" pitchFamily="65"/>
              </a:rPr>
              <a:t>大紀元時報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/>
                <a:ea typeface="標楷體" pitchFamily="65"/>
              </a:rPr>
              <a:t>:</a:t>
            </a:r>
          </a:p>
          <a:p>
            <a:pPr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en-US" altLang="zh-TW" sz="2000" dirty="0" smtClean="0">
                <a:latin typeface="標楷體" pitchFamily="65"/>
                <a:ea typeface="標楷體" pitchFamily="65"/>
                <a:hlinkClick r:id="rId3"/>
              </a:rPr>
              <a:t>http://www.epochtimes.com/b5/17/10/25/n9769152.htm</a:t>
            </a: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sz="2000" dirty="0" smtClean="0">
              <a:latin typeface="標楷體" pitchFamily="65"/>
              <a:ea typeface="標楷體" pitchFamily="65"/>
            </a:endParaRP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/>
                <a:ea typeface="標楷體" pitchFamily="65"/>
              </a:rPr>
              <a:t>維基百科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/>
                <a:ea typeface="標楷體" pitchFamily="65"/>
              </a:rPr>
              <a:t>:</a:t>
            </a: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en-US" altLang="zh-TW" sz="2000" dirty="0" smtClean="0">
                <a:latin typeface="標楷體" pitchFamily="65"/>
                <a:ea typeface="標楷體" pitchFamily="65"/>
                <a:hlinkClick r:id="rId3"/>
              </a:rPr>
              <a:t>https://zh.wikipedia.org/wiki/%E4%B8%AD%E8%8F%AF%E8%88%AA%E7%A9%BA</a:t>
            </a: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dirty="0">
              <a:latin typeface="標楷體" pitchFamily="65"/>
              <a:ea typeface="標楷體" pitchFamily="65"/>
              <a:hlinkClick r:id="rId3"/>
            </a:endParaRPr>
          </a:p>
          <a:p>
            <a:pPr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華航為黏住顧客將大展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IT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策略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r>
              <a:rPr lang="en-US" altLang="zh-TW" sz="2000" dirty="0" smtClean="0">
                <a:latin typeface="標楷體" pitchFamily="65"/>
                <a:ea typeface="標楷體" pitchFamily="65"/>
                <a:hlinkClick r:id="rId3"/>
              </a:rPr>
              <a:t>https://www.ithome.com.tw/news/88440</a:t>
            </a:r>
          </a:p>
          <a:p>
            <a:pPr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dirty="0">
              <a:latin typeface="標楷體" pitchFamily="65"/>
              <a:ea typeface="標楷體" pitchFamily="65"/>
              <a:hlinkClick r:id="rId3"/>
            </a:endParaRPr>
          </a:p>
          <a:p>
            <a:pPr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dirty="0">
              <a:latin typeface="標楷體" pitchFamily="65"/>
              <a:ea typeface="標楷體" pitchFamily="65"/>
              <a:hlinkClick r:id="rId3"/>
            </a:endParaRPr>
          </a:p>
          <a:p>
            <a:pPr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dirty="0" smtClean="0">
              <a:latin typeface="標楷體" pitchFamily="65"/>
              <a:ea typeface="標楷體" pitchFamily="65"/>
              <a:hlinkClick r:id="rId3"/>
            </a:endParaRPr>
          </a:p>
          <a:p>
            <a:pPr lvl="0">
              <a:spcBef>
                <a:spcPts val="0"/>
              </a:spcBef>
              <a:buClr>
                <a:srgbClr val="31B6FD"/>
              </a:buClr>
              <a:buSzPct val="100000"/>
            </a:pPr>
            <a:endParaRPr lang="en-US" altLang="zh-TW" dirty="0" smtClean="0">
              <a:latin typeface="標楷體" pitchFamily="65"/>
              <a:ea typeface="標楷體" pitchFamily="65"/>
              <a:hlinkClick r:id="rId3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495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一、前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8"/>
          <p:cNvSpPr txBox="1">
            <a:spLocks noGrp="1"/>
          </p:cNvSpPr>
          <p:nvPr>
            <p:ph type="body" idx="4294967295"/>
          </p:nvPr>
        </p:nvSpPr>
        <p:spPr>
          <a:xfrm>
            <a:off x="827640" y="2060999"/>
            <a:ext cx="7408080" cy="3450240"/>
          </a:xfrm>
        </p:spPr>
        <p:txBody>
          <a:bodyPr tIns="45720" bIns="45720"/>
          <a:lstStyle/>
          <a:p>
            <a:pPr lvl="0">
              <a:spcBef>
                <a:spcPts val="0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 smtClean="0">
                <a:latin typeface="標楷體" pitchFamily="65"/>
                <a:ea typeface="標楷體" pitchFamily="65"/>
              </a:rPr>
              <a:t>台灣人</a:t>
            </a:r>
            <a:r>
              <a:rPr lang="zh-TW" dirty="0">
                <a:latin typeface="標楷體" pitchFamily="65"/>
                <a:ea typeface="標楷體" pitchFamily="65"/>
              </a:rPr>
              <a:t>寒暑假出國旅遊及打工度假的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清況日益盛行，飛機 也成了最重要的交通工具。許多航空公司以不同的行銷服務來吸引顧客，面對 航空公司市場競爭激烈的情況下，民眾會選擇擁有良好的服務品質與特色的</a:t>
            </a:r>
            <a:r>
              <a:rPr lang="zh-TW" dirty="0" smtClean="0">
                <a:latin typeface="標楷體" pitchFamily="65"/>
                <a:ea typeface="標楷體" pitchFamily="65"/>
                <a:cs typeface="Arial" pitchFamily="2"/>
              </a:rPr>
              <a:t>航空公</a:t>
            </a:r>
            <a:r>
              <a:rPr lang="zh-TW" dirty="0" smtClean="0">
                <a:latin typeface="標楷體" pitchFamily="65"/>
                <a:ea typeface="標楷體" pitchFamily="65"/>
              </a:rPr>
              <a:t>司</a:t>
            </a:r>
            <a:r>
              <a:rPr lang="zh-TW" dirty="0">
                <a:latin typeface="標楷體" pitchFamily="65"/>
                <a:ea typeface="標楷體" pitchFamily="65"/>
              </a:rPr>
              <a:t>，而「中華航空」</a:t>
            </a:r>
            <a:r>
              <a:rPr lang="zh-TW" dirty="0" smtClean="0">
                <a:latin typeface="標楷體" pitchFamily="65"/>
                <a:ea typeface="標楷體" pitchFamily="65"/>
              </a:rPr>
              <a:t>在旅客</a:t>
            </a:r>
            <a:r>
              <a:rPr lang="zh-TW" dirty="0">
                <a:latin typeface="標楷體" pitchFamily="65"/>
                <a:ea typeface="標楷體" pitchFamily="65"/>
              </a:rPr>
              <a:t>首選十大最佳全球航空中 獲得第 </a:t>
            </a:r>
            <a:r>
              <a:rPr lang="en-US" dirty="0">
                <a:latin typeface="標楷體" pitchFamily="65"/>
                <a:ea typeface="標楷體" pitchFamily="65"/>
              </a:rPr>
              <a:t>2 </a:t>
            </a:r>
            <a:r>
              <a:rPr lang="zh-TW" dirty="0">
                <a:latin typeface="標楷體" pitchFamily="65"/>
                <a:ea typeface="標楷體" pitchFamily="65"/>
              </a:rPr>
              <a:t>名。因此，我們想深入了解中華航空如何在競爭激烈的航空市場中</a:t>
            </a:r>
            <a:r>
              <a:rPr lang="zh-TW" dirty="0" smtClean="0">
                <a:latin typeface="標楷體" pitchFamily="65"/>
                <a:ea typeface="標楷體" pitchFamily="65"/>
              </a:rPr>
              <a:t>，如何</a:t>
            </a:r>
            <a:r>
              <a:rPr lang="zh-TW" dirty="0">
                <a:latin typeface="標楷體" pitchFamily="65"/>
                <a:ea typeface="標楷體" pitchFamily="65"/>
              </a:rPr>
              <a:t>成功占有一席之地？而消費者的滿意度及服務品質為何？</a:t>
            </a:r>
          </a:p>
        </p:txBody>
      </p:sp>
      <p:sp>
        <p:nvSpPr>
          <p:cNvPr id="3" name="Shape 139"/>
          <p:cNvSpPr txBox="1">
            <a:spLocks noGrp="1"/>
          </p:cNvSpPr>
          <p:nvPr>
            <p:ph type="title" idx="4294967295"/>
          </p:nvPr>
        </p:nvSpPr>
        <p:spPr/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一、前言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二、公司介紹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6"/>
          <p:cNvSpPr txBox="1">
            <a:spLocks noGrp="1"/>
          </p:cNvSpPr>
          <p:nvPr>
            <p:ph type="body" idx="4294967295"/>
          </p:nvPr>
        </p:nvSpPr>
        <p:spPr/>
        <p:txBody>
          <a:bodyPr tIns="45720" bIns="45720"/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創始：</a:t>
            </a:r>
            <a:r>
              <a:rPr lang="en-US" dirty="0">
                <a:latin typeface="標楷體" pitchFamily="65"/>
                <a:ea typeface="標楷體" pitchFamily="65"/>
              </a:rPr>
              <a:t>1959</a:t>
            </a:r>
            <a:r>
              <a:rPr lang="zh-TW" dirty="0">
                <a:latin typeface="標楷體" pitchFamily="65"/>
                <a:ea typeface="標楷體" pitchFamily="65"/>
              </a:rPr>
              <a:t>年</a:t>
            </a:r>
            <a:r>
              <a:rPr lang="en-US" dirty="0">
                <a:latin typeface="標楷體" pitchFamily="65"/>
                <a:ea typeface="標楷體" pitchFamily="65"/>
              </a:rPr>
              <a:t>12</a:t>
            </a:r>
            <a:r>
              <a:rPr lang="zh-TW" dirty="0">
                <a:latin typeface="標楷體" pitchFamily="65"/>
                <a:ea typeface="標楷體" pitchFamily="65"/>
              </a:rPr>
              <a:t>月</a:t>
            </a:r>
            <a:r>
              <a:rPr lang="en-US" dirty="0">
                <a:latin typeface="標楷體" pitchFamily="65"/>
                <a:ea typeface="標楷體" pitchFamily="65"/>
              </a:rPr>
              <a:t>16</a:t>
            </a:r>
            <a:r>
              <a:rPr lang="zh-TW" dirty="0">
                <a:latin typeface="標楷體" pitchFamily="65"/>
                <a:ea typeface="標楷體" pitchFamily="65"/>
              </a:rPr>
              <a:t>日 </a:t>
            </a: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股票掛牌上市：</a:t>
            </a:r>
            <a:r>
              <a:rPr lang="en-US" dirty="0">
                <a:latin typeface="標楷體" pitchFamily="65"/>
                <a:ea typeface="標楷體" pitchFamily="65"/>
              </a:rPr>
              <a:t>1993</a:t>
            </a:r>
            <a:r>
              <a:rPr lang="zh-TW" dirty="0">
                <a:latin typeface="標楷體" pitchFamily="65"/>
                <a:ea typeface="標楷體" pitchFamily="65"/>
              </a:rPr>
              <a:t>年</a:t>
            </a:r>
            <a:r>
              <a:rPr lang="en-US" dirty="0">
                <a:latin typeface="標楷體" pitchFamily="65"/>
                <a:ea typeface="標楷體" pitchFamily="65"/>
              </a:rPr>
              <a:t>2</a:t>
            </a:r>
            <a:r>
              <a:rPr lang="zh-TW" dirty="0">
                <a:latin typeface="標楷體" pitchFamily="65"/>
                <a:ea typeface="標楷體" pitchFamily="65"/>
              </a:rPr>
              <a:t>月</a:t>
            </a:r>
            <a:r>
              <a:rPr lang="en-US" dirty="0">
                <a:latin typeface="標楷體" pitchFamily="65"/>
                <a:ea typeface="標楷體" pitchFamily="65"/>
              </a:rPr>
              <a:t>26</a:t>
            </a:r>
            <a:r>
              <a:rPr lang="zh-TW" dirty="0">
                <a:latin typeface="標楷體" pitchFamily="65"/>
                <a:ea typeface="標楷體" pitchFamily="65"/>
              </a:rPr>
              <a:t>日</a:t>
            </a: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資本額：台幣</a:t>
            </a:r>
            <a:r>
              <a:rPr lang="en-US" dirty="0">
                <a:latin typeface="標楷體" pitchFamily="65"/>
                <a:ea typeface="標楷體" pitchFamily="65"/>
              </a:rPr>
              <a:t>54,709,846,500</a:t>
            </a:r>
            <a:r>
              <a:rPr lang="zh-TW" dirty="0">
                <a:latin typeface="標楷體" pitchFamily="65"/>
                <a:ea typeface="標楷體" pitchFamily="65"/>
              </a:rPr>
              <a:t>元</a:t>
            </a: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董事長：何煖軒先生</a:t>
            </a: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總經理：謝世謙先生</a:t>
            </a: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>
                <a:latin typeface="標楷體" pitchFamily="65"/>
                <a:ea typeface="標楷體" pitchFamily="65"/>
              </a:rPr>
              <a:t>員工人數：</a:t>
            </a:r>
            <a:r>
              <a:rPr lang="en-US" dirty="0">
                <a:latin typeface="標楷體" pitchFamily="65"/>
                <a:ea typeface="標楷體" pitchFamily="65"/>
              </a:rPr>
              <a:t>(</a:t>
            </a:r>
            <a:r>
              <a:rPr lang="zh-TW" dirty="0">
                <a:latin typeface="標楷體" pitchFamily="65"/>
                <a:ea typeface="標楷體" pitchFamily="65"/>
              </a:rPr>
              <a:t>至</a:t>
            </a:r>
            <a:r>
              <a:rPr lang="en-US" dirty="0">
                <a:latin typeface="標楷體" pitchFamily="65"/>
                <a:ea typeface="標楷體" pitchFamily="65"/>
              </a:rPr>
              <a:t>2018</a:t>
            </a:r>
            <a:r>
              <a:rPr lang="zh-TW" dirty="0">
                <a:latin typeface="標楷體" pitchFamily="65"/>
                <a:ea typeface="標楷體" pitchFamily="65"/>
              </a:rPr>
              <a:t>年</a:t>
            </a:r>
            <a:r>
              <a:rPr lang="en-US" dirty="0">
                <a:latin typeface="標楷體" pitchFamily="65"/>
                <a:ea typeface="標楷體" pitchFamily="65"/>
              </a:rPr>
              <a:t>3</a:t>
            </a:r>
            <a:r>
              <a:rPr lang="zh-TW" dirty="0">
                <a:latin typeface="標楷體" pitchFamily="65"/>
                <a:ea typeface="標楷體" pitchFamily="65"/>
              </a:rPr>
              <a:t>月</a:t>
            </a:r>
            <a:r>
              <a:rPr lang="en-US" dirty="0">
                <a:latin typeface="標楷體" pitchFamily="65"/>
                <a:ea typeface="標楷體" pitchFamily="65"/>
              </a:rPr>
              <a:t>31</a:t>
            </a:r>
            <a:r>
              <a:rPr lang="zh-TW" dirty="0">
                <a:latin typeface="標楷體" pitchFamily="65"/>
                <a:ea typeface="標楷體" pitchFamily="65"/>
              </a:rPr>
              <a:t>日止</a:t>
            </a:r>
            <a:r>
              <a:rPr lang="en-US" dirty="0">
                <a:latin typeface="標楷體" pitchFamily="65"/>
                <a:ea typeface="標楷體" pitchFamily="65"/>
              </a:rPr>
              <a:t>) </a:t>
            </a:r>
            <a:r>
              <a:rPr lang="zh-TW" dirty="0">
                <a:latin typeface="標楷體" pitchFamily="65"/>
                <a:ea typeface="標楷體" pitchFamily="65"/>
              </a:rPr>
              <a:t>合計</a:t>
            </a:r>
            <a:r>
              <a:rPr lang="en-US" dirty="0">
                <a:latin typeface="標楷體" pitchFamily="65"/>
                <a:ea typeface="標楷體" pitchFamily="65"/>
              </a:rPr>
              <a:t>12,601</a:t>
            </a:r>
            <a:r>
              <a:rPr lang="zh-TW" dirty="0">
                <a:latin typeface="標楷體" pitchFamily="65"/>
                <a:ea typeface="標楷體" pitchFamily="65"/>
              </a:rPr>
              <a:t>人，</a:t>
            </a:r>
            <a:r>
              <a:rPr lang="zh-TW" dirty="0" smtClean="0">
                <a:latin typeface="標楷體" pitchFamily="65"/>
                <a:ea typeface="標楷體" pitchFamily="65"/>
              </a:rPr>
              <a:t>包</a:t>
            </a:r>
            <a:r>
              <a:rPr lang="zh-TW" altLang="en-US" dirty="0" smtClean="0">
                <a:latin typeface="標楷體" pitchFamily="65"/>
                <a:ea typeface="標楷體" pitchFamily="65"/>
              </a:rPr>
              <a:t> </a:t>
            </a:r>
            <a:endParaRPr lang="en-US" altLang="zh-TW" dirty="0" smtClean="0">
              <a:latin typeface="標楷體" pitchFamily="65"/>
              <a:ea typeface="標楷體" pitchFamily="65"/>
            </a:endParaRPr>
          </a:p>
          <a:p>
            <a:pPr lvl="0">
              <a:lnSpc>
                <a:spcPct val="90000"/>
              </a:lnSpc>
              <a:spcBef>
                <a:spcPts val="445"/>
              </a:spcBef>
              <a:buClr>
                <a:srgbClr val="31B6FD"/>
              </a:buClr>
              <a:buSzPct val="100000"/>
              <a:buFont typeface="Noto Sans Symbols" pitchFamily="32"/>
              <a:buChar char="∗"/>
            </a:pPr>
            <a:r>
              <a:rPr lang="zh-TW" dirty="0" smtClean="0">
                <a:latin typeface="標楷體" pitchFamily="65"/>
                <a:ea typeface="標楷體" pitchFamily="65"/>
              </a:rPr>
              <a:t>括</a:t>
            </a:r>
            <a:r>
              <a:rPr lang="zh-TW" dirty="0">
                <a:latin typeface="標楷體" pitchFamily="65"/>
                <a:ea typeface="標楷體" pitchFamily="65"/>
              </a:rPr>
              <a:t>國內</a:t>
            </a:r>
            <a:r>
              <a:rPr lang="en-US" dirty="0">
                <a:latin typeface="標楷體" pitchFamily="65"/>
                <a:ea typeface="標楷體" pitchFamily="65"/>
              </a:rPr>
              <a:t>10,722</a:t>
            </a:r>
            <a:r>
              <a:rPr lang="zh-TW" dirty="0">
                <a:latin typeface="標楷體" pitchFamily="65"/>
                <a:ea typeface="標楷體" pitchFamily="65"/>
              </a:rPr>
              <a:t>人，國外</a:t>
            </a:r>
            <a:r>
              <a:rPr lang="en-US" dirty="0">
                <a:latin typeface="標楷體" pitchFamily="65"/>
                <a:ea typeface="標楷體" pitchFamily="65"/>
              </a:rPr>
              <a:t>1,879</a:t>
            </a:r>
            <a:r>
              <a:rPr lang="zh-TW" dirty="0">
                <a:latin typeface="標楷體" pitchFamily="65"/>
                <a:ea typeface="標楷體" pitchFamily="65"/>
              </a:rPr>
              <a:t>人</a:t>
            </a:r>
          </a:p>
          <a:p>
            <a:pPr>
              <a:lnSpc>
                <a:spcPct val="90000"/>
              </a:lnSpc>
              <a:spcBef>
                <a:spcPts val="445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全球航點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:29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個國家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地區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個航點</a:t>
            </a:r>
            <a:r>
              <a:rPr lang="en-US" sz="2220" dirty="0"/>
              <a:t/>
            </a:r>
            <a:br>
              <a:rPr lang="en-US" sz="2220" dirty="0"/>
            </a:br>
            <a:endParaRPr lang="en-US" sz="2220" dirty="0"/>
          </a:p>
        </p:txBody>
      </p:sp>
      <p:sp>
        <p:nvSpPr>
          <p:cNvPr id="3" name="Shape 157"/>
          <p:cNvSpPr txBox="1">
            <a:spLocks noGrp="1"/>
          </p:cNvSpPr>
          <p:nvPr>
            <p:ph type="title" idx="4294967295"/>
          </p:nvPr>
        </p:nvSpPr>
        <p:spPr>
          <a:xfrm>
            <a:off x="395640" y="1052640"/>
            <a:ext cx="8229240" cy="1252439"/>
          </a:xfrm>
        </p:spPr>
        <p:txBody>
          <a:bodyPr tIns="45720" bIns="45720"/>
          <a:lstStyle/>
          <a:p>
            <a:pPr lvl="0" algn="ctr"/>
            <a:r>
              <a:rPr lang="zh-TW" sz="4000" b="1" dirty="0">
                <a:latin typeface="標楷體" pitchFamily="65" charset="-120"/>
                <a:ea typeface="標楷體" pitchFamily="65" charset="-120"/>
              </a:rPr>
              <a:t>二、公司介紹</a:t>
            </a:r>
            <a:r>
              <a:rPr lang="en-US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dirty="0">
                <a:latin typeface="標楷體" pitchFamily="65" charset="-120"/>
                <a:ea typeface="標楷體" pitchFamily="65" charset="-120"/>
              </a:rPr>
            </a:b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800" y="2733674"/>
            <a:ext cx="84677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 smtClean="0"/>
              <a:t>自 </a:t>
            </a:r>
            <a:r>
              <a:rPr lang="en-US" altLang="zh-TW" dirty="0" smtClean="0"/>
              <a:t>1959 </a:t>
            </a:r>
            <a:r>
              <a:rPr lang="zh-TW" altLang="en-US" dirty="0" smtClean="0"/>
              <a:t>年 </a:t>
            </a:r>
            <a:r>
              <a:rPr lang="en-US" altLang="zh-TW" dirty="0" smtClean="0"/>
              <a:t>12 </a:t>
            </a:r>
            <a:r>
              <a:rPr lang="zh-TW" altLang="en-US" dirty="0" smtClean="0"/>
              <a:t>月 </a:t>
            </a:r>
            <a:r>
              <a:rPr lang="en-US" altLang="zh-TW" dirty="0" smtClean="0"/>
              <a:t>16 </a:t>
            </a:r>
            <a:r>
              <a:rPr lang="zh-TW" altLang="en-US" dirty="0" smtClean="0"/>
              <a:t>日創始以來，致力於最好的服務品質，落實企業社會責 任。他們以誠信、熱誠、行動、呵護、關懷、回饋六大永續使命去照顧社會、 員工與顧客。歷年來獲得許多獎項，得到外界與顧客的信任，這些都成為華航 公司繼續往前邁進的動力。 華航公司的口號為：「新服務，新華航」、「自逢自是有緣，華航以客為 尊」、「我們的改變你會看見」。經營理念：秉持著「滿意的顧客、快樂的員 工、創造股東與最大的社會價值」。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3925" y="1945064"/>
            <a:ext cx="7639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中華航空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是中華民國的國家航空公司，也是臺灣第一大的民用航空業者，主要轉運中心設於桃園國際機場，總部則設於緊臨桃園國際機場的華航園區。目前以經營國際客運及貨運航線為主，航點遍佈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個國家地區。華航在成立之初亦有經營國內客運航線，為整合企業內部資源及營運重心轉為國際客貨航線為主，自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1998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年起國內客運航線業務全部轉由子公司華信航空經營。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093913"/>
            <a:ext cx="6858000" cy="430212"/>
          </a:xfrm>
        </p:spPr>
        <p:txBody>
          <a:bodyPr/>
          <a:lstStyle/>
          <a:p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三、經營現況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71650"/>
            <a:ext cx="6858000" cy="4019550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客運服務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華航不斷提昇客艙服務、更新硬體設施，以滿足旅客多樣化需求。創新求變的空中餐飲，更依航線、時段與季節，推出不同的口味。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貨運服務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華航在歐美各主要城市均設有營業據點，並在內陸地區建立了完善的 卡車運輸網路，對於運送班機航點以外的貨物，可藉綿密快捷的卡車運輸網路，提供更迅速完善的接駁服務。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33449" y="2495548"/>
            <a:ext cx="75342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業務內容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國際間旅客航空運輸及定期、不定期承攬國際包機業務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國際間貨物及快遞、郵件、包裹之運送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其他：空運業務代理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包括旅客服務、航機修護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及機上免稅品銷售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三、經營現況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2"/>
          <p:cNvSpPr txBox="1">
            <a:spLocks noGrp="1"/>
          </p:cNvSpPr>
          <p:nvPr>
            <p:ph type="body" idx="4294967295"/>
          </p:nvPr>
        </p:nvSpPr>
        <p:spPr/>
        <p:txBody>
          <a:bodyPr tIns="45720" bIns="45720"/>
          <a:lstStyle/>
          <a:p>
            <a:pPr marL="274320" lvl="0" indent="-121680">
              <a:spcBef>
                <a:spcPts val="0"/>
              </a:spcBef>
            </a:pP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短期目標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: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強化永續供應鏈政策風險管理措施，並持續宣導華航供應商永續管理政策。</a:t>
            </a:r>
          </a:p>
          <a:p>
            <a:pPr marL="274320" lvl="0" indent="-121680">
              <a:spcBef>
                <a:spcPts val="0"/>
              </a:spcBef>
            </a:pPr>
            <a:endParaRPr lang="en-US" dirty="0">
              <a:latin typeface="標楷體" pitchFamily="65"/>
              <a:ea typeface="標楷體" pitchFamily="65"/>
              <a:cs typeface="Arial" pitchFamily="2"/>
            </a:endParaRPr>
          </a:p>
          <a:p>
            <a:pPr marL="274320" lvl="0" indent="-121680">
              <a:spcBef>
                <a:spcPts val="0"/>
              </a:spcBef>
            </a:pP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中期目標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: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擴展供應鏈管理範疇，落實供應鏈管理規範至主要供應商。</a:t>
            </a:r>
          </a:p>
          <a:p>
            <a:pPr marL="274320" lvl="0" indent="-121680">
              <a:spcBef>
                <a:spcPts val="0"/>
              </a:spcBef>
            </a:pPr>
            <a:endParaRPr lang="en-US" dirty="0">
              <a:latin typeface="標楷體" pitchFamily="65"/>
              <a:ea typeface="標楷體" pitchFamily="65"/>
              <a:cs typeface="Arial" pitchFamily="2"/>
            </a:endParaRPr>
          </a:p>
          <a:p>
            <a:pPr marL="274320" lvl="0" indent="-121680">
              <a:spcBef>
                <a:spcPts val="0"/>
              </a:spcBef>
            </a:pP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長期目標</a:t>
            </a:r>
            <a:r>
              <a:rPr lang="en-US" dirty="0">
                <a:latin typeface="標楷體" pitchFamily="65"/>
                <a:ea typeface="標楷體" pitchFamily="65"/>
                <a:cs typeface="Arial" pitchFamily="2"/>
              </a:rPr>
              <a:t>:</a:t>
            </a:r>
            <a:r>
              <a:rPr lang="zh-TW" dirty="0">
                <a:latin typeface="標楷體" pitchFamily="65"/>
                <a:ea typeface="標楷體" pitchFamily="65"/>
                <a:cs typeface="Arial" pitchFamily="2"/>
              </a:rPr>
              <a:t>激勵供應商邁向永續發展，建置永續供應商資料庫</a:t>
            </a:r>
            <a:r>
              <a:rPr lang="zh-TW" dirty="0">
                <a:latin typeface="Arial" pitchFamily="18"/>
                <a:cs typeface="Arial" pitchFamily="2"/>
              </a:rPr>
              <a:t>。</a:t>
            </a:r>
          </a:p>
        </p:txBody>
      </p:sp>
      <p:sp>
        <p:nvSpPr>
          <p:cNvPr id="3" name="Shape 163"/>
          <p:cNvSpPr txBox="1">
            <a:spLocks noGrp="1"/>
          </p:cNvSpPr>
          <p:nvPr>
            <p:ph type="title" idx="4294967295"/>
          </p:nvPr>
        </p:nvSpPr>
        <p:spPr>
          <a:xfrm>
            <a:off x="-3240" y="1084319"/>
            <a:ext cx="8229240" cy="1252439"/>
          </a:xfrm>
        </p:spPr>
        <p:txBody>
          <a:bodyPr tIns="45720" bIns="45720"/>
          <a:lstStyle/>
          <a:p>
            <a:pPr lvl="0" algn="ctr"/>
            <a:endParaRPr lang="en-US" sz="396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預設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2275</Words>
  <Application>Microsoft Office PowerPoint</Application>
  <PresentationFormat>如螢幕大小 (4:3)</PresentationFormat>
  <Paragraphs>86</Paragraphs>
  <Slides>28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30" baseType="lpstr">
      <vt:lpstr>預設</vt:lpstr>
      <vt:lpstr>預設 1</vt:lpstr>
      <vt:lpstr>中華航空</vt:lpstr>
      <vt:lpstr>分工</vt:lpstr>
      <vt:lpstr>一、前言</vt:lpstr>
      <vt:lpstr>二、公司介紹 </vt:lpstr>
      <vt:lpstr>投影片 5</vt:lpstr>
      <vt:lpstr>投影片 6</vt:lpstr>
      <vt:lpstr>三、經營現況 </vt:lpstr>
      <vt:lpstr>投影片 8</vt:lpstr>
      <vt:lpstr>投影片 9</vt:lpstr>
      <vt:lpstr>四、文獻探討</vt:lpstr>
      <vt:lpstr>投影片 11</vt:lpstr>
      <vt:lpstr>投影片 12</vt:lpstr>
      <vt:lpstr>投影片 13</vt:lpstr>
      <vt:lpstr>五、顧客關係管理 流程、系統和資訊整合</vt:lpstr>
      <vt:lpstr>投影片 15</vt:lpstr>
      <vt:lpstr>投影片 16</vt:lpstr>
      <vt:lpstr>投影片 17</vt:lpstr>
      <vt:lpstr>六、未來展望:顧客關係管理是否有結合AI、AR、IOT或未來科技的應用。</vt:lpstr>
      <vt:lpstr>投影片 19</vt:lpstr>
      <vt:lpstr>投影片 20</vt:lpstr>
      <vt:lpstr>投影片 21</vt:lpstr>
      <vt:lpstr>投影片 22</vt:lpstr>
      <vt:lpstr>華航未來期望</vt:lpstr>
      <vt:lpstr>投影片 24</vt:lpstr>
      <vt:lpstr>七、結論建議</vt:lpstr>
      <vt:lpstr>投影片 26</vt:lpstr>
      <vt:lpstr>投影片 27</vt:lpstr>
      <vt:lpstr>八、資料來源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中華航空</dc:title>
  <dc:creator>周栩蓉</dc:creator>
  <cp:lastModifiedBy>kendou</cp:lastModifiedBy>
  <cp:revision>53</cp:revision>
  <dcterms:modified xsi:type="dcterms:W3CDTF">2018-05-02T15:11:19Z</dcterms:modified>
</cp:coreProperties>
</file>