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79" r:id="rId3"/>
    <p:sldId id="257" r:id="rId4"/>
    <p:sldId id="258" r:id="rId5"/>
    <p:sldId id="259" r:id="rId6"/>
    <p:sldId id="267" r:id="rId7"/>
    <p:sldId id="266" r:id="rId8"/>
    <p:sldId id="271" r:id="rId9"/>
    <p:sldId id="272" r:id="rId10"/>
    <p:sldId id="265" r:id="rId11"/>
    <p:sldId id="274" r:id="rId12"/>
    <p:sldId id="260" r:id="rId13"/>
    <p:sldId id="275" r:id="rId14"/>
    <p:sldId id="276" r:id="rId15"/>
    <p:sldId id="277" r:id="rId16"/>
    <p:sldId id="261" r:id="rId17"/>
    <p:sldId id="268" r:id="rId18"/>
    <p:sldId id="269" r:id="rId19"/>
    <p:sldId id="270" r:id="rId20"/>
    <p:sldId id="278" r:id="rId21"/>
    <p:sldId id="262" r:id="rId22"/>
    <p:sldId id="263" r:id="rId23"/>
    <p:sldId id="273" r:id="rId2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2604" y="-9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D3F20018-B1CC-4184-9D78-66EC991C3D08}" type="datetimeFigureOut">
              <a:rPr lang="zh-TW" altLang="en-US" smtClean="0"/>
              <a:t>2018/5/4</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BEBCF963-6A60-4C4E-883C-8281FFFBC20D}"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3F20018-B1CC-4184-9D78-66EC991C3D08}" type="datetimeFigureOut">
              <a:rPr lang="zh-TW" altLang="en-US" smtClean="0"/>
              <a:t>2018/5/4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EBCF963-6A60-4C4E-883C-8281FFFBC20D}"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3F20018-B1CC-4184-9D78-66EC991C3D08}" type="datetimeFigureOut">
              <a:rPr lang="zh-TW" altLang="en-US" smtClean="0"/>
              <a:t>2018/5/4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EBCF963-6A60-4C4E-883C-8281FFFBC20D}"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D3F20018-B1CC-4184-9D78-66EC991C3D08}" type="datetimeFigureOut">
              <a:rPr lang="zh-TW" altLang="en-US" smtClean="0"/>
              <a:t>2018/5/4</a:t>
            </a:fld>
            <a:endParaRPr lang="zh-TW" altLang="en-US"/>
          </a:p>
        </p:txBody>
      </p:sp>
      <p:sp>
        <p:nvSpPr>
          <p:cNvPr id="9" name="投影片編號版面配置區 8"/>
          <p:cNvSpPr>
            <a:spLocks noGrp="1"/>
          </p:cNvSpPr>
          <p:nvPr>
            <p:ph type="sldNum" sz="quarter" idx="15"/>
          </p:nvPr>
        </p:nvSpPr>
        <p:spPr/>
        <p:txBody>
          <a:bodyPr rtlCol="0"/>
          <a:lstStyle/>
          <a:p>
            <a:fld id="{BEBCF963-6A60-4C4E-883C-8281FFFBC20D}" type="slidenum">
              <a:rPr lang="zh-TW" altLang="en-US" smtClean="0"/>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D3F20018-B1CC-4184-9D78-66EC991C3D08}" type="datetimeFigureOut">
              <a:rPr lang="zh-TW" altLang="en-US" smtClean="0"/>
              <a:t>2018/5/4</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BEBCF963-6A60-4C4E-883C-8281FFFBC20D}"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D3F20018-B1CC-4184-9D78-66EC991C3D08}" type="datetimeFigureOut">
              <a:rPr lang="zh-TW" altLang="en-US" smtClean="0"/>
              <a:t>2018/5/4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EBCF963-6A60-4C4E-883C-8281FFFBC20D}" type="slidenum">
              <a:rPr lang="zh-TW" altLang="en-US" smtClean="0"/>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D3F20018-B1CC-4184-9D78-66EC991C3D08}" type="datetimeFigureOut">
              <a:rPr lang="zh-TW" altLang="en-US" smtClean="0"/>
              <a:t>2018/5/4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EBCF963-6A60-4C4E-883C-8281FFFBC20D}" type="slidenum">
              <a:rPr lang="zh-TW" altLang="en-US" smtClean="0"/>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D3F20018-B1CC-4184-9D78-66EC991C3D08}" type="datetimeFigureOut">
              <a:rPr lang="zh-TW" altLang="en-US" smtClean="0"/>
              <a:t>2018/5/4</a:t>
            </a:fld>
            <a:endParaRPr lang="zh-TW" altLang="en-US"/>
          </a:p>
        </p:txBody>
      </p:sp>
      <p:sp>
        <p:nvSpPr>
          <p:cNvPr id="7" name="投影片編號版面配置區 6"/>
          <p:cNvSpPr>
            <a:spLocks noGrp="1"/>
          </p:cNvSpPr>
          <p:nvPr>
            <p:ph type="sldNum" sz="quarter" idx="11"/>
          </p:nvPr>
        </p:nvSpPr>
        <p:spPr/>
        <p:txBody>
          <a:bodyPr rtlCol="0"/>
          <a:lstStyle/>
          <a:p>
            <a:fld id="{BEBCF963-6A60-4C4E-883C-8281FFFBC20D}" type="slidenum">
              <a:rPr lang="zh-TW" altLang="en-US" smtClean="0"/>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3F20018-B1CC-4184-9D78-66EC991C3D08}" type="datetimeFigureOut">
              <a:rPr lang="zh-TW" altLang="en-US" smtClean="0"/>
              <a:t>2018/5/4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EBCF963-6A60-4C4E-883C-8281FFFBC20D}"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D3F20018-B1CC-4184-9D78-66EC991C3D08}" type="datetimeFigureOut">
              <a:rPr lang="zh-TW" altLang="en-US" smtClean="0"/>
              <a:t>2018/5/4</a:t>
            </a:fld>
            <a:endParaRPr lang="zh-TW" altLang="en-US"/>
          </a:p>
        </p:txBody>
      </p:sp>
      <p:sp>
        <p:nvSpPr>
          <p:cNvPr id="22" name="投影片編號版面配置區 21"/>
          <p:cNvSpPr>
            <a:spLocks noGrp="1"/>
          </p:cNvSpPr>
          <p:nvPr>
            <p:ph type="sldNum" sz="quarter" idx="15"/>
          </p:nvPr>
        </p:nvSpPr>
        <p:spPr/>
        <p:txBody>
          <a:bodyPr rtlCol="0"/>
          <a:lstStyle/>
          <a:p>
            <a:fld id="{BEBCF963-6A60-4C4E-883C-8281FFFBC20D}" type="slidenum">
              <a:rPr lang="zh-TW" altLang="en-US" smtClean="0"/>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D3F20018-B1CC-4184-9D78-66EC991C3D08}" type="datetimeFigureOut">
              <a:rPr lang="zh-TW" altLang="en-US" smtClean="0"/>
              <a:t>2018/5/4</a:t>
            </a:fld>
            <a:endParaRPr lang="zh-TW" altLang="en-US"/>
          </a:p>
        </p:txBody>
      </p:sp>
      <p:sp>
        <p:nvSpPr>
          <p:cNvPr id="18" name="投影片編號版面配置區 17"/>
          <p:cNvSpPr>
            <a:spLocks noGrp="1"/>
          </p:cNvSpPr>
          <p:nvPr>
            <p:ph type="sldNum" sz="quarter" idx="11"/>
          </p:nvPr>
        </p:nvSpPr>
        <p:spPr/>
        <p:txBody>
          <a:bodyPr rtlCol="0"/>
          <a:lstStyle/>
          <a:p>
            <a:fld id="{BEBCF963-6A60-4C4E-883C-8281FFFBC20D}" type="slidenum">
              <a:rPr lang="zh-TW" altLang="en-US" smtClean="0"/>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3F20018-B1CC-4184-9D78-66EC991C3D08}" type="datetimeFigureOut">
              <a:rPr lang="zh-TW" altLang="en-US" smtClean="0"/>
              <a:t>2018/5/4</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EBCF963-6A60-4C4E-883C-8281FFFBC20D}"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47664" y="692696"/>
            <a:ext cx="6984776" cy="1584176"/>
          </a:xfrm>
        </p:spPr>
        <p:txBody>
          <a:bodyPr>
            <a:noAutofit/>
          </a:bodyPr>
          <a:lstStyle/>
          <a:p>
            <a:pPr algn="ctr"/>
            <a:r>
              <a:rPr lang="zh-TW" altLang="en-US" sz="4000" dirty="0" smtClean="0">
                <a:solidFill>
                  <a:schemeClr val="tx1"/>
                </a:solidFill>
              </a:rPr>
              <a:t>顧客關係管理與個案探討</a:t>
            </a:r>
            <a:r>
              <a:rPr lang="en-US" altLang="zh-TW" sz="4000" dirty="0" smtClean="0">
                <a:solidFill>
                  <a:schemeClr val="tx1"/>
                </a:solidFill>
              </a:rPr>
              <a:t>:</a:t>
            </a:r>
            <a:br>
              <a:rPr lang="en-US" altLang="zh-TW" sz="4000" dirty="0" smtClean="0">
                <a:solidFill>
                  <a:schemeClr val="tx1"/>
                </a:solidFill>
              </a:rPr>
            </a:br>
            <a:r>
              <a:rPr lang="zh-TW" altLang="en-US" sz="4000" dirty="0" smtClean="0">
                <a:solidFill>
                  <a:schemeClr val="tx1"/>
                </a:solidFill>
              </a:rPr>
              <a:t>星巴克</a:t>
            </a:r>
            <a:r>
              <a:rPr lang="en-US" altLang="zh-TW" sz="4000" dirty="0" smtClean="0">
                <a:solidFill>
                  <a:schemeClr val="tx1"/>
                </a:solidFill>
              </a:rPr>
              <a:t>(STARBUCKS)</a:t>
            </a:r>
            <a:endParaRPr lang="zh-TW" altLang="en-US" sz="4000" dirty="0">
              <a:solidFill>
                <a:schemeClr val="tx1"/>
              </a:solidFill>
            </a:endParaRPr>
          </a:p>
        </p:txBody>
      </p:sp>
      <p:sp>
        <p:nvSpPr>
          <p:cNvPr id="3" name="副標題 2"/>
          <p:cNvSpPr>
            <a:spLocks noGrp="1"/>
          </p:cNvSpPr>
          <p:nvPr>
            <p:ph type="subTitle" idx="1"/>
          </p:nvPr>
        </p:nvSpPr>
        <p:spPr>
          <a:xfrm>
            <a:off x="2267744" y="2924944"/>
            <a:ext cx="6172200" cy="3521986"/>
          </a:xfrm>
        </p:spPr>
        <p:txBody>
          <a:bodyPr>
            <a:normAutofit lnSpcReduction="10000"/>
          </a:bodyPr>
          <a:lstStyle/>
          <a:p>
            <a:r>
              <a:rPr lang="zh-TW" altLang="en-US" sz="2400" dirty="0" smtClean="0">
                <a:solidFill>
                  <a:schemeClr val="tx1"/>
                </a:solidFill>
              </a:rPr>
              <a:t>授課老師：陳怡君</a:t>
            </a:r>
            <a:endParaRPr lang="en-US" altLang="zh-TW" sz="2400" dirty="0" smtClean="0">
              <a:solidFill>
                <a:schemeClr val="tx1"/>
              </a:solidFill>
            </a:endParaRPr>
          </a:p>
          <a:p>
            <a:r>
              <a:rPr lang="zh-TW" altLang="en-US" sz="2400" dirty="0" smtClean="0">
                <a:solidFill>
                  <a:schemeClr val="tx1"/>
                </a:solidFill>
              </a:rPr>
              <a:t>科系：資訊管理系</a:t>
            </a:r>
            <a:endParaRPr lang="en-US" altLang="zh-TW" sz="2400" dirty="0" smtClean="0">
              <a:solidFill>
                <a:schemeClr val="tx1"/>
              </a:solidFill>
            </a:endParaRPr>
          </a:p>
          <a:p>
            <a:r>
              <a:rPr lang="zh-TW" altLang="en-US" sz="2400" dirty="0" smtClean="0">
                <a:solidFill>
                  <a:schemeClr val="tx1"/>
                </a:solidFill>
              </a:rPr>
              <a:t>年級班別：三年乙班</a:t>
            </a:r>
            <a:endParaRPr lang="en-US" altLang="zh-TW" sz="2400" dirty="0" smtClean="0">
              <a:solidFill>
                <a:schemeClr val="tx1"/>
              </a:solidFill>
            </a:endParaRPr>
          </a:p>
          <a:p>
            <a:r>
              <a:rPr lang="zh-TW" altLang="en-US" sz="2400" dirty="0" smtClean="0">
                <a:solidFill>
                  <a:schemeClr val="tx1"/>
                </a:solidFill>
              </a:rPr>
              <a:t>組長：</a:t>
            </a:r>
            <a:r>
              <a:rPr lang="en-US" altLang="zh-TW" sz="2400" dirty="0" smtClean="0">
                <a:solidFill>
                  <a:schemeClr val="tx1"/>
                </a:solidFill>
              </a:rPr>
              <a:t>BF104072</a:t>
            </a:r>
            <a:r>
              <a:rPr lang="zh-TW" altLang="en-US" sz="2400" b="0" dirty="0" smtClean="0">
                <a:solidFill>
                  <a:schemeClr val="tx1"/>
                </a:solidFill>
              </a:rPr>
              <a:t> </a:t>
            </a:r>
            <a:r>
              <a:rPr lang="zh-TW" altLang="en-US" sz="2400" dirty="0" smtClean="0">
                <a:solidFill>
                  <a:schemeClr val="tx1"/>
                </a:solidFill>
              </a:rPr>
              <a:t>饒敬輿</a:t>
            </a:r>
            <a:endParaRPr lang="en-US" altLang="zh-TW" sz="2400" dirty="0">
              <a:solidFill>
                <a:schemeClr val="tx1"/>
              </a:solidFill>
            </a:endParaRPr>
          </a:p>
          <a:p>
            <a:r>
              <a:rPr lang="zh-TW" altLang="en-US" sz="2400" dirty="0" smtClean="0">
                <a:solidFill>
                  <a:schemeClr val="tx1"/>
                </a:solidFill>
              </a:rPr>
              <a:t>組員：</a:t>
            </a:r>
            <a:r>
              <a:rPr lang="en-US" altLang="zh-TW" sz="2400" dirty="0" smtClean="0">
                <a:solidFill>
                  <a:schemeClr val="tx1"/>
                </a:solidFill>
              </a:rPr>
              <a:t>BF104065 </a:t>
            </a:r>
            <a:r>
              <a:rPr lang="zh-TW" altLang="en-US" sz="2400" dirty="0" smtClean="0">
                <a:solidFill>
                  <a:schemeClr val="tx1"/>
                </a:solidFill>
              </a:rPr>
              <a:t>黃翊瑋</a:t>
            </a:r>
            <a:endParaRPr lang="en-US" altLang="zh-TW" sz="2400" dirty="0" smtClean="0">
              <a:solidFill>
                <a:schemeClr val="tx1"/>
              </a:solidFill>
            </a:endParaRPr>
          </a:p>
          <a:p>
            <a:r>
              <a:rPr lang="zh-TW" altLang="en-US" sz="2400" dirty="0">
                <a:solidFill>
                  <a:schemeClr val="tx1"/>
                </a:solidFill>
              </a:rPr>
              <a:t> </a:t>
            </a:r>
            <a:r>
              <a:rPr lang="zh-TW" altLang="en-US" sz="2400" dirty="0" smtClean="0">
                <a:solidFill>
                  <a:schemeClr val="tx1"/>
                </a:solidFill>
              </a:rPr>
              <a:t>          </a:t>
            </a:r>
            <a:r>
              <a:rPr lang="en-US" altLang="zh-TW" sz="2400" dirty="0" smtClean="0">
                <a:solidFill>
                  <a:schemeClr val="tx1"/>
                </a:solidFill>
              </a:rPr>
              <a:t>BF104080</a:t>
            </a:r>
            <a:r>
              <a:rPr lang="zh-TW" altLang="en-US" sz="2400" dirty="0" smtClean="0">
                <a:solidFill>
                  <a:schemeClr val="tx1"/>
                </a:solidFill>
              </a:rPr>
              <a:t> 陳詠義</a:t>
            </a:r>
            <a:endParaRPr lang="en-US" altLang="zh-TW" sz="2400" dirty="0" smtClean="0">
              <a:solidFill>
                <a:schemeClr val="tx1"/>
              </a:solidFill>
            </a:endParaRPr>
          </a:p>
          <a:p>
            <a:r>
              <a:rPr lang="zh-TW" altLang="en-US" sz="2400" dirty="0">
                <a:solidFill>
                  <a:schemeClr val="tx1"/>
                </a:solidFill>
              </a:rPr>
              <a:t> </a:t>
            </a:r>
            <a:r>
              <a:rPr lang="zh-TW" altLang="en-US" sz="2400" dirty="0" smtClean="0">
                <a:solidFill>
                  <a:schemeClr val="tx1"/>
                </a:solidFill>
              </a:rPr>
              <a:t>          </a:t>
            </a:r>
            <a:r>
              <a:rPr lang="en-US" altLang="zh-TW" sz="2400" dirty="0" smtClean="0">
                <a:solidFill>
                  <a:schemeClr val="tx1"/>
                </a:solidFill>
              </a:rPr>
              <a:t>BF104084</a:t>
            </a:r>
            <a:r>
              <a:rPr lang="zh-TW" altLang="en-US" sz="2400" dirty="0" smtClean="0">
                <a:solidFill>
                  <a:schemeClr val="tx1"/>
                </a:solidFill>
              </a:rPr>
              <a:t> </a:t>
            </a:r>
            <a:r>
              <a:rPr lang="zh-TW" altLang="en-US" sz="2400" dirty="0" smtClean="0">
                <a:solidFill>
                  <a:schemeClr val="tx1"/>
                </a:solidFill>
              </a:rPr>
              <a:t>許</a:t>
            </a:r>
            <a:r>
              <a:rPr lang="zh-TW" altLang="en-US" sz="2400" dirty="0">
                <a:solidFill>
                  <a:schemeClr val="tx1"/>
                </a:solidFill>
              </a:rPr>
              <a:t>佩</a:t>
            </a:r>
            <a:r>
              <a:rPr lang="zh-TW" altLang="en-US" sz="2400" dirty="0" smtClean="0">
                <a:solidFill>
                  <a:schemeClr val="tx1"/>
                </a:solidFill>
              </a:rPr>
              <a:t>如</a:t>
            </a:r>
            <a:endParaRPr lang="en-US" altLang="zh-TW" sz="2400" dirty="0" smtClean="0">
              <a:solidFill>
                <a:schemeClr val="tx1"/>
              </a:solidFill>
            </a:endParaRPr>
          </a:p>
          <a:p>
            <a:r>
              <a:rPr lang="zh-TW" altLang="en-US" sz="2400" dirty="0">
                <a:solidFill>
                  <a:schemeClr val="tx1"/>
                </a:solidFill>
              </a:rPr>
              <a:t> </a:t>
            </a:r>
            <a:r>
              <a:rPr lang="zh-TW" altLang="en-US" sz="2400" dirty="0" smtClean="0">
                <a:solidFill>
                  <a:schemeClr val="tx1"/>
                </a:solidFill>
              </a:rPr>
              <a:t>          </a:t>
            </a:r>
            <a:r>
              <a:rPr lang="en-US" altLang="zh-TW" sz="2400" dirty="0" smtClean="0">
                <a:solidFill>
                  <a:schemeClr val="tx1"/>
                </a:solidFill>
              </a:rPr>
              <a:t>BF104505</a:t>
            </a:r>
            <a:r>
              <a:rPr lang="zh-TW" altLang="en-US" sz="2400" dirty="0" smtClean="0">
                <a:solidFill>
                  <a:schemeClr val="tx1"/>
                </a:solidFill>
              </a:rPr>
              <a:t> 謝欣瑜</a:t>
            </a:r>
            <a:endParaRPr lang="en-US" altLang="zh-TW" sz="2400" dirty="0" smtClean="0">
              <a:solidFill>
                <a:schemeClr val="tx1"/>
              </a:solidFill>
            </a:endParaRPr>
          </a:p>
        </p:txBody>
      </p:sp>
    </p:spTree>
    <p:extLst>
      <p:ext uri="{BB962C8B-B14F-4D97-AF65-F5344CB8AC3E}">
        <p14:creationId xmlns:p14="http://schemas.microsoft.com/office/powerpoint/2010/main" val="834828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a:solidFill>
                  <a:schemeClr val="tx1"/>
                </a:solidFill>
              </a:rPr>
              <a:t>文獻探討</a:t>
            </a:r>
          </a:p>
        </p:txBody>
      </p:sp>
      <p:sp>
        <p:nvSpPr>
          <p:cNvPr id="3" name="內容版面配置區 2"/>
          <p:cNvSpPr>
            <a:spLocks noGrp="1"/>
          </p:cNvSpPr>
          <p:nvPr>
            <p:ph sz="quarter" idx="1"/>
          </p:nvPr>
        </p:nvSpPr>
        <p:spPr/>
        <p:txBody>
          <a:bodyPr>
            <a:normAutofit/>
          </a:bodyPr>
          <a:lstStyle/>
          <a:p>
            <a:pPr>
              <a:buFont typeface="Wingdings" pitchFamily="2" charset="2"/>
              <a:buChar char="Ø"/>
            </a:pPr>
            <a:r>
              <a:rPr lang="zh-TW" altLang="en-US" b="1" dirty="0"/>
              <a:t>全球最大門市臻選上海烘培工坊去年年底開幕後一直大排長龍，它與阿里巴巴合作以</a:t>
            </a:r>
            <a:r>
              <a:rPr lang="en-US" altLang="zh-TW" b="1" dirty="0"/>
              <a:t>AR</a:t>
            </a:r>
            <a:r>
              <a:rPr lang="zh-TW" altLang="en-US" b="1" dirty="0"/>
              <a:t>技術讓消費者體驗生豆製成咖啡的完整</a:t>
            </a:r>
            <a:r>
              <a:rPr lang="zh-TW" altLang="en-US" b="1" dirty="0" smtClean="0"/>
              <a:t>過程</a:t>
            </a:r>
            <a:r>
              <a:rPr lang="en-US" altLang="zh-TW" b="1" dirty="0" smtClean="0"/>
              <a:t>(</a:t>
            </a:r>
            <a:r>
              <a:rPr lang="zh-TW" altLang="en-US" b="1" dirty="0" smtClean="0"/>
              <a:t>資料來源：工商時報 </a:t>
            </a:r>
            <a:r>
              <a:rPr lang="en-US" altLang="zh-TW" b="1" dirty="0" smtClean="0"/>
              <a:t>http</a:t>
            </a:r>
            <a:r>
              <a:rPr lang="en-US" altLang="zh-TW" b="1" dirty="0"/>
              <a:t>://www.chinatimes.com/realtimenews/20171205005113-260412</a:t>
            </a:r>
            <a:r>
              <a:rPr lang="en-US" altLang="zh-TW" b="1" dirty="0" smtClean="0"/>
              <a:t>)</a:t>
            </a:r>
          </a:p>
          <a:p>
            <a:pPr>
              <a:buFont typeface="Wingdings" pitchFamily="2" charset="2"/>
              <a:buChar char="Ø"/>
            </a:pPr>
            <a:r>
              <a:rPr lang="zh-TW" altLang="en-US" b="1" dirty="0"/>
              <a:t>星巴克將允許用戶在其 </a:t>
            </a:r>
            <a:r>
              <a:rPr lang="zh-TW" altLang="en-US" b="1" dirty="0" smtClean="0"/>
              <a:t>應用程式</a:t>
            </a:r>
            <a:r>
              <a:rPr lang="zh-TW" altLang="en-US" b="1" dirty="0"/>
              <a:t>上通過語音命令來完成咖啡購買，數字助理 </a:t>
            </a:r>
            <a:r>
              <a:rPr lang="en-US" altLang="zh-TW" b="1" dirty="0"/>
              <a:t>My Starbucks </a:t>
            </a:r>
            <a:r>
              <a:rPr lang="en-US" altLang="zh-TW" b="1" dirty="0" err="1"/>
              <a:t>Barisa</a:t>
            </a:r>
            <a:r>
              <a:rPr lang="zh-TW" altLang="en-US" b="1" dirty="0"/>
              <a:t>（我的星巴克咖啡師）能夠接受口頭咖啡訂單並確認付款，然後將訂單調度到用戶附近的星巴克店內</a:t>
            </a:r>
            <a:r>
              <a:rPr lang="zh-TW" altLang="en-US" b="1" dirty="0" smtClean="0"/>
              <a:t>。</a:t>
            </a:r>
            <a:r>
              <a:rPr lang="zh-TW" altLang="en-US" dirty="0"/>
              <a:t/>
            </a:r>
            <a:br>
              <a:rPr lang="zh-TW" altLang="en-US" dirty="0"/>
            </a:br>
            <a:r>
              <a:rPr lang="en-US" altLang="zh-TW" dirty="0" smtClean="0"/>
              <a:t>(</a:t>
            </a:r>
            <a:r>
              <a:rPr lang="zh-TW" altLang="en-US" b="1" dirty="0" smtClean="0"/>
              <a:t>資料</a:t>
            </a:r>
            <a:r>
              <a:rPr lang="zh-TW" altLang="en-US" b="1" dirty="0"/>
              <a:t>來源</a:t>
            </a:r>
            <a:r>
              <a:rPr lang="zh-TW" altLang="en-US" b="1" dirty="0" smtClean="0"/>
              <a:t>：</a:t>
            </a:r>
            <a:r>
              <a:rPr lang="en-US" altLang="zh-TW" b="1" dirty="0"/>
              <a:t>https://</a:t>
            </a:r>
            <a:r>
              <a:rPr lang="en-US" altLang="zh-TW" b="1" dirty="0" smtClean="0"/>
              <a:t>kknews.cc/zh-hk/tech/k8mroy8.html)</a:t>
            </a:r>
            <a:endParaRPr lang="zh-TW" altLang="en-US" b="1" dirty="0"/>
          </a:p>
        </p:txBody>
      </p:sp>
    </p:spTree>
    <p:extLst>
      <p:ext uri="{BB962C8B-B14F-4D97-AF65-F5344CB8AC3E}">
        <p14:creationId xmlns:p14="http://schemas.microsoft.com/office/powerpoint/2010/main" val="1212538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a:solidFill>
                  <a:schemeClr val="tx1"/>
                </a:solidFill>
              </a:rPr>
              <a:t>文獻</a:t>
            </a:r>
            <a:r>
              <a:rPr lang="zh-TW" altLang="en-US" sz="4000" b="1" dirty="0" smtClean="0">
                <a:solidFill>
                  <a:schemeClr val="tx1"/>
                </a:solidFill>
              </a:rPr>
              <a:t>探討</a:t>
            </a:r>
            <a:endParaRPr lang="zh-TW" altLang="en-US" sz="4000" b="1" dirty="0">
              <a:solidFill>
                <a:schemeClr val="tx1"/>
              </a:solidFill>
            </a:endParaRPr>
          </a:p>
        </p:txBody>
      </p:sp>
      <p:sp>
        <p:nvSpPr>
          <p:cNvPr id="3" name="內容版面配置區 2"/>
          <p:cNvSpPr>
            <a:spLocks noGrp="1"/>
          </p:cNvSpPr>
          <p:nvPr>
            <p:ph sz="quarter" idx="1"/>
          </p:nvPr>
        </p:nvSpPr>
        <p:spPr/>
        <p:txBody>
          <a:bodyPr/>
          <a:lstStyle/>
          <a:p>
            <a:pPr>
              <a:buFont typeface="Wingdings" pitchFamily="2" charset="2"/>
              <a:buChar char="Ø"/>
            </a:pPr>
            <a:r>
              <a:rPr lang="zh-TW" altLang="en-US" b="1" dirty="0" smtClean="0"/>
              <a:t>星巴克</a:t>
            </a:r>
            <a:r>
              <a:rPr lang="en-US" altLang="zh-TW" b="1" dirty="0" smtClean="0"/>
              <a:t>(Starbucks)</a:t>
            </a:r>
            <a:r>
              <a:rPr lang="zh-TW" altLang="en-US" b="1" dirty="0" smtClean="0"/>
              <a:t>利用</a:t>
            </a:r>
            <a:r>
              <a:rPr lang="en-US" altLang="zh-TW" b="1" dirty="0" smtClean="0"/>
              <a:t>VR</a:t>
            </a:r>
            <a:r>
              <a:rPr lang="zh-TW" altLang="en-US" b="1" dirty="0" smtClean="0"/>
              <a:t>來訓練新員工，讓學員效率提高，出錯率減少，</a:t>
            </a:r>
            <a:r>
              <a:rPr lang="zh-TW" altLang="en-US" b="1" dirty="0"/>
              <a:t>能學會了如何在 </a:t>
            </a:r>
            <a:r>
              <a:rPr lang="en-US" altLang="zh-TW" b="1" dirty="0"/>
              <a:t>3D </a:t>
            </a:r>
            <a:r>
              <a:rPr lang="zh-TW" altLang="en-US" b="1" dirty="0"/>
              <a:t>模式的咖啡機上，擰正確的轉盤。但由於缺少靈敏的壓力傳感器</a:t>
            </a:r>
            <a:r>
              <a:rPr lang="zh-TW" altLang="en-US" b="1" dirty="0" smtClean="0"/>
              <a:t>，</a:t>
            </a:r>
            <a:r>
              <a:rPr lang="zh-TW" altLang="en-US" b="1" dirty="0"/>
              <a:t>訓練</a:t>
            </a:r>
            <a:r>
              <a:rPr lang="zh-TW" altLang="en-US" b="1" dirty="0" smtClean="0"/>
              <a:t>人員</a:t>
            </a:r>
            <a:r>
              <a:rPr lang="zh-TW" altLang="en-US" b="1" dirty="0"/>
              <a:t>並沒有學會如何用咖啡勺精確配置一杯完美的濃咖啡</a:t>
            </a:r>
            <a:r>
              <a:rPr lang="zh-TW" altLang="en-US" b="1" dirty="0" smtClean="0"/>
              <a:t>。另外</a:t>
            </a:r>
            <a:r>
              <a:rPr lang="zh-TW" altLang="en-US" b="1" dirty="0"/>
              <a:t>，</a:t>
            </a:r>
            <a:r>
              <a:rPr lang="en-US" altLang="zh-TW" b="1" dirty="0"/>
              <a:t>VR </a:t>
            </a:r>
            <a:r>
              <a:rPr lang="zh-TW" altLang="en-US" b="1" dirty="0"/>
              <a:t>中的熱蒸汽噴口也沒有現實中的危險， 進行模擬訓練的員工並沒有真的意識到安全操作的重要性</a:t>
            </a:r>
            <a:r>
              <a:rPr lang="zh-TW" altLang="en-US" b="1" dirty="0" smtClean="0"/>
              <a:t>。</a:t>
            </a:r>
            <a:r>
              <a:rPr lang="en-US" altLang="zh-TW" b="1" dirty="0" smtClean="0"/>
              <a:t>(</a:t>
            </a:r>
            <a:r>
              <a:rPr lang="zh-TW" altLang="en-US" b="1" dirty="0" smtClean="0"/>
              <a:t>資料來源：</a:t>
            </a:r>
            <a:r>
              <a:rPr lang="en-US" altLang="zh-TW" b="1" dirty="0"/>
              <a:t>https://buzzorange.com/techorange/2017/07/24/starbucks-use-vr-for-training/)</a:t>
            </a:r>
            <a:endParaRPr lang="en-US" altLang="zh-TW" b="1" dirty="0" smtClean="0"/>
          </a:p>
        </p:txBody>
      </p:sp>
    </p:spTree>
    <p:extLst>
      <p:ext uri="{BB962C8B-B14F-4D97-AF65-F5344CB8AC3E}">
        <p14:creationId xmlns:p14="http://schemas.microsoft.com/office/powerpoint/2010/main" val="2845243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4624"/>
            <a:ext cx="7467600" cy="1143000"/>
          </a:xfrm>
        </p:spPr>
        <p:txBody>
          <a:bodyPr>
            <a:normAutofit/>
          </a:bodyPr>
          <a:lstStyle/>
          <a:p>
            <a:pPr algn="ctr"/>
            <a:r>
              <a:rPr lang="zh-TW" altLang="en-US" sz="4000" b="1" dirty="0">
                <a:solidFill>
                  <a:schemeClr val="tx1"/>
                </a:solidFill>
              </a:rPr>
              <a:t>顧客關係管理</a:t>
            </a:r>
            <a:endParaRPr lang="en-US" altLang="zh-TW" sz="4000" b="1" dirty="0">
              <a:solidFill>
                <a:schemeClr val="tx1"/>
              </a:solidFill>
            </a:endParaRPr>
          </a:p>
        </p:txBody>
      </p:sp>
      <p:sp>
        <p:nvSpPr>
          <p:cNvPr id="3" name="內容版面配置區 2"/>
          <p:cNvSpPr>
            <a:spLocks noGrp="1"/>
          </p:cNvSpPr>
          <p:nvPr>
            <p:ph sz="quarter" idx="1"/>
          </p:nvPr>
        </p:nvSpPr>
        <p:spPr>
          <a:xfrm>
            <a:off x="611560" y="1484784"/>
            <a:ext cx="7467600" cy="4873752"/>
          </a:xfrm>
        </p:spPr>
        <p:txBody>
          <a:bodyPr/>
          <a:lstStyle/>
          <a:p>
            <a:pPr marL="0" indent="0">
              <a:buNone/>
            </a:pPr>
            <a:r>
              <a:rPr lang="zh-TW" altLang="en-US" b="1" dirty="0"/>
              <a:t>什麼是星巴克的核心價值？</a:t>
            </a:r>
          </a:p>
          <a:p>
            <a:pPr lvl="1">
              <a:buFont typeface="Wingdings" pitchFamily="2" charset="2"/>
              <a:buChar char="Ø"/>
            </a:pPr>
            <a:r>
              <a:rPr lang="en-US" altLang="zh-TW" sz="2200" b="1" dirty="0">
                <a:solidFill>
                  <a:srgbClr val="FF0000"/>
                </a:solidFill>
              </a:rPr>
              <a:t>Third Place</a:t>
            </a:r>
            <a:r>
              <a:rPr lang="zh-TW" altLang="en-US" sz="2200" b="1" dirty="0">
                <a:solidFill>
                  <a:srgbClr val="FF0000"/>
                </a:solidFill>
              </a:rPr>
              <a:t>概念</a:t>
            </a:r>
            <a:r>
              <a:rPr lang="en-US" altLang="zh-TW" sz="2200" b="1" dirty="0">
                <a:solidFill>
                  <a:srgbClr val="FF0000"/>
                </a:solidFill>
              </a:rPr>
              <a:t>(</a:t>
            </a:r>
            <a:r>
              <a:rPr lang="zh-TW" altLang="en-US" sz="2200" b="1" dirty="0">
                <a:solidFill>
                  <a:srgbClr val="FF0000"/>
                </a:solidFill>
              </a:rPr>
              <a:t>第三生活空間</a:t>
            </a:r>
            <a:r>
              <a:rPr lang="en-US" altLang="zh-TW" sz="2200" b="1" dirty="0" smtClean="0">
                <a:solidFill>
                  <a:srgbClr val="FF0000"/>
                </a:solidFill>
              </a:rPr>
              <a:t>)</a:t>
            </a:r>
          </a:p>
          <a:p>
            <a:pPr marL="365760" lvl="1" indent="0">
              <a:buNone/>
            </a:pPr>
            <a:r>
              <a:rPr lang="zh-TW" altLang="en-US" sz="2200" b="1" dirty="0"/>
              <a:t>他希望通過咖啡的氣味和環境讓人們將星巴克當成家和公司之外的第三個</a:t>
            </a:r>
            <a:r>
              <a:rPr lang="zh-TW" altLang="en-US" sz="2200" b="1" dirty="0" smtClean="0"/>
              <a:t>去處</a:t>
            </a:r>
            <a:endParaRPr lang="en-US" altLang="zh-TW" sz="2200" b="1" dirty="0" smtClean="0"/>
          </a:p>
          <a:p>
            <a:pPr lvl="1">
              <a:buFont typeface="Wingdings" pitchFamily="2" charset="2"/>
              <a:buChar char="Ø"/>
            </a:pPr>
            <a:r>
              <a:rPr lang="zh-TW" altLang="en-US" sz="2200" b="1" dirty="0">
                <a:solidFill>
                  <a:srgbClr val="FF0000"/>
                </a:solidFill>
              </a:rPr>
              <a:t>香味，激發顧客情感</a:t>
            </a:r>
            <a:r>
              <a:rPr lang="zh-TW" altLang="en-US" sz="2200" b="1" dirty="0" smtClean="0">
                <a:solidFill>
                  <a:srgbClr val="FF0000"/>
                </a:solidFill>
              </a:rPr>
              <a:t>共鳴</a:t>
            </a:r>
            <a:endParaRPr lang="en-US" altLang="zh-TW" sz="2200" b="1" dirty="0" smtClean="0">
              <a:solidFill>
                <a:srgbClr val="FF0000"/>
              </a:solidFill>
            </a:endParaRPr>
          </a:p>
          <a:p>
            <a:pPr marL="365760" lvl="1" indent="0">
              <a:buNone/>
            </a:pPr>
            <a:r>
              <a:rPr lang="zh-TW" altLang="en-US" sz="2200" b="1" dirty="0"/>
              <a:t>香味也許是星巴克品牌中，最容易被顧客感知的ㄧ面，它同樣也增強了我們的核心價值觀：提供世界上最高品質的</a:t>
            </a:r>
            <a:r>
              <a:rPr lang="zh-TW" altLang="en-US" sz="2200" b="1" dirty="0" smtClean="0"/>
              <a:t>咖啡</a:t>
            </a:r>
            <a:endParaRPr lang="zh-TW" altLang="en-US" sz="2200" b="1" dirty="0"/>
          </a:p>
        </p:txBody>
      </p:sp>
    </p:spTree>
    <p:extLst>
      <p:ext uri="{BB962C8B-B14F-4D97-AF65-F5344CB8AC3E}">
        <p14:creationId xmlns:p14="http://schemas.microsoft.com/office/powerpoint/2010/main" val="373143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a:solidFill>
                  <a:schemeClr val="tx1"/>
                </a:solidFill>
              </a:rPr>
              <a:t>顧客關係管理</a:t>
            </a:r>
            <a:endParaRPr lang="zh-TW" altLang="en-US" sz="4000" dirty="0"/>
          </a:p>
        </p:txBody>
      </p:sp>
      <p:sp>
        <p:nvSpPr>
          <p:cNvPr id="3" name="內容版面配置區 2"/>
          <p:cNvSpPr>
            <a:spLocks noGrp="1"/>
          </p:cNvSpPr>
          <p:nvPr>
            <p:ph sz="quarter" idx="1"/>
          </p:nvPr>
        </p:nvSpPr>
        <p:spPr>
          <a:xfrm>
            <a:off x="611560" y="1556792"/>
            <a:ext cx="7467600" cy="4873752"/>
          </a:xfrm>
        </p:spPr>
        <p:txBody>
          <a:bodyPr/>
          <a:lstStyle/>
          <a:p>
            <a:pPr marL="0" indent="0">
              <a:buNone/>
            </a:pPr>
            <a:r>
              <a:rPr lang="zh-TW" altLang="en-US" b="1" dirty="0"/>
              <a:t>什麼是星巴克的核心價值</a:t>
            </a:r>
            <a:r>
              <a:rPr lang="zh-TW" altLang="en-US" b="1" dirty="0" smtClean="0"/>
              <a:t>？</a:t>
            </a:r>
            <a:endParaRPr lang="en-US" altLang="zh-TW" b="1" dirty="0" smtClean="0"/>
          </a:p>
          <a:p>
            <a:pPr>
              <a:buFont typeface="Wingdings" pitchFamily="2" charset="2"/>
              <a:buChar char="Ø"/>
            </a:pPr>
            <a:r>
              <a:rPr lang="zh-TW" altLang="en-US" sz="2200" b="1" dirty="0">
                <a:solidFill>
                  <a:srgbClr val="FF0000"/>
                </a:solidFill>
              </a:rPr>
              <a:t>牛奶和咖啡</a:t>
            </a:r>
            <a:r>
              <a:rPr lang="zh-TW" altLang="en-US" sz="2200" b="1" dirty="0" smtClean="0">
                <a:solidFill>
                  <a:srgbClr val="FF0000"/>
                </a:solidFill>
              </a:rPr>
              <a:t>本質</a:t>
            </a:r>
            <a:endParaRPr lang="en-US" altLang="zh-TW" sz="2200" dirty="0" smtClean="0">
              <a:solidFill>
                <a:srgbClr val="FF0000"/>
              </a:solidFill>
            </a:endParaRPr>
          </a:p>
          <a:p>
            <a:pPr marL="365760" lvl="1" indent="0">
              <a:buNone/>
            </a:pPr>
            <a:r>
              <a:rPr lang="zh-TW" altLang="en-US" sz="2200" b="1" dirty="0" smtClean="0"/>
              <a:t>咖啡</a:t>
            </a:r>
            <a:r>
              <a:rPr lang="zh-TW" altLang="en-US" sz="2200" b="1" dirty="0"/>
              <a:t>是星巴克的核心，不要因為方便而犧牲品質的追求，消費者對味覺非常敏感，尤其忠實的顧客</a:t>
            </a:r>
            <a:r>
              <a:rPr lang="zh-TW" altLang="en-US" sz="2200" b="1" dirty="0" smtClean="0"/>
              <a:t>們</a:t>
            </a:r>
            <a:endParaRPr lang="en-US" altLang="zh-TW" sz="2200" b="1" dirty="0" smtClean="0"/>
          </a:p>
          <a:p>
            <a:pPr>
              <a:buFont typeface="Wingdings" pitchFamily="2" charset="2"/>
              <a:buChar char="Ø"/>
            </a:pPr>
            <a:r>
              <a:rPr lang="zh-TW" altLang="en-US" sz="2200" b="1" dirty="0">
                <a:solidFill>
                  <a:srgbClr val="FF0000"/>
                </a:solidFill>
              </a:rPr>
              <a:t>科技改善顧客</a:t>
            </a:r>
            <a:r>
              <a:rPr lang="zh-TW" altLang="en-US" sz="2200" b="1" dirty="0" smtClean="0">
                <a:solidFill>
                  <a:srgbClr val="FF0000"/>
                </a:solidFill>
              </a:rPr>
              <a:t>體驗</a:t>
            </a:r>
            <a:endParaRPr lang="en-US" altLang="zh-TW" sz="2200" b="1" dirty="0" smtClean="0">
              <a:solidFill>
                <a:srgbClr val="FF0000"/>
              </a:solidFill>
            </a:endParaRPr>
          </a:p>
          <a:p>
            <a:pPr marL="365760" lvl="1" indent="0">
              <a:buNone/>
            </a:pPr>
            <a:r>
              <a:rPr lang="zh-TW" altLang="en-US" sz="2200" b="1" dirty="0"/>
              <a:t>「顧客體驗」</a:t>
            </a:r>
            <a:r>
              <a:rPr lang="zh-TW" altLang="en-US" sz="2200" b="1" dirty="0" smtClean="0"/>
              <a:t>，是</a:t>
            </a:r>
            <a:r>
              <a:rPr lang="zh-TW" altLang="en-US" sz="2200" b="1" dirty="0"/>
              <a:t>核心價值中非常重要的ㄧ環，通過良好的體驗，顧客才能體會和感受到星巴克所追求的核心</a:t>
            </a:r>
            <a:r>
              <a:rPr lang="zh-TW" altLang="en-US" sz="2200" b="1" dirty="0" smtClean="0"/>
              <a:t>價值</a:t>
            </a:r>
            <a:endParaRPr lang="zh-TW" altLang="en-US" sz="2200" b="1" dirty="0"/>
          </a:p>
          <a:p>
            <a:pPr marL="0" indent="0">
              <a:buNone/>
            </a:pPr>
            <a:endParaRPr lang="zh-TW" altLang="en-US" sz="2500" b="1" dirty="0"/>
          </a:p>
        </p:txBody>
      </p:sp>
    </p:spTree>
    <p:extLst>
      <p:ext uri="{BB962C8B-B14F-4D97-AF65-F5344CB8AC3E}">
        <p14:creationId xmlns:p14="http://schemas.microsoft.com/office/powerpoint/2010/main" val="2004580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a:solidFill>
                  <a:schemeClr val="tx1"/>
                </a:solidFill>
              </a:rPr>
              <a:t>顧客關係管理</a:t>
            </a:r>
            <a:endParaRPr lang="zh-TW" altLang="en-US" sz="4000" dirty="0"/>
          </a:p>
        </p:txBody>
      </p:sp>
      <p:sp>
        <p:nvSpPr>
          <p:cNvPr id="3" name="內容版面配置區 2"/>
          <p:cNvSpPr>
            <a:spLocks noGrp="1"/>
          </p:cNvSpPr>
          <p:nvPr>
            <p:ph sz="quarter" idx="1"/>
          </p:nvPr>
        </p:nvSpPr>
        <p:spPr/>
        <p:txBody>
          <a:bodyPr/>
          <a:lstStyle/>
          <a:p>
            <a:pPr marL="0" indent="0">
              <a:buNone/>
            </a:pPr>
            <a:r>
              <a:rPr lang="zh-TW" altLang="en-US" b="1" dirty="0"/>
              <a:t>什麼是星巴克的核心價值？</a:t>
            </a:r>
            <a:endParaRPr lang="en-US" altLang="zh-TW" b="1" dirty="0"/>
          </a:p>
          <a:p>
            <a:pPr>
              <a:buFont typeface="Wingdings" pitchFamily="2" charset="2"/>
              <a:buChar char="Ø"/>
            </a:pPr>
            <a:r>
              <a:rPr lang="zh-TW" altLang="en-US" b="1" dirty="0">
                <a:solidFill>
                  <a:srgbClr val="FF0000"/>
                </a:solidFill>
              </a:rPr>
              <a:t>引入</a:t>
            </a:r>
            <a:r>
              <a:rPr lang="en-US" altLang="zh-TW" b="1" dirty="0">
                <a:solidFill>
                  <a:srgbClr val="FF0000"/>
                </a:solidFill>
              </a:rPr>
              <a:t>My Starbucks Idea</a:t>
            </a:r>
            <a:r>
              <a:rPr lang="zh-TW" altLang="en-US" b="1" dirty="0">
                <a:solidFill>
                  <a:srgbClr val="FF0000"/>
                </a:solidFill>
              </a:rPr>
              <a:t>，了解市場需求</a:t>
            </a:r>
          </a:p>
          <a:p>
            <a:pPr marL="365760" lvl="1" indent="0">
              <a:buNone/>
            </a:pPr>
            <a:r>
              <a:rPr lang="zh-TW" altLang="en-US" sz="2200" b="1" dirty="0"/>
              <a:t>只有</a:t>
            </a:r>
            <a:r>
              <a:rPr lang="zh-TW" altLang="en-US" sz="2200" b="1" dirty="0" smtClean="0"/>
              <a:t>夥伴和</a:t>
            </a:r>
            <a:r>
              <a:rPr lang="zh-TW" altLang="en-US" sz="2200" b="1" dirty="0"/>
              <a:t>顧客才是最了解星巴克的人</a:t>
            </a:r>
            <a:r>
              <a:rPr lang="zh-TW" altLang="en-US" sz="2200" b="1" dirty="0" smtClean="0"/>
              <a:t>，</a:t>
            </a:r>
            <a:r>
              <a:rPr lang="zh-TW" altLang="en-US" sz="2200" b="1" dirty="0"/>
              <a:t>推</a:t>
            </a:r>
            <a:r>
              <a:rPr lang="zh-TW" altLang="en-US" sz="2200" b="1" dirty="0" smtClean="0"/>
              <a:t>出</a:t>
            </a:r>
            <a:r>
              <a:rPr lang="en-US" altLang="zh-TW" sz="2200" b="1" dirty="0"/>
              <a:t>My Starbucks Idea</a:t>
            </a:r>
            <a:r>
              <a:rPr lang="zh-TW" altLang="en-US" sz="2200" b="1" dirty="0"/>
              <a:t>網站，通過互聯網收集用戶意見，改善</a:t>
            </a:r>
            <a:r>
              <a:rPr lang="zh-TW" altLang="en-US" sz="2200" b="1" dirty="0" smtClean="0"/>
              <a:t>服務，</a:t>
            </a:r>
            <a:r>
              <a:rPr lang="zh-TW" altLang="en-US" sz="2200" b="1" dirty="0"/>
              <a:t>增強顧客的「正面」</a:t>
            </a:r>
            <a:r>
              <a:rPr lang="zh-TW" altLang="en-US" sz="2200" b="1" dirty="0" smtClean="0"/>
              <a:t>體驗</a:t>
            </a:r>
            <a:endParaRPr lang="en-US" altLang="zh-TW" sz="2200" b="1" dirty="0" smtClean="0"/>
          </a:p>
          <a:p>
            <a:pPr>
              <a:buFont typeface="Wingdings" pitchFamily="2" charset="2"/>
              <a:buChar char="Ø"/>
            </a:pPr>
            <a:r>
              <a:rPr lang="en-US" altLang="zh-TW" sz="2200" b="1" dirty="0">
                <a:solidFill>
                  <a:srgbClr val="FF0000"/>
                </a:solidFill>
              </a:rPr>
              <a:t>My Starbucks Rewards™</a:t>
            </a:r>
            <a:r>
              <a:rPr lang="zh-TW" altLang="en-US" sz="2200" b="1" dirty="0">
                <a:solidFill>
                  <a:srgbClr val="FF0000"/>
                </a:solidFill>
              </a:rPr>
              <a:t>獎勵計劃，收集資料、促進消費</a:t>
            </a:r>
            <a:endParaRPr lang="en-US" altLang="zh-TW" sz="2200" b="1" dirty="0">
              <a:solidFill>
                <a:srgbClr val="FF0000"/>
              </a:solidFill>
            </a:endParaRPr>
          </a:p>
          <a:p>
            <a:pPr marL="365760" lvl="1" indent="0">
              <a:buNone/>
            </a:pPr>
            <a:r>
              <a:rPr lang="en-US" altLang="zh-TW" sz="2200" b="1" dirty="0"/>
              <a:t>My Starbucks Rewards™ </a:t>
            </a:r>
            <a:r>
              <a:rPr lang="zh-TW" altLang="en-US" sz="2200" b="1" dirty="0"/>
              <a:t>分为三個會員獎勵級别，包括新星級、綠星級和金星級，按照會員帳戶中累積的「星星」數目决定會員級别，達到具體級别，就會收到適用於該級别的各種獎勵</a:t>
            </a:r>
          </a:p>
          <a:p>
            <a:pPr marL="0" indent="0">
              <a:buNone/>
            </a:pPr>
            <a:endParaRPr lang="zh-TW" altLang="en-US" sz="2500" b="1" dirty="0"/>
          </a:p>
        </p:txBody>
      </p:sp>
    </p:spTree>
    <p:extLst>
      <p:ext uri="{BB962C8B-B14F-4D97-AF65-F5344CB8AC3E}">
        <p14:creationId xmlns:p14="http://schemas.microsoft.com/office/powerpoint/2010/main" val="3308308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a:solidFill>
                  <a:schemeClr val="tx1"/>
                </a:solidFill>
              </a:rPr>
              <a:t>顧客關係管理</a:t>
            </a:r>
            <a:endParaRPr lang="zh-TW" altLang="en-US" sz="4000" dirty="0"/>
          </a:p>
        </p:txBody>
      </p:sp>
      <p:sp>
        <p:nvSpPr>
          <p:cNvPr id="3" name="內容版面配置區 2"/>
          <p:cNvSpPr>
            <a:spLocks noGrp="1"/>
          </p:cNvSpPr>
          <p:nvPr>
            <p:ph sz="quarter" idx="1"/>
          </p:nvPr>
        </p:nvSpPr>
        <p:spPr/>
        <p:txBody>
          <a:bodyPr/>
          <a:lstStyle/>
          <a:p>
            <a:pPr marL="0" indent="0">
              <a:buNone/>
            </a:pPr>
            <a:r>
              <a:rPr lang="zh-TW" altLang="en-US" b="1" dirty="0"/>
              <a:t>什麼是星巴克的核心價值</a:t>
            </a:r>
            <a:r>
              <a:rPr lang="zh-TW" altLang="en-US" b="1" dirty="0" smtClean="0"/>
              <a:t>？</a:t>
            </a:r>
            <a:endParaRPr lang="en-US" altLang="zh-TW" b="1" dirty="0" smtClean="0"/>
          </a:p>
          <a:p>
            <a:pPr>
              <a:buFont typeface="Wingdings" pitchFamily="2" charset="2"/>
              <a:buChar char="Ø"/>
            </a:pPr>
            <a:r>
              <a:rPr lang="zh-TW" altLang="en-US" sz="2200" b="1" dirty="0">
                <a:solidFill>
                  <a:srgbClr val="FF0000"/>
                </a:solidFill>
              </a:rPr>
              <a:t>行動支付，電商最重要的最後一哩</a:t>
            </a:r>
          </a:p>
          <a:p>
            <a:pPr marL="365760" lvl="1" indent="0">
              <a:buNone/>
            </a:pPr>
            <a:r>
              <a:rPr lang="zh-TW" altLang="en-US" sz="2200" b="1" dirty="0"/>
              <a:t>一旦星巴克的顧客習慣了以手機支付，等於將自己的相關</a:t>
            </a:r>
            <a:r>
              <a:rPr lang="zh-TW" altLang="en-US" sz="2200" b="1" dirty="0" smtClean="0"/>
              <a:t>信息</a:t>
            </a:r>
            <a:r>
              <a:rPr lang="zh-TW" altLang="en-US" sz="2200" b="1" dirty="0"/>
              <a:t>開放給星巴克</a:t>
            </a:r>
            <a:r>
              <a:rPr lang="zh-TW" altLang="en-US" sz="2200" b="1" dirty="0" smtClean="0"/>
              <a:t>。</a:t>
            </a:r>
            <a:r>
              <a:rPr lang="zh-TW" altLang="en-US" sz="2200" b="1" dirty="0"/>
              <a:t>掌握這些</a:t>
            </a:r>
            <a:r>
              <a:rPr lang="zh-TW" altLang="en-US" sz="2200" b="1" dirty="0" smtClean="0"/>
              <a:t>資料，有助</a:t>
            </a:r>
            <a:r>
              <a:rPr lang="zh-TW" altLang="en-US" sz="2200" b="1" dirty="0"/>
              <a:t>掌握顧客的移動軌跡，有助分析發展新店的位置；了解顧客喜好，有助加强獎勵計劃投放的準確性，對提高會員的忠誠度有莫大</a:t>
            </a:r>
            <a:r>
              <a:rPr lang="zh-TW" altLang="en-US" sz="2200" b="1" dirty="0" smtClean="0"/>
              <a:t>裨益</a:t>
            </a:r>
            <a:endParaRPr lang="en-US" altLang="zh-TW" sz="2200" b="1" dirty="0" smtClean="0"/>
          </a:p>
          <a:p>
            <a:pPr>
              <a:buFont typeface="Wingdings" pitchFamily="2" charset="2"/>
              <a:buChar char="Ø"/>
            </a:pPr>
            <a:r>
              <a:rPr lang="zh-TW" altLang="en-US" sz="2200" b="1" dirty="0">
                <a:solidFill>
                  <a:srgbClr val="FF0000"/>
                </a:solidFill>
              </a:rPr>
              <a:t>免費的</a:t>
            </a:r>
            <a:r>
              <a:rPr lang="en-US" altLang="zh-TW" sz="2200" b="1" dirty="0" err="1">
                <a:solidFill>
                  <a:srgbClr val="FF0000"/>
                </a:solidFill>
              </a:rPr>
              <a:t>WiFi</a:t>
            </a:r>
            <a:r>
              <a:rPr lang="zh-TW" altLang="en-US" sz="2200" b="1" dirty="0">
                <a:solidFill>
                  <a:srgbClr val="FF0000"/>
                </a:solidFill>
              </a:rPr>
              <a:t>營運邏輯</a:t>
            </a:r>
            <a:endParaRPr lang="en-US" altLang="zh-TW" sz="2200" b="1" dirty="0">
              <a:solidFill>
                <a:srgbClr val="FF0000"/>
              </a:solidFill>
            </a:endParaRPr>
          </a:p>
          <a:p>
            <a:pPr marL="365760" lvl="1" indent="0">
              <a:buNone/>
            </a:pPr>
            <a:r>
              <a:rPr lang="zh-TW" altLang="en-US" sz="2200" b="1" dirty="0"/>
              <a:t>他們除了品嚐咖啡外，也希望有個地方讓他們可以聚會、上網、分享照片和一些有趣的</a:t>
            </a:r>
            <a:r>
              <a:rPr lang="en-US" altLang="zh-TW" sz="2200" b="1" dirty="0"/>
              <a:t>YouTube</a:t>
            </a:r>
            <a:r>
              <a:rPr lang="zh-TW" altLang="en-US" sz="2200" b="1" dirty="0"/>
              <a:t>影片。在用戶體驗方面，不但提供顧客方便，還成功打造「休閒」的生活空間，讓顧客可以自由舒適地</a:t>
            </a:r>
            <a:r>
              <a:rPr lang="zh-TW" altLang="en-US" sz="2200" b="1" dirty="0" smtClean="0"/>
              <a:t>上網</a:t>
            </a:r>
            <a:endParaRPr lang="zh-TW" altLang="en-US" sz="2200" b="1" dirty="0"/>
          </a:p>
          <a:p>
            <a:pPr>
              <a:buFont typeface="Wingdings" pitchFamily="2" charset="2"/>
              <a:buChar char="Ø"/>
            </a:pPr>
            <a:endParaRPr lang="en-US" altLang="zh-TW" sz="2500" b="1" dirty="0"/>
          </a:p>
          <a:p>
            <a:pPr marL="0" indent="0">
              <a:buNone/>
            </a:pPr>
            <a:endParaRPr lang="zh-TW" altLang="en-US" dirty="0"/>
          </a:p>
        </p:txBody>
      </p:sp>
    </p:spTree>
    <p:extLst>
      <p:ext uri="{BB962C8B-B14F-4D97-AF65-F5344CB8AC3E}">
        <p14:creationId xmlns:p14="http://schemas.microsoft.com/office/powerpoint/2010/main" val="1608137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7467600" cy="1124744"/>
          </a:xfrm>
        </p:spPr>
        <p:txBody>
          <a:bodyPr>
            <a:normAutofit/>
          </a:bodyPr>
          <a:lstStyle/>
          <a:p>
            <a:pPr algn="ctr"/>
            <a:r>
              <a:rPr lang="zh-TW" altLang="en-US" sz="4000" b="1" dirty="0">
                <a:solidFill>
                  <a:schemeClr val="tx1"/>
                </a:solidFill>
              </a:rPr>
              <a:t>未</a:t>
            </a:r>
            <a:r>
              <a:rPr lang="zh-TW" altLang="en-US" sz="4000" b="1" dirty="0" smtClean="0">
                <a:solidFill>
                  <a:schemeClr val="tx1"/>
                </a:solidFill>
              </a:rPr>
              <a:t>來展望</a:t>
            </a:r>
            <a:endParaRPr lang="zh-TW" altLang="en-US" sz="4000" b="1" dirty="0">
              <a:solidFill>
                <a:schemeClr val="tx1"/>
              </a:solidFill>
            </a:endParaRPr>
          </a:p>
        </p:txBody>
      </p:sp>
      <p:sp>
        <p:nvSpPr>
          <p:cNvPr id="3" name="內容版面配置區 2"/>
          <p:cNvSpPr>
            <a:spLocks noGrp="1"/>
          </p:cNvSpPr>
          <p:nvPr>
            <p:ph sz="quarter" idx="1"/>
          </p:nvPr>
        </p:nvSpPr>
        <p:spPr/>
        <p:txBody>
          <a:bodyPr>
            <a:normAutofit/>
          </a:bodyPr>
          <a:lstStyle/>
          <a:p>
            <a:pPr>
              <a:buFont typeface="Wingdings" pitchFamily="2" charset="2"/>
              <a:buChar char="Ø"/>
            </a:pPr>
            <a:r>
              <a:rPr lang="zh-TW" altLang="en-US" sz="2200" b="1" dirty="0" smtClean="0">
                <a:solidFill>
                  <a:srgbClr val="FF0000"/>
                </a:solidFill>
              </a:rPr>
              <a:t>星巴克的</a:t>
            </a:r>
            <a:r>
              <a:rPr lang="zh-TW" altLang="en-US" sz="2200" b="1" dirty="0">
                <a:solidFill>
                  <a:srgbClr val="FF0000"/>
                </a:solidFill>
              </a:rPr>
              <a:t>一天，從行動支付的會員集點獎勵</a:t>
            </a:r>
            <a:r>
              <a:rPr lang="zh-TW" altLang="en-US" sz="2200" b="1" dirty="0" smtClean="0">
                <a:solidFill>
                  <a:srgbClr val="FF0000"/>
                </a:solidFill>
              </a:rPr>
              <a:t>開始</a:t>
            </a:r>
            <a:endParaRPr lang="en-US" altLang="zh-TW" sz="2200" b="1" dirty="0" smtClean="0">
              <a:solidFill>
                <a:srgbClr val="FF0000"/>
              </a:solidFill>
            </a:endParaRPr>
          </a:p>
          <a:p>
            <a:pPr marL="365760" lvl="1" indent="0">
              <a:buNone/>
            </a:pPr>
            <a:r>
              <a:rPr lang="zh-TW" altLang="en-US" sz="2200" b="1" dirty="0"/>
              <a:t>星巴克在美國推動的會員獎勵計劃，和超市集點卡理論類似，會員每花的</a:t>
            </a:r>
            <a:r>
              <a:rPr lang="en-US" altLang="zh-TW" sz="2200" b="1" dirty="0"/>
              <a:t>1</a:t>
            </a:r>
            <a:r>
              <a:rPr lang="zh-TW" altLang="en-US" sz="2200" b="1" dirty="0"/>
              <a:t>美元會累積</a:t>
            </a:r>
            <a:r>
              <a:rPr lang="en-US" altLang="zh-TW" sz="2200" b="1" dirty="0"/>
              <a:t>2</a:t>
            </a:r>
            <a:r>
              <a:rPr lang="zh-TW" altLang="en-US" sz="2200" b="1" dirty="0"/>
              <a:t>點星星，集滿</a:t>
            </a:r>
            <a:r>
              <a:rPr lang="en-US" altLang="zh-TW" sz="2200" b="1" dirty="0"/>
              <a:t>125</a:t>
            </a:r>
            <a:r>
              <a:rPr lang="zh-TW" altLang="en-US" sz="2200" b="1" dirty="0"/>
              <a:t>點星星就能換一杯飲品。另外，在會員生日時會收到一杯免費飲品兌換券，偶爾星巴克也會推出會員專屬的優惠，讓他們獲得較一般消費者更「高規」的</a:t>
            </a:r>
            <a:r>
              <a:rPr lang="zh-TW" altLang="en-US" sz="2200" b="1" dirty="0" smtClean="0"/>
              <a:t>禮遇</a:t>
            </a:r>
            <a:endParaRPr lang="en-US" altLang="zh-TW" sz="2200" b="1" dirty="0" smtClean="0"/>
          </a:p>
          <a:p>
            <a:pPr marL="365760" lvl="1" indent="0">
              <a:buNone/>
            </a:pPr>
            <a:r>
              <a:rPr lang="zh-TW" altLang="en-US" sz="2200" b="1" dirty="0"/>
              <a:t>星巴克目前活躍的獎勵會員數共有</a:t>
            </a:r>
            <a:r>
              <a:rPr lang="en-US" altLang="zh-TW" sz="2200" b="1" dirty="0"/>
              <a:t>1.33</a:t>
            </a:r>
            <a:r>
              <a:rPr lang="zh-TW" altLang="en-US" sz="2200" b="1" dirty="0"/>
              <a:t>億人，每月至少有</a:t>
            </a:r>
            <a:r>
              <a:rPr lang="en-US" altLang="zh-TW" sz="2200" b="1" dirty="0"/>
              <a:t>7500</a:t>
            </a:r>
            <a:r>
              <a:rPr lang="zh-TW" altLang="en-US" sz="2200" b="1" dirty="0"/>
              <a:t>萬個不重複會員造訪星巴克。但是，除了獎勵制度外，星巴克討會員歡心的還有一招：個人化</a:t>
            </a:r>
            <a:r>
              <a:rPr lang="zh-TW" altLang="en-US" sz="2200" b="1" dirty="0" smtClean="0"/>
              <a:t>體驗</a:t>
            </a:r>
            <a:endParaRPr lang="en-US" altLang="zh-TW" sz="2200" b="1" dirty="0" smtClean="0"/>
          </a:p>
        </p:txBody>
      </p:sp>
    </p:spTree>
    <p:extLst>
      <p:ext uri="{BB962C8B-B14F-4D97-AF65-F5344CB8AC3E}">
        <p14:creationId xmlns:p14="http://schemas.microsoft.com/office/powerpoint/2010/main" val="632963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3557"/>
            <a:ext cx="7467600" cy="1143000"/>
          </a:xfrm>
        </p:spPr>
        <p:txBody>
          <a:bodyPr>
            <a:normAutofit/>
          </a:bodyPr>
          <a:lstStyle/>
          <a:p>
            <a:pPr algn="ctr"/>
            <a:r>
              <a:rPr lang="zh-TW" altLang="en-US" sz="4000" b="1" dirty="0">
                <a:solidFill>
                  <a:schemeClr val="tx1"/>
                </a:solidFill>
              </a:rPr>
              <a:t>未來展望</a:t>
            </a:r>
            <a:endParaRPr lang="zh-TW" altLang="en-US" sz="4000" dirty="0"/>
          </a:p>
        </p:txBody>
      </p:sp>
      <p:sp>
        <p:nvSpPr>
          <p:cNvPr id="3" name="內容版面配置區 2"/>
          <p:cNvSpPr>
            <a:spLocks noGrp="1"/>
          </p:cNvSpPr>
          <p:nvPr>
            <p:ph sz="quarter" idx="1"/>
          </p:nvPr>
        </p:nvSpPr>
        <p:spPr/>
        <p:txBody>
          <a:bodyPr>
            <a:normAutofit/>
          </a:bodyPr>
          <a:lstStyle/>
          <a:p>
            <a:pPr>
              <a:buFont typeface="Wingdings" pitchFamily="2" charset="2"/>
              <a:buChar char="Ø"/>
            </a:pPr>
            <a:r>
              <a:rPr lang="zh-TW" altLang="en-US" sz="2200" b="1" dirty="0">
                <a:solidFill>
                  <a:srgbClr val="FF0000"/>
                </a:solidFill>
              </a:rPr>
              <a:t>掌握「</a:t>
            </a:r>
            <a:r>
              <a:rPr lang="zh-TW" altLang="en-US" sz="2200" b="1" dirty="0" smtClean="0">
                <a:solidFill>
                  <a:srgbClr val="FF0000"/>
                </a:solidFill>
              </a:rPr>
              <a:t>用戶</a:t>
            </a:r>
            <a:r>
              <a:rPr lang="zh-TW" altLang="en-US" sz="2200" b="1" dirty="0">
                <a:solidFill>
                  <a:srgbClr val="FF0000"/>
                </a:solidFill>
              </a:rPr>
              <a:t>數據」，為消費者打造差異化</a:t>
            </a:r>
            <a:r>
              <a:rPr lang="zh-TW" altLang="en-US" sz="2200" b="1" dirty="0" smtClean="0">
                <a:solidFill>
                  <a:srgbClr val="FF0000"/>
                </a:solidFill>
              </a:rPr>
              <a:t>服務</a:t>
            </a:r>
            <a:endParaRPr lang="en-US" altLang="zh-TW" sz="2200" b="1" dirty="0" smtClean="0">
              <a:solidFill>
                <a:srgbClr val="FF0000"/>
              </a:solidFill>
            </a:endParaRPr>
          </a:p>
          <a:p>
            <a:pPr marL="365760" lvl="1" indent="0">
              <a:buNone/>
            </a:pPr>
            <a:r>
              <a:rPr lang="zh-TW" altLang="en-US" sz="2200" b="1" dirty="0"/>
              <a:t>點咖啡其實是一門大學問，咖啡要多濃、加哪一種牛奶（低脂、全脂、零脂或豆奶）、調味糖漿要哪一種及用量多寡，依照不同喜好，每個人的「星巴克點單」都會不同。透過會員的消費記錄，星巴克的</a:t>
            </a:r>
            <a:r>
              <a:rPr lang="en-US" altLang="zh-TW" sz="2200" b="1" dirty="0"/>
              <a:t>App</a:t>
            </a:r>
            <a:r>
              <a:rPr lang="zh-TW" altLang="en-US" sz="2200" b="1" dirty="0"/>
              <a:t>會記住某用戶的點單紀錄，如果是複雜的點單，只要在</a:t>
            </a:r>
            <a:r>
              <a:rPr lang="en-US" altLang="zh-TW" sz="2200" b="1" dirty="0"/>
              <a:t>App</a:t>
            </a:r>
            <a:r>
              <a:rPr lang="zh-TW" altLang="en-US" sz="2200" b="1" dirty="0"/>
              <a:t>中按下重複點單，就能省去輸入一長</a:t>
            </a:r>
            <a:r>
              <a:rPr lang="zh-TW" altLang="en-US" sz="2200" b="1" dirty="0" smtClean="0"/>
              <a:t>串的</a:t>
            </a:r>
            <a:r>
              <a:rPr lang="zh-TW" altLang="en-US" sz="2200" b="1" dirty="0"/>
              <a:t>個人咖啡</a:t>
            </a:r>
            <a:r>
              <a:rPr lang="zh-TW" altLang="en-US" sz="2200" b="1" dirty="0" smtClean="0"/>
              <a:t>喜好</a:t>
            </a:r>
            <a:endParaRPr lang="en-US" altLang="zh-TW" sz="2200" b="1" dirty="0" smtClean="0"/>
          </a:p>
          <a:p>
            <a:pPr marL="365760" lvl="1" indent="0">
              <a:buNone/>
            </a:pPr>
            <a:r>
              <a:rPr lang="zh-TW" altLang="en-US" sz="2200" b="1" dirty="0"/>
              <a:t>透過每個星巴克會員手上的行動</a:t>
            </a:r>
            <a:r>
              <a:rPr lang="en-US" altLang="zh-TW" sz="2200" b="1" dirty="0"/>
              <a:t>App</a:t>
            </a:r>
            <a:r>
              <a:rPr lang="zh-TW" altLang="en-US" sz="2200" b="1" dirty="0"/>
              <a:t>，這家咖啡公司能夠掌握特定用戶的消費喜好、頻率、地點等數據，能更進一步提供個人化的到店服務以及優惠。即使不是所有星巴克的顧客都是會員，但只要加入會員，星巴克就能更深耕與這些顧客的關係，讓他們不只是過客，而是成為一再來訪的</a:t>
            </a:r>
            <a:r>
              <a:rPr lang="zh-TW" altLang="en-US" sz="2200" b="1" dirty="0" smtClean="0"/>
              <a:t>友人</a:t>
            </a:r>
            <a:endParaRPr lang="zh-TW" altLang="en-US" sz="2200" b="1" dirty="0"/>
          </a:p>
        </p:txBody>
      </p:sp>
    </p:spTree>
    <p:extLst>
      <p:ext uri="{BB962C8B-B14F-4D97-AF65-F5344CB8AC3E}">
        <p14:creationId xmlns:p14="http://schemas.microsoft.com/office/powerpoint/2010/main" val="2998847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7467600" cy="1143000"/>
          </a:xfrm>
        </p:spPr>
        <p:txBody>
          <a:bodyPr>
            <a:normAutofit/>
          </a:bodyPr>
          <a:lstStyle/>
          <a:p>
            <a:pPr algn="ctr"/>
            <a:r>
              <a:rPr lang="zh-TW" altLang="en-US" sz="4000" b="1" dirty="0">
                <a:solidFill>
                  <a:schemeClr val="tx1"/>
                </a:solidFill>
              </a:rPr>
              <a:t>未來展望</a:t>
            </a:r>
            <a:endParaRPr lang="zh-TW" altLang="en-US" sz="4000" dirty="0"/>
          </a:p>
        </p:txBody>
      </p:sp>
      <p:sp>
        <p:nvSpPr>
          <p:cNvPr id="3" name="內容版面配置區 2"/>
          <p:cNvSpPr>
            <a:spLocks noGrp="1"/>
          </p:cNvSpPr>
          <p:nvPr>
            <p:ph sz="quarter" idx="1"/>
          </p:nvPr>
        </p:nvSpPr>
        <p:spPr/>
        <p:txBody>
          <a:bodyPr>
            <a:noAutofit/>
          </a:bodyPr>
          <a:lstStyle/>
          <a:p>
            <a:pPr>
              <a:buFont typeface="Wingdings" pitchFamily="2" charset="2"/>
              <a:buChar char="Ø"/>
            </a:pPr>
            <a:r>
              <a:rPr lang="zh-TW" altLang="en-US" sz="2200" b="1" dirty="0">
                <a:solidFill>
                  <a:srgbClr val="FF0000"/>
                </a:solidFill>
              </a:rPr>
              <a:t>積極招募</a:t>
            </a:r>
            <a:r>
              <a:rPr lang="en-US" altLang="zh-TW" sz="2200" b="1" dirty="0">
                <a:solidFill>
                  <a:srgbClr val="FF0000"/>
                </a:solidFill>
              </a:rPr>
              <a:t>IT</a:t>
            </a:r>
            <a:r>
              <a:rPr lang="zh-TW" altLang="en-US" sz="2200" b="1" dirty="0">
                <a:solidFill>
                  <a:srgbClr val="FF0000"/>
                </a:solidFill>
              </a:rPr>
              <a:t>背景人才，確保科技創新</a:t>
            </a:r>
            <a:r>
              <a:rPr lang="zh-TW" altLang="en-US" sz="2200" b="1" dirty="0" smtClean="0">
                <a:solidFill>
                  <a:srgbClr val="FF0000"/>
                </a:solidFill>
              </a:rPr>
              <a:t>動力</a:t>
            </a:r>
            <a:endParaRPr lang="en-US" altLang="zh-TW" sz="2200" b="1" dirty="0" smtClean="0">
              <a:solidFill>
                <a:srgbClr val="FF0000"/>
              </a:solidFill>
            </a:endParaRPr>
          </a:p>
          <a:p>
            <a:pPr marL="365760" lvl="1" indent="0">
              <a:buNone/>
            </a:pPr>
            <a:r>
              <a:rPr lang="zh-TW" altLang="en-US" sz="2200" b="1" dirty="0"/>
              <a:t>星巴克重視科技的態度，從管理階層就可以看出</a:t>
            </a:r>
            <a:r>
              <a:rPr lang="zh-TW" altLang="en-US" sz="2200" b="1" dirty="0" smtClean="0"/>
              <a:t>。</a:t>
            </a:r>
            <a:r>
              <a:rPr lang="zh-TW" altLang="en-US" sz="2200" b="1" dirty="0"/>
              <a:t>由</a:t>
            </a:r>
            <a:r>
              <a:rPr lang="zh-TW" altLang="en-US" sz="2200" b="1" dirty="0" smtClean="0"/>
              <a:t>原營運長森</a:t>
            </a:r>
            <a:r>
              <a:rPr lang="en-US" altLang="zh-TW" sz="2200" b="1" dirty="0" smtClean="0"/>
              <a:t>(Kevin Johnson)</a:t>
            </a:r>
            <a:r>
              <a:rPr lang="zh-TW" altLang="en-US" sz="2200" b="1" dirty="0" smtClean="0"/>
              <a:t>，</a:t>
            </a:r>
            <a:r>
              <a:rPr lang="zh-TW" altLang="en-US" sz="2200" b="1" dirty="0"/>
              <a:t>接下執行長一職。</a:t>
            </a:r>
            <a:r>
              <a:rPr lang="en-US" altLang="zh-TW" sz="2200" b="1" dirty="0"/>
              <a:t>Kevin </a:t>
            </a:r>
            <a:r>
              <a:rPr lang="en-US" altLang="zh-TW" sz="2200" b="1" dirty="0" smtClean="0"/>
              <a:t>Johnson</a:t>
            </a:r>
            <a:r>
              <a:rPr lang="zh-TW" altLang="en-US" sz="2200" b="1" dirty="0" smtClean="0"/>
              <a:t>強調自己</a:t>
            </a:r>
            <a:r>
              <a:rPr lang="zh-TW" altLang="en-US" sz="2200" b="1" dirty="0"/>
              <a:t>是個使用資料數據來幫助決策的經營者</a:t>
            </a:r>
            <a:r>
              <a:rPr lang="zh-TW" altLang="en-US" sz="2200" b="1" dirty="0" smtClean="0"/>
              <a:t>。加入</a:t>
            </a:r>
            <a:r>
              <a:rPr lang="zh-TW" altLang="en-US" sz="2200" b="1" dirty="0"/>
              <a:t>星巴克的</a:t>
            </a:r>
            <a:r>
              <a:rPr lang="en-US" altLang="zh-TW" sz="2200" b="1" dirty="0"/>
              <a:t>Kevin Johnson</a:t>
            </a:r>
            <a:r>
              <a:rPr lang="zh-TW" altLang="en-US" sz="2200" b="1" dirty="0"/>
              <a:t>並不出身於飲食背景，他擁有</a:t>
            </a:r>
            <a:r>
              <a:rPr lang="en-US" altLang="zh-TW" sz="2200" b="1" dirty="0"/>
              <a:t>16</a:t>
            </a:r>
            <a:r>
              <a:rPr lang="zh-TW" altLang="en-US" sz="2200" b="1" dirty="0"/>
              <a:t>年的微軟工作經歷，也擔任科技公司</a:t>
            </a:r>
            <a:r>
              <a:rPr lang="en-US" altLang="zh-TW" sz="2200" b="1" dirty="0"/>
              <a:t>Juniper </a:t>
            </a:r>
            <a:r>
              <a:rPr lang="en-US" altLang="zh-TW" sz="2200" b="1" dirty="0" err="1"/>
              <a:t>Networkds</a:t>
            </a:r>
            <a:r>
              <a:rPr lang="zh-TW" altLang="en-US" sz="2200" b="1" dirty="0"/>
              <a:t>執行長</a:t>
            </a:r>
            <a:r>
              <a:rPr lang="en-US" altLang="zh-TW" sz="2200" b="1" dirty="0"/>
              <a:t>5</a:t>
            </a:r>
            <a:r>
              <a:rPr lang="zh-TW" altLang="en-US" sz="2200" b="1" dirty="0"/>
              <a:t>年。他接手</a:t>
            </a:r>
            <a:r>
              <a:rPr lang="en-US" altLang="zh-TW" sz="2200" b="1" dirty="0"/>
              <a:t>CEO</a:t>
            </a:r>
            <a:r>
              <a:rPr lang="zh-TW" altLang="en-US" sz="2200" b="1" dirty="0"/>
              <a:t>一職，等於確保星巴克的科技動力持續</a:t>
            </a:r>
            <a:r>
              <a:rPr lang="zh-TW" altLang="en-US" sz="2200" b="1" dirty="0" smtClean="0"/>
              <a:t>運轉</a:t>
            </a:r>
            <a:endParaRPr lang="en-US" altLang="zh-TW" sz="2200" b="1" dirty="0" smtClean="0"/>
          </a:p>
          <a:p>
            <a:pPr marL="365760" lvl="1" indent="0">
              <a:buNone/>
            </a:pPr>
            <a:r>
              <a:rPr lang="zh-TW" altLang="en-US" sz="2200" b="1" dirty="0"/>
              <a:t>星巴克更於</a:t>
            </a:r>
            <a:r>
              <a:rPr lang="en-US" altLang="zh-TW" sz="2200" b="1" dirty="0"/>
              <a:t>2015</a:t>
            </a:r>
            <a:r>
              <a:rPr lang="zh-TW" altLang="en-US" sz="2200" b="1" dirty="0"/>
              <a:t>年時，新設立技術長一</a:t>
            </a:r>
            <a:r>
              <a:rPr lang="zh-TW" altLang="en-US" sz="2200" b="1" dirty="0" smtClean="0"/>
              <a:t>職，</a:t>
            </a:r>
            <a:r>
              <a:rPr lang="zh-TW" altLang="en-US" sz="2200" b="1" dirty="0"/>
              <a:t>找來前任</a:t>
            </a:r>
            <a:r>
              <a:rPr lang="en-US" altLang="zh-TW" sz="2200" b="1" dirty="0"/>
              <a:t>Adobe</a:t>
            </a:r>
            <a:r>
              <a:rPr lang="zh-TW" altLang="en-US" sz="2200" b="1" dirty="0"/>
              <a:t>的資訊長</a:t>
            </a:r>
            <a:r>
              <a:rPr lang="en-US" altLang="zh-TW" sz="2200" b="1" dirty="0"/>
              <a:t>Gerri Martin-</a:t>
            </a:r>
            <a:r>
              <a:rPr lang="en-US" altLang="zh-TW" sz="2200" b="1" dirty="0" err="1"/>
              <a:t>Flickinger</a:t>
            </a:r>
            <a:r>
              <a:rPr lang="zh-TW" altLang="en-US" sz="2200" b="1" dirty="0"/>
              <a:t>擔任，她不僅負責星巴克內部</a:t>
            </a:r>
            <a:r>
              <a:rPr lang="en-US" altLang="zh-TW" sz="2200" b="1" dirty="0"/>
              <a:t>IT</a:t>
            </a:r>
            <a:r>
              <a:rPr lang="zh-TW" altLang="en-US" sz="2200" b="1" dirty="0"/>
              <a:t>職務，也幫助形塑星巴克的全球科技</a:t>
            </a:r>
            <a:r>
              <a:rPr lang="zh-TW" altLang="en-US" sz="2200" b="1" dirty="0" smtClean="0"/>
              <a:t>策略</a:t>
            </a:r>
            <a:endParaRPr lang="zh-TW" altLang="en-US" sz="2200" b="1" dirty="0"/>
          </a:p>
        </p:txBody>
      </p:sp>
    </p:spTree>
    <p:extLst>
      <p:ext uri="{BB962C8B-B14F-4D97-AF65-F5344CB8AC3E}">
        <p14:creationId xmlns:p14="http://schemas.microsoft.com/office/powerpoint/2010/main" val="3607134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5421"/>
            <a:ext cx="7467600" cy="1143000"/>
          </a:xfrm>
        </p:spPr>
        <p:txBody>
          <a:bodyPr>
            <a:normAutofit/>
          </a:bodyPr>
          <a:lstStyle/>
          <a:p>
            <a:pPr algn="ctr"/>
            <a:r>
              <a:rPr lang="zh-TW" altLang="en-US" sz="4000" b="1" dirty="0">
                <a:solidFill>
                  <a:schemeClr val="tx1"/>
                </a:solidFill>
              </a:rPr>
              <a:t>未來展望</a:t>
            </a:r>
            <a:endParaRPr lang="zh-TW" altLang="en-US" sz="4000" dirty="0"/>
          </a:p>
        </p:txBody>
      </p:sp>
      <p:sp>
        <p:nvSpPr>
          <p:cNvPr id="3" name="內容版面配置區 2"/>
          <p:cNvSpPr>
            <a:spLocks noGrp="1"/>
          </p:cNvSpPr>
          <p:nvPr>
            <p:ph sz="quarter" idx="1"/>
          </p:nvPr>
        </p:nvSpPr>
        <p:spPr/>
        <p:txBody>
          <a:bodyPr>
            <a:normAutofit/>
          </a:bodyPr>
          <a:lstStyle/>
          <a:p>
            <a:pPr>
              <a:buFont typeface="Wingdings" pitchFamily="2" charset="2"/>
              <a:buChar char="Ø"/>
            </a:pPr>
            <a:r>
              <a:rPr lang="zh-TW" altLang="en-US" sz="2200" b="1" dirty="0">
                <a:solidFill>
                  <a:srgbClr val="FF0000"/>
                </a:solidFill>
              </a:rPr>
              <a:t>沉浸式購物</a:t>
            </a:r>
            <a:r>
              <a:rPr lang="zh-TW" altLang="en-US" sz="2200" b="1" dirty="0" smtClean="0">
                <a:solidFill>
                  <a:srgbClr val="FF0000"/>
                </a:solidFill>
              </a:rPr>
              <a:t>體驗，</a:t>
            </a:r>
            <a:r>
              <a:rPr lang="zh-TW" altLang="en-US" sz="2200" b="1" dirty="0">
                <a:solidFill>
                  <a:srgbClr val="FF0000"/>
                </a:solidFill>
              </a:rPr>
              <a:t>打造必訪景點</a:t>
            </a:r>
          </a:p>
          <a:p>
            <a:pPr marL="365760" lvl="1" indent="0">
              <a:buNone/>
            </a:pPr>
            <a:r>
              <a:rPr lang="zh-TW" altLang="en-US" sz="2200" b="1" dirty="0" smtClean="0"/>
              <a:t>未來星巴克不僅會持續推廣建立個人化體驗的會員計劃，還打算專注在「新零售體驗」。今年</a:t>
            </a:r>
            <a:r>
              <a:rPr lang="en-US" altLang="zh-TW" sz="2200" b="1" dirty="0" smtClean="0"/>
              <a:t>10</a:t>
            </a:r>
            <a:r>
              <a:rPr lang="zh-TW" altLang="en-US" sz="2200" b="1" dirty="0" smtClean="0"/>
              <a:t>月初，星巴克宣布關閉網路商店，如果消費者希望買星巴克的相關產品（如咖啡杯、沖泡用具等），一定得造訪店面才行</a:t>
            </a:r>
            <a:endParaRPr lang="en-US" altLang="zh-TW" sz="2200" b="1" dirty="0" smtClean="0"/>
          </a:p>
          <a:p>
            <a:pPr marL="365760" lvl="1" indent="0">
              <a:buNone/>
            </a:pPr>
            <a:r>
              <a:rPr lang="zh-TW" altLang="en-US" sz="2200" b="1" dirty="0"/>
              <a:t>「成為每個消費者的</a:t>
            </a:r>
            <a:r>
              <a:rPr lang="en-US" altLang="zh-TW" sz="2200" b="1" dirty="0"/>
              <a:t>『</a:t>
            </a:r>
            <a:r>
              <a:rPr lang="zh-TW" altLang="en-US" sz="2200" b="1" dirty="0"/>
              <a:t>目的地</a:t>
            </a:r>
            <a:r>
              <a:rPr lang="en-US" altLang="zh-TW" sz="2200" b="1" dirty="0"/>
              <a:t>』</a:t>
            </a:r>
            <a:r>
              <a:rPr lang="zh-TW" altLang="en-US" sz="2200" b="1" dirty="0"/>
              <a:t>，會是我們的目標。」</a:t>
            </a:r>
            <a:r>
              <a:rPr lang="en-US" altLang="zh-TW" sz="2200" b="1" dirty="0"/>
              <a:t>Kevin Johnson</a:t>
            </a:r>
            <a:r>
              <a:rPr lang="zh-TW" altLang="en-US" sz="2200" b="1" dirty="0"/>
              <a:t>說道。美國零售業正被亞馬遜帶頭的電商顛覆，現代人已習慣在網路平台上消費購物，在面臨產業轉變之下，實體店面要生存，就得提供獨特、強烈的消費體驗。星巴克透過會員計劃的個人化服務，就是創造消費體驗的起點。</a:t>
            </a:r>
          </a:p>
        </p:txBody>
      </p:sp>
    </p:spTree>
    <p:extLst>
      <p:ext uri="{BB962C8B-B14F-4D97-AF65-F5344CB8AC3E}">
        <p14:creationId xmlns:p14="http://schemas.microsoft.com/office/powerpoint/2010/main" val="1335945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smtClean="0">
                <a:solidFill>
                  <a:schemeClr val="tx1"/>
                </a:solidFill>
              </a:rPr>
              <a:t>報告工作分配</a:t>
            </a:r>
            <a:endParaRPr lang="zh-TW" altLang="en-US" sz="4000" b="1" dirty="0">
              <a:solidFill>
                <a:schemeClr val="tx1"/>
              </a:solidFill>
            </a:endParaRPr>
          </a:p>
        </p:txBody>
      </p:sp>
      <p:graphicFrame>
        <p:nvGraphicFramePr>
          <p:cNvPr id="4" name="內容版面配置區 3"/>
          <p:cNvGraphicFramePr>
            <a:graphicFrameLocks noGrp="1"/>
          </p:cNvGraphicFramePr>
          <p:nvPr>
            <p:ph sz="quarter" idx="1"/>
            <p:extLst>
              <p:ext uri="{D42A27DB-BD31-4B8C-83A1-F6EECF244321}">
                <p14:modId xmlns:p14="http://schemas.microsoft.com/office/powerpoint/2010/main" val="2987283456"/>
              </p:ext>
            </p:extLst>
          </p:nvPr>
        </p:nvGraphicFramePr>
        <p:xfrm>
          <a:off x="467544" y="1916832"/>
          <a:ext cx="7848870" cy="3312368"/>
        </p:xfrm>
        <a:graphic>
          <a:graphicData uri="http://schemas.openxmlformats.org/drawingml/2006/table">
            <a:tbl>
              <a:tblPr firstRow="1" bandRow="1">
                <a:tableStyleId>{5C22544A-7EE6-4342-B048-85BDC9FD1C3A}</a:tableStyleId>
              </a:tblPr>
              <a:tblGrid>
                <a:gridCol w="1569774"/>
                <a:gridCol w="1569774"/>
                <a:gridCol w="1569774"/>
                <a:gridCol w="1569774"/>
                <a:gridCol w="1569774"/>
              </a:tblGrid>
              <a:tr h="470885">
                <a:tc>
                  <a:txBody>
                    <a:bodyPr/>
                    <a:lstStyle/>
                    <a:p>
                      <a:r>
                        <a:rPr lang="zh-TW" altLang="en-US" b="1" dirty="0" smtClean="0">
                          <a:solidFill>
                            <a:schemeClr val="tx1"/>
                          </a:solidFill>
                        </a:rPr>
                        <a:t>饒敬輿</a:t>
                      </a:r>
                      <a:r>
                        <a:rPr lang="en-US" altLang="zh-TW" b="1" dirty="0" smtClean="0">
                          <a:solidFill>
                            <a:schemeClr val="tx1"/>
                          </a:solidFill>
                        </a:rPr>
                        <a:t>(072)</a:t>
                      </a:r>
                      <a:endParaRPr lang="zh-TW" altLang="en-US" b="1" dirty="0">
                        <a:solidFill>
                          <a:schemeClr val="tx1"/>
                        </a:solidFill>
                      </a:endParaRPr>
                    </a:p>
                  </a:txBody>
                  <a:tcPr/>
                </a:tc>
                <a:tc>
                  <a:txBody>
                    <a:bodyPr/>
                    <a:lstStyle/>
                    <a:p>
                      <a:r>
                        <a:rPr lang="zh-TW" altLang="en-US" b="1" dirty="0" smtClean="0">
                          <a:solidFill>
                            <a:schemeClr val="tx1"/>
                          </a:solidFill>
                        </a:rPr>
                        <a:t>許佩如</a:t>
                      </a:r>
                      <a:r>
                        <a:rPr lang="en-US" altLang="zh-TW" b="1" dirty="0" smtClean="0">
                          <a:solidFill>
                            <a:schemeClr val="tx1"/>
                          </a:solidFill>
                        </a:rPr>
                        <a:t>(084)</a:t>
                      </a:r>
                      <a:endParaRPr lang="zh-TW" altLang="en-US" b="1" dirty="0">
                        <a:solidFill>
                          <a:schemeClr val="tx1"/>
                        </a:solidFill>
                      </a:endParaRPr>
                    </a:p>
                  </a:txBody>
                  <a:tcPr/>
                </a:tc>
                <a:tc>
                  <a:txBody>
                    <a:bodyPr/>
                    <a:lstStyle/>
                    <a:p>
                      <a:r>
                        <a:rPr lang="zh-TW" altLang="en-US" b="1" dirty="0" smtClean="0">
                          <a:solidFill>
                            <a:schemeClr val="tx1"/>
                          </a:solidFill>
                        </a:rPr>
                        <a:t>黃翊瑋</a:t>
                      </a:r>
                      <a:r>
                        <a:rPr lang="en-US" altLang="zh-TW" b="1" dirty="0" smtClean="0">
                          <a:solidFill>
                            <a:schemeClr val="tx1"/>
                          </a:solidFill>
                        </a:rPr>
                        <a:t>(065)</a:t>
                      </a:r>
                      <a:endParaRPr lang="zh-TW" altLang="en-US" b="1" dirty="0">
                        <a:solidFill>
                          <a:schemeClr val="tx1"/>
                        </a:solidFill>
                      </a:endParaRPr>
                    </a:p>
                  </a:txBody>
                  <a:tcPr/>
                </a:tc>
                <a:tc>
                  <a:txBody>
                    <a:bodyPr/>
                    <a:lstStyle/>
                    <a:p>
                      <a:r>
                        <a:rPr lang="zh-TW" altLang="en-US" b="1" dirty="0" smtClean="0">
                          <a:solidFill>
                            <a:schemeClr val="tx1"/>
                          </a:solidFill>
                        </a:rPr>
                        <a:t>陳詠義</a:t>
                      </a:r>
                      <a:r>
                        <a:rPr lang="en-US" altLang="zh-TW" b="1" dirty="0" smtClean="0">
                          <a:solidFill>
                            <a:schemeClr val="tx1"/>
                          </a:solidFill>
                        </a:rPr>
                        <a:t>(080)</a:t>
                      </a:r>
                      <a:endParaRPr lang="zh-TW" altLang="en-US" b="1" dirty="0">
                        <a:solidFill>
                          <a:schemeClr val="tx1"/>
                        </a:solidFill>
                      </a:endParaRPr>
                    </a:p>
                  </a:txBody>
                  <a:tcPr/>
                </a:tc>
                <a:tc>
                  <a:txBody>
                    <a:bodyPr/>
                    <a:lstStyle/>
                    <a:p>
                      <a:r>
                        <a:rPr lang="zh-TW" altLang="en-US" b="1" dirty="0" smtClean="0">
                          <a:solidFill>
                            <a:schemeClr val="tx1"/>
                          </a:solidFill>
                        </a:rPr>
                        <a:t>謝欣瑜</a:t>
                      </a:r>
                      <a:r>
                        <a:rPr lang="en-US" altLang="zh-TW" b="1" dirty="0" smtClean="0">
                          <a:solidFill>
                            <a:schemeClr val="tx1"/>
                          </a:solidFill>
                        </a:rPr>
                        <a:t>(505)</a:t>
                      </a:r>
                      <a:endParaRPr lang="zh-TW" altLang="en-US" b="1" dirty="0">
                        <a:solidFill>
                          <a:schemeClr val="tx1"/>
                        </a:solidFill>
                      </a:endParaRPr>
                    </a:p>
                  </a:txBody>
                  <a:tcPr/>
                </a:tc>
              </a:tr>
              <a:tr h="2841483">
                <a:tc>
                  <a:txBody>
                    <a:bodyPr/>
                    <a:lstStyle/>
                    <a:p>
                      <a:pPr marL="0" indent="0">
                        <a:buFont typeface="+mj-ea"/>
                        <a:buNone/>
                      </a:pPr>
                      <a:r>
                        <a:rPr lang="zh-TW" altLang="en-US" b="1" dirty="0" smtClean="0"/>
                        <a:t>文獻探討</a:t>
                      </a:r>
                      <a:endParaRPr lang="en-US" altLang="zh-TW" b="1" dirty="0" smtClean="0"/>
                    </a:p>
                    <a:p>
                      <a:pPr marL="0" indent="0">
                        <a:buFont typeface="+mj-ea"/>
                        <a:buNone/>
                      </a:pPr>
                      <a:r>
                        <a:rPr lang="zh-TW" altLang="en-US" b="1" dirty="0" smtClean="0"/>
                        <a:t>顧客關係管理</a:t>
                      </a:r>
                      <a:endParaRPr lang="en-US" altLang="zh-TW" b="1" dirty="0" smtClean="0"/>
                    </a:p>
                    <a:p>
                      <a:pPr marL="0" indent="0">
                        <a:buFont typeface="+mj-ea"/>
                        <a:buNone/>
                      </a:pPr>
                      <a:r>
                        <a:rPr lang="zh-TW" altLang="en-US" b="1" dirty="0" smtClean="0"/>
                        <a:t>未來展望</a:t>
                      </a:r>
                      <a:endParaRPr lang="en-US" altLang="zh-TW" b="1" dirty="0" smtClean="0"/>
                    </a:p>
                    <a:p>
                      <a:pPr marL="0" indent="0">
                        <a:buFont typeface="+mj-ea"/>
                        <a:buNone/>
                      </a:pPr>
                      <a:r>
                        <a:rPr lang="zh-TW" altLang="en-US" b="1" dirty="0" smtClean="0"/>
                        <a:t>結論建議</a:t>
                      </a:r>
                      <a:endParaRPr lang="en-US" altLang="zh-TW" b="1" dirty="0" smtClean="0"/>
                    </a:p>
                    <a:p>
                      <a:pPr marL="0" indent="0">
                        <a:buFont typeface="+mj-ea"/>
                        <a:buNone/>
                      </a:pPr>
                      <a:r>
                        <a:rPr lang="zh-TW" altLang="en-US" b="1" dirty="0" smtClean="0"/>
                        <a:t>資料來源</a:t>
                      </a:r>
                      <a:endParaRPr lang="en-US" altLang="zh-TW" b="1" dirty="0" smtClean="0"/>
                    </a:p>
                    <a:p>
                      <a:pPr marL="0" indent="0">
                        <a:buFont typeface="+mj-ea"/>
                        <a:buNone/>
                      </a:pPr>
                      <a:r>
                        <a:rPr lang="zh-TW" altLang="en-US" b="1" dirty="0" smtClean="0"/>
                        <a:t>排版</a:t>
                      </a:r>
                    </a:p>
                    <a:p>
                      <a:r>
                        <a:rPr lang="zh-TW" altLang="en-US" b="1" dirty="0" smtClean="0"/>
                        <a:t>報告</a:t>
                      </a:r>
                      <a:endParaRPr lang="en-US" altLang="zh-TW" b="1" dirty="0" smtClean="0"/>
                    </a:p>
                    <a:p>
                      <a:endParaRPr lang="zh-TW" altLang="en-US" b="1" dirty="0"/>
                    </a:p>
                  </a:txBody>
                  <a:tcPr/>
                </a:tc>
                <a:tc>
                  <a:txBody>
                    <a:bodyPr/>
                    <a:lstStyle/>
                    <a:p>
                      <a:pPr marL="0" indent="0">
                        <a:buFont typeface="+mj-ea"/>
                        <a:buNone/>
                      </a:pPr>
                      <a:r>
                        <a:rPr lang="zh-TW" altLang="en-US" b="1" dirty="0" smtClean="0"/>
                        <a:t>文獻探討</a:t>
                      </a:r>
                      <a:endParaRPr lang="en-US" altLang="zh-TW" b="1" dirty="0" smtClean="0"/>
                    </a:p>
                    <a:p>
                      <a:pPr marL="0" indent="0">
                        <a:buFont typeface="+mj-ea"/>
                        <a:buNone/>
                      </a:pPr>
                      <a:r>
                        <a:rPr lang="zh-TW" altLang="en-US" b="1" dirty="0" smtClean="0"/>
                        <a:t>顧客關係管理</a:t>
                      </a:r>
                      <a:endParaRPr lang="en-US" altLang="zh-TW" b="1" dirty="0" smtClean="0"/>
                    </a:p>
                    <a:p>
                      <a:pPr marL="0" indent="0">
                        <a:buFont typeface="+mj-ea"/>
                        <a:buNone/>
                      </a:pPr>
                      <a:r>
                        <a:rPr lang="zh-TW" altLang="en-US" b="1" dirty="0" smtClean="0"/>
                        <a:t>未來展望</a:t>
                      </a:r>
                      <a:endParaRPr lang="en-US" altLang="zh-TW" b="1" dirty="0" smtClean="0"/>
                    </a:p>
                    <a:p>
                      <a:pPr marL="0" indent="0">
                        <a:buFont typeface="+mj-ea"/>
                        <a:buNone/>
                      </a:pPr>
                      <a:r>
                        <a:rPr lang="zh-TW" altLang="en-US" b="1" dirty="0" smtClean="0"/>
                        <a:t>結論建議</a:t>
                      </a:r>
                      <a:endParaRPr lang="en-US" altLang="zh-TW" b="1" dirty="0" smtClean="0"/>
                    </a:p>
                    <a:p>
                      <a:pPr marL="0" indent="0">
                        <a:buFont typeface="+mj-ea"/>
                        <a:buNone/>
                      </a:pPr>
                      <a:r>
                        <a:rPr lang="zh-TW" altLang="en-US" b="1" dirty="0" smtClean="0"/>
                        <a:t>資料來源</a:t>
                      </a:r>
                      <a:endParaRPr lang="en-US" altLang="zh-TW" b="1" dirty="0" smtClean="0"/>
                    </a:p>
                    <a:p>
                      <a:pPr marL="0" marR="0" indent="0" algn="l" defTabSz="914400" rtl="0" eaLnBrk="1" fontAlgn="auto" latinLnBrk="0" hangingPunct="1">
                        <a:lnSpc>
                          <a:spcPct val="100000"/>
                        </a:lnSpc>
                        <a:spcBef>
                          <a:spcPts val="0"/>
                        </a:spcBef>
                        <a:spcAft>
                          <a:spcPts val="0"/>
                        </a:spcAft>
                        <a:buClrTx/>
                        <a:buSzTx/>
                        <a:buFont typeface="+mj-ea"/>
                        <a:buNone/>
                        <a:tabLst/>
                        <a:defRPr/>
                      </a:pPr>
                      <a:r>
                        <a:rPr lang="zh-TW" altLang="en-US" b="1" dirty="0" smtClean="0"/>
                        <a:t>排版</a:t>
                      </a:r>
                    </a:p>
                    <a:p>
                      <a:endParaRPr lang="zh-TW" altLang="en-US" b="1" dirty="0"/>
                    </a:p>
                  </a:txBody>
                  <a:tcPr/>
                </a:tc>
                <a:tc>
                  <a:txBody>
                    <a:bodyPr/>
                    <a:lstStyle/>
                    <a:p>
                      <a:r>
                        <a:rPr lang="zh-TW" altLang="en-US" b="1" dirty="0" smtClean="0"/>
                        <a:t>前言</a:t>
                      </a:r>
                      <a:endParaRPr lang="en-US" altLang="zh-TW" b="1" dirty="0" smtClean="0"/>
                    </a:p>
                    <a:p>
                      <a:r>
                        <a:rPr lang="zh-TW" altLang="en-US" b="1" dirty="0" smtClean="0"/>
                        <a:t>公司介紹</a:t>
                      </a:r>
                      <a:endParaRPr lang="en-US" altLang="zh-TW"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t>未來展望</a:t>
                      </a:r>
                      <a:endParaRPr lang="en-US" altLang="zh-TW"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t>結論建議</a:t>
                      </a:r>
                      <a:endParaRPr lang="en-US" altLang="zh-TW"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t>排版</a:t>
                      </a:r>
                      <a:endParaRPr lang="en-US" altLang="zh-TW" b="1" dirty="0" smtClean="0"/>
                    </a:p>
                    <a:p>
                      <a:endParaRPr lang="zh-TW" altLang="en-US" b="1" dirty="0"/>
                    </a:p>
                  </a:txBody>
                  <a:tcPr/>
                </a:tc>
                <a:tc>
                  <a:txBody>
                    <a:bodyPr/>
                    <a:lstStyle/>
                    <a:p>
                      <a:r>
                        <a:rPr lang="zh-TW" altLang="en-US" b="1" dirty="0" smtClean="0"/>
                        <a:t>前言</a:t>
                      </a:r>
                      <a:endParaRPr lang="en-US" altLang="zh-TW" b="1" dirty="0" smtClean="0"/>
                    </a:p>
                    <a:p>
                      <a:r>
                        <a:rPr lang="zh-TW" altLang="en-US" b="1" dirty="0" smtClean="0"/>
                        <a:t>公司介紹</a:t>
                      </a:r>
                      <a:endParaRPr lang="en-US" altLang="zh-TW"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t>未來展望</a:t>
                      </a:r>
                      <a:endParaRPr lang="en-US" altLang="zh-TW"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t>結論建議</a:t>
                      </a:r>
                      <a:endParaRPr lang="en-US" altLang="zh-TW"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t>排版</a:t>
                      </a:r>
                      <a:endParaRPr lang="en-US" altLang="zh-TW" b="1" dirty="0" smtClean="0"/>
                    </a:p>
                    <a:p>
                      <a:endParaRPr lang="zh-TW" altLang="en-US" b="1" dirty="0" smtClean="0"/>
                    </a:p>
                    <a:p>
                      <a:endParaRPr lang="zh-TW" altLang="en-US" b="1" dirty="0"/>
                    </a:p>
                  </a:txBody>
                  <a:tcPr/>
                </a:tc>
                <a:tc>
                  <a:txBody>
                    <a:bodyPr/>
                    <a:lstStyle/>
                    <a:p>
                      <a:r>
                        <a:rPr lang="zh-TW" altLang="en-US" b="1" dirty="0" smtClean="0"/>
                        <a:t>經營現況</a:t>
                      </a:r>
                      <a:endParaRPr lang="en-US" altLang="zh-TW"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t>未來展望</a:t>
                      </a:r>
                      <a:endParaRPr lang="en-US" altLang="zh-TW"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t>結論建議</a:t>
                      </a:r>
                      <a:endParaRPr lang="en-US" altLang="zh-TW"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b="1" dirty="0" smtClean="0"/>
                        <a:t>排版</a:t>
                      </a:r>
                      <a:endParaRPr lang="en-US" altLang="zh-TW" b="1" dirty="0" smtClean="0"/>
                    </a:p>
                    <a:p>
                      <a:endParaRPr lang="zh-TW" altLang="en-US" b="1" dirty="0"/>
                    </a:p>
                  </a:txBody>
                  <a:tcPr/>
                </a:tc>
              </a:tr>
            </a:tbl>
          </a:graphicData>
        </a:graphic>
      </p:graphicFrame>
    </p:spTree>
    <p:extLst>
      <p:ext uri="{BB962C8B-B14F-4D97-AF65-F5344CB8AC3E}">
        <p14:creationId xmlns:p14="http://schemas.microsoft.com/office/powerpoint/2010/main" val="1429738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a:solidFill>
                  <a:schemeClr val="tx1"/>
                </a:solidFill>
              </a:rPr>
              <a:t>未來展望</a:t>
            </a:r>
            <a:endParaRPr lang="zh-TW" altLang="en-US" sz="4000" dirty="0"/>
          </a:p>
        </p:txBody>
      </p:sp>
      <p:sp>
        <p:nvSpPr>
          <p:cNvPr id="3" name="內容版面配置區 2"/>
          <p:cNvSpPr>
            <a:spLocks noGrp="1"/>
          </p:cNvSpPr>
          <p:nvPr>
            <p:ph sz="quarter" idx="1"/>
          </p:nvPr>
        </p:nvSpPr>
        <p:spPr/>
        <p:txBody>
          <a:bodyPr>
            <a:noAutofit/>
          </a:bodyPr>
          <a:lstStyle/>
          <a:p>
            <a:pPr>
              <a:buFont typeface="Wingdings" pitchFamily="2" charset="2"/>
              <a:buChar char="Ø"/>
            </a:pPr>
            <a:r>
              <a:rPr lang="zh-TW" altLang="en-US" sz="2100" b="1" dirty="0">
                <a:solidFill>
                  <a:srgbClr val="FF0000"/>
                </a:solidFill>
              </a:rPr>
              <a:t>收掉茶瓦納，改推廣精品咖啡文化</a:t>
            </a:r>
          </a:p>
          <a:p>
            <a:pPr marL="365760" lvl="1" indent="0">
              <a:buNone/>
            </a:pPr>
            <a:r>
              <a:rPr lang="zh-TW" altLang="en-US" b="1" dirty="0"/>
              <a:t>過去星巴克經歷許多變化</a:t>
            </a:r>
            <a:r>
              <a:rPr lang="zh-TW" altLang="en-US" b="1" dirty="0" smtClean="0"/>
              <a:t>，花</a:t>
            </a:r>
            <a:r>
              <a:rPr lang="zh-TW" altLang="en-US" b="1" dirty="0"/>
              <a:t>了</a:t>
            </a:r>
            <a:r>
              <a:rPr lang="en-US" altLang="zh-TW" b="1" dirty="0"/>
              <a:t>6.2</a:t>
            </a:r>
            <a:r>
              <a:rPr lang="zh-TW" altLang="en-US" b="1" dirty="0"/>
              <a:t>億美元收購茶飲品牌茶瓦納（</a:t>
            </a:r>
            <a:r>
              <a:rPr lang="en-US" altLang="zh-TW" b="1" dirty="0"/>
              <a:t>TEAVANA</a:t>
            </a:r>
            <a:r>
              <a:rPr lang="zh-TW" altLang="en-US" b="1" dirty="0"/>
              <a:t>），喊出要在</a:t>
            </a:r>
            <a:r>
              <a:rPr lang="en-US" altLang="zh-TW" b="1" dirty="0"/>
              <a:t>5~10</a:t>
            </a:r>
            <a:r>
              <a:rPr lang="zh-TW" altLang="en-US" b="1" dirty="0"/>
              <a:t>年內開設</a:t>
            </a:r>
            <a:r>
              <a:rPr lang="en-US" altLang="zh-TW" b="1" dirty="0"/>
              <a:t>100</a:t>
            </a:r>
            <a:r>
              <a:rPr lang="zh-TW" altLang="en-US" b="1" dirty="0"/>
              <a:t>家茶吧</a:t>
            </a:r>
            <a:r>
              <a:rPr lang="zh-TW" altLang="en-US" b="1" dirty="0" smtClean="0"/>
              <a:t>、透過</a:t>
            </a:r>
            <a:r>
              <a:rPr lang="zh-TW" altLang="en-US" b="1" dirty="0"/>
              <a:t>全球星巴克門市賣出</a:t>
            </a:r>
            <a:r>
              <a:rPr lang="en-US" altLang="zh-TW" b="1" dirty="0"/>
              <a:t>16</a:t>
            </a:r>
            <a:r>
              <a:rPr lang="zh-TW" altLang="en-US" b="1" dirty="0"/>
              <a:t>億美元茶瓦納品牌飲料的目標。今年第二季星巴克淨盈利從去年同期的</a:t>
            </a:r>
            <a:r>
              <a:rPr lang="en-US" altLang="zh-TW" b="1" dirty="0"/>
              <a:t>7.54</a:t>
            </a:r>
            <a:r>
              <a:rPr lang="zh-TW" altLang="en-US" b="1" dirty="0"/>
              <a:t>億美元下降到</a:t>
            </a:r>
            <a:r>
              <a:rPr lang="en-US" altLang="zh-TW" b="1" dirty="0"/>
              <a:t>6.92</a:t>
            </a:r>
            <a:r>
              <a:rPr lang="zh-TW" altLang="en-US" b="1" dirty="0"/>
              <a:t>億美元，星巴克表示，主要是茶瓦納門店拖累整體業績，在七月份宣佈在</a:t>
            </a:r>
            <a:r>
              <a:rPr lang="en-US" altLang="zh-TW" b="1" dirty="0"/>
              <a:t>2018</a:t>
            </a:r>
            <a:r>
              <a:rPr lang="zh-TW" altLang="en-US" b="1" dirty="0"/>
              <a:t>年春天前關閉全部</a:t>
            </a:r>
            <a:r>
              <a:rPr lang="en-US" altLang="zh-TW" b="1" dirty="0"/>
              <a:t>379</a:t>
            </a:r>
            <a:r>
              <a:rPr lang="zh-TW" altLang="en-US" b="1" dirty="0"/>
              <a:t>家茶瓦納茶店</a:t>
            </a:r>
            <a:r>
              <a:rPr lang="zh-TW" altLang="en-US" b="1" dirty="0" smtClean="0"/>
              <a:t>。</a:t>
            </a:r>
            <a:endParaRPr lang="en-US" altLang="zh-TW" b="1" dirty="0" smtClean="0"/>
          </a:p>
          <a:p>
            <a:pPr marL="365760" lvl="1" indent="0">
              <a:buNone/>
            </a:pPr>
            <a:r>
              <a:rPr lang="zh-TW" altLang="en-US" b="1" dirty="0"/>
              <a:t>日前雀巢收購藍瓶咖啡（</a:t>
            </a:r>
            <a:r>
              <a:rPr lang="en-US" altLang="zh-TW" b="1" dirty="0"/>
              <a:t>Blue Bottle Coffee</a:t>
            </a:r>
            <a:r>
              <a:rPr lang="zh-TW" altLang="en-US" b="1" dirty="0"/>
              <a:t>）拱固美國市場的「第三波咖啡革命」，為了推廣精品咖啡文化，星巴克從去年開始在西雅圖開設體驗式咖啡店「</a:t>
            </a:r>
            <a:r>
              <a:rPr lang="en-US" altLang="zh-TW" b="1" dirty="0" err="1"/>
              <a:t>Roastery</a:t>
            </a:r>
            <a:r>
              <a:rPr lang="en-US" altLang="zh-TW" b="1" dirty="0"/>
              <a:t> &amp; Tasting Room</a:t>
            </a:r>
            <a:r>
              <a:rPr lang="zh-TW" altLang="en-US" b="1" dirty="0"/>
              <a:t>」烘焙工坊，現場有咖啡師坐鎮，顧客可以從開放式的吧檯看到製作咖啡的過程，打造出「精品咖啡體驗店」，開拓不同的客戶族群上門消費。</a:t>
            </a:r>
          </a:p>
        </p:txBody>
      </p:sp>
    </p:spTree>
    <p:extLst>
      <p:ext uri="{BB962C8B-B14F-4D97-AF65-F5344CB8AC3E}">
        <p14:creationId xmlns:p14="http://schemas.microsoft.com/office/powerpoint/2010/main" val="3860516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a:solidFill>
                  <a:schemeClr val="tx1"/>
                </a:solidFill>
              </a:rPr>
              <a:t>結論建議</a:t>
            </a:r>
            <a:endParaRPr lang="zh-TW" altLang="en-US" sz="4000" dirty="0"/>
          </a:p>
        </p:txBody>
      </p:sp>
      <p:sp>
        <p:nvSpPr>
          <p:cNvPr id="3" name="內容版面配置區 2"/>
          <p:cNvSpPr>
            <a:spLocks noGrp="1"/>
          </p:cNvSpPr>
          <p:nvPr>
            <p:ph sz="quarter" idx="1"/>
          </p:nvPr>
        </p:nvSpPr>
        <p:spPr/>
        <p:txBody>
          <a:bodyPr/>
          <a:lstStyle/>
          <a:p>
            <a:pPr marL="0" indent="0">
              <a:buNone/>
            </a:pPr>
            <a:r>
              <a:rPr lang="zh-TW" altLang="en-US" sz="2200" b="1" dirty="0"/>
              <a:t>隨著網路的發展，我們的生活方式漸漸「被改變」，人與人的溝通、人和企業</a:t>
            </a:r>
            <a:r>
              <a:rPr lang="en-US" altLang="zh-TW" sz="2200" b="1" dirty="0"/>
              <a:t>/</a:t>
            </a:r>
            <a:r>
              <a:rPr lang="zh-TW" altLang="en-US" sz="2200" b="1" dirty="0"/>
              <a:t>品牌的互動也變得更「</a:t>
            </a:r>
            <a:r>
              <a:rPr lang="en-US" altLang="zh-TW" sz="2200" b="1" dirty="0"/>
              <a:t>360</a:t>
            </a:r>
            <a:r>
              <a:rPr lang="zh-TW" altLang="en-US" sz="2200" b="1" dirty="0"/>
              <a:t>度」，沒有一種媒體可以完全擔當全功能的媒介，消費者也變得越來越精明，因此企業和消費者的互動必須更主動、更</a:t>
            </a:r>
            <a:r>
              <a:rPr lang="zh-TW" altLang="en-US" sz="2200" b="1" dirty="0" smtClean="0"/>
              <a:t>低調</a:t>
            </a:r>
            <a:endParaRPr lang="en-US" altLang="zh-TW" sz="2200" b="1" dirty="0" smtClean="0"/>
          </a:p>
          <a:p>
            <a:pPr fontAlgn="base">
              <a:buFont typeface="Wingdings" pitchFamily="2" charset="2"/>
              <a:buChar char="Ø"/>
            </a:pPr>
            <a:r>
              <a:rPr lang="zh-TW" altLang="en-US" sz="2200" b="1" dirty="0"/>
              <a:t>主動：在於不斷配合時代和科技的變化，改善和消費者溝通的方式和</a:t>
            </a:r>
            <a:r>
              <a:rPr lang="zh-TW" altLang="en-US" sz="2200" b="1" dirty="0" smtClean="0"/>
              <a:t>方法</a:t>
            </a:r>
            <a:endParaRPr lang="zh-TW" altLang="en-US" sz="2200" b="1" dirty="0"/>
          </a:p>
          <a:p>
            <a:pPr fontAlgn="base">
              <a:buFont typeface="Wingdings" pitchFamily="2" charset="2"/>
              <a:buChar char="Ø"/>
            </a:pPr>
            <a:r>
              <a:rPr lang="zh-TW" altLang="en-US" sz="2200" b="1" dirty="0"/>
              <a:t>低調：在於使用更「自然」</a:t>
            </a:r>
            <a:r>
              <a:rPr lang="en-US" altLang="zh-TW" sz="2200" b="1" dirty="0"/>
              <a:t>(</a:t>
            </a:r>
            <a:r>
              <a:rPr lang="zh-TW" altLang="en-US" sz="2200" b="1" dirty="0"/>
              <a:t>不是單方面强勢</a:t>
            </a:r>
            <a:r>
              <a:rPr lang="en-US" altLang="zh-TW" sz="2200" b="1" dirty="0"/>
              <a:t>)</a:t>
            </a:r>
            <a:r>
              <a:rPr lang="zh-TW" altLang="en-US" sz="2200" b="1" dirty="0"/>
              <a:t>的方式，在不知不覺中了解消費者的</a:t>
            </a:r>
            <a:r>
              <a:rPr lang="zh-TW" altLang="en-US" sz="2200" b="1" dirty="0" smtClean="0"/>
              <a:t>喜好</a:t>
            </a:r>
            <a:endParaRPr lang="zh-TW" altLang="en-US" sz="2200" b="1" dirty="0"/>
          </a:p>
          <a:p>
            <a:pPr marL="0" indent="0">
              <a:buNone/>
            </a:pPr>
            <a:endParaRPr lang="en-US" altLang="zh-TW" sz="2600" b="1" dirty="0" smtClean="0"/>
          </a:p>
        </p:txBody>
      </p:sp>
    </p:spTree>
    <p:extLst>
      <p:ext uri="{BB962C8B-B14F-4D97-AF65-F5344CB8AC3E}">
        <p14:creationId xmlns:p14="http://schemas.microsoft.com/office/powerpoint/2010/main" val="3000129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smtClean="0">
                <a:solidFill>
                  <a:schemeClr val="tx1"/>
                </a:solidFill>
              </a:rPr>
              <a:t>資料來源</a:t>
            </a:r>
            <a:endParaRPr lang="zh-TW" altLang="en-US" sz="4000" b="1" dirty="0">
              <a:solidFill>
                <a:schemeClr val="tx1"/>
              </a:solidFill>
            </a:endParaRPr>
          </a:p>
        </p:txBody>
      </p:sp>
      <p:sp>
        <p:nvSpPr>
          <p:cNvPr id="3" name="內容版面配置區 2"/>
          <p:cNvSpPr>
            <a:spLocks noGrp="1"/>
          </p:cNvSpPr>
          <p:nvPr>
            <p:ph sz="quarter" idx="1"/>
          </p:nvPr>
        </p:nvSpPr>
        <p:spPr/>
        <p:txBody>
          <a:bodyPr>
            <a:normAutofit/>
          </a:bodyPr>
          <a:lstStyle/>
          <a:p>
            <a:pPr>
              <a:buFont typeface="Wingdings" pitchFamily="2" charset="2"/>
              <a:buChar char="Ø"/>
            </a:pPr>
            <a:r>
              <a:rPr lang="en-US" altLang="zh-TW" sz="2200" b="1" dirty="0" smtClean="0"/>
              <a:t>http</a:t>
            </a:r>
            <a:r>
              <a:rPr lang="en-US" altLang="zh-TW" sz="2200" b="1" dirty="0"/>
              <a:t>://</a:t>
            </a:r>
            <a:r>
              <a:rPr lang="en-US" altLang="zh-TW" sz="2200" b="1" dirty="0" smtClean="0"/>
              <a:t>www.shs.edu.tw/works/essay/2008/10/2008103122212612.pdf(</a:t>
            </a:r>
            <a:r>
              <a:rPr lang="zh-TW" altLang="en-US" sz="2200" b="1" dirty="0" smtClean="0"/>
              <a:t>咖啡王國傳奇</a:t>
            </a:r>
            <a:r>
              <a:rPr lang="en-US" altLang="zh-TW" sz="2200" b="1" dirty="0" smtClean="0"/>
              <a:t>)</a:t>
            </a:r>
          </a:p>
          <a:p>
            <a:pPr>
              <a:buFont typeface="Wingdings" pitchFamily="2" charset="2"/>
              <a:buChar char="Ø"/>
            </a:pPr>
            <a:r>
              <a:rPr lang="en-US" altLang="zh-TW" sz="2200" b="1" dirty="0"/>
              <a:t>http://www.motive.com.tw/?</a:t>
            </a:r>
            <a:r>
              <a:rPr lang="en-US" altLang="zh-TW" sz="2200" b="1" dirty="0" smtClean="0"/>
              <a:t>p=11978(</a:t>
            </a:r>
            <a:r>
              <a:rPr lang="zh-TW" altLang="en-US" sz="2200" b="1" dirty="0"/>
              <a:t>用科技擁抱品牌的核心</a:t>
            </a:r>
            <a:r>
              <a:rPr lang="zh-TW" altLang="en-US" sz="2200" b="1" dirty="0" smtClean="0"/>
              <a:t>價值</a:t>
            </a:r>
            <a:r>
              <a:rPr lang="en-US" altLang="zh-TW" sz="2200" b="1" dirty="0" smtClean="0"/>
              <a:t>)</a:t>
            </a:r>
          </a:p>
          <a:p>
            <a:pPr>
              <a:buFont typeface="Wingdings" pitchFamily="2" charset="2"/>
              <a:buChar char="Ø"/>
            </a:pPr>
            <a:r>
              <a:rPr lang="en-US" altLang="zh-TW" sz="2200" b="1" dirty="0"/>
              <a:t>https://</a:t>
            </a:r>
            <a:r>
              <a:rPr lang="en-US" altLang="zh-TW" sz="2200" b="1" dirty="0" smtClean="0"/>
              <a:t>kknews.cc/zh-tw/tech/mgq86n9.html(</a:t>
            </a:r>
            <a:r>
              <a:rPr lang="zh-TW" altLang="en-US" sz="2200" b="1" dirty="0"/>
              <a:t>星巴克案例研究</a:t>
            </a:r>
            <a:r>
              <a:rPr lang="en-US" altLang="zh-TW" sz="2200" b="1" dirty="0" smtClean="0"/>
              <a:t>)</a:t>
            </a:r>
          </a:p>
          <a:p>
            <a:pPr>
              <a:buFont typeface="Wingdings" pitchFamily="2" charset="2"/>
              <a:buChar char="Ø"/>
            </a:pPr>
            <a:r>
              <a:rPr lang="en-US" altLang="zh-TW" sz="2200" b="1" dirty="0"/>
              <a:t>https://</a:t>
            </a:r>
            <a:r>
              <a:rPr lang="en-US" altLang="zh-TW" sz="2200" b="1" dirty="0" smtClean="0"/>
              <a:t>www.bnext.com.tw/article/46651/company-stories-starbucks(</a:t>
            </a:r>
            <a:r>
              <a:rPr lang="zh-TW" altLang="en-US" sz="2200" b="1" dirty="0"/>
              <a:t>星巴克不敗的</a:t>
            </a:r>
            <a:r>
              <a:rPr lang="zh-TW" altLang="en-US" sz="2200" b="1" dirty="0" smtClean="0"/>
              <a:t>秘密</a:t>
            </a:r>
            <a:r>
              <a:rPr lang="en-US" altLang="zh-TW" sz="2200" b="1" dirty="0" smtClean="0"/>
              <a:t>)</a:t>
            </a:r>
          </a:p>
        </p:txBody>
      </p:sp>
    </p:spTree>
    <p:extLst>
      <p:ext uri="{BB962C8B-B14F-4D97-AF65-F5344CB8AC3E}">
        <p14:creationId xmlns:p14="http://schemas.microsoft.com/office/powerpoint/2010/main" val="881772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a:solidFill>
                  <a:schemeClr val="tx1"/>
                </a:solidFill>
              </a:rPr>
              <a:t>資料來源</a:t>
            </a:r>
            <a:endParaRPr lang="zh-TW" altLang="en-US" sz="4000" dirty="0"/>
          </a:p>
        </p:txBody>
      </p:sp>
      <p:sp>
        <p:nvSpPr>
          <p:cNvPr id="3" name="內容版面配置區 2"/>
          <p:cNvSpPr>
            <a:spLocks noGrp="1"/>
          </p:cNvSpPr>
          <p:nvPr>
            <p:ph sz="quarter" idx="1"/>
          </p:nvPr>
        </p:nvSpPr>
        <p:spPr/>
        <p:txBody>
          <a:bodyPr>
            <a:normAutofit/>
          </a:bodyPr>
          <a:lstStyle/>
          <a:p>
            <a:pPr>
              <a:buFont typeface="Wingdings" pitchFamily="2" charset="2"/>
              <a:buChar char="Ø"/>
            </a:pPr>
            <a:r>
              <a:rPr lang="en-US" altLang="zh-TW" sz="2200" b="1" dirty="0" smtClean="0"/>
              <a:t>https://www.bnext.com.tw/article/46429/starbucks-online-store-closed-no-more-retail-syrups-sauces(</a:t>
            </a:r>
            <a:r>
              <a:rPr lang="zh-TW" altLang="en-US" sz="2200" b="1" dirty="0"/>
              <a:t>星巴克關閉網路</a:t>
            </a:r>
            <a:r>
              <a:rPr lang="zh-TW" altLang="en-US" sz="2200" b="1" dirty="0" smtClean="0"/>
              <a:t>商店</a:t>
            </a:r>
            <a:r>
              <a:rPr lang="en-US" altLang="zh-TW" sz="2200" b="1" dirty="0" smtClean="0"/>
              <a:t>)</a:t>
            </a:r>
          </a:p>
          <a:p>
            <a:pPr>
              <a:buFont typeface="Wingdings" pitchFamily="2" charset="2"/>
              <a:buChar char="Ø"/>
            </a:pPr>
            <a:r>
              <a:rPr lang="en-US" altLang="zh-TW" sz="2200" b="1" dirty="0"/>
              <a:t>https://zh.wikipedia.org/wiki/%E6%98%9F%E5%B7%B4%E5%85%8B#%</a:t>
            </a:r>
            <a:r>
              <a:rPr lang="en-US" altLang="zh-TW" sz="2200" b="1" dirty="0" smtClean="0"/>
              <a:t>E6%98%9F%E5%B7%B4%E5%85%8B%E6%96%87%E5%8C%96(</a:t>
            </a:r>
            <a:r>
              <a:rPr lang="zh-TW" altLang="zh-TW" sz="2200" b="1" dirty="0" smtClean="0"/>
              <a:t>星巴克</a:t>
            </a:r>
            <a:r>
              <a:rPr lang="en-US" altLang="zh-TW" sz="2200" b="1" dirty="0" smtClean="0"/>
              <a:t>wiki)</a:t>
            </a:r>
          </a:p>
          <a:p>
            <a:pPr>
              <a:buFont typeface="Wingdings" pitchFamily="2" charset="2"/>
              <a:buChar char="Ø"/>
            </a:pPr>
            <a:r>
              <a:rPr lang="en-US" altLang="zh-TW" sz="2200" b="1" dirty="0"/>
              <a:t>http://</a:t>
            </a:r>
            <a:r>
              <a:rPr lang="en-US" altLang="zh-TW" sz="2200" b="1" dirty="0" smtClean="0"/>
              <a:t>ir.lib.cyut.edu.tw:8080/bitstream/310901800/11994/1/22.pdf(</a:t>
            </a:r>
            <a:r>
              <a:rPr lang="zh-TW" altLang="en-US" sz="2200" b="1" dirty="0"/>
              <a:t>連鎖咖啡業行銷策略</a:t>
            </a:r>
            <a:r>
              <a:rPr lang="zh-TW" altLang="en-US" sz="2200" b="1" dirty="0" smtClean="0"/>
              <a:t>比較</a:t>
            </a:r>
            <a:r>
              <a:rPr lang="en-US" altLang="zh-TW" sz="2200" b="1" dirty="0" smtClean="0"/>
              <a:t>)</a:t>
            </a:r>
            <a:endParaRPr lang="zh-TW" altLang="en-US" sz="2200" b="1" dirty="0"/>
          </a:p>
        </p:txBody>
      </p:sp>
    </p:spTree>
    <p:extLst>
      <p:ext uri="{BB962C8B-B14F-4D97-AF65-F5344CB8AC3E}">
        <p14:creationId xmlns:p14="http://schemas.microsoft.com/office/powerpoint/2010/main" val="2140934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smtClean="0">
                <a:solidFill>
                  <a:schemeClr val="tx1"/>
                </a:solidFill>
              </a:rPr>
              <a:t>目錄</a:t>
            </a:r>
            <a:endParaRPr lang="zh-TW" altLang="en-US" sz="4000" b="1" dirty="0">
              <a:solidFill>
                <a:schemeClr val="tx1"/>
              </a:solidFill>
            </a:endParaRPr>
          </a:p>
        </p:txBody>
      </p:sp>
      <p:sp>
        <p:nvSpPr>
          <p:cNvPr id="3" name="內容版面配置區 2"/>
          <p:cNvSpPr>
            <a:spLocks noGrp="1"/>
          </p:cNvSpPr>
          <p:nvPr>
            <p:ph sz="quarter" idx="1"/>
          </p:nvPr>
        </p:nvSpPr>
        <p:spPr>
          <a:xfrm>
            <a:off x="899592" y="1340768"/>
            <a:ext cx="6336704" cy="4513712"/>
          </a:xfrm>
        </p:spPr>
        <p:txBody>
          <a:bodyPr anchor="ctr"/>
          <a:lstStyle/>
          <a:p>
            <a:pPr marL="457200" indent="-457200">
              <a:buFont typeface="+mj-ea"/>
              <a:buAutoNum type="ea1ChtPeriod"/>
            </a:pPr>
            <a:r>
              <a:rPr lang="zh-TW" altLang="en-US" b="1" dirty="0" smtClean="0"/>
              <a:t>前言</a:t>
            </a:r>
            <a:endParaRPr lang="en-US" altLang="zh-TW" b="1" dirty="0" smtClean="0"/>
          </a:p>
          <a:p>
            <a:pPr marL="457200" indent="-457200">
              <a:buFont typeface="+mj-ea"/>
              <a:buAutoNum type="ea1ChtPeriod"/>
            </a:pPr>
            <a:r>
              <a:rPr lang="zh-TW" altLang="en-US" b="1" dirty="0" smtClean="0"/>
              <a:t>公司介紹</a:t>
            </a:r>
            <a:endParaRPr lang="en-US" altLang="zh-TW" b="1" dirty="0" smtClean="0"/>
          </a:p>
          <a:p>
            <a:pPr marL="457200" indent="-457200">
              <a:buFont typeface="+mj-ea"/>
              <a:buAutoNum type="ea1ChtPeriod"/>
            </a:pPr>
            <a:r>
              <a:rPr lang="zh-TW" altLang="en-US" b="1" dirty="0"/>
              <a:t>經營</a:t>
            </a:r>
            <a:r>
              <a:rPr lang="zh-TW" altLang="en-US" b="1" dirty="0" smtClean="0"/>
              <a:t>現況</a:t>
            </a:r>
            <a:endParaRPr lang="en-US" altLang="zh-TW" b="1" dirty="0" smtClean="0"/>
          </a:p>
          <a:p>
            <a:pPr marL="457200" indent="-457200">
              <a:buFont typeface="+mj-ea"/>
              <a:buAutoNum type="ea1ChtPeriod"/>
            </a:pPr>
            <a:r>
              <a:rPr lang="zh-TW" altLang="en-US" b="1" dirty="0"/>
              <a:t>文獻</a:t>
            </a:r>
            <a:r>
              <a:rPr lang="zh-TW" altLang="en-US" b="1" dirty="0" smtClean="0"/>
              <a:t>探討</a:t>
            </a:r>
            <a:endParaRPr lang="en-US" altLang="zh-TW" b="1" dirty="0" smtClean="0"/>
          </a:p>
          <a:p>
            <a:pPr marL="457200" indent="-457200">
              <a:buFont typeface="+mj-ea"/>
              <a:buAutoNum type="ea1ChtPeriod"/>
            </a:pPr>
            <a:r>
              <a:rPr lang="zh-TW" altLang="en-US" b="1" dirty="0"/>
              <a:t>顧客</a:t>
            </a:r>
            <a:r>
              <a:rPr lang="zh-TW" altLang="en-US" b="1" dirty="0" smtClean="0"/>
              <a:t>關係管理</a:t>
            </a:r>
            <a:endParaRPr lang="en-US" altLang="zh-TW" b="1" dirty="0" smtClean="0"/>
          </a:p>
          <a:p>
            <a:pPr marL="457200" indent="-457200">
              <a:buFont typeface="+mj-ea"/>
              <a:buAutoNum type="ea1ChtPeriod"/>
            </a:pPr>
            <a:r>
              <a:rPr lang="zh-TW" altLang="en-US" b="1" dirty="0" smtClean="0"/>
              <a:t>未來展望</a:t>
            </a:r>
            <a:endParaRPr lang="en-US" altLang="zh-TW" b="1" dirty="0" smtClean="0"/>
          </a:p>
          <a:p>
            <a:pPr marL="457200" indent="-457200">
              <a:buFont typeface="+mj-ea"/>
              <a:buAutoNum type="ea1ChtPeriod"/>
            </a:pPr>
            <a:r>
              <a:rPr lang="zh-TW" altLang="en-US" b="1" dirty="0" smtClean="0"/>
              <a:t>結論建議</a:t>
            </a:r>
            <a:endParaRPr lang="en-US" altLang="zh-TW" b="1" dirty="0" smtClean="0"/>
          </a:p>
          <a:p>
            <a:pPr marL="457200" indent="-457200">
              <a:buFont typeface="+mj-ea"/>
              <a:buAutoNum type="ea1ChtPeriod"/>
            </a:pPr>
            <a:r>
              <a:rPr lang="zh-TW" altLang="en-US" b="1" dirty="0" smtClean="0"/>
              <a:t>資料來源</a:t>
            </a:r>
            <a:endParaRPr lang="zh-TW" altLang="en-US" b="1" dirty="0"/>
          </a:p>
        </p:txBody>
      </p:sp>
    </p:spTree>
    <p:extLst>
      <p:ext uri="{BB962C8B-B14F-4D97-AF65-F5344CB8AC3E}">
        <p14:creationId xmlns:p14="http://schemas.microsoft.com/office/powerpoint/2010/main" val="2421536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33489"/>
            <a:ext cx="7467600" cy="1143000"/>
          </a:xfrm>
        </p:spPr>
        <p:txBody>
          <a:bodyPr>
            <a:normAutofit/>
          </a:bodyPr>
          <a:lstStyle/>
          <a:p>
            <a:pPr algn="ctr"/>
            <a:r>
              <a:rPr lang="zh-TW" altLang="en-US" sz="4000" b="1" dirty="0" smtClean="0">
                <a:solidFill>
                  <a:schemeClr val="tx1"/>
                </a:solidFill>
              </a:rPr>
              <a:t>前言</a:t>
            </a:r>
            <a:endParaRPr lang="zh-TW" altLang="en-US" sz="4000" b="1" dirty="0">
              <a:solidFill>
                <a:schemeClr val="tx1"/>
              </a:solidFill>
            </a:endParaRPr>
          </a:p>
        </p:txBody>
      </p:sp>
      <p:sp>
        <p:nvSpPr>
          <p:cNvPr id="3" name="內容版面配置區 2"/>
          <p:cNvSpPr>
            <a:spLocks noGrp="1"/>
          </p:cNvSpPr>
          <p:nvPr>
            <p:ph sz="quarter" idx="1"/>
          </p:nvPr>
        </p:nvSpPr>
        <p:spPr>
          <a:xfrm>
            <a:off x="467544" y="1484784"/>
            <a:ext cx="7467600" cy="4873752"/>
          </a:xfrm>
        </p:spPr>
        <p:txBody>
          <a:bodyPr>
            <a:normAutofit/>
          </a:bodyPr>
          <a:lstStyle/>
          <a:p>
            <a:endParaRPr lang="zh-TW" altLang="en-US" sz="2800" b="1" dirty="0"/>
          </a:p>
          <a:p>
            <a:pPr>
              <a:buFont typeface="Wingdings" pitchFamily="2" charset="2"/>
              <a:buChar char="Ø"/>
            </a:pPr>
            <a:r>
              <a:rPr lang="zh-TW" altLang="en-US" b="1" dirty="0" smtClean="0"/>
              <a:t>現今咖啡的價位各不相同，便利超商的</a:t>
            </a:r>
            <a:r>
              <a:rPr lang="zh-TW" altLang="en-US" b="1" dirty="0"/>
              <a:t>二十</a:t>
            </a:r>
            <a:r>
              <a:rPr lang="zh-TW" altLang="en-US" b="1" dirty="0" smtClean="0"/>
              <a:t>元咖啡、</a:t>
            </a:r>
            <a:r>
              <a:rPr lang="en-US" altLang="zh-TW" b="1" dirty="0" smtClean="0"/>
              <a:t>85</a:t>
            </a:r>
            <a:r>
              <a:rPr lang="zh-TW" altLang="en-US" b="1" dirty="0" smtClean="0"/>
              <a:t>度</a:t>
            </a:r>
            <a:r>
              <a:rPr lang="en-US" altLang="zh-TW" b="1" dirty="0" smtClean="0"/>
              <a:t>C</a:t>
            </a:r>
            <a:r>
              <a:rPr lang="zh-TW" altLang="en-US" b="1" dirty="0" smtClean="0"/>
              <a:t>的</a:t>
            </a:r>
            <a:r>
              <a:rPr lang="zh-TW" altLang="en-US" b="1" dirty="0"/>
              <a:t>六十</a:t>
            </a:r>
            <a:r>
              <a:rPr lang="zh-TW" altLang="en-US" b="1" dirty="0" smtClean="0"/>
              <a:t>元咖啡</a:t>
            </a:r>
            <a:r>
              <a:rPr lang="zh-TW" altLang="en-US" b="1" dirty="0"/>
              <a:t>，</a:t>
            </a:r>
            <a:r>
              <a:rPr lang="zh-TW" altLang="en-US" b="1" dirty="0" smtClean="0"/>
              <a:t>甚至要價一百多元的星巴克咖啡。</a:t>
            </a:r>
            <a:endParaRPr lang="en-US" altLang="zh-TW" b="1" dirty="0" smtClean="0"/>
          </a:p>
          <a:p>
            <a:pPr>
              <a:buFont typeface="Wingdings" pitchFamily="2" charset="2"/>
              <a:buChar char="Ø"/>
            </a:pPr>
            <a:r>
              <a:rPr lang="zh-TW" altLang="en-US" b="1" dirty="0" smtClean="0"/>
              <a:t>為什麼星巴克的咖啡賣的較貴？</a:t>
            </a:r>
            <a:endParaRPr lang="en-US" altLang="zh-TW" b="1" dirty="0" smtClean="0"/>
          </a:p>
          <a:p>
            <a:pPr marL="822960" lvl="1" indent="-457200">
              <a:buFont typeface="+mj-lt"/>
              <a:buAutoNum type="arabicParenR"/>
            </a:pPr>
            <a:r>
              <a:rPr lang="zh-TW" altLang="en-US" sz="2400" b="1" dirty="0" smtClean="0"/>
              <a:t>咖啡品質</a:t>
            </a:r>
            <a:endParaRPr lang="en-US" altLang="zh-TW" sz="2400" b="1" dirty="0" smtClean="0"/>
          </a:p>
          <a:p>
            <a:pPr marL="822960" lvl="1" indent="-457200">
              <a:buFont typeface="+mj-lt"/>
              <a:buAutoNum type="arabicParenR"/>
            </a:pPr>
            <a:r>
              <a:rPr lang="zh-TW" altLang="en-US" sz="2400" b="1" dirty="0" smtClean="0"/>
              <a:t>服務方式</a:t>
            </a:r>
            <a:endParaRPr lang="en-US" altLang="zh-TW" sz="2400" b="1" dirty="0" smtClean="0"/>
          </a:p>
          <a:p>
            <a:pPr marL="822960" lvl="1" indent="-457200">
              <a:buFont typeface="+mj-lt"/>
              <a:buAutoNum type="arabicParenR"/>
            </a:pPr>
            <a:r>
              <a:rPr lang="zh-TW" altLang="en-US" sz="2400" b="1" dirty="0"/>
              <a:t>經營</a:t>
            </a:r>
            <a:r>
              <a:rPr lang="zh-TW" altLang="en-US" sz="2400" b="1" dirty="0" smtClean="0"/>
              <a:t>理念</a:t>
            </a:r>
            <a:endParaRPr lang="en-US" altLang="zh-TW" sz="2400" b="1" dirty="0" smtClean="0"/>
          </a:p>
          <a:p>
            <a:pPr marL="822960" lvl="1" indent="-457200">
              <a:buFont typeface="+mj-lt"/>
              <a:buAutoNum type="arabicParenR"/>
            </a:pPr>
            <a:r>
              <a:rPr lang="zh-TW" altLang="en-US" sz="2400" b="1" dirty="0" smtClean="0"/>
              <a:t>行銷理念</a:t>
            </a:r>
            <a:endParaRPr lang="en-US" altLang="zh-TW" sz="2400" b="1" dirty="0" smtClean="0"/>
          </a:p>
          <a:p>
            <a:pPr marL="822960" lvl="1" indent="-457200">
              <a:buFont typeface="+mj-lt"/>
              <a:buAutoNum type="arabicParenR"/>
            </a:pPr>
            <a:r>
              <a:rPr lang="zh-TW" altLang="en-US" sz="2400" b="1" dirty="0" smtClean="0"/>
              <a:t>顧客關係管理</a:t>
            </a:r>
            <a:endParaRPr lang="zh-TW" altLang="en-US" sz="2400" b="1" dirty="0"/>
          </a:p>
        </p:txBody>
      </p:sp>
    </p:spTree>
    <p:extLst>
      <p:ext uri="{BB962C8B-B14F-4D97-AF65-F5344CB8AC3E}">
        <p14:creationId xmlns:p14="http://schemas.microsoft.com/office/powerpoint/2010/main" val="257909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67544" y="1484784"/>
            <a:ext cx="7467600" cy="4536504"/>
          </a:xfrm>
        </p:spPr>
        <p:txBody>
          <a:bodyPr>
            <a:normAutofit/>
          </a:bodyPr>
          <a:lstStyle/>
          <a:p>
            <a:pPr>
              <a:buFont typeface="Wingdings" pitchFamily="2" charset="2"/>
              <a:buChar char="Ø"/>
            </a:pPr>
            <a:r>
              <a:rPr lang="zh-TW" altLang="en-US" b="1" dirty="0" smtClean="0"/>
              <a:t>星巴克</a:t>
            </a:r>
            <a:r>
              <a:rPr lang="zh-TW" altLang="en-US" b="1" dirty="0"/>
              <a:t>咖啡公司成立於</a:t>
            </a:r>
            <a:r>
              <a:rPr lang="en-US" altLang="zh-TW" b="1" dirty="0"/>
              <a:t>1971</a:t>
            </a:r>
            <a:r>
              <a:rPr lang="zh-TW" altLang="en-US" b="1" dirty="0" smtClean="0"/>
              <a:t>年</a:t>
            </a:r>
            <a:endParaRPr lang="en-US" altLang="zh-TW" b="1" dirty="0" smtClean="0"/>
          </a:p>
          <a:p>
            <a:pPr>
              <a:buFont typeface="Wingdings" pitchFamily="2" charset="2"/>
              <a:buChar char="Ø"/>
            </a:pPr>
            <a:r>
              <a:rPr lang="zh-TW" altLang="en-US" b="1" dirty="0" smtClean="0"/>
              <a:t>是</a:t>
            </a:r>
            <a:r>
              <a:rPr lang="zh-TW" altLang="en-US" b="1" dirty="0"/>
              <a:t>世界領先的特種咖啡的零售商，烘焙者和品牌</a:t>
            </a:r>
            <a:r>
              <a:rPr lang="zh-TW" altLang="en-US" b="1" dirty="0" smtClean="0"/>
              <a:t>擁有者</a:t>
            </a:r>
            <a:endParaRPr lang="en-US" altLang="zh-TW" b="1" dirty="0" smtClean="0"/>
          </a:p>
          <a:p>
            <a:pPr>
              <a:buFont typeface="Wingdings" pitchFamily="2" charset="2"/>
              <a:buChar char="Ø"/>
            </a:pPr>
            <a:r>
              <a:rPr lang="zh-TW" altLang="en-US" b="1" dirty="0" smtClean="0"/>
              <a:t>旗</a:t>
            </a:r>
            <a:r>
              <a:rPr lang="zh-TW" altLang="en-US" b="1" dirty="0"/>
              <a:t>下零售產品包括</a:t>
            </a:r>
            <a:r>
              <a:rPr lang="en-US" altLang="zh-TW" b="1" dirty="0"/>
              <a:t>30</a:t>
            </a:r>
            <a:r>
              <a:rPr lang="zh-TW" altLang="en-US" b="1" dirty="0"/>
              <a:t>多款全球頂級的咖啡豆、手工製作的濃縮咖啡和多款咖啡冷熱飲料、新鮮美味的各式糕點食品以及豐富多樣的咖啡機、咖啡杯等</a:t>
            </a:r>
            <a:r>
              <a:rPr lang="zh-TW" altLang="en-US" b="1" dirty="0" smtClean="0"/>
              <a:t>商品</a:t>
            </a:r>
            <a:endParaRPr lang="en-US" altLang="zh-TW" b="1" dirty="0" smtClean="0"/>
          </a:p>
          <a:p>
            <a:pPr>
              <a:buFont typeface="Wingdings" pitchFamily="2" charset="2"/>
              <a:buChar char="Ø"/>
            </a:pPr>
            <a:r>
              <a:rPr lang="zh-TW" altLang="en-US" b="1" dirty="0" smtClean="0"/>
              <a:t>與</a:t>
            </a:r>
            <a:r>
              <a:rPr lang="zh-TW" altLang="en-US" b="1" dirty="0"/>
              <a:t>合資伙伴生產和銷售瓶裝星冰樂咖啡飲料、冰搖雙份濃縮咖啡和</a:t>
            </a:r>
            <a:r>
              <a:rPr lang="zh-TW" altLang="en-US" b="1" dirty="0" smtClean="0"/>
              <a:t>冰淇淋，通過</a:t>
            </a:r>
            <a:r>
              <a:rPr lang="zh-TW" altLang="en-US" b="1" dirty="0"/>
              <a:t>營銷和分銷協議在零售店以外的便利場所生產和銷售星巴克咖啡和奶油利口</a:t>
            </a:r>
            <a:r>
              <a:rPr lang="zh-TW" altLang="en-US" b="1" dirty="0" smtClean="0"/>
              <a:t>酒</a:t>
            </a:r>
            <a:endParaRPr lang="en-US" altLang="zh-TW" b="1" dirty="0" smtClean="0"/>
          </a:p>
          <a:p>
            <a:pPr>
              <a:buFont typeface="Wingdings" pitchFamily="2" charset="2"/>
              <a:buChar char="Ø"/>
            </a:pPr>
            <a:endParaRPr lang="zh-TW" altLang="en-US" b="1" dirty="0"/>
          </a:p>
          <a:p>
            <a:pPr>
              <a:buFont typeface="Wingdings" pitchFamily="2" charset="2"/>
              <a:buChar char="Ø"/>
            </a:pPr>
            <a:endParaRPr lang="zh-TW" altLang="en-US" b="1" dirty="0"/>
          </a:p>
        </p:txBody>
      </p:sp>
      <p:sp>
        <p:nvSpPr>
          <p:cNvPr id="4" name="標題 1"/>
          <p:cNvSpPr>
            <a:spLocks noGrp="1"/>
          </p:cNvSpPr>
          <p:nvPr>
            <p:ph type="title"/>
          </p:nvPr>
        </p:nvSpPr>
        <p:spPr>
          <a:xfrm>
            <a:off x="467544" y="35578"/>
            <a:ext cx="7467600" cy="1143000"/>
          </a:xfrm>
        </p:spPr>
        <p:txBody>
          <a:bodyPr>
            <a:normAutofit/>
          </a:bodyPr>
          <a:lstStyle/>
          <a:p>
            <a:pPr algn="ctr"/>
            <a:r>
              <a:rPr lang="zh-TW" altLang="en-US" sz="4000" b="1" dirty="0">
                <a:solidFill>
                  <a:schemeClr val="tx1"/>
                </a:solidFill>
              </a:rPr>
              <a:t>公司</a:t>
            </a:r>
            <a:r>
              <a:rPr lang="zh-TW" altLang="en-US" sz="4000" b="1" dirty="0" smtClean="0">
                <a:solidFill>
                  <a:schemeClr val="tx1"/>
                </a:solidFill>
              </a:rPr>
              <a:t>介紹</a:t>
            </a:r>
            <a:endParaRPr lang="zh-TW" altLang="en-US" sz="4000" b="1" dirty="0">
              <a:solidFill>
                <a:schemeClr val="tx1"/>
              </a:solidFill>
            </a:endParaRPr>
          </a:p>
        </p:txBody>
      </p:sp>
    </p:spTree>
    <p:extLst>
      <p:ext uri="{BB962C8B-B14F-4D97-AF65-F5344CB8AC3E}">
        <p14:creationId xmlns:p14="http://schemas.microsoft.com/office/powerpoint/2010/main" val="3061714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7467600" cy="1143000"/>
          </a:xfrm>
        </p:spPr>
        <p:txBody>
          <a:bodyPr>
            <a:normAutofit/>
          </a:bodyPr>
          <a:lstStyle/>
          <a:p>
            <a:pPr algn="ctr"/>
            <a:r>
              <a:rPr lang="zh-TW" altLang="en-US" sz="4000" b="1" dirty="0" smtClean="0">
                <a:solidFill>
                  <a:schemeClr val="tx1"/>
                </a:solidFill>
              </a:rPr>
              <a:t>公司介紹</a:t>
            </a:r>
            <a:endParaRPr lang="zh-TW" altLang="en-US" sz="4000" b="1" dirty="0">
              <a:solidFill>
                <a:schemeClr val="tx1"/>
              </a:solidFill>
            </a:endParaRPr>
          </a:p>
        </p:txBody>
      </p:sp>
      <p:sp>
        <p:nvSpPr>
          <p:cNvPr id="3" name="內容版面配置區 2"/>
          <p:cNvSpPr>
            <a:spLocks noGrp="1"/>
          </p:cNvSpPr>
          <p:nvPr>
            <p:ph sz="quarter" idx="1"/>
          </p:nvPr>
        </p:nvSpPr>
        <p:spPr/>
        <p:txBody>
          <a:bodyPr/>
          <a:lstStyle/>
          <a:p>
            <a:pPr>
              <a:buFont typeface="Wingdings" pitchFamily="2" charset="2"/>
              <a:buChar char="Ø"/>
            </a:pPr>
            <a:r>
              <a:rPr lang="zh-TW" altLang="en-US" b="1" dirty="0"/>
              <a:t>並不斷拓展泰舒茶、星巴克音樂光碟等新的產品和</a:t>
            </a:r>
            <a:r>
              <a:rPr lang="zh-TW" altLang="en-US" b="1" dirty="0" smtClean="0"/>
              <a:t>品牌</a:t>
            </a:r>
            <a:endParaRPr lang="en-US" altLang="zh-TW" b="1" dirty="0" smtClean="0"/>
          </a:p>
          <a:p>
            <a:pPr>
              <a:buFont typeface="Wingdings" pitchFamily="2" charset="2"/>
              <a:buChar char="Ø"/>
            </a:pPr>
            <a:r>
              <a:rPr lang="zh-TW" altLang="zh-TW" b="1" dirty="0" smtClean="0"/>
              <a:t>轉型的</a:t>
            </a:r>
            <a:r>
              <a:rPr lang="zh-TW" altLang="zh-TW" b="1" dirty="0"/>
              <a:t>經營</a:t>
            </a:r>
            <a:r>
              <a:rPr lang="zh-TW" altLang="zh-TW" b="1" dirty="0" smtClean="0"/>
              <a:t>型態，</a:t>
            </a:r>
            <a:r>
              <a:rPr lang="zh-TW" altLang="zh-TW" b="1" dirty="0"/>
              <a:t>並成為美式生活的象徵之一，部分店鋪甚至與超級市場、書店等異業結盟，以複合式商店</a:t>
            </a:r>
            <a:r>
              <a:rPr lang="zh-TW" altLang="zh-TW" b="1" dirty="0" smtClean="0"/>
              <a:t>經營</a:t>
            </a:r>
            <a:endParaRPr lang="en-US" altLang="zh-TW" b="1" dirty="0" smtClean="0"/>
          </a:p>
          <a:p>
            <a:pPr>
              <a:buFont typeface="Wingdings" pitchFamily="2" charset="2"/>
              <a:buChar char="Ø"/>
            </a:pPr>
            <a:r>
              <a:rPr lang="zh-TW" altLang="en-US" b="1" dirty="0" smtClean="0"/>
              <a:t>星巴克</a:t>
            </a:r>
            <a:r>
              <a:rPr lang="zh-TW" altLang="en-US" b="1" dirty="0"/>
              <a:t>命名由來是以白鯨記一書著作中的大副之名 </a:t>
            </a:r>
            <a:r>
              <a:rPr lang="en-US" altLang="zh-TW" b="1" dirty="0"/>
              <a:t>(STARBUCK)</a:t>
            </a:r>
            <a:r>
              <a:rPr lang="zh-TW" altLang="en-US" b="1" dirty="0"/>
              <a:t>而命名</a:t>
            </a:r>
            <a:r>
              <a:rPr lang="zh-TW" altLang="en-US" b="1" dirty="0" smtClean="0"/>
              <a:t>的</a:t>
            </a:r>
            <a:endParaRPr lang="en-US" altLang="zh-TW" b="1" dirty="0"/>
          </a:p>
          <a:p>
            <a:pPr>
              <a:buFont typeface="Wingdings" pitchFamily="2" charset="2"/>
              <a:buChar char="Ø"/>
            </a:pPr>
            <a:endParaRPr lang="zh-TW" altLang="en-US" dirty="0"/>
          </a:p>
        </p:txBody>
      </p:sp>
    </p:spTree>
    <p:extLst>
      <p:ext uri="{BB962C8B-B14F-4D97-AF65-F5344CB8AC3E}">
        <p14:creationId xmlns:p14="http://schemas.microsoft.com/office/powerpoint/2010/main" val="151213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smtClean="0">
                <a:solidFill>
                  <a:schemeClr val="tx1"/>
                </a:solidFill>
              </a:rPr>
              <a:t>經營</a:t>
            </a:r>
            <a:r>
              <a:rPr lang="zh-TW" altLang="en-US" sz="4000" b="1" dirty="0">
                <a:solidFill>
                  <a:schemeClr val="tx1"/>
                </a:solidFill>
              </a:rPr>
              <a:t>現況</a:t>
            </a:r>
          </a:p>
        </p:txBody>
      </p:sp>
      <p:sp>
        <p:nvSpPr>
          <p:cNvPr id="3" name="內容版面配置區 2"/>
          <p:cNvSpPr>
            <a:spLocks noGrp="1"/>
          </p:cNvSpPr>
          <p:nvPr>
            <p:ph sz="quarter" idx="1"/>
          </p:nvPr>
        </p:nvSpPr>
        <p:spPr/>
        <p:txBody>
          <a:bodyPr>
            <a:normAutofit/>
          </a:bodyPr>
          <a:lstStyle/>
          <a:p>
            <a:pPr>
              <a:buFont typeface="Wingdings" pitchFamily="2" charset="2"/>
              <a:buChar char="Ø"/>
            </a:pPr>
            <a:r>
              <a:rPr lang="zh-TW" altLang="en-US" b="1" dirty="0"/>
              <a:t>霍華德</a:t>
            </a:r>
            <a:r>
              <a:rPr lang="en-US" altLang="zh-TW" b="1" dirty="0"/>
              <a:t>‧</a:t>
            </a:r>
            <a:r>
              <a:rPr lang="zh-TW" altLang="en-US" b="1" dirty="0"/>
              <a:t>舒爾茲是最早提出「</a:t>
            </a:r>
            <a:r>
              <a:rPr lang="en-US" altLang="zh-TW" b="1" dirty="0">
                <a:solidFill>
                  <a:srgbClr val="FF0000"/>
                </a:solidFill>
              </a:rPr>
              <a:t>Third Place</a:t>
            </a:r>
            <a:r>
              <a:rPr lang="zh-TW" altLang="en-US" b="1" dirty="0">
                <a:solidFill>
                  <a:srgbClr val="FF0000"/>
                </a:solidFill>
              </a:rPr>
              <a:t>概念</a:t>
            </a:r>
            <a:r>
              <a:rPr lang="en-US" altLang="zh-TW" b="1" dirty="0">
                <a:solidFill>
                  <a:srgbClr val="FF0000"/>
                </a:solidFill>
              </a:rPr>
              <a:t>(</a:t>
            </a:r>
            <a:r>
              <a:rPr lang="zh-TW" altLang="en-US" b="1" dirty="0">
                <a:solidFill>
                  <a:srgbClr val="FF0000"/>
                </a:solidFill>
              </a:rPr>
              <a:t>第三生活空間</a:t>
            </a:r>
            <a:r>
              <a:rPr lang="en-US" altLang="zh-TW" b="1" dirty="0">
                <a:solidFill>
                  <a:srgbClr val="FF0000"/>
                </a:solidFill>
              </a:rPr>
              <a:t>)</a:t>
            </a:r>
            <a:r>
              <a:rPr lang="zh-TW" altLang="en-US" b="1" dirty="0">
                <a:solidFill>
                  <a:srgbClr val="FF0000"/>
                </a:solidFill>
              </a:rPr>
              <a:t>」</a:t>
            </a:r>
            <a:r>
              <a:rPr lang="zh-TW" altLang="en-US" b="1" dirty="0"/>
              <a:t>的人，他希望通過咖啡的氣味和環境讓人們將星巴克當成</a:t>
            </a:r>
            <a:r>
              <a:rPr lang="zh-TW" altLang="en-US" b="1" dirty="0" smtClean="0"/>
              <a:t>家和</a:t>
            </a:r>
            <a:r>
              <a:rPr lang="zh-TW" altLang="en-US" b="1" dirty="0"/>
              <a:t>公司之外的第三個</a:t>
            </a:r>
            <a:r>
              <a:rPr lang="zh-TW" altLang="en-US" b="1" dirty="0" smtClean="0"/>
              <a:t>去處</a:t>
            </a:r>
            <a:endParaRPr lang="en-US" altLang="zh-TW" b="1" dirty="0" smtClean="0"/>
          </a:p>
          <a:p>
            <a:pPr>
              <a:buFont typeface="Wingdings" pitchFamily="2" charset="2"/>
              <a:buChar char="Ø"/>
            </a:pPr>
            <a:r>
              <a:rPr lang="zh-TW" altLang="en-US" b="1" dirty="0">
                <a:solidFill>
                  <a:srgbClr val="FF0000"/>
                </a:solidFill>
              </a:rPr>
              <a:t>香味</a:t>
            </a:r>
            <a:r>
              <a:rPr lang="zh-TW" altLang="en-US" b="1" dirty="0"/>
              <a:t>也許是星巴克品牌中，最容易被顧客感知的ㄧ面，它同樣也增強了我們的核心價值觀：提供世界上最高品質的</a:t>
            </a:r>
            <a:r>
              <a:rPr lang="zh-TW" altLang="en-US" b="1" dirty="0" smtClean="0"/>
              <a:t>咖啡</a:t>
            </a:r>
            <a:endParaRPr lang="en-US" altLang="zh-TW" b="1" dirty="0" smtClean="0"/>
          </a:p>
        </p:txBody>
      </p:sp>
    </p:spTree>
    <p:extLst>
      <p:ext uri="{BB962C8B-B14F-4D97-AF65-F5344CB8AC3E}">
        <p14:creationId xmlns:p14="http://schemas.microsoft.com/office/powerpoint/2010/main" val="83462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a:solidFill>
                  <a:schemeClr val="tx1"/>
                </a:solidFill>
              </a:rPr>
              <a:t>經營現況</a:t>
            </a:r>
            <a:endParaRPr lang="zh-TW" altLang="en-US" sz="4000" dirty="0"/>
          </a:p>
        </p:txBody>
      </p:sp>
      <p:sp>
        <p:nvSpPr>
          <p:cNvPr id="3" name="內容版面配置區 2"/>
          <p:cNvSpPr>
            <a:spLocks noGrp="1"/>
          </p:cNvSpPr>
          <p:nvPr>
            <p:ph sz="quarter" idx="1"/>
          </p:nvPr>
        </p:nvSpPr>
        <p:spPr>
          <a:xfrm>
            <a:off x="457200" y="1600200"/>
            <a:ext cx="7467600" cy="4709120"/>
          </a:xfrm>
        </p:spPr>
        <p:txBody>
          <a:bodyPr/>
          <a:lstStyle/>
          <a:p>
            <a:pPr>
              <a:buFont typeface="Wingdings" pitchFamily="2" charset="2"/>
              <a:buChar char="Ø"/>
            </a:pPr>
            <a:r>
              <a:rPr lang="zh-TW" altLang="en-US" b="1" dirty="0"/>
              <a:t>霍華德</a:t>
            </a:r>
            <a:r>
              <a:rPr lang="en-US" altLang="zh-TW" b="1" dirty="0"/>
              <a:t>‧</a:t>
            </a:r>
            <a:r>
              <a:rPr lang="zh-TW" altLang="en-US" b="1" dirty="0"/>
              <a:t>舒爾茲很重視</a:t>
            </a:r>
            <a:r>
              <a:rPr lang="zh-TW" altLang="en-US" b="1" dirty="0">
                <a:solidFill>
                  <a:srgbClr val="FF0000"/>
                </a:solidFill>
              </a:rPr>
              <a:t>「顧客體驗」</a:t>
            </a:r>
            <a:r>
              <a:rPr lang="zh-TW" altLang="en-US" b="1" dirty="0"/>
              <a:t>，認為是核心價值中非常重要的ㄧ環，通過良好的體驗，顧客才能體會和感受到星巴克所追求的核心</a:t>
            </a:r>
            <a:r>
              <a:rPr lang="zh-TW" altLang="en-US" b="1" dirty="0" smtClean="0"/>
              <a:t>價值</a:t>
            </a:r>
            <a:endParaRPr lang="en-US" altLang="zh-TW" b="1" dirty="0" smtClean="0"/>
          </a:p>
          <a:p>
            <a:pPr>
              <a:buFont typeface="Wingdings" pitchFamily="2" charset="2"/>
              <a:buChar char="Ø"/>
            </a:pPr>
            <a:r>
              <a:rPr lang="zh-TW" altLang="en-US" b="1" dirty="0" smtClean="0"/>
              <a:t>霍</a:t>
            </a:r>
            <a:r>
              <a:rPr lang="zh-TW" altLang="en-US" b="1" dirty="0"/>
              <a:t>華德</a:t>
            </a:r>
            <a:r>
              <a:rPr lang="en-US" altLang="zh-TW" b="1" dirty="0"/>
              <a:t>‧</a:t>
            </a:r>
            <a:r>
              <a:rPr lang="zh-TW" altLang="en-US" b="1" dirty="0"/>
              <a:t>舒爾茲認為只有夥伴</a:t>
            </a:r>
            <a:r>
              <a:rPr lang="en-US" altLang="zh-TW" b="1" dirty="0"/>
              <a:t>(</a:t>
            </a:r>
            <a:r>
              <a:rPr lang="zh-TW" altLang="en-US" b="1" dirty="0"/>
              <a:t>星巴克稱自己的員工為夥伴─</a:t>
            </a:r>
            <a:r>
              <a:rPr lang="en-US" altLang="zh-TW" b="1" dirty="0"/>
              <a:t>Partner)</a:t>
            </a:r>
            <a:r>
              <a:rPr lang="zh-TW" altLang="en-US" b="1" dirty="0"/>
              <a:t>和顧客才是最了解星巴克的</a:t>
            </a:r>
            <a:r>
              <a:rPr lang="zh-TW" altLang="en-US" b="1" dirty="0" smtClean="0"/>
              <a:t>人，</a:t>
            </a:r>
            <a:r>
              <a:rPr lang="zh-TW" altLang="en-US" b="1" dirty="0" smtClean="0">
                <a:solidFill>
                  <a:srgbClr val="FF0000"/>
                </a:solidFill>
              </a:rPr>
              <a:t>通過</a:t>
            </a:r>
            <a:r>
              <a:rPr lang="zh-TW" altLang="en-US" b="1" dirty="0">
                <a:solidFill>
                  <a:srgbClr val="FF0000"/>
                </a:solidFill>
              </a:rPr>
              <a:t>互聯網</a:t>
            </a:r>
            <a:r>
              <a:rPr lang="zh-TW" altLang="en-US" b="1" dirty="0"/>
              <a:t>收集用戶意見，改善服務，增強顧客的「正面」</a:t>
            </a:r>
            <a:r>
              <a:rPr lang="zh-TW" altLang="en-US" b="1" dirty="0" smtClean="0"/>
              <a:t>體驗</a:t>
            </a:r>
            <a:endParaRPr lang="en-US" altLang="zh-TW" b="1" dirty="0" smtClean="0"/>
          </a:p>
          <a:p>
            <a:endParaRPr lang="en-US" altLang="zh-TW" b="1" dirty="0" smtClean="0"/>
          </a:p>
          <a:p>
            <a:endParaRPr lang="zh-TW" altLang="en-US" b="1" dirty="0"/>
          </a:p>
        </p:txBody>
      </p:sp>
    </p:spTree>
    <p:extLst>
      <p:ext uri="{BB962C8B-B14F-4D97-AF65-F5344CB8AC3E}">
        <p14:creationId xmlns:p14="http://schemas.microsoft.com/office/powerpoint/2010/main" val="1265671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a:solidFill>
                  <a:schemeClr val="tx1"/>
                </a:solidFill>
              </a:rPr>
              <a:t>經營現況</a:t>
            </a:r>
            <a:endParaRPr lang="zh-TW" altLang="en-US" sz="4000" b="1" dirty="0"/>
          </a:p>
        </p:txBody>
      </p:sp>
      <p:sp>
        <p:nvSpPr>
          <p:cNvPr id="3" name="內容版面配置區 2"/>
          <p:cNvSpPr>
            <a:spLocks noGrp="1"/>
          </p:cNvSpPr>
          <p:nvPr>
            <p:ph sz="quarter" idx="1"/>
          </p:nvPr>
        </p:nvSpPr>
        <p:spPr/>
        <p:txBody>
          <a:bodyPr/>
          <a:lstStyle/>
          <a:p>
            <a:pPr>
              <a:buFont typeface="Wingdings" pitchFamily="2" charset="2"/>
              <a:buChar char="Ø"/>
            </a:pPr>
            <a:r>
              <a:rPr lang="zh-TW" altLang="zh-TW" b="1" dirty="0"/>
              <a:t>經營理念</a:t>
            </a:r>
            <a:endParaRPr lang="en-US" altLang="zh-TW" b="1" dirty="0"/>
          </a:p>
          <a:p>
            <a:pPr marL="822960" lvl="1" indent="-457200">
              <a:buFont typeface="+mj-lt"/>
              <a:buAutoNum type="arabicPeriod"/>
            </a:pPr>
            <a:r>
              <a:rPr lang="zh-TW" altLang="zh-TW" b="1" dirty="0"/>
              <a:t>提供優良的工作環境，並相互尊重</a:t>
            </a:r>
            <a:r>
              <a:rPr lang="en-US" altLang="zh-TW" b="1" dirty="0"/>
              <a:t> </a:t>
            </a:r>
            <a:endParaRPr lang="zh-TW" altLang="zh-TW" b="1" dirty="0"/>
          </a:p>
          <a:p>
            <a:pPr marL="822960" lvl="1" indent="-457200">
              <a:buFont typeface="+mj-lt"/>
              <a:buAutoNum type="arabicPeriod"/>
            </a:pPr>
            <a:r>
              <a:rPr lang="zh-TW" altLang="zh-TW" b="1" dirty="0"/>
              <a:t>多元化經營，是我們事業發展的要素</a:t>
            </a:r>
            <a:r>
              <a:rPr lang="en-US" altLang="zh-TW" b="1" dirty="0"/>
              <a:t> </a:t>
            </a:r>
            <a:endParaRPr lang="zh-TW" altLang="zh-TW" b="1" dirty="0"/>
          </a:p>
          <a:p>
            <a:pPr marL="822960" lvl="1" indent="-457200">
              <a:buFont typeface="+mj-lt"/>
              <a:buAutoNum type="arabicPeriod"/>
            </a:pPr>
            <a:r>
              <a:rPr lang="zh-TW" altLang="zh-TW" b="1" dirty="0"/>
              <a:t>以最高的標準採購及烘焙，並提供最新鮮的咖啡</a:t>
            </a:r>
            <a:r>
              <a:rPr lang="en-US" altLang="zh-TW" b="1" dirty="0"/>
              <a:t> </a:t>
            </a:r>
            <a:endParaRPr lang="zh-TW" altLang="zh-TW" b="1" dirty="0"/>
          </a:p>
          <a:p>
            <a:pPr marL="822960" lvl="1" indent="-457200">
              <a:buFont typeface="+mj-lt"/>
              <a:buAutoNum type="arabicPeriod"/>
            </a:pPr>
            <a:r>
              <a:rPr lang="zh-TW" altLang="zh-TW" b="1" dirty="0"/>
              <a:t>發揮高度熱誠，滿足顧客需求</a:t>
            </a:r>
            <a:r>
              <a:rPr lang="en-US" altLang="zh-TW" b="1" dirty="0"/>
              <a:t> </a:t>
            </a:r>
            <a:endParaRPr lang="zh-TW" altLang="zh-TW" b="1" dirty="0"/>
          </a:p>
          <a:p>
            <a:pPr marL="822960" lvl="1" indent="-457200">
              <a:buFont typeface="+mj-lt"/>
              <a:buAutoNum type="arabicPeriod"/>
            </a:pPr>
            <a:r>
              <a:rPr lang="zh-TW" altLang="zh-TW" b="1" dirty="0"/>
              <a:t>積極貢獻社區及環境</a:t>
            </a:r>
            <a:r>
              <a:rPr lang="en-US" altLang="zh-TW" b="1" dirty="0"/>
              <a:t> </a:t>
            </a:r>
            <a:endParaRPr lang="zh-TW" altLang="zh-TW" b="1" dirty="0"/>
          </a:p>
          <a:p>
            <a:pPr marL="822960" lvl="1" indent="-457200">
              <a:buFont typeface="+mj-lt"/>
              <a:buAutoNum type="arabicPeriod"/>
            </a:pPr>
            <a:r>
              <a:rPr lang="zh-TW" altLang="zh-TW" b="1" dirty="0"/>
              <a:t>體驗創造利潤，為我們未來成功的基礎</a:t>
            </a:r>
            <a:r>
              <a:rPr lang="en-US" altLang="zh-TW" b="1" dirty="0"/>
              <a:t> </a:t>
            </a:r>
            <a:endParaRPr lang="zh-TW" altLang="zh-TW" b="1" dirty="0"/>
          </a:p>
        </p:txBody>
      </p:sp>
    </p:spTree>
    <p:extLst>
      <p:ext uri="{BB962C8B-B14F-4D97-AF65-F5344CB8AC3E}">
        <p14:creationId xmlns:p14="http://schemas.microsoft.com/office/powerpoint/2010/main" val="4089634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1594</TotalTime>
  <Words>2034</Words>
  <Application>Microsoft Office PowerPoint</Application>
  <PresentationFormat>如螢幕大小 (4:3)</PresentationFormat>
  <Paragraphs>145</Paragraphs>
  <Slides>23</Slides>
  <Notes>0</Notes>
  <HiddenSlides>0</HiddenSlides>
  <MMClips>0</MMClips>
  <ScaleCrop>false</ScaleCrop>
  <HeadingPairs>
    <vt:vector size="4" baseType="variant">
      <vt:variant>
        <vt:lpstr>佈景主題</vt:lpstr>
      </vt:variant>
      <vt:variant>
        <vt:i4>1</vt:i4>
      </vt:variant>
      <vt:variant>
        <vt:lpstr>投影片標題</vt:lpstr>
      </vt:variant>
      <vt:variant>
        <vt:i4>23</vt:i4>
      </vt:variant>
    </vt:vector>
  </HeadingPairs>
  <TitlesOfParts>
    <vt:vector size="24" baseType="lpstr">
      <vt:lpstr>壁窗</vt:lpstr>
      <vt:lpstr>顧客關係管理與個案探討: 星巴克(STARBUCKS)</vt:lpstr>
      <vt:lpstr>報告工作分配</vt:lpstr>
      <vt:lpstr>目錄</vt:lpstr>
      <vt:lpstr>前言</vt:lpstr>
      <vt:lpstr>公司介紹</vt:lpstr>
      <vt:lpstr>公司介紹</vt:lpstr>
      <vt:lpstr>經營現況</vt:lpstr>
      <vt:lpstr>經營現況</vt:lpstr>
      <vt:lpstr>經營現況</vt:lpstr>
      <vt:lpstr>文獻探討</vt:lpstr>
      <vt:lpstr>文獻探討</vt:lpstr>
      <vt:lpstr>顧客關係管理</vt:lpstr>
      <vt:lpstr>顧客關係管理</vt:lpstr>
      <vt:lpstr>顧客關係管理</vt:lpstr>
      <vt:lpstr>顧客關係管理</vt:lpstr>
      <vt:lpstr>未來展望</vt:lpstr>
      <vt:lpstr>未來展望</vt:lpstr>
      <vt:lpstr>未來展望</vt:lpstr>
      <vt:lpstr>未來展望</vt:lpstr>
      <vt:lpstr>未來展望</vt:lpstr>
      <vt:lpstr>結論建議</vt:lpstr>
      <vt:lpstr>資料來源</vt:lpstr>
      <vt:lpstr>資料來源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公司生產作業與管理個案探討: 大潤發</dc:title>
  <dc:creator>user</dc:creator>
  <cp:lastModifiedBy>user</cp:lastModifiedBy>
  <cp:revision>38</cp:revision>
  <dcterms:created xsi:type="dcterms:W3CDTF">2016-11-09T13:26:37Z</dcterms:created>
  <dcterms:modified xsi:type="dcterms:W3CDTF">2018-05-04T08:18:05Z</dcterms:modified>
</cp:coreProperties>
</file>