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81" r:id="rId9"/>
    <p:sldId id="280" r:id="rId10"/>
    <p:sldId id="260" r:id="rId11"/>
    <p:sldId id="259" r:id="rId12"/>
    <p:sldId id="265" r:id="rId13"/>
    <p:sldId id="276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83" r:id="rId22"/>
    <p:sldId id="284" r:id="rId23"/>
    <p:sldId id="273" r:id="rId24"/>
    <p:sldId id="274" r:id="rId25"/>
    <p:sldId id="275" r:id="rId26"/>
    <p:sldId id="282" r:id="rId27"/>
    <p:sldId id="287" r:id="rId28"/>
    <p:sldId id="285" r:id="rId29"/>
    <p:sldId id="277" r:id="rId30"/>
    <p:sldId id="286" r:id="rId3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EE017-2C16-4BFA-AEE6-87B36B6E6E5E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A76E-B3B2-4925-B7A2-211D396F721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0984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2A76E-B3B2-4925-B7A2-211D396F7218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55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27695F6-8A41-4759-805A-F1A1EC70FC69}" type="datetimeFigureOut">
              <a:rPr lang="zh-TW" altLang="en-US" smtClean="0"/>
              <a:t>2018/4/28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8120FB-9102-49E1-8F39-C3C0CCB0093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ronereporting.com/report/show/1723" TargetMode="External"/><Relationship Id="rId2" Type="http://schemas.openxmlformats.org/officeDocument/2006/relationships/hyperlink" Target="http://www.carnews.com/news/article/33933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luxgen-motor.com.tw/member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u-car.com.tw/article/41585/2018%E5%8C%97%E4%BA%AC%E8%BB%8A%E5%B1%95%EF%BC%9AAI%E6%99%BA%E8%83%BD%E6%A6%82%E5%BF%B5%E5%BA%A7%E8%89%99%EF%BC%8CLuxgen%E5%85%A8%E6%96%B0%E6%A6%82%E5%BF%B5%E8%BB%8A%E5%85%A8%E7%90%83%E9%A6%96%E7%99%B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news.u-car.com.tw/article/38742/&#23637;&#28436;Luxgen%20S3%20EV&#33258;&#21205;&#39381;&#39387;&#31185;&#25216;&#65292;&#21488;&#28771;&#27773;&#36554;&#31185;&#25216;&#21109;&#26032;&#30332;&#23637;&#39640;&#23792;&#26371;?utm_source=news&amp;utm_medium=related&amp;utm_name=41444&amp;utm_content=articl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1692696" y="1268760"/>
            <a:ext cx="7772400" cy="1470025"/>
          </a:xfrm>
        </p:spPr>
        <p:txBody>
          <a:bodyPr>
            <a:normAutofit/>
          </a:bodyPr>
          <a:lstStyle/>
          <a:p>
            <a:r>
              <a:rPr lang="en-US" altLang="zh-TW" sz="7000" dirty="0" smtClean="0"/>
              <a:t>LUXGEN</a:t>
            </a:r>
            <a:endParaRPr lang="zh-TW" altLang="en-US" sz="70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275856" y="3212976"/>
            <a:ext cx="6480048" cy="2904728"/>
          </a:xfrm>
        </p:spPr>
        <p:txBody>
          <a:bodyPr>
            <a:noAutofit/>
          </a:bodyPr>
          <a:lstStyle/>
          <a:p>
            <a:pPr algn="l"/>
            <a:r>
              <a:rPr lang="zh-TW" altLang="en-US" sz="2600" dirty="0" smtClean="0"/>
              <a:t>組長</a:t>
            </a:r>
            <a:r>
              <a:rPr lang="en-US" altLang="zh-TW" sz="2600" dirty="0" smtClean="0"/>
              <a:t>:</a:t>
            </a:r>
            <a:r>
              <a:rPr lang="zh-TW" altLang="en-US" sz="2600" dirty="0" smtClean="0"/>
              <a:t>林暐昇</a:t>
            </a:r>
            <a:endParaRPr lang="en-US" altLang="zh-TW" sz="2600" dirty="0" smtClean="0"/>
          </a:p>
          <a:p>
            <a:pPr algn="l"/>
            <a:r>
              <a:rPr lang="zh-TW" altLang="en-US" sz="2600" dirty="0" smtClean="0"/>
              <a:t>組員</a:t>
            </a:r>
            <a:r>
              <a:rPr lang="en-US" altLang="zh-TW" sz="2600" dirty="0" smtClean="0"/>
              <a:t>:</a:t>
            </a:r>
            <a:r>
              <a:rPr lang="zh-TW" altLang="en-US" sz="2600" dirty="0" smtClean="0"/>
              <a:t>黃柏豪</a:t>
            </a:r>
            <a:endParaRPr lang="en-US" altLang="zh-TW" sz="2600" dirty="0" smtClean="0"/>
          </a:p>
          <a:p>
            <a:pPr algn="l"/>
            <a:r>
              <a:rPr lang="zh-TW" altLang="en-US" sz="2600" dirty="0"/>
              <a:t> </a:t>
            </a:r>
            <a:r>
              <a:rPr lang="zh-TW" altLang="en-US" sz="2600" dirty="0" smtClean="0"/>
              <a:t>       江立盛</a:t>
            </a:r>
            <a:endParaRPr lang="en-US" altLang="zh-TW" sz="2600" dirty="0" smtClean="0"/>
          </a:p>
          <a:p>
            <a:pPr algn="l"/>
            <a:r>
              <a:rPr lang="zh-TW" altLang="en-US" sz="2600" dirty="0"/>
              <a:t> </a:t>
            </a:r>
            <a:r>
              <a:rPr lang="zh-TW" altLang="en-US" sz="2600" dirty="0" smtClean="0"/>
              <a:t>       陳宏迪</a:t>
            </a:r>
            <a:endParaRPr lang="en-US" altLang="zh-TW" sz="2600" dirty="0" smtClean="0"/>
          </a:p>
          <a:p>
            <a:pPr algn="l"/>
            <a:r>
              <a:rPr lang="zh-TW" altLang="en-US" sz="2600" dirty="0"/>
              <a:t> </a:t>
            </a:r>
            <a:r>
              <a:rPr lang="zh-TW" altLang="en-US" sz="2600" dirty="0" smtClean="0"/>
              <a:t>       陳重光</a:t>
            </a:r>
            <a:endParaRPr lang="en-US" altLang="zh-TW" sz="2600" dirty="0" smtClean="0"/>
          </a:p>
          <a:p>
            <a:pPr algn="l"/>
            <a:r>
              <a:rPr lang="zh-TW" altLang="en-US" sz="2600" dirty="0"/>
              <a:t> </a:t>
            </a:r>
            <a:r>
              <a:rPr lang="zh-TW" altLang="en-US" sz="2600" dirty="0" smtClean="0"/>
              <a:t>       楊鞍林</a:t>
            </a:r>
            <a:endParaRPr lang="en-US" altLang="zh-TW" sz="2600" dirty="0" smtClean="0"/>
          </a:p>
        </p:txBody>
      </p:sp>
    </p:spTree>
    <p:extLst>
      <p:ext uri="{BB962C8B-B14F-4D97-AF65-F5344CB8AC3E}">
        <p14:creationId xmlns:p14="http://schemas.microsoft.com/office/powerpoint/2010/main" val="108999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867328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j-ea"/>
              </a:rPr>
              <a:t>顧客關係管理 流程、系統和資訊整合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641379"/>
          </a:xfrm>
        </p:spPr>
        <p:txBody>
          <a:bodyPr>
            <a:normAutofit/>
          </a:bodyPr>
          <a:lstStyle/>
          <a:p>
            <a:r>
              <a:rPr lang="zh-TW" altLang="zh-TW" dirty="0">
                <a:solidFill>
                  <a:srgbClr val="00B0F0"/>
                </a:solidFill>
              </a:rPr>
              <a:t>顧客關係管理</a:t>
            </a:r>
            <a:r>
              <a:rPr lang="en-US" altLang="zh-TW" dirty="0">
                <a:solidFill>
                  <a:srgbClr val="00B0F0"/>
                </a:solidFill>
              </a:rPr>
              <a:t>-</a:t>
            </a:r>
            <a:r>
              <a:rPr lang="zh-TW" altLang="zh-TW" dirty="0">
                <a:solidFill>
                  <a:srgbClr val="00B0F0"/>
                </a:solidFill>
              </a:rPr>
              <a:t>服務流程</a:t>
            </a:r>
          </a:p>
          <a:p>
            <a:r>
              <a:rPr lang="en-US" altLang="zh-TW" sz="2800" dirty="0"/>
              <a:t>UXGEN</a:t>
            </a:r>
            <a:r>
              <a:rPr lang="zh-TW" altLang="zh-TW" sz="2800" dirty="0"/>
              <a:t>的服務今年在客戶預約進廠流程上做了全面升級，包含預約系統的優化以及進廠車輛的排程機制。</a:t>
            </a:r>
          </a:p>
          <a:p>
            <a:r>
              <a:rPr lang="en-US" altLang="zh-TW" sz="2800" dirty="0"/>
              <a:t>LUXGEN</a:t>
            </a:r>
            <a:r>
              <a:rPr lang="zh-TW" altLang="zh-TW" sz="2800" dirty="0"/>
              <a:t>對於</a:t>
            </a:r>
            <a:r>
              <a:rPr lang="zh-TW" altLang="zh-TW" sz="2800" dirty="0" smtClean="0"/>
              <a:t>每</a:t>
            </a:r>
            <a:r>
              <a:rPr lang="zh-TW" altLang="en-US" sz="2800" dirty="0" smtClean="0"/>
              <a:t>一</a:t>
            </a:r>
            <a:r>
              <a:rPr lang="zh-TW" altLang="zh-TW" sz="2800" dirty="0" smtClean="0"/>
              <a:t>位</a:t>
            </a:r>
            <a:r>
              <a:rPr lang="zh-TW" altLang="zh-TW" sz="2800" dirty="0"/>
              <a:t>預約客戶，服務人員都</a:t>
            </a:r>
            <a:r>
              <a:rPr lang="en-US" altLang="zh-TW" sz="2800" dirty="0"/>
              <a:t>100%</a:t>
            </a:r>
            <a:r>
              <a:rPr lang="zh-TW" altLang="zh-TW" sz="2800" dirty="0"/>
              <a:t>與客戶確認進廠時間，確保服務廠的服務能量充足，並準時的交車給客戶。目前服務廠的整體預約率大幅提升，</a:t>
            </a:r>
            <a:r>
              <a:rPr lang="zh-TW" altLang="zh-TW" sz="2800" dirty="0">
                <a:solidFill>
                  <a:srgbClr val="FF0000"/>
                </a:solidFill>
              </a:rPr>
              <a:t>高</a:t>
            </a:r>
            <a:r>
              <a:rPr lang="zh-TW" altLang="zh-TW" sz="2800" dirty="0"/>
              <a:t>於國產車業界平均</a:t>
            </a:r>
            <a:r>
              <a:rPr lang="zh-TW" altLang="zh-TW" sz="2800" dirty="0" smtClean="0"/>
              <a:t>數量</a:t>
            </a:r>
            <a:r>
              <a:rPr lang="zh-TW" altLang="en-US" sz="28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2027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zh-TW" altLang="zh-TW" sz="2600" dirty="0"/>
              <a:t>以人為本的</a:t>
            </a:r>
            <a:r>
              <a:rPr lang="zh-TW" altLang="zh-TW" sz="2600" dirty="0">
                <a:solidFill>
                  <a:srgbClr val="FF0000"/>
                </a:solidFill>
              </a:rPr>
              <a:t>品牌精神</a:t>
            </a:r>
            <a:r>
              <a:rPr lang="zh-TW" altLang="zh-TW" sz="2600" dirty="0"/>
              <a:t>，</a:t>
            </a:r>
            <a:r>
              <a:rPr lang="zh-TW" altLang="zh-TW" sz="2600" dirty="0">
                <a:solidFill>
                  <a:srgbClr val="FF0000"/>
                </a:solidFill>
              </a:rPr>
              <a:t>樂於分享</a:t>
            </a:r>
            <a:r>
              <a:rPr lang="zh-TW" altLang="zh-TW" sz="2600" dirty="0"/>
              <a:t>，</a:t>
            </a:r>
            <a:r>
              <a:rPr lang="zh-TW" altLang="zh-TW" sz="2600" dirty="0">
                <a:solidFill>
                  <a:srgbClr val="FF0000"/>
                </a:solidFill>
              </a:rPr>
              <a:t>創造</a:t>
            </a:r>
            <a:r>
              <a:rPr lang="zh-TW" altLang="zh-TW" sz="2600" dirty="0" smtClean="0">
                <a:solidFill>
                  <a:srgbClr val="FF0000"/>
                </a:solidFill>
              </a:rPr>
              <a:t>感動</a:t>
            </a:r>
            <a:r>
              <a:rPr lang="zh-TW" altLang="en-US" sz="2600" dirty="0" smtClean="0"/>
              <a:t>。</a:t>
            </a:r>
            <a:endParaRPr lang="en-US" altLang="zh-TW" sz="2600" dirty="0" smtClean="0"/>
          </a:p>
          <a:p>
            <a:endParaRPr lang="en-US" altLang="zh-TW" sz="2600" dirty="0" smtClean="0"/>
          </a:p>
          <a:p>
            <a:r>
              <a:rPr lang="en-US" altLang="zh-TW" sz="2600" dirty="0" smtClean="0"/>
              <a:t>LUXGEN</a:t>
            </a:r>
            <a:r>
              <a:rPr lang="zh-TW" altLang="zh-TW" sz="2600" dirty="0"/>
              <a:t>上至高階主管下至基層幹部，都不吝於將自己印象深刻的消費經驗與同仁分享，並且落實在服務廠的服務中</a:t>
            </a:r>
            <a:r>
              <a:rPr lang="zh-TW" altLang="zh-TW" sz="2600" dirty="0" smtClean="0"/>
              <a:t>。</a:t>
            </a:r>
            <a:r>
              <a:rPr lang="en-US" altLang="zh-TW" sz="2600" dirty="0" smtClean="0"/>
              <a:t>EX:</a:t>
            </a:r>
            <a:r>
              <a:rPr lang="zh-TW" altLang="zh-TW" sz="2600" dirty="0" smtClean="0"/>
              <a:t>有</a:t>
            </a:r>
            <a:r>
              <a:rPr lang="en-US" altLang="zh-TW" sz="2600" dirty="0"/>
              <a:t>LUXGEN</a:t>
            </a:r>
            <a:r>
              <a:rPr lang="zh-TW" altLang="zh-TW" sz="2600" dirty="0"/>
              <a:t>字樣的專屬礦泉水、</a:t>
            </a:r>
            <a:r>
              <a:rPr lang="en-US" altLang="zh-TW" sz="2600" dirty="0"/>
              <a:t>LUXGEN</a:t>
            </a:r>
            <a:r>
              <a:rPr lang="zh-TW" altLang="zh-TW" sz="2600" dirty="0"/>
              <a:t>嚴選咖啡、飲料外帶</a:t>
            </a:r>
            <a:r>
              <a:rPr lang="zh-TW" altLang="zh-TW" sz="2600" dirty="0" smtClean="0"/>
              <a:t>杯，</a:t>
            </a:r>
            <a:r>
              <a:rPr lang="zh-TW" altLang="zh-TW" sz="2600" dirty="0"/>
              <a:t>都是具體的表現。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8029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412776"/>
            <a:ext cx="8507288" cy="5577483"/>
          </a:xfrm>
        </p:spPr>
        <p:txBody>
          <a:bodyPr>
            <a:normAutofit/>
          </a:bodyPr>
          <a:lstStyle/>
          <a:p>
            <a:r>
              <a:rPr lang="zh-TW" altLang="zh-TW" dirty="0"/>
              <a:t>完善的顧客滿意競賽管理機制，將</a:t>
            </a:r>
            <a:r>
              <a:rPr lang="zh-TW" altLang="zh-TW" dirty="0">
                <a:solidFill>
                  <a:srgbClr val="FF0000"/>
                </a:solidFill>
              </a:rPr>
              <a:t>滿意度市調</a:t>
            </a:r>
            <a:r>
              <a:rPr lang="zh-TW" altLang="zh-TW" dirty="0"/>
              <a:t>、</a:t>
            </a:r>
            <a:r>
              <a:rPr lang="zh-TW" altLang="zh-TW" dirty="0">
                <a:solidFill>
                  <a:srgbClr val="FF0000"/>
                </a:solidFill>
              </a:rPr>
              <a:t>內部管理</a:t>
            </a:r>
            <a:r>
              <a:rPr lang="zh-TW" altLang="zh-TW" dirty="0"/>
              <a:t>等各項重要指標整合成競賽的項目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zh-TW" dirty="0" smtClean="0"/>
              <a:t>所有的</a:t>
            </a:r>
            <a:r>
              <a:rPr lang="zh-TW" altLang="zh-TW" dirty="0"/>
              <a:t>員工都希望能在競賽中取得好成績，</a:t>
            </a:r>
            <a:r>
              <a:rPr lang="zh-TW" altLang="zh-TW" dirty="0" smtClean="0"/>
              <a:t>把</a:t>
            </a:r>
            <a:r>
              <a:rPr lang="zh-TW" altLang="en-US" dirty="0" smtClean="0"/>
              <a:t>讓</a:t>
            </a:r>
            <a:r>
              <a:rPr lang="zh-TW" altLang="zh-TW" dirty="0" smtClean="0"/>
              <a:t>顧客</a:t>
            </a:r>
            <a:r>
              <a:rPr lang="zh-TW" altLang="zh-TW" dirty="0"/>
              <a:t>滿意當成每天的例行工作。甚至如感動服務競賽，</a:t>
            </a:r>
            <a:r>
              <a:rPr lang="en-US" altLang="zh-TW" dirty="0"/>
              <a:t>LUXGEN</a:t>
            </a:r>
            <a:r>
              <a:rPr lang="zh-TW" altLang="zh-TW" dirty="0"/>
              <a:t>是業界第一個將</a:t>
            </a:r>
            <a:r>
              <a:rPr lang="zh-TW" altLang="zh-TW" dirty="0">
                <a:solidFill>
                  <a:srgbClr val="FF0000"/>
                </a:solidFill>
              </a:rPr>
              <a:t>感動服務</a:t>
            </a:r>
            <a:r>
              <a:rPr lang="zh-TW" altLang="zh-TW" dirty="0"/>
              <a:t>列為競賽項目的品牌，長期耕耘，塑造有別於一般汽車品牌的服務文化。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8760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專職的顧客滿意小組，專職的顧客滿意團隊</a:t>
            </a:r>
            <a:r>
              <a:rPr lang="en-US" altLang="zh-TW" dirty="0"/>
              <a:t>10</a:t>
            </a:r>
            <a:r>
              <a:rPr lang="zh-TW" altLang="zh-TW" dirty="0"/>
              <a:t>人小組負責所有的例行顧客滿意業務，包含</a:t>
            </a:r>
            <a:r>
              <a:rPr lang="zh-TW" altLang="zh-TW" dirty="0">
                <a:solidFill>
                  <a:srgbClr val="FF0000"/>
                </a:solidFill>
              </a:rPr>
              <a:t>稽核</a:t>
            </a:r>
            <a:r>
              <a:rPr lang="zh-TW" altLang="zh-TW" dirty="0"/>
              <a:t>、</a:t>
            </a:r>
            <a:r>
              <a:rPr lang="zh-TW" altLang="zh-TW" dirty="0">
                <a:solidFill>
                  <a:srgbClr val="FF0000"/>
                </a:solidFill>
              </a:rPr>
              <a:t>輔導</a:t>
            </a:r>
            <a:r>
              <a:rPr lang="zh-TW" altLang="zh-TW" dirty="0"/>
              <a:t>、及</a:t>
            </a:r>
            <a:r>
              <a:rPr lang="zh-TW" altLang="zh-TW" dirty="0">
                <a:solidFill>
                  <a:srgbClr val="FF0000"/>
                </a:solidFill>
              </a:rPr>
              <a:t>訓練</a:t>
            </a:r>
            <a:r>
              <a:rPr lang="zh-TW" altLang="zh-TW" dirty="0"/>
              <a:t>，隨時提醒第一線上緊發條</a:t>
            </a:r>
            <a:r>
              <a:rPr lang="zh-TW" altLang="zh-TW" dirty="0" smtClean="0"/>
              <a:t>，為</a:t>
            </a:r>
            <a:r>
              <a:rPr lang="zh-TW" altLang="zh-TW" dirty="0"/>
              <a:t>提供客戶最好的服務。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9044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54868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b="1" dirty="0" smtClean="0">
                <a:solidFill>
                  <a:srgbClr val="00B0F0"/>
                </a:solidFill>
              </a:rPr>
              <a:t> </a:t>
            </a:r>
            <a:r>
              <a:rPr lang="zh-TW" altLang="zh-TW" sz="5100" b="1" dirty="0" smtClean="0">
                <a:solidFill>
                  <a:srgbClr val="00B0F0"/>
                </a:solidFill>
              </a:rPr>
              <a:t>顧客</a:t>
            </a:r>
            <a:r>
              <a:rPr lang="zh-TW" altLang="zh-TW" sz="5100" b="1" dirty="0">
                <a:solidFill>
                  <a:srgbClr val="00B0F0"/>
                </a:solidFill>
              </a:rPr>
              <a:t>關係</a:t>
            </a:r>
            <a:r>
              <a:rPr lang="zh-TW" altLang="zh-TW" sz="5100" b="1" dirty="0" smtClean="0">
                <a:solidFill>
                  <a:srgbClr val="00B0F0"/>
                </a:solidFill>
              </a:rPr>
              <a:t>管理系統</a:t>
            </a:r>
            <a:r>
              <a:rPr lang="zh-TW" altLang="zh-TW" sz="5100" dirty="0">
                <a:solidFill>
                  <a:srgbClr val="00B0F0"/>
                </a:solidFill>
              </a:rPr>
              <a:t/>
            </a:r>
            <a:br>
              <a:rPr lang="zh-TW" altLang="zh-TW" sz="5100" dirty="0">
                <a:solidFill>
                  <a:srgbClr val="00B0F0"/>
                </a:solidFill>
              </a:rPr>
            </a:br>
            <a:endParaRPr lang="zh-TW" altLang="en-US" sz="5100" dirty="0">
              <a:solidFill>
                <a:srgbClr val="00B0F0"/>
              </a:solidFill>
            </a:endParaRPr>
          </a:p>
        </p:txBody>
      </p:sp>
      <p:pic>
        <p:nvPicPr>
          <p:cNvPr id="4" name="圖片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4722"/>
            <a:ext cx="8352928" cy="5150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8209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zh-TW" b="1" dirty="0">
                <a:solidFill>
                  <a:srgbClr val="00B0F0"/>
                </a:solidFill>
              </a:rPr>
              <a:t>顧客關係管理 資訊</a:t>
            </a:r>
            <a:r>
              <a:rPr lang="zh-TW" altLang="zh-TW" b="1" dirty="0" smtClean="0">
                <a:solidFill>
                  <a:srgbClr val="00B0F0"/>
                </a:solidFill>
              </a:rPr>
              <a:t>整合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en-US" altLang="zh-TW" dirty="0"/>
              <a:t>LUXGEN</a:t>
            </a:r>
            <a:r>
              <a:rPr lang="zh-TW" altLang="zh-TW" dirty="0"/>
              <a:t>在資訊整合方面提供專門的</a:t>
            </a:r>
            <a:r>
              <a:rPr lang="en-US" altLang="zh-TW" dirty="0"/>
              <a:t>APP</a:t>
            </a:r>
            <a:r>
              <a:rPr lang="zh-TW" altLang="zh-TW" dirty="0"/>
              <a:t>讓顧客下載</a:t>
            </a:r>
          </a:p>
          <a:p>
            <a:r>
              <a:rPr lang="en-US" altLang="zh-TW" dirty="0"/>
              <a:t>LUXGEN </a:t>
            </a:r>
            <a:r>
              <a:rPr lang="en-US" altLang="zh-TW" dirty="0" err="1"/>
              <a:t>LifeGo</a:t>
            </a:r>
            <a:r>
              <a:rPr lang="en-US" altLang="zh-TW" dirty="0"/>
              <a:t>+</a:t>
            </a:r>
            <a:r>
              <a:rPr lang="zh-TW" altLang="zh-TW" dirty="0"/>
              <a:t>為</a:t>
            </a:r>
            <a:r>
              <a:rPr lang="zh-TW" altLang="zh-TW" dirty="0">
                <a:solidFill>
                  <a:srgbClr val="00B0F0"/>
                </a:solidFill>
              </a:rPr>
              <a:t>納智捷</a:t>
            </a:r>
            <a:r>
              <a:rPr lang="zh-TW" altLang="zh-TW" dirty="0"/>
              <a:t>與</a:t>
            </a:r>
            <a:r>
              <a:rPr lang="zh-TW" altLang="zh-TW" dirty="0">
                <a:solidFill>
                  <a:srgbClr val="00B0F0"/>
                </a:solidFill>
              </a:rPr>
              <a:t>華創車電</a:t>
            </a:r>
            <a:r>
              <a:rPr lang="zh-TW" altLang="zh-TW" dirty="0"/>
              <a:t>共同規劃開發的</a:t>
            </a:r>
            <a:r>
              <a:rPr lang="zh-TW" altLang="zh-TW" dirty="0">
                <a:solidFill>
                  <a:srgbClr val="FF0000"/>
                </a:solidFill>
              </a:rPr>
              <a:t>車主專用整合服務</a:t>
            </a:r>
            <a:r>
              <a:rPr lang="en-US" altLang="zh-TW" dirty="0">
                <a:solidFill>
                  <a:srgbClr val="FF0000"/>
                </a:solidFill>
              </a:rPr>
              <a:t>APP</a:t>
            </a:r>
            <a:r>
              <a:rPr lang="zh-TW" altLang="zh-TW" dirty="0"/>
              <a:t>，依照車主行車生活情境分成</a:t>
            </a:r>
            <a:r>
              <a:rPr lang="en-US" altLang="zh-TW" dirty="0"/>
              <a:t>6</a:t>
            </a:r>
            <a:r>
              <a:rPr lang="zh-TW" altLang="zh-TW" dirty="0"/>
              <a:t>大類服務，共</a:t>
            </a:r>
            <a:r>
              <a:rPr lang="en-US" altLang="zh-TW" dirty="0"/>
              <a:t>9</a:t>
            </a:r>
            <a:r>
              <a:rPr lang="zh-TW" altLang="zh-TW" dirty="0"/>
              <a:t>項功能，利用簡單的圖像式設計來取代文字敘述，提供涵蓋所有車主行車時所需的資訊服務。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7727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196752"/>
            <a:ext cx="8640960" cy="4525963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國道</a:t>
            </a:r>
            <a:r>
              <a:rPr lang="en-US" altLang="zh-TW" b="1" dirty="0">
                <a:solidFill>
                  <a:srgbClr val="FF0000"/>
                </a:solidFill>
              </a:rPr>
              <a:t>/</a:t>
            </a:r>
            <a:r>
              <a:rPr lang="zh-TW" altLang="zh-TW" b="1" dirty="0">
                <a:solidFill>
                  <a:srgbClr val="FF0000"/>
                </a:solidFill>
              </a:rPr>
              <a:t>週邊</a:t>
            </a:r>
            <a:r>
              <a:rPr lang="zh-TW" altLang="zh-TW" b="1" dirty="0" smtClean="0">
                <a:solidFill>
                  <a:srgbClr val="FF0000"/>
                </a:solidFill>
              </a:rPr>
              <a:t>路況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endParaRPr lang="zh-TW" altLang="zh-TW" dirty="0"/>
          </a:p>
          <a:p>
            <a:r>
              <a:rPr lang="zh-TW" altLang="zh-TW" dirty="0"/>
              <a:t>國道路況功能可查詢全台</a:t>
            </a:r>
            <a:r>
              <a:rPr lang="en-US" altLang="zh-TW" dirty="0"/>
              <a:t>17</a:t>
            </a:r>
            <a:r>
              <a:rPr lang="zh-TW" altLang="zh-TW" dirty="0"/>
              <a:t>條國道車速與即時攝影機，周邊路況則整合</a:t>
            </a:r>
            <a:r>
              <a:rPr lang="en-US" altLang="zh-TW" dirty="0"/>
              <a:t>Google Map</a:t>
            </a:r>
            <a:r>
              <a:rPr lang="zh-TW" altLang="zh-TW" dirty="0"/>
              <a:t>，以紅黃綠圖示顯示附近平面與高速公路路況資訊，除此之外，也提供了附近即時路況攝影機，讓車主以最快速度掌握路況。</a:t>
            </a:r>
          </a:p>
          <a:p>
            <a:endParaRPr lang="zh-TW" altLang="en-US" dirty="0"/>
          </a:p>
        </p:txBody>
      </p:sp>
      <p:pic>
        <p:nvPicPr>
          <p:cNvPr id="5" name="圖片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6"/>
            <a:ext cx="36004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552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052736"/>
            <a:ext cx="8496944" cy="4525963"/>
          </a:xfrm>
        </p:spPr>
        <p:txBody>
          <a:bodyPr/>
          <a:lstStyle/>
          <a:p>
            <a:r>
              <a:rPr lang="zh-TW" altLang="zh-TW" b="1" dirty="0">
                <a:solidFill>
                  <a:srgbClr val="FF0000"/>
                </a:solidFill>
              </a:rPr>
              <a:t>國道路況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查詢全台</a:t>
            </a:r>
            <a:r>
              <a:rPr lang="en-US" altLang="zh-TW" dirty="0"/>
              <a:t>17</a:t>
            </a:r>
            <a:r>
              <a:rPr lang="zh-TW" altLang="zh-TW" dirty="0"/>
              <a:t>條國道車速與即時攝影機，由交通部所提供的資料，了解該國道路上的車流資訊</a:t>
            </a:r>
          </a:p>
          <a:p>
            <a:r>
              <a:rPr lang="zh-TW" altLang="zh-TW" b="1" dirty="0">
                <a:solidFill>
                  <a:srgbClr val="FF0000"/>
                </a:solidFill>
              </a:rPr>
              <a:t>天氣情報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查詢目前位置的天氣資訊，也由已縣市搜尋</a:t>
            </a:r>
            <a:r>
              <a:rPr lang="en-US" altLang="zh-TW" dirty="0"/>
              <a:t>.</a:t>
            </a:r>
            <a:r>
              <a:rPr lang="zh-TW" altLang="zh-TW" dirty="0"/>
              <a:t>旅遊景點搜尋</a:t>
            </a:r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3096"/>
            <a:ext cx="36004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34036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899802"/>
            <a:ext cx="8280920" cy="4525963"/>
          </a:xfrm>
        </p:spPr>
        <p:txBody>
          <a:bodyPr>
            <a:normAutofit/>
          </a:bodyPr>
          <a:lstStyle/>
          <a:p>
            <a:r>
              <a:rPr lang="zh-TW" altLang="zh-TW" b="1" dirty="0">
                <a:solidFill>
                  <a:srgbClr val="FF0000"/>
                </a:solidFill>
              </a:rPr>
              <a:t>行動祕書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納智捷客服中心提供真人即時的資料查詢，道路救援等服務。還可推播</a:t>
            </a:r>
            <a:r>
              <a:rPr lang="en-US" altLang="zh-TW" dirty="0"/>
              <a:t>30</a:t>
            </a:r>
            <a:r>
              <a:rPr lang="zh-TW" altLang="zh-TW" dirty="0"/>
              <a:t>萬個以上的景點，包含了吃玩買住、加油站、停車場位置，掛上電話後即可出發</a:t>
            </a:r>
            <a:r>
              <a:rPr lang="en-US" altLang="zh-TW" dirty="0" smtClean="0"/>
              <a:t>!</a:t>
            </a:r>
            <a:endParaRPr lang="zh-TW" altLang="zh-TW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8194"/>
            <a:ext cx="36004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9253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692696"/>
            <a:ext cx="8568952" cy="4525963"/>
          </a:xfrm>
        </p:spPr>
        <p:txBody>
          <a:bodyPr/>
          <a:lstStyle/>
          <a:p>
            <a:r>
              <a:rPr lang="en-US" altLang="zh-TW" b="1" dirty="0">
                <a:solidFill>
                  <a:srgbClr val="FF0000"/>
                </a:solidFill>
              </a:rPr>
              <a:t>24</a:t>
            </a:r>
            <a:r>
              <a:rPr lang="zh-TW" altLang="zh-TW" b="1" dirty="0">
                <a:solidFill>
                  <a:srgbClr val="FF0000"/>
                </a:solidFill>
              </a:rPr>
              <a:t>小時褓姆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您的銷售顧問、銷售經理、服務廠廠長、以及服務廠是您的專屬團隊提供</a:t>
            </a:r>
            <a:r>
              <a:rPr lang="en-US" altLang="zh-TW" dirty="0"/>
              <a:t>24</a:t>
            </a:r>
            <a:r>
              <a:rPr lang="zh-TW" altLang="zh-TW" dirty="0"/>
              <a:t>小時不間斷服務。本服務為納智捷車主專用，下載後可透過本</a:t>
            </a:r>
            <a:r>
              <a:rPr lang="en-US" altLang="zh-TW" dirty="0"/>
              <a:t>APP</a:t>
            </a:r>
            <a:r>
              <a:rPr lang="zh-TW" altLang="zh-TW" dirty="0"/>
              <a:t>申請會員，若有問題，請洽全省經銷商。</a:t>
            </a:r>
          </a:p>
          <a:p>
            <a:r>
              <a:rPr lang="zh-TW" altLang="zh-TW" b="1" dirty="0">
                <a:solidFill>
                  <a:srgbClr val="FF0000"/>
                </a:solidFill>
              </a:rPr>
              <a:t>納智捷推薦</a:t>
            </a:r>
            <a:endParaRPr lang="zh-TW" altLang="zh-TW" dirty="0">
              <a:solidFill>
                <a:srgbClr val="FF0000"/>
              </a:solidFill>
            </a:endParaRPr>
          </a:p>
          <a:p>
            <a:r>
              <a:rPr lang="zh-TW" altLang="zh-TW" dirty="0"/>
              <a:t>不定期推薦優質</a:t>
            </a:r>
            <a:r>
              <a:rPr lang="en-US" altLang="zh-TW" dirty="0"/>
              <a:t>APP</a:t>
            </a:r>
            <a:r>
              <a:rPr lang="zh-TW" altLang="zh-TW" dirty="0"/>
              <a:t>供車主下載。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pic>
        <p:nvPicPr>
          <p:cNvPr id="4" name="圖片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298194"/>
            <a:ext cx="3600400" cy="23042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643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96752"/>
            <a:ext cx="8075240" cy="6264696"/>
          </a:xfrm>
        </p:spPr>
        <p:txBody>
          <a:bodyPr>
            <a:normAutofit/>
          </a:bodyPr>
          <a:lstStyle/>
          <a:p>
            <a:pPr fontAlgn="base"/>
            <a:r>
              <a:rPr lang="zh-TW" altLang="en-US" dirty="0">
                <a:latin typeface="+mj-ea"/>
                <a:ea typeface="+mj-ea"/>
              </a:rPr>
              <a:t>一、</a:t>
            </a:r>
            <a:r>
              <a:rPr lang="zh-TW" altLang="en-US" dirty="0" smtClean="0">
                <a:latin typeface="+mj-ea"/>
                <a:ea typeface="+mj-ea"/>
              </a:rPr>
              <a:t>前言  </a:t>
            </a:r>
            <a:r>
              <a:rPr lang="zh-TW" altLang="en-US" dirty="0">
                <a:latin typeface="+mj-ea"/>
                <a:ea typeface="+mj-ea"/>
              </a:rPr>
              <a:t> </a:t>
            </a:r>
            <a:r>
              <a:rPr lang="zh-TW" altLang="en-US" dirty="0" smtClean="0">
                <a:latin typeface="+mj-ea"/>
                <a:ea typeface="+mj-ea"/>
              </a:rPr>
              <a:t>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楊鞍林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二、公司</a:t>
            </a:r>
            <a:r>
              <a:rPr lang="zh-TW" altLang="en-US" dirty="0" smtClean="0">
                <a:latin typeface="+mj-ea"/>
                <a:ea typeface="+mj-ea"/>
              </a:rPr>
              <a:t>介紹 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林暐昇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三、經營</a:t>
            </a:r>
            <a:r>
              <a:rPr lang="zh-TW" altLang="en-US" dirty="0" smtClean="0">
                <a:latin typeface="+mj-ea"/>
                <a:ea typeface="+mj-ea"/>
              </a:rPr>
              <a:t>現況 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陳宏迪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四、文獻</a:t>
            </a:r>
            <a:r>
              <a:rPr lang="zh-TW" altLang="en-US" dirty="0" smtClean="0">
                <a:latin typeface="+mj-ea"/>
                <a:ea typeface="+mj-ea"/>
              </a:rPr>
              <a:t>探討 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江立盛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五、顧客關係管理 流程、系統和資訊</a:t>
            </a:r>
            <a:r>
              <a:rPr lang="zh-TW" altLang="en-US" dirty="0" smtClean="0">
                <a:latin typeface="+mj-ea"/>
                <a:ea typeface="+mj-ea"/>
              </a:rPr>
              <a:t>整合      </a:t>
            </a:r>
            <a:endParaRPr lang="en-US" altLang="zh-TW" dirty="0" smtClean="0">
              <a:latin typeface="+mj-ea"/>
              <a:ea typeface="+mj-ea"/>
            </a:endParaRPr>
          </a:p>
          <a:p>
            <a:pPr marL="36576" indent="0" fontAlgn="base">
              <a:buNone/>
            </a:pPr>
            <a:r>
              <a:rPr lang="zh-TW" altLang="en-US" dirty="0">
                <a:solidFill>
                  <a:srgbClr val="00B0F0"/>
                </a:solidFill>
                <a:latin typeface="+mj-ea"/>
                <a:ea typeface="+mj-ea"/>
              </a:rPr>
              <a:t> 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          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陳重光</a:t>
            </a:r>
            <a:r>
              <a:rPr lang="en-US" altLang="zh-TW" dirty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六、未來展望</a:t>
            </a:r>
            <a:r>
              <a:rPr lang="en-US" altLang="zh-TW" dirty="0">
                <a:latin typeface="+mj-ea"/>
                <a:ea typeface="+mj-ea"/>
              </a:rPr>
              <a:t>:</a:t>
            </a:r>
            <a:r>
              <a:rPr lang="zh-TW" altLang="en-US" dirty="0">
                <a:latin typeface="+mj-ea"/>
                <a:ea typeface="+mj-ea"/>
              </a:rPr>
              <a:t>顧客關係管理是否有結合</a:t>
            </a:r>
            <a:r>
              <a:rPr lang="en-US" altLang="zh-TW" dirty="0">
                <a:latin typeface="+mj-ea"/>
                <a:ea typeface="+mj-ea"/>
              </a:rPr>
              <a:t>AI</a:t>
            </a:r>
            <a:r>
              <a:rPr lang="zh-TW" altLang="en-US" dirty="0" smtClean="0">
                <a:latin typeface="+mj-ea"/>
                <a:ea typeface="+mj-ea"/>
              </a:rPr>
              <a:t>、 </a:t>
            </a:r>
            <a:endParaRPr lang="en-US" altLang="zh-TW" dirty="0" smtClean="0">
              <a:latin typeface="+mj-ea"/>
              <a:ea typeface="+mj-ea"/>
            </a:endParaRPr>
          </a:p>
          <a:p>
            <a:pPr marL="36576" indent="0" fontAlgn="base">
              <a:buNone/>
            </a:pPr>
            <a:r>
              <a:rPr lang="zh-TW" altLang="en-US" dirty="0" smtClean="0">
                <a:latin typeface="+mj-ea"/>
                <a:ea typeface="+mj-ea"/>
              </a:rPr>
              <a:t>            </a:t>
            </a:r>
            <a:r>
              <a:rPr lang="en-US" altLang="zh-TW" dirty="0" smtClean="0">
                <a:latin typeface="+mj-ea"/>
                <a:ea typeface="+mj-ea"/>
              </a:rPr>
              <a:t>AR</a:t>
            </a:r>
            <a:r>
              <a:rPr lang="zh-TW" altLang="en-US" dirty="0">
                <a:latin typeface="+mj-ea"/>
                <a:ea typeface="+mj-ea"/>
              </a:rPr>
              <a:t>、</a:t>
            </a:r>
            <a:r>
              <a:rPr lang="en-US" altLang="zh-TW" dirty="0">
                <a:latin typeface="+mj-ea"/>
                <a:ea typeface="+mj-ea"/>
              </a:rPr>
              <a:t>IOT</a:t>
            </a:r>
            <a:r>
              <a:rPr lang="zh-TW" altLang="en-US" dirty="0">
                <a:latin typeface="+mj-ea"/>
                <a:ea typeface="+mj-ea"/>
              </a:rPr>
              <a:t>或未來科技的應用</a:t>
            </a:r>
            <a:r>
              <a:rPr lang="zh-TW" altLang="en-US" dirty="0" smtClean="0">
                <a:latin typeface="+mj-ea"/>
                <a:ea typeface="+mj-ea"/>
              </a:rPr>
              <a:t>。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黃柏豪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七、結論建議</a:t>
            </a:r>
          </a:p>
          <a:p>
            <a:pPr fontAlgn="base"/>
            <a:r>
              <a:rPr lang="zh-TW" altLang="en-US" dirty="0">
                <a:latin typeface="+mj-ea"/>
                <a:ea typeface="+mj-ea"/>
              </a:rPr>
              <a:t>八、資料</a:t>
            </a:r>
            <a:r>
              <a:rPr lang="zh-TW" altLang="en-US" dirty="0" smtClean="0">
                <a:latin typeface="+mj-ea"/>
                <a:ea typeface="+mj-ea"/>
              </a:rPr>
              <a:t>來源             排版和整理  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(</a:t>
            </a:r>
            <a:r>
              <a:rPr lang="zh-TW" altLang="en-US" dirty="0" smtClean="0">
                <a:solidFill>
                  <a:srgbClr val="00B0F0"/>
                </a:solidFill>
                <a:latin typeface="+mj-ea"/>
                <a:ea typeface="+mj-ea"/>
              </a:rPr>
              <a:t>林暐昇</a:t>
            </a:r>
            <a:r>
              <a:rPr lang="en-US" altLang="zh-TW" dirty="0" smtClean="0">
                <a:solidFill>
                  <a:srgbClr val="00B0F0"/>
                </a:solidFill>
                <a:latin typeface="+mj-ea"/>
                <a:ea typeface="+mj-ea"/>
              </a:rPr>
              <a:t>)</a:t>
            </a:r>
            <a:endParaRPr lang="zh-TW" altLang="en-US" dirty="0">
              <a:solidFill>
                <a:srgbClr val="00B0F0"/>
              </a:solidFill>
              <a:latin typeface="+mj-ea"/>
              <a:ea typeface="+mj-ea"/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組員分配表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4500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zh-TW" altLang="en-US" dirty="0">
                <a:latin typeface="+mj-ea"/>
              </a:rPr>
              <a:t>未來展望</a:t>
            </a:r>
            <a:r>
              <a:rPr lang="en-US" altLang="zh-TW" dirty="0">
                <a:latin typeface="+mj-ea"/>
              </a:rPr>
              <a:t>:</a:t>
            </a:r>
            <a:r>
              <a:rPr lang="zh-TW" altLang="en-US" dirty="0">
                <a:latin typeface="+mj-ea"/>
              </a:rPr>
              <a:t>顧客關係管理是否有結合</a:t>
            </a:r>
            <a:r>
              <a:rPr lang="en-US" altLang="zh-TW" dirty="0">
                <a:latin typeface="+mj-ea"/>
              </a:rPr>
              <a:t>AI</a:t>
            </a:r>
            <a:r>
              <a:rPr lang="zh-TW" altLang="en-US" dirty="0">
                <a:latin typeface="+mj-ea"/>
              </a:rPr>
              <a:t>、</a:t>
            </a:r>
            <a:r>
              <a:rPr lang="en-US" altLang="zh-TW" dirty="0">
                <a:latin typeface="+mj-ea"/>
              </a:rPr>
              <a:t>AR</a:t>
            </a:r>
            <a:r>
              <a:rPr lang="zh-TW" altLang="en-US" dirty="0">
                <a:latin typeface="+mj-ea"/>
              </a:rPr>
              <a:t>、</a:t>
            </a:r>
            <a:r>
              <a:rPr lang="en-US" altLang="zh-TW" dirty="0">
                <a:latin typeface="+mj-ea"/>
              </a:rPr>
              <a:t>IOT</a:t>
            </a:r>
            <a:r>
              <a:rPr lang="zh-TW" altLang="en-US" dirty="0">
                <a:latin typeface="+mj-ea"/>
              </a:rPr>
              <a:t>或未來科技的應用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525963"/>
          </a:xfrm>
        </p:spPr>
        <p:txBody>
          <a:bodyPr/>
          <a:lstStyle/>
          <a:p>
            <a:r>
              <a:rPr lang="en-US" altLang="zh-TW" dirty="0" err="1">
                <a:solidFill>
                  <a:srgbClr val="92D050"/>
                </a:solidFill>
              </a:rPr>
              <a:t>Luxgen</a:t>
            </a:r>
            <a:r>
              <a:rPr lang="en-US" altLang="zh-TW" dirty="0">
                <a:solidFill>
                  <a:srgbClr val="92D050"/>
                </a:solidFill>
              </a:rPr>
              <a:t> Genius+</a:t>
            </a:r>
            <a:r>
              <a:rPr lang="zh-TW" altLang="zh-TW" dirty="0">
                <a:solidFill>
                  <a:srgbClr val="92D050"/>
                </a:solidFill>
              </a:rPr>
              <a:t>體驗館</a:t>
            </a:r>
            <a:r>
              <a:rPr lang="zh-TW" altLang="zh-TW" dirty="0"/>
              <a:t>正式啟動、數位科技搭配</a:t>
            </a:r>
            <a:r>
              <a:rPr lang="en-US" altLang="zh-TW" dirty="0"/>
              <a:t>VR</a:t>
            </a:r>
            <a:r>
              <a:rPr lang="zh-TW" altLang="zh-TW" dirty="0"/>
              <a:t>體驗打造賞車新視界！</a:t>
            </a:r>
          </a:p>
          <a:p>
            <a:r>
              <a:rPr lang="zh-TW" altLang="zh-TW" dirty="0" smtClean="0"/>
              <a:t>以</a:t>
            </a:r>
            <a:r>
              <a:rPr lang="zh-TW" altLang="zh-TW" dirty="0"/>
              <a:t>全新概念突破傳統，運用最先進的智慧科技與人性化服務，以</a:t>
            </a:r>
            <a:r>
              <a:rPr lang="zh-TW" altLang="zh-TW" dirty="0">
                <a:solidFill>
                  <a:srgbClr val="FF0000"/>
                </a:solidFill>
              </a:rPr>
              <a:t>互動體驗</a:t>
            </a:r>
            <a:r>
              <a:rPr lang="zh-TW" altLang="zh-TW" dirty="0"/>
              <a:t>為核心消費者可以自行賞車與體驗，現場的銷售顧問在有需求時才會提供建議，免去民眾去一般汽車展示間賞車時的壓力，充份展現</a:t>
            </a:r>
            <a:r>
              <a:rPr lang="en-US" altLang="zh-TW" dirty="0" err="1"/>
              <a:t>Luxgen</a:t>
            </a:r>
            <a:r>
              <a:rPr lang="zh-TW" altLang="zh-TW" dirty="0">
                <a:solidFill>
                  <a:srgbClr val="FF0000"/>
                </a:solidFill>
              </a:rPr>
              <a:t>通路差異化</a:t>
            </a:r>
            <a:r>
              <a:rPr lang="zh-TW" altLang="zh-TW" dirty="0"/>
              <a:t>的服務精神。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26586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764704"/>
            <a:ext cx="8136904" cy="5505475"/>
          </a:xfrm>
        </p:spPr>
        <p:txBody>
          <a:bodyPr/>
          <a:lstStyle/>
          <a:p>
            <a:r>
              <a:rPr lang="en-US" altLang="zh-TW" dirty="0" err="1"/>
              <a:t>Luxgen</a:t>
            </a:r>
            <a:r>
              <a:rPr lang="en-US" altLang="zh-TW" dirty="0"/>
              <a:t> Genius+</a:t>
            </a:r>
            <a:r>
              <a:rPr lang="zh-TW" altLang="zh-TW" dirty="0"/>
              <a:t>體驗館打破傳統汽車展示中心的模式，選擇在商辦重鎮打造高科技、人性化的賞車空間，包括</a:t>
            </a:r>
            <a:r>
              <a:rPr lang="en-US" altLang="zh-TW" dirty="0">
                <a:solidFill>
                  <a:srgbClr val="FF0000"/>
                </a:solidFill>
              </a:rPr>
              <a:t>1:1</a:t>
            </a:r>
            <a:r>
              <a:rPr lang="zh-TW" altLang="zh-TW" dirty="0">
                <a:solidFill>
                  <a:srgbClr val="FF0000"/>
                </a:solidFill>
              </a:rPr>
              <a:t>全比例</a:t>
            </a:r>
            <a:r>
              <a:rPr lang="zh-TW" altLang="zh-TW" dirty="0"/>
              <a:t>虛擬車型的「</a:t>
            </a:r>
            <a:r>
              <a:rPr lang="zh-TW" altLang="zh-TW" dirty="0">
                <a:solidFill>
                  <a:srgbClr val="FF0000"/>
                </a:solidFill>
              </a:rPr>
              <a:t>全數位虛擬賞車平台</a:t>
            </a:r>
            <a:r>
              <a:rPr lang="zh-TW" altLang="zh-TW" dirty="0"/>
              <a:t>」，感受實車比例，運用</a:t>
            </a:r>
            <a:r>
              <a:rPr lang="en-US" altLang="zh-TW" dirty="0"/>
              <a:t>4K</a:t>
            </a:r>
            <a:r>
              <a:rPr lang="zh-TW" altLang="zh-TW" dirty="0"/>
              <a:t>影像技術提升畫質</a:t>
            </a:r>
            <a:r>
              <a:rPr lang="zh-TW" altLang="zh-TW" dirty="0" smtClean="0"/>
              <a:t>，透過</a:t>
            </a:r>
            <a:r>
              <a:rPr lang="zh-TW" altLang="zh-TW" dirty="0"/>
              <a:t>觸控式螢幕選擇喜愛的車款</a:t>
            </a:r>
            <a:r>
              <a:rPr lang="zh-TW" altLang="zh-TW" dirty="0" smtClean="0"/>
              <a:t>，立即</a:t>
            </a:r>
            <a:r>
              <a:rPr lang="zh-TW" altLang="zh-TW" dirty="0"/>
              <a:t>呈現在大螢幕上，清楚了解全車內外觀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49840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5793507"/>
          </a:xfrm>
        </p:spPr>
        <p:txBody>
          <a:bodyPr>
            <a:normAutofit/>
          </a:bodyPr>
          <a:lstStyle/>
          <a:p>
            <a:r>
              <a:rPr lang="zh-TW" altLang="zh-TW" dirty="0"/>
              <a:t>新科技「</a:t>
            </a:r>
            <a:r>
              <a:rPr lang="zh-TW" altLang="zh-TW" dirty="0">
                <a:solidFill>
                  <a:srgbClr val="00B0F0"/>
                </a:solidFill>
              </a:rPr>
              <a:t>奇幻動感</a:t>
            </a:r>
            <a:r>
              <a:rPr lang="en-US" altLang="zh-TW" dirty="0">
                <a:solidFill>
                  <a:srgbClr val="00B0F0"/>
                </a:solidFill>
              </a:rPr>
              <a:t>VR</a:t>
            </a:r>
            <a:r>
              <a:rPr lang="zh-TW" altLang="zh-TW" dirty="0">
                <a:solidFill>
                  <a:srgbClr val="00B0F0"/>
                </a:solidFill>
              </a:rPr>
              <a:t>體驗</a:t>
            </a:r>
            <a:r>
              <a:rPr lang="zh-TW" altLang="zh-TW" dirty="0"/>
              <a:t>」，透過</a:t>
            </a:r>
            <a:r>
              <a:rPr lang="en-US" altLang="zh-TW" dirty="0"/>
              <a:t>VR</a:t>
            </a:r>
            <a:r>
              <a:rPr lang="zh-TW" altLang="zh-TW" dirty="0"/>
              <a:t>頭戴式裝置搭配動感座椅可</a:t>
            </a:r>
            <a:r>
              <a:rPr lang="en-US" altLang="zh-TW" dirty="0"/>
              <a:t>360</a:t>
            </a:r>
            <a:r>
              <a:rPr lang="zh-TW" altLang="zh-TW" dirty="0"/>
              <a:t>度親身感受</a:t>
            </a:r>
            <a:r>
              <a:rPr lang="en-US" altLang="zh-TW" dirty="0" err="1"/>
              <a:t>Luxgen</a:t>
            </a:r>
            <a:r>
              <a:rPr lang="zh-TW" altLang="zh-TW" dirty="0"/>
              <a:t>引以為傲的前瞻科技，並提供虛擬實境</a:t>
            </a:r>
            <a:r>
              <a:rPr lang="zh-TW" altLang="zh-TW" dirty="0" smtClean="0"/>
              <a:t>駕車</a:t>
            </a:r>
            <a:r>
              <a:rPr lang="en-US" altLang="zh-TW" dirty="0" err="1" smtClean="0"/>
              <a:t>Luxgen</a:t>
            </a:r>
            <a:r>
              <a:rPr lang="zh-TW" altLang="zh-TW" dirty="0"/>
              <a:t>奇幻之旅，配合動感座椅上路試乘，彷彿親臨奇幻實境中的馳騁過程，實際感受多重實際駕車時所可能發生的狀況；為了讓民眾也可以看到親身體驗的情形</a:t>
            </a:r>
          </a:p>
          <a:p>
            <a:r>
              <a:rPr lang="en-US" altLang="zh-TW" dirty="0" err="1"/>
              <a:t>Luxgen</a:t>
            </a:r>
            <a:r>
              <a:rPr lang="zh-TW" altLang="zh-TW" dirty="0"/>
              <a:t>奇幻之旅虛擬實境體驗，透過</a:t>
            </a:r>
            <a:r>
              <a:rPr lang="en-US" altLang="zh-TW" dirty="0"/>
              <a:t>VR</a:t>
            </a:r>
            <a:r>
              <a:rPr lang="zh-TW" altLang="zh-TW" dirty="0"/>
              <a:t>頭戴式裝置搭配動感座椅可</a:t>
            </a:r>
            <a:r>
              <a:rPr lang="en-US" altLang="zh-TW" dirty="0"/>
              <a:t>360</a:t>
            </a:r>
            <a:r>
              <a:rPr lang="zh-TW" altLang="zh-TW" dirty="0"/>
              <a:t>度親身感受</a:t>
            </a:r>
            <a:r>
              <a:rPr lang="en-US" altLang="zh-TW" dirty="0" err="1"/>
              <a:t>Luxgen</a:t>
            </a:r>
            <a:r>
              <a:rPr lang="zh-TW" altLang="zh-TW" dirty="0"/>
              <a:t>的前瞻科技。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98055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>
                <a:latin typeface="+mj-ea"/>
              </a:rPr>
              <a:t>結論</a:t>
            </a:r>
            <a:r>
              <a:rPr lang="zh-TW" altLang="en-US" dirty="0" smtClean="0">
                <a:latin typeface="+mj-ea"/>
              </a:rPr>
              <a:t>建議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陳重光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/>
              <a:t>LUXGEN</a:t>
            </a:r>
            <a:r>
              <a:rPr lang="zh-TW" altLang="zh-TW" dirty="0"/>
              <a:t>在顧客管理上</a:t>
            </a:r>
            <a:r>
              <a:rPr lang="zh-TW" altLang="zh-TW" dirty="0" smtClean="0"/>
              <a:t>，提供</a:t>
            </a:r>
            <a:r>
              <a:rPr lang="zh-TW" altLang="zh-TW" dirty="0"/>
              <a:t>精緻的服務品質之外，還有期貼心的</a:t>
            </a:r>
            <a:r>
              <a:rPr lang="zh-TW" altLang="zh-TW" dirty="0" smtClean="0"/>
              <a:t>巧思，例如提供</a:t>
            </a:r>
            <a:r>
              <a:rPr lang="en-US" altLang="zh-TW" dirty="0"/>
              <a:t>i-pad2</a:t>
            </a:r>
            <a:r>
              <a:rPr lang="zh-TW" altLang="zh-TW" dirty="0"/>
              <a:t>使用，還有外帶杯更有實際服務的品質與感動的故事，正和他們感動服務所說的</a:t>
            </a:r>
            <a:r>
              <a:rPr lang="zh-TW" altLang="zh-TW" b="1" dirty="0">
                <a:solidFill>
                  <a:srgbClr val="FF0000"/>
                </a:solidFill>
              </a:rPr>
              <a:t>預先設想</a:t>
            </a:r>
            <a:r>
              <a:rPr lang="en-US" altLang="zh-TW" b="1" dirty="0">
                <a:solidFill>
                  <a:srgbClr val="FF0000"/>
                </a:solidFill>
              </a:rPr>
              <a:t>Thinking</a:t>
            </a:r>
            <a:r>
              <a:rPr lang="zh-TW" altLang="zh-TW" dirty="0"/>
              <a:t>、</a:t>
            </a:r>
            <a:r>
              <a:rPr lang="zh-TW" altLang="zh-TW" b="1" dirty="0" smtClean="0">
                <a:solidFill>
                  <a:srgbClr val="FF0000"/>
                </a:solidFill>
              </a:rPr>
              <a:t>超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 </a:t>
            </a:r>
            <a:r>
              <a:rPr lang="zh-TW" altLang="zh-TW" b="1" dirty="0" smtClean="0">
                <a:solidFill>
                  <a:srgbClr val="FF0000"/>
                </a:solidFill>
              </a:rPr>
              <a:t>越</a:t>
            </a:r>
            <a:r>
              <a:rPr lang="zh-TW" altLang="zh-TW" b="1" dirty="0">
                <a:solidFill>
                  <a:srgbClr val="FF0000"/>
                </a:solidFill>
              </a:rPr>
              <a:t>期待</a:t>
            </a:r>
            <a:r>
              <a:rPr lang="en-US" altLang="zh-TW" b="1" dirty="0">
                <a:solidFill>
                  <a:srgbClr val="FF0000"/>
                </a:solidFill>
              </a:rPr>
              <a:t>Touching</a:t>
            </a:r>
            <a:r>
              <a:rPr lang="zh-TW" altLang="zh-TW" dirty="0"/>
              <a:t>、</a:t>
            </a:r>
            <a:r>
              <a:rPr lang="zh-TW" altLang="zh-TW" b="1" dirty="0">
                <a:solidFill>
                  <a:srgbClr val="FF0000"/>
                </a:solidFill>
              </a:rPr>
              <a:t>同理心</a:t>
            </a:r>
            <a:r>
              <a:rPr lang="en-US" altLang="zh-TW" b="1" dirty="0">
                <a:solidFill>
                  <a:srgbClr val="FF0000"/>
                </a:solidFill>
              </a:rPr>
              <a:t>Treating</a:t>
            </a:r>
            <a:endParaRPr lang="zh-TW" altLang="zh-TW" dirty="0">
              <a:solidFill>
                <a:srgbClr val="FF0000"/>
              </a:solidFill>
            </a:endParaRPr>
          </a:p>
          <a:p>
            <a:pPr marL="36576" indent="0">
              <a:buNone/>
            </a:pPr>
            <a:r>
              <a:rPr lang="zh-TW" altLang="en-US" dirty="0" smtClean="0"/>
              <a:t>  </a:t>
            </a:r>
            <a:r>
              <a:rPr lang="zh-TW" altLang="zh-TW" dirty="0" smtClean="0"/>
              <a:t>、</a:t>
            </a:r>
            <a:r>
              <a:rPr lang="zh-TW" altLang="zh-TW" b="1" dirty="0">
                <a:solidFill>
                  <a:srgbClr val="FF0000"/>
                </a:solidFill>
              </a:rPr>
              <a:t>感動關鍵時刻</a:t>
            </a:r>
            <a:r>
              <a:rPr lang="en-US" altLang="zh-TW" b="1" dirty="0">
                <a:solidFill>
                  <a:srgbClr val="FF0000"/>
                </a:solidFill>
              </a:rPr>
              <a:t>Timing</a:t>
            </a:r>
            <a:r>
              <a:rPr lang="zh-TW" altLang="zh-TW" dirty="0" smtClean="0"/>
              <a:t>，</a:t>
            </a:r>
            <a:r>
              <a:rPr lang="zh-TW" altLang="en-US" dirty="0" smtClean="0"/>
              <a:t>透</a:t>
            </a:r>
            <a:r>
              <a:rPr lang="zh-TW" altLang="zh-TW" dirty="0" smtClean="0"/>
              <a:t>過</a:t>
            </a:r>
            <a:r>
              <a:rPr lang="zh-TW" altLang="zh-TW" dirty="0"/>
              <a:t>加值貼心服務</a:t>
            </a:r>
            <a:r>
              <a:rPr lang="zh-TW" altLang="zh-TW" dirty="0" smtClean="0"/>
              <a:t>，帶</a:t>
            </a:r>
            <a:endParaRPr lang="en-US" altLang="zh-TW" dirty="0" smtClean="0"/>
          </a:p>
          <a:p>
            <a:pPr marL="3657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zh-TW" altLang="zh-TW" dirty="0" smtClean="0"/>
              <a:t>給消費者</a:t>
            </a:r>
            <a:r>
              <a:rPr lang="zh-TW" altLang="zh-TW" dirty="0"/>
              <a:t>更好的感受。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05136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525963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陳宏迪</a:t>
            </a:r>
            <a:r>
              <a:rPr lang="en-US" altLang="zh-TW" dirty="0" smtClean="0"/>
              <a:t>:</a:t>
            </a:r>
          </a:p>
          <a:p>
            <a:r>
              <a:rPr lang="zh-TW" altLang="zh-TW" dirty="0"/>
              <a:t>經由納智捷的誕生</a:t>
            </a:r>
            <a:r>
              <a:rPr lang="zh-TW" altLang="zh-TW" dirty="0" smtClean="0"/>
              <a:t>，了解</a:t>
            </a:r>
            <a:r>
              <a:rPr lang="zh-TW" altLang="zh-TW" dirty="0"/>
              <a:t>到，台灣也可以生產汽車之自由品牌，</a:t>
            </a:r>
            <a:r>
              <a:rPr lang="zh-TW" altLang="zh-TW" dirty="0" smtClean="0"/>
              <a:t>而不只是</a:t>
            </a:r>
            <a:r>
              <a:rPr lang="zh-TW" altLang="zh-TW" dirty="0"/>
              <a:t>幫其他國外廠商做代工。近幾年來，</a:t>
            </a:r>
            <a:r>
              <a:rPr lang="zh-TW" altLang="zh-TW" dirty="0">
                <a:solidFill>
                  <a:srgbClr val="00B0F0"/>
                </a:solidFill>
              </a:rPr>
              <a:t>環保意識</a:t>
            </a:r>
            <a:r>
              <a:rPr lang="zh-TW" altLang="zh-TW" dirty="0"/>
              <a:t>抬頭，裕隆汽車與國內知名</a:t>
            </a:r>
            <a:r>
              <a:rPr lang="zh-TW" altLang="zh-TW" dirty="0" smtClean="0"/>
              <a:t>資訊科技</a:t>
            </a:r>
            <a:r>
              <a:rPr lang="zh-TW" altLang="zh-TW" dirty="0"/>
              <a:t>業者宏達電、億光攜手合作，共同打造全球第一輛「</a:t>
            </a:r>
            <a:r>
              <a:rPr lang="zh-TW" altLang="zh-TW" dirty="0">
                <a:solidFill>
                  <a:srgbClr val="FF0000"/>
                </a:solidFill>
              </a:rPr>
              <a:t>智能</a:t>
            </a:r>
            <a:r>
              <a:rPr lang="zh-TW" altLang="zh-TW" dirty="0"/>
              <a:t>」</a:t>
            </a:r>
            <a:r>
              <a:rPr lang="zh-TW" altLang="zh-TW" dirty="0" smtClean="0"/>
              <a:t>電動車</a:t>
            </a:r>
            <a:r>
              <a:rPr lang="en-US" altLang="zh-TW" dirty="0" smtClean="0"/>
              <a:t>---</a:t>
            </a:r>
            <a:r>
              <a:rPr lang="zh-TW" altLang="zh-TW" dirty="0" smtClean="0"/>
              <a:t>納</a:t>
            </a:r>
            <a:r>
              <a:rPr lang="zh-TW" altLang="zh-TW" dirty="0"/>
              <a:t>智捷， 相信納智捷能讓更多人了解電動車以及環保的概念。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36945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林暐昇</a:t>
            </a:r>
            <a:r>
              <a:rPr lang="zh-TW" altLang="en-US" dirty="0" smtClean="0"/>
              <a:t>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zh-TW" altLang="en-US" dirty="0"/>
              <a:t>大家</a:t>
            </a:r>
            <a:r>
              <a:rPr lang="zh-TW" altLang="zh-TW" dirty="0" smtClean="0"/>
              <a:t>對於</a:t>
            </a:r>
            <a:r>
              <a:rPr lang="zh-TW" altLang="zh-TW" dirty="0"/>
              <a:t>納智捷的評價是良好的，但隨著</a:t>
            </a:r>
            <a:r>
              <a:rPr lang="zh-TW" altLang="zh-TW" dirty="0">
                <a:solidFill>
                  <a:srgbClr val="00B0F0"/>
                </a:solidFill>
              </a:rPr>
              <a:t>消費者意識</a:t>
            </a:r>
            <a:r>
              <a:rPr lang="zh-TW" altLang="zh-TW" dirty="0"/>
              <a:t>的抬頭，消費者</a:t>
            </a:r>
            <a:r>
              <a:rPr lang="zh-TW" altLang="zh-TW" dirty="0" smtClean="0"/>
              <a:t>愈來愈</a:t>
            </a:r>
            <a:r>
              <a:rPr lang="zh-TW" altLang="zh-TW" dirty="0"/>
              <a:t>重視自己的權益</a:t>
            </a:r>
            <a:r>
              <a:rPr lang="zh-TW" altLang="zh-TW" dirty="0" smtClean="0"/>
              <a:t>，不再</a:t>
            </a:r>
            <a:r>
              <a:rPr lang="zh-TW" altLang="zh-TW" dirty="0"/>
              <a:t>是比較每家廠商的產品價格，更</a:t>
            </a:r>
            <a:r>
              <a:rPr lang="zh-TW" altLang="zh-TW" dirty="0">
                <a:solidFill>
                  <a:srgbClr val="FF0000"/>
                </a:solidFill>
              </a:rPr>
              <a:t>重視廠商的</a:t>
            </a:r>
            <a:r>
              <a:rPr lang="zh-TW" altLang="zh-TW" dirty="0" smtClean="0">
                <a:solidFill>
                  <a:srgbClr val="FF0000"/>
                </a:solidFill>
              </a:rPr>
              <a:t>服務態度</a:t>
            </a:r>
            <a:r>
              <a:rPr lang="zh-TW" altLang="zh-TW" dirty="0"/>
              <a:t>、</a:t>
            </a:r>
            <a:r>
              <a:rPr lang="zh-TW" altLang="zh-TW" dirty="0">
                <a:solidFill>
                  <a:srgbClr val="FF0000"/>
                </a:solidFill>
              </a:rPr>
              <a:t>提供的售後服務</a:t>
            </a:r>
            <a:r>
              <a:rPr lang="zh-TW" altLang="zh-TW" dirty="0"/>
              <a:t>等。所以一個企業如果要增加銷售量，應該要抱著「</a:t>
            </a:r>
            <a:r>
              <a:rPr lang="zh-TW" altLang="zh-TW" dirty="0">
                <a:solidFill>
                  <a:srgbClr val="FF0000"/>
                </a:solidFill>
              </a:rPr>
              <a:t>以客</a:t>
            </a:r>
            <a:r>
              <a:rPr lang="zh-TW" altLang="zh-TW" dirty="0" smtClean="0">
                <a:solidFill>
                  <a:srgbClr val="FF0000"/>
                </a:solidFill>
              </a:rPr>
              <a:t>為尊</a:t>
            </a:r>
            <a:r>
              <a:rPr lang="zh-TW" altLang="zh-TW" dirty="0"/>
              <a:t>」的態度去服務消費者，而不是認為消費者只是收入的來源。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8441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江立盛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zh-TW" dirty="0"/>
              <a:t>其實看了這麼多的新的應用科技，發現未來科技的走向</a:t>
            </a:r>
            <a:r>
              <a:rPr lang="zh-TW" altLang="zh-TW" dirty="0" smtClean="0"/>
              <a:t>是</a:t>
            </a:r>
            <a:r>
              <a:rPr lang="zh-TW" altLang="en-US" dirty="0" smtClean="0"/>
              <a:t>往</a:t>
            </a:r>
            <a:r>
              <a:rPr lang="zh-TW" altLang="zh-TW" dirty="0" smtClean="0">
                <a:solidFill>
                  <a:srgbClr val="FF0000"/>
                </a:solidFill>
              </a:rPr>
              <a:t>安全</a:t>
            </a:r>
            <a:r>
              <a:rPr lang="zh-TW" altLang="zh-TW" dirty="0"/>
              <a:t>與</a:t>
            </a:r>
            <a:r>
              <a:rPr lang="zh-TW" altLang="zh-TW" dirty="0">
                <a:solidFill>
                  <a:srgbClr val="FF0000"/>
                </a:solidFill>
              </a:rPr>
              <a:t>自動化</a:t>
            </a:r>
            <a:r>
              <a:rPr lang="zh-TW" altLang="zh-TW" dirty="0"/>
              <a:t>方向前進，但當未來的科技漸漸走向我們的時候，我們該開始考慮如何不被機器取代。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6836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黃柏豪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zh-TW" dirty="0"/>
              <a:t>裕隆所研發的電動車節能減碳有助於降低環境的汙染，每年亦會提出對</a:t>
            </a:r>
            <a:r>
              <a:rPr lang="zh-TW" altLang="zh-TW" dirty="0" smtClean="0"/>
              <a:t>這社會</a:t>
            </a:r>
            <a:r>
              <a:rPr lang="zh-TW" altLang="zh-TW" dirty="0"/>
              <a:t>的責任報告書，也成立許多基金會，對社會與環境都有很大的貢獻。在持續</a:t>
            </a:r>
            <a:r>
              <a:rPr lang="zh-TW" altLang="zh-TW" dirty="0" smtClean="0"/>
              <a:t>經營</a:t>
            </a:r>
            <a:r>
              <a:rPr lang="zh-TW" altLang="zh-TW" dirty="0"/>
              <a:t>的同時也回饋社會，達成雙贏！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77990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92D050"/>
                </a:solidFill>
              </a:rPr>
              <a:t>楊鞍琳</a:t>
            </a:r>
            <a:endParaRPr lang="en-US" altLang="zh-TW" dirty="0" smtClean="0">
              <a:solidFill>
                <a:srgbClr val="92D050"/>
              </a:solidFill>
            </a:endParaRPr>
          </a:p>
          <a:p>
            <a:r>
              <a:rPr lang="zh-TW" altLang="en-US" dirty="0"/>
              <a:t>在這大數據時代當中納智捷很清楚知道未來的</a:t>
            </a:r>
            <a:r>
              <a:rPr lang="zh-TW" altLang="en-US" dirty="0" smtClean="0"/>
              <a:t>趨勢變化，跟我讀</a:t>
            </a:r>
            <a:r>
              <a:rPr lang="zh-TW" altLang="en-US" dirty="0"/>
              <a:t>的</a:t>
            </a:r>
            <a:r>
              <a:rPr lang="zh-TW" altLang="en-US" dirty="0" smtClean="0"/>
              <a:t>科系息息相關，也</a:t>
            </a:r>
            <a:r>
              <a:rPr lang="zh-TW" altLang="en-US" dirty="0"/>
              <a:t>讓我清楚知道未來的道路該怎麼走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64125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資料來源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/>
          <a:lstStyle/>
          <a:p>
            <a:r>
              <a:rPr lang="en-US" altLang="zh-TW" u="sng" dirty="0">
                <a:hlinkClick r:id="rId2"/>
              </a:rPr>
              <a:t>http://www.carnews.com/news/article/33933</a:t>
            </a:r>
            <a:endParaRPr lang="zh-TW" altLang="zh-TW" dirty="0"/>
          </a:p>
          <a:p>
            <a:r>
              <a:rPr lang="en-US" altLang="zh-TW" u="sng" dirty="0">
                <a:hlinkClick r:id="rId3"/>
              </a:rPr>
              <a:t>https://www.csronereporting.com/report/show/1723</a:t>
            </a:r>
            <a:endParaRPr lang="zh-TW" altLang="zh-TW" dirty="0"/>
          </a:p>
          <a:p>
            <a:r>
              <a:rPr lang="en-US" altLang="zh-TW" u="sng" dirty="0">
                <a:hlinkClick r:id="rId4"/>
              </a:rPr>
              <a:t>https://</a:t>
            </a:r>
            <a:r>
              <a:rPr lang="en-US" altLang="zh-TW" u="sng" dirty="0" smtClean="0">
                <a:hlinkClick r:id="rId4"/>
              </a:rPr>
              <a:t>www.luxgen-motor.com.tw/members</a:t>
            </a:r>
            <a:endParaRPr lang="en-US" altLang="zh-TW" u="sng" dirty="0" smtClean="0"/>
          </a:p>
          <a:p>
            <a:r>
              <a:rPr lang="zh-TW" altLang="zh-TW" dirty="0"/>
              <a:t>維基百科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26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一、前言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/>
          <a:lstStyle/>
          <a:p>
            <a:r>
              <a:rPr lang="zh-TW" altLang="en-US" dirty="0"/>
              <a:t>在全球化的汽車的競爭越演越烈，進口汽車越來越發達的情況</a:t>
            </a:r>
            <a:r>
              <a:rPr lang="zh-TW" altLang="en-US" dirty="0" smtClean="0"/>
              <a:t>下，德國</a:t>
            </a:r>
            <a:r>
              <a:rPr lang="zh-TW" altLang="en-US" dirty="0"/>
              <a:t>傳統的高檔汽車跟當前美國最大的電動</a:t>
            </a:r>
            <a:r>
              <a:rPr lang="zh-TW" altLang="en-US" dirty="0" smtClean="0"/>
              <a:t>汽車</a:t>
            </a:r>
            <a:r>
              <a:rPr lang="en-US" altLang="zh-TW" dirty="0" smtClean="0"/>
              <a:t>---</a:t>
            </a:r>
            <a:r>
              <a:rPr lang="zh-TW" altLang="en-US" dirty="0" smtClean="0">
                <a:solidFill>
                  <a:srgbClr val="00B0F0"/>
                </a:solidFill>
              </a:rPr>
              <a:t>特</a:t>
            </a:r>
            <a:r>
              <a:rPr lang="zh-TW" altLang="en-US" dirty="0">
                <a:solidFill>
                  <a:srgbClr val="00B0F0"/>
                </a:solidFill>
              </a:rPr>
              <a:t>斯</a:t>
            </a:r>
            <a:r>
              <a:rPr lang="zh-TW" altLang="en-US" dirty="0" smtClean="0">
                <a:solidFill>
                  <a:srgbClr val="00B0F0"/>
                </a:solidFill>
              </a:rPr>
              <a:t>拉</a:t>
            </a:r>
            <a:r>
              <a:rPr lang="zh-TW" altLang="en-US" dirty="0" smtClean="0"/>
              <a:t>，與太陽能</a:t>
            </a:r>
            <a:r>
              <a:rPr lang="zh-TW" altLang="en-US" dirty="0"/>
              <a:t>公司產銷的電動車，</a:t>
            </a:r>
            <a:r>
              <a:rPr lang="zh-TW" altLang="en-US" dirty="0" smtClean="0"/>
              <a:t>百家爭鳴，彷彿</a:t>
            </a:r>
            <a:r>
              <a:rPr lang="zh-TW" altLang="en-US" dirty="0"/>
              <a:t>戰國的汽車市場，這時台灣的國產汽車出現了一道曙光</a:t>
            </a:r>
            <a:r>
              <a:rPr lang="zh-TW" altLang="en-US" dirty="0">
                <a:solidFill>
                  <a:srgbClr val="00B0F0"/>
                </a:solidFill>
              </a:rPr>
              <a:t>納智捷</a:t>
            </a:r>
            <a:r>
              <a:rPr lang="zh-TW" altLang="en-US" dirty="0"/>
              <a:t>，以「</a:t>
            </a:r>
            <a:r>
              <a:rPr lang="zh-TW" altLang="en-US" dirty="0">
                <a:solidFill>
                  <a:srgbClr val="FF0000"/>
                </a:solidFill>
              </a:rPr>
              <a:t>預先設想，超越期待</a:t>
            </a:r>
            <a:r>
              <a:rPr lang="zh-TW" altLang="en-US" dirty="0"/>
              <a:t>」的口號下在世界汽車市場中打下了一片江山</a:t>
            </a:r>
          </a:p>
          <a:p>
            <a:pPr marL="3657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39597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890" y="0"/>
            <a:ext cx="9160890" cy="6870668"/>
          </a:xfrm>
        </p:spPr>
      </p:pic>
    </p:spTree>
    <p:extLst>
      <p:ext uri="{BB962C8B-B14F-4D97-AF65-F5344CB8AC3E}">
        <p14:creationId xmlns:p14="http://schemas.microsoft.com/office/powerpoint/2010/main" val="4168741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二、公司介紹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48680" y="1988840"/>
            <a:ext cx="8795320" cy="4525963"/>
          </a:xfrm>
        </p:spPr>
        <p:txBody>
          <a:bodyPr>
            <a:normAutofit/>
          </a:bodyPr>
          <a:lstStyle/>
          <a:p>
            <a:r>
              <a:rPr lang="zh-TW" altLang="en-US" sz="2600" dirty="0">
                <a:latin typeface="+mn-ea"/>
              </a:rPr>
              <a:t>納智捷汽車股份有限公司</a:t>
            </a:r>
            <a:r>
              <a:rPr lang="zh-TW" altLang="en-US" sz="2600" dirty="0" smtClean="0">
                <a:latin typeface="+mn-ea"/>
              </a:rPr>
              <a:t>（</a:t>
            </a:r>
            <a:r>
              <a:rPr lang="en-US" altLang="zh-TW" sz="2600" dirty="0" err="1" smtClean="0">
                <a:latin typeface="+mn-ea"/>
              </a:rPr>
              <a:t>Luxgen</a:t>
            </a:r>
            <a:r>
              <a:rPr lang="zh-TW" altLang="en-US" sz="2600" dirty="0">
                <a:latin typeface="+mn-ea"/>
              </a:rPr>
              <a:t> </a:t>
            </a:r>
            <a:r>
              <a:rPr lang="en-US" altLang="zh-TW" sz="2600" dirty="0">
                <a:latin typeface="+mn-ea"/>
              </a:rPr>
              <a:t>Motor Co., Ltd.</a:t>
            </a:r>
            <a:r>
              <a:rPr lang="zh-TW" altLang="en-US" sz="2600" dirty="0">
                <a:latin typeface="+mn-ea"/>
              </a:rPr>
              <a:t>），是一間台灣自主研發的汽車公司，簡稱納智捷汽車或納智捷，為裕隆汽車於</a:t>
            </a:r>
            <a:r>
              <a:rPr lang="en-US" altLang="zh-TW" sz="2600" dirty="0">
                <a:latin typeface="+mn-ea"/>
              </a:rPr>
              <a:t>2008</a:t>
            </a:r>
            <a:r>
              <a:rPr lang="zh-TW" altLang="en-US" sz="2600" dirty="0">
                <a:latin typeface="+mn-ea"/>
              </a:rPr>
              <a:t>年</a:t>
            </a:r>
            <a:r>
              <a:rPr lang="en-US" altLang="zh-TW" sz="2600" dirty="0">
                <a:latin typeface="+mn-ea"/>
              </a:rPr>
              <a:t>5</a:t>
            </a:r>
            <a:r>
              <a:rPr lang="zh-TW" altLang="en-US" sz="2600" dirty="0">
                <a:latin typeface="+mn-ea"/>
              </a:rPr>
              <a:t>月轉投資成立的全資子公司，亦為裕隆汽車於臺灣時間</a:t>
            </a:r>
            <a:r>
              <a:rPr lang="en-US" altLang="zh-TW" sz="2600" dirty="0">
                <a:latin typeface="+mn-ea"/>
              </a:rPr>
              <a:t>2009</a:t>
            </a:r>
            <a:r>
              <a:rPr lang="zh-TW" altLang="en-US" sz="2600" dirty="0">
                <a:latin typeface="+mn-ea"/>
              </a:rPr>
              <a:t>年</a:t>
            </a:r>
            <a:r>
              <a:rPr lang="en-US" altLang="zh-TW" sz="2600" dirty="0">
                <a:latin typeface="+mn-ea"/>
              </a:rPr>
              <a:t>1</a:t>
            </a:r>
            <a:r>
              <a:rPr lang="zh-TW" altLang="en-US" sz="2600" dirty="0">
                <a:latin typeface="+mn-ea"/>
              </a:rPr>
              <a:t>月</a:t>
            </a:r>
            <a:r>
              <a:rPr lang="en-US" altLang="zh-TW" sz="2600" dirty="0">
                <a:latin typeface="+mn-ea"/>
              </a:rPr>
              <a:t>6</a:t>
            </a:r>
            <a:r>
              <a:rPr lang="zh-TW" altLang="en-US" sz="2600" dirty="0">
                <a:latin typeface="+mn-ea"/>
              </a:rPr>
              <a:t>日下午正式發表的自有品牌。公司的口號是「</a:t>
            </a:r>
            <a:r>
              <a:rPr lang="zh-TW" altLang="en-US" sz="2600" dirty="0">
                <a:solidFill>
                  <a:srgbClr val="FF0000"/>
                </a:solidFill>
                <a:latin typeface="+mn-ea"/>
              </a:rPr>
              <a:t>預先設想，超越期待</a:t>
            </a:r>
            <a:r>
              <a:rPr lang="zh-TW" altLang="en-US" sz="2600" dirty="0">
                <a:latin typeface="+mn-ea"/>
              </a:rPr>
              <a:t>」</a:t>
            </a:r>
          </a:p>
        </p:txBody>
      </p:sp>
    </p:spTree>
    <p:extLst>
      <p:ext uri="{BB962C8B-B14F-4D97-AF65-F5344CB8AC3E}">
        <p14:creationId xmlns:p14="http://schemas.microsoft.com/office/powerpoint/2010/main" val="2976332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三、經營現況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TW" altLang="zh-TW" sz="2600" dirty="0"/>
              <a:t>裕隆集團於</a:t>
            </a:r>
            <a:r>
              <a:rPr lang="en-US" altLang="zh-TW" sz="2600" dirty="0"/>
              <a:t> 2008 </a:t>
            </a:r>
            <a:r>
              <a:rPr lang="zh-TW" altLang="zh-TW" sz="2600" dirty="0"/>
              <a:t>年成立納智捷汽車，經營自主研發汽車品牌－</a:t>
            </a:r>
            <a:r>
              <a:rPr lang="en-US" altLang="zh-TW" sz="2600" dirty="0"/>
              <a:t>LUXGEN</a:t>
            </a:r>
            <a:r>
              <a:rPr lang="zh-TW" altLang="zh-TW" sz="2600" dirty="0"/>
              <a:t>，</a:t>
            </a:r>
            <a:r>
              <a:rPr lang="zh-TW" altLang="zh-TW" sz="2600" dirty="0" smtClean="0"/>
              <a:t>該品牌將</a:t>
            </a:r>
            <a:r>
              <a:rPr lang="zh-TW" altLang="zh-TW" sz="2600" dirty="0"/>
              <a:t>傳統的</a:t>
            </a:r>
            <a:r>
              <a:rPr lang="en-US" altLang="zh-TW" sz="2600" dirty="0"/>
              <a:t> AUTO </a:t>
            </a:r>
            <a:r>
              <a:rPr lang="zh-TW" altLang="zh-TW" sz="2600" dirty="0"/>
              <a:t>結合台灣的</a:t>
            </a:r>
            <a:r>
              <a:rPr lang="en-US" altLang="zh-TW" sz="2600" dirty="0"/>
              <a:t> </a:t>
            </a:r>
            <a:r>
              <a:rPr lang="en-US" altLang="zh-TW" sz="2600" dirty="0">
                <a:solidFill>
                  <a:srgbClr val="FF0000"/>
                </a:solidFill>
              </a:rPr>
              <a:t>IT</a:t>
            </a:r>
            <a:r>
              <a:rPr lang="en-US" altLang="zh-TW" sz="2600" dirty="0"/>
              <a:t>(Information Technology)</a:t>
            </a:r>
            <a:r>
              <a:rPr lang="zh-TW" altLang="zh-TW" sz="2600" dirty="0"/>
              <a:t>以及未來的</a:t>
            </a:r>
            <a:r>
              <a:rPr lang="en-US" altLang="zh-TW" sz="2600" dirty="0"/>
              <a:t> </a:t>
            </a:r>
            <a:r>
              <a:rPr lang="en-US" altLang="zh-TW" sz="2600" dirty="0">
                <a:solidFill>
                  <a:srgbClr val="FF0000"/>
                </a:solidFill>
              </a:rPr>
              <a:t>ET</a:t>
            </a:r>
            <a:r>
              <a:rPr lang="en-US" altLang="zh-TW" sz="2600" dirty="0"/>
              <a:t>(Energy Technology)</a:t>
            </a:r>
            <a:r>
              <a:rPr lang="zh-TW" altLang="zh-TW" sz="2600" dirty="0"/>
              <a:t>，以具</a:t>
            </a:r>
            <a:r>
              <a:rPr lang="zh-TW" altLang="zh-TW" sz="2600" u="sng" dirty="0">
                <a:solidFill>
                  <a:srgbClr val="FF0000"/>
                </a:solidFill>
              </a:rPr>
              <a:t>差異化</a:t>
            </a:r>
            <a:r>
              <a:rPr lang="zh-TW" altLang="zh-TW" sz="2600" dirty="0"/>
              <a:t>的競爭優勢，發展</a:t>
            </a:r>
            <a:r>
              <a:rPr lang="zh-TW" altLang="zh-TW" sz="2600" dirty="0" smtClean="0"/>
              <a:t>全球</a:t>
            </a:r>
            <a:r>
              <a:rPr lang="zh-TW" altLang="zh-TW" sz="2600" dirty="0"/>
              <a:t>第一部智慧、電動車，推動汽車市場的「</a:t>
            </a:r>
            <a:r>
              <a:rPr lang="zh-TW" altLang="zh-TW" sz="2600" dirty="0">
                <a:solidFill>
                  <a:srgbClr val="FF0000"/>
                </a:solidFill>
              </a:rPr>
              <a:t>寧靜革命</a:t>
            </a:r>
            <a:r>
              <a:rPr lang="zh-TW" altLang="zh-TW" sz="2600" dirty="0"/>
              <a:t>」。 為了提供消費者預先設想、超越期待的服務</a:t>
            </a:r>
            <a:r>
              <a:rPr lang="en-US" altLang="zh-TW" sz="2600" dirty="0"/>
              <a:t>, </a:t>
            </a:r>
            <a:r>
              <a:rPr lang="zh-TW" altLang="zh-TW" sz="2600" dirty="0"/>
              <a:t>更結合</a:t>
            </a:r>
            <a:r>
              <a:rPr lang="en-US" altLang="zh-TW" sz="2600" dirty="0"/>
              <a:t> LUXURY(</a:t>
            </a:r>
            <a:r>
              <a:rPr lang="zh-TW" altLang="zh-TW" sz="2600" dirty="0"/>
              <a:t>豪華</a:t>
            </a:r>
            <a:r>
              <a:rPr lang="en-US" altLang="zh-TW" sz="2600" dirty="0"/>
              <a:t>)</a:t>
            </a:r>
            <a:r>
              <a:rPr lang="zh-TW" altLang="zh-TW" sz="2600" dirty="0"/>
              <a:t>及</a:t>
            </a:r>
            <a:r>
              <a:rPr lang="en-US" altLang="zh-TW" sz="2600" dirty="0"/>
              <a:t> GENIUS (</a:t>
            </a:r>
            <a:r>
              <a:rPr lang="zh-TW" altLang="zh-TW" sz="2600" dirty="0"/>
              <a:t>智慧</a:t>
            </a:r>
            <a:r>
              <a:rPr lang="en-US" altLang="zh-TW" sz="2600" dirty="0"/>
              <a:t>)</a:t>
            </a:r>
            <a:r>
              <a:rPr lang="zh-TW" altLang="zh-TW" sz="2600" dirty="0"/>
              <a:t>的品牌意象，以</a:t>
            </a:r>
            <a:r>
              <a:rPr lang="en-US" altLang="zh-TW" sz="2600" dirty="0"/>
              <a:t> Luxury x Genius </a:t>
            </a:r>
            <a:r>
              <a:rPr lang="zh-TW" altLang="zh-TW" sz="2600" dirty="0"/>
              <a:t>的「</a:t>
            </a:r>
            <a:r>
              <a:rPr lang="zh-TW" altLang="zh-TW" sz="2600" dirty="0">
                <a:solidFill>
                  <a:srgbClr val="FF0000"/>
                </a:solidFill>
              </a:rPr>
              <a:t>加乘人生</a:t>
            </a:r>
            <a:r>
              <a:rPr lang="zh-TW" altLang="zh-TW" sz="2600" dirty="0"/>
              <a:t>」為理念，創造出 世界第一部智慧科技車。 </a:t>
            </a:r>
            <a:r>
              <a:rPr lang="en-US" altLang="zh-TW" sz="2600" dirty="0" smtClean="0"/>
              <a:t>LUXGEN</a:t>
            </a:r>
            <a:r>
              <a:rPr lang="zh-TW" altLang="zh-TW" sz="2600" dirty="0" smtClean="0"/>
              <a:t>將</a:t>
            </a:r>
            <a:r>
              <a:rPr lang="zh-TW" altLang="zh-TW" sz="2600" dirty="0"/>
              <a:t>在東風、裕隆兩大集團攜手下進軍大陸，打造備受尊重</a:t>
            </a:r>
            <a:r>
              <a:rPr lang="zh-TW" altLang="zh-TW" sz="2600" dirty="0" smtClean="0"/>
              <a:t>的「</a:t>
            </a:r>
            <a:r>
              <a:rPr lang="zh-TW" altLang="zh-TW" sz="2600" dirty="0">
                <a:solidFill>
                  <a:srgbClr val="FF0000"/>
                </a:solidFill>
              </a:rPr>
              <a:t>華系</a:t>
            </a:r>
            <a:r>
              <a:rPr lang="zh-TW" altLang="zh-TW" sz="2600" dirty="0"/>
              <a:t>」汽車品牌</a:t>
            </a:r>
            <a:r>
              <a:rPr lang="zh-TW" altLang="zh-TW" sz="2600" dirty="0" smtClean="0"/>
              <a:t>。</a:t>
            </a:r>
            <a:endParaRPr lang="zh-TW" altLang="en-US" sz="2600" dirty="0"/>
          </a:p>
        </p:txBody>
      </p:sp>
    </p:spTree>
    <p:extLst>
      <p:ext uri="{BB962C8B-B14F-4D97-AF65-F5344CB8AC3E}">
        <p14:creationId xmlns:p14="http://schemas.microsoft.com/office/powerpoint/2010/main" val="3689745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28800"/>
            <a:ext cx="8686800" cy="4637112"/>
          </a:xfrm>
        </p:spPr>
        <p:txBody>
          <a:bodyPr>
            <a:normAutofit/>
          </a:bodyPr>
          <a:lstStyle/>
          <a:p>
            <a:r>
              <a:rPr lang="zh-TW" altLang="zh-TW" sz="2600" dirty="0">
                <a:solidFill>
                  <a:srgbClr val="00B0F0"/>
                </a:solidFill>
              </a:rPr>
              <a:t>裕隆</a:t>
            </a:r>
            <a:r>
              <a:rPr lang="zh-TW" altLang="zh-TW" sz="2600" dirty="0"/>
              <a:t>在</a:t>
            </a:r>
            <a:r>
              <a:rPr lang="zh-TW" altLang="zh-TW" sz="2600" dirty="0">
                <a:solidFill>
                  <a:srgbClr val="FF0000"/>
                </a:solidFill>
              </a:rPr>
              <a:t>汽車電子方面</a:t>
            </a:r>
            <a:r>
              <a:rPr lang="zh-TW" altLang="zh-TW" sz="2600" dirty="0"/>
              <a:t>擁有優勢，可替</a:t>
            </a:r>
            <a:r>
              <a:rPr lang="zh-TW" altLang="zh-TW" sz="2600" dirty="0">
                <a:solidFill>
                  <a:srgbClr val="00B0F0"/>
                </a:solidFill>
              </a:rPr>
              <a:t>東風</a:t>
            </a:r>
            <a:r>
              <a:rPr lang="zh-TW" altLang="zh-TW" sz="2600" dirty="0"/>
              <a:t>發展</a:t>
            </a:r>
            <a:r>
              <a:rPr lang="zh-TW" altLang="zh-TW" sz="2600" dirty="0">
                <a:solidFill>
                  <a:srgbClr val="FF0000"/>
                </a:solidFill>
              </a:rPr>
              <a:t>自主研發帶</a:t>
            </a:r>
            <a:r>
              <a:rPr lang="zh-TW" altLang="zh-TW" sz="2600" dirty="0"/>
              <a:t>來</a:t>
            </a:r>
            <a:r>
              <a:rPr lang="zh-TW" altLang="zh-TW" sz="2600" dirty="0" smtClean="0"/>
              <a:t>幫助</a:t>
            </a:r>
            <a:r>
              <a:rPr lang="zh-TW" altLang="zh-TW" sz="2600" dirty="0"/>
              <a:t>；而東風在大陸則擁有</a:t>
            </a:r>
            <a:r>
              <a:rPr lang="zh-TW" altLang="zh-TW" sz="2600" dirty="0">
                <a:solidFill>
                  <a:srgbClr val="FF0000"/>
                </a:solidFill>
              </a:rPr>
              <a:t>通路優勢</a:t>
            </a:r>
            <a:r>
              <a:rPr lang="zh-TW" altLang="zh-TW" sz="2600" dirty="0"/>
              <a:t>，以及與大陸官方關係，可彌補裕隆之不足</a:t>
            </a:r>
            <a:r>
              <a:rPr lang="zh-TW" altLang="zh-TW" sz="2600" dirty="0" smtClean="0"/>
              <a:t>，</a:t>
            </a:r>
            <a:r>
              <a:rPr lang="zh-TW" altLang="en-US" sz="2600" dirty="0" smtClean="0"/>
              <a:t>即所謂</a:t>
            </a:r>
            <a:r>
              <a:rPr lang="zh-TW" altLang="zh-TW" sz="2600" dirty="0" smtClean="0"/>
              <a:t>的</a:t>
            </a:r>
            <a:r>
              <a:rPr lang="zh-TW" altLang="zh-TW" sz="2600" dirty="0"/>
              <a:t>「</a:t>
            </a:r>
            <a:r>
              <a:rPr lang="zh-TW" altLang="zh-TW" sz="2600" dirty="0">
                <a:solidFill>
                  <a:srgbClr val="FF0000"/>
                </a:solidFill>
              </a:rPr>
              <a:t>異業結盟</a:t>
            </a:r>
            <a:r>
              <a:rPr lang="zh-TW" altLang="zh-TW" sz="2600" dirty="0"/>
              <a:t>」</a:t>
            </a:r>
            <a:r>
              <a:rPr lang="zh-TW" altLang="zh-TW" sz="2600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86681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>
                <a:latin typeface="+mj-ea"/>
              </a:rPr>
              <a:t>文獻探討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TW" sz="3200" dirty="0" err="1" smtClean="0">
                <a:solidFill>
                  <a:srgbClr val="FFC000"/>
                </a:solidFill>
              </a:rPr>
              <a:t>Luxgen</a:t>
            </a:r>
            <a:r>
              <a:rPr lang="zh-TW" altLang="zh-TW" sz="3200" dirty="0">
                <a:solidFill>
                  <a:srgbClr val="FFC000"/>
                </a:solidFill>
              </a:rPr>
              <a:t>全新概念</a:t>
            </a:r>
            <a:r>
              <a:rPr lang="zh-TW" altLang="zh-TW" sz="3200" dirty="0" smtClean="0">
                <a:solidFill>
                  <a:srgbClr val="FFC000"/>
                </a:solidFill>
              </a:rPr>
              <a:t>車</a:t>
            </a:r>
            <a:endParaRPr lang="en-US" altLang="zh-TW" sz="3200" dirty="0" smtClean="0">
              <a:solidFill>
                <a:srgbClr val="FFC000"/>
              </a:solidFill>
            </a:endParaRPr>
          </a:p>
          <a:p>
            <a:endParaRPr lang="en-US" altLang="zh-TW" dirty="0"/>
          </a:p>
          <a:p>
            <a:r>
              <a:rPr lang="en-US" altLang="zh-TW" u="sng" dirty="0">
                <a:hlinkClick r:id="rId2"/>
              </a:rPr>
              <a:t>https://news.u-car.com.tw/article/41585/2018%E5%8C%97%E4%BA%AC%E8%BB%8A%E5%B1%95%EF%BC%9AAI%E6%99%BA%E8%83%BD%E6%A6%82%E5%BF%B5%E5%BA%A7%E8%89%99%EF%BC%8CLuxgen%E5%85%A8%E6%96%B0%E6%A6%82%E5%BF%B5%E8%BB%8A%E5%85%A8%E7%90%83%E9%A6%96%E7%99%BC</a:t>
            </a:r>
            <a:endParaRPr lang="zh-TW" altLang="zh-TW" dirty="0"/>
          </a:p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291452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76672"/>
            <a:ext cx="8291264" cy="5649491"/>
          </a:xfrm>
        </p:spPr>
        <p:txBody>
          <a:bodyPr>
            <a:normAutofit lnSpcReduction="10000"/>
          </a:bodyPr>
          <a:lstStyle/>
          <a:p>
            <a:r>
              <a:rPr lang="zh-TW" altLang="zh-TW" dirty="0">
                <a:solidFill>
                  <a:srgbClr val="FFC000"/>
                </a:solidFill>
              </a:rPr>
              <a:t>自動駕駛科技</a:t>
            </a:r>
          </a:p>
          <a:p>
            <a:endParaRPr lang="en-US" altLang="zh-TW" dirty="0" smtClean="0"/>
          </a:p>
          <a:p>
            <a:r>
              <a:rPr lang="en-US" altLang="zh-TW" u="sng" dirty="0">
                <a:hlinkClick r:id="rId2"/>
              </a:rPr>
              <a:t>https://news.u-car.com.tw/article/38742/%E5%B1%95%E6%BC%94Luxgen%20S3%20EV%E8%87%AA%E5%8B%95%E9%A7%95%E9%A7%9B%E7%A7%91%E6%8A%80%EF%BC%8C%E5%8F%B0%E7%81%A3%E6%B1%BD%E8%BB%8A%E7%A7%91%E6%8A%80%E5%89%B5%E6%96%B0%E7%99%BC%E5%B1%95%E9%AB%98%E5%B3%B0%E6%9C%83?utm_source=news&amp;utm_medium=related&amp;utm_name=41444&amp;utm_content=article</a:t>
            </a: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34227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rgbClr val="FFC000"/>
                </a:solidFill>
              </a:rPr>
              <a:t>LUXGEN LINK+ </a:t>
            </a:r>
            <a:r>
              <a:rPr lang="zh-TW" altLang="zh-TW" dirty="0">
                <a:solidFill>
                  <a:srgbClr val="FFC000"/>
                </a:solidFill>
              </a:rPr>
              <a:t>智能移動未來</a:t>
            </a:r>
            <a:r>
              <a:rPr lang="zh-TW" altLang="zh-TW" dirty="0" smtClean="0">
                <a:solidFill>
                  <a:srgbClr val="FFC000"/>
                </a:solidFill>
              </a:rPr>
              <a:t>式</a:t>
            </a:r>
            <a:endParaRPr lang="en-US" altLang="zh-TW" dirty="0" smtClean="0">
              <a:solidFill>
                <a:srgbClr val="FFC000"/>
              </a:solidFill>
            </a:endParaRPr>
          </a:p>
          <a:p>
            <a:endParaRPr lang="en-US" altLang="zh-TW" dirty="0"/>
          </a:p>
          <a:p>
            <a:r>
              <a:rPr lang="en-US" altLang="zh-TW" dirty="0"/>
              <a:t>https://youtu.be/7xIk7-ze014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0886825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380</TotalTime>
  <Words>1732</Words>
  <Application>Microsoft Office PowerPoint</Application>
  <PresentationFormat>如螢幕大小 (4:3)</PresentationFormat>
  <Paragraphs>90</Paragraphs>
  <Slides>30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30</vt:i4>
      </vt:variant>
    </vt:vector>
  </HeadingPairs>
  <TitlesOfParts>
    <vt:vector size="31" baseType="lpstr">
      <vt:lpstr>科技</vt:lpstr>
      <vt:lpstr>LUXGEN</vt:lpstr>
      <vt:lpstr>組員分配表</vt:lpstr>
      <vt:lpstr>一、前言</vt:lpstr>
      <vt:lpstr>二、公司介紹</vt:lpstr>
      <vt:lpstr>三、經營現況</vt:lpstr>
      <vt:lpstr>PowerPoint 簡報</vt:lpstr>
      <vt:lpstr>文獻探討</vt:lpstr>
      <vt:lpstr>PowerPoint 簡報</vt:lpstr>
      <vt:lpstr>PowerPoint 簡報</vt:lpstr>
      <vt:lpstr>顧客關係管理 流程、系統和資訊整合</vt:lpstr>
      <vt:lpstr>PowerPoint 簡報</vt:lpstr>
      <vt:lpstr>PowerPoint 簡報</vt:lpstr>
      <vt:lpstr>PowerPoint 簡報</vt:lpstr>
      <vt:lpstr> 顧客關係管理系統 </vt:lpstr>
      <vt:lpstr>顧客關係管理 資訊整合</vt:lpstr>
      <vt:lpstr>PowerPoint 簡報</vt:lpstr>
      <vt:lpstr>PowerPoint 簡報</vt:lpstr>
      <vt:lpstr>PowerPoint 簡報</vt:lpstr>
      <vt:lpstr>PowerPoint 簡報</vt:lpstr>
      <vt:lpstr>未來展望:顧客關係管理是否有結合AI、AR、IOT或未來科技的應用</vt:lpstr>
      <vt:lpstr>PowerPoint 簡報</vt:lpstr>
      <vt:lpstr>PowerPoint 簡報</vt:lpstr>
      <vt:lpstr>結論建議</vt:lpstr>
      <vt:lpstr>PowerPoint 簡報</vt:lpstr>
      <vt:lpstr>PowerPoint 簡報</vt:lpstr>
      <vt:lpstr>PowerPoint 簡報</vt:lpstr>
      <vt:lpstr>PowerPoint 簡報</vt:lpstr>
      <vt:lpstr>PowerPoint 簡報</vt:lpstr>
      <vt:lpstr>資料來源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LUXGEN</dc:title>
  <dc:creator>user</dc:creator>
  <cp:lastModifiedBy>user</cp:lastModifiedBy>
  <cp:revision>20</cp:revision>
  <dcterms:created xsi:type="dcterms:W3CDTF">2018-04-25T13:45:57Z</dcterms:created>
  <dcterms:modified xsi:type="dcterms:W3CDTF">2018-04-28T14:48:07Z</dcterms:modified>
</cp:coreProperties>
</file>