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5" r:id="rId5"/>
    <p:sldId id="266" r:id="rId6"/>
    <p:sldId id="259" r:id="rId7"/>
    <p:sldId id="267" r:id="rId8"/>
    <p:sldId id="268" r:id="rId9"/>
    <p:sldId id="269" r:id="rId10"/>
    <p:sldId id="270" r:id="rId11"/>
    <p:sldId id="271" r:id="rId12"/>
    <p:sldId id="260" r:id="rId13"/>
    <p:sldId id="261" r:id="rId14"/>
    <p:sldId id="262" r:id="rId15"/>
    <p:sldId id="264" r:id="rId16"/>
    <p:sldId id="274" r:id="rId17"/>
    <p:sldId id="286" r:id="rId18"/>
    <p:sldId id="277" r:id="rId19"/>
    <p:sldId id="278" r:id="rId20"/>
    <p:sldId id="279" r:id="rId21"/>
    <p:sldId id="280" r:id="rId22"/>
    <p:sldId id="281" r:id="rId23"/>
    <p:sldId id="283" r:id="rId24"/>
    <p:sldId id="287" r:id="rId25"/>
    <p:sldId id="285" r:id="rId26"/>
    <p:sldId id="292" r:id="rId27"/>
    <p:sldId id="288" r:id="rId28"/>
    <p:sldId id="291" r:id="rId29"/>
  </p:sldIdLst>
  <p:sldSz cx="9144000" cy="6858000" type="screen4x3"/>
  <p:notesSz cx="6858000" cy="9144000"/>
  <p:custShowLst>
    <p:custShow name="自訂放映 1" id="0">
      <p:sldLst>
        <p:sld r:id="rId2"/>
        <p:sld r:id="rId3"/>
        <p:sld r:id="rId4"/>
        <p:sld r:id="rId5"/>
        <p:sld r:id="rId6"/>
        <p:sld r:id="rId7"/>
        <p:sld r:id="rId8"/>
        <p:sld r:id="rId9"/>
        <p:sld r:id="rId10"/>
        <p:sld r:id="rId11"/>
        <p:sld r:id="rId12"/>
        <p:sld r:id="rId13"/>
        <p:sld r:id="rId14"/>
        <p:sld r:id="rId15"/>
        <p:sld r:id="rId16"/>
        <p:sld r:id="rId17"/>
        <p:sld r:id="rId18"/>
        <p:sld r:id="rId24"/>
        <p:sld r:id="rId25"/>
        <p:sld r:id="rId26"/>
        <p:sld r:id="rId28"/>
        <p:sld r:id="rId29"/>
      </p:sldLst>
    </p:custShow>
  </p:custShow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109" d="100"/>
          <a:sy n="109" d="100"/>
        </p:scale>
        <p:origin x="-16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548D0001-35AD-447C-A308-E05BD87CC4AD}" type="slidenum">
              <a:rPr lang="zh-TW" altLang="en-US" smtClean="0"/>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8D0001-35AD-447C-A308-E05BD87CC4AD}"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8D0001-35AD-447C-A308-E05BD87CC4AD}"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8D0001-35AD-447C-A308-E05BD87CC4AD}" type="slidenum">
              <a:rPr lang="zh-TW" altLang="en-US" smtClean="0"/>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548D0001-35AD-447C-A308-E05BD87CC4AD}"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48D0001-35AD-447C-A308-E05BD87CC4AD}" type="slidenum">
              <a:rPr lang="zh-TW" altLang="en-US" smtClean="0"/>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48D0001-35AD-447C-A308-E05BD87CC4AD}" type="slidenum">
              <a:rPr lang="zh-TW" altLang="en-US" smtClean="0"/>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48D0001-35AD-447C-A308-E05BD87CC4AD}"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48D0001-35AD-447C-A308-E05BD87CC4AD}"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48D0001-35AD-447C-A308-E05BD87CC4AD}" type="slidenum">
              <a:rPr lang="zh-TW" altLang="en-US" smtClean="0"/>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AABDB6DC-93D4-4267-8B71-06002106CE53}" type="datetimeFigureOut">
              <a:rPr lang="zh-TW" altLang="en-US" smtClean="0"/>
              <a:t>2018/4/25</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548D0001-35AD-447C-A308-E05BD87CC4AD}" type="slidenum">
              <a:rPr lang="zh-TW" altLang="en-US" smtClean="0"/>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ABDB6DC-93D4-4267-8B71-06002106CE53}" type="datetimeFigureOut">
              <a:rPr lang="zh-TW" altLang="en-US" smtClean="0"/>
              <a:t>2018/4/25</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48D0001-35AD-447C-A308-E05BD87CC4AD}"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http://www.chinatimes.com/newspapers/20151108001100-260209"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next.com.tw/article/47717/toyota-reveals-electric-autonomous-car-epalette-on-2018-ces" TargetMode="External"/><Relationship Id="rId2" Type="http://schemas.openxmlformats.org/officeDocument/2006/relationships/hyperlink" Target="https://www.youtube.com/watch?v=7nhY0eHUUEo"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http://iknow.stpi.narl.org.tw/Post/Read.aspx?PostID=14283"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hyperlink" Target="https://www.7car.tw/articles/read/46319/second_4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toyota.com.tw/" TargetMode="External"/><Relationship Id="rId3" Type="http://schemas.openxmlformats.org/officeDocument/2006/relationships/hyperlink" Target="https://zh.wikipedia.org/wiki/%E4%B8%B0%E7%94%B0%E6%B1%BD%E8%BD%A6" TargetMode="External"/><Relationship Id="rId7" Type="http://schemas.openxmlformats.org/officeDocument/2006/relationships/hyperlink" Target="http://www.chinatimes.com/newspapers/20151108001100-260209" TargetMode="External"/><Relationship Id="rId2" Type="http://schemas.openxmlformats.org/officeDocument/2006/relationships/hyperlink" Target="https://c.8891.com.tw/Models/toyota" TargetMode="External"/><Relationship Id="rId1" Type="http://schemas.openxmlformats.org/officeDocument/2006/relationships/slideLayout" Target="../slideLayouts/slideLayout2.xml"/><Relationship Id="rId6" Type="http://schemas.openxmlformats.org/officeDocument/2006/relationships/hyperlink" Target="http://iknow.stpi.narl.org.tw/Post/Read.aspx?PostID=14283" TargetMode="External"/><Relationship Id="rId5" Type="http://schemas.openxmlformats.org/officeDocument/2006/relationships/hyperlink" Target="https://www.eettaiwan.com/news/article/20180109NT01-Toyota-Head-at-CES-Touts-Mobile-Commerce" TargetMode="External"/><Relationship Id="rId4" Type="http://schemas.openxmlformats.org/officeDocument/2006/relationships/hyperlink" Target="https://www.bnext.com.tw/article/47717/toyota-reveals-electric-autonomous-car-epalette-on-2018-c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477" y="4581128"/>
            <a:ext cx="3456384" cy="1728192"/>
          </a:xfrm>
          <a:prstGeom prst="rect">
            <a:avLst/>
          </a:prstGeom>
        </p:spPr>
      </p:pic>
      <p:sp>
        <p:nvSpPr>
          <p:cNvPr id="3" name="副標題 2"/>
          <p:cNvSpPr>
            <a:spLocks noGrp="1"/>
          </p:cNvSpPr>
          <p:nvPr>
            <p:ph type="subTitle" idx="1"/>
          </p:nvPr>
        </p:nvSpPr>
        <p:spPr>
          <a:xfrm>
            <a:off x="1371600" y="3886200"/>
            <a:ext cx="6368752" cy="2567136"/>
          </a:xfrm>
        </p:spPr>
        <p:txBody>
          <a:bodyPr>
            <a:normAutofit lnSpcReduction="10000"/>
          </a:bodyPr>
          <a:lstStyle/>
          <a:p>
            <a:r>
              <a:rPr lang="zh-TW" altLang="en-US" sz="2400" dirty="0" smtClean="0">
                <a:solidFill>
                  <a:schemeClr val="tx1"/>
                </a:solidFill>
              </a:rPr>
              <a:t>指導老師：陳怡君老師</a:t>
            </a:r>
            <a:endParaRPr lang="en-US" altLang="zh-TW" sz="2400" dirty="0" smtClean="0">
              <a:solidFill>
                <a:schemeClr val="tx1"/>
              </a:solidFill>
            </a:endParaRPr>
          </a:p>
          <a:p>
            <a:r>
              <a:rPr lang="zh-TW" altLang="en-US" sz="2400" dirty="0" smtClean="0">
                <a:solidFill>
                  <a:schemeClr val="tx1"/>
                </a:solidFill>
              </a:rPr>
              <a:t>組長</a:t>
            </a:r>
            <a:r>
              <a:rPr lang="zh-TW" altLang="en-US" sz="2400" dirty="0" smtClean="0">
                <a:solidFill>
                  <a:schemeClr val="tx1"/>
                </a:solidFill>
              </a:rPr>
              <a:t>：</a:t>
            </a:r>
            <a:r>
              <a:rPr lang="en-US" altLang="zh-TW" sz="2400" dirty="0" smtClean="0">
                <a:solidFill>
                  <a:schemeClr val="tx1"/>
                </a:solidFill>
              </a:rPr>
              <a:t>BF104101</a:t>
            </a:r>
            <a:r>
              <a:rPr lang="zh-TW" altLang="en-US" sz="2400" dirty="0" smtClean="0">
                <a:solidFill>
                  <a:schemeClr val="tx1"/>
                </a:solidFill>
              </a:rPr>
              <a:t>陳冠融</a:t>
            </a:r>
            <a:endParaRPr lang="en-US" altLang="zh-TW" sz="2400" dirty="0" smtClean="0">
              <a:solidFill>
                <a:schemeClr val="tx1"/>
              </a:solidFill>
            </a:endParaRPr>
          </a:p>
          <a:p>
            <a:r>
              <a:rPr lang="zh-TW" altLang="en-US" sz="2400" dirty="0" smtClean="0">
                <a:solidFill>
                  <a:schemeClr val="tx1"/>
                </a:solidFill>
              </a:rPr>
              <a:t>組員</a:t>
            </a:r>
            <a:r>
              <a:rPr lang="zh-TW" altLang="en-US" sz="2400" dirty="0" smtClean="0">
                <a:solidFill>
                  <a:schemeClr val="tx1"/>
                </a:solidFill>
              </a:rPr>
              <a:t>：</a:t>
            </a:r>
            <a:r>
              <a:rPr lang="en-US" altLang="zh-TW" sz="2400" dirty="0" smtClean="0">
                <a:solidFill>
                  <a:schemeClr val="tx1"/>
                </a:solidFill>
              </a:rPr>
              <a:t>BF104073</a:t>
            </a:r>
            <a:r>
              <a:rPr lang="zh-TW" altLang="en-US" sz="2400" dirty="0" smtClean="0">
                <a:solidFill>
                  <a:schemeClr val="tx1"/>
                </a:solidFill>
              </a:rPr>
              <a:t>曾聖閔</a:t>
            </a:r>
            <a:endParaRPr lang="en-US" altLang="zh-TW" sz="2400" dirty="0" smtClean="0">
              <a:solidFill>
                <a:schemeClr val="tx1"/>
              </a:solidFill>
            </a:endParaRPr>
          </a:p>
          <a:p>
            <a:r>
              <a:rPr lang="en-US" altLang="zh-TW" sz="2400" dirty="0" smtClean="0">
                <a:solidFill>
                  <a:schemeClr val="tx1"/>
                </a:solidFill>
              </a:rPr>
              <a:t>	BF104071</a:t>
            </a:r>
            <a:r>
              <a:rPr lang="zh-TW" altLang="en-US" sz="2400" dirty="0" smtClean="0">
                <a:solidFill>
                  <a:schemeClr val="tx1"/>
                </a:solidFill>
              </a:rPr>
              <a:t>潘建成</a:t>
            </a:r>
            <a:endParaRPr lang="en-US" altLang="zh-TW" sz="2400" dirty="0" smtClean="0">
              <a:solidFill>
                <a:schemeClr val="tx1"/>
              </a:solidFill>
            </a:endParaRPr>
          </a:p>
          <a:p>
            <a:r>
              <a:rPr lang="en-US" altLang="zh-TW" sz="2400" dirty="0" smtClean="0">
                <a:solidFill>
                  <a:schemeClr val="tx1"/>
                </a:solidFill>
              </a:rPr>
              <a:t>	BF104116</a:t>
            </a:r>
            <a:r>
              <a:rPr lang="zh-TW" altLang="en-US" sz="2400" dirty="0" smtClean="0">
                <a:solidFill>
                  <a:schemeClr val="tx1"/>
                </a:solidFill>
              </a:rPr>
              <a:t>桂尚銘</a:t>
            </a:r>
            <a:endParaRPr lang="en-US" altLang="zh-TW" sz="2400" dirty="0" smtClean="0">
              <a:solidFill>
                <a:schemeClr val="tx1"/>
              </a:solidFill>
            </a:endParaRPr>
          </a:p>
          <a:p>
            <a:r>
              <a:rPr lang="en-US" altLang="zh-TW" sz="2400" dirty="0" smtClean="0">
                <a:solidFill>
                  <a:schemeClr val="tx1"/>
                </a:solidFill>
              </a:rPr>
              <a:t>	BF104115</a:t>
            </a:r>
            <a:r>
              <a:rPr lang="zh-TW" altLang="en-US" sz="2400" dirty="0" smtClean="0">
                <a:solidFill>
                  <a:schemeClr val="tx1"/>
                </a:solidFill>
              </a:rPr>
              <a:t>余哲薰</a:t>
            </a:r>
            <a:endParaRPr lang="en-US" altLang="zh-TW" sz="2400" dirty="0" smtClean="0">
              <a:solidFill>
                <a:schemeClr val="tx1"/>
              </a:solidFill>
            </a:endParaRPr>
          </a:p>
          <a:p>
            <a:endParaRPr lang="en-US" altLang="zh-TW" sz="2400" dirty="0" smtClean="0">
              <a:solidFill>
                <a:schemeClr val="tx1"/>
              </a:solidFill>
            </a:endParaRPr>
          </a:p>
          <a:p>
            <a:endParaRPr lang="en-US" altLang="zh-TW" dirty="0" smtClean="0">
              <a:solidFill>
                <a:schemeClr val="tx1"/>
              </a:solidFill>
            </a:endParaRPr>
          </a:p>
          <a:p>
            <a:endParaRPr lang="zh-TW" altLang="en-US" dirty="0">
              <a:solidFill>
                <a:schemeClr val="tx1"/>
              </a:solidFill>
            </a:endParaRPr>
          </a:p>
        </p:txBody>
      </p:sp>
      <p:sp>
        <p:nvSpPr>
          <p:cNvPr id="2" name="標題 1"/>
          <p:cNvSpPr>
            <a:spLocks noGrp="1"/>
          </p:cNvSpPr>
          <p:nvPr>
            <p:ph type="ctrTitle"/>
          </p:nvPr>
        </p:nvSpPr>
        <p:spPr/>
        <p:txBody>
          <a:bodyPr/>
          <a:lstStyle/>
          <a:p>
            <a:r>
              <a:rPr lang="en-US" altLang="zh-TW" b="1" dirty="0" smtClean="0">
                <a:latin typeface="Times New Roman" pitchFamily="18" charset="0"/>
                <a:cs typeface="Times New Roman" pitchFamily="18" charset="0"/>
              </a:rPr>
              <a:t>TOYOTA</a:t>
            </a:r>
            <a:endParaRPr lang="zh-TW" alt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368398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Autofit/>
          </a:bodyPr>
          <a:lstStyle/>
          <a:p>
            <a:r>
              <a:rPr lang="en-US" altLang="zh-TW" sz="2300" dirty="0" smtClean="0">
                <a:latin typeface="Times New Roman" pitchFamily="18" charset="0"/>
                <a:cs typeface="Times New Roman" pitchFamily="18" charset="0"/>
              </a:rPr>
              <a:t>ALTIS</a:t>
            </a:r>
          </a:p>
          <a:p>
            <a:r>
              <a:rPr lang="en-US" altLang="zh-TW" sz="2300" dirty="0" smtClean="0">
                <a:latin typeface="Times New Roman" pitchFamily="18" charset="0"/>
                <a:cs typeface="Times New Roman" pitchFamily="18" charset="0"/>
              </a:rPr>
              <a:t>$65.6~79.9</a:t>
            </a:r>
            <a:r>
              <a:rPr lang="zh-TW" altLang="en-US" sz="2300" dirty="0" smtClean="0">
                <a:latin typeface="Times New Roman" pitchFamily="18" charset="0"/>
                <a:cs typeface="Times New Roman" pitchFamily="18" charset="0"/>
              </a:rPr>
              <a:t>萬</a:t>
            </a:r>
            <a:endParaRPr lang="en-US" altLang="zh-TW" sz="2300" dirty="0" smtClean="0">
              <a:latin typeface="Times New Roman" pitchFamily="18" charset="0"/>
              <a:cs typeface="Times New Roman" pitchFamily="18" charset="0"/>
            </a:endParaRPr>
          </a:p>
          <a:p>
            <a:pPr algn="just"/>
            <a:r>
              <a:rPr lang="zh-TW" altLang="en-US" sz="2300" dirty="0" smtClean="0">
                <a:latin typeface="Times New Roman" pitchFamily="18" charset="0"/>
                <a:cs typeface="Times New Roman" pitchFamily="18" charset="0"/>
              </a:rPr>
              <a:t>簡介：</a:t>
            </a:r>
            <a:r>
              <a:rPr lang="zh-TW" altLang="en-US" sz="2300" dirty="0"/>
              <a:t>對於第一</a:t>
            </a:r>
            <a:r>
              <a:rPr lang="zh-TW" altLang="en-US" sz="2300" dirty="0" smtClean="0"/>
              <a:t>印象，是</a:t>
            </a:r>
            <a:r>
              <a:rPr lang="zh-TW" altLang="en-US" sz="2300" dirty="0"/>
              <a:t>其不算輕盈的方向盤輔助力</a:t>
            </a:r>
            <a:r>
              <a:rPr lang="zh-TW" altLang="en-US" sz="2300" dirty="0" smtClean="0"/>
              <a:t>道，於</a:t>
            </a:r>
            <a:r>
              <a:rPr lang="zh-TW" altLang="en-US" sz="2300" dirty="0"/>
              <a:t>高速時可增加把持的穩定</a:t>
            </a:r>
            <a:r>
              <a:rPr lang="zh-TW" altLang="en-US" sz="2300" dirty="0" smtClean="0"/>
              <a:t>感，但</a:t>
            </a:r>
            <a:r>
              <a:rPr lang="zh-TW" altLang="en-US" sz="2300" dirty="0"/>
              <a:t>在低速便稍嫌重</a:t>
            </a:r>
            <a:r>
              <a:rPr lang="zh-TW" altLang="en-US" sz="2300" dirty="0" smtClean="0"/>
              <a:t>手，那</a:t>
            </a:r>
            <a:r>
              <a:rPr lang="zh-TW" altLang="en-US" sz="2300" dirty="0"/>
              <a:t>種輕盈到可用一支手指轉動的</a:t>
            </a:r>
            <a:r>
              <a:rPr lang="zh-TW" altLang="en-US" sz="2300" dirty="0" smtClean="0"/>
              <a:t>手感</a:t>
            </a:r>
            <a:r>
              <a:rPr lang="zh-TW" altLang="en-US" sz="2300" dirty="0"/>
              <a:t>。</a:t>
            </a:r>
            <a:r>
              <a:rPr lang="zh-TW" altLang="en-US" sz="2300" dirty="0" smtClean="0"/>
              <a:t>起步</a:t>
            </a:r>
            <a:r>
              <a:rPr lang="zh-TW" altLang="en-US" sz="2300" dirty="0"/>
              <a:t>、再加速或是爬</a:t>
            </a:r>
            <a:r>
              <a:rPr lang="zh-TW" altLang="en-US" sz="2300" dirty="0" smtClean="0"/>
              <a:t>坡，齒</a:t>
            </a:r>
            <a:r>
              <a:rPr lang="zh-TW" altLang="en-US" sz="2300" dirty="0"/>
              <a:t>比轉換的反應</a:t>
            </a:r>
            <a:r>
              <a:rPr lang="zh-TW" altLang="en-US" sz="2300" dirty="0" smtClean="0"/>
              <a:t>即時，使得</a:t>
            </a:r>
            <a:r>
              <a:rPr lang="zh-TW" altLang="en-US" sz="2300" dirty="0"/>
              <a:t>引擎盡可能維持在最佳的輸出</a:t>
            </a:r>
            <a:r>
              <a:rPr lang="zh-TW" altLang="en-US" sz="2300" dirty="0" smtClean="0"/>
              <a:t>區間，油門</a:t>
            </a:r>
            <a:r>
              <a:rPr lang="zh-TW" altLang="en-US" sz="2300" dirty="0"/>
              <a:t>踩多少就動</a:t>
            </a:r>
            <a:r>
              <a:rPr lang="zh-TW" altLang="en-US" sz="2300" dirty="0" smtClean="0"/>
              <a:t>多少，用於</a:t>
            </a:r>
            <a:r>
              <a:rPr lang="zh-TW" altLang="en-US" sz="2300" dirty="0"/>
              <a:t>代步相當輕鬆就手。</a:t>
            </a:r>
            <a:endParaRPr lang="en-US" altLang="zh-TW" sz="2300" dirty="0" smtClean="0">
              <a:latin typeface="Times New Roman" pitchFamily="18" charset="0"/>
              <a:cs typeface="Times New Roman" pitchFamily="18" charset="0"/>
            </a:endParaRPr>
          </a:p>
          <a:p>
            <a:endParaRPr lang="zh-TW" altLang="en-US" sz="2300" dirty="0">
              <a:latin typeface="Times New Roman" pitchFamily="18" charset="0"/>
              <a:cs typeface="Times New Roman" pitchFamily="18" charset="0"/>
            </a:endParaRPr>
          </a:p>
        </p:txBody>
      </p:sp>
      <p:sp>
        <p:nvSpPr>
          <p:cNvPr id="5"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汽車介紹</a:t>
            </a:r>
          </a:p>
        </p:txBody>
      </p:sp>
      <p:pic>
        <p:nvPicPr>
          <p:cNvPr id="6" name="內容版面配置區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933950" y="2796381"/>
            <a:ext cx="3749675" cy="1874837"/>
          </a:xfrm>
          <a:prstGeom prst="rect">
            <a:avLst/>
          </a:prstGeom>
        </p:spPr>
      </p:pic>
    </p:spTree>
    <p:extLst>
      <p:ext uri="{BB962C8B-B14F-4D97-AF65-F5344CB8AC3E}">
        <p14:creationId xmlns:p14="http://schemas.microsoft.com/office/powerpoint/2010/main" val="4285315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lnSpcReduction="10000"/>
          </a:bodyPr>
          <a:lstStyle/>
          <a:p>
            <a:pPr algn="just"/>
            <a:r>
              <a:rPr lang="en-US" altLang="zh-TW" sz="2300" dirty="0" smtClean="0">
                <a:latin typeface="Times New Roman" pitchFamily="18" charset="0"/>
                <a:cs typeface="Times New Roman" pitchFamily="18" charset="0"/>
              </a:rPr>
              <a:t>RAV4</a:t>
            </a:r>
          </a:p>
          <a:p>
            <a:pPr algn="just"/>
            <a:r>
              <a:rPr lang="en-US" altLang="zh-TW" sz="2300" dirty="0" smtClean="0">
                <a:latin typeface="Times New Roman" pitchFamily="18" charset="0"/>
                <a:cs typeface="Times New Roman" pitchFamily="18" charset="0"/>
              </a:rPr>
              <a:t>$84.9~120</a:t>
            </a:r>
            <a:r>
              <a:rPr lang="zh-TW" altLang="en-US" sz="2300" dirty="0" smtClean="0">
                <a:latin typeface="Times New Roman" pitchFamily="18" charset="0"/>
                <a:cs typeface="Times New Roman" pitchFamily="18" charset="0"/>
              </a:rPr>
              <a:t>萬</a:t>
            </a:r>
            <a:endParaRPr lang="en-US" altLang="zh-TW" sz="2300" dirty="0" smtClean="0">
              <a:latin typeface="Times New Roman" pitchFamily="18" charset="0"/>
              <a:cs typeface="Times New Roman" pitchFamily="18" charset="0"/>
            </a:endParaRPr>
          </a:p>
          <a:p>
            <a:pPr algn="just"/>
            <a:r>
              <a:rPr lang="zh-TW" altLang="en-US" sz="2300" dirty="0" smtClean="0">
                <a:latin typeface="Times New Roman" pitchFamily="18" charset="0"/>
                <a:cs typeface="Times New Roman" pitchFamily="18" charset="0"/>
              </a:rPr>
              <a:t>簡介：</a:t>
            </a:r>
            <a:r>
              <a:rPr lang="en-US" altLang="zh-TW" sz="2400" dirty="0" smtClean="0"/>
              <a:t>2018RAV4</a:t>
            </a:r>
            <a:r>
              <a:rPr lang="zh-TW" altLang="en-US" sz="2400" dirty="0"/>
              <a:t>外觀設計更加科技動</a:t>
            </a:r>
            <a:r>
              <a:rPr lang="zh-TW" altLang="en-US" sz="2400" dirty="0" smtClean="0"/>
              <a:t>感，主</a:t>
            </a:r>
            <a:r>
              <a:rPr lang="zh-TW" altLang="en-US" sz="2400" dirty="0"/>
              <a:t>被動安全配備全面</a:t>
            </a:r>
            <a:r>
              <a:rPr lang="zh-TW" altLang="en-US" sz="2400" dirty="0" smtClean="0"/>
              <a:t>升級，全</a:t>
            </a:r>
            <a:r>
              <a:rPr lang="zh-TW" altLang="en-US" sz="2400" dirty="0"/>
              <a:t>車系搭載</a:t>
            </a:r>
            <a:r>
              <a:rPr lang="en-US" altLang="zh-TW" sz="2400" dirty="0"/>
              <a:t>VSC</a:t>
            </a:r>
            <a:r>
              <a:rPr lang="zh-TW" altLang="en-US" sz="2400" dirty="0"/>
              <a:t>車輛穩定控制、</a:t>
            </a:r>
            <a:r>
              <a:rPr lang="en-US" altLang="zh-TW" sz="2400" dirty="0"/>
              <a:t>TRC</a:t>
            </a:r>
            <a:r>
              <a:rPr lang="zh-TW" altLang="en-US" sz="2400" dirty="0"/>
              <a:t>循跡防滑控制及</a:t>
            </a:r>
            <a:r>
              <a:rPr lang="en-US" altLang="zh-TW" sz="2400" dirty="0"/>
              <a:t>HAC</a:t>
            </a:r>
            <a:r>
              <a:rPr lang="zh-TW" altLang="en-US" sz="2400" dirty="0"/>
              <a:t>上坡起步輔助</a:t>
            </a:r>
            <a:r>
              <a:rPr lang="zh-TW" altLang="en-US" sz="2400" dirty="0" smtClean="0"/>
              <a:t>系統，</a:t>
            </a:r>
            <a:r>
              <a:rPr lang="en-US" altLang="zh-TW" sz="2400" dirty="0" smtClean="0"/>
              <a:t>2.0</a:t>
            </a:r>
            <a:r>
              <a:rPr lang="zh-TW" altLang="en-US" sz="2400" dirty="0"/>
              <a:t>豪華等級以上配備</a:t>
            </a:r>
            <a:r>
              <a:rPr lang="en-US" altLang="zh-TW" sz="2400" dirty="0" err="1" smtClean="0"/>
              <a:t>LEDBi</a:t>
            </a:r>
            <a:r>
              <a:rPr lang="en-US" altLang="zh-TW" sz="2400" dirty="0" smtClean="0"/>
              <a:t>-Beam</a:t>
            </a:r>
            <a:r>
              <a:rPr lang="zh-TW" altLang="en-US" sz="2400" dirty="0"/>
              <a:t>頭燈及</a:t>
            </a:r>
            <a:r>
              <a:rPr lang="en-US" altLang="zh-TW" sz="2400" dirty="0"/>
              <a:t>7SRS</a:t>
            </a:r>
            <a:r>
              <a:rPr lang="zh-TW" altLang="en-US" sz="2400" dirty="0"/>
              <a:t>氣囊</a:t>
            </a:r>
            <a:r>
              <a:rPr lang="zh-TW" altLang="en-US" sz="2400" dirty="0" smtClean="0"/>
              <a:t>等，於</a:t>
            </a:r>
            <a:r>
              <a:rPr lang="zh-TW" altLang="en-US" sz="2400" dirty="0"/>
              <a:t>同級距之中樹立全新標竿。</a:t>
            </a:r>
            <a:endParaRPr lang="zh-TW" altLang="en-US" sz="2300" dirty="0">
              <a:latin typeface="Times New Roman" pitchFamily="18" charset="0"/>
              <a:cs typeface="Times New Roman" pitchFamily="18" charset="0"/>
            </a:endParaRPr>
          </a:p>
        </p:txBody>
      </p:sp>
      <p:sp>
        <p:nvSpPr>
          <p:cNvPr id="5"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汽車介紹</a:t>
            </a:r>
          </a:p>
        </p:txBody>
      </p:sp>
      <p:pic>
        <p:nvPicPr>
          <p:cNvPr id="6" name="內容版面配置區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933950" y="2796381"/>
            <a:ext cx="3749675" cy="1874837"/>
          </a:xfrm>
          <a:prstGeom prst="rect">
            <a:avLst/>
          </a:prstGeom>
        </p:spPr>
      </p:pic>
    </p:spTree>
    <p:extLst>
      <p:ext uri="{BB962C8B-B14F-4D97-AF65-F5344CB8AC3E}">
        <p14:creationId xmlns:p14="http://schemas.microsoft.com/office/powerpoint/2010/main" val="3304007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經營概念生產概念</a:t>
            </a:r>
          </a:p>
        </p:txBody>
      </p:sp>
      <p:sp>
        <p:nvSpPr>
          <p:cNvPr id="3" name="內容版面配置區 2"/>
          <p:cNvSpPr>
            <a:spLocks noGrp="1"/>
          </p:cNvSpPr>
          <p:nvPr>
            <p:ph sz="quarter" idx="1"/>
          </p:nvPr>
        </p:nvSpPr>
        <p:spPr/>
        <p:txBody>
          <a:bodyPr>
            <a:normAutofit/>
          </a:bodyPr>
          <a:lstStyle/>
          <a:p>
            <a:pPr algn="just"/>
            <a:r>
              <a:rPr lang="zh-TW" altLang="en-US" dirty="0" smtClean="0">
                <a:latin typeface="Times New Roman" pitchFamily="18" charset="0"/>
                <a:cs typeface="Times New Roman" pitchFamily="18" charset="0"/>
              </a:rPr>
              <a:t>一、再進一步減少浪費</a:t>
            </a:r>
            <a:endParaRPr lang="en-US" altLang="zh-TW" dirty="0" smtClean="0">
              <a:latin typeface="Times New Roman" pitchFamily="18" charset="0"/>
              <a:cs typeface="Times New Roman" pitchFamily="18" charset="0"/>
            </a:endParaRPr>
          </a:p>
          <a:p>
            <a:pPr marL="0" indent="0" algn="just">
              <a:buNone/>
            </a:pPr>
            <a:r>
              <a:rPr lang="zh-TW" altLang="en-US" sz="2000" dirty="0" smtClean="0">
                <a:latin typeface="Times New Roman" pitchFamily="18" charset="0"/>
                <a:cs typeface="Times New Roman" pitchFamily="18" charset="0"/>
              </a:rPr>
              <a:t>壞消息在豐田汽車優先於好消息，一有壞消息必須立刻呈報上來，一發生問題就立即停止生產線，起初員工可能有些畏縮，怕如此做將招來主管不好的印象，但最後仍克服了這個問題。異常情況一發生，首先就要調查原因，追究問題背後的原因後，再採取對策。如果能夠恆久地這麼做，那是最理想的。這樣一來，生產線也可以進一步提高產量。</a:t>
            </a:r>
            <a:endParaRPr lang="en-US" altLang="zh-TW" sz="2000" dirty="0" smtClean="0">
              <a:latin typeface="Times New Roman" pitchFamily="18" charset="0"/>
              <a:cs typeface="Times New Roman" pitchFamily="18" charset="0"/>
            </a:endParaRPr>
          </a:p>
          <a:p>
            <a:pPr marL="0" indent="0" algn="just">
              <a:buNone/>
            </a:pPr>
            <a:endParaRPr lang="en-US" altLang="zh-TW" sz="2000" dirty="0" smtClean="0">
              <a:latin typeface="Times New Roman" pitchFamily="18" charset="0"/>
              <a:cs typeface="Times New Roman" pitchFamily="18" charset="0"/>
            </a:endParaRPr>
          </a:p>
          <a:p>
            <a:pPr marL="0" indent="0" algn="just">
              <a:buNone/>
            </a:pPr>
            <a:endParaRPr lang="en-US" altLang="zh-TW" dirty="0" smtClean="0">
              <a:latin typeface="Times New Roman" pitchFamily="18" charset="0"/>
              <a:cs typeface="Times New Roman" pitchFamily="18" charset="0"/>
            </a:endParaRPr>
          </a:p>
          <a:p>
            <a:pPr algn="just"/>
            <a:endParaRPr lang="zh-TW"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47216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經營概念生產概念</a:t>
            </a:r>
          </a:p>
        </p:txBody>
      </p:sp>
      <p:sp>
        <p:nvSpPr>
          <p:cNvPr id="3" name="內容版面配置區 2"/>
          <p:cNvSpPr>
            <a:spLocks noGrp="1"/>
          </p:cNvSpPr>
          <p:nvPr>
            <p:ph sz="quarter" idx="1"/>
          </p:nvPr>
        </p:nvSpPr>
        <p:spPr/>
        <p:txBody>
          <a:bodyPr>
            <a:normAutofit/>
          </a:bodyPr>
          <a:lstStyle/>
          <a:p>
            <a:pPr algn="just" eaLnBrk="0" hangingPunct="0"/>
            <a:r>
              <a:rPr lang="zh-TW" altLang="en-US" dirty="0" smtClean="0">
                <a:latin typeface="Times New Roman" pitchFamily="18" charset="0"/>
                <a:cs typeface="Times New Roman" pitchFamily="18" charset="0"/>
              </a:rPr>
              <a:t>二、不改變就會遭到淘汰</a:t>
            </a:r>
            <a:endParaRPr lang="en-US" altLang="zh-TW" dirty="0" smtClean="0">
              <a:latin typeface="Times New Roman" pitchFamily="18" charset="0"/>
              <a:cs typeface="Times New Roman" pitchFamily="18" charset="0"/>
            </a:endParaRPr>
          </a:p>
          <a:p>
            <a:pPr marL="0" indent="0" algn="just" eaLnBrk="0" hangingPunct="0">
              <a:buNone/>
            </a:pPr>
            <a:r>
              <a:rPr lang="zh-TW" altLang="en-US" sz="2000" dirty="0" smtClean="0">
                <a:latin typeface="Times New Roman" pitchFamily="18" charset="0"/>
                <a:cs typeface="Times New Roman" pitchFamily="18" charset="0"/>
              </a:rPr>
              <a:t>豐田對金字塔組織採取果斷的措施，在廢止課長職務之同時，引進了計劃管理人的制度，推動組織平面化，謀求能夠迅速作出公司活動的方針。同時，大幅提高在人事考核制度下的能力審定比率。藉由組織平面化的機會，變更了過去基本月薪加上生產獎金的薪資體系。在變化的時代，絕不可沿襲前例，必須改變公司的風氣，展望未來，思考因應之道。局勢已經改變，面對多變的局勢，必須不斷地展開改革。</a:t>
            </a:r>
            <a:endParaRPr lang="zh-TW"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93155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經營</a:t>
            </a:r>
            <a:r>
              <a:rPr lang="zh-TW" altLang="en-US" sz="4600" b="1" dirty="0" smtClean="0">
                <a:latin typeface="Times New Roman" pitchFamily="18" charset="0"/>
                <a:ea typeface="標楷體" pitchFamily="65" charset="-120"/>
                <a:cs typeface="Times New Roman" pitchFamily="18" charset="0"/>
              </a:rPr>
              <a:t>概念生產</a:t>
            </a:r>
            <a:r>
              <a:rPr lang="zh-TW" altLang="en-US" sz="4600" b="1" dirty="0">
                <a:latin typeface="Times New Roman" pitchFamily="18" charset="0"/>
                <a:ea typeface="標楷體" pitchFamily="65" charset="-120"/>
                <a:cs typeface="Times New Roman" pitchFamily="18" charset="0"/>
              </a:rPr>
              <a:t>概念</a:t>
            </a:r>
          </a:p>
        </p:txBody>
      </p:sp>
      <p:sp>
        <p:nvSpPr>
          <p:cNvPr id="3" name="內容版面配置區 2"/>
          <p:cNvSpPr>
            <a:spLocks noGrp="1"/>
          </p:cNvSpPr>
          <p:nvPr>
            <p:ph sz="quarter" idx="1"/>
          </p:nvPr>
        </p:nvSpPr>
        <p:spPr/>
        <p:txBody>
          <a:bodyPr/>
          <a:lstStyle/>
          <a:p>
            <a:pPr algn="just" eaLnBrk="0" hangingPunct="0"/>
            <a:r>
              <a:rPr lang="zh-TW" altLang="en-US" dirty="0">
                <a:latin typeface="Times New Roman" pitchFamily="18" charset="0"/>
                <a:cs typeface="Times New Roman" pitchFamily="18" charset="0"/>
              </a:rPr>
              <a:t>三</a:t>
            </a:r>
            <a:r>
              <a:rPr lang="zh-TW" altLang="en-US" dirty="0" smtClean="0">
                <a:latin typeface="Times New Roman" pitchFamily="18" charset="0"/>
                <a:cs typeface="Times New Roman" pitchFamily="18" charset="0"/>
              </a:rPr>
              <a:t>、沒有最好，只有更好</a:t>
            </a:r>
            <a:endParaRPr lang="en-US" altLang="zh-TW" dirty="0" smtClean="0">
              <a:latin typeface="Times New Roman" pitchFamily="18" charset="0"/>
              <a:cs typeface="Times New Roman" pitchFamily="18" charset="0"/>
            </a:endParaRPr>
          </a:p>
          <a:p>
            <a:pPr marL="0" indent="0" algn="just" eaLnBrk="0" hangingPunct="0">
              <a:buNone/>
            </a:pPr>
            <a:r>
              <a:rPr lang="zh-TW" altLang="en-US" sz="2000" dirty="0" smtClean="0">
                <a:latin typeface="Times New Roman" pitchFamily="18" charset="0"/>
                <a:cs typeface="Times New Roman" pitchFamily="18" charset="0"/>
              </a:rPr>
              <a:t>儘管豐田汽車一路走來有許多傲人的成績，但是豐田人顯示出更多的是冷靜，</a:t>
            </a:r>
            <a:r>
              <a:rPr lang="en-US" altLang="zh-TW" sz="2000" dirty="0" smtClean="0">
                <a:latin typeface="Times New Roman" pitchFamily="18" charset="0"/>
                <a:cs typeface="Times New Roman" pitchFamily="18" charset="0"/>
              </a:rPr>
              <a:t>7</a:t>
            </a:r>
            <a:r>
              <a:rPr lang="zh-TW" altLang="en-US" sz="2000" dirty="0" smtClean="0">
                <a:latin typeface="Times New Roman" pitchFamily="18" charset="0"/>
                <a:cs typeface="Times New Roman" pitchFamily="18" charset="0"/>
              </a:rPr>
              <a:t>更強的危機感。只有那些能夠自如地應對經營環境的變化，不斷進行自我變革的企業才可能超越時代，保持自身的優勢。</a:t>
            </a:r>
            <a:endParaRPr lang="en-US" altLang="zh-TW" sz="2000" dirty="0" smtClean="0">
              <a:latin typeface="Times New Roman" pitchFamily="18" charset="0"/>
              <a:cs typeface="Times New Roman" pitchFamily="18" charset="0"/>
            </a:endParaRPr>
          </a:p>
          <a:p>
            <a:pPr algn="just" eaLnBrk="0" hangingPunct="0"/>
            <a:r>
              <a:rPr lang="zh-TW" altLang="en-US" dirty="0" smtClean="0">
                <a:latin typeface="Times New Roman" pitchFamily="18" charset="0"/>
                <a:cs typeface="Times New Roman" pitchFamily="18" charset="0"/>
              </a:rPr>
              <a:t>四、</a:t>
            </a:r>
            <a:r>
              <a:rPr lang="en-US" altLang="zh-TW" dirty="0" smtClean="0">
                <a:latin typeface="Times New Roman" pitchFamily="18" charset="0"/>
                <a:cs typeface="Times New Roman" pitchFamily="18" charset="0"/>
              </a:rPr>
              <a:t>Total</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Quality</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Management</a:t>
            </a:r>
            <a:endParaRPr lang="en-US" altLang="zh-TW" dirty="0">
              <a:latin typeface="Times New Roman" pitchFamily="18" charset="0"/>
              <a:cs typeface="Times New Roman" pitchFamily="18" charset="0"/>
            </a:endParaRPr>
          </a:p>
          <a:p>
            <a:pPr marL="0" indent="0" algn="just" eaLnBrk="0" hangingPunct="0">
              <a:buNone/>
            </a:pPr>
            <a:r>
              <a:rPr lang="en-US" altLang="zh-TW" sz="2000" dirty="0" smtClean="0">
                <a:latin typeface="Times New Roman" pitchFamily="18" charset="0"/>
                <a:cs typeface="Times New Roman" pitchFamily="18" charset="0"/>
              </a:rPr>
              <a:t>TQM</a:t>
            </a:r>
            <a:r>
              <a:rPr lang="zh-TW" altLang="en-US" sz="2000" dirty="0">
                <a:latin typeface="Times New Roman" pitchFamily="18" charset="0"/>
                <a:cs typeface="Times New Roman" pitchFamily="18" charset="0"/>
              </a:rPr>
              <a:t>的核心是顧客滿意度。把企業管理策略從專注於產量、價格調整到關注於掌握顧客</a:t>
            </a:r>
            <a:r>
              <a:rPr lang="zh-TW" altLang="en-US" sz="2000" dirty="0" smtClean="0">
                <a:latin typeface="Times New Roman" pitchFamily="18" charset="0"/>
                <a:cs typeface="Times New Roman" pitchFamily="18" charset="0"/>
              </a:rPr>
              <a:t>需求，界</a:t>
            </a:r>
            <a:r>
              <a:rPr lang="zh-TW" altLang="en-US" sz="2000" dirty="0">
                <a:latin typeface="Times New Roman" pitchFamily="18" charset="0"/>
                <a:cs typeface="Times New Roman" pitchFamily="18" charset="0"/>
              </a:rPr>
              <a:t>設計與持續改善的各種程序與</a:t>
            </a:r>
            <a:r>
              <a:rPr lang="zh-TW" altLang="en-US" sz="2000" dirty="0" smtClean="0">
                <a:latin typeface="Times New Roman" pitchFamily="18" charset="0"/>
                <a:cs typeface="Times New Roman" pitchFamily="18" charset="0"/>
              </a:rPr>
              <a:t>系統，一</a:t>
            </a:r>
            <a:r>
              <a:rPr lang="zh-TW" altLang="en-US" sz="2000" dirty="0">
                <a:latin typeface="Times New Roman" pitchFamily="18" charset="0"/>
                <a:cs typeface="Times New Roman" pitchFamily="18" charset="0"/>
              </a:rPr>
              <a:t>在地提高為顧客提供的附加價值。</a:t>
            </a:r>
          </a:p>
          <a:p>
            <a:pPr marL="0" indent="0" algn="just" eaLnBrk="0" hangingPunct="0">
              <a:buNone/>
            </a:pPr>
            <a:endParaRPr lang="zh-TW"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50166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經營概念生產概念</a:t>
            </a:r>
          </a:p>
        </p:txBody>
      </p:sp>
      <p:sp>
        <p:nvSpPr>
          <p:cNvPr id="3" name="內容版面配置區 2"/>
          <p:cNvSpPr>
            <a:spLocks noGrp="1"/>
          </p:cNvSpPr>
          <p:nvPr>
            <p:ph sz="quarter" idx="1"/>
          </p:nvPr>
        </p:nvSpPr>
        <p:spPr/>
        <p:txBody>
          <a:bodyPr/>
          <a:lstStyle/>
          <a:p>
            <a:pPr algn="just" eaLnBrk="0" hangingPunct="0"/>
            <a:r>
              <a:rPr lang="zh-TW" altLang="en-US" dirty="0" smtClean="0"/>
              <a:t>五、</a:t>
            </a:r>
            <a:r>
              <a:rPr lang="en-US" altLang="zh-TW" dirty="0" smtClean="0"/>
              <a:t>Just</a:t>
            </a:r>
            <a:r>
              <a:rPr lang="zh-TW" altLang="en-US" dirty="0" smtClean="0"/>
              <a:t> </a:t>
            </a:r>
            <a:r>
              <a:rPr lang="en-US" altLang="zh-TW" dirty="0" smtClean="0"/>
              <a:t>In</a:t>
            </a:r>
            <a:r>
              <a:rPr lang="zh-TW" altLang="en-US" dirty="0" smtClean="0"/>
              <a:t> </a:t>
            </a:r>
            <a:r>
              <a:rPr lang="en-US" altLang="zh-TW" dirty="0" smtClean="0"/>
              <a:t>Time</a:t>
            </a:r>
            <a:endParaRPr lang="en-US" altLang="zh-TW" dirty="0">
              <a:latin typeface="Times New Roman" pitchFamily="18" charset="0"/>
              <a:cs typeface="Times New Roman" pitchFamily="18" charset="0"/>
            </a:endParaRPr>
          </a:p>
          <a:p>
            <a:pPr marL="0" indent="0" algn="just" eaLnBrk="0" hangingPunct="0">
              <a:buNone/>
            </a:pPr>
            <a:r>
              <a:rPr lang="zh-TW" altLang="en-US" sz="2000" dirty="0"/>
              <a:t>未排除</a:t>
            </a:r>
            <a:r>
              <a:rPr lang="zh-TW" altLang="en-US" sz="2000" dirty="0" smtClean="0"/>
              <a:t>浪費，豐田</a:t>
            </a:r>
            <a:r>
              <a:rPr lang="zh-TW" altLang="en-US" sz="2000" dirty="0"/>
              <a:t>推行</a:t>
            </a:r>
            <a:r>
              <a:rPr lang="zh-TW" altLang="en-US" sz="2000" dirty="0" smtClean="0"/>
              <a:t>了</a:t>
            </a:r>
            <a:r>
              <a:rPr lang="en-US" altLang="zh-TW" sz="2000" dirty="0" smtClean="0"/>
              <a:t>JIT</a:t>
            </a:r>
            <a:r>
              <a:rPr lang="en-US" altLang="zh-TW" sz="2000" dirty="0"/>
              <a:t>(</a:t>
            </a:r>
            <a:r>
              <a:rPr lang="zh-TW" altLang="en-US" sz="2000" dirty="0"/>
              <a:t>即時生產系統</a:t>
            </a:r>
            <a:r>
              <a:rPr lang="en-US" altLang="zh-TW" sz="2000" dirty="0"/>
              <a:t>)</a:t>
            </a:r>
            <a:r>
              <a:rPr lang="zh-TW" altLang="en-US" sz="2000" dirty="0" smtClean="0"/>
              <a:t>。即時生產，是刪除</a:t>
            </a:r>
            <a:r>
              <a:rPr lang="zh-TW" altLang="en-US" sz="2000" dirty="0"/>
              <a:t>一切非增值</a:t>
            </a:r>
            <a:r>
              <a:rPr lang="zh-TW" altLang="en-US" sz="2000" dirty="0" smtClean="0"/>
              <a:t>活動，對</a:t>
            </a:r>
            <a:r>
              <a:rPr lang="zh-TW" altLang="en-US" sz="2000" dirty="0"/>
              <a:t>企業價值鏈的細化</a:t>
            </a:r>
            <a:r>
              <a:rPr lang="zh-TW" altLang="en-US" sz="2000" dirty="0" smtClean="0"/>
              <a:t>剖析，確保</a:t>
            </a:r>
            <a:r>
              <a:rPr lang="zh-TW" altLang="en-US" sz="2000" dirty="0"/>
              <a:t>在價值鏈的每一節、每一環上都有其各自價值的增加</a:t>
            </a:r>
            <a:r>
              <a:rPr lang="zh-TW" altLang="en-US" sz="2000" dirty="0" smtClean="0"/>
              <a:t>。</a:t>
            </a:r>
            <a:endParaRPr lang="en-US" altLang="zh-TW" sz="2000" dirty="0" smtClean="0"/>
          </a:p>
          <a:p>
            <a:pPr algn="just" eaLnBrk="0" hangingPunct="0"/>
            <a:r>
              <a:rPr lang="zh-TW" altLang="en-US" dirty="0"/>
              <a:t>六、</a:t>
            </a:r>
            <a:r>
              <a:rPr lang="zh-TW" altLang="en-US" dirty="0"/>
              <a:t>好產品，好主意</a:t>
            </a:r>
            <a:endParaRPr lang="en-US" altLang="zh-TW" dirty="0"/>
          </a:p>
          <a:p>
            <a:pPr marL="0" indent="0" algn="just" eaLnBrk="0" hangingPunct="0">
              <a:buNone/>
            </a:pPr>
            <a:r>
              <a:rPr lang="zh-TW" altLang="en-US" sz="2000" dirty="0" smtClean="0"/>
              <a:t>豐田</a:t>
            </a:r>
            <a:r>
              <a:rPr lang="zh-TW" altLang="en-US" sz="2000" dirty="0"/>
              <a:t>所謂的好產品就是好汽車，所謂的好主意就是如何去創造它、推銷它、改進它。汽車的生命在於各種機能和耐久力，而且必須物美價廉</a:t>
            </a:r>
            <a:r>
              <a:rPr lang="zh-TW" altLang="en-US" sz="2000" dirty="0" smtClean="0"/>
              <a:t>。</a:t>
            </a:r>
            <a:endParaRPr lang="zh-TW"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54566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經營概念生產概念</a:t>
            </a:r>
          </a:p>
        </p:txBody>
      </p:sp>
      <p:sp>
        <p:nvSpPr>
          <p:cNvPr id="3" name="內容版面配置區 2"/>
          <p:cNvSpPr>
            <a:spLocks noGrp="1"/>
          </p:cNvSpPr>
          <p:nvPr>
            <p:ph sz="quarter" idx="1"/>
          </p:nvPr>
        </p:nvSpPr>
        <p:spPr/>
        <p:txBody>
          <a:bodyPr>
            <a:normAutofit/>
          </a:bodyPr>
          <a:lstStyle/>
          <a:p>
            <a:r>
              <a:rPr lang="zh-TW" altLang="en-US" b="1" dirty="0">
                <a:latin typeface="Times New Roman" pitchFamily="18" charset="0"/>
                <a:cs typeface="Times New Roman" pitchFamily="18" charset="0"/>
              </a:rPr>
              <a:t>豐田</a:t>
            </a:r>
            <a:r>
              <a:rPr lang="zh-TW" altLang="en-US" b="1" dirty="0">
                <a:latin typeface="Times New Roman" pitchFamily="18" charset="0"/>
                <a:cs typeface="Times New Roman" pitchFamily="18" charset="0"/>
              </a:rPr>
              <a:t>汽車</a:t>
            </a:r>
            <a:r>
              <a:rPr lang="en-US" altLang="zh-TW" b="1" dirty="0">
                <a:latin typeface="Times New Roman" pitchFamily="18" charset="0"/>
                <a:cs typeface="Times New Roman" pitchFamily="18" charset="0"/>
              </a:rPr>
              <a:t>SWOT</a:t>
            </a:r>
            <a:r>
              <a:rPr lang="zh-TW" altLang="en-US" b="1" dirty="0">
                <a:latin typeface="Times New Roman" pitchFamily="18" charset="0"/>
                <a:cs typeface="Times New Roman" pitchFamily="18" charset="0"/>
              </a:rPr>
              <a:t>分析</a:t>
            </a:r>
            <a:endParaRPr lang="en-US" altLang="zh-TW" b="1" dirty="0">
              <a:latin typeface="Times New Roman" pitchFamily="18" charset="0"/>
              <a:cs typeface="Times New Roman" pitchFamily="18" charset="0"/>
            </a:endParaRPr>
          </a:p>
          <a:p>
            <a:endParaRPr lang="zh-TW" altLang="en-US" b="1" dirty="0">
              <a:latin typeface="Times New Roman" pitchFamily="18" charset="0"/>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4152932058"/>
              </p:ext>
            </p:extLst>
          </p:nvPr>
        </p:nvGraphicFramePr>
        <p:xfrm>
          <a:off x="1259632" y="2060849"/>
          <a:ext cx="6696744" cy="3837342"/>
        </p:xfrm>
        <a:graphic>
          <a:graphicData uri="http://schemas.openxmlformats.org/drawingml/2006/table">
            <a:tbl>
              <a:tblPr firstRow="1" bandRow="1">
                <a:tableStyleId>{2D5ABB26-0587-4C30-8999-92F81FD0307C}</a:tableStyleId>
              </a:tblPr>
              <a:tblGrid>
                <a:gridCol w="3348372"/>
                <a:gridCol w="3348372"/>
              </a:tblGrid>
              <a:tr h="294018">
                <a:tc>
                  <a:txBody>
                    <a:bodyPr/>
                    <a:lstStyle/>
                    <a:p>
                      <a:pPr algn="ctr"/>
                      <a:r>
                        <a:rPr lang="zh-TW" altLang="en-US" dirty="0" smtClean="0">
                          <a:latin typeface="Times New Roman" pitchFamily="18" charset="0"/>
                          <a:ea typeface="+mn-ea"/>
                          <a:cs typeface="Times New Roman" pitchFamily="18" charset="0"/>
                        </a:rPr>
                        <a:t>優勢</a:t>
                      </a:r>
                      <a:endParaRPr lang="zh-TW" altLang="en-US" dirty="0">
                        <a:latin typeface="Times New Roman" pitchFamily="18" charset="0"/>
                        <a:ea typeface="+mn-ea"/>
                        <a:cs typeface="Times New Roman" pitchFamily="18" charset="0"/>
                      </a:endParaRPr>
                    </a:p>
                  </a:txBody>
                  <a:tcPr anchor="ctr">
                    <a:solidFill>
                      <a:schemeClr val="bg1">
                        <a:lumMod val="85000"/>
                      </a:schemeClr>
                    </a:solidFill>
                  </a:tcPr>
                </a:tc>
                <a:tc>
                  <a:txBody>
                    <a:bodyPr/>
                    <a:lstStyle/>
                    <a:p>
                      <a:pPr algn="ctr"/>
                      <a:r>
                        <a:rPr lang="zh-TW" altLang="en-US" dirty="0" smtClean="0">
                          <a:latin typeface="Times New Roman" pitchFamily="18" charset="0"/>
                          <a:ea typeface="+mn-ea"/>
                          <a:cs typeface="Times New Roman" pitchFamily="18" charset="0"/>
                        </a:rPr>
                        <a:t>劣勢</a:t>
                      </a:r>
                      <a:endParaRPr lang="zh-TW" altLang="en-US" dirty="0">
                        <a:latin typeface="Times New Roman" pitchFamily="18" charset="0"/>
                        <a:ea typeface="+mn-ea"/>
                        <a:cs typeface="Times New Roman" pitchFamily="18" charset="0"/>
                      </a:endParaRPr>
                    </a:p>
                  </a:txBody>
                  <a:tcPr anchor="ctr">
                    <a:solidFill>
                      <a:schemeClr val="bg1">
                        <a:lumMod val="85000"/>
                      </a:schemeClr>
                    </a:solidFill>
                  </a:tcPr>
                </a:tc>
              </a:tr>
              <a:tr h="1249577">
                <a:tc>
                  <a:txBody>
                    <a:bodyPr/>
                    <a:lstStyle/>
                    <a:p>
                      <a:pPr marL="342900" indent="-342900">
                        <a:buFont typeface="+mj-lt"/>
                        <a:buAutoNum type="arabicPeriod"/>
                      </a:pPr>
                      <a:r>
                        <a:rPr lang="zh-TW" altLang="en-US" dirty="0" smtClean="0">
                          <a:latin typeface="Times New Roman" pitchFamily="18" charset="0"/>
                          <a:ea typeface="+mn-ea"/>
                          <a:cs typeface="Times New Roman" pitchFamily="18" charset="0"/>
                        </a:rPr>
                        <a:t>良好的技術品牌形象</a:t>
                      </a:r>
                      <a:endParaRPr lang="en-US" altLang="zh-TW" dirty="0" smtClean="0">
                        <a:latin typeface="Times New Roman" pitchFamily="18" charset="0"/>
                        <a:ea typeface="+mn-ea"/>
                        <a:cs typeface="Times New Roman" pitchFamily="18" charset="0"/>
                      </a:endParaRPr>
                    </a:p>
                    <a:p>
                      <a:pPr marL="342900" indent="-342900">
                        <a:buFont typeface="+mj-lt"/>
                        <a:buAutoNum type="arabicPeriod"/>
                      </a:pPr>
                      <a:r>
                        <a:rPr lang="zh-TW" altLang="en-US" dirty="0" smtClean="0">
                          <a:latin typeface="Times New Roman" pitchFamily="18" charset="0"/>
                          <a:ea typeface="+mn-ea"/>
                          <a:cs typeface="Times New Roman" pitchFamily="18" charset="0"/>
                        </a:rPr>
                        <a:t>獨特的產銷管理及分工</a:t>
                      </a:r>
                      <a:endParaRPr lang="en-US" altLang="zh-TW" dirty="0" smtClean="0">
                        <a:latin typeface="Times New Roman" pitchFamily="18" charset="0"/>
                        <a:ea typeface="+mn-ea"/>
                        <a:cs typeface="Times New Roman" pitchFamily="18" charset="0"/>
                      </a:endParaRPr>
                    </a:p>
                    <a:p>
                      <a:pPr marL="342900" indent="-342900">
                        <a:buFont typeface="+mj-lt"/>
                        <a:buAutoNum type="arabicPeriod"/>
                      </a:pPr>
                      <a:r>
                        <a:rPr lang="zh-TW" altLang="en-US" dirty="0" smtClean="0">
                          <a:latin typeface="Times New Roman" pitchFamily="18" charset="0"/>
                          <a:ea typeface="+mn-ea"/>
                          <a:cs typeface="Times New Roman" pitchFamily="18" charset="0"/>
                        </a:rPr>
                        <a:t>零庫存的豐田式生產體系</a:t>
                      </a:r>
                      <a:endParaRPr lang="en-US" altLang="zh-TW" dirty="0" smtClean="0">
                        <a:latin typeface="Times New Roman" pitchFamily="18" charset="0"/>
                        <a:ea typeface="+mn-ea"/>
                        <a:cs typeface="Times New Roman" pitchFamily="18" charset="0"/>
                      </a:endParaRPr>
                    </a:p>
                    <a:p>
                      <a:pPr marL="342900" indent="-342900">
                        <a:buFont typeface="+mj-lt"/>
                        <a:buAutoNum type="arabicPeriod"/>
                      </a:pPr>
                      <a:r>
                        <a:rPr lang="zh-TW" altLang="en-US" dirty="0" smtClean="0">
                          <a:latin typeface="Times New Roman" pitchFamily="18" charset="0"/>
                          <a:ea typeface="+mn-ea"/>
                          <a:cs typeface="Times New Roman" pitchFamily="18" charset="0"/>
                        </a:rPr>
                        <a:t>強穩的財務狀況</a:t>
                      </a:r>
                      <a:endParaRPr lang="zh-TW" altLang="en-US" dirty="0">
                        <a:latin typeface="Times New Roman" pitchFamily="18" charset="0"/>
                        <a:ea typeface="+mn-ea"/>
                        <a:cs typeface="Times New Roman" pitchFamily="18" charset="0"/>
                      </a:endParaRPr>
                    </a:p>
                  </a:txBody>
                  <a:tcPr>
                    <a:lnB>
                      <a:noFill/>
                    </a:lnB>
                  </a:tcPr>
                </a:tc>
                <a:tc>
                  <a:txBody>
                    <a:bodyPr/>
                    <a:lstStyle/>
                    <a:p>
                      <a:pPr marL="342900" indent="-342900">
                        <a:buAutoNum type="arabicPeriod"/>
                      </a:pPr>
                      <a:r>
                        <a:rPr lang="zh-TW" altLang="en-US" dirty="0" smtClean="0">
                          <a:latin typeface="Times New Roman" pitchFamily="18" charset="0"/>
                          <a:ea typeface="+mn-ea"/>
                          <a:cs typeface="Times New Roman" pitchFamily="18" charset="0"/>
                        </a:rPr>
                        <a:t>全國一致性的行銷活動對地區差異，欠缺反應彈性</a:t>
                      </a:r>
                      <a:endParaRPr lang="en-US" altLang="zh-TW" dirty="0" smtClean="0">
                        <a:latin typeface="Times New Roman" pitchFamily="18" charset="0"/>
                        <a:ea typeface="+mn-ea"/>
                        <a:cs typeface="Times New Roman" pitchFamily="18" charset="0"/>
                      </a:endParaRPr>
                    </a:p>
                    <a:p>
                      <a:pPr marL="342900" indent="-342900">
                        <a:buAutoNum type="arabicPeriod"/>
                      </a:pPr>
                      <a:r>
                        <a:rPr lang="zh-TW" altLang="en-US" dirty="0" smtClean="0">
                          <a:latin typeface="Times New Roman" pitchFamily="18" charset="0"/>
                          <a:ea typeface="+mn-ea"/>
                          <a:cs typeface="Times New Roman" pitchFamily="18" charset="0"/>
                        </a:rPr>
                        <a:t>建置與維護成本頗高</a:t>
                      </a:r>
                      <a:endParaRPr lang="zh-TW" altLang="en-US" dirty="0">
                        <a:latin typeface="Times New Roman" pitchFamily="18" charset="0"/>
                        <a:ea typeface="+mn-ea"/>
                        <a:cs typeface="Times New Roman" pitchFamily="18" charset="0"/>
                      </a:endParaRPr>
                    </a:p>
                  </a:txBody>
                  <a:tcPr>
                    <a:lnB>
                      <a:noFill/>
                    </a:lnB>
                  </a:tcPr>
                </a:tc>
              </a:tr>
              <a:tr h="312007">
                <a:tc>
                  <a:txBody>
                    <a:bodyPr/>
                    <a:lstStyle/>
                    <a:p>
                      <a:pPr algn="ctr"/>
                      <a:r>
                        <a:rPr lang="zh-TW" altLang="en-US" dirty="0" smtClean="0">
                          <a:latin typeface="Times New Roman" pitchFamily="18" charset="0"/>
                          <a:ea typeface="+mn-ea"/>
                          <a:cs typeface="Times New Roman" pitchFamily="18" charset="0"/>
                        </a:rPr>
                        <a:t>機會</a:t>
                      </a:r>
                      <a:endParaRPr lang="zh-TW" altLang="en-US" dirty="0">
                        <a:latin typeface="Times New Roman" pitchFamily="18" charset="0"/>
                        <a:ea typeface="+mn-ea"/>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a:r>
                        <a:rPr lang="zh-TW" altLang="en-US" dirty="0" smtClean="0">
                          <a:latin typeface="Times New Roman" pitchFamily="18" charset="0"/>
                          <a:ea typeface="+mn-ea"/>
                          <a:cs typeface="Times New Roman" pitchFamily="18" charset="0"/>
                        </a:rPr>
                        <a:t>威脅</a:t>
                      </a:r>
                      <a:endParaRPr lang="zh-TW" altLang="en-US" dirty="0">
                        <a:latin typeface="Times New Roman" pitchFamily="18" charset="0"/>
                        <a:ea typeface="+mn-ea"/>
                        <a:cs typeface="Times New Roman" pitchFamily="18" charset="0"/>
                      </a:endParaRPr>
                    </a:p>
                  </a:txBody>
                  <a:tcPr>
                    <a:lnL>
                      <a:noFill/>
                    </a:lnL>
                    <a:lnR>
                      <a:noFill/>
                    </a:lnR>
                    <a:lnT>
                      <a:noFill/>
                    </a:lnT>
                    <a:lnB>
                      <a:noFill/>
                    </a:lnB>
                    <a:lnTlToBr w="12700" cmpd="sng">
                      <a:noFill/>
                      <a:prstDash val="solid"/>
                    </a:lnTlToBr>
                    <a:lnBlToTr w="12700" cmpd="sng">
                      <a:noFill/>
                      <a:prstDash val="solid"/>
                    </a:lnBlToTr>
                    <a:solidFill>
                      <a:schemeClr val="bg1">
                        <a:lumMod val="85000"/>
                      </a:schemeClr>
                    </a:solidFill>
                  </a:tcPr>
                </a:tc>
              </a:tr>
              <a:tr h="1856245">
                <a:tc>
                  <a:txBody>
                    <a:bodyPr/>
                    <a:lstStyle/>
                    <a:p>
                      <a:pPr marL="342900" indent="-342900">
                        <a:buAutoNum type="arabicPeriod"/>
                      </a:pPr>
                      <a:r>
                        <a:rPr lang="zh-TW" altLang="en-US" dirty="0" smtClean="0">
                          <a:latin typeface="Times New Roman" pitchFamily="18" charset="0"/>
                          <a:ea typeface="+mn-ea"/>
                          <a:cs typeface="Times New Roman" pitchFamily="18" charset="0"/>
                        </a:rPr>
                        <a:t>小型</a:t>
                      </a:r>
                      <a:r>
                        <a:rPr lang="zh-TW" altLang="en-US" dirty="0" smtClean="0">
                          <a:latin typeface="Times New Roman" pitchFamily="18" charset="0"/>
                          <a:ea typeface="+mn-ea"/>
                          <a:cs typeface="Times New Roman" pitchFamily="18" charset="0"/>
                        </a:rPr>
                        <a:t>車及省油車的需求</a:t>
                      </a:r>
                      <a:r>
                        <a:rPr lang="zh-TW" altLang="en-US" dirty="0" smtClean="0">
                          <a:latin typeface="Times New Roman" pitchFamily="18" charset="0"/>
                          <a:ea typeface="+mn-ea"/>
                          <a:cs typeface="Times New Roman" pitchFamily="18" charset="0"/>
                        </a:rPr>
                        <a:t>增加</a:t>
                      </a:r>
                      <a:endParaRPr lang="en-US" altLang="zh-TW" dirty="0" smtClean="0">
                        <a:latin typeface="Times New Roman" pitchFamily="18" charset="0"/>
                        <a:ea typeface="+mn-ea"/>
                        <a:cs typeface="Times New Roman" pitchFamily="18" charset="0"/>
                      </a:endParaRPr>
                    </a:p>
                    <a:p>
                      <a:pPr marL="342900" indent="-342900">
                        <a:buAutoNum type="arabicPeriod"/>
                      </a:pPr>
                      <a:r>
                        <a:rPr lang="zh-TW" altLang="en-US" dirty="0" smtClean="0">
                          <a:latin typeface="Times New Roman" pitchFamily="18" charset="0"/>
                          <a:ea typeface="+mn-ea"/>
                          <a:cs typeface="Times New Roman" pitchFamily="18" charset="0"/>
                        </a:rPr>
                        <a:t>各國</a:t>
                      </a:r>
                      <a:r>
                        <a:rPr lang="zh-TW" altLang="en-US" dirty="0" smtClean="0">
                          <a:latin typeface="Times New Roman" pitchFamily="18" charset="0"/>
                          <a:ea typeface="+mn-ea"/>
                          <a:cs typeface="Times New Roman" pitchFamily="18" charset="0"/>
                        </a:rPr>
                        <a:t>的國民生產毛額</a:t>
                      </a:r>
                      <a:r>
                        <a:rPr lang="zh-TW" altLang="en-US" dirty="0" smtClean="0">
                          <a:latin typeface="Times New Roman" pitchFamily="18" charset="0"/>
                          <a:ea typeface="+mn-ea"/>
                          <a:cs typeface="Times New Roman" pitchFamily="18" charset="0"/>
                        </a:rPr>
                        <a:t>提升</a:t>
                      </a:r>
                      <a:endParaRPr lang="en-US" altLang="zh-TW" dirty="0" smtClean="0">
                        <a:latin typeface="Times New Roman" pitchFamily="18" charset="0"/>
                        <a:ea typeface="+mn-ea"/>
                        <a:cs typeface="Times New Roman" pitchFamily="18" charset="0"/>
                      </a:endParaRPr>
                    </a:p>
                    <a:p>
                      <a:pPr marL="342900" indent="-342900">
                        <a:buAutoNum type="arabicPeriod"/>
                      </a:pPr>
                      <a:r>
                        <a:rPr lang="zh-TW" altLang="en-US" dirty="0" smtClean="0">
                          <a:latin typeface="Times New Roman" pitchFamily="18" charset="0"/>
                          <a:ea typeface="+mn-ea"/>
                          <a:cs typeface="Times New Roman" pitchFamily="18" charset="0"/>
                        </a:rPr>
                        <a:t>歐美</a:t>
                      </a:r>
                      <a:r>
                        <a:rPr lang="zh-TW" altLang="en-US" dirty="0" smtClean="0">
                          <a:latin typeface="Times New Roman" pitchFamily="18" charset="0"/>
                          <a:ea typeface="+mn-ea"/>
                          <a:cs typeface="Times New Roman" pitchFamily="18" charset="0"/>
                        </a:rPr>
                        <a:t>的汽車品牌漸漸</a:t>
                      </a:r>
                      <a:r>
                        <a:rPr lang="zh-TW" altLang="en-US" dirty="0" smtClean="0">
                          <a:latin typeface="Times New Roman" pitchFamily="18" charset="0"/>
                          <a:ea typeface="+mn-ea"/>
                          <a:cs typeface="Times New Roman" pitchFamily="18" charset="0"/>
                        </a:rPr>
                        <a:t>疲憊，相對的日本</a:t>
                      </a:r>
                      <a:r>
                        <a:rPr lang="zh-TW" altLang="en-US" dirty="0" smtClean="0">
                          <a:latin typeface="Times New Roman" pitchFamily="18" charset="0"/>
                          <a:ea typeface="+mn-ea"/>
                          <a:cs typeface="Times New Roman" pitchFamily="18" charset="0"/>
                        </a:rPr>
                        <a:t>品牌的地位也會慢慢上升</a:t>
                      </a:r>
                      <a:endParaRPr lang="zh-TW" altLang="en-US" dirty="0">
                        <a:latin typeface="Times New Roman" pitchFamily="18" charset="0"/>
                        <a:ea typeface="+mn-ea"/>
                        <a:cs typeface="Times New Roman" pitchFamily="18" charset="0"/>
                      </a:endParaRPr>
                    </a:p>
                  </a:txBody>
                  <a:tcPr>
                    <a:lnT>
                      <a:noFill/>
                    </a:lnT>
                  </a:tcPr>
                </a:tc>
                <a:tc>
                  <a:txBody>
                    <a:bodyPr/>
                    <a:lstStyle/>
                    <a:p>
                      <a:pPr marL="342900" indent="-342900">
                        <a:buAutoNum type="arabicPeriod"/>
                      </a:pPr>
                      <a:r>
                        <a:rPr lang="zh-TW" altLang="en-US" dirty="0" smtClean="0">
                          <a:latin typeface="Times New Roman" pitchFamily="18" charset="0"/>
                          <a:ea typeface="+mn-ea"/>
                          <a:cs typeface="Times New Roman" pitchFamily="18" charset="0"/>
                        </a:rPr>
                        <a:t>韓國</a:t>
                      </a:r>
                      <a:r>
                        <a:rPr lang="zh-TW" altLang="en-US" dirty="0" smtClean="0">
                          <a:latin typeface="Times New Roman" pitchFamily="18" charset="0"/>
                          <a:ea typeface="+mn-ea"/>
                          <a:cs typeface="Times New Roman" pitchFamily="18" charset="0"/>
                        </a:rPr>
                        <a:t>汽車產業的</a:t>
                      </a:r>
                      <a:r>
                        <a:rPr lang="zh-TW" altLang="en-US" dirty="0" smtClean="0">
                          <a:latin typeface="Times New Roman" pitchFamily="18" charset="0"/>
                          <a:ea typeface="+mn-ea"/>
                          <a:cs typeface="Times New Roman" pitchFamily="18" charset="0"/>
                        </a:rPr>
                        <a:t>興起</a:t>
                      </a:r>
                      <a:endParaRPr lang="en-US" altLang="zh-TW" dirty="0" smtClean="0">
                        <a:latin typeface="Times New Roman" pitchFamily="18" charset="0"/>
                        <a:ea typeface="+mn-ea"/>
                        <a:cs typeface="Times New Roman" pitchFamily="18" charset="0"/>
                      </a:endParaRPr>
                    </a:p>
                    <a:p>
                      <a:pPr marL="342900" indent="-342900">
                        <a:buAutoNum type="arabicPeriod"/>
                      </a:pPr>
                      <a:r>
                        <a:rPr lang="zh-TW" altLang="en-US" dirty="0" smtClean="0">
                          <a:latin typeface="Times New Roman" pitchFamily="18" charset="0"/>
                          <a:ea typeface="+mn-ea"/>
                          <a:cs typeface="Times New Roman" pitchFamily="18" charset="0"/>
                        </a:rPr>
                        <a:t>歐洲</a:t>
                      </a:r>
                      <a:r>
                        <a:rPr lang="zh-TW" altLang="en-US" dirty="0" smtClean="0">
                          <a:latin typeface="Times New Roman" pitchFamily="18" charset="0"/>
                          <a:ea typeface="+mn-ea"/>
                          <a:cs typeface="Times New Roman" pitchFamily="18" charset="0"/>
                        </a:rPr>
                        <a:t>車的高品質及價格定位</a:t>
                      </a:r>
                      <a:endParaRPr lang="zh-TW" altLang="en-US" dirty="0">
                        <a:latin typeface="Times New Roman" pitchFamily="18" charset="0"/>
                        <a:ea typeface="+mn-ea"/>
                        <a:cs typeface="Times New Roman" pitchFamily="18" charset="0"/>
                      </a:endParaRPr>
                    </a:p>
                  </a:txBody>
                  <a:tcPr>
                    <a:lnT>
                      <a:noFill/>
                    </a:lnT>
                  </a:tcPr>
                </a:tc>
              </a:tr>
            </a:tbl>
          </a:graphicData>
        </a:graphic>
      </p:graphicFrame>
    </p:spTree>
    <p:extLst>
      <p:ext uri="{BB962C8B-B14F-4D97-AF65-F5344CB8AC3E}">
        <p14:creationId xmlns:p14="http://schemas.microsoft.com/office/powerpoint/2010/main" val="834937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pPr algn="just" eaLnBrk="0" hangingPunct="0"/>
            <a:r>
              <a:rPr lang="zh-TW" altLang="en-US" sz="2400" dirty="0" smtClean="0"/>
              <a:t>對於汽機車行業，每個廠商未來都在研發智慧車，針對</a:t>
            </a:r>
            <a:r>
              <a:rPr lang="en-US" altLang="zh-TW" sz="2400" dirty="0" smtClean="0"/>
              <a:t>TOYOTA</a:t>
            </a:r>
            <a:r>
              <a:rPr lang="zh-TW" altLang="en-US" sz="2400" dirty="0" smtClean="0"/>
              <a:t>未來的發展，我們找了一些相關報導。</a:t>
            </a:r>
            <a:endParaRPr lang="en-US" altLang="zh-TW" sz="2400" dirty="0" smtClean="0"/>
          </a:p>
          <a:p>
            <a:pPr algn="just" eaLnBrk="0" hangingPunct="0"/>
            <a:endParaRPr lang="en-US" altLang="zh-TW" sz="2400" dirty="0" smtClean="0"/>
          </a:p>
          <a:p>
            <a:pPr algn="just" eaLnBrk="0" hangingPunct="0"/>
            <a:r>
              <a:rPr lang="en-US" altLang="zh-TW" sz="2400" dirty="0" smtClean="0"/>
              <a:t>1.</a:t>
            </a:r>
            <a:r>
              <a:rPr lang="zh-TW" altLang="en-US" sz="2400" dirty="0" smtClean="0"/>
              <a:t> </a:t>
            </a:r>
            <a:r>
              <a:rPr lang="zh-TW" altLang="en-US" sz="2400" dirty="0" smtClean="0">
                <a:hlinkClick r:id="rId2" action="ppaction://hlinksldjump"/>
              </a:rPr>
              <a:t>電池車</a:t>
            </a:r>
            <a:endParaRPr lang="en-US" altLang="zh-TW" sz="2400" dirty="0" smtClean="0"/>
          </a:p>
          <a:p>
            <a:pPr algn="just" eaLnBrk="0" hangingPunct="0"/>
            <a:r>
              <a:rPr lang="en-US" altLang="zh-TW" sz="2400" dirty="0" smtClean="0"/>
              <a:t>2.</a:t>
            </a:r>
            <a:r>
              <a:rPr lang="zh-TW" altLang="en-US" sz="2400" dirty="0" smtClean="0"/>
              <a:t> </a:t>
            </a:r>
            <a:r>
              <a:rPr lang="zh-TW" altLang="en-US" sz="2400" dirty="0" smtClean="0">
                <a:hlinkClick r:id="rId3" action="ppaction://hlinksldjump"/>
              </a:rPr>
              <a:t>電動無人小巴</a:t>
            </a:r>
            <a:endParaRPr lang="en-US" altLang="zh-TW" sz="2400" dirty="0" smtClean="0"/>
          </a:p>
          <a:p>
            <a:pPr algn="just" eaLnBrk="0" hangingPunct="0"/>
            <a:r>
              <a:rPr lang="en-US" altLang="zh-TW" sz="2400" dirty="0" smtClean="0"/>
              <a:t>3.</a:t>
            </a:r>
            <a:r>
              <a:rPr lang="zh-TW" altLang="en-US" sz="2400" dirty="0" smtClean="0"/>
              <a:t> </a:t>
            </a:r>
            <a:r>
              <a:rPr lang="zh-TW" altLang="en-US" sz="2400" dirty="0" smtClean="0">
                <a:hlinkClick r:id="rId4" action="ppaction://hlinksldjump"/>
              </a:rPr>
              <a:t>無人駕駛</a:t>
            </a:r>
            <a:endParaRPr lang="en-US" altLang="zh-TW" sz="2400" dirty="0" smtClean="0"/>
          </a:p>
          <a:p>
            <a:pPr algn="just" eaLnBrk="0" hangingPunct="0"/>
            <a:r>
              <a:rPr lang="en-US" altLang="zh-TW" sz="2400" dirty="0" smtClean="0"/>
              <a:t>4.</a:t>
            </a:r>
            <a:r>
              <a:rPr lang="zh-TW" altLang="en-US" sz="2400" dirty="0" smtClean="0"/>
              <a:t> </a:t>
            </a:r>
            <a:r>
              <a:rPr lang="zh-TW" altLang="en-US" sz="2400" dirty="0" smtClean="0">
                <a:hlinkClick r:id="rId5" action="ppaction://hlinksldjump"/>
              </a:rPr>
              <a:t>電池車</a:t>
            </a:r>
            <a:r>
              <a:rPr lang="zh-TW" altLang="en-US" sz="2400" dirty="0">
                <a:hlinkClick r:id="rId5" action="ppaction://hlinksldjump"/>
              </a:rPr>
              <a:t>用</a:t>
            </a:r>
            <a:r>
              <a:rPr lang="zh-TW" altLang="en-US" sz="2400" dirty="0" smtClean="0">
                <a:hlinkClick r:id="rId5" action="ppaction://hlinksldjump"/>
              </a:rPr>
              <a:t>的電池</a:t>
            </a:r>
            <a:endParaRPr lang="en-US" altLang="zh-TW" sz="2400" dirty="0" smtClean="0"/>
          </a:p>
        </p:txBody>
      </p:sp>
      <p:sp>
        <p:nvSpPr>
          <p:cNvPr id="4" name="標題 1"/>
          <p:cNvSpPr>
            <a:spLocks noGrp="1"/>
          </p:cNvSpPr>
          <p:nvPr>
            <p:ph type="title"/>
          </p:nvPr>
        </p:nvSpPr>
        <p:spPr/>
        <p:txBody>
          <a:bodyPr bIns="91440" anchor="b" anchorCtr="0">
            <a:noAutofit/>
          </a:bodyPr>
          <a:lstStyle/>
          <a:p>
            <a:r>
              <a:rPr lang="zh-TW" altLang="en-US" sz="4600" b="1" dirty="0" smtClean="0">
                <a:latin typeface="Times New Roman" pitchFamily="18" charset="0"/>
                <a:ea typeface="標楷體" pitchFamily="65" charset="-120"/>
                <a:cs typeface="Times New Roman" pitchFamily="18" charset="0"/>
              </a:rPr>
              <a:t>未來趨勢</a:t>
            </a:r>
            <a:endParaRPr lang="zh-TW" altLang="en-US" sz="4600" b="1"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673065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未來趨勢</a:t>
            </a:r>
          </a:p>
        </p:txBody>
      </p:sp>
      <p:sp>
        <p:nvSpPr>
          <p:cNvPr id="3" name="內容版面配置區 2"/>
          <p:cNvSpPr>
            <a:spLocks noGrp="1"/>
          </p:cNvSpPr>
          <p:nvPr>
            <p:ph sz="quarter" idx="1"/>
          </p:nvPr>
        </p:nvSpPr>
        <p:spPr/>
        <p:txBody>
          <a:bodyPr>
            <a:normAutofit lnSpcReduction="10000"/>
          </a:bodyPr>
          <a:lstStyle/>
          <a:p>
            <a:r>
              <a:rPr lang="zh-TW" altLang="en-US" b="1" dirty="0" smtClean="0">
                <a:latin typeface="Times New Roman" pitchFamily="18" charset="0"/>
                <a:cs typeface="Times New Roman" pitchFamily="18" charset="0"/>
              </a:rPr>
              <a:t>豐田的未來車</a:t>
            </a:r>
            <a:endParaRPr lang="en-US" altLang="zh-TW" b="1" dirty="0" smtClean="0">
              <a:latin typeface="Times New Roman" pitchFamily="18" charset="0"/>
              <a:cs typeface="Times New Roman" pitchFamily="18" charset="0"/>
            </a:endParaRPr>
          </a:p>
          <a:p>
            <a:pPr marL="0" indent="0">
              <a:buNone/>
            </a:pPr>
            <a:r>
              <a:rPr lang="zh-TW" altLang="en-US" sz="2000" dirty="0">
                <a:latin typeface="Times New Roman" pitchFamily="18" charset="0"/>
                <a:cs typeface="Times New Roman" pitchFamily="18" charset="0"/>
              </a:rPr>
              <a:t>隨著豐田最新型</a:t>
            </a:r>
            <a:r>
              <a:rPr lang="en-US" altLang="zh-TW" sz="2000" dirty="0" err="1">
                <a:latin typeface="Times New Roman" pitchFamily="18" charset="0"/>
                <a:cs typeface="Times New Roman" pitchFamily="18" charset="0"/>
              </a:rPr>
              <a:t>Mirai</a:t>
            </a:r>
            <a:r>
              <a:rPr lang="zh-TW" altLang="en-US" sz="2000" dirty="0">
                <a:latin typeface="Times New Roman" pitchFamily="18" charset="0"/>
                <a:cs typeface="Times New Roman" pitchFamily="18" charset="0"/>
              </a:rPr>
              <a:t>在美國</a:t>
            </a:r>
            <a:r>
              <a:rPr lang="zh-TW" altLang="en-US" sz="2000" dirty="0" smtClean="0">
                <a:latin typeface="Times New Roman" pitchFamily="18" charset="0"/>
                <a:cs typeface="Times New Roman" pitchFamily="18" charset="0"/>
              </a:rPr>
              <a:t>上市，為了</a:t>
            </a:r>
            <a:r>
              <a:rPr lang="zh-TW" altLang="en-US" sz="2000" dirty="0">
                <a:latin typeface="Times New Roman" pitchFamily="18" charset="0"/>
                <a:cs typeface="Times New Roman" pitchFamily="18" charset="0"/>
              </a:rPr>
              <a:t>替該環保車</a:t>
            </a:r>
            <a:r>
              <a:rPr lang="zh-TW" altLang="en-US" sz="2000" dirty="0" smtClean="0">
                <a:latin typeface="Times New Roman" pitchFamily="18" charset="0"/>
                <a:cs typeface="Times New Roman" pitchFamily="18" charset="0"/>
              </a:rPr>
              <a:t>造勢，該</a:t>
            </a:r>
            <a:r>
              <a:rPr lang="zh-TW" altLang="en-US" sz="2000" dirty="0">
                <a:latin typeface="Times New Roman" pitchFamily="18" charset="0"/>
                <a:cs typeface="Times New Roman" pitchFamily="18" charset="0"/>
              </a:rPr>
              <a:t>公司與美國經典電影「回到未來」</a:t>
            </a:r>
            <a:r>
              <a:rPr lang="zh-TW" altLang="en-US" sz="2000" dirty="0" smtClean="0">
                <a:latin typeface="Times New Roman" pitchFamily="18" charset="0"/>
                <a:cs typeface="Times New Roman" pitchFamily="18" charset="0"/>
              </a:rPr>
              <a:t>合作，特別</a:t>
            </a:r>
            <a:r>
              <a:rPr lang="zh-TW" altLang="en-US" sz="2000" dirty="0">
                <a:latin typeface="Times New Roman" pitchFamily="18" charset="0"/>
                <a:cs typeface="Times New Roman" pitchFamily="18" charset="0"/>
              </a:rPr>
              <a:t>以</a:t>
            </a:r>
            <a:r>
              <a:rPr lang="en-US" altLang="zh-TW" sz="2000" dirty="0" err="1">
                <a:latin typeface="Times New Roman" pitchFamily="18" charset="0"/>
                <a:cs typeface="Times New Roman" pitchFamily="18" charset="0"/>
              </a:rPr>
              <a:t>Mirai</a:t>
            </a:r>
            <a:r>
              <a:rPr lang="zh-TW" altLang="en-US" sz="2000" dirty="0">
                <a:latin typeface="Times New Roman" pitchFamily="18" charset="0"/>
                <a:cs typeface="Times New Roman" pitchFamily="18" charset="0"/>
              </a:rPr>
              <a:t>為基</a:t>
            </a:r>
            <a:r>
              <a:rPr lang="zh-TW" altLang="en-US" sz="2000" dirty="0" smtClean="0">
                <a:latin typeface="Times New Roman" pitchFamily="18" charset="0"/>
                <a:cs typeface="Times New Roman" pitchFamily="18" charset="0"/>
              </a:rPr>
              <a:t>底，打造</a:t>
            </a:r>
            <a:r>
              <a:rPr lang="zh-TW" altLang="en-US" sz="2000" dirty="0">
                <a:latin typeface="Times New Roman" pitchFamily="18" charset="0"/>
                <a:cs typeface="Times New Roman" pitchFamily="18" charset="0"/>
              </a:rPr>
              <a:t>出最新一代的「時光車」。這也彰顯豐田對於汽車產業未來的願</a:t>
            </a:r>
            <a:r>
              <a:rPr lang="zh-TW" altLang="en-US" sz="2000" dirty="0" smtClean="0">
                <a:latin typeface="Times New Roman" pitchFamily="18" charset="0"/>
                <a:cs typeface="Times New Roman" pitchFamily="18" charset="0"/>
              </a:rPr>
              <a:t>景，將</a:t>
            </a:r>
            <a:r>
              <a:rPr lang="zh-TW" altLang="en-US" sz="2000" dirty="0">
                <a:latin typeface="Times New Roman" pitchFamily="18" charset="0"/>
                <a:cs typeface="Times New Roman" pitchFamily="18" charset="0"/>
              </a:rPr>
              <a:t>是標榜節能環保的氫燃料電池車。</a:t>
            </a:r>
          </a:p>
          <a:p>
            <a:pPr marL="0" indent="0">
              <a:buNone/>
            </a:pPr>
            <a:r>
              <a:rPr lang="en-US" altLang="zh-TW" sz="2000" dirty="0" err="1">
                <a:latin typeface="Times New Roman" pitchFamily="18" charset="0"/>
                <a:cs typeface="Times New Roman" pitchFamily="18" charset="0"/>
              </a:rPr>
              <a:t>Mirai</a:t>
            </a:r>
            <a:r>
              <a:rPr lang="zh-TW" altLang="en-US" sz="2000" dirty="0">
                <a:latin typeface="Times New Roman" pitchFamily="18" charset="0"/>
                <a:cs typeface="Times New Roman" pitchFamily="18" charset="0"/>
              </a:rPr>
              <a:t>在日文為「未來」</a:t>
            </a:r>
            <a:r>
              <a:rPr lang="zh-TW" altLang="en-US" sz="2000" dirty="0" smtClean="0">
                <a:latin typeface="Times New Roman" pitchFamily="18" charset="0"/>
                <a:cs typeface="Times New Roman" pitchFamily="18" charset="0"/>
              </a:rPr>
              <a:t>意思，也是</a:t>
            </a:r>
            <a:r>
              <a:rPr lang="zh-TW" altLang="en-US" sz="2000" dirty="0">
                <a:latin typeface="Times New Roman" pitchFamily="18" charset="0"/>
                <a:cs typeface="Times New Roman" pitchFamily="18" charset="0"/>
              </a:rPr>
              <a:t>豐田推出以氫燃料電池為動力</a:t>
            </a:r>
            <a:r>
              <a:rPr lang="zh-TW" altLang="en-US" sz="2000" dirty="0" smtClean="0">
                <a:latin typeface="Times New Roman" pitchFamily="18" charset="0"/>
                <a:cs typeface="Times New Roman" pitchFamily="18" charset="0"/>
              </a:rPr>
              <a:t>來源，號稱</a:t>
            </a:r>
            <a:r>
              <a:rPr lang="zh-TW" altLang="en-US" sz="2000" dirty="0">
                <a:latin typeface="Times New Roman" pitchFamily="18" charset="0"/>
                <a:cs typeface="Times New Roman" pitchFamily="18" charset="0"/>
              </a:rPr>
              <a:t>行駛中不會產生任何汙染的新生代環保汽車。對以銷售計算、為全球最大汽車業者的豐田</a:t>
            </a:r>
            <a:r>
              <a:rPr lang="zh-TW" altLang="en-US" sz="2000" dirty="0" smtClean="0">
                <a:latin typeface="Times New Roman" pitchFamily="18" charset="0"/>
                <a:cs typeface="Times New Roman" pitchFamily="18" charset="0"/>
              </a:rPr>
              <a:t>而言，這</a:t>
            </a:r>
            <a:r>
              <a:rPr lang="zh-TW" altLang="en-US" sz="2000" dirty="0">
                <a:latin typeface="Times New Roman" pitchFamily="18" charset="0"/>
                <a:cs typeface="Times New Roman" pitchFamily="18" charset="0"/>
              </a:rPr>
              <a:t>是它們對於汽車產業未來的最大願景</a:t>
            </a:r>
            <a:r>
              <a:rPr lang="zh-TW" altLang="en-US" sz="2000" dirty="0" smtClean="0">
                <a:latin typeface="Times New Roman" pitchFamily="18" charset="0"/>
                <a:cs typeface="Times New Roman" pitchFamily="18" charset="0"/>
              </a:rPr>
              <a:t>。</a:t>
            </a:r>
            <a:endParaRPr lang="en-US" altLang="zh-TW" sz="2000" dirty="0" smtClean="0">
              <a:latin typeface="Times New Roman" pitchFamily="18" charset="0"/>
              <a:cs typeface="Times New Roman" pitchFamily="18" charset="0"/>
            </a:endParaRPr>
          </a:p>
          <a:p>
            <a:pPr marL="0" indent="0">
              <a:buNone/>
            </a:pPr>
            <a:endParaRPr lang="en-US" altLang="zh-TW" sz="2000" dirty="0">
              <a:latin typeface="Times New Roman" pitchFamily="18" charset="0"/>
              <a:cs typeface="Times New Roman" pitchFamily="18" charset="0"/>
            </a:endParaRPr>
          </a:p>
          <a:p>
            <a:pPr marL="0" indent="0">
              <a:buNone/>
            </a:pPr>
            <a:endParaRPr lang="en-US" altLang="zh-TW" sz="2000" dirty="0" smtClean="0">
              <a:latin typeface="Times New Roman" pitchFamily="18" charset="0"/>
              <a:cs typeface="Times New Roman" pitchFamily="18" charset="0"/>
            </a:endParaRPr>
          </a:p>
          <a:p>
            <a:pPr marL="0" indent="0">
              <a:buNone/>
            </a:pPr>
            <a:endParaRPr lang="en-US" altLang="zh-TW" sz="2000" dirty="0">
              <a:latin typeface="Times New Roman" pitchFamily="18" charset="0"/>
              <a:cs typeface="Times New Roman" pitchFamily="18" charset="0"/>
            </a:endParaRPr>
          </a:p>
          <a:p>
            <a:pPr marL="0" indent="0">
              <a:buNone/>
            </a:pPr>
            <a:r>
              <a:rPr lang="zh-TW" altLang="en-US" sz="2000" dirty="0" smtClean="0">
                <a:latin typeface="Times New Roman" pitchFamily="18" charset="0"/>
                <a:cs typeface="Times New Roman" pitchFamily="18" charset="0"/>
              </a:rPr>
              <a:t>圖文出處</a:t>
            </a:r>
            <a:r>
              <a:rPr lang="en-US" altLang="zh-TW" sz="2000" dirty="0" smtClean="0">
                <a:latin typeface="Times New Roman" pitchFamily="18" charset="0"/>
                <a:cs typeface="Times New Roman" pitchFamily="18" charset="0"/>
              </a:rPr>
              <a:t>:</a:t>
            </a:r>
            <a:r>
              <a:rPr lang="zh-TW" altLang="en-US" sz="2000" dirty="0" smtClean="0">
                <a:latin typeface="Times New Roman" pitchFamily="18" charset="0"/>
                <a:cs typeface="Times New Roman" pitchFamily="18" charset="0"/>
                <a:hlinkClick r:id="rId2"/>
              </a:rPr>
              <a:t>中時電子報</a:t>
            </a:r>
            <a:endParaRPr lang="zh-TW" altLang="en-US" sz="2000" dirty="0">
              <a:latin typeface="Times New Roman" pitchFamily="18" charset="0"/>
              <a:cs typeface="Times New Roman" pitchFamily="18" charset="0"/>
            </a:endParaRPr>
          </a:p>
          <a:p>
            <a:pPr marL="0" indent="0">
              <a:buNone/>
            </a:pPr>
            <a:endParaRPr lang="zh-TW" altLang="en-US" dirty="0">
              <a:latin typeface="Times New Roman" pitchFamily="18" charset="0"/>
              <a:cs typeface="Times New Roman" pitchFamily="18" charset="0"/>
            </a:endParaRPr>
          </a:p>
        </p:txBody>
      </p:sp>
      <p:pic>
        <p:nvPicPr>
          <p:cNvPr id="4" name="圖片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4093218"/>
            <a:ext cx="2952328" cy="1872208"/>
          </a:xfrm>
          <a:prstGeom prst="rect">
            <a:avLst/>
          </a:prstGeom>
        </p:spPr>
      </p:pic>
    </p:spTree>
    <p:extLst>
      <p:ext uri="{BB962C8B-B14F-4D97-AF65-F5344CB8AC3E}">
        <p14:creationId xmlns:p14="http://schemas.microsoft.com/office/powerpoint/2010/main" val="3941529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未來趨勢</a:t>
            </a:r>
          </a:p>
        </p:txBody>
      </p:sp>
      <p:sp>
        <p:nvSpPr>
          <p:cNvPr id="3" name="內容版面配置區 2"/>
          <p:cNvSpPr>
            <a:spLocks noGrp="1"/>
          </p:cNvSpPr>
          <p:nvPr>
            <p:ph sz="quarter" idx="1"/>
          </p:nvPr>
        </p:nvSpPr>
        <p:spPr/>
        <p:txBody>
          <a:bodyPr>
            <a:normAutofit/>
          </a:bodyPr>
          <a:lstStyle/>
          <a:p>
            <a:pPr algn="just" eaLnBrk="0" hangingPunct="0">
              <a:buFont typeface="Arial" pitchFamily="34" charset="0"/>
              <a:buChar char="•"/>
            </a:pPr>
            <a:r>
              <a:rPr lang="zh-TW" altLang="en-US" sz="2800" b="1" dirty="0">
                <a:latin typeface="Times New Roman" pitchFamily="18" charset="0"/>
                <a:cs typeface="Times New Roman" pitchFamily="18" charset="0"/>
              </a:rPr>
              <a:t>電動無人小</a:t>
            </a:r>
            <a:r>
              <a:rPr lang="zh-TW" altLang="en-US" sz="2800" b="1" dirty="0" smtClean="0">
                <a:latin typeface="Times New Roman" pitchFamily="18" charset="0"/>
                <a:cs typeface="Times New Roman" pitchFamily="18" charset="0"/>
              </a:rPr>
              <a:t>巴</a:t>
            </a:r>
            <a:endParaRPr lang="en-US" altLang="zh-TW" sz="2800" b="1" dirty="0" smtClean="0">
              <a:latin typeface="Times New Roman" pitchFamily="18" charset="0"/>
              <a:cs typeface="Times New Roman" pitchFamily="18" charset="0"/>
            </a:endParaRPr>
          </a:p>
          <a:p>
            <a:pPr algn="just" eaLnBrk="0" hangingPunct="0"/>
            <a:r>
              <a:rPr lang="zh-TW" altLang="en-US" sz="1600" dirty="0" smtClean="0">
                <a:latin typeface="Times New Roman" pitchFamily="18" charset="0"/>
                <a:cs typeface="Times New Roman" pitchFamily="18" charset="0"/>
              </a:rPr>
              <a:t>「我們</a:t>
            </a:r>
            <a:r>
              <a:rPr lang="zh-TW" altLang="en-US" sz="1600" dirty="0">
                <a:latin typeface="Times New Roman" pitchFamily="18" charset="0"/>
                <a:cs typeface="Times New Roman" pitchFamily="18" charset="0"/>
              </a:rPr>
              <a:t>要從</a:t>
            </a:r>
            <a:r>
              <a:rPr lang="zh-TW" altLang="en-US" sz="1600" dirty="0" smtClean="0">
                <a:latin typeface="Times New Roman" pitchFamily="18" charset="0"/>
                <a:cs typeface="Times New Roman" pitchFamily="18" charset="0"/>
              </a:rPr>
              <a:t>製造商，轉型</a:t>
            </a:r>
            <a:r>
              <a:rPr lang="zh-TW" altLang="en-US" sz="1600" dirty="0">
                <a:latin typeface="Times New Roman" pitchFamily="18" charset="0"/>
                <a:cs typeface="Times New Roman" pitchFamily="18" charset="0"/>
              </a:rPr>
              <a:t>成移動（</a:t>
            </a:r>
            <a:r>
              <a:rPr lang="en-US" altLang="zh-TW" sz="1600" dirty="0">
                <a:latin typeface="Times New Roman" pitchFamily="18" charset="0"/>
                <a:cs typeface="Times New Roman" pitchFamily="18" charset="0"/>
              </a:rPr>
              <a:t>mobility</a:t>
            </a:r>
            <a:r>
              <a:rPr lang="zh-TW" altLang="en-US" sz="1600" dirty="0">
                <a:latin typeface="Times New Roman" pitchFamily="18" charset="0"/>
                <a:cs typeface="Times New Roman" pitchFamily="18" charset="0"/>
              </a:rPr>
              <a:t>）廠商。」日本汽車大廠豐田（</a:t>
            </a:r>
            <a:r>
              <a:rPr lang="en-US" altLang="zh-TW" sz="1600" dirty="0">
                <a:latin typeface="Times New Roman" pitchFamily="18" charset="0"/>
                <a:cs typeface="Times New Roman" pitchFamily="18" charset="0"/>
              </a:rPr>
              <a:t>TOYOTA</a:t>
            </a:r>
            <a:r>
              <a:rPr lang="zh-TW" altLang="en-US" sz="1600" dirty="0">
                <a:latin typeface="Times New Roman" pitchFamily="18" charset="0"/>
                <a:cs typeface="Times New Roman" pitchFamily="18" charset="0"/>
              </a:rPr>
              <a:t>）在</a:t>
            </a:r>
            <a:r>
              <a:rPr lang="en-US" altLang="zh-TW" sz="1600" dirty="0">
                <a:latin typeface="Times New Roman" pitchFamily="18" charset="0"/>
                <a:cs typeface="Times New Roman" pitchFamily="18" charset="0"/>
              </a:rPr>
              <a:t>2018</a:t>
            </a:r>
            <a:r>
              <a:rPr lang="zh-TW" altLang="en-US" sz="1600" dirty="0">
                <a:latin typeface="Times New Roman" pitchFamily="18" charset="0"/>
                <a:cs typeface="Times New Roman" pitchFamily="18" charset="0"/>
              </a:rPr>
              <a:t>年</a:t>
            </a:r>
            <a:r>
              <a:rPr lang="en-US" altLang="zh-TW" sz="1600" dirty="0">
                <a:latin typeface="Times New Roman" pitchFamily="18" charset="0"/>
                <a:cs typeface="Times New Roman" pitchFamily="18" charset="0"/>
              </a:rPr>
              <a:t>CES</a:t>
            </a:r>
            <a:r>
              <a:rPr lang="zh-TW" altLang="en-US" sz="1600" dirty="0">
                <a:latin typeface="Times New Roman" pitchFamily="18" charset="0"/>
                <a:cs typeface="Times New Roman" pitchFamily="18" charset="0"/>
              </a:rPr>
              <a:t>展上推出無人電動小巴概念車</a:t>
            </a:r>
            <a:r>
              <a:rPr lang="en-US" altLang="zh-TW" sz="1600" dirty="0" smtClean="0">
                <a:latin typeface="Times New Roman" pitchFamily="18" charset="0"/>
                <a:cs typeface="Times New Roman" pitchFamily="18" charset="0"/>
              </a:rPr>
              <a:t>e-Palette</a:t>
            </a:r>
            <a:r>
              <a:rPr lang="zh-TW" altLang="en-US" sz="1600" dirty="0" smtClean="0">
                <a:latin typeface="Times New Roman" pitchFamily="18" charset="0"/>
                <a:cs typeface="Times New Roman" pitchFamily="18" charset="0"/>
              </a:rPr>
              <a:t>，找</a:t>
            </a:r>
            <a:r>
              <a:rPr lang="zh-TW" altLang="en-US" sz="1600" dirty="0">
                <a:latin typeface="Times New Roman" pitchFamily="18" charset="0"/>
                <a:cs typeface="Times New Roman" pitchFamily="18" charset="0"/>
              </a:rPr>
              <a:t>來</a:t>
            </a:r>
            <a:r>
              <a:rPr lang="en-US" altLang="zh-TW" sz="1600" dirty="0">
                <a:latin typeface="Times New Roman" pitchFamily="18" charset="0"/>
                <a:cs typeface="Times New Roman" pitchFamily="18" charset="0"/>
              </a:rPr>
              <a:t>Uber</a:t>
            </a:r>
            <a:r>
              <a:rPr lang="zh-TW" altLang="en-US" sz="1600" dirty="0">
                <a:latin typeface="Times New Roman" pitchFamily="18" charset="0"/>
                <a:cs typeface="Times New Roman" pitchFamily="18" charset="0"/>
              </a:rPr>
              <a:t>、滴滴打車、馬自達</a:t>
            </a:r>
            <a:r>
              <a:rPr lang="en-US" altLang="zh-TW" sz="1600" dirty="0">
                <a:latin typeface="Times New Roman" pitchFamily="18" charset="0"/>
                <a:cs typeface="Times New Roman" pitchFamily="18" charset="0"/>
              </a:rPr>
              <a:t>(Mazda)</a:t>
            </a:r>
            <a:r>
              <a:rPr lang="zh-TW" altLang="en-US" sz="1600" dirty="0">
                <a:latin typeface="Times New Roman" pitchFamily="18" charset="0"/>
                <a:cs typeface="Times New Roman" pitchFamily="18" charset="0"/>
              </a:rPr>
              <a:t>、亞馬遜</a:t>
            </a:r>
            <a:r>
              <a:rPr lang="en-US" altLang="zh-TW" sz="1600" dirty="0">
                <a:latin typeface="Times New Roman" pitchFamily="18" charset="0"/>
                <a:cs typeface="Times New Roman" pitchFamily="18" charset="0"/>
              </a:rPr>
              <a:t>(Amazon)</a:t>
            </a:r>
            <a:r>
              <a:rPr lang="zh-TW" altLang="en-US" sz="1600" dirty="0">
                <a:latin typeface="Times New Roman" pitchFamily="18" charset="0"/>
                <a:cs typeface="Times New Roman" pitchFamily="18" charset="0"/>
              </a:rPr>
              <a:t>、必勝客等業者組成</a:t>
            </a:r>
            <a:r>
              <a:rPr lang="zh-TW" altLang="en-US" sz="1600" dirty="0" smtClean="0">
                <a:latin typeface="Times New Roman" pitchFamily="18" charset="0"/>
                <a:cs typeface="Times New Roman" pitchFamily="18" charset="0"/>
              </a:rPr>
              <a:t>聯盟，瞄準</a:t>
            </a:r>
            <a:r>
              <a:rPr lang="zh-TW" altLang="en-US" sz="1600" dirty="0">
                <a:latin typeface="Times New Roman" pitchFamily="18" charset="0"/>
                <a:cs typeface="Times New Roman" pitchFamily="18" charset="0"/>
              </a:rPr>
              <a:t>電商、零售和物流市場的自動駕駛商</a:t>
            </a:r>
            <a:r>
              <a:rPr lang="zh-TW" altLang="en-US" sz="1600" dirty="0" smtClean="0">
                <a:latin typeface="Times New Roman" pitchFamily="18" charset="0"/>
                <a:cs typeface="Times New Roman" pitchFamily="18" charset="0"/>
              </a:rPr>
              <a:t>機，最</a:t>
            </a:r>
            <a:r>
              <a:rPr lang="zh-TW" altLang="en-US" sz="1600" dirty="0">
                <a:latin typeface="Times New Roman" pitchFamily="18" charset="0"/>
                <a:cs typeface="Times New Roman" pitchFamily="18" charset="0"/>
              </a:rPr>
              <a:t>快將在</a:t>
            </a:r>
            <a:r>
              <a:rPr lang="en-US" altLang="zh-TW" sz="1600" dirty="0">
                <a:latin typeface="Times New Roman" pitchFamily="18" charset="0"/>
                <a:cs typeface="Times New Roman" pitchFamily="18" charset="0"/>
              </a:rPr>
              <a:t>2020</a:t>
            </a:r>
            <a:r>
              <a:rPr lang="zh-TW" altLang="en-US" sz="1600" dirty="0">
                <a:latin typeface="Times New Roman" pitchFamily="18" charset="0"/>
                <a:cs typeface="Times New Roman" pitchFamily="18" charset="0"/>
              </a:rPr>
              <a:t>東京奧運正式上線</a:t>
            </a:r>
            <a:r>
              <a:rPr lang="zh-TW" altLang="en-US" sz="1600" dirty="0" smtClean="0">
                <a:latin typeface="Times New Roman" pitchFamily="18" charset="0"/>
                <a:cs typeface="Times New Roman" pitchFamily="18" charset="0"/>
              </a:rPr>
              <a:t>。</a:t>
            </a:r>
            <a:endParaRPr lang="zh-TW" altLang="en-US" sz="1600" dirty="0">
              <a:latin typeface="Times New Roman" pitchFamily="18" charset="0"/>
              <a:cs typeface="Times New Roman" pitchFamily="18" charset="0"/>
            </a:endParaRPr>
          </a:p>
          <a:p>
            <a:pPr algn="just" eaLnBrk="0" hangingPunct="0"/>
            <a:r>
              <a:rPr lang="zh-TW" altLang="en-US" sz="1600" dirty="0">
                <a:latin typeface="Times New Roman" pitchFamily="18" charset="0"/>
                <a:cs typeface="Times New Roman" pitchFamily="18" charset="0"/>
              </a:rPr>
              <a:t>豐田</a:t>
            </a:r>
            <a:r>
              <a:rPr lang="en-US" altLang="zh-TW" sz="1600" dirty="0">
                <a:latin typeface="Times New Roman" pitchFamily="18" charset="0"/>
                <a:cs typeface="Times New Roman" pitchFamily="18" charset="0"/>
              </a:rPr>
              <a:t>CES</a:t>
            </a:r>
            <a:r>
              <a:rPr lang="zh-TW" altLang="en-US" sz="1600" dirty="0" smtClean="0">
                <a:latin typeface="Times New Roman" pitchFamily="18" charset="0"/>
                <a:cs typeface="Times New Roman" pitchFamily="18" charset="0"/>
              </a:rPr>
              <a:t>記者會</a:t>
            </a:r>
            <a:r>
              <a:rPr lang="en-US" altLang="zh-TW" sz="1600" dirty="0" smtClean="0">
                <a:latin typeface="Times New Roman" pitchFamily="18" charset="0"/>
                <a:cs typeface="Times New Roman" pitchFamily="18" charset="0"/>
              </a:rPr>
              <a:t>TOYOTA</a:t>
            </a:r>
            <a:r>
              <a:rPr lang="zh-TW" altLang="en-US" sz="1600" dirty="0">
                <a:latin typeface="Times New Roman" pitchFamily="18" charset="0"/>
                <a:cs typeface="Times New Roman" pitchFamily="18" charset="0"/>
              </a:rPr>
              <a:t>在</a:t>
            </a:r>
            <a:r>
              <a:rPr lang="en-US" altLang="zh-TW" sz="1600" dirty="0">
                <a:latin typeface="Times New Roman" pitchFamily="18" charset="0"/>
                <a:cs typeface="Times New Roman" pitchFamily="18" charset="0"/>
              </a:rPr>
              <a:t>CES</a:t>
            </a:r>
            <a:r>
              <a:rPr lang="zh-TW" altLang="en-US" sz="1600" dirty="0">
                <a:latin typeface="Times New Roman" pitchFamily="18" charset="0"/>
                <a:cs typeface="Times New Roman" pitchFamily="18" charset="0"/>
              </a:rPr>
              <a:t>發表自駕電動小巴</a:t>
            </a:r>
            <a:r>
              <a:rPr lang="en-US" altLang="zh-TW" sz="1600" dirty="0" smtClean="0">
                <a:latin typeface="Times New Roman" pitchFamily="18" charset="0"/>
                <a:cs typeface="Times New Roman" pitchFamily="18" charset="0"/>
              </a:rPr>
              <a:t>e-Palette</a:t>
            </a:r>
            <a:r>
              <a:rPr lang="zh-TW" altLang="en-US" sz="1600" dirty="0" smtClean="0">
                <a:latin typeface="Times New Roman" pitchFamily="18" charset="0"/>
                <a:cs typeface="Times New Roman" pitchFamily="18" charset="0"/>
              </a:rPr>
              <a:t>，大</a:t>
            </a:r>
            <a:r>
              <a:rPr lang="zh-TW" altLang="en-US" sz="1600" dirty="0">
                <a:latin typeface="Times New Roman" pitchFamily="18" charset="0"/>
                <a:cs typeface="Times New Roman" pitchFamily="18" charset="0"/>
              </a:rPr>
              <a:t>談未來願</a:t>
            </a:r>
            <a:r>
              <a:rPr lang="zh-TW" altLang="en-US" sz="1600" dirty="0" smtClean="0">
                <a:latin typeface="Times New Roman" pitchFamily="18" charset="0"/>
                <a:cs typeface="Times New Roman" pitchFamily="18" charset="0"/>
              </a:rPr>
              <a:t>景，僅</a:t>
            </a:r>
            <a:r>
              <a:rPr lang="zh-TW" altLang="en-US" sz="1600" dirty="0">
                <a:latin typeface="Times New Roman" pitchFamily="18" charset="0"/>
                <a:cs typeface="Times New Roman" pitchFamily="18" charset="0"/>
              </a:rPr>
              <a:t>透露將有三種車</a:t>
            </a:r>
            <a:r>
              <a:rPr lang="zh-TW" altLang="en-US" sz="1600" dirty="0" smtClean="0">
                <a:latin typeface="Times New Roman" pitchFamily="18" charset="0"/>
                <a:cs typeface="Times New Roman" pitchFamily="18" charset="0"/>
              </a:rPr>
              <a:t>型，尚未</a:t>
            </a:r>
            <a:r>
              <a:rPr lang="zh-TW" altLang="en-US" sz="1600" dirty="0">
                <a:latin typeface="Times New Roman" pitchFamily="18" charset="0"/>
                <a:cs typeface="Times New Roman" pitchFamily="18" charset="0"/>
              </a:rPr>
              <a:t>揭露各種內部規格設計</a:t>
            </a:r>
            <a:r>
              <a:rPr lang="zh-TW" altLang="en-US" sz="1600" dirty="0" smtClean="0">
                <a:latin typeface="Times New Roman" pitchFamily="18" charset="0"/>
                <a:cs typeface="Times New Roman" pitchFamily="18" charset="0"/>
              </a:rPr>
              <a:t>。車身</a:t>
            </a:r>
            <a:r>
              <a:rPr lang="zh-TW" altLang="en-US" sz="1600" dirty="0">
                <a:latin typeface="Times New Roman" pitchFamily="18" charset="0"/>
                <a:cs typeface="Times New Roman" pitchFamily="18" charset="0"/>
              </a:rPr>
              <a:t>設計保有</a:t>
            </a:r>
            <a:r>
              <a:rPr lang="zh-TW" altLang="en-US" sz="1600" dirty="0" smtClean="0">
                <a:latin typeface="Times New Roman" pitchFamily="18" charset="0"/>
                <a:cs typeface="Times New Roman" pitchFamily="18" charset="0"/>
              </a:rPr>
              <a:t>彈性，滿足</a:t>
            </a:r>
            <a:r>
              <a:rPr lang="zh-TW" altLang="en-US" sz="1600" dirty="0">
                <a:latin typeface="Times New Roman" pitchFamily="18" charset="0"/>
                <a:cs typeface="Times New Roman" pitchFamily="18" charset="0"/>
              </a:rPr>
              <a:t>各種移動商務</a:t>
            </a:r>
            <a:r>
              <a:rPr lang="zh-TW" altLang="en-US" sz="1600" dirty="0" smtClean="0">
                <a:latin typeface="Times New Roman" pitchFamily="18" charset="0"/>
                <a:cs typeface="Times New Roman" pitchFamily="18" charset="0"/>
              </a:rPr>
              <a:t>需求這</a:t>
            </a:r>
            <a:r>
              <a:rPr lang="zh-TW" altLang="en-US" sz="1600" dirty="0">
                <a:latin typeface="Times New Roman" pitchFamily="18" charset="0"/>
                <a:cs typeface="Times New Roman" pitchFamily="18" charset="0"/>
              </a:rPr>
              <a:t>台</a:t>
            </a:r>
            <a:r>
              <a:rPr lang="en-US" altLang="zh-TW" sz="1600" dirty="0">
                <a:latin typeface="Times New Roman" pitchFamily="18" charset="0"/>
                <a:cs typeface="Times New Roman" pitchFamily="18" charset="0"/>
              </a:rPr>
              <a:t>e-Palette</a:t>
            </a:r>
            <a:r>
              <a:rPr lang="zh-TW" altLang="en-US" sz="1600" dirty="0">
                <a:latin typeface="Times New Roman" pitchFamily="18" charset="0"/>
                <a:cs typeface="Times New Roman" pitchFamily="18" charset="0"/>
              </a:rPr>
              <a:t>無人小</a:t>
            </a:r>
            <a:r>
              <a:rPr lang="zh-TW" altLang="en-US" sz="1600" dirty="0" smtClean="0">
                <a:latin typeface="Times New Roman" pitchFamily="18" charset="0"/>
                <a:cs typeface="Times New Roman" pitchFamily="18" charset="0"/>
              </a:rPr>
              <a:t>巴，大約</a:t>
            </a:r>
            <a:r>
              <a:rPr lang="zh-TW" altLang="en-US" sz="1600" dirty="0">
                <a:latin typeface="Times New Roman" pitchFamily="18" charset="0"/>
                <a:cs typeface="Times New Roman" pitchFamily="18" charset="0"/>
              </a:rPr>
              <a:t>能搭載</a:t>
            </a:r>
            <a:r>
              <a:rPr lang="en-US" altLang="zh-TW" sz="1600" dirty="0">
                <a:latin typeface="Times New Roman" pitchFamily="18" charset="0"/>
                <a:cs typeface="Times New Roman" pitchFamily="18" charset="0"/>
              </a:rPr>
              <a:t>4-6</a:t>
            </a:r>
            <a:r>
              <a:rPr lang="zh-TW" altLang="en-US" sz="1600" dirty="0" smtClean="0">
                <a:latin typeface="Times New Roman" pitchFamily="18" charset="0"/>
                <a:cs typeface="Times New Roman" pitchFamily="18" charset="0"/>
              </a:rPr>
              <a:t>人，未來</a:t>
            </a:r>
            <a:r>
              <a:rPr lang="zh-TW" altLang="en-US" sz="1600" dirty="0">
                <a:latin typeface="Times New Roman" pitchFamily="18" charset="0"/>
                <a:cs typeface="Times New Roman" pitchFamily="18" charset="0"/>
              </a:rPr>
              <a:t>可能發展成三種不同</a:t>
            </a:r>
            <a:r>
              <a:rPr lang="zh-TW" altLang="en-US" sz="1600" dirty="0" smtClean="0">
                <a:latin typeface="Times New Roman" pitchFamily="18" charset="0"/>
                <a:cs typeface="Times New Roman" pitchFamily="18" charset="0"/>
              </a:rPr>
              <a:t>尺寸，車身</a:t>
            </a:r>
            <a:r>
              <a:rPr lang="zh-TW" altLang="en-US" sz="1600" dirty="0">
                <a:latin typeface="Times New Roman" pitchFamily="18" charset="0"/>
                <a:cs typeface="Times New Roman" pitchFamily="18" charset="0"/>
              </a:rPr>
              <a:t>長度從</a:t>
            </a:r>
            <a:r>
              <a:rPr lang="en-US" altLang="zh-TW" sz="1600" dirty="0">
                <a:latin typeface="Times New Roman" pitchFamily="18" charset="0"/>
                <a:cs typeface="Times New Roman" pitchFamily="18" charset="0"/>
              </a:rPr>
              <a:t>4</a:t>
            </a:r>
            <a:r>
              <a:rPr lang="zh-TW" altLang="en-US" sz="1600" dirty="0">
                <a:latin typeface="Times New Roman" pitchFamily="18" charset="0"/>
                <a:cs typeface="Times New Roman" pitchFamily="18" charset="0"/>
              </a:rPr>
              <a:t>公尺到</a:t>
            </a:r>
            <a:r>
              <a:rPr lang="en-US" altLang="zh-TW" sz="1600" dirty="0">
                <a:latin typeface="Times New Roman" pitchFamily="18" charset="0"/>
                <a:cs typeface="Times New Roman" pitchFamily="18" charset="0"/>
              </a:rPr>
              <a:t>7</a:t>
            </a:r>
            <a:r>
              <a:rPr lang="zh-TW" altLang="en-US" sz="1600" dirty="0">
                <a:latin typeface="Times New Roman" pitchFamily="18" charset="0"/>
                <a:cs typeface="Times New Roman" pitchFamily="18" charset="0"/>
              </a:rPr>
              <a:t>公尺不等。車子最大的特色則是「開放性</a:t>
            </a:r>
            <a:r>
              <a:rPr lang="zh-TW" altLang="en-US" sz="1600" dirty="0" smtClean="0">
                <a:latin typeface="Times New Roman" pitchFamily="18" charset="0"/>
                <a:cs typeface="Times New Roman" pitchFamily="18" charset="0"/>
              </a:rPr>
              <a:t>」，允許</a:t>
            </a:r>
            <a:r>
              <a:rPr lang="zh-TW" altLang="en-US" sz="1600" dirty="0">
                <a:latin typeface="Times New Roman" pitchFamily="18" charset="0"/>
                <a:cs typeface="Times New Roman" pitchFamily="18" charset="0"/>
              </a:rPr>
              <a:t>業者自行選擇希望安裝的自動駕駛系統及車隊管理</a:t>
            </a:r>
            <a:r>
              <a:rPr lang="zh-TW" altLang="en-US" sz="1600" dirty="0" smtClean="0">
                <a:latin typeface="Times New Roman" pitchFamily="18" charset="0"/>
                <a:cs typeface="Times New Roman" pitchFamily="18" charset="0"/>
              </a:rPr>
              <a:t>工具，豐田</a:t>
            </a:r>
            <a:r>
              <a:rPr lang="zh-TW" altLang="en-US" sz="1600" dirty="0">
                <a:latin typeface="Times New Roman" pitchFamily="18" charset="0"/>
                <a:cs typeface="Times New Roman" pitchFamily="18" charset="0"/>
              </a:rPr>
              <a:t>會負責確保不同業者之間的整合是否安全與順暢</a:t>
            </a:r>
            <a:r>
              <a:rPr lang="zh-TW" altLang="en-US" sz="1600" dirty="0" smtClean="0">
                <a:latin typeface="Times New Roman" pitchFamily="18" charset="0"/>
                <a:cs typeface="Times New Roman" pitchFamily="18" charset="0"/>
              </a:rPr>
              <a:t>。</a:t>
            </a:r>
            <a:endParaRPr lang="zh-TW" altLang="en-US" sz="1600" dirty="0">
              <a:latin typeface="Times New Roman" pitchFamily="18" charset="0"/>
              <a:cs typeface="Times New Roman" pitchFamily="18" charset="0"/>
            </a:endParaRPr>
          </a:p>
          <a:p>
            <a:pPr algn="just" eaLnBrk="0" hangingPunct="0"/>
            <a:r>
              <a:rPr lang="zh-TW" altLang="en-US" sz="1600" dirty="0">
                <a:latin typeface="Times New Roman" pitchFamily="18" charset="0"/>
                <a:cs typeface="Times New Roman" pitchFamily="18" charset="0"/>
              </a:rPr>
              <a:t>豐田汽車</a:t>
            </a:r>
            <a:r>
              <a:rPr lang="zh-TW" altLang="en-US" sz="1600" dirty="0" smtClean="0">
                <a:latin typeface="Times New Roman" pitchFamily="18" charset="0"/>
                <a:cs typeface="Times New Roman" pitchFamily="18" charset="0"/>
              </a:rPr>
              <a:t>表示，這</a:t>
            </a:r>
            <a:r>
              <a:rPr lang="zh-TW" altLang="en-US" sz="1600" dirty="0">
                <a:latin typeface="Times New Roman" pitchFamily="18" charset="0"/>
                <a:cs typeface="Times New Roman" pitchFamily="18" charset="0"/>
              </a:rPr>
              <a:t>輛車不僅在系統設計上有</a:t>
            </a:r>
            <a:r>
              <a:rPr lang="zh-TW" altLang="en-US" sz="1600" dirty="0" smtClean="0">
                <a:latin typeface="Times New Roman" pitchFamily="18" charset="0"/>
                <a:cs typeface="Times New Roman" pitchFamily="18" charset="0"/>
              </a:rPr>
              <a:t>彈性，車身</a:t>
            </a:r>
            <a:r>
              <a:rPr lang="zh-TW" altLang="en-US" sz="1600" dirty="0">
                <a:latin typeface="Times New Roman" pitchFamily="18" charset="0"/>
                <a:cs typeface="Times New Roman" pitchFamily="18" charset="0"/>
              </a:rPr>
              <a:t>內裝也能依照不同需求進行</a:t>
            </a:r>
            <a:r>
              <a:rPr lang="zh-TW" altLang="en-US" sz="1600" dirty="0" smtClean="0">
                <a:latin typeface="Times New Roman" pitchFamily="18" charset="0"/>
                <a:cs typeface="Times New Roman" pitchFamily="18" charset="0"/>
              </a:rPr>
              <a:t>改造，能</a:t>
            </a:r>
            <a:r>
              <a:rPr lang="zh-TW" altLang="en-US" sz="1600" dirty="0">
                <a:latin typeface="Times New Roman" pitchFamily="18" charset="0"/>
                <a:cs typeface="Times New Roman" pitchFamily="18" charset="0"/>
              </a:rPr>
              <a:t>完成共乘、接駁、餐車、園區送貨、物流等</a:t>
            </a:r>
            <a:r>
              <a:rPr lang="zh-TW" altLang="en-US" sz="1600" dirty="0" smtClean="0">
                <a:latin typeface="Times New Roman" pitchFamily="18" charset="0"/>
                <a:cs typeface="Times New Roman" pitchFamily="18" charset="0"/>
              </a:rPr>
              <a:t>任務，滿足</a:t>
            </a:r>
            <a:r>
              <a:rPr lang="zh-TW" altLang="en-US" sz="1600" dirty="0">
                <a:latin typeface="Times New Roman" pitchFamily="18" charset="0"/>
                <a:cs typeface="Times New Roman" pitchFamily="18" charset="0"/>
              </a:rPr>
              <a:t>未來移動商務</a:t>
            </a:r>
            <a:r>
              <a:rPr lang="zh-TW" altLang="en-US" sz="1600" dirty="0" smtClean="0">
                <a:latin typeface="Times New Roman" pitchFamily="18" charset="0"/>
                <a:cs typeface="Times New Roman" pitchFamily="18" charset="0"/>
              </a:rPr>
              <a:t>（</a:t>
            </a:r>
            <a:r>
              <a:rPr lang="en-US" altLang="zh-TW" sz="1600" dirty="0" smtClean="0">
                <a:latin typeface="Times New Roman" pitchFamily="18" charset="0"/>
                <a:cs typeface="Times New Roman" pitchFamily="18" charset="0"/>
              </a:rPr>
              <a:t>mobility commerce</a:t>
            </a:r>
            <a:r>
              <a:rPr lang="zh-TW" altLang="en-US" sz="1600" dirty="0" smtClean="0">
                <a:latin typeface="Times New Roman" pitchFamily="18" charset="0"/>
                <a:cs typeface="Times New Roman" pitchFamily="18" charset="0"/>
              </a:rPr>
              <a:t>）</a:t>
            </a:r>
            <a:r>
              <a:rPr lang="zh-TW" altLang="en-US" sz="1600" dirty="0">
                <a:latin typeface="Times New Roman" pitchFamily="18" charset="0"/>
                <a:cs typeface="Times New Roman" pitchFamily="18" charset="0"/>
              </a:rPr>
              <a:t>的需求</a:t>
            </a:r>
            <a:r>
              <a:rPr lang="zh-TW" altLang="en-US" sz="1600" dirty="0" smtClean="0">
                <a:latin typeface="Times New Roman" pitchFamily="18" charset="0"/>
                <a:cs typeface="Times New Roman" pitchFamily="18" charset="0"/>
              </a:rPr>
              <a:t>。</a:t>
            </a:r>
            <a:endParaRPr lang="zh-TW" altLang="en-US" sz="1600" dirty="0">
              <a:latin typeface="Times New Roman" pitchFamily="18" charset="0"/>
              <a:cs typeface="Times New Roman" pitchFamily="18" charset="0"/>
            </a:endParaRPr>
          </a:p>
        </p:txBody>
      </p:sp>
      <p:sp>
        <p:nvSpPr>
          <p:cNvPr id="6" name="向下箭號 5">
            <a:hlinkClick r:id="rId2" action="ppaction://hlinksldjump"/>
          </p:cNvPr>
          <p:cNvSpPr/>
          <p:nvPr/>
        </p:nvSpPr>
        <p:spPr>
          <a:xfrm>
            <a:off x="7752821" y="5301208"/>
            <a:ext cx="576064" cy="57606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34526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目錄</a:t>
            </a:r>
            <a:endParaRPr lang="zh-TW" altLang="en-US" dirty="0"/>
          </a:p>
        </p:txBody>
      </p:sp>
      <p:sp>
        <p:nvSpPr>
          <p:cNvPr id="3" name="內容版面配置區 2"/>
          <p:cNvSpPr>
            <a:spLocks noGrp="1"/>
          </p:cNvSpPr>
          <p:nvPr>
            <p:ph sz="quarter" idx="1"/>
          </p:nvPr>
        </p:nvSpPr>
        <p:spPr/>
        <p:txBody>
          <a:bodyPr>
            <a:normAutofit/>
          </a:bodyPr>
          <a:lstStyle/>
          <a:p>
            <a:r>
              <a:rPr lang="en-US" altLang="zh-TW" b="1" dirty="0" smtClean="0">
                <a:latin typeface="Times New Roman" pitchFamily="18" charset="0"/>
                <a:ea typeface="標楷體" pitchFamily="65" charset="-120"/>
                <a:cs typeface="Times New Roman" pitchFamily="18" charset="0"/>
              </a:rPr>
              <a:t>TOYOTA</a:t>
            </a:r>
            <a:r>
              <a:rPr lang="zh-TW" altLang="en-US" b="1" dirty="0" smtClean="0">
                <a:latin typeface="Times New Roman" pitchFamily="18" charset="0"/>
                <a:ea typeface="標楷體" pitchFamily="65" charset="-120"/>
                <a:cs typeface="Times New Roman" pitchFamily="18" charset="0"/>
              </a:rPr>
              <a:t>歷史</a:t>
            </a:r>
            <a:endParaRPr lang="en-US" altLang="zh-TW" b="1" dirty="0" smtClean="0">
              <a:latin typeface="Times New Roman" pitchFamily="18" charset="0"/>
              <a:ea typeface="標楷體" pitchFamily="65" charset="-120"/>
              <a:cs typeface="Times New Roman" pitchFamily="18" charset="0"/>
            </a:endParaRPr>
          </a:p>
          <a:p>
            <a:r>
              <a:rPr lang="zh-TW" altLang="en-US" b="1" dirty="0" smtClean="0">
                <a:latin typeface="Times New Roman" pitchFamily="18" charset="0"/>
                <a:ea typeface="標楷體" pitchFamily="65" charset="-120"/>
                <a:cs typeface="Times New Roman" pitchFamily="18" charset="0"/>
              </a:rPr>
              <a:t>汽車介紹</a:t>
            </a:r>
            <a:endParaRPr lang="en-US" altLang="zh-TW" b="1" dirty="0">
              <a:latin typeface="Times New Roman" pitchFamily="18" charset="0"/>
              <a:ea typeface="標楷體" pitchFamily="65" charset="-120"/>
              <a:cs typeface="Times New Roman" pitchFamily="18" charset="0"/>
            </a:endParaRPr>
          </a:p>
          <a:p>
            <a:r>
              <a:rPr lang="zh-TW" altLang="en-US" b="1" dirty="0" smtClean="0">
                <a:latin typeface="Times New Roman" pitchFamily="18" charset="0"/>
                <a:ea typeface="標楷體" pitchFamily="65" charset="-120"/>
                <a:cs typeface="Times New Roman" pitchFamily="18" charset="0"/>
              </a:rPr>
              <a:t>經營概念生產概念</a:t>
            </a:r>
            <a:endParaRPr lang="en-US" altLang="zh-TW" b="1" dirty="0" smtClean="0">
              <a:latin typeface="Times New Roman" pitchFamily="18" charset="0"/>
              <a:ea typeface="標楷體" pitchFamily="65" charset="-120"/>
              <a:cs typeface="Times New Roman" pitchFamily="18" charset="0"/>
            </a:endParaRPr>
          </a:p>
          <a:p>
            <a:r>
              <a:rPr lang="zh-TW" altLang="en-US" b="1" dirty="0" smtClean="0">
                <a:latin typeface="Times New Roman" pitchFamily="18" charset="0"/>
                <a:ea typeface="標楷體" pitchFamily="65" charset="-120"/>
                <a:cs typeface="Times New Roman" pitchFamily="18" charset="0"/>
              </a:rPr>
              <a:t>未來趨勢</a:t>
            </a:r>
            <a:endParaRPr lang="en-US" altLang="zh-TW" b="1" dirty="0" smtClean="0">
              <a:latin typeface="Times New Roman" pitchFamily="18" charset="0"/>
              <a:ea typeface="標楷體" pitchFamily="65" charset="-120"/>
              <a:cs typeface="Times New Roman" pitchFamily="18" charset="0"/>
            </a:endParaRPr>
          </a:p>
          <a:p>
            <a:r>
              <a:rPr lang="zh-TW" altLang="en-US" b="1" dirty="0" smtClean="0">
                <a:latin typeface="Times New Roman" pitchFamily="18" charset="0"/>
                <a:ea typeface="標楷體" pitchFamily="65" charset="-120"/>
                <a:cs typeface="Times New Roman" pitchFamily="18" charset="0"/>
              </a:rPr>
              <a:t>結論</a:t>
            </a:r>
            <a:endParaRPr lang="en-US" altLang="zh-TW" b="1" dirty="0" smtClean="0">
              <a:latin typeface="Times New Roman" pitchFamily="18" charset="0"/>
              <a:ea typeface="標楷體" pitchFamily="65" charset="-120"/>
              <a:cs typeface="Times New Roman" pitchFamily="18" charset="0"/>
            </a:endParaRPr>
          </a:p>
          <a:p>
            <a:endParaRPr lang="en-US" altLang="zh-TW" b="1" dirty="0" smtClean="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299815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pPr algn="just" eaLnBrk="0" hangingPunct="0"/>
            <a:r>
              <a:rPr lang="zh-TW" altLang="en-US" sz="1600" dirty="0">
                <a:latin typeface="Times New Roman" pitchFamily="18" charset="0"/>
                <a:cs typeface="Times New Roman" pitchFamily="18" charset="0"/>
              </a:rPr>
              <a:t>瞄準自動駕駛</a:t>
            </a:r>
            <a:r>
              <a:rPr lang="zh-TW" altLang="en-US" sz="1600" dirty="0" smtClean="0">
                <a:latin typeface="Times New Roman" pitchFamily="18" charset="0"/>
                <a:cs typeface="Times New Roman" pitchFamily="18" charset="0"/>
              </a:rPr>
              <a:t>發展，引領</a:t>
            </a:r>
            <a:r>
              <a:rPr lang="zh-TW" altLang="en-US" sz="1600" dirty="0">
                <a:latin typeface="Times New Roman" pitchFamily="18" charset="0"/>
                <a:cs typeface="Times New Roman" pitchFamily="18" charset="0"/>
              </a:rPr>
              <a:t>豐田改變「有人說企業第三代會毀了一家</a:t>
            </a:r>
            <a:r>
              <a:rPr lang="zh-TW" altLang="en-US" sz="1600" dirty="0" smtClean="0">
                <a:latin typeface="Times New Roman" pitchFamily="18" charset="0"/>
                <a:cs typeface="Times New Roman" pitchFamily="18" charset="0"/>
              </a:rPr>
              <a:t>公司，我</a:t>
            </a:r>
            <a:r>
              <a:rPr lang="zh-TW" altLang="en-US" sz="1600" dirty="0">
                <a:latin typeface="Times New Roman" pitchFamily="18" charset="0"/>
                <a:cs typeface="Times New Roman" pitchFamily="18" charset="0"/>
              </a:rPr>
              <a:t>希望不是這樣。」豐田汽車社長豐田章男（</a:t>
            </a:r>
            <a:r>
              <a:rPr lang="en-US" altLang="zh-TW" sz="1600" dirty="0">
                <a:latin typeface="Times New Roman" pitchFamily="18" charset="0"/>
                <a:cs typeface="Times New Roman" pitchFamily="18" charset="0"/>
              </a:rPr>
              <a:t>Akio</a:t>
            </a:r>
            <a:r>
              <a:rPr lang="zh-TW" altLang="en-US" sz="1600" dirty="0">
                <a:latin typeface="Times New Roman" pitchFamily="18" charset="0"/>
                <a:cs typeface="Times New Roman" pitchFamily="18" charset="0"/>
              </a:rPr>
              <a:t> </a:t>
            </a:r>
            <a:r>
              <a:rPr lang="en-US" altLang="zh-TW" sz="1600" dirty="0">
                <a:latin typeface="Times New Roman" pitchFamily="18" charset="0"/>
                <a:cs typeface="Times New Roman" pitchFamily="18" charset="0"/>
              </a:rPr>
              <a:t>Toyoda</a:t>
            </a:r>
            <a:r>
              <a:rPr lang="zh-TW" altLang="en-US" sz="1600" dirty="0">
                <a:latin typeface="Times New Roman" pitchFamily="18" charset="0"/>
                <a:cs typeface="Times New Roman" pitchFamily="18" charset="0"/>
              </a:rPr>
              <a:t>）在美國時間</a:t>
            </a:r>
            <a:r>
              <a:rPr lang="en-US" altLang="zh-TW" sz="1600" dirty="0">
                <a:latin typeface="Times New Roman" pitchFamily="18" charset="0"/>
                <a:cs typeface="Times New Roman" pitchFamily="18" charset="0"/>
              </a:rPr>
              <a:t>8</a:t>
            </a:r>
            <a:r>
              <a:rPr lang="zh-TW" altLang="en-US" sz="1600" dirty="0">
                <a:latin typeface="Times New Roman" pitchFamily="18" charset="0"/>
                <a:cs typeface="Times New Roman" pitchFamily="18" charset="0"/>
              </a:rPr>
              <a:t>日現身</a:t>
            </a:r>
            <a:r>
              <a:rPr lang="en-US" altLang="zh-TW" sz="1600" dirty="0">
                <a:latin typeface="Times New Roman" pitchFamily="18" charset="0"/>
                <a:cs typeface="Times New Roman" pitchFamily="18" charset="0"/>
              </a:rPr>
              <a:t>CES</a:t>
            </a:r>
            <a:r>
              <a:rPr lang="zh-TW" altLang="en-US" sz="1600" dirty="0" smtClean="0">
                <a:latin typeface="Times New Roman" pitchFamily="18" charset="0"/>
                <a:cs typeface="Times New Roman" pitchFamily="18" charset="0"/>
              </a:rPr>
              <a:t>大展，在</a:t>
            </a:r>
            <a:r>
              <a:rPr lang="zh-TW" altLang="en-US" sz="1600" dirty="0">
                <a:latin typeface="Times New Roman" pitchFamily="18" charset="0"/>
                <a:cs typeface="Times New Roman" pitchFamily="18" charset="0"/>
              </a:rPr>
              <a:t>自家記者會上強調自動駕駛發展的</a:t>
            </a:r>
            <a:r>
              <a:rPr lang="zh-TW" altLang="en-US" sz="1600" dirty="0" smtClean="0">
                <a:latin typeface="Times New Roman" pitchFamily="18" charset="0"/>
                <a:cs typeface="Times New Roman" pitchFamily="18" charset="0"/>
              </a:rPr>
              <a:t>重要性，自嘲</a:t>
            </a:r>
            <a:r>
              <a:rPr lang="zh-TW" altLang="en-US" sz="1600" dirty="0">
                <a:latin typeface="Times New Roman" pitchFamily="18" charset="0"/>
                <a:cs typeface="Times New Roman" pitchFamily="18" charset="0"/>
              </a:rPr>
              <a:t>有許多人不看好這項</a:t>
            </a:r>
            <a:r>
              <a:rPr lang="zh-TW" altLang="en-US" sz="1600" dirty="0" smtClean="0">
                <a:latin typeface="Times New Roman" pitchFamily="18" charset="0"/>
                <a:cs typeface="Times New Roman" pitchFamily="18" charset="0"/>
              </a:rPr>
              <a:t>計畫，甚至</a:t>
            </a:r>
            <a:r>
              <a:rPr lang="zh-TW" altLang="en-US" sz="1600" dirty="0">
                <a:latin typeface="Times New Roman" pitchFamily="18" charset="0"/>
                <a:cs typeface="Times New Roman" pitchFamily="18" charset="0"/>
              </a:rPr>
              <a:t>連爸爸都認為他瘋了。但他</a:t>
            </a:r>
            <a:r>
              <a:rPr lang="zh-TW" altLang="en-US" sz="1600" dirty="0" smtClean="0">
                <a:latin typeface="Times New Roman" pitchFamily="18" charset="0"/>
                <a:cs typeface="Times New Roman" pitchFamily="18" charset="0"/>
              </a:rPr>
              <a:t>認為，豐田</a:t>
            </a:r>
            <a:r>
              <a:rPr lang="zh-TW" altLang="en-US" sz="1600" dirty="0">
                <a:latin typeface="Times New Roman" pitchFamily="18" charset="0"/>
                <a:cs typeface="Times New Roman" pitchFamily="18" charset="0"/>
              </a:rPr>
              <a:t>的重要任務除了持續製造好</a:t>
            </a:r>
            <a:r>
              <a:rPr lang="zh-TW" altLang="en-US" sz="1600" dirty="0" smtClean="0">
                <a:latin typeface="Times New Roman" pitchFamily="18" charset="0"/>
                <a:cs typeface="Times New Roman" pitchFamily="18" charset="0"/>
              </a:rPr>
              <a:t>車，更要</a:t>
            </a:r>
            <a:r>
              <a:rPr lang="zh-TW" altLang="en-US" sz="1600" dirty="0">
                <a:latin typeface="Times New Roman" pitchFamily="18" charset="0"/>
                <a:cs typeface="Times New Roman" pitchFamily="18" charset="0"/>
              </a:rPr>
              <a:t>幫助企業夥伴滿足他們的消費者。</a:t>
            </a:r>
            <a:endParaRPr lang="en-US" altLang="zh-TW" sz="1600" dirty="0">
              <a:latin typeface="Times New Roman" pitchFamily="18" charset="0"/>
              <a:cs typeface="Times New Roman" pitchFamily="18" charset="0"/>
            </a:endParaRPr>
          </a:p>
          <a:p>
            <a:pPr algn="just" eaLnBrk="0" hangingPunct="0"/>
            <a:r>
              <a:rPr lang="en-US" altLang="zh-TW" sz="1600" dirty="0">
                <a:latin typeface="Times New Roman" pitchFamily="18" charset="0"/>
                <a:cs typeface="Times New Roman" pitchFamily="18" charset="0"/>
              </a:rPr>
              <a:t>TOYOTA</a:t>
            </a:r>
            <a:r>
              <a:rPr lang="zh-TW" altLang="en-US" sz="1600" dirty="0">
                <a:latin typeface="Times New Roman" pitchFamily="18" charset="0"/>
                <a:cs typeface="Times New Roman" pitchFamily="18" charset="0"/>
              </a:rPr>
              <a:t>社長對</a:t>
            </a:r>
            <a:r>
              <a:rPr lang="en-US" altLang="zh-TW" sz="1600" dirty="0">
                <a:latin typeface="Times New Roman" pitchFamily="18" charset="0"/>
                <a:cs typeface="Times New Roman" pitchFamily="18" charset="0"/>
              </a:rPr>
              <a:t>TOYOTA</a:t>
            </a:r>
            <a:r>
              <a:rPr lang="zh-TW" altLang="en-US" sz="1600" dirty="0">
                <a:latin typeface="Times New Roman" pitchFamily="18" charset="0"/>
                <a:cs typeface="Times New Roman" pitchFamily="18" charset="0"/>
              </a:rPr>
              <a:t>社長豐田章男來</a:t>
            </a:r>
            <a:r>
              <a:rPr lang="zh-TW" altLang="en-US" sz="1600" dirty="0" smtClean="0">
                <a:latin typeface="Times New Roman" pitchFamily="18" charset="0"/>
                <a:cs typeface="Times New Roman" pitchFamily="18" charset="0"/>
              </a:rPr>
              <a:t>說，從</a:t>
            </a:r>
            <a:r>
              <a:rPr lang="zh-TW" altLang="en-US" sz="1600" dirty="0">
                <a:latin typeface="Times New Roman" pitchFamily="18" charset="0"/>
                <a:cs typeface="Times New Roman" pitchFamily="18" charset="0"/>
              </a:rPr>
              <a:t>製造商轉型成移動方案</a:t>
            </a:r>
            <a:r>
              <a:rPr lang="zh-TW" altLang="en-US" sz="1600" dirty="0" smtClean="0">
                <a:latin typeface="Times New Roman" pitchFamily="18" charset="0"/>
                <a:cs typeface="Times New Roman" pitchFamily="18" charset="0"/>
              </a:rPr>
              <a:t>廠商，將</a:t>
            </a:r>
            <a:r>
              <a:rPr lang="zh-TW" altLang="en-US" sz="1600" dirty="0">
                <a:latin typeface="Times New Roman" pitchFamily="18" charset="0"/>
                <a:cs typeface="Times New Roman" pitchFamily="18" charset="0"/>
              </a:rPr>
              <a:t>是他任內最關鍵的決定。豐田章男</a:t>
            </a:r>
            <a:r>
              <a:rPr lang="zh-TW" altLang="en-US" sz="1600" dirty="0" smtClean="0">
                <a:latin typeface="Times New Roman" pitchFamily="18" charset="0"/>
                <a:cs typeface="Times New Roman" pitchFamily="18" charset="0"/>
              </a:rPr>
              <a:t>表示，從</a:t>
            </a:r>
            <a:r>
              <a:rPr lang="zh-TW" altLang="en-US" sz="1600" dirty="0">
                <a:latin typeface="Times New Roman" pitchFamily="18" charset="0"/>
                <a:cs typeface="Times New Roman" pitchFamily="18" charset="0"/>
              </a:rPr>
              <a:t>數據來</a:t>
            </a:r>
            <a:r>
              <a:rPr lang="zh-TW" altLang="en-US" sz="1600" dirty="0" smtClean="0">
                <a:latin typeface="Times New Roman" pitchFamily="18" charset="0"/>
                <a:cs typeface="Times New Roman" pitchFamily="18" charset="0"/>
              </a:rPr>
              <a:t>看，目前</a:t>
            </a:r>
            <a:r>
              <a:rPr lang="zh-TW" altLang="en-US" sz="1600" dirty="0">
                <a:latin typeface="Times New Roman" pitchFamily="18" charset="0"/>
                <a:cs typeface="Times New Roman" pitchFamily="18" charset="0"/>
              </a:rPr>
              <a:t>美國仍只有不到</a:t>
            </a:r>
            <a:r>
              <a:rPr lang="en-US" altLang="zh-TW" sz="1600" dirty="0">
                <a:latin typeface="Times New Roman" pitchFamily="18" charset="0"/>
                <a:cs typeface="Times New Roman" pitchFamily="18" charset="0"/>
              </a:rPr>
              <a:t>1%</a:t>
            </a:r>
            <a:r>
              <a:rPr lang="zh-TW" altLang="en-US" sz="1600" dirty="0">
                <a:latin typeface="Times New Roman" pitchFamily="18" charset="0"/>
                <a:cs typeface="Times New Roman" pitchFamily="18" charset="0"/>
              </a:rPr>
              <a:t>的車主購買電動車。這</a:t>
            </a:r>
            <a:r>
              <a:rPr lang="zh-TW" altLang="en-US" sz="1600" dirty="0" smtClean="0">
                <a:latin typeface="Times New Roman" pitchFamily="18" charset="0"/>
                <a:cs typeface="Times New Roman" pitchFamily="18" charset="0"/>
              </a:rPr>
              <a:t>顯示，無論</a:t>
            </a:r>
            <a:r>
              <a:rPr lang="zh-TW" altLang="en-US" sz="1600" dirty="0">
                <a:latin typeface="Times New Roman" pitchFamily="18" charset="0"/>
                <a:cs typeface="Times New Roman" pitchFamily="18" charset="0"/>
              </a:rPr>
              <a:t>是鋰電池價格、充電站數量等基礎建設仍有不足之</a:t>
            </a:r>
            <a:r>
              <a:rPr lang="zh-TW" altLang="en-US" sz="1600" dirty="0" smtClean="0">
                <a:latin typeface="Times New Roman" pitchFamily="18" charset="0"/>
                <a:cs typeface="Times New Roman" pitchFamily="18" charset="0"/>
              </a:rPr>
              <a:t>處，不過</a:t>
            </a:r>
            <a:r>
              <a:rPr lang="zh-TW" altLang="en-US" sz="1600" dirty="0">
                <a:latin typeface="Times New Roman" pitchFamily="18" charset="0"/>
                <a:cs typeface="Times New Roman" pitchFamily="18" charset="0"/>
              </a:rPr>
              <a:t>電動車的未來遲早會</a:t>
            </a:r>
            <a:r>
              <a:rPr lang="zh-TW" altLang="en-US" sz="1600" dirty="0" smtClean="0">
                <a:latin typeface="Times New Roman" pitchFamily="18" charset="0"/>
                <a:cs typeface="Times New Roman" pitchFamily="18" charset="0"/>
              </a:rPr>
              <a:t>出現，豐田</a:t>
            </a:r>
            <a:r>
              <a:rPr lang="zh-TW" altLang="en-US" sz="1600" dirty="0">
                <a:latin typeface="Times New Roman" pitchFamily="18" charset="0"/>
                <a:cs typeface="Times New Roman" pitchFamily="18" charset="0"/>
              </a:rPr>
              <a:t>將在</a:t>
            </a:r>
            <a:r>
              <a:rPr lang="en-US" altLang="zh-TW" sz="1600" dirty="0">
                <a:latin typeface="Times New Roman" pitchFamily="18" charset="0"/>
                <a:cs typeface="Times New Roman" pitchFamily="18" charset="0"/>
              </a:rPr>
              <a:t>2020</a:t>
            </a:r>
            <a:r>
              <a:rPr lang="zh-TW" altLang="en-US" sz="1600" dirty="0">
                <a:latin typeface="Times New Roman" pitchFamily="18" charset="0"/>
                <a:cs typeface="Times New Roman" pitchFamily="18" charset="0"/>
              </a:rPr>
              <a:t>年推出超過</a:t>
            </a:r>
            <a:r>
              <a:rPr lang="en-US" altLang="zh-TW" sz="1600" dirty="0">
                <a:latin typeface="Times New Roman" pitchFamily="18" charset="0"/>
                <a:cs typeface="Times New Roman" pitchFamily="18" charset="0"/>
              </a:rPr>
              <a:t>10</a:t>
            </a:r>
            <a:r>
              <a:rPr lang="zh-TW" altLang="en-US" sz="1600" dirty="0">
                <a:latin typeface="Times New Roman" pitchFamily="18" charset="0"/>
                <a:cs typeface="Times New Roman" pitchFamily="18" charset="0"/>
              </a:rPr>
              <a:t>款以上的</a:t>
            </a:r>
            <a:r>
              <a:rPr lang="zh-TW" altLang="en-US" sz="1600" dirty="0" smtClean="0">
                <a:latin typeface="Times New Roman" pitchFamily="18" charset="0"/>
                <a:cs typeface="Times New Roman" pitchFamily="18" charset="0"/>
              </a:rPr>
              <a:t>電動車，</a:t>
            </a:r>
            <a:r>
              <a:rPr lang="en-US" altLang="zh-TW" sz="1600" dirty="0" smtClean="0">
                <a:latin typeface="Times New Roman" pitchFamily="18" charset="0"/>
                <a:cs typeface="Times New Roman" pitchFamily="18" charset="0"/>
              </a:rPr>
              <a:t>2025</a:t>
            </a:r>
            <a:r>
              <a:rPr lang="zh-TW" altLang="en-US" sz="1600" dirty="0">
                <a:latin typeface="Times New Roman" pitchFamily="18" charset="0"/>
                <a:cs typeface="Times New Roman" pitchFamily="18" charset="0"/>
              </a:rPr>
              <a:t>年將全系列電動化。他</a:t>
            </a:r>
            <a:r>
              <a:rPr lang="zh-TW" altLang="en-US" sz="1600" dirty="0" smtClean="0">
                <a:latin typeface="Times New Roman" pitchFamily="18" charset="0"/>
                <a:cs typeface="Times New Roman" pitchFamily="18" charset="0"/>
              </a:rPr>
              <a:t>表示，當</a:t>
            </a:r>
            <a:r>
              <a:rPr lang="en-US" altLang="zh-TW" sz="1600" dirty="0">
                <a:latin typeface="Times New Roman" pitchFamily="18" charset="0"/>
                <a:cs typeface="Times New Roman" pitchFamily="18" charset="0"/>
              </a:rPr>
              <a:t>Facebook</a:t>
            </a:r>
            <a:r>
              <a:rPr lang="zh-TW" altLang="en-US" sz="1600" dirty="0">
                <a:latin typeface="Times New Roman" pitchFamily="18" charset="0"/>
                <a:cs typeface="Times New Roman" pitchFamily="18" charset="0"/>
              </a:rPr>
              <a:t>、</a:t>
            </a:r>
            <a:r>
              <a:rPr lang="en-US" altLang="zh-TW" sz="1600" dirty="0">
                <a:latin typeface="Times New Roman" pitchFamily="18" charset="0"/>
                <a:cs typeface="Times New Roman" pitchFamily="18" charset="0"/>
              </a:rPr>
              <a:t>Google</a:t>
            </a:r>
            <a:r>
              <a:rPr lang="zh-TW" altLang="en-US" sz="1600" dirty="0">
                <a:latin typeface="Times New Roman" pitchFamily="18" charset="0"/>
                <a:cs typeface="Times New Roman" pitchFamily="18" charset="0"/>
              </a:rPr>
              <a:t>、</a:t>
            </a:r>
            <a:r>
              <a:rPr lang="en-US" altLang="zh-TW" sz="1600" dirty="0">
                <a:latin typeface="Times New Roman" pitchFamily="18" charset="0"/>
                <a:cs typeface="Times New Roman" pitchFamily="18" charset="0"/>
              </a:rPr>
              <a:t>Apple</a:t>
            </a:r>
            <a:r>
              <a:rPr lang="zh-TW" altLang="en-US" sz="1600" dirty="0">
                <a:latin typeface="Times New Roman" pitchFamily="18" charset="0"/>
                <a:cs typeface="Times New Roman" pitchFamily="18" charset="0"/>
              </a:rPr>
              <a:t>都變成傳統汽車製造商的競爭對手</a:t>
            </a:r>
            <a:r>
              <a:rPr lang="zh-TW" altLang="en-US" sz="1600" dirty="0" smtClean="0">
                <a:latin typeface="Times New Roman" pitchFamily="18" charset="0"/>
                <a:cs typeface="Times New Roman" pitchFamily="18" charset="0"/>
              </a:rPr>
              <a:t>時，就</a:t>
            </a:r>
            <a:r>
              <a:rPr lang="zh-TW" altLang="en-US" sz="1600" dirty="0">
                <a:latin typeface="Times New Roman" pitchFamily="18" charset="0"/>
                <a:cs typeface="Times New Roman" pitchFamily="18" charset="0"/>
              </a:rPr>
              <a:t>不能只是思考如何製造車、賣車</a:t>
            </a:r>
            <a:r>
              <a:rPr lang="zh-TW" altLang="en-US" sz="1600" dirty="0" smtClean="0">
                <a:latin typeface="Times New Roman" pitchFamily="18" charset="0"/>
                <a:cs typeface="Times New Roman" pitchFamily="18" charset="0"/>
              </a:rPr>
              <a:t>而已，而</a:t>
            </a:r>
            <a:r>
              <a:rPr lang="zh-TW" altLang="en-US" sz="1600" dirty="0">
                <a:latin typeface="Times New Roman" pitchFamily="18" charset="0"/>
                <a:cs typeface="Times New Roman" pitchFamily="18" charset="0"/>
              </a:rPr>
              <a:t>自己的責任就是帶領豐田</a:t>
            </a:r>
            <a:r>
              <a:rPr lang="zh-TW" altLang="en-US" sz="1600" dirty="0" smtClean="0">
                <a:latin typeface="Times New Roman" pitchFamily="18" charset="0"/>
                <a:cs typeface="Times New Roman" pitchFamily="18" charset="0"/>
              </a:rPr>
              <a:t>改變，「</a:t>
            </a:r>
            <a:r>
              <a:rPr lang="zh-TW" altLang="en-US" sz="1600" dirty="0">
                <a:latin typeface="Times New Roman" pitchFamily="18" charset="0"/>
                <a:cs typeface="Times New Roman" pitchFamily="18" charset="0"/>
              </a:rPr>
              <a:t>與其想著能不能最先完成某件</a:t>
            </a:r>
            <a:r>
              <a:rPr lang="zh-TW" altLang="en-US" sz="1600" dirty="0" smtClean="0">
                <a:latin typeface="Times New Roman" pitchFamily="18" charset="0"/>
                <a:cs typeface="Times New Roman" pitchFamily="18" charset="0"/>
              </a:rPr>
              <a:t>事，不如</a:t>
            </a:r>
            <a:r>
              <a:rPr lang="zh-TW" altLang="en-US" sz="1600" dirty="0">
                <a:latin typeface="Times New Roman" pitchFamily="18" charset="0"/>
                <a:cs typeface="Times New Roman" pitchFamily="18" charset="0"/>
              </a:rPr>
              <a:t>想想該如何把事情做對。</a:t>
            </a:r>
          </a:p>
          <a:p>
            <a:r>
              <a:rPr lang="zh-TW" altLang="en-US" sz="1600" dirty="0" smtClean="0">
                <a:hlinkClick r:id="rId2"/>
              </a:rPr>
              <a:t>展示影音</a:t>
            </a:r>
            <a:endParaRPr lang="en-US" altLang="zh-TW" sz="1600" dirty="0" smtClean="0"/>
          </a:p>
          <a:p>
            <a:r>
              <a:rPr lang="zh-TW" altLang="en-US" sz="1600" dirty="0">
                <a:latin typeface="Times New Roman" pitchFamily="18" charset="0"/>
                <a:cs typeface="Times New Roman" pitchFamily="18" charset="0"/>
              </a:rPr>
              <a:t>資料</a:t>
            </a:r>
            <a:r>
              <a:rPr lang="zh-TW" altLang="en-US" sz="1600" dirty="0" smtClean="0">
                <a:latin typeface="Times New Roman" pitchFamily="18" charset="0"/>
                <a:cs typeface="Times New Roman" pitchFamily="18" charset="0"/>
              </a:rPr>
              <a:t>來源：</a:t>
            </a:r>
            <a:r>
              <a:rPr lang="zh-TW" altLang="en-US" sz="1600" dirty="0" smtClean="0">
                <a:solidFill>
                  <a:srgbClr val="0070C0"/>
                </a:solidFill>
                <a:latin typeface="Times New Roman" pitchFamily="18" charset="0"/>
                <a:cs typeface="Times New Roman" pitchFamily="18" charset="0"/>
                <a:hlinkClick r:id="rId3"/>
              </a:rPr>
              <a:t>數位時代</a:t>
            </a:r>
            <a:endParaRPr lang="en-US" altLang="zh-TW" sz="1600" dirty="0" smtClean="0">
              <a:solidFill>
                <a:srgbClr val="0070C0"/>
              </a:solidFill>
              <a:latin typeface="Times New Roman" pitchFamily="18" charset="0"/>
              <a:cs typeface="Times New Roman" pitchFamily="18" charset="0"/>
            </a:endParaRPr>
          </a:p>
        </p:txBody>
      </p:sp>
      <p:sp>
        <p:nvSpPr>
          <p:cNvPr id="4"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未來趨勢</a:t>
            </a:r>
          </a:p>
        </p:txBody>
      </p:sp>
      <p:pic>
        <p:nvPicPr>
          <p:cNvPr id="5" name="圖片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944" y="4609906"/>
            <a:ext cx="3669197" cy="1800200"/>
          </a:xfrm>
          <a:prstGeom prst="rect">
            <a:avLst/>
          </a:prstGeom>
        </p:spPr>
      </p:pic>
    </p:spTree>
    <p:extLst>
      <p:ext uri="{BB962C8B-B14F-4D97-AF65-F5344CB8AC3E}">
        <p14:creationId xmlns:p14="http://schemas.microsoft.com/office/powerpoint/2010/main" val="3698781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pPr algn="just" eaLnBrk="0" hangingPunct="0">
              <a:buFont typeface="Arial" pitchFamily="34" charset="0"/>
              <a:buChar char="•"/>
            </a:pPr>
            <a:r>
              <a:rPr lang="zh-TW" altLang="en-US" sz="2800" b="1" dirty="0">
                <a:latin typeface="Times New Roman" pitchFamily="18" charset="0"/>
                <a:cs typeface="Times New Roman" pitchFamily="18" charset="0"/>
              </a:rPr>
              <a:t>無人駕駛</a:t>
            </a:r>
            <a:endParaRPr lang="en-US" altLang="zh-TW" sz="2800" b="1" dirty="0">
              <a:latin typeface="Times New Roman" pitchFamily="18" charset="0"/>
              <a:cs typeface="Times New Roman" pitchFamily="18" charset="0"/>
            </a:endParaRPr>
          </a:p>
          <a:p>
            <a:pPr algn="just"/>
            <a:r>
              <a:rPr lang="zh-TW" altLang="en-US" sz="1600" dirty="0" smtClean="0">
                <a:latin typeface="Times New Roman" pitchFamily="18" charset="0"/>
                <a:cs typeface="Times New Roman" pitchFamily="18" charset="0"/>
              </a:rPr>
              <a:t>豐田考慮</a:t>
            </a:r>
            <a:r>
              <a:rPr lang="zh-TW" altLang="en-US" sz="1600" dirty="0">
                <a:latin typeface="Times New Roman" pitchFamily="18" charset="0"/>
                <a:cs typeface="Times New Roman" pitchFamily="18" charset="0"/>
              </a:rPr>
              <a:t>採用優</a:t>
            </a:r>
            <a:r>
              <a:rPr lang="zh-TW" altLang="en-US" sz="1600" dirty="0" smtClean="0">
                <a:latin typeface="Times New Roman" pitchFamily="18" charset="0"/>
                <a:cs typeface="Times New Roman" pitchFamily="18" charset="0"/>
              </a:rPr>
              <a:t>步</a:t>
            </a:r>
            <a:r>
              <a:rPr lang="en-US" altLang="zh-TW" sz="1600" dirty="0" smtClean="0">
                <a:latin typeface="Times New Roman" pitchFamily="18" charset="0"/>
                <a:cs typeface="Times New Roman" pitchFamily="18" charset="0"/>
              </a:rPr>
              <a:t>(UBER)</a:t>
            </a:r>
            <a:r>
              <a:rPr lang="zh-TW" altLang="en-US" sz="1600" dirty="0" smtClean="0">
                <a:latin typeface="Times New Roman" pitchFamily="18" charset="0"/>
                <a:cs typeface="Times New Roman" pitchFamily="18" charset="0"/>
              </a:rPr>
              <a:t>的</a:t>
            </a:r>
            <a:r>
              <a:rPr lang="zh-TW" altLang="en-US" sz="1600" dirty="0">
                <a:latin typeface="Times New Roman" pitchFamily="18" charset="0"/>
                <a:cs typeface="Times New Roman" pitchFamily="18" charset="0"/>
              </a:rPr>
              <a:t>自動駕駛車</a:t>
            </a:r>
            <a:r>
              <a:rPr lang="zh-TW" altLang="en-US" sz="1600" dirty="0" smtClean="0">
                <a:latin typeface="Times New Roman" pitchFamily="18" charset="0"/>
                <a:cs typeface="Times New Roman" pitchFamily="18" charset="0"/>
              </a:rPr>
              <a:t>系統，這</a:t>
            </a:r>
            <a:r>
              <a:rPr lang="zh-TW" altLang="en-US" sz="1600" dirty="0">
                <a:latin typeface="Times New Roman" pitchFamily="18" charset="0"/>
                <a:cs typeface="Times New Roman" pitchFamily="18" charset="0"/>
              </a:rPr>
              <a:t>表明豐田除了正在著手自行研發自動駕駛車的核心技術</a:t>
            </a:r>
            <a:r>
              <a:rPr lang="zh-TW" altLang="en-US" sz="1600" dirty="0" smtClean="0">
                <a:latin typeface="Times New Roman" pitchFamily="18" charset="0"/>
                <a:cs typeface="Times New Roman" pitchFamily="18" charset="0"/>
              </a:rPr>
              <a:t>之外，其</a:t>
            </a:r>
            <a:r>
              <a:rPr lang="zh-TW" altLang="en-US" sz="1600" dirty="0">
                <a:latin typeface="Times New Roman" pitchFamily="18" charset="0"/>
                <a:cs typeface="Times New Roman" pitchFamily="18" charset="0"/>
              </a:rPr>
              <a:t>希望在共享與叫車等行動服務</a:t>
            </a:r>
            <a:r>
              <a:rPr lang="zh-TW" altLang="en-US" sz="1600" dirty="0" smtClean="0">
                <a:latin typeface="Times New Roman" pitchFamily="18" charset="0"/>
                <a:cs typeface="Times New Roman" pitchFamily="18" charset="0"/>
              </a:rPr>
              <a:t>方面，採用</a:t>
            </a:r>
            <a:r>
              <a:rPr lang="zh-TW" altLang="en-US" sz="1600" dirty="0">
                <a:latin typeface="Times New Roman" pitchFamily="18" charset="0"/>
                <a:cs typeface="Times New Roman" pitchFamily="18" charset="0"/>
              </a:rPr>
              <a:t>優步、中國滴滴出行等外部技術來強化其</a:t>
            </a:r>
            <a:r>
              <a:rPr lang="zh-TW" altLang="en-US" sz="1600" dirty="0" smtClean="0">
                <a:latin typeface="Times New Roman" pitchFamily="18" charset="0"/>
                <a:cs typeface="Times New Roman" pitchFamily="18" charset="0"/>
              </a:rPr>
              <a:t>研發，以</a:t>
            </a:r>
            <a:r>
              <a:rPr lang="zh-TW" altLang="en-US" sz="1600" dirty="0">
                <a:latin typeface="Times New Roman" pitchFamily="18" charset="0"/>
                <a:cs typeface="Times New Roman" pitchFamily="18" charset="0"/>
              </a:rPr>
              <a:t>快速進入市場為第一優先。</a:t>
            </a:r>
          </a:p>
          <a:p>
            <a:pPr algn="just"/>
            <a:r>
              <a:rPr lang="zh-TW" altLang="en-US" sz="1600" dirty="0" smtClean="0">
                <a:latin typeface="Times New Roman" pitchFamily="18" charset="0"/>
                <a:cs typeface="Times New Roman" pitchFamily="18" charset="0"/>
              </a:rPr>
              <a:t>總之，豐田</a:t>
            </a:r>
            <a:r>
              <a:rPr lang="zh-TW" altLang="en-US" sz="1600" dirty="0">
                <a:latin typeface="Times New Roman" pitchFamily="18" charset="0"/>
                <a:cs typeface="Times New Roman" pitchFamily="18" charset="0"/>
              </a:rPr>
              <a:t>計畫在</a:t>
            </a:r>
            <a:r>
              <a:rPr lang="en-US" altLang="zh-TW" sz="1600" dirty="0">
                <a:latin typeface="Times New Roman" pitchFamily="18" charset="0"/>
                <a:cs typeface="Times New Roman" pitchFamily="18" charset="0"/>
              </a:rPr>
              <a:t>2020</a:t>
            </a:r>
            <a:r>
              <a:rPr lang="zh-TW" altLang="en-US" sz="1600" dirty="0">
                <a:latin typeface="Times New Roman" pitchFamily="18" charset="0"/>
                <a:cs typeface="Times New Roman" pitchFamily="18" charset="0"/>
              </a:rPr>
              <a:t>年能夠實現可在高速公路上行駛的自動駕駛車</a:t>
            </a:r>
            <a:r>
              <a:rPr lang="zh-TW" altLang="en-US" sz="1600" dirty="0" smtClean="0">
                <a:latin typeface="Times New Roman" pitchFamily="18" charset="0"/>
                <a:cs typeface="Times New Roman" pitchFamily="18" charset="0"/>
              </a:rPr>
              <a:t>技術，且</a:t>
            </a:r>
            <a:r>
              <a:rPr lang="zh-TW" altLang="en-US" sz="1600" dirty="0">
                <a:latin typeface="Times New Roman" pitchFamily="18" charset="0"/>
                <a:cs typeface="Times New Roman" pitchFamily="18" charset="0"/>
              </a:rPr>
              <a:t>預計在</a:t>
            </a:r>
            <a:r>
              <a:rPr lang="en-US" altLang="zh-TW" sz="1600" dirty="0">
                <a:latin typeface="Times New Roman" pitchFamily="18" charset="0"/>
                <a:cs typeface="Times New Roman" pitchFamily="18" charset="0"/>
              </a:rPr>
              <a:t>2025</a:t>
            </a:r>
            <a:r>
              <a:rPr lang="zh-TW" altLang="en-US" sz="1600" dirty="0">
                <a:latin typeface="Times New Roman" pitchFamily="18" charset="0"/>
                <a:cs typeface="Times New Roman" pitchFamily="18" charset="0"/>
              </a:rPr>
              <a:t>年</a:t>
            </a:r>
            <a:r>
              <a:rPr lang="zh-TW" altLang="en-US" sz="1600" dirty="0" smtClean="0">
                <a:latin typeface="Times New Roman" pitchFamily="18" charset="0"/>
                <a:cs typeface="Times New Roman" pitchFamily="18" charset="0"/>
              </a:rPr>
              <a:t>之前，將</a:t>
            </a:r>
            <a:r>
              <a:rPr lang="zh-TW" altLang="en-US" sz="1600" dirty="0">
                <a:latin typeface="Times New Roman" pitchFamily="18" charset="0"/>
                <a:cs typeface="Times New Roman" pitchFamily="18" charset="0"/>
              </a:rPr>
              <a:t>此技術擴大至一般</a:t>
            </a:r>
            <a:r>
              <a:rPr lang="zh-TW" altLang="en-US" sz="1600" dirty="0" smtClean="0">
                <a:latin typeface="Times New Roman" pitchFamily="18" charset="0"/>
                <a:cs typeface="Times New Roman" pitchFamily="18" charset="0"/>
              </a:rPr>
              <a:t>道路，且</a:t>
            </a:r>
            <a:r>
              <a:rPr lang="zh-TW" altLang="en-US" sz="1600" dirty="0">
                <a:latin typeface="Times New Roman" pitchFamily="18" charset="0"/>
                <a:cs typeface="Times New Roman" pitchFamily="18" charset="0"/>
              </a:rPr>
              <a:t>能夠採用</a:t>
            </a:r>
            <a:r>
              <a:rPr lang="en-US" altLang="zh-TW" sz="1600" dirty="0">
                <a:latin typeface="Times New Roman" pitchFamily="18" charset="0"/>
                <a:cs typeface="Times New Roman" pitchFamily="18" charset="0"/>
              </a:rPr>
              <a:t>Level 4</a:t>
            </a:r>
            <a:r>
              <a:rPr lang="zh-TW" altLang="en-US" sz="1600" dirty="0">
                <a:latin typeface="Times New Roman" pitchFamily="18" charset="0"/>
                <a:cs typeface="Times New Roman" pitchFamily="18" charset="0"/>
              </a:rPr>
              <a:t>的自動駕駛車</a:t>
            </a:r>
            <a:r>
              <a:rPr lang="zh-TW" altLang="en-US" sz="1600" dirty="0" smtClean="0">
                <a:latin typeface="Times New Roman" pitchFamily="18" charset="0"/>
                <a:cs typeface="Times New Roman" pitchFamily="18" charset="0"/>
              </a:rPr>
              <a:t>技術，進而</a:t>
            </a:r>
            <a:r>
              <a:rPr lang="zh-TW" altLang="en-US" sz="1600" dirty="0">
                <a:latin typeface="Times New Roman" pitchFamily="18" charset="0"/>
                <a:cs typeface="Times New Roman" pitchFamily="18" charset="0"/>
              </a:rPr>
              <a:t>在限定區域能實現完全駕駛的目的</a:t>
            </a:r>
            <a:r>
              <a:rPr lang="zh-TW" altLang="en-US" sz="1600"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algn="just"/>
            <a:endParaRPr lang="en-US" altLang="zh-TW" sz="1600" dirty="0">
              <a:latin typeface="Times New Roman" pitchFamily="18" charset="0"/>
              <a:cs typeface="Times New Roman" pitchFamily="18" charset="0"/>
            </a:endParaRPr>
          </a:p>
          <a:p>
            <a:pPr algn="just"/>
            <a:endParaRPr lang="en-US" altLang="zh-TW" sz="1600" dirty="0" smtClean="0">
              <a:latin typeface="Times New Roman" pitchFamily="18" charset="0"/>
              <a:cs typeface="Times New Roman" pitchFamily="18" charset="0"/>
            </a:endParaRPr>
          </a:p>
          <a:p>
            <a:pPr algn="just"/>
            <a:endParaRPr lang="en-US" altLang="zh-TW" sz="1600" dirty="0">
              <a:latin typeface="Times New Roman" pitchFamily="18" charset="0"/>
              <a:cs typeface="Times New Roman" pitchFamily="18" charset="0"/>
            </a:endParaRPr>
          </a:p>
          <a:p>
            <a:pPr algn="just"/>
            <a:endParaRPr lang="en-US" altLang="zh-TW" sz="1600" dirty="0" smtClean="0">
              <a:latin typeface="Times New Roman" pitchFamily="18" charset="0"/>
              <a:cs typeface="Times New Roman" pitchFamily="18" charset="0"/>
            </a:endParaRPr>
          </a:p>
          <a:p>
            <a:pPr algn="just"/>
            <a:r>
              <a:rPr lang="zh-TW" altLang="en-US" sz="1600" dirty="0">
                <a:latin typeface="Times New Roman" pitchFamily="18" charset="0"/>
                <a:cs typeface="Times New Roman" pitchFamily="18" charset="0"/>
              </a:rPr>
              <a:t>報導</a:t>
            </a:r>
            <a:r>
              <a:rPr lang="zh-TW" altLang="en-US" sz="1600" dirty="0" smtClean="0">
                <a:latin typeface="Times New Roman" pitchFamily="18" charset="0"/>
                <a:cs typeface="Times New Roman" pitchFamily="18" charset="0"/>
              </a:rPr>
              <a:t>出處：</a:t>
            </a:r>
            <a:r>
              <a:rPr lang="zh-TW" altLang="en-US" sz="1600" dirty="0" smtClean="0">
                <a:latin typeface="Times New Roman" pitchFamily="18" charset="0"/>
                <a:cs typeface="Times New Roman" pitchFamily="18" charset="0"/>
                <a:hlinkClick r:id="rId2"/>
              </a:rPr>
              <a:t>科技產業資訊室</a:t>
            </a:r>
            <a:endParaRPr lang="zh-TW" altLang="en-US" sz="1600" dirty="0">
              <a:latin typeface="Times New Roman" pitchFamily="18" charset="0"/>
              <a:cs typeface="Times New Roman" pitchFamily="18" charset="0"/>
            </a:endParaRPr>
          </a:p>
        </p:txBody>
      </p:sp>
      <p:sp>
        <p:nvSpPr>
          <p:cNvPr id="4"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未來趨勢</a:t>
            </a:r>
          </a:p>
        </p:txBody>
      </p:sp>
      <p:pic>
        <p:nvPicPr>
          <p:cNvPr id="5" name="圖片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3717032"/>
            <a:ext cx="3225959" cy="2016224"/>
          </a:xfrm>
          <a:prstGeom prst="rect">
            <a:avLst/>
          </a:prstGeom>
        </p:spPr>
      </p:pic>
      <p:sp>
        <p:nvSpPr>
          <p:cNvPr id="6" name="文字方塊 5"/>
          <p:cNvSpPr txBox="1"/>
          <p:nvPr/>
        </p:nvSpPr>
        <p:spPr>
          <a:xfrm>
            <a:off x="4860032" y="5733256"/>
            <a:ext cx="2704523" cy="307777"/>
          </a:xfrm>
          <a:prstGeom prst="rect">
            <a:avLst/>
          </a:prstGeom>
          <a:noFill/>
        </p:spPr>
        <p:txBody>
          <a:bodyPr wrap="none" rtlCol="0">
            <a:spAutoFit/>
          </a:bodyPr>
          <a:lstStyle/>
          <a:p>
            <a:r>
              <a:rPr lang="en-US" altLang="zh-TW" sz="1400" dirty="0" smtClean="0">
                <a:latin typeface="Times New Roman" pitchFamily="18" charset="0"/>
                <a:cs typeface="Times New Roman" pitchFamily="18" charset="0"/>
              </a:rPr>
              <a:t>TOYOT</a:t>
            </a:r>
            <a:r>
              <a:rPr lang="zh-TW" altLang="en-US" sz="1400" dirty="0" smtClean="0">
                <a:latin typeface="Times New Roman" pitchFamily="18" charset="0"/>
                <a:cs typeface="Times New Roman" pitchFamily="18" charset="0"/>
              </a:rPr>
              <a:t>參考</a:t>
            </a:r>
            <a:r>
              <a:rPr lang="en-US" altLang="zh-TW" sz="1400" dirty="0" smtClean="0">
                <a:latin typeface="Times New Roman" pitchFamily="18" charset="0"/>
                <a:cs typeface="Times New Roman" pitchFamily="18" charset="0"/>
              </a:rPr>
              <a:t>UBER</a:t>
            </a:r>
            <a:r>
              <a:rPr lang="zh-TW" altLang="en-US" sz="1400" dirty="0" smtClean="0">
                <a:latin typeface="Times New Roman" pitchFamily="18" charset="0"/>
                <a:cs typeface="Times New Roman" pitchFamily="18" charset="0"/>
              </a:rPr>
              <a:t>研發無人駕駛</a:t>
            </a:r>
            <a:endParaRPr lang="zh-TW" alt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126520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877876"/>
            <a:ext cx="2729880" cy="1791484"/>
          </a:xfrm>
          <a:prstGeom prst="rect">
            <a:avLst/>
          </a:prstGeom>
        </p:spPr>
      </p:pic>
      <p:sp>
        <p:nvSpPr>
          <p:cNvPr id="3" name="內容版面配置區 2"/>
          <p:cNvSpPr>
            <a:spLocks noGrp="1"/>
          </p:cNvSpPr>
          <p:nvPr>
            <p:ph sz="quarter" idx="1"/>
          </p:nvPr>
        </p:nvSpPr>
        <p:spPr/>
        <p:txBody>
          <a:bodyPr>
            <a:normAutofit fontScale="92500" lnSpcReduction="20000"/>
          </a:bodyPr>
          <a:lstStyle/>
          <a:p>
            <a:pPr algn="just" eaLnBrk="0" hangingPunct="0">
              <a:buFont typeface="Arial" pitchFamily="34" charset="0"/>
              <a:buChar char="•"/>
            </a:pPr>
            <a:r>
              <a:rPr lang="zh-TW" altLang="en-US" sz="3000" b="1" dirty="0">
                <a:latin typeface="Times New Roman" pitchFamily="18" charset="0"/>
                <a:cs typeface="Times New Roman" pitchFamily="18" charset="0"/>
              </a:rPr>
              <a:t>佈局電能未來 </a:t>
            </a:r>
            <a:r>
              <a:rPr lang="en-US" altLang="zh-TW" sz="3000" b="1" dirty="0" smtClean="0">
                <a:latin typeface="Times New Roman" pitchFamily="18" charset="0"/>
                <a:cs typeface="Times New Roman" pitchFamily="18" charset="0"/>
              </a:rPr>
              <a:t>Toyota</a:t>
            </a:r>
            <a:r>
              <a:rPr lang="zh-TW" altLang="en-US" sz="3000" b="1" dirty="0" smtClean="0">
                <a:latin typeface="Times New Roman" pitchFamily="18" charset="0"/>
                <a:cs typeface="Times New Roman" pitchFamily="18" charset="0"/>
              </a:rPr>
              <a:t>攜手</a:t>
            </a:r>
            <a:r>
              <a:rPr lang="en-US" altLang="zh-TW" sz="3000" b="1" dirty="0" smtClean="0">
                <a:latin typeface="Times New Roman" pitchFamily="18" charset="0"/>
                <a:cs typeface="Times New Roman" pitchFamily="18" charset="0"/>
              </a:rPr>
              <a:t>Panasonic</a:t>
            </a:r>
            <a:r>
              <a:rPr lang="zh-TW" altLang="en-US" sz="3000" b="1" dirty="0" smtClean="0">
                <a:latin typeface="Times New Roman" pitchFamily="18" charset="0"/>
                <a:cs typeface="Times New Roman" pitchFamily="18" charset="0"/>
              </a:rPr>
              <a:t>發展</a:t>
            </a:r>
            <a:r>
              <a:rPr lang="zh-TW" altLang="en-US" sz="3000" b="1" dirty="0">
                <a:latin typeface="Times New Roman" pitchFamily="18" charset="0"/>
                <a:cs typeface="Times New Roman" pitchFamily="18" charset="0"/>
              </a:rPr>
              <a:t>電池技術</a:t>
            </a:r>
          </a:p>
          <a:p>
            <a:pPr algn="just" eaLnBrk="0" fontAlgn="base" hangingPunct="0"/>
            <a:r>
              <a:rPr lang="en-US" altLang="zh-TW" sz="2100" dirty="0">
                <a:latin typeface="Times New Roman" pitchFamily="18" charset="0"/>
                <a:cs typeface="Times New Roman" pitchFamily="18" charset="0"/>
              </a:rPr>
              <a:t>Toyota </a:t>
            </a:r>
            <a:r>
              <a:rPr lang="zh-TW" altLang="en-US" sz="2100" dirty="0">
                <a:latin typeface="Times New Roman" pitchFamily="18" charset="0"/>
                <a:cs typeface="Times New Roman" pitchFamily="18" charset="0"/>
              </a:rPr>
              <a:t>近日透過官方聲明表示，將與 </a:t>
            </a:r>
            <a:r>
              <a:rPr lang="en-US" altLang="zh-TW" sz="2100" dirty="0">
                <a:latin typeface="Times New Roman" pitchFamily="18" charset="0"/>
                <a:cs typeface="Times New Roman" pitchFamily="18" charset="0"/>
              </a:rPr>
              <a:t>Panasonic </a:t>
            </a:r>
            <a:r>
              <a:rPr lang="zh-TW" altLang="en-US" sz="2100" dirty="0">
                <a:latin typeface="Times New Roman" pitchFamily="18" charset="0"/>
                <a:cs typeface="Times New Roman" pitchFamily="18" charset="0"/>
              </a:rPr>
              <a:t>研議共同開發電動車</a:t>
            </a:r>
            <a:r>
              <a:rPr lang="en-US" altLang="zh-TW" sz="2100" dirty="0">
                <a:latin typeface="Times New Roman" pitchFamily="18" charset="0"/>
                <a:cs typeface="Times New Roman" pitchFamily="18" charset="0"/>
              </a:rPr>
              <a:t>(EV)</a:t>
            </a:r>
            <a:r>
              <a:rPr lang="zh-TW" altLang="en-US" sz="2100" dirty="0">
                <a:latin typeface="Times New Roman" pitchFamily="18" charset="0"/>
                <a:cs typeface="Times New Roman" pitchFamily="18" charset="0"/>
              </a:rPr>
              <a:t>電池的可能性，雙方此次協議目標係以全球暖化、環境污染、自然資源消耗及能源安全等問題提出解決方案，同時協議中也致力於解決電動車需求成長等問題。</a:t>
            </a:r>
          </a:p>
          <a:p>
            <a:pPr algn="just" eaLnBrk="0" fontAlgn="base" hangingPunct="0"/>
            <a:r>
              <a:rPr lang="en-US" altLang="zh-TW" sz="2100" dirty="0">
                <a:latin typeface="Times New Roman" pitchFamily="18" charset="0"/>
                <a:cs typeface="Times New Roman" pitchFamily="18" charset="0"/>
              </a:rPr>
              <a:t>Toyota </a:t>
            </a:r>
            <a:r>
              <a:rPr lang="zh-TW" altLang="en-US" sz="2100" dirty="0">
                <a:latin typeface="Times New Roman" pitchFamily="18" charset="0"/>
                <a:cs typeface="Times New Roman" pitchFamily="18" charset="0"/>
              </a:rPr>
              <a:t>對新能源應用的發展可追溯</a:t>
            </a:r>
            <a:r>
              <a:rPr lang="zh-TW" altLang="en-US" sz="2100" dirty="0" smtClean="0">
                <a:latin typeface="Times New Roman" pitchFamily="18" charset="0"/>
                <a:cs typeface="Times New Roman" pitchFamily="18" charset="0"/>
              </a:rPr>
              <a:t>到</a:t>
            </a:r>
            <a:r>
              <a:rPr lang="en-US" altLang="zh-TW" sz="2100" dirty="0" smtClean="0">
                <a:latin typeface="Times New Roman" pitchFamily="18" charset="0"/>
                <a:cs typeface="Times New Roman" pitchFamily="18" charset="0"/>
              </a:rPr>
              <a:t>1997</a:t>
            </a:r>
            <a:r>
              <a:rPr lang="zh-TW" altLang="en-US" sz="2100" dirty="0" smtClean="0">
                <a:latin typeface="Times New Roman" pitchFamily="18" charset="0"/>
                <a:cs typeface="Times New Roman" pitchFamily="18" charset="0"/>
              </a:rPr>
              <a:t>年</a:t>
            </a:r>
            <a:r>
              <a:rPr lang="zh-TW" altLang="en-US" sz="2100" dirty="0">
                <a:latin typeface="Times New Roman" pitchFamily="18" charset="0"/>
                <a:cs typeface="Times New Roman" pitchFamily="18" charset="0"/>
              </a:rPr>
              <a:t>世界上首款量產混合動力車 </a:t>
            </a:r>
            <a:r>
              <a:rPr lang="en-US" altLang="zh-TW" sz="2100" dirty="0">
                <a:latin typeface="Times New Roman" pitchFamily="18" charset="0"/>
                <a:cs typeface="Times New Roman" pitchFamily="18" charset="0"/>
              </a:rPr>
              <a:t>Prius </a:t>
            </a:r>
            <a:r>
              <a:rPr lang="zh-TW" altLang="en-US" sz="2100" dirty="0">
                <a:latin typeface="Times New Roman" pitchFamily="18" charset="0"/>
                <a:cs typeface="Times New Roman" pitchFamily="18" charset="0"/>
              </a:rPr>
              <a:t>的推出，而在 </a:t>
            </a:r>
            <a:r>
              <a:rPr lang="en-US" altLang="zh-TW" sz="2100" dirty="0">
                <a:latin typeface="Times New Roman" pitchFamily="18" charset="0"/>
                <a:cs typeface="Times New Roman" pitchFamily="18" charset="0"/>
              </a:rPr>
              <a:t>2014 </a:t>
            </a:r>
            <a:r>
              <a:rPr lang="zh-TW" altLang="en-US" sz="2100" dirty="0">
                <a:latin typeface="Times New Roman" pitchFamily="18" charset="0"/>
                <a:cs typeface="Times New Roman" pitchFamily="18" charset="0"/>
              </a:rPr>
              <a:t>年又推出</a:t>
            </a:r>
            <a:r>
              <a:rPr lang="zh-TW" altLang="en-US" sz="2100" dirty="0" smtClean="0">
                <a:latin typeface="Times New Roman" pitchFamily="18" charset="0"/>
                <a:cs typeface="Times New Roman" pitchFamily="18" charset="0"/>
              </a:rPr>
              <a:t>了 </a:t>
            </a:r>
            <a:r>
              <a:rPr lang="en-US" altLang="zh-TW" sz="2100" dirty="0" err="1" smtClean="0">
                <a:latin typeface="Times New Roman" pitchFamily="18" charset="0"/>
                <a:cs typeface="Times New Roman" pitchFamily="18" charset="0"/>
              </a:rPr>
              <a:t>Mirai</a:t>
            </a:r>
            <a:r>
              <a:rPr lang="zh-TW" altLang="en-US" sz="2100" dirty="0" smtClean="0">
                <a:latin typeface="Times New Roman" pitchFamily="18" charset="0"/>
                <a:cs typeface="Times New Roman" pitchFamily="18" charset="0"/>
              </a:rPr>
              <a:t> 燃料</a:t>
            </a:r>
            <a:r>
              <a:rPr lang="zh-TW" altLang="en-US" sz="2100" dirty="0">
                <a:latin typeface="Times New Roman" pitchFamily="18" charset="0"/>
                <a:cs typeface="Times New Roman" pitchFamily="18" charset="0"/>
              </a:rPr>
              <a:t>電池車，借力長期積累且不斷改良的開發經驗以及將電動化技術實現於量產車的成果，使得 </a:t>
            </a:r>
            <a:r>
              <a:rPr lang="en-US" altLang="zh-TW" sz="2100" dirty="0">
                <a:latin typeface="Times New Roman" pitchFamily="18" charset="0"/>
                <a:cs typeface="Times New Roman" pitchFamily="18" charset="0"/>
              </a:rPr>
              <a:t>Toyota </a:t>
            </a:r>
            <a:r>
              <a:rPr lang="zh-TW" altLang="en-US" sz="2100" dirty="0">
                <a:latin typeface="Times New Roman" pitchFamily="18" charset="0"/>
                <a:cs typeface="Times New Roman" pitchFamily="18" charset="0"/>
              </a:rPr>
              <a:t>可以在這個汽車發展的轉轍點中有相當不錯的基礎實力來持續研發多款新能源車型，包括混動汽車、插電式混動汽車、燃料電池車和純電動車型，滿足全球消費者的用車需求。至於 </a:t>
            </a:r>
            <a:r>
              <a:rPr lang="en-US" altLang="zh-TW" sz="2100" dirty="0">
                <a:latin typeface="Times New Roman" pitchFamily="18" charset="0"/>
                <a:cs typeface="Times New Roman" pitchFamily="18" charset="0"/>
              </a:rPr>
              <a:t>Panasonic </a:t>
            </a:r>
            <a:r>
              <a:rPr lang="zh-TW" altLang="en-US" sz="2100" dirty="0">
                <a:latin typeface="Times New Roman" pitchFamily="18" charset="0"/>
                <a:cs typeface="Times New Roman" pitchFamily="18" charset="0"/>
              </a:rPr>
              <a:t>方面目前則是以汽車鋰離子電池作為其核心業務，所生產的電池受到全球多家汽車公司的採用，其技術力深獲市場的考驗以及客戶的肯定</a:t>
            </a:r>
            <a:r>
              <a:rPr lang="zh-TW" altLang="en-US" sz="2100" dirty="0" smtClean="0">
                <a:latin typeface="Times New Roman" pitchFamily="18" charset="0"/>
                <a:cs typeface="Times New Roman" pitchFamily="18" charset="0"/>
              </a:rPr>
              <a:t>。</a:t>
            </a:r>
            <a:endParaRPr lang="en-US" altLang="zh-TW" sz="2100" dirty="0" smtClean="0">
              <a:latin typeface="Times New Roman" pitchFamily="18" charset="0"/>
              <a:cs typeface="Times New Roman" pitchFamily="18" charset="0"/>
            </a:endParaRPr>
          </a:p>
          <a:p>
            <a:pPr marL="0" indent="0" algn="just" eaLnBrk="0" fontAlgn="base" hangingPunct="0">
              <a:buNone/>
            </a:pPr>
            <a:endParaRPr lang="en-US" altLang="zh-TW" sz="2100" dirty="0" smtClean="0">
              <a:latin typeface="Times New Roman" pitchFamily="18" charset="0"/>
              <a:cs typeface="Times New Roman" pitchFamily="18" charset="0"/>
            </a:endParaRPr>
          </a:p>
          <a:p>
            <a:pPr marL="0" indent="0" algn="just" eaLnBrk="0" fontAlgn="base" hangingPunct="0">
              <a:buNone/>
            </a:pPr>
            <a:r>
              <a:rPr lang="zh-TW" altLang="en-US" sz="2100" dirty="0">
                <a:latin typeface="Times New Roman" pitchFamily="18" charset="0"/>
                <a:cs typeface="Times New Roman" pitchFamily="18" charset="0"/>
              </a:rPr>
              <a:t>資料</a:t>
            </a:r>
            <a:r>
              <a:rPr lang="zh-TW" altLang="en-US" sz="2100" dirty="0" smtClean="0">
                <a:latin typeface="Times New Roman" pitchFamily="18" charset="0"/>
                <a:cs typeface="Times New Roman" pitchFamily="18" charset="0"/>
              </a:rPr>
              <a:t>來源：</a:t>
            </a:r>
            <a:r>
              <a:rPr lang="zh-TW" altLang="en-US" sz="2100" dirty="0" smtClean="0">
                <a:latin typeface="Times New Roman" pitchFamily="18" charset="0"/>
                <a:cs typeface="Times New Roman" pitchFamily="18" charset="0"/>
                <a:hlinkClick r:id="rId4"/>
              </a:rPr>
              <a:t>小七車觀點</a:t>
            </a:r>
            <a:endParaRPr lang="zh-TW" altLang="en-US" sz="2100" dirty="0">
              <a:latin typeface="Times New Roman" pitchFamily="18" charset="0"/>
              <a:cs typeface="Times New Roman" pitchFamily="18" charset="0"/>
            </a:endParaRPr>
          </a:p>
        </p:txBody>
      </p:sp>
      <p:sp>
        <p:nvSpPr>
          <p:cNvPr id="4"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未來趨勢</a:t>
            </a:r>
          </a:p>
        </p:txBody>
      </p:sp>
    </p:spTree>
    <p:extLst>
      <p:ext uri="{BB962C8B-B14F-4D97-AF65-F5344CB8AC3E}">
        <p14:creationId xmlns:p14="http://schemas.microsoft.com/office/powerpoint/2010/main" val="1751002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工作分配</a:t>
            </a:r>
          </a:p>
        </p:txBody>
      </p:sp>
      <p:graphicFrame>
        <p:nvGraphicFramePr>
          <p:cNvPr id="7" name="內容版面配置區 3"/>
          <p:cNvGraphicFramePr>
            <a:graphicFrameLocks noGrp="1"/>
          </p:cNvGraphicFramePr>
          <p:nvPr>
            <p:ph sz="quarter" idx="4294967295"/>
            <p:extLst>
              <p:ext uri="{D42A27DB-BD31-4B8C-83A1-F6EECF244321}">
                <p14:modId xmlns:p14="http://schemas.microsoft.com/office/powerpoint/2010/main" val="2571559015"/>
              </p:ext>
            </p:extLst>
          </p:nvPr>
        </p:nvGraphicFramePr>
        <p:xfrm>
          <a:off x="683568" y="2924944"/>
          <a:ext cx="7772400" cy="1285240"/>
        </p:xfrm>
        <a:graphic>
          <a:graphicData uri="http://schemas.openxmlformats.org/drawingml/2006/table">
            <a:tbl>
              <a:tblPr firstRow="1" bandRow="1">
                <a:tableStyleId>{3B4B98B0-60AC-42C2-AFA5-B58CD77FA1E5}</a:tableStyleId>
              </a:tblPr>
              <a:tblGrid>
                <a:gridCol w="1554480"/>
                <a:gridCol w="1554480"/>
                <a:gridCol w="1554480"/>
                <a:gridCol w="1554480"/>
                <a:gridCol w="1554480"/>
              </a:tblGrid>
              <a:tr h="370840">
                <a:tc>
                  <a:txBody>
                    <a:bodyPr/>
                    <a:lstStyle/>
                    <a:p>
                      <a:pPr algn="ctr"/>
                      <a:r>
                        <a:rPr lang="zh-TW" altLang="en-US" dirty="0" smtClean="0"/>
                        <a:t>陳冠融</a:t>
                      </a:r>
                      <a:endParaRPr lang="zh-TW"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曾聖閔</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桂尚銘</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余哲薰</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潘建誠</a:t>
                      </a:r>
                      <a:endParaRPr lang="zh-TW" alt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TW" altLang="en-US" dirty="0" smtClean="0"/>
                        <a:t>資料蒐集</a:t>
                      </a:r>
                      <a:endParaRPr lang="en-US" altLang="zh-TW" dirty="0" smtClean="0"/>
                    </a:p>
                    <a:p>
                      <a:r>
                        <a:rPr lang="zh-TW" altLang="en-US" dirty="0" smtClean="0"/>
                        <a:t>資料彙總</a:t>
                      </a:r>
                      <a:endParaRPr lang="en-US" altLang="zh-TW" dirty="0" smtClean="0"/>
                    </a:p>
                    <a:p>
                      <a:r>
                        <a:rPr lang="zh-TW" altLang="en-US" dirty="0" smtClean="0"/>
                        <a:t>簡報製作</a:t>
                      </a:r>
                      <a:endParaRPr lang="zh-TW"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TW" altLang="en-US" dirty="0" smtClean="0"/>
                        <a:t>報導蒐集</a:t>
                      </a:r>
                      <a:endParaRPr lang="en-US" altLang="zh-TW" dirty="0" smtClean="0"/>
                    </a:p>
                    <a:p>
                      <a:r>
                        <a:rPr lang="zh-TW" altLang="en-US" dirty="0" smtClean="0"/>
                        <a:t>圖文蒐集</a:t>
                      </a:r>
                      <a:endParaRPr lang="en-US" altLang="zh-TW" dirty="0" smtClean="0"/>
                    </a:p>
                    <a:p>
                      <a:r>
                        <a:rPr lang="zh-TW" altLang="en-US" dirty="0" smtClean="0"/>
                        <a:t>簡報製作</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TW" altLang="en-US" dirty="0" smtClean="0"/>
                        <a:t>簡報製作</a:t>
                      </a:r>
                      <a:endParaRPr lang="en-US" altLang="zh-TW" dirty="0" smtClean="0"/>
                    </a:p>
                    <a:p>
                      <a:r>
                        <a:rPr lang="zh-TW" altLang="en-US" dirty="0" smtClean="0"/>
                        <a:t>影音蒐集</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TW" altLang="en-US" dirty="0" smtClean="0"/>
                        <a:t>資料蒐集</a:t>
                      </a:r>
                      <a:endParaRPr lang="en-US" altLang="zh-TW" dirty="0" smtClean="0"/>
                    </a:p>
                    <a:p>
                      <a:r>
                        <a:rPr lang="zh-TW" altLang="en-US" dirty="0" smtClean="0"/>
                        <a:t>資料彙總</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zh-TW" altLang="en-US" dirty="0" smtClean="0"/>
                        <a:t>資料蒐集</a:t>
                      </a:r>
                      <a:endParaRPr lang="en-US" altLang="zh-TW" dirty="0" smtClean="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2778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
          </p:nvPr>
        </p:nvSpPr>
        <p:spPr/>
        <p:txBody>
          <a:bodyPr>
            <a:normAutofit/>
          </a:bodyPr>
          <a:lstStyle/>
          <a:p>
            <a:pPr marL="0" indent="0" algn="just" eaLnBrk="0" hangingPunct="0">
              <a:buNone/>
            </a:pPr>
            <a:endParaRPr lang="en-US" altLang="zh-TW" sz="2400" dirty="0" smtClean="0"/>
          </a:p>
          <a:p>
            <a:pPr algn="just" eaLnBrk="0" hangingPunct="0"/>
            <a:r>
              <a:rPr lang="zh-TW" altLang="en-US" sz="2400" dirty="0" smtClean="0"/>
              <a:t>豐田</a:t>
            </a:r>
            <a:r>
              <a:rPr lang="zh-TW" altLang="en-US" sz="2400" dirty="0"/>
              <a:t>汽車是日本最大企業，是個非常值得研究的</a:t>
            </a:r>
            <a:r>
              <a:rPr lang="zh-TW" altLang="en-US" sz="2400" dirty="0" smtClean="0"/>
              <a:t>企業，日本人</a:t>
            </a:r>
            <a:r>
              <a:rPr lang="zh-TW" altLang="en-US" sz="2400" dirty="0"/>
              <a:t>有其獨特的性格，非常有毅力且很團結。</a:t>
            </a:r>
            <a:endParaRPr lang="en-US" altLang="zh-TW" sz="2400" dirty="0"/>
          </a:p>
          <a:p>
            <a:pPr algn="just" eaLnBrk="0" hangingPunct="0"/>
            <a:r>
              <a:rPr lang="zh-TW" altLang="en-US" sz="2400" dirty="0"/>
              <a:t>因此造就了和每個國家不同的差異，歷經風風雨雨</a:t>
            </a:r>
            <a:r>
              <a:rPr lang="zh-TW" altLang="en-US" sz="2400" dirty="0" smtClean="0"/>
              <a:t>，總是屹立不搖</a:t>
            </a:r>
            <a:r>
              <a:rPr lang="zh-TW" altLang="en-US" sz="2400" dirty="0"/>
              <a:t>，確實有其</a:t>
            </a:r>
            <a:r>
              <a:rPr lang="zh-TW" altLang="en-US" sz="2400" dirty="0" smtClean="0"/>
              <a:t>本領，促使他們能不斷</a:t>
            </a:r>
            <a:r>
              <a:rPr lang="zh-TW" altLang="en-US" sz="2400" dirty="0"/>
              <a:t>的改善和進步</a:t>
            </a:r>
            <a:r>
              <a:rPr lang="zh-TW" altLang="en-US" sz="2400" dirty="0" smtClean="0"/>
              <a:t>，研發過程中持續</a:t>
            </a:r>
            <a:r>
              <a:rPr lang="zh-TW" altLang="en-US" sz="2400" dirty="0"/>
              <a:t>降低</a:t>
            </a:r>
            <a:r>
              <a:rPr lang="zh-TW" altLang="en-US" sz="2400" dirty="0" smtClean="0"/>
              <a:t>成本，</a:t>
            </a:r>
            <a:r>
              <a:rPr lang="zh-TW" altLang="en-US" sz="2400" dirty="0"/>
              <a:t>任何環節都不放過，最重要</a:t>
            </a:r>
            <a:r>
              <a:rPr lang="zh-TW" altLang="en-US" sz="2400" dirty="0" smtClean="0"/>
              <a:t>的還有窮追不捨</a:t>
            </a:r>
            <a:r>
              <a:rPr lang="zh-TW" altLang="en-US" sz="2400" dirty="0"/>
              <a:t>的心態和堅忍不拔的毅力</a:t>
            </a:r>
            <a:r>
              <a:rPr lang="zh-TW" altLang="en-US" sz="2400" dirty="0" smtClean="0"/>
              <a:t>。</a:t>
            </a:r>
            <a:endParaRPr lang="en-US" altLang="zh-TW" sz="2400" dirty="0" smtClean="0"/>
          </a:p>
          <a:p>
            <a:pPr algn="just" eaLnBrk="0" hangingPunct="0"/>
            <a:endParaRPr lang="en-US" altLang="zh-TW" sz="2400" dirty="0" smtClean="0"/>
          </a:p>
        </p:txBody>
      </p:sp>
      <p:sp>
        <p:nvSpPr>
          <p:cNvPr id="6" name="標題 1"/>
          <p:cNvSpPr>
            <a:spLocks noGrp="1"/>
          </p:cNvSpPr>
          <p:nvPr>
            <p:ph type="title"/>
          </p:nvPr>
        </p:nvSpPr>
        <p:spPr/>
        <p:txBody>
          <a:bodyPr bIns="91440" anchor="b" anchorCtr="0">
            <a:noAutofit/>
          </a:bodyPr>
          <a:lstStyle/>
          <a:p>
            <a:pPr algn="ctr"/>
            <a:r>
              <a:rPr lang="zh-TW" altLang="en-US" sz="4600" b="1" dirty="0">
                <a:latin typeface="Times New Roman" pitchFamily="18" charset="0"/>
                <a:ea typeface="標楷體" pitchFamily="65" charset="-120"/>
                <a:cs typeface="Times New Roman" pitchFamily="18" charset="0"/>
              </a:rPr>
              <a:t>結論</a:t>
            </a:r>
          </a:p>
        </p:txBody>
      </p:sp>
    </p:spTree>
    <p:extLst>
      <p:ext uri="{BB962C8B-B14F-4D97-AF65-F5344CB8AC3E}">
        <p14:creationId xmlns:p14="http://schemas.microsoft.com/office/powerpoint/2010/main" val="2111287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pPr algn="just" eaLnBrk="0" hangingPunct="0"/>
            <a:endParaRPr lang="en-US" altLang="zh-TW" sz="2400" dirty="0" smtClean="0">
              <a:latin typeface="Times New Roman" pitchFamily="18" charset="0"/>
              <a:cs typeface="Times New Roman" pitchFamily="18" charset="0"/>
            </a:endParaRPr>
          </a:p>
          <a:p>
            <a:pPr algn="just" eaLnBrk="0" hangingPunct="0"/>
            <a:r>
              <a:rPr lang="en-US" altLang="zh-TW" sz="2400" dirty="0" smtClean="0">
                <a:latin typeface="Times New Roman" pitchFamily="18" charset="0"/>
                <a:cs typeface="Times New Roman" pitchFamily="18" charset="0"/>
              </a:rPr>
              <a:t>TOYOTA</a:t>
            </a:r>
            <a:r>
              <a:rPr lang="zh-TW" altLang="en-US" sz="2400" dirty="0">
                <a:latin typeface="Times New Roman" pitchFamily="18" charset="0"/>
                <a:cs typeface="Times New Roman" pitchFamily="18" charset="0"/>
              </a:rPr>
              <a:t>是世界上數一數二的汽車製造商，</a:t>
            </a:r>
            <a:r>
              <a:rPr lang="en-US" altLang="zh-TW" sz="2400" dirty="0">
                <a:latin typeface="Times New Roman" pitchFamily="18" charset="0"/>
                <a:cs typeface="Times New Roman" pitchFamily="18" charset="0"/>
              </a:rPr>
              <a:t>TOYOTA</a:t>
            </a:r>
            <a:r>
              <a:rPr lang="zh-TW" altLang="en-US" sz="2400" dirty="0">
                <a:latin typeface="Times New Roman" pitchFamily="18" charset="0"/>
                <a:cs typeface="Times New Roman" pitchFamily="18" charset="0"/>
              </a:rPr>
              <a:t>在未來的發展潛力是無可限量的，未來油電混合車的時代，扮演著舉足輕重的地位。</a:t>
            </a:r>
            <a:endParaRPr lang="en-US" altLang="zh-TW" sz="2400" dirty="0">
              <a:latin typeface="Times New Roman" pitchFamily="18" charset="0"/>
              <a:cs typeface="Times New Roman" pitchFamily="18" charset="0"/>
            </a:endParaRPr>
          </a:p>
          <a:p>
            <a:pPr algn="just" eaLnBrk="0" hangingPunct="0"/>
            <a:r>
              <a:rPr lang="en-US" altLang="zh-TW" sz="2400" dirty="0">
                <a:latin typeface="Times New Roman" pitchFamily="18" charset="0"/>
                <a:cs typeface="Times New Roman" pitchFamily="18" charset="0"/>
              </a:rPr>
              <a:t>Toyota</a:t>
            </a:r>
            <a:r>
              <a:rPr lang="zh-TW" altLang="en-US" sz="2400" dirty="0">
                <a:latin typeface="Times New Roman" pitchFamily="18" charset="0"/>
                <a:cs typeface="Times New Roman" pitchFamily="18" charset="0"/>
              </a:rPr>
              <a:t>能成功是因價格便宜、耐操、好保養和行銷策略等原因，讓它能獨領台灣車市這麼多年</a:t>
            </a:r>
            <a:r>
              <a:rPr lang="zh-TW" altLang="en-US" sz="2400" dirty="0" smtClean="0">
                <a:latin typeface="Times New Roman" pitchFamily="18" charset="0"/>
                <a:cs typeface="Times New Roman" pitchFamily="18" charset="0"/>
              </a:rPr>
              <a:t>。</a:t>
            </a:r>
            <a:endParaRPr lang="en-US" altLang="zh-TW" sz="2400" dirty="0" smtClean="0">
              <a:latin typeface="Times New Roman" pitchFamily="18" charset="0"/>
              <a:cs typeface="Times New Roman" pitchFamily="18" charset="0"/>
            </a:endParaRPr>
          </a:p>
          <a:p>
            <a:pPr algn="just" eaLnBrk="0" hangingPunct="0"/>
            <a:endParaRPr lang="zh-TW" altLang="en-US" sz="2400" dirty="0">
              <a:latin typeface="Times New Roman" pitchFamily="18" charset="0"/>
              <a:cs typeface="Times New Roman" pitchFamily="18" charset="0"/>
            </a:endParaRPr>
          </a:p>
        </p:txBody>
      </p:sp>
      <p:sp>
        <p:nvSpPr>
          <p:cNvPr id="4" name="標題 1"/>
          <p:cNvSpPr>
            <a:spLocks noGrp="1"/>
          </p:cNvSpPr>
          <p:nvPr>
            <p:ph type="title"/>
          </p:nvPr>
        </p:nvSpPr>
        <p:spPr/>
        <p:txBody>
          <a:bodyPr bIns="91440" anchor="b" anchorCtr="0">
            <a:noAutofit/>
          </a:bodyPr>
          <a:lstStyle/>
          <a:p>
            <a:pPr algn="ctr"/>
            <a:r>
              <a:rPr lang="zh-TW" altLang="en-US" sz="4600" b="1" dirty="0">
                <a:latin typeface="Times New Roman" pitchFamily="18" charset="0"/>
                <a:ea typeface="標楷體" pitchFamily="65" charset="-120"/>
                <a:cs typeface="Times New Roman" pitchFamily="18" charset="0"/>
              </a:rPr>
              <a:t>結論</a:t>
            </a:r>
          </a:p>
        </p:txBody>
      </p:sp>
    </p:spTree>
    <p:extLst>
      <p:ext uri="{BB962C8B-B14F-4D97-AF65-F5344CB8AC3E}">
        <p14:creationId xmlns:p14="http://schemas.microsoft.com/office/powerpoint/2010/main" val="405638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pPr algn="just" eaLnBrk="0" hangingPunct="0"/>
            <a:endParaRPr lang="en-US" altLang="zh-TW" dirty="0" smtClean="0"/>
          </a:p>
          <a:p>
            <a:pPr algn="just" eaLnBrk="0" hangingPunct="0"/>
            <a:r>
              <a:rPr lang="zh-TW" altLang="en-US" dirty="0" smtClean="0"/>
              <a:t>現今</a:t>
            </a:r>
            <a:r>
              <a:rPr lang="zh-TW" altLang="en-US" dirty="0"/>
              <a:t>電動車大多採鋰離子電池為儲存單元，優勢在於重量輕、自放電率低以及無充電記憶效應，加上大量生產使成本逐年降低。但最大問題仍在於</a:t>
            </a:r>
            <a:r>
              <a:rPr lang="zh-TW" altLang="en-US" dirty="0" smtClean="0"/>
              <a:t>充電時間</a:t>
            </a:r>
            <a:r>
              <a:rPr lang="zh-TW" altLang="en-US" dirty="0"/>
              <a:t>，就算採用快速充電系統，至少也要 </a:t>
            </a:r>
            <a:r>
              <a:rPr lang="en-US" altLang="zh-TW" dirty="0"/>
              <a:t>20-30 </a:t>
            </a:r>
            <a:r>
              <a:rPr lang="zh-TW" altLang="en-US" dirty="0"/>
              <a:t>分鐘才能擁有較夠用的電能，加上受限車體空間設計，使電動車的單程續航力約只有 </a:t>
            </a:r>
            <a:r>
              <a:rPr lang="en-US" altLang="zh-TW" dirty="0"/>
              <a:t>300 </a:t>
            </a:r>
            <a:r>
              <a:rPr lang="zh-TW" altLang="en-US" dirty="0"/>
              <a:t>到 </a:t>
            </a:r>
            <a:r>
              <a:rPr lang="en-US" altLang="zh-TW" dirty="0"/>
              <a:t>400 </a:t>
            </a:r>
            <a:r>
              <a:rPr lang="zh-TW" altLang="en-US" dirty="0"/>
              <a:t>公里而已。</a:t>
            </a:r>
            <a:endParaRPr lang="en-US" altLang="zh-TW" dirty="0" smtClean="0"/>
          </a:p>
        </p:txBody>
      </p:sp>
      <p:sp>
        <p:nvSpPr>
          <p:cNvPr id="4" name="標題 1"/>
          <p:cNvSpPr>
            <a:spLocks noGrp="1"/>
          </p:cNvSpPr>
          <p:nvPr>
            <p:ph type="title"/>
          </p:nvPr>
        </p:nvSpPr>
        <p:spPr/>
        <p:txBody>
          <a:bodyPr bIns="91440" anchor="b" anchorCtr="0">
            <a:noAutofit/>
          </a:bodyPr>
          <a:lstStyle/>
          <a:p>
            <a:pPr algn="ctr"/>
            <a:r>
              <a:rPr lang="zh-TW" altLang="en-US" sz="4600" b="1" dirty="0">
                <a:latin typeface="Times New Roman" pitchFamily="18" charset="0"/>
                <a:ea typeface="標楷體" pitchFamily="65" charset="-120"/>
                <a:cs typeface="Times New Roman" pitchFamily="18" charset="0"/>
              </a:rPr>
              <a:t>結論</a:t>
            </a:r>
          </a:p>
        </p:txBody>
      </p:sp>
    </p:spTree>
    <p:extLst>
      <p:ext uri="{BB962C8B-B14F-4D97-AF65-F5344CB8AC3E}">
        <p14:creationId xmlns:p14="http://schemas.microsoft.com/office/powerpoint/2010/main" val="1810872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600" b="1" dirty="0">
                <a:latin typeface="Times New Roman" pitchFamily="18" charset="0"/>
                <a:ea typeface="標楷體" pitchFamily="65" charset="-120"/>
                <a:cs typeface="Times New Roman" pitchFamily="18" charset="0"/>
              </a:rPr>
              <a:t>參考資料</a:t>
            </a:r>
            <a:endParaRPr lang="zh-TW" altLang="en-US" sz="4600" b="1"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sz="quarter" idx="1"/>
          </p:nvPr>
        </p:nvSpPr>
        <p:spPr/>
        <p:txBody>
          <a:bodyPr>
            <a:normAutofit/>
          </a:bodyPr>
          <a:lstStyle/>
          <a:p>
            <a:r>
              <a:rPr lang="en-US" altLang="zh-TW" sz="1800" dirty="0" smtClean="0">
                <a:latin typeface="Times New Roman" pitchFamily="18" charset="0"/>
                <a:cs typeface="Times New Roman" pitchFamily="18" charset="0"/>
              </a:rPr>
              <a:t>8891</a:t>
            </a:r>
            <a:r>
              <a:rPr lang="zh-TW" altLang="en-US" sz="1800" dirty="0" smtClean="0">
                <a:latin typeface="Times New Roman" pitchFamily="18" charset="0"/>
                <a:cs typeface="Times New Roman" pitchFamily="18" charset="0"/>
              </a:rPr>
              <a:t>購車網：</a:t>
            </a:r>
            <a:r>
              <a:rPr lang="en-US" altLang="zh-TW" sz="1800" dirty="0">
                <a:latin typeface="Times New Roman" pitchFamily="18" charset="0"/>
                <a:cs typeface="Times New Roman" pitchFamily="18" charset="0"/>
                <a:hlinkClick r:id="rId2"/>
              </a:rPr>
              <a:t>https://</a:t>
            </a:r>
            <a:r>
              <a:rPr lang="en-US" altLang="zh-TW" sz="1800" dirty="0" smtClean="0">
                <a:latin typeface="Times New Roman" pitchFamily="18" charset="0"/>
                <a:cs typeface="Times New Roman" pitchFamily="18" charset="0"/>
                <a:hlinkClick r:id="rId2"/>
              </a:rPr>
              <a:t>c.8891.com.tw/Models/toyota</a:t>
            </a:r>
            <a:endParaRPr lang="en-US" altLang="zh-TW" sz="1800" dirty="0" smtClean="0">
              <a:latin typeface="Times New Roman" pitchFamily="18" charset="0"/>
              <a:cs typeface="Times New Roman" pitchFamily="18" charset="0"/>
            </a:endParaRPr>
          </a:p>
          <a:p>
            <a:r>
              <a:rPr lang="zh-TW" altLang="en-US" sz="1800" dirty="0">
                <a:latin typeface="Times New Roman" pitchFamily="18" charset="0"/>
                <a:cs typeface="Times New Roman" pitchFamily="18" charset="0"/>
              </a:rPr>
              <a:t>維基百</a:t>
            </a:r>
            <a:r>
              <a:rPr lang="zh-TW" altLang="en-US" sz="1800" dirty="0" smtClean="0">
                <a:latin typeface="Times New Roman" pitchFamily="18" charset="0"/>
                <a:cs typeface="Times New Roman" pitchFamily="18" charset="0"/>
              </a:rPr>
              <a:t>科：</a:t>
            </a:r>
            <a:r>
              <a:rPr lang="en-US" altLang="zh-TW" sz="1800" dirty="0" smtClean="0">
                <a:latin typeface="Times New Roman" pitchFamily="18" charset="0"/>
                <a:cs typeface="Times New Roman" pitchFamily="18" charset="0"/>
                <a:hlinkClick r:id="rId3"/>
              </a:rPr>
              <a:t>https</a:t>
            </a:r>
            <a:r>
              <a:rPr lang="en-US" altLang="zh-TW" sz="1800" dirty="0">
                <a:latin typeface="Times New Roman" pitchFamily="18" charset="0"/>
                <a:cs typeface="Times New Roman" pitchFamily="18" charset="0"/>
                <a:hlinkClick r:id="rId3"/>
              </a:rPr>
              <a:t>://zh.wikipedia.org/wiki/%</a:t>
            </a:r>
            <a:r>
              <a:rPr lang="en-US" altLang="zh-TW" sz="1800" dirty="0" smtClean="0">
                <a:latin typeface="Times New Roman" pitchFamily="18" charset="0"/>
                <a:cs typeface="Times New Roman" pitchFamily="18" charset="0"/>
                <a:hlinkClick r:id="rId3"/>
              </a:rPr>
              <a:t>E4%B8%B0%E7%94%B0%E6%B1%BD%E8%BD%A6</a:t>
            </a:r>
            <a:endParaRPr lang="en-US" altLang="zh-TW" sz="1800" dirty="0" smtClean="0">
              <a:latin typeface="Times New Roman" pitchFamily="18" charset="0"/>
              <a:cs typeface="Times New Roman" pitchFamily="18" charset="0"/>
            </a:endParaRPr>
          </a:p>
          <a:p>
            <a:r>
              <a:rPr lang="zh-TW" altLang="en-US" sz="1800" dirty="0">
                <a:latin typeface="Times New Roman" pitchFamily="18" charset="0"/>
                <a:cs typeface="Times New Roman" pitchFamily="18" charset="0"/>
              </a:rPr>
              <a:t>數位</a:t>
            </a:r>
            <a:r>
              <a:rPr lang="zh-TW" altLang="en-US" sz="1800" dirty="0" smtClean="0">
                <a:latin typeface="Times New Roman" pitchFamily="18" charset="0"/>
                <a:cs typeface="Times New Roman" pitchFamily="18" charset="0"/>
              </a:rPr>
              <a:t>時代：</a:t>
            </a:r>
            <a:r>
              <a:rPr lang="en-US" altLang="zh-TW" sz="1800" dirty="0">
                <a:latin typeface="Times New Roman" pitchFamily="18" charset="0"/>
                <a:cs typeface="Times New Roman" pitchFamily="18" charset="0"/>
                <a:hlinkClick r:id="rId4"/>
              </a:rPr>
              <a:t>https://</a:t>
            </a:r>
            <a:r>
              <a:rPr lang="en-US" altLang="zh-TW" sz="1800" dirty="0" smtClean="0">
                <a:latin typeface="Times New Roman" pitchFamily="18" charset="0"/>
                <a:cs typeface="Times New Roman" pitchFamily="18" charset="0"/>
                <a:hlinkClick r:id="rId4"/>
              </a:rPr>
              <a:t>www.bnext.com.tw/article/47717/toyota-reveals-electric-autonomous-car-epalette-on-2018-ces</a:t>
            </a:r>
            <a:endParaRPr lang="en-US" altLang="zh-TW" sz="1800" dirty="0" smtClean="0">
              <a:latin typeface="Times New Roman" pitchFamily="18" charset="0"/>
              <a:cs typeface="Times New Roman" pitchFamily="18" charset="0"/>
            </a:endParaRPr>
          </a:p>
          <a:p>
            <a:r>
              <a:rPr lang="en-US" altLang="zh-TW" sz="1800" dirty="0" smtClean="0">
                <a:latin typeface="Times New Roman" pitchFamily="18" charset="0"/>
                <a:cs typeface="Times New Roman" pitchFamily="18" charset="0"/>
              </a:rPr>
              <a:t>EET</a:t>
            </a:r>
            <a:r>
              <a:rPr lang="zh-TW" altLang="en-US" sz="1800" dirty="0" smtClean="0">
                <a:latin typeface="Times New Roman" pitchFamily="18" charset="0"/>
                <a:cs typeface="Times New Roman" pitchFamily="18" charset="0"/>
              </a:rPr>
              <a:t>：</a:t>
            </a:r>
            <a:r>
              <a:rPr lang="en-US" altLang="zh-TW" sz="1800" dirty="0">
                <a:latin typeface="Times New Roman" pitchFamily="18" charset="0"/>
                <a:cs typeface="Times New Roman" pitchFamily="18" charset="0"/>
                <a:hlinkClick r:id="rId5"/>
              </a:rPr>
              <a:t>https://</a:t>
            </a:r>
            <a:r>
              <a:rPr lang="en-US" altLang="zh-TW" sz="1800" dirty="0" smtClean="0">
                <a:latin typeface="Times New Roman" pitchFamily="18" charset="0"/>
                <a:cs typeface="Times New Roman" pitchFamily="18" charset="0"/>
                <a:hlinkClick r:id="rId5"/>
              </a:rPr>
              <a:t>www.eettaiwan.com/news/article/20180109NT01-Toyota-Head-at-CES-Touts-Mobile-Commerce</a:t>
            </a:r>
            <a:endParaRPr lang="en-US" altLang="zh-TW" sz="1800" dirty="0" smtClean="0">
              <a:latin typeface="Times New Roman" pitchFamily="18" charset="0"/>
              <a:cs typeface="Times New Roman" pitchFamily="18" charset="0"/>
            </a:endParaRPr>
          </a:p>
          <a:p>
            <a:r>
              <a:rPr lang="zh-TW" altLang="en-US" sz="1800" dirty="0" smtClean="0">
                <a:latin typeface="Times New Roman" pitchFamily="18" charset="0"/>
                <a:cs typeface="Times New Roman" pitchFamily="18" charset="0"/>
              </a:rPr>
              <a:t>科技產業資訊室：</a:t>
            </a:r>
            <a:r>
              <a:rPr lang="en-US" altLang="zh-TW" sz="1800" dirty="0">
                <a:latin typeface="Times New Roman" pitchFamily="18" charset="0"/>
                <a:cs typeface="Times New Roman" pitchFamily="18" charset="0"/>
                <a:hlinkClick r:id="rId6"/>
              </a:rPr>
              <a:t>http://</a:t>
            </a:r>
            <a:r>
              <a:rPr lang="en-US" altLang="zh-TW" sz="1800" dirty="0" smtClean="0">
                <a:latin typeface="Times New Roman" pitchFamily="18" charset="0"/>
                <a:cs typeface="Times New Roman" pitchFamily="18" charset="0"/>
                <a:hlinkClick r:id="rId6"/>
              </a:rPr>
              <a:t>iknow.stpi.narl.org.tw/Post/Read.aspx?PostID=14283</a:t>
            </a:r>
            <a:endParaRPr lang="en-US" altLang="zh-TW" sz="1800" dirty="0" smtClean="0">
              <a:latin typeface="Times New Roman" pitchFamily="18" charset="0"/>
              <a:cs typeface="Times New Roman" pitchFamily="18" charset="0"/>
            </a:endParaRPr>
          </a:p>
          <a:p>
            <a:r>
              <a:rPr lang="zh-TW" altLang="en-US" sz="1800" dirty="0" smtClean="0">
                <a:latin typeface="Times New Roman" pitchFamily="18" charset="0"/>
                <a:cs typeface="Times New Roman" pitchFamily="18" charset="0"/>
              </a:rPr>
              <a:t>中時電子報：</a:t>
            </a:r>
            <a:r>
              <a:rPr lang="en-US" altLang="zh-TW" sz="1800" dirty="0">
                <a:latin typeface="Times New Roman" pitchFamily="18" charset="0"/>
                <a:cs typeface="Times New Roman" pitchFamily="18" charset="0"/>
                <a:hlinkClick r:id="rId7"/>
              </a:rPr>
              <a:t>http://</a:t>
            </a:r>
            <a:r>
              <a:rPr lang="en-US" altLang="zh-TW" sz="1800" dirty="0" smtClean="0">
                <a:latin typeface="Times New Roman" pitchFamily="18" charset="0"/>
                <a:cs typeface="Times New Roman" pitchFamily="18" charset="0"/>
                <a:hlinkClick r:id="rId7"/>
              </a:rPr>
              <a:t>www.chinatimes.com/newspapers/20151108001100-260209</a:t>
            </a:r>
            <a:endParaRPr lang="en-US" altLang="zh-TW" sz="1800" dirty="0" smtClean="0">
              <a:latin typeface="Times New Roman" pitchFamily="18" charset="0"/>
              <a:cs typeface="Times New Roman" pitchFamily="18" charset="0"/>
            </a:endParaRPr>
          </a:p>
          <a:p>
            <a:r>
              <a:rPr lang="en-US" altLang="zh-TW" sz="1800" dirty="0" smtClean="0">
                <a:latin typeface="Times New Roman" pitchFamily="18" charset="0"/>
                <a:cs typeface="Times New Roman" pitchFamily="18" charset="0"/>
              </a:rPr>
              <a:t>TOYOTA</a:t>
            </a:r>
            <a:r>
              <a:rPr lang="zh-TW" altLang="en-US" sz="1800" dirty="0" smtClean="0">
                <a:latin typeface="Times New Roman" pitchFamily="18" charset="0"/>
                <a:cs typeface="Times New Roman" pitchFamily="18" charset="0"/>
              </a:rPr>
              <a:t>官方網站：</a:t>
            </a:r>
            <a:r>
              <a:rPr lang="en-US" altLang="zh-TW" sz="1800" dirty="0">
                <a:latin typeface="Times New Roman" pitchFamily="18" charset="0"/>
                <a:cs typeface="Times New Roman" pitchFamily="18" charset="0"/>
                <a:hlinkClick r:id="rId8"/>
              </a:rPr>
              <a:t>https://www.toyota.com.tw</a:t>
            </a:r>
            <a:r>
              <a:rPr lang="en-US" altLang="zh-TW" sz="1800" dirty="0" smtClean="0">
                <a:latin typeface="Times New Roman" pitchFamily="18" charset="0"/>
                <a:cs typeface="Times New Roman" pitchFamily="18" charset="0"/>
                <a:hlinkClick r:id="rId8"/>
              </a:rPr>
              <a:t>/</a:t>
            </a:r>
            <a:endParaRPr lang="en-US" altLang="zh-TW" sz="1800" dirty="0" smtClean="0">
              <a:latin typeface="Times New Roman" pitchFamily="18" charset="0"/>
              <a:cs typeface="Times New Roman" pitchFamily="18" charset="0"/>
            </a:endParaRPr>
          </a:p>
          <a:p>
            <a:endParaRPr lang="en-US" altLang="zh-TW" sz="1800" dirty="0" smtClean="0">
              <a:latin typeface="Times New Roman" pitchFamily="18" charset="0"/>
              <a:cs typeface="Times New Roman" pitchFamily="18" charset="0"/>
            </a:endParaRPr>
          </a:p>
          <a:p>
            <a:endParaRPr lang="zh-TW" altLang="en-US" sz="1600" dirty="0">
              <a:latin typeface="Vup "/>
            </a:endParaRPr>
          </a:p>
        </p:txBody>
      </p:sp>
    </p:spTree>
    <p:extLst>
      <p:ext uri="{BB962C8B-B14F-4D97-AF65-F5344CB8AC3E}">
        <p14:creationId xmlns:p14="http://schemas.microsoft.com/office/powerpoint/2010/main" val="3239948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dirty="0" smtClean="0">
                <a:latin typeface="Times New Roman" pitchFamily="18" charset="0"/>
                <a:cs typeface="Times New Roman" pitchFamily="18" charset="0"/>
              </a:rPr>
              <a:t>THE</a:t>
            </a:r>
            <a:r>
              <a:rPr lang="zh-TW" altLang="en-US" sz="6000" dirty="0" smtClean="0">
                <a:latin typeface="Times New Roman" pitchFamily="18" charset="0"/>
                <a:cs typeface="Times New Roman" pitchFamily="18" charset="0"/>
              </a:rPr>
              <a:t> </a:t>
            </a:r>
            <a:r>
              <a:rPr lang="en-US" altLang="zh-TW" sz="6000" dirty="0" smtClean="0">
                <a:latin typeface="Times New Roman" pitchFamily="18" charset="0"/>
                <a:cs typeface="Times New Roman" pitchFamily="18" charset="0"/>
              </a:rPr>
              <a:t>END</a:t>
            </a:r>
            <a:endParaRPr lang="zh-TW" altLang="en-US" sz="6000" dirty="0">
              <a:latin typeface="Times New Roman" pitchFamily="18" charset="0"/>
              <a:cs typeface="Times New Roman" pitchFamily="18" charset="0"/>
            </a:endParaRPr>
          </a:p>
        </p:txBody>
      </p:sp>
      <p:sp>
        <p:nvSpPr>
          <p:cNvPr id="3" name="文字版面配置區 2"/>
          <p:cNvSpPr>
            <a:spLocks noGrp="1"/>
          </p:cNvSpPr>
          <p:nvPr>
            <p:ph type="body" idx="1"/>
          </p:nvPr>
        </p:nvSpPr>
        <p:spPr/>
        <p:txBody>
          <a:bodyPr>
            <a:normAutofit/>
          </a:bodyPr>
          <a:lstStyle/>
          <a:p>
            <a:r>
              <a:rPr lang="zh-TW" altLang="en-US" sz="4000" dirty="0" smtClean="0">
                <a:latin typeface="標楷體" pitchFamily="65" charset="-120"/>
                <a:ea typeface="標楷體" pitchFamily="65" charset="-120"/>
              </a:rPr>
              <a:t>謝謝觀賞</a:t>
            </a:r>
            <a:endParaRPr lang="zh-TW" altLang="en-US" sz="4000" dirty="0">
              <a:latin typeface="標楷體" pitchFamily="65" charset="-120"/>
              <a:ea typeface="標楷體" pitchFamily="65" charset="-120"/>
            </a:endParaRPr>
          </a:p>
        </p:txBody>
      </p:sp>
    </p:spTree>
    <p:extLst>
      <p:ext uri="{BB962C8B-B14F-4D97-AF65-F5344CB8AC3E}">
        <p14:creationId xmlns:p14="http://schemas.microsoft.com/office/powerpoint/2010/main" val="830435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600" b="1" dirty="0" smtClean="0">
                <a:latin typeface="Times New Roman" pitchFamily="18" charset="0"/>
                <a:ea typeface="標楷體" pitchFamily="65" charset="-120"/>
                <a:cs typeface="Times New Roman" pitchFamily="18" charset="0"/>
              </a:rPr>
              <a:t>TOYOTA</a:t>
            </a:r>
            <a:r>
              <a:rPr lang="zh-TW" altLang="en-US" sz="4600" b="1" dirty="0" smtClean="0">
                <a:latin typeface="Times New Roman" pitchFamily="18" charset="0"/>
                <a:ea typeface="標楷體" pitchFamily="65" charset="-120"/>
                <a:cs typeface="Times New Roman" pitchFamily="18" charset="0"/>
              </a:rPr>
              <a:t>歷史</a:t>
            </a:r>
            <a:endParaRPr lang="zh-TW" altLang="en-US" sz="4600" b="1"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sz="quarter" idx="1"/>
          </p:nvPr>
        </p:nvSpPr>
        <p:spPr/>
        <p:txBody>
          <a:bodyPr>
            <a:noAutofit/>
          </a:bodyPr>
          <a:lstStyle/>
          <a:p>
            <a:pPr algn="just" eaLnBrk="0" hangingPunct="0"/>
            <a:r>
              <a:rPr lang="zh-TW" altLang="en-US" sz="2000" dirty="0" smtClean="0">
                <a:latin typeface="Times New Roman" pitchFamily="18" charset="0"/>
                <a:cs typeface="Times New Roman" pitchFamily="18" charset="0"/>
              </a:rPr>
              <a:t>豐田汽車公司（日文：</a:t>
            </a:r>
            <a:r>
              <a:rPr lang="ja-JP" altLang="en-US" sz="2000" dirty="0" smtClean="0">
                <a:latin typeface="Times New Roman" pitchFamily="18" charset="0"/>
                <a:cs typeface="Times New Roman" pitchFamily="18" charset="0"/>
              </a:rPr>
              <a:t>トヨタ</a:t>
            </a:r>
            <a:r>
              <a:rPr lang="zh-TW" altLang="en-US" sz="2000" dirty="0" smtClean="0">
                <a:latin typeface="Times New Roman" pitchFamily="18" charset="0"/>
                <a:cs typeface="Times New Roman" pitchFamily="18" charset="0"/>
              </a:rPr>
              <a:t>自動車株式会社，英文：</a:t>
            </a:r>
            <a:r>
              <a:rPr lang="en-US" altLang="zh-TW" sz="2000" dirty="0" err="1" smtClean="0">
                <a:latin typeface="Times New Roman" pitchFamily="18" charset="0"/>
                <a:cs typeface="Times New Roman" pitchFamily="18" charset="0"/>
              </a:rPr>
              <a:t>ToyotaMotorCorporation</a:t>
            </a:r>
            <a:r>
              <a:rPr lang="zh-TW" altLang="en-US" sz="2000" dirty="0" smtClean="0">
                <a:latin typeface="Times New Roman" pitchFamily="18" charset="0"/>
                <a:cs typeface="Times New Roman" pitchFamily="18" charset="0"/>
              </a:rPr>
              <a:t>）簡稱豐田，是</a:t>
            </a:r>
            <a:r>
              <a:rPr lang="ja-JP" altLang="en-US" sz="2000" dirty="0" smtClean="0">
                <a:latin typeface="Times New Roman" pitchFamily="18" charset="0"/>
                <a:cs typeface="Times New Roman" pitchFamily="18" charset="0"/>
              </a:rPr>
              <a:t>由豐田佐吉一手創辦的「豐田自動織機製作所」於</a:t>
            </a:r>
            <a:r>
              <a:rPr lang="en-US" altLang="ja-JP" sz="2000" dirty="0" smtClean="0">
                <a:latin typeface="Times New Roman" pitchFamily="18" charset="0"/>
                <a:cs typeface="Times New Roman" pitchFamily="18" charset="0"/>
              </a:rPr>
              <a:t>1933</a:t>
            </a:r>
            <a:r>
              <a:rPr lang="ja-JP" altLang="en-US" sz="2000" dirty="0" smtClean="0">
                <a:latin typeface="Times New Roman" pitchFamily="18" charset="0"/>
                <a:cs typeface="Times New Roman" pitchFamily="18" charset="0"/>
              </a:rPr>
              <a:t>年</a:t>
            </a:r>
            <a:r>
              <a:rPr lang="en-US" altLang="ja-JP" sz="2000" dirty="0" smtClean="0">
                <a:latin typeface="Times New Roman" pitchFamily="18" charset="0"/>
                <a:cs typeface="Times New Roman" pitchFamily="18" charset="0"/>
              </a:rPr>
              <a:t>9</a:t>
            </a:r>
            <a:r>
              <a:rPr lang="ja-JP" altLang="en-US" sz="2000" dirty="0" smtClean="0">
                <a:latin typeface="Times New Roman" pitchFamily="18" charset="0"/>
                <a:cs typeface="Times New Roman" pitchFamily="18" charset="0"/>
              </a:rPr>
              <a:t>月成立</a:t>
            </a:r>
            <a:r>
              <a:rPr lang="zh-TW" altLang="en-US" sz="2000" dirty="0" smtClean="0">
                <a:latin typeface="Times New Roman" pitchFamily="18" charset="0"/>
                <a:cs typeface="Times New Roman" pitchFamily="18" charset="0"/>
              </a:rPr>
              <a:t>的</a:t>
            </a:r>
            <a:r>
              <a:rPr lang="ja-JP" altLang="en-US" sz="2000" dirty="0" smtClean="0">
                <a:latin typeface="Times New Roman" pitchFamily="18" charset="0"/>
                <a:cs typeface="Times New Roman" pitchFamily="18" charset="0"/>
              </a:rPr>
              <a:t>汽車部門。</a:t>
            </a:r>
          </a:p>
          <a:p>
            <a:pPr algn="just" eaLnBrk="0" hangingPunct="0"/>
            <a:r>
              <a:rPr lang="ja-JP" altLang="en-US" sz="2000" dirty="0" smtClean="0">
                <a:latin typeface="Times New Roman" pitchFamily="18" charset="0"/>
                <a:cs typeface="Times New Roman" pitchFamily="18" charset="0"/>
              </a:rPr>
              <a:t>透過活用織機製作上的鑄造、機械加工技術等技巧，經過研究後終於在</a:t>
            </a:r>
            <a:r>
              <a:rPr lang="en-US" altLang="ja-JP" sz="2000" dirty="0" smtClean="0">
                <a:latin typeface="Times New Roman" pitchFamily="18" charset="0"/>
                <a:cs typeface="Times New Roman" pitchFamily="18" charset="0"/>
              </a:rPr>
              <a:t>1935</a:t>
            </a:r>
            <a:r>
              <a:rPr lang="ja-JP" altLang="en-US" sz="2000" dirty="0" smtClean="0">
                <a:latin typeface="Times New Roman" pitchFamily="18" charset="0"/>
                <a:cs typeface="Times New Roman" pitchFamily="18" charset="0"/>
              </a:rPr>
              <a:t>年開始製造汽車。</a:t>
            </a:r>
            <a:r>
              <a:rPr lang="en-US" altLang="ja-JP" sz="2000" dirty="0" smtClean="0">
                <a:latin typeface="Times New Roman" pitchFamily="18" charset="0"/>
                <a:cs typeface="Times New Roman" pitchFamily="18" charset="0"/>
              </a:rPr>
              <a:t>1937</a:t>
            </a:r>
            <a:r>
              <a:rPr lang="ja-JP" altLang="en-US" sz="2000" dirty="0" smtClean="0">
                <a:latin typeface="Times New Roman" pitchFamily="18" charset="0"/>
                <a:cs typeface="Times New Roman" pitchFamily="18" charset="0"/>
              </a:rPr>
              <a:t>年，汽車部門正式獨立出來，成立了「豐田自動車工業株式會社」。</a:t>
            </a:r>
            <a:endParaRPr lang="zh-TW" altLang="en-US" sz="2000" dirty="0">
              <a:latin typeface="Times New Roman" pitchFamily="18" charset="0"/>
              <a:cs typeface="Times New Roman" pitchFamily="18" charset="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4281935"/>
            <a:ext cx="2267744" cy="1394662"/>
          </a:xfrm>
          <a:prstGeom prst="rect">
            <a:avLst/>
          </a:prstGeom>
        </p:spPr>
      </p:pic>
      <p:sp>
        <p:nvSpPr>
          <p:cNvPr id="6" name="文字方塊 5"/>
          <p:cNvSpPr txBox="1"/>
          <p:nvPr/>
        </p:nvSpPr>
        <p:spPr>
          <a:xfrm>
            <a:off x="6065385" y="5733256"/>
            <a:ext cx="2035007" cy="523220"/>
          </a:xfrm>
          <a:prstGeom prst="rect">
            <a:avLst/>
          </a:prstGeom>
          <a:noFill/>
        </p:spPr>
        <p:txBody>
          <a:bodyPr wrap="square" rtlCol="0">
            <a:spAutoFit/>
          </a:bodyPr>
          <a:lstStyle/>
          <a:p>
            <a:r>
              <a:rPr lang="zh-TW" altLang="en-US" sz="1400" b="1" dirty="0">
                <a:ln w="10541" cmpd="sng">
                  <a:noFill/>
                  <a:prstDash val="solid"/>
                </a:ln>
                <a:solidFill>
                  <a:srgbClr val="C00000">
                    <a:alpha val="72000"/>
                  </a:srgbClr>
                </a:solidFill>
              </a:rPr>
              <a:t>豐田汽車底下也有出較為高檔的車種品牌</a:t>
            </a:r>
          </a:p>
        </p:txBody>
      </p:sp>
    </p:spTree>
    <p:extLst>
      <p:ext uri="{BB962C8B-B14F-4D97-AF65-F5344CB8AC3E}">
        <p14:creationId xmlns:p14="http://schemas.microsoft.com/office/powerpoint/2010/main" val="3564294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bIns="91440" anchor="b" anchorCtr="0">
            <a:noAutofit/>
          </a:bodyPr>
          <a:lstStyle/>
          <a:p>
            <a:r>
              <a:rPr lang="en-US" altLang="zh-TW" sz="4600" b="1" dirty="0" smtClean="0">
                <a:latin typeface="Times New Roman" pitchFamily="18" charset="0"/>
                <a:ea typeface="標楷體" pitchFamily="65" charset="-120"/>
                <a:cs typeface="Times New Roman" pitchFamily="18" charset="0"/>
              </a:rPr>
              <a:t>TOYOTA</a:t>
            </a:r>
            <a:r>
              <a:rPr lang="zh-TW" altLang="en-US" sz="4600" b="1" dirty="0">
                <a:latin typeface="Times New Roman" pitchFamily="18" charset="0"/>
                <a:ea typeface="標楷體" pitchFamily="65" charset="-120"/>
                <a:cs typeface="Times New Roman" pitchFamily="18" charset="0"/>
              </a:rPr>
              <a:t>歷史</a:t>
            </a:r>
          </a:p>
        </p:txBody>
      </p:sp>
      <p:sp>
        <p:nvSpPr>
          <p:cNvPr id="3" name="內容版面配置區 2"/>
          <p:cNvSpPr>
            <a:spLocks noGrp="1"/>
          </p:cNvSpPr>
          <p:nvPr>
            <p:ph sz="quarter" idx="1"/>
          </p:nvPr>
        </p:nvSpPr>
        <p:spPr/>
        <p:txBody>
          <a:bodyPr>
            <a:noAutofit/>
          </a:bodyPr>
          <a:lstStyle/>
          <a:p>
            <a:pPr algn="just" eaLnBrk="0" hangingPunct="0"/>
            <a:r>
              <a:rPr lang="zh-TW" altLang="en-US" sz="2000" dirty="0">
                <a:latin typeface="Times New Roman" pitchFamily="18" charset="0"/>
                <a:cs typeface="Times New Roman" pitchFamily="18" charset="0"/>
              </a:rPr>
              <a:t>從創業當初</a:t>
            </a:r>
            <a:r>
              <a:rPr lang="zh-TW" altLang="en-US" sz="2000" dirty="0" smtClean="0">
                <a:latin typeface="Times New Roman" pitchFamily="18" charset="0"/>
                <a:cs typeface="Times New Roman" pitchFamily="18" charset="0"/>
              </a:rPr>
              <a:t>開始，就</a:t>
            </a:r>
            <a:r>
              <a:rPr lang="zh-TW" altLang="en-US" sz="2000" dirty="0">
                <a:latin typeface="Times New Roman" pitchFamily="18" charset="0"/>
                <a:cs typeface="Times New Roman" pitchFamily="18" charset="0"/>
              </a:rPr>
              <a:t>在全日本各地尋求當地</a:t>
            </a:r>
            <a:r>
              <a:rPr lang="zh-TW" altLang="en-US" sz="2000" dirty="0" smtClean="0">
                <a:latin typeface="Times New Roman" pitchFamily="18" charset="0"/>
                <a:cs typeface="Times New Roman" pitchFamily="18" charset="0"/>
              </a:rPr>
              <a:t>資本，從而</a:t>
            </a:r>
            <a:r>
              <a:rPr lang="zh-TW" altLang="en-US" sz="2000" dirty="0">
                <a:latin typeface="Times New Roman" pitchFamily="18" charset="0"/>
                <a:cs typeface="Times New Roman" pitchFamily="18" charset="0"/>
              </a:rPr>
              <a:t>整合成為早期的銷售網絡</a:t>
            </a:r>
            <a:r>
              <a:rPr lang="zh-TW" altLang="en-US" sz="2000" dirty="0" smtClean="0">
                <a:latin typeface="Times New Roman" pitchFamily="18" charset="0"/>
                <a:cs typeface="Times New Roman" pitchFamily="18" charset="0"/>
              </a:rPr>
              <a:t>。「</a:t>
            </a:r>
            <a:r>
              <a:rPr lang="zh-TW" altLang="en-US" sz="2000" dirty="0">
                <a:latin typeface="Times New Roman" pitchFamily="18" charset="0"/>
                <a:cs typeface="Times New Roman" pitchFamily="18" charset="0"/>
              </a:rPr>
              <a:t>銷售豐田」這</a:t>
            </a:r>
            <a:r>
              <a:rPr lang="zh-TW" altLang="en-US" sz="2000" dirty="0" smtClean="0">
                <a:latin typeface="Times New Roman" pitchFamily="18" charset="0"/>
                <a:cs typeface="Times New Roman" pitchFamily="18" charset="0"/>
              </a:rPr>
              <a:t>稱號，奠定</a:t>
            </a:r>
            <a:r>
              <a:rPr lang="zh-TW" altLang="en-US" sz="2000" dirty="0">
                <a:latin typeface="Times New Roman" pitchFamily="18" charset="0"/>
                <a:cs typeface="Times New Roman" pitchFamily="18" charset="0"/>
              </a:rPr>
              <a:t>了豐田高銷售能力的形象。</a:t>
            </a:r>
            <a:r>
              <a:rPr lang="zh-TW" altLang="en-US" sz="2000" dirty="0" smtClean="0">
                <a:latin typeface="Times New Roman" pitchFamily="18" charset="0"/>
                <a:cs typeface="Times New Roman" pitchFamily="18" charset="0"/>
              </a:rPr>
              <a:t>時至今日，豐田</a:t>
            </a:r>
            <a:r>
              <a:rPr lang="zh-TW" altLang="en-US" sz="2000" dirty="0">
                <a:latin typeface="Times New Roman" pitchFamily="18" charset="0"/>
                <a:cs typeface="Times New Roman" pitchFamily="18" charset="0"/>
              </a:rPr>
              <a:t>旗下在日本國內擁有四個零售網絡</a:t>
            </a:r>
            <a:r>
              <a:rPr lang="zh-TW" altLang="en-US" sz="2000" dirty="0" smtClean="0">
                <a:latin typeface="Times New Roman" pitchFamily="18" charset="0"/>
                <a:cs typeface="Times New Roman" pitchFamily="18" charset="0"/>
              </a:rPr>
              <a:t>。</a:t>
            </a:r>
            <a:endParaRPr lang="zh-TW" altLang="en-US" sz="2000" dirty="0">
              <a:latin typeface="Times New Roman" pitchFamily="18" charset="0"/>
              <a:cs typeface="Times New Roman" pitchFamily="18" charset="0"/>
            </a:endParaRPr>
          </a:p>
          <a:p>
            <a:pPr algn="just" eaLnBrk="0" hangingPunct="0"/>
            <a:r>
              <a:rPr lang="en-US" altLang="zh-TW" sz="2000" dirty="0" smtClean="0">
                <a:latin typeface="Times New Roman" pitchFamily="18" charset="0"/>
                <a:cs typeface="Times New Roman" pitchFamily="18" charset="0"/>
              </a:rPr>
              <a:t>1955</a:t>
            </a:r>
            <a:r>
              <a:rPr lang="zh-TW" altLang="en-US" sz="2000" dirty="0">
                <a:latin typeface="Times New Roman" pitchFamily="18" charset="0"/>
                <a:cs typeface="Times New Roman" pitchFamily="18" charset="0"/>
              </a:rPr>
              <a:t>年發售的第一代</a:t>
            </a:r>
            <a:r>
              <a:rPr lang="en-US" altLang="zh-TW" sz="2000" dirty="0">
                <a:latin typeface="Times New Roman" pitchFamily="18" charset="0"/>
                <a:cs typeface="Times New Roman" pitchFamily="18" charset="0"/>
              </a:rPr>
              <a:t>Crown</a:t>
            </a:r>
            <a:r>
              <a:rPr lang="zh-TW" altLang="en-US" sz="2000" dirty="0">
                <a:latin typeface="Times New Roman" pitchFamily="18" charset="0"/>
                <a:cs typeface="Times New Roman" pitchFamily="18" charset="0"/>
              </a:rPr>
              <a:t>（皇冠</a:t>
            </a:r>
            <a:r>
              <a:rPr lang="zh-TW" altLang="en-US" sz="2000" dirty="0" smtClean="0">
                <a:latin typeface="Times New Roman" pitchFamily="18" charset="0"/>
                <a:cs typeface="Times New Roman" pitchFamily="18" charset="0"/>
              </a:rPr>
              <a:t>），其</a:t>
            </a:r>
            <a:r>
              <a:rPr lang="zh-TW" altLang="en-US" sz="2000" dirty="0">
                <a:latin typeface="Times New Roman" pitchFamily="18" charset="0"/>
                <a:cs typeface="Times New Roman" pitchFamily="18" charset="0"/>
              </a:rPr>
              <a:t>前輪的獨立懸掛架及低地台設計的</a:t>
            </a:r>
            <a:r>
              <a:rPr lang="zh-TW" altLang="en-US" sz="2000" dirty="0" smtClean="0">
                <a:latin typeface="Times New Roman" pitchFamily="18" charset="0"/>
                <a:cs typeface="Times New Roman" pitchFamily="18" charset="0"/>
              </a:rPr>
              <a:t>底盤，成</a:t>
            </a:r>
            <a:r>
              <a:rPr lang="zh-TW" altLang="en-US" sz="2000" dirty="0">
                <a:latin typeface="Times New Roman" pitchFamily="18" charset="0"/>
                <a:cs typeface="Times New Roman" pitchFamily="18" charset="0"/>
              </a:rPr>
              <a:t>為了與當時歐洲車構造相同而被大量生產的日本製汽車車款。自此</a:t>
            </a:r>
            <a:r>
              <a:rPr lang="zh-TW" altLang="en-US" sz="2000" dirty="0" smtClean="0">
                <a:latin typeface="Times New Roman" pitchFamily="18" charset="0"/>
                <a:cs typeface="Times New Roman" pitchFamily="18" charset="0"/>
              </a:rPr>
              <a:t>之後，</a:t>
            </a:r>
            <a:r>
              <a:rPr lang="en-US" altLang="zh-TW" sz="2000" dirty="0" smtClean="0">
                <a:latin typeface="Times New Roman" pitchFamily="18" charset="0"/>
                <a:cs typeface="Times New Roman" pitchFamily="18" charset="0"/>
              </a:rPr>
              <a:t>Crown</a:t>
            </a:r>
            <a:r>
              <a:rPr lang="zh-TW" altLang="en-US" sz="2000" dirty="0">
                <a:latin typeface="Times New Roman" pitchFamily="18" charset="0"/>
                <a:cs typeface="Times New Roman" pitchFamily="18" charset="0"/>
              </a:rPr>
              <a:t>以日本國內專用車款為目標繼續</a:t>
            </a:r>
            <a:r>
              <a:rPr lang="zh-TW" altLang="en-US" sz="2000" dirty="0" smtClean="0">
                <a:latin typeface="Times New Roman" pitchFamily="18" charset="0"/>
                <a:cs typeface="Times New Roman" pitchFamily="18" charset="0"/>
              </a:rPr>
              <a:t>發展，成</a:t>
            </a:r>
            <a:r>
              <a:rPr lang="zh-TW" altLang="en-US" sz="2000" dirty="0">
                <a:latin typeface="Times New Roman" pitchFamily="18" charset="0"/>
                <a:cs typeface="Times New Roman" pitchFamily="18" charset="0"/>
              </a:rPr>
              <a:t>為了日本國內保守階層及官方用</a:t>
            </a:r>
            <a:r>
              <a:rPr lang="zh-TW" altLang="en-US" sz="2000" dirty="0" smtClean="0">
                <a:latin typeface="Times New Roman" pitchFamily="18" charset="0"/>
                <a:cs typeface="Times New Roman" pitchFamily="18" charset="0"/>
              </a:rPr>
              <a:t>車，同時</a:t>
            </a:r>
            <a:r>
              <a:rPr lang="zh-TW" altLang="en-US" sz="2000" dirty="0">
                <a:latin typeface="Times New Roman" pitchFamily="18" charset="0"/>
                <a:cs typeface="Times New Roman" pitchFamily="18" charset="0"/>
              </a:rPr>
              <a:t>也開始作為商業用車</a:t>
            </a:r>
            <a:r>
              <a:rPr lang="zh-TW" altLang="en-US" sz="2000" dirty="0" smtClean="0">
                <a:latin typeface="Times New Roman" pitchFamily="18" charset="0"/>
                <a:cs typeface="Times New Roman" pitchFamily="18" charset="0"/>
              </a:rPr>
              <a:t>。</a:t>
            </a:r>
            <a:endParaRPr lang="zh-TW" altLang="en-US" sz="2000" dirty="0">
              <a:latin typeface="Times New Roman" pitchFamily="18" charset="0"/>
              <a:cs typeface="Times New Roman" pitchFamily="18" charset="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221088"/>
            <a:ext cx="3292624" cy="1852101"/>
          </a:xfrm>
          <a:prstGeom prst="rect">
            <a:avLst/>
          </a:prstGeom>
        </p:spPr>
      </p:pic>
      <p:sp>
        <p:nvSpPr>
          <p:cNvPr id="8" name="文字方塊 7"/>
          <p:cNvSpPr txBox="1"/>
          <p:nvPr/>
        </p:nvSpPr>
        <p:spPr>
          <a:xfrm>
            <a:off x="6228184" y="6073189"/>
            <a:ext cx="2768707" cy="369332"/>
          </a:xfrm>
          <a:prstGeom prst="rect">
            <a:avLst/>
          </a:prstGeom>
          <a:noFill/>
        </p:spPr>
        <p:txBody>
          <a:bodyPr wrap="none" rtlCol="0">
            <a:spAutoFit/>
          </a:bodyPr>
          <a:lstStyle/>
          <a:p>
            <a:r>
              <a:rPr lang="zh-TW" altLang="en-US" dirty="0" smtClean="0">
                <a:latin typeface="Times New Roman" pitchFamily="18" charset="0"/>
                <a:cs typeface="Times New Roman" pitchFamily="18" charset="0"/>
              </a:rPr>
              <a:t>第一代</a:t>
            </a:r>
            <a:r>
              <a:rPr lang="zh-TW" altLang="en-US" dirty="0" smtClean="0">
                <a:latin typeface="Times New Roman" pitchFamily="18" charset="0"/>
                <a:cs typeface="Times New Roman" pitchFamily="18" charset="0"/>
              </a:rPr>
              <a:t>皇冠 出自：</a:t>
            </a:r>
            <a:r>
              <a:rPr lang="en-US" altLang="zh-TW" dirty="0" smtClean="0">
                <a:latin typeface="Times New Roman" pitchFamily="18" charset="0"/>
                <a:cs typeface="Times New Roman" pitchFamily="18" charset="0"/>
              </a:rPr>
              <a:t>Google</a:t>
            </a:r>
          </a:p>
        </p:txBody>
      </p:sp>
    </p:spTree>
    <p:extLst>
      <p:ext uri="{BB962C8B-B14F-4D97-AF65-F5344CB8AC3E}">
        <p14:creationId xmlns:p14="http://schemas.microsoft.com/office/powerpoint/2010/main" val="925064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r>
              <a:rPr lang="zh-TW" altLang="en-US" sz="2000" dirty="0">
                <a:latin typeface="Times New Roman" pitchFamily="18" charset="0"/>
                <a:cs typeface="Times New Roman" pitchFamily="18" charset="0"/>
              </a:rPr>
              <a:t>在</a:t>
            </a:r>
            <a:r>
              <a:rPr lang="en-US" altLang="zh-TW" sz="2000" dirty="0">
                <a:latin typeface="Times New Roman" pitchFamily="18" charset="0"/>
                <a:cs typeface="Times New Roman" pitchFamily="18" charset="0"/>
              </a:rPr>
              <a:t>60</a:t>
            </a:r>
            <a:r>
              <a:rPr lang="zh-TW" altLang="en-US" sz="2000" dirty="0">
                <a:latin typeface="Times New Roman" pitchFamily="18" charset="0"/>
                <a:cs typeface="Times New Roman" pitchFamily="18" charset="0"/>
              </a:rPr>
              <a:t>年代</a:t>
            </a:r>
            <a:r>
              <a:rPr lang="zh-TW" altLang="en-US" sz="2000" dirty="0" smtClean="0">
                <a:latin typeface="Times New Roman" pitchFamily="18" charset="0"/>
                <a:cs typeface="Times New Roman" pitchFamily="18" charset="0"/>
              </a:rPr>
              <a:t>以後，以</a:t>
            </a:r>
            <a:r>
              <a:rPr lang="zh-TW" altLang="en-US" sz="2000" dirty="0">
                <a:latin typeface="Times New Roman" pitchFamily="18" charset="0"/>
                <a:cs typeface="Times New Roman" pitchFamily="18" charset="0"/>
              </a:rPr>
              <a:t>穩重保守的設計、充裕的排氣量及車身</a:t>
            </a:r>
            <a:r>
              <a:rPr lang="zh-TW" altLang="en-US" sz="2000" dirty="0" smtClean="0">
                <a:latin typeface="Times New Roman" pitchFamily="18" charset="0"/>
                <a:cs typeface="Times New Roman" pitchFamily="18" charset="0"/>
              </a:rPr>
              <a:t>設計，以及</a:t>
            </a:r>
            <a:r>
              <a:rPr lang="zh-TW" altLang="en-US" sz="2000" dirty="0">
                <a:latin typeface="Times New Roman" pitchFamily="18" charset="0"/>
                <a:cs typeface="Times New Roman" pitchFamily="18" charset="0"/>
              </a:rPr>
              <a:t>提供多種選配的</a:t>
            </a:r>
            <a:r>
              <a:rPr lang="zh-TW" altLang="en-US" sz="2000" dirty="0" smtClean="0">
                <a:latin typeface="Times New Roman" pitchFamily="18" charset="0"/>
                <a:cs typeface="Times New Roman" pitchFamily="18" charset="0"/>
              </a:rPr>
              <a:t>策略，豐田</a:t>
            </a:r>
            <a:r>
              <a:rPr lang="zh-TW" altLang="en-US" sz="2000" dirty="0">
                <a:latin typeface="Times New Roman" pitchFamily="18" charset="0"/>
                <a:cs typeface="Times New Roman" pitchFamily="18" charset="0"/>
              </a:rPr>
              <a:t>成功壓倒與其競爭的其他對手。</a:t>
            </a:r>
          </a:p>
          <a:p>
            <a:r>
              <a:rPr lang="en-US" altLang="zh-TW" sz="2000" dirty="0">
                <a:latin typeface="Times New Roman" pitchFamily="18" charset="0"/>
                <a:cs typeface="Times New Roman" pitchFamily="18" charset="0"/>
              </a:rPr>
              <a:t>1989</a:t>
            </a:r>
            <a:r>
              <a:rPr lang="zh-TW" altLang="en-US" sz="2000" dirty="0" smtClean="0">
                <a:latin typeface="Times New Roman" pitchFamily="18" charset="0"/>
                <a:cs typeface="Times New Roman" pitchFamily="18" charset="0"/>
              </a:rPr>
              <a:t>年，一句</a:t>
            </a:r>
            <a:r>
              <a:rPr lang="zh-TW" altLang="en-US" sz="2000" dirty="0">
                <a:latin typeface="Times New Roman" pitchFamily="18" charset="0"/>
                <a:cs typeface="Times New Roman" pitchFamily="18" charset="0"/>
              </a:rPr>
              <a:t>「全新豐田開始行走」宣傳語句標致著豐田進入一個新時代的</a:t>
            </a:r>
            <a:r>
              <a:rPr lang="zh-TW" altLang="en-US" sz="2000" dirty="0" smtClean="0">
                <a:latin typeface="Times New Roman" pitchFamily="18" charset="0"/>
                <a:cs typeface="Times New Roman" pitchFamily="18" charset="0"/>
              </a:rPr>
              <a:t>開始，同時</a:t>
            </a:r>
            <a:r>
              <a:rPr lang="zh-TW" altLang="en-US" sz="2000" dirty="0">
                <a:latin typeface="Times New Roman" pitchFamily="18" charset="0"/>
                <a:cs typeface="Times New Roman" pitchFamily="18" charset="0"/>
              </a:rPr>
              <a:t>也使用了全新設計的標誌。</a:t>
            </a:r>
          </a:p>
          <a:p>
            <a:endParaRPr lang="zh-TW" altLang="en-US" sz="2000" dirty="0">
              <a:latin typeface="Times New Roman" pitchFamily="18" charset="0"/>
              <a:cs typeface="Times New Roman" pitchFamily="18" charset="0"/>
            </a:endParaRPr>
          </a:p>
          <a:p>
            <a:endParaRPr lang="zh-TW" altLang="en-US" sz="2000" dirty="0">
              <a:latin typeface="Times New Roman" pitchFamily="18" charset="0"/>
              <a:cs typeface="Times New Roman" pitchFamily="18" charset="0"/>
            </a:endParaRPr>
          </a:p>
        </p:txBody>
      </p:sp>
      <p:sp>
        <p:nvSpPr>
          <p:cNvPr id="4" name="標題 1"/>
          <p:cNvSpPr>
            <a:spLocks noGrp="1"/>
          </p:cNvSpPr>
          <p:nvPr>
            <p:ph type="title"/>
          </p:nvPr>
        </p:nvSpPr>
        <p:spPr/>
        <p:txBody>
          <a:bodyPr bIns="91440" anchor="b" anchorCtr="0">
            <a:noAutofit/>
          </a:bodyPr>
          <a:lstStyle/>
          <a:p>
            <a:r>
              <a:rPr lang="en-US" altLang="zh-TW" sz="4600" b="1" dirty="0" smtClean="0">
                <a:latin typeface="Times New Roman" pitchFamily="18" charset="0"/>
                <a:ea typeface="標楷體" pitchFamily="65" charset="-120"/>
                <a:cs typeface="Times New Roman" pitchFamily="18" charset="0"/>
              </a:rPr>
              <a:t>TOYOTA</a:t>
            </a:r>
            <a:r>
              <a:rPr lang="zh-TW" altLang="en-US" sz="4600" b="1" dirty="0" smtClean="0">
                <a:latin typeface="Times New Roman" pitchFamily="18" charset="0"/>
                <a:ea typeface="標楷體" pitchFamily="65" charset="-120"/>
                <a:cs typeface="Times New Roman" pitchFamily="18" charset="0"/>
              </a:rPr>
              <a:t>歷史</a:t>
            </a:r>
            <a:endParaRPr lang="zh-TW" altLang="en-US" sz="4600" b="1" dirty="0">
              <a:latin typeface="Times New Roman" pitchFamily="18" charset="0"/>
              <a:ea typeface="標楷體" pitchFamily="65" charset="-120"/>
              <a:cs typeface="Times New Roman" pitchFamily="18" charset="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293096"/>
            <a:ext cx="2736304" cy="1368152"/>
          </a:xfrm>
          <a:prstGeom prst="rect">
            <a:avLst/>
          </a:prstGeom>
        </p:spPr>
      </p:pic>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933056"/>
            <a:ext cx="1779662" cy="1728192"/>
          </a:xfrm>
          <a:prstGeom prst="rect">
            <a:avLst/>
          </a:prstGeom>
        </p:spPr>
      </p:pic>
      <p:sp>
        <p:nvSpPr>
          <p:cNvPr id="10" name="文字方塊 9"/>
          <p:cNvSpPr txBox="1"/>
          <p:nvPr/>
        </p:nvSpPr>
        <p:spPr>
          <a:xfrm>
            <a:off x="4788024" y="5661248"/>
            <a:ext cx="1338828" cy="369332"/>
          </a:xfrm>
          <a:prstGeom prst="rect">
            <a:avLst/>
          </a:prstGeom>
          <a:noFill/>
        </p:spPr>
        <p:txBody>
          <a:bodyPr wrap="none" rtlCol="0">
            <a:spAutoFit/>
          </a:bodyPr>
          <a:lstStyle/>
          <a:p>
            <a:r>
              <a:rPr lang="zh-TW" altLang="en-US" dirty="0"/>
              <a:t>標誌（</a:t>
            </a:r>
            <a:r>
              <a:rPr lang="zh-TW" altLang="en-US" dirty="0" smtClean="0"/>
              <a:t>舊）</a:t>
            </a:r>
            <a:endParaRPr lang="zh-TW" altLang="en-US" dirty="0"/>
          </a:p>
        </p:txBody>
      </p:sp>
      <p:sp>
        <p:nvSpPr>
          <p:cNvPr id="11" name="文字方塊 10"/>
          <p:cNvSpPr txBox="1"/>
          <p:nvPr/>
        </p:nvSpPr>
        <p:spPr>
          <a:xfrm>
            <a:off x="6660232" y="5661248"/>
            <a:ext cx="1338828" cy="369332"/>
          </a:xfrm>
          <a:prstGeom prst="rect">
            <a:avLst/>
          </a:prstGeom>
          <a:noFill/>
        </p:spPr>
        <p:txBody>
          <a:bodyPr wrap="none" rtlCol="0">
            <a:spAutoFit/>
          </a:bodyPr>
          <a:lstStyle/>
          <a:p>
            <a:r>
              <a:rPr lang="zh-TW" altLang="en-US" dirty="0"/>
              <a:t>標誌</a:t>
            </a:r>
            <a:r>
              <a:rPr lang="zh-TW" altLang="en-US" dirty="0" smtClean="0"/>
              <a:t>（</a:t>
            </a:r>
            <a:r>
              <a:rPr lang="zh-TW" altLang="en-US" dirty="0"/>
              <a:t>新</a:t>
            </a:r>
            <a:r>
              <a:rPr lang="zh-TW" altLang="en-US" dirty="0" smtClean="0"/>
              <a:t>）</a:t>
            </a:r>
            <a:endParaRPr lang="zh-TW" altLang="en-US" dirty="0"/>
          </a:p>
        </p:txBody>
      </p:sp>
    </p:spTree>
    <p:extLst>
      <p:ext uri="{BB962C8B-B14F-4D97-AF65-F5344CB8AC3E}">
        <p14:creationId xmlns:p14="http://schemas.microsoft.com/office/powerpoint/2010/main" val="1653202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汽車介紹</a:t>
            </a:r>
          </a:p>
        </p:txBody>
      </p:sp>
      <p:sp>
        <p:nvSpPr>
          <p:cNvPr id="3" name="內容版面配置區 2"/>
          <p:cNvSpPr>
            <a:spLocks noGrp="1"/>
          </p:cNvSpPr>
          <p:nvPr>
            <p:ph sz="quarter" idx="1"/>
          </p:nvPr>
        </p:nvSpPr>
        <p:spPr/>
        <p:txBody>
          <a:bodyPr>
            <a:normAutofit/>
          </a:bodyPr>
          <a:lstStyle/>
          <a:p>
            <a:pPr algn="just"/>
            <a:r>
              <a:rPr lang="en-US" altLang="zh-TW" sz="2000" dirty="0" smtClean="0">
                <a:latin typeface="Times New Roman" pitchFamily="18" charset="0"/>
                <a:cs typeface="Times New Roman" pitchFamily="18" charset="0"/>
              </a:rPr>
              <a:t>Toyota</a:t>
            </a:r>
            <a:r>
              <a:rPr lang="zh-TW" altLang="en-US" sz="2000" dirty="0" smtClean="0">
                <a:latin typeface="Times New Roman" pitchFamily="18" charset="0"/>
                <a:cs typeface="Times New Roman" pitchFamily="18" charset="0"/>
              </a:rPr>
              <a:t>包刮</a:t>
            </a:r>
            <a:r>
              <a:rPr lang="en-US" altLang="zh-TW" sz="2000" dirty="0" smtClean="0">
                <a:latin typeface="Times New Roman" pitchFamily="18" charset="0"/>
                <a:cs typeface="Times New Roman" pitchFamily="18" charset="0"/>
              </a:rPr>
              <a:t>CAMRY</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INNOVA</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PRIUS</a:t>
            </a:r>
            <a:r>
              <a:rPr lang="zh-TW" altLang="en-US" sz="2000" dirty="0" smtClean="0">
                <a:latin typeface="Times New Roman" pitchFamily="18" charset="0"/>
                <a:cs typeface="Times New Roman" pitchFamily="18" charset="0"/>
              </a:rPr>
              <a:t>等等，最近的家庭趨勢，還出了</a:t>
            </a:r>
            <a:r>
              <a:rPr lang="en-US" altLang="zh-TW" sz="2000" dirty="0" smtClean="0">
                <a:latin typeface="Times New Roman" pitchFamily="18" charset="0"/>
                <a:cs typeface="Times New Roman" pitchFamily="18" charset="0"/>
              </a:rPr>
              <a:t>RAV4</a:t>
            </a:r>
            <a:r>
              <a:rPr lang="zh-TW" altLang="en-US" sz="2000" dirty="0" smtClean="0">
                <a:latin typeface="Times New Roman" pitchFamily="18" charset="0"/>
                <a:cs typeface="Times New Roman" pitchFamily="18" charset="0"/>
              </a:rPr>
              <a:t>休旅車，也有出比較輕型休旅</a:t>
            </a:r>
            <a:r>
              <a:rPr lang="en-US" altLang="zh-TW" sz="2000" dirty="0" smtClean="0">
                <a:latin typeface="Times New Roman" pitchFamily="18" charset="0"/>
                <a:cs typeface="Times New Roman" pitchFamily="18" charset="0"/>
              </a:rPr>
              <a:t>CH-R</a:t>
            </a:r>
            <a:r>
              <a:rPr lang="zh-TW" altLang="en-US" sz="2000" dirty="0" smtClean="0">
                <a:latin typeface="Times New Roman" pitchFamily="18" charset="0"/>
                <a:cs typeface="Times New Roman" pitchFamily="18" charset="0"/>
              </a:rPr>
              <a:t>讓更多小家庭有比較適合的車款。</a:t>
            </a:r>
            <a:r>
              <a:rPr lang="zh-TW" altLang="en-US" sz="2000" dirty="0" smtClean="0">
                <a:latin typeface="Times New Roman" pitchFamily="18" charset="0"/>
                <a:cs typeface="Times New Roman" pitchFamily="18" charset="0"/>
              </a:rPr>
              <a:t>每個車款的價格都不一樣，特性也有差，鎖定的客戶群也不同，</a:t>
            </a:r>
            <a:r>
              <a:rPr lang="zh-TW" altLang="en-US" sz="2000" dirty="0" smtClean="0">
                <a:latin typeface="Times New Roman" pitchFamily="18" charset="0"/>
                <a:cs typeface="Times New Roman" pitchFamily="18" charset="0"/>
              </a:rPr>
              <a:t>例如：</a:t>
            </a:r>
            <a:r>
              <a:rPr lang="en-US" altLang="zh-TW" sz="2000" dirty="0" smtClean="0">
                <a:latin typeface="Times New Roman" pitchFamily="18" charset="0"/>
                <a:cs typeface="Times New Roman" pitchFamily="18" charset="0"/>
              </a:rPr>
              <a:t>CAMRY</a:t>
            </a:r>
            <a:r>
              <a:rPr lang="zh-TW" altLang="en-US" sz="2000" dirty="0" smtClean="0">
                <a:latin typeface="Times New Roman" pitchFamily="18" charset="0"/>
                <a:cs typeface="Times New Roman" pitchFamily="18" charset="0"/>
              </a:rPr>
              <a:t>售價大約將近百萬，也有比較適合小資族代步車，例如</a:t>
            </a:r>
            <a:r>
              <a:rPr lang="zh-TW" altLang="en-US" sz="2000" dirty="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YARIS</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VIOS</a:t>
            </a:r>
            <a:r>
              <a:rPr lang="zh-TW" altLang="en-US" sz="2000" dirty="0" smtClean="0">
                <a:latin typeface="Times New Roman" pitchFamily="18" charset="0"/>
                <a:cs typeface="Times New Roman" pitchFamily="18" charset="0"/>
              </a:rPr>
              <a:t>。</a:t>
            </a:r>
          </a:p>
          <a:p>
            <a:pPr algn="just"/>
            <a:r>
              <a:rPr lang="zh-TW" altLang="en-US" sz="2000" dirty="0">
                <a:latin typeface="Times New Roman" pitchFamily="18" charset="0"/>
                <a:cs typeface="Times New Roman" pitchFamily="18" charset="0"/>
              </a:rPr>
              <a:t>在台銷售</a:t>
            </a:r>
            <a:r>
              <a:rPr lang="zh-TW" altLang="en-US" sz="2000" dirty="0" smtClean="0">
                <a:latin typeface="Times New Roman" pitchFamily="18" charset="0"/>
                <a:cs typeface="Times New Roman" pitchFamily="18" charset="0"/>
              </a:rPr>
              <a:t>包括</a:t>
            </a:r>
            <a:r>
              <a:rPr lang="en-US" altLang="zh-TW" sz="2000" dirty="0" smtClean="0">
                <a:latin typeface="Times New Roman" pitchFamily="18" charset="0"/>
                <a:cs typeface="Times New Roman" pitchFamily="18" charset="0"/>
              </a:rPr>
              <a:t>86</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Alphard</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C-HR</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Camry</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Camry Hybrid</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Corolla Altis</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Prado</a:t>
            </a:r>
            <a:r>
              <a:rPr lang="zh-TW" altLang="en-US" sz="2000" dirty="0" smtClean="0">
                <a:latin typeface="Times New Roman" pitchFamily="18" charset="0"/>
                <a:cs typeface="Times New Roman" pitchFamily="18" charset="0"/>
              </a:rPr>
              <a:t>、</a:t>
            </a:r>
            <a:r>
              <a:rPr lang="en-US" altLang="zh-TW" sz="2000" dirty="0" err="1" smtClean="0">
                <a:latin typeface="Times New Roman" pitchFamily="18" charset="0"/>
                <a:cs typeface="Times New Roman" pitchFamily="18" charset="0"/>
              </a:rPr>
              <a:t>Previa</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Prius</a:t>
            </a:r>
            <a:r>
              <a:rPr lang="zh-TW" altLang="en-US" sz="2000" dirty="0" smtClean="0">
                <a:latin typeface="Times New Roman" pitchFamily="18" charset="0"/>
                <a:cs typeface="Times New Roman" pitchFamily="18" charset="0"/>
              </a:rPr>
              <a:t>、</a:t>
            </a:r>
            <a:r>
              <a:rPr lang="en-US" altLang="zh-TW" sz="2000" dirty="0" err="1" smtClean="0">
                <a:latin typeface="Times New Roman" pitchFamily="18" charset="0"/>
                <a:cs typeface="Times New Roman" pitchFamily="18" charset="0"/>
              </a:rPr>
              <a:t>Priusc</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Prius PHV</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Prius</a:t>
            </a:r>
            <a:r>
              <a:rPr lang="el-GR" altLang="zh-TW" sz="2000" dirty="0" smtClean="0">
                <a:latin typeface="Times New Roman" pitchFamily="18" charset="0"/>
                <a:cs typeface="Times New Roman" pitchFamily="18" charset="0"/>
              </a:rPr>
              <a:t>α</a:t>
            </a:r>
            <a:r>
              <a:rPr lang="zh-TW" altLang="el-GR"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RAV4</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Sienna</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Sienta</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Vios</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Yaris</a:t>
            </a:r>
            <a:r>
              <a:rPr lang="zh-TW" altLang="en-US" sz="2000" dirty="0" smtClean="0">
                <a:latin typeface="Times New Roman" pitchFamily="18" charset="0"/>
                <a:cs typeface="Times New Roman" pitchFamily="18" charset="0"/>
              </a:rPr>
              <a:t>、</a:t>
            </a:r>
            <a:r>
              <a:rPr lang="en-US" altLang="zh-TW" sz="2000" dirty="0" err="1" smtClean="0">
                <a:latin typeface="Times New Roman" pitchFamily="18" charset="0"/>
                <a:cs typeface="Times New Roman" pitchFamily="18" charset="0"/>
              </a:rPr>
              <a:t>JapanCamry</a:t>
            </a:r>
            <a:r>
              <a:rPr lang="en-US" altLang="zh-TW" sz="2000" dirty="0" smtClean="0">
                <a:latin typeface="Times New Roman" pitchFamily="18" charset="0"/>
                <a:cs typeface="Times New Roman" pitchFamily="18" charset="0"/>
              </a:rPr>
              <a:t> Hybrid</a:t>
            </a:r>
            <a:r>
              <a:rPr lang="zh-TW" altLang="en-US" sz="2000" dirty="0" smtClean="0">
                <a:latin typeface="Times New Roman" pitchFamily="18" charset="0"/>
                <a:cs typeface="Times New Roman" pitchFamily="18" charset="0"/>
              </a:rPr>
              <a:t>、</a:t>
            </a:r>
            <a:r>
              <a:rPr lang="zh-TW" altLang="en-US" sz="2000" dirty="0">
                <a:latin typeface="Times New Roman" pitchFamily="18" charset="0"/>
                <a:cs typeface="Times New Roman" pitchFamily="18" charset="0"/>
              </a:rPr>
              <a:t> </a:t>
            </a:r>
            <a:r>
              <a:rPr lang="zh-TW" altLang="en-US" sz="2000" dirty="0" smtClean="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Corolla </a:t>
            </a:r>
            <a:r>
              <a:rPr lang="en-US" altLang="zh-TW" sz="2000" dirty="0" err="1" smtClean="0">
                <a:latin typeface="Times New Roman" pitchFamily="18" charset="0"/>
                <a:cs typeface="Times New Roman" pitchFamily="18" charset="0"/>
              </a:rPr>
              <a:t>AltisX</a:t>
            </a:r>
            <a:r>
              <a:rPr lang="zh-TW" altLang="en-US" sz="2000" dirty="0" smtClean="0">
                <a:latin typeface="Times New Roman" pitchFamily="18" charset="0"/>
                <a:cs typeface="Times New Roman" pitchFamily="18" charset="0"/>
              </a:rPr>
              <a:t>、</a:t>
            </a:r>
            <a:r>
              <a:rPr lang="en-US" altLang="zh-TW" sz="2000" dirty="0" err="1" smtClean="0">
                <a:latin typeface="Times New Roman" pitchFamily="18" charset="0"/>
                <a:cs typeface="Times New Roman" pitchFamily="18" charset="0"/>
              </a:rPr>
              <a:t>Innova</a:t>
            </a:r>
            <a:r>
              <a:rPr lang="zh-TW" altLang="en-US" sz="2000" dirty="0" smtClean="0">
                <a:latin typeface="Times New Roman" pitchFamily="18" charset="0"/>
                <a:cs typeface="Times New Roman" pitchFamily="18" charset="0"/>
              </a:rPr>
              <a:t>、</a:t>
            </a:r>
            <a:r>
              <a:rPr lang="en-US" altLang="zh-TW" sz="2000" dirty="0" err="1" smtClean="0">
                <a:latin typeface="Times New Roman" pitchFamily="18" charset="0"/>
                <a:cs typeface="Times New Roman" pitchFamily="18" charset="0"/>
              </a:rPr>
              <a:t>LandCruiser</a:t>
            </a:r>
            <a:r>
              <a:rPr lang="en-US" altLang="zh-TW" sz="2000" dirty="0" smtClean="0">
                <a:latin typeface="Times New Roman" pitchFamily="18" charset="0"/>
                <a:cs typeface="Times New Roman" pitchFamily="18" charset="0"/>
              </a:rPr>
              <a:t> Prado</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Prius Hybrid</a:t>
            </a:r>
            <a:r>
              <a:rPr lang="zh-TW" altLang="en-US" sz="2000" dirty="0" smtClean="0">
                <a:latin typeface="Times New Roman" pitchFamily="18" charset="0"/>
                <a:cs typeface="Times New Roman" pitchFamily="18" charset="0"/>
              </a:rPr>
              <a:t>、</a:t>
            </a:r>
            <a:r>
              <a:rPr lang="en-US" altLang="zh-TW" sz="2000" dirty="0" smtClean="0">
                <a:latin typeface="Times New Roman" pitchFamily="18" charset="0"/>
                <a:cs typeface="Times New Roman" pitchFamily="18" charset="0"/>
              </a:rPr>
              <a:t>Wish…</a:t>
            </a:r>
            <a:r>
              <a:rPr lang="zh-TW" altLang="en-US" sz="2000" dirty="0" smtClean="0">
                <a:latin typeface="Times New Roman" pitchFamily="18" charset="0"/>
                <a:cs typeface="Times New Roman" pitchFamily="18" charset="0"/>
              </a:rPr>
              <a:t>等</a:t>
            </a:r>
            <a:r>
              <a:rPr lang="zh-TW" altLang="en-US" sz="2000" dirty="0">
                <a:latin typeface="Times New Roman" pitchFamily="18" charset="0"/>
                <a:cs typeface="Times New Roman" pitchFamily="18" charset="0"/>
              </a:rPr>
              <a:t>系列車型</a:t>
            </a:r>
            <a:r>
              <a:rPr lang="zh-TW" altLang="en-US" sz="2000" dirty="0" smtClean="0">
                <a:latin typeface="Times New Roman" pitchFamily="18" charset="0"/>
                <a:cs typeface="Times New Roman" pitchFamily="18" charset="0"/>
              </a:rPr>
              <a:t>。</a:t>
            </a:r>
            <a:endParaRPr lang="en-US" altLang="zh-TW" sz="2000" dirty="0" smtClean="0">
              <a:latin typeface="Times New Roman" pitchFamily="18" charset="0"/>
              <a:cs typeface="Times New Roman" pitchFamily="18" charset="0"/>
            </a:endParaRPr>
          </a:p>
          <a:p>
            <a:pPr marL="0" indent="0" algn="just">
              <a:buNone/>
            </a:pPr>
            <a:endParaRPr lang="en-US" altLang="zh-TW" sz="2000" dirty="0" smtClean="0">
              <a:latin typeface="Times New Roman" pitchFamily="18" charset="0"/>
              <a:cs typeface="Times New Roman" pitchFamily="18" charset="0"/>
            </a:endParaRPr>
          </a:p>
          <a:p>
            <a:pPr marL="0" indent="0" algn="just">
              <a:buNone/>
            </a:pPr>
            <a:endParaRPr lang="zh-TW"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8489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p:txBody>
          <a:bodyPr>
            <a:noAutofit/>
          </a:bodyPr>
          <a:lstStyle/>
          <a:p>
            <a:pPr algn="just" eaLnBrk="0" hangingPunct="0"/>
            <a:r>
              <a:rPr lang="en-US" altLang="zh-TW" sz="2300" dirty="0" smtClean="0">
                <a:latin typeface="Times New Roman" pitchFamily="18" charset="0"/>
                <a:cs typeface="Times New Roman" pitchFamily="18" charset="0"/>
              </a:rPr>
              <a:t>VIOS</a:t>
            </a:r>
          </a:p>
          <a:p>
            <a:pPr algn="just" eaLnBrk="0" hangingPunct="0"/>
            <a:r>
              <a:rPr lang="en-US" altLang="zh-TW" sz="2300" dirty="0" smtClean="0">
                <a:latin typeface="Times New Roman" pitchFamily="18" charset="0"/>
                <a:cs typeface="Times New Roman" pitchFamily="18" charset="0"/>
              </a:rPr>
              <a:t>$54.9~63.9</a:t>
            </a:r>
            <a:r>
              <a:rPr lang="zh-TW" altLang="en-US" sz="2300" dirty="0" smtClean="0">
                <a:latin typeface="Times New Roman" pitchFamily="18" charset="0"/>
                <a:cs typeface="Times New Roman" pitchFamily="18" charset="0"/>
              </a:rPr>
              <a:t>萬</a:t>
            </a:r>
            <a:endParaRPr lang="en-US" altLang="zh-TW" sz="2300" dirty="0">
              <a:latin typeface="Times New Roman" pitchFamily="18" charset="0"/>
              <a:cs typeface="Times New Roman" pitchFamily="18" charset="0"/>
            </a:endParaRPr>
          </a:p>
          <a:p>
            <a:pPr algn="just" eaLnBrk="0" hangingPunct="0"/>
            <a:r>
              <a:rPr lang="zh-TW" altLang="en-US" sz="2300" dirty="0" smtClean="0">
                <a:latin typeface="Times New Roman" pitchFamily="18" charset="0"/>
                <a:cs typeface="Times New Roman" pitchFamily="18" charset="0"/>
              </a:rPr>
              <a:t>簡介：</a:t>
            </a:r>
            <a:r>
              <a:rPr lang="en-US" altLang="zh-TW" sz="2300" dirty="0" err="1" smtClean="0">
                <a:latin typeface="Times New Roman" pitchFamily="18" charset="0"/>
                <a:cs typeface="Times New Roman" pitchFamily="18" charset="0"/>
              </a:rPr>
              <a:t>Vios</a:t>
            </a:r>
            <a:r>
              <a:rPr lang="zh-TW" altLang="en-US" sz="2300" dirty="0" smtClean="0">
                <a:latin typeface="Times New Roman" pitchFamily="18" charset="0"/>
                <a:cs typeface="Times New Roman" pitchFamily="18" charset="0"/>
              </a:rPr>
              <a:t>針對</a:t>
            </a:r>
            <a:r>
              <a:rPr lang="zh-TW" altLang="en-US" sz="2300" dirty="0">
                <a:latin typeface="Times New Roman" pitchFamily="18" charset="0"/>
                <a:cs typeface="Times New Roman" pitchFamily="18" charset="0"/>
              </a:rPr>
              <a:t>動力系統大幅</a:t>
            </a:r>
            <a:r>
              <a:rPr lang="zh-TW" altLang="en-US" sz="2300" dirty="0" smtClean="0">
                <a:latin typeface="Times New Roman" pitchFamily="18" charset="0"/>
                <a:cs typeface="Times New Roman" pitchFamily="18" charset="0"/>
              </a:rPr>
              <a:t>革新，外觀</a:t>
            </a:r>
            <a:r>
              <a:rPr lang="zh-TW" altLang="en-US" sz="2300" dirty="0">
                <a:latin typeface="Times New Roman" pitchFamily="18" charset="0"/>
                <a:cs typeface="Times New Roman" pitchFamily="18" charset="0"/>
              </a:rPr>
              <a:t>與內裝設計維持</a:t>
            </a:r>
            <a:r>
              <a:rPr lang="zh-TW" altLang="en-US" sz="2300" dirty="0" smtClean="0">
                <a:latin typeface="Times New Roman" pitchFamily="18" charset="0"/>
                <a:cs typeface="Times New Roman" pitchFamily="18" charset="0"/>
              </a:rPr>
              <a:t>原貌，但</a:t>
            </a:r>
            <a:r>
              <a:rPr lang="zh-TW" altLang="en-US" sz="2300" dirty="0">
                <a:latin typeface="Times New Roman" pitchFamily="18" charset="0"/>
                <a:cs typeface="Times New Roman" pitchFamily="18" charset="0"/>
              </a:rPr>
              <a:t>由於近期</a:t>
            </a:r>
            <a:r>
              <a:rPr lang="en-US" altLang="zh-TW" sz="2300" dirty="0" err="1">
                <a:latin typeface="Times New Roman" pitchFamily="18" charset="0"/>
                <a:cs typeface="Times New Roman" pitchFamily="18" charset="0"/>
              </a:rPr>
              <a:t>Vios</a:t>
            </a:r>
            <a:r>
              <a:rPr lang="zh-TW" altLang="en-US" sz="2300" dirty="0">
                <a:latin typeface="Times New Roman" pitchFamily="18" charset="0"/>
                <a:cs typeface="Times New Roman" pitchFamily="18" charset="0"/>
              </a:rPr>
              <a:t>多了不少同級</a:t>
            </a:r>
            <a:r>
              <a:rPr lang="zh-TW" altLang="en-US" sz="2300" dirty="0" smtClean="0">
                <a:latin typeface="Times New Roman" pitchFamily="18" charset="0"/>
                <a:cs typeface="Times New Roman" pitchFamily="18" charset="0"/>
              </a:rPr>
              <a:t>競爭者，免</a:t>
            </a:r>
            <a:r>
              <a:rPr lang="zh-TW" altLang="en-US" sz="2300" dirty="0">
                <a:latin typeface="Times New Roman" pitchFamily="18" charset="0"/>
                <a:cs typeface="Times New Roman" pitchFamily="18" charset="0"/>
              </a:rPr>
              <a:t>不俗還是來個主角</a:t>
            </a:r>
            <a:r>
              <a:rPr lang="en-US" altLang="zh-TW" sz="2300" dirty="0">
                <a:latin typeface="Times New Roman" pitchFamily="18" charset="0"/>
                <a:cs typeface="Times New Roman" pitchFamily="18" charset="0"/>
              </a:rPr>
              <a:t>+</a:t>
            </a:r>
            <a:r>
              <a:rPr lang="zh-TW" altLang="en-US" sz="2300" dirty="0">
                <a:latin typeface="Times New Roman" pitchFamily="18" charset="0"/>
                <a:cs typeface="Times New Roman" pitchFamily="18" charset="0"/>
              </a:rPr>
              <a:t>對手的配備紙上</a:t>
            </a:r>
            <a:r>
              <a:rPr lang="zh-TW" altLang="en-US" sz="2300" dirty="0" smtClean="0">
                <a:latin typeface="Times New Roman" pitchFamily="18" charset="0"/>
                <a:cs typeface="Times New Roman" pitchFamily="18" charset="0"/>
              </a:rPr>
              <a:t>分析，再</a:t>
            </a:r>
            <a:r>
              <a:rPr lang="zh-TW" altLang="en-US" sz="2300" dirty="0">
                <a:latin typeface="Times New Roman" pitchFamily="18" charset="0"/>
                <a:cs typeface="Times New Roman" pitchFamily="18" charset="0"/>
              </a:rPr>
              <a:t>輔以各車實際空間</a:t>
            </a:r>
            <a:r>
              <a:rPr lang="zh-TW" altLang="en-US" sz="2300" dirty="0" smtClean="0">
                <a:latin typeface="Times New Roman" pitchFamily="18" charset="0"/>
                <a:cs typeface="Times New Roman" pitchFamily="18" charset="0"/>
              </a:rPr>
              <a:t>測量，希望</a:t>
            </a:r>
            <a:r>
              <a:rPr lang="zh-TW" altLang="en-US" sz="2300" dirty="0">
                <a:latin typeface="Times New Roman" pitchFamily="18" charset="0"/>
                <a:cs typeface="Times New Roman" pitchFamily="18" charset="0"/>
              </a:rPr>
              <a:t>給予有意入主國產小型房車的買家</a:t>
            </a:r>
            <a:r>
              <a:rPr lang="zh-TW" altLang="en-US" sz="2300" dirty="0" smtClean="0">
                <a:latin typeface="Times New Roman" pitchFamily="18" charset="0"/>
                <a:cs typeface="Times New Roman" pitchFamily="18" charset="0"/>
              </a:rPr>
              <a:t>們，更</a:t>
            </a:r>
            <a:r>
              <a:rPr lang="zh-TW" altLang="en-US" sz="2300" dirty="0">
                <a:latin typeface="Times New Roman" pitchFamily="18" charset="0"/>
                <a:cs typeface="Times New Roman" pitchFamily="18" charset="0"/>
              </a:rPr>
              <a:t>完善的購車資訊。</a:t>
            </a:r>
            <a:endParaRPr lang="en-US" altLang="zh-TW" sz="2300" dirty="0" smtClean="0">
              <a:latin typeface="Times New Roman" pitchFamily="18" charset="0"/>
              <a:cs typeface="Times New Roman" pitchFamily="18" charset="0"/>
            </a:endParaRPr>
          </a:p>
          <a:p>
            <a:pPr algn="just" eaLnBrk="0" hangingPunct="0"/>
            <a:endParaRPr lang="en-US" altLang="zh-TW" sz="2300" dirty="0" smtClean="0">
              <a:latin typeface="Times New Roman" pitchFamily="18" charset="0"/>
              <a:cs typeface="Times New Roman" pitchFamily="18" charset="0"/>
            </a:endParaRPr>
          </a:p>
          <a:p>
            <a:pPr algn="just" eaLnBrk="0" hangingPunct="0"/>
            <a:endParaRPr lang="zh-TW" altLang="en-US" sz="2300" dirty="0">
              <a:latin typeface="Times New Roman" pitchFamily="18" charset="0"/>
              <a:cs typeface="Times New Roman" pitchFamily="18" charset="0"/>
            </a:endParaRPr>
          </a:p>
        </p:txBody>
      </p:sp>
      <p:pic>
        <p:nvPicPr>
          <p:cNvPr id="6" name="內容版面配置區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933950" y="2796381"/>
            <a:ext cx="3749675" cy="1874837"/>
          </a:xfrm>
          <a:prstGeom prst="rect">
            <a:avLst/>
          </a:prstGeom>
        </p:spPr>
      </p:pic>
      <p:sp>
        <p:nvSpPr>
          <p:cNvPr id="9"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汽車介紹</a:t>
            </a:r>
          </a:p>
        </p:txBody>
      </p:sp>
    </p:spTree>
    <p:extLst>
      <p:ext uri="{BB962C8B-B14F-4D97-AF65-F5344CB8AC3E}">
        <p14:creationId xmlns:p14="http://schemas.microsoft.com/office/powerpoint/2010/main" val="2876596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Autofit/>
          </a:bodyPr>
          <a:lstStyle/>
          <a:p>
            <a:pPr algn="just"/>
            <a:r>
              <a:rPr lang="en-US" altLang="zh-TW" sz="2300" dirty="0" smtClean="0">
                <a:latin typeface="Times New Roman" pitchFamily="18" charset="0"/>
                <a:cs typeface="Times New Roman" pitchFamily="18" charset="0"/>
              </a:rPr>
              <a:t>CAMRY</a:t>
            </a:r>
          </a:p>
          <a:p>
            <a:pPr algn="just"/>
            <a:r>
              <a:rPr lang="en-US" altLang="zh-TW" sz="2300" dirty="0" smtClean="0">
                <a:latin typeface="Times New Roman" pitchFamily="18" charset="0"/>
                <a:cs typeface="Times New Roman" pitchFamily="18" charset="0"/>
              </a:rPr>
              <a:t>$84.9~101.9</a:t>
            </a:r>
            <a:r>
              <a:rPr lang="zh-TW" altLang="en-US" sz="2300" dirty="0" smtClean="0">
                <a:latin typeface="Times New Roman" pitchFamily="18" charset="0"/>
                <a:cs typeface="Times New Roman" pitchFamily="18" charset="0"/>
              </a:rPr>
              <a:t>萬</a:t>
            </a:r>
            <a:endParaRPr lang="en-US" altLang="zh-TW" sz="2300" dirty="0" smtClean="0">
              <a:latin typeface="Times New Roman" pitchFamily="18" charset="0"/>
              <a:cs typeface="Times New Roman" pitchFamily="18" charset="0"/>
            </a:endParaRPr>
          </a:p>
          <a:p>
            <a:pPr algn="just"/>
            <a:r>
              <a:rPr lang="zh-TW" altLang="en-US" sz="2300" dirty="0" smtClean="0">
                <a:latin typeface="Times New Roman" pitchFamily="18" charset="0"/>
                <a:cs typeface="Times New Roman" pitchFamily="18" charset="0"/>
              </a:rPr>
              <a:t>簡介：</a:t>
            </a:r>
            <a:r>
              <a:rPr lang="zh-TW" altLang="en-US" sz="2300" dirty="0"/>
              <a:t>現行</a:t>
            </a:r>
            <a:r>
              <a:rPr lang="en-US" altLang="zh-TW" sz="2300" dirty="0"/>
              <a:t>Camry</a:t>
            </a:r>
            <a:r>
              <a:rPr lang="zh-TW" altLang="en-US" sz="2300" dirty="0"/>
              <a:t>為國產第三</a:t>
            </a:r>
            <a:r>
              <a:rPr lang="zh-TW" altLang="en-US" sz="2300" dirty="0" smtClean="0"/>
              <a:t>世代，本</a:t>
            </a:r>
            <a:r>
              <a:rPr lang="zh-TW" altLang="en-US" sz="2300" dirty="0"/>
              <a:t>車也是國產首部</a:t>
            </a:r>
            <a:r>
              <a:rPr lang="en-US" altLang="zh-TW" sz="2300" dirty="0"/>
              <a:t>Hybrid</a:t>
            </a:r>
            <a:r>
              <a:rPr lang="zh-TW" altLang="en-US" sz="2300" dirty="0"/>
              <a:t>油電車</a:t>
            </a:r>
            <a:r>
              <a:rPr lang="zh-TW" altLang="en-US" sz="2300" dirty="0" smtClean="0"/>
              <a:t>款，取代</a:t>
            </a:r>
            <a:r>
              <a:rPr lang="zh-TW" altLang="en-US" sz="2300" dirty="0"/>
              <a:t>過去</a:t>
            </a:r>
            <a:r>
              <a:rPr lang="en-US" altLang="zh-TW" sz="2300" dirty="0"/>
              <a:t>V6</a:t>
            </a:r>
            <a:r>
              <a:rPr lang="zh-TW" altLang="en-US" sz="2300" dirty="0"/>
              <a:t>旗艦的</a:t>
            </a:r>
            <a:r>
              <a:rPr lang="zh-TW" altLang="en-US" sz="2300" dirty="0" smtClean="0"/>
              <a:t>地位，可惜</a:t>
            </a:r>
            <a:r>
              <a:rPr lang="zh-TW" altLang="en-US" sz="2300" dirty="0"/>
              <a:t>銷售逐漸</a:t>
            </a:r>
            <a:r>
              <a:rPr lang="zh-TW" altLang="en-US" sz="2300" dirty="0" smtClean="0"/>
              <a:t>下滑，而</a:t>
            </a:r>
            <a:r>
              <a:rPr lang="zh-TW" altLang="en-US" sz="2300" dirty="0"/>
              <a:t>此代還有</a:t>
            </a:r>
            <a:r>
              <a:rPr lang="en-US" altLang="zh-TW" sz="2300" dirty="0"/>
              <a:t>2.5</a:t>
            </a:r>
            <a:r>
              <a:rPr lang="zh-TW" altLang="en-US" sz="2300" dirty="0"/>
              <a:t>升</a:t>
            </a:r>
            <a:r>
              <a:rPr lang="zh-TW" altLang="en-US" sz="2300" dirty="0" smtClean="0"/>
              <a:t>版本，也</a:t>
            </a:r>
            <a:r>
              <a:rPr lang="zh-TW" altLang="en-US" sz="2300" dirty="0"/>
              <a:t>因稅率</a:t>
            </a:r>
            <a:r>
              <a:rPr lang="zh-TW" altLang="en-US" sz="2300" dirty="0" smtClean="0"/>
              <a:t>問題，不</a:t>
            </a:r>
            <a:r>
              <a:rPr lang="zh-TW" altLang="en-US" sz="2300" dirty="0"/>
              <a:t>受國人所</a:t>
            </a:r>
            <a:r>
              <a:rPr lang="zh-TW" altLang="en-US" sz="2300" dirty="0" smtClean="0"/>
              <a:t>愛戴，但其舒適</a:t>
            </a:r>
            <a:r>
              <a:rPr lang="zh-TW" altLang="en-US" sz="2300" dirty="0"/>
              <a:t>、「大扮</a:t>
            </a:r>
            <a:r>
              <a:rPr lang="zh-TW" altLang="en-US" sz="2300" dirty="0" smtClean="0"/>
              <a:t>」</a:t>
            </a:r>
            <a:r>
              <a:rPr lang="zh-TW" altLang="en-US" sz="2300" dirty="0"/>
              <a:t>為此車特色</a:t>
            </a:r>
            <a:r>
              <a:rPr lang="zh-TW" altLang="en-US" sz="2300" dirty="0" smtClean="0"/>
              <a:t>。</a:t>
            </a:r>
            <a:endParaRPr lang="zh-TW" altLang="en-US" sz="2300" dirty="0">
              <a:latin typeface="Times New Roman" pitchFamily="18" charset="0"/>
              <a:cs typeface="Times New Roman" pitchFamily="18" charset="0"/>
            </a:endParaRPr>
          </a:p>
        </p:txBody>
      </p:sp>
      <p:pic>
        <p:nvPicPr>
          <p:cNvPr id="6" name="內容版面配置區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933950" y="2796381"/>
            <a:ext cx="3749675" cy="1874837"/>
          </a:xfrm>
          <a:prstGeom prst="rect">
            <a:avLst/>
          </a:prstGeom>
        </p:spPr>
      </p:pic>
      <p:sp>
        <p:nvSpPr>
          <p:cNvPr id="8"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汽車介紹</a:t>
            </a:r>
          </a:p>
        </p:txBody>
      </p:sp>
    </p:spTree>
    <p:extLst>
      <p:ext uri="{BB962C8B-B14F-4D97-AF65-F5344CB8AC3E}">
        <p14:creationId xmlns:p14="http://schemas.microsoft.com/office/powerpoint/2010/main" val="950693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Autofit/>
          </a:bodyPr>
          <a:lstStyle/>
          <a:p>
            <a:pPr algn="just" eaLnBrk="0" hangingPunct="0"/>
            <a:r>
              <a:rPr lang="en-US" altLang="zh-TW" sz="2300" dirty="0" smtClean="0">
                <a:latin typeface="Times New Roman" pitchFamily="18" charset="0"/>
                <a:cs typeface="Times New Roman" pitchFamily="18" charset="0"/>
              </a:rPr>
              <a:t>YARIS</a:t>
            </a:r>
          </a:p>
          <a:p>
            <a:pPr algn="just" eaLnBrk="0" hangingPunct="0"/>
            <a:r>
              <a:rPr lang="en-US" altLang="zh-TW" sz="2300" dirty="0" smtClean="0">
                <a:latin typeface="Times New Roman" pitchFamily="18" charset="0"/>
                <a:cs typeface="Times New Roman" pitchFamily="18" charset="0"/>
              </a:rPr>
              <a:t>$58.5~66.5</a:t>
            </a:r>
            <a:r>
              <a:rPr lang="zh-TW" altLang="en-US" sz="2300" dirty="0" smtClean="0">
                <a:latin typeface="Times New Roman" pitchFamily="18" charset="0"/>
                <a:cs typeface="Times New Roman" pitchFamily="18" charset="0"/>
              </a:rPr>
              <a:t>萬</a:t>
            </a:r>
            <a:endParaRPr lang="en-US" altLang="zh-TW" sz="2300" dirty="0" smtClean="0">
              <a:latin typeface="Times New Roman" pitchFamily="18" charset="0"/>
              <a:cs typeface="Times New Roman" pitchFamily="18" charset="0"/>
            </a:endParaRPr>
          </a:p>
          <a:p>
            <a:pPr algn="just" eaLnBrk="0" hangingPunct="0"/>
            <a:r>
              <a:rPr lang="zh-TW" altLang="en-US" sz="2300" dirty="0" smtClean="0">
                <a:latin typeface="Times New Roman" pitchFamily="18" charset="0"/>
                <a:cs typeface="Times New Roman" pitchFamily="18" charset="0"/>
              </a:rPr>
              <a:t>簡介：</a:t>
            </a:r>
            <a:r>
              <a:rPr lang="en-US" altLang="zh-TW" sz="2300" dirty="0" smtClean="0"/>
              <a:t>Yaris</a:t>
            </a:r>
            <a:r>
              <a:rPr lang="zh-TW" altLang="en-US" sz="2300" dirty="0" smtClean="0"/>
              <a:t>推出</a:t>
            </a:r>
            <a:r>
              <a:rPr lang="en-US" altLang="zh-TW" sz="2300" dirty="0"/>
              <a:t>4</a:t>
            </a:r>
            <a:r>
              <a:rPr lang="zh-TW" altLang="en-US" sz="2300" dirty="0"/>
              <a:t>款車</a:t>
            </a:r>
            <a:r>
              <a:rPr lang="zh-TW" altLang="en-US" sz="2300" dirty="0" smtClean="0"/>
              <a:t>型，分別</a:t>
            </a:r>
            <a:r>
              <a:rPr lang="zh-TW" altLang="en-US" sz="2300" dirty="0"/>
              <a:t>為雅</a:t>
            </a:r>
            <a:r>
              <a:rPr lang="zh-TW" altLang="en-US" sz="2300" dirty="0" smtClean="0"/>
              <a:t>緻、經典、豪華、</a:t>
            </a:r>
            <a:r>
              <a:rPr lang="en-US" altLang="zh-TW" sz="2300" dirty="0" smtClean="0"/>
              <a:t>S</a:t>
            </a:r>
            <a:r>
              <a:rPr lang="zh-TW" altLang="en-US" sz="2300" dirty="0" smtClean="0"/>
              <a:t>，</a:t>
            </a:r>
            <a:r>
              <a:rPr lang="en-US" altLang="zh-TW" sz="2300" dirty="0" smtClean="0"/>
              <a:t>S</a:t>
            </a:r>
            <a:r>
              <a:rPr lang="zh-TW" altLang="en-US" sz="2300" dirty="0" smtClean="0"/>
              <a:t>版與前三款不同，外觀</a:t>
            </a:r>
            <a:r>
              <a:rPr lang="zh-TW" altLang="en-US" sz="2300" dirty="0"/>
              <a:t>車頭造型大致與小改款</a:t>
            </a:r>
            <a:r>
              <a:rPr lang="en-US" altLang="zh-TW" sz="2300" dirty="0" err="1"/>
              <a:t>Vios</a:t>
            </a:r>
            <a:r>
              <a:rPr lang="zh-TW" altLang="en-US" sz="2300" dirty="0" smtClean="0"/>
              <a:t>雷同，沿用</a:t>
            </a:r>
            <a:r>
              <a:rPr lang="en-US" altLang="zh-TW" sz="2300" dirty="0" smtClean="0"/>
              <a:t>Keen</a:t>
            </a:r>
            <a:r>
              <a:rPr lang="zh-TW" altLang="en-US" sz="2300" dirty="0" smtClean="0"/>
              <a:t> </a:t>
            </a:r>
            <a:r>
              <a:rPr lang="en-US" altLang="zh-TW" sz="2300" dirty="0" smtClean="0"/>
              <a:t>Look</a:t>
            </a:r>
            <a:r>
              <a:rPr lang="zh-TW" altLang="en-US" sz="2300" dirty="0"/>
              <a:t>新世代家族</a:t>
            </a:r>
            <a:r>
              <a:rPr lang="zh-TW" altLang="en-US" sz="2300" dirty="0" smtClean="0"/>
              <a:t>設計，左右</a:t>
            </a:r>
            <a:r>
              <a:rPr lang="zh-TW" altLang="en-US" sz="2300" dirty="0"/>
              <a:t>兩旁並有</a:t>
            </a:r>
            <a:r>
              <a:rPr lang="en-US" altLang="zh-TW" sz="2300" dirty="0"/>
              <a:t>LED</a:t>
            </a:r>
            <a:r>
              <a:rPr lang="zh-TW" altLang="en-US" sz="2300" dirty="0"/>
              <a:t>日行燈妝</a:t>
            </a:r>
            <a:r>
              <a:rPr lang="zh-TW" altLang="en-US" sz="2300" dirty="0" smtClean="0"/>
              <a:t>點，為</a:t>
            </a:r>
            <a:r>
              <a:rPr lang="zh-TW" altLang="en-US" sz="2300" dirty="0"/>
              <a:t>全車系標準</a:t>
            </a:r>
            <a:r>
              <a:rPr lang="zh-TW" altLang="en-US" sz="2300" dirty="0" smtClean="0"/>
              <a:t>配置，與</a:t>
            </a:r>
            <a:r>
              <a:rPr lang="en-US" altLang="zh-TW" sz="2300" dirty="0" err="1"/>
              <a:t>Vios</a:t>
            </a:r>
            <a:r>
              <a:rPr lang="zh-TW" altLang="en-US" sz="2300" dirty="0"/>
              <a:t>不同的</a:t>
            </a:r>
            <a:r>
              <a:rPr lang="zh-TW" altLang="en-US" sz="2300" dirty="0" smtClean="0"/>
              <a:t>是，</a:t>
            </a:r>
            <a:r>
              <a:rPr lang="en-US" altLang="zh-TW" sz="2300" dirty="0" smtClean="0"/>
              <a:t>Yaris</a:t>
            </a:r>
            <a:r>
              <a:rPr lang="zh-TW" altLang="en-US" sz="2300" dirty="0"/>
              <a:t>多了前霧燈這項</a:t>
            </a:r>
            <a:r>
              <a:rPr lang="zh-TW" altLang="en-US" sz="2300" dirty="0" smtClean="0"/>
              <a:t>配備，不過</a:t>
            </a:r>
            <a:r>
              <a:rPr lang="zh-TW" altLang="en-US" sz="2300" dirty="0"/>
              <a:t>僅有</a:t>
            </a:r>
            <a:r>
              <a:rPr lang="en-US" altLang="zh-TW" sz="2300" dirty="0"/>
              <a:t>S</a:t>
            </a:r>
            <a:r>
              <a:rPr lang="zh-TW" altLang="en-US" sz="2300" dirty="0"/>
              <a:t>版才有。</a:t>
            </a:r>
            <a:endParaRPr lang="zh-TW" altLang="en-US" sz="2300" dirty="0">
              <a:latin typeface="Times New Roman" pitchFamily="18" charset="0"/>
              <a:cs typeface="Times New Roman" pitchFamily="18" charset="0"/>
            </a:endParaRPr>
          </a:p>
        </p:txBody>
      </p:sp>
      <p:sp>
        <p:nvSpPr>
          <p:cNvPr id="5" name="標題 1"/>
          <p:cNvSpPr>
            <a:spLocks noGrp="1"/>
          </p:cNvSpPr>
          <p:nvPr>
            <p:ph type="title"/>
          </p:nvPr>
        </p:nvSpPr>
        <p:spPr/>
        <p:txBody>
          <a:bodyPr bIns="91440" anchor="b" anchorCtr="0">
            <a:noAutofit/>
          </a:bodyPr>
          <a:lstStyle/>
          <a:p>
            <a:r>
              <a:rPr lang="zh-TW" altLang="en-US" sz="4600" b="1" dirty="0">
                <a:latin typeface="Times New Roman" pitchFamily="18" charset="0"/>
                <a:ea typeface="標楷體" pitchFamily="65" charset="-120"/>
                <a:cs typeface="Times New Roman" pitchFamily="18" charset="0"/>
              </a:rPr>
              <a:t>汽車介紹</a:t>
            </a:r>
          </a:p>
        </p:txBody>
      </p:sp>
      <p:pic>
        <p:nvPicPr>
          <p:cNvPr id="6" name="內容版面配置區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933950" y="2796381"/>
            <a:ext cx="3749675" cy="1874837"/>
          </a:xfrm>
          <a:prstGeom prst="rect">
            <a:avLst/>
          </a:prstGeom>
        </p:spPr>
      </p:pic>
    </p:spTree>
    <p:extLst>
      <p:ext uri="{BB962C8B-B14F-4D97-AF65-F5344CB8AC3E}">
        <p14:creationId xmlns:p14="http://schemas.microsoft.com/office/powerpoint/2010/main" val="1258109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自訂 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070C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2190</TotalTime>
  <Words>2867</Words>
  <Application>Microsoft Office PowerPoint</Application>
  <PresentationFormat>如螢幕大小 (4:3)</PresentationFormat>
  <Paragraphs>163</Paragraphs>
  <Slides>28</Slides>
  <Notes>0</Notes>
  <HiddenSlides>0</HiddenSlides>
  <MMClips>0</MMClips>
  <ScaleCrop>false</ScaleCrop>
  <HeadingPairs>
    <vt:vector size="6" baseType="variant">
      <vt:variant>
        <vt:lpstr>佈景主題</vt:lpstr>
      </vt:variant>
      <vt:variant>
        <vt:i4>1</vt:i4>
      </vt:variant>
      <vt:variant>
        <vt:lpstr>投影片標題</vt:lpstr>
      </vt:variant>
      <vt:variant>
        <vt:i4>28</vt:i4>
      </vt:variant>
      <vt:variant>
        <vt:lpstr>自訂放映</vt:lpstr>
      </vt:variant>
      <vt:variant>
        <vt:i4>1</vt:i4>
      </vt:variant>
    </vt:vector>
  </HeadingPairs>
  <TitlesOfParts>
    <vt:vector size="30" baseType="lpstr">
      <vt:lpstr>公正</vt:lpstr>
      <vt:lpstr>TOYOTA</vt:lpstr>
      <vt:lpstr>目錄</vt:lpstr>
      <vt:lpstr>TOYOTA歷史</vt:lpstr>
      <vt:lpstr>TOYOTA歷史</vt:lpstr>
      <vt:lpstr>TOYOTA歷史</vt:lpstr>
      <vt:lpstr>汽車介紹</vt:lpstr>
      <vt:lpstr>汽車介紹</vt:lpstr>
      <vt:lpstr>汽車介紹</vt:lpstr>
      <vt:lpstr>汽車介紹</vt:lpstr>
      <vt:lpstr>汽車介紹</vt:lpstr>
      <vt:lpstr>汽車介紹</vt:lpstr>
      <vt:lpstr>經營概念生產概念</vt:lpstr>
      <vt:lpstr>經營概念生產概念</vt:lpstr>
      <vt:lpstr>經營概念生產概念</vt:lpstr>
      <vt:lpstr>經營概念生產概念</vt:lpstr>
      <vt:lpstr>經營概念生產概念</vt:lpstr>
      <vt:lpstr>未來趨勢</vt:lpstr>
      <vt:lpstr>未來趨勢</vt:lpstr>
      <vt:lpstr>未來趨勢</vt:lpstr>
      <vt:lpstr>未來趨勢</vt:lpstr>
      <vt:lpstr>未來趨勢</vt:lpstr>
      <vt:lpstr>未來趨勢</vt:lpstr>
      <vt:lpstr>工作分配</vt:lpstr>
      <vt:lpstr>結論</vt:lpstr>
      <vt:lpstr>結論</vt:lpstr>
      <vt:lpstr>結論</vt:lpstr>
      <vt:lpstr>參考資料</vt:lpstr>
      <vt:lpstr>THE END</vt:lpstr>
      <vt:lpstr>自訂放映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TOYOTA</dc:title>
  <dc:creator>User</dc:creator>
  <cp:lastModifiedBy>User</cp:lastModifiedBy>
  <cp:revision>44</cp:revision>
  <dcterms:created xsi:type="dcterms:W3CDTF">2018-04-25T04:49:16Z</dcterms:created>
  <dcterms:modified xsi:type="dcterms:W3CDTF">2018-04-26T17:20:11Z</dcterms:modified>
</cp:coreProperties>
</file>