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390" r:id="rId2"/>
    <p:sldId id="420" r:id="rId3"/>
    <p:sldId id="413" r:id="rId4"/>
    <p:sldId id="421" r:id="rId5"/>
    <p:sldId id="433" r:id="rId6"/>
    <p:sldId id="391" r:id="rId7"/>
    <p:sldId id="392" r:id="rId8"/>
    <p:sldId id="434" r:id="rId9"/>
    <p:sldId id="423" r:id="rId10"/>
    <p:sldId id="425" r:id="rId11"/>
    <p:sldId id="426" r:id="rId12"/>
    <p:sldId id="393" r:id="rId13"/>
    <p:sldId id="435" r:id="rId14"/>
    <p:sldId id="429" r:id="rId15"/>
    <p:sldId id="430" r:id="rId16"/>
    <p:sldId id="436" r:id="rId17"/>
    <p:sldId id="431" r:id="rId18"/>
    <p:sldId id="395" r:id="rId19"/>
    <p:sldId id="432" r:id="rId20"/>
    <p:sldId id="417" r:id="rId21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預設章節" id="{807D53C4-6DA0-484F-8764-6352F4CF806E}">
          <p14:sldIdLst>
            <p14:sldId id="390"/>
            <p14:sldId id="420"/>
            <p14:sldId id="413"/>
            <p14:sldId id="421"/>
            <p14:sldId id="422"/>
            <p14:sldId id="391"/>
            <p14:sldId id="392"/>
            <p14:sldId id="423"/>
            <p14:sldId id="425"/>
            <p14:sldId id="426"/>
            <p14:sldId id="393"/>
            <p14:sldId id="428"/>
            <p14:sldId id="429"/>
            <p14:sldId id="430"/>
            <p14:sldId id="431"/>
            <p14:sldId id="395"/>
            <p14:sldId id="432"/>
            <p14:sldId id="41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802" y="-3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1C800C-47E0-4078-90F6-AD05DE600A7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9C9A7864-3D7B-4C97-917C-F3C71221F3BB}">
      <dgm:prSet phldrT="[文字]"/>
      <dgm:spPr/>
      <dgm:t>
        <a:bodyPr/>
        <a:lstStyle/>
        <a:p>
          <a:r>
            <a:rPr lang="zh-TW" altLang="en-US" dirty="0" smtClean="0"/>
            <a:t>交替式</a:t>
          </a:r>
          <a:r>
            <a:rPr lang="en-US" altLang="zh-TW" dirty="0" smtClean="0"/>
            <a:t/>
          </a:r>
          <a:br>
            <a:rPr lang="en-US" altLang="zh-TW" dirty="0" smtClean="0"/>
          </a:br>
          <a:r>
            <a:rPr lang="zh-TW" altLang="en-US" dirty="0" smtClean="0"/>
            <a:t>如：網拍</a:t>
          </a:r>
          <a:endParaRPr lang="zh-TW" altLang="en-US" dirty="0"/>
        </a:p>
      </dgm:t>
    </dgm:pt>
    <dgm:pt modelId="{DE181BE5-A663-4C4B-93FC-85970E72E6A3}" type="parTrans" cxnId="{3D474FDE-6B32-4542-9609-8B7AF031CB63}">
      <dgm:prSet/>
      <dgm:spPr/>
      <dgm:t>
        <a:bodyPr/>
        <a:lstStyle/>
        <a:p>
          <a:endParaRPr lang="zh-TW" altLang="en-US"/>
        </a:p>
      </dgm:t>
    </dgm:pt>
    <dgm:pt modelId="{38849604-385F-434A-BC27-C6697391790B}" type="sibTrans" cxnId="{3D474FDE-6B32-4542-9609-8B7AF031CB63}">
      <dgm:prSet/>
      <dgm:spPr/>
      <dgm:t>
        <a:bodyPr/>
        <a:lstStyle/>
        <a:p>
          <a:endParaRPr lang="zh-TW" altLang="en-US"/>
        </a:p>
      </dgm:t>
    </dgm:pt>
    <dgm:pt modelId="{93C14D37-41A4-48AB-B7CF-B4B54A9E9931}">
      <dgm:prSet phldrT="[文字]"/>
      <dgm:spPr/>
      <dgm:t>
        <a:bodyPr/>
        <a:lstStyle/>
        <a:p>
          <a:r>
            <a:rPr lang="zh-TW" altLang="en-US" dirty="0" smtClean="0"/>
            <a:t>同儕式</a:t>
          </a:r>
          <a:r>
            <a:rPr lang="en-US" altLang="zh-TW" dirty="0" smtClean="0"/>
            <a:t/>
          </a:r>
          <a:br>
            <a:rPr lang="en-US" altLang="zh-TW" dirty="0" smtClean="0"/>
          </a:br>
          <a:r>
            <a:rPr lang="zh-TW" altLang="en-US" dirty="0" smtClean="0"/>
            <a:t>如：網路電話</a:t>
          </a:r>
          <a:endParaRPr lang="zh-TW" altLang="en-US" dirty="0"/>
        </a:p>
      </dgm:t>
    </dgm:pt>
    <dgm:pt modelId="{5C4D509B-D53D-42CC-A169-A2F999521E0A}" type="parTrans" cxnId="{08DAD2D4-2052-4986-A827-7B6F61441A29}">
      <dgm:prSet/>
      <dgm:spPr/>
      <dgm:t>
        <a:bodyPr/>
        <a:lstStyle/>
        <a:p>
          <a:endParaRPr lang="zh-TW" altLang="en-US"/>
        </a:p>
      </dgm:t>
    </dgm:pt>
    <dgm:pt modelId="{D9650ABB-8E67-4E8A-AF68-68DCC0CB3779}" type="sibTrans" cxnId="{08DAD2D4-2052-4986-A827-7B6F61441A29}">
      <dgm:prSet/>
      <dgm:spPr/>
      <dgm:t>
        <a:bodyPr/>
        <a:lstStyle/>
        <a:p>
          <a:endParaRPr lang="zh-TW" altLang="en-US"/>
        </a:p>
      </dgm:t>
    </dgm:pt>
    <dgm:pt modelId="{D89B9CDD-02A0-4BA8-AFED-A1D8D96B37CC}">
      <dgm:prSet phldrT="[文字]"/>
      <dgm:spPr/>
      <dgm:t>
        <a:bodyPr/>
        <a:lstStyle/>
        <a:p>
          <a:r>
            <a:rPr lang="zh-TW" altLang="en-US" dirty="0" smtClean="0"/>
            <a:t>直接式</a:t>
          </a:r>
          <a:r>
            <a:rPr lang="en-US" altLang="zh-TW" dirty="0" smtClean="0"/>
            <a:t/>
          </a:r>
          <a:br>
            <a:rPr lang="en-US" altLang="zh-TW" dirty="0" smtClean="0"/>
          </a:br>
          <a:r>
            <a:rPr lang="zh-TW" altLang="en-US" dirty="0" smtClean="0"/>
            <a:t>如：手機</a:t>
          </a:r>
          <a:endParaRPr lang="zh-TW" altLang="en-US" dirty="0"/>
        </a:p>
      </dgm:t>
    </dgm:pt>
    <dgm:pt modelId="{CCC94A80-2303-46C0-9615-E2FF07BAE8F3}" type="parTrans" cxnId="{E7652F4E-EAF5-4C54-9AC1-FE6421E5217B}">
      <dgm:prSet/>
      <dgm:spPr/>
      <dgm:t>
        <a:bodyPr/>
        <a:lstStyle/>
        <a:p>
          <a:endParaRPr lang="zh-TW" altLang="en-US"/>
        </a:p>
      </dgm:t>
    </dgm:pt>
    <dgm:pt modelId="{89280ADE-74E4-48FB-8F20-64C6ED60ADAD}" type="sibTrans" cxnId="{E7652F4E-EAF5-4C54-9AC1-FE6421E5217B}">
      <dgm:prSet/>
      <dgm:spPr/>
      <dgm:t>
        <a:bodyPr/>
        <a:lstStyle/>
        <a:p>
          <a:endParaRPr lang="zh-TW" altLang="en-US"/>
        </a:p>
      </dgm:t>
    </dgm:pt>
    <dgm:pt modelId="{9501A3FB-5141-4B0E-8BE6-EB300C97251D}" type="pres">
      <dgm:prSet presAssocID="{A21C800C-47E0-4078-90F6-AD05DE600A7C}" presName="compositeShape" presStyleCnt="0">
        <dgm:presLayoutVars>
          <dgm:chMax val="7"/>
          <dgm:dir/>
          <dgm:resizeHandles val="exact"/>
        </dgm:presLayoutVars>
      </dgm:prSet>
      <dgm:spPr/>
    </dgm:pt>
    <dgm:pt modelId="{38ED0DFF-D638-4EAE-B3FE-3AAD5BD63062}" type="pres">
      <dgm:prSet presAssocID="{A21C800C-47E0-4078-90F6-AD05DE600A7C}" presName="wedge1" presStyleLbl="node1" presStyleIdx="0" presStyleCnt="3"/>
      <dgm:spPr/>
      <dgm:t>
        <a:bodyPr/>
        <a:lstStyle/>
        <a:p>
          <a:endParaRPr lang="zh-TW" altLang="en-US"/>
        </a:p>
      </dgm:t>
    </dgm:pt>
    <dgm:pt modelId="{881DF4B2-AA5F-41A0-B2D2-5312D034BDCC}" type="pres">
      <dgm:prSet presAssocID="{A21C800C-47E0-4078-90F6-AD05DE600A7C}" presName="dummy1a" presStyleCnt="0"/>
      <dgm:spPr/>
    </dgm:pt>
    <dgm:pt modelId="{6859DC6F-1288-4F7E-A94A-05284E4CD777}" type="pres">
      <dgm:prSet presAssocID="{A21C800C-47E0-4078-90F6-AD05DE600A7C}" presName="dummy1b" presStyleCnt="0"/>
      <dgm:spPr/>
    </dgm:pt>
    <dgm:pt modelId="{003A07BC-07C6-4757-934B-19BC2B0DAE9E}" type="pres">
      <dgm:prSet presAssocID="{A21C800C-47E0-4078-90F6-AD05DE600A7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4619F1-AB80-4DBC-AEC2-2165737F0093}" type="pres">
      <dgm:prSet presAssocID="{A21C800C-47E0-4078-90F6-AD05DE600A7C}" presName="wedge2" presStyleLbl="node1" presStyleIdx="1" presStyleCnt="3"/>
      <dgm:spPr/>
      <dgm:t>
        <a:bodyPr/>
        <a:lstStyle/>
        <a:p>
          <a:endParaRPr lang="zh-TW" altLang="en-US"/>
        </a:p>
      </dgm:t>
    </dgm:pt>
    <dgm:pt modelId="{DE0E482B-B1EF-4312-B3FC-AD04E11E294E}" type="pres">
      <dgm:prSet presAssocID="{A21C800C-47E0-4078-90F6-AD05DE600A7C}" presName="dummy2a" presStyleCnt="0"/>
      <dgm:spPr/>
    </dgm:pt>
    <dgm:pt modelId="{FB326972-86DB-44DB-872F-4D8860F87CE7}" type="pres">
      <dgm:prSet presAssocID="{A21C800C-47E0-4078-90F6-AD05DE600A7C}" presName="dummy2b" presStyleCnt="0"/>
      <dgm:spPr/>
    </dgm:pt>
    <dgm:pt modelId="{B5ED3ED8-CCAF-473D-8A66-FF3B6A8D5E94}" type="pres">
      <dgm:prSet presAssocID="{A21C800C-47E0-4078-90F6-AD05DE600A7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FD1295-1079-4855-82B1-271B41200A1B}" type="pres">
      <dgm:prSet presAssocID="{A21C800C-47E0-4078-90F6-AD05DE600A7C}" presName="wedge3" presStyleLbl="node1" presStyleIdx="2" presStyleCnt="3"/>
      <dgm:spPr/>
      <dgm:t>
        <a:bodyPr/>
        <a:lstStyle/>
        <a:p>
          <a:endParaRPr lang="zh-TW" altLang="en-US"/>
        </a:p>
      </dgm:t>
    </dgm:pt>
    <dgm:pt modelId="{9C1F8BEA-3118-4C6B-8E5D-C7BD6793BFA2}" type="pres">
      <dgm:prSet presAssocID="{A21C800C-47E0-4078-90F6-AD05DE600A7C}" presName="dummy3a" presStyleCnt="0"/>
      <dgm:spPr/>
    </dgm:pt>
    <dgm:pt modelId="{27392EC5-C38E-470B-8BFF-B4B8C4B45D05}" type="pres">
      <dgm:prSet presAssocID="{A21C800C-47E0-4078-90F6-AD05DE600A7C}" presName="dummy3b" presStyleCnt="0"/>
      <dgm:spPr/>
    </dgm:pt>
    <dgm:pt modelId="{A3C01558-70B2-467A-947E-10E698F05533}" type="pres">
      <dgm:prSet presAssocID="{A21C800C-47E0-4078-90F6-AD05DE600A7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2A95FB-B36B-4DEE-90AD-781E9BDE48E3}" type="pres">
      <dgm:prSet presAssocID="{38849604-385F-434A-BC27-C6697391790B}" presName="arrowWedge1" presStyleLbl="fgSibTrans2D1" presStyleIdx="0" presStyleCnt="3"/>
      <dgm:spPr/>
    </dgm:pt>
    <dgm:pt modelId="{CD4BF58F-0B44-4E43-995C-F0EDA30C20E1}" type="pres">
      <dgm:prSet presAssocID="{D9650ABB-8E67-4E8A-AF68-68DCC0CB3779}" presName="arrowWedge2" presStyleLbl="fgSibTrans2D1" presStyleIdx="1" presStyleCnt="3"/>
      <dgm:spPr/>
    </dgm:pt>
    <dgm:pt modelId="{AE9A54BF-EC1A-4FEA-8CBA-A6EB572B09E1}" type="pres">
      <dgm:prSet presAssocID="{89280ADE-74E4-48FB-8F20-64C6ED60ADAD}" presName="arrowWedge3" presStyleLbl="fgSibTrans2D1" presStyleIdx="2" presStyleCnt="3"/>
      <dgm:spPr/>
    </dgm:pt>
  </dgm:ptLst>
  <dgm:cxnLst>
    <dgm:cxn modelId="{ED072EB9-C9D1-40EF-B49F-4E912D0AB631}" type="presOf" srcId="{D89B9CDD-02A0-4BA8-AFED-A1D8D96B37CC}" destId="{E7FD1295-1079-4855-82B1-271B41200A1B}" srcOrd="0" destOrd="0" presId="urn:microsoft.com/office/officeart/2005/8/layout/cycle8"/>
    <dgm:cxn modelId="{D31D963C-CA55-4593-8F5C-A6B98F2F149E}" type="presOf" srcId="{93C14D37-41A4-48AB-B7CF-B4B54A9E9931}" destId="{D24619F1-AB80-4DBC-AEC2-2165737F0093}" srcOrd="0" destOrd="0" presId="urn:microsoft.com/office/officeart/2005/8/layout/cycle8"/>
    <dgm:cxn modelId="{E7652F4E-EAF5-4C54-9AC1-FE6421E5217B}" srcId="{A21C800C-47E0-4078-90F6-AD05DE600A7C}" destId="{D89B9CDD-02A0-4BA8-AFED-A1D8D96B37CC}" srcOrd="2" destOrd="0" parTransId="{CCC94A80-2303-46C0-9615-E2FF07BAE8F3}" sibTransId="{89280ADE-74E4-48FB-8F20-64C6ED60ADAD}"/>
    <dgm:cxn modelId="{08DAD2D4-2052-4986-A827-7B6F61441A29}" srcId="{A21C800C-47E0-4078-90F6-AD05DE600A7C}" destId="{93C14D37-41A4-48AB-B7CF-B4B54A9E9931}" srcOrd="1" destOrd="0" parTransId="{5C4D509B-D53D-42CC-A169-A2F999521E0A}" sibTransId="{D9650ABB-8E67-4E8A-AF68-68DCC0CB3779}"/>
    <dgm:cxn modelId="{ADB45625-3D65-4068-B29B-5CADEA944469}" type="presOf" srcId="{93C14D37-41A4-48AB-B7CF-B4B54A9E9931}" destId="{B5ED3ED8-CCAF-473D-8A66-FF3B6A8D5E94}" srcOrd="1" destOrd="0" presId="urn:microsoft.com/office/officeart/2005/8/layout/cycle8"/>
    <dgm:cxn modelId="{3D474FDE-6B32-4542-9609-8B7AF031CB63}" srcId="{A21C800C-47E0-4078-90F6-AD05DE600A7C}" destId="{9C9A7864-3D7B-4C97-917C-F3C71221F3BB}" srcOrd="0" destOrd="0" parTransId="{DE181BE5-A663-4C4B-93FC-85970E72E6A3}" sibTransId="{38849604-385F-434A-BC27-C6697391790B}"/>
    <dgm:cxn modelId="{7BEF4C69-3365-4C2E-90D9-56ED0B5200FA}" type="presOf" srcId="{9C9A7864-3D7B-4C97-917C-F3C71221F3BB}" destId="{38ED0DFF-D638-4EAE-B3FE-3AAD5BD63062}" srcOrd="0" destOrd="0" presId="urn:microsoft.com/office/officeart/2005/8/layout/cycle8"/>
    <dgm:cxn modelId="{B859E42A-0BF9-436E-B308-76E8B8789D03}" type="presOf" srcId="{A21C800C-47E0-4078-90F6-AD05DE600A7C}" destId="{9501A3FB-5141-4B0E-8BE6-EB300C97251D}" srcOrd="0" destOrd="0" presId="urn:microsoft.com/office/officeart/2005/8/layout/cycle8"/>
    <dgm:cxn modelId="{BC89BA62-EDCA-4787-91F7-BD92739E940E}" type="presOf" srcId="{9C9A7864-3D7B-4C97-917C-F3C71221F3BB}" destId="{003A07BC-07C6-4757-934B-19BC2B0DAE9E}" srcOrd="1" destOrd="0" presId="urn:microsoft.com/office/officeart/2005/8/layout/cycle8"/>
    <dgm:cxn modelId="{FE633DD1-84C0-4891-9262-B105D6E7EF56}" type="presOf" srcId="{D89B9CDD-02A0-4BA8-AFED-A1D8D96B37CC}" destId="{A3C01558-70B2-467A-947E-10E698F05533}" srcOrd="1" destOrd="0" presId="urn:microsoft.com/office/officeart/2005/8/layout/cycle8"/>
    <dgm:cxn modelId="{916D358D-BD00-4F49-81B3-951C986576FA}" type="presParOf" srcId="{9501A3FB-5141-4B0E-8BE6-EB300C97251D}" destId="{38ED0DFF-D638-4EAE-B3FE-3AAD5BD63062}" srcOrd="0" destOrd="0" presId="urn:microsoft.com/office/officeart/2005/8/layout/cycle8"/>
    <dgm:cxn modelId="{6E911BEA-9A73-42B7-B611-BE99C8B20E51}" type="presParOf" srcId="{9501A3FB-5141-4B0E-8BE6-EB300C97251D}" destId="{881DF4B2-AA5F-41A0-B2D2-5312D034BDCC}" srcOrd="1" destOrd="0" presId="urn:microsoft.com/office/officeart/2005/8/layout/cycle8"/>
    <dgm:cxn modelId="{8BD7A570-F367-4F6B-BF27-6BF19719DA79}" type="presParOf" srcId="{9501A3FB-5141-4B0E-8BE6-EB300C97251D}" destId="{6859DC6F-1288-4F7E-A94A-05284E4CD777}" srcOrd="2" destOrd="0" presId="urn:microsoft.com/office/officeart/2005/8/layout/cycle8"/>
    <dgm:cxn modelId="{C4354384-6B3E-4C1D-9C67-DDF712A9E044}" type="presParOf" srcId="{9501A3FB-5141-4B0E-8BE6-EB300C97251D}" destId="{003A07BC-07C6-4757-934B-19BC2B0DAE9E}" srcOrd="3" destOrd="0" presId="urn:microsoft.com/office/officeart/2005/8/layout/cycle8"/>
    <dgm:cxn modelId="{0A1E8955-F5E8-4579-8070-FF5D082F8660}" type="presParOf" srcId="{9501A3FB-5141-4B0E-8BE6-EB300C97251D}" destId="{D24619F1-AB80-4DBC-AEC2-2165737F0093}" srcOrd="4" destOrd="0" presId="urn:microsoft.com/office/officeart/2005/8/layout/cycle8"/>
    <dgm:cxn modelId="{7328E695-B071-4DC0-87F4-712485C2B8CD}" type="presParOf" srcId="{9501A3FB-5141-4B0E-8BE6-EB300C97251D}" destId="{DE0E482B-B1EF-4312-B3FC-AD04E11E294E}" srcOrd="5" destOrd="0" presId="urn:microsoft.com/office/officeart/2005/8/layout/cycle8"/>
    <dgm:cxn modelId="{7C4A32FB-EED1-4A3A-8BD8-3403B4BC5F73}" type="presParOf" srcId="{9501A3FB-5141-4B0E-8BE6-EB300C97251D}" destId="{FB326972-86DB-44DB-872F-4D8860F87CE7}" srcOrd="6" destOrd="0" presId="urn:microsoft.com/office/officeart/2005/8/layout/cycle8"/>
    <dgm:cxn modelId="{C565B566-5BB3-4726-A954-895DE4952568}" type="presParOf" srcId="{9501A3FB-5141-4B0E-8BE6-EB300C97251D}" destId="{B5ED3ED8-CCAF-473D-8A66-FF3B6A8D5E94}" srcOrd="7" destOrd="0" presId="urn:microsoft.com/office/officeart/2005/8/layout/cycle8"/>
    <dgm:cxn modelId="{45E42316-03ED-44B5-BF8A-9075ECE80A2B}" type="presParOf" srcId="{9501A3FB-5141-4B0E-8BE6-EB300C97251D}" destId="{E7FD1295-1079-4855-82B1-271B41200A1B}" srcOrd="8" destOrd="0" presId="urn:microsoft.com/office/officeart/2005/8/layout/cycle8"/>
    <dgm:cxn modelId="{433029FA-C029-42F5-B44C-78E1F3D22A3B}" type="presParOf" srcId="{9501A3FB-5141-4B0E-8BE6-EB300C97251D}" destId="{9C1F8BEA-3118-4C6B-8E5D-C7BD6793BFA2}" srcOrd="9" destOrd="0" presId="urn:microsoft.com/office/officeart/2005/8/layout/cycle8"/>
    <dgm:cxn modelId="{10FA657E-E41D-458C-90F5-A9242D668271}" type="presParOf" srcId="{9501A3FB-5141-4B0E-8BE6-EB300C97251D}" destId="{27392EC5-C38E-470B-8BFF-B4B8C4B45D05}" srcOrd="10" destOrd="0" presId="urn:microsoft.com/office/officeart/2005/8/layout/cycle8"/>
    <dgm:cxn modelId="{5C592C98-E3E7-4543-877B-36C51F84BD8A}" type="presParOf" srcId="{9501A3FB-5141-4B0E-8BE6-EB300C97251D}" destId="{A3C01558-70B2-467A-947E-10E698F05533}" srcOrd="11" destOrd="0" presId="urn:microsoft.com/office/officeart/2005/8/layout/cycle8"/>
    <dgm:cxn modelId="{6D28DCE0-DC48-4765-A066-D7F9DF0A0505}" type="presParOf" srcId="{9501A3FB-5141-4B0E-8BE6-EB300C97251D}" destId="{142A95FB-B36B-4DEE-90AD-781E9BDE48E3}" srcOrd="12" destOrd="0" presId="urn:microsoft.com/office/officeart/2005/8/layout/cycle8"/>
    <dgm:cxn modelId="{7C4A123D-B978-4C7A-BA86-31DFA33F2854}" type="presParOf" srcId="{9501A3FB-5141-4B0E-8BE6-EB300C97251D}" destId="{CD4BF58F-0B44-4E43-995C-F0EDA30C20E1}" srcOrd="13" destOrd="0" presId="urn:microsoft.com/office/officeart/2005/8/layout/cycle8"/>
    <dgm:cxn modelId="{B7F9912F-4E80-4292-B7BB-CCFD17B50AD6}" type="presParOf" srcId="{9501A3FB-5141-4B0E-8BE6-EB300C97251D}" destId="{AE9A54BF-EC1A-4FEA-8CBA-A6EB572B09E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E1D4AA-374D-40F7-8B94-70DC628F6A7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A83BD3B-715C-4821-A82A-FEBBB97A0527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網路世界中鼓勵策略聯盟與合併</a:t>
          </a:r>
          <a:r>
            <a:rPr lang="en-US" altLang="zh-TW" sz="2400" dirty="0" smtClean="0">
              <a:latin typeface="+mj-ea"/>
              <a:ea typeface="+mj-ea"/>
            </a:rPr>
            <a:t/>
          </a:r>
          <a:br>
            <a:rPr lang="en-US" altLang="zh-TW" sz="2400" dirty="0" smtClean="0">
              <a:latin typeface="+mj-ea"/>
              <a:ea typeface="+mj-ea"/>
            </a:rPr>
          </a:br>
          <a:r>
            <a:rPr lang="zh-TW" altLang="en-US" sz="1800" dirty="0" smtClean="0">
              <a:latin typeface="+mj-ea"/>
              <a:ea typeface="+mj-ea"/>
            </a:rPr>
            <a:t>（網路世界物以多為貴）</a:t>
          </a:r>
          <a:endParaRPr lang="zh-TW" altLang="en-US" sz="1800" dirty="0">
            <a:latin typeface="+mj-ea"/>
            <a:ea typeface="+mj-ea"/>
          </a:endParaRPr>
        </a:p>
      </dgm:t>
    </dgm:pt>
    <dgm:pt modelId="{F1BF090F-2AE6-4E56-98F3-23826FB0DABC}" type="parTrans" cxnId="{237967BF-E2A3-4E30-A0A4-0F4519CFF7D0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76112754-CF88-4F83-99B2-420216B124BE}" type="sibTrans" cxnId="{237967BF-E2A3-4E30-A0A4-0F4519CFF7D0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CAA95FFD-284A-4D46-AB1B-07D381B530D7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獲得關鍵臨界數量的企業，將大者恆大</a:t>
          </a:r>
          <a:r>
            <a:rPr lang="en-US" altLang="zh-TW" sz="2400" dirty="0" smtClean="0">
              <a:latin typeface="+mj-ea"/>
              <a:ea typeface="+mj-ea"/>
            </a:rPr>
            <a:t/>
          </a:r>
          <a:br>
            <a:rPr lang="en-US" altLang="zh-TW" sz="2400" dirty="0" smtClean="0">
              <a:latin typeface="+mj-ea"/>
              <a:ea typeface="+mj-ea"/>
            </a:rPr>
          </a:br>
          <a:r>
            <a:rPr lang="zh-TW" altLang="en-US" sz="1800" dirty="0" smtClean="0">
              <a:latin typeface="+mj-ea"/>
              <a:ea typeface="+mj-ea"/>
            </a:rPr>
            <a:t>（強者越強，西瓜偎大邊）</a:t>
          </a:r>
          <a:endParaRPr lang="zh-TW" altLang="en-US" sz="1800" dirty="0">
            <a:latin typeface="+mj-ea"/>
            <a:ea typeface="+mj-ea"/>
          </a:endParaRPr>
        </a:p>
      </dgm:t>
    </dgm:pt>
    <dgm:pt modelId="{7DDD1835-FCFB-4833-9558-0F629EDF3AA9}" type="parTrans" cxnId="{336B679C-E94B-41BE-8FA1-383B67F42E6A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2995D07C-C6BA-42B2-86D8-8153F8780C17}" type="sibTrans" cxnId="{336B679C-E94B-41BE-8FA1-383B67F42E6A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77E3715D-4D7A-4ABE-AF98-2766CEB6720A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數量越大，效用高、品質好，成本越低</a:t>
          </a:r>
          <a:endParaRPr lang="zh-TW" altLang="en-US" sz="2400" dirty="0">
            <a:latin typeface="+mj-ea"/>
            <a:ea typeface="+mj-ea"/>
          </a:endParaRPr>
        </a:p>
      </dgm:t>
    </dgm:pt>
    <dgm:pt modelId="{0E54EB4C-A7D5-4A2C-B112-ECFD916FF1D8}" type="parTrans" cxnId="{54F7116D-A036-491C-83AD-E26FFA34439A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1A2D950B-D3A4-43D1-A760-E24165FF5F7B}" type="sibTrans" cxnId="{54F7116D-A036-491C-83AD-E26FFA34439A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66516B96-932A-4D82-8208-A438F695948B}" type="pres">
      <dgm:prSet presAssocID="{D3E1D4AA-374D-40F7-8B94-70DC628F6A7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09EBB8B-3A67-47BA-BEBE-C4799EAA2BAE}" type="pres">
      <dgm:prSet presAssocID="{D3E1D4AA-374D-40F7-8B94-70DC628F6A72}" presName="arrow" presStyleLbl="bgShp" presStyleIdx="0" presStyleCnt="1" custLinFactNeighborX="-5633" custLinFactNeighborY="-927"/>
      <dgm:spPr/>
    </dgm:pt>
    <dgm:pt modelId="{D7AA3E8C-5B91-42A2-9201-12439EF0D2F5}" type="pres">
      <dgm:prSet presAssocID="{D3E1D4AA-374D-40F7-8B94-70DC628F6A72}" presName="arrowDiagram3" presStyleCnt="0"/>
      <dgm:spPr/>
    </dgm:pt>
    <dgm:pt modelId="{1C672D1C-D6D2-44EF-8A91-AB3D38161E33}" type="pres">
      <dgm:prSet presAssocID="{1A83BD3B-715C-4821-A82A-FEBBB97A0527}" presName="bullet3a" presStyleLbl="node1" presStyleIdx="0" presStyleCnt="3" custLinFactX="-100000" custLinFactNeighborX="-180850" custLinFactNeighborY="-44576"/>
      <dgm:spPr/>
    </dgm:pt>
    <dgm:pt modelId="{C70E05A0-3F79-4E85-A82F-5DC4F52249C0}" type="pres">
      <dgm:prSet presAssocID="{1A83BD3B-715C-4821-A82A-FEBBB97A0527}" presName="textBox3a" presStyleLbl="revTx" presStyleIdx="0" presStyleCnt="3" custScaleX="271922" custScaleY="66411" custLinFactNeighborX="38336" custLinFactNeighborY="54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205576-1D4D-4702-94B6-F65897B8F7BA}" type="pres">
      <dgm:prSet presAssocID="{CAA95FFD-284A-4D46-AB1B-07D381B530D7}" presName="bullet3b" presStyleLbl="node1" presStyleIdx="1" presStyleCnt="3" custLinFactX="-55364" custLinFactNeighborX="-100000" custLinFactNeighborY="-24660"/>
      <dgm:spPr/>
    </dgm:pt>
    <dgm:pt modelId="{862FDFBA-F01D-48B5-AE6E-0F1700D1C41B}" type="pres">
      <dgm:prSet presAssocID="{CAA95FFD-284A-4D46-AB1B-07D381B530D7}" presName="textBox3b" presStyleLbl="revTx" presStyleIdx="1" presStyleCnt="3" custScaleX="328616" custScaleY="30043" custLinFactNeighborX="42898" custLinFactNeighborY="-2496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D90A44-70B1-447B-AAA7-5576B16D07D0}" type="pres">
      <dgm:prSet presAssocID="{77E3715D-4D7A-4ABE-AF98-2766CEB6720A}" presName="bullet3c" presStyleLbl="node1" presStyleIdx="2" presStyleCnt="3" custLinFactX="-12340" custLinFactNeighborX="-100000" custLinFactNeighborY="-17830"/>
      <dgm:spPr/>
    </dgm:pt>
    <dgm:pt modelId="{9573AF81-6F15-49A4-B682-7F3D4BBC8382}" type="pres">
      <dgm:prSet presAssocID="{77E3715D-4D7A-4ABE-AF98-2766CEB6720A}" presName="textBox3c" presStyleLbl="revTx" presStyleIdx="2" presStyleCnt="3" custScaleX="184552" custScaleY="31644" custLinFactNeighborX="16927" custLinFactNeighborY="-431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C33A871-7C12-403A-BD73-BB37305AB829}" type="presOf" srcId="{CAA95FFD-284A-4D46-AB1B-07D381B530D7}" destId="{862FDFBA-F01D-48B5-AE6E-0F1700D1C41B}" srcOrd="0" destOrd="0" presId="urn:microsoft.com/office/officeart/2005/8/layout/arrow2"/>
    <dgm:cxn modelId="{237967BF-E2A3-4E30-A0A4-0F4519CFF7D0}" srcId="{D3E1D4AA-374D-40F7-8B94-70DC628F6A72}" destId="{1A83BD3B-715C-4821-A82A-FEBBB97A0527}" srcOrd="0" destOrd="0" parTransId="{F1BF090F-2AE6-4E56-98F3-23826FB0DABC}" sibTransId="{76112754-CF88-4F83-99B2-420216B124BE}"/>
    <dgm:cxn modelId="{54F7116D-A036-491C-83AD-E26FFA34439A}" srcId="{D3E1D4AA-374D-40F7-8B94-70DC628F6A72}" destId="{77E3715D-4D7A-4ABE-AF98-2766CEB6720A}" srcOrd="2" destOrd="0" parTransId="{0E54EB4C-A7D5-4A2C-B112-ECFD916FF1D8}" sibTransId="{1A2D950B-D3A4-43D1-A760-E24165FF5F7B}"/>
    <dgm:cxn modelId="{6151C758-D9C6-4441-9865-A5E3BAA39AE6}" type="presOf" srcId="{D3E1D4AA-374D-40F7-8B94-70DC628F6A72}" destId="{66516B96-932A-4D82-8208-A438F695948B}" srcOrd="0" destOrd="0" presId="urn:microsoft.com/office/officeart/2005/8/layout/arrow2"/>
    <dgm:cxn modelId="{6FC99C4D-A24F-4D06-9B06-A88281639F47}" type="presOf" srcId="{1A83BD3B-715C-4821-A82A-FEBBB97A0527}" destId="{C70E05A0-3F79-4E85-A82F-5DC4F52249C0}" srcOrd="0" destOrd="0" presId="urn:microsoft.com/office/officeart/2005/8/layout/arrow2"/>
    <dgm:cxn modelId="{DEE7AAC3-B4FE-4888-85D7-5715BEDDD282}" type="presOf" srcId="{77E3715D-4D7A-4ABE-AF98-2766CEB6720A}" destId="{9573AF81-6F15-49A4-B682-7F3D4BBC8382}" srcOrd="0" destOrd="0" presId="urn:microsoft.com/office/officeart/2005/8/layout/arrow2"/>
    <dgm:cxn modelId="{336B679C-E94B-41BE-8FA1-383B67F42E6A}" srcId="{D3E1D4AA-374D-40F7-8B94-70DC628F6A72}" destId="{CAA95FFD-284A-4D46-AB1B-07D381B530D7}" srcOrd="1" destOrd="0" parTransId="{7DDD1835-FCFB-4833-9558-0F629EDF3AA9}" sibTransId="{2995D07C-C6BA-42B2-86D8-8153F8780C17}"/>
    <dgm:cxn modelId="{AD160420-BECB-4828-8ABF-E5E0A581906A}" type="presParOf" srcId="{66516B96-932A-4D82-8208-A438F695948B}" destId="{309EBB8B-3A67-47BA-BEBE-C4799EAA2BAE}" srcOrd="0" destOrd="0" presId="urn:microsoft.com/office/officeart/2005/8/layout/arrow2"/>
    <dgm:cxn modelId="{C726D0A0-83F0-4949-AE59-A334C86338EE}" type="presParOf" srcId="{66516B96-932A-4D82-8208-A438F695948B}" destId="{D7AA3E8C-5B91-42A2-9201-12439EF0D2F5}" srcOrd="1" destOrd="0" presId="urn:microsoft.com/office/officeart/2005/8/layout/arrow2"/>
    <dgm:cxn modelId="{9BE8CC47-5C98-4BA6-98AE-9755EADF2B54}" type="presParOf" srcId="{D7AA3E8C-5B91-42A2-9201-12439EF0D2F5}" destId="{1C672D1C-D6D2-44EF-8A91-AB3D38161E33}" srcOrd="0" destOrd="0" presId="urn:microsoft.com/office/officeart/2005/8/layout/arrow2"/>
    <dgm:cxn modelId="{DA28ED92-A19A-4560-A83E-CBCA3C87B88F}" type="presParOf" srcId="{D7AA3E8C-5B91-42A2-9201-12439EF0D2F5}" destId="{C70E05A0-3F79-4E85-A82F-5DC4F52249C0}" srcOrd="1" destOrd="0" presId="urn:microsoft.com/office/officeart/2005/8/layout/arrow2"/>
    <dgm:cxn modelId="{C9FE4D33-B26C-4B2D-8D5A-161D03FC5B28}" type="presParOf" srcId="{D7AA3E8C-5B91-42A2-9201-12439EF0D2F5}" destId="{A5205576-1D4D-4702-94B6-F65897B8F7BA}" srcOrd="2" destOrd="0" presId="urn:microsoft.com/office/officeart/2005/8/layout/arrow2"/>
    <dgm:cxn modelId="{68672D98-E548-4117-9106-E9CBA3689049}" type="presParOf" srcId="{D7AA3E8C-5B91-42A2-9201-12439EF0D2F5}" destId="{862FDFBA-F01D-48B5-AE6E-0F1700D1C41B}" srcOrd="3" destOrd="0" presId="urn:microsoft.com/office/officeart/2005/8/layout/arrow2"/>
    <dgm:cxn modelId="{BBCF0EAC-6E3E-4340-9836-5BFBDB569B90}" type="presParOf" srcId="{D7AA3E8C-5B91-42A2-9201-12439EF0D2F5}" destId="{09D90A44-70B1-447B-AAA7-5576B16D07D0}" srcOrd="4" destOrd="0" presId="urn:microsoft.com/office/officeart/2005/8/layout/arrow2"/>
    <dgm:cxn modelId="{D3DDA2B8-E64D-4540-8C1D-5FEC0A1C32EC}" type="presParOf" srcId="{D7AA3E8C-5B91-42A2-9201-12439EF0D2F5}" destId="{9573AF81-6F15-49A4-B682-7F3D4BBC838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B418D1-DB77-43D8-BCBD-032A58362FD7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3795402-1A93-43BA-9D91-EFDDED83627E}">
      <dgm:prSet phldrT="[文字]"/>
      <dgm:spPr/>
      <dgm:t>
        <a:bodyPr/>
        <a:lstStyle/>
        <a:p>
          <a:r>
            <a:rPr lang="zh-TW" altLang="en-US" dirty="0" smtClean="0"/>
            <a:t>連續性</a:t>
          </a:r>
          <a:endParaRPr lang="en-US" altLang="zh-TW" dirty="0" smtClean="0"/>
        </a:p>
        <a:p>
          <a:r>
            <a:rPr lang="zh-TW" altLang="en-US" dirty="0" smtClean="0"/>
            <a:t>不連續性</a:t>
          </a:r>
          <a:endParaRPr lang="zh-TW" altLang="en-US" dirty="0"/>
        </a:p>
      </dgm:t>
    </dgm:pt>
    <dgm:pt modelId="{A9EFFB85-1153-4D2A-8924-CE53394E2E1C}" type="parTrans" cxnId="{B4076436-FB19-496A-82CD-699D664536FB}">
      <dgm:prSet/>
      <dgm:spPr/>
      <dgm:t>
        <a:bodyPr/>
        <a:lstStyle/>
        <a:p>
          <a:endParaRPr lang="zh-TW" altLang="en-US"/>
        </a:p>
      </dgm:t>
    </dgm:pt>
    <dgm:pt modelId="{F7E68FB4-63A3-4E52-BE5A-30514F771553}" type="sibTrans" cxnId="{B4076436-FB19-496A-82CD-699D664536FB}">
      <dgm:prSet/>
      <dgm:spPr/>
      <dgm:t>
        <a:bodyPr/>
        <a:lstStyle/>
        <a:p>
          <a:endParaRPr lang="zh-TW" altLang="en-US"/>
        </a:p>
      </dgm:t>
    </dgm:pt>
    <dgm:pt modelId="{D0A7B3C4-D830-4E7F-A729-12B3E6885F06}">
      <dgm:prSet phldrT="[文字]"/>
      <dgm:spPr/>
      <dgm:t>
        <a:bodyPr/>
        <a:lstStyle/>
        <a:p>
          <a:r>
            <a:rPr lang="zh-TW" altLang="en-US" dirty="0" smtClean="0"/>
            <a:t>相對好處</a:t>
          </a:r>
          <a:endParaRPr lang="zh-TW" altLang="en-US" dirty="0"/>
        </a:p>
      </dgm:t>
    </dgm:pt>
    <dgm:pt modelId="{D2006AEF-FB40-42F8-A274-80487C73FF1A}" type="parTrans" cxnId="{1A19387D-FEB4-455C-AA87-C550E3DF60D6}">
      <dgm:prSet/>
      <dgm:spPr/>
      <dgm:t>
        <a:bodyPr/>
        <a:lstStyle/>
        <a:p>
          <a:endParaRPr lang="zh-TW" altLang="en-US"/>
        </a:p>
      </dgm:t>
    </dgm:pt>
    <dgm:pt modelId="{74368CD1-D174-47C8-9B4F-D515A85A9988}" type="sibTrans" cxnId="{1A19387D-FEB4-455C-AA87-C550E3DF60D6}">
      <dgm:prSet/>
      <dgm:spPr/>
      <dgm:t>
        <a:bodyPr/>
        <a:lstStyle/>
        <a:p>
          <a:endParaRPr lang="zh-TW" altLang="en-US"/>
        </a:p>
      </dgm:t>
    </dgm:pt>
    <dgm:pt modelId="{AD40F784-D119-418F-894C-CCE6A2630C85}">
      <dgm:prSet phldrT="[文字]"/>
      <dgm:spPr/>
      <dgm:t>
        <a:bodyPr/>
        <a:lstStyle/>
        <a:p>
          <a:r>
            <a:rPr lang="zh-TW" altLang="en-US" dirty="0" smtClean="0"/>
            <a:t>現有科技與習慣的相容性</a:t>
          </a:r>
          <a:endParaRPr lang="zh-TW" altLang="en-US" dirty="0"/>
        </a:p>
      </dgm:t>
    </dgm:pt>
    <dgm:pt modelId="{963D5D3A-4AC1-4F0E-A17D-7317AD828F45}" type="parTrans" cxnId="{D5E3C787-8B1A-460F-BEFC-12730C5994FC}">
      <dgm:prSet/>
      <dgm:spPr/>
      <dgm:t>
        <a:bodyPr/>
        <a:lstStyle/>
        <a:p>
          <a:endParaRPr lang="zh-TW" altLang="en-US"/>
        </a:p>
      </dgm:t>
    </dgm:pt>
    <dgm:pt modelId="{CC2431B1-B1F7-457A-B520-63E38693CA08}" type="sibTrans" cxnId="{D5E3C787-8B1A-460F-BEFC-12730C5994FC}">
      <dgm:prSet/>
      <dgm:spPr/>
      <dgm:t>
        <a:bodyPr/>
        <a:lstStyle/>
        <a:p>
          <a:endParaRPr lang="zh-TW" altLang="en-US"/>
        </a:p>
      </dgm:t>
    </dgm:pt>
    <dgm:pt modelId="{231D5D55-71A5-4CA5-B867-C77D28076108}">
      <dgm:prSet phldrT="[文字]"/>
      <dgm:spPr/>
      <dgm:t>
        <a:bodyPr/>
        <a:lstStyle/>
        <a:p>
          <a:r>
            <a:rPr lang="zh-TW" altLang="en-US" dirty="0" smtClean="0"/>
            <a:t>系統使用的複雜度</a:t>
          </a:r>
          <a:endParaRPr lang="zh-TW" altLang="en-US" dirty="0"/>
        </a:p>
      </dgm:t>
    </dgm:pt>
    <dgm:pt modelId="{04D24C94-D50B-4D83-884A-57DE9A97EF78}" type="parTrans" cxnId="{EF385DEB-22F0-4FE9-98C4-2C9FDC8B4FED}">
      <dgm:prSet/>
      <dgm:spPr/>
      <dgm:t>
        <a:bodyPr/>
        <a:lstStyle/>
        <a:p>
          <a:endParaRPr lang="zh-TW" altLang="en-US"/>
        </a:p>
      </dgm:t>
    </dgm:pt>
    <dgm:pt modelId="{471B8A6B-9F04-4056-BC0D-4AC4520E6C83}" type="sibTrans" cxnId="{EF385DEB-22F0-4FE9-98C4-2C9FDC8B4FED}">
      <dgm:prSet/>
      <dgm:spPr/>
      <dgm:t>
        <a:bodyPr/>
        <a:lstStyle/>
        <a:p>
          <a:endParaRPr lang="zh-TW" altLang="en-US"/>
        </a:p>
      </dgm:t>
    </dgm:pt>
    <dgm:pt modelId="{DDAAEC91-B8AF-4CA3-BD9D-0B97A93205FC}">
      <dgm:prSet phldrT="[文字]"/>
      <dgm:spPr/>
      <dgm:t>
        <a:bodyPr/>
        <a:lstStyle/>
        <a:p>
          <a:r>
            <a:rPr lang="zh-TW" altLang="en-US" dirty="0" smtClean="0"/>
            <a:t>可試用性</a:t>
          </a:r>
          <a:endParaRPr lang="zh-TW" altLang="en-US" dirty="0"/>
        </a:p>
      </dgm:t>
    </dgm:pt>
    <dgm:pt modelId="{36302AC9-CD32-49D2-BAC6-EC4ADC065889}" type="parTrans" cxnId="{B3001E5C-5333-4B34-AFB0-C855ACD0338C}">
      <dgm:prSet/>
      <dgm:spPr/>
      <dgm:t>
        <a:bodyPr/>
        <a:lstStyle/>
        <a:p>
          <a:endParaRPr lang="zh-TW" altLang="en-US"/>
        </a:p>
      </dgm:t>
    </dgm:pt>
    <dgm:pt modelId="{90A704C3-BEC9-4BBF-9C82-89D40BD0939E}" type="sibTrans" cxnId="{B3001E5C-5333-4B34-AFB0-C855ACD0338C}">
      <dgm:prSet/>
      <dgm:spPr/>
      <dgm:t>
        <a:bodyPr/>
        <a:lstStyle/>
        <a:p>
          <a:endParaRPr lang="zh-TW" altLang="en-US"/>
        </a:p>
      </dgm:t>
    </dgm:pt>
    <dgm:pt modelId="{4F8BEA3E-BEFA-451C-A257-0F11A24D23E7}">
      <dgm:prSet phldrT="[文字]"/>
      <dgm:spPr/>
      <dgm:t>
        <a:bodyPr/>
        <a:lstStyle/>
        <a:p>
          <a:r>
            <a:rPr lang="zh-TW" altLang="en-US" dirty="0" smtClean="0"/>
            <a:t>可觀察性</a:t>
          </a:r>
          <a:endParaRPr lang="zh-TW" altLang="en-US" dirty="0"/>
        </a:p>
      </dgm:t>
    </dgm:pt>
    <dgm:pt modelId="{09B921C3-367D-45A9-86CD-F76A8840BC64}" type="parTrans" cxnId="{8F20322C-2B59-497D-A2F0-6F94743DD270}">
      <dgm:prSet/>
      <dgm:spPr/>
      <dgm:t>
        <a:bodyPr/>
        <a:lstStyle/>
        <a:p>
          <a:endParaRPr lang="zh-TW" altLang="en-US"/>
        </a:p>
      </dgm:t>
    </dgm:pt>
    <dgm:pt modelId="{2D11F084-CAD1-495A-8F56-8D85874A0395}" type="sibTrans" cxnId="{8F20322C-2B59-497D-A2F0-6F94743DD270}">
      <dgm:prSet/>
      <dgm:spPr/>
      <dgm:t>
        <a:bodyPr/>
        <a:lstStyle/>
        <a:p>
          <a:endParaRPr lang="zh-TW" altLang="en-US"/>
        </a:p>
      </dgm:t>
    </dgm:pt>
    <dgm:pt modelId="{9CCE6F8B-60CD-4F37-9DF6-B9B63BB23275}" type="pres">
      <dgm:prSet presAssocID="{29B418D1-DB77-43D8-BCBD-032A58362FD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3722E0D-71C5-4CF7-8549-4B8920071E8D}" type="pres">
      <dgm:prSet presAssocID="{13795402-1A93-43BA-9D91-EFDDED83627E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34315448-0B26-4500-A322-9B655ED33AB2}" type="pres">
      <dgm:prSet presAssocID="{D0A7B3C4-D830-4E7F-A729-12B3E6885F0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1193A7-6FF0-477E-8492-36752E1AD52F}" type="pres">
      <dgm:prSet presAssocID="{D0A7B3C4-D830-4E7F-A729-12B3E6885F06}" presName="dummy" presStyleCnt="0"/>
      <dgm:spPr/>
    </dgm:pt>
    <dgm:pt modelId="{D25BC3A4-152E-41E3-B3D3-D4D6B32AB12D}" type="pres">
      <dgm:prSet presAssocID="{74368CD1-D174-47C8-9B4F-D515A85A9988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A4687B90-5BF9-42A7-819B-951B7AA35C79}" type="pres">
      <dgm:prSet presAssocID="{AD40F784-D119-418F-894C-CCE6A2630C8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D47DEB-A3BD-4BA2-A66A-DBA83C5CD389}" type="pres">
      <dgm:prSet presAssocID="{AD40F784-D119-418F-894C-CCE6A2630C85}" presName="dummy" presStyleCnt="0"/>
      <dgm:spPr/>
    </dgm:pt>
    <dgm:pt modelId="{85A8F9B7-AA56-4609-A1D5-BD2922C44343}" type="pres">
      <dgm:prSet presAssocID="{CC2431B1-B1F7-457A-B520-63E38693CA08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6E41F593-C67F-4120-9E7A-F2F982810473}" type="pres">
      <dgm:prSet presAssocID="{231D5D55-71A5-4CA5-B867-C77D2807610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8E519D-7BE0-4386-8544-75C95EAED74A}" type="pres">
      <dgm:prSet presAssocID="{231D5D55-71A5-4CA5-B867-C77D28076108}" presName="dummy" presStyleCnt="0"/>
      <dgm:spPr/>
    </dgm:pt>
    <dgm:pt modelId="{98BDBB47-D77E-4433-A423-E25AECCB37BE}" type="pres">
      <dgm:prSet presAssocID="{471B8A6B-9F04-4056-BC0D-4AC4520E6C83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9FE90A6F-2AFE-4F14-A596-C76D5808D833}" type="pres">
      <dgm:prSet presAssocID="{DDAAEC91-B8AF-4CA3-BD9D-0B97A93205F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FFE86CF-BD33-455E-8FD7-0232831B11B4}" type="pres">
      <dgm:prSet presAssocID="{DDAAEC91-B8AF-4CA3-BD9D-0B97A93205FC}" presName="dummy" presStyleCnt="0"/>
      <dgm:spPr/>
    </dgm:pt>
    <dgm:pt modelId="{A942B4E0-AF75-4EFA-B314-3F715F764A37}" type="pres">
      <dgm:prSet presAssocID="{90A704C3-BEC9-4BBF-9C82-89D40BD0939E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6906B70B-07B0-4F54-B7BA-3945CEFB4195}" type="pres">
      <dgm:prSet presAssocID="{4F8BEA3E-BEFA-451C-A257-0F11A24D23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F89E7D-83B8-41C4-9EC5-E90E3DB3F792}" type="pres">
      <dgm:prSet presAssocID="{4F8BEA3E-BEFA-451C-A257-0F11A24D23E7}" presName="dummy" presStyleCnt="0"/>
      <dgm:spPr/>
    </dgm:pt>
    <dgm:pt modelId="{FE102750-DA45-44D0-9B8A-BDB75D1E9EF2}" type="pres">
      <dgm:prSet presAssocID="{2D11F084-CAD1-495A-8F56-8D85874A0395}" presName="sibTrans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A61D8368-F43C-4B8D-ACFE-F6364D83CF46}" type="presOf" srcId="{13795402-1A93-43BA-9D91-EFDDED83627E}" destId="{D3722E0D-71C5-4CF7-8549-4B8920071E8D}" srcOrd="0" destOrd="0" presId="urn:microsoft.com/office/officeart/2005/8/layout/radial6"/>
    <dgm:cxn modelId="{B4076436-FB19-496A-82CD-699D664536FB}" srcId="{29B418D1-DB77-43D8-BCBD-032A58362FD7}" destId="{13795402-1A93-43BA-9D91-EFDDED83627E}" srcOrd="0" destOrd="0" parTransId="{A9EFFB85-1153-4D2A-8924-CE53394E2E1C}" sibTransId="{F7E68FB4-63A3-4E52-BE5A-30514F771553}"/>
    <dgm:cxn modelId="{D90D45EF-0326-47AF-B277-B70B3F1E37BC}" type="presOf" srcId="{471B8A6B-9F04-4056-BC0D-4AC4520E6C83}" destId="{98BDBB47-D77E-4433-A423-E25AECCB37BE}" srcOrd="0" destOrd="0" presId="urn:microsoft.com/office/officeart/2005/8/layout/radial6"/>
    <dgm:cxn modelId="{8F20322C-2B59-497D-A2F0-6F94743DD270}" srcId="{13795402-1A93-43BA-9D91-EFDDED83627E}" destId="{4F8BEA3E-BEFA-451C-A257-0F11A24D23E7}" srcOrd="4" destOrd="0" parTransId="{09B921C3-367D-45A9-86CD-F76A8840BC64}" sibTransId="{2D11F084-CAD1-495A-8F56-8D85874A0395}"/>
    <dgm:cxn modelId="{0541FF67-1DE6-4906-AAC0-D8E48FA5060E}" type="presOf" srcId="{2D11F084-CAD1-495A-8F56-8D85874A0395}" destId="{FE102750-DA45-44D0-9B8A-BDB75D1E9EF2}" srcOrd="0" destOrd="0" presId="urn:microsoft.com/office/officeart/2005/8/layout/radial6"/>
    <dgm:cxn modelId="{EF385DEB-22F0-4FE9-98C4-2C9FDC8B4FED}" srcId="{13795402-1A93-43BA-9D91-EFDDED83627E}" destId="{231D5D55-71A5-4CA5-B867-C77D28076108}" srcOrd="2" destOrd="0" parTransId="{04D24C94-D50B-4D83-884A-57DE9A97EF78}" sibTransId="{471B8A6B-9F04-4056-BC0D-4AC4520E6C83}"/>
    <dgm:cxn modelId="{25A15445-1BD6-4404-AE4B-D8EC4745C982}" type="presOf" srcId="{4F8BEA3E-BEFA-451C-A257-0F11A24D23E7}" destId="{6906B70B-07B0-4F54-B7BA-3945CEFB4195}" srcOrd="0" destOrd="0" presId="urn:microsoft.com/office/officeart/2005/8/layout/radial6"/>
    <dgm:cxn modelId="{D51D62BC-D799-4D44-94B4-2ED60142B243}" type="presOf" srcId="{AD40F784-D119-418F-894C-CCE6A2630C85}" destId="{A4687B90-5BF9-42A7-819B-951B7AA35C79}" srcOrd="0" destOrd="0" presId="urn:microsoft.com/office/officeart/2005/8/layout/radial6"/>
    <dgm:cxn modelId="{A22F0ACF-3583-4EC3-897D-D411A8BA44D5}" type="presOf" srcId="{CC2431B1-B1F7-457A-B520-63E38693CA08}" destId="{85A8F9B7-AA56-4609-A1D5-BD2922C44343}" srcOrd="0" destOrd="0" presId="urn:microsoft.com/office/officeart/2005/8/layout/radial6"/>
    <dgm:cxn modelId="{B3001E5C-5333-4B34-AFB0-C855ACD0338C}" srcId="{13795402-1A93-43BA-9D91-EFDDED83627E}" destId="{DDAAEC91-B8AF-4CA3-BD9D-0B97A93205FC}" srcOrd="3" destOrd="0" parTransId="{36302AC9-CD32-49D2-BAC6-EC4ADC065889}" sibTransId="{90A704C3-BEC9-4BBF-9C82-89D40BD0939E}"/>
    <dgm:cxn modelId="{360A87CE-B30D-49F4-99A0-0EBEDD638461}" type="presOf" srcId="{231D5D55-71A5-4CA5-B867-C77D28076108}" destId="{6E41F593-C67F-4120-9E7A-F2F982810473}" srcOrd="0" destOrd="0" presId="urn:microsoft.com/office/officeart/2005/8/layout/radial6"/>
    <dgm:cxn modelId="{D5E3C787-8B1A-460F-BEFC-12730C5994FC}" srcId="{13795402-1A93-43BA-9D91-EFDDED83627E}" destId="{AD40F784-D119-418F-894C-CCE6A2630C85}" srcOrd="1" destOrd="0" parTransId="{963D5D3A-4AC1-4F0E-A17D-7317AD828F45}" sibTransId="{CC2431B1-B1F7-457A-B520-63E38693CA08}"/>
    <dgm:cxn modelId="{7CBA43AE-899E-4D05-9D83-97C1C5ADD789}" type="presOf" srcId="{DDAAEC91-B8AF-4CA3-BD9D-0B97A93205FC}" destId="{9FE90A6F-2AFE-4F14-A596-C76D5808D833}" srcOrd="0" destOrd="0" presId="urn:microsoft.com/office/officeart/2005/8/layout/radial6"/>
    <dgm:cxn modelId="{B3B04EE2-5F9F-4F47-872B-205E4B7523A8}" type="presOf" srcId="{90A704C3-BEC9-4BBF-9C82-89D40BD0939E}" destId="{A942B4E0-AF75-4EFA-B314-3F715F764A37}" srcOrd="0" destOrd="0" presId="urn:microsoft.com/office/officeart/2005/8/layout/radial6"/>
    <dgm:cxn modelId="{64581830-AD41-48EB-B07E-3F970888F8F5}" type="presOf" srcId="{74368CD1-D174-47C8-9B4F-D515A85A9988}" destId="{D25BC3A4-152E-41E3-B3D3-D4D6B32AB12D}" srcOrd="0" destOrd="0" presId="urn:microsoft.com/office/officeart/2005/8/layout/radial6"/>
    <dgm:cxn modelId="{6A706D92-3E85-4F83-B161-F65D06F80D13}" type="presOf" srcId="{29B418D1-DB77-43D8-BCBD-032A58362FD7}" destId="{9CCE6F8B-60CD-4F37-9DF6-B9B63BB23275}" srcOrd="0" destOrd="0" presId="urn:microsoft.com/office/officeart/2005/8/layout/radial6"/>
    <dgm:cxn modelId="{1A19387D-FEB4-455C-AA87-C550E3DF60D6}" srcId="{13795402-1A93-43BA-9D91-EFDDED83627E}" destId="{D0A7B3C4-D830-4E7F-A729-12B3E6885F06}" srcOrd="0" destOrd="0" parTransId="{D2006AEF-FB40-42F8-A274-80487C73FF1A}" sibTransId="{74368CD1-D174-47C8-9B4F-D515A85A9988}"/>
    <dgm:cxn modelId="{08184096-1A64-4200-8B5D-806BD58C7BCB}" type="presOf" srcId="{D0A7B3C4-D830-4E7F-A729-12B3E6885F06}" destId="{34315448-0B26-4500-A322-9B655ED33AB2}" srcOrd="0" destOrd="0" presId="urn:microsoft.com/office/officeart/2005/8/layout/radial6"/>
    <dgm:cxn modelId="{6F952634-001F-436E-9C61-6F3B8B0A212C}" type="presParOf" srcId="{9CCE6F8B-60CD-4F37-9DF6-B9B63BB23275}" destId="{D3722E0D-71C5-4CF7-8549-4B8920071E8D}" srcOrd="0" destOrd="0" presId="urn:microsoft.com/office/officeart/2005/8/layout/radial6"/>
    <dgm:cxn modelId="{1BEA1332-948F-4880-9572-6B8FADD84570}" type="presParOf" srcId="{9CCE6F8B-60CD-4F37-9DF6-B9B63BB23275}" destId="{34315448-0B26-4500-A322-9B655ED33AB2}" srcOrd="1" destOrd="0" presId="urn:microsoft.com/office/officeart/2005/8/layout/radial6"/>
    <dgm:cxn modelId="{DAC6BAB7-861D-48F0-8E8F-CD4B9CB646D6}" type="presParOf" srcId="{9CCE6F8B-60CD-4F37-9DF6-B9B63BB23275}" destId="{3F1193A7-6FF0-477E-8492-36752E1AD52F}" srcOrd="2" destOrd="0" presId="urn:microsoft.com/office/officeart/2005/8/layout/radial6"/>
    <dgm:cxn modelId="{8D090E5D-E9CF-4C84-992B-67FA26429D7F}" type="presParOf" srcId="{9CCE6F8B-60CD-4F37-9DF6-B9B63BB23275}" destId="{D25BC3A4-152E-41E3-B3D3-D4D6B32AB12D}" srcOrd="3" destOrd="0" presId="urn:microsoft.com/office/officeart/2005/8/layout/radial6"/>
    <dgm:cxn modelId="{88F5F08B-8151-4A7D-B15F-65249A5FB268}" type="presParOf" srcId="{9CCE6F8B-60CD-4F37-9DF6-B9B63BB23275}" destId="{A4687B90-5BF9-42A7-819B-951B7AA35C79}" srcOrd="4" destOrd="0" presId="urn:microsoft.com/office/officeart/2005/8/layout/radial6"/>
    <dgm:cxn modelId="{DBF872AD-CBA5-452D-B7DB-86AC17928119}" type="presParOf" srcId="{9CCE6F8B-60CD-4F37-9DF6-B9B63BB23275}" destId="{12D47DEB-A3BD-4BA2-A66A-DBA83C5CD389}" srcOrd="5" destOrd="0" presId="urn:microsoft.com/office/officeart/2005/8/layout/radial6"/>
    <dgm:cxn modelId="{F1577674-9B1B-4A76-A144-BC2BB0B81F6E}" type="presParOf" srcId="{9CCE6F8B-60CD-4F37-9DF6-B9B63BB23275}" destId="{85A8F9B7-AA56-4609-A1D5-BD2922C44343}" srcOrd="6" destOrd="0" presId="urn:microsoft.com/office/officeart/2005/8/layout/radial6"/>
    <dgm:cxn modelId="{9A016518-8725-4E9D-8658-F837B91C00FA}" type="presParOf" srcId="{9CCE6F8B-60CD-4F37-9DF6-B9B63BB23275}" destId="{6E41F593-C67F-4120-9E7A-F2F982810473}" srcOrd="7" destOrd="0" presId="urn:microsoft.com/office/officeart/2005/8/layout/radial6"/>
    <dgm:cxn modelId="{D10A9B3C-CBA2-4866-AF57-254DF1FAD4B5}" type="presParOf" srcId="{9CCE6F8B-60CD-4F37-9DF6-B9B63BB23275}" destId="{078E519D-7BE0-4386-8544-75C95EAED74A}" srcOrd="8" destOrd="0" presId="urn:microsoft.com/office/officeart/2005/8/layout/radial6"/>
    <dgm:cxn modelId="{0F8EE882-6EC6-427E-97A4-89175E2E5160}" type="presParOf" srcId="{9CCE6F8B-60CD-4F37-9DF6-B9B63BB23275}" destId="{98BDBB47-D77E-4433-A423-E25AECCB37BE}" srcOrd="9" destOrd="0" presId="urn:microsoft.com/office/officeart/2005/8/layout/radial6"/>
    <dgm:cxn modelId="{6240A4CD-87B8-46AA-8349-90077D9D609F}" type="presParOf" srcId="{9CCE6F8B-60CD-4F37-9DF6-B9B63BB23275}" destId="{9FE90A6F-2AFE-4F14-A596-C76D5808D833}" srcOrd="10" destOrd="0" presId="urn:microsoft.com/office/officeart/2005/8/layout/radial6"/>
    <dgm:cxn modelId="{DF241A74-76AB-4633-87FA-B4FD2610E13D}" type="presParOf" srcId="{9CCE6F8B-60CD-4F37-9DF6-B9B63BB23275}" destId="{BFFE86CF-BD33-455E-8FD7-0232831B11B4}" srcOrd="11" destOrd="0" presId="urn:microsoft.com/office/officeart/2005/8/layout/radial6"/>
    <dgm:cxn modelId="{C5D7F3D8-68A2-409C-BB6E-A3CF21B24CEF}" type="presParOf" srcId="{9CCE6F8B-60CD-4F37-9DF6-B9B63BB23275}" destId="{A942B4E0-AF75-4EFA-B314-3F715F764A37}" srcOrd="12" destOrd="0" presId="urn:microsoft.com/office/officeart/2005/8/layout/radial6"/>
    <dgm:cxn modelId="{3211A0A7-036F-4EB2-A309-A0A6449F257E}" type="presParOf" srcId="{9CCE6F8B-60CD-4F37-9DF6-B9B63BB23275}" destId="{6906B70B-07B0-4F54-B7BA-3945CEFB4195}" srcOrd="13" destOrd="0" presId="urn:microsoft.com/office/officeart/2005/8/layout/radial6"/>
    <dgm:cxn modelId="{93822A24-C6EA-4505-8E78-2AD34877876C}" type="presParOf" srcId="{9CCE6F8B-60CD-4F37-9DF6-B9B63BB23275}" destId="{97F89E7D-83B8-41C4-9EC5-E90E3DB3F792}" srcOrd="14" destOrd="0" presId="urn:microsoft.com/office/officeart/2005/8/layout/radial6"/>
    <dgm:cxn modelId="{FF2CCC4E-794A-4B99-B71F-6E9142E78A8E}" type="presParOf" srcId="{9CCE6F8B-60CD-4F37-9DF6-B9B63BB23275}" destId="{FE102750-DA45-44D0-9B8A-BDB75D1E9EF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CFB1AD-4EBF-49E7-8F5A-71C3B6DFD09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865A46E-2947-4224-9F0B-749F72A23BB8}">
      <dgm:prSet phldrT="[文字]" custT="1"/>
      <dgm:spPr/>
      <dgm:t>
        <a:bodyPr/>
        <a:lstStyle/>
        <a:p>
          <a:r>
            <a:rPr lang="zh-TW" altLang="en-US" sz="2600" dirty="0" smtClean="0">
              <a:latin typeface="+mj-ea"/>
              <a:ea typeface="+mj-ea"/>
            </a:rPr>
            <a:t>參考群體</a:t>
          </a:r>
          <a:r>
            <a:rPr lang="en-US" altLang="zh-TW" sz="2600" dirty="0" smtClean="0">
              <a:latin typeface="+mj-ea"/>
              <a:ea typeface="+mj-ea"/>
            </a:rPr>
            <a:t/>
          </a:r>
          <a:br>
            <a:rPr lang="en-US" altLang="zh-TW" sz="2600" dirty="0" smtClean="0">
              <a:latin typeface="+mj-ea"/>
              <a:ea typeface="+mj-ea"/>
            </a:rPr>
          </a:br>
          <a:r>
            <a:rPr lang="zh-TW" altLang="en-US" sz="1600" dirty="0" smtClean="0"/>
            <a:t>老王賣瓜，自賣自誇也很有效</a:t>
          </a:r>
          <a:endParaRPr lang="zh-TW" altLang="en-US" sz="1600" dirty="0">
            <a:latin typeface="+mj-ea"/>
            <a:ea typeface="+mj-ea"/>
          </a:endParaRPr>
        </a:p>
      </dgm:t>
    </dgm:pt>
    <dgm:pt modelId="{118D12F0-1537-4622-82B9-38606FD53959}" type="parTrans" cxnId="{4AD62564-F1EA-46DA-A524-73F920A650B0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FDBE4280-FC3D-40E3-9C4F-95AC13A1FB60}" type="sibTrans" cxnId="{4AD62564-F1EA-46DA-A524-73F920A650B0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5D55F272-2FAE-48DB-B2C7-7A4A59D7BA5A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病毒式分享</a:t>
          </a:r>
          <a:r>
            <a:rPr lang="en-US" altLang="zh-TW" sz="2400" dirty="0" smtClean="0">
              <a:latin typeface="+mj-ea"/>
              <a:ea typeface="+mj-ea"/>
            </a:rPr>
            <a:t/>
          </a:r>
          <a:br>
            <a:rPr lang="en-US" altLang="zh-TW" sz="2400" dirty="0" smtClean="0">
              <a:latin typeface="+mj-ea"/>
              <a:ea typeface="+mj-ea"/>
            </a:rPr>
          </a:br>
          <a:r>
            <a:rPr lang="zh-TW" altLang="en-US" sz="1600" dirty="0" smtClean="0"/>
            <a:t>網路行銷式網友做的</a:t>
          </a:r>
          <a:endParaRPr lang="en-US" altLang="zh-TW" sz="1600" dirty="0" smtClean="0"/>
        </a:p>
        <a:p>
          <a:r>
            <a:rPr lang="zh-TW" altLang="en-US" sz="1600" dirty="0" smtClean="0"/>
            <a:t>你轉信時有沒有確認內容是對的？</a:t>
          </a:r>
          <a:endParaRPr lang="en-US" altLang="zh-TW" sz="1600" dirty="0" smtClean="0">
            <a:latin typeface="+mj-ea"/>
            <a:ea typeface="+mj-ea"/>
          </a:endParaRPr>
        </a:p>
      </dgm:t>
    </dgm:pt>
    <dgm:pt modelId="{42A48023-9546-4A15-9F39-691251E06C45}" type="parTrans" cxnId="{D446EAA6-C0AD-49A2-AD5F-D246F9B4BD52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23797963-C923-4319-B7F3-B746A6415380}" type="sibTrans" cxnId="{D446EAA6-C0AD-49A2-AD5F-D246F9B4BD52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3F16C1B8-FC2D-4A89-9375-0CEAE9A86B55}" type="pres">
      <dgm:prSet presAssocID="{DDCFB1AD-4EBF-49E7-8F5A-71C3B6DFD09C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B776AEF2-D861-472B-872D-BC7D63304315}" type="pres">
      <dgm:prSet presAssocID="{DDCFB1AD-4EBF-49E7-8F5A-71C3B6DFD09C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E2F18D-8727-4647-9A08-932E8E545B65}" type="pres">
      <dgm:prSet presAssocID="{DDCFB1AD-4EBF-49E7-8F5A-71C3B6DFD09C}" presName="LeftNode" presStyleLbl="bgImgPlace1" presStyleIdx="0" presStyleCnt="2" custScaleX="171656" custScaleY="50654" custLinFactNeighborX="-51313" custLinFactNeighborY="3242">
        <dgm:presLayoutVars>
          <dgm:chMax val="2"/>
          <dgm:chPref val="2"/>
        </dgm:presLayoutVars>
      </dgm:prSet>
      <dgm:spPr/>
      <dgm:t>
        <a:bodyPr/>
        <a:lstStyle/>
        <a:p>
          <a:endParaRPr lang="zh-TW" altLang="en-US"/>
        </a:p>
      </dgm:t>
    </dgm:pt>
    <dgm:pt modelId="{7896176D-3389-47A3-B329-1FF544B89C11}" type="pres">
      <dgm:prSet presAssocID="{DDCFB1AD-4EBF-49E7-8F5A-71C3B6DFD09C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22BF30-22E9-46A7-AE3E-B38A9CADF70A}" type="pres">
      <dgm:prSet presAssocID="{DDCFB1AD-4EBF-49E7-8F5A-71C3B6DFD09C}" presName="RightNode" presStyleLbl="bgImgPlace1" presStyleIdx="1" presStyleCnt="2" custScaleX="192785" custScaleY="52238" custLinFactNeighborX="63340" custLinFactNeighborY="2450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  <dgm:pt modelId="{75E02D18-AA7C-4CEE-85DC-11FDEFE4735D}" type="pres">
      <dgm:prSet presAssocID="{DDCFB1AD-4EBF-49E7-8F5A-71C3B6DFD09C}" presName="TopArrow" presStyleLbl="node1" presStyleIdx="0" presStyleCnt="2" custScaleX="102288" custLinFactNeighborX="-5083" custLinFactNeighborY="28128"/>
      <dgm:spPr/>
    </dgm:pt>
    <dgm:pt modelId="{70E95C44-9DC9-4843-BEBF-90EAF383C729}" type="pres">
      <dgm:prSet presAssocID="{DDCFB1AD-4EBF-49E7-8F5A-71C3B6DFD09C}" presName="BottomArrow" presStyleLbl="node1" presStyleIdx="1" presStyleCnt="2" custLinFactNeighborY="-23322"/>
      <dgm:spPr/>
    </dgm:pt>
  </dgm:ptLst>
  <dgm:cxnLst>
    <dgm:cxn modelId="{D446EAA6-C0AD-49A2-AD5F-D246F9B4BD52}" srcId="{DDCFB1AD-4EBF-49E7-8F5A-71C3B6DFD09C}" destId="{5D55F272-2FAE-48DB-B2C7-7A4A59D7BA5A}" srcOrd="1" destOrd="0" parTransId="{42A48023-9546-4A15-9F39-691251E06C45}" sibTransId="{23797963-C923-4319-B7F3-B746A6415380}"/>
    <dgm:cxn modelId="{964AFB7E-663B-4C0A-AA3D-9E0E3E741A3D}" type="presOf" srcId="{DDCFB1AD-4EBF-49E7-8F5A-71C3B6DFD09C}" destId="{3F16C1B8-FC2D-4A89-9375-0CEAE9A86B55}" srcOrd="0" destOrd="0" presId="urn:microsoft.com/office/officeart/2009/layout/ReverseList"/>
    <dgm:cxn modelId="{6DEB74AC-F88B-4178-A8F5-69689EEE7BFB}" type="presOf" srcId="{5D55F272-2FAE-48DB-B2C7-7A4A59D7BA5A}" destId="{D522BF30-22E9-46A7-AE3E-B38A9CADF70A}" srcOrd="1" destOrd="0" presId="urn:microsoft.com/office/officeart/2009/layout/ReverseList"/>
    <dgm:cxn modelId="{34D5D1E4-1191-40BD-B41A-4859E4892C12}" type="presOf" srcId="{5D55F272-2FAE-48DB-B2C7-7A4A59D7BA5A}" destId="{7896176D-3389-47A3-B329-1FF544B89C11}" srcOrd="0" destOrd="0" presId="urn:microsoft.com/office/officeart/2009/layout/ReverseList"/>
    <dgm:cxn modelId="{248FCA8E-35D5-424F-B080-C1E83F39363F}" type="presOf" srcId="{C865A46E-2947-4224-9F0B-749F72A23BB8}" destId="{B776AEF2-D861-472B-872D-BC7D63304315}" srcOrd="0" destOrd="0" presId="urn:microsoft.com/office/officeart/2009/layout/ReverseList"/>
    <dgm:cxn modelId="{4AD62564-F1EA-46DA-A524-73F920A650B0}" srcId="{DDCFB1AD-4EBF-49E7-8F5A-71C3B6DFD09C}" destId="{C865A46E-2947-4224-9F0B-749F72A23BB8}" srcOrd="0" destOrd="0" parTransId="{118D12F0-1537-4622-82B9-38606FD53959}" sibTransId="{FDBE4280-FC3D-40E3-9C4F-95AC13A1FB60}"/>
    <dgm:cxn modelId="{FDC3080E-BD25-4DC2-8C14-13A75957DC51}" type="presOf" srcId="{C865A46E-2947-4224-9F0B-749F72A23BB8}" destId="{87E2F18D-8727-4647-9A08-932E8E545B65}" srcOrd="1" destOrd="0" presId="urn:microsoft.com/office/officeart/2009/layout/ReverseList"/>
    <dgm:cxn modelId="{BA9C3DC8-1A9D-4690-9FBA-98C159E68082}" type="presParOf" srcId="{3F16C1B8-FC2D-4A89-9375-0CEAE9A86B55}" destId="{B776AEF2-D861-472B-872D-BC7D63304315}" srcOrd="0" destOrd="0" presId="urn:microsoft.com/office/officeart/2009/layout/ReverseList"/>
    <dgm:cxn modelId="{BA7299D3-A923-4D8B-B240-46D3BC7E1732}" type="presParOf" srcId="{3F16C1B8-FC2D-4A89-9375-0CEAE9A86B55}" destId="{87E2F18D-8727-4647-9A08-932E8E545B65}" srcOrd="1" destOrd="0" presId="urn:microsoft.com/office/officeart/2009/layout/ReverseList"/>
    <dgm:cxn modelId="{52F90204-D715-4208-BA38-904A9EDF0A0A}" type="presParOf" srcId="{3F16C1B8-FC2D-4A89-9375-0CEAE9A86B55}" destId="{7896176D-3389-47A3-B329-1FF544B89C11}" srcOrd="2" destOrd="0" presId="urn:microsoft.com/office/officeart/2009/layout/ReverseList"/>
    <dgm:cxn modelId="{8AC900AD-CCBE-40B5-ACA3-9C00448C50D1}" type="presParOf" srcId="{3F16C1B8-FC2D-4A89-9375-0CEAE9A86B55}" destId="{D522BF30-22E9-46A7-AE3E-B38A9CADF70A}" srcOrd="3" destOrd="0" presId="urn:microsoft.com/office/officeart/2009/layout/ReverseList"/>
    <dgm:cxn modelId="{0D59D0E5-95A1-47DE-AFAB-A9B8D9C7977E}" type="presParOf" srcId="{3F16C1B8-FC2D-4A89-9375-0CEAE9A86B55}" destId="{75E02D18-AA7C-4CEE-85DC-11FDEFE4735D}" srcOrd="4" destOrd="0" presId="urn:microsoft.com/office/officeart/2009/layout/ReverseList"/>
    <dgm:cxn modelId="{D36C5609-75ED-4D65-A5E7-A0D1A8C6DA4C}" type="presParOf" srcId="{3F16C1B8-FC2D-4A89-9375-0CEAE9A86B55}" destId="{70E95C44-9DC9-4843-BEBF-90EAF383C729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ED0DFF-D638-4EAE-B3FE-3AAD5BD63062}">
      <dsp:nvSpPr>
        <dsp:cNvPr id="0" name=""/>
        <dsp:cNvSpPr/>
      </dsp:nvSpPr>
      <dsp:spPr>
        <a:xfrm>
          <a:off x="2394565" y="231270"/>
          <a:ext cx="2988727" cy="2988727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交替式</a:t>
          </a:r>
          <a:r>
            <a:rPr lang="en-US" altLang="zh-TW" sz="2000" kern="1200" dirty="0" smtClean="0"/>
            <a:t/>
          </a:r>
          <a:br>
            <a:rPr lang="en-US" altLang="zh-TW" sz="2000" kern="1200" dirty="0" smtClean="0"/>
          </a:br>
          <a:r>
            <a:rPr lang="zh-TW" altLang="en-US" sz="2000" kern="1200" dirty="0" smtClean="0"/>
            <a:t>如：網拍</a:t>
          </a:r>
          <a:endParaRPr lang="zh-TW" altLang="en-US" sz="2000" kern="1200" dirty="0"/>
        </a:p>
      </dsp:txBody>
      <dsp:txXfrm>
        <a:off x="3969695" y="864596"/>
        <a:ext cx="1067402" cy="889502"/>
      </dsp:txXfrm>
    </dsp:sp>
    <dsp:sp modelId="{D24619F1-AB80-4DBC-AEC2-2165737F0093}">
      <dsp:nvSpPr>
        <dsp:cNvPr id="0" name=""/>
        <dsp:cNvSpPr/>
      </dsp:nvSpPr>
      <dsp:spPr>
        <a:xfrm>
          <a:off x="2333011" y="338010"/>
          <a:ext cx="2988727" cy="2988727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同儕式</a:t>
          </a:r>
          <a:r>
            <a:rPr lang="en-US" altLang="zh-TW" sz="2000" kern="1200" dirty="0" smtClean="0"/>
            <a:t/>
          </a:r>
          <a:br>
            <a:rPr lang="en-US" altLang="zh-TW" sz="2000" kern="1200" dirty="0" smtClean="0"/>
          </a:br>
          <a:r>
            <a:rPr lang="zh-TW" altLang="en-US" sz="2000" kern="1200" dirty="0" smtClean="0"/>
            <a:t>如：網路電話</a:t>
          </a:r>
          <a:endParaRPr lang="zh-TW" altLang="en-US" sz="2000" kern="1200" dirty="0"/>
        </a:p>
      </dsp:txBody>
      <dsp:txXfrm>
        <a:off x="3044613" y="2277125"/>
        <a:ext cx="1601104" cy="782761"/>
      </dsp:txXfrm>
    </dsp:sp>
    <dsp:sp modelId="{E7FD1295-1079-4855-82B1-271B41200A1B}">
      <dsp:nvSpPr>
        <dsp:cNvPr id="0" name=""/>
        <dsp:cNvSpPr/>
      </dsp:nvSpPr>
      <dsp:spPr>
        <a:xfrm>
          <a:off x="2271458" y="231270"/>
          <a:ext cx="2988727" cy="2988727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直接式</a:t>
          </a:r>
          <a:r>
            <a:rPr lang="en-US" altLang="zh-TW" sz="2000" kern="1200" dirty="0" smtClean="0"/>
            <a:t/>
          </a:r>
          <a:br>
            <a:rPr lang="en-US" altLang="zh-TW" sz="2000" kern="1200" dirty="0" smtClean="0"/>
          </a:br>
          <a:r>
            <a:rPr lang="zh-TW" altLang="en-US" sz="2000" kern="1200" dirty="0" smtClean="0"/>
            <a:t>如：手機</a:t>
          </a:r>
          <a:endParaRPr lang="zh-TW" altLang="en-US" sz="2000" kern="1200" dirty="0"/>
        </a:p>
      </dsp:txBody>
      <dsp:txXfrm>
        <a:off x="2617652" y="864596"/>
        <a:ext cx="1067402" cy="889502"/>
      </dsp:txXfrm>
    </dsp:sp>
    <dsp:sp modelId="{142A95FB-B36B-4DEE-90AD-781E9BDE48E3}">
      <dsp:nvSpPr>
        <dsp:cNvPr id="0" name=""/>
        <dsp:cNvSpPr/>
      </dsp:nvSpPr>
      <dsp:spPr>
        <a:xfrm>
          <a:off x="2209795" y="46254"/>
          <a:ext cx="3358760" cy="335876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BF58F-0B44-4E43-995C-F0EDA30C20E1}">
      <dsp:nvSpPr>
        <dsp:cNvPr id="0" name=""/>
        <dsp:cNvSpPr/>
      </dsp:nvSpPr>
      <dsp:spPr>
        <a:xfrm>
          <a:off x="2147995" y="152805"/>
          <a:ext cx="3358760" cy="335876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A54BF-EC1A-4FEA-8CBA-A6EB572B09E1}">
      <dsp:nvSpPr>
        <dsp:cNvPr id="0" name=""/>
        <dsp:cNvSpPr/>
      </dsp:nvSpPr>
      <dsp:spPr>
        <a:xfrm>
          <a:off x="2086195" y="46254"/>
          <a:ext cx="3358760" cy="335876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9EBB8B-3A67-47BA-BEBE-C4799EAA2BAE}">
      <dsp:nvSpPr>
        <dsp:cNvPr id="0" name=""/>
        <dsp:cNvSpPr/>
      </dsp:nvSpPr>
      <dsp:spPr>
        <a:xfrm>
          <a:off x="379330" y="0"/>
          <a:ext cx="7315200" cy="4572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672D1C-D6D2-44EF-8A91-AB3D38161E33}">
      <dsp:nvSpPr>
        <dsp:cNvPr id="0" name=""/>
        <dsp:cNvSpPr/>
      </dsp:nvSpPr>
      <dsp:spPr>
        <a:xfrm>
          <a:off x="1186262" y="3070812"/>
          <a:ext cx="190195" cy="1901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E05A0-3F79-4E85-A82F-5DC4F52249C0}">
      <dsp:nvSpPr>
        <dsp:cNvPr id="0" name=""/>
        <dsp:cNvSpPr/>
      </dsp:nvSpPr>
      <dsp:spPr>
        <a:xfrm>
          <a:off x="1003783" y="3544610"/>
          <a:ext cx="4634751" cy="877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8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網路世界中鼓勵策略聯盟與合併</a:t>
          </a:r>
          <a:r>
            <a:rPr lang="en-US" altLang="zh-TW" sz="2400" kern="1200" dirty="0" smtClean="0">
              <a:latin typeface="+mj-ea"/>
              <a:ea typeface="+mj-ea"/>
            </a:rPr>
            <a:t/>
          </a:r>
          <a:br>
            <a:rPr lang="en-US" altLang="zh-TW" sz="2400" kern="1200" dirty="0" smtClean="0">
              <a:latin typeface="+mj-ea"/>
              <a:ea typeface="+mj-ea"/>
            </a:rPr>
          </a:br>
          <a:r>
            <a:rPr lang="zh-TW" altLang="en-US" sz="1800" kern="1200" dirty="0" smtClean="0">
              <a:latin typeface="+mj-ea"/>
              <a:ea typeface="+mj-ea"/>
            </a:rPr>
            <a:t>（網路世界物以多為貴）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1003783" y="3544610"/>
        <a:ext cx="4634751" cy="877493"/>
      </dsp:txXfrm>
    </dsp:sp>
    <dsp:sp modelId="{A5205576-1D4D-4702-94B6-F65897B8F7BA}">
      <dsp:nvSpPr>
        <dsp:cNvPr id="0" name=""/>
        <dsp:cNvSpPr/>
      </dsp:nvSpPr>
      <dsp:spPr>
        <a:xfrm>
          <a:off x="2865100" y="1828140"/>
          <a:ext cx="343814" cy="3438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FDFBA-F01D-48B5-AE6E-0F1700D1C41B}">
      <dsp:nvSpPr>
        <dsp:cNvPr id="0" name=""/>
        <dsp:cNvSpPr/>
      </dsp:nvSpPr>
      <dsp:spPr>
        <a:xfrm>
          <a:off x="2317463" y="2333884"/>
          <a:ext cx="5769340" cy="747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18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獲得關鍵臨界數量的企業，將大者恆大</a:t>
          </a:r>
          <a:r>
            <a:rPr lang="en-US" altLang="zh-TW" sz="2400" kern="1200" dirty="0" smtClean="0">
              <a:latin typeface="+mj-ea"/>
              <a:ea typeface="+mj-ea"/>
            </a:rPr>
            <a:t/>
          </a:r>
          <a:br>
            <a:rPr lang="en-US" altLang="zh-TW" sz="2400" kern="1200" dirty="0" smtClean="0">
              <a:latin typeface="+mj-ea"/>
              <a:ea typeface="+mj-ea"/>
            </a:rPr>
          </a:br>
          <a:r>
            <a:rPr lang="zh-TW" altLang="en-US" sz="1800" kern="1200" dirty="0" smtClean="0">
              <a:latin typeface="+mj-ea"/>
              <a:ea typeface="+mj-ea"/>
            </a:rPr>
            <a:t>（強者越強，西瓜偎大邊）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2317463" y="2333884"/>
        <a:ext cx="5769340" cy="747219"/>
      </dsp:txXfrm>
    </dsp:sp>
    <dsp:sp modelId="{09D90A44-70B1-447B-AAA7-5576B16D07D0}">
      <dsp:nvSpPr>
        <dsp:cNvPr id="0" name=""/>
        <dsp:cNvSpPr/>
      </dsp:nvSpPr>
      <dsp:spPr>
        <a:xfrm>
          <a:off x="4884096" y="1071936"/>
          <a:ext cx="475488" cy="4754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3AF81-6F15-49A4-B682-7F3D4BBC8382}">
      <dsp:nvSpPr>
        <dsp:cNvPr id="0" name=""/>
        <dsp:cNvSpPr/>
      </dsp:nvSpPr>
      <dsp:spPr>
        <a:xfrm>
          <a:off x="5210964" y="1109752"/>
          <a:ext cx="3240083" cy="100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951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數量越大，效用高、品質好，成本越低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5210964" y="1109752"/>
        <a:ext cx="3240083" cy="10055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543CC-3E81-4B08-B087-1B806560F6DB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D8C5C-37DE-495C-99C1-7CD832D76D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BC564-E8EE-492C-8720-6B5D1C71BCA2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63EE0-270B-4140-AD2E-06003376C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3504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3C18-E77E-4F2A-A85C-1CCA8768D782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8DDD-95D7-4D88-A865-D40EED8E9841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DB65-4FA1-48A2-B99D-351FB39B8516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D1D0-4B6D-4E5B-BE93-A612F48A6BA1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BC57-D71F-4EF0-B65F-E2D5585B041A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44882C-8C83-499B-AB89-404E7C2FA0B6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FAE9-73B8-4B61-BDC5-9673174447CA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892-08E4-4494-A78A-CF1E2F8B66FD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9FA7-A620-4AB2-946E-FAB9D313E0CE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334803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762240" cy="990600"/>
          </a:xfrm>
        </p:spPr>
        <p:txBody>
          <a:bodyPr anchor="b">
            <a:noAutofit/>
          </a:bodyPr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285720" y="2285992"/>
            <a:ext cx="3143272" cy="3840171"/>
          </a:xfrm>
          <a:noFill/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857620" y="685800"/>
            <a:ext cx="490538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DC64-365B-48DE-A1C6-460F722D9665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3848096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3262306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79087A-579A-45E0-819D-5992A97F7ED2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420C35-FBB2-4CDF-86FC-D237715FCE4B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81000" y="1124744"/>
            <a:ext cx="2762240" cy="990600"/>
          </a:xfrm>
        </p:spPr>
        <p:txBody>
          <a:bodyPr/>
          <a:lstStyle/>
          <a:p>
            <a:r>
              <a:rPr lang="zh-TW" altLang="en-US" dirty="0" smtClean="0"/>
              <a:t>第五章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一群人的創新擴散與口碑行銷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2"/>
          </p:nvPr>
        </p:nvSpPr>
        <p:spPr>
          <a:xfrm>
            <a:off x="285720" y="2071678"/>
            <a:ext cx="3143272" cy="40544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過去幾年有許多創新的產品，像是即時通訊、數位相機、</a:t>
            </a:r>
            <a:r>
              <a:rPr lang="en-US" altLang="zh-TW" dirty="0" smtClean="0"/>
              <a:t>IC</a:t>
            </a:r>
            <a:r>
              <a:rPr lang="zh-TW" altLang="en-US" dirty="0" smtClean="0"/>
              <a:t>卡應用等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為什麼有些在社會中擴散很快，有的很慢，為什麼？因為網路的產品有「外部性」。網路行銷者必須要瞭解此一特性，才能四兩撥千斤。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3643306" y="685800"/>
            <a:ext cx="5119694" cy="5529282"/>
          </a:xfrm>
        </p:spPr>
        <p:txBody>
          <a:bodyPr/>
          <a:lstStyle/>
          <a:p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dirty="0" smtClean="0">
                <a:latin typeface="+mj-ea"/>
                <a:ea typeface="+mj-ea"/>
              </a:rPr>
              <a:t>第一節</a:t>
            </a:r>
            <a:r>
              <a:rPr lang="en-US" altLang="zh-TW" dirty="0" smtClean="0">
                <a:latin typeface="+mj-ea"/>
                <a:ea typeface="+mj-ea"/>
              </a:rPr>
              <a:t>  </a:t>
            </a:r>
            <a:r>
              <a:rPr lang="zh-TW" altLang="en-US" dirty="0" smtClean="0">
                <a:latin typeface="+mj-ea"/>
                <a:ea typeface="+mj-ea"/>
              </a:rPr>
              <a:t>網路外部性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第</a:t>
            </a:r>
            <a:r>
              <a:rPr lang="zh-TW" altLang="zh-TW" dirty="0" smtClean="0">
                <a:latin typeface="+mj-ea"/>
                <a:ea typeface="+mj-ea"/>
              </a:rPr>
              <a:t>二節</a:t>
            </a:r>
            <a:r>
              <a:rPr lang="en-US" altLang="zh-TW" dirty="0" smtClean="0">
                <a:latin typeface="+mj-ea"/>
                <a:ea typeface="+mj-ea"/>
              </a:rPr>
              <a:t>  </a:t>
            </a:r>
            <a:r>
              <a:rPr lang="zh-TW" altLang="en-US" dirty="0" smtClean="0">
                <a:latin typeface="+mj-ea"/>
                <a:ea typeface="+mj-ea"/>
              </a:rPr>
              <a:t>創新擴散理論</a:t>
            </a:r>
            <a:endParaRPr lang="zh-TW" altLang="zh-TW" dirty="0" smtClean="0">
              <a:latin typeface="+mj-ea"/>
              <a:ea typeface="+mj-ea"/>
            </a:endParaRPr>
          </a:p>
          <a:p>
            <a:r>
              <a:rPr lang="zh-TW" altLang="zh-TW" dirty="0" smtClean="0">
                <a:latin typeface="+mj-ea"/>
                <a:ea typeface="+mj-ea"/>
              </a:rPr>
              <a:t>第三節</a:t>
            </a:r>
            <a:r>
              <a:rPr lang="en-US" altLang="zh-TW" dirty="0" smtClean="0">
                <a:latin typeface="+mj-ea"/>
                <a:ea typeface="+mj-ea"/>
              </a:rPr>
              <a:t>  </a:t>
            </a:r>
            <a:r>
              <a:rPr lang="zh-TW" altLang="en-US" dirty="0" smtClean="0">
                <a:latin typeface="+mj-ea"/>
                <a:ea typeface="+mj-ea"/>
              </a:rPr>
              <a:t>口碑行銷</a:t>
            </a:r>
            <a:endParaRPr lang="zh-TW" altLang="zh-TW" dirty="0" smtClean="0"/>
          </a:p>
          <a:p>
            <a:endParaRPr lang="zh-TW" altLang="zh-TW" dirty="0" smtClean="0">
              <a:latin typeface="+mj-ea"/>
              <a:ea typeface="+mj-ea"/>
            </a:endParaRPr>
          </a:p>
          <a:p>
            <a:pPr>
              <a:buNone/>
            </a:pPr>
            <a:endParaRPr lang="zh-TW" altLang="zh-TW" dirty="0" smtClean="0">
              <a:latin typeface="+mj-ea"/>
              <a:ea typeface="+mj-ea"/>
            </a:endParaRPr>
          </a:p>
          <a:p>
            <a:endParaRPr lang="zh-TW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外部性策略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1331913" y="3144415"/>
            <a:ext cx="4419600" cy="1673225"/>
            <a:chOff x="336" y="1646"/>
            <a:chExt cx="3028" cy="1259"/>
          </a:xfrm>
        </p:grpSpPr>
        <p:grpSp>
          <p:nvGrpSpPr>
            <p:cNvPr id="9" name="Group 68"/>
            <p:cNvGrpSpPr>
              <a:grpSpLocks/>
            </p:cNvGrpSpPr>
            <p:nvPr/>
          </p:nvGrpSpPr>
          <p:grpSpPr bwMode="auto">
            <a:xfrm>
              <a:off x="586" y="1646"/>
              <a:ext cx="2778" cy="1259"/>
              <a:chOff x="1296" y="672"/>
              <a:chExt cx="2778" cy="1259"/>
            </a:xfrm>
          </p:grpSpPr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1296" y="672"/>
                <a:ext cx="2688" cy="960"/>
                <a:chOff x="1296" y="672"/>
                <a:chExt cx="2688" cy="960"/>
              </a:xfrm>
            </p:grpSpPr>
            <p:sp>
              <p:nvSpPr>
                <p:cNvPr id="17" name="Line 70"/>
                <p:cNvSpPr>
                  <a:spLocks noChangeShapeType="1"/>
                </p:cNvSpPr>
                <p:nvPr/>
              </p:nvSpPr>
              <p:spPr bwMode="auto">
                <a:xfrm>
                  <a:off x="1296" y="672"/>
                  <a:ext cx="0" cy="9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" name="Line 71"/>
                <p:cNvSpPr>
                  <a:spLocks noChangeShapeType="1"/>
                </p:cNvSpPr>
                <p:nvPr/>
              </p:nvSpPr>
              <p:spPr bwMode="auto">
                <a:xfrm>
                  <a:off x="1296" y="1632"/>
                  <a:ext cx="26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6" name="Text Box 72"/>
              <p:cNvSpPr txBox="1">
                <a:spLocks noChangeArrowheads="1"/>
              </p:cNvSpPr>
              <p:nvPr/>
            </p:nvSpPr>
            <p:spPr bwMode="auto">
              <a:xfrm>
                <a:off x="3600" y="1632"/>
                <a:ext cx="474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 sz="2000"/>
                  <a:t>數量</a:t>
                </a:r>
              </a:p>
            </p:txBody>
          </p:sp>
        </p:grp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336" y="1646"/>
              <a:ext cx="2698" cy="904"/>
              <a:chOff x="1046" y="2016"/>
              <a:chExt cx="2698" cy="904"/>
            </a:xfrm>
          </p:grpSpPr>
          <p:sp>
            <p:nvSpPr>
              <p:cNvPr id="12" name="Text Box 74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822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 sz="2000">
                    <a:solidFill>
                      <a:schemeClr val="accent2"/>
                    </a:solidFill>
                  </a:rPr>
                  <a:t>生產曲線</a:t>
                </a:r>
              </a:p>
            </p:txBody>
          </p:sp>
          <p:sp>
            <p:nvSpPr>
              <p:cNvPr id="13" name="Text Box 75"/>
              <p:cNvSpPr txBox="1">
                <a:spLocks noChangeArrowheads="1"/>
              </p:cNvSpPr>
              <p:nvPr/>
            </p:nvSpPr>
            <p:spPr bwMode="auto">
              <a:xfrm>
                <a:off x="1046" y="2073"/>
                <a:ext cx="300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 sz="2000"/>
                  <a:t>成</a:t>
                </a:r>
              </a:p>
              <a:p>
                <a:r>
                  <a:rPr lang="zh-TW" altLang="en-US" sz="2000"/>
                  <a:t>本</a:t>
                </a:r>
              </a:p>
            </p:txBody>
          </p:sp>
          <p:sp>
            <p:nvSpPr>
              <p:cNvPr id="14" name="Freeform 76"/>
              <p:cNvSpPr>
                <a:spLocks/>
              </p:cNvSpPr>
              <p:nvPr/>
            </p:nvSpPr>
            <p:spPr bwMode="auto">
              <a:xfrm>
                <a:off x="1440" y="2208"/>
                <a:ext cx="2304" cy="7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4" y="432"/>
                  </a:cxn>
                  <a:cxn ang="0">
                    <a:pos x="1488" y="672"/>
                  </a:cxn>
                  <a:cxn ang="0">
                    <a:pos x="2304" y="672"/>
                  </a:cxn>
                </a:cxnLst>
                <a:rect l="0" t="0" r="r" b="b"/>
                <a:pathLst>
                  <a:path w="2304" h="712">
                    <a:moveTo>
                      <a:pt x="0" y="0"/>
                    </a:moveTo>
                    <a:cubicBezTo>
                      <a:pt x="68" y="160"/>
                      <a:pt x="136" y="320"/>
                      <a:pt x="384" y="432"/>
                    </a:cubicBezTo>
                    <a:cubicBezTo>
                      <a:pt x="632" y="544"/>
                      <a:pt x="1168" y="632"/>
                      <a:pt x="1488" y="672"/>
                    </a:cubicBezTo>
                    <a:cubicBezTo>
                      <a:pt x="1808" y="712"/>
                      <a:pt x="2056" y="692"/>
                      <a:pt x="2304" y="672"/>
                    </a:cubicBezTo>
                  </a:path>
                </a:pathLst>
              </a:custGeom>
              <a:noFill/>
              <a:ln w="381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19" name="Group 77"/>
          <p:cNvGrpSpPr>
            <a:grpSpLocks/>
          </p:cNvGrpSpPr>
          <p:nvPr/>
        </p:nvGrpSpPr>
        <p:grpSpPr bwMode="auto">
          <a:xfrm>
            <a:off x="1331913" y="4708103"/>
            <a:ext cx="4419600" cy="1673225"/>
            <a:chOff x="1142" y="3024"/>
            <a:chExt cx="3028" cy="1259"/>
          </a:xfrm>
        </p:grpSpPr>
        <p:grpSp>
          <p:nvGrpSpPr>
            <p:cNvPr id="20" name="Group 78"/>
            <p:cNvGrpSpPr>
              <a:grpSpLocks/>
            </p:cNvGrpSpPr>
            <p:nvPr/>
          </p:nvGrpSpPr>
          <p:grpSpPr bwMode="auto">
            <a:xfrm>
              <a:off x="1392" y="3024"/>
              <a:ext cx="2778" cy="1259"/>
              <a:chOff x="1296" y="672"/>
              <a:chExt cx="2778" cy="1259"/>
            </a:xfrm>
          </p:grpSpPr>
          <p:grpSp>
            <p:nvGrpSpPr>
              <p:cNvPr id="24" name="Group 79"/>
              <p:cNvGrpSpPr>
                <a:grpSpLocks/>
              </p:cNvGrpSpPr>
              <p:nvPr/>
            </p:nvGrpSpPr>
            <p:grpSpPr bwMode="auto">
              <a:xfrm>
                <a:off x="1296" y="672"/>
                <a:ext cx="2688" cy="960"/>
                <a:chOff x="1296" y="672"/>
                <a:chExt cx="2688" cy="960"/>
              </a:xfrm>
            </p:grpSpPr>
            <p:sp>
              <p:nvSpPr>
                <p:cNvPr id="26" name="Line 80"/>
                <p:cNvSpPr>
                  <a:spLocks noChangeShapeType="1"/>
                </p:cNvSpPr>
                <p:nvPr/>
              </p:nvSpPr>
              <p:spPr bwMode="auto">
                <a:xfrm>
                  <a:off x="1296" y="672"/>
                  <a:ext cx="0" cy="9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7" name="Line 81"/>
                <p:cNvSpPr>
                  <a:spLocks noChangeShapeType="1"/>
                </p:cNvSpPr>
                <p:nvPr/>
              </p:nvSpPr>
              <p:spPr bwMode="auto">
                <a:xfrm>
                  <a:off x="1296" y="1632"/>
                  <a:ext cx="26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25" name="Text Box 82"/>
              <p:cNvSpPr txBox="1">
                <a:spLocks noChangeArrowheads="1"/>
              </p:cNvSpPr>
              <p:nvPr/>
            </p:nvSpPr>
            <p:spPr bwMode="auto">
              <a:xfrm>
                <a:off x="3600" y="1632"/>
                <a:ext cx="474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 sz="2000"/>
                  <a:t>數量</a:t>
                </a:r>
              </a:p>
            </p:txBody>
          </p:sp>
        </p:grpSp>
        <p:sp>
          <p:nvSpPr>
            <p:cNvPr id="21" name="Text Box 83"/>
            <p:cNvSpPr txBox="1">
              <a:spLocks noChangeArrowheads="1"/>
            </p:cNvSpPr>
            <p:nvPr/>
          </p:nvSpPr>
          <p:spPr bwMode="auto">
            <a:xfrm>
              <a:off x="1584" y="3024"/>
              <a:ext cx="822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>
                  <a:solidFill>
                    <a:schemeClr val="accent2"/>
                  </a:solidFill>
                </a:rPr>
                <a:t>學習曲線</a:t>
              </a:r>
            </a:p>
          </p:txBody>
        </p:sp>
        <p:sp>
          <p:nvSpPr>
            <p:cNvPr id="22" name="Text Box 84"/>
            <p:cNvSpPr txBox="1">
              <a:spLocks noChangeArrowheads="1"/>
            </p:cNvSpPr>
            <p:nvPr/>
          </p:nvSpPr>
          <p:spPr bwMode="auto">
            <a:xfrm>
              <a:off x="1142" y="3081"/>
              <a:ext cx="30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/>
                <a:t>品</a:t>
              </a:r>
            </a:p>
            <a:p>
              <a:r>
                <a:rPr lang="zh-TW" altLang="en-US" sz="2000"/>
                <a:t>質</a:t>
              </a:r>
            </a:p>
          </p:txBody>
        </p:sp>
        <p:sp>
          <p:nvSpPr>
            <p:cNvPr id="23" name="Freeform 85"/>
            <p:cNvSpPr>
              <a:spLocks/>
            </p:cNvSpPr>
            <p:nvPr/>
          </p:nvSpPr>
          <p:spPr bwMode="auto">
            <a:xfrm>
              <a:off x="1488" y="3168"/>
              <a:ext cx="2208" cy="768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480" y="432"/>
                </a:cxn>
                <a:cxn ang="0">
                  <a:pos x="1056" y="144"/>
                </a:cxn>
                <a:cxn ang="0">
                  <a:pos x="2208" y="0"/>
                </a:cxn>
              </a:cxnLst>
              <a:rect l="0" t="0" r="r" b="b"/>
              <a:pathLst>
                <a:path w="2208" h="768">
                  <a:moveTo>
                    <a:pt x="0" y="768"/>
                  </a:moveTo>
                  <a:cubicBezTo>
                    <a:pt x="152" y="652"/>
                    <a:pt x="304" y="536"/>
                    <a:pt x="480" y="432"/>
                  </a:cubicBezTo>
                  <a:cubicBezTo>
                    <a:pt x="656" y="328"/>
                    <a:pt x="768" y="216"/>
                    <a:pt x="1056" y="144"/>
                  </a:cubicBezTo>
                  <a:cubicBezTo>
                    <a:pt x="1344" y="72"/>
                    <a:pt x="1776" y="36"/>
                    <a:pt x="2208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8" name="Group 86"/>
          <p:cNvGrpSpPr>
            <a:grpSpLocks/>
          </p:cNvGrpSpPr>
          <p:nvPr/>
        </p:nvGrpSpPr>
        <p:grpSpPr bwMode="auto">
          <a:xfrm>
            <a:off x="1331913" y="1580728"/>
            <a:ext cx="4419600" cy="1673225"/>
            <a:chOff x="336" y="470"/>
            <a:chExt cx="3028" cy="1259"/>
          </a:xfrm>
        </p:grpSpPr>
        <p:grpSp>
          <p:nvGrpSpPr>
            <p:cNvPr id="29" name="Group 87"/>
            <p:cNvGrpSpPr>
              <a:grpSpLocks/>
            </p:cNvGrpSpPr>
            <p:nvPr/>
          </p:nvGrpSpPr>
          <p:grpSpPr bwMode="auto">
            <a:xfrm>
              <a:off x="586" y="470"/>
              <a:ext cx="2778" cy="1259"/>
              <a:chOff x="1296" y="672"/>
              <a:chExt cx="2778" cy="1259"/>
            </a:xfrm>
          </p:grpSpPr>
          <p:grpSp>
            <p:nvGrpSpPr>
              <p:cNvPr id="33" name="Group 88"/>
              <p:cNvGrpSpPr>
                <a:grpSpLocks/>
              </p:cNvGrpSpPr>
              <p:nvPr/>
            </p:nvGrpSpPr>
            <p:grpSpPr bwMode="auto">
              <a:xfrm>
                <a:off x="1296" y="672"/>
                <a:ext cx="2688" cy="960"/>
                <a:chOff x="1296" y="672"/>
                <a:chExt cx="2688" cy="960"/>
              </a:xfrm>
            </p:grpSpPr>
            <p:sp>
              <p:nvSpPr>
                <p:cNvPr id="35" name="Line 89"/>
                <p:cNvSpPr>
                  <a:spLocks noChangeShapeType="1"/>
                </p:cNvSpPr>
                <p:nvPr/>
              </p:nvSpPr>
              <p:spPr bwMode="auto">
                <a:xfrm>
                  <a:off x="1296" y="672"/>
                  <a:ext cx="0" cy="9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" name="Line 90"/>
                <p:cNvSpPr>
                  <a:spLocks noChangeShapeType="1"/>
                </p:cNvSpPr>
                <p:nvPr/>
              </p:nvSpPr>
              <p:spPr bwMode="auto">
                <a:xfrm>
                  <a:off x="1296" y="1632"/>
                  <a:ext cx="26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4" name="Text Box 91"/>
              <p:cNvSpPr txBox="1">
                <a:spLocks noChangeArrowheads="1"/>
              </p:cNvSpPr>
              <p:nvPr/>
            </p:nvSpPr>
            <p:spPr bwMode="auto">
              <a:xfrm>
                <a:off x="3600" y="1632"/>
                <a:ext cx="474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 sz="2000"/>
                  <a:t>數量</a:t>
                </a:r>
              </a:p>
            </p:txBody>
          </p:sp>
        </p:grpSp>
        <p:sp>
          <p:nvSpPr>
            <p:cNvPr id="30" name="Text Box 92"/>
            <p:cNvSpPr txBox="1">
              <a:spLocks noChangeArrowheads="1"/>
            </p:cNvSpPr>
            <p:nvPr/>
          </p:nvSpPr>
          <p:spPr bwMode="auto">
            <a:xfrm>
              <a:off x="778" y="470"/>
              <a:ext cx="1518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>
                  <a:solidFill>
                    <a:schemeClr val="accent2"/>
                  </a:solidFill>
                </a:rPr>
                <a:t>邊際效用遞增曲線</a:t>
              </a:r>
            </a:p>
          </p:txBody>
        </p:sp>
        <p:sp>
          <p:nvSpPr>
            <p:cNvPr id="31" name="Text Box 93"/>
            <p:cNvSpPr txBox="1">
              <a:spLocks noChangeArrowheads="1"/>
            </p:cNvSpPr>
            <p:nvPr/>
          </p:nvSpPr>
          <p:spPr bwMode="auto">
            <a:xfrm>
              <a:off x="336" y="527"/>
              <a:ext cx="30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/>
                <a:t>效</a:t>
              </a:r>
            </a:p>
            <a:p>
              <a:r>
                <a:rPr lang="zh-TW" altLang="en-US" sz="2000"/>
                <a:t>用</a:t>
              </a:r>
            </a:p>
          </p:txBody>
        </p:sp>
        <p:sp>
          <p:nvSpPr>
            <p:cNvPr id="32" name="Freeform 94"/>
            <p:cNvSpPr>
              <a:spLocks/>
            </p:cNvSpPr>
            <p:nvPr/>
          </p:nvSpPr>
          <p:spPr bwMode="auto">
            <a:xfrm>
              <a:off x="672" y="480"/>
              <a:ext cx="2256" cy="912"/>
            </a:xfrm>
            <a:custGeom>
              <a:avLst/>
              <a:gdLst/>
              <a:ahLst/>
              <a:cxnLst>
                <a:cxn ang="0">
                  <a:pos x="0" y="912"/>
                </a:cxn>
                <a:cxn ang="0">
                  <a:pos x="1536" y="624"/>
                </a:cxn>
                <a:cxn ang="0">
                  <a:pos x="2256" y="0"/>
                </a:cxn>
              </a:cxnLst>
              <a:rect l="0" t="0" r="r" b="b"/>
              <a:pathLst>
                <a:path w="2256" h="912">
                  <a:moveTo>
                    <a:pt x="0" y="912"/>
                  </a:moveTo>
                  <a:cubicBezTo>
                    <a:pt x="580" y="844"/>
                    <a:pt x="1160" y="776"/>
                    <a:pt x="1536" y="624"/>
                  </a:cubicBezTo>
                  <a:cubicBezTo>
                    <a:pt x="1912" y="472"/>
                    <a:pt x="2084" y="236"/>
                    <a:pt x="2256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7" name="Line 95"/>
          <p:cNvSpPr>
            <a:spLocks noChangeShapeType="1"/>
          </p:cNvSpPr>
          <p:nvPr/>
        </p:nvSpPr>
        <p:spPr bwMode="auto">
          <a:xfrm>
            <a:off x="4624388" y="1593428"/>
            <a:ext cx="0" cy="4403725"/>
          </a:xfrm>
          <a:prstGeom prst="line">
            <a:avLst/>
          </a:prstGeom>
          <a:noFill/>
          <a:ln w="9525">
            <a:solidFill>
              <a:srgbClr val="CC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8" name="Line 96"/>
          <p:cNvSpPr>
            <a:spLocks noChangeShapeType="1"/>
          </p:cNvSpPr>
          <p:nvPr/>
        </p:nvSpPr>
        <p:spPr bwMode="auto">
          <a:xfrm>
            <a:off x="3222625" y="1593428"/>
            <a:ext cx="0" cy="4403725"/>
          </a:xfrm>
          <a:prstGeom prst="line">
            <a:avLst/>
          </a:prstGeom>
          <a:noFill/>
          <a:ln w="9525">
            <a:solidFill>
              <a:srgbClr val="CC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" name="Text Box 97"/>
          <p:cNvSpPr txBox="1">
            <a:spLocks noChangeArrowheads="1"/>
          </p:cNvSpPr>
          <p:nvPr/>
        </p:nvSpPr>
        <p:spPr bwMode="auto">
          <a:xfrm>
            <a:off x="6048375" y="1648990"/>
            <a:ext cx="2771775" cy="409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000" b="1">
                <a:solidFill>
                  <a:schemeClr val="accent2"/>
                </a:solidFill>
              </a:rPr>
              <a:t>強者恆強的結果：</a:t>
            </a:r>
          </a:p>
          <a:p>
            <a:endParaRPr lang="zh-TW" altLang="en-US" sz="2000" b="1">
              <a:solidFill>
                <a:schemeClr val="accent2"/>
              </a:solidFill>
            </a:endParaRPr>
          </a:p>
          <a:p>
            <a:r>
              <a:rPr lang="zh-TW" altLang="en-US" sz="1800" b="1">
                <a:solidFill>
                  <a:schemeClr val="accent2"/>
                </a:solidFill>
              </a:rPr>
              <a:t>效用更高</a:t>
            </a:r>
          </a:p>
          <a:p>
            <a:r>
              <a:rPr lang="zh-TW" altLang="en-US" sz="1600">
                <a:latin typeface="Arial" charset="0"/>
              </a:rPr>
              <a:t>麥卡菲定律</a:t>
            </a:r>
            <a:endParaRPr lang="zh-TW" altLang="en-US" sz="1600" b="1">
              <a:solidFill>
                <a:schemeClr val="accent2"/>
              </a:solidFill>
            </a:endParaRPr>
          </a:p>
          <a:p>
            <a:endParaRPr lang="zh-TW" altLang="en-US" sz="1800" b="1">
              <a:solidFill>
                <a:schemeClr val="accent2"/>
              </a:solidFill>
            </a:endParaRPr>
          </a:p>
          <a:p>
            <a:endParaRPr lang="zh-TW" altLang="en-US" sz="1800" b="1">
              <a:solidFill>
                <a:schemeClr val="accent2"/>
              </a:solidFill>
            </a:endParaRPr>
          </a:p>
          <a:p>
            <a:r>
              <a:rPr lang="zh-TW" altLang="en-US" sz="1800" b="1">
                <a:solidFill>
                  <a:schemeClr val="accent2"/>
                </a:solidFill>
              </a:rPr>
              <a:t>成本更低</a:t>
            </a:r>
          </a:p>
          <a:p>
            <a:r>
              <a:rPr lang="zh-TW" altLang="en-US" sz="1600">
                <a:latin typeface="Arial" charset="0"/>
              </a:rPr>
              <a:t>數量越大，單位成本因分攤固定成本與營業費用（</a:t>
            </a:r>
            <a:r>
              <a:rPr lang="en-US" altLang="zh-TW" sz="1600">
                <a:latin typeface="Arial" charset="0"/>
              </a:rPr>
              <a:t>overhead</a:t>
            </a:r>
            <a:r>
              <a:rPr lang="zh-TW" altLang="en-US" sz="1600">
                <a:latin typeface="Arial" charset="0"/>
              </a:rPr>
              <a:t>）而越低 </a:t>
            </a:r>
            <a:endParaRPr lang="zh-TW" altLang="en-US" sz="1600">
              <a:solidFill>
                <a:schemeClr val="accent2"/>
              </a:solidFill>
            </a:endParaRPr>
          </a:p>
          <a:p>
            <a:endParaRPr lang="zh-TW" altLang="en-US" sz="1800" b="1">
              <a:solidFill>
                <a:schemeClr val="accent2"/>
              </a:solidFill>
            </a:endParaRPr>
          </a:p>
          <a:p>
            <a:endParaRPr lang="zh-TW" altLang="en-US" sz="1800" b="1">
              <a:solidFill>
                <a:schemeClr val="accent2"/>
              </a:solidFill>
            </a:endParaRPr>
          </a:p>
          <a:p>
            <a:r>
              <a:rPr lang="zh-TW" altLang="en-US" sz="1800" b="1">
                <a:solidFill>
                  <a:schemeClr val="accent2"/>
                </a:solidFill>
              </a:rPr>
              <a:t>品質更好</a:t>
            </a:r>
          </a:p>
          <a:p>
            <a:r>
              <a:rPr lang="zh-TW" altLang="en-US" sz="1600">
                <a:latin typeface="Arial" charset="0"/>
              </a:rPr>
              <a:t>因使用者更多，學習與經驗更多，越能掌握使用者需求 </a:t>
            </a:r>
          </a:p>
        </p:txBody>
      </p:sp>
    </p:spTree>
    <p:extLst>
      <p:ext uri="{BB962C8B-B14F-4D97-AF65-F5344CB8AC3E}">
        <p14:creationId xmlns:p14="http://schemas.microsoft.com/office/powerpoint/2010/main" xmlns="" val="163557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電子商務的必然性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381000" y="1491952"/>
            <a:ext cx="27797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US" altLang="zh-TW">
                <a:ea typeface="標楷體" pitchFamily="65" charset="-120"/>
              </a:rPr>
              <a:t>E</a:t>
            </a:r>
            <a:r>
              <a:rPr lang="zh-TW" altLang="en-US">
                <a:ea typeface="標楷體" pitchFamily="65" charset="-120"/>
              </a:rPr>
              <a:t>化廠商的數目</a:t>
            </a:r>
          </a:p>
          <a:p>
            <a:pPr algn="ctr" defTabSz="762000"/>
            <a:r>
              <a:rPr lang="zh-TW" altLang="en-US">
                <a:ea typeface="標楷體" pitchFamily="65" charset="-120"/>
              </a:rPr>
              <a:t>（</a:t>
            </a:r>
            <a:r>
              <a:rPr lang="en-US" altLang="zh-TW">
                <a:ea typeface="標楷體" pitchFamily="65" charset="-120"/>
              </a:rPr>
              <a:t>email, Office,…</a:t>
            </a:r>
            <a:r>
              <a:rPr lang="zh-TW" altLang="en-US">
                <a:ea typeface="標楷體" pitchFamily="65" charset="-120"/>
              </a:rPr>
              <a:t>）</a:t>
            </a: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5795963" y="3082627"/>
            <a:ext cx="3073400" cy="23653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defTabSz="762000">
              <a:lnSpc>
                <a:spcPct val="120000"/>
              </a:lnSpc>
            </a:pPr>
            <a:r>
              <a:rPr lang="zh-TW" altLang="en-US" b="1" u="sng">
                <a:latin typeface="Comic Sans MS" pitchFamily="66" charset="0"/>
                <a:ea typeface="細明體" pitchFamily="49" charset="-120"/>
              </a:rPr>
              <a:t>外部性</a:t>
            </a:r>
          </a:p>
          <a:p>
            <a:pPr algn="ctr" defTabSz="762000">
              <a:lnSpc>
                <a:spcPct val="120000"/>
              </a:lnSpc>
            </a:pPr>
            <a:r>
              <a:rPr lang="zh-TW" altLang="en-US" sz="2000">
                <a:latin typeface="Comic Sans MS" pitchFamily="66" charset="0"/>
                <a:ea typeface="細明體" pitchFamily="49" charset="-120"/>
              </a:rPr>
              <a:t>一件網路產品的價值，</a:t>
            </a:r>
          </a:p>
          <a:p>
            <a:pPr algn="ctr" defTabSz="762000">
              <a:lnSpc>
                <a:spcPct val="120000"/>
              </a:lnSpc>
            </a:pPr>
            <a:r>
              <a:rPr lang="zh-TW" altLang="en-US" sz="2000">
                <a:latin typeface="Comic Sans MS" pitchFamily="66" charset="0"/>
                <a:ea typeface="細明體" pitchFamily="49" charset="-120"/>
              </a:rPr>
              <a:t>來自於產品的外部，而不是來自於產品的內部</a:t>
            </a:r>
          </a:p>
          <a:p>
            <a:pPr algn="ctr" defTabSz="762000">
              <a:lnSpc>
                <a:spcPct val="120000"/>
              </a:lnSpc>
            </a:pPr>
            <a:r>
              <a:rPr lang="en-US" altLang="zh-TW" sz="2000">
                <a:latin typeface="Comic Sans MS" pitchFamily="66" charset="0"/>
                <a:ea typeface="細明體" pitchFamily="49" charset="-120"/>
              </a:rPr>
              <a:t>(VHS, email, WORD, </a:t>
            </a:r>
          </a:p>
          <a:p>
            <a:pPr algn="ctr" defTabSz="762000">
              <a:lnSpc>
                <a:spcPct val="120000"/>
              </a:lnSpc>
            </a:pPr>
            <a:r>
              <a:rPr lang="zh-TW" altLang="en-US" sz="2000">
                <a:latin typeface="Comic Sans MS" pitchFamily="66" charset="0"/>
                <a:ea typeface="細明體" pitchFamily="49" charset="-120"/>
              </a:rPr>
              <a:t>企業</a:t>
            </a:r>
            <a:r>
              <a:rPr lang="en-US" altLang="zh-TW" sz="2000">
                <a:latin typeface="Comic Sans MS" pitchFamily="66" charset="0"/>
                <a:ea typeface="細明體" pitchFamily="49" charset="-120"/>
              </a:rPr>
              <a:t>e</a:t>
            </a:r>
            <a:r>
              <a:rPr lang="zh-TW" altLang="en-US" sz="2000">
                <a:latin typeface="Comic Sans MS" pitchFamily="66" charset="0"/>
                <a:ea typeface="細明體" pitchFamily="49" charset="-120"/>
              </a:rPr>
              <a:t>化</a:t>
            </a:r>
            <a:r>
              <a:rPr lang="en-US" altLang="zh-TW" sz="2000">
                <a:latin typeface="Comic Sans MS" pitchFamily="66" charset="0"/>
                <a:ea typeface="細明體" pitchFamily="49" charset="-120"/>
              </a:rPr>
              <a:t>)</a:t>
            </a:r>
            <a:endParaRPr lang="en-US" altLang="zh-TW" sz="2000" u="sng">
              <a:latin typeface="Comic Sans MS" pitchFamily="66" charset="0"/>
              <a:ea typeface="細明體" pitchFamily="49" charset="-12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4800600" y="6140152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zh-TW" altLang="en-US">
                <a:ea typeface="標楷體" pitchFamily="65" charset="-120"/>
              </a:rPr>
              <a:t>時間</a:t>
            </a:r>
          </a:p>
        </p:txBody>
      </p: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558800" y="2406352"/>
            <a:ext cx="4775200" cy="3657600"/>
            <a:chOff x="1308" y="1488"/>
            <a:chExt cx="3008" cy="2304"/>
          </a:xfrm>
        </p:grpSpPr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728" y="1488"/>
              <a:ext cx="2588" cy="2301"/>
              <a:chOff x="624" y="1492"/>
              <a:chExt cx="2588" cy="2301"/>
            </a:xfrm>
          </p:grpSpPr>
          <p:sp>
            <p:nvSpPr>
              <p:cNvPr id="20" name="Rectangle 27"/>
              <p:cNvSpPr>
                <a:spLocks noChangeArrowheads="1"/>
              </p:cNvSpPr>
              <p:nvPr/>
            </p:nvSpPr>
            <p:spPr bwMode="auto">
              <a:xfrm>
                <a:off x="628" y="1492"/>
                <a:ext cx="2584" cy="22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" name="Arc 28"/>
              <p:cNvSpPr>
                <a:spLocks/>
              </p:cNvSpPr>
              <p:nvPr/>
            </p:nvSpPr>
            <p:spPr bwMode="auto">
              <a:xfrm>
                <a:off x="624" y="1854"/>
                <a:ext cx="1779" cy="1939"/>
              </a:xfrm>
              <a:custGeom>
                <a:avLst/>
                <a:gdLst>
                  <a:gd name="G0" fmla="+- 0 0 0"/>
                  <a:gd name="G1" fmla="+- 11 0 0"/>
                  <a:gd name="G2" fmla="+- 21600 0 0"/>
                  <a:gd name="T0" fmla="*/ 21600 w 21600"/>
                  <a:gd name="T1" fmla="*/ 0 h 21611"/>
                  <a:gd name="T2" fmla="*/ 0 w 21600"/>
                  <a:gd name="T3" fmla="*/ 21611 h 21611"/>
                  <a:gd name="T4" fmla="*/ 0 w 21600"/>
                  <a:gd name="T5" fmla="*/ 11 h 21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11" fill="none" extrusionOk="0">
                    <a:moveTo>
                      <a:pt x="21599" y="0"/>
                    </a:moveTo>
                    <a:cubicBezTo>
                      <a:pt x="21599" y="3"/>
                      <a:pt x="21600" y="7"/>
                      <a:pt x="21600" y="11"/>
                    </a:cubicBezTo>
                    <a:cubicBezTo>
                      <a:pt x="21600" y="11940"/>
                      <a:pt x="11929" y="21610"/>
                      <a:pt x="0" y="21611"/>
                    </a:cubicBezTo>
                  </a:path>
                  <a:path w="21600" h="21611" stroke="0" extrusionOk="0">
                    <a:moveTo>
                      <a:pt x="21599" y="0"/>
                    </a:moveTo>
                    <a:cubicBezTo>
                      <a:pt x="21599" y="3"/>
                      <a:pt x="21600" y="7"/>
                      <a:pt x="21600" y="11"/>
                    </a:cubicBezTo>
                    <a:cubicBezTo>
                      <a:pt x="21600" y="11940"/>
                      <a:pt x="11929" y="21610"/>
                      <a:pt x="0" y="21611"/>
                    </a:cubicBezTo>
                    <a:lnTo>
                      <a:pt x="0" y="11"/>
                    </a:lnTo>
                    <a:close/>
                  </a:path>
                </a:pathLst>
              </a:custGeom>
              <a:noFill/>
              <a:ln w="381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1" name="Line 29"/>
            <p:cNvSpPr>
              <a:spLocks noChangeShapeType="1"/>
            </p:cNvSpPr>
            <p:nvPr/>
          </p:nvSpPr>
          <p:spPr bwMode="auto">
            <a:xfrm>
              <a:off x="1728" y="316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1308" y="2527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b="1"/>
                <a:t>40%</a:t>
              </a:r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>
              <a:off x="3024" y="321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Line 32"/>
            <p:cNvSpPr>
              <a:spLocks noChangeShapeType="1"/>
            </p:cNvSpPr>
            <p:nvPr/>
          </p:nvSpPr>
          <p:spPr bwMode="auto">
            <a:xfrm>
              <a:off x="1728" y="259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>
              <a:off x="1728" y="2016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Line 34"/>
            <p:cNvSpPr>
              <a:spLocks noChangeShapeType="1"/>
            </p:cNvSpPr>
            <p:nvPr/>
          </p:nvSpPr>
          <p:spPr bwMode="auto">
            <a:xfrm>
              <a:off x="3360" y="259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Line 35"/>
            <p:cNvSpPr>
              <a:spLocks noChangeShapeType="1"/>
            </p:cNvSpPr>
            <p:nvPr/>
          </p:nvSpPr>
          <p:spPr bwMode="auto">
            <a:xfrm>
              <a:off x="3504" y="201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1308" y="3129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b="1"/>
                <a:t>20%</a:t>
              </a:r>
            </a:p>
          </p:txBody>
        </p:sp>
        <p:sp>
          <p:nvSpPr>
            <p:cNvPr id="19" name="Text Box 37"/>
            <p:cNvSpPr txBox="1">
              <a:spLocks noChangeArrowheads="1"/>
            </p:cNvSpPr>
            <p:nvPr/>
          </p:nvSpPr>
          <p:spPr bwMode="auto">
            <a:xfrm>
              <a:off x="1308" y="1903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b="1"/>
                <a:t>60%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02473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創新為甚麼或擴散，是否對不同的人，應該要有不同的策略？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第二節</a:t>
            </a:r>
            <a:r>
              <a:rPr lang="en-US" altLang="zh-TW" dirty="0" smtClean="0"/>
              <a:t>  </a:t>
            </a:r>
            <a:br>
              <a:rPr lang="en-US" altLang="zh-TW" dirty="0" smtClean="0"/>
            </a:br>
            <a:r>
              <a:rPr lang="zh-TW" altLang="en-US" dirty="0" smtClean="0"/>
              <a:t>創新擴散理論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9750" y="2003425"/>
            <a:ext cx="7888288" cy="3659188"/>
            <a:chOff x="204" y="1265"/>
            <a:chExt cx="5420" cy="2723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5149" y="3394"/>
              <a:ext cx="475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>
                  <a:latin typeface="Times New Roman" pitchFamily="18" charset="0"/>
                </a:rPr>
                <a:t>時間</a:t>
              </a:r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641" y="1315"/>
              <a:ext cx="4560" cy="2187"/>
              <a:chOff x="576" y="672"/>
              <a:chExt cx="4560" cy="2688"/>
            </a:xfrm>
          </p:grpSpPr>
          <p:sp>
            <p:nvSpPr>
              <p:cNvPr id="22" name="Line 8"/>
              <p:cNvSpPr>
                <a:spLocks noChangeShapeType="1"/>
              </p:cNvSpPr>
              <p:nvPr/>
            </p:nvSpPr>
            <p:spPr bwMode="auto">
              <a:xfrm>
                <a:off x="576" y="672"/>
                <a:ext cx="0" cy="26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" name="Line 9"/>
              <p:cNvSpPr>
                <a:spLocks noChangeShapeType="1"/>
              </p:cNvSpPr>
              <p:nvPr/>
            </p:nvSpPr>
            <p:spPr bwMode="auto">
              <a:xfrm>
                <a:off x="576" y="3360"/>
                <a:ext cx="45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1108" y="1654"/>
              <a:ext cx="4088" cy="1815"/>
            </a:xfrm>
            <a:custGeom>
              <a:avLst/>
              <a:gdLst/>
              <a:ahLst/>
              <a:cxnLst>
                <a:cxn ang="0">
                  <a:pos x="0" y="2592"/>
                </a:cxn>
                <a:cxn ang="0">
                  <a:pos x="672" y="2448"/>
                </a:cxn>
                <a:cxn ang="0">
                  <a:pos x="1296" y="2160"/>
                </a:cxn>
                <a:cxn ang="0">
                  <a:pos x="1776" y="1728"/>
                </a:cxn>
                <a:cxn ang="0">
                  <a:pos x="2064" y="1104"/>
                </a:cxn>
                <a:cxn ang="0">
                  <a:pos x="2304" y="624"/>
                </a:cxn>
                <a:cxn ang="0">
                  <a:pos x="2784" y="144"/>
                </a:cxn>
                <a:cxn ang="0">
                  <a:pos x="3840" y="0"/>
                </a:cxn>
              </a:cxnLst>
              <a:rect l="0" t="0" r="r" b="b"/>
              <a:pathLst>
                <a:path w="3840" h="2592">
                  <a:moveTo>
                    <a:pt x="0" y="2592"/>
                  </a:moveTo>
                  <a:cubicBezTo>
                    <a:pt x="228" y="2556"/>
                    <a:pt x="456" y="2520"/>
                    <a:pt x="672" y="2448"/>
                  </a:cubicBezTo>
                  <a:cubicBezTo>
                    <a:pt x="888" y="2376"/>
                    <a:pt x="1112" y="2280"/>
                    <a:pt x="1296" y="2160"/>
                  </a:cubicBezTo>
                  <a:cubicBezTo>
                    <a:pt x="1480" y="2040"/>
                    <a:pt x="1648" y="1904"/>
                    <a:pt x="1776" y="1728"/>
                  </a:cubicBezTo>
                  <a:cubicBezTo>
                    <a:pt x="1904" y="1552"/>
                    <a:pt x="1976" y="1288"/>
                    <a:pt x="2064" y="1104"/>
                  </a:cubicBezTo>
                  <a:cubicBezTo>
                    <a:pt x="2152" y="920"/>
                    <a:pt x="2184" y="784"/>
                    <a:pt x="2304" y="624"/>
                  </a:cubicBezTo>
                  <a:cubicBezTo>
                    <a:pt x="2424" y="464"/>
                    <a:pt x="2528" y="248"/>
                    <a:pt x="2784" y="144"/>
                  </a:cubicBezTo>
                  <a:cubicBezTo>
                    <a:pt x="3040" y="40"/>
                    <a:pt x="3440" y="20"/>
                    <a:pt x="3840" y="0"/>
                  </a:cubicBezTo>
                </a:path>
              </a:pathLst>
            </a:custGeom>
            <a:noFill/>
            <a:ln w="38100" cmpd="sng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825" y="1432"/>
              <a:ext cx="2941" cy="2031"/>
            </a:xfrm>
            <a:custGeom>
              <a:avLst/>
              <a:gdLst/>
              <a:ahLst/>
              <a:cxnLst>
                <a:cxn ang="0">
                  <a:pos x="0" y="2592"/>
                </a:cxn>
                <a:cxn ang="0">
                  <a:pos x="672" y="2448"/>
                </a:cxn>
                <a:cxn ang="0">
                  <a:pos x="1296" y="2160"/>
                </a:cxn>
                <a:cxn ang="0">
                  <a:pos x="1776" y="1728"/>
                </a:cxn>
                <a:cxn ang="0">
                  <a:pos x="2064" y="1104"/>
                </a:cxn>
                <a:cxn ang="0">
                  <a:pos x="2304" y="624"/>
                </a:cxn>
                <a:cxn ang="0">
                  <a:pos x="2784" y="144"/>
                </a:cxn>
                <a:cxn ang="0">
                  <a:pos x="3840" y="0"/>
                </a:cxn>
              </a:cxnLst>
              <a:rect l="0" t="0" r="r" b="b"/>
              <a:pathLst>
                <a:path w="3840" h="2592">
                  <a:moveTo>
                    <a:pt x="0" y="2592"/>
                  </a:moveTo>
                  <a:cubicBezTo>
                    <a:pt x="228" y="2556"/>
                    <a:pt x="456" y="2520"/>
                    <a:pt x="672" y="2448"/>
                  </a:cubicBezTo>
                  <a:cubicBezTo>
                    <a:pt x="888" y="2376"/>
                    <a:pt x="1112" y="2280"/>
                    <a:pt x="1296" y="2160"/>
                  </a:cubicBezTo>
                  <a:cubicBezTo>
                    <a:pt x="1480" y="2040"/>
                    <a:pt x="1648" y="1904"/>
                    <a:pt x="1776" y="1728"/>
                  </a:cubicBezTo>
                  <a:cubicBezTo>
                    <a:pt x="1904" y="1552"/>
                    <a:pt x="1976" y="1288"/>
                    <a:pt x="2064" y="1104"/>
                  </a:cubicBezTo>
                  <a:cubicBezTo>
                    <a:pt x="2152" y="920"/>
                    <a:pt x="2184" y="784"/>
                    <a:pt x="2304" y="624"/>
                  </a:cubicBezTo>
                  <a:cubicBezTo>
                    <a:pt x="2424" y="464"/>
                    <a:pt x="2528" y="248"/>
                    <a:pt x="2784" y="144"/>
                  </a:cubicBezTo>
                  <a:cubicBezTo>
                    <a:pt x="3040" y="40"/>
                    <a:pt x="3440" y="20"/>
                    <a:pt x="3840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3703" y="1265"/>
              <a:ext cx="44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>
                  <a:latin typeface="Times New Roman" pitchFamily="18" charset="0"/>
                </a:rPr>
                <a:t>知道</a:t>
              </a: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4883" y="1401"/>
              <a:ext cx="44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>
                  <a:latin typeface="Times New Roman" pitchFamily="18" charset="0"/>
                </a:rPr>
                <a:t>採用</a:t>
              </a: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204" y="1665"/>
              <a:ext cx="30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>
                  <a:latin typeface="Times New Roman" pitchFamily="18" charset="0"/>
                </a:rPr>
                <a:t>人</a:t>
              </a:r>
            </a:p>
            <a:p>
              <a:r>
                <a:rPr lang="zh-TW" altLang="en-US" sz="2000">
                  <a:latin typeface="Times New Roman" pitchFamily="18" charset="0"/>
                </a:rPr>
                <a:t>數</a:t>
              </a:r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2559" y="2244"/>
              <a:ext cx="69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2665" y="1962"/>
              <a:ext cx="475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決策</a:t>
              </a: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626" y="3511"/>
              <a:ext cx="4368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b="1">
                  <a:latin typeface="標楷體" pitchFamily="65" charset="-120"/>
                  <a:ea typeface="標楷體" pitchFamily="65" charset="-120"/>
                </a:rPr>
                <a:t>創新者   早期接受者   早期大眾   晚期大眾   遲緩使用者</a:t>
              </a:r>
            </a:p>
            <a:p>
              <a:r>
                <a:rPr lang="zh-TW" altLang="en-US" b="1">
                  <a:ea typeface="標楷體" pitchFamily="65" charset="-120"/>
                </a:rPr>
                <a:t>  </a:t>
              </a:r>
              <a:r>
                <a:rPr lang="en-US" altLang="zh-TW" b="1">
                  <a:ea typeface="標楷體" pitchFamily="65" charset="-120"/>
                </a:rPr>
                <a:t>3%               14%               34%            34%             15%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874" y="3117"/>
              <a:ext cx="22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TW" altLang="en-US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短</a:t>
              </a: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2774" y="2262"/>
              <a:ext cx="26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長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1984" y="2868"/>
              <a:ext cx="40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TW" alt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決策</a:t>
              </a:r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1984" y="3118"/>
              <a:ext cx="38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Oval 22"/>
            <p:cNvSpPr>
              <a:spLocks noChangeArrowheads="1"/>
            </p:cNvSpPr>
            <p:nvPr/>
          </p:nvSpPr>
          <p:spPr bwMode="auto">
            <a:xfrm>
              <a:off x="2932" y="2652"/>
              <a:ext cx="136" cy="14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3072" y="2759"/>
              <a:ext cx="685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>
                  <a:latin typeface="Times New Roman" pitchFamily="18" charset="0"/>
                </a:rPr>
                <a:t>關鍵數量</a:t>
              </a:r>
            </a:p>
            <a:p>
              <a:pPr algn="ctr"/>
              <a:r>
                <a:rPr lang="zh-TW" altLang="en-US" sz="1600">
                  <a:latin typeface="Times New Roman" pitchFamily="18" charset="0"/>
                </a:rPr>
                <a:t>外部性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創新產品的特色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7189297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192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</a:rPr>
              <a:t>創新接受的決策過程</a:t>
            </a:r>
            <a:endParaRPr lang="zh-TW" altLang="en-US" dirty="0">
              <a:latin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+mj-ea"/>
                <a:ea typeface="+mj-ea"/>
              </a:rPr>
              <a:pPr/>
              <a:t>15</a:t>
            </a:fld>
            <a:endParaRPr lang="zh-TW" altLang="en-US">
              <a:latin typeface="+mj-ea"/>
              <a:ea typeface="+mj-ea"/>
            </a:endParaRP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>
            <a:off x="755650" y="3620021"/>
            <a:ext cx="7921625" cy="2736850"/>
          </a:xfrm>
          <a:prstGeom prst="wedgeRoundRectCallout">
            <a:avLst>
              <a:gd name="adj1" fmla="val 14310"/>
              <a:gd name="adj2" fmla="val -74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zh-TW" altLang="zh-TW" sz="1800">
              <a:latin typeface="Arial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3287713" y="2070621"/>
            <a:ext cx="1778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zh-TW" altLang="zh-TW" sz="2000" b="1">
              <a:effectLst>
                <a:outerShdw blurRad="38100" dist="38100" dir="2700000" algn="tl">
                  <a:srgbClr val="C0C0C0"/>
                </a:outerShdw>
              </a:effectLst>
              <a:ea typeface="新細明體" pitchFamily="18" charset="-12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7321550" y="2262708"/>
            <a:ext cx="12001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000" b="1"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創新擴散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580063" y="2540521"/>
            <a:ext cx="10985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b="1"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溝通方式</a:t>
            </a:r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889500" y="2423046"/>
            <a:ext cx="24336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684213" y="1459433"/>
            <a:ext cx="4227512" cy="19034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 sz="2000" b="1" u="sng">
                <a:latin typeface="Arial" charset="0"/>
              </a:rPr>
              <a:t>創新特色</a:t>
            </a:r>
          </a:p>
          <a:p>
            <a:pPr>
              <a:lnSpc>
                <a:spcPct val="120000"/>
              </a:lnSpc>
            </a:pPr>
            <a:r>
              <a:rPr lang="zh-TW" altLang="en-US" sz="1600">
                <a:latin typeface="Arial" charset="0"/>
              </a:rPr>
              <a:t>相對好處（</a:t>
            </a:r>
            <a:r>
              <a:rPr lang="en-US" altLang="zh-TW" sz="1600">
                <a:latin typeface="Arial" charset="0"/>
              </a:rPr>
              <a:t>Relative Advantage</a:t>
            </a:r>
            <a:r>
              <a:rPr lang="zh-TW" altLang="en-US" sz="1600">
                <a:latin typeface="Arial" charset="0"/>
              </a:rPr>
              <a:t>）</a:t>
            </a:r>
          </a:p>
          <a:p>
            <a:pPr>
              <a:lnSpc>
                <a:spcPct val="120000"/>
              </a:lnSpc>
            </a:pPr>
            <a:r>
              <a:rPr lang="zh-TW" altLang="en-US" sz="1600">
                <a:latin typeface="Arial" charset="0"/>
              </a:rPr>
              <a:t>與現有科技與習慣的相容性（</a:t>
            </a:r>
            <a:r>
              <a:rPr lang="en-US" altLang="zh-TW" sz="1600">
                <a:latin typeface="Arial" charset="0"/>
              </a:rPr>
              <a:t>Compatibility</a:t>
            </a:r>
            <a:r>
              <a:rPr lang="zh-TW" altLang="en-US" sz="1600">
                <a:latin typeface="Arial" charset="0"/>
              </a:rPr>
              <a:t>）</a:t>
            </a:r>
          </a:p>
          <a:p>
            <a:pPr>
              <a:lnSpc>
                <a:spcPct val="120000"/>
              </a:lnSpc>
            </a:pPr>
            <a:r>
              <a:rPr lang="zh-TW" altLang="en-US" sz="1600">
                <a:latin typeface="Arial" charset="0"/>
              </a:rPr>
              <a:t>系統使用的複雜度（</a:t>
            </a:r>
            <a:r>
              <a:rPr lang="en-US" altLang="zh-TW" sz="1600">
                <a:latin typeface="Arial" charset="0"/>
              </a:rPr>
              <a:t>Complexity</a:t>
            </a:r>
            <a:r>
              <a:rPr lang="zh-TW" altLang="en-US" sz="1600">
                <a:latin typeface="Arial" charset="0"/>
              </a:rPr>
              <a:t>） </a:t>
            </a:r>
          </a:p>
          <a:p>
            <a:pPr>
              <a:lnSpc>
                <a:spcPct val="120000"/>
              </a:lnSpc>
            </a:pPr>
            <a:r>
              <a:rPr lang="zh-TW" altLang="en-US" sz="1600">
                <a:latin typeface="Arial" charset="0"/>
              </a:rPr>
              <a:t>可試用性（</a:t>
            </a:r>
            <a:r>
              <a:rPr lang="en-US" altLang="zh-TW" sz="1600">
                <a:latin typeface="Arial" charset="0"/>
              </a:rPr>
              <a:t>Triability</a:t>
            </a:r>
            <a:r>
              <a:rPr lang="zh-TW" altLang="en-US" sz="1600">
                <a:latin typeface="Arial" charset="0"/>
              </a:rPr>
              <a:t>） </a:t>
            </a:r>
          </a:p>
          <a:p>
            <a:pPr>
              <a:lnSpc>
                <a:spcPct val="120000"/>
              </a:lnSpc>
            </a:pPr>
            <a:r>
              <a:rPr lang="zh-TW" altLang="en-US" sz="1600">
                <a:latin typeface="Arial" charset="0"/>
              </a:rPr>
              <a:t>可觀察性</a:t>
            </a:r>
            <a:r>
              <a:rPr lang="en-US" altLang="zh-TW" sz="1600">
                <a:latin typeface="Arial" charset="0"/>
              </a:rPr>
              <a:t>(Observality)   </a:t>
            </a:r>
          </a:p>
        </p:txBody>
      </p: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1403350" y="3913708"/>
            <a:ext cx="6913563" cy="2184400"/>
            <a:chOff x="521" y="2118"/>
            <a:chExt cx="4355" cy="1376"/>
          </a:xfrm>
        </p:grpSpPr>
        <p:sp>
          <p:nvSpPr>
            <p:cNvPr id="19" name="AutoShape 25"/>
            <p:cNvSpPr>
              <a:spLocks noChangeArrowheads="1"/>
            </p:cNvSpPr>
            <p:nvPr/>
          </p:nvSpPr>
          <p:spPr bwMode="auto">
            <a:xfrm>
              <a:off x="604" y="2118"/>
              <a:ext cx="720" cy="768"/>
            </a:xfrm>
            <a:prstGeom prst="notchedRightArrow">
              <a:avLst>
                <a:gd name="adj1" fmla="val 50000"/>
                <a:gd name="adj2" fmla="val 3375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ea typeface="標楷體" pitchFamily="65" charset="-120"/>
                </a:rPr>
                <a:t>知道</a:t>
              </a:r>
            </a:p>
          </p:txBody>
        </p:sp>
        <p:sp>
          <p:nvSpPr>
            <p:cNvPr id="20" name="AutoShape 26"/>
            <p:cNvSpPr>
              <a:spLocks noChangeArrowheads="1"/>
            </p:cNvSpPr>
            <p:nvPr/>
          </p:nvSpPr>
          <p:spPr bwMode="auto">
            <a:xfrm>
              <a:off x="1492" y="2118"/>
              <a:ext cx="720" cy="768"/>
            </a:xfrm>
            <a:prstGeom prst="notchedRightArrow">
              <a:avLst>
                <a:gd name="adj1" fmla="val 50000"/>
                <a:gd name="adj2" fmla="val 3375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ea typeface="標楷體" pitchFamily="65" charset="-120"/>
                </a:rPr>
                <a:t>說服</a:t>
              </a:r>
            </a:p>
          </p:txBody>
        </p:sp>
        <p:sp>
          <p:nvSpPr>
            <p:cNvPr id="21" name="AutoShape 27"/>
            <p:cNvSpPr>
              <a:spLocks noChangeArrowheads="1"/>
            </p:cNvSpPr>
            <p:nvPr/>
          </p:nvSpPr>
          <p:spPr bwMode="auto">
            <a:xfrm>
              <a:off x="2380" y="2118"/>
              <a:ext cx="720" cy="768"/>
            </a:xfrm>
            <a:prstGeom prst="notchedRightArrow">
              <a:avLst>
                <a:gd name="adj1" fmla="val 50000"/>
                <a:gd name="adj2" fmla="val 3375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ea typeface="標楷體" pitchFamily="65" charset="-120"/>
                </a:rPr>
                <a:t>決定</a:t>
              </a:r>
            </a:p>
          </p:txBody>
        </p:sp>
        <p:sp>
          <p:nvSpPr>
            <p:cNvPr id="22" name="AutoShape 28"/>
            <p:cNvSpPr>
              <a:spLocks noChangeArrowheads="1"/>
            </p:cNvSpPr>
            <p:nvPr/>
          </p:nvSpPr>
          <p:spPr bwMode="auto">
            <a:xfrm>
              <a:off x="3268" y="2118"/>
              <a:ext cx="720" cy="768"/>
            </a:xfrm>
            <a:prstGeom prst="notchedRightArrow">
              <a:avLst>
                <a:gd name="adj1" fmla="val 50000"/>
                <a:gd name="adj2" fmla="val 3375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ea typeface="標楷體" pitchFamily="65" charset="-120"/>
                </a:rPr>
                <a:t>行動</a:t>
              </a:r>
            </a:p>
          </p:txBody>
        </p:sp>
        <p:sp>
          <p:nvSpPr>
            <p:cNvPr id="23" name="AutoShape 29"/>
            <p:cNvSpPr>
              <a:spLocks noChangeArrowheads="1"/>
            </p:cNvSpPr>
            <p:nvPr/>
          </p:nvSpPr>
          <p:spPr bwMode="auto">
            <a:xfrm>
              <a:off x="4156" y="2118"/>
              <a:ext cx="720" cy="768"/>
            </a:xfrm>
            <a:prstGeom prst="notchedRightArrow">
              <a:avLst>
                <a:gd name="adj1" fmla="val 50000"/>
                <a:gd name="adj2" fmla="val 3375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ea typeface="標楷體" pitchFamily="65" charset="-120"/>
                </a:rPr>
                <a:t>強化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521" y="2900"/>
              <a:ext cx="73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>
                  <a:latin typeface="Arial" charset="0"/>
                </a:rPr>
                <a:t>以前經驗</a:t>
              </a:r>
            </a:p>
            <a:p>
              <a:r>
                <a:rPr lang="zh-TW" altLang="en-US" sz="1400">
                  <a:latin typeface="Arial" charset="0"/>
                </a:rPr>
                <a:t>決策者特質</a:t>
              </a:r>
              <a:endParaRPr lang="zh-TW" altLang="en-US" sz="1800">
                <a:latin typeface="Arial" charset="0"/>
              </a:endParaRPr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1391" y="2900"/>
              <a:ext cx="59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>
                  <a:latin typeface="Arial" charset="0"/>
                </a:rPr>
                <a:t>獨立思考</a:t>
              </a:r>
            </a:p>
            <a:p>
              <a:r>
                <a:rPr lang="zh-TW" altLang="en-US" sz="1400">
                  <a:latin typeface="Arial" charset="0"/>
                </a:rPr>
                <a:t>人云亦云</a:t>
              </a:r>
            </a:p>
          </p:txBody>
        </p: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2113" y="2900"/>
              <a:ext cx="1373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>
                  <a:latin typeface="Arial" charset="0"/>
                </a:rPr>
                <a:t>創新者：技術本身</a:t>
              </a:r>
            </a:p>
            <a:p>
              <a:r>
                <a:rPr lang="zh-TW" altLang="en-US" sz="1400">
                  <a:latin typeface="Arial" charset="0"/>
                </a:rPr>
                <a:t>早期接受者：願景夢想</a:t>
              </a:r>
            </a:p>
            <a:p>
              <a:r>
                <a:rPr lang="zh-TW" altLang="en-US" sz="1400">
                  <a:latin typeface="Arial" charset="0"/>
                </a:rPr>
                <a:t>早期大眾：實用主義</a:t>
              </a:r>
            </a:p>
            <a:p>
              <a:r>
                <a:rPr lang="zh-TW" altLang="en-US" sz="1400">
                  <a:latin typeface="Arial" charset="0"/>
                </a:rPr>
                <a:t>晚期大眾：薄利多銷</a:t>
              </a:r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3618" y="3059"/>
              <a:ext cx="113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latin typeface="Arial" charset="0"/>
                </a:rPr>
                <a:t>Knowing-doing gap</a:t>
              </a:r>
            </a:p>
            <a:p>
              <a:r>
                <a:rPr lang="zh-TW" altLang="en-US" sz="1400">
                  <a:latin typeface="Arial" charset="0"/>
                </a:rPr>
                <a:t>交易成本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98474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096442" y="2275359"/>
            <a:ext cx="6421437" cy="3013075"/>
            <a:chOff x="624" y="864"/>
            <a:chExt cx="4368" cy="2304"/>
          </a:xfrm>
        </p:grpSpPr>
        <p:sp>
          <p:nvSpPr>
            <p:cNvPr id="6" name="Line 23"/>
            <p:cNvSpPr>
              <a:spLocks noChangeShapeType="1"/>
            </p:cNvSpPr>
            <p:nvPr/>
          </p:nvSpPr>
          <p:spPr bwMode="auto">
            <a:xfrm>
              <a:off x="624" y="864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Line 24"/>
            <p:cNvSpPr>
              <a:spLocks noChangeShapeType="1"/>
            </p:cNvSpPr>
            <p:nvPr/>
          </p:nvSpPr>
          <p:spPr bwMode="auto">
            <a:xfrm>
              <a:off x="624" y="3168"/>
              <a:ext cx="43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8" name="Freeform 25"/>
          <p:cNvSpPr>
            <a:spLocks/>
          </p:cNvSpPr>
          <p:nvPr/>
        </p:nvSpPr>
        <p:spPr bwMode="auto">
          <a:xfrm>
            <a:off x="1096442" y="2651596"/>
            <a:ext cx="5856287" cy="2636838"/>
          </a:xfrm>
          <a:custGeom>
            <a:avLst/>
            <a:gdLst/>
            <a:ahLst/>
            <a:cxnLst>
              <a:cxn ang="0">
                <a:pos x="0" y="1840"/>
              </a:cxn>
              <a:cxn ang="0">
                <a:pos x="816" y="1696"/>
              </a:cxn>
              <a:cxn ang="0">
                <a:pos x="1392" y="1120"/>
              </a:cxn>
              <a:cxn ang="0">
                <a:pos x="1872" y="400"/>
              </a:cxn>
              <a:cxn ang="0">
                <a:pos x="2592" y="112"/>
              </a:cxn>
              <a:cxn ang="0">
                <a:pos x="3600" y="1072"/>
              </a:cxn>
            </a:cxnLst>
            <a:rect l="0" t="0" r="r" b="b"/>
            <a:pathLst>
              <a:path w="3600" h="1840">
                <a:moveTo>
                  <a:pt x="0" y="1840"/>
                </a:moveTo>
                <a:cubicBezTo>
                  <a:pt x="292" y="1828"/>
                  <a:pt x="584" y="1816"/>
                  <a:pt x="816" y="1696"/>
                </a:cubicBezTo>
                <a:cubicBezTo>
                  <a:pt x="1048" y="1576"/>
                  <a:pt x="1216" y="1336"/>
                  <a:pt x="1392" y="1120"/>
                </a:cubicBezTo>
                <a:cubicBezTo>
                  <a:pt x="1568" y="904"/>
                  <a:pt x="1672" y="568"/>
                  <a:pt x="1872" y="400"/>
                </a:cubicBezTo>
                <a:cubicBezTo>
                  <a:pt x="2072" y="232"/>
                  <a:pt x="2304" y="0"/>
                  <a:pt x="2592" y="112"/>
                </a:cubicBezTo>
                <a:cubicBezTo>
                  <a:pt x="2880" y="224"/>
                  <a:pt x="3432" y="912"/>
                  <a:pt x="3600" y="1072"/>
                </a:cubicBezTo>
              </a:path>
            </a:pathLst>
          </a:custGeom>
          <a:solidFill>
            <a:schemeClr val="bg1"/>
          </a:solidFill>
          <a:ln w="38100" cmpd="sng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1221854" y="5451946"/>
            <a:ext cx="635635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1800">
                <a:latin typeface="標楷體" pitchFamily="65" charset="-120"/>
                <a:ea typeface="標楷體" pitchFamily="65" charset="-120"/>
              </a:rPr>
              <a:t>創新者   早期接受者   早期大眾   晚期大眾   遲緩使用者</a:t>
            </a:r>
          </a:p>
          <a:p>
            <a:r>
              <a:rPr lang="zh-TW" altLang="en-US" sz="1800">
                <a:latin typeface="Arial" charset="0"/>
                <a:ea typeface="標楷體" pitchFamily="65" charset="-120"/>
              </a:rPr>
              <a:t>  </a:t>
            </a:r>
            <a:r>
              <a:rPr lang="en-US" altLang="zh-TW" sz="1800">
                <a:latin typeface="Arial" charset="0"/>
                <a:ea typeface="標楷體" pitchFamily="65" charset="-120"/>
              </a:rPr>
              <a:t>3%               14%               34%            34%             15%</a:t>
            </a: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3284017" y="3467571"/>
            <a:ext cx="493712" cy="18208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000"/>
              <a:t>跨</a:t>
            </a:r>
          </a:p>
          <a:p>
            <a:pPr algn="ctr"/>
            <a:r>
              <a:rPr lang="zh-TW" altLang="en-US" sz="2000"/>
              <a:t>越</a:t>
            </a:r>
          </a:p>
          <a:p>
            <a:pPr algn="ctr"/>
            <a:r>
              <a:rPr lang="zh-TW" altLang="en-US" sz="2000"/>
              <a:t>鴻</a:t>
            </a:r>
          </a:p>
          <a:p>
            <a:pPr algn="ctr"/>
            <a:r>
              <a:rPr lang="zh-TW" altLang="en-US" sz="2000"/>
              <a:t>溝</a:t>
            </a:r>
          </a:p>
        </p:txBody>
      </p:sp>
      <p:sp>
        <p:nvSpPr>
          <p:cNvPr id="11" name="AutoShape 29"/>
          <p:cNvSpPr>
            <a:spLocks noChangeArrowheads="1"/>
          </p:cNvSpPr>
          <p:nvPr/>
        </p:nvSpPr>
        <p:spPr bwMode="auto">
          <a:xfrm>
            <a:off x="2099742" y="3554884"/>
            <a:ext cx="915987" cy="854075"/>
          </a:xfrm>
          <a:prstGeom prst="cloudCallout">
            <a:avLst>
              <a:gd name="adj1" fmla="val 33972"/>
              <a:gd name="adj2" fmla="val 1058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zh-TW" altLang="en-US" sz="1800"/>
              <a:t>突破</a:t>
            </a:r>
          </a:p>
          <a:p>
            <a:pPr algn="ctr"/>
            <a:r>
              <a:rPr lang="zh-TW" altLang="en-US" sz="1800"/>
              <a:t>願景</a:t>
            </a:r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4836592" y="2651596"/>
            <a:ext cx="423862" cy="2636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 sz="1200"/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6176442" y="3280246"/>
            <a:ext cx="354012" cy="2008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 sz="1200"/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4854054" y="3292946"/>
            <a:ext cx="412750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1800"/>
              <a:t>領</a:t>
            </a:r>
          </a:p>
          <a:p>
            <a:r>
              <a:rPr lang="zh-TW" altLang="en-US" sz="1800"/>
              <a:t>導</a:t>
            </a:r>
          </a:p>
          <a:p>
            <a:r>
              <a:rPr lang="zh-TW" altLang="en-US" sz="1800"/>
              <a:t>市</a:t>
            </a:r>
          </a:p>
          <a:p>
            <a:r>
              <a:rPr lang="zh-TW" altLang="en-US" sz="1800"/>
              <a:t>場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176442" y="3743796"/>
            <a:ext cx="4127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1800"/>
              <a:t>獲</a:t>
            </a:r>
          </a:p>
          <a:p>
            <a:r>
              <a:rPr lang="zh-TW" altLang="en-US" sz="1800"/>
              <a:t>利</a:t>
            </a:r>
          </a:p>
          <a:p>
            <a:r>
              <a:rPr lang="zh-TW" altLang="en-US" sz="1800"/>
              <a:t>＋</a:t>
            </a:r>
          </a:p>
          <a:p>
            <a:r>
              <a:rPr lang="zh-TW" altLang="en-US" sz="1800"/>
              <a:t>改</a:t>
            </a:r>
          </a:p>
          <a:p>
            <a:r>
              <a:rPr lang="zh-TW" altLang="en-US" sz="1800"/>
              <a:t>進</a:t>
            </a:r>
          </a:p>
        </p:txBody>
      </p:sp>
      <p:sp>
        <p:nvSpPr>
          <p:cNvPr id="16" name="AutoShape 34"/>
          <p:cNvSpPr>
            <a:spLocks noChangeArrowheads="1"/>
          </p:cNvSpPr>
          <p:nvPr/>
        </p:nvSpPr>
        <p:spPr bwMode="auto">
          <a:xfrm>
            <a:off x="899592" y="4058121"/>
            <a:ext cx="1058862" cy="752475"/>
          </a:xfrm>
          <a:prstGeom prst="cloudCallout">
            <a:avLst>
              <a:gd name="adj1" fmla="val 51111"/>
              <a:gd name="adj2" fmla="val 1059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zh-TW" altLang="en-US" sz="1800"/>
              <a:t>新穎</a:t>
            </a:r>
          </a:p>
          <a:p>
            <a:pPr algn="ctr"/>
            <a:r>
              <a:rPr lang="zh-TW" altLang="en-US" sz="1800"/>
              <a:t>技術</a:t>
            </a:r>
          </a:p>
        </p:txBody>
      </p:sp>
      <p:sp>
        <p:nvSpPr>
          <p:cNvPr id="17" name="AutoShape 35"/>
          <p:cNvSpPr>
            <a:spLocks noChangeArrowheads="1"/>
          </p:cNvSpPr>
          <p:nvPr/>
        </p:nvSpPr>
        <p:spPr bwMode="auto">
          <a:xfrm>
            <a:off x="3228454" y="2175346"/>
            <a:ext cx="917575" cy="854075"/>
          </a:xfrm>
          <a:prstGeom prst="cloudCallout">
            <a:avLst>
              <a:gd name="adj1" fmla="val 76282"/>
              <a:gd name="adj2" fmla="val 15735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zh-TW" altLang="en-US" sz="1800"/>
              <a:t>實用</a:t>
            </a:r>
          </a:p>
          <a:p>
            <a:pPr algn="ctr"/>
            <a:r>
              <a:rPr lang="zh-TW" altLang="en-US" sz="1800"/>
              <a:t>風險</a:t>
            </a:r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auto">
          <a:xfrm>
            <a:off x="5627167" y="2111846"/>
            <a:ext cx="917575" cy="854075"/>
          </a:xfrm>
          <a:prstGeom prst="cloudCallout">
            <a:avLst>
              <a:gd name="adj1" fmla="val -54486"/>
              <a:gd name="adj2" fmla="val 15735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zh-TW" altLang="en-US" sz="1800"/>
              <a:t>薄利多銷</a:t>
            </a: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3988867" y="4015259"/>
            <a:ext cx="6921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000"/>
              <a:t>參考</a:t>
            </a:r>
          </a:p>
          <a:p>
            <a:r>
              <a:rPr lang="zh-TW" altLang="en-US" sz="2000"/>
              <a:t>群體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創新擴散之口碑行銷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339752" y="5733256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《YOU</a:t>
            </a:r>
            <a:r>
              <a:rPr lang="zh-TW" altLang="en-US" dirty="0"/>
              <a:t>與世界</a:t>
            </a:r>
            <a:r>
              <a:rPr lang="en-US" altLang="zh-TW" dirty="0"/>
              <a:t>》</a:t>
            </a:r>
            <a:r>
              <a:rPr lang="zh-TW" altLang="en-US" dirty="0"/>
              <a:t>：尋找不同群族間的連接點</a:t>
            </a:r>
            <a:endParaRPr lang="en-US" altLang="zh-TW" dirty="0"/>
          </a:p>
          <a:p>
            <a:r>
              <a:rPr lang="en-US" altLang="zh-TW" dirty="0"/>
              <a:t>《YOU</a:t>
            </a:r>
            <a:r>
              <a:rPr lang="zh-TW" altLang="en-US" dirty="0"/>
              <a:t>與世界</a:t>
            </a:r>
            <a:r>
              <a:rPr lang="en-US" altLang="zh-TW" dirty="0"/>
              <a:t>》</a:t>
            </a:r>
            <a:r>
              <a:rPr lang="zh-TW" altLang="en-US" dirty="0"/>
              <a:t>：你敢做雷射近視手術嗎</a:t>
            </a:r>
            <a:r>
              <a:rPr lang="zh-TW" altLang="en-US" dirty="0" smtClean="0"/>
              <a:t>？</a:t>
            </a:r>
            <a:endParaRPr lang="en-US" altLang="zh-TW" dirty="0"/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1420818" y="1196752"/>
            <a:ext cx="6895598" cy="4492231"/>
            <a:chOff x="168" y="883"/>
            <a:chExt cx="5007" cy="3245"/>
          </a:xfrm>
        </p:grpSpPr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807" y="883"/>
              <a:ext cx="4368" cy="1226"/>
              <a:chOff x="624" y="864"/>
              <a:chExt cx="4368" cy="2304"/>
            </a:xfrm>
          </p:grpSpPr>
          <p:sp>
            <p:nvSpPr>
              <p:cNvPr id="31" name="Line 32"/>
              <p:cNvSpPr>
                <a:spLocks noChangeShapeType="1"/>
              </p:cNvSpPr>
              <p:nvPr/>
            </p:nvSpPr>
            <p:spPr bwMode="auto">
              <a:xfrm>
                <a:off x="624" y="864"/>
                <a:ext cx="0" cy="23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" name="Line 33"/>
              <p:cNvSpPr>
                <a:spLocks noChangeShapeType="1"/>
              </p:cNvSpPr>
              <p:nvPr/>
            </p:nvSpPr>
            <p:spPr bwMode="auto">
              <a:xfrm>
                <a:off x="624" y="3168"/>
                <a:ext cx="43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0" name="Freeform 34"/>
            <p:cNvSpPr>
              <a:spLocks/>
            </p:cNvSpPr>
            <p:nvPr/>
          </p:nvSpPr>
          <p:spPr bwMode="auto">
            <a:xfrm>
              <a:off x="807" y="1036"/>
              <a:ext cx="3984" cy="1073"/>
            </a:xfrm>
            <a:custGeom>
              <a:avLst/>
              <a:gdLst/>
              <a:ahLst/>
              <a:cxnLst>
                <a:cxn ang="0">
                  <a:pos x="0" y="1840"/>
                </a:cxn>
                <a:cxn ang="0">
                  <a:pos x="816" y="1696"/>
                </a:cxn>
                <a:cxn ang="0">
                  <a:pos x="1392" y="1120"/>
                </a:cxn>
                <a:cxn ang="0">
                  <a:pos x="1872" y="400"/>
                </a:cxn>
                <a:cxn ang="0">
                  <a:pos x="2592" y="112"/>
                </a:cxn>
                <a:cxn ang="0">
                  <a:pos x="3600" y="1072"/>
                </a:cxn>
              </a:cxnLst>
              <a:rect l="0" t="0" r="r" b="b"/>
              <a:pathLst>
                <a:path w="3600" h="1840">
                  <a:moveTo>
                    <a:pt x="0" y="1840"/>
                  </a:moveTo>
                  <a:cubicBezTo>
                    <a:pt x="292" y="1828"/>
                    <a:pt x="584" y="1816"/>
                    <a:pt x="816" y="1696"/>
                  </a:cubicBezTo>
                  <a:cubicBezTo>
                    <a:pt x="1048" y="1576"/>
                    <a:pt x="1216" y="1336"/>
                    <a:pt x="1392" y="1120"/>
                  </a:cubicBezTo>
                  <a:cubicBezTo>
                    <a:pt x="1568" y="904"/>
                    <a:pt x="1672" y="568"/>
                    <a:pt x="1872" y="400"/>
                  </a:cubicBezTo>
                  <a:cubicBezTo>
                    <a:pt x="2072" y="232"/>
                    <a:pt x="2304" y="0"/>
                    <a:pt x="2592" y="112"/>
                  </a:cubicBezTo>
                  <a:cubicBezTo>
                    <a:pt x="2880" y="224"/>
                    <a:pt x="3432" y="912"/>
                    <a:pt x="3600" y="1072"/>
                  </a:cubicBezTo>
                </a:path>
              </a:pathLst>
            </a:custGeom>
            <a:solidFill>
              <a:schemeClr val="bg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Text Box 35"/>
            <p:cNvSpPr txBox="1">
              <a:spLocks noChangeArrowheads="1"/>
            </p:cNvSpPr>
            <p:nvPr/>
          </p:nvSpPr>
          <p:spPr bwMode="auto">
            <a:xfrm>
              <a:off x="893" y="2200"/>
              <a:ext cx="4118" cy="4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600">
                  <a:latin typeface="標楷體" pitchFamily="65" charset="-120"/>
                  <a:ea typeface="標楷體" pitchFamily="65" charset="-120"/>
                </a:rPr>
                <a:t>創新者   早期接受者   早期主流   晚期主流   遲緩使用者</a:t>
              </a:r>
            </a:p>
            <a:p>
              <a:r>
                <a:rPr lang="zh-TW" altLang="en-US" sz="1600">
                  <a:latin typeface="Arial" charset="0"/>
                  <a:ea typeface="標楷體" pitchFamily="65" charset="-120"/>
                </a:rPr>
                <a:t>  </a:t>
              </a:r>
              <a:r>
                <a:rPr lang="en-US" altLang="zh-TW" sz="1600">
                  <a:latin typeface="Arial" charset="0"/>
                  <a:ea typeface="標楷體" pitchFamily="65" charset="-120"/>
                </a:rPr>
                <a:t>3%               14%               34%            34%             15%</a:t>
              </a:r>
            </a:p>
          </p:txBody>
        </p:sp>
        <p:sp>
          <p:nvSpPr>
            <p:cNvPr id="13" name="Rectangle 37"/>
            <p:cNvSpPr>
              <a:spLocks noChangeArrowheads="1"/>
            </p:cNvSpPr>
            <p:nvPr/>
          </p:nvSpPr>
          <p:spPr bwMode="auto">
            <a:xfrm>
              <a:off x="2295" y="1368"/>
              <a:ext cx="336" cy="7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TW" altLang="en-US" sz="1400"/>
                <a:t>跨</a:t>
              </a:r>
            </a:p>
            <a:p>
              <a:pPr algn="ctr"/>
              <a:r>
                <a:rPr lang="zh-TW" altLang="en-US" sz="1400"/>
                <a:t>越</a:t>
              </a:r>
            </a:p>
            <a:p>
              <a:pPr algn="ctr"/>
              <a:r>
                <a:rPr lang="zh-TW" altLang="en-US" sz="1400"/>
                <a:t>鴻</a:t>
              </a:r>
            </a:p>
            <a:p>
              <a:pPr algn="ctr"/>
              <a:r>
                <a:rPr lang="zh-TW" altLang="en-US" sz="1400"/>
                <a:t>溝</a:t>
              </a:r>
            </a:p>
          </p:txBody>
        </p:sp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3351" y="1036"/>
              <a:ext cx="288" cy="10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 sz="1400"/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4263" y="1291"/>
              <a:ext cx="240" cy="8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 sz="1400"/>
            </a:p>
          </p:txBody>
        </p:sp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3363" y="1337"/>
              <a:ext cx="263" cy="6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400"/>
                <a:t>領</a:t>
              </a:r>
            </a:p>
            <a:p>
              <a:r>
                <a:rPr lang="zh-TW" altLang="en-US" sz="1400"/>
                <a:t>導</a:t>
              </a:r>
            </a:p>
            <a:p>
              <a:r>
                <a:rPr lang="zh-TW" altLang="en-US" sz="1400"/>
                <a:t>市</a:t>
              </a:r>
            </a:p>
            <a:p>
              <a:r>
                <a:rPr lang="zh-TW" altLang="en-US" sz="1400"/>
                <a:t>場</a:t>
              </a:r>
            </a:p>
          </p:txBody>
        </p:sp>
        <p:sp>
          <p:nvSpPr>
            <p:cNvPr id="17" name="Text Box 41"/>
            <p:cNvSpPr txBox="1">
              <a:spLocks noChangeArrowheads="1"/>
            </p:cNvSpPr>
            <p:nvPr/>
          </p:nvSpPr>
          <p:spPr bwMode="auto">
            <a:xfrm>
              <a:off x="4272" y="1486"/>
              <a:ext cx="192" cy="5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TW" altLang="en-US" sz="1400"/>
                <a:t>獲</a:t>
              </a:r>
            </a:p>
            <a:p>
              <a:r>
                <a:rPr lang="zh-TW" altLang="en-US" sz="1400"/>
                <a:t>利</a:t>
              </a:r>
            </a:p>
            <a:p>
              <a:endParaRPr lang="en-US" altLang="zh-TW" sz="1400"/>
            </a:p>
          </p:txBody>
        </p:sp>
        <p:sp>
          <p:nvSpPr>
            <p:cNvPr id="18" name="Freeform 42"/>
            <p:cNvSpPr>
              <a:spLocks/>
            </p:cNvSpPr>
            <p:nvPr/>
          </p:nvSpPr>
          <p:spPr bwMode="auto">
            <a:xfrm>
              <a:off x="816" y="2623"/>
              <a:ext cx="1920" cy="353"/>
            </a:xfrm>
            <a:custGeom>
              <a:avLst/>
              <a:gdLst/>
              <a:ahLst/>
              <a:cxnLst>
                <a:cxn ang="0">
                  <a:pos x="0" y="1840"/>
                </a:cxn>
                <a:cxn ang="0">
                  <a:pos x="816" y="1696"/>
                </a:cxn>
                <a:cxn ang="0">
                  <a:pos x="1392" y="1120"/>
                </a:cxn>
                <a:cxn ang="0">
                  <a:pos x="1872" y="400"/>
                </a:cxn>
                <a:cxn ang="0">
                  <a:pos x="2592" y="112"/>
                </a:cxn>
                <a:cxn ang="0">
                  <a:pos x="3600" y="1072"/>
                </a:cxn>
              </a:cxnLst>
              <a:rect l="0" t="0" r="r" b="b"/>
              <a:pathLst>
                <a:path w="3600" h="1840">
                  <a:moveTo>
                    <a:pt x="0" y="1840"/>
                  </a:moveTo>
                  <a:cubicBezTo>
                    <a:pt x="292" y="1828"/>
                    <a:pt x="584" y="1816"/>
                    <a:pt x="816" y="1696"/>
                  </a:cubicBezTo>
                  <a:cubicBezTo>
                    <a:pt x="1048" y="1576"/>
                    <a:pt x="1216" y="1336"/>
                    <a:pt x="1392" y="1120"/>
                  </a:cubicBezTo>
                  <a:cubicBezTo>
                    <a:pt x="1568" y="904"/>
                    <a:pt x="1672" y="568"/>
                    <a:pt x="1872" y="400"/>
                  </a:cubicBezTo>
                  <a:cubicBezTo>
                    <a:pt x="2072" y="232"/>
                    <a:pt x="2304" y="0"/>
                    <a:pt x="2592" y="112"/>
                  </a:cubicBezTo>
                  <a:cubicBezTo>
                    <a:pt x="2880" y="224"/>
                    <a:pt x="3432" y="912"/>
                    <a:pt x="3600" y="1072"/>
                  </a:cubicBezTo>
                </a:path>
              </a:pathLst>
            </a:custGeom>
            <a:solidFill>
              <a:schemeClr val="bg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" name="Freeform 43"/>
            <p:cNvSpPr>
              <a:spLocks/>
            </p:cNvSpPr>
            <p:nvPr/>
          </p:nvSpPr>
          <p:spPr bwMode="auto">
            <a:xfrm>
              <a:off x="1584" y="3168"/>
              <a:ext cx="1920" cy="353"/>
            </a:xfrm>
            <a:custGeom>
              <a:avLst/>
              <a:gdLst/>
              <a:ahLst/>
              <a:cxnLst>
                <a:cxn ang="0">
                  <a:pos x="0" y="1840"/>
                </a:cxn>
                <a:cxn ang="0">
                  <a:pos x="816" y="1696"/>
                </a:cxn>
                <a:cxn ang="0">
                  <a:pos x="1392" y="1120"/>
                </a:cxn>
                <a:cxn ang="0">
                  <a:pos x="1872" y="400"/>
                </a:cxn>
                <a:cxn ang="0">
                  <a:pos x="2592" y="112"/>
                </a:cxn>
                <a:cxn ang="0">
                  <a:pos x="3600" y="1072"/>
                </a:cxn>
              </a:cxnLst>
              <a:rect l="0" t="0" r="r" b="b"/>
              <a:pathLst>
                <a:path w="3600" h="1840">
                  <a:moveTo>
                    <a:pt x="0" y="1840"/>
                  </a:moveTo>
                  <a:cubicBezTo>
                    <a:pt x="292" y="1828"/>
                    <a:pt x="584" y="1816"/>
                    <a:pt x="816" y="1696"/>
                  </a:cubicBezTo>
                  <a:cubicBezTo>
                    <a:pt x="1048" y="1576"/>
                    <a:pt x="1216" y="1336"/>
                    <a:pt x="1392" y="1120"/>
                  </a:cubicBezTo>
                  <a:cubicBezTo>
                    <a:pt x="1568" y="904"/>
                    <a:pt x="1672" y="568"/>
                    <a:pt x="1872" y="400"/>
                  </a:cubicBezTo>
                  <a:cubicBezTo>
                    <a:pt x="2072" y="232"/>
                    <a:pt x="2304" y="0"/>
                    <a:pt x="2592" y="112"/>
                  </a:cubicBezTo>
                  <a:cubicBezTo>
                    <a:pt x="2880" y="224"/>
                    <a:pt x="3432" y="912"/>
                    <a:pt x="3600" y="1072"/>
                  </a:cubicBezTo>
                </a:path>
              </a:pathLst>
            </a:custGeom>
            <a:solidFill>
              <a:schemeClr val="bg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Freeform 44"/>
            <p:cNvSpPr>
              <a:spLocks/>
            </p:cNvSpPr>
            <p:nvPr/>
          </p:nvSpPr>
          <p:spPr bwMode="auto">
            <a:xfrm>
              <a:off x="1776" y="3648"/>
              <a:ext cx="3120" cy="449"/>
            </a:xfrm>
            <a:custGeom>
              <a:avLst/>
              <a:gdLst/>
              <a:ahLst/>
              <a:cxnLst>
                <a:cxn ang="0">
                  <a:pos x="0" y="1840"/>
                </a:cxn>
                <a:cxn ang="0">
                  <a:pos x="816" y="1696"/>
                </a:cxn>
                <a:cxn ang="0">
                  <a:pos x="1392" y="1120"/>
                </a:cxn>
                <a:cxn ang="0">
                  <a:pos x="1872" y="400"/>
                </a:cxn>
                <a:cxn ang="0">
                  <a:pos x="2592" y="112"/>
                </a:cxn>
                <a:cxn ang="0">
                  <a:pos x="3600" y="1072"/>
                </a:cxn>
              </a:cxnLst>
              <a:rect l="0" t="0" r="r" b="b"/>
              <a:pathLst>
                <a:path w="3600" h="1840">
                  <a:moveTo>
                    <a:pt x="0" y="1840"/>
                  </a:moveTo>
                  <a:cubicBezTo>
                    <a:pt x="292" y="1828"/>
                    <a:pt x="584" y="1816"/>
                    <a:pt x="816" y="1696"/>
                  </a:cubicBezTo>
                  <a:cubicBezTo>
                    <a:pt x="1048" y="1576"/>
                    <a:pt x="1216" y="1336"/>
                    <a:pt x="1392" y="1120"/>
                  </a:cubicBezTo>
                  <a:cubicBezTo>
                    <a:pt x="1568" y="904"/>
                    <a:pt x="1672" y="568"/>
                    <a:pt x="1872" y="400"/>
                  </a:cubicBezTo>
                  <a:cubicBezTo>
                    <a:pt x="2072" y="232"/>
                    <a:pt x="2304" y="0"/>
                    <a:pt x="2592" y="112"/>
                  </a:cubicBezTo>
                  <a:cubicBezTo>
                    <a:pt x="2880" y="224"/>
                    <a:pt x="3432" y="912"/>
                    <a:pt x="3600" y="1072"/>
                  </a:cubicBezTo>
                </a:path>
              </a:pathLst>
            </a:custGeom>
            <a:solidFill>
              <a:schemeClr val="bg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>
              <a:off x="720" y="3024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Line 46"/>
            <p:cNvSpPr>
              <a:spLocks noChangeShapeType="1"/>
            </p:cNvSpPr>
            <p:nvPr/>
          </p:nvSpPr>
          <p:spPr bwMode="auto">
            <a:xfrm>
              <a:off x="720" y="3552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Line 47"/>
            <p:cNvSpPr>
              <a:spLocks noChangeShapeType="1"/>
            </p:cNvSpPr>
            <p:nvPr/>
          </p:nvSpPr>
          <p:spPr bwMode="auto">
            <a:xfrm>
              <a:off x="720" y="4128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Text Box 48"/>
            <p:cNvSpPr txBox="1">
              <a:spLocks noChangeArrowheads="1"/>
            </p:cNvSpPr>
            <p:nvPr/>
          </p:nvSpPr>
          <p:spPr bwMode="auto">
            <a:xfrm>
              <a:off x="168" y="2684"/>
              <a:ext cx="576" cy="2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600"/>
                <a:t>族群一</a:t>
              </a:r>
            </a:p>
          </p:txBody>
        </p:sp>
        <p:sp>
          <p:nvSpPr>
            <p:cNvPr id="25" name="Text Box 49"/>
            <p:cNvSpPr txBox="1">
              <a:spLocks noChangeArrowheads="1"/>
            </p:cNvSpPr>
            <p:nvPr/>
          </p:nvSpPr>
          <p:spPr bwMode="auto">
            <a:xfrm>
              <a:off x="168" y="3231"/>
              <a:ext cx="576" cy="2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600"/>
                <a:t>族群二</a:t>
              </a:r>
            </a:p>
          </p:txBody>
        </p:sp>
        <p:sp>
          <p:nvSpPr>
            <p:cNvPr id="26" name="Text Box 50"/>
            <p:cNvSpPr txBox="1">
              <a:spLocks noChangeArrowheads="1"/>
            </p:cNvSpPr>
            <p:nvPr/>
          </p:nvSpPr>
          <p:spPr bwMode="auto">
            <a:xfrm>
              <a:off x="168" y="3779"/>
              <a:ext cx="576" cy="2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600"/>
                <a:t>族群三</a:t>
              </a:r>
            </a:p>
          </p:txBody>
        </p:sp>
        <p:sp>
          <p:nvSpPr>
            <p:cNvPr id="27" name="Line 51"/>
            <p:cNvSpPr>
              <a:spLocks noChangeShapeType="1"/>
            </p:cNvSpPr>
            <p:nvPr/>
          </p:nvSpPr>
          <p:spPr bwMode="auto">
            <a:xfrm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Line 52"/>
            <p:cNvSpPr>
              <a:spLocks noChangeShapeType="1"/>
            </p:cNvSpPr>
            <p:nvPr/>
          </p:nvSpPr>
          <p:spPr bwMode="auto">
            <a:xfrm>
              <a:off x="2640" y="3408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Text Box 53"/>
            <p:cNvSpPr txBox="1">
              <a:spLocks noChangeArrowheads="1"/>
            </p:cNvSpPr>
            <p:nvPr/>
          </p:nvSpPr>
          <p:spPr bwMode="auto">
            <a:xfrm>
              <a:off x="1344" y="3252"/>
              <a:ext cx="797" cy="1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/>
                <a:t>有影響力的人</a:t>
              </a:r>
            </a:p>
          </p:txBody>
        </p:sp>
        <p:sp>
          <p:nvSpPr>
            <p:cNvPr id="30" name="Text Box 54"/>
            <p:cNvSpPr txBox="1">
              <a:spLocks noChangeArrowheads="1"/>
            </p:cNvSpPr>
            <p:nvPr/>
          </p:nvSpPr>
          <p:spPr bwMode="auto">
            <a:xfrm>
              <a:off x="1920" y="3779"/>
              <a:ext cx="798" cy="1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/>
                <a:t>有影響力的人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64298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網路行銷最成功的案例是甚麼？毫無疑問的是「電腦病毒」！所以也有人把口碑行銷，稱之為病毒行銷。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第三節</a:t>
            </a:r>
            <a:r>
              <a:rPr lang="en-US" altLang="zh-TW" dirty="0" smtClean="0"/>
              <a:t>  </a:t>
            </a:r>
            <a:br>
              <a:rPr lang="en-US" altLang="zh-TW" dirty="0" smtClean="0"/>
            </a:br>
            <a:r>
              <a:rPr lang="zh-TW" altLang="en-US" dirty="0" smtClean="0"/>
              <a:t>口碑行銷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病毒式行銷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45118766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8455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做一個能共鳴的人</a:t>
            </a:r>
            <a:endParaRPr lang="zh-TW" altLang="en-US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分享是一種力量，因為分享快樂能讓喜樂加倍，而分享難過則能讓難過減半。所以，擁有能與自己共鳴的朋友，或做個能與人共鳴的朋友是種快樂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要做個能共鳴的人，必須要有彈性</a:t>
            </a:r>
            <a:r>
              <a:rPr lang="zh-TW" altLang="en-US" dirty="0" smtClean="0">
                <a:latin typeface="+mj-ea"/>
                <a:ea typeface="+mj-ea"/>
              </a:rPr>
              <a:t>。把笑話的笑點調低、把情緒引起拍手的拍點調低，都是一種彈性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彈性的背後是一種「捨得</a:t>
            </a:r>
            <a:r>
              <a:rPr lang="zh-TW" altLang="en-US" dirty="0" smtClean="0">
                <a:latin typeface="+mj-ea"/>
                <a:ea typeface="+mj-ea"/>
              </a:rPr>
              <a:t>」，人應捨得讚美、鼓勵、笑容；企業應捨得給夥伴紅利，建立分享的關係。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真實世界中，如果不易找到能有共鳴的朋友，就在網際網路上找吧，那裡很多人都忙著分享呢！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Twitter</a:t>
            </a:r>
            <a:r>
              <a:rPr lang="zh-TW" altLang="zh-TW" b="1" dirty="0" smtClean="0"/>
              <a:t>個案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個案討論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請分享你使用</a:t>
            </a:r>
            <a:r>
              <a:rPr lang="en-US" altLang="zh-TW" dirty="0" smtClean="0"/>
              <a:t>Twitter or </a:t>
            </a:r>
            <a:r>
              <a:rPr lang="en-US" altLang="zh-TW" dirty="0" err="1" smtClean="0"/>
              <a:t>Plurk</a:t>
            </a:r>
            <a:r>
              <a:rPr lang="zh-TW" altLang="en-US" dirty="0" smtClean="0"/>
              <a:t>的經驗。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請問你</a:t>
            </a:r>
            <a:r>
              <a:rPr lang="zh-TW" altLang="en-US" dirty="0" smtClean="0"/>
              <a:t>使用</a:t>
            </a:r>
            <a:r>
              <a:rPr lang="en-US" altLang="zh-TW" dirty="0" smtClean="0"/>
              <a:t>Twitter</a:t>
            </a:r>
            <a:r>
              <a:rPr lang="zh-TW" altLang="en-US" dirty="0" smtClean="0"/>
              <a:t>的動機是甚麼？你所觀察到別人的動機又是甚麼？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甚麼是外部性？可否以外部性來解釋人們使用</a:t>
            </a:r>
            <a:r>
              <a:rPr lang="en-US" altLang="zh-TW" dirty="0" smtClean="0"/>
              <a:t>Twitter</a:t>
            </a:r>
            <a:r>
              <a:rPr lang="zh-TW" altLang="en-US" dirty="0" smtClean="0"/>
              <a:t>的原因。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是否可以用創新擴散理論來解釋</a:t>
            </a:r>
            <a:r>
              <a:rPr lang="en-US" altLang="zh-TW" dirty="0"/>
              <a:t>Twitter</a:t>
            </a:r>
            <a:r>
              <a:rPr lang="zh-TW" altLang="en-US" dirty="0"/>
              <a:t>的流行現象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企業要如何使用</a:t>
            </a:r>
            <a:r>
              <a:rPr lang="en-US" altLang="zh-TW" dirty="0"/>
              <a:t>Twitter</a:t>
            </a:r>
            <a:r>
              <a:rPr lang="zh-TW" altLang="en-US" dirty="0"/>
              <a:t>做網路行銷？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做一個能共鳴的人</a:t>
            </a:r>
            <a:endParaRPr lang="zh-TW" altLang="en-US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u="sng" dirty="0" smtClean="0">
                <a:latin typeface="+mj-ea"/>
                <a:ea typeface="+mj-ea"/>
              </a:rPr>
              <a:t>問題與討論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+mj-ea"/>
                <a:ea typeface="+mj-ea"/>
              </a:rPr>
              <a:t>你是否有轉信的經驗</a:t>
            </a:r>
            <a:r>
              <a:rPr lang="zh-TW" altLang="en-US" dirty="0" smtClean="0">
                <a:latin typeface="+mj-ea"/>
                <a:ea typeface="+mj-ea"/>
              </a:rPr>
              <a:t>？你為什麼會轉信呢？請分享你的經驗。</a:t>
            </a:r>
            <a:endParaRPr lang="en-US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+mj-ea"/>
                <a:ea typeface="+mj-ea"/>
              </a:rPr>
              <a:t>請分享一次讓你產生共鳴的經驗或</a:t>
            </a:r>
            <a:r>
              <a:rPr lang="zh-TW" altLang="en-US" dirty="0" smtClean="0">
                <a:latin typeface="+mj-ea"/>
                <a:ea typeface="+mj-ea"/>
              </a:rPr>
              <a:t>活動</a:t>
            </a:r>
            <a:r>
              <a:rPr lang="zh-TW" altLang="en-US" dirty="0">
                <a:latin typeface="+mj-ea"/>
                <a:ea typeface="+mj-ea"/>
              </a:rPr>
              <a:t>（無論是實體世界或網路世界</a:t>
            </a:r>
            <a:r>
              <a:rPr lang="zh-TW" altLang="en-US" dirty="0" smtClean="0">
                <a:latin typeface="+mj-ea"/>
                <a:ea typeface="+mj-ea"/>
              </a:rPr>
              <a:t>）。</a:t>
            </a:r>
            <a:endParaRPr lang="en-US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+mj-ea"/>
                <a:ea typeface="+mj-ea"/>
              </a:rPr>
              <a:t>如果學校請你規劃請</a:t>
            </a:r>
            <a:r>
              <a:rPr lang="zh-TW" altLang="en-US" dirty="0" smtClean="0">
                <a:latin typeface="+mj-ea"/>
                <a:ea typeface="+mj-ea"/>
              </a:rPr>
              <a:t>校友</a:t>
            </a:r>
            <a:r>
              <a:rPr lang="zh-TW" altLang="en-US" dirty="0">
                <a:latin typeface="+mj-ea"/>
                <a:ea typeface="+mj-ea"/>
              </a:rPr>
              <a:t>捐款</a:t>
            </a:r>
            <a:r>
              <a:rPr lang="zh-TW" altLang="en-US" dirty="0" smtClean="0">
                <a:latin typeface="+mj-ea"/>
                <a:ea typeface="+mj-ea"/>
              </a:rPr>
              <a:t>的</a:t>
            </a:r>
            <a:r>
              <a:rPr lang="zh-TW" altLang="en-US" dirty="0">
                <a:latin typeface="+mj-ea"/>
                <a:ea typeface="+mj-ea"/>
              </a:rPr>
              <a:t>信，你要如何讓校友產生共鳴</a:t>
            </a:r>
            <a:r>
              <a:rPr lang="zh-TW" altLang="en-US" dirty="0" smtClean="0">
                <a:latin typeface="+mj-ea"/>
                <a:ea typeface="+mj-ea"/>
              </a:rPr>
              <a:t>？產生共鳴的影響因素有那些？</a:t>
            </a:r>
            <a:endParaRPr lang="zh-TW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課後習題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+mj-ea"/>
                <a:ea typeface="+mj-ea"/>
              </a:rPr>
              <a:t>甚麼是「外部性</a:t>
            </a:r>
            <a:r>
              <a:rPr lang="zh-TW" altLang="en-US" dirty="0" smtClean="0">
                <a:latin typeface="+mj-ea"/>
                <a:ea typeface="+mj-ea"/>
              </a:rPr>
              <a:t>」？請舉例說明之。</a:t>
            </a:r>
            <a:endParaRPr lang="en-US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+mj-ea"/>
                <a:ea typeface="+mj-ea"/>
              </a:rPr>
              <a:t>外部性有哪些類型</a:t>
            </a:r>
            <a:r>
              <a:rPr lang="zh-TW" altLang="en-US" dirty="0" smtClean="0">
                <a:latin typeface="+mj-ea"/>
                <a:ea typeface="+mj-ea"/>
              </a:rPr>
              <a:t>？</a:t>
            </a:r>
            <a:endParaRPr lang="en-US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+mj-ea"/>
                <a:ea typeface="+mj-ea"/>
              </a:rPr>
              <a:t>甚麼是「麥卡菲定律</a:t>
            </a:r>
            <a:r>
              <a:rPr lang="zh-TW" altLang="en-US" dirty="0" smtClean="0">
                <a:latin typeface="+mj-ea"/>
                <a:ea typeface="+mj-ea"/>
              </a:rPr>
              <a:t>」？請舉例說明之。</a:t>
            </a:r>
            <a:endParaRPr lang="en-US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+mj-ea"/>
                <a:ea typeface="+mj-ea"/>
              </a:rPr>
              <a:t>「麥卡菲定律」告訴網路經營者哪三項網路行銷的意涵？</a:t>
            </a:r>
            <a:endParaRPr lang="en-US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+mj-ea"/>
                <a:ea typeface="+mj-ea"/>
              </a:rPr>
              <a:t>甚麼是</a:t>
            </a:r>
            <a:r>
              <a:rPr lang="zh-TW" altLang="en-US" dirty="0" smtClean="0">
                <a:latin typeface="+mj-ea"/>
                <a:ea typeface="+mj-ea"/>
              </a:rPr>
              <a:t>「創新擴散」？請舉例說明之。</a:t>
            </a:r>
            <a:endParaRPr lang="en-US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+mj-ea"/>
                <a:ea typeface="+mj-ea"/>
              </a:rPr>
              <a:t>成功擴散的創新產品有哪些特色？</a:t>
            </a:r>
            <a:endParaRPr lang="en-US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+mj-ea"/>
                <a:ea typeface="+mj-ea"/>
              </a:rPr>
              <a:t>創新接受的決策過程有哪五個階段？</a:t>
            </a:r>
            <a:endParaRPr lang="en-US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+mj-ea"/>
                <a:ea typeface="+mj-ea"/>
              </a:rPr>
              <a:t>請說明創新擴散理論與口碑行銷間的關係</a:t>
            </a:r>
            <a:r>
              <a:rPr lang="zh-TW" altLang="en-US" dirty="0" smtClean="0">
                <a:latin typeface="+mj-ea"/>
                <a:ea typeface="+mj-ea"/>
              </a:rPr>
              <a:t>。</a:t>
            </a:r>
            <a:endParaRPr lang="en-US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+mj-ea"/>
                <a:ea typeface="+mj-ea"/>
              </a:rPr>
              <a:t>甚麼是</a:t>
            </a:r>
            <a:r>
              <a:rPr lang="zh-TW" altLang="en-US" dirty="0" smtClean="0">
                <a:latin typeface="+mj-ea"/>
                <a:ea typeface="+mj-ea"/>
              </a:rPr>
              <a:t>「病毒式行銷」？請舉例說明之。</a:t>
            </a:r>
            <a:endParaRPr lang="en-US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+mj-ea"/>
                <a:ea typeface="+mj-ea"/>
              </a:rPr>
              <a:t>甚麼是「參考群體</a:t>
            </a:r>
            <a:r>
              <a:rPr lang="zh-TW" altLang="en-US" dirty="0" smtClean="0">
                <a:latin typeface="+mj-ea"/>
                <a:ea typeface="+mj-ea"/>
              </a:rPr>
              <a:t>」？請舉例說明之。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56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為什麼有的創新擴散得很快？有的創新沒人用？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grpSp>
        <p:nvGrpSpPr>
          <p:cNvPr id="19" name="群組 18"/>
          <p:cNvGrpSpPr/>
          <p:nvPr/>
        </p:nvGrpSpPr>
        <p:grpSpPr>
          <a:xfrm>
            <a:off x="745232" y="1988840"/>
            <a:ext cx="7643192" cy="4344591"/>
            <a:chOff x="457200" y="1916113"/>
            <a:chExt cx="7929563" cy="4705350"/>
          </a:xfrm>
        </p:grpSpPr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4906963" y="4611688"/>
              <a:ext cx="196215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/>
                <a:t>ＣＡＩ、ＳＥＴ</a:t>
              </a:r>
            </a:p>
            <a:p>
              <a:r>
                <a:rPr lang="zh-TW" altLang="en-US" sz="2000"/>
                <a:t>（停滯的創新）</a:t>
              </a: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066800" y="2054225"/>
              <a:ext cx="6399213" cy="3471863"/>
              <a:chOff x="576" y="672"/>
              <a:chExt cx="4560" cy="2688"/>
            </a:xfrm>
          </p:grpSpPr>
          <p:sp>
            <p:nvSpPr>
              <p:cNvPr id="8" name="Line 21"/>
              <p:cNvSpPr>
                <a:spLocks noChangeShapeType="1"/>
              </p:cNvSpPr>
              <p:nvPr/>
            </p:nvSpPr>
            <p:spPr bwMode="auto">
              <a:xfrm>
                <a:off x="576" y="672"/>
                <a:ext cx="0" cy="26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" name="Line 22"/>
              <p:cNvSpPr>
                <a:spLocks noChangeShapeType="1"/>
              </p:cNvSpPr>
              <p:nvPr/>
            </p:nvSpPr>
            <p:spPr bwMode="auto">
              <a:xfrm>
                <a:off x="576" y="3360"/>
                <a:ext cx="45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0" name="Freeform 23"/>
            <p:cNvSpPr>
              <a:spLocks/>
            </p:cNvSpPr>
            <p:nvPr/>
          </p:nvSpPr>
          <p:spPr bwMode="auto">
            <a:xfrm>
              <a:off x="1268413" y="2239963"/>
              <a:ext cx="5859462" cy="3224212"/>
            </a:xfrm>
            <a:custGeom>
              <a:avLst/>
              <a:gdLst/>
              <a:ahLst/>
              <a:cxnLst>
                <a:cxn ang="0">
                  <a:pos x="0" y="2592"/>
                </a:cxn>
                <a:cxn ang="0">
                  <a:pos x="672" y="2448"/>
                </a:cxn>
                <a:cxn ang="0">
                  <a:pos x="1296" y="2160"/>
                </a:cxn>
                <a:cxn ang="0">
                  <a:pos x="1776" y="1728"/>
                </a:cxn>
                <a:cxn ang="0">
                  <a:pos x="2064" y="1104"/>
                </a:cxn>
                <a:cxn ang="0">
                  <a:pos x="2304" y="624"/>
                </a:cxn>
                <a:cxn ang="0">
                  <a:pos x="2784" y="144"/>
                </a:cxn>
                <a:cxn ang="0">
                  <a:pos x="3840" y="0"/>
                </a:cxn>
              </a:cxnLst>
              <a:rect l="0" t="0" r="r" b="b"/>
              <a:pathLst>
                <a:path w="3840" h="2592">
                  <a:moveTo>
                    <a:pt x="0" y="2592"/>
                  </a:moveTo>
                  <a:cubicBezTo>
                    <a:pt x="228" y="2556"/>
                    <a:pt x="456" y="2520"/>
                    <a:pt x="672" y="2448"/>
                  </a:cubicBezTo>
                  <a:cubicBezTo>
                    <a:pt x="888" y="2376"/>
                    <a:pt x="1112" y="2280"/>
                    <a:pt x="1296" y="2160"/>
                  </a:cubicBezTo>
                  <a:cubicBezTo>
                    <a:pt x="1480" y="2040"/>
                    <a:pt x="1648" y="1904"/>
                    <a:pt x="1776" y="1728"/>
                  </a:cubicBezTo>
                  <a:cubicBezTo>
                    <a:pt x="1904" y="1552"/>
                    <a:pt x="1976" y="1288"/>
                    <a:pt x="2064" y="1104"/>
                  </a:cubicBezTo>
                  <a:cubicBezTo>
                    <a:pt x="2152" y="920"/>
                    <a:pt x="2184" y="784"/>
                    <a:pt x="2304" y="624"/>
                  </a:cubicBezTo>
                  <a:cubicBezTo>
                    <a:pt x="2424" y="464"/>
                    <a:pt x="2528" y="248"/>
                    <a:pt x="2784" y="144"/>
                  </a:cubicBezTo>
                  <a:cubicBezTo>
                    <a:pt x="3040" y="40"/>
                    <a:pt x="3440" y="20"/>
                    <a:pt x="3840" y="0"/>
                  </a:cubicBezTo>
                </a:path>
              </a:pathLst>
            </a:custGeom>
            <a:noFill/>
            <a:ln w="76200" cap="flat" cmpd="sng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Freeform 24"/>
            <p:cNvSpPr>
              <a:spLocks/>
            </p:cNvSpPr>
            <p:nvPr/>
          </p:nvSpPr>
          <p:spPr bwMode="auto">
            <a:xfrm>
              <a:off x="1066800" y="2239963"/>
              <a:ext cx="3300413" cy="3224212"/>
            </a:xfrm>
            <a:custGeom>
              <a:avLst/>
              <a:gdLst/>
              <a:ahLst/>
              <a:cxnLst>
                <a:cxn ang="0">
                  <a:pos x="0" y="2592"/>
                </a:cxn>
                <a:cxn ang="0">
                  <a:pos x="672" y="2448"/>
                </a:cxn>
                <a:cxn ang="0">
                  <a:pos x="1296" y="2160"/>
                </a:cxn>
                <a:cxn ang="0">
                  <a:pos x="1776" y="1728"/>
                </a:cxn>
                <a:cxn ang="0">
                  <a:pos x="2064" y="1104"/>
                </a:cxn>
                <a:cxn ang="0">
                  <a:pos x="2304" y="624"/>
                </a:cxn>
                <a:cxn ang="0">
                  <a:pos x="2784" y="144"/>
                </a:cxn>
                <a:cxn ang="0">
                  <a:pos x="3840" y="0"/>
                </a:cxn>
              </a:cxnLst>
              <a:rect l="0" t="0" r="r" b="b"/>
              <a:pathLst>
                <a:path w="3840" h="2592">
                  <a:moveTo>
                    <a:pt x="0" y="2592"/>
                  </a:moveTo>
                  <a:cubicBezTo>
                    <a:pt x="228" y="2556"/>
                    <a:pt x="456" y="2520"/>
                    <a:pt x="672" y="2448"/>
                  </a:cubicBezTo>
                  <a:cubicBezTo>
                    <a:pt x="888" y="2376"/>
                    <a:pt x="1112" y="2280"/>
                    <a:pt x="1296" y="2160"/>
                  </a:cubicBezTo>
                  <a:cubicBezTo>
                    <a:pt x="1480" y="2040"/>
                    <a:pt x="1648" y="1904"/>
                    <a:pt x="1776" y="1728"/>
                  </a:cubicBezTo>
                  <a:cubicBezTo>
                    <a:pt x="1904" y="1552"/>
                    <a:pt x="1976" y="1288"/>
                    <a:pt x="2064" y="1104"/>
                  </a:cubicBezTo>
                  <a:cubicBezTo>
                    <a:pt x="2152" y="920"/>
                    <a:pt x="2184" y="784"/>
                    <a:pt x="2304" y="624"/>
                  </a:cubicBezTo>
                  <a:cubicBezTo>
                    <a:pt x="2424" y="464"/>
                    <a:pt x="2528" y="248"/>
                    <a:pt x="2784" y="144"/>
                  </a:cubicBezTo>
                  <a:cubicBezTo>
                    <a:pt x="3040" y="40"/>
                    <a:pt x="3440" y="20"/>
                    <a:pt x="3840" y="0"/>
                  </a:cubicBezTo>
                </a:path>
              </a:pathLst>
            </a:cu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Freeform 25"/>
            <p:cNvSpPr>
              <a:spLocks/>
            </p:cNvSpPr>
            <p:nvPr/>
          </p:nvSpPr>
          <p:spPr bwMode="auto">
            <a:xfrm>
              <a:off x="1268413" y="4968875"/>
              <a:ext cx="3636962" cy="474663"/>
            </a:xfrm>
            <a:custGeom>
              <a:avLst/>
              <a:gdLst/>
              <a:ahLst/>
              <a:cxnLst>
                <a:cxn ang="0">
                  <a:pos x="0" y="1136"/>
                </a:cxn>
                <a:cxn ang="0">
                  <a:pos x="480" y="992"/>
                </a:cxn>
                <a:cxn ang="0">
                  <a:pos x="816" y="560"/>
                </a:cxn>
                <a:cxn ang="0">
                  <a:pos x="1056" y="224"/>
                </a:cxn>
                <a:cxn ang="0">
                  <a:pos x="1344" y="32"/>
                </a:cxn>
                <a:cxn ang="0">
                  <a:pos x="1680" y="32"/>
                </a:cxn>
                <a:cxn ang="0">
                  <a:pos x="1968" y="176"/>
                </a:cxn>
              </a:cxnLst>
              <a:rect l="0" t="0" r="r" b="b"/>
              <a:pathLst>
                <a:path w="1968" h="1136">
                  <a:moveTo>
                    <a:pt x="0" y="1136"/>
                  </a:moveTo>
                  <a:cubicBezTo>
                    <a:pt x="172" y="1112"/>
                    <a:pt x="344" y="1088"/>
                    <a:pt x="480" y="992"/>
                  </a:cubicBezTo>
                  <a:cubicBezTo>
                    <a:pt x="616" y="896"/>
                    <a:pt x="720" y="688"/>
                    <a:pt x="816" y="560"/>
                  </a:cubicBezTo>
                  <a:cubicBezTo>
                    <a:pt x="912" y="432"/>
                    <a:pt x="968" y="312"/>
                    <a:pt x="1056" y="224"/>
                  </a:cubicBezTo>
                  <a:cubicBezTo>
                    <a:pt x="1144" y="136"/>
                    <a:pt x="1240" y="64"/>
                    <a:pt x="1344" y="32"/>
                  </a:cubicBezTo>
                  <a:cubicBezTo>
                    <a:pt x="1448" y="0"/>
                    <a:pt x="1576" y="8"/>
                    <a:pt x="1680" y="32"/>
                  </a:cubicBezTo>
                  <a:cubicBezTo>
                    <a:pt x="1784" y="56"/>
                    <a:pt x="1920" y="160"/>
                    <a:pt x="1968" y="176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Text Box 26"/>
            <p:cNvSpPr txBox="1">
              <a:spLocks noChangeArrowheads="1"/>
            </p:cNvSpPr>
            <p:nvPr/>
          </p:nvSpPr>
          <p:spPr bwMode="auto">
            <a:xfrm>
              <a:off x="3087688" y="1916113"/>
              <a:ext cx="37179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/>
                <a:t>網際網路、手機 </a:t>
              </a:r>
              <a:r>
                <a:rPr lang="en-US" altLang="zh-TW" sz="2000"/>
                <a:t>(</a:t>
              </a:r>
              <a:r>
                <a:rPr lang="zh-TW" altLang="en-US" sz="2000"/>
                <a:t>快的創新擴散</a:t>
              </a:r>
              <a:r>
                <a:rPr lang="en-US" altLang="zh-TW" sz="2000"/>
                <a:t>)</a:t>
              </a:r>
            </a:p>
          </p:txBody>
        </p:sp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5916613" y="2598738"/>
              <a:ext cx="2470150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/>
                <a:t>照相機、信用卡、</a:t>
              </a:r>
            </a:p>
            <a:p>
              <a:r>
                <a:rPr lang="zh-TW" altLang="en-US" sz="2000"/>
                <a:t>數位相機、電動車、</a:t>
              </a:r>
            </a:p>
            <a:p>
              <a:r>
                <a:rPr lang="zh-TW" altLang="en-US" sz="2000"/>
                <a:t>電子商務</a:t>
              </a:r>
            </a:p>
            <a:p>
              <a:r>
                <a:rPr lang="zh-TW" altLang="en-US" sz="2000"/>
                <a:t>（慢的創新擴散）</a:t>
              </a:r>
            </a:p>
          </p:txBody>
        </p:sp>
        <p:sp>
          <p:nvSpPr>
            <p:cNvPr id="15" name="Text Box 28"/>
            <p:cNvSpPr txBox="1">
              <a:spLocks noChangeArrowheads="1"/>
            </p:cNvSpPr>
            <p:nvPr/>
          </p:nvSpPr>
          <p:spPr bwMode="auto">
            <a:xfrm>
              <a:off x="7524750" y="5184775"/>
              <a:ext cx="793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/>
                <a:t>時間</a:t>
              </a:r>
            </a:p>
          </p:txBody>
        </p:sp>
        <p:sp>
          <p:nvSpPr>
            <p:cNvPr id="16" name="Text Box 29"/>
            <p:cNvSpPr txBox="1">
              <a:spLocks noChangeArrowheads="1"/>
            </p:cNvSpPr>
            <p:nvPr/>
          </p:nvSpPr>
          <p:spPr bwMode="auto">
            <a:xfrm>
              <a:off x="457200" y="2554288"/>
              <a:ext cx="48895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/>
                <a:t>人</a:t>
              </a:r>
            </a:p>
            <a:p>
              <a:r>
                <a:rPr lang="zh-TW" altLang="en-US"/>
                <a:t>數</a:t>
              </a:r>
            </a:p>
          </p:txBody>
        </p:sp>
        <p:sp>
          <p:nvSpPr>
            <p:cNvPr id="17" name="Text Box 30"/>
            <p:cNvSpPr txBox="1">
              <a:spLocks noChangeArrowheads="1"/>
            </p:cNvSpPr>
            <p:nvPr/>
          </p:nvSpPr>
          <p:spPr bwMode="auto">
            <a:xfrm>
              <a:off x="1524000" y="1944688"/>
              <a:ext cx="1200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創新特色</a:t>
              </a:r>
            </a:p>
          </p:txBody>
        </p: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3059113" y="6164263"/>
              <a:ext cx="31797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>
                  <a:latin typeface="Arial" charset="0"/>
                </a:rPr>
                <a:t>圖一   科技與創新速度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外部性（</a:t>
            </a:r>
            <a:r>
              <a:rPr lang="en-US" altLang="zh-TW" dirty="0" smtClean="0"/>
              <a:t>externality</a:t>
            </a:r>
            <a:r>
              <a:rPr lang="zh-TW" altLang="en-US" dirty="0" smtClean="0"/>
              <a:t>）的意義在於，個人的利益會受到其他人決策的影響。人是獨立的個體，但是人必須與其他人接觸，無形中勢必會與社會中的某些人產生共鳴。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第一節</a:t>
            </a:r>
            <a:r>
              <a:rPr lang="en-US" altLang="zh-TW" b="1" dirty="0" smtClean="0"/>
              <a:t>  </a:t>
            </a:r>
            <a:br>
              <a:rPr lang="en-US" altLang="zh-TW" b="1" dirty="0" smtClean="0"/>
            </a:br>
            <a:r>
              <a:rPr lang="zh-TW" altLang="en-US" b="1" dirty="0"/>
              <a:t>網路外部性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網路外部性的類型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844440" y="6021288"/>
            <a:ext cx="575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《YOU</a:t>
            </a:r>
            <a:r>
              <a:rPr lang="zh-TW" altLang="en-US" dirty="0" smtClean="0"/>
              <a:t>與世界</a:t>
            </a:r>
            <a:r>
              <a:rPr lang="en-US" altLang="zh-TW" dirty="0" smtClean="0"/>
              <a:t>》</a:t>
            </a:r>
            <a:r>
              <a:rPr lang="zh-TW" altLang="en-US" dirty="0" smtClean="0"/>
              <a:t>：懷才不遇，功能好的產品不一定暢銷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7654751" cy="3558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矩形 7"/>
          <p:cNvSpPr/>
          <p:nvPr/>
        </p:nvSpPr>
        <p:spPr>
          <a:xfrm>
            <a:off x="899592" y="5302949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 smtClean="0"/>
              <a:t>網路外部性</a:t>
            </a:r>
            <a:r>
              <a:rPr lang="zh-TW" altLang="zh-TW" b="1" dirty="0" smtClean="0"/>
              <a:t>（</a:t>
            </a:r>
            <a:r>
              <a:rPr lang="en-US" altLang="zh-TW" b="1" dirty="0" smtClean="0"/>
              <a:t>externality</a:t>
            </a:r>
            <a:r>
              <a:rPr lang="zh-TW" altLang="zh-TW" b="1" dirty="0" smtClean="0"/>
              <a:t>）</a:t>
            </a:r>
            <a:r>
              <a:rPr lang="zh-TW" altLang="zh-TW" dirty="0" smtClean="0"/>
              <a:t>指：「網路產品的價值常常來自於使用產品的人數（外部他人的採用決策），而不只是產品本身的功能（內部）。」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6" name="Oval 166"/>
          <p:cNvSpPr>
            <a:spLocks noChangeArrowheads="1"/>
          </p:cNvSpPr>
          <p:nvPr/>
        </p:nvSpPr>
        <p:spPr bwMode="auto">
          <a:xfrm>
            <a:off x="900113" y="2948012"/>
            <a:ext cx="128587" cy="18415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Oval 167"/>
          <p:cNvSpPr>
            <a:spLocks noChangeArrowheads="1"/>
          </p:cNvSpPr>
          <p:nvPr/>
        </p:nvSpPr>
        <p:spPr bwMode="auto">
          <a:xfrm>
            <a:off x="1627188" y="2948012"/>
            <a:ext cx="128587" cy="18415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Oval 168"/>
          <p:cNvSpPr>
            <a:spLocks noChangeArrowheads="1"/>
          </p:cNvSpPr>
          <p:nvPr/>
        </p:nvSpPr>
        <p:spPr bwMode="auto">
          <a:xfrm>
            <a:off x="2609850" y="2948012"/>
            <a:ext cx="128588" cy="18415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Oval 169"/>
          <p:cNvSpPr>
            <a:spLocks noChangeArrowheads="1"/>
          </p:cNvSpPr>
          <p:nvPr/>
        </p:nvSpPr>
        <p:spPr bwMode="auto">
          <a:xfrm>
            <a:off x="3336925" y="2948012"/>
            <a:ext cx="128588" cy="18415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" name="Oval 170"/>
          <p:cNvSpPr>
            <a:spLocks noChangeArrowheads="1"/>
          </p:cNvSpPr>
          <p:nvPr/>
        </p:nvSpPr>
        <p:spPr bwMode="auto">
          <a:xfrm>
            <a:off x="2951163" y="2349525"/>
            <a:ext cx="128587" cy="18415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" name="Oval 171"/>
          <p:cNvSpPr>
            <a:spLocks noChangeArrowheads="1"/>
          </p:cNvSpPr>
          <p:nvPr/>
        </p:nvSpPr>
        <p:spPr bwMode="auto">
          <a:xfrm>
            <a:off x="4362450" y="2349525"/>
            <a:ext cx="128588" cy="18415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1028700" y="3017862"/>
            <a:ext cx="55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3" name="Line 173"/>
          <p:cNvSpPr>
            <a:spLocks noChangeShapeType="1"/>
          </p:cNvSpPr>
          <p:nvPr/>
        </p:nvSpPr>
        <p:spPr bwMode="auto">
          <a:xfrm flipH="1">
            <a:off x="1028700" y="3109937"/>
            <a:ext cx="598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4" name="Line 174"/>
          <p:cNvSpPr>
            <a:spLocks noChangeShapeType="1"/>
          </p:cNvSpPr>
          <p:nvPr/>
        </p:nvSpPr>
        <p:spPr bwMode="auto">
          <a:xfrm flipH="1">
            <a:off x="2738438" y="2533675"/>
            <a:ext cx="212725" cy="368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5" name="Line 175"/>
          <p:cNvSpPr>
            <a:spLocks noChangeShapeType="1"/>
          </p:cNvSpPr>
          <p:nvPr/>
        </p:nvSpPr>
        <p:spPr bwMode="auto">
          <a:xfrm>
            <a:off x="2738438" y="3132162"/>
            <a:ext cx="55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" name="Line 176"/>
          <p:cNvSpPr>
            <a:spLocks noChangeShapeType="1"/>
          </p:cNvSpPr>
          <p:nvPr/>
        </p:nvSpPr>
        <p:spPr bwMode="auto">
          <a:xfrm flipH="1" flipV="1">
            <a:off x="3079750" y="2487637"/>
            <a:ext cx="300038" cy="460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7" name="Line 177"/>
          <p:cNvSpPr>
            <a:spLocks noChangeShapeType="1"/>
          </p:cNvSpPr>
          <p:nvPr/>
        </p:nvSpPr>
        <p:spPr bwMode="auto">
          <a:xfrm>
            <a:off x="3038475" y="2533675"/>
            <a:ext cx="255588" cy="414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8" name="Line 178"/>
          <p:cNvSpPr>
            <a:spLocks noChangeShapeType="1"/>
          </p:cNvSpPr>
          <p:nvPr/>
        </p:nvSpPr>
        <p:spPr bwMode="auto">
          <a:xfrm flipH="1">
            <a:off x="2781300" y="3040087"/>
            <a:ext cx="55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9" name="Line 179"/>
          <p:cNvSpPr>
            <a:spLocks noChangeShapeType="1"/>
          </p:cNvSpPr>
          <p:nvPr/>
        </p:nvSpPr>
        <p:spPr bwMode="auto">
          <a:xfrm flipV="1">
            <a:off x="2781300" y="2625750"/>
            <a:ext cx="214313" cy="368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" name="Oval 180"/>
          <p:cNvSpPr>
            <a:spLocks noChangeArrowheads="1"/>
          </p:cNvSpPr>
          <p:nvPr/>
        </p:nvSpPr>
        <p:spPr bwMode="auto">
          <a:xfrm>
            <a:off x="4105275" y="2855937"/>
            <a:ext cx="130175" cy="18415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" name="Oval 181"/>
          <p:cNvSpPr>
            <a:spLocks noChangeArrowheads="1"/>
          </p:cNvSpPr>
          <p:nvPr/>
        </p:nvSpPr>
        <p:spPr bwMode="auto">
          <a:xfrm>
            <a:off x="4832350" y="2855937"/>
            <a:ext cx="128588" cy="18415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" name="Oval 182"/>
          <p:cNvSpPr>
            <a:spLocks noChangeArrowheads="1"/>
          </p:cNvSpPr>
          <p:nvPr/>
        </p:nvSpPr>
        <p:spPr bwMode="auto">
          <a:xfrm>
            <a:off x="4789488" y="2441600"/>
            <a:ext cx="128587" cy="18415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" name="Oval 183"/>
          <p:cNvSpPr>
            <a:spLocks noChangeArrowheads="1"/>
          </p:cNvSpPr>
          <p:nvPr/>
        </p:nvSpPr>
        <p:spPr bwMode="auto">
          <a:xfrm>
            <a:off x="5046663" y="2994050"/>
            <a:ext cx="128587" cy="1825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" name="Oval 184"/>
          <p:cNvSpPr>
            <a:spLocks noChangeArrowheads="1"/>
          </p:cNvSpPr>
          <p:nvPr/>
        </p:nvSpPr>
        <p:spPr bwMode="auto">
          <a:xfrm>
            <a:off x="4448175" y="2809900"/>
            <a:ext cx="128588" cy="18415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" name="Oval 185"/>
          <p:cNvSpPr>
            <a:spLocks noChangeArrowheads="1"/>
          </p:cNvSpPr>
          <p:nvPr/>
        </p:nvSpPr>
        <p:spPr bwMode="auto">
          <a:xfrm>
            <a:off x="5218113" y="2579712"/>
            <a:ext cx="127000" cy="18415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" name="Text Box 186"/>
          <p:cNvSpPr txBox="1">
            <a:spLocks noChangeArrowheads="1"/>
          </p:cNvSpPr>
          <p:nvPr/>
        </p:nvSpPr>
        <p:spPr bwMode="auto">
          <a:xfrm>
            <a:off x="611188" y="3419500"/>
            <a:ext cx="1341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2x(2-1) = 2</a:t>
            </a:r>
          </a:p>
        </p:txBody>
      </p:sp>
      <p:sp>
        <p:nvSpPr>
          <p:cNvPr id="27" name="Text Box 187"/>
          <p:cNvSpPr txBox="1">
            <a:spLocks noChangeArrowheads="1"/>
          </p:cNvSpPr>
          <p:nvPr/>
        </p:nvSpPr>
        <p:spPr bwMode="auto">
          <a:xfrm>
            <a:off x="2293938" y="3441725"/>
            <a:ext cx="1341437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3x(3-1) = 6</a:t>
            </a:r>
          </a:p>
        </p:txBody>
      </p:sp>
      <p:sp>
        <p:nvSpPr>
          <p:cNvPr id="28" name="Text Box 188"/>
          <p:cNvSpPr txBox="1">
            <a:spLocks noChangeArrowheads="1"/>
          </p:cNvSpPr>
          <p:nvPr/>
        </p:nvSpPr>
        <p:spPr bwMode="auto">
          <a:xfrm>
            <a:off x="3924300" y="3419500"/>
            <a:ext cx="1662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n x (n-1) ≒ n</a:t>
            </a:r>
            <a:r>
              <a:rPr lang="en-US" altLang="zh-TW" sz="2000" baseline="30000"/>
              <a:t>2</a:t>
            </a:r>
          </a:p>
        </p:txBody>
      </p:sp>
      <p:sp>
        <p:nvSpPr>
          <p:cNvPr id="29" name="Text Box 189"/>
          <p:cNvSpPr txBox="1">
            <a:spLocks noChangeArrowheads="1"/>
          </p:cNvSpPr>
          <p:nvPr/>
        </p:nvSpPr>
        <p:spPr bwMode="auto">
          <a:xfrm>
            <a:off x="6280348" y="2300536"/>
            <a:ext cx="2324100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1600" dirty="0">
                <a:latin typeface="Arial" charset="0"/>
              </a:rPr>
              <a:t>若有</a:t>
            </a:r>
            <a:r>
              <a:rPr lang="en-US" altLang="zh-TW" sz="1600" dirty="0">
                <a:latin typeface="Arial" charset="0"/>
              </a:rPr>
              <a:t>n</a:t>
            </a:r>
            <a:r>
              <a:rPr lang="zh-TW" altLang="en-US" sz="1600" dirty="0">
                <a:latin typeface="Arial" charset="0"/>
              </a:rPr>
              <a:t>個人使用電話，它的通訊方向的價值便有</a:t>
            </a:r>
            <a:r>
              <a:rPr lang="en-US" altLang="zh-TW" sz="1600" dirty="0">
                <a:latin typeface="Arial" charset="0"/>
              </a:rPr>
              <a:t>n(n-1)</a:t>
            </a:r>
            <a:r>
              <a:rPr lang="zh-TW" altLang="en-US" sz="1600" dirty="0">
                <a:latin typeface="Arial" charset="0"/>
              </a:rPr>
              <a:t>種，如果</a:t>
            </a:r>
            <a:r>
              <a:rPr lang="en-US" altLang="zh-TW" sz="1600" dirty="0">
                <a:latin typeface="Arial" charset="0"/>
              </a:rPr>
              <a:t>n</a:t>
            </a:r>
            <a:r>
              <a:rPr lang="zh-TW" altLang="en-US" sz="1600" dirty="0">
                <a:latin typeface="Arial" charset="0"/>
              </a:rPr>
              <a:t>很大的話，就趨近於</a:t>
            </a:r>
            <a:r>
              <a:rPr lang="en-US" altLang="zh-TW" sz="1600" dirty="0">
                <a:latin typeface="Arial" charset="0"/>
              </a:rPr>
              <a:t>n</a:t>
            </a:r>
            <a:r>
              <a:rPr lang="zh-TW" altLang="en-US" sz="1600" dirty="0">
                <a:latin typeface="Arial" charset="0"/>
              </a:rPr>
              <a:t>平方種了 </a:t>
            </a:r>
          </a:p>
        </p:txBody>
      </p:sp>
      <p:sp>
        <p:nvSpPr>
          <p:cNvPr id="30" name="Text Box 190"/>
          <p:cNvSpPr txBox="1">
            <a:spLocks noChangeArrowheads="1"/>
          </p:cNvSpPr>
          <p:nvPr/>
        </p:nvSpPr>
        <p:spPr bwMode="auto">
          <a:xfrm>
            <a:off x="6300788" y="4510112"/>
            <a:ext cx="2540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1600">
                <a:latin typeface="Arial" charset="0"/>
              </a:rPr>
              <a:t>使用人數由二人增加到四人（</a:t>
            </a:r>
            <a:r>
              <a:rPr lang="en-US" altLang="zh-TW" sz="1600">
                <a:latin typeface="Arial" charset="0"/>
              </a:rPr>
              <a:t>2</a:t>
            </a:r>
            <a:r>
              <a:rPr lang="zh-TW" altLang="en-US" sz="1600">
                <a:latin typeface="Arial" charset="0"/>
              </a:rPr>
              <a:t>倍），通訊的方向便由二種到十二種（卻有６倍） </a:t>
            </a:r>
          </a:p>
        </p:txBody>
      </p:sp>
      <p:grpSp>
        <p:nvGrpSpPr>
          <p:cNvPr id="31" name="Group 191"/>
          <p:cNvGrpSpPr>
            <a:grpSpLocks/>
          </p:cNvGrpSpPr>
          <p:nvPr/>
        </p:nvGrpSpPr>
        <p:grpSpPr bwMode="auto">
          <a:xfrm>
            <a:off x="468313" y="4546625"/>
            <a:ext cx="1150937" cy="1008062"/>
            <a:chOff x="295" y="1933"/>
            <a:chExt cx="725" cy="635"/>
          </a:xfrm>
        </p:grpSpPr>
        <p:sp>
          <p:nvSpPr>
            <p:cNvPr id="32" name="Oval 192"/>
            <p:cNvSpPr>
              <a:spLocks noChangeArrowheads="1"/>
            </p:cNvSpPr>
            <p:nvPr/>
          </p:nvSpPr>
          <p:spPr bwMode="auto">
            <a:xfrm>
              <a:off x="295" y="1933"/>
              <a:ext cx="725" cy="6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" name="Oval 193"/>
            <p:cNvSpPr>
              <a:spLocks noChangeArrowheads="1"/>
            </p:cNvSpPr>
            <p:nvPr/>
          </p:nvSpPr>
          <p:spPr bwMode="auto">
            <a:xfrm>
              <a:off x="386" y="2181"/>
              <a:ext cx="81" cy="11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" name="Oval 194"/>
            <p:cNvSpPr>
              <a:spLocks noChangeArrowheads="1"/>
            </p:cNvSpPr>
            <p:nvPr/>
          </p:nvSpPr>
          <p:spPr bwMode="auto">
            <a:xfrm>
              <a:off x="844" y="2181"/>
              <a:ext cx="81" cy="11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" name="Line 195"/>
            <p:cNvSpPr>
              <a:spLocks noChangeShapeType="1"/>
            </p:cNvSpPr>
            <p:nvPr/>
          </p:nvSpPr>
          <p:spPr bwMode="auto">
            <a:xfrm>
              <a:off x="467" y="2225"/>
              <a:ext cx="3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Line 196"/>
            <p:cNvSpPr>
              <a:spLocks noChangeShapeType="1"/>
            </p:cNvSpPr>
            <p:nvPr/>
          </p:nvSpPr>
          <p:spPr bwMode="auto">
            <a:xfrm flipH="1">
              <a:off x="467" y="2283"/>
              <a:ext cx="3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7" name="Text Box 197"/>
          <p:cNvSpPr txBox="1">
            <a:spLocks noChangeArrowheads="1"/>
          </p:cNvSpPr>
          <p:nvPr/>
        </p:nvSpPr>
        <p:spPr bwMode="auto">
          <a:xfrm>
            <a:off x="395288" y="5805512"/>
            <a:ext cx="1341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2x(2-1) = 2</a:t>
            </a:r>
          </a:p>
        </p:txBody>
      </p:sp>
      <p:sp>
        <p:nvSpPr>
          <p:cNvPr id="38" name="Oval 198"/>
          <p:cNvSpPr>
            <a:spLocks noChangeArrowheads="1"/>
          </p:cNvSpPr>
          <p:nvPr/>
        </p:nvSpPr>
        <p:spPr bwMode="auto">
          <a:xfrm>
            <a:off x="4284663" y="4329137"/>
            <a:ext cx="1655762" cy="144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9" name="Text Box 199"/>
          <p:cNvSpPr txBox="1">
            <a:spLocks noChangeArrowheads="1"/>
          </p:cNvSpPr>
          <p:nvPr/>
        </p:nvSpPr>
        <p:spPr bwMode="auto">
          <a:xfrm>
            <a:off x="4356100" y="5807100"/>
            <a:ext cx="1468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4x(4-1) = 12</a:t>
            </a:r>
          </a:p>
        </p:txBody>
      </p:sp>
      <p:sp>
        <p:nvSpPr>
          <p:cNvPr id="40" name="Text Box 200"/>
          <p:cNvSpPr txBox="1">
            <a:spLocks noChangeArrowheads="1"/>
          </p:cNvSpPr>
          <p:nvPr/>
        </p:nvSpPr>
        <p:spPr bwMode="auto">
          <a:xfrm>
            <a:off x="1743075" y="4791100"/>
            <a:ext cx="392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>
                <a:latin typeface="Arial" charset="0"/>
              </a:rPr>
              <a:t>+</a:t>
            </a:r>
          </a:p>
        </p:txBody>
      </p:sp>
      <p:sp>
        <p:nvSpPr>
          <p:cNvPr id="41" name="Text Box 201"/>
          <p:cNvSpPr txBox="1">
            <a:spLocks noChangeArrowheads="1"/>
          </p:cNvSpPr>
          <p:nvPr/>
        </p:nvSpPr>
        <p:spPr bwMode="auto">
          <a:xfrm>
            <a:off x="3779838" y="4791100"/>
            <a:ext cx="392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>
                <a:latin typeface="Arial" charset="0"/>
              </a:rPr>
              <a:t>=</a:t>
            </a:r>
          </a:p>
        </p:txBody>
      </p:sp>
      <p:grpSp>
        <p:nvGrpSpPr>
          <p:cNvPr id="42" name="Group 202"/>
          <p:cNvGrpSpPr>
            <a:grpSpLocks/>
          </p:cNvGrpSpPr>
          <p:nvPr/>
        </p:nvGrpSpPr>
        <p:grpSpPr bwMode="auto">
          <a:xfrm>
            <a:off x="2411413" y="4581550"/>
            <a:ext cx="1150937" cy="1008062"/>
            <a:chOff x="295" y="1933"/>
            <a:chExt cx="725" cy="635"/>
          </a:xfrm>
        </p:grpSpPr>
        <p:sp>
          <p:nvSpPr>
            <p:cNvPr id="43" name="Oval 203"/>
            <p:cNvSpPr>
              <a:spLocks noChangeArrowheads="1"/>
            </p:cNvSpPr>
            <p:nvPr/>
          </p:nvSpPr>
          <p:spPr bwMode="auto">
            <a:xfrm>
              <a:off x="295" y="1933"/>
              <a:ext cx="725" cy="6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" name="Oval 204"/>
            <p:cNvSpPr>
              <a:spLocks noChangeArrowheads="1"/>
            </p:cNvSpPr>
            <p:nvPr/>
          </p:nvSpPr>
          <p:spPr bwMode="auto">
            <a:xfrm>
              <a:off x="386" y="2181"/>
              <a:ext cx="81" cy="11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" name="Oval 205"/>
            <p:cNvSpPr>
              <a:spLocks noChangeArrowheads="1"/>
            </p:cNvSpPr>
            <p:nvPr/>
          </p:nvSpPr>
          <p:spPr bwMode="auto">
            <a:xfrm>
              <a:off x="844" y="2181"/>
              <a:ext cx="81" cy="11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" name="Line 206"/>
            <p:cNvSpPr>
              <a:spLocks noChangeShapeType="1"/>
            </p:cNvSpPr>
            <p:nvPr/>
          </p:nvSpPr>
          <p:spPr bwMode="auto">
            <a:xfrm>
              <a:off x="467" y="2225"/>
              <a:ext cx="3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" name="Line 207"/>
            <p:cNvSpPr>
              <a:spLocks noChangeShapeType="1"/>
            </p:cNvSpPr>
            <p:nvPr/>
          </p:nvSpPr>
          <p:spPr bwMode="auto">
            <a:xfrm flipH="1">
              <a:off x="467" y="2283"/>
              <a:ext cx="3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8" name="Text Box 208"/>
          <p:cNvSpPr txBox="1">
            <a:spLocks noChangeArrowheads="1"/>
          </p:cNvSpPr>
          <p:nvPr/>
        </p:nvSpPr>
        <p:spPr bwMode="auto">
          <a:xfrm>
            <a:off x="2338388" y="5840437"/>
            <a:ext cx="1341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2x(2-1) = 2</a:t>
            </a:r>
          </a:p>
        </p:txBody>
      </p:sp>
      <p:sp>
        <p:nvSpPr>
          <p:cNvPr id="49" name="Oval 209"/>
          <p:cNvSpPr>
            <a:spLocks noChangeArrowheads="1"/>
          </p:cNvSpPr>
          <p:nvPr/>
        </p:nvSpPr>
        <p:spPr bwMode="auto">
          <a:xfrm>
            <a:off x="5378450" y="4583137"/>
            <a:ext cx="201613" cy="2206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" name="Oval 210"/>
          <p:cNvSpPr>
            <a:spLocks noChangeArrowheads="1"/>
          </p:cNvSpPr>
          <p:nvPr/>
        </p:nvSpPr>
        <p:spPr bwMode="auto">
          <a:xfrm>
            <a:off x="5378450" y="5227662"/>
            <a:ext cx="200025" cy="21907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1" name="Group 211"/>
          <p:cNvGrpSpPr>
            <a:grpSpLocks/>
          </p:cNvGrpSpPr>
          <p:nvPr/>
        </p:nvGrpSpPr>
        <p:grpSpPr bwMode="auto">
          <a:xfrm>
            <a:off x="5414963" y="4799037"/>
            <a:ext cx="93662" cy="428625"/>
            <a:chOff x="3424" y="2005"/>
            <a:chExt cx="46" cy="233"/>
          </a:xfrm>
        </p:grpSpPr>
        <p:sp>
          <p:nvSpPr>
            <p:cNvPr id="52" name="Line 212"/>
            <p:cNvSpPr>
              <a:spLocks noChangeShapeType="1"/>
            </p:cNvSpPr>
            <p:nvPr/>
          </p:nvSpPr>
          <p:spPr bwMode="auto">
            <a:xfrm>
              <a:off x="3470" y="2005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Line 213"/>
            <p:cNvSpPr>
              <a:spLocks noChangeShapeType="1"/>
            </p:cNvSpPr>
            <p:nvPr/>
          </p:nvSpPr>
          <p:spPr bwMode="auto">
            <a:xfrm flipV="1">
              <a:off x="3424" y="2005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4" name="Oval 214"/>
          <p:cNvSpPr>
            <a:spLocks noChangeArrowheads="1"/>
          </p:cNvSpPr>
          <p:nvPr/>
        </p:nvSpPr>
        <p:spPr bwMode="auto">
          <a:xfrm>
            <a:off x="4587875" y="4583137"/>
            <a:ext cx="201613" cy="2206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" name="Line 215"/>
          <p:cNvSpPr>
            <a:spLocks noChangeShapeType="1"/>
          </p:cNvSpPr>
          <p:nvPr/>
        </p:nvSpPr>
        <p:spPr bwMode="auto">
          <a:xfrm>
            <a:off x="4718050" y="4799037"/>
            <a:ext cx="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6" name="Oval 216"/>
          <p:cNvSpPr>
            <a:spLocks noChangeArrowheads="1"/>
          </p:cNvSpPr>
          <p:nvPr/>
        </p:nvSpPr>
        <p:spPr bwMode="auto">
          <a:xfrm>
            <a:off x="4587875" y="5227662"/>
            <a:ext cx="198438" cy="21907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" name="Line 217"/>
          <p:cNvSpPr>
            <a:spLocks noChangeShapeType="1"/>
          </p:cNvSpPr>
          <p:nvPr/>
        </p:nvSpPr>
        <p:spPr bwMode="auto">
          <a:xfrm flipV="1">
            <a:off x="4624388" y="4799037"/>
            <a:ext cx="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58" name="Group 218"/>
          <p:cNvGrpSpPr>
            <a:grpSpLocks/>
          </p:cNvGrpSpPr>
          <p:nvPr/>
        </p:nvGrpSpPr>
        <p:grpSpPr bwMode="auto">
          <a:xfrm rot="-5400000">
            <a:off x="5057775" y="4472012"/>
            <a:ext cx="85725" cy="473075"/>
            <a:chOff x="3424" y="2005"/>
            <a:chExt cx="46" cy="233"/>
          </a:xfrm>
        </p:grpSpPr>
        <p:sp>
          <p:nvSpPr>
            <p:cNvPr id="59" name="Line 219"/>
            <p:cNvSpPr>
              <a:spLocks noChangeShapeType="1"/>
            </p:cNvSpPr>
            <p:nvPr/>
          </p:nvSpPr>
          <p:spPr bwMode="auto">
            <a:xfrm>
              <a:off x="3470" y="2005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" name="Line 220"/>
            <p:cNvSpPr>
              <a:spLocks noChangeShapeType="1"/>
            </p:cNvSpPr>
            <p:nvPr/>
          </p:nvSpPr>
          <p:spPr bwMode="auto">
            <a:xfrm flipV="1">
              <a:off x="3424" y="2005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1" name="Group 221"/>
          <p:cNvGrpSpPr>
            <a:grpSpLocks/>
          </p:cNvGrpSpPr>
          <p:nvPr/>
        </p:nvGrpSpPr>
        <p:grpSpPr bwMode="auto">
          <a:xfrm rot="-5400000">
            <a:off x="5045869" y="5168131"/>
            <a:ext cx="84137" cy="473075"/>
            <a:chOff x="3424" y="2005"/>
            <a:chExt cx="46" cy="233"/>
          </a:xfrm>
        </p:grpSpPr>
        <p:sp>
          <p:nvSpPr>
            <p:cNvPr id="62" name="Line 222"/>
            <p:cNvSpPr>
              <a:spLocks noChangeShapeType="1"/>
            </p:cNvSpPr>
            <p:nvPr/>
          </p:nvSpPr>
          <p:spPr bwMode="auto">
            <a:xfrm>
              <a:off x="3470" y="2005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3" name="Line 223"/>
            <p:cNvSpPr>
              <a:spLocks noChangeShapeType="1"/>
            </p:cNvSpPr>
            <p:nvPr/>
          </p:nvSpPr>
          <p:spPr bwMode="auto">
            <a:xfrm flipV="1">
              <a:off x="3424" y="2005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4" name="Line 224"/>
          <p:cNvSpPr>
            <a:spLocks noChangeShapeType="1"/>
          </p:cNvSpPr>
          <p:nvPr/>
        </p:nvSpPr>
        <p:spPr bwMode="auto">
          <a:xfrm flipV="1">
            <a:off x="4772025" y="4751412"/>
            <a:ext cx="552450" cy="500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65" name="Line 225"/>
          <p:cNvSpPr>
            <a:spLocks noChangeShapeType="1"/>
          </p:cNvSpPr>
          <p:nvPr/>
        </p:nvSpPr>
        <p:spPr bwMode="auto">
          <a:xfrm flipH="1">
            <a:off x="4864100" y="4833962"/>
            <a:ext cx="460375" cy="417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66" name="Line 226"/>
          <p:cNvSpPr>
            <a:spLocks noChangeShapeType="1"/>
          </p:cNvSpPr>
          <p:nvPr/>
        </p:nvSpPr>
        <p:spPr bwMode="auto">
          <a:xfrm flipH="1" flipV="1">
            <a:off x="4772025" y="4751412"/>
            <a:ext cx="552450" cy="500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67" name="Line 227"/>
          <p:cNvSpPr>
            <a:spLocks noChangeShapeType="1"/>
          </p:cNvSpPr>
          <p:nvPr/>
        </p:nvSpPr>
        <p:spPr bwMode="auto">
          <a:xfrm>
            <a:off x="4772025" y="4833962"/>
            <a:ext cx="552450" cy="500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69" name="標題 6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圖三　麥卡菲定理（</a:t>
            </a:r>
            <a:r>
              <a:rPr lang="en-US" altLang="zh-TW" dirty="0" smtClean="0"/>
              <a:t>Metcalfe’s Law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麥卡菲定律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1533746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162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2742</TotalTime>
  <Words>1249</Words>
  <Application>Microsoft Office PowerPoint</Application>
  <PresentationFormat>如螢幕大小 (4:3)</PresentationFormat>
  <Paragraphs>227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市鎮</vt:lpstr>
      <vt:lpstr>第五章 一群人的創新擴散與口碑行銷</vt:lpstr>
      <vt:lpstr>做一個能共鳴的人</vt:lpstr>
      <vt:lpstr>做一個能共鳴的人</vt:lpstr>
      <vt:lpstr>課後習題</vt:lpstr>
      <vt:lpstr>為什麼有的創新擴散得很快？有的創新沒人用？</vt:lpstr>
      <vt:lpstr>第一節   網路外部性</vt:lpstr>
      <vt:lpstr>網路外部性的類型</vt:lpstr>
      <vt:lpstr>圖三　麥卡菲定理（Metcalfe’s Law）</vt:lpstr>
      <vt:lpstr>麥卡菲定律</vt:lpstr>
      <vt:lpstr>外部性策略</vt:lpstr>
      <vt:lpstr>電子商務的必然性</vt:lpstr>
      <vt:lpstr>第二節   創新擴散理論</vt:lpstr>
      <vt:lpstr>投影片 13</vt:lpstr>
      <vt:lpstr>創新產品的特色</vt:lpstr>
      <vt:lpstr>創新接受的決策過程</vt:lpstr>
      <vt:lpstr>投影片 16</vt:lpstr>
      <vt:lpstr>創新擴散之口碑行銷</vt:lpstr>
      <vt:lpstr>第三節   口碑行銷</vt:lpstr>
      <vt:lpstr>病毒式行銷</vt:lpstr>
      <vt:lpstr>Twitter個案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</dc:title>
  <dc:creator>Lu</dc:creator>
  <cp:lastModifiedBy>admin</cp:lastModifiedBy>
  <cp:revision>236</cp:revision>
  <dcterms:created xsi:type="dcterms:W3CDTF">2010-02-22T16:45:26Z</dcterms:created>
  <dcterms:modified xsi:type="dcterms:W3CDTF">2012-01-03T04:48:10Z</dcterms:modified>
</cp:coreProperties>
</file>