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77" r:id="rId6"/>
    <p:sldId id="270" r:id="rId7"/>
    <p:sldId id="259" r:id="rId8"/>
    <p:sldId id="271" r:id="rId9"/>
    <p:sldId id="260" r:id="rId10"/>
    <p:sldId id="261" r:id="rId11"/>
    <p:sldId id="267" r:id="rId12"/>
    <p:sldId id="274" r:id="rId13"/>
    <p:sldId id="268" r:id="rId14"/>
    <p:sldId id="275" r:id="rId15"/>
    <p:sldId id="269" r:id="rId16"/>
    <p:sldId id="263" r:id="rId17"/>
    <p:sldId id="264" r:id="rId18"/>
    <p:sldId id="273" r:id="rId19"/>
    <p:sldId id="265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1638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NhY0m1LQI" TargetMode="External"/><Relationship Id="rId7" Type="http://schemas.openxmlformats.org/officeDocument/2006/relationships/hyperlink" Target="https://trampuncle.com/2017-04-14-1661/" TargetMode="External"/><Relationship Id="rId2" Type="http://schemas.openxmlformats.org/officeDocument/2006/relationships/hyperlink" Target="https://www.youtube.com/watch?v=aE6Mqajo_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tn.com/News.aspx?NewsID=136565" TargetMode="External"/><Relationship Id="rId5" Type="http://schemas.openxmlformats.org/officeDocument/2006/relationships/hyperlink" Target="https://news.u-car.com.tw/article/31040/%E8%87%AA%E5%8B%95%E9%A7%95%E9%A7%9B%E7%86%B1%E6%BD%AE%E4%B8%80%E7%AA%A9%E8%9C%82%EF%BC%8CBMW%E8%88%87Intel%E3%80%81Mobileye%E6%94%9C%E6%89%8B%E6%89%93%E9%80%A0%E8%87%AA%E5%8B%95%E9%A7%95%E9%A7%9B%E8%BB%8A%E8%BC%9B" TargetMode="External"/><Relationship Id="rId4" Type="http://schemas.openxmlformats.org/officeDocument/2006/relationships/hyperlink" Target="https://www.youtube.com/watch?time_continue=4&amp;v=KHI-I9EjLQ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times.com/realtimenews/20180314005012-260410" TargetMode="External"/><Relationship Id="rId2" Type="http://schemas.openxmlformats.org/officeDocument/2006/relationships/hyperlink" Target="https://zh.wikipedia.org/zh-tw/BM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utos.udn.com/autos/story/7826/2443052" TargetMode="External"/><Relationship Id="rId5" Type="http://schemas.openxmlformats.org/officeDocument/2006/relationships/hyperlink" Target="https://www.cw.com.tw/article/article.action?id=5086615" TargetMode="External"/><Relationship Id="rId4" Type="http://schemas.openxmlformats.org/officeDocument/2006/relationships/hyperlink" Target="https://www.bmw.com.tw/zh/topics/fascination-bmw/driving-assistant/driving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NhY0m1LQI" TargetMode="External"/><Relationship Id="rId2" Type="http://schemas.openxmlformats.org/officeDocument/2006/relationships/hyperlink" Target="https://www.youtube.com/watch?v=aE6Mqajo_c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tn.com/News.aspx?NewsID=136565" TargetMode="External"/><Relationship Id="rId4" Type="http://schemas.openxmlformats.org/officeDocument/2006/relationships/hyperlink" Target="https://www.youtube.com/watch?time_continue=4&amp;v=KHI-I9EjLQ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-car.com.tw/article/31040/" TargetMode="External"/><Relationship Id="rId2" Type="http://schemas.openxmlformats.org/officeDocument/2006/relationships/hyperlink" Target="https://trampuncle.com/2017-04-14-166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4188" y="1280159"/>
            <a:ext cx="7766936" cy="974149"/>
          </a:xfrm>
        </p:spPr>
        <p:txBody>
          <a:bodyPr/>
          <a:lstStyle/>
          <a:p>
            <a:pPr algn="ctr"/>
            <a:r>
              <a:rPr lang="en-US" altLang="zh-TW" sz="3000" dirty="0"/>
              <a:t>BMW</a:t>
            </a:r>
            <a:r>
              <a:rPr lang="zh-TW" altLang="zh-TW" sz="3000" b="1" dirty="0"/>
              <a:t>巴伐利亞發動機製造廠股份有限公司</a:t>
            </a:r>
            <a:r>
              <a:rPr lang="zh-TW" altLang="zh-TW" sz="3000" dirty="0"/>
              <a:t/>
            </a:r>
            <a:br>
              <a:rPr lang="zh-TW" altLang="zh-TW" sz="3000" dirty="0"/>
            </a:br>
            <a:endParaRPr lang="zh-TW" altLang="en-US" sz="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8276" y="2732443"/>
            <a:ext cx="7766936" cy="2362072"/>
          </a:xfrm>
        </p:spPr>
        <p:txBody>
          <a:bodyPr anchor="ctr">
            <a:normAutofit fontScale="25000" lnSpcReduction="20000"/>
          </a:bodyPr>
          <a:lstStyle/>
          <a:p>
            <a:pPr algn="ctr"/>
            <a:r>
              <a:rPr lang="zh-TW" altLang="en-US" sz="12000" b="1" dirty="0" smtClean="0">
                <a:ea typeface="標楷體" pitchFamily="65" charset="-120"/>
              </a:rPr>
              <a:t>               組長</a:t>
            </a:r>
            <a:r>
              <a:rPr lang="en-US" altLang="zh-TW" sz="12000" b="1" dirty="0">
                <a:ea typeface="標楷體" pitchFamily="65" charset="-120"/>
              </a:rPr>
              <a:t>: </a:t>
            </a:r>
            <a:r>
              <a:rPr lang="en-US" altLang="zh-TW" sz="11200" b="1" dirty="0">
                <a:ea typeface="標楷體" pitchFamily="65" charset="-120"/>
              </a:rPr>
              <a:t>BF104097</a:t>
            </a:r>
            <a:r>
              <a:rPr lang="zh-TW" altLang="zh-TW" sz="11200" b="1" dirty="0" smtClean="0">
                <a:ea typeface="標楷體" pitchFamily="65" charset="-120"/>
              </a:rPr>
              <a:t>李冠萱</a:t>
            </a:r>
            <a:r>
              <a:rPr lang="zh-TW" altLang="en-US" sz="8000" b="1" dirty="0" smtClean="0">
                <a:latin typeface="標楷體"/>
                <a:ea typeface="標楷體"/>
              </a:rPr>
              <a:t>（報告）</a:t>
            </a:r>
            <a:r>
              <a:rPr lang="zh-TW" altLang="zh-TW" sz="8000" dirty="0">
                <a:ea typeface="標楷體" pitchFamily="65" charset="-120"/>
              </a:rPr>
              <a:t/>
            </a:r>
            <a:br>
              <a:rPr lang="zh-TW" altLang="zh-TW" sz="8000" dirty="0">
                <a:ea typeface="標楷體" pitchFamily="65" charset="-120"/>
              </a:rPr>
            </a:br>
            <a:endParaRPr lang="en-US" altLang="zh-TW" sz="8000" b="1" dirty="0">
              <a:ea typeface="標楷體" pitchFamily="65" charset="-120"/>
            </a:endParaRPr>
          </a:p>
          <a:p>
            <a:pPr algn="ctr"/>
            <a:r>
              <a:rPr lang="zh-TW" altLang="en-US" sz="12000" b="1" dirty="0" smtClean="0">
                <a:ea typeface="標楷體" pitchFamily="65" charset="-120"/>
              </a:rPr>
              <a:t>                </a:t>
            </a:r>
            <a:r>
              <a:rPr lang="zh-TW" altLang="zh-TW" sz="12000" b="1" dirty="0" smtClean="0">
                <a:ea typeface="標楷體" pitchFamily="65" charset="-120"/>
              </a:rPr>
              <a:t>組員：</a:t>
            </a:r>
            <a:r>
              <a:rPr lang="en-US" altLang="zh-TW" sz="11200" b="1" dirty="0" smtClean="0">
                <a:ea typeface="標楷體" pitchFamily="65" charset="-120"/>
              </a:rPr>
              <a:t>BF104075</a:t>
            </a:r>
            <a:r>
              <a:rPr lang="zh-TW" altLang="zh-TW" sz="11200" b="1" dirty="0" smtClean="0">
                <a:ea typeface="標楷體" pitchFamily="65" charset="-120"/>
              </a:rPr>
              <a:t>李佩珊</a:t>
            </a:r>
            <a:r>
              <a:rPr lang="zh-TW" altLang="en-US" sz="8000" b="1" dirty="0">
                <a:latin typeface="標楷體"/>
                <a:ea typeface="標楷體"/>
              </a:rPr>
              <a:t>（報告</a:t>
            </a:r>
            <a:r>
              <a:rPr lang="zh-TW" altLang="en-US" sz="8000" b="1" dirty="0" smtClean="0">
                <a:latin typeface="標楷體"/>
                <a:ea typeface="標楷體"/>
              </a:rPr>
              <a:t>）</a:t>
            </a:r>
            <a:r>
              <a:rPr lang="zh-TW" altLang="zh-TW" sz="8000" dirty="0" smtClean="0">
                <a:ea typeface="標楷體" pitchFamily="65" charset="-120"/>
              </a:rPr>
              <a:t/>
            </a:r>
            <a:br>
              <a:rPr lang="zh-TW" altLang="zh-TW" sz="8000" dirty="0" smtClean="0">
                <a:ea typeface="標楷體" pitchFamily="65" charset="-120"/>
              </a:rPr>
            </a:br>
            <a:r>
              <a:rPr lang="en-US" altLang="zh-TW" sz="12000" b="1" dirty="0" smtClean="0">
                <a:ea typeface="標楷體" pitchFamily="65" charset="-120"/>
              </a:rPr>
              <a:t>        </a:t>
            </a:r>
            <a:r>
              <a:rPr lang="zh-TW" altLang="en-US" sz="12000" b="1" dirty="0" smtClean="0">
                <a:ea typeface="標楷體" pitchFamily="65" charset="-120"/>
              </a:rPr>
              <a:t> </a:t>
            </a:r>
            <a:r>
              <a:rPr lang="en-US" altLang="zh-TW" sz="12000" b="1" dirty="0" smtClean="0">
                <a:ea typeface="標楷體" pitchFamily="65" charset="-120"/>
              </a:rPr>
              <a:t>  </a:t>
            </a:r>
            <a:r>
              <a:rPr lang="zh-TW" altLang="en-US" sz="12000" b="1" dirty="0" smtClean="0">
                <a:ea typeface="標楷體" pitchFamily="65" charset="-120"/>
              </a:rPr>
              <a:t>                   </a:t>
            </a:r>
            <a:r>
              <a:rPr lang="en-US" altLang="zh-TW" sz="11200" b="1" dirty="0" smtClean="0">
                <a:ea typeface="標楷體" pitchFamily="65" charset="-120"/>
              </a:rPr>
              <a:t>BF104077</a:t>
            </a:r>
            <a:r>
              <a:rPr lang="zh-TW" altLang="zh-TW" sz="11200" b="1" dirty="0" smtClean="0">
                <a:ea typeface="標楷體" pitchFamily="65" charset="-120"/>
              </a:rPr>
              <a:t>許雅雯</a:t>
            </a:r>
            <a:r>
              <a:rPr lang="zh-TW" altLang="en-US" sz="8000" b="1" dirty="0" smtClean="0">
                <a:latin typeface="標楷體"/>
                <a:ea typeface="標楷體"/>
              </a:rPr>
              <a:t>（簡報製作）</a:t>
            </a:r>
            <a:r>
              <a:rPr lang="zh-TW" altLang="zh-TW" sz="8000" dirty="0" smtClean="0">
                <a:ea typeface="標楷體" pitchFamily="65" charset="-120"/>
              </a:rPr>
              <a:t/>
            </a:r>
            <a:br>
              <a:rPr lang="zh-TW" altLang="zh-TW" sz="8000" dirty="0" smtClean="0">
                <a:ea typeface="標楷體" pitchFamily="65" charset="-120"/>
              </a:rPr>
            </a:br>
            <a:r>
              <a:rPr lang="en-US" altLang="zh-TW" sz="12000" b="1" dirty="0" smtClean="0">
                <a:ea typeface="標楷體" pitchFamily="65" charset="-120"/>
              </a:rPr>
              <a:t>         </a:t>
            </a:r>
            <a:r>
              <a:rPr lang="zh-TW" altLang="en-US" sz="12000" b="1" dirty="0" smtClean="0">
                <a:ea typeface="標楷體" pitchFamily="65" charset="-120"/>
              </a:rPr>
              <a:t>                  </a:t>
            </a:r>
            <a:r>
              <a:rPr lang="en-US" altLang="zh-TW" sz="12000" b="1" dirty="0" smtClean="0">
                <a:ea typeface="標楷體" pitchFamily="65" charset="-120"/>
              </a:rPr>
              <a:t> </a:t>
            </a:r>
            <a:r>
              <a:rPr lang="zh-TW" altLang="en-US" sz="12000" b="1" dirty="0" smtClean="0">
                <a:ea typeface="標楷體" pitchFamily="65" charset="-120"/>
              </a:rPr>
              <a:t>  </a:t>
            </a:r>
            <a:r>
              <a:rPr lang="en-US" altLang="zh-TW" sz="11200" b="1" dirty="0" smtClean="0">
                <a:ea typeface="標楷體" pitchFamily="65" charset="-120"/>
              </a:rPr>
              <a:t>BF104092</a:t>
            </a:r>
            <a:r>
              <a:rPr lang="zh-TW" altLang="zh-TW" sz="11200" b="1" dirty="0" smtClean="0">
                <a:ea typeface="標楷體" pitchFamily="65" charset="-120"/>
              </a:rPr>
              <a:t>林美辰</a:t>
            </a:r>
            <a:r>
              <a:rPr lang="zh-TW" altLang="en-US" sz="8000" b="1" dirty="0" smtClean="0">
                <a:latin typeface="標楷體"/>
                <a:ea typeface="標楷體"/>
              </a:rPr>
              <a:t>（簡報製作）</a:t>
            </a:r>
            <a:endParaRPr lang="en-US" altLang="zh-TW" sz="8000" b="1" dirty="0" smtClean="0">
              <a:latin typeface="標楷體"/>
              <a:ea typeface="標楷體"/>
            </a:endParaRPr>
          </a:p>
          <a:p>
            <a:pPr algn="ctr"/>
            <a:r>
              <a:rPr lang="zh-TW" altLang="en-US" sz="9600" b="1" dirty="0" smtClean="0">
                <a:latin typeface="標楷體"/>
                <a:ea typeface="標楷體"/>
              </a:rPr>
              <a:t>                      </a:t>
            </a:r>
            <a:r>
              <a:rPr lang="en-US" altLang="zh-TW" sz="11200" b="1" dirty="0" smtClean="0">
                <a:ea typeface="標楷體"/>
              </a:rPr>
              <a:t>BF104112</a:t>
            </a:r>
            <a:r>
              <a:rPr lang="zh-TW" altLang="en-US" sz="11200" b="1" dirty="0" smtClean="0">
                <a:latin typeface="標楷體"/>
                <a:ea typeface="標楷體"/>
              </a:rPr>
              <a:t>林巧筑</a:t>
            </a:r>
            <a:r>
              <a:rPr lang="zh-TW" altLang="en-US" sz="8000" b="1" dirty="0" smtClean="0">
                <a:latin typeface="標楷體"/>
                <a:ea typeface="標楷體"/>
              </a:rPr>
              <a:t>（資料收集）</a:t>
            </a:r>
            <a:r>
              <a:rPr lang="zh-TW" altLang="zh-TW" sz="8000" dirty="0" smtClean="0">
                <a:ea typeface="標楷體" pitchFamily="65" charset="-120"/>
              </a:rPr>
              <a:t/>
            </a:r>
            <a:br>
              <a:rPr lang="zh-TW" altLang="zh-TW" sz="8000" dirty="0" smtClean="0">
                <a:ea typeface="標楷體" pitchFamily="65" charset="-120"/>
              </a:rPr>
            </a:br>
            <a:endParaRPr lang="en-US" altLang="zh-TW" sz="8000" b="1" dirty="0" smtClean="0">
              <a:latin typeface="標楷體"/>
              <a:ea typeface="標楷體"/>
            </a:endParaRPr>
          </a:p>
          <a:p>
            <a:pPr algn="ctr"/>
            <a:r>
              <a:rPr lang="zh-TW" altLang="zh-TW" sz="12000" dirty="0">
                <a:ea typeface="標楷體" pitchFamily="65" charset="-120"/>
              </a:rPr>
              <a:t/>
            </a:r>
            <a:br>
              <a:rPr lang="zh-TW" altLang="zh-TW" sz="12000" dirty="0">
                <a:ea typeface="標楷體" pitchFamily="65" charset="-120"/>
              </a:rPr>
            </a:br>
            <a:endParaRPr lang="zh-TW" altLang="en-US" sz="12000" dirty="0"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30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146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顧客關係管理：流程、系統和資訊整合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26373"/>
            <a:ext cx="8596668" cy="481499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流程</a:t>
            </a:r>
            <a:r>
              <a:rPr lang="en-US" altLang="zh-TW" sz="1750" dirty="0" smtClean="0">
                <a:ea typeface="標楷體" pitchFamily="65" charset="-120"/>
              </a:rPr>
              <a:t>:</a:t>
            </a:r>
            <a:r>
              <a:rPr lang="zh-TW" altLang="en-US" dirty="0" smtClean="0">
                <a:ea typeface="標楷體" pitchFamily="65" charset="-120"/>
              </a:rPr>
              <a:t>為了</a:t>
            </a:r>
            <a:r>
              <a:rPr lang="zh-TW" altLang="en-US" dirty="0">
                <a:ea typeface="標楷體" pitchFamily="65" charset="-120"/>
              </a:rPr>
              <a:t>達到客戶保修流程品質一致性，每位維修技師皆通過</a:t>
            </a:r>
            <a:r>
              <a:rPr lang="en-US" altLang="zh-TW" dirty="0">
                <a:ea typeface="標楷體" pitchFamily="65" charset="-120"/>
              </a:rPr>
              <a:t>BMW</a:t>
            </a:r>
            <a:r>
              <a:rPr lang="zh-TW" altLang="en-US" dirty="0">
                <a:ea typeface="標楷體" pitchFamily="65" charset="-120"/>
              </a:rPr>
              <a:t>原廠認證，期望從客戶接待、車輛檢測到鈑金烤漆，均能符合原廠的全球標準，而整套售服系統也分為雲端診斷系統、服務流程透明化、底盤與輪胎平衡檢測、車身維修新技術、專業環保烤漆技術，共</a:t>
            </a:r>
            <a:r>
              <a:rPr lang="en-US" altLang="zh-TW" dirty="0">
                <a:ea typeface="標楷體" pitchFamily="65" charset="-120"/>
              </a:rPr>
              <a:t>5</a:t>
            </a:r>
            <a:r>
              <a:rPr lang="zh-TW" altLang="en-US" dirty="0">
                <a:ea typeface="標楷體" pitchFamily="65" charset="-120"/>
              </a:rPr>
              <a:t>大重點服務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endParaRPr lang="en-US" altLang="zh-TW" dirty="0">
              <a:ea typeface="標楷體" pitchFamily="65" charset="-120"/>
            </a:endParaRPr>
          </a:p>
          <a:p>
            <a:endParaRPr lang="en-US" altLang="zh-TW" sz="1750" dirty="0" smtClean="0">
              <a:ea typeface="標楷體" pitchFamily="65" charset="-120"/>
            </a:endParaRPr>
          </a:p>
          <a:p>
            <a:r>
              <a:rPr lang="zh-TW" altLang="en-US" sz="2400" b="1" dirty="0" smtClean="0">
                <a:ea typeface="標楷體" pitchFamily="65" charset="-120"/>
              </a:rPr>
              <a:t>系統</a:t>
            </a:r>
            <a:r>
              <a:rPr lang="en-US" altLang="zh-TW" sz="1750" b="1" dirty="0" smtClean="0">
                <a:ea typeface="標楷體" pitchFamily="65" charset="-120"/>
              </a:rPr>
              <a:t>: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前後車流警示、盲點偵測警示、主動車距定速控制系統、主動輔助防撞系統與行人偵測、路口車流防撞輔助</a:t>
            </a:r>
            <a:r>
              <a:rPr lang="zh-TW" altLang="en-US" sz="2000" b="1" dirty="0" smtClean="0">
                <a:latin typeface="標楷體"/>
                <a:ea typeface="標楷體"/>
              </a:rPr>
              <a:t>、閃避轉向輔助、車側防撞輔助</a:t>
            </a:r>
            <a:r>
              <a:rPr lang="zh-TW" altLang="en-US" sz="1750" dirty="0" smtClean="0">
                <a:ea typeface="標楷體" pitchFamily="65" charset="-120"/>
              </a:rPr>
              <a:t> </a:t>
            </a:r>
            <a:r>
              <a:rPr lang="zh-TW" altLang="en-US" sz="1750" b="1" dirty="0" smtClean="0">
                <a:ea typeface="標楷體" pitchFamily="65" charset="-120"/>
              </a:rPr>
              <a:t>。</a:t>
            </a:r>
            <a:endParaRPr lang="en-US" altLang="zh-TW" sz="1750" b="1" dirty="0" smtClean="0">
              <a:ea typeface="標楷體" pitchFamily="65" charset="-120"/>
            </a:endParaRPr>
          </a:p>
          <a:p>
            <a:r>
              <a:rPr lang="zh-TW" altLang="en-US" sz="2400" b="1" dirty="0" smtClean="0">
                <a:ea typeface="標楷體" pitchFamily="65" charset="-120"/>
              </a:rPr>
              <a:t>資訊</a:t>
            </a:r>
            <a:r>
              <a:rPr lang="en-US" altLang="zh-TW" sz="1750" dirty="0" smtClean="0"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安全，是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BMW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始終不容妥協的堅持。「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BMW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智慧安全駕駛輔助」以三個面向提供駕乘者更完善的防護和智能行車生活，分別是駕駛輔助、安全防護與自動停車，讓行車上加倍輕鬆便利。</a:t>
            </a:r>
          </a:p>
          <a:p>
            <a:endParaRPr lang="en-US" altLang="zh-TW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24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        未來展望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260" y="1638795"/>
            <a:ext cx="10509663" cy="46788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000" b="1" dirty="0" smtClean="0">
                <a:solidFill>
                  <a:srgbClr val="FF0000"/>
                </a:solidFill>
              </a:rPr>
              <a:t>自駕系統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400" dirty="0"/>
              <a:t>自動駕駛技術是目前全球車商的發展趨勢之一，各車商幾乎都推出了搭載自駕系統的新車款。不過，在這車商這波展現自駕技術的熱潮中，</a:t>
            </a:r>
            <a:r>
              <a:rPr lang="en-US" altLang="zh-TW" sz="2400" dirty="0"/>
              <a:t>BMW</a:t>
            </a:r>
            <a:r>
              <a:rPr lang="zh-TW" altLang="en-US" sz="2400" dirty="0"/>
              <a:t>卻比較安靜。</a:t>
            </a:r>
            <a:r>
              <a:rPr lang="en-US" altLang="zh-TW" sz="2400" dirty="0"/>
              <a:t>BMW</a:t>
            </a:r>
            <a:r>
              <a:rPr lang="zh-TW" altLang="en-US" sz="2400" dirty="0"/>
              <a:t>將推出自駕車的時間排在</a:t>
            </a:r>
            <a:r>
              <a:rPr lang="en-US" altLang="zh-TW" sz="2400" dirty="0"/>
              <a:t>2021</a:t>
            </a:r>
            <a:r>
              <a:rPr lang="zh-TW" altLang="en-US" sz="2400" dirty="0"/>
              <a:t>年，顯然慢了競爭者許多，然而這卻也是</a:t>
            </a:r>
            <a:r>
              <a:rPr lang="en-US" altLang="zh-TW" sz="2400" dirty="0"/>
              <a:t>BMW</a:t>
            </a:r>
            <a:r>
              <a:rPr lang="zh-TW" altLang="en-US" sz="2400" dirty="0"/>
              <a:t>有自信不被其他廠牌超車原因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r>
              <a:rPr lang="en-US" altLang="zh-TW" sz="2400" dirty="0">
                <a:solidFill>
                  <a:srgbClr val="FF0000"/>
                </a:solidFill>
              </a:rPr>
              <a:t>BMW</a:t>
            </a:r>
            <a:r>
              <a:rPr lang="zh-TW" altLang="en-US" sz="2400" dirty="0">
                <a:solidFill>
                  <a:srgbClr val="FF0000"/>
                </a:solidFill>
              </a:rPr>
              <a:t>已經在今（</a:t>
            </a:r>
            <a:r>
              <a:rPr lang="en-US" altLang="zh-TW" sz="2400" dirty="0">
                <a:solidFill>
                  <a:srgbClr val="FF0000"/>
                </a:solidFill>
              </a:rPr>
              <a:t>2017</a:t>
            </a:r>
            <a:r>
              <a:rPr lang="zh-TW" altLang="en-US" sz="2400" dirty="0">
                <a:solidFill>
                  <a:srgbClr val="FF0000"/>
                </a:solidFill>
              </a:rPr>
              <a:t>）年</a:t>
            </a:r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r>
              <a:rPr lang="zh-TW" altLang="en-US" sz="2400" dirty="0">
                <a:solidFill>
                  <a:srgbClr val="FF0000"/>
                </a:solidFill>
              </a:rPr>
              <a:t>月公布了關於自動駕駛系統的計畫</a:t>
            </a:r>
            <a:r>
              <a:rPr lang="zh-TW" altLang="en-US" sz="2400" dirty="0"/>
              <a:t>，並表示將在</a:t>
            </a:r>
            <a:r>
              <a:rPr lang="en-US" altLang="zh-TW" sz="2400" dirty="0"/>
              <a:t>2021</a:t>
            </a:r>
            <a:r>
              <a:rPr lang="zh-TW" altLang="en-US" sz="2400" dirty="0"/>
              <a:t>年推出搭載</a:t>
            </a:r>
            <a:r>
              <a:rPr lang="en-US" altLang="zh-TW" sz="2400" dirty="0"/>
              <a:t>Level 3</a:t>
            </a:r>
            <a:r>
              <a:rPr lang="zh-TW" altLang="en-US" sz="2400" dirty="0"/>
              <a:t>自駕系統的車款。</a:t>
            </a:r>
            <a:r>
              <a:rPr lang="en-US" altLang="zh-TW" sz="2400" dirty="0"/>
              <a:t>Level 3</a:t>
            </a:r>
            <a:r>
              <a:rPr lang="zh-TW" altLang="en-US" sz="2400" dirty="0"/>
              <a:t>層級，也就是「有條件自動化」、仍需駕駛大部分時間控制方向盤的自駕系統其實已經不稀奇。奧迪（</a:t>
            </a:r>
            <a:r>
              <a:rPr lang="en-US" altLang="zh-TW" sz="2400" dirty="0"/>
              <a:t>Audi</a:t>
            </a:r>
            <a:r>
              <a:rPr lang="zh-TW" altLang="en-US" sz="2400" dirty="0"/>
              <a:t>）</a:t>
            </a:r>
            <a:r>
              <a:rPr lang="en-US" altLang="zh-TW" sz="2400" dirty="0"/>
              <a:t>7</a:t>
            </a:r>
            <a:r>
              <a:rPr lang="zh-TW" altLang="en-US" sz="2400" dirty="0"/>
              <a:t>月發表新版</a:t>
            </a:r>
            <a:r>
              <a:rPr lang="en-US" altLang="zh-TW" sz="2400" dirty="0"/>
              <a:t>A8</a:t>
            </a:r>
            <a:r>
              <a:rPr lang="zh-TW" altLang="en-US" sz="2400" dirty="0"/>
              <a:t>，即搭載了整合主動式跟車系統和主動式煞車系統的「智慧堵車駕駛」（</a:t>
            </a:r>
            <a:r>
              <a:rPr lang="en-US" altLang="zh-TW" sz="2400" dirty="0"/>
              <a:t>Audi AI Traffic Jam Pilot</a:t>
            </a:r>
            <a:r>
              <a:rPr lang="zh-TW" altLang="en-US" sz="2400" dirty="0"/>
              <a:t>）及「遠端停車駕駛」（</a:t>
            </a:r>
            <a:r>
              <a:rPr lang="en-US" altLang="zh-TW" sz="2400" dirty="0"/>
              <a:t>Audi Remote Parking Pilot</a:t>
            </a:r>
            <a:r>
              <a:rPr lang="zh-TW" altLang="en-US" sz="2400" dirty="0"/>
              <a:t>）這兩項技術，將支援時速</a:t>
            </a:r>
            <a:r>
              <a:rPr lang="en-US" altLang="zh-TW" sz="2400" dirty="0"/>
              <a:t>60</a:t>
            </a:r>
            <a:r>
              <a:rPr lang="zh-TW" altLang="en-US" sz="2400" dirty="0"/>
              <a:t>公里以下時自動跟車前進、煞車和轉向。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01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518" y="1177102"/>
            <a:ext cx="9619013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將整整慢了奧迪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年。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近日終於揭曉，這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年差距他們並不在意的原因，是因為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Level 3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自駕系統，並不滿足於奧迪的標準。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表示，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60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公里以下才開啟的自駕功能，在高速公路實際行駛中會造成系統不停開開關關，只要超過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60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公里，駕駛就要馬上回到主控位置，對客戶來說效益實在不高。而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的目標，是讓自駕系統能在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0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至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130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公里間自行切換模式運行，適應全範圍的高速公路車速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並不只要推出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Level 3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的自用車款，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2021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年也計畫在城市地區測試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Level 4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至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等級的自駕車隊即時叫車服務。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的自駕系統與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Intel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、</a:t>
            </a:r>
            <a:r>
              <a:rPr lang="en-US" altLang="zh-TW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Mobileye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及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Delphi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等廠商合作，目前在舊金山灣區已有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輛測試中，計畫到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2019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年將會有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100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輛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BMW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的自駕車分別在舊金山、矽谷道路測試，也可能到歐洲、中國測試。</a:t>
            </a:r>
          </a:p>
        </p:txBody>
      </p:sp>
    </p:spTree>
    <p:extLst>
      <p:ext uri="{BB962C8B-B14F-4D97-AF65-F5344CB8AC3E}">
        <p14:creationId xmlns:p14="http://schemas.microsoft.com/office/powerpoint/2010/main" val="79672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未來展望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5642" y="1852551"/>
            <a:ext cx="9381506" cy="4606846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2000" b="1" dirty="0" smtClean="0">
                <a:solidFill>
                  <a:srgbClr val="FF0000"/>
                </a:solidFill>
              </a:rPr>
              <a:t>電動車</a:t>
            </a:r>
            <a:r>
              <a:rPr lang="en-US" altLang="zh-TW" sz="2000" b="1" dirty="0"/>
              <a:t>BMW i3s</a:t>
            </a:r>
          </a:p>
          <a:p>
            <a:r>
              <a:rPr lang="zh-TW" altLang="en-US" dirty="0" smtClean="0"/>
              <a:t>電動車</a:t>
            </a:r>
            <a:r>
              <a:rPr lang="zh-TW" altLang="en-US" dirty="0"/>
              <a:t>即刻起程，體驗彈指操控的未來科技。以創新科技打造的</a:t>
            </a:r>
            <a:r>
              <a:rPr lang="en-US" altLang="zh-TW" dirty="0"/>
              <a:t>BMW i3</a:t>
            </a:r>
            <a:r>
              <a:rPr lang="zh-TW" altLang="en-US" dirty="0"/>
              <a:t>輕鬆滿足您的日常駕駛需求，也讓您與外在世界緊密連線，即時更新您身邊的資訊，隨時掌握一切。蓄勢待發，就為探尋全新路線。引領潮流的風格設計，帶來滿滿能量的駕乘樂趣。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25599" r="3040" b="17204"/>
          <a:stretch/>
        </p:blipFill>
        <p:spPr bwMode="auto">
          <a:xfrm>
            <a:off x="688769" y="3550722"/>
            <a:ext cx="4358244" cy="2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403271" y="3550722"/>
            <a:ext cx="1923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 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60072"/>
              </p:ext>
            </p:extLst>
          </p:nvPr>
        </p:nvGraphicFramePr>
        <p:xfrm>
          <a:off x="5189516" y="3420095"/>
          <a:ext cx="642455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276"/>
                <a:gridCol w="3212276"/>
              </a:tblGrid>
              <a:tr h="607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0-100 km/h </a:t>
                      </a:r>
                      <a:r>
                        <a:rPr lang="zh-TW" altLang="en-US" dirty="0" smtClean="0"/>
                        <a:t>加速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僅</a:t>
                      </a:r>
                      <a:r>
                        <a:rPr lang="en-US" altLang="zh-TW" dirty="0" smtClean="0"/>
                        <a:t>6.9</a:t>
                      </a:r>
                      <a:r>
                        <a:rPr lang="zh-TW" altLang="en-US" dirty="0" smtClean="0"/>
                        <a:t>秒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607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全電力行駛極速可達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每小時</a:t>
                      </a:r>
                      <a:r>
                        <a:rPr lang="en-US" altLang="zh-TW" dirty="0" smtClean="0"/>
                        <a:t>160</a:t>
                      </a:r>
                      <a:r>
                        <a:rPr lang="zh-TW" altLang="en-US" dirty="0" smtClean="0"/>
                        <a:t>公里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607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CO2</a:t>
                      </a:r>
                      <a:r>
                        <a:rPr lang="zh-TW" altLang="en-US" dirty="0" smtClean="0"/>
                        <a:t>排放 </a:t>
                      </a:r>
                      <a:r>
                        <a:rPr lang="en-US" altLang="zh-TW" dirty="0" smtClean="0"/>
                        <a:t>(g/km)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0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607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電力消耗每</a:t>
                      </a:r>
                      <a:r>
                        <a:rPr lang="en-US" altLang="zh-TW" dirty="0" smtClean="0"/>
                        <a:t>100</a:t>
                      </a:r>
                      <a:r>
                        <a:rPr lang="zh-TW" altLang="en-US" dirty="0" smtClean="0"/>
                        <a:t>公里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僅需</a:t>
                      </a:r>
                      <a:r>
                        <a:rPr lang="en-US" altLang="zh-TW" dirty="0" smtClean="0"/>
                        <a:t>14.3</a:t>
                      </a:r>
                      <a:r>
                        <a:rPr lang="zh-TW" altLang="en-US" dirty="0" smtClean="0"/>
                        <a:t>千瓦時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607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日常電力行駛距離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可達</a:t>
                      </a:r>
                      <a:r>
                        <a:rPr lang="en-US" altLang="zh-TW" dirty="0" smtClean="0"/>
                        <a:t>200</a:t>
                      </a:r>
                      <a:r>
                        <a:rPr lang="zh-TW" altLang="en-US" dirty="0" smtClean="0"/>
                        <a:t>公里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26294"/>
              </p:ext>
            </p:extLst>
          </p:nvPr>
        </p:nvGraphicFramePr>
        <p:xfrm>
          <a:off x="498764" y="1140031"/>
          <a:ext cx="10711540" cy="423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308"/>
                <a:gridCol w="2142308"/>
                <a:gridCol w="2142308"/>
                <a:gridCol w="2142308"/>
                <a:gridCol w="2142308"/>
              </a:tblGrid>
              <a:tr h="64873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寬敞車室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車頭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頭燈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尾燈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碳纖維車頂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590761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由雙開式項內望一眼就能感受</a:t>
                      </a:r>
                      <a:r>
                        <a:rPr lang="en-US" altLang="zh-TW" dirty="0" smtClean="0"/>
                        <a:t>BMW i3</a:t>
                      </a:r>
                      <a:r>
                        <a:rPr lang="zh-TW" altLang="en-US" dirty="0" smtClean="0"/>
                        <a:t>獨特的寬敞車室，敞開設技使上下車十分簡單、方便，右絲毫無損安全性，因為關上車門，</a:t>
                      </a:r>
                      <a:r>
                        <a:rPr lang="en-US" altLang="zh-TW" dirty="0" smtClean="0"/>
                        <a:t>B</a:t>
                      </a:r>
                      <a:r>
                        <a:rPr lang="zh-TW" altLang="en-US" dirty="0" smtClean="0"/>
                        <a:t>柱的保護功便會隨即使用。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標準</a:t>
                      </a:r>
                      <a:r>
                        <a:rPr lang="en-US" altLang="zh-TW" dirty="0" smtClean="0"/>
                        <a:t>U</a:t>
                      </a:r>
                      <a:r>
                        <a:rPr lang="zh-TW" altLang="en-US" dirty="0" smtClean="0"/>
                        <a:t>型</a:t>
                      </a:r>
                      <a:r>
                        <a:rPr lang="en-US" altLang="zh-TW" dirty="0" smtClean="0"/>
                        <a:t>LED</a:t>
                      </a:r>
                      <a:r>
                        <a:rPr lang="zh-TW" altLang="en-US" dirty="0" smtClean="0"/>
                        <a:t>頭燈連結兩側的品牌象徵，雙臀型水箱護罩，下方的保險桿搭配大面積的方向燈，使車頭形成往前延伸的視覺感，藉此讓水箱護罩更鮮明。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明亮無比的頭燈採用最新</a:t>
                      </a:r>
                      <a:r>
                        <a:rPr lang="en-US" altLang="zh-TW" dirty="0" smtClean="0"/>
                        <a:t>LED</a:t>
                      </a:r>
                      <a:r>
                        <a:rPr lang="zh-TW" altLang="en-US" dirty="0" smtClean="0"/>
                        <a:t>技術，包括近光燈、遠光燈、側燈、日行燈、方向燈，可為到路提供更佳照明，側燈和日行燈呈</a:t>
                      </a:r>
                      <a:r>
                        <a:rPr lang="en-US" altLang="zh-TW" dirty="0" smtClean="0"/>
                        <a:t>U</a:t>
                      </a:r>
                      <a:r>
                        <a:rPr lang="zh-TW" altLang="en-US" dirty="0" smtClean="0"/>
                        <a:t>形外觀，遠光燈照明效果極佳，及使數百公尺外，道路依舊可及。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LED</a:t>
                      </a:r>
                      <a:r>
                        <a:rPr lang="zh-TW" altLang="en-US" dirty="0" smtClean="0"/>
                        <a:t>尾燈採用</a:t>
                      </a:r>
                      <a:r>
                        <a:rPr lang="en-US" altLang="zh-TW" dirty="0" smtClean="0"/>
                        <a:t>BMW i</a:t>
                      </a:r>
                      <a:r>
                        <a:rPr lang="zh-TW" altLang="en-US" dirty="0" smtClean="0"/>
                        <a:t>精典</a:t>
                      </a:r>
                      <a:r>
                        <a:rPr lang="en-US" altLang="zh-TW" dirty="0" smtClean="0"/>
                        <a:t>U</a:t>
                      </a:r>
                      <a:r>
                        <a:rPr lang="zh-TW" altLang="en-US" dirty="0" smtClean="0"/>
                        <a:t>型設計，包括尾燈、煞車燈和方向燈。燈組從兩側延伸至車尾門，確保在惡劣環境中仍有良好的能見度。倒車燈，後霧燈喊反光鏡皆整合到保險桿的左右兩側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BMW</a:t>
                      </a:r>
                      <a:r>
                        <a:rPr lang="zh-TW" altLang="en-US" dirty="0" smtClean="0"/>
                        <a:t>智慧型輕量化結構的一環，碳纖維車頂由碳纖維復合材質</a:t>
                      </a:r>
                      <a:r>
                        <a:rPr lang="en-US" altLang="zh-TW" dirty="0" smtClean="0"/>
                        <a:t>(CFRP)</a:t>
                      </a:r>
                      <a:r>
                        <a:rPr lang="zh-TW" altLang="en-US" dirty="0" smtClean="0"/>
                        <a:t>製成，有助減少車身重量和降低重心，使過彎、加速和煞車時的靈敏度及動太表現大為提升。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7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未來展望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400" b="1" dirty="0" smtClean="0">
                <a:solidFill>
                  <a:srgbClr val="FF0000"/>
                </a:solidFill>
              </a:rPr>
              <a:t>自動停車輔助系統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自動停車輔助系統讓停車便得更簡單，自時速</a:t>
            </a:r>
            <a:r>
              <a:rPr lang="en-US" altLang="zh-TW" dirty="0" smtClean="0"/>
              <a:t>35</a:t>
            </a:r>
            <a:r>
              <a:rPr lang="zh-TW" altLang="en-US" dirty="0" smtClean="0"/>
              <a:t>公里以內時，「自動停車輔助系統」可啟動超音波感應器収尋停車位，只要駕駛人在選定停車位之後，持續按自動停車輔助鍵按鈕，車輛便會自動換檔，轉動方向盤並自動加速或煞車。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/>
              <a:t>盲點偵測警</a:t>
            </a:r>
            <a:r>
              <a:rPr lang="zh-TW" altLang="en-US" dirty="0" smtClean="0"/>
              <a:t>示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後方車流警</a:t>
            </a:r>
            <a:r>
              <a:rPr lang="zh-TW" altLang="en-US" dirty="0"/>
              <a:t>示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/>
              <a:t>前放車流警示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/>
              <a:t>路口車流防撞</a:t>
            </a:r>
            <a:r>
              <a:rPr lang="zh-TW" altLang="en-US" dirty="0" smtClean="0"/>
              <a:t>輔助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endParaRPr lang="en-US" altLang="zh-TW" dirty="0" smtClean="0"/>
          </a:p>
          <a:p>
            <a:pPr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97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顧客關係管理是否有結合</a:t>
            </a:r>
            <a:r>
              <a:rPr lang="en-US" altLang="zh-TW" dirty="0" smtClean="0">
                <a:solidFill>
                  <a:schemeClr val="tx1"/>
                </a:solidFill>
              </a:rPr>
              <a:t>AI</a:t>
            </a:r>
            <a:r>
              <a:rPr lang="zh-TW" altLang="en-US" dirty="0" smtClean="0">
                <a:solidFill>
                  <a:schemeClr val="tx1"/>
                </a:solidFill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</a:rPr>
              <a:t>AR</a:t>
            </a:r>
            <a:r>
              <a:rPr lang="zh-TW" altLang="en-US" dirty="0" smtClean="0">
                <a:solidFill>
                  <a:schemeClr val="tx1"/>
                </a:solidFill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</a:rPr>
              <a:t>IOT</a:t>
            </a:r>
            <a:r>
              <a:rPr lang="zh-TW" altLang="en-US" dirty="0" smtClean="0">
                <a:solidFill>
                  <a:schemeClr val="tx1"/>
                </a:solidFill>
              </a:rPr>
              <a:t>或是未來科技的應用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AI</a:t>
            </a:r>
            <a:r>
              <a:rPr lang="zh-TW" altLang="en-US" sz="2400" dirty="0">
                <a:solidFill>
                  <a:schemeClr val="tx1"/>
                </a:solidFill>
                <a:latin typeface="標楷體"/>
                <a:ea typeface="標楷體"/>
              </a:rPr>
              <a:t>：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前後車流警示、盲點偵測警示、主動車距定速控制系統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…</a:t>
            </a:r>
          </a:p>
          <a:p>
            <a:pPr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例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2"/>
              </a:rPr>
              <a:t>盲點偵測警示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3"/>
              </a:rPr>
              <a:t>主動車距定速控制系統</a:t>
            </a:r>
            <a:endParaRPr lang="en-US" altLang="zh-TW" sz="20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AR</a:t>
            </a:r>
            <a:r>
              <a:rPr lang="zh-TW" altLang="en-US" sz="2400" dirty="0">
                <a:solidFill>
                  <a:schemeClr val="tx1"/>
                </a:solidFill>
                <a:latin typeface="標楷體"/>
                <a:ea typeface="標楷體"/>
              </a:rPr>
              <a:t>：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與華碩</a:t>
            </a:r>
            <a:r>
              <a:rPr lang="en-US" altLang="zh-TW" sz="2000" dirty="0" err="1">
                <a:solidFill>
                  <a:schemeClr val="tx1"/>
                </a:solidFill>
                <a:latin typeface="+mn-ea"/>
              </a:rPr>
              <a:t>Zenfone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合作展示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AR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實境賞車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例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4"/>
              </a:rPr>
              <a:t>與華碩</a:t>
            </a:r>
            <a:r>
              <a:rPr lang="en-US" altLang="zh-TW" sz="2000" b="1" dirty="0" err="1">
                <a:solidFill>
                  <a:schemeClr val="tx1"/>
                </a:solidFill>
                <a:latin typeface="+mn-ea"/>
                <a:hlinkClick r:id="rId4"/>
              </a:rPr>
              <a:t>Zenfone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4"/>
              </a:rPr>
              <a:t>合作展示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  <a:hlinkClick r:id="rId4"/>
              </a:rPr>
              <a:t>AR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4"/>
              </a:rPr>
              <a:t>實境賞車</a:t>
            </a:r>
            <a:endParaRPr lang="en-US" altLang="zh-TW" sz="20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自動駕駛技術</a:t>
            </a:r>
            <a:r>
              <a:rPr lang="en-US" altLang="zh-TW" sz="2000" b="1" dirty="0">
                <a:solidFill>
                  <a:schemeClr val="tx1"/>
                </a:solidFill>
                <a:latin typeface="標楷體"/>
                <a:ea typeface="標楷體"/>
              </a:rPr>
              <a:t>: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與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Intel</a:t>
            </a:r>
            <a:r>
              <a:rPr lang="zh-TW" altLang="en-US" sz="2000" b="1" dirty="0">
                <a:solidFill>
                  <a:schemeClr val="tx1"/>
                </a:solidFill>
              </a:rPr>
              <a:t>、</a:t>
            </a:r>
            <a:r>
              <a:rPr lang="en-US" altLang="zh-TW" sz="2000" dirty="0" err="1">
                <a:solidFill>
                  <a:schemeClr val="tx1"/>
                </a:solidFill>
                <a:latin typeface="+mn-ea"/>
              </a:rPr>
              <a:t>Mobileye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攜手打造自動駕駛車輛</a:t>
            </a:r>
          </a:p>
          <a:p>
            <a:pPr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例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5"/>
              </a:rPr>
              <a:t>與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  <a:hlinkClick r:id="rId5"/>
              </a:rPr>
              <a:t>Intel</a:t>
            </a:r>
            <a:r>
              <a:rPr lang="zh-TW" altLang="en-US" sz="2000" b="1" dirty="0">
                <a:solidFill>
                  <a:schemeClr val="tx1"/>
                </a:solidFill>
                <a:hlinkClick r:id="rId5"/>
              </a:rPr>
              <a:t>、</a:t>
            </a:r>
            <a:r>
              <a:rPr lang="en-US" altLang="zh-TW" sz="2000" b="1" dirty="0" err="1">
                <a:solidFill>
                  <a:schemeClr val="tx1"/>
                </a:solidFill>
                <a:latin typeface="+mn-ea"/>
                <a:hlinkClick r:id="rId5"/>
              </a:rPr>
              <a:t>Mobileye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5"/>
              </a:rPr>
              <a:t>攜手打造自動駕駛車輛</a:t>
            </a:r>
            <a:endParaRPr lang="en-US" altLang="zh-TW" sz="2000" b="1" dirty="0">
              <a:solidFill>
                <a:schemeClr val="tx1"/>
              </a:solidFill>
              <a:latin typeface="標楷體"/>
              <a:ea typeface="標楷體"/>
            </a:endParaRPr>
          </a:p>
          <a:p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VR</a:t>
            </a:r>
            <a:r>
              <a:rPr lang="en-US" altLang="zh-TW" sz="2400" dirty="0"/>
              <a:t>: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結合</a:t>
            </a:r>
            <a:r>
              <a:rPr lang="en-US" altLang="zh-TW" sz="2000" dirty="0" err="1">
                <a:solidFill>
                  <a:schemeClr val="tx1"/>
                </a:solidFill>
                <a:latin typeface="+mn-ea"/>
              </a:rPr>
              <a:t>hTC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 VIVE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  用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VR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開發全新車款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體驗駕馭機車的快感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例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6"/>
              </a:rPr>
              <a:t>結合</a:t>
            </a:r>
            <a:r>
              <a:rPr lang="en-US" altLang="zh-TW" sz="2000" b="1" dirty="0" err="1">
                <a:solidFill>
                  <a:schemeClr val="tx1"/>
                </a:solidFill>
                <a:latin typeface="+mn-ea"/>
                <a:hlinkClick r:id="rId6"/>
              </a:rPr>
              <a:t>hTC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  <a:hlinkClick r:id="rId6"/>
              </a:rPr>
              <a:t> VIVE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6"/>
              </a:rPr>
              <a:t>  用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  <a:hlinkClick r:id="rId6"/>
              </a:rPr>
              <a:t>VR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6"/>
              </a:rPr>
              <a:t>開發全新車款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hlinkClick r:id="rId7"/>
              </a:rPr>
              <a:t>體驗駕馭機車的快感</a:t>
            </a:r>
            <a:endParaRPr lang="en-US" altLang="zh-TW" sz="2000" b="1" dirty="0">
              <a:solidFill>
                <a:schemeClr val="tx1"/>
              </a:solidFill>
              <a:latin typeface="+mn-ea"/>
            </a:endParaRPr>
          </a:p>
          <a:p>
            <a:endParaRPr lang="en-US" altLang="zh-TW" sz="2000" b="1" dirty="0" smtClean="0"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1043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結論建議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BMW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不論是在車型</a:t>
            </a:r>
            <a:r>
              <a:rPr lang="zh-TW" altLang="en-US" dirty="0" smtClean="0">
                <a:latin typeface="標楷體"/>
                <a:ea typeface="標楷體"/>
              </a:rPr>
              <a:t>、性能、商譽、品牌都是數一數二的，這點毋庸置疑。但以現在的經營趨向來看，在價格上仍較偏向高階客戶端。若能出產一輛較適合低階客戶端的車種，也許能在市場上佔有更高的市占率，也能夠擁有高低階客戶端都雙贏的局面。</a:t>
            </a:r>
            <a:endParaRPr lang="en-US" altLang="zh-TW" dirty="0" smtClean="0">
              <a:latin typeface="標楷體"/>
              <a:ea typeface="標楷體"/>
            </a:endParaRPr>
          </a:p>
          <a:p>
            <a:r>
              <a:rPr lang="zh-TW" altLang="en-US" dirty="0"/>
              <a:t>我們可以看出 </a:t>
            </a:r>
            <a:r>
              <a:rPr lang="en-US" altLang="zh-TW" dirty="0"/>
              <a:t>BMW </a:t>
            </a:r>
            <a:r>
              <a:rPr lang="zh-TW" altLang="en-US" dirty="0"/>
              <a:t>較受到年輕人的喜愛，而 </a:t>
            </a:r>
            <a:r>
              <a:rPr lang="en-US" altLang="zh-TW" dirty="0"/>
              <a:t>40 </a:t>
            </a:r>
            <a:r>
              <a:rPr lang="zh-TW" altLang="en-US" dirty="0"/>
              <a:t>歲以上年齡層對於 </a:t>
            </a:r>
            <a:r>
              <a:rPr lang="zh-TW" altLang="en-US" dirty="0" smtClean="0"/>
              <a:t>此款</a:t>
            </a:r>
            <a:r>
              <a:rPr lang="zh-TW" altLang="en-US" dirty="0"/>
              <a:t>車的偏好各佔一半左右，差異並不大；不管是 </a:t>
            </a:r>
            <a:r>
              <a:rPr lang="en-US" altLang="zh-TW" dirty="0"/>
              <a:t>40 </a:t>
            </a:r>
            <a:r>
              <a:rPr lang="zh-TW" altLang="en-US" dirty="0"/>
              <a:t>歲以下的客群或者 </a:t>
            </a:r>
            <a:r>
              <a:rPr lang="en-US" altLang="zh-TW" dirty="0"/>
              <a:t>40 </a:t>
            </a:r>
            <a:r>
              <a:rPr lang="zh-TW" altLang="en-US" dirty="0"/>
              <a:t>歲以上的客群，購車的優先考慮因素皆是安全方面的考量，而其次考慮 的是預算價格和外觀的設計。</a:t>
            </a:r>
          </a:p>
        </p:txBody>
      </p:sp>
    </p:spTree>
    <p:extLst>
      <p:ext uri="{BB962C8B-B14F-4D97-AF65-F5344CB8AC3E}">
        <p14:creationId xmlns:p14="http://schemas.microsoft.com/office/powerpoint/2010/main" val="3462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398" y="1911926"/>
            <a:ext cx="916775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前言、公司介紹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資料來源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: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2"/>
              </a:rPr>
              <a:t>https://zh.wikipedia.org/</a:t>
            </a:r>
            <a:r>
              <a:rPr lang="en-US" altLang="zh-TW" sz="2000" dirty="0" err="1">
                <a:solidFill>
                  <a:prstClr val="black"/>
                </a:solidFill>
                <a:latin typeface="微軟正黑體"/>
                <a:hlinkClick r:id="rId2"/>
              </a:rPr>
              <a:t>zh-tw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2"/>
              </a:rPr>
              <a:t>/BMW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經營狀況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資料來源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: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3"/>
              </a:rPr>
              <a:t>http://www.chinatimes.com/realtimenews/20180314005012-260410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系統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資料來源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: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4"/>
              </a:rPr>
              <a:t> https://www.bmw.com.tw/zh/topics/fascination-bmw/driving-</a:t>
            </a:r>
            <a:r>
              <a:rPr lang="zh-TW" altLang="en-US" sz="2000" dirty="0">
                <a:solidFill>
                  <a:prstClr val="black"/>
                </a:solidFill>
                <a:latin typeface="微軟正黑體"/>
                <a:hlinkClick r:id="rId4"/>
              </a:rPr>
              <a:t> 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4"/>
              </a:rPr>
              <a:t>assistant/driving.html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文獻探討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資料來源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: 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5"/>
              </a:rPr>
              <a:t>https://www.cw.com.tw/article/article.action?id=5086615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資料來源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: 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6"/>
              </a:rPr>
              <a:t>https://autos.udn.com/autos/story/7826/2443052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1947" y="429879"/>
            <a:ext cx="4762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資料來源</a:t>
            </a:r>
          </a:p>
        </p:txBody>
      </p:sp>
    </p:spTree>
    <p:extLst>
      <p:ext uri="{BB962C8B-B14F-4D97-AF65-F5344CB8AC3E}">
        <p14:creationId xmlns:p14="http://schemas.microsoft.com/office/powerpoint/2010/main" val="36275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資料來源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AI-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盲點偵測警示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資料來源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:</a:t>
            </a:r>
            <a:r>
              <a:rPr lang="en-US" altLang="zh-TW" dirty="0">
                <a:solidFill>
                  <a:schemeClr val="tx1"/>
                </a:solidFill>
                <a:latin typeface="+mn-ea"/>
                <a:hlinkClick r:id="rId2"/>
              </a:rPr>
              <a:t>https://www.youtube.com/watch?v=aE6Mqajo_ck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AI-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主動車距定速控制系統 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資料來源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n-ea"/>
                <a:hlinkClick r:id="rId3"/>
              </a:rPr>
              <a:t>https://www.youtube.com/watch?v=b-NhY0m1LQI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AR-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與華碩</a:t>
            </a:r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Zenfone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合作展示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AR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實境賞車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  資料來源</a:t>
            </a:r>
            <a:r>
              <a:rPr lang="en-US" altLang="zh-TW" dirty="0">
                <a:solidFill>
                  <a:schemeClr val="tx1"/>
                </a:solidFill>
                <a:latin typeface="+mn-ea"/>
                <a:hlinkClick r:id="rId4"/>
              </a:rPr>
              <a:t>: https://www.youtube.com/watch?time_continue=4&amp;v=KHI-I9EjLQY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VR-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結合</a:t>
            </a:r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hTC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VIVE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  用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VR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開發全新車款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>
              <a:buNone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資料來源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zh-TW" dirty="0">
                <a:solidFill>
                  <a:schemeClr val="tx1"/>
                </a:solidFill>
                <a:latin typeface="+mn-ea"/>
                <a:hlinkClick r:id="rId5"/>
              </a:rPr>
              <a:t>http://www.setn.com/News.aspx?NewsID=136565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93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4212" y="536904"/>
            <a:ext cx="9523570" cy="5836967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ea1ChtPeriod"/>
            </a:pPr>
            <a:endParaRPr lang="en-US" altLang="zh-TW" sz="2400" dirty="0" smtClean="0"/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前言</a:t>
            </a:r>
            <a:endParaRPr lang="en-US" altLang="zh-TW" sz="2400" dirty="0" smtClean="0">
              <a:ea typeface="標楷體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公司</a:t>
            </a:r>
            <a:r>
              <a:rPr lang="zh-TW" altLang="en-US" sz="2400" dirty="0">
                <a:ea typeface="標楷體" pitchFamily="65" charset="-120"/>
              </a:rPr>
              <a:t>介紹</a:t>
            </a:r>
            <a:endParaRPr lang="en-US" altLang="zh-TW" sz="2400" dirty="0" smtClean="0">
              <a:ea typeface="標楷體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經營理念</a:t>
            </a:r>
            <a:endParaRPr lang="en-US" altLang="zh-TW" sz="2400" dirty="0">
              <a:ea typeface="標楷體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文獻探討</a:t>
            </a:r>
            <a:endParaRPr lang="en-US" altLang="zh-TW" sz="2400" dirty="0" smtClean="0">
              <a:ea typeface="標楷體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顧客關係管理</a:t>
            </a:r>
            <a:endParaRPr lang="en-US" altLang="zh-TW" sz="2400" dirty="0" smtClean="0">
              <a:ea typeface="標楷體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未來展望</a:t>
            </a:r>
            <a:endParaRPr lang="en-US" altLang="zh-TW" sz="2400" dirty="0" smtClean="0">
              <a:ea typeface="標楷體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結倫建議</a:t>
            </a:r>
            <a:endParaRPr lang="en-US" altLang="zh-TW" sz="2400" dirty="0" smtClean="0">
              <a:ea typeface="標楷體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sz="2400" dirty="0" smtClean="0">
                <a:ea typeface="標楷體" pitchFamily="65" charset="-120"/>
              </a:rPr>
              <a:t>資料來源</a:t>
            </a:r>
            <a:endParaRPr lang="en-US" altLang="zh-TW" sz="24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08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0C226"/>
              </a:buClr>
            </a:pPr>
            <a:r>
              <a:rPr lang="en-US" altLang="zh-TW" sz="2000" b="1" dirty="0">
                <a:solidFill>
                  <a:prstClr val="black"/>
                </a:solidFill>
                <a:latin typeface="微軟正黑體"/>
              </a:rPr>
              <a:t>VR-</a:t>
            </a: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體驗駕馭機車的快感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lvl="0">
              <a:buClr>
                <a:srgbClr val="90C226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資料來源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: 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2"/>
              </a:rPr>
              <a:t>https://trampuncle.com/2017-04-14-1661/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lvl="0">
              <a:buClr>
                <a:srgbClr val="90C226"/>
              </a:buClr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自動駕駛技術</a:t>
            </a:r>
            <a:r>
              <a:rPr lang="en-US" altLang="zh-TW" sz="2000" b="1" dirty="0">
                <a:solidFill>
                  <a:prstClr val="black"/>
                </a:solidFill>
                <a:latin typeface="標楷體"/>
                <a:ea typeface="標楷體"/>
              </a:rPr>
              <a:t>-</a:t>
            </a: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與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Intel</a:t>
            </a:r>
            <a:r>
              <a:rPr lang="zh-TW" altLang="en-US" sz="2000" b="1" dirty="0">
                <a:solidFill>
                  <a:prstClr val="black"/>
                </a:solidFill>
              </a:rPr>
              <a:t>、</a:t>
            </a:r>
            <a:r>
              <a:rPr lang="en-US" altLang="zh-TW" sz="2000" dirty="0" err="1">
                <a:solidFill>
                  <a:prstClr val="black"/>
                </a:solidFill>
                <a:latin typeface="微軟正黑體"/>
              </a:rPr>
              <a:t>Mobileye</a:t>
            </a: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攜手打造自動駕駛車輛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pPr lvl="0">
              <a:buClr>
                <a:srgbClr val="90C226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latin typeface="微軟正黑體"/>
              </a:rPr>
              <a:t>資料來源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</a:rPr>
              <a:t>: </a:t>
            </a:r>
            <a:r>
              <a:rPr lang="en-US" altLang="zh-TW" sz="2000" dirty="0">
                <a:solidFill>
                  <a:prstClr val="black"/>
                </a:solidFill>
                <a:latin typeface="微軟正黑體"/>
                <a:hlinkClick r:id="rId3"/>
              </a:rPr>
              <a:t>https://news.u-car.com.tw/article/31040/</a:t>
            </a:r>
            <a:endParaRPr lang="en-US" altLang="zh-TW" sz="2000" dirty="0">
              <a:solidFill>
                <a:prstClr val="black"/>
              </a:solidFill>
              <a:latin typeface="微軟正黑體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68832" y="665019"/>
            <a:ext cx="453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prstClr val="black"/>
                </a:solidFill>
                <a:cs typeface="+mj-cs"/>
              </a:rPr>
              <a:t>資料來源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44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30421" y="486887"/>
            <a:ext cx="7766936" cy="621801"/>
          </a:xfrm>
        </p:spPr>
        <p:txBody>
          <a:bodyPr/>
          <a:lstStyle/>
          <a:p>
            <a:pPr algn="ctr"/>
            <a:r>
              <a:rPr lang="zh-TW" altLang="en-US" sz="3600" dirty="0"/>
              <a:t>前言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1267" y="1311175"/>
            <a:ext cx="9927771" cy="2868939"/>
          </a:xfrm>
        </p:spPr>
        <p:txBody>
          <a:bodyPr>
            <a:noAutofit/>
          </a:bodyPr>
          <a:lstStyle/>
          <a:p>
            <a:pPr algn="l"/>
            <a:r>
              <a:rPr lang="zh-TW" altLang="en-US" sz="2000" dirty="0" smtClean="0">
                <a:ea typeface="標楷體" pitchFamily="65" charset="-120"/>
              </a:rPr>
              <a:t>追逐風，追逐太陽，在人生的大道上，就讓 </a:t>
            </a:r>
            <a:r>
              <a:rPr lang="en-US" altLang="zh-TW" sz="2000" dirty="0" smtClean="0">
                <a:ea typeface="標楷體" pitchFamily="65" charset="-120"/>
              </a:rPr>
              <a:t>BMW </a:t>
            </a:r>
            <a:r>
              <a:rPr lang="zh-TW" altLang="en-US" sz="2000" dirty="0" smtClean="0">
                <a:ea typeface="標楷體" pitchFamily="65" charset="-120"/>
              </a:rPr>
              <a:t>伴您，創造另一個新里程。</a:t>
            </a:r>
            <a:endParaRPr lang="en-US" altLang="zh-TW" sz="2000" dirty="0" smtClean="0"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1827287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582390" y="183966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大約是八十年前，第一次世界大戰中期，德國慕尼黑北部的奧林匹克</a:t>
            </a:r>
          </a:p>
          <a:p>
            <a:r>
              <a:rPr lang="zh-TW" altLang="en-US" dirty="0" smtClean="0"/>
              <a:t>區，一望無垠的大草原上，不斷的有飛機起落。當時此地有兩家飛機製造</a:t>
            </a:r>
          </a:p>
          <a:p>
            <a:r>
              <a:rPr lang="zh-TW" altLang="en-US" dirty="0" smtClean="0"/>
              <a:t>廠：一是雷浦引擎製造廠（</a:t>
            </a:r>
            <a:r>
              <a:rPr lang="en-US" altLang="zh-TW" dirty="0" smtClean="0"/>
              <a:t>Rapp </a:t>
            </a:r>
            <a:r>
              <a:rPr lang="en-US" altLang="zh-TW" dirty="0" err="1" smtClean="0"/>
              <a:t>Motoren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Werke</a:t>
            </a:r>
            <a:r>
              <a:rPr lang="zh-TW" altLang="en-US" dirty="0" smtClean="0"/>
              <a:t>），另一家則是由 </a:t>
            </a:r>
            <a:r>
              <a:rPr lang="en-US" altLang="zh-TW" dirty="0" smtClean="0"/>
              <a:t>Gustav</a:t>
            </a:r>
          </a:p>
          <a:p>
            <a:r>
              <a:rPr lang="en-US" altLang="zh-TW" dirty="0" smtClean="0"/>
              <a:t>Otto </a:t>
            </a:r>
            <a:r>
              <a:rPr lang="zh-TW" altLang="en-US" dirty="0" smtClean="0"/>
              <a:t>領導的奧圖飛機引擎製造廠（</a:t>
            </a:r>
            <a:r>
              <a:rPr lang="en-US" altLang="zh-TW" dirty="0" smtClean="0"/>
              <a:t>Gustav Otto </a:t>
            </a:r>
            <a:r>
              <a:rPr lang="en-US" altLang="zh-TW" dirty="0" err="1" smtClean="0"/>
              <a:t>Flugmotorenfabrik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588818" y="4159011"/>
            <a:ext cx="9208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MW</a:t>
            </a:r>
            <a:r>
              <a:rPr lang="zh-TW" altLang="en-US" dirty="0"/>
              <a:t>集團除了以「</a:t>
            </a:r>
            <a:r>
              <a:rPr lang="en-US" altLang="zh-TW" dirty="0"/>
              <a:t>BMW</a:t>
            </a:r>
            <a:r>
              <a:rPr lang="zh-TW" altLang="en-US" dirty="0"/>
              <a:t>」作為品牌商標銷售各式汽車與機車外，也收購過多家外國汽車公司。目前</a:t>
            </a:r>
            <a:r>
              <a:rPr lang="en-US" altLang="zh-TW" dirty="0"/>
              <a:t>BMW</a:t>
            </a:r>
            <a:r>
              <a:rPr lang="zh-TW" altLang="en-US" dirty="0"/>
              <a:t>集團是</a:t>
            </a:r>
            <a:r>
              <a:rPr lang="en-US" altLang="zh-TW" dirty="0"/>
              <a:t>BMW</a:t>
            </a:r>
            <a:r>
              <a:rPr lang="zh-TW" altLang="en-US" dirty="0"/>
              <a:t>、</a:t>
            </a:r>
            <a:r>
              <a:rPr lang="en-US" altLang="zh-TW" dirty="0"/>
              <a:t>MINI</a:t>
            </a:r>
            <a:r>
              <a:rPr lang="zh-TW" altLang="en-US" dirty="0"/>
              <a:t>、</a:t>
            </a:r>
            <a:r>
              <a:rPr lang="en-US" altLang="zh-TW" dirty="0"/>
              <a:t>Rolls-Royce</a:t>
            </a:r>
            <a:r>
              <a:rPr lang="zh-TW" altLang="en-US" dirty="0"/>
              <a:t>三個品牌的擁有者。</a:t>
            </a:r>
            <a:r>
              <a:rPr lang="en-US" altLang="zh-TW" dirty="0"/>
              <a:t>2012</a:t>
            </a:r>
            <a:r>
              <a:rPr lang="zh-TW" altLang="en-US" dirty="0"/>
              <a:t>年</a:t>
            </a:r>
            <a:r>
              <a:rPr lang="en-US" altLang="zh-TW" dirty="0"/>
              <a:t>BMW</a:t>
            </a:r>
            <a:r>
              <a:rPr lang="zh-TW" altLang="en-US" dirty="0"/>
              <a:t>集團全品牌共生產</a:t>
            </a:r>
            <a:r>
              <a:rPr lang="en-US" altLang="zh-TW" dirty="0"/>
              <a:t>1,845,186</a:t>
            </a:r>
            <a:r>
              <a:rPr lang="zh-TW" altLang="en-US" dirty="0"/>
              <a:t>汽車和</a:t>
            </a:r>
            <a:r>
              <a:rPr lang="en-US" altLang="zh-TW" dirty="0"/>
              <a:t>117,109</a:t>
            </a:r>
            <a:r>
              <a:rPr lang="zh-TW" altLang="en-US" dirty="0"/>
              <a:t>機車。</a:t>
            </a:r>
            <a:r>
              <a:rPr lang="en-US" altLang="zh-TW" dirty="0"/>
              <a:t>BMW</a:t>
            </a:r>
            <a:r>
              <a:rPr lang="zh-TW" altLang="en-US" dirty="0"/>
              <a:t>經常與奧迪、賓士一同並列為德國三大豪華汽車製造商。它的標誌也是由大自然三大元素的概念製成的。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655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000" dirty="0" smtClean="0"/>
              <a:t>公司介紹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55669"/>
            <a:ext cx="8596668" cy="44856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dirty="0" smtClean="0">
                <a:ea typeface="標楷體" pitchFamily="65" charset="-120"/>
              </a:rPr>
              <a:t>BMW </a:t>
            </a:r>
            <a:r>
              <a:rPr lang="zh-TW" altLang="en-US" dirty="0" smtClean="0">
                <a:ea typeface="標楷體" pitchFamily="65" charset="-120"/>
              </a:rPr>
              <a:t>的</a:t>
            </a:r>
            <a:r>
              <a:rPr lang="zh-TW" altLang="en-US" dirty="0">
                <a:ea typeface="標楷體" pitchFamily="65" charset="-120"/>
              </a:rPr>
              <a:t>品牌理念是</a:t>
            </a:r>
            <a:r>
              <a:rPr lang="en-US" altLang="zh-TW" dirty="0" smtClean="0">
                <a:ea typeface="標楷體" pitchFamily="65" charset="-120"/>
              </a:rPr>
              <a:t>:B </a:t>
            </a:r>
            <a:r>
              <a:rPr lang="zh-TW" altLang="en-US" dirty="0">
                <a:ea typeface="標楷體" pitchFamily="65" charset="-120"/>
              </a:rPr>
              <a:t>代表 </a:t>
            </a:r>
            <a:r>
              <a:rPr lang="en-US" altLang="zh-TW" dirty="0" smtClean="0">
                <a:ea typeface="標楷體" pitchFamily="65" charset="-120"/>
              </a:rPr>
              <a:t>Business</a:t>
            </a:r>
            <a:r>
              <a:rPr lang="zh-TW" altLang="en-US" dirty="0" smtClean="0">
                <a:ea typeface="標楷體" pitchFamily="65" charset="-120"/>
              </a:rPr>
              <a:t>事業</a:t>
            </a:r>
            <a:r>
              <a:rPr lang="en-US" altLang="zh-TW" dirty="0">
                <a:ea typeface="標楷體" pitchFamily="65" charset="-120"/>
              </a:rPr>
              <a:t>M </a:t>
            </a:r>
            <a:r>
              <a:rPr lang="zh-TW" altLang="en-US" dirty="0">
                <a:ea typeface="標楷體" pitchFamily="65" charset="-120"/>
              </a:rPr>
              <a:t>代表 </a:t>
            </a:r>
            <a:r>
              <a:rPr lang="en-US" altLang="zh-TW" dirty="0" smtClean="0">
                <a:ea typeface="標楷體" pitchFamily="65" charset="-120"/>
              </a:rPr>
              <a:t>Money</a:t>
            </a:r>
            <a:r>
              <a:rPr lang="zh-TW" altLang="en-US" dirty="0" smtClean="0">
                <a:ea typeface="標楷體" pitchFamily="65" charset="-120"/>
              </a:rPr>
              <a:t>金錢</a:t>
            </a:r>
            <a:r>
              <a:rPr lang="en-US" altLang="zh-TW" dirty="0">
                <a:ea typeface="標楷體" pitchFamily="65" charset="-120"/>
              </a:rPr>
              <a:t>W </a:t>
            </a:r>
            <a:r>
              <a:rPr lang="zh-TW" altLang="en-US" dirty="0">
                <a:ea typeface="標楷體" pitchFamily="65" charset="-120"/>
              </a:rPr>
              <a:t>代表 </a:t>
            </a:r>
            <a:r>
              <a:rPr lang="en-US" altLang="zh-TW" dirty="0" smtClean="0">
                <a:ea typeface="標楷體" pitchFamily="65" charset="-120"/>
              </a:rPr>
              <a:t>Woman</a:t>
            </a:r>
            <a:r>
              <a:rPr lang="zh-TW" altLang="en-US" dirty="0" smtClean="0">
                <a:ea typeface="標楷體" pitchFamily="65" charset="-120"/>
              </a:rPr>
              <a:t>女人</a:t>
            </a:r>
            <a:endParaRPr lang="en-US" altLang="zh-TW" dirty="0">
              <a:ea typeface="標楷體" pitchFamily="65" charset="-120"/>
            </a:endParaRPr>
          </a:p>
          <a:p>
            <a:r>
              <a:rPr lang="zh-TW" altLang="en-US" sz="2000" dirty="0">
                <a:ea typeface="標楷體" pitchFamily="65" charset="-120"/>
              </a:rPr>
              <a:t>從生產飛機引擎</a:t>
            </a:r>
            <a:r>
              <a:rPr lang="zh-TW" altLang="en-US" sz="2000" dirty="0" smtClean="0">
                <a:ea typeface="標楷體" pitchFamily="65" charset="-120"/>
              </a:rPr>
              <a:t>做起</a:t>
            </a:r>
            <a:endParaRPr lang="en-US" altLang="zh-TW" sz="2000" dirty="0" smtClean="0"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ea typeface="標楷體" pitchFamily="65" charset="-120"/>
              </a:rPr>
              <a:t>      而</a:t>
            </a:r>
            <a:r>
              <a:rPr lang="zh-TW" altLang="en-US" dirty="0">
                <a:ea typeface="標楷體" pitchFamily="65" charset="-120"/>
              </a:rPr>
              <a:t>在</a:t>
            </a:r>
            <a:r>
              <a:rPr lang="en-US" altLang="zh-TW" dirty="0">
                <a:ea typeface="標楷體" pitchFamily="65" charset="-120"/>
              </a:rPr>
              <a:t>1913</a:t>
            </a:r>
            <a:r>
              <a:rPr lang="zh-TW" altLang="en-US" dirty="0">
                <a:ea typeface="標楷體" pitchFamily="65" charset="-120"/>
              </a:rPr>
              <a:t>年 </a:t>
            </a:r>
            <a:r>
              <a:rPr lang="en-US" altLang="zh-TW" dirty="0">
                <a:ea typeface="標楷體" pitchFamily="65" charset="-120"/>
              </a:rPr>
              <a:t>Karl Friedrich Rapp</a:t>
            </a:r>
            <a:r>
              <a:rPr lang="zh-TW" altLang="en-US" dirty="0">
                <a:ea typeface="標楷體" pitchFamily="65" charset="-120"/>
              </a:rPr>
              <a:t>成立</a:t>
            </a:r>
            <a:r>
              <a:rPr lang="en-US" altLang="zh-TW" dirty="0">
                <a:ea typeface="標楷體" pitchFamily="65" charset="-120"/>
              </a:rPr>
              <a:t>Rapp-</a:t>
            </a:r>
            <a:r>
              <a:rPr lang="en-US" altLang="zh-TW" dirty="0" err="1">
                <a:ea typeface="標楷體" pitchFamily="65" charset="-120"/>
              </a:rPr>
              <a:t>Motoren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dirty="0" err="1">
                <a:ea typeface="標楷體" pitchFamily="65" charset="-120"/>
              </a:rPr>
              <a:t>Werke</a:t>
            </a:r>
            <a:r>
              <a:rPr lang="zh-TW" altLang="en-US" dirty="0">
                <a:ea typeface="標楷體" pitchFamily="65" charset="-120"/>
              </a:rPr>
              <a:t>同時，巧合的是、</a:t>
            </a:r>
            <a:r>
              <a:rPr lang="en-US" altLang="zh-TW" dirty="0">
                <a:ea typeface="標楷體" pitchFamily="65" charset="-120"/>
              </a:rPr>
              <a:t>BMW</a:t>
            </a:r>
            <a:r>
              <a:rPr lang="zh-TW" altLang="en-US" dirty="0">
                <a:ea typeface="標楷體" pitchFamily="65" charset="-120"/>
              </a:rPr>
              <a:t>另一位創辦人</a:t>
            </a:r>
            <a:r>
              <a:rPr lang="en-US" altLang="zh-TW" dirty="0" err="1">
                <a:ea typeface="標楷體" pitchFamily="65" charset="-120"/>
              </a:rPr>
              <a:t>Nikolaus</a:t>
            </a:r>
            <a:r>
              <a:rPr lang="en-US" altLang="zh-TW" dirty="0">
                <a:ea typeface="標楷體" pitchFamily="65" charset="-120"/>
              </a:rPr>
              <a:t> August Otto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en-US" altLang="zh-TW" dirty="0">
                <a:ea typeface="標楷體" pitchFamily="65" charset="-120"/>
              </a:rPr>
              <a:t>4</a:t>
            </a:r>
            <a:r>
              <a:rPr lang="zh-TW" altLang="en-US" dirty="0">
                <a:ea typeface="標楷體" pitchFamily="65" charset="-120"/>
              </a:rPr>
              <a:t>行程汽油引擎發明者之子</a:t>
            </a:r>
            <a:r>
              <a:rPr lang="en-US" altLang="zh-TW" dirty="0">
                <a:ea typeface="標楷體" pitchFamily="65" charset="-120"/>
              </a:rPr>
              <a:t>Gustav Otto</a:t>
            </a:r>
            <a:r>
              <a:rPr lang="zh-TW" altLang="en-US" dirty="0">
                <a:ea typeface="標楷體" pitchFamily="65" charset="-120"/>
              </a:rPr>
              <a:t>，也在慕尼黑近郊成立了航空機械製造廠，並於</a:t>
            </a:r>
            <a:r>
              <a:rPr lang="en-US" altLang="zh-TW" dirty="0">
                <a:ea typeface="標楷體" pitchFamily="65" charset="-120"/>
              </a:rPr>
              <a:t>1916</a:t>
            </a:r>
            <a:r>
              <a:rPr lang="zh-TW" altLang="en-US" dirty="0">
                <a:ea typeface="標楷體" pitchFamily="65" charset="-120"/>
              </a:rPr>
              <a:t>年</a:t>
            </a:r>
            <a:r>
              <a:rPr lang="en-US" altLang="zh-TW" dirty="0">
                <a:ea typeface="標楷體" pitchFamily="65" charset="-120"/>
              </a:rPr>
              <a:t>3</a:t>
            </a:r>
            <a:r>
              <a:rPr lang="zh-TW" altLang="en-US" dirty="0">
                <a:ea typeface="標楷體" pitchFamily="65" charset="-120"/>
              </a:rPr>
              <a:t>月</a:t>
            </a:r>
            <a:r>
              <a:rPr lang="en-US" altLang="zh-TW" dirty="0">
                <a:ea typeface="標楷體" pitchFamily="65" charset="-120"/>
              </a:rPr>
              <a:t>7</a:t>
            </a:r>
            <a:r>
              <a:rPr lang="zh-TW" altLang="en-US" dirty="0">
                <a:ea typeface="標楷體" pitchFamily="65" charset="-120"/>
              </a:rPr>
              <a:t>日將工廠擴編為巴伐利亞飛機製造廠 </a:t>
            </a:r>
            <a:r>
              <a:rPr lang="en-US" altLang="zh-TW" dirty="0">
                <a:ea typeface="標楷體" pitchFamily="65" charset="-120"/>
              </a:rPr>
              <a:t>(</a:t>
            </a:r>
            <a:r>
              <a:rPr lang="en-US" altLang="zh-TW" dirty="0" err="1">
                <a:ea typeface="標楷體" pitchFamily="65" charset="-120"/>
              </a:rPr>
              <a:t>Bayerische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dirty="0" err="1">
                <a:ea typeface="標楷體" pitchFamily="65" charset="-120"/>
              </a:rPr>
              <a:t>Flugzeugwerke</a:t>
            </a:r>
            <a:r>
              <a:rPr lang="zh-TW" altLang="en-US" dirty="0">
                <a:ea typeface="標楷體" pitchFamily="65" charset="-120"/>
              </a:rPr>
              <a:t>，簡稱</a:t>
            </a:r>
            <a:r>
              <a:rPr lang="en-US" altLang="zh-TW" dirty="0">
                <a:ea typeface="標楷體" pitchFamily="65" charset="-120"/>
              </a:rPr>
              <a:t>BFW</a:t>
            </a:r>
            <a:r>
              <a:rPr lang="en-US" altLang="zh-TW" dirty="0" smtClean="0">
                <a:ea typeface="標楷體" pitchFamily="65" charset="-120"/>
              </a:rPr>
              <a:t>)</a:t>
            </a:r>
            <a:r>
              <a:rPr lang="zh-TW" altLang="en-US" dirty="0" smtClean="0">
                <a:ea typeface="標楷體" pitchFamily="65" charset="-120"/>
              </a:rPr>
              <a:t>，</a:t>
            </a:r>
            <a:r>
              <a:rPr lang="en-US" altLang="zh-TW" dirty="0"/>
              <a:t>1922</a:t>
            </a:r>
            <a:r>
              <a:rPr lang="zh-TW" altLang="en-US" dirty="0"/>
              <a:t>年、</a:t>
            </a:r>
            <a:r>
              <a:rPr lang="en-US" altLang="zh-TW" dirty="0"/>
              <a:t>BMW AG</a:t>
            </a:r>
            <a:r>
              <a:rPr lang="zh-TW" altLang="en-US" dirty="0"/>
              <a:t>合併了</a:t>
            </a:r>
            <a:r>
              <a:rPr lang="en-US" altLang="zh-TW" dirty="0"/>
              <a:t>BFW</a:t>
            </a:r>
            <a:r>
              <a:rPr lang="zh-TW" altLang="en-US" dirty="0"/>
              <a:t>，成為今日我們所熟悉的</a:t>
            </a:r>
            <a:r>
              <a:rPr lang="en-US" altLang="zh-TW" dirty="0"/>
              <a:t>BMW</a:t>
            </a:r>
            <a:r>
              <a:rPr lang="zh-TW" altLang="en-US" dirty="0"/>
              <a:t>，並將</a:t>
            </a:r>
            <a:r>
              <a:rPr lang="en-US" altLang="zh-TW" dirty="0"/>
              <a:t>1916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7</a:t>
            </a:r>
            <a:r>
              <a:rPr lang="zh-TW" altLang="en-US" dirty="0"/>
              <a:t>日</a:t>
            </a:r>
            <a:r>
              <a:rPr lang="en-US" altLang="zh-TW" dirty="0"/>
              <a:t>BFW</a:t>
            </a:r>
            <a:r>
              <a:rPr lang="zh-TW" altLang="en-US" dirty="0"/>
              <a:t>工廠擴編完成的那一天，定訂為</a:t>
            </a:r>
            <a:r>
              <a:rPr lang="en-US" altLang="zh-TW" dirty="0"/>
              <a:t>BMW</a:t>
            </a:r>
            <a:r>
              <a:rPr lang="zh-TW" altLang="en-US" dirty="0"/>
              <a:t>的創廠日。</a:t>
            </a:r>
            <a:endParaRPr lang="zh-TW" altLang="en-US" dirty="0">
              <a:ea typeface="標楷體" pitchFamily="65" charset="-120"/>
            </a:endParaRPr>
          </a:p>
          <a:p>
            <a:r>
              <a:rPr lang="zh-TW" altLang="en-US" sz="2400" dirty="0">
                <a:ea typeface="標楷體" pitchFamily="65" charset="-120"/>
              </a:rPr>
              <a:t>發展二輪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重機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1920</a:t>
            </a:r>
            <a:r>
              <a:rPr lang="zh-TW" altLang="en-US" dirty="0"/>
              <a:t>年，由</a:t>
            </a:r>
            <a:r>
              <a:rPr lang="en-US" altLang="zh-TW" dirty="0"/>
              <a:t>Martin </a:t>
            </a:r>
            <a:r>
              <a:rPr lang="en-US" altLang="zh-TW" dirty="0" err="1"/>
              <a:t>Stolle</a:t>
            </a:r>
            <a:r>
              <a:rPr lang="zh-TW" altLang="en-US" dirty="0"/>
              <a:t>設計了第一具</a:t>
            </a:r>
            <a:r>
              <a:rPr lang="en-US" altLang="zh-TW" dirty="0"/>
              <a:t>BMW</a:t>
            </a:r>
            <a:r>
              <a:rPr lang="zh-TW" altLang="en-US" dirty="0"/>
              <a:t>機車引擎：</a:t>
            </a:r>
            <a:r>
              <a:rPr lang="en-US" altLang="zh-TW" dirty="0"/>
              <a:t>M2 B15</a:t>
            </a:r>
            <a:r>
              <a:rPr lang="zh-TW" altLang="en-US" dirty="0"/>
              <a:t>，</a:t>
            </a:r>
            <a:r>
              <a:rPr lang="en-US" altLang="zh-TW" dirty="0"/>
              <a:t>1923</a:t>
            </a:r>
            <a:r>
              <a:rPr lang="zh-TW" altLang="en-US" dirty="0"/>
              <a:t>年則是將原本飛機用、排氣量</a:t>
            </a:r>
            <a:r>
              <a:rPr lang="en-US" altLang="zh-TW" dirty="0"/>
              <a:t>500 c.c.</a:t>
            </a:r>
            <a:r>
              <a:rPr lang="zh-TW" altLang="en-US" dirty="0"/>
              <a:t>的</a:t>
            </a:r>
            <a:r>
              <a:rPr lang="en-US" altLang="zh-TW" dirty="0"/>
              <a:t>Type VI</a:t>
            </a:r>
            <a:r>
              <a:rPr lang="zh-TW" altLang="en-US" dirty="0"/>
              <a:t>引擎移植到機車之上、推出著名的</a:t>
            </a:r>
            <a:r>
              <a:rPr lang="en-US" altLang="zh-TW" dirty="0"/>
              <a:t>R32</a:t>
            </a:r>
            <a:r>
              <a:rPr lang="zh-TW" altLang="en-US" dirty="0"/>
              <a:t>機車，且率先採用了軸傳動設計，也讓軸傳動設計成為</a:t>
            </a:r>
            <a:r>
              <a:rPr lang="en-US" altLang="zh-TW" dirty="0"/>
              <a:t>BMW</a:t>
            </a:r>
            <a:r>
              <a:rPr lang="zh-TW" altLang="en-US" dirty="0"/>
              <a:t>的特色，甚至直到今日都還可以在</a:t>
            </a:r>
            <a:r>
              <a:rPr lang="en-US" altLang="zh-TW" dirty="0"/>
              <a:t>BMW</a:t>
            </a:r>
            <a:r>
              <a:rPr lang="zh-TW" altLang="en-US" dirty="0"/>
              <a:t>的機車上看到軸傳動設計。也因為</a:t>
            </a:r>
            <a:r>
              <a:rPr lang="en-US" altLang="zh-TW" dirty="0"/>
              <a:t>R32</a:t>
            </a:r>
            <a:r>
              <a:rPr lang="zh-TW" altLang="en-US" dirty="0"/>
              <a:t>所搭載的引擎其實就是</a:t>
            </a:r>
            <a:r>
              <a:rPr lang="en-US" altLang="zh-TW" dirty="0"/>
              <a:t>BMW</a:t>
            </a:r>
            <a:r>
              <a:rPr lang="zh-TW" altLang="en-US" dirty="0"/>
              <a:t>的螺旋槳飛機用引擎，所以</a:t>
            </a:r>
            <a:r>
              <a:rPr lang="en-US" altLang="zh-TW" dirty="0"/>
              <a:t>BMW</a:t>
            </a:r>
            <a:r>
              <a:rPr lang="zh-TW" altLang="en-US" dirty="0"/>
              <a:t>特別在</a:t>
            </a:r>
            <a:r>
              <a:rPr lang="en-US" altLang="zh-TW" dirty="0"/>
              <a:t>R32</a:t>
            </a:r>
            <a:r>
              <a:rPr lang="zh-TW" altLang="en-US" dirty="0"/>
              <a:t>的油箱兩側，首次鑲嵌了宛如飛機螺旋槳轉動時的廠徽，並加上德國南部巴伐利亞省的傳統顏色：藍與白，並一直沿用到今日。</a:t>
            </a:r>
            <a:endParaRPr lang="en-US" altLang="zh-TW" dirty="0">
              <a:ea typeface="標楷體" pitchFamily="65" charset="-120"/>
            </a:endParaRPr>
          </a:p>
          <a:p>
            <a:endParaRPr lang="en-US" altLang="zh-TW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52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706" y="821767"/>
            <a:ext cx="8469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從二輪進軍到四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輪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/>
              <a:t>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BMW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的下一步、瞄準的當然是汽車的市場，所以早在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1925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年便開始研發汽車作品的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BMW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，便於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1928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年、以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1,600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萬馬克的價格，併購了位於德國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Thüringen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Eisenach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的汽車代工製造廠，並獲得生產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Dixi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3/15 PS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權利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494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78970"/>
            <a:ext cx="8596668" cy="5708073"/>
          </a:xfrm>
        </p:spPr>
        <p:txBody>
          <a:bodyPr>
            <a:noAutofit/>
          </a:bodyPr>
          <a:lstStyle/>
          <a:p>
            <a:r>
              <a:rPr lang="zh-TW" altLang="en-US" sz="1400" dirty="0"/>
              <a:t/>
            </a:r>
            <a:br>
              <a:rPr lang="zh-TW" altLang="en-US" sz="1400" dirty="0"/>
            </a:br>
            <a:endParaRPr lang="zh-TW" altLang="en-US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19547"/>
              </p:ext>
            </p:extLst>
          </p:nvPr>
        </p:nvGraphicFramePr>
        <p:xfrm>
          <a:off x="130629" y="106878"/>
          <a:ext cx="11768446" cy="65551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2109"/>
                <a:gridCol w="1547298"/>
                <a:gridCol w="7539039"/>
              </a:tblGrid>
              <a:tr h="791288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STP</a:t>
                      </a:r>
                      <a:endParaRPr lang="zh-TW" altLang="en-US" dirty="0"/>
                    </a:p>
                    <a:p>
                      <a:pPr algn="r"/>
                      <a:r>
                        <a:rPr lang="zh-TW" altLang="en-US" i="0" dirty="0" smtClean="0"/>
                        <a:t>車</a:t>
                      </a:r>
                      <a:r>
                        <a:rPr lang="zh-TW" altLang="en-US" dirty="0" smtClean="0"/>
                        <a:t>體</a:t>
                      </a:r>
                      <a:endParaRPr lang="zh-TW" altLang="en-US" dirty="0"/>
                    </a:p>
                  </a:txBody>
                  <a:tcPr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BMW</a:t>
                      </a:r>
                      <a:endParaRPr lang="zh-TW" altLang="en-US" sz="3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0649">
                <a:tc rowSpan="4">
                  <a:txBody>
                    <a:bodyPr/>
                    <a:lstStyle/>
                    <a:p>
                      <a:r>
                        <a:rPr lang="en-US" altLang="zh-TW" dirty="0" smtClean="0"/>
                        <a:t>S</a:t>
                      </a:r>
                      <a:r>
                        <a:rPr lang="zh-TW" altLang="en-US" dirty="0" smtClean="0"/>
                        <a:t>：市場區隔 </a:t>
                      </a:r>
                      <a:r>
                        <a:rPr lang="en-US" altLang="zh-TW" dirty="0" smtClean="0"/>
                        <a:t>(Segmentation)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地理變數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在先進的已開發中或開發中國家，因經濟發展純熟穩定，人民所得較高，因此對高級車款的需求，相對來說較未開發國大。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06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人口變數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以 </a:t>
                      </a:r>
                      <a:r>
                        <a:rPr lang="en-US" altLang="zh-TW" dirty="0" smtClean="0"/>
                        <a:t>31~50 </a:t>
                      </a:r>
                      <a:r>
                        <a:rPr lang="zh-TW" altLang="en-US" dirty="0" smtClean="0"/>
                        <a:t>歲，以男性為 主，且多為頂客族的高 所得族群。 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06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心理變數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德國車為深入民心之世界知名領導品牌，早已被 定位為舉凡有一定社會地位之人士的身分代言。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9606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行為變數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近幾年來亞洲國家經濟成長快速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奢侈品需求擴 張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對於世界時尚潮流跟進更顯著</a:t>
                      </a:r>
                      <a:r>
                        <a:rPr lang="en-US" altLang="zh-TW" dirty="0" smtClean="0"/>
                        <a:t>;</a:t>
                      </a:r>
                      <a:r>
                        <a:rPr lang="zh-TW" altLang="en-US" dirty="0" smtClean="0"/>
                        <a:t>相對地對於高 級車的購買量也跟著提升。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960649">
                <a:tc gridSpan="2">
                  <a:txBody>
                    <a:bodyPr/>
                    <a:lstStyle/>
                    <a:p>
                      <a:r>
                        <a:rPr lang="en-US" altLang="zh-TW" dirty="0" smtClean="0"/>
                        <a:t>T</a:t>
                      </a:r>
                      <a:r>
                        <a:rPr lang="zh-TW" altLang="en-US" dirty="0" smtClean="0"/>
                        <a:t>：目標市場選擇 </a:t>
                      </a:r>
                      <a:r>
                        <a:rPr lang="en-US" altLang="zh-TW" dirty="0" smtClean="0"/>
                        <a:t>(Targeting)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行業新銳或高收入的對象，較重視車的尊榮與安 全係數的消費者。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960649">
                <a:tc gridSpan="2">
                  <a:txBody>
                    <a:bodyPr/>
                    <a:lstStyle/>
                    <a:p>
                      <a:r>
                        <a:rPr lang="en-US" altLang="zh-TW" dirty="0" smtClean="0"/>
                        <a:t>P</a:t>
                      </a:r>
                      <a:r>
                        <a:rPr lang="zh-TW" altLang="en-US" dirty="0" smtClean="0"/>
                        <a:t>：市場定位 </a:t>
                      </a:r>
                      <a:r>
                        <a:rPr lang="en-US" altLang="zh-TW" dirty="0" smtClean="0"/>
                        <a:t>(Positioning)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追求高性能及駕馭感， 吸引喜歡速度、具有相 當經濟基礎的消費者。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68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72122"/>
            <a:ext cx="8596668" cy="968189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dirty="0" smtClean="0"/>
              <a:t>經營</a:t>
            </a:r>
            <a:r>
              <a:rPr lang="zh-TW" altLang="en-US" sz="3000" dirty="0"/>
              <a:t>理念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3584" y="1299300"/>
            <a:ext cx="8596668" cy="528832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銷售量 根據寶馬集團公佈的資料，寶馬的三大高檔產品線裡，</a:t>
            </a:r>
            <a:r>
              <a:rPr lang="en-US" altLang="zh-TW" sz="2000" dirty="0"/>
              <a:t>BMW </a:t>
            </a:r>
            <a:r>
              <a:rPr lang="zh-TW" altLang="en-US" sz="2000" dirty="0"/>
              <a:t>品牌汽車 </a:t>
            </a:r>
            <a:r>
              <a:rPr lang="en-US" altLang="zh-TW" sz="2000" dirty="0"/>
              <a:t>112.68 </a:t>
            </a:r>
            <a:r>
              <a:rPr lang="zh-TW" altLang="en-US" sz="2000" dirty="0"/>
              <a:t>萬輛，增長 </a:t>
            </a:r>
            <a:r>
              <a:rPr lang="en-US" altLang="zh-TW" sz="2000" dirty="0"/>
              <a:t>10.1%</a:t>
            </a:r>
            <a:r>
              <a:rPr lang="zh-TW" altLang="en-US" sz="2000" dirty="0"/>
              <a:t>（</a:t>
            </a:r>
            <a:r>
              <a:rPr lang="en-US" altLang="zh-TW" sz="2000" dirty="0"/>
              <a:t>2004</a:t>
            </a:r>
            <a:r>
              <a:rPr lang="zh-TW" altLang="en-US" sz="2000" dirty="0"/>
              <a:t>：</a:t>
            </a:r>
            <a:r>
              <a:rPr lang="en-US" altLang="zh-TW" sz="2000" dirty="0"/>
              <a:t>102.36 </a:t>
            </a:r>
            <a:r>
              <a:rPr lang="zh-TW" altLang="en-US" sz="2000" dirty="0"/>
              <a:t>萬輛）；</a:t>
            </a:r>
            <a:r>
              <a:rPr lang="en-US" altLang="zh-TW" sz="2000" dirty="0"/>
              <a:t>MINI </a:t>
            </a:r>
            <a:r>
              <a:rPr lang="zh-TW" altLang="en-US" sz="2000" dirty="0"/>
              <a:t>品牌銷量與去年同期相 比增長 </a:t>
            </a:r>
            <a:r>
              <a:rPr lang="en-US" altLang="zh-TW" sz="2000" dirty="0"/>
              <a:t>8.7% </a:t>
            </a:r>
            <a:r>
              <a:rPr lang="zh-TW" altLang="en-US" sz="2000" dirty="0"/>
              <a:t>（</a:t>
            </a:r>
            <a:r>
              <a:rPr lang="en-US" altLang="zh-TW" sz="2000" dirty="0"/>
              <a:t>2004</a:t>
            </a:r>
            <a:r>
              <a:rPr lang="zh-TW" altLang="en-US" sz="2000" dirty="0"/>
              <a:t>：</a:t>
            </a:r>
            <a:r>
              <a:rPr lang="en-US" altLang="zh-TW" sz="2000" dirty="0"/>
              <a:t>18.44 </a:t>
            </a:r>
            <a:r>
              <a:rPr lang="zh-TW" altLang="en-US" sz="2000" dirty="0"/>
              <a:t>萬輛），首次突破 </a:t>
            </a:r>
            <a:r>
              <a:rPr lang="en-US" altLang="zh-TW" sz="2000" dirty="0"/>
              <a:t>20 </a:t>
            </a:r>
            <a:r>
              <a:rPr lang="zh-TW" altLang="en-US" sz="2000" dirty="0"/>
              <a:t>萬輛，達到 </a:t>
            </a:r>
            <a:r>
              <a:rPr lang="en-US" altLang="zh-TW" sz="2000" dirty="0"/>
              <a:t>200400 </a:t>
            </a:r>
            <a:r>
              <a:rPr lang="zh-TW" altLang="en-US" sz="2000" dirty="0"/>
              <a:t>輛； </a:t>
            </a:r>
            <a:r>
              <a:rPr lang="en-US" altLang="zh-TW" sz="2000" dirty="0"/>
              <a:t>Rolls-Royce </a:t>
            </a:r>
            <a:r>
              <a:rPr lang="zh-TW" altLang="en-US" sz="2000" dirty="0"/>
              <a:t>「幻影」共售出 </a:t>
            </a:r>
            <a:r>
              <a:rPr lang="en-US" altLang="zh-TW" sz="2000" dirty="0"/>
              <a:t>796 </a:t>
            </a:r>
            <a:r>
              <a:rPr lang="zh-TW" altLang="en-US" sz="2000" dirty="0"/>
              <a:t>輛，略高於上年 </a:t>
            </a:r>
            <a:r>
              <a:rPr lang="en-US" altLang="zh-TW" sz="2000" dirty="0"/>
              <a:t>792 </a:t>
            </a:r>
            <a:r>
              <a:rPr lang="zh-TW" altLang="en-US" sz="2000" dirty="0"/>
              <a:t>輛的銷售水平。 </a:t>
            </a:r>
            <a:endParaRPr lang="en-US" altLang="zh-TW" sz="2000" dirty="0" smtClean="0"/>
          </a:p>
          <a:p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成長率 寶馬的真正亮點是品牌的增長，根據 </a:t>
            </a:r>
            <a:r>
              <a:rPr lang="en-US" altLang="zh-TW" sz="2000" dirty="0" err="1"/>
              <a:t>Interbrand</a:t>
            </a:r>
            <a:r>
              <a:rPr lang="zh-TW" altLang="en-US" sz="2000" dirty="0"/>
              <a:t>「</a:t>
            </a:r>
            <a:r>
              <a:rPr lang="en-US" altLang="zh-TW" sz="2000" dirty="0"/>
              <a:t>2006 </a:t>
            </a:r>
            <a:r>
              <a:rPr lang="zh-TW" altLang="en-US" sz="2000" dirty="0"/>
              <a:t>全球最佳品牌榜」， 寶馬的品牌價值達到 </a:t>
            </a:r>
            <a:r>
              <a:rPr lang="en-US" altLang="zh-TW" sz="2000" dirty="0"/>
              <a:t>196.17 </a:t>
            </a:r>
            <a:r>
              <a:rPr lang="zh-TW" altLang="en-US" sz="2000" dirty="0"/>
              <a:t>億美元（</a:t>
            </a:r>
            <a:r>
              <a:rPr lang="en-US" altLang="zh-TW" sz="2000" dirty="0"/>
              <a:t>2005 </a:t>
            </a:r>
            <a:r>
              <a:rPr lang="zh-TW" altLang="en-US" sz="2000" dirty="0"/>
              <a:t>年為 </a:t>
            </a:r>
            <a:r>
              <a:rPr lang="en-US" altLang="zh-TW" sz="2000" dirty="0"/>
              <a:t>171.126 </a:t>
            </a:r>
            <a:r>
              <a:rPr lang="zh-TW" altLang="en-US" sz="2000" dirty="0"/>
              <a:t>億美元），增長率為 </a:t>
            </a:r>
            <a:r>
              <a:rPr lang="en-US" altLang="zh-TW" sz="2000" dirty="0"/>
              <a:t>15%</a:t>
            </a:r>
            <a:r>
              <a:rPr lang="zh-TW" altLang="en-US" sz="2000" dirty="0"/>
              <a:t>，</a:t>
            </a:r>
            <a:r>
              <a:rPr lang="en-US" altLang="zh-TW" sz="2000" dirty="0"/>
              <a:t>2005 </a:t>
            </a:r>
            <a:r>
              <a:rPr lang="zh-TW" altLang="en-US" sz="2000" dirty="0"/>
              <a:t>年其增長率為 </a:t>
            </a:r>
            <a:r>
              <a:rPr lang="en-US" altLang="zh-TW" sz="2000" dirty="0"/>
              <a:t>8%</a:t>
            </a:r>
            <a:r>
              <a:rPr lang="zh-TW" altLang="en-US" sz="2000" dirty="0"/>
              <a:t>。 </a:t>
            </a:r>
            <a:endParaRPr lang="en-US" altLang="zh-TW" sz="2000" dirty="0" smtClean="0"/>
          </a:p>
          <a:p>
            <a:r>
              <a:rPr lang="en-US" altLang="zh-TW" sz="2000" dirty="0" smtClean="0"/>
              <a:t>3</a:t>
            </a:r>
            <a:r>
              <a:rPr lang="en-US" altLang="zh-TW" sz="2000" dirty="0"/>
              <a:t>.</a:t>
            </a:r>
            <a:r>
              <a:rPr lang="zh-TW" altLang="en-US" sz="2000" dirty="0"/>
              <a:t>品牌價值 </a:t>
            </a:r>
            <a:r>
              <a:rPr lang="en-US" altLang="zh-TW" sz="2000" dirty="0"/>
              <a:t>2005 </a:t>
            </a:r>
            <a:r>
              <a:rPr lang="zh-TW" altLang="en-US" sz="2000" dirty="0"/>
              <a:t>年，</a:t>
            </a:r>
            <a:r>
              <a:rPr lang="en-US" altLang="zh-TW" sz="2000" dirty="0"/>
              <a:t>BMW </a:t>
            </a:r>
            <a:r>
              <a:rPr lang="zh-TW" altLang="en-US" sz="2000" dirty="0"/>
              <a:t>在中國屢獲殊榮，從「最受歡迎的汽車品牌」到「大學生 最喜愛的最酷汽車品牌」。 </a:t>
            </a:r>
            <a:r>
              <a:rPr lang="en-US" altLang="zh-TW" sz="2000" dirty="0"/>
              <a:t>BMW 3 </a:t>
            </a:r>
            <a:r>
              <a:rPr lang="zh-TW" altLang="en-US" sz="2000" dirty="0"/>
              <a:t>系成為「年度車」和「最受歡迎國產高檔車」。在</a:t>
            </a:r>
            <a:r>
              <a:rPr lang="en-US" altLang="zh-TW" sz="2000" dirty="0"/>
              <a:t>《</a:t>
            </a:r>
            <a:r>
              <a:rPr lang="zh-TW" altLang="en-US" sz="2000" dirty="0"/>
              <a:t>財富</a:t>
            </a:r>
            <a:r>
              <a:rPr lang="en-US" altLang="zh-TW" sz="2000" dirty="0"/>
              <a:t>》</a:t>
            </a:r>
            <a:r>
              <a:rPr lang="zh-TW" altLang="en-US" sz="2000" dirty="0"/>
              <a:t>評選的「中 國最有價值品牌」榜上，寶馬連續三年名列第一。這也證明，工程技術和營銷策 略的有機結合即使在競爭激烈的市場上也大有作為。寶馬中國首席代表孔安得則 表示，這是寶馬高檔細分策略的成功。</a:t>
            </a:r>
            <a:endParaRPr lang="zh-TW" altLang="en-US" sz="20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43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3771" y="522514"/>
            <a:ext cx="9856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TW" altLang="en-US" sz="2400" dirty="0"/>
              <a:t>連續七年營收和利潤創紀錄後，寶馬（</a:t>
            </a:r>
            <a:r>
              <a:rPr lang="en-US" altLang="zh-TW" sz="2400" dirty="0"/>
              <a:t>BMW</a:t>
            </a:r>
            <a:r>
              <a:rPr lang="zh-TW" altLang="en-US" sz="2400" dirty="0"/>
              <a:t>）再次刷新紀錄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zh-TW" alt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/>
              <a:t>2017</a:t>
            </a:r>
            <a:r>
              <a:rPr lang="zh-TW" altLang="en-US" sz="2400" dirty="0"/>
              <a:t>年收入達</a:t>
            </a:r>
            <a:r>
              <a:rPr lang="en-US" altLang="zh-TW" sz="2400" dirty="0"/>
              <a:t>986.78</a:t>
            </a:r>
            <a:r>
              <a:rPr lang="zh-TW" altLang="en-US" sz="2400" dirty="0"/>
              <a:t>億歐元，再創紀錄；稅前利潤同比上漲</a:t>
            </a:r>
            <a:r>
              <a:rPr lang="en-US" altLang="zh-TW" sz="2400" dirty="0"/>
              <a:t>10.2%</a:t>
            </a:r>
            <a:r>
              <a:rPr lang="zh-TW" altLang="en-US" sz="2400" dirty="0"/>
              <a:t>，首破百億歐元。銷量方面，電動汽車交付量首次超過</a:t>
            </a:r>
            <a:r>
              <a:rPr lang="en-US" altLang="zh-TW" sz="2400" dirty="0"/>
              <a:t>10</a:t>
            </a:r>
            <a:r>
              <a:rPr lang="zh-TW" altLang="en-US" sz="2400" dirty="0"/>
              <a:t>萬，預計</a:t>
            </a:r>
            <a:r>
              <a:rPr lang="en-US" altLang="zh-TW" sz="2400" dirty="0"/>
              <a:t>2018</a:t>
            </a:r>
            <a:r>
              <a:rPr lang="zh-TW" altLang="en-US" sz="2400" dirty="0"/>
              <a:t>年將提升到至少</a:t>
            </a:r>
            <a:r>
              <a:rPr lang="en-US" altLang="zh-TW" sz="2400" dirty="0"/>
              <a:t>14</a:t>
            </a:r>
            <a:r>
              <a:rPr lang="zh-TW" altLang="en-US" sz="2400" dirty="0"/>
              <a:t>萬輛，</a:t>
            </a:r>
            <a:r>
              <a:rPr lang="en-US" altLang="zh-TW" sz="2400" dirty="0"/>
              <a:t>2019</a:t>
            </a:r>
            <a:r>
              <a:rPr lang="zh-TW" altLang="en-US" sz="2400" dirty="0"/>
              <a:t>年底超過</a:t>
            </a:r>
            <a:r>
              <a:rPr lang="en-US" altLang="zh-TW" sz="2400" dirty="0"/>
              <a:t>50</a:t>
            </a:r>
            <a:r>
              <a:rPr lang="zh-TW" altLang="en-US" sz="2400" dirty="0"/>
              <a:t>萬輛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zh-TW" alt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400" dirty="0"/>
              <a:t>3</a:t>
            </a:r>
            <a:r>
              <a:rPr lang="zh-TW" altLang="en-US" sz="2400" dirty="0"/>
              <a:t>月</a:t>
            </a:r>
            <a:r>
              <a:rPr lang="en-US" altLang="zh-TW" sz="2400" dirty="0"/>
              <a:t>14</a:t>
            </a:r>
            <a:r>
              <a:rPr lang="zh-TW" altLang="en-US" sz="2400" dirty="0"/>
              <a:t>日，寶馬集團發佈了</a:t>
            </a:r>
            <a:r>
              <a:rPr lang="en-US" altLang="zh-TW" sz="2400" dirty="0"/>
              <a:t>2017</a:t>
            </a:r>
            <a:r>
              <a:rPr lang="zh-TW" altLang="en-US" sz="2400" dirty="0"/>
              <a:t>年營收資料</a:t>
            </a:r>
            <a:r>
              <a:rPr lang="zh-TW" altLang="en-US" sz="2400" dirty="0" smtClean="0"/>
              <a:t>：集團</a:t>
            </a:r>
            <a:r>
              <a:rPr lang="zh-TW" altLang="en-US" sz="2400" dirty="0"/>
              <a:t>收入達到</a:t>
            </a:r>
            <a:r>
              <a:rPr lang="en-US" altLang="zh-TW" sz="2400" dirty="0"/>
              <a:t>986.78</a:t>
            </a:r>
            <a:r>
              <a:rPr lang="zh-TW" altLang="en-US" sz="2400" dirty="0"/>
              <a:t>億歐元，同比上漲</a:t>
            </a:r>
            <a:r>
              <a:rPr lang="en-US" altLang="zh-TW" sz="2400" dirty="0"/>
              <a:t>4.8%</a:t>
            </a:r>
            <a:r>
              <a:rPr lang="zh-TW" altLang="en-US" sz="2400" dirty="0"/>
              <a:t>，再創紀錄；息稅前利潤（</a:t>
            </a:r>
            <a:r>
              <a:rPr lang="en-US" altLang="zh-TW" sz="2400" dirty="0"/>
              <a:t>EBIT</a:t>
            </a:r>
            <a:r>
              <a:rPr lang="zh-TW" altLang="en-US" sz="2400" dirty="0"/>
              <a:t>）同比增長</a:t>
            </a:r>
            <a:r>
              <a:rPr lang="en-US" altLang="zh-TW" sz="2400" dirty="0"/>
              <a:t>5.3%</a:t>
            </a:r>
            <a:r>
              <a:rPr lang="zh-TW" altLang="en-US" sz="2400" dirty="0"/>
              <a:t>，達到</a:t>
            </a:r>
            <a:r>
              <a:rPr lang="en-US" altLang="zh-TW" sz="2400" dirty="0"/>
              <a:t>98.80</a:t>
            </a:r>
            <a:r>
              <a:rPr lang="zh-TW" altLang="en-US" sz="2400" dirty="0"/>
              <a:t>億歐元；稅前利潤（</a:t>
            </a:r>
            <a:r>
              <a:rPr lang="en-US" altLang="zh-TW" sz="2400" dirty="0"/>
              <a:t>EBT</a:t>
            </a:r>
            <a:r>
              <a:rPr lang="zh-TW" altLang="en-US" sz="2400" dirty="0"/>
              <a:t>）同比增長</a:t>
            </a:r>
            <a:r>
              <a:rPr lang="en-US" altLang="zh-TW" sz="2400" dirty="0"/>
              <a:t>10.2%</a:t>
            </a:r>
            <a:r>
              <a:rPr lang="zh-TW" altLang="en-US" sz="2400" dirty="0"/>
              <a:t>，達到</a:t>
            </a:r>
            <a:r>
              <a:rPr lang="en-US" altLang="zh-TW" sz="2400" dirty="0"/>
              <a:t>106.55</a:t>
            </a:r>
            <a:r>
              <a:rPr lang="zh-TW" altLang="en-US" sz="2400" dirty="0"/>
              <a:t>億歐元，首次突破百億歐元；稅前利潤率同比提升</a:t>
            </a:r>
            <a:r>
              <a:rPr lang="en-US" altLang="zh-TW" sz="2400" dirty="0"/>
              <a:t>10.8%</a:t>
            </a:r>
            <a:r>
              <a:rPr lang="zh-TW" altLang="en-US" sz="2400" dirty="0"/>
              <a:t>，寶馬集團依然是汽車行業盈利能力最強的公司之一。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dirty="0"/>
              <a:t>在汽車銷量上， </a:t>
            </a:r>
            <a:r>
              <a:rPr lang="en-US" altLang="zh-TW" sz="2400" dirty="0"/>
              <a:t>2017</a:t>
            </a:r>
            <a:r>
              <a:rPr lang="zh-TW" altLang="en-US" sz="2400" dirty="0"/>
              <a:t>年寶馬集團全球汽車銷量同比增長</a:t>
            </a:r>
            <a:r>
              <a:rPr lang="en-US" altLang="zh-TW" sz="2400" dirty="0"/>
              <a:t>4.1%</a:t>
            </a:r>
            <a:r>
              <a:rPr lang="zh-TW" altLang="en-US" sz="2400" dirty="0"/>
              <a:t>，達到</a:t>
            </a:r>
            <a:r>
              <a:rPr lang="en-US" altLang="zh-TW" sz="2400" dirty="0"/>
              <a:t>246.35</a:t>
            </a:r>
            <a:r>
              <a:rPr lang="zh-TW" altLang="en-US" sz="2400" dirty="0"/>
              <a:t>萬輛，創下新的銷售紀錄。新能源汽車銷量增長</a:t>
            </a:r>
            <a:r>
              <a:rPr lang="en-US" altLang="zh-TW" sz="2400" dirty="0"/>
              <a:t>65.6%</a:t>
            </a:r>
            <a:r>
              <a:rPr lang="zh-TW" altLang="en-US" sz="2400" dirty="0"/>
              <a:t>，約為</a:t>
            </a:r>
            <a:r>
              <a:rPr lang="en-US" altLang="zh-TW" sz="2400" dirty="0"/>
              <a:t>10.31</a:t>
            </a:r>
            <a:r>
              <a:rPr lang="zh-TW" altLang="en-US" sz="2400" dirty="0"/>
              <a:t>萬輛。其中，純電動</a:t>
            </a:r>
            <a:r>
              <a:rPr lang="en-US" altLang="zh-TW" sz="2400" dirty="0"/>
              <a:t>BMW i3</a:t>
            </a:r>
            <a:r>
              <a:rPr lang="zh-TW" altLang="en-US" sz="2400" dirty="0"/>
              <a:t>自</a:t>
            </a:r>
            <a:r>
              <a:rPr lang="en-US" altLang="zh-TW" sz="2400" dirty="0"/>
              <a:t>2013</a:t>
            </a:r>
            <a:r>
              <a:rPr lang="zh-TW" altLang="en-US" sz="2400" dirty="0"/>
              <a:t>年上市以來銷量逐年攀升，成為主要的銷量驅動。</a:t>
            </a:r>
          </a:p>
        </p:txBody>
      </p:sp>
    </p:spTree>
    <p:extLst>
      <p:ext uri="{BB962C8B-B14F-4D97-AF65-F5344CB8AC3E}">
        <p14:creationId xmlns:p14="http://schemas.microsoft.com/office/powerpoint/2010/main" val="306897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000" dirty="0" smtClean="0">
                <a:solidFill>
                  <a:schemeClr val="tx1"/>
                </a:solidFill>
              </a:rPr>
              <a:t>文獻探討</a:t>
            </a:r>
            <a:r>
              <a:rPr lang="en-US" altLang="zh-TW" sz="6400" dirty="0" smtClean="0"/>
              <a:t/>
            </a:r>
            <a:br>
              <a:rPr lang="en-US" altLang="zh-TW" sz="6400" dirty="0" smtClean="0"/>
            </a:br>
            <a:endParaRPr lang="zh-TW" altLang="en-US" sz="6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000" dirty="0"/>
              <a:t>天下雜誌：</a:t>
            </a:r>
            <a:r>
              <a:rPr lang="en-US" altLang="zh-TW" sz="2000" dirty="0"/>
              <a:t>2017</a:t>
            </a:r>
            <a:r>
              <a:rPr lang="zh-TW" altLang="en-US" sz="2000" dirty="0"/>
              <a:t>年中，富豪汽車（</a:t>
            </a:r>
            <a:r>
              <a:rPr lang="en-US" altLang="zh-TW" sz="2000" dirty="0"/>
              <a:t>Volvo</a:t>
            </a:r>
            <a:r>
              <a:rPr lang="zh-TW" altLang="en-US" sz="2000" dirty="0"/>
              <a:t>）宣布</a:t>
            </a:r>
            <a:r>
              <a:rPr lang="en-US" altLang="zh-TW" sz="2000" dirty="0"/>
              <a:t>2019</a:t>
            </a:r>
            <a:r>
              <a:rPr lang="zh-TW" altLang="en-US" sz="2000" dirty="0"/>
              <a:t>年起賣出的每輛車都將配備電力引擎。至</a:t>
            </a:r>
            <a:r>
              <a:rPr lang="en-US" altLang="zh-TW" sz="2000" dirty="0"/>
              <a:t>2022</a:t>
            </a:r>
            <a:r>
              <a:rPr lang="zh-TW" altLang="en-US" sz="2000" dirty="0"/>
              <a:t>年，雷諾－日產－三菱聯盟要推出</a:t>
            </a:r>
            <a:r>
              <a:rPr lang="en-US" altLang="zh-TW" sz="2000" dirty="0"/>
              <a:t>12</a:t>
            </a:r>
            <a:r>
              <a:rPr lang="zh-TW" altLang="en-US" sz="2000" dirty="0"/>
              <a:t>款電動車，賓士則計劃全系列車款都有電動車。福斯目標在</a:t>
            </a:r>
            <a:r>
              <a:rPr lang="en-US" altLang="zh-TW" sz="2000" dirty="0"/>
              <a:t>2025</a:t>
            </a:r>
            <a:r>
              <a:rPr lang="zh-TW" altLang="en-US" sz="2000" dirty="0"/>
              <a:t>年推出</a:t>
            </a:r>
            <a:r>
              <a:rPr lang="en-US" altLang="zh-TW" sz="2000" dirty="0"/>
              <a:t>50</a:t>
            </a:r>
            <a:r>
              <a:rPr lang="zh-TW" altLang="en-US" sz="2000" dirty="0"/>
              <a:t>款電動車，</a:t>
            </a:r>
            <a:r>
              <a:rPr lang="en-US" altLang="zh-TW" sz="2000" dirty="0"/>
              <a:t>BMW</a:t>
            </a:r>
            <a:r>
              <a:rPr lang="zh-TW" altLang="en-US" sz="2000" dirty="0"/>
              <a:t>也宣布要在同年全車款電動化。（</a:t>
            </a:r>
            <a:r>
              <a:rPr lang="en-US" altLang="zh-TW" sz="2000" dirty="0"/>
              <a:t>https://www.cw.com.tw/article/article.action?id=5086615</a:t>
            </a:r>
            <a:r>
              <a:rPr lang="zh-TW" altLang="en-US" sz="2000" dirty="0"/>
              <a:t>）</a:t>
            </a:r>
          </a:p>
          <a:p>
            <a:r>
              <a:rPr lang="zh-TW" altLang="en-US" sz="2000" dirty="0"/>
              <a:t>發燒車訊：全球極具影響力的財經刊物美國富比士雜誌</a:t>
            </a:r>
            <a:r>
              <a:rPr lang="en-US" altLang="zh-TW" sz="2000" dirty="0"/>
              <a:t>(Forbes)</a:t>
            </a:r>
            <a:r>
              <a:rPr lang="zh-TW" altLang="en-US" sz="2000" dirty="0"/>
              <a:t>，每年都會評選公佈「全球聲譽最佳公司</a:t>
            </a:r>
            <a:r>
              <a:rPr lang="en-US" altLang="zh-TW" sz="2000" dirty="0"/>
              <a:t>(The World's Most Reputable Companies)</a:t>
            </a:r>
            <a:r>
              <a:rPr lang="zh-TW" altLang="en-US" sz="2000" dirty="0"/>
              <a:t>」年度評鑑報告，而</a:t>
            </a:r>
            <a:r>
              <a:rPr lang="en-US" altLang="zh-TW" sz="2000" dirty="0"/>
              <a:t>MICHELIN</a:t>
            </a:r>
            <a:r>
              <a:rPr lang="zh-TW" altLang="en-US" sz="2000" dirty="0"/>
              <a:t>米其林輪胎、</a:t>
            </a:r>
            <a:r>
              <a:rPr lang="en-US" altLang="zh-TW" sz="2000" dirty="0"/>
              <a:t>BMW</a:t>
            </a:r>
            <a:r>
              <a:rPr lang="zh-TW" altLang="en-US" sz="2000" dirty="0"/>
              <a:t>則是進入前</a:t>
            </a:r>
            <a:r>
              <a:rPr lang="en-US" altLang="zh-TW" sz="2000" dirty="0"/>
              <a:t>20</a:t>
            </a:r>
            <a:r>
              <a:rPr lang="zh-TW" altLang="en-US" sz="2000" dirty="0"/>
              <a:t>名。（</a:t>
            </a:r>
            <a:r>
              <a:rPr lang="en-US" altLang="zh-TW" sz="2000" dirty="0"/>
              <a:t>https://autos.udn.com/autos/story/7826/2443052</a:t>
            </a:r>
            <a:r>
              <a:rPr lang="zh-TW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352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3085</TotalTime>
  <Words>2931</Words>
  <Application>Microsoft Office PowerPoint</Application>
  <PresentationFormat>自訂</PresentationFormat>
  <Paragraphs>139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多面向</vt:lpstr>
      <vt:lpstr>BMW巴伐利亞發動機製造廠股份有限公司 </vt:lpstr>
      <vt:lpstr>PowerPoint 簡報</vt:lpstr>
      <vt:lpstr>前言</vt:lpstr>
      <vt:lpstr>公司介紹</vt:lpstr>
      <vt:lpstr>PowerPoint 簡報</vt:lpstr>
      <vt:lpstr> </vt:lpstr>
      <vt:lpstr>經營理念</vt:lpstr>
      <vt:lpstr>PowerPoint 簡報</vt:lpstr>
      <vt:lpstr>文獻探討 </vt:lpstr>
      <vt:lpstr>顧客關係管理：流程、系統和資訊整合</vt:lpstr>
      <vt:lpstr>        未來展望</vt:lpstr>
      <vt:lpstr>PowerPoint 簡報</vt:lpstr>
      <vt:lpstr>未來展望</vt:lpstr>
      <vt:lpstr>PowerPoint 簡報</vt:lpstr>
      <vt:lpstr>未來展望</vt:lpstr>
      <vt:lpstr>顧客關係管理是否有結合AI、AR、IOT或是未來科技的應用</vt:lpstr>
      <vt:lpstr>結論建議</vt:lpstr>
      <vt:lpstr>PowerPoint 簡報</vt:lpstr>
      <vt:lpstr>資料來源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BMW巴伐利亞發動機製造廠股份有限公司</dc:title>
  <dc:creator>user</dc:creator>
  <cp:lastModifiedBy>user</cp:lastModifiedBy>
  <cp:revision>46</cp:revision>
  <dcterms:created xsi:type="dcterms:W3CDTF">2018-03-23T08:28:24Z</dcterms:created>
  <dcterms:modified xsi:type="dcterms:W3CDTF">2018-04-28T14:54:54Z</dcterms:modified>
</cp:coreProperties>
</file>